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75" r:id="rId2"/>
    <p:sldId id="278" r:id="rId3"/>
    <p:sldId id="272" r:id="rId4"/>
    <p:sldId id="260" r:id="rId5"/>
    <p:sldId id="276" r:id="rId6"/>
    <p:sldId id="277" r:id="rId7"/>
    <p:sldId id="279" r:id="rId8"/>
    <p:sldId id="264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0" r:id="rId28"/>
    <p:sldId id="301" r:id="rId29"/>
    <p:sldId id="300" r:id="rId30"/>
    <p:sldId id="281" r:id="rId31"/>
    <p:sldId id="261" r:id="rId32"/>
    <p:sldId id="271" r:id="rId3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7">
          <p15:clr>
            <a:srgbClr val="A4A3A4"/>
          </p15:clr>
        </p15:guide>
        <p15:guide id="2" orient="horz" pos="317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88">
          <p15:clr>
            <a:srgbClr val="A4A3A4"/>
          </p15:clr>
        </p15:guide>
        <p15:guide id="5" pos="487">
          <p15:clr>
            <a:srgbClr val="A4A3A4"/>
          </p15:clr>
        </p15:guide>
        <p15:guide id="6" pos="2757">
          <p15:clr>
            <a:srgbClr val="A4A3A4"/>
          </p15:clr>
        </p15:guide>
        <p15:guide id="7" pos="480">
          <p15:clr>
            <a:srgbClr val="A4A3A4"/>
          </p15:clr>
        </p15:guide>
        <p15:guide id="8" orient="horz" pos="972">
          <p15:clr>
            <a:srgbClr val="A4A3A4"/>
          </p15:clr>
        </p15:guide>
        <p15:guide id="9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8A1"/>
    <a:srgbClr val="0D0D0D"/>
    <a:srgbClr val="E2001A"/>
    <a:srgbClr val="044ABC"/>
    <a:srgbClr val="572381"/>
    <a:srgbClr val="F29400"/>
    <a:srgbClr val="C9D200"/>
    <a:srgbClr val="ED1C24"/>
    <a:srgbClr val="00C8D2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71" autoAdjust="0"/>
    <p:restoredTop sz="95946" autoAdjust="0"/>
  </p:normalViewPr>
  <p:slideViewPr>
    <p:cSldViewPr snapToGrid="0">
      <p:cViewPr varScale="1">
        <p:scale>
          <a:sx n="112" d="100"/>
          <a:sy n="112" d="100"/>
        </p:scale>
        <p:origin x="-1596" y="-90"/>
      </p:cViewPr>
      <p:guideLst>
        <p:guide orient="horz" pos="2147"/>
        <p:guide orient="horz" pos="3178"/>
        <p:guide orient="horz" pos="4224"/>
        <p:guide orient="horz" pos="2688"/>
        <p:guide orient="horz" pos="972"/>
        <p:guide pos="487"/>
        <p:guide pos="2757"/>
        <p:guide pos="480"/>
        <p:guide pos="5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>
      <p:cViewPr varScale="1">
        <p:scale>
          <a:sx n="73" d="100"/>
          <a:sy n="73" d="100"/>
        </p:scale>
        <p:origin x="-2226" y="-96"/>
      </p:cViewPr>
      <p:guideLst>
        <p:guide orient="horz" pos="3126"/>
        <p:guide pos="209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04/11/2015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04/11/2015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77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40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2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05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04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68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60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65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93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31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69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11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04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24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6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32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F64C-3DF5-48FE-887B-63165736F38E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63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/>
          </p:cNvSpPr>
          <p:nvPr userDrawn="1"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"/>
          <p:cNvSpPr>
            <a:spLocks/>
          </p:cNvSpPr>
          <p:nvPr userDrawn="1"/>
        </p:nvSpPr>
        <p:spPr bwMode="auto">
          <a:xfrm>
            <a:off x="4471416" y="3328416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770743" y="238972"/>
            <a:ext cx="1184704" cy="832282"/>
            <a:chOff x="6123132" y="352281"/>
            <a:chExt cx="2390775" cy="1679575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69" y="4231014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en-US" dirty="0" smtClean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037" y="4479721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&lt;Title&gt;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v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044A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Gov.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General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 userDrawn="1"/>
        </p:nvSpPr>
        <p:spPr bwMode="auto">
          <a:xfrm>
            <a:off x="1229719" y="1322124"/>
            <a:ext cx="3067050" cy="1687513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1664694" y="1823965"/>
            <a:ext cx="2182813" cy="5588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32674" y="5155894"/>
            <a:ext cx="2529127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32674" y="5445249"/>
            <a:ext cx="2529127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832674" y="5745081"/>
            <a:ext cx="2529127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49" name="Group 40"/>
          <p:cNvGrpSpPr/>
          <p:nvPr userDrawn="1"/>
        </p:nvGrpSpPr>
        <p:grpSpPr>
          <a:xfrm>
            <a:off x="3831124" y="2528499"/>
            <a:ext cx="1481752" cy="1040965"/>
            <a:chOff x="6123132" y="352281"/>
            <a:chExt cx="2390775" cy="1679575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 userDrawn="1"/>
        </p:nvSpPr>
        <p:spPr bwMode="auto">
          <a:xfrm>
            <a:off x="381778" y="1303696"/>
            <a:ext cx="731901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1046" y="1619573"/>
            <a:ext cx="6731103" cy="416428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r>
              <a:rPr lang="en-US" dirty="0" smtClean="0"/>
              <a:t>Subject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/>
            </a:pPr>
            <a:r>
              <a:rPr lang="en-US" dirty="0" smtClean="0"/>
              <a:t>Subject 7</a:t>
            </a:r>
          </a:p>
          <a:p>
            <a:pPr lvl="0"/>
            <a:endParaRPr lang="en-US" dirty="0"/>
          </a:p>
        </p:txBody>
      </p:sp>
      <p:sp>
        <p:nvSpPr>
          <p:cNvPr id="6" name="Title 44"/>
          <p:cNvSpPr txBox="1">
            <a:spLocks/>
          </p:cNvSpPr>
          <p:nvPr userDrawn="1"/>
        </p:nvSpPr>
        <p:spPr>
          <a:xfrm>
            <a:off x="361378" y="201538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660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47117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660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361378" y="1441421"/>
            <a:ext cx="8221842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660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Corp. Separator</a:t>
            </a:r>
            <a:endParaRPr lang="en-US" dirty="0"/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A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C9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SAA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ilities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294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Utilities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. Separator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 userDrawn="1"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5723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Trans. Separator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745513" y="6598732"/>
            <a:ext cx="1026221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Ruggedized LAN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26963" y="6583343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56113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9456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95"/>
          <p:cNvGrpSpPr/>
          <p:nvPr/>
        </p:nvGrpSpPr>
        <p:grpSpPr>
          <a:xfrm>
            <a:off x="8003039" y="208227"/>
            <a:ext cx="1033385" cy="740528"/>
            <a:chOff x="987425" y="2282825"/>
            <a:chExt cx="2543175" cy="1822450"/>
          </a:xfrm>
        </p:grpSpPr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7425" y="2282825"/>
              <a:ext cx="25431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41425" y="2486025"/>
              <a:ext cx="1993900" cy="1136650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1152525" y="2425700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1041400" y="3879850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1162050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1317625" y="3921125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70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>
              <a:off x="1460500" y="3921125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1638300" y="3879850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812925" y="3917950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6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5"/>
            <p:cNvSpPr>
              <a:spLocks/>
            </p:cNvSpPr>
            <p:nvPr/>
          </p:nvSpPr>
          <p:spPr bwMode="auto">
            <a:xfrm>
              <a:off x="1952625" y="3876675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4" y="90"/>
                </a:cxn>
                <a:cxn ang="0">
                  <a:pos x="24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2054225" y="3921125"/>
              <a:ext cx="184150" cy="130175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8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28" y="82"/>
                </a:cxn>
                <a:cxn ang="0">
                  <a:pos x="8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0" y="26"/>
                </a:cxn>
                <a:cxn ang="0">
                  <a:pos x="7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8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96" y="26"/>
                </a:cxn>
                <a:cxn ang="0">
                  <a:pos x="96" y="26"/>
                </a:cxn>
                <a:cxn ang="0">
                  <a:pos x="102" y="10"/>
                </a:cxn>
                <a:cxn ang="0">
                  <a:pos x="102" y="1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86" y="82"/>
                </a:cxn>
              </a:cxnLst>
              <a:rect l="0" t="0" r="r" b="b"/>
              <a:pathLst>
                <a:path w="116" h="82">
                  <a:moveTo>
                    <a:pt x="86" y="82"/>
                  </a:moveTo>
                  <a:lnTo>
                    <a:pt x="68" y="8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28" y="82"/>
                  </a:lnTo>
                  <a:lnTo>
                    <a:pt x="8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251075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2400300" y="3921125"/>
              <a:ext cx="85725" cy="130175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54" h="82">
                  <a:moveTo>
                    <a:pt x="36" y="12"/>
                  </a:moveTo>
                  <a:lnTo>
                    <a:pt x="36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9"/>
            <p:cNvSpPr>
              <a:spLocks/>
            </p:cNvSpPr>
            <p:nvPr/>
          </p:nvSpPr>
          <p:spPr bwMode="auto">
            <a:xfrm>
              <a:off x="2492375" y="3867150"/>
              <a:ext cx="120650" cy="184150"/>
            </a:xfrm>
            <a:custGeom>
              <a:avLst/>
              <a:gdLst/>
              <a:ahLst/>
              <a:cxnLst>
                <a:cxn ang="0">
                  <a:pos x="54" y="116"/>
                </a:cxn>
                <a:cxn ang="0">
                  <a:pos x="18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8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4" y="116"/>
                </a:cxn>
              </a:cxnLst>
              <a:rect l="0" t="0" r="r" b="b"/>
              <a:pathLst>
                <a:path w="76" h="116">
                  <a:moveTo>
                    <a:pt x="54" y="116"/>
                  </a:moveTo>
                  <a:lnTo>
                    <a:pt x="18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8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4" y="11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>
              <a:off x="2635250" y="3876675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/>
            <p:cNvSpPr>
              <a:spLocks/>
            </p:cNvSpPr>
            <p:nvPr/>
          </p:nvSpPr>
          <p:spPr bwMode="auto">
            <a:xfrm>
              <a:off x="2682875" y="3917950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8" y="24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6" y="2"/>
                </a:cxn>
                <a:cxn ang="0">
                  <a:pos x="64" y="12"/>
                </a:cxn>
                <a:cxn ang="0">
                  <a:pos x="56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895600" y="3879850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20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20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/>
            <p:cNvSpPr>
              <a:spLocks noEditPoints="1"/>
            </p:cNvSpPr>
            <p:nvPr/>
          </p:nvSpPr>
          <p:spPr bwMode="auto">
            <a:xfrm>
              <a:off x="3025775" y="3867150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4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2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10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4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4" y="44"/>
                </a:cxn>
                <a:cxn ang="0">
                  <a:pos x="54" y="42"/>
                </a:cxn>
                <a:cxn ang="0">
                  <a:pos x="48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4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8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/>
            <p:cNvSpPr>
              <a:spLocks noEditPoints="1"/>
            </p:cNvSpPr>
            <p:nvPr/>
          </p:nvSpPr>
          <p:spPr bwMode="auto">
            <a:xfrm>
              <a:off x="3168650" y="3917950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6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4" y="76"/>
                </a:cxn>
                <a:cxn ang="0">
                  <a:pos x="64" y="78"/>
                </a:cxn>
                <a:cxn ang="0">
                  <a:pos x="72" y="82"/>
                </a:cxn>
                <a:cxn ang="0">
                  <a:pos x="74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2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6" y="10"/>
                </a:cxn>
                <a:cxn ang="0">
                  <a:pos x="74" y="8"/>
                </a:cxn>
                <a:cxn ang="0">
                  <a:pos x="60" y="20"/>
                </a:cxn>
                <a:cxn ang="0">
                  <a:pos x="50" y="10"/>
                </a:cxn>
                <a:cxn ang="0">
                  <a:pos x="34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3314700" y="3917950"/>
              <a:ext cx="120650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6" y="64"/>
                </a:cxn>
                <a:cxn ang="0">
                  <a:pos x="18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4"/>
                </a:cxn>
                <a:cxn ang="0">
                  <a:pos x="12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2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2" y="46"/>
                  </a:moveTo>
                  <a:lnTo>
                    <a:pt x="12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6" y="3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82" r:id="rId3"/>
    <p:sldLayoutId id="2147483679" r:id="rId4"/>
    <p:sldLayoutId id="2147483683" r:id="rId5"/>
    <p:sldLayoutId id="2147483668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6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7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8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9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Word_Document10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4.xm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1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Document1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Document1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Document14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Ruggedized LAN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Complete guide to setup, demonstrate, test and troubleshoot</a:t>
            </a:r>
          </a:p>
          <a:p>
            <a:r>
              <a:rPr lang="en-US" dirty="0" smtClean="0"/>
              <a:t>Focus on RING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endParaRPr lang="en-US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/>
          </p:nvPr>
        </p:nvGraphicFramePr>
        <p:xfrm>
          <a:off x="1066800" y="1524000"/>
          <a:ext cx="5937250" cy="4927600"/>
        </p:xfrm>
        <a:graphic>
          <a:graphicData uri="http://schemas.openxmlformats.org/presentationml/2006/ole">
            <p:oleObj spid="_x0000_s1033" name="Document" r:id="rId4" imgW="5937036" imgH="493553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9126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1676400"/>
          <a:ext cx="6897136" cy="4114800"/>
        </p:xfrm>
        <a:graphic>
          <a:graphicData uri="http://schemas.openxmlformats.org/presentationml/2006/ole">
            <p:oleObj spid="_x0000_s2057" name="Document" r:id="rId4" imgW="5937036" imgH="356175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6839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/>
          </p:nvPr>
        </p:nvGraphicFramePr>
        <p:xfrm>
          <a:off x="1346571" y="1524000"/>
          <a:ext cx="5937250" cy="4703762"/>
        </p:xfrm>
        <a:graphic>
          <a:graphicData uri="http://schemas.openxmlformats.org/presentationml/2006/ole">
            <p:oleObj spid="_x0000_s3081" name="Document" r:id="rId4" imgW="5937036" imgH="470441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5918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828800"/>
          <a:ext cx="7548563" cy="2971800"/>
        </p:xfrm>
        <a:graphic>
          <a:graphicData uri="http://schemas.openxmlformats.org/presentationml/2006/ole">
            <p:oleObj spid="_x0000_s4105" name="Document" r:id="rId4" imgW="5937036" imgH="234697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1998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1752600"/>
          <a:ext cx="7416800" cy="4152900"/>
        </p:xfrm>
        <a:graphic>
          <a:graphicData uri="http://schemas.openxmlformats.org/presentationml/2006/ole">
            <p:oleObj spid="_x0000_s5129" name="Document" r:id="rId4" imgW="6183004" imgH="346944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160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Configuring R1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752600"/>
          <a:ext cx="8001000" cy="4406900"/>
        </p:xfrm>
        <a:graphic>
          <a:graphicData uri="http://schemas.openxmlformats.org/presentationml/2006/ole">
            <p:oleObj spid="_x0000_s6153" name="Document" r:id="rId4" imgW="6183004" imgH="341860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357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Configuring R2 </a:t>
            </a:r>
            <a:r>
              <a:rPr lang="en-US" dirty="0" err="1" smtClean="0"/>
              <a:t>SecFlow</a:t>
            </a:r>
            <a:endParaRPr lang="en-US" dirty="0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61999" y="1371600"/>
          <a:ext cx="7671499" cy="4648200"/>
        </p:xfrm>
        <a:graphic>
          <a:graphicData uri="http://schemas.openxmlformats.org/presentationml/2006/ole">
            <p:oleObj spid="_x0000_s7177" name="Document" r:id="rId4" imgW="6183004" imgH="374600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329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Configuring R2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828800"/>
          <a:ext cx="7912100" cy="3937000"/>
        </p:xfrm>
        <a:graphic>
          <a:graphicData uri="http://schemas.openxmlformats.org/presentationml/2006/ole">
            <p:oleObj spid="_x0000_s8201" name="Document" r:id="rId4" imgW="6183004" imgH="308146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05092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Configuring R2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1905000"/>
          <a:ext cx="7036279" cy="3941762"/>
        </p:xfrm>
        <a:graphic>
          <a:graphicData uri="http://schemas.openxmlformats.org/presentationml/2006/ole">
            <p:oleObj spid="_x0000_s9225" name="Document" r:id="rId4" imgW="6183004" imgH="346944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35024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Configuring R2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1676400"/>
          <a:ext cx="7670800" cy="4229100"/>
        </p:xfrm>
        <a:graphic>
          <a:graphicData uri="http://schemas.openxmlformats.org/presentationml/2006/ole">
            <p:oleObj spid="_x0000_s10249" name="Document" r:id="rId4" imgW="6183004" imgH="341680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416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Introduction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Overview of the Application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Bill of Materials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Diagram of setup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Detailed instructions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Test </a:t>
            </a:r>
            <a:r>
              <a:rPr lang="en-US" u="sng" dirty="0" smtClean="0">
                <a:solidFill>
                  <a:srgbClr val="0098A1"/>
                </a:solidFill>
                <a:hlinkClick r:id="rId7" action="ppaction://hlinksldjump"/>
              </a:rPr>
              <a:t>Procedure </a:t>
            </a:r>
            <a:r>
              <a:rPr lang="en-US" u="sng" dirty="0">
                <a:solidFill>
                  <a:srgbClr val="0098A1"/>
                </a:solidFill>
                <a:hlinkClick r:id="rId7" action="ppaction://hlinksldjump"/>
              </a:rPr>
              <a:t>&amp; Success Criteria</a:t>
            </a:r>
            <a:endParaRPr lang="en-US" u="sng" dirty="0">
              <a:solidFill>
                <a:srgbClr val="0098A1"/>
              </a:solidFill>
            </a:endParaRPr>
          </a:p>
          <a:p>
            <a:r>
              <a:rPr lang="en-US" dirty="0" smtClean="0">
                <a:hlinkClick r:id="rId8" action="ppaction://hlinksldjump"/>
              </a:rPr>
              <a:t>Appendix: Scripts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902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Configuring R3 </a:t>
            </a:r>
            <a:r>
              <a:rPr lang="en-US" dirty="0" err="1" smtClean="0"/>
              <a:t>SecFlow</a:t>
            </a:r>
            <a:endParaRPr lang="en-US" dirty="0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/>
          </p:nvPr>
        </p:nvGraphicFramePr>
        <p:xfrm>
          <a:off x="609600" y="1447800"/>
          <a:ext cx="7914639" cy="4876800"/>
        </p:xfrm>
        <a:graphic>
          <a:graphicData uri="http://schemas.openxmlformats.org/presentationml/2006/ole">
            <p:oleObj spid="_x0000_s11273" name="Document" r:id="rId4" imgW="6183004" imgH="381018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302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Configuring R3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1752600"/>
          <a:ext cx="8242300" cy="4089400"/>
        </p:xfrm>
        <a:graphic>
          <a:graphicData uri="http://schemas.openxmlformats.org/presentationml/2006/ole">
            <p:oleObj spid="_x0000_s12297" name="Document" r:id="rId4" imgW="6183004" imgH="308146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5548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Configuring R3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/>
          </p:nvPr>
        </p:nvGraphicFramePr>
        <p:xfrm>
          <a:off x="533400" y="2057400"/>
          <a:ext cx="8077200" cy="3492500"/>
        </p:xfrm>
        <a:graphic>
          <a:graphicData uri="http://schemas.openxmlformats.org/presentationml/2006/ole">
            <p:oleObj spid="_x0000_s13321" name="Document" r:id="rId4" imgW="6183004" imgH="268411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583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Configuring R3 </a:t>
            </a:r>
            <a:r>
              <a:rPr lang="en-US" dirty="0" err="1" smtClean="0"/>
              <a:t>SecFlow</a:t>
            </a:r>
            <a:r>
              <a:rPr lang="en-US" dirty="0" smtClean="0"/>
              <a:t> (cont)</a:t>
            </a:r>
            <a:endParaRPr lang="en-US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524000"/>
          <a:ext cx="7581900" cy="4762500"/>
        </p:xfrm>
        <a:graphic>
          <a:graphicData uri="http://schemas.openxmlformats.org/presentationml/2006/ole">
            <p:oleObj spid="_x0000_s14345" name="Document" r:id="rId4" imgW="6183004" imgH="388915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97469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Cables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010910" cy="3963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777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Cables (cont)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905000"/>
            <a:ext cx="8442288" cy="42481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Connect a </a:t>
            </a:r>
            <a:r>
              <a:rPr lang="en-US" sz="2000" dirty="0" err="1" smtClean="0"/>
              <a:t>Ethenet</a:t>
            </a:r>
            <a:r>
              <a:rPr lang="en-US" sz="2000" dirty="0" smtClean="0"/>
              <a:t> full straight cable between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0/1 on R1 and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0/1 on R2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Connect a </a:t>
            </a:r>
            <a:r>
              <a:rPr lang="en-US" sz="2000" dirty="0" err="1" smtClean="0"/>
              <a:t>Ethenet</a:t>
            </a:r>
            <a:r>
              <a:rPr lang="en-US" sz="2000" dirty="0" smtClean="0"/>
              <a:t> full straight cable between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0/2 on R2 and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0/1 on R3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Connect a </a:t>
            </a:r>
            <a:r>
              <a:rPr lang="en-US" sz="2000" dirty="0" err="1" smtClean="0"/>
              <a:t>Ethenet</a:t>
            </a:r>
            <a:r>
              <a:rPr lang="en-US" sz="2000" dirty="0" smtClean="0"/>
              <a:t> full straight cable between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0/2 on R3 and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0/2 on R1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Connect a </a:t>
            </a:r>
            <a:r>
              <a:rPr lang="en-US" sz="2000" dirty="0" err="1" smtClean="0"/>
              <a:t>Ethenet</a:t>
            </a:r>
            <a:r>
              <a:rPr lang="en-US" sz="2000" dirty="0" smtClean="0"/>
              <a:t> full straight cable between </a:t>
            </a:r>
            <a:r>
              <a:rPr lang="en-US" sz="2000" dirty="0" err="1" smtClean="0"/>
              <a:t>fastethernet</a:t>
            </a:r>
            <a:r>
              <a:rPr lang="en-US" sz="2000" dirty="0" smtClean="0"/>
              <a:t> port 0/8 on R1 and your laptop LAN 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57172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 the setup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Layout the units but do not connect the cables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first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second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third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the cables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37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setup and Success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506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Procedure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870732"/>
              </p:ext>
            </p:extLst>
          </p:nvPr>
        </p:nvGraphicFramePr>
        <p:xfrm>
          <a:off x="361376" y="1440032"/>
          <a:ext cx="8442291" cy="5278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71229"/>
                <a:gridCol w="1260390"/>
                <a:gridCol w="1010672"/>
              </a:tblGrid>
              <a:tr h="554349">
                <a:tc gridSpan="3"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Checking Management and ERP Connectivity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9887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Pass/Fail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8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Set a ping command from your laptop towards R1, R2 and R3 in parallel with the following command: “ping 172.17.191.50 –t” which will generate a constant ping commands.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SecFlow</a:t>
                      </a:r>
                      <a:r>
                        <a:rPr lang="en-US" sz="1800" dirty="0" smtClean="0"/>
                        <a:t> R1, R2 and R3 answer to the 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en-US" sz="18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102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Disconnect one of the ETH cables of the ring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SecFlow</a:t>
                      </a:r>
                      <a:r>
                        <a:rPr lang="en-US" sz="1800" dirty="0" smtClean="0"/>
                        <a:t> R1, R2 and R3 answer to the 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en-US" sz="18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Reconnect the cable again and check it each time with a different cable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SecFlow</a:t>
                      </a:r>
                      <a:r>
                        <a:rPr lang="en-US" sz="1800" dirty="0" smtClean="0"/>
                        <a:t> R1, R2 and R3 answer to the Ping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7423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Management and ERP Connectivity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600200"/>
            <a:ext cx="8442288" cy="4552950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Set a ping command from your laptop towards R1, R2 and R3 in parallel with the following command: “ping 172.17.191.50 –t” which will generate a constant ping commands.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Check that </a:t>
            </a:r>
            <a:r>
              <a:rPr lang="en-US" sz="2000" dirty="0" err="1" smtClean="0"/>
              <a:t>SecFlow</a:t>
            </a:r>
            <a:r>
              <a:rPr lang="en-US" sz="2000" dirty="0" smtClean="0"/>
              <a:t> answer to the ping.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Disconnect one of the ETH cables of the ring – and check that the ping is still working well (notice that during ETH cable disconnection you might loss some pings, but connectivity should restore – this is normal behavior).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Reconnect the cable again and check it each time with a different cable to verify that the ERP is functioning.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Once done, open a telnet session to </a:t>
            </a:r>
            <a:r>
              <a:rPr lang="en-US" sz="2000" dirty="0" err="1" smtClean="0"/>
              <a:t>SecFlows</a:t>
            </a:r>
            <a:r>
              <a:rPr lang="en-US" sz="2000" dirty="0" smtClean="0"/>
              <a:t> R1, R2 and R3 to see that telnet is working as well.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5256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Ruggedized LAN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This guide is designed to allow you to setup, demonstrate, test and trouble shoot the Ruggedized LAN</a:t>
            </a:r>
          </a:p>
          <a:p>
            <a:r>
              <a:rPr lang="en-US" dirty="0" smtClean="0"/>
              <a:t>The application is based on ERP ring and uses SecFlow-2</a:t>
            </a:r>
          </a:p>
          <a:p>
            <a:r>
              <a:rPr lang="en-US" dirty="0" smtClean="0"/>
              <a:t>It is aimed at the Critical Infrastructure market</a:t>
            </a:r>
          </a:p>
          <a:p>
            <a:pPr lvl="1"/>
            <a:r>
              <a:rPr lang="en-US" dirty="0"/>
              <a:t>Utility installations (electricity, water, gas and oil) </a:t>
            </a:r>
            <a:endParaRPr lang="en-US" dirty="0" smtClean="0"/>
          </a:p>
          <a:p>
            <a:pPr lvl="1"/>
            <a:r>
              <a:rPr lang="en-US" dirty="0" smtClean="0"/>
              <a:t>Intelligent </a:t>
            </a:r>
            <a:r>
              <a:rPr lang="en-US" dirty="0"/>
              <a:t>transportation (highway, railway) </a:t>
            </a:r>
            <a:endParaRPr lang="en-US" dirty="0" smtClean="0"/>
          </a:p>
          <a:p>
            <a:pPr lvl="1"/>
            <a:r>
              <a:rPr lang="en-US" dirty="0" smtClean="0"/>
              <a:t>Manufacturing </a:t>
            </a:r>
            <a:r>
              <a:rPr lang="en-US" dirty="0"/>
              <a:t>facilities (chemical, food industry) </a:t>
            </a:r>
            <a:endParaRPr lang="en-US" dirty="0" smtClean="0"/>
          </a:p>
          <a:p>
            <a:pPr lvl="1"/>
            <a:r>
              <a:rPr lang="en-US" dirty="0" smtClean="0"/>
              <a:t>Military </a:t>
            </a:r>
            <a:r>
              <a:rPr lang="en-US" dirty="0"/>
              <a:t>and defense applications (HLS, safe city).</a:t>
            </a:r>
            <a:endParaRPr lang="en-US" dirty="0" smtClean="0"/>
          </a:p>
          <a:p>
            <a:r>
              <a:rPr lang="en-US" dirty="0" smtClean="0"/>
              <a:t>The main benefits to the user are </a:t>
            </a:r>
            <a:r>
              <a:rPr lang="en-US" dirty="0"/>
              <a:t>network-based distributed security </a:t>
            </a:r>
            <a:r>
              <a:rPr lang="en-US" dirty="0" smtClean="0"/>
              <a:t> in a protected ring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br>
              <a:rPr lang="en-US" dirty="0" smtClean="0"/>
            </a:br>
            <a:r>
              <a:rPr lang="en-US" dirty="0" smtClean="0"/>
              <a:t>The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34795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Appendix – the Script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scripts are in the slides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65726" y="5172517"/>
            <a:ext cx="2370138" cy="3138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65726" y="5495905"/>
            <a:ext cx="2370138" cy="321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5726" y="5822199"/>
            <a:ext cx="2370138" cy="3031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Overview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diagram shows the Ruggedized LAN with the SecFlow-2</a:t>
            </a:r>
          </a:p>
          <a:p>
            <a:endParaRPr lang="en-US" dirty="0"/>
          </a:p>
          <a:p>
            <a:r>
              <a:rPr lang="en-US" dirty="0" smtClean="0"/>
              <a:t>We will focus on the ERP ring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8012" y="984816"/>
            <a:ext cx="5489370" cy="38839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xmlns="" val="118906944"/>
              </p:ext>
            </p:extLst>
          </p:nvPr>
        </p:nvGraphicFramePr>
        <p:xfrm>
          <a:off x="361950" y="1441450"/>
          <a:ext cx="8221665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4333"/>
                <a:gridCol w="1644333"/>
                <a:gridCol w="1644333"/>
                <a:gridCol w="1644333"/>
                <a:gridCol w="164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Catalog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S/W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SecFlow-2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SF2/S/AC/2GE8UTP/RS232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82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010" y="1441421"/>
            <a:ext cx="6010910" cy="3963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30698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it!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1823" y="3447172"/>
            <a:ext cx="5034955" cy="303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836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get it to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Follow these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Layout the units but do not connect the cables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first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second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third unit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the cables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connect the cables!</a:t>
            </a:r>
            <a:endParaRPr lang="en-US" dirty="0"/>
          </a:p>
        </p:txBody>
      </p:sp>
      <p:pic>
        <p:nvPicPr>
          <p:cNvPr id="65" name="Picture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6010910" cy="3963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160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PPT-template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 algn="ctr">
          <a:defRPr sz="1100" b="1" kern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ADtemplate-2014.potx" id="{19EC7B0D-5C2B-47DC-ADD7-9C5360FFBE26}" vid="{FA4224B7-27F2-4678-98FF-B19114E1C3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RADtemplate-2015</Template>
  <TotalTime>5130</TotalTime>
  <Words>686</Words>
  <Application>Microsoft Office PowerPoint</Application>
  <PresentationFormat>On-screen Show (4:3)</PresentationFormat>
  <Paragraphs>122</Paragraphs>
  <Slides>32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RADPPT-template</vt:lpstr>
      <vt:lpstr>Document</vt:lpstr>
      <vt:lpstr>Ruggedized LAN</vt:lpstr>
      <vt:lpstr>Slide 2</vt:lpstr>
      <vt:lpstr>Ruggedized LAN</vt:lpstr>
      <vt:lpstr>Application Overview</vt:lpstr>
      <vt:lpstr>Bill of Materials </vt:lpstr>
      <vt:lpstr>Diagram of setup</vt:lpstr>
      <vt:lpstr>Let’s build it!</vt:lpstr>
      <vt:lpstr>How to get it to work</vt:lpstr>
      <vt:lpstr>Don’t connect the cables!</vt:lpstr>
      <vt:lpstr>1. Configuring R1 SecFlow</vt:lpstr>
      <vt:lpstr>1. Configuring R1 SecFlow (cont)</vt:lpstr>
      <vt:lpstr>1. Configuring R1 SecFlow (cont)</vt:lpstr>
      <vt:lpstr>1. Configuring R1 SecFlow (cont)</vt:lpstr>
      <vt:lpstr>1. Configuring R1 SecFlow (cont)</vt:lpstr>
      <vt:lpstr>1. Configuring R1 SecFlow (cont)</vt:lpstr>
      <vt:lpstr>2. Configuring R2 SecFlow</vt:lpstr>
      <vt:lpstr>2. Configuring R2 SecFlow (cont)</vt:lpstr>
      <vt:lpstr>2. Configuring R2 SecFlow (cont)</vt:lpstr>
      <vt:lpstr>2. Configuring R2 SecFlow (cont)</vt:lpstr>
      <vt:lpstr>3. Configuring R3 SecFlow</vt:lpstr>
      <vt:lpstr>3. Configuring R3 SecFlow (cont)</vt:lpstr>
      <vt:lpstr>3. Configuring R3 SecFlow (cont)</vt:lpstr>
      <vt:lpstr>3. Configuring R3 SecFlow (cont)</vt:lpstr>
      <vt:lpstr>Connecting the Cables </vt:lpstr>
      <vt:lpstr>Connecting the Cables (cont)</vt:lpstr>
      <vt:lpstr>Review the setup process</vt:lpstr>
      <vt:lpstr>Testing the setup and Success Criteria</vt:lpstr>
      <vt:lpstr>Test Procedure </vt:lpstr>
      <vt:lpstr>Checking Management and ERP Connectivity</vt:lpstr>
      <vt:lpstr>Appendix The Script</vt:lpstr>
      <vt:lpstr>Appendix – the Script</vt:lpstr>
      <vt:lpstr>Slide 32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Jerichower</dc:creator>
  <cp:lastModifiedBy>moti_a</cp:lastModifiedBy>
  <cp:revision>25</cp:revision>
  <cp:lastPrinted>2015-10-25T10:39:30Z</cp:lastPrinted>
  <dcterms:created xsi:type="dcterms:W3CDTF">2015-07-16T12:24:45Z</dcterms:created>
  <dcterms:modified xsi:type="dcterms:W3CDTF">2015-11-04T06:29:57Z</dcterms:modified>
</cp:coreProperties>
</file>