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229.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18.xml" ContentType="application/vnd.openxmlformats-officedocument.presentationml.slide+xml"/>
  <Override PartName="/ppt/slides/slide265.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s/slide207.xml" ContentType="application/vnd.openxmlformats-officedocument.presentationml.slide+xml"/>
  <Override PartName="/ppt/slides/slide254.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slides/slide24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69.xml" ContentType="application/vnd.openxmlformats-officedocument.presentationml.slide+xml"/>
  <Override PartName="/ppt/slides/slide221.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diagrams/layout1.xml" ContentType="application/vnd.openxmlformats-officedocument.drawingml.diagramLayout+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259.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s/slide2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55.xml" ContentType="application/vnd.openxmlformats-officedocument.presentationml.slide+xml"/>
  <Override PartName="/ppt/slides/slide237.xml" ContentType="application/vnd.openxmlformats-officedocument.presentationml.slide+xml"/>
  <Override PartName="/ppt/theme/theme2.xml" ContentType="application/vnd.openxmlformats-officedocument.them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slides/slide226.xml" ContentType="application/vnd.openxmlformats-officedocument.presentationml.slide+xml"/>
  <Override PartName="/ppt/slides/slide262.xml" ContentType="application/vnd.openxmlformats-officedocument.presentationml.slide+xml"/>
  <Override PartName="/ppt/presentation.xml" ContentType="application/vnd.openxmlformats-officedocument.presentationml.presentation.main+xml"/>
  <Override PartName="/ppt/slides/slide22.xml" ContentType="application/vnd.openxmlformats-officedocument.presentationml.slide+xml"/>
  <Override PartName="/ppt/slides/slide199.xml" ContentType="application/vnd.openxmlformats-officedocument.presentationml.slide+xml"/>
  <Override PartName="/ppt/slides/slide204.xml" ContentType="application/vnd.openxmlformats-officedocument.presentationml.slide+xml"/>
  <Override PartName="/ppt/slides/slide251.xml" ContentType="application/vnd.openxmlformats-officedocument.presentationml.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s/slide240.xml" ContentType="application/vnd.openxmlformats-officedocument.presentationml.slide+xml"/>
  <Override PartName="/ppt/notesSlides/notesSlide13.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155.xml" ContentType="application/vnd.openxmlformats-officedocument.presentationml.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diagrams/colors1.xml" ContentType="application/vnd.openxmlformats-officedocument.drawingml.diagramColors+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s/slide209.xml" ContentType="application/vnd.openxmlformats-officedocument.presentationml.slide+xml"/>
  <Override PartName="/ppt/slides/slide256.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s/slide234.xml" ContentType="application/vnd.openxmlformats-officedocument.presentationml.slide+xml"/>
  <Override PartName="/ppt/slides/slide245.xml" ContentType="application/vnd.openxmlformats-officedocument.presentationml.slide+xml"/>
  <Default Extension="wmf" ContentType="image/x-wmf"/>
  <Override PartName="/ppt/notesSlides/notesSlide18.xml" ContentType="application/vnd.openxmlformats-officedocument.presentationml.notesSlide+xml"/>
  <Override PartName="/ppt/slides/slide41.xml" ContentType="application/vnd.openxmlformats-officedocument.presentationml.slide+xml"/>
  <Override PartName="/ppt/slides/slide223.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s/slide181.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slides/slide239.xml" ContentType="application/vnd.openxmlformats-officedocument.presentationml.slide+xml"/>
  <Override PartName="/ppt/slides/slide257.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s/slide217.xml" ContentType="application/vnd.openxmlformats-officedocument.presentationml.slide+xml"/>
  <Override PartName="/ppt/slides/slide228.xml" ContentType="application/vnd.openxmlformats-officedocument.presentationml.slide+xml"/>
  <Override PartName="/ppt/slides/slide246.xml" ContentType="application/vnd.openxmlformats-officedocument.presentationml.slide+xml"/>
  <Override PartName="/ppt/slides/slide2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s/slide235.xml" ContentType="application/vnd.openxmlformats-officedocument.presentationml.slide+xml"/>
  <Override PartName="/ppt/slides/slide253.xml" ContentType="application/vnd.openxmlformats-officedocument.presentationml.slide+xml"/>
  <Default Extension="jpeg" ContentType="image/jpeg"/>
  <Override PartName="/ppt/diagrams/quickStyle1.xml" ContentType="application/vnd.openxmlformats-officedocument.drawingml.diagramStyl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slides/slide242.xml" ContentType="application/vnd.openxmlformats-officedocument.presentationml.slide+xml"/>
  <Override PartName="/ppt/slides/slide2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slides/slide231.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slides/slide220.xml" ContentType="application/vnd.openxmlformats-officedocument.presentationml.slide+xml"/>
  <Override PartName="/ppt/notesSlides/notesSlide11.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193.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diagrams/data1.xml" ContentType="application/vnd.openxmlformats-officedocument.drawingml.diagramData+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258.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s/slide236.xml" ContentType="application/vnd.openxmlformats-officedocument.presentationml.slide+xml"/>
  <Override PartName="/ppt/slides/slide247.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slides/slide225.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214.xml" ContentType="application/vnd.openxmlformats-officedocument.presentationml.slide+xml"/>
  <Override PartName="/ppt/slides/slide26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slides/slide250.xml" ContentType="application/vnd.openxmlformats-officedocument.presentationml.slide+xml"/>
  <Override PartName="/ppt/notesSlides/notesSlide23.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slides/slide219.xml" ContentType="application/vnd.openxmlformats-officedocument.presentationml.slide+xml"/>
  <Override PartName="/ppt/slides/slide255.xml" ContentType="application/vnd.openxmlformats-officedocument.presentationml.slide+xml"/>
  <Override PartName="/ppt/slides/slide266.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s/slide244.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slides/slide51.xml" ContentType="application/vnd.openxmlformats-officedocument.presentationml.slide+xml"/>
  <Override PartName="/ppt/slides/slide233.xml" ContentType="application/vnd.openxmlformats-officedocument.presentationml.slide+xml"/>
  <Override PartName="/ppt/slideLayouts/slideLayout14.xml" ContentType="application/vnd.openxmlformats-officedocument.presentationml.slideLayout+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Override PartName="/ppt/slides/slide222.xml" ContentType="application/vnd.openxmlformats-officedocument.presentationml.sl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s/slide238.xml" ContentType="application/vnd.openxmlformats-officedocument.presentationml.slide+xml"/>
  <Override PartName="/ppt/slides/slide24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slides/slide227.xml" ContentType="application/vnd.openxmlformats-officedocument.presentationml.slide+xml"/>
  <Override PartName="/ppt/theme/theme3.xml" ContentType="application/vnd.openxmlformats-officedocument.theme+xml"/>
  <Override PartName="/ppt/slides/slide34.xml" ContentType="application/vnd.openxmlformats-officedocument.presentationml.slide+xml"/>
  <Override PartName="/ppt/slides/slide81.xml" ContentType="application/vnd.openxmlformats-officedocument.presentationml.slide+xml"/>
  <Override PartName="/ppt/slides/slide216.xml" ContentType="application/vnd.openxmlformats-officedocument.presentationml.slide+xml"/>
  <Override PartName="/ppt/slides/slide263.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241.xml" ContentType="application/vnd.openxmlformats-officedocument.presentationml.slide+xml"/>
  <Override PartName="/ppt/slides/slide252.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178.xml" ContentType="application/vnd.openxmlformats-officedocument.presentationml.slide+xml"/>
  <Override PartName="/ppt/slides/slide2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slides/slide167.xml" ContentType="application/vnd.openxmlformats-officedocument.presentationml.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8"/>
  </p:notesMasterIdLst>
  <p:handoutMasterIdLst>
    <p:handoutMasterId r:id="rId269"/>
  </p:handoutMasterIdLst>
  <p:sldIdLst>
    <p:sldId id="275" r:id="rId2"/>
    <p:sldId id="278" r:id="rId3"/>
    <p:sldId id="452" r:id="rId4"/>
    <p:sldId id="543" r:id="rId5"/>
    <p:sldId id="541" r:id="rId6"/>
    <p:sldId id="533" r:id="rId7"/>
    <p:sldId id="542" r:id="rId8"/>
    <p:sldId id="540" r:id="rId9"/>
    <p:sldId id="539" r:id="rId10"/>
    <p:sldId id="538" r:id="rId11"/>
    <p:sldId id="544" r:id="rId12"/>
    <p:sldId id="451" r:id="rId13"/>
    <p:sldId id="450" r:id="rId14"/>
    <p:sldId id="276" r:id="rId15"/>
    <p:sldId id="279" r:id="rId16"/>
    <p:sldId id="282" r:id="rId17"/>
    <p:sldId id="283" r:id="rId18"/>
    <p:sldId id="284" r:id="rId19"/>
    <p:sldId id="285" r:id="rId20"/>
    <p:sldId id="286" r:id="rId21"/>
    <p:sldId id="287" r:id="rId22"/>
    <p:sldId id="288" r:id="rId23"/>
    <p:sldId id="289" r:id="rId24"/>
    <p:sldId id="290" r:id="rId25"/>
    <p:sldId id="291" r:id="rId26"/>
    <p:sldId id="292" r:id="rId27"/>
    <p:sldId id="293" r:id="rId28"/>
    <p:sldId id="294" r:id="rId29"/>
    <p:sldId id="514" r:id="rId30"/>
    <p:sldId id="295" r:id="rId31"/>
    <p:sldId id="296" r:id="rId32"/>
    <p:sldId id="297" r:id="rId33"/>
    <p:sldId id="298" r:id="rId34"/>
    <p:sldId id="299" r:id="rId35"/>
    <p:sldId id="300" r:id="rId36"/>
    <p:sldId id="301" r:id="rId37"/>
    <p:sldId id="302" r:id="rId38"/>
    <p:sldId id="303" r:id="rId39"/>
    <p:sldId id="304" r:id="rId40"/>
    <p:sldId id="305" r:id="rId41"/>
    <p:sldId id="306" r:id="rId42"/>
    <p:sldId id="307" r:id="rId43"/>
    <p:sldId id="308" r:id="rId44"/>
    <p:sldId id="309" r:id="rId45"/>
    <p:sldId id="310" r:id="rId46"/>
    <p:sldId id="311" r:id="rId47"/>
    <p:sldId id="312" r:id="rId48"/>
    <p:sldId id="313" r:id="rId49"/>
    <p:sldId id="314" r:id="rId50"/>
    <p:sldId id="315" r:id="rId51"/>
    <p:sldId id="316" r:id="rId52"/>
    <p:sldId id="317" r:id="rId53"/>
    <p:sldId id="318" r:id="rId54"/>
    <p:sldId id="319" r:id="rId55"/>
    <p:sldId id="320" r:id="rId56"/>
    <p:sldId id="321" r:id="rId57"/>
    <p:sldId id="322" r:id="rId58"/>
    <p:sldId id="323" r:id="rId59"/>
    <p:sldId id="324" r:id="rId60"/>
    <p:sldId id="325" r:id="rId61"/>
    <p:sldId id="515" r:id="rId62"/>
    <p:sldId id="326" r:id="rId63"/>
    <p:sldId id="327" r:id="rId64"/>
    <p:sldId id="328" r:id="rId65"/>
    <p:sldId id="329" r:id="rId66"/>
    <p:sldId id="330" r:id="rId67"/>
    <p:sldId id="331" r:id="rId68"/>
    <p:sldId id="332" r:id="rId69"/>
    <p:sldId id="333" r:id="rId70"/>
    <p:sldId id="334" r:id="rId71"/>
    <p:sldId id="335" r:id="rId72"/>
    <p:sldId id="523" r:id="rId73"/>
    <p:sldId id="516" r:id="rId74"/>
    <p:sldId id="518" r:id="rId75"/>
    <p:sldId id="519" r:id="rId76"/>
    <p:sldId id="520" r:id="rId77"/>
    <p:sldId id="521" r:id="rId78"/>
    <p:sldId id="524" r:id="rId79"/>
    <p:sldId id="336" r:id="rId80"/>
    <p:sldId id="337" r:id="rId81"/>
    <p:sldId id="338" r:id="rId82"/>
    <p:sldId id="339" r:id="rId83"/>
    <p:sldId id="340" r:id="rId84"/>
    <p:sldId id="341" r:id="rId85"/>
    <p:sldId id="342" r:id="rId86"/>
    <p:sldId id="343" r:id="rId87"/>
    <p:sldId id="344" r:id="rId88"/>
    <p:sldId id="345" r:id="rId89"/>
    <p:sldId id="346" r:id="rId90"/>
    <p:sldId id="347" r:id="rId91"/>
    <p:sldId id="348" r:id="rId92"/>
    <p:sldId id="349" r:id="rId93"/>
    <p:sldId id="350" r:id="rId94"/>
    <p:sldId id="351" r:id="rId95"/>
    <p:sldId id="352" r:id="rId96"/>
    <p:sldId id="353" r:id="rId97"/>
    <p:sldId id="354" r:id="rId98"/>
    <p:sldId id="355" r:id="rId99"/>
    <p:sldId id="356" r:id="rId100"/>
    <p:sldId id="357" r:id="rId101"/>
    <p:sldId id="358" r:id="rId102"/>
    <p:sldId id="359" r:id="rId103"/>
    <p:sldId id="360" r:id="rId104"/>
    <p:sldId id="361" r:id="rId105"/>
    <p:sldId id="362" r:id="rId106"/>
    <p:sldId id="363" r:id="rId107"/>
    <p:sldId id="364" r:id="rId108"/>
    <p:sldId id="365" r:id="rId109"/>
    <p:sldId id="366" r:id="rId110"/>
    <p:sldId id="367" r:id="rId111"/>
    <p:sldId id="368" r:id="rId112"/>
    <p:sldId id="369" r:id="rId113"/>
    <p:sldId id="370" r:id="rId114"/>
    <p:sldId id="371" r:id="rId115"/>
    <p:sldId id="372" r:id="rId116"/>
    <p:sldId id="373" r:id="rId117"/>
    <p:sldId id="374" r:id="rId118"/>
    <p:sldId id="375" r:id="rId119"/>
    <p:sldId id="376" r:id="rId120"/>
    <p:sldId id="377" r:id="rId121"/>
    <p:sldId id="378" r:id="rId122"/>
    <p:sldId id="379" r:id="rId123"/>
    <p:sldId id="380" r:id="rId124"/>
    <p:sldId id="381" r:id="rId125"/>
    <p:sldId id="382" r:id="rId126"/>
    <p:sldId id="383" r:id="rId127"/>
    <p:sldId id="384" r:id="rId128"/>
    <p:sldId id="385" r:id="rId129"/>
    <p:sldId id="386" r:id="rId130"/>
    <p:sldId id="387" r:id="rId131"/>
    <p:sldId id="526" r:id="rId132"/>
    <p:sldId id="388" r:id="rId133"/>
    <p:sldId id="389" r:id="rId134"/>
    <p:sldId id="390" r:id="rId135"/>
    <p:sldId id="391" r:id="rId136"/>
    <p:sldId id="392" r:id="rId137"/>
    <p:sldId id="393" r:id="rId138"/>
    <p:sldId id="394" r:id="rId139"/>
    <p:sldId id="395" r:id="rId140"/>
    <p:sldId id="396" r:id="rId141"/>
    <p:sldId id="397" r:id="rId142"/>
    <p:sldId id="398" r:id="rId143"/>
    <p:sldId id="527" r:id="rId144"/>
    <p:sldId id="399" r:id="rId145"/>
    <p:sldId id="400" r:id="rId146"/>
    <p:sldId id="401" r:id="rId147"/>
    <p:sldId id="402" r:id="rId148"/>
    <p:sldId id="403" r:id="rId149"/>
    <p:sldId id="404" r:id="rId150"/>
    <p:sldId id="405" r:id="rId151"/>
    <p:sldId id="406" r:id="rId152"/>
    <p:sldId id="528" r:id="rId153"/>
    <p:sldId id="529" r:id="rId154"/>
    <p:sldId id="407" r:id="rId155"/>
    <p:sldId id="408" r:id="rId156"/>
    <p:sldId id="409" r:id="rId157"/>
    <p:sldId id="410" r:id="rId158"/>
    <p:sldId id="411" r:id="rId159"/>
    <p:sldId id="412" r:id="rId160"/>
    <p:sldId id="413" r:id="rId161"/>
    <p:sldId id="414" r:id="rId162"/>
    <p:sldId id="530" r:id="rId163"/>
    <p:sldId id="531" r:id="rId164"/>
    <p:sldId id="415" r:id="rId165"/>
    <p:sldId id="416" r:id="rId166"/>
    <p:sldId id="417" r:id="rId167"/>
    <p:sldId id="418" r:id="rId168"/>
    <p:sldId id="419" r:id="rId169"/>
    <p:sldId id="420" r:id="rId170"/>
    <p:sldId id="421" r:id="rId171"/>
    <p:sldId id="422" r:id="rId172"/>
    <p:sldId id="423" r:id="rId173"/>
    <p:sldId id="424" r:id="rId174"/>
    <p:sldId id="425" r:id="rId175"/>
    <p:sldId id="426" r:id="rId176"/>
    <p:sldId id="427" r:id="rId177"/>
    <p:sldId id="428" r:id="rId178"/>
    <p:sldId id="429" r:id="rId179"/>
    <p:sldId id="430" r:id="rId180"/>
    <p:sldId id="431" r:id="rId181"/>
    <p:sldId id="432" r:id="rId182"/>
    <p:sldId id="433" r:id="rId183"/>
    <p:sldId id="434" r:id="rId184"/>
    <p:sldId id="435" r:id="rId185"/>
    <p:sldId id="436" r:id="rId186"/>
    <p:sldId id="532" r:id="rId187"/>
    <p:sldId id="437" r:id="rId188"/>
    <p:sldId id="438" r:id="rId189"/>
    <p:sldId id="439" r:id="rId190"/>
    <p:sldId id="440" r:id="rId191"/>
    <p:sldId id="441" r:id="rId192"/>
    <p:sldId id="442" r:id="rId193"/>
    <p:sldId id="443" r:id="rId194"/>
    <p:sldId id="444" r:id="rId195"/>
    <p:sldId id="445" r:id="rId196"/>
    <p:sldId id="446" r:id="rId197"/>
    <p:sldId id="447" r:id="rId198"/>
    <p:sldId id="448" r:id="rId199"/>
    <p:sldId id="449" r:id="rId200"/>
    <p:sldId id="453" r:id="rId201"/>
    <p:sldId id="454" r:id="rId202"/>
    <p:sldId id="455" r:id="rId203"/>
    <p:sldId id="456" r:id="rId204"/>
    <p:sldId id="457" r:id="rId205"/>
    <p:sldId id="458" r:id="rId206"/>
    <p:sldId id="459" r:id="rId207"/>
    <p:sldId id="460" r:id="rId208"/>
    <p:sldId id="461" r:id="rId209"/>
    <p:sldId id="462" r:id="rId210"/>
    <p:sldId id="463" r:id="rId211"/>
    <p:sldId id="464" r:id="rId212"/>
    <p:sldId id="465" r:id="rId213"/>
    <p:sldId id="466" r:id="rId214"/>
    <p:sldId id="467" r:id="rId215"/>
    <p:sldId id="468" r:id="rId216"/>
    <p:sldId id="469" r:id="rId217"/>
    <p:sldId id="470" r:id="rId218"/>
    <p:sldId id="471" r:id="rId219"/>
    <p:sldId id="472" r:id="rId220"/>
    <p:sldId id="473" r:id="rId221"/>
    <p:sldId id="474" r:id="rId222"/>
    <p:sldId id="475" r:id="rId223"/>
    <p:sldId id="476" r:id="rId224"/>
    <p:sldId id="477" r:id="rId225"/>
    <p:sldId id="478" r:id="rId226"/>
    <p:sldId id="479" r:id="rId227"/>
    <p:sldId id="480" r:id="rId228"/>
    <p:sldId id="481" r:id="rId229"/>
    <p:sldId id="482" r:id="rId230"/>
    <p:sldId id="483" r:id="rId231"/>
    <p:sldId id="484" r:id="rId232"/>
    <p:sldId id="485" r:id="rId233"/>
    <p:sldId id="525" r:id="rId234"/>
    <p:sldId id="486" r:id="rId235"/>
    <p:sldId id="487" r:id="rId236"/>
    <p:sldId id="488" r:id="rId237"/>
    <p:sldId id="489" r:id="rId238"/>
    <p:sldId id="490" r:id="rId239"/>
    <p:sldId id="491" r:id="rId240"/>
    <p:sldId id="492" r:id="rId241"/>
    <p:sldId id="493" r:id="rId242"/>
    <p:sldId id="494" r:id="rId243"/>
    <p:sldId id="495" r:id="rId244"/>
    <p:sldId id="496" r:id="rId245"/>
    <p:sldId id="497" r:id="rId246"/>
    <p:sldId id="498" r:id="rId247"/>
    <p:sldId id="500" r:id="rId248"/>
    <p:sldId id="501" r:id="rId249"/>
    <p:sldId id="502" r:id="rId250"/>
    <p:sldId id="503" r:id="rId251"/>
    <p:sldId id="504" r:id="rId252"/>
    <p:sldId id="505" r:id="rId253"/>
    <p:sldId id="506" r:id="rId254"/>
    <p:sldId id="507" r:id="rId255"/>
    <p:sldId id="508" r:id="rId256"/>
    <p:sldId id="509" r:id="rId257"/>
    <p:sldId id="510" r:id="rId258"/>
    <p:sldId id="511" r:id="rId259"/>
    <p:sldId id="512" r:id="rId260"/>
    <p:sldId id="513" r:id="rId261"/>
    <p:sldId id="545" r:id="rId262"/>
    <p:sldId id="280" r:id="rId263"/>
    <p:sldId id="265" r:id="rId264"/>
    <p:sldId id="281" r:id="rId265"/>
    <p:sldId id="261" r:id="rId266"/>
    <p:sldId id="271" r:id="rId267"/>
  </p:sldIdLst>
  <p:sldSz cx="9144000" cy="6858000" type="screen4x3"/>
  <p:notesSz cx="6797675" cy="98567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47">
          <p15:clr>
            <a:srgbClr val="A4A3A4"/>
          </p15:clr>
        </p15:guide>
        <p15:guide id="2" orient="horz" pos="3178">
          <p15:clr>
            <a:srgbClr val="A4A3A4"/>
          </p15:clr>
        </p15:guide>
        <p15:guide id="3" orient="horz" pos="4224">
          <p15:clr>
            <a:srgbClr val="A4A3A4"/>
          </p15:clr>
        </p15:guide>
        <p15:guide id="4" orient="horz" pos="2688">
          <p15:clr>
            <a:srgbClr val="A4A3A4"/>
          </p15:clr>
        </p15:guide>
        <p15:guide id="5" pos="487">
          <p15:clr>
            <a:srgbClr val="A4A3A4"/>
          </p15:clr>
        </p15:guide>
        <p15:guide id="6" pos="2757">
          <p15:clr>
            <a:srgbClr val="A4A3A4"/>
          </p15:clr>
        </p15:guide>
        <p15:guide id="7" pos="480">
          <p15:clr>
            <a:srgbClr val="A4A3A4"/>
          </p15:clr>
        </p15:guide>
        <p15:guide id="8" orient="horz" pos="972">
          <p15:clr>
            <a:srgbClr val="A4A3A4"/>
          </p15:clr>
        </p15:guide>
        <p15:guide id="9" pos="5620">
          <p15:clr>
            <a:srgbClr val="A4A3A4"/>
          </p15:clr>
        </p15:guide>
      </p15:sldGuideLst>
    </p:ext>
    <p:ext uri="{2D200454-40CA-4A62-9FC3-DE9A4176ACB9}">
      <p15:notesGuideLst xmlns:p15="http://schemas.microsoft.com/office/powerpoint/2012/main" xmlns="">
        <p15:guide id="1" orient="horz" pos="3104" userDrawn="1">
          <p15:clr>
            <a:srgbClr val="A4A3A4"/>
          </p15:clr>
        </p15:guide>
        <p15:guide id="2" pos="214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44ABC"/>
    <a:srgbClr val="0098A1"/>
    <a:srgbClr val="0D0D0D"/>
    <a:srgbClr val="E2001A"/>
    <a:srgbClr val="572381"/>
    <a:srgbClr val="F29400"/>
    <a:srgbClr val="C9D200"/>
    <a:srgbClr val="ED1C24"/>
    <a:srgbClr val="00C8D2"/>
    <a:srgbClr val="FFFF9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21E4AEA4-8DFA-4A89-87EB-49C32662AFE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532" autoAdjust="0"/>
    <p:restoredTop sz="95946" autoAdjust="0"/>
  </p:normalViewPr>
  <p:slideViewPr>
    <p:cSldViewPr snapToGrid="0">
      <p:cViewPr varScale="1">
        <p:scale>
          <a:sx n="112" d="100"/>
          <a:sy n="112" d="100"/>
        </p:scale>
        <p:origin x="-1050" y="-90"/>
      </p:cViewPr>
      <p:guideLst>
        <p:guide orient="horz" pos="2147"/>
        <p:guide orient="horz" pos="3178"/>
        <p:guide orient="horz" pos="4224"/>
        <p:guide orient="horz" pos="2688"/>
        <p:guide orient="horz" pos="972"/>
        <p:guide pos="487"/>
        <p:guide pos="2757"/>
        <p:guide pos="480"/>
        <p:guide pos="5620"/>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73" d="100"/>
          <a:sy n="73" d="100"/>
        </p:scale>
        <p:origin x="-2226" y="-96"/>
      </p:cViewPr>
      <p:guideLst>
        <p:guide orient="horz" pos="3104"/>
        <p:guide pos="2140"/>
      </p:guideLst>
    </p:cSldViewPr>
  </p:notes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notesMaster" Target="notesMasters/notesMaster1.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handoutMaster" Target="handoutMasters/handoutMaster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presProps" Target="presProp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244" Type="http://schemas.openxmlformats.org/officeDocument/2006/relationships/slide" Target="slides/slide243.xml"/><Relationship Id="rId249" Type="http://schemas.openxmlformats.org/officeDocument/2006/relationships/slide" Target="slides/slide24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260" Type="http://schemas.openxmlformats.org/officeDocument/2006/relationships/slide" Target="slides/slide259.xml"/><Relationship Id="rId265" Type="http://schemas.openxmlformats.org/officeDocument/2006/relationships/slide" Target="slides/slide264.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slide" Target="slides/slide254.xml"/><Relationship Id="rId271" Type="http://schemas.openxmlformats.org/officeDocument/2006/relationships/viewProps" Target="viewProps.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tableStyles" Target="tableStyles.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B8725A-9019-4D79-9AED-39DA9F4717CD}" type="doc">
      <dgm:prSet loTypeId="urn:microsoft.com/office/officeart/2005/8/layout/hierarchy4" loCatId="relationship" qsTypeId="urn:microsoft.com/office/officeart/2005/8/quickstyle/simple1" qsCatId="simple" csTypeId="urn:microsoft.com/office/officeart/2005/8/colors/accent1_2" csCatId="accent1" phldr="1"/>
      <dgm:spPr/>
      <dgm:t>
        <a:bodyPr/>
        <a:lstStyle/>
        <a:p>
          <a:endParaRPr lang="en-US"/>
        </a:p>
      </dgm:t>
    </dgm:pt>
    <dgm:pt modelId="{F3425500-8402-4F48-B136-80566BC10B93}">
      <dgm:prSet phldrT="[Text]" custT="1"/>
      <dgm:spPr>
        <a:solidFill>
          <a:srgbClr val="572381"/>
        </a:solidFill>
      </dgm:spPr>
      <dgm:t>
        <a:bodyPr/>
        <a:lstStyle/>
        <a:p>
          <a:r>
            <a:rPr lang="en-US" sz="2900" dirty="0" smtClean="0"/>
            <a:t>VNF Instance </a:t>
          </a:r>
          <a:r>
            <a:rPr lang="en-US" sz="2000" dirty="0" smtClean="0"/>
            <a:t>(virtual machine)</a:t>
          </a:r>
          <a:endParaRPr lang="en-US" sz="2900" dirty="0"/>
        </a:p>
      </dgm:t>
    </dgm:pt>
    <dgm:pt modelId="{7115E29B-E296-49F6-99D8-3B1007540EB7}" type="parTrans" cxnId="{BFEC680E-A687-41DB-9365-9FB516316540}">
      <dgm:prSet/>
      <dgm:spPr/>
      <dgm:t>
        <a:bodyPr/>
        <a:lstStyle/>
        <a:p>
          <a:endParaRPr lang="en-US"/>
        </a:p>
      </dgm:t>
    </dgm:pt>
    <dgm:pt modelId="{5C214FF0-1B3A-430A-9553-AAB0CFBED3E2}" type="sibTrans" cxnId="{BFEC680E-A687-41DB-9365-9FB516316540}">
      <dgm:prSet/>
      <dgm:spPr/>
      <dgm:t>
        <a:bodyPr/>
        <a:lstStyle/>
        <a:p>
          <a:endParaRPr lang="en-US"/>
        </a:p>
      </dgm:t>
    </dgm:pt>
    <dgm:pt modelId="{66B13D5F-1E99-4B75-8EC0-31B2DE780A6D}">
      <dgm:prSet phldrT="[Text]"/>
      <dgm:spPr/>
      <dgm:t>
        <a:bodyPr/>
        <a:lstStyle/>
        <a:p>
          <a:r>
            <a:rPr lang="en-US" dirty="0" smtClean="0"/>
            <a:t>Image</a:t>
          </a:r>
          <a:endParaRPr lang="en-US" dirty="0"/>
        </a:p>
      </dgm:t>
    </dgm:pt>
    <dgm:pt modelId="{0660CB1F-CD3B-4735-A977-5B05CA8C6785}" type="parTrans" cxnId="{32AACDA7-3C17-44B6-A552-BF271ABBCBD2}">
      <dgm:prSet/>
      <dgm:spPr/>
      <dgm:t>
        <a:bodyPr/>
        <a:lstStyle/>
        <a:p>
          <a:endParaRPr lang="en-US"/>
        </a:p>
      </dgm:t>
    </dgm:pt>
    <dgm:pt modelId="{25F062AB-564B-4859-9270-027A3FBB6678}" type="sibTrans" cxnId="{32AACDA7-3C17-44B6-A552-BF271ABBCBD2}">
      <dgm:prSet/>
      <dgm:spPr/>
      <dgm:t>
        <a:bodyPr/>
        <a:lstStyle/>
        <a:p>
          <a:endParaRPr lang="en-US"/>
        </a:p>
      </dgm:t>
    </dgm:pt>
    <dgm:pt modelId="{39C3F754-F217-409A-A8FE-A900B468F828}">
      <dgm:prSet phldrT="[Text]"/>
      <dgm:spPr/>
      <dgm:t>
        <a:bodyPr/>
        <a:lstStyle/>
        <a:p>
          <a:r>
            <a:rPr lang="en-US" dirty="0" smtClean="0"/>
            <a:t>Flavor</a:t>
          </a:r>
          <a:endParaRPr lang="en-US" dirty="0"/>
        </a:p>
      </dgm:t>
    </dgm:pt>
    <dgm:pt modelId="{936CAB92-0D06-4B79-AAEB-12A0206F68F7}" type="parTrans" cxnId="{D4B77C5E-DD85-4CA3-A069-1568FF8BF47A}">
      <dgm:prSet/>
      <dgm:spPr/>
      <dgm:t>
        <a:bodyPr/>
        <a:lstStyle/>
        <a:p>
          <a:endParaRPr lang="en-US"/>
        </a:p>
      </dgm:t>
    </dgm:pt>
    <dgm:pt modelId="{9304A75F-4B3C-4DCA-8F65-2CC25E204AE4}" type="sibTrans" cxnId="{D4B77C5E-DD85-4CA3-A069-1568FF8BF47A}">
      <dgm:prSet/>
      <dgm:spPr/>
      <dgm:t>
        <a:bodyPr/>
        <a:lstStyle/>
        <a:p>
          <a:endParaRPr lang="en-US"/>
        </a:p>
      </dgm:t>
    </dgm:pt>
    <dgm:pt modelId="{3C68B583-B6DB-491E-8E3B-999384CDC04A}">
      <dgm:prSet phldrT="[Text]"/>
      <dgm:spPr/>
      <dgm:t>
        <a:bodyPr/>
        <a:lstStyle/>
        <a:p>
          <a:r>
            <a:rPr lang="en-US" dirty="0" smtClean="0"/>
            <a:t>Flavor</a:t>
          </a:r>
          <a:endParaRPr lang="en-US" dirty="0"/>
        </a:p>
      </dgm:t>
    </dgm:pt>
    <dgm:pt modelId="{F83CD546-4902-4D3D-9C08-8D12D7531E2B}" type="parTrans" cxnId="{B460E5AA-7277-43EE-8B42-9BE89D9FA538}">
      <dgm:prSet/>
      <dgm:spPr/>
      <dgm:t>
        <a:bodyPr/>
        <a:lstStyle/>
        <a:p>
          <a:endParaRPr lang="en-US"/>
        </a:p>
      </dgm:t>
    </dgm:pt>
    <dgm:pt modelId="{35C601CE-A752-4D6B-9845-69A8AABF8C16}" type="sibTrans" cxnId="{B460E5AA-7277-43EE-8B42-9BE89D9FA538}">
      <dgm:prSet/>
      <dgm:spPr/>
      <dgm:t>
        <a:bodyPr/>
        <a:lstStyle/>
        <a:p>
          <a:endParaRPr lang="en-US"/>
        </a:p>
      </dgm:t>
    </dgm:pt>
    <dgm:pt modelId="{AEFCCB90-16AB-41E6-B52C-976A9DDC9F74}">
      <dgm:prSet phldrT="[Text]"/>
      <dgm:spPr/>
      <dgm:t>
        <a:bodyPr/>
        <a:lstStyle/>
        <a:p>
          <a:r>
            <a:rPr lang="en-US" dirty="0" smtClean="0"/>
            <a:t>Network</a:t>
          </a:r>
          <a:endParaRPr lang="en-US" dirty="0"/>
        </a:p>
      </dgm:t>
    </dgm:pt>
    <dgm:pt modelId="{6FDCB643-403B-4534-8C80-1B525258BFA9}" type="parTrans" cxnId="{61C6E084-78CC-4018-94F8-F7EC8E059034}">
      <dgm:prSet/>
      <dgm:spPr/>
      <dgm:t>
        <a:bodyPr/>
        <a:lstStyle/>
        <a:p>
          <a:endParaRPr lang="en-US"/>
        </a:p>
      </dgm:t>
    </dgm:pt>
    <dgm:pt modelId="{CC8E75C5-DA58-4718-A820-55E0FD48E368}" type="sibTrans" cxnId="{61C6E084-78CC-4018-94F8-F7EC8E059034}">
      <dgm:prSet/>
      <dgm:spPr/>
      <dgm:t>
        <a:bodyPr/>
        <a:lstStyle/>
        <a:p>
          <a:endParaRPr lang="en-US"/>
        </a:p>
      </dgm:t>
    </dgm:pt>
    <dgm:pt modelId="{6C822715-0DCC-444F-B7BA-DB63AEFBE913}">
      <dgm:prSet phldrT="[Text]"/>
      <dgm:spPr>
        <a:solidFill>
          <a:srgbClr val="572381"/>
        </a:solidFill>
      </dgm:spPr>
      <dgm:t>
        <a:bodyPr/>
        <a:lstStyle/>
        <a:p>
          <a:r>
            <a:rPr lang="en-US" dirty="0" smtClean="0"/>
            <a:t>Port</a:t>
          </a:r>
          <a:endParaRPr lang="en-US" dirty="0"/>
        </a:p>
      </dgm:t>
    </dgm:pt>
    <dgm:pt modelId="{351DAADF-F0FD-45AB-8F23-3C5E1A804304}" type="parTrans" cxnId="{27A58C87-69D4-4399-87B5-0658220A058C}">
      <dgm:prSet/>
      <dgm:spPr/>
      <dgm:t>
        <a:bodyPr/>
        <a:lstStyle/>
        <a:p>
          <a:endParaRPr lang="en-US"/>
        </a:p>
      </dgm:t>
    </dgm:pt>
    <dgm:pt modelId="{CD07F3C7-0D5C-40D4-B82E-31381CD31163}" type="sibTrans" cxnId="{27A58C87-69D4-4399-87B5-0658220A058C}">
      <dgm:prSet/>
      <dgm:spPr/>
      <dgm:t>
        <a:bodyPr/>
        <a:lstStyle/>
        <a:p>
          <a:endParaRPr lang="en-US"/>
        </a:p>
      </dgm:t>
    </dgm:pt>
    <dgm:pt modelId="{62288AAB-8A30-42C3-A3ED-1E01BBAC8159}">
      <dgm:prSet phldrT="[Text]"/>
      <dgm:spPr/>
      <dgm:t>
        <a:bodyPr/>
        <a:lstStyle/>
        <a:p>
          <a:r>
            <a:rPr lang="en-US" dirty="0" smtClean="0"/>
            <a:t>Network</a:t>
          </a:r>
          <a:endParaRPr lang="en-US" dirty="0"/>
        </a:p>
      </dgm:t>
    </dgm:pt>
    <dgm:pt modelId="{9B941133-EE63-4272-B3A6-BD959F9335E2}" type="parTrans" cxnId="{90E86DD8-970D-417E-B006-2BBB9C05E63C}">
      <dgm:prSet/>
      <dgm:spPr/>
      <dgm:t>
        <a:bodyPr/>
        <a:lstStyle/>
        <a:p>
          <a:endParaRPr lang="en-US"/>
        </a:p>
      </dgm:t>
    </dgm:pt>
    <dgm:pt modelId="{3966766D-2605-4BA5-AA0C-099DC6745C25}" type="sibTrans" cxnId="{90E86DD8-970D-417E-B006-2BBB9C05E63C}">
      <dgm:prSet/>
      <dgm:spPr/>
      <dgm:t>
        <a:bodyPr/>
        <a:lstStyle/>
        <a:p>
          <a:endParaRPr lang="en-US"/>
        </a:p>
      </dgm:t>
    </dgm:pt>
    <dgm:pt modelId="{5B754174-18F9-450C-A657-84C3E4DD15C1}">
      <dgm:prSet phldrT="[Text]"/>
      <dgm:spPr>
        <a:solidFill>
          <a:srgbClr val="572381"/>
        </a:solidFill>
      </dgm:spPr>
      <dgm:t>
        <a:bodyPr/>
        <a:lstStyle/>
        <a:p>
          <a:r>
            <a:rPr lang="en-US" dirty="0" smtClean="0"/>
            <a:t>Port</a:t>
          </a:r>
          <a:endParaRPr lang="en-US" dirty="0"/>
        </a:p>
      </dgm:t>
    </dgm:pt>
    <dgm:pt modelId="{0FAEA194-55D0-4DF6-9F84-113C645F25C3}" type="parTrans" cxnId="{D902E714-85CB-4EAF-A6CE-648600E28B55}">
      <dgm:prSet/>
      <dgm:spPr/>
      <dgm:t>
        <a:bodyPr/>
        <a:lstStyle/>
        <a:p>
          <a:endParaRPr lang="en-US"/>
        </a:p>
      </dgm:t>
    </dgm:pt>
    <dgm:pt modelId="{38640203-A4AD-4187-856A-8BF7C6C22553}" type="sibTrans" cxnId="{D902E714-85CB-4EAF-A6CE-648600E28B55}">
      <dgm:prSet/>
      <dgm:spPr/>
      <dgm:t>
        <a:bodyPr/>
        <a:lstStyle/>
        <a:p>
          <a:endParaRPr lang="en-US"/>
        </a:p>
      </dgm:t>
    </dgm:pt>
    <dgm:pt modelId="{6BAED2ED-AE25-43A2-90C1-1EF9C9BDD3E5}">
      <dgm:prSet phldrT="[Text]"/>
      <dgm:spPr/>
      <dgm:t>
        <a:bodyPr/>
        <a:lstStyle/>
        <a:p>
          <a:r>
            <a:rPr lang="en-US" dirty="0" smtClean="0"/>
            <a:t>Network</a:t>
          </a:r>
          <a:endParaRPr lang="en-US" dirty="0"/>
        </a:p>
      </dgm:t>
    </dgm:pt>
    <dgm:pt modelId="{39697527-2541-4624-B6A3-FEBB07FADD9C}" type="parTrans" cxnId="{62EA4181-1C31-4C79-A74F-0DCAC9F7B5EE}">
      <dgm:prSet/>
      <dgm:spPr/>
      <dgm:t>
        <a:bodyPr/>
        <a:lstStyle/>
        <a:p>
          <a:endParaRPr lang="en-US"/>
        </a:p>
      </dgm:t>
    </dgm:pt>
    <dgm:pt modelId="{DF7177D2-A628-4A49-8B84-D57598595894}" type="sibTrans" cxnId="{62EA4181-1C31-4C79-A74F-0DCAC9F7B5EE}">
      <dgm:prSet/>
      <dgm:spPr/>
      <dgm:t>
        <a:bodyPr/>
        <a:lstStyle/>
        <a:p>
          <a:endParaRPr lang="en-US"/>
        </a:p>
      </dgm:t>
    </dgm:pt>
    <dgm:pt modelId="{511B859E-9967-42F1-B57B-48F68003971C}">
      <dgm:prSet phldrT="[Text]"/>
      <dgm:spPr>
        <a:solidFill>
          <a:srgbClr val="572381"/>
        </a:solidFill>
      </dgm:spPr>
      <dgm:t>
        <a:bodyPr/>
        <a:lstStyle/>
        <a:p>
          <a:r>
            <a:rPr lang="en-US" dirty="0" smtClean="0"/>
            <a:t>Port</a:t>
          </a:r>
          <a:endParaRPr lang="en-US" dirty="0"/>
        </a:p>
      </dgm:t>
    </dgm:pt>
    <dgm:pt modelId="{26B06D48-B017-475E-98D1-6B74BCB9AADC}" type="parTrans" cxnId="{4B2FE5C1-FDD4-4A93-8F90-CF86A530028C}">
      <dgm:prSet/>
      <dgm:spPr/>
      <dgm:t>
        <a:bodyPr/>
        <a:lstStyle/>
        <a:p>
          <a:endParaRPr lang="en-US"/>
        </a:p>
      </dgm:t>
    </dgm:pt>
    <dgm:pt modelId="{8C21C247-4BC2-4515-9E6F-33EA3274DF7E}" type="sibTrans" cxnId="{4B2FE5C1-FDD4-4A93-8F90-CF86A530028C}">
      <dgm:prSet/>
      <dgm:spPr/>
      <dgm:t>
        <a:bodyPr/>
        <a:lstStyle/>
        <a:p>
          <a:endParaRPr lang="en-US"/>
        </a:p>
      </dgm:t>
    </dgm:pt>
    <dgm:pt modelId="{EEF26067-4B40-4C8D-98E9-101E51C7A8B3}">
      <dgm:prSet phldrT="[Text]"/>
      <dgm:spPr>
        <a:solidFill>
          <a:srgbClr val="572381"/>
        </a:solidFill>
      </dgm:spPr>
      <dgm:t>
        <a:bodyPr/>
        <a:lstStyle/>
        <a:p>
          <a:r>
            <a:rPr lang="en-US" dirty="0" smtClean="0"/>
            <a:t>VNF Service</a:t>
          </a:r>
          <a:endParaRPr lang="en-US" dirty="0"/>
        </a:p>
      </dgm:t>
    </dgm:pt>
    <dgm:pt modelId="{D431902E-1247-4072-A3C5-3245EA60C623}" type="parTrans" cxnId="{446B9F7B-E9E5-4C14-8D9C-1D9944BCEE91}">
      <dgm:prSet/>
      <dgm:spPr/>
      <dgm:t>
        <a:bodyPr/>
        <a:lstStyle/>
        <a:p>
          <a:endParaRPr lang="en-US"/>
        </a:p>
      </dgm:t>
    </dgm:pt>
    <dgm:pt modelId="{5F7F78D0-69A4-4D87-8242-ADB55ACE77DD}" type="sibTrans" cxnId="{446B9F7B-E9E5-4C14-8D9C-1D9944BCEE91}">
      <dgm:prSet/>
      <dgm:spPr/>
      <dgm:t>
        <a:bodyPr/>
        <a:lstStyle/>
        <a:p>
          <a:endParaRPr lang="en-US"/>
        </a:p>
      </dgm:t>
    </dgm:pt>
    <dgm:pt modelId="{85C73CFD-B13D-49B8-A1C2-0E7D522911FF}" type="pres">
      <dgm:prSet presAssocID="{AFB8725A-9019-4D79-9AED-39DA9F4717CD}" presName="Name0" presStyleCnt="0">
        <dgm:presLayoutVars>
          <dgm:chPref val="1"/>
          <dgm:dir/>
          <dgm:animOne val="branch"/>
          <dgm:animLvl val="lvl"/>
          <dgm:resizeHandles/>
        </dgm:presLayoutVars>
      </dgm:prSet>
      <dgm:spPr/>
      <dgm:t>
        <a:bodyPr/>
        <a:lstStyle/>
        <a:p>
          <a:endParaRPr lang="en-US"/>
        </a:p>
      </dgm:t>
    </dgm:pt>
    <dgm:pt modelId="{5ADFFFB1-C033-4D3F-841D-D2DEE439C45F}" type="pres">
      <dgm:prSet presAssocID="{EEF26067-4B40-4C8D-98E9-101E51C7A8B3}" presName="vertOne" presStyleCnt="0"/>
      <dgm:spPr/>
    </dgm:pt>
    <dgm:pt modelId="{4CEBFDDA-4FEA-43A5-9A03-EF4D31779867}" type="pres">
      <dgm:prSet presAssocID="{EEF26067-4B40-4C8D-98E9-101E51C7A8B3}" presName="txOne" presStyleLbl="node0" presStyleIdx="0" presStyleCnt="1">
        <dgm:presLayoutVars>
          <dgm:chPref val="3"/>
        </dgm:presLayoutVars>
      </dgm:prSet>
      <dgm:spPr/>
      <dgm:t>
        <a:bodyPr/>
        <a:lstStyle/>
        <a:p>
          <a:endParaRPr lang="en-US"/>
        </a:p>
      </dgm:t>
    </dgm:pt>
    <dgm:pt modelId="{102549FF-83AC-4852-82DB-66067F664D0D}" type="pres">
      <dgm:prSet presAssocID="{EEF26067-4B40-4C8D-98E9-101E51C7A8B3}" presName="parTransOne" presStyleCnt="0"/>
      <dgm:spPr/>
    </dgm:pt>
    <dgm:pt modelId="{3466BE32-CC78-42DA-B4BE-3DC1C0B878A8}" type="pres">
      <dgm:prSet presAssocID="{EEF26067-4B40-4C8D-98E9-101E51C7A8B3}" presName="horzOne" presStyleCnt="0"/>
      <dgm:spPr/>
    </dgm:pt>
    <dgm:pt modelId="{5A9CEECF-DA3F-40F9-8B7F-A99DA1119F8E}" type="pres">
      <dgm:prSet presAssocID="{F3425500-8402-4F48-B136-80566BC10B93}" presName="vertTwo" presStyleCnt="0"/>
      <dgm:spPr/>
    </dgm:pt>
    <dgm:pt modelId="{FA1597DC-43BB-40F9-A2D0-25AA12089EE1}" type="pres">
      <dgm:prSet presAssocID="{F3425500-8402-4F48-B136-80566BC10B93}" presName="txTwo" presStyleLbl="node2" presStyleIdx="0" presStyleCnt="1">
        <dgm:presLayoutVars>
          <dgm:chPref val="3"/>
        </dgm:presLayoutVars>
      </dgm:prSet>
      <dgm:spPr/>
      <dgm:t>
        <a:bodyPr/>
        <a:lstStyle/>
        <a:p>
          <a:endParaRPr lang="en-US"/>
        </a:p>
      </dgm:t>
    </dgm:pt>
    <dgm:pt modelId="{47D8AD55-49D1-4F53-9A6F-A18DBA96490F}" type="pres">
      <dgm:prSet presAssocID="{F3425500-8402-4F48-B136-80566BC10B93}" presName="parTransTwo" presStyleCnt="0"/>
      <dgm:spPr/>
    </dgm:pt>
    <dgm:pt modelId="{357320D3-4808-4472-AF95-F231243EDCFE}" type="pres">
      <dgm:prSet presAssocID="{F3425500-8402-4F48-B136-80566BC10B93}" presName="horzTwo" presStyleCnt="0"/>
      <dgm:spPr/>
    </dgm:pt>
    <dgm:pt modelId="{C61AD2AE-3003-4215-B6D6-07400710B0EC}" type="pres">
      <dgm:prSet presAssocID="{66B13D5F-1E99-4B75-8EC0-31B2DE780A6D}" presName="vertThree" presStyleCnt="0"/>
      <dgm:spPr/>
    </dgm:pt>
    <dgm:pt modelId="{27BECCA3-7573-4FE7-AA95-54766D13F756}" type="pres">
      <dgm:prSet presAssocID="{66B13D5F-1E99-4B75-8EC0-31B2DE780A6D}" presName="txThree" presStyleLbl="node3" presStyleIdx="0" presStyleCnt="4">
        <dgm:presLayoutVars>
          <dgm:chPref val="3"/>
        </dgm:presLayoutVars>
      </dgm:prSet>
      <dgm:spPr/>
      <dgm:t>
        <a:bodyPr/>
        <a:lstStyle/>
        <a:p>
          <a:endParaRPr lang="en-US"/>
        </a:p>
      </dgm:t>
    </dgm:pt>
    <dgm:pt modelId="{7DA7FACF-27B2-4823-9FA2-92BD302ED7BE}" type="pres">
      <dgm:prSet presAssocID="{66B13D5F-1E99-4B75-8EC0-31B2DE780A6D}" presName="parTransThree" presStyleCnt="0"/>
      <dgm:spPr/>
    </dgm:pt>
    <dgm:pt modelId="{9BDABFF5-64DB-47C0-A8CD-D8778BCD46B1}" type="pres">
      <dgm:prSet presAssocID="{66B13D5F-1E99-4B75-8EC0-31B2DE780A6D}" presName="horzThree" presStyleCnt="0"/>
      <dgm:spPr/>
    </dgm:pt>
    <dgm:pt modelId="{14E11C19-B33D-4841-8FC0-EE4BC5AC30AF}" type="pres">
      <dgm:prSet presAssocID="{39C3F754-F217-409A-A8FE-A900B468F828}" presName="vertFour" presStyleCnt="0">
        <dgm:presLayoutVars>
          <dgm:chPref val="3"/>
        </dgm:presLayoutVars>
      </dgm:prSet>
      <dgm:spPr/>
    </dgm:pt>
    <dgm:pt modelId="{2885D54A-AF2C-4BFE-ACE2-21CC28C91A2D}" type="pres">
      <dgm:prSet presAssocID="{39C3F754-F217-409A-A8FE-A900B468F828}" presName="txFour" presStyleLbl="node4" presStyleIdx="0" presStyleCnt="5">
        <dgm:presLayoutVars>
          <dgm:chPref val="3"/>
        </dgm:presLayoutVars>
      </dgm:prSet>
      <dgm:spPr/>
      <dgm:t>
        <a:bodyPr/>
        <a:lstStyle/>
        <a:p>
          <a:endParaRPr lang="en-US"/>
        </a:p>
      </dgm:t>
    </dgm:pt>
    <dgm:pt modelId="{93724F6F-A29A-4CF2-AB86-BDB67F4DE5F0}" type="pres">
      <dgm:prSet presAssocID="{39C3F754-F217-409A-A8FE-A900B468F828}" presName="horzFour" presStyleCnt="0"/>
      <dgm:spPr/>
    </dgm:pt>
    <dgm:pt modelId="{F5A777C4-8138-4CEC-B6E3-6ADEA08D246A}" type="pres">
      <dgm:prSet presAssocID="{9304A75F-4B3C-4DCA-8F65-2CC25E204AE4}" presName="sibSpaceFour" presStyleCnt="0"/>
      <dgm:spPr/>
    </dgm:pt>
    <dgm:pt modelId="{F10CA9F3-2C2C-4BFC-867A-38DD3BC3D2CA}" type="pres">
      <dgm:prSet presAssocID="{3C68B583-B6DB-491E-8E3B-999384CDC04A}" presName="vertFour" presStyleCnt="0">
        <dgm:presLayoutVars>
          <dgm:chPref val="3"/>
        </dgm:presLayoutVars>
      </dgm:prSet>
      <dgm:spPr/>
    </dgm:pt>
    <dgm:pt modelId="{41F2C16B-C56C-4D70-AE6D-55FEDB84125D}" type="pres">
      <dgm:prSet presAssocID="{3C68B583-B6DB-491E-8E3B-999384CDC04A}" presName="txFour" presStyleLbl="node4" presStyleIdx="1" presStyleCnt="5">
        <dgm:presLayoutVars>
          <dgm:chPref val="3"/>
        </dgm:presLayoutVars>
      </dgm:prSet>
      <dgm:spPr/>
      <dgm:t>
        <a:bodyPr/>
        <a:lstStyle/>
        <a:p>
          <a:endParaRPr lang="en-US"/>
        </a:p>
      </dgm:t>
    </dgm:pt>
    <dgm:pt modelId="{593C23E9-C745-464B-8419-A6522593F448}" type="pres">
      <dgm:prSet presAssocID="{3C68B583-B6DB-491E-8E3B-999384CDC04A}" presName="horzFour" presStyleCnt="0"/>
      <dgm:spPr/>
    </dgm:pt>
    <dgm:pt modelId="{CB457565-FD21-4205-8C9E-D34D48798EEC}" type="pres">
      <dgm:prSet presAssocID="{25F062AB-564B-4859-9270-027A3FBB6678}" presName="sibSpaceThree" presStyleCnt="0"/>
      <dgm:spPr/>
    </dgm:pt>
    <dgm:pt modelId="{E3DD1494-F05C-4351-92F1-7963B828D79C}" type="pres">
      <dgm:prSet presAssocID="{AEFCCB90-16AB-41E6-B52C-976A9DDC9F74}" presName="vertThree" presStyleCnt="0"/>
      <dgm:spPr/>
    </dgm:pt>
    <dgm:pt modelId="{6C90C63B-7B68-4748-9848-A5511E4BCB9F}" type="pres">
      <dgm:prSet presAssocID="{AEFCCB90-16AB-41E6-B52C-976A9DDC9F74}" presName="txThree" presStyleLbl="node3" presStyleIdx="1" presStyleCnt="4">
        <dgm:presLayoutVars>
          <dgm:chPref val="3"/>
        </dgm:presLayoutVars>
      </dgm:prSet>
      <dgm:spPr/>
      <dgm:t>
        <a:bodyPr/>
        <a:lstStyle/>
        <a:p>
          <a:endParaRPr lang="en-US"/>
        </a:p>
      </dgm:t>
    </dgm:pt>
    <dgm:pt modelId="{EFA63280-2332-4256-A2C4-1C14934A3F46}" type="pres">
      <dgm:prSet presAssocID="{AEFCCB90-16AB-41E6-B52C-976A9DDC9F74}" presName="parTransThree" presStyleCnt="0"/>
      <dgm:spPr/>
    </dgm:pt>
    <dgm:pt modelId="{EEE68C9A-69C9-4225-9C81-AB32B469A4F1}" type="pres">
      <dgm:prSet presAssocID="{AEFCCB90-16AB-41E6-B52C-976A9DDC9F74}" presName="horzThree" presStyleCnt="0"/>
      <dgm:spPr/>
    </dgm:pt>
    <dgm:pt modelId="{6102C71D-3E7A-4582-B791-27A5BB8BEBEE}" type="pres">
      <dgm:prSet presAssocID="{6C822715-0DCC-444F-B7BA-DB63AEFBE913}" presName="vertFour" presStyleCnt="0">
        <dgm:presLayoutVars>
          <dgm:chPref val="3"/>
        </dgm:presLayoutVars>
      </dgm:prSet>
      <dgm:spPr/>
    </dgm:pt>
    <dgm:pt modelId="{FF7DF4B4-0EB9-4740-86B0-B6F01836A30C}" type="pres">
      <dgm:prSet presAssocID="{6C822715-0DCC-444F-B7BA-DB63AEFBE913}" presName="txFour" presStyleLbl="node4" presStyleIdx="2" presStyleCnt="5">
        <dgm:presLayoutVars>
          <dgm:chPref val="3"/>
        </dgm:presLayoutVars>
      </dgm:prSet>
      <dgm:spPr/>
      <dgm:t>
        <a:bodyPr/>
        <a:lstStyle/>
        <a:p>
          <a:endParaRPr lang="en-US"/>
        </a:p>
      </dgm:t>
    </dgm:pt>
    <dgm:pt modelId="{1259ADC5-C62F-491E-987E-3B045EC47530}" type="pres">
      <dgm:prSet presAssocID="{6C822715-0DCC-444F-B7BA-DB63AEFBE913}" presName="horzFour" presStyleCnt="0"/>
      <dgm:spPr/>
    </dgm:pt>
    <dgm:pt modelId="{87656047-0EA9-45D0-81A4-D77EF4412E95}" type="pres">
      <dgm:prSet presAssocID="{CC8E75C5-DA58-4718-A820-55E0FD48E368}" presName="sibSpaceThree" presStyleCnt="0"/>
      <dgm:spPr/>
    </dgm:pt>
    <dgm:pt modelId="{2C34E866-106B-4ED2-921A-FF53C03B6DAD}" type="pres">
      <dgm:prSet presAssocID="{62288AAB-8A30-42C3-A3ED-1E01BBAC8159}" presName="vertThree" presStyleCnt="0"/>
      <dgm:spPr/>
    </dgm:pt>
    <dgm:pt modelId="{29A9564F-CCC2-4D0B-AC54-37FDE9841EB8}" type="pres">
      <dgm:prSet presAssocID="{62288AAB-8A30-42C3-A3ED-1E01BBAC8159}" presName="txThree" presStyleLbl="node3" presStyleIdx="2" presStyleCnt="4">
        <dgm:presLayoutVars>
          <dgm:chPref val="3"/>
        </dgm:presLayoutVars>
      </dgm:prSet>
      <dgm:spPr/>
      <dgm:t>
        <a:bodyPr/>
        <a:lstStyle/>
        <a:p>
          <a:endParaRPr lang="en-US"/>
        </a:p>
      </dgm:t>
    </dgm:pt>
    <dgm:pt modelId="{B6852EA9-FD7B-4E93-A901-CC38A40E5476}" type="pres">
      <dgm:prSet presAssocID="{62288AAB-8A30-42C3-A3ED-1E01BBAC8159}" presName="parTransThree" presStyleCnt="0"/>
      <dgm:spPr/>
    </dgm:pt>
    <dgm:pt modelId="{B733EFB3-8598-4884-916F-0CEB488DADA1}" type="pres">
      <dgm:prSet presAssocID="{62288AAB-8A30-42C3-A3ED-1E01BBAC8159}" presName="horzThree" presStyleCnt="0"/>
      <dgm:spPr/>
    </dgm:pt>
    <dgm:pt modelId="{6AEBE05F-9E8F-4126-99CA-F752C3F198C0}" type="pres">
      <dgm:prSet presAssocID="{5B754174-18F9-450C-A657-84C3E4DD15C1}" presName="vertFour" presStyleCnt="0">
        <dgm:presLayoutVars>
          <dgm:chPref val="3"/>
        </dgm:presLayoutVars>
      </dgm:prSet>
      <dgm:spPr/>
    </dgm:pt>
    <dgm:pt modelId="{8D693AFE-88F1-40E3-AC94-7C4C75A128C9}" type="pres">
      <dgm:prSet presAssocID="{5B754174-18F9-450C-A657-84C3E4DD15C1}" presName="txFour" presStyleLbl="node4" presStyleIdx="3" presStyleCnt="5">
        <dgm:presLayoutVars>
          <dgm:chPref val="3"/>
        </dgm:presLayoutVars>
      </dgm:prSet>
      <dgm:spPr/>
      <dgm:t>
        <a:bodyPr/>
        <a:lstStyle/>
        <a:p>
          <a:endParaRPr lang="en-US"/>
        </a:p>
      </dgm:t>
    </dgm:pt>
    <dgm:pt modelId="{EBB20493-B6D5-4080-AF47-A9DCAB309B65}" type="pres">
      <dgm:prSet presAssocID="{5B754174-18F9-450C-A657-84C3E4DD15C1}" presName="horzFour" presStyleCnt="0"/>
      <dgm:spPr/>
    </dgm:pt>
    <dgm:pt modelId="{0399390F-F4D3-415D-A91E-68CA9C8C6873}" type="pres">
      <dgm:prSet presAssocID="{3966766D-2605-4BA5-AA0C-099DC6745C25}" presName="sibSpaceThree" presStyleCnt="0"/>
      <dgm:spPr/>
    </dgm:pt>
    <dgm:pt modelId="{E893DD3F-05B7-4DB2-A1B7-AAFF70405EB9}" type="pres">
      <dgm:prSet presAssocID="{6BAED2ED-AE25-43A2-90C1-1EF9C9BDD3E5}" presName="vertThree" presStyleCnt="0"/>
      <dgm:spPr/>
    </dgm:pt>
    <dgm:pt modelId="{CAFE0ED2-774B-4A45-9E09-CF584FCFCE64}" type="pres">
      <dgm:prSet presAssocID="{6BAED2ED-AE25-43A2-90C1-1EF9C9BDD3E5}" presName="txThree" presStyleLbl="node3" presStyleIdx="3" presStyleCnt="4">
        <dgm:presLayoutVars>
          <dgm:chPref val="3"/>
        </dgm:presLayoutVars>
      </dgm:prSet>
      <dgm:spPr/>
      <dgm:t>
        <a:bodyPr/>
        <a:lstStyle/>
        <a:p>
          <a:endParaRPr lang="en-US"/>
        </a:p>
      </dgm:t>
    </dgm:pt>
    <dgm:pt modelId="{8ED5841A-4D58-4069-8633-F6C9DB4E154B}" type="pres">
      <dgm:prSet presAssocID="{6BAED2ED-AE25-43A2-90C1-1EF9C9BDD3E5}" presName="parTransThree" presStyleCnt="0"/>
      <dgm:spPr/>
    </dgm:pt>
    <dgm:pt modelId="{B6D13602-7D44-4A31-8CA1-CA3E235959D2}" type="pres">
      <dgm:prSet presAssocID="{6BAED2ED-AE25-43A2-90C1-1EF9C9BDD3E5}" presName="horzThree" presStyleCnt="0"/>
      <dgm:spPr/>
    </dgm:pt>
    <dgm:pt modelId="{906CBC0F-CB45-4206-BECA-E6AC8E0394B8}" type="pres">
      <dgm:prSet presAssocID="{511B859E-9967-42F1-B57B-48F68003971C}" presName="vertFour" presStyleCnt="0">
        <dgm:presLayoutVars>
          <dgm:chPref val="3"/>
        </dgm:presLayoutVars>
      </dgm:prSet>
      <dgm:spPr/>
    </dgm:pt>
    <dgm:pt modelId="{AFD50892-D6B4-4C94-9F7E-A0D53AF2773D}" type="pres">
      <dgm:prSet presAssocID="{511B859E-9967-42F1-B57B-48F68003971C}" presName="txFour" presStyleLbl="node4" presStyleIdx="4" presStyleCnt="5">
        <dgm:presLayoutVars>
          <dgm:chPref val="3"/>
        </dgm:presLayoutVars>
      </dgm:prSet>
      <dgm:spPr/>
      <dgm:t>
        <a:bodyPr/>
        <a:lstStyle/>
        <a:p>
          <a:endParaRPr lang="en-US"/>
        </a:p>
      </dgm:t>
    </dgm:pt>
    <dgm:pt modelId="{7B31B5C8-9983-4747-9D33-14733DF29A15}" type="pres">
      <dgm:prSet presAssocID="{511B859E-9967-42F1-B57B-48F68003971C}" presName="horzFour" presStyleCnt="0"/>
      <dgm:spPr/>
    </dgm:pt>
  </dgm:ptLst>
  <dgm:cxnLst>
    <dgm:cxn modelId="{4B2FE5C1-FDD4-4A93-8F90-CF86A530028C}" srcId="{6BAED2ED-AE25-43A2-90C1-1EF9C9BDD3E5}" destId="{511B859E-9967-42F1-B57B-48F68003971C}" srcOrd="0" destOrd="0" parTransId="{26B06D48-B017-475E-98D1-6B74BCB9AADC}" sibTransId="{8C21C247-4BC2-4515-9E6F-33EA3274DF7E}"/>
    <dgm:cxn modelId="{B460E5AA-7277-43EE-8B42-9BE89D9FA538}" srcId="{66B13D5F-1E99-4B75-8EC0-31B2DE780A6D}" destId="{3C68B583-B6DB-491E-8E3B-999384CDC04A}" srcOrd="1" destOrd="0" parTransId="{F83CD546-4902-4D3D-9C08-8D12D7531E2B}" sibTransId="{35C601CE-A752-4D6B-9845-69A8AABF8C16}"/>
    <dgm:cxn modelId="{C54F4A0B-B811-4ED1-85E0-62F7E2DA9187}" type="presOf" srcId="{62288AAB-8A30-42C3-A3ED-1E01BBAC8159}" destId="{29A9564F-CCC2-4D0B-AC54-37FDE9841EB8}" srcOrd="0" destOrd="0" presId="urn:microsoft.com/office/officeart/2005/8/layout/hierarchy4"/>
    <dgm:cxn modelId="{281B6F53-7386-4900-A9DC-F956A159EDA6}" type="presOf" srcId="{66B13D5F-1E99-4B75-8EC0-31B2DE780A6D}" destId="{27BECCA3-7573-4FE7-AA95-54766D13F756}" srcOrd="0" destOrd="0" presId="urn:microsoft.com/office/officeart/2005/8/layout/hierarchy4"/>
    <dgm:cxn modelId="{6DFFD370-8C35-445A-AEBC-8AAB629F2CAA}" type="presOf" srcId="{EEF26067-4B40-4C8D-98E9-101E51C7A8B3}" destId="{4CEBFDDA-4FEA-43A5-9A03-EF4D31779867}" srcOrd="0" destOrd="0" presId="urn:microsoft.com/office/officeart/2005/8/layout/hierarchy4"/>
    <dgm:cxn modelId="{61C6E084-78CC-4018-94F8-F7EC8E059034}" srcId="{F3425500-8402-4F48-B136-80566BC10B93}" destId="{AEFCCB90-16AB-41E6-B52C-976A9DDC9F74}" srcOrd="1" destOrd="0" parTransId="{6FDCB643-403B-4534-8C80-1B525258BFA9}" sibTransId="{CC8E75C5-DA58-4718-A820-55E0FD48E368}"/>
    <dgm:cxn modelId="{62EA4181-1C31-4C79-A74F-0DCAC9F7B5EE}" srcId="{F3425500-8402-4F48-B136-80566BC10B93}" destId="{6BAED2ED-AE25-43A2-90C1-1EF9C9BDD3E5}" srcOrd="3" destOrd="0" parTransId="{39697527-2541-4624-B6A3-FEBB07FADD9C}" sibTransId="{DF7177D2-A628-4A49-8B84-D57598595894}"/>
    <dgm:cxn modelId="{D6F1FEDC-7062-45AA-BE01-784C47ACD740}" type="presOf" srcId="{6C822715-0DCC-444F-B7BA-DB63AEFBE913}" destId="{FF7DF4B4-0EB9-4740-86B0-B6F01836A30C}" srcOrd="0" destOrd="0" presId="urn:microsoft.com/office/officeart/2005/8/layout/hierarchy4"/>
    <dgm:cxn modelId="{DB8DE4A1-C077-4628-A104-62A302FA16B8}" type="presOf" srcId="{AEFCCB90-16AB-41E6-B52C-976A9DDC9F74}" destId="{6C90C63B-7B68-4748-9848-A5511E4BCB9F}" srcOrd="0" destOrd="0" presId="urn:microsoft.com/office/officeart/2005/8/layout/hierarchy4"/>
    <dgm:cxn modelId="{32AACDA7-3C17-44B6-A552-BF271ABBCBD2}" srcId="{F3425500-8402-4F48-B136-80566BC10B93}" destId="{66B13D5F-1E99-4B75-8EC0-31B2DE780A6D}" srcOrd="0" destOrd="0" parTransId="{0660CB1F-CD3B-4735-A977-5B05CA8C6785}" sibTransId="{25F062AB-564B-4859-9270-027A3FBB6678}"/>
    <dgm:cxn modelId="{9790DC63-7CAC-433A-9367-85A27FF28BD8}" type="presOf" srcId="{3C68B583-B6DB-491E-8E3B-999384CDC04A}" destId="{41F2C16B-C56C-4D70-AE6D-55FEDB84125D}" srcOrd="0" destOrd="0" presId="urn:microsoft.com/office/officeart/2005/8/layout/hierarchy4"/>
    <dgm:cxn modelId="{27A58C87-69D4-4399-87B5-0658220A058C}" srcId="{AEFCCB90-16AB-41E6-B52C-976A9DDC9F74}" destId="{6C822715-0DCC-444F-B7BA-DB63AEFBE913}" srcOrd="0" destOrd="0" parTransId="{351DAADF-F0FD-45AB-8F23-3C5E1A804304}" sibTransId="{CD07F3C7-0D5C-40D4-B82E-31381CD31163}"/>
    <dgm:cxn modelId="{D902E714-85CB-4EAF-A6CE-648600E28B55}" srcId="{62288AAB-8A30-42C3-A3ED-1E01BBAC8159}" destId="{5B754174-18F9-450C-A657-84C3E4DD15C1}" srcOrd="0" destOrd="0" parTransId="{0FAEA194-55D0-4DF6-9F84-113C645F25C3}" sibTransId="{38640203-A4AD-4187-856A-8BF7C6C22553}"/>
    <dgm:cxn modelId="{FC8417C3-C8CB-451A-AA19-85F6E2D17659}" type="presOf" srcId="{5B754174-18F9-450C-A657-84C3E4DD15C1}" destId="{8D693AFE-88F1-40E3-AC94-7C4C75A128C9}" srcOrd="0" destOrd="0" presId="urn:microsoft.com/office/officeart/2005/8/layout/hierarchy4"/>
    <dgm:cxn modelId="{D35E44A4-09C4-4E8F-8549-948A9A0D65B6}" type="presOf" srcId="{AFB8725A-9019-4D79-9AED-39DA9F4717CD}" destId="{85C73CFD-B13D-49B8-A1C2-0E7D522911FF}" srcOrd="0" destOrd="0" presId="urn:microsoft.com/office/officeart/2005/8/layout/hierarchy4"/>
    <dgm:cxn modelId="{90E86DD8-970D-417E-B006-2BBB9C05E63C}" srcId="{F3425500-8402-4F48-B136-80566BC10B93}" destId="{62288AAB-8A30-42C3-A3ED-1E01BBAC8159}" srcOrd="2" destOrd="0" parTransId="{9B941133-EE63-4272-B3A6-BD959F9335E2}" sibTransId="{3966766D-2605-4BA5-AA0C-099DC6745C25}"/>
    <dgm:cxn modelId="{99363A4F-0610-4230-AB6B-5DB517D0FFB7}" type="presOf" srcId="{511B859E-9967-42F1-B57B-48F68003971C}" destId="{AFD50892-D6B4-4C94-9F7E-A0D53AF2773D}" srcOrd="0" destOrd="0" presId="urn:microsoft.com/office/officeart/2005/8/layout/hierarchy4"/>
    <dgm:cxn modelId="{D4B77C5E-DD85-4CA3-A069-1568FF8BF47A}" srcId="{66B13D5F-1E99-4B75-8EC0-31B2DE780A6D}" destId="{39C3F754-F217-409A-A8FE-A900B468F828}" srcOrd="0" destOrd="0" parTransId="{936CAB92-0D06-4B79-AAEB-12A0206F68F7}" sibTransId="{9304A75F-4B3C-4DCA-8F65-2CC25E204AE4}"/>
    <dgm:cxn modelId="{446B9F7B-E9E5-4C14-8D9C-1D9944BCEE91}" srcId="{AFB8725A-9019-4D79-9AED-39DA9F4717CD}" destId="{EEF26067-4B40-4C8D-98E9-101E51C7A8B3}" srcOrd="0" destOrd="0" parTransId="{D431902E-1247-4072-A3C5-3245EA60C623}" sibTransId="{5F7F78D0-69A4-4D87-8242-ADB55ACE77DD}"/>
    <dgm:cxn modelId="{D5F15313-3FBB-4E50-B80B-CD199C8035BA}" type="presOf" srcId="{6BAED2ED-AE25-43A2-90C1-1EF9C9BDD3E5}" destId="{CAFE0ED2-774B-4A45-9E09-CF584FCFCE64}" srcOrd="0" destOrd="0" presId="urn:microsoft.com/office/officeart/2005/8/layout/hierarchy4"/>
    <dgm:cxn modelId="{58425654-559B-4B8A-9B89-52402687B22B}" type="presOf" srcId="{F3425500-8402-4F48-B136-80566BC10B93}" destId="{FA1597DC-43BB-40F9-A2D0-25AA12089EE1}" srcOrd="0" destOrd="0" presId="urn:microsoft.com/office/officeart/2005/8/layout/hierarchy4"/>
    <dgm:cxn modelId="{BFEC680E-A687-41DB-9365-9FB516316540}" srcId="{EEF26067-4B40-4C8D-98E9-101E51C7A8B3}" destId="{F3425500-8402-4F48-B136-80566BC10B93}" srcOrd="0" destOrd="0" parTransId="{7115E29B-E296-49F6-99D8-3B1007540EB7}" sibTransId="{5C214FF0-1B3A-430A-9553-AAB0CFBED3E2}"/>
    <dgm:cxn modelId="{1681585A-4C92-4C6D-85A0-D8C9790868E1}" type="presOf" srcId="{39C3F754-F217-409A-A8FE-A900B468F828}" destId="{2885D54A-AF2C-4BFE-ACE2-21CC28C91A2D}" srcOrd="0" destOrd="0" presId="urn:microsoft.com/office/officeart/2005/8/layout/hierarchy4"/>
    <dgm:cxn modelId="{2402860C-238C-40D1-9596-2694F001339A}" type="presParOf" srcId="{85C73CFD-B13D-49B8-A1C2-0E7D522911FF}" destId="{5ADFFFB1-C033-4D3F-841D-D2DEE439C45F}" srcOrd="0" destOrd="0" presId="urn:microsoft.com/office/officeart/2005/8/layout/hierarchy4"/>
    <dgm:cxn modelId="{848E9C95-BD96-443C-AC26-230CF8C17AF6}" type="presParOf" srcId="{5ADFFFB1-C033-4D3F-841D-D2DEE439C45F}" destId="{4CEBFDDA-4FEA-43A5-9A03-EF4D31779867}" srcOrd="0" destOrd="0" presId="urn:microsoft.com/office/officeart/2005/8/layout/hierarchy4"/>
    <dgm:cxn modelId="{032F42E2-FEC9-4EFD-8489-38A4EE6B83E7}" type="presParOf" srcId="{5ADFFFB1-C033-4D3F-841D-D2DEE439C45F}" destId="{102549FF-83AC-4852-82DB-66067F664D0D}" srcOrd="1" destOrd="0" presId="urn:microsoft.com/office/officeart/2005/8/layout/hierarchy4"/>
    <dgm:cxn modelId="{F708CDF9-19C6-4FDD-985A-A2E3F5001DD1}" type="presParOf" srcId="{5ADFFFB1-C033-4D3F-841D-D2DEE439C45F}" destId="{3466BE32-CC78-42DA-B4BE-3DC1C0B878A8}" srcOrd="2" destOrd="0" presId="urn:microsoft.com/office/officeart/2005/8/layout/hierarchy4"/>
    <dgm:cxn modelId="{1B6D4A77-9B3F-4A40-9318-84890C7BFCE7}" type="presParOf" srcId="{3466BE32-CC78-42DA-B4BE-3DC1C0B878A8}" destId="{5A9CEECF-DA3F-40F9-8B7F-A99DA1119F8E}" srcOrd="0" destOrd="0" presId="urn:microsoft.com/office/officeart/2005/8/layout/hierarchy4"/>
    <dgm:cxn modelId="{D95718E1-53EC-4C2B-8E8B-B864C7C83466}" type="presParOf" srcId="{5A9CEECF-DA3F-40F9-8B7F-A99DA1119F8E}" destId="{FA1597DC-43BB-40F9-A2D0-25AA12089EE1}" srcOrd="0" destOrd="0" presId="urn:microsoft.com/office/officeart/2005/8/layout/hierarchy4"/>
    <dgm:cxn modelId="{994CB3FB-0793-44F0-BB52-9E908BF6091A}" type="presParOf" srcId="{5A9CEECF-DA3F-40F9-8B7F-A99DA1119F8E}" destId="{47D8AD55-49D1-4F53-9A6F-A18DBA96490F}" srcOrd="1" destOrd="0" presId="urn:microsoft.com/office/officeart/2005/8/layout/hierarchy4"/>
    <dgm:cxn modelId="{09B6D550-E6EB-4A5F-8ED5-5BF284CB7095}" type="presParOf" srcId="{5A9CEECF-DA3F-40F9-8B7F-A99DA1119F8E}" destId="{357320D3-4808-4472-AF95-F231243EDCFE}" srcOrd="2" destOrd="0" presId="urn:microsoft.com/office/officeart/2005/8/layout/hierarchy4"/>
    <dgm:cxn modelId="{87D79E57-D33E-42C7-9F98-DA7A6AD055A9}" type="presParOf" srcId="{357320D3-4808-4472-AF95-F231243EDCFE}" destId="{C61AD2AE-3003-4215-B6D6-07400710B0EC}" srcOrd="0" destOrd="0" presId="urn:microsoft.com/office/officeart/2005/8/layout/hierarchy4"/>
    <dgm:cxn modelId="{BDBC3E7D-5EA3-493F-8EF8-6CE75934D602}" type="presParOf" srcId="{C61AD2AE-3003-4215-B6D6-07400710B0EC}" destId="{27BECCA3-7573-4FE7-AA95-54766D13F756}" srcOrd="0" destOrd="0" presId="urn:microsoft.com/office/officeart/2005/8/layout/hierarchy4"/>
    <dgm:cxn modelId="{6E4B35C7-4007-41D9-89F0-85AFDF53E487}" type="presParOf" srcId="{C61AD2AE-3003-4215-B6D6-07400710B0EC}" destId="{7DA7FACF-27B2-4823-9FA2-92BD302ED7BE}" srcOrd="1" destOrd="0" presId="urn:microsoft.com/office/officeart/2005/8/layout/hierarchy4"/>
    <dgm:cxn modelId="{CCD4D981-035C-4DED-AB23-A7DEF610F1CD}" type="presParOf" srcId="{C61AD2AE-3003-4215-B6D6-07400710B0EC}" destId="{9BDABFF5-64DB-47C0-A8CD-D8778BCD46B1}" srcOrd="2" destOrd="0" presId="urn:microsoft.com/office/officeart/2005/8/layout/hierarchy4"/>
    <dgm:cxn modelId="{D6B868C1-70A4-4C91-AAC7-1EF614469129}" type="presParOf" srcId="{9BDABFF5-64DB-47C0-A8CD-D8778BCD46B1}" destId="{14E11C19-B33D-4841-8FC0-EE4BC5AC30AF}" srcOrd="0" destOrd="0" presId="urn:microsoft.com/office/officeart/2005/8/layout/hierarchy4"/>
    <dgm:cxn modelId="{F0054F12-13E2-490B-9BD6-F177EF4E5E4A}" type="presParOf" srcId="{14E11C19-B33D-4841-8FC0-EE4BC5AC30AF}" destId="{2885D54A-AF2C-4BFE-ACE2-21CC28C91A2D}" srcOrd="0" destOrd="0" presId="urn:microsoft.com/office/officeart/2005/8/layout/hierarchy4"/>
    <dgm:cxn modelId="{1F824ED5-F2C6-46A6-ADBA-0E3A8296CAF5}" type="presParOf" srcId="{14E11C19-B33D-4841-8FC0-EE4BC5AC30AF}" destId="{93724F6F-A29A-4CF2-AB86-BDB67F4DE5F0}" srcOrd="1" destOrd="0" presId="urn:microsoft.com/office/officeart/2005/8/layout/hierarchy4"/>
    <dgm:cxn modelId="{98601021-D922-4F4B-B6D9-6AA1B46151B7}" type="presParOf" srcId="{9BDABFF5-64DB-47C0-A8CD-D8778BCD46B1}" destId="{F5A777C4-8138-4CEC-B6E3-6ADEA08D246A}" srcOrd="1" destOrd="0" presId="urn:microsoft.com/office/officeart/2005/8/layout/hierarchy4"/>
    <dgm:cxn modelId="{6101578A-3E3B-43DB-BD89-8553CE82CFEC}" type="presParOf" srcId="{9BDABFF5-64DB-47C0-A8CD-D8778BCD46B1}" destId="{F10CA9F3-2C2C-4BFC-867A-38DD3BC3D2CA}" srcOrd="2" destOrd="0" presId="urn:microsoft.com/office/officeart/2005/8/layout/hierarchy4"/>
    <dgm:cxn modelId="{FFCE4D70-3E2F-47E4-963B-349187E3FD2A}" type="presParOf" srcId="{F10CA9F3-2C2C-4BFC-867A-38DD3BC3D2CA}" destId="{41F2C16B-C56C-4D70-AE6D-55FEDB84125D}" srcOrd="0" destOrd="0" presId="urn:microsoft.com/office/officeart/2005/8/layout/hierarchy4"/>
    <dgm:cxn modelId="{1DB00C62-C6D4-4A9C-8670-A7D3963E18C3}" type="presParOf" srcId="{F10CA9F3-2C2C-4BFC-867A-38DD3BC3D2CA}" destId="{593C23E9-C745-464B-8419-A6522593F448}" srcOrd="1" destOrd="0" presId="urn:microsoft.com/office/officeart/2005/8/layout/hierarchy4"/>
    <dgm:cxn modelId="{83B0DFC8-31FF-4582-8CA1-D04608F8D724}" type="presParOf" srcId="{357320D3-4808-4472-AF95-F231243EDCFE}" destId="{CB457565-FD21-4205-8C9E-D34D48798EEC}" srcOrd="1" destOrd="0" presId="urn:microsoft.com/office/officeart/2005/8/layout/hierarchy4"/>
    <dgm:cxn modelId="{1929EDA9-4DF8-422E-81DB-CDA645C10EEA}" type="presParOf" srcId="{357320D3-4808-4472-AF95-F231243EDCFE}" destId="{E3DD1494-F05C-4351-92F1-7963B828D79C}" srcOrd="2" destOrd="0" presId="urn:microsoft.com/office/officeart/2005/8/layout/hierarchy4"/>
    <dgm:cxn modelId="{96EE64C8-9080-4D15-8429-E5712379E8FB}" type="presParOf" srcId="{E3DD1494-F05C-4351-92F1-7963B828D79C}" destId="{6C90C63B-7B68-4748-9848-A5511E4BCB9F}" srcOrd="0" destOrd="0" presId="urn:microsoft.com/office/officeart/2005/8/layout/hierarchy4"/>
    <dgm:cxn modelId="{A076BF8F-462C-4F82-85EB-2B837F608D5A}" type="presParOf" srcId="{E3DD1494-F05C-4351-92F1-7963B828D79C}" destId="{EFA63280-2332-4256-A2C4-1C14934A3F46}" srcOrd="1" destOrd="0" presId="urn:microsoft.com/office/officeart/2005/8/layout/hierarchy4"/>
    <dgm:cxn modelId="{D126CD0D-60C7-4BE3-B411-8983E935BDE0}" type="presParOf" srcId="{E3DD1494-F05C-4351-92F1-7963B828D79C}" destId="{EEE68C9A-69C9-4225-9C81-AB32B469A4F1}" srcOrd="2" destOrd="0" presId="urn:microsoft.com/office/officeart/2005/8/layout/hierarchy4"/>
    <dgm:cxn modelId="{4BA666B8-F756-4867-8A06-5BDEAE385921}" type="presParOf" srcId="{EEE68C9A-69C9-4225-9C81-AB32B469A4F1}" destId="{6102C71D-3E7A-4582-B791-27A5BB8BEBEE}" srcOrd="0" destOrd="0" presId="urn:microsoft.com/office/officeart/2005/8/layout/hierarchy4"/>
    <dgm:cxn modelId="{38657DCF-2E37-4A33-8871-912BB6C8F251}" type="presParOf" srcId="{6102C71D-3E7A-4582-B791-27A5BB8BEBEE}" destId="{FF7DF4B4-0EB9-4740-86B0-B6F01836A30C}" srcOrd="0" destOrd="0" presId="urn:microsoft.com/office/officeart/2005/8/layout/hierarchy4"/>
    <dgm:cxn modelId="{BBA2FAF3-6697-4CF9-9DF0-532ED4FEC6D6}" type="presParOf" srcId="{6102C71D-3E7A-4582-B791-27A5BB8BEBEE}" destId="{1259ADC5-C62F-491E-987E-3B045EC47530}" srcOrd="1" destOrd="0" presId="urn:microsoft.com/office/officeart/2005/8/layout/hierarchy4"/>
    <dgm:cxn modelId="{5FC5DC87-BC58-41B4-81A1-AED569DF6C77}" type="presParOf" srcId="{357320D3-4808-4472-AF95-F231243EDCFE}" destId="{87656047-0EA9-45D0-81A4-D77EF4412E95}" srcOrd="3" destOrd="0" presId="urn:microsoft.com/office/officeart/2005/8/layout/hierarchy4"/>
    <dgm:cxn modelId="{1D78C6E5-57BB-49C2-93C0-3E640C59FAB6}" type="presParOf" srcId="{357320D3-4808-4472-AF95-F231243EDCFE}" destId="{2C34E866-106B-4ED2-921A-FF53C03B6DAD}" srcOrd="4" destOrd="0" presId="urn:microsoft.com/office/officeart/2005/8/layout/hierarchy4"/>
    <dgm:cxn modelId="{468EA8E7-F950-4DD0-AC49-C6C85987E4DA}" type="presParOf" srcId="{2C34E866-106B-4ED2-921A-FF53C03B6DAD}" destId="{29A9564F-CCC2-4D0B-AC54-37FDE9841EB8}" srcOrd="0" destOrd="0" presId="urn:microsoft.com/office/officeart/2005/8/layout/hierarchy4"/>
    <dgm:cxn modelId="{15E60F4C-2DE6-42E5-A080-ED8F845E97BA}" type="presParOf" srcId="{2C34E866-106B-4ED2-921A-FF53C03B6DAD}" destId="{B6852EA9-FD7B-4E93-A901-CC38A40E5476}" srcOrd="1" destOrd="0" presId="urn:microsoft.com/office/officeart/2005/8/layout/hierarchy4"/>
    <dgm:cxn modelId="{AEF50843-19AF-4021-9E27-E6510EE4BC30}" type="presParOf" srcId="{2C34E866-106B-4ED2-921A-FF53C03B6DAD}" destId="{B733EFB3-8598-4884-916F-0CEB488DADA1}" srcOrd="2" destOrd="0" presId="urn:microsoft.com/office/officeart/2005/8/layout/hierarchy4"/>
    <dgm:cxn modelId="{309F8124-4BF8-4940-87D6-A5A644A74894}" type="presParOf" srcId="{B733EFB3-8598-4884-916F-0CEB488DADA1}" destId="{6AEBE05F-9E8F-4126-99CA-F752C3F198C0}" srcOrd="0" destOrd="0" presId="urn:microsoft.com/office/officeart/2005/8/layout/hierarchy4"/>
    <dgm:cxn modelId="{F802CE62-D81B-4239-98DA-F7C0D6164BBB}" type="presParOf" srcId="{6AEBE05F-9E8F-4126-99CA-F752C3F198C0}" destId="{8D693AFE-88F1-40E3-AC94-7C4C75A128C9}" srcOrd="0" destOrd="0" presId="urn:microsoft.com/office/officeart/2005/8/layout/hierarchy4"/>
    <dgm:cxn modelId="{C27C313B-B4BC-477A-AB11-DE9490210F9F}" type="presParOf" srcId="{6AEBE05F-9E8F-4126-99CA-F752C3F198C0}" destId="{EBB20493-B6D5-4080-AF47-A9DCAB309B65}" srcOrd="1" destOrd="0" presId="urn:microsoft.com/office/officeart/2005/8/layout/hierarchy4"/>
    <dgm:cxn modelId="{E7B482A8-DC16-4CE6-AB5E-0AC8D7CFE46F}" type="presParOf" srcId="{357320D3-4808-4472-AF95-F231243EDCFE}" destId="{0399390F-F4D3-415D-A91E-68CA9C8C6873}" srcOrd="5" destOrd="0" presId="urn:microsoft.com/office/officeart/2005/8/layout/hierarchy4"/>
    <dgm:cxn modelId="{561B74F9-21D4-40E7-8E75-7455655D6E05}" type="presParOf" srcId="{357320D3-4808-4472-AF95-F231243EDCFE}" destId="{E893DD3F-05B7-4DB2-A1B7-AAFF70405EB9}" srcOrd="6" destOrd="0" presId="urn:microsoft.com/office/officeart/2005/8/layout/hierarchy4"/>
    <dgm:cxn modelId="{2F93369C-E9FC-4C2F-AF8D-CD92D91E0410}" type="presParOf" srcId="{E893DD3F-05B7-4DB2-A1B7-AAFF70405EB9}" destId="{CAFE0ED2-774B-4A45-9E09-CF584FCFCE64}" srcOrd="0" destOrd="0" presId="urn:microsoft.com/office/officeart/2005/8/layout/hierarchy4"/>
    <dgm:cxn modelId="{B9CB6E7F-3DFB-4D68-BD20-0F826E59CD89}" type="presParOf" srcId="{E893DD3F-05B7-4DB2-A1B7-AAFF70405EB9}" destId="{8ED5841A-4D58-4069-8633-F6C9DB4E154B}" srcOrd="1" destOrd="0" presId="urn:microsoft.com/office/officeart/2005/8/layout/hierarchy4"/>
    <dgm:cxn modelId="{C7D67DE2-92EE-4FC6-85EB-D3F35FE2CE4E}" type="presParOf" srcId="{E893DD3F-05B7-4DB2-A1B7-AAFF70405EB9}" destId="{B6D13602-7D44-4A31-8CA1-CA3E235959D2}" srcOrd="2" destOrd="0" presId="urn:microsoft.com/office/officeart/2005/8/layout/hierarchy4"/>
    <dgm:cxn modelId="{7557AF3E-01A5-4F49-BC41-8CC55DA68F43}" type="presParOf" srcId="{B6D13602-7D44-4A31-8CA1-CA3E235959D2}" destId="{906CBC0F-CB45-4206-BECA-E6AC8E0394B8}" srcOrd="0" destOrd="0" presId="urn:microsoft.com/office/officeart/2005/8/layout/hierarchy4"/>
    <dgm:cxn modelId="{C8C65215-2A88-486D-ACB2-9D3E80E22C7F}" type="presParOf" srcId="{906CBC0F-CB45-4206-BECA-E6AC8E0394B8}" destId="{AFD50892-D6B4-4C94-9F7E-A0D53AF2773D}" srcOrd="0" destOrd="0" presId="urn:microsoft.com/office/officeart/2005/8/layout/hierarchy4"/>
    <dgm:cxn modelId="{0DE009A0-B9E7-47AD-ADF0-862AFAE5B2F5}" type="presParOf" srcId="{906CBC0F-CB45-4206-BECA-E6AC8E0394B8}" destId="{7B31B5C8-9983-4747-9D33-14733DF29A15}" srcOrd="1" destOrd="0" presId="urn:microsoft.com/office/officeart/2005/8/layout/hierarchy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8" Type="http://schemas.openxmlformats.org/officeDocument/2006/relationships/image" Target="../media/image23.wmf"/><Relationship Id="rId3" Type="http://schemas.openxmlformats.org/officeDocument/2006/relationships/image" Target="../media/image18.wmf"/><Relationship Id="rId7" Type="http://schemas.openxmlformats.org/officeDocument/2006/relationships/image" Target="../media/image22.wmf"/><Relationship Id="rId2" Type="http://schemas.openxmlformats.org/officeDocument/2006/relationships/image" Target="../media/image17.wmf"/><Relationship Id="rId1" Type="http://schemas.openxmlformats.org/officeDocument/2006/relationships/image" Target="../media/image16.wmf"/><Relationship Id="rId6" Type="http://schemas.openxmlformats.org/officeDocument/2006/relationships/image" Target="../media/image21.wmf"/><Relationship Id="rId5" Type="http://schemas.openxmlformats.org/officeDocument/2006/relationships/image" Target="../media/image20.wmf"/><Relationship Id="rId4" Type="http://schemas.openxmlformats.org/officeDocument/2006/relationships/image" Target="../media/image19.w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233.wmf"/><Relationship Id="rId3" Type="http://schemas.openxmlformats.org/officeDocument/2006/relationships/image" Target="../media/image228.wmf"/><Relationship Id="rId7" Type="http://schemas.openxmlformats.org/officeDocument/2006/relationships/image" Target="../media/image232.wmf"/><Relationship Id="rId2" Type="http://schemas.openxmlformats.org/officeDocument/2006/relationships/image" Target="../media/image17.wmf"/><Relationship Id="rId1" Type="http://schemas.openxmlformats.org/officeDocument/2006/relationships/image" Target="../media/image227.wmf"/><Relationship Id="rId6" Type="http://schemas.openxmlformats.org/officeDocument/2006/relationships/image" Target="../media/image231.wmf"/><Relationship Id="rId5" Type="http://schemas.openxmlformats.org/officeDocument/2006/relationships/image" Target="../media/image230.wmf"/><Relationship Id="rId4" Type="http://schemas.openxmlformats.org/officeDocument/2006/relationships/image" Target="../media/image229.wmf"/><Relationship Id="rId9" Type="http://schemas.openxmlformats.org/officeDocument/2006/relationships/image" Target="../media/image23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2839"/>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2839"/>
          </a:xfrm>
          <a:prstGeom prst="rect">
            <a:avLst/>
          </a:prstGeom>
        </p:spPr>
        <p:txBody>
          <a:bodyPr vert="horz" lIns="91440" tIns="45720" rIns="91440" bIns="45720" rtlCol="0"/>
          <a:lstStyle>
            <a:lvl1pPr algn="r">
              <a:defRPr sz="1200"/>
            </a:lvl1pPr>
          </a:lstStyle>
          <a:p>
            <a:fld id="{C049F6FB-C1AE-4F7C-9894-D0E479E8CDEA}" type="datetimeFigureOut">
              <a:rPr lang="en-US" smtClean="0"/>
              <a:pPr/>
              <a:t>30/12/2015</a:t>
            </a:fld>
            <a:endParaRPr lang="en-US"/>
          </a:p>
        </p:txBody>
      </p:sp>
      <p:sp>
        <p:nvSpPr>
          <p:cNvPr id="4" name="Footer Placeholder 3"/>
          <p:cNvSpPr>
            <a:spLocks noGrp="1"/>
          </p:cNvSpPr>
          <p:nvPr>
            <p:ph type="ftr" sz="quarter" idx="2"/>
          </p:nvPr>
        </p:nvSpPr>
        <p:spPr>
          <a:xfrm>
            <a:off x="0" y="9362238"/>
            <a:ext cx="2945659" cy="492839"/>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362238"/>
            <a:ext cx="2945659" cy="492839"/>
          </a:xfrm>
          <a:prstGeom prst="rect">
            <a:avLst/>
          </a:prstGeom>
        </p:spPr>
        <p:txBody>
          <a:bodyPr vert="horz" lIns="91440" tIns="45720" rIns="91440" bIns="45720" rtlCol="0" anchor="b"/>
          <a:lstStyle>
            <a:lvl1pPr algn="r">
              <a:defRPr sz="1200"/>
            </a:lvl1pPr>
          </a:lstStyle>
          <a:p>
            <a:fld id="{8981F6E6-D61E-48D4-8F53-C581DC6C6F0A}" type="slidenum">
              <a:rPr lang="en-US" smtClean="0"/>
              <a:pPr/>
              <a:t>‹#›</a:t>
            </a:fld>
            <a:endParaRPr lang="en-US"/>
          </a:p>
        </p:txBody>
      </p:sp>
    </p:spTree>
    <p:extLst>
      <p:ext uri="{BB962C8B-B14F-4D97-AF65-F5344CB8AC3E}">
        <p14:creationId xmlns:p14="http://schemas.microsoft.com/office/powerpoint/2010/main" xmlns="" val="38193576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2839"/>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2839"/>
          </a:xfrm>
          <a:prstGeom prst="rect">
            <a:avLst/>
          </a:prstGeom>
        </p:spPr>
        <p:txBody>
          <a:bodyPr vert="horz" lIns="91440" tIns="45720" rIns="91440" bIns="45720" rtlCol="0"/>
          <a:lstStyle>
            <a:lvl1pPr algn="r">
              <a:defRPr sz="1200"/>
            </a:lvl1pPr>
          </a:lstStyle>
          <a:p>
            <a:fld id="{9F0906E6-73B2-498B-A373-7CF3B6EEB8E6}" type="datetimeFigureOut">
              <a:rPr lang="en-US" smtClean="0"/>
              <a:pPr/>
              <a:t>30/12/2015</a:t>
            </a:fld>
            <a:endParaRPr lang="en-US"/>
          </a:p>
        </p:txBody>
      </p:sp>
      <p:sp>
        <p:nvSpPr>
          <p:cNvPr id="4" name="Slide Image Placeholder 3"/>
          <p:cNvSpPr>
            <a:spLocks noGrp="1" noRot="1" noChangeAspect="1"/>
          </p:cNvSpPr>
          <p:nvPr>
            <p:ph type="sldImg" idx="2"/>
          </p:nvPr>
        </p:nvSpPr>
        <p:spPr>
          <a:xfrm>
            <a:off x="935038" y="739775"/>
            <a:ext cx="4929187" cy="36957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681974"/>
            <a:ext cx="5438140" cy="443555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362238"/>
            <a:ext cx="2945659" cy="492839"/>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362238"/>
            <a:ext cx="2945659" cy="492839"/>
          </a:xfrm>
          <a:prstGeom prst="rect">
            <a:avLst/>
          </a:prstGeom>
        </p:spPr>
        <p:txBody>
          <a:bodyPr vert="horz" lIns="91440" tIns="45720" rIns="91440" bIns="45720" rtlCol="0" anchor="b"/>
          <a:lstStyle>
            <a:lvl1pPr algn="r">
              <a:defRPr sz="1200"/>
            </a:lvl1pPr>
          </a:lstStyle>
          <a:p>
            <a:fld id="{660D4517-96C9-4380-A28E-A9EE7E734D7A}" type="slidenum">
              <a:rPr lang="en-US" smtClean="0"/>
              <a:pPr/>
              <a:t>‹#›</a:t>
            </a:fld>
            <a:endParaRPr lang="en-US"/>
          </a:p>
        </p:txBody>
      </p:sp>
    </p:spTree>
    <p:extLst>
      <p:ext uri="{BB962C8B-B14F-4D97-AF65-F5344CB8AC3E}">
        <p14:creationId xmlns:p14="http://schemas.microsoft.com/office/powerpoint/2010/main" xmlns="" val="4106768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60D4517-96C9-4380-A28E-A9EE7E734D7A}"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0D4517-96C9-4380-A28E-A9EE7E734D7A}" type="slidenum">
              <a:rPr lang="en-US" smtClean="0"/>
              <a:pPr/>
              <a:t>46</a:t>
            </a:fld>
            <a:endParaRPr lang="en-US"/>
          </a:p>
        </p:txBody>
      </p:sp>
    </p:spTree>
    <p:extLst>
      <p:ext uri="{BB962C8B-B14F-4D97-AF65-F5344CB8AC3E}">
        <p14:creationId xmlns:p14="http://schemas.microsoft.com/office/powerpoint/2010/main" xmlns="" val="42165732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0D4517-96C9-4380-A28E-A9EE7E734D7A}" type="slidenum">
              <a:rPr lang="en-US" smtClean="0"/>
              <a:pPr/>
              <a:t>63</a:t>
            </a:fld>
            <a:endParaRPr lang="en-US"/>
          </a:p>
        </p:txBody>
      </p:sp>
    </p:spTree>
    <p:extLst>
      <p:ext uri="{BB962C8B-B14F-4D97-AF65-F5344CB8AC3E}">
        <p14:creationId xmlns:p14="http://schemas.microsoft.com/office/powerpoint/2010/main" xmlns="" val="5584244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0D4517-96C9-4380-A28E-A9EE7E734D7A}" type="slidenum">
              <a:rPr lang="en-US" smtClean="0"/>
              <a:pPr/>
              <a:t>66</a:t>
            </a:fld>
            <a:endParaRPr lang="en-US"/>
          </a:p>
        </p:txBody>
      </p:sp>
    </p:spTree>
    <p:extLst>
      <p:ext uri="{BB962C8B-B14F-4D97-AF65-F5344CB8AC3E}">
        <p14:creationId xmlns:p14="http://schemas.microsoft.com/office/powerpoint/2010/main" xmlns="" val="24781662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0D4517-96C9-4380-A28E-A9EE7E734D7A}" type="slidenum">
              <a:rPr lang="en-US" smtClean="0"/>
              <a:pPr/>
              <a:t>73</a:t>
            </a:fld>
            <a:endParaRPr lang="en-US"/>
          </a:p>
        </p:txBody>
      </p:sp>
    </p:spTree>
    <p:extLst>
      <p:ext uri="{BB962C8B-B14F-4D97-AF65-F5344CB8AC3E}">
        <p14:creationId xmlns:p14="http://schemas.microsoft.com/office/powerpoint/2010/main" xmlns="" val="11740133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0D4517-96C9-4380-A28E-A9EE7E734D7A}" type="slidenum">
              <a:rPr lang="en-US" smtClean="0"/>
              <a:pPr/>
              <a:t>80</a:t>
            </a:fld>
            <a:endParaRPr lang="en-US"/>
          </a:p>
        </p:txBody>
      </p:sp>
    </p:spTree>
    <p:extLst>
      <p:ext uri="{BB962C8B-B14F-4D97-AF65-F5344CB8AC3E}">
        <p14:creationId xmlns:p14="http://schemas.microsoft.com/office/powerpoint/2010/main" xmlns="" val="39382514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0D4517-96C9-4380-A28E-A9EE7E734D7A}" type="slidenum">
              <a:rPr lang="en-US" smtClean="0"/>
              <a:pPr/>
              <a:t>92</a:t>
            </a:fld>
            <a:endParaRPr lang="en-US"/>
          </a:p>
        </p:txBody>
      </p:sp>
    </p:spTree>
    <p:extLst>
      <p:ext uri="{BB962C8B-B14F-4D97-AF65-F5344CB8AC3E}">
        <p14:creationId xmlns:p14="http://schemas.microsoft.com/office/powerpoint/2010/main" xmlns="" val="5800109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0D4517-96C9-4380-A28E-A9EE7E734D7A}" type="slidenum">
              <a:rPr lang="en-US" smtClean="0"/>
              <a:pPr/>
              <a:t>104</a:t>
            </a:fld>
            <a:endParaRPr lang="en-US"/>
          </a:p>
        </p:txBody>
      </p:sp>
    </p:spTree>
    <p:extLst>
      <p:ext uri="{BB962C8B-B14F-4D97-AF65-F5344CB8AC3E}">
        <p14:creationId xmlns:p14="http://schemas.microsoft.com/office/powerpoint/2010/main" xmlns="" val="22726830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end-customer (group) has several defined OAM services, each of which belongs to a different service grade. Each end customer has a different SLA contract. This means that even if one </a:t>
            </a:r>
            <a:r>
              <a:rPr lang="en-US" dirty="0" err="1" smtClean="0"/>
              <a:t>endcustomer</a:t>
            </a:r>
            <a:r>
              <a:rPr lang="en-US" dirty="0" smtClean="0"/>
              <a:t> (e.g., CustomerGroup1) has a service based on pbit-7, exactly as another end-customer (e.g., CustomerGroup2), they will have different SLA contracts. Every SLA contract defines different threshold values. </a:t>
            </a:r>
            <a:endParaRPr lang="en-US" dirty="0"/>
          </a:p>
        </p:txBody>
      </p:sp>
      <p:sp>
        <p:nvSpPr>
          <p:cNvPr id="4" name="Slide Number Placeholder 3"/>
          <p:cNvSpPr>
            <a:spLocks noGrp="1"/>
          </p:cNvSpPr>
          <p:nvPr>
            <p:ph type="sldNum" sz="quarter" idx="10"/>
          </p:nvPr>
        </p:nvSpPr>
        <p:spPr/>
        <p:txBody>
          <a:bodyPr/>
          <a:lstStyle/>
          <a:p>
            <a:fld id="{660D4517-96C9-4380-A28E-A9EE7E734D7A}" type="slidenum">
              <a:rPr lang="en-US" smtClean="0"/>
              <a:pPr/>
              <a:t>105</a:t>
            </a:fld>
            <a:endParaRPr lang="en-US"/>
          </a:p>
        </p:txBody>
      </p:sp>
    </p:spTree>
    <p:extLst>
      <p:ext uri="{BB962C8B-B14F-4D97-AF65-F5344CB8AC3E}">
        <p14:creationId xmlns:p14="http://schemas.microsoft.com/office/powerpoint/2010/main" xmlns="" val="37655511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process of defining a catalog consists of several steps. Before defining the catalog itself, you have to first customize the </a:t>
            </a:r>
            <a:r>
              <a:rPr lang="en-US" dirty="0" err="1" smtClean="0"/>
              <a:t>CoS</a:t>
            </a:r>
            <a:r>
              <a:rPr lang="en-US" dirty="0" smtClean="0"/>
              <a:t> entries and then map the </a:t>
            </a:r>
            <a:r>
              <a:rPr lang="en-US" dirty="0" err="1" smtClean="0"/>
              <a:t>CoS</a:t>
            </a:r>
            <a:r>
              <a:rPr lang="en-US" dirty="0" smtClean="0"/>
              <a:t> entries to priority bits and priority queues. </a:t>
            </a:r>
            <a:endParaRPr lang="en-US" dirty="0"/>
          </a:p>
        </p:txBody>
      </p:sp>
      <p:sp>
        <p:nvSpPr>
          <p:cNvPr id="4" name="Slide Number Placeholder 3"/>
          <p:cNvSpPr>
            <a:spLocks noGrp="1"/>
          </p:cNvSpPr>
          <p:nvPr>
            <p:ph type="sldNum" sz="quarter" idx="10"/>
          </p:nvPr>
        </p:nvSpPr>
        <p:spPr/>
        <p:txBody>
          <a:bodyPr/>
          <a:lstStyle/>
          <a:p>
            <a:fld id="{660D4517-96C9-4380-A28E-A9EE7E734D7A}" type="slidenum">
              <a:rPr lang="en-US" smtClean="0"/>
              <a:pPr/>
              <a:t>109</a:t>
            </a:fld>
            <a:endParaRPr lang="en-US"/>
          </a:p>
        </p:txBody>
      </p:sp>
    </p:spTree>
    <p:extLst>
      <p:ext uri="{BB962C8B-B14F-4D97-AF65-F5344CB8AC3E}">
        <p14:creationId xmlns:p14="http://schemas.microsoft.com/office/powerpoint/2010/main" xmlns="" val="30600326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60D4517-96C9-4380-A28E-A9EE7E734D7A}" type="slidenum">
              <a:rPr lang="en-US" smtClean="0"/>
              <a:pPr/>
              <a:t>120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60D4517-96C9-4380-A28E-A9EE7E734D7A}"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60D4517-96C9-4380-A28E-A9EE7E734D7A}" type="slidenum">
              <a:rPr lang="en-US" smtClean="0"/>
              <a:pPr/>
              <a:t>123</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defTabSz="919529">
              <a:defRPr/>
            </a:pPr>
            <a:fld id="{58761540-8A0F-4883-A12D-2AEC0CB504D6}" type="slidenum">
              <a:rPr lang="en-US" b="1" smtClean="0">
                <a:solidFill>
                  <a:srgbClr val="000000"/>
                </a:solidFill>
              </a:rPr>
              <a:pPr defTabSz="919529">
                <a:defRPr/>
              </a:pPr>
              <a:t>166</a:t>
            </a:fld>
            <a:endParaRPr lang="en-US" b="1" dirty="0" smtClean="0">
              <a:solidFill>
                <a:srgbClr val="000000"/>
              </a:solidFill>
            </a:endParaRPr>
          </a:p>
        </p:txBody>
      </p:sp>
      <p:sp>
        <p:nvSpPr>
          <p:cNvPr id="35843" name="Rectangle 2"/>
          <p:cNvSpPr>
            <a:spLocks noGrp="1" noRot="1" noChangeAspect="1" noChangeArrowheads="1" noTextEdit="1"/>
          </p:cNvSpPr>
          <p:nvPr>
            <p:ph type="sldImg"/>
          </p:nvPr>
        </p:nvSpPr>
        <p:spPr bwMode="auto">
          <a:xfrm>
            <a:off x="935038" y="739775"/>
            <a:ext cx="4929187" cy="3695700"/>
          </a:xfrm>
          <a:solidFill>
            <a:srgbClr val="FFFFFF"/>
          </a:solidFill>
          <a:ln>
            <a:solidFill>
              <a:srgbClr val="000000"/>
            </a:solidFill>
            <a:miter lim="800000"/>
            <a:headEnd/>
            <a:tailEnd/>
          </a:ln>
        </p:spPr>
      </p:sp>
      <p:sp>
        <p:nvSpPr>
          <p:cNvPr id="35844" name="Rectangle 3"/>
          <p:cNvSpPr>
            <a:spLocks noGrp="1" noChangeArrowheads="1"/>
          </p:cNvSpPr>
          <p:nvPr>
            <p:ph type="body" idx="1"/>
          </p:nvPr>
        </p:nvSpPr>
        <p:spPr bwMode="auto">
          <a:xfrm>
            <a:off x="907537" y="4681026"/>
            <a:ext cx="4982607" cy="4436824"/>
          </a:xfrm>
          <a:solidFill>
            <a:srgbClr val="FFFFFF"/>
          </a:solidFill>
          <a:ln>
            <a:solidFill>
              <a:srgbClr val="000000"/>
            </a:solidFill>
            <a:miter lim="800000"/>
            <a:headEnd/>
            <a:tailEnd/>
          </a:ln>
        </p:spPr>
        <p:txBody>
          <a:bodyPr wrap="square" lIns="87417" tIns="43708" rIns="87417" bIns="43708" numCol="1" anchor="t"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sz="1200" dirty="0" smtClean="0"/>
              <a:t>The Y.1564 testing methodology allows service providers with a standard way of measuring the performance of Ethernet-based services. The tests are performed per multiple traffic streams simultaneously, confirming policing per EVC or </a:t>
            </a:r>
            <a:r>
              <a:rPr lang="en-US" sz="1200" dirty="0" err="1" smtClean="0"/>
              <a:t>EVC.CoS</a:t>
            </a:r>
            <a:r>
              <a:rPr lang="en-US" sz="1200" dirty="0" smtClean="0"/>
              <a:t>. </a:t>
            </a:r>
          </a:p>
          <a:p>
            <a:pPr eaLnBrk="1" hangingPunct="1">
              <a:spcBef>
                <a:spcPct val="0"/>
              </a:spcBef>
            </a:pPr>
            <a:endParaRPr lang="en-US" dirty="0" smtClean="0"/>
          </a:p>
        </p:txBody>
      </p:sp>
    </p:spTree>
    <p:extLst>
      <p:ext uri="{BB962C8B-B14F-4D97-AF65-F5344CB8AC3E}">
        <p14:creationId xmlns:p14="http://schemas.microsoft.com/office/powerpoint/2010/main" xmlns="" val="22331120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defTabSz="919529">
              <a:defRPr/>
            </a:pPr>
            <a:fld id="{58761540-8A0F-4883-A12D-2AEC0CB504D6}" type="slidenum">
              <a:rPr lang="en-US" b="1" smtClean="0">
                <a:solidFill>
                  <a:srgbClr val="000000"/>
                </a:solidFill>
              </a:rPr>
              <a:pPr defTabSz="919529">
                <a:defRPr/>
              </a:pPr>
              <a:t>167</a:t>
            </a:fld>
            <a:endParaRPr lang="en-US" b="1" dirty="0" smtClean="0">
              <a:solidFill>
                <a:srgbClr val="000000"/>
              </a:solidFill>
            </a:endParaRPr>
          </a:p>
        </p:txBody>
      </p:sp>
      <p:sp>
        <p:nvSpPr>
          <p:cNvPr id="35843" name="Rectangle 2"/>
          <p:cNvSpPr>
            <a:spLocks noGrp="1" noRot="1" noChangeAspect="1" noChangeArrowheads="1" noTextEdit="1"/>
          </p:cNvSpPr>
          <p:nvPr>
            <p:ph type="sldImg"/>
          </p:nvPr>
        </p:nvSpPr>
        <p:spPr bwMode="auto">
          <a:xfrm>
            <a:off x="935038" y="739775"/>
            <a:ext cx="4929187" cy="3695700"/>
          </a:xfrm>
          <a:solidFill>
            <a:srgbClr val="FFFFFF"/>
          </a:solidFill>
          <a:ln>
            <a:solidFill>
              <a:srgbClr val="000000"/>
            </a:solidFill>
            <a:miter lim="800000"/>
            <a:headEnd/>
            <a:tailEnd/>
          </a:ln>
        </p:spPr>
      </p:sp>
      <p:sp>
        <p:nvSpPr>
          <p:cNvPr id="35844" name="Rectangle 3"/>
          <p:cNvSpPr>
            <a:spLocks noGrp="1" noChangeArrowheads="1"/>
          </p:cNvSpPr>
          <p:nvPr>
            <p:ph type="body" idx="1"/>
          </p:nvPr>
        </p:nvSpPr>
        <p:spPr bwMode="auto">
          <a:xfrm>
            <a:off x="907537" y="4681026"/>
            <a:ext cx="4982607" cy="4436824"/>
          </a:xfrm>
          <a:solidFill>
            <a:srgbClr val="FFFFFF"/>
          </a:solidFill>
          <a:ln>
            <a:solidFill>
              <a:srgbClr val="000000"/>
            </a:solidFill>
            <a:miter lim="800000"/>
            <a:headEnd/>
            <a:tailEnd/>
          </a:ln>
        </p:spPr>
        <p:txBody>
          <a:bodyPr wrap="square" lIns="87417" tIns="43708" rIns="87417" bIns="43708" numCol="1" anchor="t"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sz="1200" dirty="0" smtClean="0"/>
              <a:t>The Ethernet service activation test provides an out-of-service test methodology to assess the proper configuration and performance of an Ethernet service prior to customer notification and delivery</a:t>
            </a:r>
          </a:p>
          <a:p>
            <a:pPr eaLnBrk="1" hangingPunct="1">
              <a:spcBef>
                <a:spcPct val="0"/>
              </a:spcBef>
            </a:pPr>
            <a:endParaRPr lang="en-US" dirty="0" smtClean="0"/>
          </a:p>
        </p:txBody>
      </p:sp>
    </p:spTree>
    <p:extLst>
      <p:ext uri="{BB962C8B-B14F-4D97-AF65-F5344CB8AC3E}">
        <p14:creationId xmlns:p14="http://schemas.microsoft.com/office/powerpoint/2010/main" xmlns="" val="36783570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Jobs – per collection cycle you can monitor what happens,</a:t>
            </a:r>
            <a:r>
              <a:rPr lang="en-US" baseline="0" dirty="0" smtClean="0"/>
              <a:t> success or failure</a:t>
            </a:r>
            <a:endParaRPr lang="he-IL" dirty="0" smtClean="0"/>
          </a:p>
        </p:txBody>
      </p:sp>
      <p:sp>
        <p:nvSpPr>
          <p:cNvPr id="4" name="Slide Number Placeholder 3"/>
          <p:cNvSpPr>
            <a:spLocks noGrp="1"/>
          </p:cNvSpPr>
          <p:nvPr>
            <p:ph type="sldNum" sz="quarter" idx="10"/>
          </p:nvPr>
        </p:nvSpPr>
        <p:spPr/>
        <p:txBody>
          <a:bodyPr/>
          <a:lstStyle/>
          <a:p>
            <a:fld id="{660D4517-96C9-4380-A28E-A9EE7E734D7A}" type="slidenum">
              <a:rPr lang="en-US" smtClean="0"/>
              <a:pPr/>
              <a:t>191</a:t>
            </a:fld>
            <a:endParaRPr lang="en-US"/>
          </a:p>
        </p:txBody>
      </p:sp>
    </p:spTree>
    <p:extLst>
      <p:ext uri="{BB962C8B-B14F-4D97-AF65-F5344CB8AC3E}">
        <p14:creationId xmlns:p14="http://schemas.microsoft.com/office/powerpoint/2010/main" xmlns="" val="5689711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According to ETX-2 Version v5.8</a:t>
            </a:r>
            <a:endParaRPr lang="en-US" dirty="0"/>
          </a:p>
        </p:txBody>
      </p:sp>
      <p:sp>
        <p:nvSpPr>
          <p:cNvPr id="4" name="Slide Number Placeholder 3"/>
          <p:cNvSpPr>
            <a:spLocks noGrp="1"/>
          </p:cNvSpPr>
          <p:nvPr>
            <p:ph type="sldNum" sz="quarter" idx="10"/>
          </p:nvPr>
        </p:nvSpPr>
        <p:spPr/>
        <p:txBody>
          <a:bodyPr/>
          <a:lstStyle/>
          <a:p>
            <a:fld id="{660D4517-96C9-4380-A28E-A9EE7E734D7A}" type="slidenum">
              <a:rPr lang="en-US" smtClean="0"/>
              <a:pPr/>
              <a:t>200</a:t>
            </a:fld>
            <a:endParaRPr lang="en-US"/>
          </a:p>
        </p:txBody>
      </p:sp>
    </p:spTree>
    <p:extLst>
      <p:ext uri="{BB962C8B-B14F-4D97-AF65-F5344CB8AC3E}">
        <p14:creationId xmlns:p14="http://schemas.microsoft.com/office/powerpoint/2010/main" xmlns="" val="36611084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According to ETX-2 Version v5.8</a:t>
            </a:r>
            <a:endParaRPr lang="en-US" dirty="0"/>
          </a:p>
        </p:txBody>
      </p:sp>
      <p:sp>
        <p:nvSpPr>
          <p:cNvPr id="4" name="Slide Number Placeholder 3"/>
          <p:cNvSpPr>
            <a:spLocks noGrp="1"/>
          </p:cNvSpPr>
          <p:nvPr>
            <p:ph type="sldNum" sz="quarter" idx="10"/>
          </p:nvPr>
        </p:nvSpPr>
        <p:spPr/>
        <p:txBody>
          <a:bodyPr/>
          <a:lstStyle/>
          <a:p>
            <a:fld id="{660D4517-96C9-4380-A28E-A9EE7E734D7A}" type="slidenum">
              <a:rPr lang="en-US" smtClean="0"/>
              <a:pPr/>
              <a:t>240</a:t>
            </a:fld>
            <a:endParaRPr lang="en-US"/>
          </a:p>
        </p:txBody>
      </p:sp>
    </p:spTree>
    <p:extLst>
      <p:ext uri="{BB962C8B-B14F-4D97-AF65-F5344CB8AC3E}">
        <p14:creationId xmlns:p14="http://schemas.microsoft.com/office/powerpoint/2010/main" xmlns="" val="6986380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L3 networks are used for L3 VPN and for MBH</a:t>
            </a:r>
          </a:p>
          <a:p>
            <a:r>
              <a:rPr lang="en-US" dirty="0" smtClean="0"/>
              <a:t>L2 OAM is blocked in L3 networks</a:t>
            </a:r>
          </a:p>
          <a:p>
            <a:pPr lvl="1"/>
            <a:r>
              <a:rPr lang="en-US" dirty="0" smtClean="0"/>
              <a:t>MTS</a:t>
            </a:r>
          </a:p>
          <a:p>
            <a:pPr lvl="1"/>
            <a:r>
              <a:rPr lang="en-US" dirty="0" smtClean="0"/>
              <a:t>Hot Mobile</a:t>
            </a:r>
          </a:p>
          <a:p>
            <a:r>
              <a:rPr lang="en-US" dirty="0" smtClean="0"/>
              <a:t>L3 PM allows simple (L2) demarcation for L3 services</a:t>
            </a:r>
          </a:p>
          <a:p>
            <a:r>
              <a:rPr lang="en-US" dirty="0" smtClean="0"/>
              <a:t>Existing solutions in routers are IPPM such as Ping, UDP echo &amp; more</a:t>
            </a:r>
          </a:p>
          <a:p>
            <a:r>
              <a:rPr lang="en-US" dirty="0" smtClean="0"/>
              <a:t>TWAMP is the latest addition to IPPM suites</a:t>
            </a:r>
          </a:p>
          <a:p>
            <a:r>
              <a:rPr lang="en-US" dirty="0" smtClean="0"/>
              <a:t>The measured parameters:</a:t>
            </a:r>
          </a:p>
          <a:p>
            <a:pPr lvl="1"/>
            <a:r>
              <a:rPr lang="en-US" dirty="0" smtClean="0"/>
              <a:t>Packet delay</a:t>
            </a:r>
          </a:p>
          <a:p>
            <a:pPr lvl="1"/>
            <a:r>
              <a:rPr lang="en-US" dirty="0" smtClean="0"/>
              <a:t>Packet Delay Variation </a:t>
            </a:r>
          </a:p>
          <a:p>
            <a:pPr lvl="1"/>
            <a:r>
              <a:rPr lang="en-US" dirty="0" smtClean="0"/>
              <a:t>Packet Loss Ratio</a:t>
            </a:r>
          </a:p>
          <a:p>
            <a:pPr lvl="1"/>
            <a:r>
              <a:rPr lang="en-US" dirty="0" smtClean="0"/>
              <a:t>Throughput Measurements (available already based on P4.5)</a:t>
            </a:r>
          </a:p>
          <a:p>
            <a:pPr marL="0" indent="228600"/>
            <a:endParaRPr lang="en-US" dirty="0" smtClean="0"/>
          </a:p>
          <a:p>
            <a:pPr marL="0" indent="228600"/>
            <a:r>
              <a:rPr lang="en-US" dirty="0" smtClean="0"/>
              <a:t>Based on Two Way Active Measurement Protocol (TWAMP)</a:t>
            </a:r>
          </a:p>
          <a:p>
            <a:pPr marL="280987" lvl="2" indent="228600"/>
            <a:r>
              <a:rPr lang="en-US" dirty="0" smtClean="0"/>
              <a:t>Comparable to Ethernet OAM</a:t>
            </a:r>
          </a:p>
          <a:p>
            <a:pPr marL="280987" lvl="2" indent="228600"/>
            <a:r>
              <a:rPr lang="en-US" dirty="0" smtClean="0"/>
              <a:t>Initially </a:t>
            </a:r>
            <a:r>
              <a:rPr lang="en-US" b="1" dirty="0" smtClean="0"/>
              <a:t>TWAMP light </a:t>
            </a:r>
            <a:r>
              <a:rPr lang="en-US" dirty="0" smtClean="0"/>
              <a:t>implementation </a:t>
            </a:r>
          </a:p>
          <a:p>
            <a:pPr marL="280987" lvl="2" indent="228600"/>
            <a:r>
              <a:rPr lang="en-US" dirty="0" smtClean="0"/>
              <a:t>Ping &amp; UDP echo responder implemented in MiNID</a:t>
            </a:r>
          </a:p>
          <a:p>
            <a:pPr marL="0" indent="228600"/>
            <a:r>
              <a:rPr lang="en-US" dirty="0" smtClean="0"/>
              <a:t>Enhancing the ETX-2 capabilities</a:t>
            </a:r>
          </a:p>
          <a:p>
            <a:pPr marL="280987" lvl="2" indent="228600"/>
            <a:r>
              <a:rPr lang="en-US" dirty="0" smtClean="0"/>
              <a:t>Both generation and response (refection) of the measurement traffic</a:t>
            </a:r>
          </a:p>
          <a:p>
            <a:pPr marL="280987" lvl="2" indent="228600"/>
            <a:r>
              <a:rPr lang="en-US" dirty="0" smtClean="0"/>
              <a:t>SW based enhancement – </a:t>
            </a:r>
            <a:r>
              <a:rPr lang="en-US" b="1" dirty="0" smtClean="0"/>
              <a:t>SW upgrade to exiting ETX-2xxA devices</a:t>
            </a:r>
          </a:p>
          <a:p>
            <a:pPr marL="0" indent="228600"/>
            <a:endParaRPr lang="en-US" dirty="0" smtClean="0"/>
          </a:p>
          <a:p>
            <a:pPr marL="350838" lvl="1" indent="228600"/>
            <a:endParaRPr lang="en-US" sz="2200" dirty="0" smtClean="0"/>
          </a:p>
          <a:p>
            <a:pPr lvl="0"/>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60D4517-96C9-4380-A28E-A9EE7E734D7A}" type="slidenum">
              <a:rPr lang="en-US" smtClean="0"/>
              <a:pPr/>
              <a:t>243</a:t>
            </a:fld>
            <a:endParaRPr lang="en-US"/>
          </a:p>
        </p:txBody>
      </p:sp>
    </p:spTree>
    <p:extLst>
      <p:ext uri="{BB962C8B-B14F-4D97-AF65-F5344CB8AC3E}">
        <p14:creationId xmlns:p14="http://schemas.microsoft.com/office/powerpoint/2010/main" xmlns="" val="3531372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0D4517-96C9-4380-A28E-A9EE7E734D7A}" type="slidenum">
              <a:rPr lang="en-US" smtClean="0"/>
              <a:pPr/>
              <a:t>4</a:t>
            </a:fld>
            <a:endParaRPr lang="en-US"/>
          </a:p>
        </p:txBody>
      </p:sp>
    </p:spTree>
    <p:extLst>
      <p:ext uri="{BB962C8B-B14F-4D97-AF65-F5344CB8AC3E}">
        <p14:creationId xmlns:p14="http://schemas.microsoft.com/office/powerpoint/2010/main" xmlns="" val="3790712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0D4517-96C9-4380-A28E-A9EE7E734D7A}" type="slidenum">
              <a:rPr lang="en-US" smtClean="0"/>
              <a:pPr/>
              <a:t>11</a:t>
            </a:fld>
            <a:endParaRPr lang="en-US"/>
          </a:p>
        </p:txBody>
      </p:sp>
    </p:spTree>
    <p:extLst>
      <p:ext uri="{BB962C8B-B14F-4D97-AF65-F5344CB8AC3E}">
        <p14:creationId xmlns:p14="http://schemas.microsoft.com/office/powerpoint/2010/main" xmlns="" val="3812373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0D4517-96C9-4380-A28E-A9EE7E734D7A}" type="slidenum">
              <a:rPr lang="en-US" smtClean="0"/>
              <a:pPr/>
              <a:t>19</a:t>
            </a:fld>
            <a:endParaRPr lang="en-US"/>
          </a:p>
        </p:txBody>
      </p:sp>
    </p:spTree>
    <p:extLst>
      <p:ext uri="{BB962C8B-B14F-4D97-AF65-F5344CB8AC3E}">
        <p14:creationId xmlns:p14="http://schemas.microsoft.com/office/powerpoint/2010/main" xmlns="" val="12976669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0D4517-96C9-4380-A28E-A9EE7E734D7A}" type="slidenum">
              <a:rPr lang="en-US" smtClean="0"/>
              <a:pPr/>
              <a:t>22</a:t>
            </a:fld>
            <a:endParaRPr lang="en-US"/>
          </a:p>
        </p:txBody>
      </p:sp>
    </p:spTree>
    <p:extLst>
      <p:ext uri="{BB962C8B-B14F-4D97-AF65-F5344CB8AC3E}">
        <p14:creationId xmlns:p14="http://schemas.microsoft.com/office/powerpoint/2010/main" xmlns="" val="145784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ERP 1-16</a:t>
            </a:r>
          </a:p>
          <a:p>
            <a:r>
              <a:rPr lang="en-US" sz="1200" dirty="0" smtClean="0"/>
              <a:t>Bridge</a:t>
            </a:r>
            <a:r>
              <a:rPr lang="en-US" sz="1200" baseline="0" dirty="0" smtClean="0"/>
              <a:t> 1-32</a:t>
            </a:r>
            <a:endParaRPr lang="en-US" sz="1200" dirty="0" smtClean="0"/>
          </a:p>
          <a:p>
            <a:r>
              <a:rPr lang="en-US" sz="1200" dirty="0" smtClean="0"/>
              <a:t>east-port - </a:t>
            </a:r>
            <a:r>
              <a:rPr lang="en-US" dirty="0" smtClean="0"/>
              <a:t>Defining bridge port as an East port of ERP node . Port type cannot be changed after ring creation. Sub-rings do not have West ports. Sub-rings have East ports only</a:t>
            </a:r>
          </a:p>
          <a:p>
            <a:endParaRPr lang="en-US" dirty="0" smtClean="0"/>
          </a:p>
          <a:p>
            <a:r>
              <a:rPr lang="en-US" dirty="0" smtClean="0"/>
              <a:t>R-APS settings must be the same for all ring members </a:t>
            </a:r>
          </a:p>
          <a:p>
            <a:r>
              <a:rPr lang="en-US" dirty="0" smtClean="0"/>
              <a:t>What about</a:t>
            </a:r>
            <a:r>
              <a:rPr lang="en-US" baseline="0" dirty="0" smtClean="0"/>
              <a:t> </a:t>
            </a:r>
            <a:r>
              <a:rPr lang="en-US" baseline="0" dirty="0" err="1" smtClean="0"/>
              <a:t>revertive</a:t>
            </a:r>
            <a:r>
              <a:rPr lang="en-US" baseline="0" dirty="0" smtClean="0"/>
              <a:t>/non </a:t>
            </a:r>
            <a:r>
              <a:rPr lang="en-US" baseline="0" dirty="0" err="1" smtClean="0"/>
              <a:t>revertive</a:t>
            </a:r>
            <a:r>
              <a:rPr lang="en-US" baseline="0" dirty="0" smtClean="0"/>
              <a:t>  - relevant to </a:t>
            </a:r>
            <a:r>
              <a:rPr lang="en-US" baseline="0" smtClean="0"/>
              <a:t>RPL owner node</a:t>
            </a:r>
            <a:endParaRPr lang="en-US" dirty="0"/>
          </a:p>
        </p:txBody>
      </p:sp>
      <p:sp>
        <p:nvSpPr>
          <p:cNvPr id="4" name="Slide Number Placeholder 3"/>
          <p:cNvSpPr>
            <a:spLocks noGrp="1"/>
          </p:cNvSpPr>
          <p:nvPr>
            <p:ph type="sldNum" sz="quarter" idx="10"/>
          </p:nvPr>
        </p:nvSpPr>
        <p:spPr/>
        <p:txBody>
          <a:bodyPr/>
          <a:lstStyle/>
          <a:p>
            <a:fld id="{660D4517-96C9-4380-A28E-A9EE7E734D7A}" type="slidenum">
              <a:rPr lang="en-US" smtClean="0"/>
              <a:pPr/>
              <a:t>27</a:t>
            </a:fld>
            <a:endParaRPr lang="en-US"/>
          </a:p>
        </p:txBody>
      </p:sp>
    </p:spTree>
    <p:extLst>
      <p:ext uri="{BB962C8B-B14F-4D97-AF65-F5344CB8AC3E}">
        <p14:creationId xmlns:p14="http://schemas.microsoft.com/office/powerpoint/2010/main" xmlns="" val="29371944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0D4517-96C9-4380-A28E-A9EE7E734D7A}" type="slidenum">
              <a:rPr lang="en-US" smtClean="0"/>
              <a:pPr/>
              <a:t>30</a:t>
            </a:fld>
            <a:endParaRPr lang="en-US"/>
          </a:p>
        </p:txBody>
      </p:sp>
    </p:spTree>
    <p:extLst>
      <p:ext uri="{BB962C8B-B14F-4D97-AF65-F5344CB8AC3E}">
        <p14:creationId xmlns:p14="http://schemas.microsoft.com/office/powerpoint/2010/main" xmlns="" val="17703037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ln/>
        </p:spPr>
      </p:sp>
      <p:sp>
        <p:nvSpPr>
          <p:cNvPr id="11267" name="Notes Placeholder 2"/>
          <p:cNvSpPr>
            <a:spLocks noGrp="1"/>
          </p:cNvSpPr>
          <p:nvPr>
            <p:ph type="body" idx="1"/>
          </p:nvPr>
        </p:nvSpPr>
        <p:spPr>
          <a:noFill/>
          <a:ln/>
        </p:spPr>
        <p:txBody>
          <a:bodyPr/>
          <a:lstStyle/>
          <a:p>
            <a:endParaRPr lang="en-US" dirty="0" smtClean="0">
              <a:latin typeface="Times New Roman" pitchFamily="18" charset="0"/>
              <a:cs typeface="Times New Roman" pitchFamily="18" charset="0"/>
            </a:endParaRPr>
          </a:p>
        </p:txBody>
      </p:sp>
      <p:sp>
        <p:nvSpPr>
          <p:cNvPr id="11268" name="Slide Number Placeholder 3"/>
          <p:cNvSpPr>
            <a:spLocks noGrp="1"/>
          </p:cNvSpPr>
          <p:nvPr>
            <p:ph type="sldNum" sz="quarter" idx="5"/>
          </p:nvPr>
        </p:nvSpPr>
        <p:spPr>
          <a:noFill/>
        </p:spPr>
        <p:txBody>
          <a:bodyPr/>
          <a:lstStyle/>
          <a:p>
            <a:fld id="{EADEDE74-1931-4F6A-A559-536048524447}" type="slidenum">
              <a:rPr lang="en-US" smtClean="0">
                <a:latin typeface="Times New Roman" pitchFamily="18" charset="0"/>
                <a:cs typeface="Times New Roman" pitchFamily="18" charset="0"/>
              </a:rPr>
              <a:pPr/>
              <a:t>36</a:t>
            </a:fld>
            <a:endParaRPr lang="en-US" dirty="0" smtClean="0">
              <a:latin typeface="Times New Roman" pitchFamily="18" charset="0"/>
              <a:cs typeface="Times New Roman" pitchFamily="18" charset="0"/>
            </a:endParaRPr>
          </a:p>
        </p:txBody>
      </p:sp>
    </p:spTree>
    <p:extLst>
      <p:ext uri="{BB962C8B-B14F-4D97-AF65-F5344CB8AC3E}">
        <p14:creationId xmlns:p14="http://schemas.microsoft.com/office/powerpoint/2010/main" xmlns="" val="1943783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Head ">
    <p:bg>
      <p:bgPr>
        <a:solidFill>
          <a:srgbClr val="0D0D0D"/>
        </a:solidFill>
        <a:effectLst/>
      </p:bgPr>
    </p:bg>
    <p:spTree>
      <p:nvGrpSpPr>
        <p:cNvPr id="1" name=""/>
        <p:cNvGrpSpPr/>
        <p:nvPr/>
      </p:nvGrpSpPr>
      <p:grpSpPr>
        <a:xfrm>
          <a:off x="0" y="0"/>
          <a:ext cx="0" cy="0"/>
          <a:chOff x="0" y="0"/>
          <a:chExt cx="0" cy="0"/>
        </a:xfrm>
      </p:grpSpPr>
      <p:sp>
        <p:nvSpPr>
          <p:cNvPr id="114" name="Freeform 5"/>
          <p:cNvSpPr>
            <a:spLocks/>
          </p:cNvSpPr>
          <p:nvPr userDrawn="1"/>
        </p:nvSpPr>
        <p:spPr bwMode="auto">
          <a:xfrm>
            <a:off x="510989" y="561494"/>
            <a:ext cx="7028329" cy="4926141"/>
          </a:xfrm>
          <a:custGeom>
            <a:avLst/>
            <a:gdLst/>
            <a:ahLst/>
            <a:cxnLst>
              <a:cxn ang="0">
                <a:pos x="4567" y="2765"/>
              </a:cxn>
              <a:cxn ang="0">
                <a:pos x="4562" y="2812"/>
              </a:cxn>
              <a:cxn ang="0">
                <a:pos x="4547" y="2858"/>
              </a:cxn>
              <a:cxn ang="0">
                <a:pos x="4526" y="2900"/>
              </a:cxn>
              <a:cxn ang="0">
                <a:pos x="4497" y="2937"/>
              </a:cxn>
              <a:cxn ang="0">
                <a:pos x="4461" y="2968"/>
              </a:cxn>
              <a:cxn ang="0">
                <a:pos x="4421" y="2991"/>
              </a:cxn>
              <a:cxn ang="0">
                <a:pos x="4375" y="3007"/>
              </a:cxn>
              <a:cxn ang="0">
                <a:pos x="4328" y="3015"/>
              </a:cxn>
              <a:cxn ang="0">
                <a:pos x="239" y="3201"/>
              </a:cxn>
              <a:cxn ang="0">
                <a:pos x="192" y="3199"/>
              </a:cxn>
              <a:cxn ang="0">
                <a:pos x="146" y="3186"/>
              </a:cxn>
              <a:cxn ang="0">
                <a:pos x="106" y="3167"/>
              </a:cxn>
              <a:cxn ang="0">
                <a:pos x="70" y="3139"/>
              </a:cxn>
              <a:cxn ang="0">
                <a:pos x="41" y="3105"/>
              </a:cxn>
              <a:cxn ang="0">
                <a:pos x="20" y="3064"/>
              </a:cxn>
              <a:cxn ang="0">
                <a:pos x="5" y="3020"/>
              </a:cxn>
              <a:cxn ang="0">
                <a:pos x="0" y="2973"/>
              </a:cxn>
              <a:cxn ang="0">
                <a:pos x="0" y="231"/>
              </a:cxn>
              <a:cxn ang="0">
                <a:pos x="5" y="184"/>
              </a:cxn>
              <a:cxn ang="0">
                <a:pos x="20" y="140"/>
              </a:cxn>
              <a:cxn ang="0">
                <a:pos x="41" y="99"/>
              </a:cxn>
              <a:cxn ang="0">
                <a:pos x="70" y="65"/>
              </a:cxn>
              <a:cxn ang="0">
                <a:pos x="106" y="36"/>
              </a:cxn>
              <a:cxn ang="0">
                <a:pos x="146" y="16"/>
              </a:cxn>
              <a:cxn ang="0">
                <a:pos x="192" y="3"/>
              </a:cxn>
              <a:cxn ang="0">
                <a:pos x="239" y="0"/>
              </a:cxn>
              <a:cxn ang="0">
                <a:pos x="4328" y="140"/>
              </a:cxn>
              <a:cxn ang="0">
                <a:pos x="4375" y="146"/>
              </a:cxn>
              <a:cxn ang="0">
                <a:pos x="4421" y="163"/>
              </a:cxn>
              <a:cxn ang="0">
                <a:pos x="4461" y="185"/>
              </a:cxn>
              <a:cxn ang="0">
                <a:pos x="4497" y="216"/>
              </a:cxn>
              <a:cxn ang="0">
                <a:pos x="4526" y="252"/>
              </a:cxn>
              <a:cxn ang="0">
                <a:pos x="4547" y="294"/>
              </a:cxn>
              <a:cxn ang="0">
                <a:pos x="4562" y="340"/>
              </a:cxn>
              <a:cxn ang="0">
                <a:pos x="4567" y="387"/>
              </a:cxn>
            </a:cxnLst>
            <a:rect l="0" t="0" r="r" b="b"/>
            <a:pathLst>
              <a:path w="4567" h="3201">
                <a:moveTo>
                  <a:pt x="4567" y="2765"/>
                </a:moveTo>
                <a:lnTo>
                  <a:pt x="4567" y="2765"/>
                </a:lnTo>
                <a:lnTo>
                  <a:pt x="4565" y="2789"/>
                </a:lnTo>
                <a:lnTo>
                  <a:pt x="4562" y="2812"/>
                </a:lnTo>
                <a:lnTo>
                  <a:pt x="4556" y="2837"/>
                </a:lnTo>
                <a:lnTo>
                  <a:pt x="4547" y="2858"/>
                </a:lnTo>
                <a:lnTo>
                  <a:pt x="4538" y="2880"/>
                </a:lnTo>
                <a:lnTo>
                  <a:pt x="4526" y="2900"/>
                </a:lnTo>
                <a:lnTo>
                  <a:pt x="4512" y="2919"/>
                </a:lnTo>
                <a:lnTo>
                  <a:pt x="4497" y="2937"/>
                </a:lnTo>
                <a:lnTo>
                  <a:pt x="4479" y="2954"/>
                </a:lnTo>
                <a:lnTo>
                  <a:pt x="4461" y="2968"/>
                </a:lnTo>
                <a:lnTo>
                  <a:pt x="4442" y="2981"/>
                </a:lnTo>
                <a:lnTo>
                  <a:pt x="4421" y="2991"/>
                </a:lnTo>
                <a:lnTo>
                  <a:pt x="4398" y="3001"/>
                </a:lnTo>
                <a:lnTo>
                  <a:pt x="4375" y="3007"/>
                </a:lnTo>
                <a:lnTo>
                  <a:pt x="4352" y="3012"/>
                </a:lnTo>
                <a:lnTo>
                  <a:pt x="4328" y="3015"/>
                </a:lnTo>
                <a:lnTo>
                  <a:pt x="239" y="3201"/>
                </a:lnTo>
                <a:lnTo>
                  <a:pt x="239" y="3201"/>
                </a:lnTo>
                <a:lnTo>
                  <a:pt x="215" y="3201"/>
                </a:lnTo>
                <a:lnTo>
                  <a:pt x="192" y="3199"/>
                </a:lnTo>
                <a:lnTo>
                  <a:pt x="169" y="3194"/>
                </a:lnTo>
                <a:lnTo>
                  <a:pt x="146" y="3186"/>
                </a:lnTo>
                <a:lnTo>
                  <a:pt x="125" y="3178"/>
                </a:lnTo>
                <a:lnTo>
                  <a:pt x="106" y="3167"/>
                </a:lnTo>
                <a:lnTo>
                  <a:pt x="88" y="3154"/>
                </a:lnTo>
                <a:lnTo>
                  <a:pt x="70" y="3139"/>
                </a:lnTo>
                <a:lnTo>
                  <a:pt x="55" y="3123"/>
                </a:lnTo>
                <a:lnTo>
                  <a:pt x="41" y="3105"/>
                </a:lnTo>
                <a:lnTo>
                  <a:pt x="29" y="3085"/>
                </a:lnTo>
                <a:lnTo>
                  <a:pt x="20" y="3064"/>
                </a:lnTo>
                <a:lnTo>
                  <a:pt x="11" y="3043"/>
                </a:lnTo>
                <a:lnTo>
                  <a:pt x="5" y="3020"/>
                </a:lnTo>
                <a:lnTo>
                  <a:pt x="2" y="2998"/>
                </a:lnTo>
                <a:lnTo>
                  <a:pt x="0" y="2973"/>
                </a:lnTo>
                <a:lnTo>
                  <a:pt x="0" y="231"/>
                </a:lnTo>
                <a:lnTo>
                  <a:pt x="0" y="231"/>
                </a:lnTo>
                <a:lnTo>
                  <a:pt x="2" y="207"/>
                </a:lnTo>
                <a:lnTo>
                  <a:pt x="5" y="184"/>
                </a:lnTo>
                <a:lnTo>
                  <a:pt x="11" y="161"/>
                </a:lnTo>
                <a:lnTo>
                  <a:pt x="20" y="140"/>
                </a:lnTo>
                <a:lnTo>
                  <a:pt x="29" y="119"/>
                </a:lnTo>
                <a:lnTo>
                  <a:pt x="41" y="99"/>
                </a:lnTo>
                <a:lnTo>
                  <a:pt x="55" y="81"/>
                </a:lnTo>
                <a:lnTo>
                  <a:pt x="70" y="65"/>
                </a:lnTo>
                <a:lnTo>
                  <a:pt x="88" y="50"/>
                </a:lnTo>
                <a:lnTo>
                  <a:pt x="106" y="36"/>
                </a:lnTo>
                <a:lnTo>
                  <a:pt x="125" y="24"/>
                </a:lnTo>
                <a:lnTo>
                  <a:pt x="146" y="16"/>
                </a:lnTo>
                <a:lnTo>
                  <a:pt x="169" y="8"/>
                </a:lnTo>
                <a:lnTo>
                  <a:pt x="192" y="3"/>
                </a:lnTo>
                <a:lnTo>
                  <a:pt x="215" y="0"/>
                </a:lnTo>
                <a:lnTo>
                  <a:pt x="239" y="0"/>
                </a:lnTo>
                <a:lnTo>
                  <a:pt x="4328" y="140"/>
                </a:lnTo>
                <a:lnTo>
                  <a:pt x="4328" y="140"/>
                </a:lnTo>
                <a:lnTo>
                  <a:pt x="4352" y="142"/>
                </a:lnTo>
                <a:lnTo>
                  <a:pt x="4375" y="146"/>
                </a:lnTo>
                <a:lnTo>
                  <a:pt x="4398" y="153"/>
                </a:lnTo>
                <a:lnTo>
                  <a:pt x="4421" y="163"/>
                </a:lnTo>
                <a:lnTo>
                  <a:pt x="4442" y="172"/>
                </a:lnTo>
                <a:lnTo>
                  <a:pt x="4461" y="185"/>
                </a:lnTo>
                <a:lnTo>
                  <a:pt x="4479" y="200"/>
                </a:lnTo>
                <a:lnTo>
                  <a:pt x="4497" y="216"/>
                </a:lnTo>
                <a:lnTo>
                  <a:pt x="4512" y="234"/>
                </a:lnTo>
                <a:lnTo>
                  <a:pt x="4526" y="252"/>
                </a:lnTo>
                <a:lnTo>
                  <a:pt x="4538" y="273"/>
                </a:lnTo>
                <a:lnTo>
                  <a:pt x="4547" y="294"/>
                </a:lnTo>
                <a:lnTo>
                  <a:pt x="4556" y="316"/>
                </a:lnTo>
                <a:lnTo>
                  <a:pt x="4562" y="340"/>
                </a:lnTo>
                <a:lnTo>
                  <a:pt x="4565" y="363"/>
                </a:lnTo>
                <a:lnTo>
                  <a:pt x="4567" y="387"/>
                </a:lnTo>
                <a:lnTo>
                  <a:pt x="4567" y="2765"/>
                </a:lnTo>
                <a:close/>
              </a:path>
            </a:pathLst>
          </a:custGeom>
          <a:gradFill flip="none" rotWithShape="1">
            <a:gsLst>
              <a:gs pos="0">
                <a:schemeClr val="bg1">
                  <a:lumMod val="95000"/>
                  <a:shade val="30000"/>
                  <a:satMod val="115000"/>
                </a:schemeClr>
              </a:gs>
              <a:gs pos="42000">
                <a:schemeClr val="bg1">
                  <a:lumMod val="85000"/>
                </a:schemeClr>
              </a:gs>
            </a:gsLst>
            <a:path path="circle">
              <a:fillToRect l="100000" t="100000"/>
            </a:path>
            <a:tileRect r="-100000" b="-100000"/>
          </a:gradFill>
          <a:ln w="9525">
            <a:noFill/>
            <a:round/>
            <a:headEnd/>
            <a:tailEnd/>
          </a:ln>
          <a:effectLst>
            <a:outerShdw blurRad="317500" dist="203200" dir="2700000" algn="tl" rotWithShape="0">
              <a:prstClr val="black">
                <a:alpha val="74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84" name="Freeform 5"/>
          <p:cNvSpPr>
            <a:spLocks/>
          </p:cNvSpPr>
          <p:nvPr userDrawn="1"/>
        </p:nvSpPr>
        <p:spPr bwMode="auto">
          <a:xfrm>
            <a:off x="4471416" y="3328416"/>
            <a:ext cx="4308475" cy="3248025"/>
          </a:xfrm>
          <a:custGeom>
            <a:avLst/>
            <a:gdLst/>
            <a:ahLst/>
            <a:cxnLst>
              <a:cxn ang="0">
                <a:pos x="0" y="1556"/>
              </a:cxn>
              <a:cxn ang="0">
                <a:pos x="4" y="1604"/>
              </a:cxn>
              <a:cxn ang="0">
                <a:pos x="18" y="1650"/>
              </a:cxn>
              <a:cxn ang="0">
                <a:pos x="40" y="1694"/>
              </a:cxn>
              <a:cxn ang="0">
                <a:pos x="70" y="1732"/>
              </a:cxn>
              <a:cxn ang="0">
                <a:pos x="104" y="1766"/>
              </a:cxn>
              <a:cxn ang="0">
                <a:pos x="146" y="1792"/>
              </a:cxn>
              <a:cxn ang="0">
                <a:pos x="190" y="1810"/>
              </a:cxn>
              <a:cxn ang="0">
                <a:pos x="238" y="1820"/>
              </a:cxn>
              <a:cxn ang="0">
                <a:pos x="2474" y="2044"/>
              </a:cxn>
              <a:cxn ang="0">
                <a:pos x="2522" y="2044"/>
              </a:cxn>
              <a:cxn ang="0">
                <a:pos x="2568" y="2034"/>
              </a:cxn>
              <a:cxn ang="0">
                <a:pos x="2608" y="2016"/>
              </a:cxn>
              <a:cxn ang="0">
                <a:pos x="2644" y="1992"/>
              </a:cxn>
              <a:cxn ang="0">
                <a:pos x="2672" y="1958"/>
              </a:cxn>
              <a:cxn ang="0">
                <a:pos x="2694" y="1920"/>
              </a:cxn>
              <a:cxn ang="0">
                <a:pos x="2708" y="1876"/>
              </a:cxn>
              <a:cxn ang="0">
                <a:pos x="2714" y="1828"/>
              </a:cxn>
              <a:cxn ang="0">
                <a:pos x="2714" y="240"/>
              </a:cxn>
              <a:cxn ang="0">
                <a:pos x="2708" y="192"/>
              </a:cxn>
              <a:cxn ang="0">
                <a:pos x="2694" y="148"/>
              </a:cxn>
              <a:cxn ang="0">
                <a:pos x="2672" y="106"/>
              </a:cxn>
              <a:cxn ang="0">
                <a:pos x="2642" y="72"/>
              </a:cxn>
              <a:cxn ang="0">
                <a:pos x="2608" y="42"/>
              </a:cxn>
              <a:cxn ang="0">
                <a:pos x="2566" y="20"/>
              </a:cxn>
              <a:cxn ang="0">
                <a:pos x="2522" y="6"/>
              </a:cxn>
              <a:cxn ang="0">
                <a:pos x="2474" y="0"/>
              </a:cxn>
              <a:cxn ang="0">
                <a:pos x="238" y="0"/>
              </a:cxn>
              <a:cxn ang="0">
                <a:pos x="190" y="6"/>
              </a:cxn>
              <a:cxn ang="0">
                <a:pos x="146" y="20"/>
              </a:cxn>
              <a:cxn ang="0">
                <a:pos x="106" y="42"/>
              </a:cxn>
              <a:cxn ang="0">
                <a:pos x="70" y="72"/>
              </a:cxn>
              <a:cxn ang="0">
                <a:pos x="40" y="106"/>
              </a:cxn>
              <a:cxn ang="0">
                <a:pos x="18" y="148"/>
              </a:cxn>
              <a:cxn ang="0">
                <a:pos x="4" y="192"/>
              </a:cxn>
              <a:cxn ang="0">
                <a:pos x="0" y="240"/>
              </a:cxn>
            </a:cxnLst>
            <a:rect l="0" t="0" r="r" b="b"/>
            <a:pathLst>
              <a:path w="2714" h="2046">
                <a:moveTo>
                  <a:pt x="0" y="1556"/>
                </a:moveTo>
                <a:lnTo>
                  <a:pt x="0" y="1556"/>
                </a:lnTo>
                <a:lnTo>
                  <a:pt x="0" y="1580"/>
                </a:lnTo>
                <a:lnTo>
                  <a:pt x="4" y="1604"/>
                </a:lnTo>
                <a:lnTo>
                  <a:pt x="10" y="1628"/>
                </a:lnTo>
                <a:lnTo>
                  <a:pt x="18" y="1650"/>
                </a:lnTo>
                <a:lnTo>
                  <a:pt x="28" y="1672"/>
                </a:lnTo>
                <a:lnTo>
                  <a:pt x="40" y="1694"/>
                </a:lnTo>
                <a:lnTo>
                  <a:pt x="54" y="1714"/>
                </a:lnTo>
                <a:lnTo>
                  <a:pt x="70" y="1732"/>
                </a:lnTo>
                <a:lnTo>
                  <a:pt x="86" y="1750"/>
                </a:lnTo>
                <a:lnTo>
                  <a:pt x="104" y="1766"/>
                </a:lnTo>
                <a:lnTo>
                  <a:pt x="124" y="1780"/>
                </a:lnTo>
                <a:lnTo>
                  <a:pt x="146" y="1792"/>
                </a:lnTo>
                <a:lnTo>
                  <a:pt x="166" y="1802"/>
                </a:lnTo>
                <a:lnTo>
                  <a:pt x="190" y="1810"/>
                </a:lnTo>
                <a:lnTo>
                  <a:pt x="214" y="1816"/>
                </a:lnTo>
                <a:lnTo>
                  <a:pt x="238" y="1820"/>
                </a:lnTo>
                <a:lnTo>
                  <a:pt x="2474" y="2044"/>
                </a:lnTo>
                <a:lnTo>
                  <a:pt x="2474" y="2044"/>
                </a:lnTo>
                <a:lnTo>
                  <a:pt x="2500" y="2046"/>
                </a:lnTo>
                <a:lnTo>
                  <a:pt x="2522" y="2044"/>
                </a:lnTo>
                <a:lnTo>
                  <a:pt x="2546" y="2040"/>
                </a:lnTo>
                <a:lnTo>
                  <a:pt x="2568" y="2034"/>
                </a:lnTo>
                <a:lnTo>
                  <a:pt x="2588" y="2026"/>
                </a:lnTo>
                <a:lnTo>
                  <a:pt x="2608" y="2016"/>
                </a:lnTo>
                <a:lnTo>
                  <a:pt x="2626" y="2004"/>
                </a:lnTo>
                <a:lnTo>
                  <a:pt x="2644" y="1992"/>
                </a:lnTo>
                <a:lnTo>
                  <a:pt x="2658" y="1976"/>
                </a:lnTo>
                <a:lnTo>
                  <a:pt x="2672" y="1958"/>
                </a:lnTo>
                <a:lnTo>
                  <a:pt x="2684" y="1940"/>
                </a:lnTo>
                <a:lnTo>
                  <a:pt x="2694" y="1920"/>
                </a:lnTo>
                <a:lnTo>
                  <a:pt x="2702" y="1898"/>
                </a:lnTo>
                <a:lnTo>
                  <a:pt x="2708" y="1876"/>
                </a:lnTo>
                <a:lnTo>
                  <a:pt x="2712" y="1854"/>
                </a:lnTo>
                <a:lnTo>
                  <a:pt x="2714" y="1828"/>
                </a:lnTo>
                <a:lnTo>
                  <a:pt x="2714" y="240"/>
                </a:lnTo>
                <a:lnTo>
                  <a:pt x="2714" y="240"/>
                </a:lnTo>
                <a:lnTo>
                  <a:pt x="2712" y="216"/>
                </a:lnTo>
                <a:lnTo>
                  <a:pt x="2708" y="192"/>
                </a:lnTo>
                <a:lnTo>
                  <a:pt x="2702" y="170"/>
                </a:lnTo>
                <a:lnTo>
                  <a:pt x="2694" y="148"/>
                </a:lnTo>
                <a:lnTo>
                  <a:pt x="2684" y="126"/>
                </a:lnTo>
                <a:lnTo>
                  <a:pt x="2672" y="106"/>
                </a:lnTo>
                <a:lnTo>
                  <a:pt x="2658" y="88"/>
                </a:lnTo>
                <a:lnTo>
                  <a:pt x="2642" y="72"/>
                </a:lnTo>
                <a:lnTo>
                  <a:pt x="2626" y="56"/>
                </a:lnTo>
                <a:lnTo>
                  <a:pt x="2608" y="42"/>
                </a:lnTo>
                <a:lnTo>
                  <a:pt x="2588" y="30"/>
                </a:lnTo>
                <a:lnTo>
                  <a:pt x="2566" y="20"/>
                </a:lnTo>
                <a:lnTo>
                  <a:pt x="2544" y="12"/>
                </a:lnTo>
                <a:lnTo>
                  <a:pt x="2522" y="6"/>
                </a:lnTo>
                <a:lnTo>
                  <a:pt x="2498" y="2"/>
                </a:lnTo>
                <a:lnTo>
                  <a:pt x="2474" y="0"/>
                </a:lnTo>
                <a:lnTo>
                  <a:pt x="238" y="0"/>
                </a:lnTo>
                <a:lnTo>
                  <a:pt x="238" y="0"/>
                </a:lnTo>
                <a:lnTo>
                  <a:pt x="214" y="2"/>
                </a:lnTo>
                <a:lnTo>
                  <a:pt x="190" y="6"/>
                </a:lnTo>
                <a:lnTo>
                  <a:pt x="168" y="12"/>
                </a:lnTo>
                <a:lnTo>
                  <a:pt x="146" y="20"/>
                </a:lnTo>
                <a:lnTo>
                  <a:pt x="124" y="30"/>
                </a:lnTo>
                <a:lnTo>
                  <a:pt x="106" y="42"/>
                </a:lnTo>
                <a:lnTo>
                  <a:pt x="86" y="56"/>
                </a:lnTo>
                <a:lnTo>
                  <a:pt x="70" y="72"/>
                </a:lnTo>
                <a:lnTo>
                  <a:pt x="54" y="88"/>
                </a:lnTo>
                <a:lnTo>
                  <a:pt x="40" y="106"/>
                </a:lnTo>
                <a:lnTo>
                  <a:pt x="28" y="126"/>
                </a:lnTo>
                <a:lnTo>
                  <a:pt x="18" y="148"/>
                </a:lnTo>
                <a:lnTo>
                  <a:pt x="10" y="170"/>
                </a:lnTo>
                <a:lnTo>
                  <a:pt x="4" y="192"/>
                </a:lnTo>
                <a:lnTo>
                  <a:pt x="0" y="216"/>
                </a:lnTo>
                <a:lnTo>
                  <a:pt x="0" y="240"/>
                </a:lnTo>
                <a:lnTo>
                  <a:pt x="0" y="1556"/>
                </a:lnTo>
                <a:close/>
              </a:path>
            </a:pathLst>
          </a:custGeom>
          <a:blipFill>
            <a:blip r:embed="rId2" cstate="print"/>
            <a:stretch>
              <a:fillRect/>
            </a:stretch>
          </a:blipFill>
          <a:ln w="9525">
            <a:noFill/>
            <a:round/>
            <a:headEnd/>
            <a:tailEnd/>
          </a:ln>
          <a:effectLst>
            <a:outerShdw blurRad="228600" dist="152400" dir="4200000" algn="tl" rotWithShape="0">
              <a:prstClr val="black">
                <a:alpha val="50000"/>
              </a:prstClr>
            </a:outerShdw>
          </a:effectLst>
        </p:spPr>
        <p:txBody>
          <a:bodyPr vert="horz" wrap="square" lIns="91440" tIns="45720" rIns="91440" bIns="45720" numCol="1" anchor="t" anchorCtr="0" compatLnSpc="1">
            <a:prstTxWarp prst="textNoShape">
              <a:avLst/>
            </a:prstTxWarp>
          </a:bodyPr>
          <a:lstStyle/>
          <a:p>
            <a:pPr marL="0" algn="l" defTabSz="914400" rtl="0" eaLnBrk="1" latinLnBrk="0" hangingPunct="1"/>
            <a:endParaRPr lang="en-US" sz="1800" kern="1200">
              <a:solidFill>
                <a:schemeClr val="tx1"/>
              </a:solidFill>
              <a:latin typeface="+mn-lt"/>
              <a:ea typeface="+mn-ea"/>
              <a:cs typeface="+mn-cs"/>
            </a:endParaRPr>
          </a:p>
        </p:txBody>
      </p:sp>
      <p:grpSp>
        <p:nvGrpSpPr>
          <p:cNvPr id="14" name="Group 13"/>
          <p:cNvGrpSpPr/>
          <p:nvPr userDrawn="1"/>
        </p:nvGrpSpPr>
        <p:grpSpPr>
          <a:xfrm>
            <a:off x="7770743" y="238972"/>
            <a:ext cx="1184704" cy="832282"/>
            <a:chOff x="6123132" y="352281"/>
            <a:chExt cx="2390775" cy="1679575"/>
          </a:xfrm>
        </p:grpSpPr>
        <p:sp>
          <p:nvSpPr>
            <p:cNvPr id="15" name="Freeform 5"/>
            <p:cNvSpPr>
              <a:spLocks/>
            </p:cNvSpPr>
            <p:nvPr/>
          </p:nvSpPr>
          <p:spPr bwMode="auto">
            <a:xfrm>
              <a:off x="6323157" y="412606"/>
              <a:ext cx="1990725" cy="1136650"/>
            </a:xfrm>
            <a:custGeom>
              <a:avLst/>
              <a:gdLst/>
              <a:ahLst/>
              <a:cxnLst>
                <a:cxn ang="0">
                  <a:pos x="64" y="70"/>
                </a:cxn>
                <a:cxn ang="0">
                  <a:pos x="0" y="716"/>
                </a:cxn>
                <a:cxn ang="0">
                  <a:pos x="1152" y="650"/>
                </a:cxn>
                <a:cxn ang="0">
                  <a:pos x="1254" y="0"/>
                </a:cxn>
                <a:cxn ang="0">
                  <a:pos x="64" y="70"/>
                </a:cxn>
              </a:cxnLst>
              <a:rect l="0" t="0" r="r" b="b"/>
              <a:pathLst>
                <a:path w="1254" h="716">
                  <a:moveTo>
                    <a:pt x="64" y="70"/>
                  </a:moveTo>
                  <a:lnTo>
                    <a:pt x="0" y="716"/>
                  </a:lnTo>
                  <a:lnTo>
                    <a:pt x="1152" y="650"/>
                  </a:lnTo>
                  <a:lnTo>
                    <a:pt x="1254" y="0"/>
                  </a:lnTo>
                  <a:lnTo>
                    <a:pt x="64" y="7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6"/>
            <p:cNvSpPr>
              <a:spLocks/>
            </p:cNvSpPr>
            <p:nvPr/>
          </p:nvSpPr>
          <p:spPr bwMode="auto">
            <a:xfrm>
              <a:off x="6234257" y="352281"/>
              <a:ext cx="2171700" cy="1241425"/>
            </a:xfrm>
            <a:custGeom>
              <a:avLst/>
              <a:gdLst/>
              <a:ahLst/>
              <a:cxnLst>
                <a:cxn ang="0">
                  <a:pos x="90" y="0"/>
                </a:cxn>
                <a:cxn ang="0">
                  <a:pos x="1276" y="0"/>
                </a:cxn>
                <a:cxn ang="0">
                  <a:pos x="1276" y="0"/>
                </a:cxn>
                <a:cxn ang="0">
                  <a:pos x="1294" y="2"/>
                </a:cxn>
                <a:cxn ang="0">
                  <a:pos x="1312" y="8"/>
                </a:cxn>
                <a:cxn ang="0">
                  <a:pos x="1328" y="16"/>
                </a:cxn>
                <a:cxn ang="0">
                  <a:pos x="1340" y="26"/>
                </a:cxn>
                <a:cxn ang="0">
                  <a:pos x="1352" y="40"/>
                </a:cxn>
                <a:cxn ang="0">
                  <a:pos x="1360" y="56"/>
                </a:cxn>
                <a:cxn ang="0">
                  <a:pos x="1366" y="72"/>
                </a:cxn>
                <a:cxn ang="0">
                  <a:pos x="1368" y="92"/>
                </a:cxn>
                <a:cxn ang="0">
                  <a:pos x="1368" y="692"/>
                </a:cxn>
                <a:cxn ang="0">
                  <a:pos x="1368" y="692"/>
                </a:cxn>
                <a:cxn ang="0">
                  <a:pos x="1366" y="710"/>
                </a:cxn>
                <a:cxn ang="0">
                  <a:pos x="1360" y="726"/>
                </a:cxn>
                <a:cxn ang="0">
                  <a:pos x="1352" y="742"/>
                </a:cxn>
                <a:cxn ang="0">
                  <a:pos x="1340" y="756"/>
                </a:cxn>
                <a:cxn ang="0">
                  <a:pos x="1328" y="766"/>
                </a:cxn>
                <a:cxn ang="0">
                  <a:pos x="1312" y="776"/>
                </a:cxn>
                <a:cxn ang="0">
                  <a:pos x="1294" y="780"/>
                </a:cxn>
                <a:cxn ang="0">
                  <a:pos x="1276" y="782"/>
                </a:cxn>
                <a:cxn ang="0">
                  <a:pos x="90" y="782"/>
                </a:cxn>
                <a:cxn ang="0">
                  <a:pos x="90" y="782"/>
                </a:cxn>
                <a:cxn ang="0">
                  <a:pos x="72" y="780"/>
                </a:cxn>
                <a:cxn ang="0">
                  <a:pos x="54" y="776"/>
                </a:cxn>
                <a:cxn ang="0">
                  <a:pos x="40" y="766"/>
                </a:cxn>
                <a:cxn ang="0">
                  <a:pos x="26" y="756"/>
                </a:cxn>
                <a:cxn ang="0">
                  <a:pos x="14" y="742"/>
                </a:cxn>
                <a:cxn ang="0">
                  <a:pos x="6" y="726"/>
                </a:cxn>
                <a:cxn ang="0">
                  <a:pos x="0" y="710"/>
                </a:cxn>
                <a:cxn ang="0">
                  <a:pos x="0" y="692"/>
                </a:cxn>
                <a:cxn ang="0">
                  <a:pos x="0" y="92"/>
                </a:cxn>
                <a:cxn ang="0">
                  <a:pos x="0" y="92"/>
                </a:cxn>
                <a:cxn ang="0">
                  <a:pos x="0" y="72"/>
                </a:cxn>
                <a:cxn ang="0">
                  <a:pos x="6" y="56"/>
                </a:cxn>
                <a:cxn ang="0">
                  <a:pos x="14" y="40"/>
                </a:cxn>
                <a:cxn ang="0">
                  <a:pos x="26" y="26"/>
                </a:cxn>
                <a:cxn ang="0">
                  <a:pos x="40" y="16"/>
                </a:cxn>
                <a:cxn ang="0">
                  <a:pos x="54" y="8"/>
                </a:cxn>
                <a:cxn ang="0">
                  <a:pos x="72" y="2"/>
                </a:cxn>
                <a:cxn ang="0">
                  <a:pos x="90" y="0"/>
                </a:cxn>
                <a:cxn ang="0">
                  <a:pos x="90" y="0"/>
                </a:cxn>
              </a:cxnLst>
              <a:rect l="0" t="0" r="r" b="b"/>
              <a:pathLst>
                <a:path w="1368" h="782">
                  <a:moveTo>
                    <a:pt x="90" y="0"/>
                  </a:moveTo>
                  <a:lnTo>
                    <a:pt x="1276" y="0"/>
                  </a:lnTo>
                  <a:lnTo>
                    <a:pt x="1276" y="0"/>
                  </a:lnTo>
                  <a:lnTo>
                    <a:pt x="1294" y="2"/>
                  </a:lnTo>
                  <a:lnTo>
                    <a:pt x="1312" y="8"/>
                  </a:lnTo>
                  <a:lnTo>
                    <a:pt x="1328" y="16"/>
                  </a:lnTo>
                  <a:lnTo>
                    <a:pt x="1340" y="26"/>
                  </a:lnTo>
                  <a:lnTo>
                    <a:pt x="1352" y="40"/>
                  </a:lnTo>
                  <a:lnTo>
                    <a:pt x="1360" y="56"/>
                  </a:lnTo>
                  <a:lnTo>
                    <a:pt x="1366" y="72"/>
                  </a:lnTo>
                  <a:lnTo>
                    <a:pt x="1368" y="92"/>
                  </a:lnTo>
                  <a:lnTo>
                    <a:pt x="1368" y="692"/>
                  </a:lnTo>
                  <a:lnTo>
                    <a:pt x="1368" y="692"/>
                  </a:lnTo>
                  <a:lnTo>
                    <a:pt x="1366" y="710"/>
                  </a:lnTo>
                  <a:lnTo>
                    <a:pt x="1360" y="726"/>
                  </a:lnTo>
                  <a:lnTo>
                    <a:pt x="1352" y="742"/>
                  </a:lnTo>
                  <a:lnTo>
                    <a:pt x="1340" y="756"/>
                  </a:lnTo>
                  <a:lnTo>
                    <a:pt x="1328" y="766"/>
                  </a:lnTo>
                  <a:lnTo>
                    <a:pt x="1312" y="776"/>
                  </a:lnTo>
                  <a:lnTo>
                    <a:pt x="1294" y="780"/>
                  </a:lnTo>
                  <a:lnTo>
                    <a:pt x="1276" y="782"/>
                  </a:lnTo>
                  <a:lnTo>
                    <a:pt x="90" y="782"/>
                  </a:lnTo>
                  <a:lnTo>
                    <a:pt x="90" y="782"/>
                  </a:lnTo>
                  <a:lnTo>
                    <a:pt x="72" y="780"/>
                  </a:lnTo>
                  <a:lnTo>
                    <a:pt x="54" y="776"/>
                  </a:lnTo>
                  <a:lnTo>
                    <a:pt x="40" y="766"/>
                  </a:lnTo>
                  <a:lnTo>
                    <a:pt x="26" y="756"/>
                  </a:lnTo>
                  <a:lnTo>
                    <a:pt x="14" y="742"/>
                  </a:lnTo>
                  <a:lnTo>
                    <a:pt x="6" y="726"/>
                  </a:lnTo>
                  <a:lnTo>
                    <a:pt x="0" y="710"/>
                  </a:lnTo>
                  <a:lnTo>
                    <a:pt x="0" y="692"/>
                  </a:lnTo>
                  <a:lnTo>
                    <a:pt x="0" y="92"/>
                  </a:lnTo>
                  <a:lnTo>
                    <a:pt x="0" y="92"/>
                  </a:lnTo>
                  <a:lnTo>
                    <a:pt x="0" y="72"/>
                  </a:lnTo>
                  <a:lnTo>
                    <a:pt x="6" y="56"/>
                  </a:lnTo>
                  <a:lnTo>
                    <a:pt x="14" y="40"/>
                  </a:lnTo>
                  <a:lnTo>
                    <a:pt x="26" y="26"/>
                  </a:lnTo>
                  <a:lnTo>
                    <a:pt x="40" y="16"/>
                  </a:lnTo>
                  <a:lnTo>
                    <a:pt x="54" y="8"/>
                  </a:lnTo>
                  <a:lnTo>
                    <a:pt x="72" y="2"/>
                  </a:lnTo>
                  <a:lnTo>
                    <a:pt x="90" y="0"/>
                  </a:lnTo>
                  <a:lnTo>
                    <a:pt x="90" y="0"/>
                  </a:lnTo>
                  <a:close/>
                </a:path>
              </a:pathLst>
            </a:custGeom>
            <a:solidFill>
              <a:srgbClr val="ED1C2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7"/>
            <p:cNvSpPr>
              <a:spLocks/>
            </p:cNvSpPr>
            <p:nvPr/>
          </p:nvSpPr>
          <p:spPr bwMode="auto">
            <a:xfrm>
              <a:off x="6389832" y="523731"/>
              <a:ext cx="1860550" cy="898525"/>
            </a:xfrm>
            <a:custGeom>
              <a:avLst/>
              <a:gdLst/>
              <a:ahLst/>
              <a:cxnLst>
                <a:cxn ang="0">
                  <a:pos x="772" y="0"/>
                </a:cxn>
                <a:cxn ang="0">
                  <a:pos x="806" y="76"/>
                </a:cxn>
                <a:cxn ang="0">
                  <a:pos x="772" y="490"/>
                </a:cxn>
                <a:cxn ang="0">
                  <a:pos x="524" y="0"/>
                </a:cxn>
                <a:cxn ang="0">
                  <a:pos x="368" y="490"/>
                </a:cxn>
                <a:cxn ang="0">
                  <a:pos x="368" y="334"/>
                </a:cxn>
                <a:cxn ang="0">
                  <a:pos x="366" y="324"/>
                </a:cxn>
                <a:cxn ang="0">
                  <a:pos x="356" y="308"/>
                </a:cxn>
                <a:cxn ang="0">
                  <a:pos x="334" y="292"/>
                </a:cxn>
                <a:cxn ang="0">
                  <a:pos x="318" y="284"/>
                </a:cxn>
                <a:cxn ang="0">
                  <a:pos x="346" y="270"/>
                </a:cxn>
                <a:cxn ang="0">
                  <a:pos x="362" y="258"/>
                </a:cxn>
                <a:cxn ang="0">
                  <a:pos x="368" y="244"/>
                </a:cxn>
                <a:cxn ang="0">
                  <a:pos x="368" y="76"/>
                </a:cxn>
                <a:cxn ang="0">
                  <a:pos x="368" y="60"/>
                </a:cxn>
                <a:cxn ang="0">
                  <a:pos x="360" y="32"/>
                </a:cxn>
                <a:cxn ang="0">
                  <a:pos x="344" y="12"/>
                </a:cxn>
                <a:cxn ang="0">
                  <a:pos x="314" y="2"/>
                </a:cxn>
                <a:cxn ang="0">
                  <a:pos x="0" y="0"/>
                </a:cxn>
                <a:cxn ang="0">
                  <a:pos x="34" y="76"/>
                </a:cxn>
                <a:cxn ang="0">
                  <a:pos x="0" y="490"/>
                </a:cxn>
                <a:cxn ang="0">
                  <a:pos x="114" y="566"/>
                </a:cxn>
                <a:cxn ang="0">
                  <a:pos x="248" y="322"/>
                </a:cxn>
                <a:cxn ang="0">
                  <a:pos x="260" y="322"/>
                </a:cxn>
                <a:cxn ang="0">
                  <a:pos x="276" y="330"/>
                </a:cxn>
                <a:cxn ang="0">
                  <a:pos x="284" y="344"/>
                </a:cxn>
                <a:cxn ang="0">
                  <a:pos x="288" y="372"/>
                </a:cxn>
                <a:cxn ang="0">
                  <a:pos x="470" y="566"/>
                </a:cxn>
                <a:cxn ang="0">
                  <a:pos x="660" y="394"/>
                </a:cxn>
                <a:cxn ang="0">
                  <a:pos x="1096" y="566"/>
                </a:cxn>
                <a:cxn ang="0">
                  <a:pos x="1114" y="566"/>
                </a:cxn>
                <a:cxn ang="0">
                  <a:pos x="1142" y="560"/>
                </a:cxn>
                <a:cxn ang="0">
                  <a:pos x="1162" y="544"/>
                </a:cxn>
                <a:cxn ang="0">
                  <a:pos x="1170" y="512"/>
                </a:cxn>
                <a:cxn ang="0">
                  <a:pos x="1172" y="76"/>
                </a:cxn>
                <a:cxn ang="0">
                  <a:pos x="1170" y="64"/>
                </a:cxn>
                <a:cxn ang="0">
                  <a:pos x="1162" y="38"/>
                </a:cxn>
                <a:cxn ang="0">
                  <a:pos x="1148" y="18"/>
                </a:cxn>
                <a:cxn ang="0">
                  <a:pos x="1132" y="8"/>
                </a:cxn>
                <a:cxn ang="0">
                  <a:pos x="1110" y="2"/>
                </a:cxn>
                <a:cxn ang="0">
                  <a:pos x="1096" y="0"/>
                </a:cxn>
              </a:cxnLst>
              <a:rect l="0" t="0" r="r" b="b"/>
              <a:pathLst>
                <a:path w="1172" h="566">
                  <a:moveTo>
                    <a:pt x="1096" y="0"/>
                  </a:moveTo>
                  <a:lnTo>
                    <a:pt x="772" y="0"/>
                  </a:lnTo>
                  <a:lnTo>
                    <a:pt x="772" y="76"/>
                  </a:lnTo>
                  <a:lnTo>
                    <a:pt x="806" y="76"/>
                  </a:lnTo>
                  <a:lnTo>
                    <a:pt x="806" y="490"/>
                  </a:lnTo>
                  <a:lnTo>
                    <a:pt x="772" y="490"/>
                  </a:lnTo>
                  <a:lnTo>
                    <a:pt x="650" y="0"/>
                  </a:lnTo>
                  <a:lnTo>
                    <a:pt x="524" y="0"/>
                  </a:lnTo>
                  <a:lnTo>
                    <a:pt x="406" y="490"/>
                  </a:lnTo>
                  <a:lnTo>
                    <a:pt x="368" y="490"/>
                  </a:lnTo>
                  <a:lnTo>
                    <a:pt x="368" y="334"/>
                  </a:lnTo>
                  <a:lnTo>
                    <a:pt x="368" y="334"/>
                  </a:lnTo>
                  <a:lnTo>
                    <a:pt x="368" y="328"/>
                  </a:lnTo>
                  <a:lnTo>
                    <a:pt x="366" y="324"/>
                  </a:lnTo>
                  <a:lnTo>
                    <a:pt x="362" y="316"/>
                  </a:lnTo>
                  <a:lnTo>
                    <a:pt x="356" y="308"/>
                  </a:lnTo>
                  <a:lnTo>
                    <a:pt x="346" y="300"/>
                  </a:lnTo>
                  <a:lnTo>
                    <a:pt x="334" y="292"/>
                  </a:lnTo>
                  <a:lnTo>
                    <a:pt x="318" y="284"/>
                  </a:lnTo>
                  <a:lnTo>
                    <a:pt x="318" y="284"/>
                  </a:lnTo>
                  <a:lnTo>
                    <a:pt x="334" y="278"/>
                  </a:lnTo>
                  <a:lnTo>
                    <a:pt x="346" y="270"/>
                  </a:lnTo>
                  <a:lnTo>
                    <a:pt x="356" y="264"/>
                  </a:lnTo>
                  <a:lnTo>
                    <a:pt x="362" y="258"/>
                  </a:lnTo>
                  <a:lnTo>
                    <a:pt x="366" y="250"/>
                  </a:lnTo>
                  <a:lnTo>
                    <a:pt x="368" y="244"/>
                  </a:lnTo>
                  <a:lnTo>
                    <a:pt x="368" y="230"/>
                  </a:lnTo>
                  <a:lnTo>
                    <a:pt x="368" y="76"/>
                  </a:lnTo>
                  <a:lnTo>
                    <a:pt x="368" y="76"/>
                  </a:lnTo>
                  <a:lnTo>
                    <a:pt x="368" y="60"/>
                  </a:lnTo>
                  <a:lnTo>
                    <a:pt x="366" y="44"/>
                  </a:lnTo>
                  <a:lnTo>
                    <a:pt x="360" y="32"/>
                  </a:lnTo>
                  <a:lnTo>
                    <a:pt x="354" y="20"/>
                  </a:lnTo>
                  <a:lnTo>
                    <a:pt x="344" y="12"/>
                  </a:lnTo>
                  <a:lnTo>
                    <a:pt x="330" y="6"/>
                  </a:lnTo>
                  <a:lnTo>
                    <a:pt x="314" y="2"/>
                  </a:lnTo>
                  <a:lnTo>
                    <a:pt x="292" y="0"/>
                  </a:lnTo>
                  <a:lnTo>
                    <a:pt x="0" y="0"/>
                  </a:lnTo>
                  <a:lnTo>
                    <a:pt x="0" y="80"/>
                  </a:lnTo>
                  <a:lnTo>
                    <a:pt x="34" y="76"/>
                  </a:lnTo>
                  <a:lnTo>
                    <a:pt x="34" y="490"/>
                  </a:lnTo>
                  <a:lnTo>
                    <a:pt x="0" y="490"/>
                  </a:lnTo>
                  <a:lnTo>
                    <a:pt x="0" y="566"/>
                  </a:lnTo>
                  <a:lnTo>
                    <a:pt x="114" y="566"/>
                  </a:lnTo>
                  <a:lnTo>
                    <a:pt x="114" y="322"/>
                  </a:lnTo>
                  <a:lnTo>
                    <a:pt x="248" y="322"/>
                  </a:lnTo>
                  <a:lnTo>
                    <a:pt x="248" y="322"/>
                  </a:lnTo>
                  <a:lnTo>
                    <a:pt x="260" y="322"/>
                  </a:lnTo>
                  <a:lnTo>
                    <a:pt x="268" y="326"/>
                  </a:lnTo>
                  <a:lnTo>
                    <a:pt x="276" y="330"/>
                  </a:lnTo>
                  <a:lnTo>
                    <a:pt x="282" y="336"/>
                  </a:lnTo>
                  <a:lnTo>
                    <a:pt x="284" y="344"/>
                  </a:lnTo>
                  <a:lnTo>
                    <a:pt x="288" y="352"/>
                  </a:lnTo>
                  <a:lnTo>
                    <a:pt x="288" y="372"/>
                  </a:lnTo>
                  <a:lnTo>
                    <a:pt x="288" y="566"/>
                  </a:lnTo>
                  <a:lnTo>
                    <a:pt x="470" y="566"/>
                  </a:lnTo>
                  <a:lnTo>
                    <a:pt x="512" y="394"/>
                  </a:lnTo>
                  <a:lnTo>
                    <a:pt x="660" y="394"/>
                  </a:lnTo>
                  <a:lnTo>
                    <a:pt x="708" y="566"/>
                  </a:lnTo>
                  <a:lnTo>
                    <a:pt x="1096" y="566"/>
                  </a:lnTo>
                  <a:lnTo>
                    <a:pt x="1096" y="566"/>
                  </a:lnTo>
                  <a:lnTo>
                    <a:pt x="1114" y="566"/>
                  </a:lnTo>
                  <a:lnTo>
                    <a:pt x="1130" y="564"/>
                  </a:lnTo>
                  <a:lnTo>
                    <a:pt x="1142" y="560"/>
                  </a:lnTo>
                  <a:lnTo>
                    <a:pt x="1152" y="554"/>
                  </a:lnTo>
                  <a:lnTo>
                    <a:pt x="1162" y="544"/>
                  </a:lnTo>
                  <a:lnTo>
                    <a:pt x="1168" y="530"/>
                  </a:lnTo>
                  <a:lnTo>
                    <a:pt x="1170" y="512"/>
                  </a:lnTo>
                  <a:lnTo>
                    <a:pt x="1172" y="490"/>
                  </a:lnTo>
                  <a:lnTo>
                    <a:pt x="1172" y="76"/>
                  </a:lnTo>
                  <a:lnTo>
                    <a:pt x="1172" y="76"/>
                  </a:lnTo>
                  <a:lnTo>
                    <a:pt x="1170" y="64"/>
                  </a:lnTo>
                  <a:lnTo>
                    <a:pt x="1168" y="52"/>
                  </a:lnTo>
                  <a:lnTo>
                    <a:pt x="1162" y="38"/>
                  </a:lnTo>
                  <a:lnTo>
                    <a:pt x="1154" y="24"/>
                  </a:lnTo>
                  <a:lnTo>
                    <a:pt x="1148" y="18"/>
                  </a:lnTo>
                  <a:lnTo>
                    <a:pt x="1140" y="12"/>
                  </a:lnTo>
                  <a:lnTo>
                    <a:pt x="1132" y="8"/>
                  </a:lnTo>
                  <a:lnTo>
                    <a:pt x="1120" y="4"/>
                  </a:lnTo>
                  <a:lnTo>
                    <a:pt x="1110" y="2"/>
                  </a:lnTo>
                  <a:lnTo>
                    <a:pt x="1096" y="0"/>
                  </a:lnTo>
                  <a:lnTo>
                    <a:pt x="1096"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8"/>
            <p:cNvSpPr>
              <a:spLocks/>
            </p:cNvSpPr>
            <p:nvPr/>
          </p:nvSpPr>
          <p:spPr bwMode="auto">
            <a:xfrm>
              <a:off x="6389832" y="523731"/>
              <a:ext cx="1860550" cy="898525"/>
            </a:xfrm>
            <a:custGeom>
              <a:avLst/>
              <a:gdLst/>
              <a:ahLst/>
              <a:cxnLst>
                <a:cxn ang="0">
                  <a:pos x="772" y="0"/>
                </a:cxn>
                <a:cxn ang="0">
                  <a:pos x="806" y="490"/>
                </a:cxn>
                <a:cxn ang="0">
                  <a:pos x="524" y="0"/>
                </a:cxn>
                <a:cxn ang="0">
                  <a:pos x="368" y="334"/>
                </a:cxn>
                <a:cxn ang="0">
                  <a:pos x="366" y="324"/>
                </a:cxn>
                <a:cxn ang="0">
                  <a:pos x="346" y="300"/>
                </a:cxn>
                <a:cxn ang="0">
                  <a:pos x="318" y="284"/>
                </a:cxn>
                <a:cxn ang="0">
                  <a:pos x="334" y="278"/>
                </a:cxn>
                <a:cxn ang="0">
                  <a:pos x="362" y="258"/>
                </a:cxn>
                <a:cxn ang="0">
                  <a:pos x="368" y="230"/>
                </a:cxn>
                <a:cxn ang="0">
                  <a:pos x="368" y="60"/>
                </a:cxn>
                <a:cxn ang="0">
                  <a:pos x="354" y="20"/>
                </a:cxn>
                <a:cxn ang="0">
                  <a:pos x="330" y="6"/>
                </a:cxn>
                <a:cxn ang="0">
                  <a:pos x="0" y="0"/>
                </a:cxn>
                <a:cxn ang="0">
                  <a:pos x="34" y="490"/>
                </a:cxn>
                <a:cxn ang="0">
                  <a:pos x="114" y="566"/>
                </a:cxn>
                <a:cxn ang="0">
                  <a:pos x="248" y="322"/>
                </a:cxn>
                <a:cxn ang="0">
                  <a:pos x="276" y="330"/>
                </a:cxn>
                <a:cxn ang="0">
                  <a:pos x="286" y="352"/>
                </a:cxn>
                <a:cxn ang="0">
                  <a:pos x="470" y="566"/>
                </a:cxn>
                <a:cxn ang="0">
                  <a:pos x="708" y="566"/>
                </a:cxn>
                <a:cxn ang="0">
                  <a:pos x="1114" y="566"/>
                </a:cxn>
                <a:cxn ang="0">
                  <a:pos x="1154" y="554"/>
                </a:cxn>
                <a:cxn ang="0">
                  <a:pos x="1168" y="530"/>
                </a:cxn>
                <a:cxn ang="0">
                  <a:pos x="1172" y="76"/>
                </a:cxn>
                <a:cxn ang="0">
                  <a:pos x="1168" y="52"/>
                </a:cxn>
                <a:cxn ang="0">
                  <a:pos x="1154" y="24"/>
                </a:cxn>
                <a:cxn ang="0">
                  <a:pos x="1132" y="8"/>
                </a:cxn>
                <a:cxn ang="0">
                  <a:pos x="1096" y="0"/>
                </a:cxn>
                <a:cxn ang="0">
                  <a:pos x="1096" y="2"/>
                </a:cxn>
                <a:cxn ang="0">
                  <a:pos x="1130" y="8"/>
                </a:cxn>
                <a:cxn ang="0">
                  <a:pos x="1154" y="24"/>
                </a:cxn>
                <a:cxn ang="0">
                  <a:pos x="1168" y="52"/>
                </a:cxn>
                <a:cxn ang="0">
                  <a:pos x="1172" y="76"/>
                </a:cxn>
                <a:cxn ang="0">
                  <a:pos x="1170" y="512"/>
                </a:cxn>
                <a:cxn ang="0">
                  <a:pos x="1152" y="552"/>
                </a:cxn>
                <a:cxn ang="0">
                  <a:pos x="1130" y="564"/>
                </a:cxn>
                <a:cxn ang="0">
                  <a:pos x="708" y="566"/>
                </a:cxn>
                <a:cxn ang="0">
                  <a:pos x="470" y="566"/>
                </a:cxn>
                <a:cxn ang="0">
                  <a:pos x="290" y="372"/>
                </a:cxn>
                <a:cxn ang="0">
                  <a:pos x="282" y="336"/>
                </a:cxn>
                <a:cxn ang="0">
                  <a:pos x="268" y="326"/>
                </a:cxn>
                <a:cxn ang="0">
                  <a:pos x="114" y="322"/>
                </a:cxn>
                <a:cxn ang="0">
                  <a:pos x="0" y="490"/>
                </a:cxn>
                <a:cxn ang="0">
                  <a:pos x="0" y="80"/>
                </a:cxn>
                <a:cxn ang="0">
                  <a:pos x="292" y="2"/>
                </a:cxn>
                <a:cxn ang="0">
                  <a:pos x="344" y="12"/>
                </a:cxn>
                <a:cxn ang="0">
                  <a:pos x="360" y="32"/>
                </a:cxn>
                <a:cxn ang="0">
                  <a:pos x="368" y="76"/>
                </a:cxn>
                <a:cxn ang="0">
                  <a:pos x="366" y="244"/>
                </a:cxn>
                <a:cxn ang="0">
                  <a:pos x="356" y="264"/>
                </a:cxn>
                <a:cxn ang="0">
                  <a:pos x="318" y="284"/>
                </a:cxn>
                <a:cxn ang="0">
                  <a:pos x="334" y="292"/>
                </a:cxn>
                <a:cxn ang="0">
                  <a:pos x="362" y="316"/>
                </a:cxn>
                <a:cxn ang="0">
                  <a:pos x="366" y="330"/>
                </a:cxn>
                <a:cxn ang="0">
                  <a:pos x="368" y="490"/>
                </a:cxn>
                <a:cxn ang="0">
                  <a:pos x="650" y="2"/>
                </a:cxn>
                <a:cxn ang="0">
                  <a:pos x="808" y="76"/>
                </a:cxn>
                <a:cxn ang="0">
                  <a:pos x="1096" y="2"/>
                </a:cxn>
              </a:cxnLst>
              <a:rect l="0" t="0" r="r" b="b"/>
              <a:pathLst>
                <a:path w="1172" h="566">
                  <a:moveTo>
                    <a:pt x="1096" y="0"/>
                  </a:moveTo>
                  <a:lnTo>
                    <a:pt x="1096" y="0"/>
                  </a:lnTo>
                  <a:lnTo>
                    <a:pt x="772" y="0"/>
                  </a:lnTo>
                  <a:lnTo>
                    <a:pt x="772" y="78"/>
                  </a:lnTo>
                  <a:lnTo>
                    <a:pt x="806" y="78"/>
                  </a:lnTo>
                  <a:lnTo>
                    <a:pt x="806" y="490"/>
                  </a:lnTo>
                  <a:lnTo>
                    <a:pt x="772" y="490"/>
                  </a:lnTo>
                  <a:lnTo>
                    <a:pt x="652" y="0"/>
                  </a:lnTo>
                  <a:lnTo>
                    <a:pt x="524" y="0"/>
                  </a:lnTo>
                  <a:lnTo>
                    <a:pt x="406" y="490"/>
                  </a:lnTo>
                  <a:lnTo>
                    <a:pt x="368" y="490"/>
                  </a:lnTo>
                  <a:lnTo>
                    <a:pt x="368" y="334"/>
                  </a:lnTo>
                  <a:lnTo>
                    <a:pt x="368" y="334"/>
                  </a:lnTo>
                  <a:lnTo>
                    <a:pt x="368" y="328"/>
                  </a:lnTo>
                  <a:lnTo>
                    <a:pt x="366" y="324"/>
                  </a:lnTo>
                  <a:lnTo>
                    <a:pt x="362" y="316"/>
                  </a:lnTo>
                  <a:lnTo>
                    <a:pt x="356" y="308"/>
                  </a:lnTo>
                  <a:lnTo>
                    <a:pt x="346" y="300"/>
                  </a:lnTo>
                  <a:lnTo>
                    <a:pt x="334" y="290"/>
                  </a:lnTo>
                  <a:lnTo>
                    <a:pt x="318" y="284"/>
                  </a:lnTo>
                  <a:lnTo>
                    <a:pt x="318" y="284"/>
                  </a:lnTo>
                  <a:lnTo>
                    <a:pt x="318" y="284"/>
                  </a:lnTo>
                  <a:lnTo>
                    <a:pt x="318" y="284"/>
                  </a:lnTo>
                  <a:lnTo>
                    <a:pt x="334" y="278"/>
                  </a:lnTo>
                  <a:lnTo>
                    <a:pt x="346" y="272"/>
                  </a:lnTo>
                  <a:lnTo>
                    <a:pt x="356" y="264"/>
                  </a:lnTo>
                  <a:lnTo>
                    <a:pt x="362" y="258"/>
                  </a:lnTo>
                  <a:lnTo>
                    <a:pt x="366" y="250"/>
                  </a:lnTo>
                  <a:lnTo>
                    <a:pt x="368" y="244"/>
                  </a:lnTo>
                  <a:lnTo>
                    <a:pt x="368" y="230"/>
                  </a:lnTo>
                  <a:lnTo>
                    <a:pt x="368" y="76"/>
                  </a:lnTo>
                  <a:lnTo>
                    <a:pt x="368" y="76"/>
                  </a:lnTo>
                  <a:lnTo>
                    <a:pt x="368" y="60"/>
                  </a:lnTo>
                  <a:lnTo>
                    <a:pt x="366" y="44"/>
                  </a:lnTo>
                  <a:lnTo>
                    <a:pt x="362" y="32"/>
                  </a:lnTo>
                  <a:lnTo>
                    <a:pt x="354" y="20"/>
                  </a:lnTo>
                  <a:lnTo>
                    <a:pt x="354" y="20"/>
                  </a:lnTo>
                  <a:lnTo>
                    <a:pt x="344" y="12"/>
                  </a:lnTo>
                  <a:lnTo>
                    <a:pt x="330" y="6"/>
                  </a:lnTo>
                  <a:lnTo>
                    <a:pt x="314" y="2"/>
                  </a:lnTo>
                  <a:lnTo>
                    <a:pt x="292" y="0"/>
                  </a:lnTo>
                  <a:lnTo>
                    <a:pt x="0" y="0"/>
                  </a:lnTo>
                  <a:lnTo>
                    <a:pt x="0" y="80"/>
                  </a:lnTo>
                  <a:lnTo>
                    <a:pt x="34" y="78"/>
                  </a:lnTo>
                  <a:lnTo>
                    <a:pt x="34" y="490"/>
                  </a:lnTo>
                  <a:lnTo>
                    <a:pt x="0" y="490"/>
                  </a:lnTo>
                  <a:lnTo>
                    <a:pt x="0" y="566"/>
                  </a:lnTo>
                  <a:lnTo>
                    <a:pt x="114" y="566"/>
                  </a:lnTo>
                  <a:lnTo>
                    <a:pt x="114" y="322"/>
                  </a:lnTo>
                  <a:lnTo>
                    <a:pt x="248" y="322"/>
                  </a:lnTo>
                  <a:lnTo>
                    <a:pt x="248" y="322"/>
                  </a:lnTo>
                  <a:lnTo>
                    <a:pt x="260" y="322"/>
                  </a:lnTo>
                  <a:lnTo>
                    <a:pt x="268" y="326"/>
                  </a:lnTo>
                  <a:lnTo>
                    <a:pt x="276" y="330"/>
                  </a:lnTo>
                  <a:lnTo>
                    <a:pt x="280" y="336"/>
                  </a:lnTo>
                  <a:lnTo>
                    <a:pt x="284" y="344"/>
                  </a:lnTo>
                  <a:lnTo>
                    <a:pt x="286" y="352"/>
                  </a:lnTo>
                  <a:lnTo>
                    <a:pt x="288" y="372"/>
                  </a:lnTo>
                  <a:lnTo>
                    <a:pt x="288" y="566"/>
                  </a:lnTo>
                  <a:lnTo>
                    <a:pt x="470" y="566"/>
                  </a:lnTo>
                  <a:lnTo>
                    <a:pt x="512" y="394"/>
                  </a:lnTo>
                  <a:lnTo>
                    <a:pt x="660" y="394"/>
                  </a:lnTo>
                  <a:lnTo>
                    <a:pt x="708" y="566"/>
                  </a:lnTo>
                  <a:lnTo>
                    <a:pt x="1096" y="566"/>
                  </a:lnTo>
                  <a:lnTo>
                    <a:pt x="1096" y="566"/>
                  </a:lnTo>
                  <a:lnTo>
                    <a:pt x="1114" y="566"/>
                  </a:lnTo>
                  <a:lnTo>
                    <a:pt x="1130" y="564"/>
                  </a:lnTo>
                  <a:lnTo>
                    <a:pt x="1142" y="560"/>
                  </a:lnTo>
                  <a:lnTo>
                    <a:pt x="1154" y="554"/>
                  </a:lnTo>
                  <a:lnTo>
                    <a:pt x="1154" y="554"/>
                  </a:lnTo>
                  <a:lnTo>
                    <a:pt x="1162" y="544"/>
                  </a:lnTo>
                  <a:lnTo>
                    <a:pt x="1168" y="530"/>
                  </a:lnTo>
                  <a:lnTo>
                    <a:pt x="1172" y="512"/>
                  </a:lnTo>
                  <a:lnTo>
                    <a:pt x="1172" y="490"/>
                  </a:lnTo>
                  <a:lnTo>
                    <a:pt x="1172" y="76"/>
                  </a:lnTo>
                  <a:lnTo>
                    <a:pt x="1172" y="76"/>
                  </a:lnTo>
                  <a:lnTo>
                    <a:pt x="1172" y="64"/>
                  </a:lnTo>
                  <a:lnTo>
                    <a:pt x="1168" y="52"/>
                  </a:lnTo>
                  <a:lnTo>
                    <a:pt x="1162" y="38"/>
                  </a:lnTo>
                  <a:lnTo>
                    <a:pt x="1162" y="38"/>
                  </a:lnTo>
                  <a:lnTo>
                    <a:pt x="1154" y="24"/>
                  </a:lnTo>
                  <a:lnTo>
                    <a:pt x="1148" y="18"/>
                  </a:lnTo>
                  <a:lnTo>
                    <a:pt x="1140" y="12"/>
                  </a:lnTo>
                  <a:lnTo>
                    <a:pt x="1132" y="8"/>
                  </a:lnTo>
                  <a:lnTo>
                    <a:pt x="1122" y="4"/>
                  </a:lnTo>
                  <a:lnTo>
                    <a:pt x="1110" y="2"/>
                  </a:lnTo>
                  <a:lnTo>
                    <a:pt x="1096" y="0"/>
                  </a:lnTo>
                  <a:lnTo>
                    <a:pt x="1096" y="0"/>
                  </a:lnTo>
                  <a:lnTo>
                    <a:pt x="1096" y="2"/>
                  </a:lnTo>
                  <a:lnTo>
                    <a:pt x="1096" y="2"/>
                  </a:lnTo>
                  <a:lnTo>
                    <a:pt x="1110" y="2"/>
                  </a:lnTo>
                  <a:lnTo>
                    <a:pt x="1120" y="4"/>
                  </a:lnTo>
                  <a:lnTo>
                    <a:pt x="1130" y="8"/>
                  </a:lnTo>
                  <a:lnTo>
                    <a:pt x="1140" y="12"/>
                  </a:lnTo>
                  <a:lnTo>
                    <a:pt x="1146" y="18"/>
                  </a:lnTo>
                  <a:lnTo>
                    <a:pt x="1154" y="24"/>
                  </a:lnTo>
                  <a:lnTo>
                    <a:pt x="1162" y="38"/>
                  </a:lnTo>
                  <a:lnTo>
                    <a:pt x="1162" y="38"/>
                  </a:lnTo>
                  <a:lnTo>
                    <a:pt x="1168" y="52"/>
                  </a:lnTo>
                  <a:lnTo>
                    <a:pt x="1170" y="66"/>
                  </a:lnTo>
                  <a:lnTo>
                    <a:pt x="1170" y="66"/>
                  </a:lnTo>
                  <a:lnTo>
                    <a:pt x="1172" y="76"/>
                  </a:lnTo>
                  <a:lnTo>
                    <a:pt x="1172" y="490"/>
                  </a:lnTo>
                  <a:lnTo>
                    <a:pt x="1172" y="490"/>
                  </a:lnTo>
                  <a:lnTo>
                    <a:pt x="1170" y="512"/>
                  </a:lnTo>
                  <a:lnTo>
                    <a:pt x="1166" y="530"/>
                  </a:lnTo>
                  <a:lnTo>
                    <a:pt x="1160" y="544"/>
                  </a:lnTo>
                  <a:lnTo>
                    <a:pt x="1152" y="552"/>
                  </a:lnTo>
                  <a:lnTo>
                    <a:pt x="1152" y="552"/>
                  </a:lnTo>
                  <a:lnTo>
                    <a:pt x="1142" y="560"/>
                  </a:lnTo>
                  <a:lnTo>
                    <a:pt x="1130" y="564"/>
                  </a:lnTo>
                  <a:lnTo>
                    <a:pt x="1114" y="566"/>
                  </a:lnTo>
                  <a:lnTo>
                    <a:pt x="1096" y="566"/>
                  </a:lnTo>
                  <a:lnTo>
                    <a:pt x="708" y="566"/>
                  </a:lnTo>
                  <a:lnTo>
                    <a:pt x="660" y="394"/>
                  </a:lnTo>
                  <a:lnTo>
                    <a:pt x="510" y="394"/>
                  </a:lnTo>
                  <a:lnTo>
                    <a:pt x="470" y="566"/>
                  </a:lnTo>
                  <a:lnTo>
                    <a:pt x="290" y="566"/>
                  </a:lnTo>
                  <a:lnTo>
                    <a:pt x="290" y="372"/>
                  </a:lnTo>
                  <a:lnTo>
                    <a:pt x="290" y="372"/>
                  </a:lnTo>
                  <a:lnTo>
                    <a:pt x="288" y="352"/>
                  </a:lnTo>
                  <a:lnTo>
                    <a:pt x="286" y="344"/>
                  </a:lnTo>
                  <a:lnTo>
                    <a:pt x="282" y="336"/>
                  </a:lnTo>
                  <a:lnTo>
                    <a:pt x="282" y="336"/>
                  </a:lnTo>
                  <a:lnTo>
                    <a:pt x="276" y="330"/>
                  </a:lnTo>
                  <a:lnTo>
                    <a:pt x="268" y="326"/>
                  </a:lnTo>
                  <a:lnTo>
                    <a:pt x="260" y="322"/>
                  </a:lnTo>
                  <a:lnTo>
                    <a:pt x="248" y="322"/>
                  </a:lnTo>
                  <a:lnTo>
                    <a:pt x="114" y="322"/>
                  </a:lnTo>
                  <a:lnTo>
                    <a:pt x="114" y="566"/>
                  </a:lnTo>
                  <a:lnTo>
                    <a:pt x="0" y="566"/>
                  </a:lnTo>
                  <a:lnTo>
                    <a:pt x="0" y="490"/>
                  </a:lnTo>
                  <a:lnTo>
                    <a:pt x="34" y="490"/>
                  </a:lnTo>
                  <a:lnTo>
                    <a:pt x="34" y="76"/>
                  </a:lnTo>
                  <a:lnTo>
                    <a:pt x="0" y="80"/>
                  </a:lnTo>
                  <a:lnTo>
                    <a:pt x="0" y="2"/>
                  </a:lnTo>
                  <a:lnTo>
                    <a:pt x="292" y="2"/>
                  </a:lnTo>
                  <a:lnTo>
                    <a:pt x="292" y="2"/>
                  </a:lnTo>
                  <a:lnTo>
                    <a:pt x="314" y="2"/>
                  </a:lnTo>
                  <a:lnTo>
                    <a:pt x="330" y="6"/>
                  </a:lnTo>
                  <a:lnTo>
                    <a:pt x="344" y="12"/>
                  </a:lnTo>
                  <a:lnTo>
                    <a:pt x="354" y="22"/>
                  </a:lnTo>
                  <a:lnTo>
                    <a:pt x="354" y="22"/>
                  </a:lnTo>
                  <a:lnTo>
                    <a:pt x="360" y="32"/>
                  </a:lnTo>
                  <a:lnTo>
                    <a:pt x="364" y="44"/>
                  </a:lnTo>
                  <a:lnTo>
                    <a:pt x="368" y="60"/>
                  </a:lnTo>
                  <a:lnTo>
                    <a:pt x="368" y="76"/>
                  </a:lnTo>
                  <a:lnTo>
                    <a:pt x="368" y="230"/>
                  </a:lnTo>
                  <a:lnTo>
                    <a:pt x="368" y="230"/>
                  </a:lnTo>
                  <a:lnTo>
                    <a:pt x="366" y="244"/>
                  </a:lnTo>
                  <a:lnTo>
                    <a:pt x="366" y="250"/>
                  </a:lnTo>
                  <a:lnTo>
                    <a:pt x="362" y="258"/>
                  </a:lnTo>
                  <a:lnTo>
                    <a:pt x="356" y="264"/>
                  </a:lnTo>
                  <a:lnTo>
                    <a:pt x="346" y="270"/>
                  </a:lnTo>
                  <a:lnTo>
                    <a:pt x="334" y="276"/>
                  </a:lnTo>
                  <a:lnTo>
                    <a:pt x="318" y="284"/>
                  </a:lnTo>
                  <a:lnTo>
                    <a:pt x="318" y="284"/>
                  </a:lnTo>
                  <a:lnTo>
                    <a:pt x="318" y="284"/>
                  </a:lnTo>
                  <a:lnTo>
                    <a:pt x="334" y="292"/>
                  </a:lnTo>
                  <a:lnTo>
                    <a:pt x="346" y="300"/>
                  </a:lnTo>
                  <a:lnTo>
                    <a:pt x="356" y="308"/>
                  </a:lnTo>
                  <a:lnTo>
                    <a:pt x="362" y="316"/>
                  </a:lnTo>
                  <a:lnTo>
                    <a:pt x="362" y="316"/>
                  </a:lnTo>
                  <a:lnTo>
                    <a:pt x="366" y="324"/>
                  </a:lnTo>
                  <a:lnTo>
                    <a:pt x="366" y="330"/>
                  </a:lnTo>
                  <a:lnTo>
                    <a:pt x="366" y="330"/>
                  </a:lnTo>
                  <a:lnTo>
                    <a:pt x="368" y="334"/>
                  </a:lnTo>
                  <a:lnTo>
                    <a:pt x="368" y="490"/>
                  </a:lnTo>
                  <a:lnTo>
                    <a:pt x="406" y="490"/>
                  </a:lnTo>
                  <a:lnTo>
                    <a:pt x="524" y="2"/>
                  </a:lnTo>
                  <a:lnTo>
                    <a:pt x="650" y="2"/>
                  </a:lnTo>
                  <a:lnTo>
                    <a:pt x="772" y="490"/>
                  </a:lnTo>
                  <a:lnTo>
                    <a:pt x="808" y="490"/>
                  </a:lnTo>
                  <a:lnTo>
                    <a:pt x="808" y="76"/>
                  </a:lnTo>
                  <a:lnTo>
                    <a:pt x="772" y="76"/>
                  </a:lnTo>
                  <a:lnTo>
                    <a:pt x="772" y="2"/>
                  </a:lnTo>
                  <a:lnTo>
                    <a:pt x="1096" y="2"/>
                  </a:lnTo>
                  <a:lnTo>
                    <a:pt x="1096"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9"/>
            <p:cNvSpPr>
              <a:spLocks/>
            </p:cNvSpPr>
            <p:nvPr/>
          </p:nvSpPr>
          <p:spPr bwMode="auto">
            <a:xfrm>
              <a:off x="7215332" y="603106"/>
              <a:ext cx="196850" cy="447675"/>
            </a:xfrm>
            <a:custGeom>
              <a:avLst/>
              <a:gdLst/>
              <a:ahLst/>
              <a:cxnLst>
                <a:cxn ang="0">
                  <a:pos x="66" y="0"/>
                </a:cxn>
                <a:cxn ang="0">
                  <a:pos x="124" y="282"/>
                </a:cxn>
                <a:cxn ang="0">
                  <a:pos x="0" y="282"/>
                </a:cxn>
                <a:cxn ang="0">
                  <a:pos x="66" y="0"/>
                </a:cxn>
              </a:cxnLst>
              <a:rect l="0" t="0" r="r" b="b"/>
              <a:pathLst>
                <a:path w="124" h="282">
                  <a:moveTo>
                    <a:pt x="66" y="0"/>
                  </a:moveTo>
                  <a:lnTo>
                    <a:pt x="124" y="282"/>
                  </a:lnTo>
                  <a:lnTo>
                    <a:pt x="0" y="282"/>
                  </a:lnTo>
                  <a:lnTo>
                    <a:pt x="66" y="0"/>
                  </a:lnTo>
                  <a:close/>
                </a:path>
              </a:pathLst>
            </a:custGeom>
            <a:solidFill>
              <a:srgbClr val="ED1C2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10"/>
            <p:cNvSpPr>
              <a:spLocks/>
            </p:cNvSpPr>
            <p:nvPr/>
          </p:nvSpPr>
          <p:spPr bwMode="auto">
            <a:xfrm>
              <a:off x="7215332" y="603106"/>
              <a:ext cx="196850" cy="450850"/>
            </a:xfrm>
            <a:custGeom>
              <a:avLst/>
              <a:gdLst/>
              <a:ahLst/>
              <a:cxnLst>
                <a:cxn ang="0">
                  <a:pos x="66" y="0"/>
                </a:cxn>
                <a:cxn ang="0">
                  <a:pos x="66" y="0"/>
                </a:cxn>
                <a:cxn ang="0">
                  <a:pos x="124" y="282"/>
                </a:cxn>
                <a:cxn ang="0">
                  <a:pos x="0" y="282"/>
                </a:cxn>
                <a:cxn ang="0">
                  <a:pos x="68" y="0"/>
                </a:cxn>
                <a:cxn ang="0">
                  <a:pos x="66" y="0"/>
                </a:cxn>
                <a:cxn ang="0">
                  <a:pos x="66" y="0"/>
                </a:cxn>
                <a:cxn ang="0">
                  <a:pos x="66" y="0"/>
                </a:cxn>
                <a:cxn ang="0">
                  <a:pos x="66" y="0"/>
                </a:cxn>
                <a:cxn ang="0">
                  <a:pos x="0" y="284"/>
                </a:cxn>
                <a:cxn ang="0">
                  <a:pos x="124" y="284"/>
                </a:cxn>
                <a:cxn ang="0">
                  <a:pos x="68" y="0"/>
                </a:cxn>
                <a:cxn ang="0">
                  <a:pos x="66" y="0"/>
                </a:cxn>
                <a:cxn ang="0">
                  <a:pos x="66" y="0"/>
                </a:cxn>
              </a:cxnLst>
              <a:rect l="0" t="0" r="r" b="b"/>
              <a:pathLst>
                <a:path w="124" h="284">
                  <a:moveTo>
                    <a:pt x="66" y="0"/>
                  </a:moveTo>
                  <a:lnTo>
                    <a:pt x="66" y="0"/>
                  </a:lnTo>
                  <a:lnTo>
                    <a:pt x="124" y="282"/>
                  </a:lnTo>
                  <a:lnTo>
                    <a:pt x="0" y="282"/>
                  </a:lnTo>
                  <a:lnTo>
                    <a:pt x="68" y="0"/>
                  </a:lnTo>
                  <a:lnTo>
                    <a:pt x="66" y="0"/>
                  </a:lnTo>
                  <a:lnTo>
                    <a:pt x="66" y="0"/>
                  </a:lnTo>
                  <a:lnTo>
                    <a:pt x="66" y="0"/>
                  </a:lnTo>
                  <a:lnTo>
                    <a:pt x="66" y="0"/>
                  </a:lnTo>
                  <a:lnTo>
                    <a:pt x="0" y="284"/>
                  </a:lnTo>
                  <a:lnTo>
                    <a:pt x="124" y="284"/>
                  </a:lnTo>
                  <a:lnTo>
                    <a:pt x="68" y="0"/>
                  </a:lnTo>
                  <a:lnTo>
                    <a:pt x="66" y="0"/>
                  </a:lnTo>
                  <a:lnTo>
                    <a:pt x="66" y="0"/>
                  </a:lnTo>
                  <a:close/>
                </a:path>
              </a:pathLst>
            </a:custGeom>
            <a:solidFill>
              <a:srgbClr val="ED1C2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11"/>
            <p:cNvSpPr>
              <a:spLocks/>
            </p:cNvSpPr>
            <p:nvPr/>
          </p:nvSpPr>
          <p:spPr bwMode="auto">
            <a:xfrm>
              <a:off x="7796357" y="644381"/>
              <a:ext cx="327025" cy="654050"/>
            </a:xfrm>
            <a:custGeom>
              <a:avLst/>
              <a:gdLst/>
              <a:ahLst/>
              <a:cxnLst>
                <a:cxn ang="0">
                  <a:pos x="0" y="0"/>
                </a:cxn>
                <a:cxn ang="0">
                  <a:pos x="0" y="412"/>
                </a:cxn>
                <a:cxn ang="0">
                  <a:pos x="168" y="412"/>
                </a:cxn>
                <a:cxn ang="0">
                  <a:pos x="168" y="412"/>
                </a:cxn>
                <a:cxn ang="0">
                  <a:pos x="180" y="410"/>
                </a:cxn>
                <a:cxn ang="0">
                  <a:pos x="190" y="408"/>
                </a:cxn>
                <a:cxn ang="0">
                  <a:pos x="196" y="404"/>
                </a:cxn>
                <a:cxn ang="0">
                  <a:pos x="202" y="398"/>
                </a:cxn>
                <a:cxn ang="0">
                  <a:pos x="204" y="394"/>
                </a:cxn>
                <a:cxn ang="0">
                  <a:pos x="206" y="386"/>
                </a:cxn>
                <a:cxn ang="0">
                  <a:pos x="206" y="372"/>
                </a:cxn>
                <a:cxn ang="0">
                  <a:pos x="206" y="44"/>
                </a:cxn>
                <a:cxn ang="0">
                  <a:pos x="206" y="44"/>
                </a:cxn>
                <a:cxn ang="0">
                  <a:pos x="206" y="30"/>
                </a:cxn>
                <a:cxn ang="0">
                  <a:pos x="204" y="22"/>
                </a:cxn>
                <a:cxn ang="0">
                  <a:pos x="200" y="16"/>
                </a:cxn>
                <a:cxn ang="0">
                  <a:pos x="194" y="10"/>
                </a:cxn>
                <a:cxn ang="0">
                  <a:pos x="186" y="4"/>
                </a:cxn>
                <a:cxn ang="0">
                  <a:pos x="174" y="0"/>
                </a:cxn>
                <a:cxn ang="0">
                  <a:pos x="158" y="0"/>
                </a:cxn>
                <a:cxn ang="0">
                  <a:pos x="0" y="0"/>
                </a:cxn>
              </a:cxnLst>
              <a:rect l="0" t="0" r="r" b="b"/>
              <a:pathLst>
                <a:path w="206" h="412">
                  <a:moveTo>
                    <a:pt x="0" y="0"/>
                  </a:moveTo>
                  <a:lnTo>
                    <a:pt x="0" y="412"/>
                  </a:lnTo>
                  <a:lnTo>
                    <a:pt x="168" y="412"/>
                  </a:lnTo>
                  <a:lnTo>
                    <a:pt x="168" y="412"/>
                  </a:lnTo>
                  <a:lnTo>
                    <a:pt x="180" y="410"/>
                  </a:lnTo>
                  <a:lnTo>
                    <a:pt x="190" y="408"/>
                  </a:lnTo>
                  <a:lnTo>
                    <a:pt x="196" y="404"/>
                  </a:lnTo>
                  <a:lnTo>
                    <a:pt x="202" y="398"/>
                  </a:lnTo>
                  <a:lnTo>
                    <a:pt x="204" y="394"/>
                  </a:lnTo>
                  <a:lnTo>
                    <a:pt x="206" y="386"/>
                  </a:lnTo>
                  <a:lnTo>
                    <a:pt x="206" y="372"/>
                  </a:lnTo>
                  <a:lnTo>
                    <a:pt x="206" y="44"/>
                  </a:lnTo>
                  <a:lnTo>
                    <a:pt x="206" y="44"/>
                  </a:lnTo>
                  <a:lnTo>
                    <a:pt x="206" y="30"/>
                  </a:lnTo>
                  <a:lnTo>
                    <a:pt x="204" y="22"/>
                  </a:lnTo>
                  <a:lnTo>
                    <a:pt x="200" y="16"/>
                  </a:lnTo>
                  <a:lnTo>
                    <a:pt x="194" y="10"/>
                  </a:lnTo>
                  <a:lnTo>
                    <a:pt x="186" y="4"/>
                  </a:lnTo>
                  <a:lnTo>
                    <a:pt x="174" y="0"/>
                  </a:lnTo>
                  <a:lnTo>
                    <a:pt x="158" y="0"/>
                  </a:lnTo>
                  <a:lnTo>
                    <a:pt x="0" y="0"/>
                  </a:lnTo>
                  <a:close/>
                </a:path>
              </a:pathLst>
            </a:custGeom>
            <a:solidFill>
              <a:srgbClr val="ED1C2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12"/>
            <p:cNvSpPr>
              <a:spLocks/>
            </p:cNvSpPr>
            <p:nvPr/>
          </p:nvSpPr>
          <p:spPr bwMode="auto">
            <a:xfrm>
              <a:off x="7796357" y="641206"/>
              <a:ext cx="327025" cy="657225"/>
            </a:xfrm>
            <a:custGeom>
              <a:avLst/>
              <a:gdLst/>
              <a:ahLst/>
              <a:cxnLst>
                <a:cxn ang="0">
                  <a:pos x="0" y="2"/>
                </a:cxn>
                <a:cxn ang="0">
                  <a:pos x="0" y="2"/>
                </a:cxn>
                <a:cxn ang="0">
                  <a:pos x="0" y="414"/>
                </a:cxn>
                <a:cxn ang="0">
                  <a:pos x="168" y="414"/>
                </a:cxn>
                <a:cxn ang="0">
                  <a:pos x="168" y="414"/>
                </a:cxn>
                <a:cxn ang="0">
                  <a:pos x="168" y="414"/>
                </a:cxn>
                <a:cxn ang="0">
                  <a:pos x="180" y="412"/>
                </a:cxn>
                <a:cxn ang="0">
                  <a:pos x="190" y="410"/>
                </a:cxn>
                <a:cxn ang="0">
                  <a:pos x="198" y="406"/>
                </a:cxn>
                <a:cxn ang="0">
                  <a:pos x="202" y="402"/>
                </a:cxn>
                <a:cxn ang="0">
                  <a:pos x="202" y="402"/>
                </a:cxn>
                <a:cxn ang="0">
                  <a:pos x="204" y="396"/>
                </a:cxn>
                <a:cxn ang="0">
                  <a:pos x="206" y="388"/>
                </a:cxn>
                <a:cxn ang="0">
                  <a:pos x="206" y="374"/>
                </a:cxn>
                <a:cxn ang="0">
                  <a:pos x="206" y="46"/>
                </a:cxn>
                <a:cxn ang="0">
                  <a:pos x="206" y="46"/>
                </a:cxn>
                <a:cxn ang="0">
                  <a:pos x="206" y="32"/>
                </a:cxn>
                <a:cxn ang="0">
                  <a:pos x="204" y="24"/>
                </a:cxn>
                <a:cxn ang="0">
                  <a:pos x="200" y="18"/>
                </a:cxn>
                <a:cxn ang="0">
                  <a:pos x="200" y="18"/>
                </a:cxn>
                <a:cxn ang="0">
                  <a:pos x="194" y="10"/>
                </a:cxn>
                <a:cxn ang="0">
                  <a:pos x="186" y="6"/>
                </a:cxn>
                <a:cxn ang="0">
                  <a:pos x="174" y="2"/>
                </a:cxn>
                <a:cxn ang="0">
                  <a:pos x="158" y="0"/>
                </a:cxn>
                <a:cxn ang="0">
                  <a:pos x="0" y="0"/>
                </a:cxn>
                <a:cxn ang="0">
                  <a:pos x="0" y="2"/>
                </a:cxn>
                <a:cxn ang="0">
                  <a:pos x="0" y="2"/>
                </a:cxn>
                <a:cxn ang="0">
                  <a:pos x="0" y="2"/>
                </a:cxn>
                <a:cxn ang="0">
                  <a:pos x="158" y="2"/>
                </a:cxn>
                <a:cxn ang="0">
                  <a:pos x="158" y="2"/>
                </a:cxn>
                <a:cxn ang="0">
                  <a:pos x="174" y="2"/>
                </a:cxn>
                <a:cxn ang="0">
                  <a:pos x="186" y="6"/>
                </a:cxn>
                <a:cxn ang="0">
                  <a:pos x="194" y="12"/>
                </a:cxn>
                <a:cxn ang="0">
                  <a:pos x="200" y="18"/>
                </a:cxn>
                <a:cxn ang="0">
                  <a:pos x="200" y="18"/>
                </a:cxn>
                <a:cxn ang="0">
                  <a:pos x="204" y="24"/>
                </a:cxn>
                <a:cxn ang="0">
                  <a:pos x="204" y="32"/>
                </a:cxn>
                <a:cxn ang="0">
                  <a:pos x="206" y="46"/>
                </a:cxn>
                <a:cxn ang="0">
                  <a:pos x="206" y="374"/>
                </a:cxn>
                <a:cxn ang="0">
                  <a:pos x="206" y="374"/>
                </a:cxn>
                <a:cxn ang="0">
                  <a:pos x="206" y="388"/>
                </a:cxn>
                <a:cxn ang="0">
                  <a:pos x="204" y="394"/>
                </a:cxn>
                <a:cxn ang="0">
                  <a:pos x="202" y="400"/>
                </a:cxn>
                <a:cxn ang="0">
                  <a:pos x="202" y="400"/>
                </a:cxn>
                <a:cxn ang="0">
                  <a:pos x="196" y="406"/>
                </a:cxn>
                <a:cxn ang="0">
                  <a:pos x="190" y="410"/>
                </a:cxn>
                <a:cxn ang="0">
                  <a:pos x="180" y="412"/>
                </a:cxn>
                <a:cxn ang="0">
                  <a:pos x="168" y="414"/>
                </a:cxn>
                <a:cxn ang="0">
                  <a:pos x="168" y="414"/>
                </a:cxn>
                <a:cxn ang="0">
                  <a:pos x="168" y="414"/>
                </a:cxn>
                <a:cxn ang="0">
                  <a:pos x="0" y="414"/>
                </a:cxn>
                <a:cxn ang="0">
                  <a:pos x="0" y="2"/>
                </a:cxn>
                <a:cxn ang="0">
                  <a:pos x="0" y="2"/>
                </a:cxn>
                <a:cxn ang="0">
                  <a:pos x="0" y="2"/>
                </a:cxn>
                <a:cxn ang="0">
                  <a:pos x="0" y="2"/>
                </a:cxn>
              </a:cxnLst>
              <a:rect l="0" t="0" r="r" b="b"/>
              <a:pathLst>
                <a:path w="206" h="414">
                  <a:moveTo>
                    <a:pt x="0" y="2"/>
                  </a:moveTo>
                  <a:lnTo>
                    <a:pt x="0" y="2"/>
                  </a:lnTo>
                  <a:lnTo>
                    <a:pt x="0" y="414"/>
                  </a:lnTo>
                  <a:lnTo>
                    <a:pt x="168" y="414"/>
                  </a:lnTo>
                  <a:lnTo>
                    <a:pt x="168" y="414"/>
                  </a:lnTo>
                  <a:lnTo>
                    <a:pt x="168" y="414"/>
                  </a:lnTo>
                  <a:lnTo>
                    <a:pt x="180" y="412"/>
                  </a:lnTo>
                  <a:lnTo>
                    <a:pt x="190" y="410"/>
                  </a:lnTo>
                  <a:lnTo>
                    <a:pt x="198" y="406"/>
                  </a:lnTo>
                  <a:lnTo>
                    <a:pt x="202" y="402"/>
                  </a:lnTo>
                  <a:lnTo>
                    <a:pt x="202" y="402"/>
                  </a:lnTo>
                  <a:lnTo>
                    <a:pt x="204" y="396"/>
                  </a:lnTo>
                  <a:lnTo>
                    <a:pt x="206" y="388"/>
                  </a:lnTo>
                  <a:lnTo>
                    <a:pt x="206" y="374"/>
                  </a:lnTo>
                  <a:lnTo>
                    <a:pt x="206" y="46"/>
                  </a:lnTo>
                  <a:lnTo>
                    <a:pt x="206" y="46"/>
                  </a:lnTo>
                  <a:lnTo>
                    <a:pt x="206" y="32"/>
                  </a:lnTo>
                  <a:lnTo>
                    <a:pt x="204" y="24"/>
                  </a:lnTo>
                  <a:lnTo>
                    <a:pt x="200" y="18"/>
                  </a:lnTo>
                  <a:lnTo>
                    <a:pt x="200" y="18"/>
                  </a:lnTo>
                  <a:lnTo>
                    <a:pt x="194" y="10"/>
                  </a:lnTo>
                  <a:lnTo>
                    <a:pt x="186" y="6"/>
                  </a:lnTo>
                  <a:lnTo>
                    <a:pt x="174" y="2"/>
                  </a:lnTo>
                  <a:lnTo>
                    <a:pt x="158" y="0"/>
                  </a:lnTo>
                  <a:lnTo>
                    <a:pt x="0" y="0"/>
                  </a:lnTo>
                  <a:lnTo>
                    <a:pt x="0" y="2"/>
                  </a:lnTo>
                  <a:lnTo>
                    <a:pt x="0" y="2"/>
                  </a:lnTo>
                  <a:lnTo>
                    <a:pt x="0" y="2"/>
                  </a:lnTo>
                  <a:lnTo>
                    <a:pt x="158" y="2"/>
                  </a:lnTo>
                  <a:lnTo>
                    <a:pt x="158" y="2"/>
                  </a:lnTo>
                  <a:lnTo>
                    <a:pt x="174" y="2"/>
                  </a:lnTo>
                  <a:lnTo>
                    <a:pt x="186" y="6"/>
                  </a:lnTo>
                  <a:lnTo>
                    <a:pt x="194" y="12"/>
                  </a:lnTo>
                  <a:lnTo>
                    <a:pt x="200" y="18"/>
                  </a:lnTo>
                  <a:lnTo>
                    <a:pt x="200" y="18"/>
                  </a:lnTo>
                  <a:lnTo>
                    <a:pt x="204" y="24"/>
                  </a:lnTo>
                  <a:lnTo>
                    <a:pt x="204" y="32"/>
                  </a:lnTo>
                  <a:lnTo>
                    <a:pt x="206" y="46"/>
                  </a:lnTo>
                  <a:lnTo>
                    <a:pt x="206" y="374"/>
                  </a:lnTo>
                  <a:lnTo>
                    <a:pt x="206" y="374"/>
                  </a:lnTo>
                  <a:lnTo>
                    <a:pt x="206" y="388"/>
                  </a:lnTo>
                  <a:lnTo>
                    <a:pt x="204" y="394"/>
                  </a:lnTo>
                  <a:lnTo>
                    <a:pt x="202" y="400"/>
                  </a:lnTo>
                  <a:lnTo>
                    <a:pt x="202" y="400"/>
                  </a:lnTo>
                  <a:lnTo>
                    <a:pt x="196" y="406"/>
                  </a:lnTo>
                  <a:lnTo>
                    <a:pt x="190" y="410"/>
                  </a:lnTo>
                  <a:lnTo>
                    <a:pt x="180" y="412"/>
                  </a:lnTo>
                  <a:lnTo>
                    <a:pt x="168" y="414"/>
                  </a:lnTo>
                  <a:lnTo>
                    <a:pt x="168" y="414"/>
                  </a:lnTo>
                  <a:lnTo>
                    <a:pt x="168" y="414"/>
                  </a:lnTo>
                  <a:lnTo>
                    <a:pt x="0" y="414"/>
                  </a:lnTo>
                  <a:lnTo>
                    <a:pt x="0" y="2"/>
                  </a:lnTo>
                  <a:lnTo>
                    <a:pt x="0" y="2"/>
                  </a:lnTo>
                  <a:lnTo>
                    <a:pt x="0" y="2"/>
                  </a:lnTo>
                  <a:lnTo>
                    <a:pt x="0" y="2"/>
                  </a:lnTo>
                  <a:close/>
                </a:path>
              </a:pathLst>
            </a:custGeom>
            <a:solidFill>
              <a:srgbClr val="ED1C2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13"/>
            <p:cNvSpPr>
              <a:spLocks/>
            </p:cNvSpPr>
            <p:nvPr/>
          </p:nvSpPr>
          <p:spPr bwMode="auto">
            <a:xfrm>
              <a:off x="6561282" y="644381"/>
              <a:ext cx="282575" cy="269875"/>
            </a:xfrm>
            <a:custGeom>
              <a:avLst/>
              <a:gdLst/>
              <a:ahLst/>
              <a:cxnLst>
                <a:cxn ang="0">
                  <a:pos x="0" y="0"/>
                </a:cxn>
                <a:cxn ang="0">
                  <a:pos x="0" y="170"/>
                </a:cxn>
                <a:cxn ang="0">
                  <a:pos x="142" y="170"/>
                </a:cxn>
                <a:cxn ang="0">
                  <a:pos x="142" y="170"/>
                </a:cxn>
                <a:cxn ang="0">
                  <a:pos x="152" y="168"/>
                </a:cxn>
                <a:cxn ang="0">
                  <a:pos x="162" y="164"/>
                </a:cxn>
                <a:cxn ang="0">
                  <a:pos x="168" y="160"/>
                </a:cxn>
                <a:cxn ang="0">
                  <a:pos x="172" y="154"/>
                </a:cxn>
                <a:cxn ang="0">
                  <a:pos x="174" y="148"/>
                </a:cxn>
                <a:cxn ang="0">
                  <a:pos x="176" y="140"/>
                </a:cxn>
                <a:cxn ang="0">
                  <a:pos x="178" y="126"/>
                </a:cxn>
                <a:cxn ang="0">
                  <a:pos x="178" y="38"/>
                </a:cxn>
                <a:cxn ang="0">
                  <a:pos x="178" y="38"/>
                </a:cxn>
                <a:cxn ang="0">
                  <a:pos x="174" y="24"/>
                </a:cxn>
                <a:cxn ang="0">
                  <a:pos x="172" y="18"/>
                </a:cxn>
                <a:cxn ang="0">
                  <a:pos x="168" y="12"/>
                </a:cxn>
                <a:cxn ang="0">
                  <a:pos x="164" y="8"/>
                </a:cxn>
                <a:cxn ang="0">
                  <a:pos x="156" y="2"/>
                </a:cxn>
                <a:cxn ang="0">
                  <a:pos x="148" y="0"/>
                </a:cxn>
                <a:cxn ang="0">
                  <a:pos x="136" y="0"/>
                </a:cxn>
                <a:cxn ang="0">
                  <a:pos x="0" y="0"/>
                </a:cxn>
              </a:cxnLst>
              <a:rect l="0" t="0" r="r" b="b"/>
              <a:pathLst>
                <a:path w="178" h="170">
                  <a:moveTo>
                    <a:pt x="0" y="0"/>
                  </a:moveTo>
                  <a:lnTo>
                    <a:pt x="0" y="170"/>
                  </a:lnTo>
                  <a:lnTo>
                    <a:pt x="142" y="170"/>
                  </a:lnTo>
                  <a:lnTo>
                    <a:pt x="142" y="170"/>
                  </a:lnTo>
                  <a:lnTo>
                    <a:pt x="152" y="168"/>
                  </a:lnTo>
                  <a:lnTo>
                    <a:pt x="162" y="164"/>
                  </a:lnTo>
                  <a:lnTo>
                    <a:pt x="168" y="160"/>
                  </a:lnTo>
                  <a:lnTo>
                    <a:pt x="172" y="154"/>
                  </a:lnTo>
                  <a:lnTo>
                    <a:pt x="174" y="148"/>
                  </a:lnTo>
                  <a:lnTo>
                    <a:pt x="176" y="140"/>
                  </a:lnTo>
                  <a:lnTo>
                    <a:pt x="178" y="126"/>
                  </a:lnTo>
                  <a:lnTo>
                    <a:pt x="178" y="38"/>
                  </a:lnTo>
                  <a:lnTo>
                    <a:pt x="178" y="38"/>
                  </a:lnTo>
                  <a:lnTo>
                    <a:pt x="174" y="24"/>
                  </a:lnTo>
                  <a:lnTo>
                    <a:pt x="172" y="18"/>
                  </a:lnTo>
                  <a:lnTo>
                    <a:pt x="168" y="12"/>
                  </a:lnTo>
                  <a:lnTo>
                    <a:pt x="164" y="8"/>
                  </a:lnTo>
                  <a:lnTo>
                    <a:pt x="156" y="2"/>
                  </a:lnTo>
                  <a:lnTo>
                    <a:pt x="148" y="0"/>
                  </a:lnTo>
                  <a:lnTo>
                    <a:pt x="136" y="0"/>
                  </a:lnTo>
                  <a:lnTo>
                    <a:pt x="0" y="0"/>
                  </a:lnTo>
                  <a:close/>
                </a:path>
              </a:pathLst>
            </a:custGeom>
            <a:solidFill>
              <a:srgbClr val="ED1C2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14"/>
            <p:cNvSpPr>
              <a:spLocks/>
            </p:cNvSpPr>
            <p:nvPr/>
          </p:nvSpPr>
          <p:spPr bwMode="auto">
            <a:xfrm>
              <a:off x="6558107" y="641206"/>
              <a:ext cx="285750" cy="276225"/>
            </a:xfrm>
            <a:custGeom>
              <a:avLst/>
              <a:gdLst/>
              <a:ahLst/>
              <a:cxnLst>
                <a:cxn ang="0">
                  <a:pos x="2" y="2"/>
                </a:cxn>
                <a:cxn ang="0">
                  <a:pos x="0" y="2"/>
                </a:cxn>
                <a:cxn ang="0">
                  <a:pos x="0" y="174"/>
                </a:cxn>
                <a:cxn ang="0">
                  <a:pos x="144" y="174"/>
                </a:cxn>
                <a:cxn ang="0">
                  <a:pos x="144" y="174"/>
                </a:cxn>
                <a:cxn ang="0">
                  <a:pos x="144" y="174"/>
                </a:cxn>
                <a:cxn ang="0">
                  <a:pos x="154" y="170"/>
                </a:cxn>
                <a:cxn ang="0">
                  <a:pos x="164" y="166"/>
                </a:cxn>
                <a:cxn ang="0">
                  <a:pos x="170" y="162"/>
                </a:cxn>
                <a:cxn ang="0">
                  <a:pos x="174" y="156"/>
                </a:cxn>
                <a:cxn ang="0">
                  <a:pos x="176" y="150"/>
                </a:cxn>
                <a:cxn ang="0">
                  <a:pos x="178" y="142"/>
                </a:cxn>
                <a:cxn ang="0">
                  <a:pos x="180" y="128"/>
                </a:cxn>
                <a:cxn ang="0">
                  <a:pos x="180" y="40"/>
                </a:cxn>
                <a:cxn ang="0">
                  <a:pos x="180" y="40"/>
                </a:cxn>
                <a:cxn ang="0">
                  <a:pos x="180" y="40"/>
                </a:cxn>
                <a:cxn ang="0">
                  <a:pos x="176" y="26"/>
                </a:cxn>
                <a:cxn ang="0">
                  <a:pos x="174" y="20"/>
                </a:cxn>
                <a:cxn ang="0">
                  <a:pos x="170" y="14"/>
                </a:cxn>
                <a:cxn ang="0">
                  <a:pos x="166" y="8"/>
                </a:cxn>
                <a:cxn ang="0">
                  <a:pos x="158" y="4"/>
                </a:cxn>
                <a:cxn ang="0">
                  <a:pos x="150" y="2"/>
                </a:cxn>
                <a:cxn ang="0">
                  <a:pos x="138" y="0"/>
                </a:cxn>
                <a:cxn ang="0">
                  <a:pos x="0" y="0"/>
                </a:cxn>
                <a:cxn ang="0">
                  <a:pos x="0" y="2"/>
                </a:cxn>
                <a:cxn ang="0">
                  <a:pos x="2" y="2"/>
                </a:cxn>
                <a:cxn ang="0">
                  <a:pos x="2" y="2"/>
                </a:cxn>
                <a:cxn ang="0">
                  <a:pos x="138" y="2"/>
                </a:cxn>
                <a:cxn ang="0">
                  <a:pos x="138" y="2"/>
                </a:cxn>
                <a:cxn ang="0">
                  <a:pos x="150" y="2"/>
                </a:cxn>
                <a:cxn ang="0">
                  <a:pos x="158" y="6"/>
                </a:cxn>
                <a:cxn ang="0">
                  <a:pos x="166" y="10"/>
                </a:cxn>
                <a:cxn ang="0">
                  <a:pos x="170" y="14"/>
                </a:cxn>
                <a:cxn ang="0">
                  <a:pos x="174" y="20"/>
                </a:cxn>
                <a:cxn ang="0">
                  <a:pos x="176" y="26"/>
                </a:cxn>
                <a:cxn ang="0">
                  <a:pos x="178" y="40"/>
                </a:cxn>
                <a:cxn ang="0">
                  <a:pos x="180" y="40"/>
                </a:cxn>
                <a:cxn ang="0">
                  <a:pos x="178" y="40"/>
                </a:cxn>
                <a:cxn ang="0">
                  <a:pos x="178" y="128"/>
                </a:cxn>
                <a:cxn ang="0">
                  <a:pos x="178" y="128"/>
                </a:cxn>
                <a:cxn ang="0">
                  <a:pos x="178" y="142"/>
                </a:cxn>
                <a:cxn ang="0">
                  <a:pos x="176" y="150"/>
                </a:cxn>
                <a:cxn ang="0">
                  <a:pos x="174" y="156"/>
                </a:cxn>
                <a:cxn ang="0">
                  <a:pos x="168" y="160"/>
                </a:cxn>
                <a:cxn ang="0">
                  <a:pos x="162" y="166"/>
                </a:cxn>
                <a:cxn ang="0">
                  <a:pos x="154" y="170"/>
                </a:cxn>
                <a:cxn ang="0">
                  <a:pos x="144" y="172"/>
                </a:cxn>
                <a:cxn ang="0">
                  <a:pos x="144" y="172"/>
                </a:cxn>
                <a:cxn ang="0">
                  <a:pos x="144" y="172"/>
                </a:cxn>
                <a:cxn ang="0">
                  <a:pos x="2" y="172"/>
                </a:cxn>
                <a:cxn ang="0">
                  <a:pos x="2" y="2"/>
                </a:cxn>
                <a:cxn ang="0">
                  <a:pos x="2" y="2"/>
                </a:cxn>
                <a:cxn ang="0">
                  <a:pos x="2" y="2"/>
                </a:cxn>
                <a:cxn ang="0">
                  <a:pos x="2" y="2"/>
                </a:cxn>
              </a:cxnLst>
              <a:rect l="0" t="0" r="r" b="b"/>
              <a:pathLst>
                <a:path w="180" h="174">
                  <a:moveTo>
                    <a:pt x="2" y="2"/>
                  </a:moveTo>
                  <a:lnTo>
                    <a:pt x="0" y="2"/>
                  </a:lnTo>
                  <a:lnTo>
                    <a:pt x="0" y="174"/>
                  </a:lnTo>
                  <a:lnTo>
                    <a:pt x="144" y="174"/>
                  </a:lnTo>
                  <a:lnTo>
                    <a:pt x="144" y="174"/>
                  </a:lnTo>
                  <a:lnTo>
                    <a:pt x="144" y="174"/>
                  </a:lnTo>
                  <a:lnTo>
                    <a:pt x="154" y="170"/>
                  </a:lnTo>
                  <a:lnTo>
                    <a:pt x="164" y="166"/>
                  </a:lnTo>
                  <a:lnTo>
                    <a:pt x="170" y="162"/>
                  </a:lnTo>
                  <a:lnTo>
                    <a:pt x="174" y="156"/>
                  </a:lnTo>
                  <a:lnTo>
                    <a:pt x="176" y="150"/>
                  </a:lnTo>
                  <a:lnTo>
                    <a:pt x="178" y="142"/>
                  </a:lnTo>
                  <a:lnTo>
                    <a:pt x="180" y="128"/>
                  </a:lnTo>
                  <a:lnTo>
                    <a:pt x="180" y="40"/>
                  </a:lnTo>
                  <a:lnTo>
                    <a:pt x="180" y="40"/>
                  </a:lnTo>
                  <a:lnTo>
                    <a:pt x="180" y="40"/>
                  </a:lnTo>
                  <a:lnTo>
                    <a:pt x="176" y="26"/>
                  </a:lnTo>
                  <a:lnTo>
                    <a:pt x="174" y="20"/>
                  </a:lnTo>
                  <a:lnTo>
                    <a:pt x="170" y="14"/>
                  </a:lnTo>
                  <a:lnTo>
                    <a:pt x="166" y="8"/>
                  </a:lnTo>
                  <a:lnTo>
                    <a:pt x="158" y="4"/>
                  </a:lnTo>
                  <a:lnTo>
                    <a:pt x="150" y="2"/>
                  </a:lnTo>
                  <a:lnTo>
                    <a:pt x="138" y="0"/>
                  </a:lnTo>
                  <a:lnTo>
                    <a:pt x="0" y="0"/>
                  </a:lnTo>
                  <a:lnTo>
                    <a:pt x="0" y="2"/>
                  </a:lnTo>
                  <a:lnTo>
                    <a:pt x="2" y="2"/>
                  </a:lnTo>
                  <a:lnTo>
                    <a:pt x="2" y="2"/>
                  </a:lnTo>
                  <a:lnTo>
                    <a:pt x="138" y="2"/>
                  </a:lnTo>
                  <a:lnTo>
                    <a:pt x="138" y="2"/>
                  </a:lnTo>
                  <a:lnTo>
                    <a:pt x="150" y="2"/>
                  </a:lnTo>
                  <a:lnTo>
                    <a:pt x="158" y="6"/>
                  </a:lnTo>
                  <a:lnTo>
                    <a:pt x="166" y="10"/>
                  </a:lnTo>
                  <a:lnTo>
                    <a:pt x="170" y="14"/>
                  </a:lnTo>
                  <a:lnTo>
                    <a:pt x="174" y="20"/>
                  </a:lnTo>
                  <a:lnTo>
                    <a:pt x="176" y="26"/>
                  </a:lnTo>
                  <a:lnTo>
                    <a:pt x="178" y="40"/>
                  </a:lnTo>
                  <a:lnTo>
                    <a:pt x="180" y="40"/>
                  </a:lnTo>
                  <a:lnTo>
                    <a:pt x="178" y="40"/>
                  </a:lnTo>
                  <a:lnTo>
                    <a:pt x="178" y="128"/>
                  </a:lnTo>
                  <a:lnTo>
                    <a:pt x="178" y="128"/>
                  </a:lnTo>
                  <a:lnTo>
                    <a:pt x="178" y="142"/>
                  </a:lnTo>
                  <a:lnTo>
                    <a:pt x="176" y="150"/>
                  </a:lnTo>
                  <a:lnTo>
                    <a:pt x="174" y="156"/>
                  </a:lnTo>
                  <a:lnTo>
                    <a:pt x="168" y="160"/>
                  </a:lnTo>
                  <a:lnTo>
                    <a:pt x="162" y="166"/>
                  </a:lnTo>
                  <a:lnTo>
                    <a:pt x="154" y="170"/>
                  </a:lnTo>
                  <a:lnTo>
                    <a:pt x="144" y="172"/>
                  </a:lnTo>
                  <a:lnTo>
                    <a:pt x="144" y="172"/>
                  </a:lnTo>
                  <a:lnTo>
                    <a:pt x="144" y="172"/>
                  </a:lnTo>
                  <a:lnTo>
                    <a:pt x="2" y="172"/>
                  </a:lnTo>
                  <a:lnTo>
                    <a:pt x="2" y="2"/>
                  </a:lnTo>
                  <a:lnTo>
                    <a:pt x="2" y="2"/>
                  </a:lnTo>
                  <a:lnTo>
                    <a:pt x="2" y="2"/>
                  </a:lnTo>
                  <a:lnTo>
                    <a:pt x="2" y="2"/>
                  </a:lnTo>
                  <a:close/>
                </a:path>
              </a:pathLst>
            </a:custGeom>
            <a:solidFill>
              <a:srgbClr val="ED1C2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15"/>
            <p:cNvSpPr>
              <a:spLocks/>
            </p:cNvSpPr>
            <p:nvPr/>
          </p:nvSpPr>
          <p:spPr bwMode="auto">
            <a:xfrm>
              <a:off x="6123132" y="1806431"/>
              <a:ext cx="139700" cy="171450"/>
            </a:xfrm>
            <a:custGeom>
              <a:avLst/>
              <a:gdLst/>
              <a:ahLst/>
              <a:cxnLst>
                <a:cxn ang="0">
                  <a:pos x="42" y="66"/>
                </a:cxn>
                <a:cxn ang="0">
                  <a:pos x="38" y="108"/>
                </a:cxn>
                <a:cxn ang="0">
                  <a:pos x="24" y="108"/>
                </a:cxn>
                <a:cxn ang="0">
                  <a:pos x="30" y="66"/>
                </a:cxn>
                <a:cxn ang="0">
                  <a:pos x="0" y="0"/>
                </a:cxn>
                <a:cxn ang="0">
                  <a:pos x="14" y="0"/>
                </a:cxn>
                <a:cxn ang="0">
                  <a:pos x="38" y="54"/>
                </a:cxn>
                <a:cxn ang="0">
                  <a:pos x="38" y="54"/>
                </a:cxn>
                <a:cxn ang="0">
                  <a:pos x="74" y="0"/>
                </a:cxn>
                <a:cxn ang="0">
                  <a:pos x="88" y="0"/>
                </a:cxn>
                <a:cxn ang="0">
                  <a:pos x="42" y="66"/>
                </a:cxn>
              </a:cxnLst>
              <a:rect l="0" t="0" r="r" b="b"/>
              <a:pathLst>
                <a:path w="88" h="108">
                  <a:moveTo>
                    <a:pt x="42" y="66"/>
                  </a:moveTo>
                  <a:lnTo>
                    <a:pt x="38" y="108"/>
                  </a:lnTo>
                  <a:lnTo>
                    <a:pt x="24" y="108"/>
                  </a:lnTo>
                  <a:lnTo>
                    <a:pt x="30" y="66"/>
                  </a:lnTo>
                  <a:lnTo>
                    <a:pt x="0" y="0"/>
                  </a:lnTo>
                  <a:lnTo>
                    <a:pt x="14" y="0"/>
                  </a:lnTo>
                  <a:lnTo>
                    <a:pt x="38" y="54"/>
                  </a:lnTo>
                  <a:lnTo>
                    <a:pt x="38" y="54"/>
                  </a:lnTo>
                  <a:lnTo>
                    <a:pt x="74" y="0"/>
                  </a:lnTo>
                  <a:lnTo>
                    <a:pt x="88" y="0"/>
                  </a:lnTo>
                  <a:lnTo>
                    <a:pt x="42" y="6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16"/>
            <p:cNvSpPr>
              <a:spLocks noEditPoints="1"/>
            </p:cNvSpPr>
            <p:nvPr/>
          </p:nvSpPr>
          <p:spPr bwMode="auto">
            <a:xfrm>
              <a:off x="6243782" y="1844531"/>
              <a:ext cx="127000" cy="136525"/>
            </a:xfrm>
            <a:custGeom>
              <a:avLst/>
              <a:gdLst/>
              <a:ahLst/>
              <a:cxnLst>
                <a:cxn ang="0">
                  <a:pos x="78" y="42"/>
                </a:cxn>
                <a:cxn ang="0">
                  <a:pos x="74" y="60"/>
                </a:cxn>
                <a:cxn ang="0">
                  <a:pos x="70" y="68"/>
                </a:cxn>
                <a:cxn ang="0">
                  <a:pos x="64" y="74"/>
                </a:cxn>
                <a:cxn ang="0">
                  <a:pos x="50" y="82"/>
                </a:cxn>
                <a:cxn ang="0">
                  <a:pos x="42" y="84"/>
                </a:cxn>
                <a:cxn ang="0">
                  <a:pos x="34" y="86"/>
                </a:cxn>
                <a:cxn ang="0">
                  <a:pos x="18" y="82"/>
                </a:cxn>
                <a:cxn ang="0">
                  <a:pos x="12" y="78"/>
                </a:cxn>
                <a:cxn ang="0">
                  <a:pos x="6" y="74"/>
                </a:cxn>
                <a:cxn ang="0">
                  <a:pos x="0" y="60"/>
                </a:cxn>
                <a:cxn ang="0">
                  <a:pos x="0" y="52"/>
                </a:cxn>
                <a:cxn ang="0">
                  <a:pos x="0" y="42"/>
                </a:cxn>
                <a:cxn ang="0">
                  <a:pos x="4" y="24"/>
                </a:cxn>
                <a:cxn ang="0">
                  <a:pos x="14" y="12"/>
                </a:cxn>
                <a:cxn ang="0">
                  <a:pos x="20" y="6"/>
                </a:cxn>
                <a:cxn ang="0">
                  <a:pos x="36" y="0"/>
                </a:cxn>
                <a:cxn ang="0">
                  <a:pos x="44" y="0"/>
                </a:cxn>
                <a:cxn ang="0">
                  <a:pos x="60" y="4"/>
                </a:cxn>
                <a:cxn ang="0">
                  <a:pos x="68" y="6"/>
                </a:cxn>
                <a:cxn ang="0">
                  <a:pos x="72" y="12"/>
                </a:cxn>
                <a:cxn ang="0">
                  <a:pos x="78" y="24"/>
                </a:cxn>
                <a:cxn ang="0">
                  <a:pos x="80" y="34"/>
                </a:cxn>
                <a:cxn ang="0">
                  <a:pos x="78" y="42"/>
                </a:cxn>
                <a:cxn ang="0">
                  <a:pos x="66" y="42"/>
                </a:cxn>
                <a:cxn ang="0">
                  <a:pos x="66" y="28"/>
                </a:cxn>
                <a:cxn ang="0">
                  <a:pos x="62" y="18"/>
                </a:cxn>
                <a:cxn ang="0">
                  <a:pos x="58" y="14"/>
                </a:cxn>
                <a:cxn ang="0">
                  <a:pos x="54" y="12"/>
                </a:cxn>
                <a:cxn ang="0">
                  <a:pos x="44" y="8"/>
                </a:cxn>
                <a:cxn ang="0">
                  <a:pos x="38" y="10"/>
                </a:cxn>
                <a:cxn ang="0">
                  <a:pos x="28" y="14"/>
                </a:cxn>
                <a:cxn ang="0">
                  <a:pos x="22" y="18"/>
                </a:cxn>
                <a:cxn ang="0">
                  <a:pos x="14" y="42"/>
                </a:cxn>
                <a:cxn ang="0">
                  <a:pos x="14" y="56"/>
                </a:cxn>
                <a:cxn ang="0">
                  <a:pos x="16" y="68"/>
                </a:cxn>
                <a:cxn ang="0">
                  <a:pos x="20" y="72"/>
                </a:cxn>
                <a:cxn ang="0">
                  <a:pos x="24" y="74"/>
                </a:cxn>
                <a:cxn ang="0">
                  <a:pos x="36" y="78"/>
                </a:cxn>
                <a:cxn ang="0">
                  <a:pos x="42" y="76"/>
                </a:cxn>
                <a:cxn ang="0">
                  <a:pos x="48" y="74"/>
                </a:cxn>
                <a:cxn ang="0">
                  <a:pos x="56" y="68"/>
                </a:cxn>
                <a:cxn ang="0">
                  <a:pos x="62" y="56"/>
                </a:cxn>
                <a:cxn ang="0">
                  <a:pos x="66" y="42"/>
                </a:cxn>
              </a:cxnLst>
              <a:rect l="0" t="0" r="r" b="b"/>
              <a:pathLst>
                <a:path w="80" h="86">
                  <a:moveTo>
                    <a:pt x="78" y="42"/>
                  </a:moveTo>
                  <a:lnTo>
                    <a:pt x="78" y="42"/>
                  </a:lnTo>
                  <a:lnTo>
                    <a:pt x="76" y="52"/>
                  </a:lnTo>
                  <a:lnTo>
                    <a:pt x="74" y="60"/>
                  </a:lnTo>
                  <a:lnTo>
                    <a:pt x="74" y="60"/>
                  </a:lnTo>
                  <a:lnTo>
                    <a:pt x="70" y="68"/>
                  </a:lnTo>
                  <a:lnTo>
                    <a:pt x="64" y="74"/>
                  </a:lnTo>
                  <a:lnTo>
                    <a:pt x="64" y="74"/>
                  </a:lnTo>
                  <a:lnTo>
                    <a:pt x="58" y="78"/>
                  </a:lnTo>
                  <a:lnTo>
                    <a:pt x="50" y="82"/>
                  </a:lnTo>
                  <a:lnTo>
                    <a:pt x="50" y="82"/>
                  </a:lnTo>
                  <a:lnTo>
                    <a:pt x="42" y="84"/>
                  </a:lnTo>
                  <a:lnTo>
                    <a:pt x="34" y="86"/>
                  </a:lnTo>
                  <a:lnTo>
                    <a:pt x="34" y="86"/>
                  </a:lnTo>
                  <a:lnTo>
                    <a:pt x="26" y="84"/>
                  </a:lnTo>
                  <a:lnTo>
                    <a:pt x="18" y="82"/>
                  </a:lnTo>
                  <a:lnTo>
                    <a:pt x="18" y="82"/>
                  </a:lnTo>
                  <a:lnTo>
                    <a:pt x="12" y="78"/>
                  </a:lnTo>
                  <a:lnTo>
                    <a:pt x="6" y="74"/>
                  </a:lnTo>
                  <a:lnTo>
                    <a:pt x="6" y="74"/>
                  </a:lnTo>
                  <a:lnTo>
                    <a:pt x="2" y="68"/>
                  </a:lnTo>
                  <a:lnTo>
                    <a:pt x="0" y="60"/>
                  </a:lnTo>
                  <a:lnTo>
                    <a:pt x="0" y="60"/>
                  </a:lnTo>
                  <a:lnTo>
                    <a:pt x="0" y="52"/>
                  </a:lnTo>
                  <a:lnTo>
                    <a:pt x="0" y="42"/>
                  </a:lnTo>
                  <a:lnTo>
                    <a:pt x="0" y="42"/>
                  </a:lnTo>
                  <a:lnTo>
                    <a:pt x="2" y="34"/>
                  </a:lnTo>
                  <a:lnTo>
                    <a:pt x="4" y="24"/>
                  </a:lnTo>
                  <a:lnTo>
                    <a:pt x="8" y="18"/>
                  </a:lnTo>
                  <a:lnTo>
                    <a:pt x="14" y="12"/>
                  </a:lnTo>
                  <a:lnTo>
                    <a:pt x="14" y="12"/>
                  </a:lnTo>
                  <a:lnTo>
                    <a:pt x="20" y="6"/>
                  </a:lnTo>
                  <a:lnTo>
                    <a:pt x="28" y="4"/>
                  </a:lnTo>
                  <a:lnTo>
                    <a:pt x="36" y="0"/>
                  </a:lnTo>
                  <a:lnTo>
                    <a:pt x="44" y="0"/>
                  </a:lnTo>
                  <a:lnTo>
                    <a:pt x="44" y="0"/>
                  </a:lnTo>
                  <a:lnTo>
                    <a:pt x="54" y="0"/>
                  </a:lnTo>
                  <a:lnTo>
                    <a:pt x="60" y="4"/>
                  </a:lnTo>
                  <a:lnTo>
                    <a:pt x="60" y="4"/>
                  </a:lnTo>
                  <a:lnTo>
                    <a:pt x="68" y="6"/>
                  </a:lnTo>
                  <a:lnTo>
                    <a:pt x="72" y="12"/>
                  </a:lnTo>
                  <a:lnTo>
                    <a:pt x="72" y="12"/>
                  </a:lnTo>
                  <a:lnTo>
                    <a:pt x="76" y="18"/>
                  </a:lnTo>
                  <a:lnTo>
                    <a:pt x="78" y="24"/>
                  </a:lnTo>
                  <a:lnTo>
                    <a:pt x="78" y="24"/>
                  </a:lnTo>
                  <a:lnTo>
                    <a:pt x="80" y="34"/>
                  </a:lnTo>
                  <a:lnTo>
                    <a:pt x="78" y="42"/>
                  </a:lnTo>
                  <a:lnTo>
                    <a:pt x="78" y="42"/>
                  </a:lnTo>
                  <a:close/>
                  <a:moveTo>
                    <a:pt x="66" y="42"/>
                  </a:moveTo>
                  <a:lnTo>
                    <a:pt x="66" y="42"/>
                  </a:lnTo>
                  <a:lnTo>
                    <a:pt x="66" y="28"/>
                  </a:lnTo>
                  <a:lnTo>
                    <a:pt x="66" y="28"/>
                  </a:lnTo>
                  <a:lnTo>
                    <a:pt x="64" y="22"/>
                  </a:lnTo>
                  <a:lnTo>
                    <a:pt x="62" y="18"/>
                  </a:lnTo>
                  <a:lnTo>
                    <a:pt x="62" y="18"/>
                  </a:lnTo>
                  <a:lnTo>
                    <a:pt x="58" y="14"/>
                  </a:lnTo>
                  <a:lnTo>
                    <a:pt x="54" y="12"/>
                  </a:lnTo>
                  <a:lnTo>
                    <a:pt x="54" y="12"/>
                  </a:lnTo>
                  <a:lnTo>
                    <a:pt x="50" y="10"/>
                  </a:lnTo>
                  <a:lnTo>
                    <a:pt x="44" y="8"/>
                  </a:lnTo>
                  <a:lnTo>
                    <a:pt x="44" y="8"/>
                  </a:lnTo>
                  <a:lnTo>
                    <a:pt x="38" y="10"/>
                  </a:lnTo>
                  <a:lnTo>
                    <a:pt x="32" y="12"/>
                  </a:lnTo>
                  <a:lnTo>
                    <a:pt x="28" y="14"/>
                  </a:lnTo>
                  <a:lnTo>
                    <a:pt x="22" y="18"/>
                  </a:lnTo>
                  <a:lnTo>
                    <a:pt x="22" y="18"/>
                  </a:lnTo>
                  <a:lnTo>
                    <a:pt x="16" y="28"/>
                  </a:lnTo>
                  <a:lnTo>
                    <a:pt x="14" y="42"/>
                  </a:lnTo>
                  <a:lnTo>
                    <a:pt x="14" y="42"/>
                  </a:lnTo>
                  <a:lnTo>
                    <a:pt x="14" y="56"/>
                  </a:lnTo>
                  <a:lnTo>
                    <a:pt x="14" y="56"/>
                  </a:lnTo>
                  <a:lnTo>
                    <a:pt x="16" y="68"/>
                  </a:lnTo>
                  <a:lnTo>
                    <a:pt x="16" y="68"/>
                  </a:lnTo>
                  <a:lnTo>
                    <a:pt x="20" y="72"/>
                  </a:lnTo>
                  <a:lnTo>
                    <a:pt x="24" y="74"/>
                  </a:lnTo>
                  <a:lnTo>
                    <a:pt x="24" y="74"/>
                  </a:lnTo>
                  <a:lnTo>
                    <a:pt x="30" y="76"/>
                  </a:lnTo>
                  <a:lnTo>
                    <a:pt x="36" y="78"/>
                  </a:lnTo>
                  <a:lnTo>
                    <a:pt x="36" y="78"/>
                  </a:lnTo>
                  <a:lnTo>
                    <a:pt x="42" y="76"/>
                  </a:lnTo>
                  <a:lnTo>
                    <a:pt x="48" y="74"/>
                  </a:lnTo>
                  <a:lnTo>
                    <a:pt x="48" y="74"/>
                  </a:lnTo>
                  <a:lnTo>
                    <a:pt x="52" y="72"/>
                  </a:lnTo>
                  <a:lnTo>
                    <a:pt x="56" y="68"/>
                  </a:lnTo>
                  <a:lnTo>
                    <a:pt x="56" y="68"/>
                  </a:lnTo>
                  <a:lnTo>
                    <a:pt x="62" y="56"/>
                  </a:lnTo>
                  <a:lnTo>
                    <a:pt x="62" y="56"/>
                  </a:lnTo>
                  <a:lnTo>
                    <a:pt x="66" y="42"/>
                  </a:lnTo>
                  <a:lnTo>
                    <a:pt x="66" y="4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17"/>
            <p:cNvSpPr>
              <a:spLocks/>
            </p:cNvSpPr>
            <p:nvPr/>
          </p:nvSpPr>
          <p:spPr bwMode="auto">
            <a:xfrm>
              <a:off x="6399357" y="1847706"/>
              <a:ext cx="117475" cy="130175"/>
            </a:xfrm>
            <a:custGeom>
              <a:avLst/>
              <a:gdLst/>
              <a:ahLst/>
              <a:cxnLst>
                <a:cxn ang="0">
                  <a:pos x="54" y="82"/>
                </a:cxn>
                <a:cxn ang="0">
                  <a:pos x="54" y="72"/>
                </a:cxn>
                <a:cxn ang="0">
                  <a:pos x="54" y="72"/>
                </a:cxn>
                <a:cxn ang="0">
                  <a:pos x="44" y="78"/>
                </a:cxn>
                <a:cxn ang="0">
                  <a:pos x="44" y="78"/>
                </a:cxn>
                <a:cxn ang="0">
                  <a:pos x="34" y="82"/>
                </a:cxn>
                <a:cxn ang="0">
                  <a:pos x="34" y="82"/>
                </a:cxn>
                <a:cxn ang="0">
                  <a:pos x="28" y="82"/>
                </a:cxn>
                <a:cxn ang="0">
                  <a:pos x="28" y="82"/>
                </a:cxn>
                <a:cxn ang="0">
                  <a:pos x="20" y="82"/>
                </a:cxn>
                <a:cxn ang="0">
                  <a:pos x="20" y="82"/>
                </a:cxn>
                <a:cxn ang="0">
                  <a:pos x="12" y="82"/>
                </a:cxn>
                <a:cxn ang="0">
                  <a:pos x="12" y="82"/>
                </a:cxn>
                <a:cxn ang="0">
                  <a:pos x="6" y="78"/>
                </a:cxn>
                <a:cxn ang="0">
                  <a:pos x="6" y="78"/>
                </a:cxn>
                <a:cxn ang="0">
                  <a:pos x="0" y="70"/>
                </a:cxn>
                <a:cxn ang="0">
                  <a:pos x="0" y="70"/>
                </a:cxn>
                <a:cxn ang="0">
                  <a:pos x="0" y="58"/>
                </a:cxn>
                <a:cxn ang="0">
                  <a:pos x="8" y="0"/>
                </a:cxn>
                <a:cxn ang="0">
                  <a:pos x="20" y="0"/>
                </a:cxn>
                <a:cxn ang="0">
                  <a:pos x="14" y="52"/>
                </a:cxn>
                <a:cxn ang="0">
                  <a:pos x="14" y="52"/>
                </a:cxn>
                <a:cxn ang="0">
                  <a:pos x="12" y="58"/>
                </a:cxn>
                <a:cxn ang="0">
                  <a:pos x="12" y="58"/>
                </a:cxn>
                <a:cxn ang="0">
                  <a:pos x="14" y="66"/>
                </a:cxn>
                <a:cxn ang="0">
                  <a:pos x="14" y="66"/>
                </a:cxn>
                <a:cxn ang="0">
                  <a:pos x="16" y="70"/>
                </a:cxn>
                <a:cxn ang="0">
                  <a:pos x="16" y="70"/>
                </a:cxn>
                <a:cxn ang="0">
                  <a:pos x="20" y="72"/>
                </a:cxn>
                <a:cxn ang="0">
                  <a:pos x="24" y="72"/>
                </a:cxn>
                <a:cxn ang="0">
                  <a:pos x="24" y="72"/>
                </a:cxn>
                <a:cxn ang="0">
                  <a:pos x="34" y="72"/>
                </a:cxn>
                <a:cxn ang="0">
                  <a:pos x="34" y="72"/>
                </a:cxn>
                <a:cxn ang="0">
                  <a:pos x="42" y="70"/>
                </a:cxn>
                <a:cxn ang="0">
                  <a:pos x="42" y="70"/>
                </a:cxn>
                <a:cxn ang="0">
                  <a:pos x="48" y="66"/>
                </a:cxn>
                <a:cxn ang="0">
                  <a:pos x="48" y="66"/>
                </a:cxn>
                <a:cxn ang="0">
                  <a:pos x="54" y="64"/>
                </a:cxn>
                <a:cxn ang="0">
                  <a:pos x="62" y="0"/>
                </a:cxn>
                <a:cxn ang="0">
                  <a:pos x="74" y="0"/>
                </a:cxn>
                <a:cxn ang="0">
                  <a:pos x="64" y="82"/>
                </a:cxn>
                <a:cxn ang="0">
                  <a:pos x="54" y="82"/>
                </a:cxn>
              </a:cxnLst>
              <a:rect l="0" t="0" r="r" b="b"/>
              <a:pathLst>
                <a:path w="74" h="82">
                  <a:moveTo>
                    <a:pt x="54" y="82"/>
                  </a:moveTo>
                  <a:lnTo>
                    <a:pt x="54" y="72"/>
                  </a:lnTo>
                  <a:lnTo>
                    <a:pt x="54" y="72"/>
                  </a:lnTo>
                  <a:lnTo>
                    <a:pt x="44" y="78"/>
                  </a:lnTo>
                  <a:lnTo>
                    <a:pt x="44" y="78"/>
                  </a:lnTo>
                  <a:lnTo>
                    <a:pt x="34" y="82"/>
                  </a:lnTo>
                  <a:lnTo>
                    <a:pt x="34" y="82"/>
                  </a:lnTo>
                  <a:lnTo>
                    <a:pt x="28" y="82"/>
                  </a:lnTo>
                  <a:lnTo>
                    <a:pt x="28" y="82"/>
                  </a:lnTo>
                  <a:lnTo>
                    <a:pt x="20" y="82"/>
                  </a:lnTo>
                  <a:lnTo>
                    <a:pt x="20" y="82"/>
                  </a:lnTo>
                  <a:lnTo>
                    <a:pt x="12" y="82"/>
                  </a:lnTo>
                  <a:lnTo>
                    <a:pt x="12" y="82"/>
                  </a:lnTo>
                  <a:lnTo>
                    <a:pt x="6" y="78"/>
                  </a:lnTo>
                  <a:lnTo>
                    <a:pt x="6" y="78"/>
                  </a:lnTo>
                  <a:lnTo>
                    <a:pt x="0" y="70"/>
                  </a:lnTo>
                  <a:lnTo>
                    <a:pt x="0" y="70"/>
                  </a:lnTo>
                  <a:lnTo>
                    <a:pt x="0" y="58"/>
                  </a:lnTo>
                  <a:lnTo>
                    <a:pt x="8" y="0"/>
                  </a:lnTo>
                  <a:lnTo>
                    <a:pt x="20" y="0"/>
                  </a:lnTo>
                  <a:lnTo>
                    <a:pt x="14" y="52"/>
                  </a:lnTo>
                  <a:lnTo>
                    <a:pt x="14" y="52"/>
                  </a:lnTo>
                  <a:lnTo>
                    <a:pt x="12" y="58"/>
                  </a:lnTo>
                  <a:lnTo>
                    <a:pt x="12" y="58"/>
                  </a:lnTo>
                  <a:lnTo>
                    <a:pt x="14" y="66"/>
                  </a:lnTo>
                  <a:lnTo>
                    <a:pt x="14" y="66"/>
                  </a:lnTo>
                  <a:lnTo>
                    <a:pt x="16" y="70"/>
                  </a:lnTo>
                  <a:lnTo>
                    <a:pt x="16" y="70"/>
                  </a:lnTo>
                  <a:lnTo>
                    <a:pt x="20" y="72"/>
                  </a:lnTo>
                  <a:lnTo>
                    <a:pt x="24" y="72"/>
                  </a:lnTo>
                  <a:lnTo>
                    <a:pt x="24" y="72"/>
                  </a:lnTo>
                  <a:lnTo>
                    <a:pt x="34" y="72"/>
                  </a:lnTo>
                  <a:lnTo>
                    <a:pt x="34" y="72"/>
                  </a:lnTo>
                  <a:lnTo>
                    <a:pt x="42" y="70"/>
                  </a:lnTo>
                  <a:lnTo>
                    <a:pt x="42" y="70"/>
                  </a:lnTo>
                  <a:lnTo>
                    <a:pt x="48" y="66"/>
                  </a:lnTo>
                  <a:lnTo>
                    <a:pt x="48" y="66"/>
                  </a:lnTo>
                  <a:lnTo>
                    <a:pt x="54" y="64"/>
                  </a:lnTo>
                  <a:lnTo>
                    <a:pt x="62" y="0"/>
                  </a:lnTo>
                  <a:lnTo>
                    <a:pt x="74" y="0"/>
                  </a:lnTo>
                  <a:lnTo>
                    <a:pt x="64" y="82"/>
                  </a:lnTo>
                  <a:lnTo>
                    <a:pt x="54" y="8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18"/>
            <p:cNvSpPr>
              <a:spLocks/>
            </p:cNvSpPr>
            <p:nvPr/>
          </p:nvSpPr>
          <p:spPr bwMode="auto">
            <a:xfrm>
              <a:off x="6542232" y="1847706"/>
              <a:ext cx="85725" cy="130175"/>
            </a:xfrm>
            <a:custGeom>
              <a:avLst/>
              <a:gdLst/>
              <a:ahLst/>
              <a:cxnLst>
                <a:cxn ang="0">
                  <a:pos x="34" y="12"/>
                </a:cxn>
                <a:cxn ang="0">
                  <a:pos x="34" y="12"/>
                </a:cxn>
                <a:cxn ang="0">
                  <a:pos x="26" y="14"/>
                </a:cxn>
                <a:cxn ang="0">
                  <a:pos x="20" y="18"/>
                </a:cxn>
                <a:cxn ang="0">
                  <a:pos x="12" y="82"/>
                </a:cxn>
                <a:cxn ang="0">
                  <a:pos x="0" y="82"/>
                </a:cxn>
                <a:cxn ang="0">
                  <a:pos x="10" y="0"/>
                </a:cxn>
                <a:cxn ang="0">
                  <a:pos x="20" y="0"/>
                </a:cxn>
                <a:cxn ang="0">
                  <a:pos x="20" y="10"/>
                </a:cxn>
                <a:cxn ang="0">
                  <a:pos x="20" y="10"/>
                </a:cxn>
                <a:cxn ang="0">
                  <a:pos x="30" y="4"/>
                </a:cxn>
                <a:cxn ang="0">
                  <a:pos x="30" y="4"/>
                </a:cxn>
                <a:cxn ang="0">
                  <a:pos x="38" y="0"/>
                </a:cxn>
                <a:cxn ang="0">
                  <a:pos x="38" y="0"/>
                </a:cxn>
                <a:cxn ang="0">
                  <a:pos x="46" y="0"/>
                </a:cxn>
                <a:cxn ang="0">
                  <a:pos x="46" y="0"/>
                </a:cxn>
                <a:cxn ang="0">
                  <a:pos x="54" y="0"/>
                </a:cxn>
                <a:cxn ang="0">
                  <a:pos x="52" y="10"/>
                </a:cxn>
                <a:cxn ang="0">
                  <a:pos x="52" y="10"/>
                </a:cxn>
                <a:cxn ang="0">
                  <a:pos x="34" y="12"/>
                </a:cxn>
                <a:cxn ang="0">
                  <a:pos x="34" y="12"/>
                </a:cxn>
              </a:cxnLst>
              <a:rect l="0" t="0" r="r" b="b"/>
              <a:pathLst>
                <a:path w="54" h="82">
                  <a:moveTo>
                    <a:pt x="34" y="12"/>
                  </a:moveTo>
                  <a:lnTo>
                    <a:pt x="34" y="12"/>
                  </a:lnTo>
                  <a:lnTo>
                    <a:pt x="26" y="14"/>
                  </a:lnTo>
                  <a:lnTo>
                    <a:pt x="20" y="18"/>
                  </a:lnTo>
                  <a:lnTo>
                    <a:pt x="12" y="82"/>
                  </a:lnTo>
                  <a:lnTo>
                    <a:pt x="0" y="82"/>
                  </a:lnTo>
                  <a:lnTo>
                    <a:pt x="10" y="0"/>
                  </a:lnTo>
                  <a:lnTo>
                    <a:pt x="20" y="0"/>
                  </a:lnTo>
                  <a:lnTo>
                    <a:pt x="20" y="10"/>
                  </a:lnTo>
                  <a:lnTo>
                    <a:pt x="20" y="10"/>
                  </a:lnTo>
                  <a:lnTo>
                    <a:pt x="30" y="4"/>
                  </a:lnTo>
                  <a:lnTo>
                    <a:pt x="30" y="4"/>
                  </a:lnTo>
                  <a:lnTo>
                    <a:pt x="38" y="0"/>
                  </a:lnTo>
                  <a:lnTo>
                    <a:pt x="38" y="0"/>
                  </a:lnTo>
                  <a:lnTo>
                    <a:pt x="46" y="0"/>
                  </a:lnTo>
                  <a:lnTo>
                    <a:pt x="46" y="0"/>
                  </a:lnTo>
                  <a:lnTo>
                    <a:pt x="54" y="0"/>
                  </a:lnTo>
                  <a:lnTo>
                    <a:pt x="52" y="10"/>
                  </a:lnTo>
                  <a:lnTo>
                    <a:pt x="52" y="10"/>
                  </a:lnTo>
                  <a:lnTo>
                    <a:pt x="34" y="12"/>
                  </a:lnTo>
                  <a:lnTo>
                    <a:pt x="34" y="1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19"/>
            <p:cNvSpPr>
              <a:spLocks/>
            </p:cNvSpPr>
            <p:nvPr/>
          </p:nvSpPr>
          <p:spPr bwMode="auto">
            <a:xfrm>
              <a:off x="6720032" y="1806431"/>
              <a:ext cx="155575" cy="171450"/>
            </a:xfrm>
            <a:custGeom>
              <a:avLst/>
              <a:gdLst/>
              <a:ahLst/>
              <a:cxnLst>
                <a:cxn ang="0">
                  <a:pos x="84" y="108"/>
                </a:cxn>
                <a:cxn ang="0">
                  <a:pos x="66" y="108"/>
                </a:cxn>
                <a:cxn ang="0">
                  <a:pos x="24" y="10"/>
                </a:cxn>
                <a:cxn ang="0">
                  <a:pos x="22" y="10"/>
                </a:cxn>
                <a:cxn ang="0">
                  <a:pos x="12" y="108"/>
                </a:cxn>
                <a:cxn ang="0">
                  <a:pos x="0" y="108"/>
                </a:cxn>
                <a:cxn ang="0">
                  <a:pos x="14" y="0"/>
                </a:cxn>
                <a:cxn ang="0">
                  <a:pos x="32" y="0"/>
                </a:cxn>
                <a:cxn ang="0">
                  <a:pos x="74" y="94"/>
                </a:cxn>
                <a:cxn ang="0">
                  <a:pos x="76" y="94"/>
                </a:cxn>
                <a:cxn ang="0">
                  <a:pos x="86" y="0"/>
                </a:cxn>
                <a:cxn ang="0">
                  <a:pos x="98" y="0"/>
                </a:cxn>
                <a:cxn ang="0">
                  <a:pos x="84" y="108"/>
                </a:cxn>
              </a:cxnLst>
              <a:rect l="0" t="0" r="r" b="b"/>
              <a:pathLst>
                <a:path w="98" h="108">
                  <a:moveTo>
                    <a:pt x="84" y="108"/>
                  </a:moveTo>
                  <a:lnTo>
                    <a:pt x="66" y="108"/>
                  </a:lnTo>
                  <a:lnTo>
                    <a:pt x="24" y="10"/>
                  </a:lnTo>
                  <a:lnTo>
                    <a:pt x="22" y="10"/>
                  </a:lnTo>
                  <a:lnTo>
                    <a:pt x="12" y="108"/>
                  </a:lnTo>
                  <a:lnTo>
                    <a:pt x="0" y="108"/>
                  </a:lnTo>
                  <a:lnTo>
                    <a:pt x="14" y="0"/>
                  </a:lnTo>
                  <a:lnTo>
                    <a:pt x="32" y="0"/>
                  </a:lnTo>
                  <a:lnTo>
                    <a:pt x="74" y="94"/>
                  </a:lnTo>
                  <a:lnTo>
                    <a:pt x="76" y="94"/>
                  </a:lnTo>
                  <a:lnTo>
                    <a:pt x="86" y="0"/>
                  </a:lnTo>
                  <a:lnTo>
                    <a:pt x="98" y="0"/>
                  </a:lnTo>
                  <a:lnTo>
                    <a:pt x="84" y="10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20"/>
            <p:cNvSpPr>
              <a:spLocks noEditPoints="1"/>
            </p:cNvSpPr>
            <p:nvPr/>
          </p:nvSpPr>
          <p:spPr bwMode="auto">
            <a:xfrm>
              <a:off x="6894657" y="1844531"/>
              <a:ext cx="120650" cy="136525"/>
            </a:xfrm>
            <a:custGeom>
              <a:avLst/>
              <a:gdLst/>
              <a:ahLst/>
              <a:cxnLst>
                <a:cxn ang="0">
                  <a:pos x="14" y="46"/>
                </a:cxn>
                <a:cxn ang="0">
                  <a:pos x="16" y="64"/>
                </a:cxn>
                <a:cxn ang="0">
                  <a:pos x="20" y="70"/>
                </a:cxn>
                <a:cxn ang="0">
                  <a:pos x="24" y="72"/>
                </a:cxn>
                <a:cxn ang="0">
                  <a:pos x="34" y="76"/>
                </a:cxn>
                <a:cxn ang="0">
                  <a:pos x="44" y="78"/>
                </a:cxn>
                <a:cxn ang="0">
                  <a:pos x="56" y="76"/>
                </a:cxn>
                <a:cxn ang="0">
                  <a:pos x="66" y="74"/>
                </a:cxn>
                <a:cxn ang="0">
                  <a:pos x="64" y="82"/>
                </a:cxn>
                <a:cxn ang="0">
                  <a:pos x="52" y="86"/>
                </a:cxn>
                <a:cxn ang="0">
                  <a:pos x="38" y="86"/>
                </a:cxn>
                <a:cxn ang="0">
                  <a:pos x="20" y="82"/>
                </a:cxn>
                <a:cxn ang="0">
                  <a:pos x="8" y="74"/>
                </a:cxn>
                <a:cxn ang="0">
                  <a:pos x="4" y="68"/>
                </a:cxn>
                <a:cxn ang="0">
                  <a:pos x="0" y="52"/>
                </a:cxn>
                <a:cxn ang="0">
                  <a:pos x="2" y="42"/>
                </a:cxn>
                <a:cxn ang="0">
                  <a:pos x="6" y="22"/>
                </a:cxn>
                <a:cxn ang="0">
                  <a:pos x="10" y="16"/>
                </a:cxn>
                <a:cxn ang="0">
                  <a:pos x="16" y="10"/>
                </a:cxn>
                <a:cxn ang="0">
                  <a:pos x="28" y="2"/>
                </a:cxn>
                <a:cxn ang="0">
                  <a:pos x="42" y="0"/>
                </a:cxn>
                <a:cxn ang="0">
                  <a:pos x="52" y="2"/>
                </a:cxn>
                <a:cxn ang="0">
                  <a:pos x="60" y="4"/>
                </a:cxn>
                <a:cxn ang="0">
                  <a:pos x="70" y="12"/>
                </a:cxn>
                <a:cxn ang="0">
                  <a:pos x="74" y="18"/>
                </a:cxn>
                <a:cxn ang="0">
                  <a:pos x="76" y="26"/>
                </a:cxn>
                <a:cxn ang="0">
                  <a:pos x="76" y="44"/>
                </a:cxn>
                <a:cxn ang="0">
                  <a:pos x="14" y="46"/>
                </a:cxn>
                <a:cxn ang="0">
                  <a:pos x="62" y="26"/>
                </a:cxn>
                <a:cxn ang="0">
                  <a:pos x="60" y="18"/>
                </a:cxn>
                <a:cxn ang="0">
                  <a:pos x="54" y="10"/>
                </a:cxn>
                <a:cxn ang="0">
                  <a:pos x="48" y="10"/>
                </a:cxn>
                <a:cxn ang="0">
                  <a:pos x="42" y="8"/>
                </a:cxn>
                <a:cxn ang="0">
                  <a:pos x="24" y="16"/>
                </a:cxn>
                <a:cxn ang="0">
                  <a:pos x="18" y="26"/>
                </a:cxn>
                <a:cxn ang="0">
                  <a:pos x="62" y="38"/>
                </a:cxn>
                <a:cxn ang="0">
                  <a:pos x="62" y="26"/>
                </a:cxn>
              </a:cxnLst>
              <a:rect l="0" t="0" r="r" b="b"/>
              <a:pathLst>
                <a:path w="76" h="86">
                  <a:moveTo>
                    <a:pt x="14" y="46"/>
                  </a:moveTo>
                  <a:lnTo>
                    <a:pt x="14" y="46"/>
                  </a:lnTo>
                  <a:lnTo>
                    <a:pt x="14" y="56"/>
                  </a:lnTo>
                  <a:lnTo>
                    <a:pt x="16" y="64"/>
                  </a:lnTo>
                  <a:lnTo>
                    <a:pt x="16" y="64"/>
                  </a:lnTo>
                  <a:lnTo>
                    <a:pt x="20" y="70"/>
                  </a:lnTo>
                  <a:lnTo>
                    <a:pt x="24" y="72"/>
                  </a:lnTo>
                  <a:lnTo>
                    <a:pt x="24" y="72"/>
                  </a:lnTo>
                  <a:lnTo>
                    <a:pt x="28" y="76"/>
                  </a:lnTo>
                  <a:lnTo>
                    <a:pt x="34" y="76"/>
                  </a:lnTo>
                  <a:lnTo>
                    <a:pt x="34" y="76"/>
                  </a:lnTo>
                  <a:lnTo>
                    <a:pt x="44" y="78"/>
                  </a:lnTo>
                  <a:lnTo>
                    <a:pt x="44" y="78"/>
                  </a:lnTo>
                  <a:lnTo>
                    <a:pt x="56" y="76"/>
                  </a:lnTo>
                  <a:lnTo>
                    <a:pt x="56" y="76"/>
                  </a:lnTo>
                  <a:lnTo>
                    <a:pt x="66" y="74"/>
                  </a:lnTo>
                  <a:lnTo>
                    <a:pt x="64" y="82"/>
                  </a:lnTo>
                  <a:lnTo>
                    <a:pt x="64" y="82"/>
                  </a:lnTo>
                  <a:lnTo>
                    <a:pt x="52" y="86"/>
                  </a:lnTo>
                  <a:lnTo>
                    <a:pt x="52" y="86"/>
                  </a:lnTo>
                  <a:lnTo>
                    <a:pt x="38" y="86"/>
                  </a:lnTo>
                  <a:lnTo>
                    <a:pt x="38" y="86"/>
                  </a:lnTo>
                  <a:lnTo>
                    <a:pt x="28" y="84"/>
                  </a:lnTo>
                  <a:lnTo>
                    <a:pt x="20" y="82"/>
                  </a:lnTo>
                  <a:lnTo>
                    <a:pt x="14" y="80"/>
                  </a:lnTo>
                  <a:lnTo>
                    <a:pt x="8" y="74"/>
                  </a:lnTo>
                  <a:lnTo>
                    <a:pt x="8" y="74"/>
                  </a:lnTo>
                  <a:lnTo>
                    <a:pt x="4" y="68"/>
                  </a:lnTo>
                  <a:lnTo>
                    <a:pt x="2" y="60"/>
                  </a:lnTo>
                  <a:lnTo>
                    <a:pt x="0" y="52"/>
                  </a:lnTo>
                  <a:lnTo>
                    <a:pt x="2" y="42"/>
                  </a:lnTo>
                  <a:lnTo>
                    <a:pt x="2" y="42"/>
                  </a:lnTo>
                  <a:lnTo>
                    <a:pt x="4" y="32"/>
                  </a:lnTo>
                  <a:lnTo>
                    <a:pt x="6" y="22"/>
                  </a:lnTo>
                  <a:lnTo>
                    <a:pt x="6" y="22"/>
                  </a:lnTo>
                  <a:lnTo>
                    <a:pt x="10" y="16"/>
                  </a:lnTo>
                  <a:lnTo>
                    <a:pt x="16" y="10"/>
                  </a:lnTo>
                  <a:lnTo>
                    <a:pt x="16" y="10"/>
                  </a:lnTo>
                  <a:lnTo>
                    <a:pt x="22" y="6"/>
                  </a:lnTo>
                  <a:lnTo>
                    <a:pt x="28" y="2"/>
                  </a:lnTo>
                  <a:lnTo>
                    <a:pt x="28" y="2"/>
                  </a:lnTo>
                  <a:lnTo>
                    <a:pt x="42" y="0"/>
                  </a:lnTo>
                  <a:lnTo>
                    <a:pt x="42" y="0"/>
                  </a:lnTo>
                  <a:lnTo>
                    <a:pt x="52" y="2"/>
                  </a:lnTo>
                  <a:lnTo>
                    <a:pt x="60" y="4"/>
                  </a:lnTo>
                  <a:lnTo>
                    <a:pt x="60" y="4"/>
                  </a:lnTo>
                  <a:lnTo>
                    <a:pt x="66" y="8"/>
                  </a:lnTo>
                  <a:lnTo>
                    <a:pt x="70" y="12"/>
                  </a:lnTo>
                  <a:lnTo>
                    <a:pt x="70" y="12"/>
                  </a:lnTo>
                  <a:lnTo>
                    <a:pt x="74" y="18"/>
                  </a:lnTo>
                  <a:lnTo>
                    <a:pt x="76" y="26"/>
                  </a:lnTo>
                  <a:lnTo>
                    <a:pt x="76" y="26"/>
                  </a:lnTo>
                  <a:lnTo>
                    <a:pt x="76" y="34"/>
                  </a:lnTo>
                  <a:lnTo>
                    <a:pt x="76" y="44"/>
                  </a:lnTo>
                  <a:lnTo>
                    <a:pt x="74" y="46"/>
                  </a:lnTo>
                  <a:lnTo>
                    <a:pt x="14" y="46"/>
                  </a:lnTo>
                  <a:close/>
                  <a:moveTo>
                    <a:pt x="62" y="26"/>
                  </a:moveTo>
                  <a:lnTo>
                    <a:pt x="62" y="26"/>
                  </a:lnTo>
                  <a:lnTo>
                    <a:pt x="60" y="18"/>
                  </a:lnTo>
                  <a:lnTo>
                    <a:pt x="60" y="18"/>
                  </a:lnTo>
                  <a:lnTo>
                    <a:pt x="56" y="14"/>
                  </a:lnTo>
                  <a:lnTo>
                    <a:pt x="54" y="10"/>
                  </a:lnTo>
                  <a:lnTo>
                    <a:pt x="54" y="10"/>
                  </a:lnTo>
                  <a:lnTo>
                    <a:pt x="48" y="10"/>
                  </a:lnTo>
                  <a:lnTo>
                    <a:pt x="42" y="8"/>
                  </a:lnTo>
                  <a:lnTo>
                    <a:pt x="42" y="8"/>
                  </a:lnTo>
                  <a:lnTo>
                    <a:pt x="32" y="10"/>
                  </a:lnTo>
                  <a:lnTo>
                    <a:pt x="24" y="16"/>
                  </a:lnTo>
                  <a:lnTo>
                    <a:pt x="24" y="16"/>
                  </a:lnTo>
                  <a:lnTo>
                    <a:pt x="18" y="26"/>
                  </a:lnTo>
                  <a:lnTo>
                    <a:pt x="14" y="38"/>
                  </a:lnTo>
                  <a:lnTo>
                    <a:pt x="62" y="38"/>
                  </a:lnTo>
                  <a:lnTo>
                    <a:pt x="62" y="38"/>
                  </a:lnTo>
                  <a:lnTo>
                    <a:pt x="62" y="26"/>
                  </a:lnTo>
                  <a:lnTo>
                    <a:pt x="62" y="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21"/>
            <p:cNvSpPr>
              <a:spLocks/>
            </p:cNvSpPr>
            <p:nvPr/>
          </p:nvSpPr>
          <p:spPr bwMode="auto">
            <a:xfrm>
              <a:off x="7034357" y="1803256"/>
              <a:ext cx="85725" cy="174625"/>
            </a:xfrm>
            <a:custGeom>
              <a:avLst/>
              <a:gdLst/>
              <a:ahLst/>
              <a:cxnLst>
                <a:cxn ang="0">
                  <a:pos x="30" y="38"/>
                </a:cxn>
                <a:cxn ang="0">
                  <a:pos x="22" y="90"/>
                </a:cxn>
                <a:cxn ang="0">
                  <a:pos x="22" y="90"/>
                </a:cxn>
                <a:cxn ang="0">
                  <a:pos x="22" y="96"/>
                </a:cxn>
                <a:cxn ang="0">
                  <a:pos x="22" y="96"/>
                </a:cxn>
                <a:cxn ang="0">
                  <a:pos x="24" y="100"/>
                </a:cxn>
                <a:cxn ang="0">
                  <a:pos x="24" y="100"/>
                </a:cxn>
                <a:cxn ang="0">
                  <a:pos x="28" y="100"/>
                </a:cxn>
                <a:cxn ang="0">
                  <a:pos x="28" y="100"/>
                </a:cxn>
                <a:cxn ang="0">
                  <a:pos x="34" y="100"/>
                </a:cxn>
                <a:cxn ang="0">
                  <a:pos x="44" y="100"/>
                </a:cxn>
                <a:cxn ang="0">
                  <a:pos x="44" y="110"/>
                </a:cxn>
                <a:cxn ang="0">
                  <a:pos x="32" y="110"/>
                </a:cxn>
                <a:cxn ang="0">
                  <a:pos x="32" y="110"/>
                </a:cxn>
                <a:cxn ang="0">
                  <a:pos x="20" y="110"/>
                </a:cxn>
                <a:cxn ang="0">
                  <a:pos x="20" y="110"/>
                </a:cxn>
                <a:cxn ang="0">
                  <a:pos x="14" y="108"/>
                </a:cxn>
                <a:cxn ang="0">
                  <a:pos x="14" y="108"/>
                </a:cxn>
                <a:cxn ang="0">
                  <a:pos x="12" y="104"/>
                </a:cxn>
                <a:cxn ang="0">
                  <a:pos x="10" y="102"/>
                </a:cxn>
                <a:cxn ang="0">
                  <a:pos x="10" y="102"/>
                </a:cxn>
                <a:cxn ang="0">
                  <a:pos x="10" y="90"/>
                </a:cxn>
                <a:cxn ang="0">
                  <a:pos x="18" y="38"/>
                </a:cxn>
                <a:cxn ang="0">
                  <a:pos x="0" y="38"/>
                </a:cxn>
                <a:cxn ang="0">
                  <a:pos x="2" y="28"/>
                </a:cxn>
                <a:cxn ang="0">
                  <a:pos x="18" y="28"/>
                </a:cxn>
                <a:cxn ang="0">
                  <a:pos x="22" y="4"/>
                </a:cxn>
                <a:cxn ang="0">
                  <a:pos x="22" y="4"/>
                </a:cxn>
                <a:cxn ang="0">
                  <a:pos x="24" y="4"/>
                </a:cxn>
                <a:cxn ang="0">
                  <a:pos x="24" y="4"/>
                </a:cxn>
                <a:cxn ang="0">
                  <a:pos x="26" y="2"/>
                </a:cxn>
                <a:cxn ang="0">
                  <a:pos x="26" y="2"/>
                </a:cxn>
                <a:cxn ang="0">
                  <a:pos x="30" y="0"/>
                </a:cxn>
                <a:cxn ang="0">
                  <a:pos x="30" y="0"/>
                </a:cxn>
                <a:cxn ang="0">
                  <a:pos x="34" y="0"/>
                </a:cxn>
                <a:cxn ang="0">
                  <a:pos x="30" y="28"/>
                </a:cxn>
                <a:cxn ang="0">
                  <a:pos x="54" y="28"/>
                </a:cxn>
                <a:cxn ang="0">
                  <a:pos x="52" y="38"/>
                </a:cxn>
                <a:cxn ang="0">
                  <a:pos x="30" y="38"/>
                </a:cxn>
              </a:cxnLst>
              <a:rect l="0" t="0" r="r" b="b"/>
              <a:pathLst>
                <a:path w="54" h="110">
                  <a:moveTo>
                    <a:pt x="30" y="38"/>
                  </a:moveTo>
                  <a:lnTo>
                    <a:pt x="22" y="90"/>
                  </a:lnTo>
                  <a:lnTo>
                    <a:pt x="22" y="90"/>
                  </a:lnTo>
                  <a:lnTo>
                    <a:pt x="22" y="96"/>
                  </a:lnTo>
                  <a:lnTo>
                    <a:pt x="22" y="96"/>
                  </a:lnTo>
                  <a:lnTo>
                    <a:pt x="24" y="100"/>
                  </a:lnTo>
                  <a:lnTo>
                    <a:pt x="24" y="100"/>
                  </a:lnTo>
                  <a:lnTo>
                    <a:pt x="28" y="100"/>
                  </a:lnTo>
                  <a:lnTo>
                    <a:pt x="28" y="100"/>
                  </a:lnTo>
                  <a:lnTo>
                    <a:pt x="34" y="100"/>
                  </a:lnTo>
                  <a:lnTo>
                    <a:pt x="44" y="100"/>
                  </a:lnTo>
                  <a:lnTo>
                    <a:pt x="44" y="110"/>
                  </a:lnTo>
                  <a:lnTo>
                    <a:pt x="32" y="110"/>
                  </a:lnTo>
                  <a:lnTo>
                    <a:pt x="32" y="110"/>
                  </a:lnTo>
                  <a:lnTo>
                    <a:pt x="20" y="110"/>
                  </a:lnTo>
                  <a:lnTo>
                    <a:pt x="20" y="110"/>
                  </a:lnTo>
                  <a:lnTo>
                    <a:pt x="14" y="108"/>
                  </a:lnTo>
                  <a:lnTo>
                    <a:pt x="14" y="108"/>
                  </a:lnTo>
                  <a:lnTo>
                    <a:pt x="12" y="104"/>
                  </a:lnTo>
                  <a:lnTo>
                    <a:pt x="10" y="102"/>
                  </a:lnTo>
                  <a:lnTo>
                    <a:pt x="10" y="102"/>
                  </a:lnTo>
                  <a:lnTo>
                    <a:pt x="10" y="90"/>
                  </a:lnTo>
                  <a:lnTo>
                    <a:pt x="18" y="38"/>
                  </a:lnTo>
                  <a:lnTo>
                    <a:pt x="0" y="38"/>
                  </a:lnTo>
                  <a:lnTo>
                    <a:pt x="2" y="28"/>
                  </a:lnTo>
                  <a:lnTo>
                    <a:pt x="18" y="28"/>
                  </a:lnTo>
                  <a:lnTo>
                    <a:pt x="22" y="4"/>
                  </a:lnTo>
                  <a:lnTo>
                    <a:pt x="22" y="4"/>
                  </a:lnTo>
                  <a:lnTo>
                    <a:pt x="24" y="4"/>
                  </a:lnTo>
                  <a:lnTo>
                    <a:pt x="24" y="4"/>
                  </a:lnTo>
                  <a:lnTo>
                    <a:pt x="26" y="2"/>
                  </a:lnTo>
                  <a:lnTo>
                    <a:pt x="26" y="2"/>
                  </a:lnTo>
                  <a:lnTo>
                    <a:pt x="30" y="0"/>
                  </a:lnTo>
                  <a:lnTo>
                    <a:pt x="30" y="0"/>
                  </a:lnTo>
                  <a:lnTo>
                    <a:pt x="34" y="0"/>
                  </a:lnTo>
                  <a:lnTo>
                    <a:pt x="30" y="28"/>
                  </a:lnTo>
                  <a:lnTo>
                    <a:pt x="54" y="28"/>
                  </a:lnTo>
                  <a:lnTo>
                    <a:pt x="52" y="38"/>
                  </a:lnTo>
                  <a:lnTo>
                    <a:pt x="30" y="3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22"/>
            <p:cNvSpPr>
              <a:spLocks/>
            </p:cNvSpPr>
            <p:nvPr/>
          </p:nvSpPr>
          <p:spPr bwMode="auto">
            <a:xfrm>
              <a:off x="7132782" y="1847706"/>
              <a:ext cx="187325" cy="130175"/>
            </a:xfrm>
            <a:custGeom>
              <a:avLst/>
              <a:gdLst/>
              <a:ahLst/>
              <a:cxnLst>
                <a:cxn ang="0">
                  <a:pos x="88" y="82"/>
                </a:cxn>
                <a:cxn ang="0">
                  <a:pos x="70" y="82"/>
                </a:cxn>
                <a:cxn ang="0">
                  <a:pos x="58" y="12"/>
                </a:cxn>
                <a:cxn ang="0">
                  <a:pos x="56" y="12"/>
                </a:cxn>
                <a:cxn ang="0">
                  <a:pos x="30" y="82"/>
                </a:cxn>
                <a:cxn ang="0">
                  <a:pos x="10" y="82"/>
                </a:cxn>
                <a:cxn ang="0">
                  <a:pos x="0" y="0"/>
                </a:cxn>
                <a:cxn ang="0">
                  <a:pos x="12" y="0"/>
                </a:cxn>
                <a:cxn ang="0">
                  <a:pos x="12" y="0"/>
                </a:cxn>
                <a:cxn ang="0">
                  <a:pos x="14" y="10"/>
                </a:cxn>
                <a:cxn ang="0">
                  <a:pos x="14" y="10"/>
                </a:cxn>
                <a:cxn ang="0">
                  <a:pos x="16" y="26"/>
                </a:cxn>
                <a:cxn ang="0">
                  <a:pos x="16" y="26"/>
                </a:cxn>
                <a:cxn ang="0">
                  <a:pos x="18" y="42"/>
                </a:cxn>
                <a:cxn ang="0">
                  <a:pos x="18" y="42"/>
                </a:cxn>
                <a:cxn ang="0">
                  <a:pos x="18" y="56"/>
                </a:cxn>
                <a:cxn ang="0">
                  <a:pos x="18" y="56"/>
                </a:cxn>
                <a:cxn ang="0">
                  <a:pos x="20" y="72"/>
                </a:cxn>
                <a:cxn ang="0">
                  <a:pos x="22" y="72"/>
                </a:cxn>
                <a:cxn ang="0">
                  <a:pos x="22" y="72"/>
                </a:cxn>
                <a:cxn ang="0">
                  <a:pos x="28" y="56"/>
                </a:cxn>
                <a:cxn ang="0">
                  <a:pos x="28" y="56"/>
                </a:cxn>
                <a:cxn ang="0">
                  <a:pos x="34" y="42"/>
                </a:cxn>
                <a:cxn ang="0">
                  <a:pos x="34" y="42"/>
                </a:cxn>
                <a:cxn ang="0">
                  <a:pos x="42" y="26"/>
                </a:cxn>
                <a:cxn ang="0">
                  <a:pos x="42" y="26"/>
                </a:cxn>
                <a:cxn ang="0">
                  <a:pos x="46" y="10"/>
                </a:cxn>
                <a:cxn ang="0">
                  <a:pos x="46" y="10"/>
                </a:cxn>
                <a:cxn ang="0">
                  <a:pos x="50" y="0"/>
                </a:cxn>
                <a:cxn ang="0">
                  <a:pos x="68" y="0"/>
                </a:cxn>
                <a:cxn ang="0">
                  <a:pos x="68" y="0"/>
                </a:cxn>
                <a:cxn ang="0">
                  <a:pos x="70" y="10"/>
                </a:cxn>
                <a:cxn ang="0">
                  <a:pos x="70" y="10"/>
                </a:cxn>
                <a:cxn ang="0">
                  <a:pos x="72" y="26"/>
                </a:cxn>
                <a:cxn ang="0">
                  <a:pos x="72" y="26"/>
                </a:cxn>
                <a:cxn ang="0">
                  <a:pos x="74" y="42"/>
                </a:cxn>
                <a:cxn ang="0">
                  <a:pos x="74" y="42"/>
                </a:cxn>
                <a:cxn ang="0">
                  <a:pos x="76" y="56"/>
                </a:cxn>
                <a:cxn ang="0">
                  <a:pos x="76" y="56"/>
                </a:cxn>
                <a:cxn ang="0">
                  <a:pos x="80" y="72"/>
                </a:cxn>
                <a:cxn ang="0">
                  <a:pos x="82" y="72"/>
                </a:cxn>
                <a:cxn ang="0">
                  <a:pos x="82" y="72"/>
                </a:cxn>
                <a:cxn ang="0">
                  <a:pos x="88" y="58"/>
                </a:cxn>
                <a:cxn ang="0">
                  <a:pos x="88" y="58"/>
                </a:cxn>
                <a:cxn ang="0">
                  <a:pos x="92" y="42"/>
                </a:cxn>
                <a:cxn ang="0">
                  <a:pos x="92" y="42"/>
                </a:cxn>
                <a:cxn ang="0">
                  <a:pos x="98" y="26"/>
                </a:cxn>
                <a:cxn ang="0">
                  <a:pos x="98" y="26"/>
                </a:cxn>
                <a:cxn ang="0">
                  <a:pos x="104" y="10"/>
                </a:cxn>
                <a:cxn ang="0">
                  <a:pos x="104" y="10"/>
                </a:cxn>
                <a:cxn ang="0">
                  <a:pos x="106" y="0"/>
                </a:cxn>
                <a:cxn ang="0">
                  <a:pos x="118" y="0"/>
                </a:cxn>
                <a:cxn ang="0">
                  <a:pos x="88" y="82"/>
                </a:cxn>
              </a:cxnLst>
              <a:rect l="0" t="0" r="r" b="b"/>
              <a:pathLst>
                <a:path w="118" h="82">
                  <a:moveTo>
                    <a:pt x="88" y="82"/>
                  </a:moveTo>
                  <a:lnTo>
                    <a:pt x="70" y="82"/>
                  </a:lnTo>
                  <a:lnTo>
                    <a:pt x="58" y="12"/>
                  </a:lnTo>
                  <a:lnTo>
                    <a:pt x="56" y="12"/>
                  </a:lnTo>
                  <a:lnTo>
                    <a:pt x="30" y="82"/>
                  </a:lnTo>
                  <a:lnTo>
                    <a:pt x="10" y="82"/>
                  </a:lnTo>
                  <a:lnTo>
                    <a:pt x="0" y="0"/>
                  </a:lnTo>
                  <a:lnTo>
                    <a:pt x="12" y="0"/>
                  </a:lnTo>
                  <a:lnTo>
                    <a:pt x="12" y="0"/>
                  </a:lnTo>
                  <a:lnTo>
                    <a:pt x="14" y="10"/>
                  </a:lnTo>
                  <a:lnTo>
                    <a:pt x="14" y="10"/>
                  </a:lnTo>
                  <a:lnTo>
                    <a:pt x="16" y="26"/>
                  </a:lnTo>
                  <a:lnTo>
                    <a:pt x="16" y="26"/>
                  </a:lnTo>
                  <a:lnTo>
                    <a:pt x="18" y="42"/>
                  </a:lnTo>
                  <a:lnTo>
                    <a:pt x="18" y="42"/>
                  </a:lnTo>
                  <a:lnTo>
                    <a:pt x="18" y="56"/>
                  </a:lnTo>
                  <a:lnTo>
                    <a:pt x="18" y="56"/>
                  </a:lnTo>
                  <a:lnTo>
                    <a:pt x="20" y="72"/>
                  </a:lnTo>
                  <a:lnTo>
                    <a:pt x="22" y="72"/>
                  </a:lnTo>
                  <a:lnTo>
                    <a:pt x="22" y="72"/>
                  </a:lnTo>
                  <a:lnTo>
                    <a:pt x="28" y="56"/>
                  </a:lnTo>
                  <a:lnTo>
                    <a:pt x="28" y="56"/>
                  </a:lnTo>
                  <a:lnTo>
                    <a:pt x="34" y="42"/>
                  </a:lnTo>
                  <a:lnTo>
                    <a:pt x="34" y="42"/>
                  </a:lnTo>
                  <a:lnTo>
                    <a:pt x="42" y="26"/>
                  </a:lnTo>
                  <a:lnTo>
                    <a:pt x="42" y="26"/>
                  </a:lnTo>
                  <a:lnTo>
                    <a:pt x="46" y="10"/>
                  </a:lnTo>
                  <a:lnTo>
                    <a:pt x="46" y="10"/>
                  </a:lnTo>
                  <a:lnTo>
                    <a:pt x="50" y="0"/>
                  </a:lnTo>
                  <a:lnTo>
                    <a:pt x="68" y="0"/>
                  </a:lnTo>
                  <a:lnTo>
                    <a:pt x="68" y="0"/>
                  </a:lnTo>
                  <a:lnTo>
                    <a:pt x="70" y="10"/>
                  </a:lnTo>
                  <a:lnTo>
                    <a:pt x="70" y="10"/>
                  </a:lnTo>
                  <a:lnTo>
                    <a:pt x="72" y="26"/>
                  </a:lnTo>
                  <a:lnTo>
                    <a:pt x="72" y="26"/>
                  </a:lnTo>
                  <a:lnTo>
                    <a:pt x="74" y="42"/>
                  </a:lnTo>
                  <a:lnTo>
                    <a:pt x="74" y="42"/>
                  </a:lnTo>
                  <a:lnTo>
                    <a:pt x="76" y="56"/>
                  </a:lnTo>
                  <a:lnTo>
                    <a:pt x="76" y="56"/>
                  </a:lnTo>
                  <a:lnTo>
                    <a:pt x="80" y="72"/>
                  </a:lnTo>
                  <a:lnTo>
                    <a:pt x="82" y="72"/>
                  </a:lnTo>
                  <a:lnTo>
                    <a:pt x="82" y="72"/>
                  </a:lnTo>
                  <a:lnTo>
                    <a:pt x="88" y="58"/>
                  </a:lnTo>
                  <a:lnTo>
                    <a:pt x="88" y="58"/>
                  </a:lnTo>
                  <a:lnTo>
                    <a:pt x="92" y="42"/>
                  </a:lnTo>
                  <a:lnTo>
                    <a:pt x="92" y="42"/>
                  </a:lnTo>
                  <a:lnTo>
                    <a:pt x="98" y="26"/>
                  </a:lnTo>
                  <a:lnTo>
                    <a:pt x="98" y="26"/>
                  </a:lnTo>
                  <a:lnTo>
                    <a:pt x="104" y="10"/>
                  </a:lnTo>
                  <a:lnTo>
                    <a:pt x="104" y="10"/>
                  </a:lnTo>
                  <a:lnTo>
                    <a:pt x="106" y="0"/>
                  </a:lnTo>
                  <a:lnTo>
                    <a:pt x="118" y="0"/>
                  </a:lnTo>
                  <a:lnTo>
                    <a:pt x="88" y="8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23"/>
            <p:cNvSpPr>
              <a:spLocks noEditPoints="1"/>
            </p:cNvSpPr>
            <p:nvPr/>
          </p:nvSpPr>
          <p:spPr bwMode="auto">
            <a:xfrm>
              <a:off x="7332807" y="1844531"/>
              <a:ext cx="127000" cy="136525"/>
            </a:xfrm>
            <a:custGeom>
              <a:avLst/>
              <a:gdLst/>
              <a:ahLst/>
              <a:cxnLst>
                <a:cxn ang="0">
                  <a:pos x="78" y="42"/>
                </a:cxn>
                <a:cxn ang="0">
                  <a:pos x="74" y="60"/>
                </a:cxn>
                <a:cxn ang="0">
                  <a:pos x="70" y="68"/>
                </a:cxn>
                <a:cxn ang="0">
                  <a:pos x="64" y="74"/>
                </a:cxn>
                <a:cxn ang="0">
                  <a:pos x="50" y="82"/>
                </a:cxn>
                <a:cxn ang="0">
                  <a:pos x="42" y="84"/>
                </a:cxn>
                <a:cxn ang="0">
                  <a:pos x="34" y="86"/>
                </a:cxn>
                <a:cxn ang="0">
                  <a:pos x="18" y="82"/>
                </a:cxn>
                <a:cxn ang="0">
                  <a:pos x="12" y="78"/>
                </a:cxn>
                <a:cxn ang="0">
                  <a:pos x="6" y="74"/>
                </a:cxn>
                <a:cxn ang="0">
                  <a:pos x="0" y="60"/>
                </a:cxn>
                <a:cxn ang="0">
                  <a:pos x="0" y="52"/>
                </a:cxn>
                <a:cxn ang="0">
                  <a:pos x="0" y="42"/>
                </a:cxn>
                <a:cxn ang="0">
                  <a:pos x="4" y="24"/>
                </a:cxn>
                <a:cxn ang="0">
                  <a:pos x="14" y="12"/>
                </a:cxn>
                <a:cxn ang="0">
                  <a:pos x="20" y="6"/>
                </a:cxn>
                <a:cxn ang="0">
                  <a:pos x="36" y="0"/>
                </a:cxn>
                <a:cxn ang="0">
                  <a:pos x="44" y="0"/>
                </a:cxn>
                <a:cxn ang="0">
                  <a:pos x="60" y="4"/>
                </a:cxn>
                <a:cxn ang="0">
                  <a:pos x="68" y="6"/>
                </a:cxn>
                <a:cxn ang="0">
                  <a:pos x="72" y="12"/>
                </a:cxn>
                <a:cxn ang="0">
                  <a:pos x="78" y="24"/>
                </a:cxn>
                <a:cxn ang="0">
                  <a:pos x="80" y="34"/>
                </a:cxn>
                <a:cxn ang="0">
                  <a:pos x="78" y="42"/>
                </a:cxn>
                <a:cxn ang="0">
                  <a:pos x="66" y="42"/>
                </a:cxn>
                <a:cxn ang="0">
                  <a:pos x="66" y="28"/>
                </a:cxn>
                <a:cxn ang="0">
                  <a:pos x="62" y="18"/>
                </a:cxn>
                <a:cxn ang="0">
                  <a:pos x="54" y="12"/>
                </a:cxn>
                <a:cxn ang="0">
                  <a:pos x="50" y="10"/>
                </a:cxn>
                <a:cxn ang="0">
                  <a:pos x="44" y="8"/>
                </a:cxn>
                <a:cxn ang="0">
                  <a:pos x="32" y="12"/>
                </a:cxn>
                <a:cxn ang="0">
                  <a:pos x="22" y="18"/>
                </a:cxn>
                <a:cxn ang="0">
                  <a:pos x="16" y="28"/>
                </a:cxn>
                <a:cxn ang="0">
                  <a:pos x="14" y="42"/>
                </a:cxn>
                <a:cxn ang="0">
                  <a:pos x="12" y="56"/>
                </a:cxn>
                <a:cxn ang="0">
                  <a:pos x="16" y="68"/>
                </a:cxn>
                <a:cxn ang="0">
                  <a:pos x="24" y="74"/>
                </a:cxn>
                <a:cxn ang="0">
                  <a:pos x="30" y="76"/>
                </a:cxn>
                <a:cxn ang="0">
                  <a:pos x="36" y="78"/>
                </a:cxn>
                <a:cxn ang="0">
                  <a:pos x="48" y="74"/>
                </a:cxn>
                <a:cxn ang="0">
                  <a:pos x="52" y="72"/>
                </a:cxn>
                <a:cxn ang="0">
                  <a:pos x="56" y="68"/>
                </a:cxn>
                <a:cxn ang="0">
                  <a:pos x="62" y="56"/>
                </a:cxn>
                <a:cxn ang="0">
                  <a:pos x="66" y="42"/>
                </a:cxn>
              </a:cxnLst>
              <a:rect l="0" t="0" r="r" b="b"/>
              <a:pathLst>
                <a:path w="80" h="86">
                  <a:moveTo>
                    <a:pt x="78" y="42"/>
                  </a:moveTo>
                  <a:lnTo>
                    <a:pt x="78" y="42"/>
                  </a:lnTo>
                  <a:lnTo>
                    <a:pt x="76" y="52"/>
                  </a:lnTo>
                  <a:lnTo>
                    <a:pt x="74" y="60"/>
                  </a:lnTo>
                  <a:lnTo>
                    <a:pt x="74" y="60"/>
                  </a:lnTo>
                  <a:lnTo>
                    <a:pt x="70" y="68"/>
                  </a:lnTo>
                  <a:lnTo>
                    <a:pt x="64" y="74"/>
                  </a:lnTo>
                  <a:lnTo>
                    <a:pt x="64" y="74"/>
                  </a:lnTo>
                  <a:lnTo>
                    <a:pt x="58" y="78"/>
                  </a:lnTo>
                  <a:lnTo>
                    <a:pt x="50" y="82"/>
                  </a:lnTo>
                  <a:lnTo>
                    <a:pt x="50" y="82"/>
                  </a:lnTo>
                  <a:lnTo>
                    <a:pt x="42" y="84"/>
                  </a:lnTo>
                  <a:lnTo>
                    <a:pt x="34" y="86"/>
                  </a:lnTo>
                  <a:lnTo>
                    <a:pt x="34" y="86"/>
                  </a:lnTo>
                  <a:lnTo>
                    <a:pt x="26" y="84"/>
                  </a:lnTo>
                  <a:lnTo>
                    <a:pt x="18" y="82"/>
                  </a:lnTo>
                  <a:lnTo>
                    <a:pt x="18" y="82"/>
                  </a:lnTo>
                  <a:lnTo>
                    <a:pt x="12" y="78"/>
                  </a:lnTo>
                  <a:lnTo>
                    <a:pt x="6" y="74"/>
                  </a:lnTo>
                  <a:lnTo>
                    <a:pt x="6" y="74"/>
                  </a:lnTo>
                  <a:lnTo>
                    <a:pt x="2" y="68"/>
                  </a:lnTo>
                  <a:lnTo>
                    <a:pt x="0" y="60"/>
                  </a:lnTo>
                  <a:lnTo>
                    <a:pt x="0" y="60"/>
                  </a:lnTo>
                  <a:lnTo>
                    <a:pt x="0" y="52"/>
                  </a:lnTo>
                  <a:lnTo>
                    <a:pt x="0" y="42"/>
                  </a:lnTo>
                  <a:lnTo>
                    <a:pt x="0" y="42"/>
                  </a:lnTo>
                  <a:lnTo>
                    <a:pt x="2" y="34"/>
                  </a:lnTo>
                  <a:lnTo>
                    <a:pt x="4" y="24"/>
                  </a:lnTo>
                  <a:lnTo>
                    <a:pt x="8" y="18"/>
                  </a:lnTo>
                  <a:lnTo>
                    <a:pt x="14" y="12"/>
                  </a:lnTo>
                  <a:lnTo>
                    <a:pt x="14" y="12"/>
                  </a:lnTo>
                  <a:lnTo>
                    <a:pt x="20" y="6"/>
                  </a:lnTo>
                  <a:lnTo>
                    <a:pt x="28" y="4"/>
                  </a:lnTo>
                  <a:lnTo>
                    <a:pt x="36" y="0"/>
                  </a:lnTo>
                  <a:lnTo>
                    <a:pt x="44" y="0"/>
                  </a:lnTo>
                  <a:lnTo>
                    <a:pt x="44" y="0"/>
                  </a:lnTo>
                  <a:lnTo>
                    <a:pt x="54" y="0"/>
                  </a:lnTo>
                  <a:lnTo>
                    <a:pt x="60" y="4"/>
                  </a:lnTo>
                  <a:lnTo>
                    <a:pt x="60" y="4"/>
                  </a:lnTo>
                  <a:lnTo>
                    <a:pt x="68" y="6"/>
                  </a:lnTo>
                  <a:lnTo>
                    <a:pt x="72" y="12"/>
                  </a:lnTo>
                  <a:lnTo>
                    <a:pt x="72" y="12"/>
                  </a:lnTo>
                  <a:lnTo>
                    <a:pt x="76" y="18"/>
                  </a:lnTo>
                  <a:lnTo>
                    <a:pt x="78" y="24"/>
                  </a:lnTo>
                  <a:lnTo>
                    <a:pt x="78" y="24"/>
                  </a:lnTo>
                  <a:lnTo>
                    <a:pt x="80" y="34"/>
                  </a:lnTo>
                  <a:lnTo>
                    <a:pt x="78" y="42"/>
                  </a:lnTo>
                  <a:lnTo>
                    <a:pt x="78" y="42"/>
                  </a:lnTo>
                  <a:close/>
                  <a:moveTo>
                    <a:pt x="66" y="42"/>
                  </a:moveTo>
                  <a:lnTo>
                    <a:pt x="66" y="42"/>
                  </a:lnTo>
                  <a:lnTo>
                    <a:pt x="66" y="28"/>
                  </a:lnTo>
                  <a:lnTo>
                    <a:pt x="66" y="28"/>
                  </a:lnTo>
                  <a:lnTo>
                    <a:pt x="62" y="18"/>
                  </a:lnTo>
                  <a:lnTo>
                    <a:pt x="62" y="18"/>
                  </a:lnTo>
                  <a:lnTo>
                    <a:pt x="58" y="14"/>
                  </a:lnTo>
                  <a:lnTo>
                    <a:pt x="54" y="12"/>
                  </a:lnTo>
                  <a:lnTo>
                    <a:pt x="54" y="12"/>
                  </a:lnTo>
                  <a:lnTo>
                    <a:pt x="50" y="10"/>
                  </a:lnTo>
                  <a:lnTo>
                    <a:pt x="44" y="8"/>
                  </a:lnTo>
                  <a:lnTo>
                    <a:pt x="44" y="8"/>
                  </a:lnTo>
                  <a:lnTo>
                    <a:pt x="38" y="10"/>
                  </a:lnTo>
                  <a:lnTo>
                    <a:pt x="32" y="12"/>
                  </a:lnTo>
                  <a:lnTo>
                    <a:pt x="28" y="14"/>
                  </a:lnTo>
                  <a:lnTo>
                    <a:pt x="22" y="18"/>
                  </a:lnTo>
                  <a:lnTo>
                    <a:pt x="22" y="18"/>
                  </a:lnTo>
                  <a:lnTo>
                    <a:pt x="16" y="28"/>
                  </a:lnTo>
                  <a:lnTo>
                    <a:pt x="14" y="42"/>
                  </a:lnTo>
                  <a:lnTo>
                    <a:pt x="14" y="42"/>
                  </a:lnTo>
                  <a:lnTo>
                    <a:pt x="12" y="56"/>
                  </a:lnTo>
                  <a:lnTo>
                    <a:pt x="12" y="56"/>
                  </a:lnTo>
                  <a:lnTo>
                    <a:pt x="16" y="68"/>
                  </a:lnTo>
                  <a:lnTo>
                    <a:pt x="16" y="68"/>
                  </a:lnTo>
                  <a:lnTo>
                    <a:pt x="20" y="72"/>
                  </a:lnTo>
                  <a:lnTo>
                    <a:pt x="24" y="74"/>
                  </a:lnTo>
                  <a:lnTo>
                    <a:pt x="24" y="74"/>
                  </a:lnTo>
                  <a:lnTo>
                    <a:pt x="30" y="76"/>
                  </a:lnTo>
                  <a:lnTo>
                    <a:pt x="36" y="78"/>
                  </a:lnTo>
                  <a:lnTo>
                    <a:pt x="36" y="78"/>
                  </a:lnTo>
                  <a:lnTo>
                    <a:pt x="42" y="76"/>
                  </a:lnTo>
                  <a:lnTo>
                    <a:pt x="48" y="74"/>
                  </a:lnTo>
                  <a:lnTo>
                    <a:pt x="48" y="74"/>
                  </a:lnTo>
                  <a:lnTo>
                    <a:pt x="52" y="72"/>
                  </a:lnTo>
                  <a:lnTo>
                    <a:pt x="56" y="68"/>
                  </a:lnTo>
                  <a:lnTo>
                    <a:pt x="56" y="68"/>
                  </a:lnTo>
                  <a:lnTo>
                    <a:pt x="62" y="56"/>
                  </a:lnTo>
                  <a:lnTo>
                    <a:pt x="62" y="56"/>
                  </a:lnTo>
                  <a:lnTo>
                    <a:pt x="66" y="42"/>
                  </a:lnTo>
                  <a:lnTo>
                    <a:pt x="66" y="4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24"/>
            <p:cNvSpPr>
              <a:spLocks/>
            </p:cNvSpPr>
            <p:nvPr/>
          </p:nvSpPr>
          <p:spPr bwMode="auto">
            <a:xfrm>
              <a:off x="7482032" y="1847706"/>
              <a:ext cx="85725" cy="130175"/>
            </a:xfrm>
            <a:custGeom>
              <a:avLst/>
              <a:gdLst/>
              <a:ahLst/>
              <a:cxnLst>
                <a:cxn ang="0">
                  <a:pos x="34" y="12"/>
                </a:cxn>
                <a:cxn ang="0">
                  <a:pos x="34" y="12"/>
                </a:cxn>
                <a:cxn ang="0">
                  <a:pos x="28" y="14"/>
                </a:cxn>
                <a:cxn ang="0">
                  <a:pos x="20" y="18"/>
                </a:cxn>
                <a:cxn ang="0">
                  <a:pos x="12" y="82"/>
                </a:cxn>
                <a:cxn ang="0">
                  <a:pos x="0" y="82"/>
                </a:cxn>
                <a:cxn ang="0">
                  <a:pos x="10" y="0"/>
                </a:cxn>
                <a:cxn ang="0">
                  <a:pos x="22" y="0"/>
                </a:cxn>
                <a:cxn ang="0">
                  <a:pos x="20" y="10"/>
                </a:cxn>
                <a:cxn ang="0">
                  <a:pos x="20" y="10"/>
                </a:cxn>
                <a:cxn ang="0">
                  <a:pos x="30" y="4"/>
                </a:cxn>
                <a:cxn ang="0">
                  <a:pos x="30" y="4"/>
                </a:cxn>
                <a:cxn ang="0">
                  <a:pos x="38" y="0"/>
                </a:cxn>
                <a:cxn ang="0">
                  <a:pos x="38" y="0"/>
                </a:cxn>
                <a:cxn ang="0">
                  <a:pos x="46" y="0"/>
                </a:cxn>
                <a:cxn ang="0">
                  <a:pos x="46" y="0"/>
                </a:cxn>
                <a:cxn ang="0">
                  <a:pos x="54" y="0"/>
                </a:cxn>
                <a:cxn ang="0">
                  <a:pos x="52" y="10"/>
                </a:cxn>
                <a:cxn ang="0">
                  <a:pos x="52" y="10"/>
                </a:cxn>
                <a:cxn ang="0">
                  <a:pos x="34" y="12"/>
                </a:cxn>
                <a:cxn ang="0">
                  <a:pos x="34" y="12"/>
                </a:cxn>
              </a:cxnLst>
              <a:rect l="0" t="0" r="r" b="b"/>
              <a:pathLst>
                <a:path w="54" h="82">
                  <a:moveTo>
                    <a:pt x="34" y="12"/>
                  </a:moveTo>
                  <a:lnTo>
                    <a:pt x="34" y="12"/>
                  </a:lnTo>
                  <a:lnTo>
                    <a:pt x="28" y="14"/>
                  </a:lnTo>
                  <a:lnTo>
                    <a:pt x="20" y="18"/>
                  </a:lnTo>
                  <a:lnTo>
                    <a:pt x="12" y="82"/>
                  </a:lnTo>
                  <a:lnTo>
                    <a:pt x="0" y="82"/>
                  </a:lnTo>
                  <a:lnTo>
                    <a:pt x="10" y="0"/>
                  </a:lnTo>
                  <a:lnTo>
                    <a:pt x="22" y="0"/>
                  </a:lnTo>
                  <a:lnTo>
                    <a:pt x="20" y="10"/>
                  </a:lnTo>
                  <a:lnTo>
                    <a:pt x="20" y="10"/>
                  </a:lnTo>
                  <a:lnTo>
                    <a:pt x="30" y="4"/>
                  </a:lnTo>
                  <a:lnTo>
                    <a:pt x="30" y="4"/>
                  </a:lnTo>
                  <a:lnTo>
                    <a:pt x="38" y="0"/>
                  </a:lnTo>
                  <a:lnTo>
                    <a:pt x="38" y="0"/>
                  </a:lnTo>
                  <a:lnTo>
                    <a:pt x="46" y="0"/>
                  </a:lnTo>
                  <a:lnTo>
                    <a:pt x="46" y="0"/>
                  </a:lnTo>
                  <a:lnTo>
                    <a:pt x="54" y="0"/>
                  </a:lnTo>
                  <a:lnTo>
                    <a:pt x="52" y="10"/>
                  </a:lnTo>
                  <a:lnTo>
                    <a:pt x="52" y="10"/>
                  </a:lnTo>
                  <a:lnTo>
                    <a:pt x="34" y="12"/>
                  </a:lnTo>
                  <a:lnTo>
                    <a:pt x="34" y="1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25"/>
            <p:cNvSpPr>
              <a:spLocks/>
            </p:cNvSpPr>
            <p:nvPr/>
          </p:nvSpPr>
          <p:spPr bwMode="auto">
            <a:xfrm>
              <a:off x="7574107" y="1793731"/>
              <a:ext cx="120650" cy="184150"/>
            </a:xfrm>
            <a:custGeom>
              <a:avLst/>
              <a:gdLst/>
              <a:ahLst/>
              <a:cxnLst>
                <a:cxn ang="0">
                  <a:pos x="52" y="116"/>
                </a:cxn>
                <a:cxn ang="0">
                  <a:pos x="16" y="72"/>
                </a:cxn>
                <a:cxn ang="0">
                  <a:pos x="12" y="116"/>
                </a:cxn>
                <a:cxn ang="0">
                  <a:pos x="0" y="116"/>
                </a:cxn>
                <a:cxn ang="0">
                  <a:pos x="14" y="0"/>
                </a:cxn>
                <a:cxn ang="0">
                  <a:pos x="26" y="0"/>
                </a:cxn>
                <a:cxn ang="0">
                  <a:pos x="16" y="70"/>
                </a:cxn>
                <a:cxn ang="0">
                  <a:pos x="60" y="34"/>
                </a:cxn>
                <a:cxn ang="0">
                  <a:pos x="76" y="34"/>
                </a:cxn>
                <a:cxn ang="0">
                  <a:pos x="32" y="70"/>
                </a:cxn>
                <a:cxn ang="0">
                  <a:pos x="70" y="116"/>
                </a:cxn>
                <a:cxn ang="0">
                  <a:pos x="52" y="116"/>
                </a:cxn>
              </a:cxnLst>
              <a:rect l="0" t="0" r="r" b="b"/>
              <a:pathLst>
                <a:path w="76" h="116">
                  <a:moveTo>
                    <a:pt x="52" y="116"/>
                  </a:moveTo>
                  <a:lnTo>
                    <a:pt x="16" y="72"/>
                  </a:lnTo>
                  <a:lnTo>
                    <a:pt x="12" y="116"/>
                  </a:lnTo>
                  <a:lnTo>
                    <a:pt x="0" y="116"/>
                  </a:lnTo>
                  <a:lnTo>
                    <a:pt x="14" y="0"/>
                  </a:lnTo>
                  <a:lnTo>
                    <a:pt x="26" y="0"/>
                  </a:lnTo>
                  <a:lnTo>
                    <a:pt x="16" y="70"/>
                  </a:lnTo>
                  <a:lnTo>
                    <a:pt x="60" y="34"/>
                  </a:lnTo>
                  <a:lnTo>
                    <a:pt x="76" y="34"/>
                  </a:lnTo>
                  <a:lnTo>
                    <a:pt x="32" y="70"/>
                  </a:lnTo>
                  <a:lnTo>
                    <a:pt x="70" y="116"/>
                  </a:lnTo>
                  <a:lnTo>
                    <a:pt x="52" y="11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26"/>
            <p:cNvSpPr>
              <a:spLocks/>
            </p:cNvSpPr>
            <p:nvPr/>
          </p:nvSpPr>
          <p:spPr bwMode="auto">
            <a:xfrm>
              <a:off x="7713807" y="1803256"/>
              <a:ext cx="34925" cy="57150"/>
            </a:xfrm>
            <a:custGeom>
              <a:avLst/>
              <a:gdLst/>
              <a:ahLst/>
              <a:cxnLst>
                <a:cxn ang="0">
                  <a:pos x="8" y="36"/>
                </a:cxn>
                <a:cxn ang="0">
                  <a:pos x="0" y="36"/>
                </a:cxn>
                <a:cxn ang="0">
                  <a:pos x="8" y="0"/>
                </a:cxn>
                <a:cxn ang="0">
                  <a:pos x="22" y="0"/>
                </a:cxn>
                <a:cxn ang="0">
                  <a:pos x="8" y="36"/>
                </a:cxn>
              </a:cxnLst>
              <a:rect l="0" t="0" r="r" b="b"/>
              <a:pathLst>
                <a:path w="22" h="36">
                  <a:moveTo>
                    <a:pt x="8" y="36"/>
                  </a:moveTo>
                  <a:lnTo>
                    <a:pt x="0" y="36"/>
                  </a:lnTo>
                  <a:lnTo>
                    <a:pt x="8" y="0"/>
                  </a:lnTo>
                  <a:lnTo>
                    <a:pt x="22" y="0"/>
                  </a:lnTo>
                  <a:lnTo>
                    <a:pt x="8" y="3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27"/>
            <p:cNvSpPr>
              <a:spLocks/>
            </p:cNvSpPr>
            <p:nvPr/>
          </p:nvSpPr>
          <p:spPr bwMode="auto">
            <a:xfrm>
              <a:off x="7764607" y="1844531"/>
              <a:ext cx="104775" cy="136525"/>
            </a:xfrm>
            <a:custGeom>
              <a:avLst/>
              <a:gdLst/>
              <a:ahLst/>
              <a:cxnLst>
                <a:cxn ang="0">
                  <a:pos x="64" y="60"/>
                </a:cxn>
                <a:cxn ang="0">
                  <a:pos x="54" y="78"/>
                </a:cxn>
                <a:cxn ang="0">
                  <a:pos x="48" y="82"/>
                </a:cxn>
                <a:cxn ang="0">
                  <a:pos x="26" y="86"/>
                </a:cxn>
                <a:cxn ang="0">
                  <a:pos x="12" y="84"/>
                </a:cxn>
                <a:cxn ang="0">
                  <a:pos x="0" y="82"/>
                </a:cxn>
                <a:cxn ang="0">
                  <a:pos x="2" y="74"/>
                </a:cxn>
                <a:cxn ang="0">
                  <a:pos x="12" y="76"/>
                </a:cxn>
                <a:cxn ang="0">
                  <a:pos x="24" y="76"/>
                </a:cxn>
                <a:cxn ang="0">
                  <a:pos x="34" y="76"/>
                </a:cxn>
                <a:cxn ang="0">
                  <a:pos x="42" y="74"/>
                </a:cxn>
                <a:cxn ang="0">
                  <a:pos x="48" y="70"/>
                </a:cxn>
                <a:cxn ang="0">
                  <a:pos x="52" y="62"/>
                </a:cxn>
                <a:cxn ang="0">
                  <a:pos x="52" y="58"/>
                </a:cxn>
                <a:cxn ang="0">
                  <a:pos x="50" y="54"/>
                </a:cxn>
                <a:cxn ang="0">
                  <a:pos x="44" y="50"/>
                </a:cxn>
                <a:cxn ang="0">
                  <a:pos x="34" y="48"/>
                </a:cxn>
                <a:cxn ang="0">
                  <a:pos x="28" y="46"/>
                </a:cxn>
                <a:cxn ang="0">
                  <a:pos x="20" y="44"/>
                </a:cxn>
                <a:cxn ang="0">
                  <a:pos x="12" y="40"/>
                </a:cxn>
                <a:cxn ang="0">
                  <a:pos x="8" y="34"/>
                </a:cxn>
                <a:cxn ang="0">
                  <a:pos x="6" y="24"/>
                </a:cxn>
                <a:cxn ang="0">
                  <a:pos x="8" y="18"/>
                </a:cxn>
                <a:cxn ang="0">
                  <a:pos x="12" y="12"/>
                </a:cxn>
                <a:cxn ang="0">
                  <a:pos x="20" y="6"/>
                </a:cxn>
                <a:cxn ang="0">
                  <a:pos x="30" y="2"/>
                </a:cxn>
                <a:cxn ang="0">
                  <a:pos x="42" y="0"/>
                </a:cxn>
                <a:cxn ang="0">
                  <a:pos x="56" y="2"/>
                </a:cxn>
                <a:cxn ang="0">
                  <a:pos x="64" y="12"/>
                </a:cxn>
                <a:cxn ang="0">
                  <a:pos x="54" y="10"/>
                </a:cxn>
                <a:cxn ang="0">
                  <a:pos x="44" y="10"/>
                </a:cxn>
                <a:cxn ang="0">
                  <a:pos x="36" y="10"/>
                </a:cxn>
                <a:cxn ang="0">
                  <a:pos x="28" y="12"/>
                </a:cxn>
                <a:cxn ang="0">
                  <a:pos x="22" y="16"/>
                </a:cxn>
                <a:cxn ang="0">
                  <a:pos x="20" y="18"/>
                </a:cxn>
                <a:cxn ang="0">
                  <a:pos x="20" y="22"/>
                </a:cxn>
                <a:cxn ang="0">
                  <a:pos x="20" y="28"/>
                </a:cxn>
                <a:cxn ang="0">
                  <a:pos x="26" y="32"/>
                </a:cxn>
                <a:cxn ang="0">
                  <a:pos x="32" y="36"/>
                </a:cxn>
                <a:cxn ang="0">
                  <a:pos x="38" y="36"/>
                </a:cxn>
                <a:cxn ang="0">
                  <a:pos x="48" y="38"/>
                </a:cxn>
                <a:cxn ang="0">
                  <a:pos x="56" y="42"/>
                </a:cxn>
                <a:cxn ang="0">
                  <a:pos x="62" y="50"/>
                </a:cxn>
                <a:cxn ang="0">
                  <a:pos x="64" y="54"/>
                </a:cxn>
                <a:cxn ang="0">
                  <a:pos x="64" y="60"/>
                </a:cxn>
              </a:cxnLst>
              <a:rect l="0" t="0" r="r" b="b"/>
              <a:pathLst>
                <a:path w="66" h="86">
                  <a:moveTo>
                    <a:pt x="64" y="60"/>
                  </a:moveTo>
                  <a:lnTo>
                    <a:pt x="64" y="60"/>
                  </a:lnTo>
                  <a:lnTo>
                    <a:pt x="60" y="70"/>
                  </a:lnTo>
                  <a:lnTo>
                    <a:pt x="54" y="78"/>
                  </a:lnTo>
                  <a:lnTo>
                    <a:pt x="54" y="78"/>
                  </a:lnTo>
                  <a:lnTo>
                    <a:pt x="48" y="82"/>
                  </a:lnTo>
                  <a:lnTo>
                    <a:pt x="42" y="84"/>
                  </a:lnTo>
                  <a:lnTo>
                    <a:pt x="26" y="86"/>
                  </a:lnTo>
                  <a:lnTo>
                    <a:pt x="26" y="86"/>
                  </a:lnTo>
                  <a:lnTo>
                    <a:pt x="12" y="84"/>
                  </a:lnTo>
                  <a:lnTo>
                    <a:pt x="12" y="84"/>
                  </a:lnTo>
                  <a:lnTo>
                    <a:pt x="0" y="82"/>
                  </a:lnTo>
                  <a:lnTo>
                    <a:pt x="2" y="74"/>
                  </a:lnTo>
                  <a:lnTo>
                    <a:pt x="2" y="74"/>
                  </a:lnTo>
                  <a:lnTo>
                    <a:pt x="12" y="76"/>
                  </a:lnTo>
                  <a:lnTo>
                    <a:pt x="12" y="76"/>
                  </a:lnTo>
                  <a:lnTo>
                    <a:pt x="24" y="76"/>
                  </a:lnTo>
                  <a:lnTo>
                    <a:pt x="24" y="76"/>
                  </a:lnTo>
                  <a:lnTo>
                    <a:pt x="34" y="76"/>
                  </a:lnTo>
                  <a:lnTo>
                    <a:pt x="34" y="76"/>
                  </a:lnTo>
                  <a:lnTo>
                    <a:pt x="42" y="74"/>
                  </a:lnTo>
                  <a:lnTo>
                    <a:pt x="42" y="74"/>
                  </a:lnTo>
                  <a:lnTo>
                    <a:pt x="48" y="70"/>
                  </a:lnTo>
                  <a:lnTo>
                    <a:pt x="48" y="70"/>
                  </a:lnTo>
                  <a:lnTo>
                    <a:pt x="50" y="66"/>
                  </a:lnTo>
                  <a:lnTo>
                    <a:pt x="52" y="62"/>
                  </a:lnTo>
                  <a:lnTo>
                    <a:pt x="52" y="62"/>
                  </a:lnTo>
                  <a:lnTo>
                    <a:pt x="52" y="58"/>
                  </a:lnTo>
                  <a:lnTo>
                    <a:pt x="50" y="54"/>
                  </a:lnTo>
                  <a:lnTo>
                    <a:pt x="50" y="54"/>
                  </a:lnTo>
                  <a:lnTo>
                    <a:pt x="44" y="50"/>
                  </a:lnTo>
                  <a:lnTo>
                    <a:pt x="44" y="50"/>
                  </a:lnTo>
                  <a:lnTo>
                    <a:pt x="34" y="48"/>
                  </a:lnTo>
                  <a:lnTo>
                    <a:pt x="34" y="48"/>
                  </a:lnTo>
                  <a:lnTo>
                    <a:pt x="28" y="46"/>
                  </a:lnTo>
                  <a:lnTo>
                    <a:pt x="28" y="46"/>
                  </a:lnTo>
                  <a:lnTo>
                    <a:pt x="20" y="44"/>
                  </a:lnTo>
                  <a:lnTo>
                    <a:pt x="20" y="44"/>
                  </a:lnTo>
                  <a:lnTo>
                    <a:pt x="12" y="40"/>
                  </a:lnTo>
                  <a:lnTo>
                    <a:pt x="12" y="40"/>
                  </a:lnTo>
                  <a:lnTo>
                    <a:pt x="8" y="34"/>
                  </a:lnTo>
                  <a:lnTo>
                    <a:pt x="8" y="34"/>
                  </a:lnTo>
                  <a:lnTo>
                    <a:pt x="6" y="28"/>
                  </a:lnTo>
                  <a:lnTo>
                    <a:pt x="6" y="24"/>
                  </a:lnTo>
                  <a:lnTo>
                    <a:pt x="6" y="24"/>
                  </a:lnTo>
                  <a:lnTo>
                    <a:pt x="8" y="18"/>
                  </a:lnTo>
                  <a:lnTo>
                    <a:pt x="12" y="12"/>
                  </a:lnTo>
                  <a:lnTo>
                    <a:pt x="12" y="12"/>
                  </a:lnTo>
                  <a:lnTo>
                    <a:pt x="20" y="6"/>
                  </a:lnTo>
                  <a:lnTo>
                    <a:pt x="20" y="6"/>
                  </a:lnTo>
                  <a:lnTo>
                    <a:pt x="30" y="2"/>
                  </a:lnTo>
                  <a:lnTo>
                    <a:pt x="30" y="2"/>
                  </a:lnTo>
                  <a:lnTo>
                    <a:pt x="42" y="0"/>
                  </a:lnTo>
                  <a:lnTo>
                    <a:pt x="42" y="0"/>
                  </a:lnTo>
                  <a:lnTo>
                    <a:pt x="56" y="2"/>
                  </a:lnTo>
                  <a:lnTo>
                    <a:pt x="56" y="2"/>
                  </a:lnTo>
                  <a:lnTo>
                    <a:pt x="66" y="2"/>
                  </a:lnTo>
                  <a:lnTo>
                    <a:pt x="64" y="12"/>
                  </a:lnTo>
                  <a:lnTo>
                    <a:pt x="64" y="12"/>
                  </a:lnTo>
                  <a:lnTo>
                    <a:pt x="54" y="10"/>
                  </a:lnTo>
                  <a:lnTo>
                    <a:pt x="54" y="10"/>
                  </a:lnTo>
                  <a:lnTo>
                    <a:pt x="44" y="10"/>
                  </a:lnTo>
                  <a:lnTo>
                    <a:pt x="44" y="10"/>
                  </a:lnTo>
                  <a:lnTo>
                    <a:pt x="36" y="10"/>
                  </a:lnTo>
                  <a:lnTo>
                    <a:pt x="36" y="10"/>
                  </a:lnTo>
                  <a:lnTo>
                    <a:pt x="28" y="12"/>
                  </a:lnTo>
                  <a:lnTo>
                    <a:pt x="28" y="12"/>
                  </a:lnTo>
                  <a:lnTo>
                    <a:pt x="22" y="16"/>
                  </a:lnTo>
                  <a:lnTo>
                    <a:pt x="22" y="16"/>
                  </a:lnTo>
                  <a:lnTo>
                    <a:pt x="20" y="18"/>
                  </a:lnTo>
                  <a:lnTo>
                    <a:pt x="20" y="22"/>
                  </a:lnTo>
                  <a:lnTo>
                    <a:pt x="20" y="22"/>
                  </a:lnTo>
                  <a:lnTo>
                    <a:pt x="20" y="26"/>
                  </a:lnTo>
                  <a:lnTo>
                    <a:pt x="20" y="28"/>
                  </a:lnTo>
                  <a:lnTo>
                    <a:pt x="20" y="28"/>
                  </a:lnTo>
                  <a:lnTo>
                    <a:pt x="26" y="32"/>
                  </a:lnTo>
                  <a:lnTo>
                    <a:pt x="26" y="32"/>
                  </a:lnTo>
                  <a:lnTo>
                    <a:pt x="32" y="36"/>
                  </a:lnTo>
                  <a:lnTo>
                    <a:pt x="32" y="36"/>
                  </a:lnTo>
                  <a:lnTo>
                    <a:pt x="38" y="36"/>
                  </a:lnTo>
                  <a:lnTo>
                    <a:pt x="38" y="36"/>
                  </a:lnTo>
                  <a:lnTo>
                    <a:pt x="48" y="38"/>
                  </a:lnTo>
                  <a:lnTo>
                    <a:pt x="48" y="38"/>
                  </a:lnTo>
                  <a:lnTo>
                    <a:pt x="56" y="42"/>
                  </a:lnTo>
                  <a:lnTo>
                    <a:pt x="56" y="42"/>
                  </a:lnTo>
                  <a:lnTo>
                    <a:pt x="62" y="50"/>
                  </a:lnTo>
                  <a:lnTo>
                    <a:pt x="62" y="50"/>
                  </a:lnTo>
                  <a:lnTo>
                    <a:pt x="64" y="54"/>
                  </a:lnTo>
                  <a:lnTo>
                    <a:pt x="64" y="60"/>
                  </a:lnTo>
                  <a:lnTo>
                    <a:pt x="64" y="6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28"/>
            <p:cNvSpPr>
              <a:spLocks/>
            </p:cNvSpPr>
            <p:nvPr/>
          </p:nvSpPr>
          <p:spPr bwMode="auto">
            <a:xfrm>
              <a:off x="7977332" y="1806431"/>
              <a:ext cx="123825" cy="171450"/>
            </a:xfrm>
            <a:custGeom>
              <a:avLst/>
              <a:gdLst/>
              <a:ahLst/>
              <a:cxnLst>
                <a:cxn ang="0">
                  <a:pos x="0" y="108"/>
                </a:cxn>
                <a:cxn ang="0">
                  <a:pos x="14" y="0"/>
                </a:cxn>
                <a:cxn ang="0">
                  <a:pos x="78" y="0"/>
                </a:cxn>
                <a:cxn ang="0">
                  <a:pos x="76" y="8"/>
                </a:cxn>
                <a:cxn ang="0">
                  <a:pos x="24" y="8"/>
                </a:cxn>
                <a:cxn ang="0">
                  <a:pos x="20" y="48"/>
                </a:cxn>
                <a:cxn ang="0">
                  <a:pos x="60" y="48"/>
                </a:cxn>
                <a:cxn ang="0">
                  <a:pos x="58" y="56"/>
                </a:cxn>
                <a:cxn ang="0">
                  <a:pos x="18" y="56"/>
                </a:cxn>
                <a:cxn ang="0">
                  <a:pos x="14" y="98"/>
                </a:cxn>
                <a:cxn ang="0">
                  <a:pos x="66" y="98"/>
                </a:cxn>
                <a:cxn ang="0">
                  <a:pos x="66" y="108"/>
                </a:cxn>
                <a:cxn ang="0">
                  <a:pos x="0" y="108"/>
                </a:cxn>
              </a:cxnLst>
              <a:rect l="0" t="0" r="r" b="b"/>
              <a:pathLst>
                <a:path w="78" h="108">
                  <a:moveTo>
                    <a:pt x="0" y="108"/>
                  </a:moveTo>
                  <a:lnTo>
                    <a:pt x="14" y="0"/>
                  </a:lnTo>
                  <a:lnTo>
                    <a:pt x="78" y="0"/>
                  </a:lnTo>
                  <a:lnTo>
                    <a:pt x="76" y="8"/>
                  </a:lnTo>
                  <a:lnTo>
                    <a:pt x="24" y="8"/>
                  </a:lnTo>
                  <a:lnTo>
                    <a:pt x="20" y="48"/>
                  </a:lnTo>
                  <a:lnTo>
                    <a:pt x="60" y="48"/>
                  </a:lnTo>
                  <a:lnTo>
                    <a:pt x="58" y="56"/>
                  </a:lnTo>
                  <a:lnTo>
                    <a:pt x="18" y="56"/>
                  </a:lnTo>
                  <a:lnTo>
                    <a:pt x="14" y="98"/>
                  </a:lnTo>
                  <a:lnTo>
                    <a:pt x="66" y="98"/>
                  </a:lnTo>
                  <a:lnTo>
                    <a:pt x="66" y="108"/>
                  </a:lnTo>
                  <a:lnTo>
                    <a:pt x="0" y="10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29"/>
            <p:cNvSpPr>
              <a:spLocks noEditPoints="1"/>
            </p:cNvSpPr>
            <p:nvPr/>
          </p:nvSpPr>
          <p:spPr bwMode="auto">
            <a:xfrm>
              <a:off x="8107507" y="1793731"/>
              <a:ext cx="127000" cy="187325"/>
            </a:xfrm>
            <a:custGeom>
              <a:avLst/>
              <a:gdLst/>
              <a:ahLst/>
              <a:cxnLst>
                <a:cxn ang="0">
                  <a:pos x="66" y="114"/>
                </a:cxn>
                <a:cxn ang="0">
                  <a:pos x="60" y="116"/>
                </a:cxn>
                <a:cxn ang="0">
                  <a:pos x="52" y="116"/>
                </a:cxn>
                <a:cxn ang="0">
                  <a:pos x="46" y="118"/>
                </a:cxn>
                <a:cxn ang="0">
                  <a:pos x="38" y="118"/>
                </a:cxn>
                <a:cxn ang="0">
                  <a:pos x="20" y="114"/>
                </a:cxn>
                <a:cxn ang="0">
                  <a:pos x="14" y="112"/>
                </a:cxn>
                <a:cxn ang="0">
                  <a:pos x="8" y="106"/>
                </a:cxn>
                <a:cxn ang="0">
                  <a:pos x="0" y="94"/>
                </a:cxn>
                <a:cxn ang="0">
                  <a:pos x="0" y="86"/>
                </a:cxn>
                <a:cxn ang="0">
                  <a:pos x="0" y="76"/>
                </a:cxn>
                <a:cxn ang="0">
                  <a:pos x="4" y="58"/>
                </a:cxn>
                <a:cxn ang="0">
                  <a:pos x="8" y="50"/>
                </a:cxn>
                <a:cxn ang="0">
                  <a:pos x="14" y="44"/>
                </a:cxn>
                <a:cxn ang="0">
                  <a:pos x="28" y="36"/>
                </a:cxn>
                <a:cxn ang="0">
                  <a:pos x="36" y="34"/>
                </a:cxn>
                <a:cxn ang="0">
                  <a:pos x="44" y="32"/>
                </a:cxn>
                <a:cxn ang="0">
                  <a:pos x="52" y="32"/>
                </a:cxn>
                <a:cxn ang="0">
                  <a:pos x="68" y="0"/>
                </a:cxn>
                <a:cxn ang="0">
                  <a:pos x="80" y="0"/>
                </a:cxn>
                <a:cxn ang="0">
                  <a:pos x="78" y="16"/>
                </a:cxn>
                <a:cxn ang="0">
                  <a:pos x="76" y="38"/>
                </a:cxn>
                <a:cxn ang="0">
                  <a:pos x="72" y="62"/>
                </a:cxn>
                <a:cxn ang="0">
                  <a:pos x="70" y="84"/>
                </a:cxn>
                <a:cxn ang="0">
                  <a:pos x="68" y="102"/>
                </a:cxn>
                <a:cxn ang="0">
                  <a:pos x="66" y="114"/>
                </a:cxn>
                <a:cxn ang="0">
                  <a:pos x="62" y="44"/>
                </a:cxn>
                <a:cxn ang="0">
                  <a:pos x="54" y="42"/>
                </a:cxn>
                <a:cxn ang="0">
                  <a:pos x="46" y="42"/>
                </a:cxn>
                <a:cxn ang="0">
                  <a:pos x="28" y="46"/>
                </a:cxn>
                <a:cxn ang="0">
                  <a:pos x="24" y="50"/>
                </a:cxn>
                <a:cxn ang="0">
                  <a:pos x="16" y="60"/>
                </a:cxn>
                <a:cxn ang="0">
                  <a:pos x="12" y="76"/>
                </a:cxn>
                <a:cxn ang="0">
                  <a:pos x="14" y="88"/>
                </a:cxn>
                <a:cxn ang="0">
                  <a:pos x="18" y="100"/>
                </a:cxn>
                <a:cxn ang="0">
                  <a:pos x="22" y="104"/>
                </a:cxn>
                <a:cxn ang="0">
                  <a:pos x="26" y="106"/>
                </a:cxn>
                <a:cxn ang="0">
                  <a:pos x="40" y="108"/>
                </a:cxn>
                <a:cxn ang="0">
                  <a:pos x="46" y="108"/>
                </a:cxn>
                <a:cxn ang="0">
                  <a:pos x="56" y="108"/>
                </a:cxn>
              </a:cxnLst>
              <a:rect l="0" t="0" r="r" b="b"/>
              <a:pathLst>
                <a:path w="80" h="118">
                  <a:moveTo>
                    <a:pt x="66" y="114"/>
                  </a:moveTo>
                  <a:lnTo>
                    <a:pt x="66" y="114"/>
                  </a:lnTo>
                  <a:lnTo>
                    <a:pt x="60" y="116"/>
                  </a:lnTo>
                  <a:lnTo>
                    <a:pt x="60" y="116"/>
                  </a:lnTo>
                  <a:lnTo>
                    <a:pt x="52" y="116"/>
                  </a:lnTo>
                  <a:lnTo>
                    <a:pt x="52" y="116"/>
                  </a:lnTo>
                  <a:lnTo>
                    <a:pt x="46" y="118"/>
                  </a:lnTo>
                  <a:lnTo>
                    <a:pt x="46" y="118"/>
                  </a:lnTo>
                  <a:lnTo>
                    <a:pt x="38" y="118"/>
                  </a:lnTo>
                  <a:lnTo>
                    <a:pt x="38" y="118"/>
                  </a:lnTo>
                  <a:lnTo>
                    <a:pt x="28" y="116"/>
                  </a:lnTo>
                  <a:lnTo>
                    <a:pt x="20" y="114"/>
                  </a:lnTo>
                  <a:lnTo>
                    <a:pt x="20" y="114"/>
                  </a:lnTo>
                  <a:lnTo>
                    <a:pt x="14" y="112"/>
                  </a:lnTo>
                  <a:lnTo>
                    <a:pt x="8" y="106"/>
                  </a:lnTo>
                  <a:lnTo>
                    <a:pt x="8" y="106"/>
                  </a:lnTo>
                  <a:lnTo>
                    <a:pt x="4" y="100"/>
                  </a:lnTo>
                  <a:lnTo>
                    <a:pt x="0" y="94"/>
                  </a:lnTo>
                  <a:lnTo>
                    <a:pt x="0" y="94"/>
                  </a:lnTo>
                  <a:lnTo>
                    <a:pt x="0" y="86"/>
                  </a:lnTo>
                  <a:lnTo>
                    <a:pt x="0" y="76"/>
                  </a:lnTo>
                  <a:lnTo>
                    <a:pt x="0" y="76"/>
                  </a:lnTo>
                  <a:lnTo>
                    <a:pt x="2" y="66"/>
                  </a:lnTo>
                  <a:lnTo>
                    <a:pt x="4" y="58"/>
                  </a:lnTo>
                  <a:lnTo>
                    <a:pt x="4" y="58"/>
                  </a:lnTo>
                  <a:lnTo>
                    <a:pt x="8" y="50"/>
                  </a:lnTo>
                  <a:lnTo>
                    <a:pt x="14" y="44"/>
                  </a:lnTo>
                  <a:lnTo>
                    <a:pt x="14" y="44"/>
                  </a:lnTo>
                  <a:lnTo>
                    <a:pt x="20" y="40"/>
                  </a:lnTo>
                  <a:lnTo>
                    <a:pt x="28" y="36"/>
                  </a:lnTo>
                  <a:lnTo>
                    <a:pt x="28" y="36"/>
                  </a:lnTo>
                  <a:lnTo>
                    <a:pt x="36" y="34"/>
                  </a:lnTo>
                  <a:lnTo>
                    <a:pt x="44" y="32"/>
                  </a:lnTo>
                  <a:lnTo>
                    <a:pt x="44" y="32"/>
                  </a:lnTo>
                  <a:lnTo>
                    <a:pt x="52" y="32"/>
                  </a:lnTo>
                  <a:lnTo>
                    <a:pt x="52" y="32"/>
                  </a:lnTo>
                  <a:lnTo>
                    <a:pt x="64" y="34"/>
                  </a:lnTo>
                  <a:lnTo>
                    <a:pt x="68" y="0"/>
                  </a:lnTo>
                  <a:lnTo>
                    <a:pt x="80" y="0"/>
                  </a:lnTo>
                  <a:lnTo>
                    <a:pt x="80" y="0"/>
                  </a:lnTo>
                  <a:lnTo>
                    <a:pt x="78" y="16"/>
                  </a:lnTo>
                  <a:lnTo>
                    <a:pt x="78" y="16"/>
                  </a:lnTo>
                  <a:lnTo>
                    <a:pt x="76" y="38"/>
                  </a:lnTo>
                  <a:lnTo>
                    <a:pt x="76" y="38"/>
                  </a:lnTo>
                  <a:lnTo>
                    <a:pt x="72" y="62"/>
                  </a:lnTo>
                  <a:lnTo>
                    <a:pt x="72" y="62"/>
                  </a:lnTo>
                  <a:lnTo>
                    <a:pt x="70" y="84"/>
                  </a:lnTo>
                  <a:lnTo>
                    <a:pt x="70" y="84"/>
                  </a:lnTo>
                  <a:lnTo>
                    <a:pt x="68" y="102"/>
                  </a:lnTo>
                  <a:lnTo>
                    <a:pt x="68" y="102"/>
                  </a:lnTo>
                  <a:lnTo>
                    <a:pt x="66" y="114"/>
                  </a:lnTo>
                  <a:lnTo>
                    <a:pt x="66" y="114"/>
                  </a:lnTo>
                  <a:close/>
                  <a:moveTo>
                    <a:pt x="62" y="44"/>
                  </a:moveTo>
                  <a:lnTo>
                    <a:pt x="62" y="44"/>
                  </a:lnTo>
                  <a:lnTo>
                    <a:pt x="54" y="42"/>
                  </a:lnTo>
                  <a:lnTo>
                    <a:pt x="54" y="42"/>
                  </a:lnTo>
                  <a:lnTo>
                    <a:pt x="46" y="42"/>
                  </a:lnTo>
                  <a:lnTo>
                    <a:pt x="46" y="42"/>
                  </a:lnTo>
                  <a:lnTo>
                    <a:pt x="34" y="44"/>
                  </a:lnTo>
                  <a:lnTo>
                    <a:pt x="28" y="46"/>
                  </a:lnTo>
                  <a:lnTo>
                    <a:pt x="24" y="50"/>
                  </a:lnTo>
                  <a:lnTo>
                    <a:pt x="24" y="50"/>
                  </a:lnTo>
                  <a:lnTo>
                    <a:pt x="20" y="54"/>
                  </a:lnTo>
                  <a:lnTo>
                    <a:pt x="16" y="60"/>
                  </a:lnTo>
                  <a:lnTo>
                    <a:pt x="12" y="76"/>
                  </a:lnTo>
                  <a:lnTo>
                    <a:pt x="12" y="76"/>
                  </a:lnTo>
                  <a:lnTo>
                    <a:pt x="14" y="88"/>
                  </a:lnTo>
                  <a:lnTo>
                    <a:pt x="14" y="88"/>
                  </a:lnTo>
                  <a:lnTo>
                    <a:pt x="16" y="94"/>
                  </a:lnTo>
                  <a:lnTo>
                    <a:pt x="18" y="100"/>
                  </a:lnTo>
                  <a:lnTo>
                    <a:pt x="18" y="100"/>
                  </a:lnTo>
                  <a:lnTo>
                    <a:pt x="22" y="104"/>
                  </a:lnTo>
                  <a:lnTo>
                    <a:pt x="26" y="106"/>
                  </a:lnTo>
                  <a:lnTo>
                    <a:pt x="26" y="106"/>
                  </a:lnTo>
                  <a:lnTo>
                    <a:pt x="32" y="108"/>
                  </a:lnTo>
                  <a:lnTo>
                    <a:pt x="40" y="108"/>
                  </a:lnTo>
                  <a:lnTo>
                    <a:pt x="40" y="108"/>
                  </a:lnTo>
                  <a:lnTo>
                    <a:pt x="46" y="108"/>
                  </a:lnTo>
                  <a:lnTo>
                    <a:pt x="46" y="108"/>
                  </a:lnTo>
                  <a:lnTo>
                    <a:pt x="56" y="108"/>
                  </a:lnTo>
                  <a:lnTo>
                    <a:pt x="62" y="4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30"/>
            <p:cNvSpPr>
              <a:spLocks noEditPoints="1"/>
            </p:cNvSpPr>
            <p:nvPr/>
          </p:nvSpPr>
          <p:spPr bwMode="auto">
            <a:xfrm>
              <a:off x="8250382" y="1844531"/>
              <a:ext cx="136525" cy="187325"/>
            </a:xfrm>
            <a:custGeom>
              <a:avLst/>
              <a:gdLst/>
              <a:ahLst/>
              <a:cxnLst>
                <a:cxn ang="0">
                  <a:pos x="64" y="8"/>
                </a:cxn>
                <a:cxn ang="0">
                  <a:pos x="70" y="16"/>
                </a:cxn>
                <a:cxn ang="0">
                  <a:pos x="72" y="28"/>
                </a:cxn>
                <a:cxn ang="0">
                  <a:pos x="68" y="40"/>
                </a:cxn>
                <a:cxn ang="0">
                  <a:pos x="60" y="50"/>
                </a:cxn>
                <a:cxn ang="0">
                  <a:pos x="48" y="54"/>
                </a:cxn>
                <a:cxn ang="0">
                  <a:pos x="30" y="56"/>
                </a:cxn>
                <a:cxn ang="0">
                  <a:pos x="26" y="54"/>
                </a:cxn>
                <a:cxn ang="0">
                  <a:pos x="16" y="64"/>
                </a:cxn>
                <a:cxn ang="0">
                  <a:pos x="16" y="70"/>
                </a:cxn>
                <a:cxn ang="0">
                  <a:pos x="26" y="74"/>
                </a:cxn>
                <a:cxn ang="0">
                  <a:pos x="36" y="76"/>
                </a:cxn>
                <a:cxn ang="0">
                  <a:pos x="52" y="76"/>
                </a:cxn>
                <a:cxn ang="0">
                  <a:pos x="64" y="78"/>
                </a:cxn>
                <a:cxn ang="0">
                  <a:pos x="70" y="82"/>
                </a:cxn>
                <a:cxn ang="0">
                  <a:pos x="72" y="92"/>
                </a:cxn>
                <a:cxn ang="0">
                  <a:pos x="68" y="106"/>
                </a:cxn>
                <a:cxn ang="0">
                  <a:pos x="56" y="114"/>
                </a:cxn>
                <a:cxn ang="0">
                  <a:pos x="30" y="118"/>
                </a:cxn>
                <a:cxn ang="0">
                  <a:pos x="14" y="118"/>
                </a:cxn>
                <a:cxn ang="0">
                  <a:pos x="0" y="106"/>
                </a:cxn>
                <a:cxn ang="0">
                  <a:pos x="28" y="110"/>
                </a:cxn>
                <a:cxn ang="0">
                  <a:pos x="36" y="110"/>
                </a:cxn>
                <a:cxn ang="0">
                  <a:pos x="56" y="102"/>
                </a:cxn>
                <a:cxn ang="0">
                  <a:pos x="60" y="96"/>
                </a:cxn>
                <a:cxn ang="0">
                  <a:pos x="58" y="90"/>
                </a:cxn>
                <a:cxn ang="0">
                  <a:pos x="48" y="86"/>
                </a:cxn>
                <a:cxn ang="0">
                  <a:pos x="40" y="86"/>
                </a:cxn>
                <a:cxn ang="0">
                  <a:pos x="28" y="86"/>
                </a:cxn>
                <a:cxn ang="0">
                  <a:pos x="20" y="86"/>
                </a:cxn>
                <a:cxn ang="0">
                  <a:pos x="4" y="80"/>
                </a:cxn>
                <a:cxn ang="0">
                  <a:pos x="2" y="70"/>
                </a:cxn>
                <a:cxn ang="0">
                  <a:pos x="8" y="60"/>
                </a:cxn>
                <a:cxn ang="0">
                  <a:pos x="18" y="52"/>
                </a:cxn>
                <a:cxn ang="0">
                  <a:pos x="8" y="42"/>
                </a:cxn>
                <a:cxn ang="0">
                  <a:pos x="4" y="28"/>
                </a:cxn>
                <a:cxn ang="0">
                  <a:pos x="8" y="16"/>
                </a:cxn>
                <a:cxn ang="0">
                  <a:pos x="18" y="8"/>
                </a:cxn>
                <a:cxn ang="0">
                  <a:pos x="42" y="0"/>
                </a:cxn>
                <a:cxn ang="0">
                  <a:pos x="48" y="2"/>
                </a:cxn>
                <a:cxn ang="0">
                  <a:pos x="84" y="10"/>
                </a:cxn>
                <a:cxn ang="0">
                  <a:pos x="74" y="8"/>
                </a:cxn>
                <a:cxn ang="0">
                  <a:pos x="58" y="20"/>
                </a:cxn>
                <a:cxn ang="0">
                  <a:pos x="50" y="10"/>
                </a:cxn>
                <a:cxn ang="0">
                  <a:pos x="32" y="10"/>
                </a:cxn>
                <a:cxn ang="0">
                  <a:pos x="22" y="20"/>
                </a:cxn>
                <a:cxn ang="0">
                  <a:pos x="20" y="36"/>
                </a:cxn>
                <a:cxn ang="0">
                  <a:pos x="28" y="46"/>
                </a:cxn>
                <a:cxn ang="0">
                  <a:pos x="46" y="46"/>
                </a:cxn>
                <a:cxn ang="0">
                  <a:pos x="60" y="28"/>
                </a:cxn>
              </a:cxnLst>
              <a:rect l="0" t="0" r="r" b="b"/>
              <a:pathLst>
                <a:path w="86" h="118">
                  <a:moveTo>
                    <a:pt x="74" y="8"/>
                  </a:moveTo>
                  <a:lnTo>
                    <a:pt x="74" y="8"/>
                  </a:lnTo>
                  <a:lnTo>
                    <a:pt x="64" y="8"/>
                  </a:lnTo>
                  <a:lnTo>
                    <a:pt x="64" y="8"/>
                  </a:lnTo>
                  <a:lnTo>
                    <a:pt x="68" y="12"/>
                  </a:lnTo>
                  <a:lnTo>
                    <a:pt x="70" y="16"/>
                  </a:lnTo>
                  <a:lnTo>
                    <a:pt x="70" y="16"/>
                  </a:lnTo>
                  <a:lnTo>
                    <a:pt x="72" y="22"/>
                  </a:lnTo>
                  <a:lnTo>
                    <a:pt x="72" y="28"/>
                  </a:lnTo>
                  <a:lnTo>
                    <a:pt x="72" y="28"/>
                  </a:lnTo>
                  <a:lnTo>
                    <a:pt x="70" y="36"/>
                  </a:lnTo>
                  <a:lnTo>
                    <a:pt x="68" y="40"/>
                  </a:lnTo>
                  <a:lnTo>
                    <a:pt x="68" y="40"/>
                  </a:lnTo>
                  <a:lnTo>
                    <a:pt x="64" y="46"/>
                  </a:lnTo>
                  <a:lnTo>
                    <a:pt x="60" y="50"/>
                  </a:lnTo>
                  <a:lnTo>
                    <a:pt x="60" y="50"/>
                  </a:lnTo>
                  <a:lnTo>
                    <a:pt x="48" y="54"/>
                  </a:lnTo>
                  <a:lnTo>
                    <a:pt x="48" y="54"/>
                  </a:lnTo>
                  <a:lnTo>
                    <a:pt x="36" y="56"/>
                  </a:lnTo>
                  <a:lnTo>
                    <a:pt x="36" y="56"/>
                  </a:lnTo>
                  <a:lnTo>
                    <a:pt x="30" y="56"/>
                  </a:lnTo>
                  <a:lnTo>
                    <a:pt x="30" y="56"/>
                  </a:lnTo>
                  <a:lnTo>
                    <a:pt x="26" y="54"/>
                  </a:lnTo>
                  <a:lnTo>
                    <a:pt x="26" y="54"/>
                  </a:lnTo>
                  <a:lnTo>
                    <a:pt x="18" y="60"/>
                  </a:lnTo>
                  <a:lnTo>
                    <a:pt x="18" y="60"/>
                  </a:lnTo>
                  <a:lnTo>
                    <a:pt x="16" y="64"/>
                  </a:lnTo>
                  <a:lnTo>
                    <a:pt x="14" y="68"/>
                  </a:lnTo>
                  <a:lnTo>
                    <a:pt x="14" y="68"/>
                  </a:lnTo>
                  <a:lnTo>
                    <a:pt x="16" y="70"/>
                  </a:lnTo>
                  <a:lnTo>
                    <a:pt x="18" y="72"/>
                  </a:lnTo>
                  <a:lnTo>
                    <a:pt x="18" y="72"/>
                  </a:lnTo>
                  <a:lnTo>
                    <a:pt x="26" y="74"/>
                  </a:lnTo>
                  <a:lnTo>
                    <a:pt x="26" y="74"/>
                  </a:lnTo>
                  <a:lnTo>
                    <a:pt x="36" y="76"/>
                  </a:lnTo>
                  <a:lnTo>
                    <a:pt x="36" y="76"/>
                  </a:lnTo>
                  <a:lnTo>
                    <a:pt x="42" y="74"/>
                  </a:lnTo>
                  <a:lnTo>
                    <a:pt x="42" y="74"/>
                  </a:lnTo>
                  <a:lnTo>
                    <a:pt x="52" y="76"/>
                  </a:lnTo>
                  <a:lnTo>
                    <a:pt x="52" y="76"/>
                  </a:lnTo>
                  <a:lnTo>
                    <a:pt x="64" y="78"/>
                  </a:lnTo>
                  <a:lnTo>
                    <a:pt x="64" y="78"/>
                  </a:lnTo>
                  <a:lnTo>
                    <a:pt x="68" y="80"/>
                  </a:lnTo>
                  <a:lnTo>
                    <a:pt x="70" y="82"/>
                  </a:lnTo>
                  <a:lnTo>
                    <a:pt x="70" y="82"/>
                  </a:lnTo>
                  <a:lnTo>
                    <a:pt x="72" y="86"/>
                  </a:lnTo>
                  <a:lnTo>
                    <a:pt x="72" y="92"/>
                  </a:lnTo>
                  <a:lnTo>
                    <a:pt x="72" y="92"/>
                  </a:lnTo>
                  <a:lnTo>
                    <a:pt x="72" y="100"/>
                  </a:lnTo>
                  <a:lnTo>
                    <a:pt x="68" y="106"/>
                  </a:lnTo>
                  <a:lnTo>
                    <a:pt x="68" y="106"/>
                  </a:lnTo>
                  <a:lnTo>
                    <a:pt x="62" y="110"/>
                  </a:lnTo>
                  <a:lnTo>
                    <a:pt x="56" y="114"/>
                  </a:lnTo>
                  <a:lnTo>
                    <a:pt x="56" y="114"/>
                  </a:lnTo>
                  <a:lnTo>
                    <a:pt x="42" y="116"/>
                  </a:lnTo>
                  <a:lnTo>
                    <a:pt x="42" y="116"/>
                  </a:lnTo>
                  <a:lnTo>
                    <a:pt x="30" y="118"/>
                  </a:lnTo>
                  <a:lnTo>
                    <a:pt x="30" y="118"/>
                  </a:lnTo>
                  <a:lnTo>
                    <a:pt x="14" y="118"/>
                  </a:lnTo>
                  <a:lnTo>
                    <a:pt x="14" y="118"/>
                  </a:lnTo>
                  <a:lnTo>
                    <a:pt x="0" y="116"/>
                  </a:lnTo>
                  <a:lnTo>
                    <a:pt x="0" y="106"/>
                  </a:lnTo>
                  <a:lnTo>
                    <a:pt x="0" y="106"/>
                  </a:lnTo>
                  <a:lnTo>
                    <a:pt x="14" y="108"/>
                  </a:lnTo>
                  <a:lnTo>
                    <a:pt x="14" y="108"/>
                  </a:lnTo>
                  <a:lnTo>
                    <a:pt x="28" y="110"/>
                  </a:lnTo>
                  <a:lnTo>
                    <a:pt x="28" y="110"/>
                  </a:lnTo>
                  <a:lnTo>
                    <a:pt x="36" y="110"/>
                  </a:lnTo>
                  <a:lnTo>
                    <a:pt x="36" y="110"/>
                  </a:lnTo>
                  <a:lnTo>
                    <a:pt x="46" y="106"/>
                  </a:lnTo>
                  <a:lnTo>
                    <a:pt x="46" y="106"/>
                  </a:lnTo>
                  <a:lnTo>
                    <a:pt x="56" y="102"/>
                  </a:lnTo>
                  <a:lnTo>
                    <a:pt x="56" y="102"/>
                  </a:lnTo>
                  <a:lnTo>
                    <a:pt x="58" y="100"/>
                  </a:lnTo>
                  <a:lnTo>
                    <a:pt x="60" y="96"/>
                  </a:lnTo>
                  <a:lnTo>
                    <a:pt x="60" y="96"/>
                  </a:lnTo>
                  <a:lnTo>
                    <a:pt x="58" y="90"/>
                  </a:lnTo>
                  <a:lnTo>
                    <a:pt x="58" y="90"/>
                  </a:lnTo>
                  <a:lnTo>
                    <a:pt x="54" y="88"/>
                  </a:lnTo>
                  <a:lnTo>
                    <a:pt x="54" y="88"/>
                  </a:lnTo>
                  <a:lnTo>
                    <a:pt x="48" y="86"/>
                  </a:lnTo>
                  <a:lnTo>
                    <a:pt x="48" y="86"/>
                  </a:lnTo>
                  <a:lnTo>
                    <a:pt x="40" y="86"/>
                  </a:lnTo>
                  <a:lnTo>
                    <a:pt x="40" y="86"/>
                  </a:lnTo>
                  <a:lnTo>
                    <a:pt x="34" y="86"/>
                  </a:lnTo>
                  <a:lnTo>
                    <a:pt x="34" y="86"/>
                  </a:lnTo>
                  <a:lnTo>
                    <a:pt x="28" y="86"/>
                  </a:lnTo>
                  <a:lnTo>
                    <a:pt x="28" y="86"/>
                  </a:lnTo>
                  <a:lnTo>
                    <a:pt x="20" y="86"/>
                  </a:lnTo>
                  <a:lnTo>
                    <a:pt x="20" y="86"/>
                  </a:lnTo>
                  <a:lnTo>
                    <a:pt x="10" y="84"/>
                  </a:lnTo>
                  <a:lnTo>
                    <a:pt x="10" y="84"/>
                  </a:lnTo>
                  <a:lnTo>
                    <a:pt x="4" y="80"/>
                  </a:lnTo>
                  <a:lnTo>
                    <a:pt x="4" y="80"/>
                  </a:lnTo>
                  <a:lnTo>
                    <a:pt x="2" y="76"/>
                  </a:lnTo>
                  <a:lnTo>
                    <a:pt x="2" y="70"/>
                  </a:lnTo>
                  <a:lnTo>
                    <a:pt x="2" y="70"/>
                  </a:lnTo>
                  <a:lnTo>
                    <a:pt x="4" y="64"/>
                  </a:lnTo>
                  <a:lnTo>
                    <a:pt x="8" y="60"/>
                  </a:lnTo>
                  <a:lnTo>
                    <a:pt x="8" y="60"/>
                  </a:lnTo>
                  <a:lnTo>
                    <a:pt x="18" y="52"/>
                  </a:lnTo>
                  <a:lnTo>
                    <a:pt x="18" y="52"/>
                  </a:lnTo>
                  <a:lnTo>
                    <a:pt x="12" y="48"/>
                  </a:lnTo>
                  <a:lnTo>
                    <a:pt x="8" y="42"/>
                  </a:lnTo>
                  <a:lnTo>
                    <a:pt x="8" y="42"/>
                  </a:lnTo>
                  <a:lnTo>
                    <a:pt x="4" y="36"/>
                  </a:lnTo>
                  <a:lnTo>
                    <a:pt x="4" y="28"/>
                  </a:lnTo>
                  <a:lnTo>
                    <a:pt x="4" y="28"/>
                  </a:lnTo>
                  <a:lnTo>
                    <a:pt x="6" y="22"/>
                  </a:lnTo>
                  <a:lnTo>
                    <a:pt x="8" y="16"/>
                  </a:lnTo>
                  <a:lnTo>
                    <a:pt x="8" y="16"/>
                  </a:lnTo>
                  <a:lnTo>
                    <a:pt x="12" y="10"/>
                  </a:lnTo>
                  <a:lnTo>
                    <a:pt x="18" y="8"/>
                  </a:lnTo>
                  <a:lnTo>
                    <a:pt x="18" y="8"/>
                  </a:lnTo>
                  <a:lnTo>
                    <a:pt x="30" y="2"/>
                  </a:lnTo>
                  <a:lnTo>
                    <a:pt x="30" y="2"/>
                  </a:lnTo>
                  <a:lnTo>
                    <a:pt x="42" y="0"/>
                  </a:lnTo>
                  <a:lnTo>
                    <a:pt x="42" y="0"/>
                  </a:lnTo>
                  <a:lnTo>
                    <a:pt x="48" y="2"/>
                  </a:lnTo>
                  <a:lnTo>
                    <a:pt x="48" y="2"/>
                  </a:lnTo>
                  <a:lnTo>
                    <a:pt x="54" y="2"/>
                  </a:lnTo>
                  <a:lnTo>
                    <a:pt x="86" y="0"/>
                  </a:lnTo>
                  <a:lnTo>
                    <a:pt x="84" y="10"/>
                  </a:lnTo>
                  <a:lnTo>
                    <a:pt x="84" y="10"/>
                  </a:lnTo>
                  <a:lnTo>
                    <a:pt x="74" y="8"/>
                  </a:lnTo>
                  <a:lnTo>
                    <a:pt x="74" y="8"/>
                  </a:lnTo>
                  <a:close/>
                  <a:moveTo>
                    <a:pt x="60" y="28"/>
                  </a:moveTo>
                  <a:lnTo>
                    <a:pt x="60" y="28"/>
                  </a:lnTo>
                  <a:lnTo>
                    <a:pt x="58" y="20"/>
                  </a:lnTo>
                  <a:lnTo>
                    <a:pt x="56" y="14"/>
                  </a:lnTo>
                  <a:lnTo>
                    <a:pt x="56" y="14"/>
                  </a:lnTo>
                  <a:lnTo>
                    <a:pt x="50" y="10"/>
                  </a:lnTo>
                  <a:lnTo>
                    <a:pt x="42" y="8"/>
                  </a:lnTo>
                  <a:lnTo>
                    <a:pt x="42" y="8"/>
                  </a:lnTo>
                  <a:lnTo>
                    <a:pt x="32" y="10"/>
                  </a:lnTo>
                  <a:lnTo>
                    <a:pt x="26" y="14"/>
                  </a:lnTo>
                  <a:lnTo>
                    <a:pt x="26" y="14"/>
                  </a:lnTo>
                  <a:lnTo>
                    <a:pt x="22" y="20"/>
                  </a:lnTo>
                  <a:lnTo>
                    <a:pt x="18" y="28"/>
                  </a:lnTo>
                  <a:lnTo>
                    <a:pt x="18" y="28"/>
                  </a:lnTo>
                  <a:lnTo>
                    <a:pt x="20" y="36"/>
                  </a:lnTo>
                  <a:lnTo>
                    <a:pt x="22" y="42"/>
                  </a:lnTo>
                  <a:lnTo>
                    <a:pt x="22" y="42"/>
                  </a:lnTo>
                  <a:lnTo>
                    <a:pt x="28" y="46"/>
                  </a:lnTo>
                  <a:lnTo>
                    <a:pt x="36" y="48"/>
                  </a:lnTo>
                  <a:lnTo>
                    <a:pt x="36" y="48"/>
                  </a:lnTo>
                  <a:lnTo>
                    <a:pt x="46" y="46"/>
                  </a:lnTo>
                  <a:lnTo>
                    <a:pt x="52" y="42"/>
                  </a:lnTo>
                  <a:lnTo>
                    <a:pt x="56" y="36"/>
                  </a:lnTo>
                  <a:lnTo>
                    <a:pt x="60" y="28"/>
                  </a:lnTo>
                  <a:lnTo>
                    <a:pt x="60" y="2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31"/>
            <p:cNvSpPr>
              <a:spLocks noEditPoints="1"/>
            </p:cNvSpPr>
            <p:nvPr/>
          </p:nvSpPr>
          <p:spPr bwMode="auto">
            <a:xfrm>
              <a:off x="8396432" y="1844531"/>
              <a:ext cx="117475" cy="136525"/>
            </a:xfrm>
            <a:custGeom>
              <a:avLst/>
              <a:gdLst/>
              <a:ahLst/>
              <a:cxnLst>
                <a:cxn ang="0">
                  <a:pos x="12" y="46"/>
                </a:cxn>
                <a:cxn ang="0">
                  <a:pos x="14" y="64"/>
                </a:cxn>
                <a:cxn ang="0">
                  <a:pos x="18" y="70"/>
                </a:cxn>
                <a:cxn ang="0">
                  <a:pos x="22" y="72"/>
                </a:cxn>
                <a:cxn ang="0">
                  <a:pos x="34" y="76"/>
                </a:cxn>
                <a:cxn ang="0">
                  <a:pos x="44" y="78"/>
                </a:cxn>
                <a:cxn ang="0">
                  <a:pos x="54" y="76"/>
                </a:cxn>
                <a:cxn ang="0">
                  <a:pos x="64" y="74"/>
                </a:cxn>
                <a:cxn ang="0">
                  <a:pos x="64" y="82"/>
                </a:cxn>
                <a:cxn ang="0">
                  <a:pos x="50" y="86"/>
                </a:cxn>
                <a:cxn ang="0">
                  <a:pos x="38" y="86"/>
                </a:cxn>
                <a:cxn ang="0">
                  <a:pos x="20" y="82"/>
                </a:cxn>
                <a:cxn ang="0">
                  <a:pos x="6" y="74"/>
                </a:cxn>
                <a:cxn ang="0">
                  <a:pos x="2" y="68"/>
                </a:cxn>
                <a:cxn ang="0">
                  <a:pos x="0" y="52"/>
                </a:cxn>
                <a:cxn ang="0">
                  <a:pos x="0" y="42"/>
                </a:cxn>
                <a:cxn ang="0">
                  <a:pos x="6" y="22"/>
                </a:cxn>
                <a:cxn ang="0">
                  <a:pos x="10" y="16"/>
                </a:cxn>
                <a:cxn ang="0">
                  <a:pos x="14" y="10"/>
                </a:cxn>
                <a:cxn ang="0">
                  <a:pos x="28" y="2"/>
                </a:cxn>
                <a:cxn ang="0">
                  <a:pos x="42" y="0"/>
                </a:cxn>
                <a:cxn ang="0">
                  <a:pos x="50" y="2"/>
                </a:cxn>
                <a:cxn ang="0">
                  <a:pos x="58" y="4"/>
                </a:cxn>
                <a:cxn ang="0">
                  <a:pos x="70" y="12"/>
                </a:cxn>
                <a:cxn ang="0">
                  <a:pos x="72" y="18"/>
                </a:cxn>
                <a:cxn ang="0">
                  <a:pos x="74" y="26"/>
                </a:cxn>
                <a:cxn ang="0">
                  <a:pos x="74" y="46"/>
                </a:cxn>
                <a:cxn ang="0">
                  <a:pos x="62" y="26"/>
                </a:cxn>
                <a:cxn ang="0">
                  <a:pos x="58" y="18"/>
                </a:cxn>
                <a:cxn ang="0">
                  <a:pos x="56" y="14"/>
                </a:cxn>
                <a:cxn ang="0">
                  <a:pos x="52" y="10"/>
                </a:cxn>
                <a:cxn ang="0">
                  <a:pos x="40" y="8"/>
                </a:cxn>
                <a:cxn ang="0">
                  <a:pos x="30" y="10"/>
                </a:cxn>
                <a:cxn ang="0">
                  <a:pos x="22" y="16"/>
                </a:cxn>
                <a:cxn ang="0">
                  <a:pos x="14" y="38"/>
                </a:cxn>
                <a:cxn ang="0">
                  <a:pos x="60" y="38"/>
                </a:cxn>
                <a:cxn ang="0">
                  <a:pos x="62" y="26"/>
                </a:cxn>
              </a:cxnLst>
              <a:rect l="0" t="0" r="r" b="b"/>
              <a:pathLst>
                <a:path w="74" h="86">
                  <a:moveTo>
                    <a:pt x="12" y="46"/>
                  </a:moveTo>
                  <a:lnTo>
                    <a:pt x="12" y="46"/>
                  </a:lnTo>
                  <a:lnTo>
                    <a:pt x="12" y="56"/>
                  </a:lnTo>
                  <a:lnTo>
                    <a:pt x="14" y="64"/>
                  </a:lnTo>
                  <a:lnTo>
                    <a:pt x="14" y="64"/>
                  </a:lnTo>
                  <a:lnTo>
                    <a:pt x="18" y="70"/>
                  </a:lnTo>
                  <a:lnTo>
                    <a:pt x="22" y="72"/>
                  </a:lnTo>
                  <a:lnTo>
                    <a:pt x="22" y="72"/>
                  </a:lnTo>
                  <a:lnTo>
                    <a:pt x="28" y="76"/>
                  </a:lnTo>
                  <a:lnTo>
                    <a:pt x="34" y="76"/>
                  </a:lnTo>
                  <a:lnTo>
                    <a:pt x="34" y="76"/>
                  </a:lnTo>
                  <a:lnTo>
                    <a:pt x="44" y="78"/>
                  </a:lnTo>
                  <a:lnTo>
                    <a:pt x="44" y="78"/>
                  </a:lnTo>
                  <a:lnTo>
                    <a:pt x="54" y="76"/>
                  </a:lnTo>
                  <a:lnTo>
                    <a:pt x="54" y="76"/>
                  </a:lnTo>
                  <a:lnTo>
                    <a:pt x="64" y="74"/>
                  </a:lnTo>
                  <a:lnTo>
                    <a:pt x="64" y="82"/>
                  </a:lnTo>
                  <a:lnTo>
                    <a:pt x="64" y="82"/>
                  </a:lnTo>
                  <a:lnTo>
                    <a:pt x="50" y="86"/>
                  </a:lnTo>
                  <a:lnTo>
                    <a:pt x="50" y="86"/>
                  </a:lnTo>
                  <a:lnTo>
                    <a:pt x="38" y="86"/>
                  </a:lnTo>
                  <a:lnTo>
                    <a:pt x="38" y="86"/>
                  </a:lnTo>
                  <a:lnTo>
                    <a:pt x="28" y="84"/>
                  </a:lnTo>
                  <a:lnTo>
                    <a:pt x="20" y="82"/>
                  </a:lnTo>
                  <a:lnTo>
                    <a:pt x="12" y="80"/>
                  </a:lnTo>
                  <a:lnTo>
                    <a:pt x="6" y="74"/>
                  </a:lnTo>
                  <a:lnTo>
                    <a:pt x="6" y="74"/>
                  </a:lnTo>
                  <a:lnTo>
                    <a:pt x="2" y="68"/>
                  </a:lnTo>
                  <a:lnTo>
                    <a:pt x="0" y="60"/>
                  </a:lnTo>
                  <a:lnTo>
                    <a:pt x="0" y="52"/>
                  </a:lnTo>
                  <a:lnTo>
                    <a:pt x="0" y="42"/>
                  </a:lnTo>
                  <a:lnTo>
                    <a:pt x="0" y="42"/>
                  </a:lnTo>
                  <a:lnTo>
                    <a:pt x="2" y="32"/>
                  </a:lnTo>
                  <a:lnTo>
                    <a:pt x="6" y="22"/>
                  </a:lnTo>
                  <a:lnTo>
                    <a:pt x="6" y="22"/>
                  </a:lnTo>
                  <a:lnTo>
                    <a:pt x="10" y="16"/>
                  </a:lnTo>
                  <a:lnTo>
                    <a:pt x="14" y="10"/>
                  </a:lnTo>
                  <a:lnTo>
                    <a:pt x="14" y="10"/>
                  </a:lnTo>
                  <a:lnTo>
                    <a:pt x="20" y="6"/>
                  </a:lnTo>
                  <a:lnTo>
                    <a:pt x="28" y="2"/>
                  </a:lnTo>
                  <a:lnTo>
                    <a:pt x="28" y="2"/>
                  </a:lnTo>
                  <a:lnTo>
                    <a:pt x="42" y="0"/>
                  </a:lnTo>
                  <a:lnTo>
                    <a:pt x="42" y="0"/>
                  </a:lnTo>
                  <a:lnTo>
                    <a:pt x="50" y="2"/>
                  </a:lnTo>
                  <a:lnTo>
                    <a:pt x="58" y="4"/>
                  </a:lnTo>
                  <a:lnTo>
                    <a:pt x="58" y="4"/>
                  </a:lnTo>
                  <a:lnTo>
                    <a:pt x="64" y="8"/>
                  </a:lnTo>
                  <a:lnTo>
                    <a:pt x="70" y="12"/>
                  </a:lnTo>
                  <a:lnTo>
                    <a:pt x="70" y="12"/>
                  </a:lnTo>
                  <a:lnTo>
                    <a:pt x="72" y="18"/>
                  </a:lnTo>
                  <a:lnTo>
                    <a:pt x="74" y="26"/>
                  </a:lnTo>
                  <a:lnTo>
                    <a:pt x="74" y="26"/>
                  </a:lnTo>
                  <a:lnTo>
                    <a:pt x="74" y="44"/>
                  </a:lnTo>
                  <a:lnTo>
                    <a:pt x="74" y="46"/>
                  </a:lnTo>
                  <a:lnTo>
                    <a:pt x="12" y="46"/>
                  </a:lnTo>
                  <a:close/>
                  <a:moveTo>
                    <a:pt x="62" y="26"/>
                  </a:moveTo>
                  <a:lnTo>
                    <a:pt x="62" y="26"/>
                  </a:lnTo>
                  <a:lnTo>
                    <a:pt x="58" y="18"/>
                  </a:lnTo>
                  <a:lnTo>
                    <a:pt x="58" y="18"/>
                  </a:lnTo>
                  <a:lnTo>
                    <a:pt x="56" y="14"/>
                  </a:lnTo>
                  <a:lnTo>
                    <a:pt x="52" y="10"/>
                  </a:lnTo>
                  <a:lnTo>
                    <a:pt x="52" y="10"/>
                  </a:lnTo>
                  <a:lnTo>
                    <a:pt x="48" y="10"/>
                  </a:lnTo>
                  <a:lnTo>
                    <a:pt x="40" y="8"/>
                  </a:lnTo>
                  <a:lnTo>
                    <a:pt x="40" y="8"/>
                  </a:lnTo>
                  <a:lnTo>
                    <a:pt x="30" y="10"/>
                  </a:lnTo>
                  <a:lnTo>
                    <a:pt x="22" y="16"/>
                  </a:lnTo>
                  <a:lnTo>
                    <a:pt x="22" y="16"/>
                  </a:lnTo>
                  <a:lnTo>
                    <a:pt x="16" y="26"/>
                  </a:lnTo>
                  <a:lnTo>
                    <a:pt x="14" y="38"/>
                  </a:lnTo>
                  <a:lnTo>
                    <a:pt x="60" y="38"/>
                  </a:lnTo>
                  <a:lnTo>
                    <a:pt x="60" y="38"/>
                  </a:lnTo>
                  <a:lnTo>
                    <a:pt x="62" y="26"/>
                  </a:lnTo>
                  <a:lnTo>
                    <a:pt x="62" y="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7" name="Title 13"/>
          <p:cNvSpPr>
            <a:spLocks noGrp="1"/>
          </p:cNvSpPr>
          <p:nvPr userDrawn="1">
            <p:ph type="title" hasCustomPrompt="1"/>
          </p:nvPr>
        </p:nvSpPr>
        <p:spPr>
          <a:xfrm>
            <a:off x="810769" y="1022309"/>
            <a:ext cx="6581549" cy="1294181"/>
          </a:xfrm>
          <a:prstGeom prst="rect">
            <a:avLst/>
          </a:prstGeom>
        </p:spPr>
        <p:txBody>
          <a:bodyPr anchor="ctr" anchorCtr="0"/>
          <a:lstStyle>
            <a:lvl1pPr algn="l">
              <a:lnSpc>
                <a:spcPct val="85000"/>
              </a:lnSpc>
              <a:defRPr b="0">
                <a:solidFill>
                  <a:srgbClr val="0098A1"/>
                </a:solidFill>
              </a:defRPr>
            </a:lvl1pPr>
          </a:lstStyle>
          <a:p>
            <a:r>
              <a:rPr lang="en-US" dirty="0" smtClean="0"/>
              <a:t>Click to edit Master </a:t>
            </a:r>
            <a:br>
              <a:rPr lang="en-US" dirty="0" smtClean="0"/>
            </a:br>
            <a:r>
              <a:rPr lang="en-US" dirty="0" smtClean="0"/>
              <a:t>title style</a:t>
            </a:r>
            <a:endParaRPr lang="en-US" dirty="0"/>
          </a:p>
        </p:txBody>
      </p:sp>
      <p:sp>
        <p:nvSpPr>
          <p:cNvPr id="3" name="Text Placeholder 2"/>
          <p:cNvSpPr>
            <a:spLocks noGrp="1"/>
          </p:cNvSpPr>
          <p:nvPr userDrawn="1">
            <p:ph type="body" sz="quarter" idx="10"/>
          </p:nvPr>
        </p:nvSpPr>
        <p:spPr>
          <a:xfrm>
            <a:off x="810769" y="2274162"/>
            <a:ext cx="3778600" cy="746125"/>
          </a:xfrm>
          <a:prstGeom prst="rect">
            <a:avLst/>
          </a:prstGeom>
        </p:spPr>
        <p:txBody>
          <a:bodyPr/>
          <a:lstStyle>
            <a:lvl1pPr marL="0" indent="0">
              <a:spcBef>
                <a:spcPts val="0"/>
              </a:spcBef>
              <a:buNone/>
              <a:defRPr lang="en-US" sz="2000" b="0" dirty="0" smtClean="0">
                <a:solidFill>
                  <a:schemeClr val="tx1">
                    <a:lumMod val="65000"/>
                    <a:lumOff val="35000"/>
                  </a:schemeClr>
                </a:solidFill>
                <a:latin typeface="+mn-lt"/>
                <a:ea typeface="+mn-ea"/>
                <a:cs typeface="+mn-cs"/>
              </a:defRPr>
            </a:lvl1pPr>
            <a:lvl2pPr marL="457200" indent="0">
              <a:buNone/>
              <a:defRPr sz="2400"/>
            </a:lvl2pPr>
            <a:lvl3pPr marL="914400" indent="0">
              <a:buNone/>
              <a:defRPr sz="2000"/>
            </a:lvl3pPr>
            <a:lvl4pPr marL="1371600" indent="0">
              <a:buNone/>
              <a:defRPr sz="1800"/>
            </a:lvl4pPr>
            <a:lvl5pPr marL="1828800" indent="0">
              <a:buNone/>
              <a:defRPr sz="1800"/>
            </a:lvl5pPr>
          </a:lstStyle>
          <a:p>
            <a:pPr lvl="0"/>
            <a:r>
              <a:rPr lang="en-US" smtClean="0"/>
              <a:t>Click to edit Master text styles</a:t>
            </a:r>
          </a:p>
        </p:txBody>
      </p:sp>
      <p:sp>
        <p:nvSpPr>
          <p:cNvPr id="48" name="Text Placeholder 4"/>
          <p:cNvSpPr>
            <a:spLocks noGrp="1"/>
          </p:cNvSpPr>
          <p:nvPr userDrawn="1">
            <p:ph type="body" sz="quarter" idx="12" hasCustomPrompt="1"/>
          </p:nvPr>
        </p:nvSpPr>
        <p:spPr>
          <a:xfrm>
            <a:off x="810769" y="4231014"/>
            <a:ext cx="3294506" cy="248707"/>
          </a:xfrm>
          <a:prstGeom prst="rect">
            <a:avLst/>
          </a:prstGeom>
        </p:spPr>
        <p:txBody>
          <a:bodyPr anchor="t"/>
          <a:lstStyle>
            <a:lvl1pPr marL="0" marR="0" indent="0" algn="l" defTabSz="914400" rtl="0" eaLnBrk="1" fontAlgn="base" latinLnBrk="0" hangingPunct="1">
              <a:lnSpc>
                <a:spcPct val="100000"/>
              </a:lnSpc>
              <a:spcBef>
                <a:spcPts val="0"/>
              </a:spcBef>
              <a:spcAft>
                <a:spcPct val="0"/>
              </a:spcAft>
              <a:buClrTx/>
              <a:buSzTx/>
              <a:buFontTx/>
              <a:buNone/>
              <a:tabLst/>
              <a:defRPr lang="en-US" sz="1400" b="0" dirty="0" smtClean="0">
                <a:solidFill>
                  <a:schemeClr val="tx1">
                    <a:lumMod val="65000"/>
                    <a:lumOff val="35000"/>
                  </a:schemeClr>
                </a:solidFill>
                <a:latin typeface="+mn-lt"/>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r>
              <a:rPr lang="en-US" b="0" dirty="0" smtClean="0"/>
              <a:t>&lt;Presenter,&gt;</a:t>
            </a:r>
            <a:endParaRPr lang="en-US" dirty="0" smtClean="0"/>
          </a:p>
        </p:txBody>
      </p:sp>
      <p:sp>
        <p:nvSpPr>
          <p:cNvPr id="47" name="Text Placeholder 4"/>
          <p:cNvSpPr>
            <a:spLocks noGrp="1"/>
          </p:cNvSpPr>
          <p:nvPr>
            <p:ph type="body" sz="quarter" idx="13" hasCustomPrompt="1"/>
          </p:nvPr>
        </p:nvSpPr>
        <p:spPr>
          <a:xfrm>
            <a:off x="807037" y="4479721"/>
            <a:ext cx="3294506" cy="248707"/>
          </a:xfrm>
          <a:prstGeom prst="rect">
            <a:avLst/>
          </a:prstGeom>
        </p:spPr>
        <p:txBody>
          <a:bodyPr anchor="t"/>
          <a:lstStyle>
            <a:lvl1pPr marL="0" marR="0" indent="0" algn="l" defTabSz="914400" rtl="0" eaLnBrk="1" fontAlgn="base" latinLnBrk="0" hangingPunct="1">
              <a:lnSpc>
                <a:spcPct val="100000"/>
              </a:lnSpc>
              <a:spcBef>
                <a:spcPts val="0"/>
              </a:spcBef>
              <a:spcAft>
                <a:spcPct val="0"/>
              </a:spcAft>
              <a:buClrTx/>
              <a:buSzTx/>
              <a:buFontTx/>
              <a:buNone/>
              <a:tabLst/>
              <a:defRPr lang="en-US" sz="1400" b="0" dirty="0" smtClean="0">
                <a:solidFill>
                  <a:schemeClr val="tx1">
                    <a:lumMod val="65000"/>
                    <a:lumOff val="35000"/>
                  </a:schemeClr>
                </a:solidFill>
                <a:latin typeface="+mn-lt"/>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r>
              <a:rPr lang="en-US" b="0" dirty="0" smtClean="0"/>
              <a:t>&lt;Title&gt;</a:t>
            </a:r>
            <a:endParaRPr lang="en-US" dirty="0" smtClean="0"/>
          </a:p>
        </p:txBody>
      </p:sp>
    </p:spTree>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Gov. Separator">
    <p:bg>
      <p:bgPr>
        <a:solidFill>
          <a:srgbClr val="0D0D0D"/>
        </a:solidFill>
        <a:effectLst/>
      </p:bgPr>
    </p:bg>
    <p:spTree>
      <p:nvGrpSpPr>
        <p:cNvPr id="1" name=""/>
        <p:cNvGrpSpPr/>
        <p:nvPr/>
      </p:nvGrpSpPr>
      <p:grpSpPr>
        <a:xfrm>
          <a:off x="0" y="0"/>
          <a:ext cx="0" cy="0"/>
          <a:chOff x="0" y="0"/>
          <a:chExt cx="0" cy="0"/>
        </a:xfrm>
      </p:grpSpPr>
      <p:sp>
        <p:nvSpPr>
          <p:cNvPr id="36" name="Freeform 5"/>
          <p:cNvSpPr>
            <a:spLocks/>
          </p:cNvSpPr>
          <p:nvPr userDrawn="1"/>
        </p:nvSpPr>
        <p:spPr bwMode="auto">
          <a:xfrm>
            <a:off x="584344" y="715790"/>
            <a:ext cx="7028329" cy="4926141"/>
          </a:xfrm>
          <a:custGeom>
            <a:avLst/>
            <a:gdLst/>
            <a:ahLst/>
            <a:cxnLst>
              <a:cxn ang="0">
                <a:pos x="4567" y="2765"/>
              </a:cxn>
              <a:cxn ang="0">
                <a:pos x="4562" y="2812"/>
              </a:cxn>
              <a:cxn ang="0">
                <a:pos x="4547" y="2858"/>
              </a:cxn>
              <a:cxn ang="0">
                <a:pos x="4526" y="2900"/>
              </a:cxn>
              <a:cxn ang="0">
                <a:pos x="4497" y="2937"/>
              </a:cxn>
              <a:cxn ang="0">
                <a:pos x="4461" y="2968"/>
              </a:cxn>
              <a:cxn ang="0">
                <a:pos x="4421" y="2991"/>
              </a:cxn>
              <a:cxn ang="0">
                <a:pos x="4375" y="3007"/>
              </a:cxn>
              <a:cxn ang="0">
                <a:pos x="4328" y="3015"/>
              </a:cxn>
              <a:cxn ang="0">
                <a:pos x="239" y="3201"/>
              </a:cxn>
              <a:cxn ang="0">
                <a:pos x="192" y="3199"/>
              </a:cxn>
              <a:cxn ang="0">
                <a:pos x="146" y="3186"/>
              </a:cxn>
              <a:cxn ang="0">
                <a:pos x="106" y="3167"/>
              </a:cxn>
              <a:cxn ang="0">
                <a:pos x="70" y="3139"/>
              </a:cxn>
              <a:cxn ang="0">
                <a:pos x="41" y="3105"/>
              </a:cxn>
              <a:cxn ang="0">
                <a:pos x="20" y="3064"/>
              </a:cxn>
              <a:cxn ang="0">
                <a:pos x="5" y="3020"/>
              </a:cxn>
              <a:cxn ang="0">
                <a:pos x="0" y="2973"/>
              </a:cxn>
              <a:cxn ang="0">
                <a:pos x="0" y="231"/>
              </a:cxn>
              <a:cxn ang="0">
                <a:pos x="5" y="184"/>
              </a:cxn>
              <a:cxn ang="0">
                <a:pos x="20" y="140"/>
              </a:cxn>
              <a:cxn ang="0">
                <a:pos x="41" y="99"/>
              </a:cxn>
              <a:cxn ang="0">
                <a:pos x="70" y="65"/>
              </a:cxn>
              <a:cxn ang="0">
                <a:pos x="106" y="36"/>
              </a:cxn>
              <a:cxn ang="0">
                <a:pos x="146" y="16"/>
              </a:cxn>
              <a:cxn ang="0">
                <a:pos x="192" y="3"/>
              </a:cxn>
              <a:cxn ang="0">
                <a:pos x="239" y="0"/>
              </a:cxn>
              <a:cxn ang="0">
                <a:pos x="4328" y="140"/>
              </a:cxn>
              <a:cxn ang="0">
                <a:pos x="4375" y="146"/>
              </a:cxn>
              <a:cxn ang="0">
                <a:pos x="4421" y="163"/>
              </a:cxn>
              <a:cxn ang="0">
                <a:pos x="4461" y="185"/>
              </a:cxn>
              <a:cxn ang="0">
                <a:pos x="4497" y="216"/>
              </a:cxn>
              <a:cxn ang="0">
                <a:pos x="4526" y="252"/>
              </a:cxn>
              <a:cxn ang="0">
                <a:pos x="4547" y="294"/>
              </a:cxn>
              <a:cxn ang="0">
                <a:pos x="4562" y="340"/>
              </a:cxn>
              <a:cxn ang="0">
                <a:pos x="4567" y="387"/>
              </a:cxn>
            </a:cxnLst>
            <a:rect l="0" t="0" r="r" b="b"/>
            <a:pathLst>
              <a:path w="4567" h="3201">
                <a:moveTo>
                  <a:pt x="4567" y="2765"/>
                </a:moveTo>
                <a:lnTo>
                  <a:pt x="4567" y="2765"/>
                </a:lnTo>
                <a:lnTo>
                  <a:pt x="4565" y="2789"/>
                </a:lnTo>
                <a:lnTo>
                  <a:pt x="4562" y="2812"/>
                </a:lnTo>
                <a:lnTo>
                  <a:pt x="4556" y="2837"/>
                </a:lnTo>
                <a:lnTo>
                  <a:pt x="4547" y="2858"/>
                </a:lnTo>
                <a:lnTo>
                  <a:pt x="4538" y="2880"/>
                </a:lnTo>
                <a:lnTo>
                  <a:pt x="4526" y="2900"/>
                </a:lnTo>
                <a:lnTo>
                  <a:pt x="4512" y="2919"/>
                </a:lnTo>
                <a:lnTo>
                  <a:pt x="4497" y="2937"/>
                </a:lnTo>
                <a:lnTo>
                  <a:pt x="4479" y="2954"/>
                </a:lnTo>
                <a:lnTo>
                  <a:pt x="4461" y="2968"/>
                </a:lnTo>
                <a:lnTo>
                  <a:pt x="4442" y="2981"/>
                </a:lnTo>
                <a:lnTo>
                  <a:pt x="4421" y="2991"/>
                </a:lnTo>
                <a:lnTo>
                  <a:pt x="4398" y="3001"/>
                </a:lnTo>
                <a:lnTo>
                  <a:pt x="4375" y="3007"/>
                </a:lnTo>
                <a:lnTo>
                  <a:pt x="4352" y="3012"/>
                </a:lnTo>
                <a:lnTo>
                  <a:pt x="4328" y="3015"/>
                </a:lnTo>
                <a:lnTo>
                  <a:pt x="239" y="3201"/>
                </a:lnTo>
                <a:lnTo>
                  <a:pt x="239" y="3201"/>
                </a:lnTo>
                <a:lnTo>
                  <a:pt x="215" y="3201"/>
                </a:lnTo>
                <a:lnTo>
                  <a:pt x="192" y="3199"/>
                </a:lnTo>
                <a:lnTo>
                  <a:pt x="169" y="3194"/>
                </a:lnTo>
                <a:lnTo>
                  <a:pt x="146" y="3186"/>
                </a:lnTo>
                <a:lnTo>
                  <a:pt x="125" y="3178"/>
                </a:lnTo>
                <a:lnTo>
                  <a:pt x="106" y="3167"/>
                </a:lnTo>
                <a:lnTo>
                  <a:pt x="88" y="3154"/>
                </a:lnTo>
                <a:lnTo>
                  <a:pt x="70" y="3139"/>
                </a:lnTo>
                <a:lnTo>
                  <a:pt x="55" y="3123"/>
                </a:lnTo>
                <a:lnTo>
                  <a:pt x="41" y="3105"/>
                </a:lnTo>
                <a:lnTo>
                  <a:pt x="29" y="3085"/>
                </a:lnTo>
                <a:lnTo>
                  <a:pt x="20" y="3064"/>
                </a:lnTo>
                <a:lnTo>
                  <a:pt x="11" y="3043"/>
                </a:lnTo>
                <a:lnTo>
                  <a:pt x="5" y="3020"/>
                </a:lnTo>
                <a:lnTo>
                  <a:pt x="2" y="2998"/>
                </a:lnTo>
                <a:lnTo>
                  <a:pt x="0" y="2973"/>
                </a:lnTo>
                <a:lnTo>
                  <a:pt x="0" y="231"/>
                </a:lnTo>
                <a:lnTo>
                  <a:pt x="0" y="231"/>
                </a:lnTo>
                <a:lnTo>
                  <a:pt x="2" y="207"/>
                </a:lnTo>
                <a:lnTo>
                  <a:pt x="5" y="184"/>
                </a:lnTo>
                <a:lnTo>
                  <a:pt x="11" y="161"/>
                </a:lnTo>
                <a:lnTo>
                  <a:pt x="20" y="140"/>
                </a:lnTo>
                <a:lnTo>
                  <a:pt x="29" y="119"/>
                </a:lnTo>
                <a:lnTo>
                  <a:pt x="41" y="99"/>
                </a:lnTo>
                <a:lnTo>
                  <a:pt x="55" y="81"/>
                </a:lnTo>
                <a:lnTo>
                  <a:pt x="70" y="65"/>
                </a:lnTo>
                <a:lnTo>
                  <a:pt x="88" y="50"/>
                </a:lnTo>
                <a:lnTo>
                  <a:pt x="106" y="36"/>
                </a:lnTo>
                <a:lnTo>
                  <a:pt x="125" y="24"/>
                </a:lnTo>
                <a:lnTo>
                  <a:pt x="146" y="16"/>
                </a:lnTo>
                <a:lnTo>
                  <a:pt x="169" y="8"/>
                </a:lnTo>
                <a:lnTo>
                  <a:pt x="192" y="3"/>
                </a:lnTo>
                <a:lnTo>
                  <a:pt x="215" y="0"/>
                </a:lnTo>
                <a:lnTo>
                  <a:pt x="239" y="0"/>
                </a:lnTo>
                <a:lnTo>
                  <a:pt x="4328" y="140"/>
                </a:lnTo>
                <a:lnTo>
                  <a:pt x="4328" y="140"/>
                </a:lnTo>
                <a:lnTo>
                  <a:pt x="4352" y="142"/>
                </a:lnTo>
                <a:lnTo>
                  <a:pt x="4375" y="146"/>
                </a:lnTo>
                <a:lnTo>
                  <a:pt x="4398" y="153"/>
                </a:lnTo>
                <a:lnTo>
                  <a:pt x="4421" y="163"/>
                </a:lnTo>
                <a:lnTo>
                  <a:pt x="4442" y="172"/>
                </a:lnTo>
                <a:lnTo>
                  <a:pt x="4461" y="185"/>
                </a:lnTo>
                <a:lnTo>
                  <a:pt x="4479" y="200"/>
                </a:lnTo>
                <a:lnTo>
                  <a:pt x="4497" y="216"/>
                </a:lnTo>
                <a:lnTo>
                  <a:pt x="4512" y="234"/>
                </a:lnTo>
                <a:lnTo>
                  <a:pt x="4526" y="252"/>
                </a:lnTo>
                <a:lnTo>
                  <a:pt x="4538" y="273"/>
                </a:lnTo>
                <a:lnTo>
                  <a:pt x="4547" y="294"/>
                </a:lnTo>
                <a:lnTo>
                  <a:pt x="4556" y="316"/>
                </a:lnTo>
                <a:lnTo>
                  <a:pt x="4562" y="340"/>
                </a:lnTo>
                <a:lnTo>
                  <a:pt x="4565" y="363"/>
                </a:lnTo>
                <a:lnTo>
                  <a:pt x="4567" y="387"/>
                </a:lnTo>
                <a:lnTo>
                  <a:pt x="4567" y="2765"/>
                </a:lnTo>
                <a:close/>
              </a:path>
            </a:pathLst>
          </a:custGeom>
          <a:solidFill>
            <a:srgbClr val="044ABC"/>
          </a:solidFill>
          <a:ln w="9525">
            <a:noFill/>
            <a:round/>
            <a:headEnd/>
            <a:tailEnd/>
          </a:ln>
        </p:spPr>
        <p:txBody>
          <a:bodyPr vert="horz" wrap="square" lIns="91440" tIns="45720" rIns="91440" bIns="45720" numCol="1" anchor="t" anchorCtr="0" compatLnSpc="1">
            <a:prstTxWarp prst="textNoShape">
              <a:avLst/>
            </a:prstTxWarp>
          </a:bodyPr>
          <a:lstStyle/>
          <a:p>
            <a:pPr marL="0" algn="l" defTabSz="914400" rtl="0" eaLnBrk="1" latinLnBrk="0" hangingPunct="1"/>
            <a:endParaRPr lang="en-US" sz="1800" kern="1200">
              <a:solidFill>
                <a:schemeClr val="tx1"/>
              </a:solidFill>
              <a:latin typeface="+mn-lt"/>
              <a:ea typeface="+mn-ea"/>
              <a:cs typeface="+mn-cs"/>
            </a:endParaRPr>
          </a:p>
        </p:txBody>
      </p:sp>
      <p:sp>
        <p:nvSpPr>
          <p:cNvPr id="37" name="Title 35"/>
          <p:cNvSpPr>
            <a:spLocks noGrp="1"/>
          </p:cNvSpPr>
          <p:nvPr>
            <p:ph type="title" hasCustomPrompt="1"/>
          </p:nvPr>
        </p:nvSpPr>
        <p:spPr>
          <a:xfrm>
            <a:off x="876947" y="1180383"/>
            <a:ext cx="6282181" cy="2056285"/>
          </a:xfrm>
          <a:prstGeom prst="rect">
            <a:avLst/>
          </a:prstGeom>
        </p:spPr>
        <p:txBody>
          <a:bodyPr/>
          <a:lstStyle>
            <a:lvl1pPr algn="l">
              <a:lnSpc>
                <a:spcPct val="80000"/>
              </a:lnSpc>
              <a:defRPr sz="5500" b="0">
                <a:solidFill>
                  <a:schemeClr val="bg1"/>
                </a:solidFill>
                <a:latin typeface="+mn-lt"/>
              </a:defRPr>
            </a:lvl1pPr>
          </a:lstStyle>
          <a:p>
            <a:r>
              <a:rPr lang="en-US" dirty="0" smtClean="0"/>
              <a:t>Click to edit</a:t>
            </a:r>
            <a:br>
              <a:rPr lang="en-US" dirty="0" smtClean="0"/>
            </a:br>
            <a:r>
              <a:rPr lang="en-US" dirty="0" smtClean="0"/>
              <a:t>Gov. Separator</a:t>
            </a:r>
            <a:endParaRPr lang="en-US" dirty="0"/>
          </a:p>
        </p:txBody>
      </p:sp>
      <p:grpSp>
        <p:nvGrpSpPr>
          <p:cNvPr id="32" name="Group 31"/>
          <p:cNvGrpSpPr/>
          <p:nvPr userDrawn="1"/>
        </p:nvGrpSpPr>
        <p:grpSpPr>
          <a:xfrm>
            <a:off x="8024971" y="266282"/>
            <a:ext cx="972753" cy="682476"/>
            <a:chOff x="8024971" y="266282"/>
            <a:chExt cx="972753" cy="682476"/>
          </a:xfrm>
        </p:grpSpPr>
        <p:sp>
          <p:nvSpPr>
            <p:cNvPr id="33" name="Freeform 59"/>
            <p:cNvSpPr>
              <a:spLocks/>
            </p:cNvSpPr>
            <p:nvPr/>
          </p:nvSpPr>
          <p:spPr bwMode="auto">
            <a:xfrm>
              <a:off x="8106248" y="290795"/>
              <a:ext cx="810194" cy="461862"/>
            </a:xfrm>
            <a:custGeom>
              <a:avLst/>
              <a:gdLst/>
              <a:ahLst/>
              <a:cxnLst>
                <a:cxn ang="0">
                  <a:pos x="66" y="70"/>
                </a:cxn>
                <a:cxn ang="0">
                  <a:pos x="0" y="716"/>
                </a:cxn>
                <a:cxn ang="0">
                  <a:pos x="1152" y="650"/>
                </a:cxn>
                <a:cxn ang="0">
                  <a:pos x="1256" y="0"/>
                </a:cxn>
                <a:cxn ang="0">
                  <a:pos x="66" y="70"/>
                </a:cxn>
              </a:cxnLst>
              <a:rect l="0" t="0" r="r" b="b"/>
              <a:pathLst>
                <a:path w="1256" h="716">
                  <a:moveTo>
                    <a:pt x="66" y="70"/>
                  </a:moveTo>
                  <a:lnTo>
                    <a:pt x="0" y="716"/>
                  </a:lnTo>
                  <a:lnTo>
                    <a:pt x="1152" y="650"/>
                  </a:lnTo>
                  <a:lnTo>
                    <a:pt x="1256" y="0"/>
                  </a:lnTo>
                  <a:lnTo>
                    <a:pt x="66" y="7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60"/>
            <p:cNvSpPr>
              <a:spLocks/>
            </p:cNvSpPr>
            <p:nvPr/>
          </p:nvSpPr>
          <p:spPr bwMode="auto">
            <a:xfrm>
              <a:off x="8070125" y="266282"/>
              <a:ext cx="882441" cy="504436"/>
            </a:xfrm>
            <a:custGeom>
              <a:avLst/>
              <a:gdLst/>
              <a:ahLst/>
              <a:cxnLst>
                <a:cxn ang="0">
                  <a:pos x="90" y="0"/>
                </a:cxn>
                <a:cxn ang="0">
                  <a:pos x="1278" y="0"/>
                </a:cxn>
                <a:cxn ang="0">
                  <a:pos x="1278" y="0"/>
                </a:cxn>
                <a:cxn ang="0">
                  <a:pos x="1296" y="2"/>
                </a:cxn>
                <a:cxn ang="0">
                  <a:pos x="1312" y="8"/>
                </a:cxn>
                <a:cxn ang="0">
                  <a:pos x="1328" y="16"/>
                </a:cxn>
                <a:cxn ang="0">
                  <a:pos x="1342" y="28"/>
                </a:cxn>
                <a:cxn ang="0">
                  <a:pos x="1352" y="40"/>
                </a:cxn>
                <a:cxn ang="0">
                  <a:pos x="1360" y="56"/>
                </a:cxn>
                <a:cxn ang="0">
                  <a:pos x="1366" y="72"/>
                </a:cxn>
                <a:cxn ang="0">
                  <a:pos x="1368" y="92"/>
                </a:cxn>
                <a:cxn ang="0">
                  <a:pos x="1368" y="692"/>
                </a:cxn>
                <a:cxn ang="0">
                  <a:pos x="1368" y="692"/>
                </a:cxn>
                <a:cxn ang="0">
                  <a:pos x="1366" y="710"/>
                </a:cxn>
                <a:cxn ang="0">
                  <a:pos x="1360" y="726"/>
                </a:cxn>
                <a:cxn ang="0">
                  <a:pos x="1352" y="742"/>
                </a:cxn>
                <a:cxn ang="0">
                  <a:pos x="1342" y="756"/>
                </a:cxn>
                <a:cxn ang="0">
                  <a:pos x="1328" y="766"/>
                </a:cxn>
                <a:cxn ang="0">
                  <a:pos x="1312" y="776"/>
                </a:cxn>
                <a:cxn ang="0">
                  <a:pos x="1296" y="780"/>
                </a:cxn>
                <a:cxn ang="0">
                  <a:pos x="1278" y="782"/>
                </a:cxn>
                <a:cxn ang="0">
                  <a:pos x="90" y="782"/>
                </a:cxn>
                <a:cxn ang="0">
                  <a:pos x="90" y="782"/>
                </a:cxn>
                <a:cxn ang="0">
                  <a:pos x="72" y="780"/>
                </a:cxn>
                <a:cxn ang="0">
                  <a:pos x="54" y="776"/>
                </a:cxn>
                <a:cxn ang="0">
                  <a:pos x="40" y="766"/>
                </a:cxn>
                <a:cxn ang="0">
                  <a:pos x="26" y="756"/>
                </a:cxn>
                <a:cxn ang="0">
                  <a:pos x="14" y="742"/>
                </a:cxn>
                <a:cxn ang="0">
                  <a:pos x="6" y="726"/>
                </a:cxn>
                <a:cxn ang="0">
                  <a:pos x="2" y="710"/>
                </a:cxn>
                <a:cxn ang="0">
                  <a:pos x="0" y="692"/>
                </a:cxn>
                <a:cxn ang="0">
                  <a:pos x="0" y="92"/>
                </a:cxn>
                <a:cxn ang="0">
                  <a:pos x="0" y="92"/>
                </a:cxn>
                <a:cxn ang="0">
                  <a:pos x="2" y="72"/>
                </a:cxn>
                <a:cxn ang="0">
                  <a:pos x="6" y="56"/>
                </a:cxn>
                <a:cxn ang="0">
                  <a:pos x="14" y="40"/>
                </a:cxn>
                <a:cxn ang="0">
                  <a:pos x="26" y="28"/>
                </a:cxn>
                <a:cxn ang="0">
                  <a:pos x="40" y="16"/>
                </a:cxn>
                <a:cxn ang="0">
                  <a:pos x="54" y="8"/>
                </a:cxn>
                <a:cxn ang="0">
                  <a:pos x="72" y="2"/>
                </a:cxn>
                <a:cxn ang="0">
                  <a:pos x="90" y="0"/>
                </a:cxn>
                <a:cxn ang="0">
                  <a:pos x="90" y="0"/>
                </a:cxn>
              </a:cxnLst>
              <a:rect l="0" t="0" r="r" b="b"/>
              <a:pathLst>
                <a:path w="1368" h="782">
                  <a:moveTo>
                    <a:pt x="90" y="0"/>
                  </a:moveTo>
                  <a:lnTo>
                    <a:pt x="1278" y="0"/>
                  </a:lnTo>
                  <a:lnTo>
                    <a:pt x="1278" y="0"/>
                  </a:lnTo>
                  <a:lnTo>
                    <a:pt x="1296" y="2"/>
                  </a:lnTo>
                  <a:lnTo>
                    <a:pt x="1312" y="8"/>
                  </a:lnTo>
                  <a:lnTo>
                    <a:pt x="1328" y="16"/>
                  </a:lnTo>
                  <a:lnTo>
                    <a:pt x="1342" y="28"/>
                  </a:lnTo>
                  <a:lnTo>
                    <a:pt x="1352" y="40"/>
                  </a:lnTo>
                  <a:lnTo>
                    <a:pt x="1360" y="56"/>
                  </a:lnTo>
                  <a:lnTo>
                    <a:pt x="1366" y="72"/>
                  </a:lnTo>
                  <a:lnTo>
                    <a:pt x="1368" y="92"/>
                  </a:lnTo>
                  <a:lnTo>
                    <a:pt x="1368" y="692"/>
                  </a:lnTo>
                  <a:lnTo>
                    <a:pt x="1368" y="692"/>
                  </a:lnTo>
                  <a:lnTo>
                    <a:pt x="1366" y="710"/>
                  </a:lnTo>
                  <a:lnTo>
                    <a:pt x="1360" y="726"/>
                  </a:lnTo>
                  <a:lnTo>
                    <a:pt x="1352" y="742"/>
                  </a:lnTo>
                  <a:lnTo>
                    <a:pt x="1342" y="756"/>
                  </a:lnTo>
                  <a:lnTo>
                    <a:pt x="1328" y="766"/>
                  </a:lnTo>
                  <a:lnTo>
                    <a:pt x="1312" y="776"/>
                  </a:lnTo>
                  <a:lnTo>
                    <a:pt x="1296" y="780"/>
                  </a:lnTo>
                  <a:lnTo>
                    <a:pt x="1278" y="782"/>
                  </a:lnTo>
                  <a:lnTo>
                    <a:pt x="90" y="782"/>
                  </a:lnTo>
                  <a:lnTo>
                    <a:pt x="90" y="782"/>
                  </a:lnTo>
                  <a:lnTo>
                    <a:pt x="72" y="780"/>
                  </a:lnTo>
                  <a:lnTo>
                    <a:pt x="54" y="776"/>
                  </a:lnTo>
                  <a:lnTo>
                    <a:pt x="40" y="766"/>
                  </a:lnTo>
                  <a:lnTo>
                    <a:pt x="26" y="756"/>
                  </a:lnTo>
                  <a:lnTo>
                    <a:pt x="14" y="742"/>
                  </a:lnTo>
                  <a:lnTo>
                    <a:pt x="6" y="726"/>
                  </a:lnTo>
                  <a:lnTo>
                    <a:pt x="2" y="710"/>
                  </a:lnTo>
                  <a:lnTo>
                    <a:pt x="0" y="692"/>
                  </a:lnTo>
                  <a:lnTo>
                    <a:pt x="0" y="92"/>
                  </a:lnTo>
                  <a:lnTo>
                    <a:pt x="0" y="92"/>
                  </a:lnTo>
                  <a:lnTo>
                    <a:pt x="2" y="72"/>
                  </a:lnTo>
                  <a:lnTo>
                    <a:pt x="6" y="56"/>
                  </a:lnTo>
                  <a:lnTo>
                    <a:pt x="14" y="40"/>
                  </a:lnTo>
                  <a:lnTo>
                    <a:pt x="26" y="28"/>
                  </a:lnTo>
                  <a:lnTo>
                    <a:pt x="40" y="16"/>
                  </a:lnTo>
                  <a:lnTo>
                    <a:pt x="54" y="8"/>
                  </a:lnTo>
                  <a:lnTo>
                    <a:pt x="72" y="2"/>
                  </a:lnTo>
                  <a:lnTo>
                    <a:pt x="90" y="0"/>
                  </a:lnTo>
                  <a:lnTo>
                    <a:pt x="90" y="0"/>
                  </a:lnTo>
                  <a:close/>
                </a:path>
              </a:pathLst>
            </a:custGeom>
            <a:solidFill>
              <a:srgbClr val="ED1C2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61"/>
            <p:cNvSpPr>
              <a:spLocks/>
            </p:cNvSpPr>
            <p:nvPr/>
          </p:nvSpPr>
          <p:spPr bwMode="auto">
            <a:xfrm>
              <a:off x="8156563" y="347560"/>
              <a:ext cx="709565" cy="341881"/>
            </a:xfrm>
            <a:custGeom>
              <a:avLst/>
              <a:gdLst/>
              <a:ahLst/>
              <a:cxnLst>
                <a:cxn ang="0">
                  <a:pos x="724" y="0"/>
                </a:cxn>
                <a:cxn ang="0">
                  <a:pos x="756" y="72"/>
                </a:cxn>
                <a:cxn ang="0">
                  <a:pos x="724" y="460"/>
                </a:cxn>
                <a:cxn ang="0">
                  <a:pos x="492" y="0"/>
                </a:cxn>
                <a:cxn ang="0">
                  <a:pos x="346" y="460"/>
                </a:cxn>
                <a:cxn ang="0">
                  <a:pos x="346" y="314"/>
                </a:cxn>
                <a:cxn ang="0">
                  <a:pos x="342" y="302"/>
                </a:cxn>
                <a:cxn ang="0">
                  <a:pos x="334" y="288"/>
                </a:cxn>
                <a:cxn ang="0">
                  <a:pos x="314" y="272"/>
                </a:cxn>
                <a:cxn ang="0">
                  <a:pos x="298" y="266"/>
                </a:cxn>
                <a:cxn ang="0">
                  <a:pos x="326" y="254"/>
                </a:cxn>
                <a:cxn ang="0">
                  <a:pos x="340" y="242"/>
                </a:cxn>
                <a:cxn ang="0">
                  <a:pos x="344" y="228"/>
                </a:cxn>
                <a:cxn ang="0">
                  <a:pos x="346" y="72"/>
                </a:cxn>
                <a:cxn ang="0">
                  <a:pos x="344" y="56"/>
                </a:cxn>
                <a:cxn ang="0">
                  <a:pos x="338" y="30"/>
                </a:cxn>
                <a:cxn ang="0">
                  <a:pos x="322" y="12"/>
                </a:cxn>
                <a:cxn ang="0">
                  <a:pos x="294" y="2"/>
                </a:cxn>
                <a:cxn ang="0">
                  <a:pos x="0" y="0"/>
                </a:cxn>
                <a:cxn ang="0">
                  <a:pos x="32" y="72"/>
                </a:cxn>
                <a:cxn ang="0">
                  <a:pos x="0" y="460"/>
                </a:cxn>
                <a:cxn ang="0">
                  <a:pos x="108" y="530"/>
                </a:cxn>
                <a:cxn ang="0">
                  <a:pos x="232" y="302"/>
                </a:cxn>
                <a:cxn ang="0">
                  <a:pos x="244" y="302"/>
                </a:cxn>
                <a:cxn ang="0">
                  <a:pos x="258" y="310"/>
                </a:cxn>
                <a:cxn ang="0">
                  <a:pos x="268" y="322"/>
                </a:cxn>
                <a:cxn ang="0">
                  <a:pos x="270" y="348"/>
                </a:cxn>
                <a:cxn ang="0">
                  <a:pos x="440" y="530"/>
                </a:cxn>
                <a:cxn ang="0">
                  <a:pos x="620" y="370"/>
                </a:cxn>
                <a:cxn ang="0">
                  <a:pos x="1028" y="530"/>
                </a:cxn>
                <a:cxn ang="0">
                  <a:pos x="1044" y="530"/>
                </a:cxn>
                <a:cxn ang="0">
                  <a:pos x="1072" y="524"/>
                </a:cxn>
                <a:cxn ang="0">
                  <a:pos x="1090" y="510"/>
                </a:cxn>
                <a:cxn ang="0">
                  <a:pos x="1098" y="480"/>
                </a:cxn>
                <a:cxn ang="0">
                  <a:pos x="1100" y="72"/>
                </a:cxn>
                <a:cxn ang="0">
                  <a:pos x="1098" y="60"/>
                </a:cxn>
                <a:cxn ang="0">
                  <a:pos x="1090" y="36"/>
                </a:cxn>
                <a:cxn ang="0">
                  <a:pos x="1076" y="16"/>
                </a:cxn>
                <a:cxn ang="0">
                  <a:pos x="1060" y="6"/>
                </a:cxn>
                <a:cxn ang="0">
                  <a:pos x="1040" y="0"/>
                </a:cxn>
                <a:cxn ang="0">
                  <a:pos x="1028" y="0"/>
                </a:cxn>
              </a:cxnLst>
              <a:rect l="0" t="0" r="r" b="b"/>
              <a:pathLst>
                <a:path w="1100" h="530">
                  <a:moveTo>
                    <a:pt x="1028" y="0"/>
                  </a:moveTo>
                  <a:lnTo>
                    <a:pt x="724" y="0"/>
                  </a:lnTo>
                  <a:lnTo>
                    <a:pt x="724" y="72"/>
                  </a:lnTo>
                  <a:lnTo>
                    <a:pt x="756" y="72"/>
                  </a:lnTo>
                  <a:lnTo>
                    <a:pt x="756" y="460"/>
                  </a:lnTo>
                  <a:lnTo>
                    <a:pt x="724" y="460"/>
                  </a:lnTo>
                  <a:lnTo>
                    <a:pt x="610" y="0"/>
                  </a:lnTo>
                  <a:lnTo>
                    <a:pt x="492" y="0"/>
                  </a:lnTo>
                  <a:lnTo>
                    <a:pt x="382" y="460"/>
                  </a:lnTo>
                  <a:lnTo>
                    <a:pt x="346" y="460"/>
                  </a:lnTo>
                  <a:lnTo>
                    <a:pt x="346" y="314"/>
                  </a:lnTo>
                  <a:lnTo>
                    <a:pt x="346" y="314"/>
                  </a:lnTo>
                  <a:lnTo>
                    <a:pt x="344" y="308"/>
                  </a:lnTo>
                  <a:lnTo>
                    <a:pt x="342" y="302"/>
                  </a:lnTo>
                  <a:lnTo>
                    <a:pt x="340" y="296"/>
                  </a:lnTo>
                  <a:lnTo>
                    <a:pt x="334" y="288"/>
                  </a:lnTo>
                  <a:lnTo>
                    <a:pt x="326" y="280"/>
                  </a:lnTo>
                  <a:lnTo>
                    <a:pt x="314" y="272"/>
                  </a:lnTo>
                  <a:lnTo>
                    <a:pt x="298" y="266"/>
                  </a:lnTo>
                  <a:lnTo>
                    <a:pt x="298" y="266"/>
                  </a:lnTo>
                  <a:lnTo>
                    <a:pt x="314" y="260"/>
                  </a:lnTo>
                  <a:lnTo>
                    <a:pt x="326" y="254"/>
                  </a:lnTo>
                  <a:lnTo>
                    <a:pt x="334" y="248"/>
                  </a:lnTo>
                  <a:lnTo>
                    <a:pt x="340" y="242"/>
                  </a:lnTo>
                  <a:lnTo>
                    <a:pt x="342" y="234"/>
                  </a:lnTo>
                  <a:lnTo>
                    <a:pt x="344" y="228"/>
                  </a:lnTo>
                  <a:lnTo>
                    <a:pt x="346" y="214"/>
                  </a:lnTo>
                  <a:lnTo>
                    <a:pt x="346" y="72"/>
                  </a:lnTo>
                  <a:lnTo>
                    <a:pt x="346" y="72"/>
                  </a:lnTo>
                  <a:lnTo>
                    <a:pt x="344" y="56"/>
                  </a:lnTo>
                  <a:lnTo>
                    <a:pt x="342" y="42"/>
                  </a:lnTo>
                  <a:lnTo>
                    <a:pt x="338" y="30"/>
                  </a:lnTo>
                  <a:lnTo>
                    <a:pt x="332" y="20"/>
                  </a:lnTo>
                  <a:lnTo>
                    <a:pt x="322" y="12"/>
                  </a:lnTo>
                  <a:lnTo>
                    <a:pt x="310" y="6"/>
                  </a:lnTo>
                  <a:lnTo>
                    <a:pt x="294" y="2"/>
                  </a:lnTo>
                  <a:lnTo>
                    <a:pt x="274" y="0"/>
                  </a:lnTo>
                  <a:lnTo>
                    <a:pt x="0" y="0"/>
                  </a:lnTo>
                  <a:lnTo>
                    <a:pt x="0" y="74"/>
                  </a:lnTo>
                  <a:lnTo>
                    <a:pt x="32" y="72"/>
                  </a:lnTo>
                  <a:lnTo>
                    <a:pt x="32" y="460"/>
                  </a:lnTo>
                  <a:lnTo>
                    <a:pt x="0" y="460"/>
                  </a:lnTo>
                  <a:lnTo>
                    <a:pt x="0" y="530"/>
                  </a:lnTo>
                  <a:lnTo>
                    <a:pt x="108" y="530"/>
                  </a:lnTo>
                  <a:lnTo>
                    <a:pt x="108" y="302"/>
                  </a:lnTo>
                  <a:lnTo>
                    <a:pt x="232" y="302"/>
                  </a:lnTo>
                  <a:lnTo>
                    <a:pt x="232" y="302"/>
                  </a:lnTo>
                  <a:lnTo>
                    <a:pt x="244" y="302"/>
                  </a:lnTo>
                  <a:lnTo>
                    <a:pt x="252" y="304"/>
                  </a:lnTo>
                  <a:lnTo>
                    <a:pt x="258" y="310"/>
                  </a:lnTo>
                  <a:lnTo>
                    <a:pt x="264" y="314"/>
                  </a:lnTo>
                  <a:lnTo>
                    <a:pt x="268" y="322"/>
                  </a:lnTo>
                  <a:lnTo>
                    <a:pt x="270" y="330"/>
                  </a:lnTo>
                  <a:lnTo>
                    <a:pt x="270" y="348"/>
                  </a:lnTo>
                  <a:lnTo>
                    <a:pt x="270" y="530"/>
                  </a:lnTo>
                  <a:lnTo>
                    <a:pt x="440" y="530"/>
                  </a:lnTo>
                  <a:lnTo>
                    <a:pt x="480" y="370"/>
                  </a:lnTo>
                  <a:lnTo>
                    <a:pt x="620" y="370"/>
                  </a:lnTo>
                  <a:lnTo>
                    <a:pt x="664" y="530"/>
                  </a:lnTo>
                  <a:lnTo>
                    <a:pt x="1028" y="530"/>
                  </a:lnTo>
                  <a:lnTo>
                    <a:pt x="1028" y="530"/>
                  </a:lnTo>
                  <a:lnTo>
                    <a:pt x="1044" y="530"/>
                  </a:lnTo>
                  <a:lnTo>
                    <a:pt x="1060" y="528"/>
                  </a:lnTo>
                  <a:lnTo>
                    <a:pt x="1072" y="524"/>
                  </a:lnTo>
                  <a:lnTo>
                    <a:pt x="1082" y="518"/>
                  </a:lnTo>
                  <a:lnTo>
                    <a:pt x="1090" y="510"/>
                  </a:lnTo>
                  <a:lnTo>
                    <a:pt x="1094" y="496"/>
                  </a:lnTo>
                  <a:lnTo>
                    <a:pt x="1098" y="480"/>
                  </a:lnTo>
                  <a:lnTo>
                    <a:pt x="1100" y="460"/>
                  </a:lnTo>
                  <a:lnTo>
                    <a:pt x="1100" y="72"/>
                  </a:lnTo>
                  <a:lnTo>
                    <a:pt x="1100" y="72"/>
                  </a:lnTo>
                  <a:lnTo>
                    <a:pt x="1098" y="60"/>
                  </a:lnTo>
                  <a:lnTo>
                    <a:pt x="1096" y="50"/>
                  </a:lnTo>
                  <a:lnTo>
                    <a:pt x="1090" y="36"/>
                  </a:lnTo>
                  <a:lnTo>
                    <a:pt x="1082" y="22"/>
                  </a:lnTo>
                  <a:lnTo>
                    <a:pt x="1076" y="16"/>
                  </a:lnTo>
                  <a:lnTo>
                    <a:pt x="1070" y="12"/>
                  </a:lnTo>
                  <a:lnTo>
                    <a:pt x="1060" y="6"/>
                  </a:lnTo>
                  <a:lnTo>
                    <a:pt x="1052" y="4"/>
                  </a:lnTo>
                  <a:lnTo>
                    <a:pt x="1040" y="0"/>
                  </a:lnTo>
                  <a:lnTo>
                    <a:pt x="1028" y="0"/>
                  </a:lnTo>
                  <a:lnTo>
                    <a:pt x="1028"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62"/>
            <p:cNvSpPr>
              <a:spLocks/>
            </p:cNvSpPr>
            <p:nvPr/>
          </p:nvSpPr>
          <p:spPr bwMode="auto">
            <a:xfrm>
              <a:off x="8156563" y="347560"/>
              <a:ext cx="709565" cy="341881"/>
            </a:xfrm>
            <a:custGeom>
              <a:avLst/>
              <a:gdLst/>
              <a:ahLst/>
              <a:cxnLst>
                <a:cxn ang="0">
                  <a:pos x="724" y="0"/>
                </a:cxn>
                <a:cxn ang="0">
                  <a:pos x="756" y="458"/>
                </a:cxn>
                <a:cxn ang="0">
                  <a:pos x="492" y="0"/>
                </a:cxn>
                <a:cxn ang="0">
                  <a:pos x="346" y="314"/>
                </a:cxn>
                <a:cxn ang="0">
                  <a:pos x="344" y="302"/>
                </a:cxn>
                <a:cxn ang="0">
                  <a:pos x="326" y="280"/>
                </a:cxn>
                <a:cxn ang="0">
                  <a:pos x="298" y="266"/>
                </a:cxn>
                <a:cxn ang="0">
                  <a:pos x="314" y="260"/>
                </a:cxn>
                <a:cxn ang="0">
                  <a:pos x="340" y="242"/>
                </a:cxn>
                <a:cxn ang="0">
                  <a:pos x="346" y="214"/>
                </a:cxn>
                <a:cxn ang="0">
                  <a:pos x="346" y="56"/>
                </a:cxn>
                <a:cxn ang="0">
                  <a:pos x="332" y="18"/>
                </a:cxn>
                <a:cxn ang="0">
                  <a:pos x="310" y="4"/>
                </a:cxn>
                <a:cxn ang="0">
                  <a:pos x="0" y="0"/>
                </a:cxn>
                <a:cxn ang="0">
                  <a:pos x="32" y="458"/>
                </a:cxn>
                <a:cxn ang="0">
                  <a:pos x="108" y="530"/>
                </a:cxn>
                <a:cxn ang="0">
                  <a:pos x="232" y="302"/>
                </a:cxn>
                <a:cxn ang="0">
                  <a:pos x="258" y="310"/>
                </a:cxn>
                <a:cxn ang="0">
                  <a:pos x="270" y="330"/>
                </a:cxn>
                <a:cxn ang="0">
                  <a:pos x="442" y="530"/>
                </a:cxn>
                <a:cxn ang="0">
                  <a:pos x="664" y="530"/>
                </a:cxn>
                <a:cxn ang="0">
                  <a:pos x="1044" y="530"/>
                </a:cxn>
                <a:cxn ang="0">
                  <a:pos x="1082" y="518"/>
                </a:cxn>
                <a:cxn ang="0">
                  <a:pos x="1096" y="496"/>
                </a:cxn>
                <a:cxn ang="0">
                  <a:pos x="1100" y="72"/>
                </a:cxn>
                <a:cxn ang="0">
                  <a:pos x="1096" y="48"/>
                </a:cxn>
                <a:cxn ang="0">
                  <a:pos x="1082" y="22"/>
                </a:cxn>
                <a:cxn ang="0">
                  <a:pos x="1062" y="6"/>
                </a:cxn>
                <a:cxn ang="0">
                  <a:pos x="1028" y="0"/>
                </a:cxn>
                <a:cxn ang="0">
                  <a:pos x="1028" y="0"/>
                </a:cxn>
                <a:cxn ang="0">
                  <a:pos x="1060" y="8"/>
                </a:cxn>
                <a:cxn ang="0">
                  <a:pos x="1082" y="24"/>
                </a:cxn>
                <a:cxn ang="0">
                  <a:pos x="1096" y="50"/>
                </a:cxn>
                <a:cxn ang="0">
                  <a:pos x="1098" y="72"/>
                </a:cxn>
                <a:cxn ang="0">
                  <a:pos x="1098" y="480"/>
                </a:cxn>
                <a:cxn ang="0">
                  <a:pos x="1082" y="518"/>
                </a:cxn>
                <a:cxn ang="0">
                  <a:pos x="1058" y="528"/>
                </a:cxn>
                <a:cxn ang="0">
                  <a:pos x="664" y="530"/>
                </a:cxn>
                <a:cxn ang="0">
                  <a:pos x="440" y="530"/>
                </a:cxn>
                <a:cxn ang="0">
                  <a:pos x="272" y="348"/>
                </a:cxn>
                <a:cxn ang="0">
                  <a:pos x="264" y="314"/>
                </a:cxn>
                <a:cxn ang="0">
                  <a:pos x="252" y="304"/>
                </a:cxn>
                <a:cxn ang="0">
                  <a:pos x="106" y="300"/>
                </a:cxn>
                <a:cxn ang="0">
                  <a:pos x="0" y="460"/>
                </a:cxn>
                <a:cxn ang="0">
                  <a:pos x="0" y="74"/>
                </a:cxn>
                <a:cxn ang="0">
                  <a:pos x="274" y="0"/>
                </a:cxn>
                <a:cxn ang="0">
                  <a:pos x="322" y="12"/>
                </a:cxn>
                <a:cxn ang="0">
                  <a:pos x="342" y="42"/>
                </a:cxn>
                <a:cxn ang="0">
                  <a:pos x="346" y="214"/>
                </a:cxn>
                <a:cxn ang="0">
                  <a:pos x="342" y="234"/>
                </a:cxn>
                <a:cxn ang="0">
                  <a:pos x="326" y="254"/>
                </a:cxn>
                <a:cxn ang="0">
                  <a:pos x="298" y="266"/>
                </a:cxn>
                <a:cxn ang="0">
                  <a:pos x="326" y="280"/>
                </a:cxn>
                <a:cxn ang="0">
                  <a:pos x="340" y="296"/>
                </a:cxn>
                <a:cxn ang="0">
                  <a:pos x="344" y="308"/>
                </a:cxn>
                <a:cxn ang="0">
                  <a:pos x="382" y="460"/>
                </a:cxn>
                <a:cxn ang="0">
                  <a:pos x="724" y="460"/>
                </a:cxn>
                <a:cxn ang="0">
                  <a:pos x="724" y="72"/>
                </a:cxn>
                <a:cxn ang="0">
                  <a:pos x="1028" y="0"/>
                </a:cxn>
              </a:cxnLst>
              <a:rect l="0" t="0" r="r" b="b"/>
              <a:pathLst>
                <a:path w="1100" h="530">
                  <a:moveTo>
                    <a:pt x="1028" y="0"/>
                  </a:moveTo>
                  <a:lnTo>
                    <a:pt x="1028" y="0"/>
                  </a:lnTo>
                  <a:lnTo>
                    <a:pt x="724" y="0"/>
                  </a:lnTo>
                  <a:lnTo>
                    <a:pt x="724" y="72"/>
                  </a:lnTo>
                  <a:lnTo>
                    <a:pt x="756" y="72"/>
                  </a:lnTo>
                  <a:lnTo>
                    <a:pt x="756" y="458"/>
                  </a:lnTo>
                  <a:lnTo>
                    <a:pt x="724" y="458"/>
                  </a:lnTo>
                  <a:lnTo>
                    <a:pt x="610" y="0"/>
                  </a:lnTo>
                  <a:lnTo>
                    <a:pt x="492" y="0"/>
                  </a:lnTo>
                  <a:lnTo>
                    <a:pt x="380" y="458"/>
                  </a:lnTo>
                  <a:lnTo>
                    <a:pt x="346" y="458"/>
                  </a:lnTo>
                  <a:lnTo>
                    <a:pt x="346" y="314"/>
                  </a:lnTo>
                  <a:lnTo>
                    <a:pt x="346" y="314"/>
                  </a:lnTo>
                  <a:lnTo>
                    <a:pt x="346" y="308"/>
                  </a:lnTo>
                  <a:lnTo>
                    <a:pt x="344" y="302"/>
                  </a:lnTo>
                  <a:lnTo>
                    <a:pt x="340" y="296"/>
                  </a:lnTo>
                  <a:lnTo>
                    <a:pt x="334" y="288"/>
                  </a:lnTo>
                  <a:lnTo>
                    <a:pt x="326" y="280"/>
                  </a:lnTo>
                  <a:lnTo>
                    <a:pt x="314" y="272"/>
                  </a:lnTo>
                  <a:lnTo>
                    <a:pt x="298" y="266"/>
                  </a:lnTo>
                  <a:lnTo>
                    <a:pt x="298" y="266"/>
                  </a:lnTo>
                  <a:lnTo>
                    <a:pt x="298" y="266"/>
                  </a:lnTo>
                  <a:lnTo>
                    <a:pt x="298" y="266"/>
                  </a:lnTo>
                  <a:lnTo>
                    <a:pt x="314" y="260"/>
                  </a:lnTo>
                  <a:lnTo>
                    <a:pt x="326" y="254"/>
                  </a:lnTo>
                  <a:lnTo>
                    <a:pt x="334" y="248"/>
                  </a:lnTo>
                  <a:lnTo>
                    <a:pt x="340" y="242"/>
                  </a:lnTo>
                  <a:lnTo>
                    <a:pt x="344" y="234"/>
                  </a:lnTo>
                  <a:lnTo>
                    <a:pt x="346" y="228"/>
                  </a:lnTo>
                  <a:lnTo>
                    <a:pt x="346" y="214"/>
                  </a:lnTo>
                  <a:lnTo>
                    <a:pt x="346" y="72"/>
                  </a:lnTo>
                  <a:lnTo>
                    <a:pt x="346" y="72"/>
                  </a:lnTo>
                  <a:lnTo>
                    <a:pt x="346" y="56"/>
                  </a:lnTo>
                  <a:lnTo>
                    <a:pt x="344" y="42"/>
                  </a:lnTo>
                  <a:lnTo>
                    <a:pt x="338" y="30"/>
                  </a:lnTo>
                  <a:lnTo>
                    <a:pt x="332" y="18"/>
                  </a:lnTo>
                  <a:lnTo>
                    <a:pt x="332" y="18"/>
                  </a:lnTo>
                  <a:lnTo>
                    <a:pt x="322" y="10"/>
                  </a:lnTo>
                  <a:lnTo>
                    <a:pt x="310" y="4"/>
                  </a:lnTo>
                  <a:lnTo>
                    <a:pt x="294" y="2"/>
                  </a:lnTo>
                  <a:lnTo>
                    <a:pt x="274" y="0"/>
                  </a:lnTo>
                  <a:lnTo>
                    <a:pt x="0" y="0"/>
                  </a:lnTo>
                  <a:lnTo>
                    <a:pt x="0" y="76"/>
                  </a:lnTo>
                  <a:lnTo>
                    <a:pt x="32" y="72"/>
                  </a:lnTo>
                  <a:lnTo>
                    <a:pt x="32" y="458"/>
                  </a:lnTo>
                  <a:lnTo>
                    <a:pt x="0" y="458"/>
                  </a:lnTo>
                  <a:lnTo>
                    <a:pt x="0" y="530"/>
                  </a:lnTo>
                  <a:lnTo>
                    <a:pt x="108" y="530"/>
                  </a:lnTo>
                  <a:lnTo>
                    <a:pt x="108" y="302"/>
                  </a:lnTo>
                  <a:lnTo>
                    <a:pt x="232" y="302"/>
                  </a:lnTo>
                  <a:lnTo>
                    <a:pt x="232" y="302"/>
                  </a:lnTo>
                  <a:lnTo>
                    <a:pt x="244" y="302"/>
                  </a:lnTo>
                  <a:lnTo>
                    <a:pt x="252" y="306"/>
                  </a:lnTo>
                  <a:lnTo>
                    <a:pt x="258" y="310"/>
                  </a:lnTo>
                  <a:lnTo>
                    <a:pt x="264" y="316"/>
                  </a:lnTo>
                  <a:lnTo>
                    <a:pt x="268" y="322"/>
                  </a:lnTo>
                  <a:lnTo>
                    <a:pt x="270" y="330"/>
                  </a:lnTo>
                  <a:lnTo>
                    <a:pt x="270" y="348"/>
                  </a:lnTo>
                  <a:lnTo>
                    <a:pt x="270" y="530"/>
                  </a:lnTo>
                  <a:lnTo>
                    <a:pt x="442" y="530"/>
                  </a:lnTo>
                  <a:lnTo>
                    <a:pt x="480" y="370"/>
                  </a:lnTo>
                  <a:lnTo>
                    <a:pt x="620" y="370"/>
                  </a:lnTo>
                  <a:lnTo>
                    <a:pt x="664" y="530"/>
                  </a:lnTo>
                  <a:lnTo>
                    <a:pt x="1028" y="530"/>
                  </a:lnTo>
                  <a:lnTo>
                    <a:pt x="1028" y="530"/>
                  </a:lnTo>
                  <a:lnTo>
                    <a:pt x="1044" y="530"/>
                  </a:lnTo>
                  <a:lnTo>
                    <a:pt x="1060" y="528"/>
                  </a:lnTo>
                  <a:lnTo>
                    <a:pt x="1072" y="524"/>
                  </a:lnTo>
                  <a:lnTo>
                    <a:pt x="1082" y="518"/>
                  </a:lnTo>
                  <a:lnTo>
                    <a:pt x="1082" y="518"/>
                  </a:lnTo>
                  <a:lnTo>
                    <a:pt x="1090" y="510"/>
                  </a:lnTo>
                  <a:lnTo>
                    <a:pt x="1096" y="496"/>
                  </a:lnTo>
                  <a:lnTo>
                    <a:pt x="1098" y="480"/>
                  </a:lnTo>
                  <a:lnTo>
                    <a:pt x="1100" y="460"/>
                  </a:lnTo>
                  <a:lnTo>
                    <a:pt x="1100" y="72"/>
                  </a:lnTo>
                  <a:lnTo>
                    <a:pt x="1100" y="72"/>
                  </a:lnTo>
                  <a:lnTo>
                    <a:pt x="1098" y="60"/>
                  </a:lnTo>
                  <a:lnTo>
                    <a:pt x="1096" y="48"/>
                  </a:lnTo>
                  <a:lnTo>
                    <a:pt x="1090" y="36"/>
                  </a:lnTo>
                  <a:lnTo>
                    <a:pt x="1090" y="36"/>
                  </a:lnTo>
                  <a:lnTo>
                    <a:pt x="1082" y="22"/>
                  </a:lnTo>
                  <a:lnTo>
                    <a:pt x="1076" y="16"/>
                  </a:lnTo>
                  <a:lnTo>
                    <a:pt x="1070" y="12"/>
                  </a:lnTo>
                  <a:lnTo>
                    <a:pt x="1062" y="6"/>
                  </a:lnTo>
                  <a:lnTo>
                    <a:pt x="1052" y="2"/>
                  </a:lnTo>
                  <a:lnTo>
                    <a:pt x="1040" y="0"/>
                  </a:lnTo>
                  <a:lnTo>
                    <a:pt x="1028" y="0"/>
                  </a:lnTo>
                  <a:lnTo>
                    <a:pt x="1028" y="0"/>
                  </a:lnTo>
                  <a:lnTo>
                    <a:pt x="1028" y="0"/>
                  </a:lnTo>
                  <a:lnTo>
                    <a:pt x="1028" y="0"/>
                  </a:lnTo>
                  <a:lnTo>
                    <a:pt x="1040" y="2"/>
                  </a:lnTo>
                  <a:lnTo>
                    <a:pt x="1052" y="4"/>
                  </a:lnTo>
                  <a:lnTo>
                    <a:pt x="1060" y="8"/>
                  </a:lnTo>
                  <a:lnTo>
                    <a:pt x="1068" y="12"/>
                  </a:lnTo>
                  <a:lnTo>
                    <a:pt x="1076" y="18"/>
                  </a:lnTo>
                  <a:lnTo>
                    <a:pt x="1082" y="24"/>
                  </a:lnTo>
                  <a:lnTo>
                    <a:pt x="1090" y="36"/>
                  </a:lnTo>
                  <a:lnTo>
                    <a:pt x="1090" y="36"/>
                  </a:lnTo>
                  <a:lnTo>
                    <a:pt x="1096" y="50"/>
                  </a:lnTo>
                  <a:lnTo>
                    <a:pt x="1098" y="60"/>
                  </a:lnTo>
                  <a:lnTo>
                    <a:pt x="1098" y="60"/>
                  </a:lnTo>
                  <a:lnTo>
                    <a:pt x="1098" y="72"/>
                  </a:lnTo>
                  <a:lnTo>
                    <a:pt x="1098" y="460"/>
                  </a:lnTo>
                  <a:lnTo>
                    <a:pt x="1098" y="460"/>
                  </a:lnTo>
                  <a:lnTo>
                    <a:pt x="1098" y="480"/>
                  </a:lnTo>
                  <a:lnTo>
                    <a:pt x="1094" y="496"/>
                  </a:lnTo>
                  <a:lnTo>
                    <a:pt x="1088" y="508"/>
                  </a:lnTo>
                  <a:lnTo>
                    <a:pt x="1082" y="518"/>
                  </a:lnTo>
                  <a:lnTo>
                    <a:pt x="1082" y="518"/>
                  </a:lnTo>
                  <a:lnTo>
                    <a:pt x="1072" y="524"/>
                  </a:lnTo>
                  <a:lnTo>
                    <a:pt x="1058" y="528"/>
                  </a:lnTo>
                  <a:lnTo>
                    <a:pt x="1044" y="530"/>
                  </a:lnTo>
                  <a:lnTo>
                    <a:pt x="1028" y="530"/>
                  </a:lnTo>
                  <a:lnTo>
                    <a:pt x="664" y="530"/>
                  </a:lnTo>
                  <a:lnTo>
                    <a:pt x="620" y="370"/>
                  </a:lnTo>
                  <a:lnTo>
                    <a:pt x="480" y="370"/>
                  </a:lnTo>
                  <a:lnTo>
                    <a:pt x="440" y="530"/>
                  </a:lnTo>
                  <a:lnTo>
                    <a:pt x="272" y="530"/>
                  </a:lnTo>
                  <a:lnTo>
                    <a:pt x="272" y="348"/>
                  </a:lnTo>
                  <a:lnTo>
                    <a:pt x="272" y="348"/>
                  </a:lnTo>
                  <a:lnTo>
                    <a:pt x="270" y="330"/>
                  </a:lnTo>
                  <a:lnTo>
                    <a:pt x="268" y="322"/>
                  </a:lnTo>
                  <a:lnTo>
                    <a:pt x="264" y="314"/>
                  </a:lnTo>
                  <a:lnTo>
                    <a:pt x="264" y="314"/>
                  </a:lnTo>
                  <a:lnTo>
                    <a:pt x="260" y="308"/>
                  </a:lnTo>
                  <a:lnTo>
                    <a:pt x="252" y="304"/>
                  </a:lnTo>
                  <a:lnTo>
                    <a:pt x="244" y="302"/>
                  </a:lnTo>
                  <a:lnTo>
                    <a:pt x="232" y="300"/>
                  </a:lnTo>
                  <a:lnTo>
                    <a:pt x="106" y="300"/>
                  </a:lnTo>
                  <a:lnTo>
                    <a:pt x="106" y="530"/>
                  </a:lnTo>
                  <a:lnTo>
                    <a:pt x="0" y="530"/>
                  </a:lnTo>
                  <a:lnTo>
                    <a:pt x="0" y="460"/>
                  </a:lnTo>
                  <a:lnTo>
                    <a:pt x="32" y="460"/>
                  </a:lnTo>
                  <a:lnTo>
                    <a:pt x="32" y="72"/>
                  </a:lnTo>
                  <a:lnTo>
                    <a:pt x="0" y="74"/>
                  </a:lnTo>
                  <a:lnTo>
                    <a:pt x="0" y="0"/>
                  </a:lnTo>
                  <a:lnTo>
                    <a:pt x="274" y="0"/>
                  </a:lnTo>
                  <a:lnTo>
                    <a:pt x="274" y="0"/>
                  </a:lnTo>
                  <a:lnTo>
                    <a:pt x="294" y="2"/>
                  </a:lnTo>
                  <a:lnTo>
                    <a:pt x="310" y="6"/>
                  </a:lnTo>
                  <a:lnTo>
                    <a:pt x="322" y="12"/>
                  </a:lnTo>
                  <a:lnTo>
                    <a:pt x="332" y="20"/>
                  </a:lnTo>
                  <a:lnTo>
                    <a:pt x="338" y="30"/>
                  </a:lnTo>
                  <a:lnTo>
                    <a:pt x="342" y="42"/>
                  </a:lnTo>
                  <a:lnTo>
                    <a:pt x="344" y="56"/>
                  </a:lnTo>
                  <a:lnTo>
                    <a:pt x="346" y="72"/>
                  </a:lnTo>
                  <a:lnTo>
                    <a:pt x="346" y="214"/>
                  </a:lnTo>
                  <a:lnTo>
                    <a:pt x="346" y="214"/>
                  </a:lnTo>
                  <a:lnTo>
                    <a:pt x="344" y="228"/>
                  </a:lnTo>
                  <a:lnTo>
                    <a:pt x="342" y="234"/>
                  </a:lnTo>
                  <a:lnTo>
                    <a:pt x="340" y="240"/>
                  </a:lnTo>
                  <a:lnTo>
                    <a:pt x="334" y="248"/>
                  </a:lnTo>
                  <a:lnTo>
                    <a:pt x="326" y="254"/>
                  </a:lnTo>
                  <a:lnTo>
                    <a:pt x="314" y="260"/>
                  </a:lnTo>
                  <a:lnTo>
                    <a:pt x="298" y="266"/>
                  </a:lnTo>
                  <a:lnTo>
                    <a:pt x="298" y="266"/>
                  </a:lnTo>
                  <a:lnTo>
                    <a:pt x="298" y="266"/>
                  </a:lnTo>
                  <a:lnTo>
                    <a:pt x="314" y="272"/>
                  </a:lnTo>
                  <a:lnTo>
                    <a:pt x="326" y="280"/>
                  </a:lnTo>
                  <a:lnTo>
                    <a:pt x="334" y="288"/>
                  </a:lnTo>
                  <a:lnTo>
                    <a:pt x="340" y="296"/>
                  </a:lnTo>
                  <a:lnTo>
                    <a:pt x="340" y="296"/>
                  </a:lnTo>
                  <a:lnTo>
                    <a:pt x="342" y="302"/>
                  </a:lnTo>
                  <a:lnTo>
                    <a:pt x="344" y="308"/>
                  </a:lnTo>
                  <a:lnTo>
                    <a:pt x="344" y="308"/>
                  </a:lnTo>
                  <a:lnTo>
                    <a:pt x="346" y="314"/>
                  </a:lnTo>
                  <a:lnTo>
                    <a:pt x="346" y="460"/>
                  </a:lnTo>
                  <a:lnTo>
                    <a:pt x="382" y="460"/>
                  </a:lnTo>
                  <a:lnTo>
                    <a:pt x="492" y="0"/>
                  </a:lnTo>
                  <a:lnTo>
                    <a:pt x="610" y="0"/>
                  </a:lnTo>
                  <a:lnTo>
                    <a:pt x="724" y="460"/>
                  </a:lnTo>
                  <a:lnTo>
                    <a:pt x="756" y="460"/>
                  </a:lnTo>
                  <a:lnTo>
                    <a:pt x="756" y="72"/>
                  </a:lnTo>
                  <a:lnTo>
                    <a:pt x="724" y="72"/>
                  </a:lnTo>
                  <a:lnTo>
                    <a:pt x="724" y="0"/>
                  </a:lnTo>
                  <a:lnTo>
                    <a:pt x="1028" y="0"/>
                  </a:lnTo>
                  <a:lnTo>
                    <a:pt x="1028"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63"/>
            <p:cNvSpPr>
              <a:spLocks/>
            </p:cNvSpPr>
            <p:nvPr/>
          </p:nvSpPr>
          <p:spPr bwMode="auto">
            <a:xfrm>
              <a:off x="8471352" y="377233"/>
              <a:ext cx="74827" cy="171586"/>
            </a:xfrm>
            <a:custGeom>
              <a:avLst/>
              <a:gdLst/>
              <a:ahLst/>
              <a:cxnLst>
                <a:cxn ang="0">
                  <a:pos x="62" y="0"/>
                </a:cxn>
                <a:cxn ang="0">
                  <a:pos x="116" y="266"/>
                </a:cxn>
                <a:cxn ang="0">
                  <a:pos x="0" y="266"/>
                </a:cxn>
                <a:cxn ang="0">
                  <a:pos x="62" y="0"/>
                </a:cxn>
              </a:cxnLst>
              <a:rect l="0" t="0" r="r" b="b"/>
              <a:pathLst>
                <a:path w="116" h="266">
                  <a:moveTo>
                    <a:pt x="62" y="0"/>
                  </a:moveTo>
                  <a:lnTo>
                    <a:pt x="116" y="266"/>
                  </a:lnTo>
                  <a:lnTo>
                    <a:pt x="0" y="266"/>
                  </a:lnTo>
                  <a:lnTo>
                    <a:pt x="62" y="0"/>
                  </a:lnTo>
                  <a:close/>
                </a:path>
              </a:pathLst>
            </a:custGeom>
            <a:solidFill>
              <a:srgbClr val="ED1C2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64"/>
            <p:cNvSpPr>
              <a:spLocks/>
            </p:cNvSpPr>
            <p:nvPr/>
          </p:nvSpPr>
          <p:spPr bwMode="auto">
            <a:xfrm>
              <a:off x="8471352" y="377233"/>
              <a:ext cx="74827" cy="171586"/>
            </a:xfrm>
            <a:custGeom>
              <a:avLst/>
              <a:gdLst/>
              <a:ahLst/>
              <a:cxnLst>
                <a:cxn ang="0">
                  <a:pos x="62" y="0"/>
                </a:cxn>
                <a:cxn ang="0">
                  <a:pos x="62" y="0"/>
                </a:cxn>
                <a:cxn ang="0">
                  <a:pos x="116" y="266"/>
                </a:cxn>
                <a:cxn ang="0">
                  <a:pos x="0" y="266"/>
                </a:cxn>
                <a:cxn ang="0">
                  <a:pos x="62" y="0"/>
                </a:cxn>
                <a:cxn ang="0">
                  <a:pos x="62" y="0"/>
                </a:cxn>
                <a:cxn ang="0">
                  <a:pos x="62" y="0"/>
                </a:cxn>
                <a:cxn ang="0">
                  <a:pos x="62" y="0"/>
                </a:cxn>
                <a:cxn ang="0">
                  <a:pos x="62" y="0"/>
                </a:cxn>
                <a:cxn ang="0">
                  <a:pos x="0" y="266"/>
                </a:cxn>
                <a:cxn ang="0">
                  <a:pos x="116" y="266"/>
                </a:cxn>
                <a:cxn ang="0">
                  <a:pos x="62" y="0"/>
                </a:cxn>
                <a:cxn ang="0">
                  <a:pos x="62" y="0"/>
                </a:cxn>
                <a:cxn ang="0">
                  <a:pos x="62" y="0"/>
                </a:cxn>
              </a:cxnLst>
              <a:rect l="0" t="0" r="r" b="b"/>
              <a:pathLst>
                <a:path w="116" h="266">
                  <a:moveTo>
                    <a:pt x="62" y="0"/>
                  </a:moveTo>
                  <a:lnTo>
                    <a:pt x="62" y="0"/>
                  </a:lnTo>
                  <a:lnTo>
                    <a:pt x="116" y="266"/>
                  </a:lnTo>
                  <a:lnTo>
                    <a:pt x="0" y="266"/>
                  </a:lnTo>
                  <a:lnTo>
                    <a:pt x="62" y="0"/>
                  </a:lnTo>
                  <a:lnTo>
                    <a:pt x="62" y="0"/>
                  </a:lnTo>
                  <a:lnTo>
                    <a:pt x="62" y="0"/>
                  </a:lnTo>
                  <a:lnTo>
                    <a:pt x="62" y="0"/>
                  </a:lnTo>
                  <a:lnTo>
                    <a:pt x="62" y="0"/>
                  </a:lnTo>
                  <a:lnTo>
                    <a:pt x="0" y="266"/>
                  </a:lnTo>
                  <a:lnTo>
                    <a:pt x="116" y="266"/>
                  </a:lnTo>
                  <a:lnTo>
                    <a:pt x="62" y="0"/>
                  </a:lnTo>
                  <a:lnTo>
                    <a:pt x="62" y="0"/>
                  </a:lnTo>
                  <a:lnTo>
                    <a:pt x="62" y="0"/>
                  </a:lnTo>
                  <a:close/>
                </a:path>
              </a:pathLst>
            </a:custGeom>
            <a:solidFill>
              <a:srgbClr val="ED1C2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65"/>
            <p:cNvSpPr>
              <a:spLocks/>
            </p:cNvSpPr>
            <p:nvPr/>
          </p:nvSpPr>
          <p:spPr bwMode="auto">
            <a:xfrm>
              <a:off x="8691962" y="392714"/>
              <a:ext cx="125142" cy="250283"/>
            </a:xfrm>
            <a:custGeom>
              <a:avLst/>
              <a:gdLst/>
              <a:ahLst/>
              <a:cxnLst>
                <a:cxn ang="0">
                  <a:pos x="0" y="0"/>
                </a:cxn>
                <a:cxn ang="0">
                  <a:pos x="0" y="388"/>
                </a:cxn>
                <a:cxn ang="0">
                  <a:pos x="158" y="388"/>
                </a:cxn>
                <a:cxn ang="0">
                  <a:pos x="158" y="388"/>
                </a:cxn>
                <a:cxn ang="0">
                  <a:pos x="170" y="386"/>
                </a:cxn>
                <a:cxn ang="0">
                  <a:pos x="180" y="384"/>
                </a:cxn>
                <a:cxn ang="0">
                  <a:pos x="186" y="380"/>
                </a:cxn>
                <a:cxn ang="0">
                  <a:pos x="190" y="374"/>
                </a:cxn>
                <a:cxn ang="0">
                  <a:pos x="192" y="370"/>
                </a:cxn>
                <a:cxn ang="0">
                  <a:pos x="194" y="364"/>
                </a:cxn>
                <a:cxn ang="0">
                  <a:pos x="194" y="348"/>
                </a:cxn>
                <a:cxn ang="0">
                  <a:pos x="194" y="42"/>
                </a:cxn>
                <a:cxn ang="0">
                  <a:pos x="194" y="42"/>
                </a:cxn>
                <a:cxn ang="0">
                  <a:pos x="194" y="30"/>
                </a:cxn>
                <a:cxn ang="0">
                  <a:pos x="192" y="22"/>
                </a:cxn>
                <a:cxn ang="0">
                  <a:pos x="188" y="16"/>
                </a:cxn>
                <a:cxn ang="0">
                  <a:pos x="184" y="10"/>
                </a:cxn>
                <a:cxn ang="0">
                  <a:pos x="176" y="4"/>
                </a:cxn>
                <a:cxn ang="0">
                  <a:pos x="164" y="2"/>
                </a:cxn>
                <a:cxn ang="0">
                  <a:pos x="150" y="0"/>
                </a:cxn>
                <a:cxn ang="0">
                  <a:pos x="0" y="0"/>
                </a:cxn>
              </a:cxnLst>
              <a:rect l="0" t="0" r="r" b="b"/>
              <a:pathLst>
                <a:path w="194" h="388">
                  <a:moveTo>
                    <a:pt x="0" y="0"/>
                  </a:moveTo>
                  <a:lnTo>
                    <a:pt x="0" y="388"/>
                  </a:lnTo>
                  <a:lnTo>
                    <a:pt x="158" y="388"/>
                  </a:lnTo>
                  <a:lnTo>
                    <a:pt x="158" y="388"/>
                  </a:lnTo>
                  <a:lnTo>
                    <a:pt x="170" y="386"/>
                  </a:lnTo>
                  <a:lnTo>
                    <a:pt x="180" y="384"/>
                  </a:lnTo>
                  <a:lnTo>
                    <a:pt x="186" y="380"/>
                  </a:lnTo>
                  <a:lnTo>
                    <a:pt x="190" y="374"/>
                  </a:lnTo>
                  <a:lnTo>
                    <a:pt x="192" y="370"/>
                  </a:lnTo>
                  <a:lnTo>
                    <a:pt x="194" y="364"/>
                  </a:lnTo>
                  <a:lnTo>
                    <a:pt x="194" y="348"/>
                  </a:lnTo>
                  <a:lnTo>
                    <a:pt x="194" y="42"/>
                  </a:lnTo>
                  <a:lnTo>
                    <a:pt x="194" y="42"/>
                  </a:lnTo>
                  <a:lnTo>
                    <a:pt x="194" y="30"/>
                  </a:lnTo>
                  <a:lnTo>
                    <a:pt x="192" y="22"/>
                  </a:lnTo>
                  <a:lnTo>
                    <a:pt x="188" y="16"/>
                  </a:lnTo>
                  <a:lnTo>
                    <a:pt x="184" y="10"/>
                  </a:lnTo>
                  <a:lnTo>
                    <a:pt x="176" y="4"/>
                  </a:lnTo>
                  <a:lnTo>
                    <a:pt x="164" y="2"/>
                  </a:lnTo>
                  <a:lnTo>
                    <a:pt x="150" y="0"/>
                  </a:lnTo>
                  <a:lnTo>
                    <a:pt x="0" y="0"/>
                  </a:lnTo>
                  <a:close/>
                </a:path>
              </a:pathLst>
            </a:custGeom>
            <a:solidFill>
              <a:srgbClr val="ED1C2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66"/>
            <p:cNvSpPr>
              <a:spLocks/>
            </p:cNvSpPr>
            <p:nvPr/>
          </p:nvSpPr>
          <p:spPr bwMode="auto">
            <a:xfrm>
              <a:off x="8691962" y="392714"/>
              <a:ext cx="125142" cy="250283"/>
            </a:xfrm>
            <a:custGeom>
              <a:avLst/>
              <a:gdLst/>
              <a:ahLst/>
              <a:cxnLst>
                <a:cxn ang="0">
                  <a:pos x="0" y="0"/>
                </a:cxn>
                <a:cxn ang="0">
                  <a:pos x="0" y="0"/>
                </a:cxn>
                <a:cxn ang="0">
                  <a:pos x="0" y="388"/>
                </a:cxn>
                <a:cxn ang="0">
                  <a:pos x="158" y="388"/>
                </a:cxn>
                <a:cxn ang="0">
                  <a:pos x="158" y="388"/>
                </a:cxn>
                <a:cxn ang="0">
                  <a:pos x="158" y="388"/>
                </a:cxn>
                <a:cxn ang="0">
                  <a:pos x="170" y="386"/>
                </a:cxn>
                <a:cxn ang="0">
                  <a:pos x="180" y="384"/>
                </a:cxn>
                <a:cxn ang="0">
                  <a:pos x="186" y="380"/>
                </a:cxn>
                <a:cxn ang="0">
                  <a:pos x="190" y="376"/>
                </a:cxn>
                <a:cxn ang="0">
                  <a:pos x="190" y="376"/>
                </a:cxn>
                <a:cxn ang="0">
                  <a:pos x="192" y="370"/>
                </a:cxn>
                <a:cxn ang="0">
                  <a:pos x="194" y="364"/>
                </a:cxn>
                <a:cxn ang="0">
                  <a:pos x="194" y="348"/>
                </a:cxn>
                <a:cxn ang="0">
                  <a:pos x="194" y="42"/>
                </a:cxn>
                <a:cxn ang="0">
                  <a:pos x="194" y="42"/>
                </a:cxn>
                <a:cxn ang="0">
                  <a:pos x="194" y="30"/>
                </a:cxn>
                <a:cxn ang="0">
                  <a:pos x="192" y="22"/>
                </a:cxn>
                <a:cxn ang="0">
                  <a:pos x="190" y="16"/>
                </a:cxn>
                <a:cxn ang="0">
                  <a:pos x="190" y="16"/>
                </a:cxn>
                <a:cxn ang="0">
                  <a:pos x="184" y="10"/>
                </a:cxn>
                <a:cxn ang="0">
                  <a:pos x="176" y="4"/>
                </a:cxn>
                <a:cxn ang="0">
                  <a:pos x="164" y="2"/>
                </a:cxn>
                <a:cxn ang="0">
                  <a:pos x="150" y="0"/>
                </a:cxn>
                <a:cxn ang="0">
                  <a:pos x="0" y="0"/>
                </a:cxn>
                <a:cxn ang="0">
                  <a:pos x="0" y="0"/>
                </a:cxn>
                <a:cxn ang="0">
                  <a:pos x="0" y="0"/>
                </a:cxn>
                <a:cxn ang="0">
                  <a:pos x="0" y="0"/>
                </a:cxn>
                <a:cxn ang="0">
                  <a:pos x="150" y="0"/>
                </a:cxn>
                <a:cxn ang="0">
                  <a:pos x="150" y="0"/>
                </a:cxn>
                <a:cxn ang="0">
                  <a:pos x="164" y="2"/>
                </a:cxn>
                <a:cxn ang="0">
                  <a:pos x="176" y="4"/>
                </a:cxn>
                <a:cxn ang="0">
                  <a:pos x="184" y="10"/>
                </a:cxn>
                <a:cxn ang="0">
                  <a:pos x="188" y="16"/>
                </a:cxn>
                <a:cxn ang="0">
                  <a:pos x="188" y="16"/>
                </a:cxn>
                <a:cxn ang="0">
                  <a:pos x="192" y="22"/>
                </a:cxn>
                <a:cxn ang="0">
                  <a:pos x="194" y="30"/>
                </a:cxn>
                <a:cxn ang="0">
                  <a:pos x="194" y="42"/>
                </a:cxn>
                <a:cxn ang="0">
                  <a:pos x="194" y="348"/>
                </a:cxn>
                <a:cxn ang="0">
                  <a:pos x="194" y="348"/>
                </a:cxn>
                <a:cxn ang="0">
                  <a:pos x="194" y="364"/>
                </a:cxn>
                <a:cxn ang="0">
                  <a:pos x="192" y="370"/>
                </a:cxn>
                <a:cxn ang="0">
                  <a:pos x="190" y="374"/>
                </a:cxn>
                <a:cxn ang="0">
                  <a:pos x="190" y="374"/>
                </a:cxn>
                <a:cxn ang="0">
                  <a:pos x="186" y="380"/>
                </a:cxn>
                <a:cxn ang="0">
                  <a:pos x="180" y="382"/>
                </a:cxn>
                <a:cxn ang="0">
                  <a:pos x="170" y="386"/>
                </a:cxn>
                <a:cxn ang="0">
                  <a:pos x="158" y="388"/>
                </a:cxn>
                <a:cxn ang="0">
                  <a:pos x="158" y="388"/>
                </a:cxn>
                <a:cxn ang="0">
                  <a:pos x="158" y="388"/>
                </a:cxn>
                <a:cxn ang="0">
                  <a:pos x="2" y="388"/>
                </a:cxn>
                <a:cxn ang="0">
                  <a:pos x="2" y="0"/>
                </a:cxn>
                <a:cxn ang="0">
                  <a:pos x="0" y="0"/>
                </a:cxn>
                <a:cxn ang="0">
                  <a:pos x="0" y="0"/>
                </a:cxn>
                <a:cxn ang="0">
                  <a:pos x="0" y="0"/>
                </a:cxn>
              </a:cxnLst>
              <a:rect l="0" t="0" r="r" b="b"/>
              <a:pathLst>
                <a:path w="194" h="388">
                  <a:moveTo>
                    <a:pt x="0" y="0"/>
                  </a:moveTo>
                  <a:lnTo>
                    <a:pt x="0" y="0"/>
                  </a:lnTo>
                  <a:lnTo>
                    <a:pt x="0" y="388"/>
                  </a:lnTo>
                  <a:lnTo>
                    <a:pt x="158" y="388"/>
                  </a:lnTo>
                  <a:lnTo>
                    <a:pt x="158" y="388"/>
                  </a:lnTo>
                  <a:lnTo>
                    <a:pt x="158" y="388"/>
                  </a:lnTo>
                  <a:lnTo>
                    <a:pt x="170" y="386"/>
                  </a:lnTo>
                  <a:lnTo>
                    <a:pt x="180" y="384"/>
                  </a:lnTo>
                  <a:lnTo>
                    <a:pt x="186" y="380"/>
                  </a:lnTo>
                  <a:lnTo>
                    <a:pt x="190" y="376"/>
                  </a:lnTo>
                  <a:lnTo>
                    <a:pt x="190" y="376"/>
                  </a:lnTo>
                  <a:lnTo>
                    <a:pt x="192" y="370"/>
                  </a:lnTo>
                  <a:lnTo>
                    <a:pt x="194" y="364"/>
                  </a:lnTo>
                  <a:lnTo>
                    <a:pt x="194" y="348"/>
                  </a:lnTo>
                  <a:lnTo>
                    <a:pt x="194" y="42"/>
                  </a:lnTo>
                  <a:lnTo>
                    <a:pt x="194" y="42"/>
                  </a:lnTo>
                  <a:lnTo>
                    <a:pt x="194" y="30"/>
                  </a:lnTo>
                  <a:lnTo>
                    <a:pt x="192" y="22"/>
                  </a:lnTo>
                  <a:lnTo>
                    <a:pt x="190" y="16"/>
                  </a:lnTo>
                  <a:lnTo>
                    <a:pt x="190" y="16"/>
                  </a:lnTo>
                  <a:lnTo>
                    <a:pt x="184" y="10"/>
                  </a:lnTo>
                  <a:lnTo>
                    <a:pt x="176" y="4"/>
                  </a:lnTo>
                  <a:lnTo>
                    <a:pt x="164" y="2"/>
                  </a:lnTo>
                  <a:lnTo>
                    <a:pt x="150" y="0"/>
                  </a:lnTo>
                  <a:lnTo>
                    <a:pt x="0" y="0"/>
                  </a:lnTo>
                  <a:lnTo>
                    <a:pt x="0" y="0"/>
                  </a:lnTo>
                  <a:lnTo>
                    <a:pt x="0" y="0"/>
                  </a:lnTo>
                  <a:lnTo>
                    <a:pt x="0" y="0"/>
                  </a:lnTo>
                  <a:lnTo>
                    <a:pt x="150" y="0"/>
                  </a:lnTo>
                  <a:lnTo>
                    <a:pt x="150" y="0"/>
                  </a:lnTo>
                  <a:lnTo>
                    <a:pt x="164" y="2"/>
                  </a:lnTo>
                  <a:lnTo>
                    <a:pt x="176" y="4"/>
                  </a:lnTo>
                  <a:lnTo>
                    <a:pt x="184" y="10"/>
                  </a:lnTo>
                  <a:lnTo>
                    <a:pt x="188" y="16"/>
                  </a:lnTo>
                  <a:lnTo>
                    <a:pt x="188" y="16"/>
                  </a:lnTo>
                  <a:lnTo>
                    <a:pt x="192" y="22"/>
                  </a:lnTo>
                  <a:lnTo>
                    <a:pt x="194" y="30"/>
                  </a:lnTo>
                  <a:lnTo>
                    <a:pt x="194" y="42"/>
                  </a:lnTo>
                  <a:lnTo>
                    <a:pt x="194" y="348"/>
                  </a:lnTo>
                  <a:lnTo>
                    <a:pt x="194" y="348"/>
                  </a:lnTo>
                  <a:lnTo>
                    <a:pt x="194" y="364"/>
                  </a:lnTo>
                  <a:lnTo>
                    <a:pt x="192" y="370"/>
                  </a:lnTo>
                  <a:lnTo>
                    <a:pt x="190" y="374"/>
                  </a:lnTo>
                  <a:lnTo>
                    <a:pt x="190" y="374"/>
                  </a:lnTo>
                  <a:lnTo>
                    <a:pt x="186" y="380"/>
                  </a:lnTo>
                  <a:lnTo>
                    <a:pt x="180" y="382"/>
                  </a:lnTo>
                  <a:lnTo>
                    <a:pt x="170" y="386"/>
                  </a:lnTo>
                  <a:lnTo>
                    <a:pt x="158" y="388"/>
                  </a:lnTo>
                  <a:lnTo>
                    <a:pt x="158" y="388"/>
                  </a:lnTo>
                  <a:lnTo>
                    <a:pt x="158" y="388"/>
                  </a:lnTo>
                  <a:lnTo>
                    <a:pt x="2" y="388"/>
                  </a:lnTo>
                  <a:lnTo>
                    <a:pt x="2" y="0"/>
                  </a:lnTo>
                  <a:lnTo>
                    <a:pt x="0" y="0"/>
                  </a:lnTo>
                  <a:lnTo>
                    <a:pt x="0" y="0"/>
                  </a:lnTo>
                  <a:lnTo>
                    <a:pt x="0" y="0"/>
                  </a:lnTo>
                  <a:close/>
                </a:path>
              </a:pathLst>
            </a:custGeom>
            <a:solidFill>
              <a:srgbClr val="ED1C2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67"/>
            <p:cNvSpPr>
              <a:spLocks/>
            </p:cNvSpPr>
            <p:nvPr/>
          </p:nvSpPr>
          <p:spPr bwMode="auto">
            <a:xfrm>
              <a:off x="8221069" y="392714"/>
              <a:ext cx="108370" cy="104500"/>
            </a:xfrm>
            <a:custGeom>
              <a:avLst/>
              <a:gdLst/>
              <a:ahLst/>
              <a:cxnLst>
                <a:cxn ang="0">
                  <a:pos x="0" y="0"/>
                </a:cxn>
                <a:cxn ang="0">
                  <a:pos x="0" y="162"/>
                </a:cxn>
                <a:cxn ang="0">
                  <a:pos x="134" y="162"/>
                </a:cxn>
                <a:cxn ang="0">
                  <a:pos x="134" y="162"/>
                </a:cxn>
                <a:cxn ang="0">
                  <a:pos x="144" y="158"/>
                </a:cxn>
                <a:cxn ang="0">
                  <a:pos x="152" y="154"/>
                </a:cxn>
                <a:cxn ang="0">
                  <a:pos x="158" y="150"/>
                </a:cxn>
                <a:cxn ang="0">
                  <a:pos x="162" y="144"/>
                </a:cxn>
                <a:cxn ang="0">
                  <a:pos x="166" y="138"/>
                </a:cxn>
                <a:cxn ang="0">
                  <a:pos x="166" y="132"/>
                </a:cxn>
                <a:cxn ang="0">
                  <a:pos x="168" y="120"/>
                </a:cxn>
                <a:cxn ang="0">
                  <a:pos x="168" y="36"/>
                </a:cxn>
                <a:cxn ang="0">
                  <a:pos x="168" y="36"/>
                </a:cxn>
                <a:cxn ang="0">
                  <a:pos x="164" y="24"/>
                </a:cxn>
                <a:cxn ang="0">
                  <a:pos x="162" y="18"/>
                </a:cxn>
                <a:cxn ang="0">
                  <a:pos x="160" y="12"/>
                </a:cxn>
                <a:cxn ang="0">
                  <a:pos x="154" y="8"/>
                </a:cxn>
                <a:cxn ang="0">
                  <a:pos x="148" y="4"/>
                </a:cxn>
                <a:cxn ang="0">
                  <a:pos x="140" y="2"/>
                </a:cxn>
                <a:cxn ang="0">
                  <a:pos x="128" y="0"/>
                </a:cxn>
                <a:cxn ang="0">
                  <a:pos x="0" y="0"/>
                </a:cxn>
              </a:cxnLst>
              <a:rect l="0" t="0" r="r" b="b"/>
              <a:pathLst>
                <a:path w="168" h="162">
                  <a:moveTo>
                    <a:pt x="0" y="0"/>
                  </a:moveTo>
                  <a:lnTo>
                    <a:pt x="0" y="162"/>
                  </a:lnTo>
                  <a:lnTo>
                    <a:pt x="134" y="162"/>
                  </a:lnTo>
                  <a:lnTo>
                    <a:pt x="134" y="162"/>
                  </a:lnTo>
                  <a:lnTo>
                    <a:pt x="144" y="158"/>
                  </a:lnTo>
                  <a:lnTo>
                    <a:pt x="152" y="154"/>
                  </a:lnTo>
                  <a:lnTo>
                    <a:pt x="158" y="150"/>
                  </a:lnTo>
                  <a:lnTo>
                    <a:pt x="162" y="144"/>
                  </a:lnTo>
                  <a:lnTo>
                    <a:pt x="166" y="138"/>
                  </a:lnTo>
                  <a:lnTo>
                    <a:pt x="166" y="132"/>
                  </a:lnTo>
                  <a:lnTo>
                    <a:pt x="168" y="120"/>
                  </a:lnTo>
                  <a:lnTo>
                    <a:pt x="168" y="36"/>
                  </a:lnTo>
                  <a:lnTo>
                    <a:pt x="168" y="36"/>
                  </a:lnTo>
                  <a:lnTo>
                    <a:pt x="164" y="24"/>
                  </a:lnTo>
                  <a:lnTo>
                    <a:pt x="162" y="18"/>
                  </a:lnTo>
                  <a:lnTo>
                    <a:pt x="160" y="12"/>
                  </a:lnTo>
                  <a:lnTo>
                    <a:pt x="154" y="8"/>
                  </a:lnTo>
                  <a:lnTo>
                    <a:pt x="148" y="4"/>
                  </a:lnTo>
                  <a:lnTo>
                    <a:pt x="140" y="2"/>
                  </a:lnTo>
                  <a:lnTo>
                    <a:pt x="128" y="0"/>
                  </a:lnTo>
                  <a:lnTo>
                    <a:pt x="0" y="0"/>
                  </a:lnTo>
                  <a:close/>
                </a:path>
              </a:pathLst>
            </a:custGeom>
            <a:solidFill>
              <a:srgbClr val="ED1C2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68"/>
            <p:cNvSpPr>
              <a:spLocks/>
            </p:cNvSpPr>
            <p:nvPr/>
          </p:nvSpPr>
          <p:spPr bwMode="auto">
            <a:xfrm>
              <a:off x="8221069" y="392714"/>
              <a:ext cx="108370" cy="104500"/>
            </a:xfrm>
            <a:custGeom>
              <a:avLst/>
              <a:gdLst/>
              <a:ahLst/>
              <a:cxnLst>
                <a:cxn ang="0">
                  <a:pos x="0" y="0"/>
                </a:cxn>
                <a:cxn ang="0">
                  <a:pos x="0" y="0"/>
                </a:cxn>
                <a:cxn ang="0">
                  <a:pos x="0" y="162"/>
                </a:cxn>
                <a:cxn ang="0">
                  <a:pos x="134" y="162"/>
                </a:cxn>
                <a:cxn ang="0">
                  <a:pos x="134" y="162"/>
                </a:cxn>
                <a:cxn ang="0">
                  <a:pos x="134" y="162"/>
                </a:cxn>
                <a:cxn ang="0">
                  <a:pos x="144" y="158"/>
                </a:cxn>
                <a:cxn ang="0">
                  <a:pos x="152" y="154"/>
                </a:cxn>
                <a:cxn ang="0">
                  <a:pos x="158" y="150"/>
                </a:cxn>
                <a:cxn ang="0">
                  <a:pos x="162" y="144"/>
                </a:cxn>
                <a:cxn ang="0">
                  <a:pos x="166" y="138"/>
                </a:cxn>
                <a:cxn ang="0">
                  <a:pos x="168" y="132"/>
                </a:cxn>
                <a:cxn ang="0">
                  <a:pos x="168" y="120"/>
                </a:cxn>
                <a:cxn ang="0">
                  <a:pos x="168" y="36"/>
                </a:cxn>
                <a:cxn ang="0">
                  <a:pos x="168" y="36"/>
                </a:cxn>
                <a:cxn ang="0">
                  <a:pos x="168" y="36"/>
                </a:cxn>
                <a:cxn ang="0">
                  <a:pos x="166" y="24"/>
                </a:cxn>
                <a:cxn ang="0">
                  <a:pos x="162" y="18"/>
                </a:cxn>
                <a:cxn ang="0">
                  <a:pos x="160" y="12"/>
                </a:cxn>
                <a:cxn ang="0">
                  <a:pos x="154" y="8"/>
                </a:cxn>
                <a:cxn ang="0">
                  <a:pos x="148" y="4"/>
                </a:cxn>
                <a:cxn ang="0">
                  <a:pos x="140" y="0"/>
                </a:cxn>
                <a:cxn ang="0">
                  <a:pos x="128" y="0"/>
                </a:cxn>
                <a:cxn ang="0">
                  <a:pos x="0" y="0"/>
                </a:cxn>
                <a:cxn ang="0">
                  <a:pos x="0" y="0"/>
                </a:cxn>
                <a:cxn ang="0">
                  <a:pos x="0" y="0"/>
                </a:cxn>
                <a:cxn ang="0">
                  <a:pos x="0" y="0"/>
                </a:cxn>
                <a:cxn ang="0">
                  <a:pos x="128" y="0"/>
                </a:cxn>
                <a:cxn ang="0">
                  <a:pos x="128" y="0"/>
                </a:cxn>
                <a:cxn ang="0">
                  <a:pos x="140" y="2"/>
                </a:cxn>
                <a:cxn ang="0">
                  <a:pos x="148" y="4"/>
                </a:cxn>
                <a:cxn ang="0">
                  <a:pos x="154" y="8"/>
                </a:cxn>
                <a:cxn ang="0">
                  <a:pos x="160" y="12"/>
                </a:cxn>
                <a:cxn ang="0">
                  <a:pos x="162" y="18"/>
                </a:cxn>
                <a:cxn ang="0">
                  <a:pos x="164" y="24"/>
                </a:cxn>
                <a:cxn ang="0">
                  <a:pos x="168" y="36"/>
                </a:cxn>
                <a:cxn ang="0">
                  <a:pos x="168" y="36"/>
                </a:cxn>
                <a:cxn ang="0">
                  <a:pos x="168" y="36"/>
                </a:cxn>
                <a:cxn ang="0">
                  <a:pos x="168" y="120"/>
                </a:cxn>
                <a:cxn ang="0">
                  <a:pos x="168" y="120"/>
                </a:cxn>
                <a:cxn ang="0">
                  <a:pos x="166" y="132"/>
                </a:cxn>
                <a:cxn ang="0">
                  <a:pos x="164" y="138"/>
                </a:cxn>
                <a:cxn ang="0">
                  <a:pos x="162" y="144"/>
                </a:cxn>
                <a:cxn ang="0">
                  <a:pos x="158" y="150"/>
                </a:cxn>
                <a:cxn ang="0">
                  <a:pos x="152" y="154"/>
                </a:cxn>
                <a:cxn ang="0">
                  <a:pos x="144" y="158"/>
                </a:cxn>
                <a:cxn ang="0">
                  <a:pos x="134" y="160"/>
                </a:cxn>
                <a:cxn ang="0">
                  <a:pos x="134" y="162"/>
                </a:cxn>
                <a:cxn ang="0">
                  <a:pos x="134" y="160"/>
                </a:cxn>
                <a:cxn ang="0">
                  <a:pos x="2" y="160"/>
                </a:cxn>
                <a:cxn ang="0">
                  <a:pos x="2" y="0"/>
                </a:cxn>
                <a:cxn ang="0">
                  <a:pos x="0" y="0"/>
                </a:cxn>
                <a:cxn ang="0">
                  <a:pos x="0" y="0"/>
                </a:cxn>
                <a:cxn ang="0">
                  <a:pos x="0" y="0"/>
                </a:cxn>
              </a:cxnLst>
              <a:rect l="0" t="0" r="r" b="b"/>
              <a:pathLst>
                <a:path w="168" h="162">
                  <a:moveTo>
                    <a:pt x="0" y="0"/>
                  </a:moveTo>
                  <a:lnTo>
                    <a:pt x="0" y="0"/>
                  </a:lnTo>
                  <a:lnTo>
                    <a:pt x="0" y="162"/>
                  </a:lnTo>
                  <a:lnTo>
                    <a:pt x="134" y="162"/>
                  </a:lnTo>
                  <a:lnTo>
                    <a:pt x="134" y="162"/>
                  </a:lnTo>
                  <a:lnTo>
                    <a:pt x="134" y="162"/>
                  </a:lnTo>
                  <a:lnTo>
                    <a:pt x="144" y="158"/>
                  </a:lnTo>
                  <a:lnTo>
                    <a:pt x="152" y="154"/>
                  </a:lnTo>
                  <a:lnTo>
                    <a:pt x="158" y="150"/>
                  </a:lnTo>
                  <a:lnTo>
                    <a:pt x="162" y="144"/>
                  </a:lnTo>
                  <a:lnTo>
                    <a:pt x="166" y="138"/>
                  </a:lnTo>
                  <a:lnTo>
                    <a:pt x="168" y="132"/>
                  </a:lnTo>
                  <a:lnTo>
                    <a:pt x="168" y="120"/>
                  </a:lnTo>
                  <a:lnTo>
                    <a:pt x="168" y="36"/>
                  </a:lnTo>
                  <a:lnTo>
                    <a:pt x="168" y="36"/>
                  </a:lnTo>
                  <a:lnTo>
                    <a:pt x="168" y="36"/>
                  </a:lnTo>
                  <a:lnTo>
                    <a:pt x="166" y="24"/>
                  </a:lnTo>
                  <a:lnTo>
                    <a:pt x="162" y="18"/>
                  </a:lnTo>
                  <a:lnTo>
                    <a:pt x="160" y="12"/>
                  </a:lnTo>
                  <a:lnTo>
                    <a:pt x="154" y="8"/>
                  </a:lnTo>
                  <a:lnTo>
                    <a:pt x="148" y="4"/>
                  </a:lnTo>
                  <a:lnTo>
                    <a:pt x="140" y="0"/>
                  </a:lnTo>
                  <a:lnTo>
                    <a:pt x="128" y="0"/>
                  </a:lnTo>
                  <a:lnTo>
                    <a:pt x="0" y="0"/>
                  </a:lnTo>
                  <a:lnTo>
                    <a:pt x="0" y="0"/>
                  </a:lnTo>
                  <a:lnTo>
                    <a:pt x="0" y="0"/>
                  </a:lnTo>
                  <a:lnTo>
                    <a:pt x="0" y="0"/>
                  </a:lnTo>
                  <a:lnTo>
                    <a:pt x="128" y="0"/>
                  </a:lnTo>
                  <a:lnTo>
                    <a:pt x="128" y="0"/>
                  </a:lnTo>
                  <a:lnTo>
                    <a:pt x="140" y="2"/>
                  </a:lnTo>
                  <a:lnTo>
                    <a:pt x="148" y="4"/>
                  </a:lnTo>
                  <a:lnTo>
                    <a:pt x="154" y="8"/>
                  </a:lnTo>
                  <a:lnTo>
                    <a:pt x="160" y="12"/>
                  </a:lnTo>
                  <a:lnTo>
                    <a:pt x="162" y="18"/>
                  </a:lnTo>
                  <a:lnTo>
                    <a:pt x="164" y="24"/>
                  </a:lnTo>
                  <a:lnTo>
                    <a:pt x="168" y="36"/>
                  </a:lnTo>
                  <a:lnTo>
                    <a:pt x="168" y="36"/>
                  </a:lnTo>
                  <a:lnTo>
                    <a:pt x="168" y="36"/>
                  </a:lnTo>
                  <a:lnTo>
                    <a:pt x="168" y="120"/>
                  </a:lnTo>
                  <a:lnTo>
                    <a:pt x="168" y="120"/>
                  </a:lnTo>
                  <a:lnTo>
                    <a:pt x="166" y="132"/>
                  </a:lnTo>
                  <a:lnTo>
                    <a:pt x="164" y="138"/>
                  </a:lnTo>
                  <a:lnTo>
                    <a:pt x="162" y="144"/>
                  </a:lnTo>
                  <a:lnTo>
                    <a:pt x="158" y="150"/>
                  </a:lnTo>
                  <a:lnTo>
                    <a:pt x="152" y="154"/>
                  </a:lnTo>
                  <a:lnTo>
                    <a:pt x="144" y="158"/>
                  </a:lnTo>
                  <a:lnTo>
                    <a:pt x="134" y="160"/>
                  </a:lnTo>
                  <a:lnTo>
                    <a:pt x="134" y="162"/>
                  </a:lnTo>
                  <a:lnTo>
                    <a:pt x="134" y="160"/>
                  </a:lnTo>
                  <a:lnTo>
                    <a:pt x="2" y="160"/>
                  </a:lnTo>
                  <a:lnTo>
                    <a:pt x="2" y="0"/>
                  </a:lnTo>
                  <a:lnTo>
                    <a:pt x="0" y="0"/>
                  </a:lnTo>
                  <a:lnTo>
                    <a:pt x="0" y="0"/>
                  </a:lnTo>
                  <a:lnTo>
                    <a:pt x="0" y="0"/>
                  </a:lnTo>
                  <a:close/>
                </a:path>
              </a:pathLst>
            </a:custGeom>
            <a:solidFill>
              <a:srgbClr val="ED1C2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48" name="Group 116"/>
            <p:cNvGrpSpPr/>
            <p:nvPr userDrawn="1"/>
          </p:nvGrpSpPr>
          <p:grpSpPr>
            <a:xfrm>
              <a:off x="8024971" y="851993"/>
              <a:ext cx="972753" cy="96765"/>
              <a:chOff x="8024971" y="851993"/>
              <a:chExt cx="972753" cy="96765"/>
            </a:xfrm>
          </p:grpSpPr>
          <p:sp>
            <p:nvSpPr>
              <p:cNvPr id="49" name="Freeform 69"/>
              <p:cNvSpPr>
                <a:spLocks/>
              </p:cNvSpPr>
              <p:nvPr/>
            </p:nvSpPr>
            <p:spPr bwMode="auto">
              <a:xfrm>
                <a:off x="8024971" y="857157"/>
                <a:ext cx="56765" cy="69666"/>
              </a:xfrm>
              <a:custGeom>
                <a:avLst/>
                <a:gdLst/>
                <a:ahLst/>
                <a:cxnLst>
                  <a:cxn ang="0">
                    <a:pos x="42" y="66"/>
                  </a:cxn>
                  <a:cxn ang="0">
                    <a:pos x="38" y="108"/>
                  </a:cxn>
                  <a:cxn ang="0">
                    <a:pos x="24" y="108"/>
                  </a:cxn>
                  <a:cxn ang="0">
                    <a:pos x="30" y="66"/>
                  </a:cxn>
                  <a:cxn ang="0">
                    <a:pos x="0" y="0"/>
                  </a:cxn>
                  <a:cxn ang="0">
                    <a:pos x="16" y="0"/>
                  </a:cxn>
                  <a:cxn ang="0">
                    <a:pos x="38" y="54"/>
                  </a:cxn>
                  <a:cxn ang="0">
                    <a:pos x="40" y="54"/>
                  </a:cxn>
                  <a:cxn ang="0">
                    <a:pos x="76" y="0"/>
                  </a:cxn>
                  <a:cxn ang="0">
                    <a:pos x="88" y="0"/>
                  </a:cxn>
                  <a:cxn ang="0">
                    <a:pos x="42" y="66"/>
                  </a:cxn>
                </a:cxnLst>
                <a:rect l="0" t="0" r="r" b="b"/>
                <a:pathLst>
                  <a:path w="88" h="108">
                    <a:moveTo>
                      <a:pt x="42" y="66"/>
                    </a:moveTo>
                    <a:lnTo>
                      <a:pt x="38" y="108"/>
                    </a:lnTo>
                    <a:lnTo>
                      <a:pt x="24" y="108"/>
                    </a:lnTo>
                    <a:lnTo>
                      <a:pt x="30" y="66"/>
                    </a:lnTo>
                    <a:lnTo>
                      <a:pt x="0" y="0"/>
                    </a:lnTo>
                    <a:lnTo>
                      <a:pt x="16" y="0"/>
                    </a:lnTo>
                    <a:lnTo>
                      <a:pt x="38" y="54"/>
                    </a:lnTo>
                    <a:lnTo>
                      <a:pt x="40" y="54"/>
                    </a:lnTo>
                    <a:lnTo>
                      <a:pt x="76" y="0"/>
                    </a:lnTo>
                    <a:lnTo>
                      <a:pt x="88" y="0"/>
                    </a:lnTo>
                    <a:lnTo>
                      <a:pt x="42" y="66"/>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70"/>
              <p:cNvSpPr>
                <a:spLocks noEditPoints="1"/>
              </p:cNvSpPr>
              <p:nvPr/>
            </p:nvSpPr>
            <p:spPr bwMode="auto">
              <a:xfrm>
                <a:off x="8073996" y="872638"/>
                <a:ext cx="51605" cy="55475"/>
              </a:xfrm>
              <a:custGeom>
                <a:avLst/>
                <a:gdLst/>
                <a:ahLst/>
                <a:cxnLst>
                  <a:cxn ang="0">
                    <a:pos x="80" y="42"/>
                  </a:cxn>
                  <a:cxn ang="0">
                    <a:pos x="74" y="60"/>
                  </a:cxn>
                  <a:cxn ang="0">
                    <a:pos x="70" y="68"/>
                  </a:cxn>
                  <a:cxn ang="0">
                    <a:pos x="64" y="74"/>
                  </a:cxn>
                  <a:cxn ang="0">
                    <a:pos x="50" y="82"/>
                  </a:cxn>
                  <a:cxn ang="0">
                    <a:pos x="42" y="84"/>
                  </a:cxn>
                  <a:cxn ang="0">
                    <a:pos x="34" y="86"/>
                  </a:cxn>
                  <a:cxn ang="0">
                    <a:pos x="18" y="82"/>
                  </a:cxn>
                  <a:cxn ang="0">
                    <a:pos x="12" y="78"/>
                  </a:cxn>
                  <a:cxn ang="0">
                    <a:pos x="6" y="74"/>
                  </a:cxn>
                  <a:cxn ang="0">
                    <a:pos x="0" y="60"/>
                  </a:cxn>
                  <a:cxn ang="0">
                    <a:pos x="0" y="52"/>
                  </a:cxn>
                  <a:cxn ang="0">
                    <a:pos x="0" y="42"/>
                  </a:cxn>
                  <a:cxn ang="0">
                    <a:pos x="6" y="24"/>
                  </a:cxn>
                  <a:cxn ang="0">
                    <a:pos x="14" y="12"/>
                  </a:cxn>
                  <a:cxn ang="0">
                    <a:pos x="20" y="6"/>
                  </a:cxn>
                  <a:cxn ang="0">
                    <a:pos x="36" y="0"/>
                  </a:cxn>
                  <a:cxn ang="0">
                    <a:pos x="46" y="0"/>
                  </a:cxn>
                  <a:cxn ang="0">
                    <a:pos x="62" y="4"/>
                  </a:cxn>
                  <a:cxn ang="0">
                    <a:pos x="68" y="6"/>
                  </a:cxn>
                  <a:cxn ang="0">
                    <a:pos x="72" y="12"/>
                  </a:cxn>
                  <a:cxn ang="0">
                    <a:pos x="78" y="24"/>
                  </a:cxn>
                  <a:cxn ang="0">
                    <a:pos x="80" y="34"/>
                  </a:cxn>
                  <a:cxn ang="0">
                    <a:pos x="80" y="42"/>
                  </a:cxn>
                  <a:cxn ang="0">
                    <a:pos x="66" y="42"/>
                  </a:cxn>
                  <a:cxn ang="0">
                    <a:pos x="66" y="28"/>
                  </a:cxn>
                  <a:cxn ang="0">
                    <a:pos x="62" y="18"/>
                  </a:cxn>
                  <a:cxn ang="0">
                    <a:pos x="56" y="12"/>
                  </a:cxn>
                  <a:cxn ang="0">
                    <a:pos x="50" y="10"/>
                  </a:cxn>
                  <a:cxn ang="0">
                    <a:pos x="44" y="8"/>
                  </a:cxn>
                  <a:cxn ang="0">
                    <a:pos x="32" y="12"/>
                  </a:cxn>
                  <a:cxn ang="0">
                    <a:pos x="24" y="18"/>
                  </a:cxn>
                  <a:cxn ang="0">
                    <a:pos x="16" y="28"/>
                  </a:cxn>
                  <a:cxn ang="0">
                    <a:pos x="14" y="42"/>
                  </a:cxn>
                  <a:cxn ang="0">
                    <a:pos x="14" y="56"/>
                  </a:cxn>
                  <a:cxn ang="0">
                    <a:pos x="16" y="68"/>
                  </a:cxn>
                  <a:cxn ang="0">
                    <a:pos x="24" y="74"/>
                  </a:cxn>
                  <a:cxn ang="0">
                    <a:pos x="30" y="76"/>
                  </a:cxn>
                  <a:cxn ang="0">
                    <a:pos x="36" y="78"/>
                  </a:cxn>
                  <a:cxn ang="0">
                    <a:pos x="48" y="74"/>
                  </a:cxn>
                  <a:cxn ang="0">
                    <a:pos x="52" y="72"/>
                  </a:cxn>
                  <a:cxn ang="0">
                    <a:pos x="56" y="68"/>
                  </a:cxn>
                  <a:cxn ang="0">
                    <a:pos x="62" y="56"/>
                  </a:cxn>
                  <a:cxn ang="0">
                    <a:pos x="66" y="42"/>
                  </a:cxn>
                </a:cxnLst>
                <a:rect l="0" t="0" r="r" b="b"/>
                <a:pathLst>
                  <a:path w="80" h="86">
                    <a:moveTo>
                      <a:pt x="80" y="42"/>
                    </a:moveTo>
                    <a:lnTo>
                      <a:pt x="80" y="42"/>
                    </a:lnTo>
                    <a:lnTo>
                      <a:pt x="78" y="52"/>
                    </a:lnTo>
                    <a:lnTo>
                      <a:pt x="74" y="60"/>
                    </a:lnTo>
                    <a:lnTo>
                      <a:pt x="74" y="60"/>
                    </a:lnTo>
                    <a:lnTo>
                      <a:pt x="70" y="68"/>
                    </a:lnTo>
                    <a:lnTo>
                      <a:pt x="64" y="74"/>
                    </a:lnTo>
                    <a:lnTo>
                      <a:pt x="64" y="74"/>
                    </a:lnTo>
                    <a:lnTo>
                      <a:pt x="58" y="78"/>
                    </a:lnTo>
                    <a:lnTo>
                      <a:pt x="50" y="82"/>
                    </a:lnTo>
                    <a:lnTo>
                      <a:pt x="50" y="82"/>
                    </a:lnTo>
                    <a:lnTo>
                      <a:pt x="42" y="84"/>
                    </a:lnTo>
                    <a:lnTo>
                      <a:pt x="34" y="86"/>
                    </a:lnTo>
                    <a:lnTo>
                      <a:pt x="34" y="86"/>
                    </a:lnTo>
                    <a:lnTo>
                      <a:pt x="26" y="84"/>
                    </a:lnTo>
                    <a:lnTo>
                      <a:pt x="18" y="82"/>
                    </a:lnTo>
                    <a:lnTo>
                      <a:pt x="18" y="82"/>
                    </a:lnTo>
                    <a:lnTo>
                      <a:pt x="12" y="78"/>
                    </a:lnTo>
                    <a:lnTo>
                      <a:pt x="6" y="74"/>
                    </a:lnTo>
                    <a:lnTo>
                      <a:pt x="6" y="74"/>
                    </a:lnTo>
                    <a:lnTo>
                      <a:pt x="4" y="68"/>
                    </a:lnTo>
                    <a:lnTo>
                      <a:pt x="0" y="60"/>
                    </a:lnTo>
                    <a:lnTo>
                      <a:pt x="0" y="60"/>
                    </a:lnTo>
                    <a:lnTo>
                      <a:pt x="0" y="52"/>
                    </a:lnTo>
                    <a:lnTo>
                      <a:pt x="0" y="42"/>
                    </a:lnTo>
                    <a:lnTo>
                      <a:pt x="0" y="42"/>
                    </a:lnTo>
                    <a:lnTo>
                      <a:pt x="2" y="34"/>
                    </a:lnTo>
                    <a:lnTo>
                      <a:pt x="6" y="24"/>
                    </a:lnTo>
                    <a:lnTo>
                      <a:pt x="10" y="18"/>
                    </a:lnTo>
                    <a:lnTo>
                      <a:pt x="14" y="12"/>
                    </a:lnTo>
                    <a:lnTo>
                      <a:pt x="14" y="12"/>
                    </a:lnTo>
                    <a:lnTo>
                      <a:pt x="20" y="6"/>
                    </a:lnTo>
                    <a:lnTo>
                      <a:pt x="28" y="4"/>
                    </a:lnTo>
                    <a:lnTo>
                      <a:pt x="36" y="0"/>
                    </a:lnTo>
                    <a:lnTo>
                      <a:pt x="46" y="0"/>
                    </a:lnTo>
                    <a:lnTo>
                      <a:pt x="46" y="0"/>
                    </a:lnTo>
                    <a:lnTo>
                      <a:pt x="54" y="0"/>
                    </a:lnTo>
                    <a:lnTo>
                      <a:pt x="62" y="4"/>
                    </a:lnTo>
                    <a:lnTo>
                      <a:pt x="62" y="4"/>
                    </a:lnTo>
                    <a:lnTo>
                      <a:pt x="68" y="6"/>
                    </a:lnTo>
                    <a:lnTo>
                      <a:pt x="72" y="12"/>
                    </a:lnTo>
                    <a:lnTo>
                      <a:pt x="72" y="12"/>
                    </a:lnTo>
                    <a:lnTo>
                      <a:pt x="76" y="18"/>
                    </a:lnTo>
                    <a:lnTo>
                      <a:pt x="78" y="24"/>
                    </a:lnTo>
                    <a:lnTo>
                      <a:pt x="78" y="24"/>
                    </a:lnTo>
                    <a:lnTo>
                      <a:pt x="80" y="34"/>
                    </a:lnTo>
                    <a:lnTo>
                      <a:pt x="80" y="42"/>
                    </a:lnTo>
                    <a:lnTo>
                      <a:pt x="80" y="42"/>
                    </a:lnTo>
                    <a:close/>
                    <a:moveTo>
                      <a:pt x="66" y="42"/>
                    </a:moveTo>
                    <a:lnTo>
                      <a:pt x="66" y="42"/>
                    </a:lnTo>
                    <a:lnTo>
                      <a:pt x="66" y="28"/>
                    </a:lnTo>
                    <a:lnTo>
                      <a:pt x="66" y="28"/>
                    </a:lnTo>
                    <a:lnTo>
                      <a:pt x="62" y="18"/>
                    </a:lnTo>
                    <a:lnTo>
                      <a:pt x="62" y="18"/>
                    </a:lnTo>
                    <a:lnTo>
                      <a:pt x="60" y="14"/>
                    </a:lnTo>
                    <a:lnTo>
                      <a:pt x="56" y="12"/>
                    </a:lnTo>
                    <a:lnTo>
                      <a:pt x="56" y="12"/>
                    </a:lnTo>
                    <a:lnTo>
                      <a:pt x="50" y="10"/>
                    </a:lnTo>
                    <a:lnTo>
                      <a:pt x="44" y="8"/>
                    </a:lnTo>
                    <a:lnTo>
                      <a:pt x="44" y="8"/>
                    </a:lnTo>
                    <a:lnTo>
                      <a:pt x="38" y="10"/>
                    </a:lnTo>
                    <a:lnTo>
                      <a:pt x="32" y="12"/>
                    </a:lnTo>
                    <a:lnTo>
                      <a:pt x="28" y="14"/>
                    </a:lnTo>
                    <a:lnTo>
                      <a:pt x="24" y="18"/>
                    </a:lnTo>
                    <a:lnTo>
                      <a:pt x="24" y="18"/>
                    </a:lnTo>
                    <a:lnTo>
                      <a:pt x="16" y="28"/>
                    </a:lnTo>
                    <a:lnTo>
                      <a:pt x="14" y="42"/>
                    </a:lnTo>
                    <a:lnTo>
                      <a:pt x="14" y="42"/>
                    </a:lnTo>
                    <a:lnTo>
                      <a:pt x="14" y="56"/>
                    </a:lnTo>
                    <a:lnTo>
                      <a:pt x="14" y="56"/>
                    </a:lnTo>
                    <a:lnTo>
                      <a:pt x="16" y="68"/>
                    </a:lnTo>
                    <a:lnTo>
                      <a:pt x="16" y="68"/>
                    </a:lnTo>
                    <a:lnTo>
                      <a:pt x="20" y="72"/>
                    </a:lnTo>
                    <a:lnTo>
                      <a:pt x="24" y="74"/>
                    </a:lnTo>
                    <a:lnTo>
                      <a:pt x="24" y="74"/>
                    </a:lnTo>
                    <a:lnTo>
                      <a:pt x="30" y="76"/>
                    </a:lnTo>
                    <a:lnTo>
                      <a:pt x="36" y="78"/>
                    </a:lnTo>
                    <a:lnTo>
                      <a:pt x="36" y="78"/>
                    </a:lnTo>
                    <a:lnTo>
                      <a:pt x="42" y="76"/>
                    </a:lnTo>
                    <a:lnTo>
                      <a:pt x="48" y="74"/>
                    </a:lnTo>
                    <a:lnTo>
                      <a:pt x="48" y="74"/>
                    </a:lnTo>
                    <a:lnTo>
                      <a:pt x="52" y="72"/>
                    </a:lnTo>
                    <a:lnTo>
                      <a:pt x="56" y="68"/>
                    </a:lnTo>
                    <a:lnTo>
                      <a:pt x="56" y="68"/>
                    </a:lnTo>
                    <a:lnTo>
                      <a:pt x="62" y="56"/>
                    </a:lnTo>
                    <a:lnTo>
                      <a:pt x="62" y="56"/>
                    </a:lnTo>
                    <a:lnTo>
                      <a:pt x="66" y="42"/>
                    </a:lnTo>
                    <a:lnTo>
                      <a:pt x="66" y="42"/>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71"/>
              <p:cNvSpPr>
                <a:spLocks/>
              </p:cNvSpPr>
              <p:nvPr/>
            </p:nvSpPr>
            <p:spPr bwMode="auto">
              <a:xfrm>
                <a:off x="8137211" y="873928"/>
                <a:ext cx="47734" cy="52895"/>
              </a:xfrm>
              <a:custGeom>
                <a:avLst/>
                <a:gdLst/>
                <a:ahLst/>
                <a:cxnLst>
                  <a:cxn ang="0">
                    <a:pos x="54" y="82"/>
                  </a:cxn>
                  <a:cxn ang="0">
                    <a:pos x="54" y="72"/>
                  </a:cxn>
                  <a:cxn ang="0">
                    <a:pos x="54" y="72"/>
                  </a:cxn>
                  <a:cxn ang="0">
                    <a:pos x="44" y="78"/>
                  </a:cxn>
                  <a:cxn ang="0">
                    <a:pos x="44" y="78"/>
                  </a:cxn>
                  <a:cxn ang="0">
                    <a:pos x="36" y="82"/>
                  </a:cxn>
                  <a:cxn ang="0">
                    <a:pos x="36" y="82"/>
                  </a:cxn>
                  <a:cxn ang="0">
                    <a:pos x="28" y="82"/>
                  </a:cxn>
                  <a:cxn ang="0">
                    <a:pos x="28" y="82"/>
                  </a:cxn>
                  <a:cxn ang="0">
                    <a:pos x="20" y="82"/>
                  </a:cxn>
                  <a:cxn ang="0">
                    <a:pos x="20" y="82"/>
                  </a:cxn>
                  <a:cxn ang="0">
                    <a:pos x="12" y="82"/>
                  </a:cxn>
                  <a:cxn ang="0">
                    <a:pos x="12" y="82"/>
                  </a:cxn>
                  <a:cxn ang="0">
                    <a:pos x="6" y="78"/>
                  </a:cxn>
                  <a:cxn ang="0">
                    <a:pos x="6" y="78"/>
                  </a:cxn>
                  <a:cxn ang="0">
                    <a:pos x="2" y="70"/>
                  </a:cxn>
                  <a:cxn ang="0">
                    <a:pos x="2" y="70"/>
                  </a:cxn>
                  <a:cxn ang="0">
                    <a:pos x="0" y="58"/>
                  </a:cxn>
                  <a:cxn ang="0">
                    <a:pos x="8" y="0"/>
                  </a:cxn>
                  <a:cxn ang="0">
                    <a:pos x="20" y="0"/>
                  </a:cxn>
                  <a:cxn ang="0">
                    <a:pos x="14" y="52"/>
                  </a:cxn>
                  <a:cxn ang="0">
                    <a:pos x="14" y="52"/>
                  </a:cxn>
                  <a:cxn ang="0">
                    <a:pos x="12" y="58"/>
                  </a:cxn>
                  <a:cxn ang="0">
                    <a:pos x="12" y="58"/>
                  </a:cxn>
                  <a:cxn ang="0">
                    <a:pos x="14" y="66"/>
                  </a:cxn>
                  <a:cxn ang="0">
                    <a:pos x="14" y="66"/>
                  </a:cxn>
                  <a:cxn ang="0">
                    <a:pos x="18" y="70"/>
                  </a:cxn>
                  <a:cxn ang="0">
                    <a:pos x="18" y="70"/>
                  </a:cxn>
                  <a:cxn ang="0">
                    <a:pos x="20" y="72"/>
                  </a:cxn>
                  <a:cxn ang="0">
                    <a:pos x="26" y="72"/>
                  </a:cxn>
                  <a:cxn ang="0">
                    <a:pos x="26" y="72"/>
                  </a:cxn>
                  <a:cxn ang="0">
                    <a:pos x="34" y="72"/>
                  </a:cxn>
                  <a:cxn ang="0">
                    <a:pos x="34" y="72"/>
                  </a:cxn>
                  <a:cxn ang="0">
                    <a:pos x="42" y="70"/>
                  </a:cxn>
                  <a:cxn ang="0">
                    <a:pos x="42" y="70"/>
                  </a:cxn>
                  <a:cxn ang="0">
                    <a:pos x="48" y="66"/>
                  </a:cxn>
                  <a:cxn ang="0">
                    <a:pos x="48" y="66"/>
                  </a:cxn>
                  <a:cxn ang="0">
                    <a:pos x="54" y="64"/>
                  </a:cxn>
                  <a:cxn ang="0">
                    <a:pos x="62" y="0"/>
                  </a:cxn>
                  <a:cxn ang="0">
                    <a:pos x="74" y="0"/>
                  </a:cxn>
                  <a:cxn ang="0">
                    <a:pos x="64" y="82"/>
                  </a:cxn>
                  <a:cxn ang="0">
                    <a:pos x="54" y="82"/>
                  </a:cxn>
                </a:cxnLst>
                <a:rect l="0" t="0" r="r" b="b"/>
                <a:pathLst>
                  <a:path w="74" h="82">
                    <a:moveTo>
                      <a:pt x="54" y="82"/>
                    </a:moveTo>
                    <a:lnTo>
                      <a:pt x="54" y="72"/>
                    </a:lnTo>
                    <a:lnTo>
                      <a:pt x="54" y="72"/>
                    </a:lnTo>
                    <a:lnTo>
                      <a:pt x="44" y="78"/>
                    </a:lnTo>
                    <a:lnTo>
                      <a:pt x="44" y="78"/>
                    </a:lnTo>
                    <a:lnTo>
                      <a:pt x="36" y="82"/>
                    </a:lnTo>
                    <a:lnTo>
                      <a:pt x="36" y="82"/>
                    </a:lnTo>
                    <a:lnTo>
                      <a:pt x="28" y="82"/>
                    </a:lnTo>
                    <a:lnTo>
                      <a:pt x="28" y="82"/>
                    </a:lnTo>
                    <a:lnTo>
                      <a:pt x="20" y="82"/>
                    </a:lnTo>
                    <a:lnTo>
                      <a:pt x="20" y="82"/>
                    </a:lnTo>
                    <a:lnTo>
                      <a:pt x="12" y="82"/>
                    </a:lnTo>
                    <a:lnTo>
                      <a:pt x="12" y="82"/>
                    </a:lnTo>
                    <a:lnTo>
                      <a:pt x="6" y="78"/>
                    </a:lnTo>
                    <a:lnTo>
                      <a:pt x="6" y="78"/>
                    </a:lnTo>
                    <a:lnTo>
                      <a:pt x="2" y="70"/>
                    </a:lnTo>
                    <a:lnTo>
                      <a:pt x="2" y="70"/>
                    </a:lnTo>
                    <a:lnTo>
                      <a:pt x="0" y="58"/>
                    </a:lnTo>
                    <a:lnTo>
                      <a:pt x="8" y="0"/>
                    </a:lnTo>
                    <a:lnTo>
                      <a:pt x="20" y="0"/>
                    </a:lnTo>
                    <a:lnTo>
                      <a:pt x="14" y="52"/>
                    </a:lnTo>
                    <a:lnTo>
                      <a:pt x="14" y="52"/>
                    </a:lnTo>
                    <a:lnTo>
                      <a:pt x="12" y="58"/>
                    </a:lnTo>
                    <a:lnTo>
                      <a:pt x="12" y="58"/>
                    </a:lnTo>
                    <a:lnTo>
                      <a:pt x="14" y="66"/>
                    </a:lnTo>
                    <a:lnTo>
                      <a:pt x="14" y="66"/>
                    </a:lnTo>
                    <a:lnTo>
                      <a:pt x="18" y="70"/>
                    </a:lnTo>
                    <a:lnTo>
                      <a:pt x="18" y="70"/>
                    </a:lnTo>
                    <a:lnTo>
                      <a:pt x="20" y="72"/>
                    </a:lnTo>
                    <a:lnTo>
                      <a:pt x="26" y="72"/>
                    </a:lnTo>
                    <a:lnTo>
                      <a:pt x="26" y="72"/>
                    </a:lnTo>
                    <a:lnTo>
                      <a:pt x="34" y="72"/>
                    </a:lnTo>
                    <a:lnTo>
                      <a:pt x="34" y="72"/>
                    </a:lnTo>
                    <a:lnTo>
                      <a:pt x="42" y="70"/>
                    </a:lnTo>
                    <a:lnTo>
                      <a:pt x="42" y="70"/>
                    </a:lnTo>
                    <a:lnTo>
                      <a:pt x="48" y="66"/>
                    </a:lnTo>
                    <a:lnTo>
                      <a:pt x="48" y="66"/>
                    </a:lnTo>
                    <a:lnTo>
                      <a:pt x="54" y="64"/>
                    </a:lnTo>
                    <a:lnTo>
                      <a:pt x="62" y="0"/>
                    </a:lnTo>
                    <a:lnTo>
                      <a:pt x="74" y="0"/>
                    </a:lnTo>
                    <a:lnTo>
                      <a:pt x="64" y="82"/>
                    </a:lnTo>
                    <a:lnTo>
                      <a:pt x="54" y="82"/>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72"/>
              <p:cNvSpPr>
                <a:spLocks/>
              </p:cNvSpPr>
              <p:nvPr/>
            </p:nvSpPr>
            <p:spPr bwMode="auto">
              <a:xfrm>
                <a:off x="8195267" y="873928"/>
                <a:ext cx="34833" cy="52895"/>
              </a:xfrm>
              <a:custGeom>
                <a:avLst/>
                <a:gdLst/>
                <a:ahLst/>
                <a:cxnLst>
                  <a:cxn ang="0">
                    <a:pos x="34" y="12"/>
                  </a:cxn>
                  <a:cxn ang="0">
                    <a:pos x="34" y="12"/>
                  </a:cxn>
                  <a:cxn ang="0">
                    <a:pos x="28" y="14"/>
                  </a:cxn>
                  <a:cxn ang="0">
                    <a:pos x="20" y="18"/>
                  </a:cxn>
                  <a:cxn ang="0">
                    <a:pos x="12" y="82"/>
                  </a:cxn>
                  <a:cxn ang="0">
                    <a:pos x="0" y="82"/>
                  </a:cxn>
                  <a:cxn ang="0">
                    <a:pos x="10" y="0"/>
                  </a:cxn>
                  <a:cxn ang="0">
                    <a:pos x="22" y="0"/>
                  </a:cxn>
                  <a:cxn ang="0">
                    <a:pos x="20" y="10"/>
                  </a:cxn>
                  <a:cxn ang="0">
                    <a:pos x="20" y="10"/>
                  </a:cxn>
                  <a:cxn ang="0">
                    <a:pos x="30" y="4"/>
                  </a:cxn>
                  <a:cxn ang="0">
                    <a:pos x="30" y="4"/>
                  </a:cxn>
                  <a:cxn ang="0">
                    <a:pos x="38" y="2"/>
                  </a:cxn>
                  <a:cxn ang="0">
                    <a:pos x="38" y="2"/>
                  </a:cxn>
                  <a:cxn ang="0">
                    <a:pos x="46" y="0"/>
                  </a:cxn>
                  <a:cxn ang="0">
                    <a:pos x="46" y="0"/>
                  </a:cxn>
                  <a:cxn ang="0">
                    <a:pos x="54" y="0"/>
                  </a:cxn>
                  <a:cxn ang="0">
                    <a:pos x="52" y="10"/>
                  </a:cxn>
                  <a:cxn ang="0">
                    <a:pos x="52" y="10"/>
                  </a:cxn>
                  <a:cxn ang="0">
                    <a:pos x="34" y="12"/>
                  </a:cxn>
                  <a:cxn ang="0">
                    <a:pos x="34" y="12"/>
                  </a:cxn>
                </a:cxnLst>
                <a:rect l="0" t="0" r="r" b="b"/>
                <a:pathLst>
                  <a:path w="54" h="82">
                    <a:moveTo>
                      <a:pt x="34" y="12"/>
                    </a:moveTo>
                    <a:lnTo>
                      <a:pt x="34" y="12"/>
                    </a:lnTo>
                    <a:lnTo>
                      <a:pt x="28" y="14"/>
                    </a:lnTo>
                    <a:lnTo>
                      <a:pt x="20" y="18"/>
                    </a:lnTo>
                    <a:lnTo>
                      <a:pt x="12" y="82"/>
                    </a:lnTo>
                    <a:lnTo>
                      <a:pt x="0" y="82"/>
                    </a:lnTo>
                    <a:lnTo>
                      <a:pt x="10" y="0"/>
                    </a:lnTo>
                    <a:lnTo>
                      <a:pt x="22" y="0"/>
                    </a:lnTo>
                    <a:lnTo>
                      <a:pt x="20" y="10"/>
                    </a:lnTo>
                    <a:lnTo>
                      <a:pt x="20" y="10"/>
                    </a:lnTo>
                    <a:lnTo>
                      <a:pt x="30" y="4"/>
                    </a:lnTo>
                    <a:lnTo>
                      <a:pt x="30" y="4"/>
                    </a:lnTo>
                    <a:lnTo>
                      <a:pt x="38" y="2"/>
                    </a:lnTo>
                    <a:lnTo>
                      <a:pt x="38" y="2"/>
                    </a:lnTo>
                    <a:lnTo>
                      <a:pt x="46" y="0"/>
                    </a:lnTo>
                    <a:lnTo>
                      <a:pt x="46" y="0"/>
                    </a:lnTo>
                    <a:lnTo>
                      <a:pt x="54" y="0"/>
                    </a:lnTo>
                    <a:lnTo>
                      <a:pt x="52" y="10"/>
                    </a:lnTo>
                    <a:lnTo>
                      <a:pt x="52" y="10"/>
                    </a:lnTo>
                    <a:lnTo>
                      <a:pt x="34" y="12"/>
                    </a:lnTo>
                    <a:lnTo>
                      <a:pt x="34" y="12"/>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73"/>
              <p:cNvSpPr>
                <a:spLocks/>
              </p:cNvSpPr>
              <p:nvPr/>
            </p:nvSpPr>
            <p:spPr bwMode="auto">
              <a:xfrm>
                <a:off x="8267513" y="857157"/>
                <a:ext cx="63216" cy="69666"/>
              </a:xfrm>
              <a:custGeom>
                <a:avLst/>
                <a:gdLst/>
                <a:ahLst/>
                <a:cxnLst>
                  <a:cxn ang="0">
                    <a:pos x="84" y="108"/>
                  </a:cxn>
                  <a:cxn ang="0">
                    <a:pos x="66" y="108"/>
                  </a:cxn>
                  <a:cxn ang="0">
                    <a:pos x="24" y="10"/>
                  </a:cxn>
                  <a:cxn ang="0">
                    <a:pos x="22" y="10"/>
                  </a:cxn>
                  <a:cxn ang="0">
                    <a:pos x="12" y="108"/>
                  </a:cxn>
                  <a:cxn ang="0">
                    <a:pos x="0" y="108"/>
                  </a:cxn>
                  <a:cxn ang="0">
                    <a:pos x="14" y="0"/>
                  </a:cxn>
                  <a:cxn ang="0">
                    <a:pos x="32" y="0"/>
                  </a:cxn>
                  <a:cxn ang="0">
                    <a:pos x="74" y="94"/>
                  </a:cxn>
                  <a:cxn ang="0">
                    <a:pos x="76" y="94"/>
                  </a:cxn>
                  <a:cxn ang="0">
                    <a:pos x="86" y="0"/>
                  </a:cxn>
                  <a:cxn ang="0">
                    <a:pos x="98" y="0"/>
                  </a:cxn>
                  <a:cxn ang="0">
                    <a:pos x="84" y="108"/>
                  </a:cxn>
                </a:cxnLst>
                <a:rect l="0" t="0" r="r" b="b"/>
                <a:pathLst>
                  <a:path w="98" h="108">
                    <a:moveTo>
                      <a:pt x="84" y="108"/>
                    </a:moveTo>
                    <a:lnTo>
                      <a:pt x="66" y="108"/>
                    </a:lnTo>
                    <a:lnTo>
                      <a:pt x="24" y="10"/>
                    </a:lnTo>
                    <a:lnTo>
                      <a:pt x="22" y="10"/>
                    </a:lnTo>
                    <a:lnTo>
                      <a:pt x="12" y="108"/>
                    </a:lnTo>
                    <a:lnTo>
                      <a:pt x="0" y="108"/>
                    </a:lnTo>
                    <a:lnTo>
                      <a:pt x="14" y="0"/>
                    </a:lnTo>
                    <a:lnTo>
                      <a:pt x="32" y="0"/>
                    </a:lnTo>
                    <a:lnTo>
                      <a:pt x="74" y="94"/>
                    </a:lnTo>
                    <a:lnTo>
                      <a:pt x="76" y="94"/>
                    </a:lnTo>
                    <a:lnTo>
                      <a:pt x="86" y="0"/>
                    </a:lnTo>
                    <a:lnTo>
                      <a:pt x="98" y="0"/>
                    </a:lnTo>
                    <a:lnTo>
                      <a:pt x="84" y="108"/>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74"/>
              <p:cNvSpPr>
                <a:spLocks noEditPoints="1"/>
              </p:cNvSpPr>
              <p:nvPr/>
            </p:nvSpPr>
            <p:spPr bwMode="auto">
              <a:xfrm>
                <a:off x="8338470" y="872638"/>
                <a:ext cx="49025" cy="55475"/>
              </a:xfrm>
              <a:custGeom>
                <a:avLst/>
                <a:gdLst/>
                <a:ahLst/>
                <a:cxnLst>
                  <a:cxn ang="0">
                    <a:pos x="14" y="46"/>
                  </a:cxn>
                  <a:cxn ang="0">
                    <a:pos x="16" y="64"/>
                  </a:cxn>
                  <a:cxn ang="0">
                    <a:pos x="20" y="70"/>
                  </a:cxn>
                  <a:cxn ang="0">
                    <a:pos x="24" y="72"/>
                  </a:cxn>
                  <a:cxn ang="0">
                    <a:pos x="34" y="76"/>
                  </a:cxn>
                  <a:cxn ang="0">
                    <a:pos x="44" y="78"/>
                  </a:cxn>
                  <a:cxn ang="0">
                    <a:pos x="56" y="76"/>
                  </a:cxn>
                  <a:cxn ang="0">
                    <a:pos x="66" y="74"/>
                  </a:cxn>
                  <a:cxn ang="0">
                    <a:pos x="64" y="82"/>
                  </a:cxn>
                  <a:cxn ang="0">
                    <a:pos x="52" y="86"/>
                  </a:cxn>
                  <a:cxn ang="0">
                    <a:pos x="38" y="86"/>
                  </a:cxn>
                  <a:cxn ang="0">
                    <a:pos x="20" y="82"/>
                  </a:cxn>
                  <a:cxn ang="0">
                    <a:pos x="8" y="74"/>
                  </a:cxn>
                  <a:cxn ang="0">
                    <a:pos x="4" y="68"/>
                  </a:cxn>
                  <a:cxn ang="0">
                    <a:pos x="0" y="52"/>
                  </a:cxn>
                  <a:cxn ang="0">
                    <a:pos x="2" y="42"/>
                  </a:cxn>
                  <a:cxn ang="0">
                    <a:pos x="6" y="22"/>
                  </a:cxn>
                  <a:cxn ang="0">
                    <a:pos x="10" y="16"/>
                  </a:cxn>
                  <a:cxn ang="0">
                    <a:pos x="16" y="10"/>
                  </a:cxn>
                  <a:cxn ang="0">
                    <a:pos x="28" y="2"/>
                  </a:cxn>
                  <a:cxn ang="0">
                    <a:pos x="44" y="0"/>
                  </a:cxn>
                  <a:cxn ang="0">
                    <a:pos x="52" y="2"/>
                  </a:cxn>
                  <a:cxn ang="0">
                    <a:pos x="60" y="4"/>
                  </a:cxn>
                  <a:cxn ang="0">
                    <a:pos x="70" y="12"/>
                  </a:cxn>
                  <a:cxn ang="0">
                    <a:pos x="74" y="18"/>
                  </a:cxn>
                  <a:cxn ang="0">
                    <a:pos x="76" y="26"/>
                  </a:cxn>
                  <a:cxn ang="0">
                    <a:pos x="76" y="44"/>
                  </a:cxn>
                  <a:cxn ang="0">
                    <a:pos x="14" y="46"/>
                  </a:cxn>
                  <a:cxn ang="0">
                    <a:pos x="62" y="26"/>
                  </a:cxn>
                  <a:cxn ang="0">
                    <a:pos x="60" y="18"/>
                  </a:cxn>
                  <a:cxn ang="0">
                    <a:pos x="54" y="10"/>
                  </a:cxn>
                  <a:cxn ang="0">
                    <a:pos x="48" y="10"/>
                  </a:cxn>
                  <a:cxn ang="0">
                    <a:pos x="42" y="8"/>
                  </a:cxn>
                  <a:cxn ang="0">
                    <a:pos x="24" y="16"/>
                  </a:cxn>
                  <a:cxn ang="0">
                    <a:pos x="18" y="26"/>
                  </a:cxn>
                  <a:cxn ang="0">
                    <a:pos x="62" y="38"/>
                  </a:cxn>
                  <a:cxn ang="0">
                    <a:pos x="62" y="26"/>
                  </a:cxn>
                </a:cxnLst>
                <a:rect l="0" t="0" r="r" b="b"/>
                <a:pathLst>
                  <a:path w="76" h="86">
                    <a:moveTo>
                      <a:pt x="14" y="46"/>
                    </a:moveTo>
                    <a:lnTo>
                      <a:pt x="14" y="46"/>
                    </a:lnTo>
                    <a:lnTo>
                      <a:pt x="14" y="56"/>
                    </a:lnTo>
                    <a:lnTo>
                      <a:pt x="16" y="64"/>
                    </a:lnTo>
                    <a:lnTo>
                      <a:pt x="16" y="64"/>
                    </a:lnTo>
                    <a:lnTo>
                      <a:pt x="20" y="70"/>
                    </a:lnTo>
                    <a:lnTo>
                      <a:pt x="24" y="72"/>
                    </a:lnTo>
                    <a:lnTo>
                      <a:pt x="24" y="72"/>
                    </a:lnTo>
                    <a:lnTo>
                      <a:pt x="30" y="76"/>
                    </a:lnTo>
                    <a:lnTo>
                      <a:pt x="34" y="76"/>
                    </a:lnTo>
                    <a:lnTo>
                      <a:pt x="34" y="76"/>
                    </a:lnTo>
                    <a:lnTo>
                      <a:pt x="44" y="78"/>
                    </a:lnTo>
                    <a:lnTo>
                      <a:pt x="44" y="78"/>
                    </a:lnTo>
                    <a:lnTo>
                      <a:pt x="56" y="76"/>
                    </a:lnTo>
                    <a:lnTo>
                      <a:pt x="56" y="76"/>
                    </a:lnTo>
                    <a:lnTo>
                      <a:pt x="66" y="74"/>
                    </a:lnTo>
                    <a:lnTo>
                      <a:pt x="64" y="82"/>
                    </a:lnTo>
                    <a:lnTo>
                      <a:pt x="64" y="82"/>
                    </a:lnTo>
                    <a:lnTo>
                      <a:pt x="52" y="86"/>
                    </a:lnTo>
                    <a:lnTo>
                      <a:pt x="52" y="86"/>
                    </a:lnTo>
                    <a:lnTo>
                      <a:pt x="38" y="86"/>
                    </a:lnTo>
                    <a:lnTo>
                      <a:pt x="38" y="86"/>
                    </a:lnTo>
                    <a:lnTo>
                      <a:pt x="30" y="84"/>
                    </a:lnTo>
                    <a:lnTo>
                      <a:pt x="20" y="82"/>
                    </a:lnTo>
                    <a:lnTo>
                      <a:pt x="14" y="80"/>
                    </a:lnTo>
                    <a:lnTo>
                      <a:pt x="8" y="74"/>
                    </a:lnTo>
                    <a:lnTo>
                      <a:pt x="8" y="74"/>
                    </a:lnTo>
                    <a:lnTo>
                      <a:pt x="4" y="68"/>
                    </a:lnTo>
                    <a:lnTo>
                      <a:pt x="2" y="60"/>
                    </a:lnTo>
                    <a:lnTo>
                      <a:pt x="0" y="52"/>
                    </a:lnTo>
                    <a:lnTo>
                      <a:pt x="2" y="42"/>
                    </a:lnTo>
                    <a:lnTo>
                      <a:pt x="2" y="42"/>
                    </a:lnTo>
                    <a:lnTo>
                      <a:pt x="4" y="32"/>
                    </a:lnTo>
                    <a:lnTo>
                      <a:pt x="6" y="22"/>
                    </a:lnTo>
                    <a:lnTo>
                      <a:pt x="6" y="22"/>
                    </a:lnTo>
                    <a:lnTo>
                      <a:pt x="10" y="16"/>
                    </a:lnTo>
                    <a:lnTo>
                      <a:pt x="16" y="10"/>
                    </a:lnTo>
                    <a:lnTo>
                      <a:pt x="16" y="10"/>
                    </a:lnTo>
                    <a:lnTo>
                      <a:pt x="22" y="6"/>
                    </a:lnTo>
                    <a:lnTo>
                      <a:pt x="28" y="2"/>
                    </a:lnTo>
                    <a:lnTo>
                      <a:pt x="28" y="2"/>
                    </a:lnTo>
                    <a:lnTo>
                      <a:pt x="44" y="0"/>
                    </a:lnTo>
                    <a:lnTo>
                      <a:pt x="44" y="0"/>
                    </a:lnTo>
                    <a:lnTo>
                      <a:pt x="52" y="2"/>
                    </a:lnTo>
                    <a:lnTo>
                      <a:pt x="60" y="4"/>
                    </a:lnTo>
                    <a:lnTo>
                      <a:pt x="60" y="4"/>
                    </a:lnTo>
                    <a:lnTo>
                      <a:pt x="66" y="8"/>
                    </a:lnTo>
                    <a:lnTo>
                      <a:pt x="70" y="12"/>
                    </a:lnTo>
                    <a:lnTo>
                      <a:pt x="70" y="12"/>
                    </a:lnTo>
                    <a:lnTo>
                      <a:pt x="74" y="18"/>
                    </a:lnTo>
                    <a:lnTo>
                      <a:pt x="76" y="26"/>
                    </a:lnTo>
                    <a:lnTo>
                      <a:pt x="76" y="26"/>
                    </a:lnTo>
                    <a:lnTo>
                      <a:pt x="76" y="34"/>
                    </a:lnTo>
                    <a:lnTo>
                      <a:pt x="76" y="44"/>
                    </a:lnTo>
                    <a:lnTo>
                      <a:pt x="76" y="46"/>
                    </a:lnTo>
                    <a:lnTo>
                      <a:pt x="14" y="46"/>
                    </a:lnTo>
                    <a:close/>
                    <a:moveTo>
                      <a:pt x="62" y="26"/>
                    </a:moveTo>
                    <a:lnTo>
                      <a:pt x="62" y="26"/>
                    </a:lnTo>
                    <a:lnTo>
                      <a:pt x="60" y="18"/>
                    </a:lnTo>
                    <a:lnTo>
                      <a:pt x="60" y="18"/>
                    </a:lnTo>
                    <a:lnTo>
                      <a:pt x="58" y="14"/>
                    </a:lnTo>
                    <a:lnTo>
                      <a:pt x="54" y="10"/>
                    </a:lnTo>
                    <a:lnTo>
                      <a:pt x="54" y="10"/>
                    </a:lnTo>
                    <a:lnTo>
                      <a:pt x="48" y="10"/>
                    </a:lnTo>
                    <a:lnTo>
                      <a:pt x="42" y="8"/>
                    </a:lnTo>
                    <a:lnTo>
                      <a:pt x="42" y="8"/>
                    </a:lnTo>
                    <a:lnTo>
                      <a:pt x="32" y="10"/>
                    </a:lnTo>
                    <a:lnTo>
                      <a:pt x="24" y="16"/>
                    </a:lnTo>
                    <a:lnTo>
                      <a:pt x="24" y="16"/>
                    </a:lnTo>
                    <a:lnTo>
                      <a:pt x="18" y="26"/>
                    </a:lnTo>
                    <a:lnTo>
                      <a:pt x="16" y="38"/>
                    </a:lnTo>
                    <a:lnTo>
                      <a:pt x="62" y="38"/>
                    </a:lnTo>
                    <a:lnTo>
                      <a:pt x="62" y="38"/>
                    </a:lnTo>
                    <a:lnTo>
                      <a:pt x="62" y="26"/>
                    </a:lnTo>
                    <a:lnTo>
                      <a:pt x="62" y="26"/>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75"/>
              <p:cNvSpPr>
                <a:spLocks/>
              </p:cNvSpPr>
              <p:nvPr/>
            </p:nvSpPr>
            <p:spPr bwMode="auto">
              <a:xfrm>
                <a:off x="8395235" y="855866"/>
                <a:ext cx="34833" cy="70957"/>
              </a:xfrm>
              <a:custGeom>
                <a:avLst/>
                <a:gdLst/>
                <a:ahLst/>
                <a:cxnLst>
                  <a:cxn ang="0">
                    <a:pos x="30" y="38"/>
                  </a:cxn>
                  <a:cxn ang="0">
                    <a:pos x="24" y="90"/>
                  </a:cxn>
                  <a:cxn ang="0">
                    <a:pos x="24" y="90"/>
                  </a:cxn>
                  <a:cxn ang="0">
                    <a:pos x="22" y="96"/>
                  </a:cxn>
                  <a:cxn ang="0">
                    <a:pos x="22" y="96"/>
                  </a:cxn>
                  <a:cxn ang="0">
                    <a:pos x="24" y="100"/>
                  </a:cxn>
                  <a:cxn ang="0">
                    <a:pos x="24" y="100"/>
                  </a:cxn>
                  <a:cxn ang="0">
                    <a:pos x="28" y="100"/>
                  </a:cxn>
                  <a:cxn ang="0">
                    <a:pos x="28" y="100"/>
                  </a:cxn>
                  <a:cxn ang="0">
                    <a:pos x="34" y="100"/>
                  </a:cxn>
                  <a:cxn ang="0">
                    <a:pos x="44" y="100"/>
                  </a:cxn>
                  <a:cxn ang="0">
                    <a:pos x="44" y="110"/>
                  </a:cxn>
                  <a:cxn ang="0">
                    <a:pos x="32" y="110"/>
                  </a:cxn>
                  <a:cxn ang="0">
                    <a:pos x="32" y="110"/>
                  </a:cxn>
                  <a:cxn ang="0">
                    <a:pos x="22" y="110"/>
                  </a:cxn>
                  <a:cxn ang="0">
                    <a:pos x="22" y="110"/>
                  </a:cxn>
                  <a:cxn ang="0">
                    <a:pos x="14" y="108"/>
                  </a:cxn>
                  <a:cxn ang="0">
                    <a:pos x="14" y="108"/>
                  </a:cxn>
                  <a:cxn ang="0">
                    <a:pos x="12" y="104"/>
                  </a:cxn>
                  <a:cxn ang="0">
                    <a:pos x="10" y="102"/>
                  </a:cxn>
                  <a:cxn ang="0">
                    <a:pos x="10" y="102"/>
                  </a:cxn>
                  <a:cxn ang="0">
                    <a:pos x="10" y="90"/>
                  </a:cxn>
                  <a:cxn ang="0">
                    <a:pos x="18" y="38"/>
                  </a:cxn>
                  <a:cxn ang="0">
                    <a:pos x="0" y="38"/>
                  </a:cxn>
                  <a:cxn ang="0">
                    <a:pos x="2" y="28"/>
                  </a:cxn>
                  <a:cxn ang="0">
                    <a:pos x="18" y="28"/>
                  </a:cxn>
                  <a:cxn ang="0">
                    <a:pos x="22" y="4"/>
                  </a:cxn>
                  <a:cxn ang="0">
                    <a:pos x="22" y="4"/>
                  </a:cxn>
                  <a:cxn ang="0">
                    <a:pos x="24" y="4"/>
                  </a:cxn>
                  <a:cxn ang="0">
                    <a:pos x="24" y="4"/>
                  </a:cxn>
                  <a:cxn ang="0">
                    <a:pos x="26" y="2"/>
                  </a:cxn>
                  <a:cxn ang="0">
                    <a:pos x="26" y="2"/>
                  </a:cxn>
                  <a:cxn ang="0">
                    <a:pos x="30" y="0"/>
                  </a:cxn>
                  <a:cxn ang="0">
                    <a:pos x="30" y="0"/>
                  </a:cxn>
                  <a:cxn ang="0">
                    <a:pos x="34" y="0"/>
                  </a:cxn>
                  <a:cxn ang="0">
                    <a:pos x="30" y="28"/>
                  </a:cxn>
                  <a:cxn ang="0">
                    <a:pos x="54" y="28"/>
                  </a:cxn>
                  <a:cxn ang="0">
                    <a:pos x="52" y="38"/>
                  </a:cxn>
                  <a:cxn ang="0">
                    <a:pos x="30" y="38"/>
                  </a:cxn>
                </a:cxnLst>
                <a:rect l="0" t="0" r="r" b="b"/>
                <a:pathLst>
                  <a:path w="54" h="110">
                    <a:moveTo>
                      <a:pt x="30" y="38"/>
                    </a:moveTo>
                    <a:lnTo>
                      <a:pt x="24" y="90"/>
                    </a:lnTo>
                    <a:lnTo>
                      <a:pt x="24" y="90"/>
                    </a:lnTo>
                    <a:lnTo>
                      <a:pt x="22" y="96"/>
                    </a:lnTo>
                    <a:lnTo>
                      <a:pt x="22" y="96"/>
                    </a:lnTo>
                    <a:lnTo>
                      <a:pt x="24" y="100"/>
                    </a:lnTo>
                    <a:lnTo>
                      <a:pt x="24" y="100"/>
                    </a:lnTo>
                    <a:lnTo>
                      <a:pt x="28" y="100"/>
                    </a:lnTo>
                    <a:lnTo>
                      <a:pt x="28" y="100"/>
                    </a:lnTo>
                    <a:lnTo>
                      <a:pt x="34" y="100"/>
                    </a:lnTo>
                    <a:lnTo>
                      <a:pt x="44" y="100"/>
                    </a:lnTo>
                    <a:lnTo>
                      <a:pt x="44" y="110"/>
                    </a:lnTo>
                    <a:lnTo>
                      <a:pt x="32" y="110"/>
                    </a:lnTo>
                    <a:lnTo>
                      <a:pt x="32" y="110"/>
                    </a:lnTo>
                    <a:lnTo>
                      <a:pt x="22" y="110"/>
                    </a:lnTo>
                    <a:lnTo>
                      <a:pt x="22" y="110"/>
                    </a:lnTo>
                    <a:lnTo>
                      <a:pt x="14" y="108"/>
                    </a:lnTo>
                    <a:lnTo>
                      <a:pt x="14" y="108"/>
                    </a:lnTo>
                    <a:lnTo>
                      <a:pt x="12" y="104"/>
                    </a:lnTo>
                    <a:lnTo>
                      <a:pt x="10" y="102"/>
                    </a:lnTo>
                    <a:lnTo>
                      <a:pt x="10" y="102"/>
                    </a:lnTo>
                    <a:lnTo>
                      <a:pt x="10" y="90"/>
                    </a:lnTo>
                    <a:lnTo>
                      <a:pt x="18" y="38"/>
                    </a:lnTo>
                    <a:lnTo>
                      <a:pt x="0" y="38"/>
                    </a:lnTo>
                    <a:lnTo>
                      <a:pt x="2" y="28"/>
                    </a:lnTo>
                    <a:lnTo>
                      <a:pt x="18" y="28"/>
                    </a:lnTo>
                    <a:lnTo>
                      <a:pt x="22" y="4"/>
                    </a:lnTo>
                    <a:lnTo>
                      <a:pt x="22" y="4"/>
                    </a:lnTo>
                    <a:lnTo>
                      <a:pt x="24" y="4"/>
                    </a:lnTo>
                    <a:lnTo>
                      <a:pt x="24" y="4"/>
                    </a:lnTo>
                    <a:lnTo>
                      <a:pt x="26" y="2"/>
                    </a:lnTo>
                    <a:lnTo>
                      <a:pt x="26" y="2"/>
                    </a:lnTo>
                    <a:lnTo>
                      <a:pt x="30" y="0"/>
                    </a:lnTo>
                    <a:lnTo>
                      <a:pt x="30" y="0"/>
                    </a:lnTo>
                    <a:lnTo>
                      <a:pt x="34" y="0"/>
                    </a:lnTo>
                    <a:lnTo>
                      <a:pt x="30" y="28"/>
                    </a:lnTo>
                    <a:lnTo>
                      <a:pt x="54" y="28"/>
                    </a:lnTo>
                    <a:lnTo>
                      <a:pt x="52" y="38"/>
                    </a:lnTo>
                    <a:lnTo>
                      <a:pt x="30" y="38"/>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76"/>
              <p:cNvSpPr>
                <a:spLocks/>
              </p:cNvSpPr>
              <p:nvPr/>
            </p:nvSpPr>
            <p:spPr bwMode="auto">
              <a:xfrm>
                <a:off x="8436519" y="873928"/>
                <a:ext cx="74827" cy="52895"/>
              </a:xfrm>
              <a:custGeom>
                <a:avLst/>
                <a:gdLst/>
                <a:ahLst/>
                <a:cxnLst>
                  <a:cxn ang="0">
                    <a:pos x="86" y="82"/>
                  </a:cxn>
                  <a:cxn ang="0">
                    <a:pos x="68" y="82"/>
                  </a:cxn>
                  <a:cxn ang="0">
                    <a:pos x="56" y="12"/>
                  </a:cxn>
                  <a:cxn ang="0">
                    <a:pos x="56" y="12"/>
                  </a:cxn>
                  <a:cxn ang="0">
                    <a:pos x="28" y="82"/>
                  </a:cxn>
                  <a:cxn ang="0">
                    <a:pos x="8" y="82"/>
                  </a:cxn>
                  <a:cxn ang="0">
                    <a:pos x="0" y="0"/>
                  </a:cxn>
                  <a:cxn ang="0">
                    <a:pos x="12" y="0"/>
                  </a:cxn>
                  <a:cxn ang="0">
                    <a:pos x="12" y="0"/>
                  </a:cxn>
                  <a:cxn ang="0">
                    <a:pos x="12" y="10"/>
                  </a:cxn>
                  <a:cxn ang="0">
                    <a:pos x="12" y="10"/>
                  </a:cxn>
                  <a:cxn ang="0">
                    <a:pos x="14" y="26"/>
                  </a:cxn>
                  <a:cxn ang="0">
                    <a:pos x="14" y="26"/>
                  </a:cxn>
                  <a:cxn ang="0">
                    <a:pos x="16" y="42"/>
                  </a:cxn>
                  <a:cxn ang="0">
                    <a:pos x="16" y="42"/>
                  </a:cxn>
                  <a:cxn ang="0">
                    <a:pos x="18" y="56"/>
                  </a:cxn>
                  <a:cxn ang="0">
                    <a:pos x="18" y="56"/>
                  </a:cxn>
                  <a:cxn ang="0">
                    <a:pos x="18" y="72"/>
                  </a:cxn>
                  <a:cxn ang="0">
                    <a:pos x="22" y="72"/>
                  </a:cxn>
                  <a:cxn ang="0">
                    <a:pos x="22" y="72"/>
                  </a:cxn>
                  <a:cxn ang="0">
                    <a:pos x="28" y="56"/>
                  </a:cxn>
                  <a:cxn ang="0">
                    <a:pos x="28" y="56"/>
                  </a:cxn>
                  <a:cxn ang="0">
                    <a:pos x="34" y="42"/>
                  </a:cxn>
                  <a:cxn ang="0">
                    <a:pos x="34" y="42"/>
                  </a:cxn>
                  <a:cxn ang="0">
                    <a:pos x="40" y="26"/>
                  </a:cxn>
                  <a:cxn ang="0">
                    <a:pos x="40" y="26"/>
                  </a:cxn>
                  <a:cxn ang="0">
                    <a:pos x="46" y="10"/>
                  </a:cxn>
                  <a:cxn ang="0">
                    <a:pos x="46" y="10"/>
                  </a:cxn>
                  <a:cxn ang="0">
                    <a:pos x="48" y="0"/>
                  </a:cxn>
                  <a:cxn ang="0">
                    <a:pos x="68" y="0"/>
                  </a:cxn>
                  <a:cxn ang="0">
                    <a:pos x="68" y="0"/>
                  </a:cxn>
                  <a:cxn ang="0">
                    <a:pos x="68" y="10"/>
                  </a:cxn>
                  <a:cxn ang="0">
                    <a:pos x="68" y="10"/>
                  </a:cxn>
                  <a:cxn ang="0">
                    <a:pos x="70" y="26"/>
                  </a:cxn>
                  <a:cxn ang="0">
                    <a:pos x="70" y="26"/>
                  </a:cxn>
                  <a:cxn ang="0">
                    <a:pos x="72" y="42"/>
                  </a:cxn>
                  <a:cxn ang="0">
                    <a:pos x="72" y="42"/>
                  </a:cxn>
                  <a:cxn ang="0">
                    <a:pos x="76" y="56"/>
                  </a:cxn>
                  <a:cxn ang="0">
                    <a:pos x="76" y="56"/>
                  </a:cxn>
                  <a:cxn ang="0">
                    <a:pos x="78" y="72"/>
                  </a:cxn>
                  <a:cxn ang="0">
                    <a:pos x="80" y="72"/>
                  </a:cxn>
                  <a:cxn ang="0">
                    <a:pos x="80" y="72"/>
                  </a:cxn>
                  <a:cxn ang="0">
                    <a:pos x="86" y="58"/>
                  </a:cxn>
                  <a:cxn ang="0">
                    <a:pos x="86" y="58"/>
                  </a:cxn>
                  <a:cxn ang="0">
                    <a:pos x="90" y="42"/>
                  </a:cxn>
                  <a:cxn ang="0">
                    <a:pos x="90" y="42"/>
                  </a:cxn>
                  <a:cxn ang="0">
                    <a:pos x="96" y="26"/>
                  </a:cxn>
                  <a:cxn ang="0">
                    <a:pos x="96" y="26"/>
                  </a:cxn>
                  <a:cxn ang="0">
                    <a:pos x="102" y="10"/>
                  </a:cxn>
                  <a:cxn ang="0">
                    <a:pos x="102" y="10"/>
                  </a:cxn>
                  <a:cxn ang="0">
                    <a:pos x="106" y="0"/>
                  </a:cxn>
                  <a:cxn ang="0">
                    <a:pos x="116" y="0"/>
                  </a:cxn>
                  <a:cxn ang="0">
                    <a:pos x="86" y="82"/>
                  </a:cxn>
                </a:cxnLst>
                <a:rect l="0" t="0" r="r" b="b"/>
                <a:pathLst>
                  <a:path w="116" h="82">
                    <a:moveTo>
                      <a:pt x="86" y="82"/>
                    </a:moveTo>
                    <a:lnTo>
                      <a:pt x="68" y="82"/>
                    </a:lnTo>
                    <a:lnTo>
                      <a:pt x="56" y="12"/>
                    </a:lnTo>
                    <a:lnTo>
                      <a:pt x="56" y="12"/>
                    </a:lnTo>
                    <a:lnTo>
                      <a:pt x="28" y="82"/>
                    </a:lnTo>
                    <a:lnTo>
                      <a:pt x="8" y="82"/>
                    </a:lnTo>
                    <a:lnTo>
                      <a:pt x="0" y="0"/>
                    </a:lnTo>
                    <a:lnTo>
                      <a:pt x="12" y="0"/>
                    </a:lnTo>
                    <a:lnTo>
                      <a:pt x="12" y="0"/>
                    </a:lnTo>
                    <a:lnTo>
                      <a:pt x="12" y="10"/>
                    </a:lnTo>
                    <a:lnTo>
                      <a:pt x="12" y="10"/>
                    </a:lnTo>
                    <a:lnTo>
                      <a:pt x="14" y="26"/>
                    </a:lnTo>
                    <a:lnTo>
                      <a:pt x="14" y="26"/>
                    </a:lnTo>
                    <a:lnTo>
                      <a:pt x="16" y="42"/>
                    </a:lnTo>
                    <a:lnTo>
                      <a:pt x="16" y="42"/>
                    </a:lnTo>
                    <a:lnTo>
                      <a:pt x="18" y="56"/>
                    </a:lnTo>
                    <a:lnTo>
                      <a:pt x="18" y="56"/>
                    </a:lnTo>
                    <a:lnTo>
                      <a:pt x="18" y="72"/>
                    </a:lnTo>
                    <a:lnTo>
                      <a:pt x="22" y="72"/>
                    </a:lnTo>
                    <a:lnTo>
                      <a:pt x="22" y="72"/>
                    </a:lnTo>
                    <a:lnTo>
                      <a:pt x="28" y="56"/>
                    </a:lnTo>
                    <a:lnTo>
                      <a:pt x="28" y="56"/>
                    </a:lnTo>
                    <a:lnTo>
                      <a:pt x="34" y="42"/>
                    </a:lnTo>
                    <a:lnTo>
                      <a:pt x="34" y="42"/>
                    </a:lnTo>
                    <a:lnTo>
                      <a:pt x="40" y="26"/>
                    </a:lnTo>
                    <a:lnTo>
                      <a:pt x="40" y="26"/>
                    </a:lnTo>
                    <a:lnTo>
                      <a:pt x="46" y="10"/>
                    </a:lnTo>
                    <a:lnTo>
                      <a:pt x="46" y="10"/>
                    </a:lnTo>
                    <a:lnTo>
                      <a:pt x="48" y="0"/>
                    </a:lnTo>
                    <a:lnTo>
                      <a:pt x="68" y="0"/>
                    </a:lnTo>
                    <a:lnTo>
                      <a:pt x="68" y="0"/>
                    </a:lnTo>
                    <a:lnTo>
                      <a:pt x="68" y="10"/>
                    </a:lnTo>
                    <a:lnTo>
                      <a:pt x="68" y="10"/>
                    </a:lnTo>
                    <a:lnTo>
                      <a:pt x="70" y="26"/>
                    </a:lnTo>
                    <a:lnTo>
                      <a:pt x="70" y="26"/>
                    </a:lnTo>
                    <a:lnTo>
                      <a:pt x="72" y="42"/>
                    </a:lnTo>
                    <a:lnTo>
                      <a:pt x="72" y="42"/>
                    </a:lnTo>
                    <a:lnTo>
                      <a:pt x="76" y="56"/>
                    </a:lnTo>
                    <a:lnTo>
                      <a:pt x="76" y="56"/>
                    </a:lnTo>
                    <a:lnTo>
                      <a:pt x="78" y="72"/>
                    </a:lnTo>
                    <a:lnTo>
                      <a:pt x="80" y="72"/>
                    </a:lnTo>
                    <a:lnTo>
                      <a:pt x="80" y="72"/>
                    </a:lnTo>
                    <a:lnTo>
                      <a:pt x="86" y="58"/>
                    </a:lnTo>
                    <a:lnTo>
                      <a:pt x="86" y="58"/>
                    </a:lnTo>
                    <a:lnTo>
                      <a:pt x="90" y="42"/>
                    </a:lnTo>
                    <a:lnTo>
                      <a:pt x="90" y="42"/>
                    </a:lnTo>
                    <a:lnTo>
                      <a:pt x="96" y="26"/>
                    </a:lnTo>
                    <a:lnTo>
                      <a:pt x="96" y="26"/>
                    </a:lnTo>
                    <a:lnTo>
                      <a:pt x="102" y="10"/>
                    </a:lnTo>
                    <a:lnTo>
                      <a:pt x="102" y="10"/>
                    </a:lnTo>
                    <a:lnTo>
                      <a:pt x="106" y="0"/>
                    </a:lnTo>
                    <a:lnTo>
                      <a:pt x="116" y="0"/>
                    </a:lnTo>
                    <a:lnTo>
                      <a:pt x="86" y="82"/>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77"/>
              <p:cNvSpPr>
                <a:spLocks noEditPoints="1"/>
              </p:cNvSpPr>
              <p:nvPr/>
            </p:nvSpPr>
            <p:spPr bwMode="auto">
              <a:xfrm>
                <a:off x="8516506" y="872638"/>
                <a:ext cx="51605" cy="55475"/>
              </a:xfrm>
              <a:custGeom>
                <a:avLst/>
                <a:gdLst/>
                <a:ahLst/>
                <a:cxnLst>
                  <a:cxn ang="0">
                    <a:pos x="80" y="42"/>
                  </a:cxn>
                  <a:cxn ang="0">
                    <a:pos x="74" y="60"/>
                  </a:cxn>
                  <a:cxn ang="0">
                    <a:pos x="70" y="68"/>
                  </a:cxn>
                  <a:cxn ang="0">
                    <a:pos x="64" y="74"/>
                  </a:cxn>
                  <a:cxn ang="0">
                    <a:pos x="50" y="82"/>
                  </a:cxn>
                  <a:cxn ang="0">
                    <a:pos x="42" y="84"/>
                  </a:cxn>
                  <a:cxn ang="0">
                    <a:pos x="34" y="86"/>
                  </a:cxn>
                  <a:cxn ang="0">
                    <a:pos x="18" y="82"/>
                  </a:cxn>
                  <a:cxn ang="0">
                    <a:pos x="12" y="78"/>
                  </a:cxn>
                  <a:cxn ang="0">
                    <a:pos x="6" y="74"/>
                  </a:cxn>
                  <a:cxn ang="0">
                    <a:pos x="0" y="60"/>
                  </a:cxn>
                  <a:cxn ang="0">
                    <a:pos x="0" y="52"/>
                  </a:cxn>
                  <a:cxn ang="0">
                    <a:pos x="0" y="42"/>
                  </a:cxn>
                  <a:cxn ang="0">
                    <a:pos x="6" y="24"/>
                  </a:cxn>
                  <a:cxn ang="0">
                    <a:pos x="14" y="12"/>
                  </a:cxn>
                  <a:cxn ang="0">
                    <a:pos x="20" y="6"/>
                  </a:cxn>
                  <a:cxn ang="0">
                    <a:pos x="36" y="0"/>
                  </a:cxn>
                  <a:cxn ang="0">
                    <a:pos x="44" y="0"/>
                  </a:cxn>
                  <a:cxn ang="0">
                    <a:pos x="62" y="4"/>
                  </a:cxn>
                  <a:cxn ang="0">
                    <a:pos x="68" y="6"/>
                  </a:cxn>
                  <a:cxn ang="0">
                    <a:pos x="72" y="12"/>
                  </a:cxn>
                  <a:cxn ang="0">
                    <a:pos x="78" y="24"/>
                  </a:cxn>
                  <a:cxn ang="0">
                    <a:pos x="80" y="34"/>
                  </a:cxn>
                  <a:cxn ang="0">
                    <a:pos x="80" y="42"/>
                  </a:cxn>
                  <a:cxn ang="0">
                    <a:pos x="66" y="42"/>
                  </a:cxn>
                  <a:cxn ang="0">
                    <a:pos x="66" y="28"/>
                  </a:cxn>
                  <a:cxn ang="0">
                    <a:pos x="62" y="18"/>
                  </a:cxn>
                  <a:cxn ang="0">
                    <a:pos x="56" y="12"/>
                  </a:cxn>
                  <a:cxn ang="0">
                    <a:pos x="50" y="10"/>
                  </a:cxn>
                  <a:cxn ang="0">
                    <a:pos x="44" y="8"/>
                  </a:cxn>
                  <a:cxn ang="0">
                    <a:pos x="32" y="12"/>
                  </a:cxn>
                  <a:cxn ang="0">
                    <a:pos x="24" y="18"/>
                  </a:cxn>
                  <a:cxn ang="0">
                    <a:pos x="16" y="28"/>
                  </a:cxn>
                  <a:cxn ang="0">
                    <a:pos x="14" y="42"/>
                  </a:cxn>
                  <a:cxn ang="0">
                    <a:pos x="14" y="56"/>
                  </a:cxn>
                  <a:cxn ang="0">
                    <a:pos x="16" y="68"/>
                  </a:cxn>
                  <a:cxn ang="0">
                    <a:pos x="24" y="74"/>
                  </a:cxn>
                  <a:cxn ang="0">
                    <a:pos x="30" y="76"/>
                  </a:cxn>
                  <a:cxn ang="0">
                    <a:pos x="36" y="78"/>
                  </a:cxn>
                  <a:cxn ang="0">
                    <a:pos x="48" y="74"/>
                  </a:cxn>
                  <a:cxn ang="0">
                    <a:pos x="52" y="72"/>
                  </a:cxn>
                  <a:cxn ang="0">
                    <a:pos x="56" y="68"/>
                  </a:cxn>
                  <a:cxn ang="0">
                    <a:pos x="62" y="56"/>
                  </a:cxn>
                  <a:cxn ang="0">
                    <a:pos x="66" y="42"/>
                  </a:cxn>
                </a:cxnLst>
                <a:rect l="0" t="0" r="r" b="b"/>
                <a:pathLst>
                  <a:path w="80" h="86">
                    <a:moveTo>
                      <a:pt x="80" y="42"/>
                    </a:moveTo>
                    <a:lnTo>
                      <a:pt x="80" y="42"/>
                    </a:lnTo>
                    <a:lnTo>
                      <a:pt x="78" y="52"/>
                    </a:lnTo>
                    <a:lnTo>
                      <a:pt x="74" y="60"/>
                    </a:lnTo>
                    <a:lnTo>
                      <a:pt x="74" y="60"/>
                    </a:lnTo>
                    <a:lnTo>
                      <a:pt x="70" y="68"/>
                    </a:lnTo>
                    <a:lnTo>
                      <a:pt x="64" y="74"/>
                    </a:lnTo>
                    <a:lnTo>
                      <a:pt x="64" y="74"/>
                    </a:lnTo>
                    <a:lnTo>
                      <a:pt x="58" y="78"/>
                    </a:lnTo>
                    <a:lnTo>
                      <a:pt x="50" y="82"/>
                    </a:lnTo>
                    <a:lnTo>
                      <a:pt x="50" y="82"/>
                    </a:lnTo>
                    <a:lnTo>
                      <a:pt x="42" y="84"/>
                    </a:lnTo>
                    <a:lnTo>
                      <a:pt x="34" y="86"/>
                    </a:lnTo>
                    <a:lnTo>
                      <a:pt x="34" y="86"/>
                    </a:lnTo>
                    <a:lnTo>
                      <a:pt x="26" y="84"/>
                    </a:lnTo>
                    <a:lnTo>
                      <a:pt x="18" y="82"/>
                    </a:lnTo>
                    <a:lnTo>
                      <a:pt x="18" y="82"/>
                    </a:lnTo>
                    <a:lnTo>
                      <a:pt x="12" y="78"/>
                    </a:lnTo>
                    <a:lnTo>
                      <a:pt x="6" y="74"/>
                    </a:lnTo>
                    <a:lnTo>
                      <a:pt x="6" y="74"/>
                    </a:lnTo>
                    <a:lnTo>
                      <a:pt x="4" y="68"/>
                    </a:lnTo>
                    <a:lnTo>
                      <a:pt x="0" y="60"/>
                    </a:lnTo>
                    <a:lnTo>
                      <a:pt x="0" y="60"/>
                    </a:lnTo>
                    <a:lnTo>
                      <a:pt x="0" y="52"/>
                    </a:lnTo>
                    <a:lnTo>
                      <a:pt x="0" y="42"/>
                    </a:lnTo>
                    <a:lnTo>
                      <a:pt x="0" y="42"/>
                    </a:lnTo>
                    <a:lnTo>
                      <a:pt x="2" y="34"/>
                    </a:lnTo>
                    <a:lnTo>
                      <a:pt x="6" y="24"/>
                    </a:lnTo>
                    <a:lnTo>
                      <a:pt x="10" y="18"/>
                    </a:lnTo>
                    <a:lnTo>
                      <a:pt x="14" y="12"/>
                    </a:lnTo>
                    <a:lnTo>
                      <a:pt x="14" y="12"/>
                    </a:lnTo>
                    <a:lnTo>
                      <a:pt x="20" y="6"/>
                    </a:lnTo>
                    <a:lnTo>
                      <a:pt x="28" y="4"/>
                    </a:lnTo>
                    <a:lnTo>
                      <a:pt x="36" y="0"/>
                    </a:lnTo>
                    <a:lnTo>
                      <a:pt x="44" y="0"/>
                    </a:lnTo>
                    <a:lnTo>
                      <a:pt x="44" y="0"/>
                    </a:lnTo>
                    <a:lnTo>
                      <a:pt x="54" y="0"/>
                    </a:lnTo>
                    <a:lnTo>
                      <a:pt x="62" y="4"/>
                    </a:lnTo>
                    <a:lnTo>
                      <a:pt x="62" y="4"/>
                    </a:lnTo>
                    <a:lnTo>
                      <a:pt x="68" y="6"/>
                    </a:lnTo>
                    <a:lnTo>
                      <a:pt x="72" y="12"/>
                    </a:lnTo>
                    <a:lnTo>
                      <a:pt x="72" y="12"/>
                    </a:lnTo>
                    <a:lnTo>
                      <a:pt x="76" y="18"/>
                    </a:lnTo>
                    <a:lnTo>
                      <a:pt x="78" y="24"/>
                    </a:lnTo>
                    <a:lnTo>
                      <a:pt x="78" y="24"/>
                    </a:lnTo>
                    <a:lnTo>
                      <a:pt x="80" y="34"/>
                    </a:lnTo>
                    <a:lnTo>
                      <a:pt x="80" y="42"/>
                    </a:lnTo>
                    <a:lnTo>
                      <a:pt x="80" y="42"/>
                    </a:lnTo>
                    <a:close/>
                    <a:moveTo>
                      <a:pt x="66" y="42"/>
                    </a:moveTo>
                    <a:lnTo>
                      <a:pt x="66" y="42"/>
                    </a:lnTo>
                    <a:lnTo>
                      <a:pt x="66" y="28"/>
                    </a:lnTo>
                    <a:lnTo>
                      <a:pt x="66" y="28"/>
                    </a:lnTo>
                    <a:lnTo>
                      <a:pt x="62" y="18"/>
                    </a:lnTo>
                    <a:lnTo>
                      <a:pt x="62" y="18"/>
                    </a:lnTo>
                    <a:lnTo>
                      <a:pt x="60" y="14"/>
                    </a:lnTo>
                    <a:lnTo>
                      <a:pt x="56" y="12"/>
                    </a:lnTo>
                    <a:lnTo>
                      <a:pt x="56" y="12"/>
                    </a:lnTo>
                    <a:lnTo>
                      <a:pt x="50" y="10"/>
                    </a:lnTo>
                    <a:lnTo>
                      <a:pt x="44" y="8"/>
                    </a:lnTo>
                    <a:lnTo>
                      <a:pt x="44" y="8"/>
                    </a:lnTo>
                    <a:lnTo>
                      <a:pt x="38" y="10"/>
                    </a:lnTo>
                    <a:lnTo>
                      <a:pt x="32" y="12"/>
                    </a:lnTo>
                    <a:lnTo>
                      <a:pt x="28" y="14"/>
                    </a:lnTo>
                    <a:lnTo>
                      <a:pt x="24" y="18"/>
                    </a:lnTo>
                    <a:lnTo>
                      <a:pt x="24" y="18"/>
                    </a:lnTo>
                    <a:lnTo>
                      <a:pt x="16" y="28"/>
                    </a:lnTo>
                    <a:lnTo>
                      <a:pt x="14" y="42"/>
                    </a:lnTo>
                    <a:lnTo>
                      <a:pt x="14" y="42"/>
                    </a:lnTo>
                    <a:lnTo>
                      <a:pt x="14" y="56"/>
                    </a:lnTo>
                    <a:lnTo>
                      <a:pt x="14" y="56"/>
                    </a:lnTo>
                    <a:lnTo>
                      <a:pt x="16" y="68"/>
                    </a:lnTo>
                    <a:lnTo>
                      <a:pt x="16" y="68"/>
                    </a:lnTo>
                    <a:lnTo>
                      <a:pt x="20" y="72"/>
                    </a:lnTo>
                    <a:lnTo>
                      <a:pt x="24" y="74"/>
                    </a:lnTo>
                    <a:lnTo>
                      <a:pt x="24" y="74"/>
                    </a:lnTo>
                    <a:lnTo>
                      <a:pt x="30" y="76"/>
                    </a:lnTo>
                    <a:lnTo>
                      <a:pt x="36" y="78"/>
                    </a:lnTo>
                    <a:lnTo>
                      <a:pt x="36" y="78"/>
                    </a:lnTo>
                    <a:lnTo>
                      <a:pt x="42" y="76"/>
                    </a:lnTo>
                    <a:lnTo>
                      <a:pt x="48" y="74"/>
                    </a:lnTo>
                    <a:lnTo>
                      <a:pt x="48" y="74"/>
                    </a:lnTo>
                    <a:lnTo>
                      <a:pt x="52" y="72"/>
                    </a:lnTo>
                    <a:lnTo>
                      <a:pt x="56" y="68"/>
                    </a:lnTo>
                    <a:lnTo>
                      <a:pt x="56" y="68"/>
                    </a:lnTo>
                    <a:lnTo>
                      <a:pt x="62" y="56"/>
                    </a:lnTo>
                    <a:lnTo>
                      <a:pt x="62" y="56"/>
                    </a:lnTo>
                    <a:lnTo>
                      <a:pt x="66" y="42"/>
                    </a:lnTo>
                    <a:lnTo>
                      <a:pt x="66" y="42"/>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78"/>
              <p:cNvSpPr>
                <a:spLocks/>
              </p:cNvSpPr>
              <p:nvPr/>
            </p:nvSpPr>
            <p:spPr bwMode="auto">
              <a:xfrm>
                <a:off x="8577142" y="873928"/>
                <a:ext cx="34833" cy="52895"/>
              </a:xfrm>
              <a:custGeom>
                <a:avLst/>
                <a:gdLst/>
                <a:ahLst/>
                <a:cxnLst>
                  <a:cxn ang="0">
                    <a:pos x="36" y="12"/>
                  </a:cxn>
                  <a:cxn ang="0">
                    <a:pos x="36" y="12"/>
                  </a:cxn>
                  <a:cxn ang="0">
                    <a:pos x="28" y="14"/>
                  </a:cxn>
                  <a:cxn ang="0">
                    <a:pos x="20" y="18"/>
                  </a:cxn>
                  <a:cxn ang="0">
                    <a:pos x="12" y="82"/>
                  </a:cxn>
                  <a:cxn ang="0">
                    <a:pos x="0" y="82"/>
                  </a:cxn>
                  <a:cxn ang="0">
                    <a:pos x="10" y="0"/>
                  </a:cxn>
                  <a:cxn ang="0">
                    <a:pos x="22" y="0"/>
                  </a:cxn>
                  <a:cxn ang="0">
                    <a:pos x="20" y="10"/>
                  </a:cxn>
                  <a:cxn ang="0">
                    <a:pos x="20" y="10"/>
                  </a:cxn>
                  <a:cxn ang="0">
                    <a:pos x="30" y="4"/>
                  </a:cxn>
                  <a:cxn ang="0">
                    <a:pos x="30" y="4"/>
                  </a:cxn>
                  <a:cxn ang="0">
                    <a:pos x="38" y="2"/>
                  </a:cxn>
                  <a:cxn ang="0">
                    <a:pos x="38" y="2"/>
                  </a:cxn>
                  <a:cxn ang="0">
                    <a:pos x="46" y="0"/>
                  </a:cxn>
                  <a:cxn ang="0">
                    <a:pos x="46" y="0"/>
                  </a:cxn>
                  <a:cxn ang="0">
                    <a:pos x="54" y="0"/>
                  </a:cxn>
                  <a:cxn ang="0">
                    <a:pos x="52" y="10"/>
                  </a:cxn>
                  <a:cxn ang="0">
                    <a:pos x="52" y="10"/>
                  </a:cxn>
                  <a:cxn ang="0">
                    <a:pos x="36" y="12"/>
                  </a:cxn>
                  <a:cxn ang="0">
                    <a:pos x="36" y="12"/>
                  </a:cxn>
                </a:cxnLst>
                <a:rect l="0" t="0" r="r" b="b"/>
                <a:pathLst>
                  <a:path w="54" h="82">
                    <a:moveTo>
                      <a:pt x="36" y="12"/>
                    </a:moveTo>
                    <a:lnTo>
                      <a:pt x="36" y="12"/>
                    </a:lnTo>
                    <a:lnTo>
                      <a:pt x="28" y="14"/>
                    </a:lnTo>
                    <a:lnTo>
                      <a:pt x="20" y="18"/>
                    </a:lnTo>
                    <a:lnTo>
                      <a:pt x="12" y="82"/>
                    </a:lnTo>
                    <a:lnTo>
                      <a:pt x="0" y="82"/>
                    </a:lnTo>
                    <a:lnTo>
                      <a:pt x="10" y="0"/>
                    </a:lnTo>
                    <a:lnTo>
                      <a:pt x="22" y="0"/>
                    </a:lnTo>
                    <a:lnTo>
                      <a:pt x="20" y="10"/>
                    </a:lnTo>
                    <a:lnTo>
                      <a:pt x="20" y="10"/>
                    </a:lnTo>
                    <a:lnTo>
                      <a:pt x="30" y="4"/>
                    </a:lnTo>
                    <a:lnTo>
                      <a:pt x="30" y="4"/>
                    </a:lnTo>
                    <a:lnTo>
                      <a:pt x="38" y="2"/>
                    </a:lnTo>
                    <a:lnTo>
                      <a:pt x="38" y="2"/>
                    </a:lnTo>
                    <a:lnTo>
                      <a:pt x="46" y="0"/>
                    </a:lnTo>
                    <a:lnTo>
                      <a:pt x="46" y="0"/>
                    </a:lnTo>
                    <a:lnTo>
                      <a:pt x="54" y="0"/>
                    </a:lnTo>
                    <a:lnTo>
                      <a:pt x="52" y="10"/>
                    </a:lnTo>
                    <a:lnTo>
                      <a:pt x="52" y="10"/>
                    </a:lnTo>
                    <a:lnTo>
                      <a:pt x="36" y="12"/>
                    </a:lnTo>
                    <a:lnTo>
                      <a:pt x="36" y="12"/>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79"/>
              <p:cNvSpPr>
                <a:spLocks/>
              </p:cNvSpPr>
              <p:nvPr/>
            </p:nvSpPr>
            <p:spPr bwMode="auto">
              <a:xfrm>
                <a:off x="8614556" y="851996"/>
                <a:ext cx="49025" cy="74827"/>
              </a:xfrm>
              <a:custGeom>
                <a:avLst/>
                <a:gdLst/>
                <a:ahLst/>
                <a:cxnLst>
                  <a:cxn ang="0">
                    <a:pos x="54" y="116"/>
                  </a:cxn>
                  <a:cxn ang="0">
                    <a:pos x="18" y="72"/>
                  </a:cxn>
                  <a:cxn ang="0">
                    <a:pos x="12" y="116"/>
                  </a:cxn>
                  <a:cxn ang="0">
                    <a:pos x="0" y="116"/>
                  </a:cxn>
                  <a:cxn ang="0">
                    <a:pos x="14" y="0"/>
                  </a:cxn>
                  <a:cxn ang="0">
                    <a:pos x="26" y="0"/>
                  </a:cxn>
                  <a:cxn ang="0">
                    <a:pos x="18" y="70"/>
                  </a:cxn>
                  <a:cxn ang="0">
                    <a:pos x="60" y="34"/>
                  </a:cxn>
                  <a:cxn ang="0">
                    <a:pos x="76" y="34"/>
                  </a:cxn>
                  <a:cxn ang="0">
                    <a:pos x="32" y="70"/>
                  </a:cxn>
                  <a:cxn ang="0">
                    <a:pos x="70" y="116"/>
                  </a:cxn>
                  <a:cxn ang="0">
                    <a:pos x="54" y="116"/>
                  </a:cxn>
                </a:cxnLst>
                <a:rect l="0" t="0" r="r" b="b"/>
                <a:pathLst>
                  <a:path w="76" h="116">
                    <a:moveTo>
                      <a:pt x="54" y="116"/>
                    </a:moveTo>
                    <a:lnTo>
                      <a:pt x="18" y="72"/>
                    </a:lnTo>
                    <a:lnTo>
                      <a:pt x="12" y="116"/>
                    </a:lnTo>
                    <a:lnTo>
                      <a:pt x="0" y="116"/>
                    </a:lnTo>
                    <a:lnTo>
                      <a:pt x="14" y="0"/>
                    </a:lnTo>
                    <a:lnTo>
                      <a:pt x="26" y="0"/>
                    </a:lnTo>
                    <a:lnTo>
                      <a:pt x="18" y="70"/>
                    </a:lnTo>
                    <a:lnTo>
                      <a:pt x="60" y="34"/>
                    </a:lnTo>
                    <a:lnTo>
                      <a:pt x="76" y="34"/>
                    </a:lnTo>
                    <a:lnTo>
                      <a:pt x="32" y="70"/>
                    </a:lnTo>
                    <a:lnTo>
                      <a:pt x="70" y="116"/>
                    </a:lnTo>
                    <a:lnTo>
                      <a:pt x="54" y="116"/>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80"/>
              <p:cNvSpPr>
                <a:spLocks/>
              </p:cNvSpPr>
              <p:nvPr/>
            </p:nvSpPr>
            <p:spPr bwMode="auto">
              <a:xfrm>
                <a:off x="8672612" y="855866"/>
                <a:ext cx="14191" cy="23222"/>
              </a:xfrm>
              <a:custGeom>
                <a:avLst/>
                <a:gdLst/>
                <a:ahLst/>
                <a:cxnLst>
                  <a:cxn ang="0">
                    <a:pos x="8" y="36"/>
                  </a:cxn>
                  <a:cxn ang="0">
                    <a:pos x="0" y="36"/>
                  </a:cxn>
                  <a:cxn ang="0">
                    <a:pos x="6" y="0"/>
                  </a:cxn>
                  <a:cxn ang="0">
                    <a:pos x="22" y="0"/>
                  </a:cxn>
                  <a:cxn ang="0">
                    <a:pos x="8" y="36"/>
                  </a:cxn>
                </a:cxnLst>
                <a:rect l="0" t="0" r="r" b="b"/>
                <a:pathLst>
                  <a:path w="22" h="36">
                    <a:moveTo>
                      <a:pt x="8" y="36"/>
                    </a:moveTo>
                    <a:lnTo>
                      <a:pt x="0" y="36"/>
                    </a:lnTo>
                    <a:lnTo>
                      <a:pt x="6" y="0"/>
                    </a:lnTo>
                    <a:lnTo>
                      <a:pt x="22" y="0"/>
                    </a:lnTo>
                    <a:lnTo>
                      <a:pt x="8" y="36"/>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1" name="Freeform 81"/>
              <p:cNvSpPr>
                <a:spLocks/>
              </p:cNvSpPr>
              <p:nvPr/>
            </p:nvSpPr>
            <p:spPr bwMode="auto">
              <a:xfrm>
                <a:off x="8691963" y="872638"/>
                <a:ext cx="42574" cy="55475"/>
              </a:xfrm>
              <a:custGeom>
                <a:avLst/>
                <a:gdLst/>
                <a:ahLst/>
                <a:cxnLst>
                  <a:cxn ang="0">
                    <a:pos x="64" y="60"/>
                  </a:cxn>
                  <a:cxn ang="0">
                    <a:pos x="54" y="78"/>
                  </a:cxn>
                  <a:cxn ang="0">
                    <a:pos x="48" y="82"/>
                  </a:cxn>
                  <a:cxn ang="0">
                    <a:pos x="26" y="86"/>
                  </a:cxn>
                  <a:cxn ang="0">
                    <a:pos x="12" y="84"/>
                  </a:cxn>
                  <a:cxn ang="0">
                    <a:pos x="0" y="82"/>
                  </a:cxn>
                  <a:cxn ang="0">
                    <a:pos x="2" y="74"/>
                  </a:cxn>
                  <a:cxn ang="0">
                    <a:pos x="12" y="76"/>
                  </a:cxn>
                  <a:cxn ang="0">
                    <a:pos x="24" y="76"/>
                  </a:cxn>
                  <a:cxn ang="0">
                    <a:pos x="34" y="76"/>
                  </a:cxn>
                  <a:cxn ang="0">
                    <a:pos x="42" y="74"/>
                  </a:cxn>
                  <a:cxn ang="0">
                    <a:pos x="48" y="70"/>
                  </a:cxn>
                  <a:cxn ang="0">
                    <a:pos x="52" y="62"/>
                  </a:cxn>
                  <a:cxn ang="0">
                    <a:pos x="52" y="58"/>
                  </a:cxn>
                  <a:cxn ang="0">
                    <a:pos x="50" y="54"/>
                  </a:cxn>
                  <a:cxn ang="0">
                    <a:pos x="44" y="50"/>
                  </a:cxn>
                  <a:cxn ang="0">
                    <a:pos x="36" y="48"/>
                  </a:cxn>
                  <a:cxn ang="0">
                    <a:pos x="28" y="46"/>
                  </a:cxn>
                  <a:cxn ang="0">
                    <a:pos x="20" y="44"/>
                  </a:cxn>
                  <a:cxn ang="0">
                    <a:pos x="12" y="40"/>
                  </a:cxn>
                  <a:cxn ang="0">
                    <a:pos x="8" y="34"/>
                  </a:cxn>
                  <a:cxn ang="0">
                    <a:pos x="8" y="24"/>
                  </a:cxn>
                  <a:cxn ang="0">
                    <a:pos x="12" y="12"/>
                  </a:cxn>
                  <a:cxn ang="0">
                    <a:pos x="20" y="6"/>
                  </a:cxn>
                  <a:cxn ang="0">
                    <a:pos x="30" y="2"/>
                  </a:cxn>
                  <a:cxn ang="0">
                    <a:pos x="42" y="0"/>
                  </a:cxn>
                  <a:cxn ang="0">
                    <a:pos x="56" y="2"/>
                  </a:cxn>
                  <a:cxn ang="0">
                    <a:pos x="66" y="2"/>
                  </a:cxn>
                  <a:cxn ang="0">
                    <a:pos x="64" y="12"/>
                  </a:cxn>
                  <a:cxn ang="0">
                    <a:pos x="56" y="10"/>
                  </a:cxn>
                  <a:cxn ang="0">
                    <a:pos x="44" y="10"/>
                  </a:cxn>
                  <a:cxn ang="0">
                    <a:pos x="36" y="10"/>
                  </a:cxn>
                  <a:cxn ang="0">
                    <a:pos x="28" y="12"/>
                  </a:cxn>
                  <a:cxn ang="0">
                    <a:pos x="22" y="16"/>
                  </a:cxn>
                  <a:cxn ang="0">
                    <a:pos x="20" y="22"/>
                  </a:cxn>
                  <a:cxn ang="0">
                    <a:pos x="20" y="26"/>
                  </a:cxn>
                  <a:cxn ang="0">
                    <a:pos x="20" y="28"/>
                  </a:cxn>
                  <a:cxn ang="0">
                    <a:pos x="26" y="32"/>
                  </a:cxn>
                  <a:cxn ang="0">
                    <a:pos x="32" y="36"/>
                  </a:cxn>
                  <a:cxn ang="0">
                    <a:pos x="38" y="36"/>
                  </a:cxn>
                  <a:cxn ang="0">
                    <a:pos x="48" y="38"/>
                  </a:cxn>
                  <a:cxn ang="0">
                    <a:pos x="56" y="42"/>
                  </a:cxn>
                  <a:cxn ang="0">
                    <a:pos x="62" y="50"/>
                  </a:cxn>
                  <a:cxn ang="0">
                    <a:pos x="64" y="60"/>
                  </a:cxn>
                </a:cxnLst>
                <a:rect l="0" t="0" r="r" b="b"/>
                <a:pathLst>
                  <a:path w="66" h="86">
                    <a:moveTo>
                      <a:pt x="64" y="60"/>
                    </a:moveTo>
                    <a:lnTo>
                      <a:pt x="64" y="60"/>
                    </a:lnTo>
                    <a:lnTo>
                      <a:pt x="60" y="70"/>
                    </a:lnTo>
                    <a:lnTo>
                      <a:pt x="54" y="78"/>
                    </a:lnTo>
                    <a:lnTo>
                      <a:pt x="54" y="78"/>
                    </a:lnTo>
                    <a:lnTo>
                      <a:pt x="48" y="82"/>
                    </a:lnTo>
                    <a:lnTo>
                      <a:pt x="42" y="84"/>
                    </a:lnTo>
                    <a:lnTo>
                      <a:pt x="26" y="86"/>
                    </a:lnTo>
                    <a:lnTo>
                      <a:pt x="26" y="86"/>
                    </a:lnTo>
                    <a:lnTo>
                      <a:pt x="12" y="84"/>
                    </a:lnTo>
                    <a:lnTo>
                      <a:pt x="12" y="84"/>
                    </a:lnTo>
                    <a:lnTo>
                      <a:pt x="0" y="82"/>
                    </a:lnTo>
                    <a:lnTo>
                      <a:pt x="2" y="74"/>
                    </a:lnTo>
                    <a:lnTo>
                      <a:pt x="2" y="74"/>
                    </a:lnTo>
                    <a:lnTo>
                      <a:pt x="12" y="76"/>
                    </a:lnTo>
                    <a:lnTo>
                      <a:pt x="12" y="76"/>
                    </a:lnTo>
                    <a:lnTo>
                      <a:pt x="24" y="76"/>
                    </a:lnTo>
                    <a:lnTo>
                      <a:pt x="24" y="76"/>
                    </a:lnTo>
                    <a:lnTo>
                      <a:pt x="34" y="76"/>
                    </a:lnTo>
                    <a:lnTo>
                      <a:pt x="34" y="76"/>
                    </a:lnTo>
                    <a:lnTo>
                      <a:pt x="42" y="74"/>
                    </a:lnTo>
                    <a:lnTo>
                      <a:pt x="42" y="74"/>
                    </a:lnTo>
                    <a:lnTo>
                      <a:pt x="48" y="70"/>
                    </a:lnTo>
                    <a:lnTo>
                      <a:pt x="48" y="70"/>
                    </a:lnTo>
                    <a:lnTo>
                      <a:pt x="50" y="66"/>
                    </a:lnTo>
                    <a:lnTo>
                      <a:pt x="52" y="62"/>
                    </a:lnTo>
                    <a:lnTo>
                      <a:pt x="52" y="62"/>
                    </a:lnTo>
                    <a:lnTo>
                      <a:pt x="52" y="58"/>
                    </a:lnTo>
                    <a:lnTo>
                      <a:pt x="50" y="54"/>
                    </a:lnTo>
                    <a:lnTo>
                      <a:pt x="50" y="54"/>
                    </a:lnTo>
                    <a:lnTo>
                      <a:pt x="44" y="50"/>
                    </a:lnTo>
                    <a:lnTo>
                      <a:pt x="44" y="50"/>
                    </a:lnTo>
                    <a:lnTo>
                      <a:pt x="36" y="48"/>
                    </a:lnTo>
                    <a:lnTo>
                      <a:pt x="36" y="48"/>
                    </a:lnTo>
                    <a:lnTo>
                      <a:pt x="28" y="46"/>
                    </a:lnTo>
                    <a:lnTo>
                      <a:pt x="28" y="46"/>
                    </a:lnTo>
                    <a:lnTo>
                      <a:pt x="20" y="44"/>
                    </a:lnTo>
                    <a:lnTo>
                      <a:pt x="20" y="44"/>
                    </a:lnTo>
                    <a:lnTo>
                      <a:pt x="12" y="40"/>
                    </a:lnTo>
                    <a:lnTo>
                      <a:pt x="12" y="40"/>
                    </a:lnTo>
                    <a:lnTo>
                      <a:pt x="8" y="34"/>
                    </a:lnTo>
                    <a:lnTo>
                      <a:pt x="8" y="34"/>
                    </a:lnTo>
                    <a:lnTo>
                      <a:pt x="8" y="24"/>
                    </a:lnTo>
                    <a:lnTo>
                      <a:pt x="8" y="24"/>
                    </a:lnTo>
                    <a:lnTo>
                      <a:pt x="8" y="18"/>
                    </a:lnTo>
                    <a:lnTo>
                      <a:pt x="12" y="12"/>
                    </a:lnTo>
                    <a:lnTo>
                      <a:pt x="12" y="12"/>
                    </a:lnTo>
                    <a:lnTo>
                      <a:pt x="20" y="6"/>
                    </a:lnTo>
                    <a:lnTo>
                      <a:pt x="20" y="6"/>
                    </a:lnTo>
                    <a:lnTo>
                      <a:pt x="30" y="2"/>
                    </a:lnTo>
                    <a:lnTo>
                      <a:pt x="30" y="2"/>
                    </a:lnTo>
                    <a:lnTo>
                      <a:pt x="42" y="0"/>
                    </a:lnTo>
                    <a:lnTo>
                      <a:pt x="42" y="0"/>
                    </a:lnTo>
                    <a:lnTo>
                      <a:pt x="56" y="2"/>
                    </a:lnTo>
                    <a:lnTo>
                      <a:pt x="56" y="2"/>
                    </a:lnTo>
                    <a:lnTo>
                      <a:pt x="66" y="2"/>
                    </a:lnTo>
                    <a:lnTo>
                      <a:pt x="64" y="12"/>
                    </a:lnTo>
                    <a:lnTo>
                      <a:pt x="64" y="12"/>
                    </a:lnTo>
                    <a:lnTo>
                      <a:pt x="56" y="10"/>
                    </a:lnTo>
                    <a:lnTo>
                      <a:pt x="56" y="10"/>
                    </a:lnTo>
                    <a:lnTo>
                      <a:pt x="44" y="10"/>
                    </a:lnTo>
                    <a:lnTo>
                      <a:pt x="44" y="10"/>
                    </a:lnTo>
                    <a:lnTo>
                      <a:pt x="36" y="10"/>
                    </a:lnTo>
                    <a:lnTo>
                      <a:pt x="36" y="10"/>
                    </a:lnTo>
                    <a:lnTo>
                      <a:pt x="28" y="12"/>
                    </a:lnTo>
                    <a:lnTo>
                      <a:pt x="28" y="12"/>
                    </a:lnTo>
                    <a:lnTo>
                      <a:pt x="22" y="16"/>
                    </a:lnTo>
                    <a:lnTo>
                      <a:pt x="22" y="16"/>
                    </a:lnTo>
                    <a:lnTo>
                      <a:pt x="20" y="18"/>
                    </a:lnTo>
                    <a:lnTo>
                      <a:pt x="20" y="22"/>
                    </a:lnTo>
                    <a:lnTo>
                      <a:pt x="20" y="22"/>
                    </a:lnTo>
                    <a:lnTo>
                      <a:pt x="20" y="26"/>
                    </a:lnTo>
                    <a:lnTo>
                      <a:pt x="20" y="28"/>
                    </a:lnTo>
                    <a:lnTo>
                      <a:pt x="20" y="28"/>
                    </a:lnTo>
                    <a:lnTo>
                      <a:pt x="26" y="32"/>
                    </a:lnTo>
                    <a:lnTo>
                      <a:pt x="26" y="32"/>
                    </a:lnTo>
                    <a:lnTo>
                      <a:pt x="32" y="36"/>
                    </a:lnTo>
                    <a:lnTo>
                      <a:pt x="32" y="36"/>
                    </a:lnTo>
                    <a:lnTo>
                      <a:pt x="38" y="36"/>
                    </a:lnTo>
                    <a:lnTo>
                      <a:pt x="38" y="36"/>
                    </a:lnTo>
                    <a:lnTo>
                      <a:pt x="48" y="38"/>
                    </a:lnTo>
                    <a:lnTo>
                      <a:pt x="48" y="38"/>
                    </a:lnTo>
                    <a:lnTo>
                      <a:pt x="56" y="42"/>
                    </a:lnTo>
                    <a:lnTo>
                      <a:pt x="56" y="42"/>
                    </a:lnTo>
                    <a:lnTo>
                      <a:pt x="62" y="50"/>
                    </a:lnTo>
                    <a:lnTo>
                      <a:pt x="62" y="50"/>
                    </a:lnTo>
                    <a:lnTo>
                      <a:pt x="64" y="54"/>
                    </a:lnTo>
                    <a:lnTo>
                      <a:pt x="64" y="60"/>
                    </a:lnTo>
                    <a:lnTo>
                      <a:pt x="64" y="60"/>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2" name="Freeform 82"/>
              <p:cNvSpPr>
                <a:spLocks/>
              </p:cNvSpPr>
              <p:nvPr/>
            </p:nvSpPr>
            <p:spPr bwMode="auto">
              <a:xfrm>
                <a:off x="8778401" y="857157"/>
                <a:ext cx="50315" cy="69666"/>
              </a:xfrm>
              <a:custGeom>
                <a:avLst/>
                <a:gdLst/>
                <a:ahLst/>
                <a:cxnLst>
                  <a:cxn ang="0">
                    <a:pos x="0" y="108"/>
                  </a:cxn>
                  <a:cxn ang="0">
                    <a:pos x="14" y="0"/>
                  </a:cxn>
                  <a:cxn ang="0">
                    <a:pos x="78" y="0"/>
                  </a:cxn>
                  <a:cxn ang="0">
                    <a:pos x="76" y="8"/>
                  </a:cxn>
                  <a:cxn ang="0">
                    <a:pos x="24" y="8"/>
                  </a:cxn>
                  <a:cxn ang="0">
                    <a:pos x="20" y="48"/>
                  </a:cxn>
                  <a:cxn ang="0">
                    <a:pos x="60" y="48"/>
                  </a:cxn>
                  <a:cxn ang="0">
                    <a:pos x="58" y="56"/>
                  </a:cxn>
                  <a:cxn ang="0">
                    <a:pos x="20" y="56"/>
                  </a:cxn>
                  <a:cxn ang="0">
                    <a:pos x="14" y="98"/>
                  </a:cxn>
                  <a:cxn ang="0">
                    <a:pos x="66" y="98"/>
                  </a:cxn>
                  <a:cxn ang="0">
                    <a:pos x="66" y="108"/>
                  </a:cxn>
                  <a:cxn ang="0">
                    <a:pos x="0" y="108"/>
                  </a:cxn>
                </a:cxnLst>
                <a:rect l="0" t="0" r="r" b="b"/>
                <a:pathLst>
                  <a:path w="78" h="108">
                    <a:moveTo>
                      <a:pt x="0" y="108"/>
                    </a:moveTo>
                    <a:lnTo>
                      <a:pt x="14" y="0"/>
                    </a:lnTo>
                    <a:lnTo>
                      <a:pt x="78" y="0"/>
                    </a:lnTo>
                    <a:lnTo>
                      <a:pt x="76" y="8"/>
                    </a:lnTo>
                    <a:lnTo>
                      <a:pt x="24" y="8"/>
                    </a:lnTo>
                    <a:lnTo>
                      <a:pt x="20" y="48"/>
                    </a:lnTo>
                    <a:lnTo>
                      <a:pt x="60" y="48"/>
                    </a:lnTo>
                    <a:lnTo>
                      <a:pt x="58" y="56"/>
                    </a:lnTo>
                    <a:lnTo>
                      <a:pt x="20" y="56"/>
                    </a:lnTo>
                    <a:lnTo>
                      <a:pt x="14" y="98"/>
                    </a:lnTo>
                    <a:lnTo>
                      <a:pt x="66" y="98"/>
                    </a:lnTo>
                    <a:lnTo>
                      <a:pt x="66" y="108"/>
                    </a:lnTo>
                    <a:lnTo>
                      <a:pt x="0" y="108"/>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3" name="Freeform 83"/>
              <p:cNvSpPr>
                <a:spLocks noEditPoints="1"/>
              </p:cNvSpPr>
              <p:nvPr/>
            </p:nvSpPr>
            <p:spPr bwMode="auto">
              <a:xfrm>
                <a:off x="8831296" y="851993"/>
                <a:ext cx="51605" cy="76117"/>
              </a:xfrm>
              <a:custGeom>
                <a:avLst/>
                <a:gdLst/>
                <a:ahLst/>
                <a:cxnLst>
                  <a:cxn ang="0">
                    <a:pos x="66" y="114"/>
                  </a:cxn>
                  <a:cxn ang="0">
                    <a:pos x="60" y="116"/>
                  </a:cxn>
                  <a:cxn ang="0">
                    <a:pos x="54" y="116"/>
                  </a:cxn>
                  <a:cxn ang="0">
                    <a:pos x="46" y="118"/>
                  </a:cxn>
                  <a:cxn ang="0">
                    <a:pos x="38" y="118"/>
                  </a:cxn>
                  <a:cxn ang="0">
                    <a:pos x="22" y="114"/>
                  </a:cxn>
                  <a:cxn ang="0">
                    <a:pos x="14" y="112"/>
                  </a:cxn>
                  <a:cxn ang="0">
                    <a:pos x="8" y="106"/>
                  </a:cxn>
                  <a:cxn ang="0">
                    <a:pos x="2" y="94"/>
                  </a:cxn>
                  <a:cxn ang="0">
                    <a:pos x="0" y="86"/>
                  </a:cxn>
                  <a:cxn ang="0">
                    <a:pos x="0" y="76"/>
                  </a:cxn>
                  <a:cxn ang="0">
                    <a:pos x="4" y="58"/>
                  </a:cxn>
                  <a:cxn ang="0">
                    <a:pos x="10" y="50"/>
                  </a:cxn>
                  <a:cxn ang="0">
                    <a:pos x="14" y="44"/>
                  </a:cxn>
                  <a:cxn ang="0">
                    <a:pos x="28" y="36"/>
                  </a:cxn>
                  <a:cxn ang="0">
                    <a:pos x="36" y="34"/>
                  </a:cxn>
                  <a:cxn ang="0">
                    <a:pos x="44" y="32"/>
                  </a:cxn>
                  <a:cxn ang="0">
                    <a:pos x="52" y="34"/>
                  </a:cxn>
                  <a:cxn ang="0">
                    <a:pos x="68" y="0"/>
                  </a:cxn>
                  <a:cxn ang="0">
                    <a:pos x="80" y="0"/>
                  </a:cxn>
                  <a:cxn ang="0">
                    <a:pos x="78" y="16"/>
                  </a:cxn>
                  <a:cxn ang="0">
                    <a:pos x="76" y="38"/>
                  </a:cxn>
                  <a:cxn ang="0">
                    <a:pos x="72" y="62"/>
                  </a:cxn>
                  <a:cxn ang="0">
                    <a:pos x="70" y="84"/>
                  </a:cxn>
                  <a:cxn ang="0">
                    <a:pos x="68" y="102"/>
                  </a:cxn>
                  <a:cxn ang="0">
                    <a:pos x="66" y="114"/>
                  </a:cxn>
                  <a:cxn ang="0">
                    <a:pos x="64" y="44"/>
                  </a:cxn>
                  <a:cxn ang="0">
                    <a:pos x="54" y="42"/>
                  </a:cxn>
                  <a:cxn ang="0">
                    <a:pos x="48" y="42"/>
                  </a:cxn>
                  <a:cxn ang="0">
                    <a:pos x="28" y="46"/>
                  </a:cxn>
                  <a:cxn ang="0">
                    <a:pos x="24" y="50"/>
                  </a:cxn>
                  <a:cxn ang="0">
                    <a:pos x="16" y="60"/>
                  </a:cxn>
                  <a:cxn ang="0">
                    <a:pos x="14" y="76"/>
                  </a:cxn>
                  <a:cxn ang="0">
                    <a:pos x="14" y="88"/>
                  </a:cxn>
                  <a:cxn ang="0">
                    <a:pos x="18" y="100"/>
                  </a:cxn>
                  <a:cxn ang="0">
                    <a:pos x="22" y="104"/>
                  </a:cxn>
                  <a:cxn ang="0">
                    <a:pos x="28" y="106"/>
                  </a:cxn>
                  <a:cxn ang="0">
                    <a:pos x="40" y="108"/>
                  </a:cxn>
                  <a:cxn ang="0">
                    <a:pos x="46" y="108"/>
                  </a:cxn>
                  <a:cxn ang="0">
                    <a:pos x="56" y="108"/>
                  </a:cxn>
                </a:cxnLst>
                <a:rect l="0" t="0" r="r" b="b"/>
                <a:pathLst>
                  <a:path w="80" h="118">
                    <a:moveTo>
                      <a:pt x="66" y="114"/>
                    </a:moveTo>
                    <a:lnTo>
                      <a:pt x="66" y="114"/>
                    </a:lnTo>
                    <a:lnTo>
                      <a:pt x="60" y="116"/>
                    </a:lnTo>
                    <a:lnTo>
                      <a:pt x="60" y="116"/>
                    </a:lnTo>
                    <a:lnTo>
                      <a:pt x="54" y="116"/>
                    </a:lnTo>
                    <a:lnTo>
                      <a:pt x="54" y="116"/>
                    </a:lnTo>
                    <a:lnTo>
                      <a:pt x="46" y="118"/>
                    </a:lnTo>
                    <a:lnTo>
                      <a:pt x="46" y="118"/>
                    </a:lnTo>
                    <a:lnTo>
                      <a:pt x="38" y="118"/>
                    </a:lnTo>
                    <a:lnTo>
                      <a:pt x="38" y="118"/>
                    </a:lnTo>
                    <a:lnTo>
                      <a:pt x="30" y="116"/>
                    </a:lnTo>
                    <a:lnTo>
                      <a:pt x="22" y="114"/>
                    </a:lnTo>
                    <a:lnTo>
                      <a:pt x="22" y="114"/>
                    </a:lnTo>
                    <a:lnTo>
                      <a:pt x="14" y="112"/>
                    </a:lnTo>
                    <a:lnTo>
                      <a:pt x="8" y="106"/>
                    </a:lnTo>
                    <a:lnTo>
                      <a:pt x="8" y="106"/>
                    </a:lnTo>
                    <a:lnTo>
                      <a:pt x="4" y="100"/>
                    </a:lnTo>
                    <a:lnTo>
                      <a:pt x="2" y="94"/>
                    </a:lnTo>
                    <a:lnTo>
                      <a:pt x="2" y="94"/>
                    </a:lnTo>
                    <a:lnTo>
                      <a:pt x="0" y="86"/>
                    </a:lnTo>
                    <a:lnTo>
                      <a:pt x="0" y="76"/>
                    </a:lnTo>
                    <a:lnTo>
                      <a:pt x="0" y="76"/>
                    </a:lnTo>
                    <a:lnTo>
                      <a:pt x="2" y="66"/>
                    </a:lnTo>
                    <a:lnTo>
                      <a:pt x="4" y="58"/>
                    </a:lnTo>
                    <a:lnTo>
                      <a:pt x="4" y="58"/>
                    </a:lnTo>
                    <a:lnTo>
                      <a:pt x="10" y="50"/>
                    </a:lnTo>
                    <a:lnTo>
                      <a:pt x="14" y="44"/>
                    </a:lnTo>
                    <a:lnTo>
                      <a:pt x="14" y="44"/>
                    </a:lnTo>
                    <a:lnTo>
                      <a:pt x="20" y="40"/>
                    </a:lnTo>
                    <a:lnTo>
                      <a:pt x="28" y="36"/>
                    </a:lnTo>
                    <a:lnTo>
                      <a:pt x="28" y="36"/>
                    </a:lnTo>
                    <a:lnTo>
                      <a:pt x="36" y="34"/>
                    </a:lnTo>
                    <a:lnTo>
                      <a:pt x="44" y="32"/>
                    </a:lnTo>
                    <a:lnTo>
                      <a:pt x="44" y="32"/>
                    </a:lnTo>
                    <a:lnTo>
                      <a:pt x="52" y="34"/>
                    </a:lnTo>
                    <a:lnTo>
                      <a:pt x="52" y="34"/>
                    </a:lnTo>
                    <a:lnTo>
                      <a:pt x="64" y="34"/>
                    </a:lnTo>
                    <a:lnTo>
                      <a:pt x="68" y="0"/>
                    </a:lnTo>
                    <a:lnTo>
                      <a:pt x="80" y="0"/>
                    </a:lnTo>
                    <a:lnTo>
                      <a:pt x="80" y="0"/>
                    </a:lnTo>
                    <a:lnTo>
                      <a:pt x="78" y="16"/>
                    </a:lnTo>
                    <a:lnTo>
                      <a:pt x="78" y="16"/>
                    </a:lnTo>
                    <a:lnTo>
                      <a:pt x="76" y="38"/>
                    </a:lnTo>
                    <a:lnTo>
                      <a:pt x="76" y="38"/>
                    </a:lnTo>
                    <a:lnTo>
                      <a:pt x="72" y="62"/>
                    </a:lnTo>
                    <a:lnTo>
                      <a:pt x="72" y="62"/>
                    </a:lnTo>
                    <a:lnTo>
                      <a:pt x="70" y="84"/>
                    </a:lnTo>
                    <a:lnTo>
                      <a:pt x="70" y="84"/>
                    </a:lnTo>
                    <a:lnTo>
                      <a:pt x="68" y="102"/>
                    </a:lnTo>
                    <a:lnTo>
                      <a:pt x="68" y="102"/>
                    </a:lnTo>
                    <a:lnTo>
                      <a:pt x="66" y="114"/>
                    </a:lnTo>
                    <a:lnTo>
                      <a:pt x="66" y="114"/>
                    </a:lnTo>
                    <a:close/>
                    <a:moveTo>
                      <a:pt x="64" y="44"/>
                    </a:moveTo>
                    <a:lnTo>
                      <a:pt x="64" y="44"/>
                    </a:lnTo>
                    <a:lnTo>
                      <a:pt x="54" y="42"/>
                    </a:lnTo>
                    <a:lnTo>
                      <a:pt x="54" y="42"/>
                    </a:lnTo>
                    <a:lnTo>
                      <a:pt x="48" y="42"/>
                    </a:lnTo>
                    <a:lnTo>
                      <a:pt x="48" y="42"/>
                    </a:lnTo>
                    <a:lnTo>
                      <a:pt x="34" y="44"/>
                    </a:lnTo>
                    <a:lnTo>
                      <a:pt x="28" y="46"/>
                    </a:lnTo>
                    <a:lnTo>
                      <a:pt x="24" y="50"/>
                    </a:lnTo>
                    <a:lnTo>
                      <a:pt x="24" y="50"/>
                    </a:lnTo>
                    <a:lnTo>
                      <a:pt x="20" y="54"/>
                    </a:lnTo>
                    <a:lnTo>
                      <a:pt x="16" y="60"/>
                    </a:lnTo>
                    <a:lnTo>
                      <a:pt x="14" y="76"/>
                    </a:lnTo>
                    <a:lnTo>
                      <a:pt x="14" y="76"/>
                    </a:lnTo>
                    <a:lnTo>
                      <a:pt x="14" y="88"/>
                    </a:lnTo>
                    <a:lnTo>
                      <a:pt x="14" y="88"/>
                    </a:lnTo>
                    <a:lnTo>
                      <a:pt x="16" y="94"/>
                    </a:lnTo>
                    <a:lnTo>
                      <a:pt x="18" y="100"/>
                    </a:lnTo>
                    <a:lnTo>
                      <a:pt x="18" y="100"/>
                    </a:lnTo>
                    <a:lnTo>
                      <a:pt x="22" y="104"/>
                    </a:lnTo>
                    <a:lnTo>
                      <a:pt x="28" y="106"/>
                    </a:lnTo>
                    <a:lnTo>
                      <a:pt x="28" y="106"/>
                    </a:lnTo>
                    <a:lnTo>
                      <a:pt x="32" y="108"/>
                    </a:lnTo>
                    <a:lnTo>
                      <a:pt x="40" y="108"/>
                    </a:lnTo>
                    <a:lnTo>
                      <a:pt x="40" y="108"/>
                    </a:lnTo>
                    <a:lnTo>
                      <a:pt x="46" y="108"/>
                    </a:lnTo>
                    <a:lnTo>
                      <a:pt x="46" y="108"/>
                    </a:lnTo>
                    <a:lnTo>
                      <a:pt x="56" y="108"/>
                    </a:lnTo>
                    <a:lnTo>
                      <a:pt x="64" y="44"/>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4" name="Freeform 84"/>
              <p:cNvSpPr>
                <a:spLocks noEditPoints="1"/>
              </p:cNvSpPr>
              <p:nvPr/>
            </p:nvSpPr>
            <p:spPr bwMode="auto">
              <a:xfrm>
                <a:off x="8889351" y="872641"/>
                <a:ext cx="55475" cy="76117"/>
              </a:xfrm>
              <a:custGeom>
                <a:avLst/>
                <a:gdLst/>
                <a:ahLst/>
                <a:cxnLst>
                  <a:cxn ang="0">
                    <a:pos x="64" y="8"/>
                  </a:cxn>
                  <a:cxn ang="0">
                    <a:pos x="70" y="16"/>
                  </a:cxn>
                  <a:cxn ang="0">
                    <a:pos x="72" y="28"/>
                  </a:cxn>
                  <a:cxn ang="0">
                    <a:pos x="68" y="40"/>
                  </a:cxn>
                  <a:cxn ang="0">
                    <a:pos x="60" y="50"/>
                  </a:cxn>
                  <a:cxn ang="0">
                    <a:pos x="48" y="54"/>
                  </a:cxn>
                  <a:cxn ang="0">
                    <a:pos x="30" y="56"/>
                  </a:cxn>
                  <a:cxn ang="0">
                    <a:pos x="26" y="56"/>
                  </a:cxn>
                  <a:cxn ang="0">
                    <a:pos x="16" y="64"/>
                  </a:cxn>
                  <a:cxn ang="0">
                    <a:pos x="16" y="70"/>
                  </a:cxn>
                  <a:cxn ang="0">
                    <a:pos x="26" y="74"/>
                  </a:cxn>
                  <a:cxn ang="0">
                    <a:pos x="36" y="76"/>
                  </a:cxn>
                  <a:cxn ang="0">
                    <a:pos x="54" y="76"/>
                  </a:cxn>
                  <a:cxn ang="0">
                    <a:pos x="64" y="78"/>
                  </a:cxn>
                  <a:cxn ang="0">
                    <a:pos x="72" y="82"/>
                  </a:cxn>
                  <a:cxn ang="0">
                    <a:pos x="74" y="92"/>
                  </a:cxn>
                  <a:cxn ang="0">
                    <a:pos x="68" y="106"/>
                  </a:cxn>
                  <a:cxn ang="0">
                    <a:pos x="56" y="114"/>
                  </a:cxn>
                  <a:cxn ang="0">
                    <a:pos x="30" y="118"/>
                  </a:cxn>
                  <a:cxn ang="0">
                    <a:pos x="14" y="118"/>
                  </a:cxn>
                  <a:cxn ang="0">
                    <a:pos x="2" y="106"/>
                  </a:cxn>
                  <a:cxn ang="0">
                    <a:pos x="28" y="110"/>
                  </a:cxn>
                  <a:cxn ang="0">
                    <a:pos x="36" y="110"/>
                  </a:cxn>
                  <a:cxn ang="0">
                    <a:pos x="56" y="102"/>
                  </a:cxn>
                  <a:cxn ang="0">
                    <a:pos x="60" y="96"/>
                  </a:cxn>
                  <a:cxn ang="0">
                    <a:pos x="58" y="90"/>
                  </a:cxn>
                  <a:cxn ang="0">
                    <a:pos x="48" y="86"/>
                  </a:cxn>
                  <a:cxn ang="0">
                    <a:pos x="40" y="86"/>
                  </a:cxn>
                  <a:cxn ang="0">
                    <a:pos x="28" y="86"/>
                  </a:cxn>
                  <a:cxn ang="0">
                    <a:pos x="20" y="86"/>
                  </a:cxn>
                  <a:cxn ang="0">
                    <a:pos x="4" y="80"/>
                  </a:cxn>
                  <a:cxn ang="0">
                    <a:pos x="2" y="70"/>
                  </a:cxn>
                  <a:cxn ang="0">
                    <a:pos x="8" y="60"/>
                  </a:cxn>
                  <a:cxn ang="0">
                    <a:pos x="18" y="52"/>
                  </a:cxn>
                  <a:cxn ang="0">
                    <a:pos x="8" y="42"/>
                  </a:cxn>
                  <a:cxn ang="0">
                    <a:pos x="4" y="28"/>
                  </a:cxn>
                  <a:cxn ang="0">
                    <a:pos x="10" y="16"/>
                  </a:cxn>
                  <a:cxn ang="0">
                    <a:pos x="18" y="8"/>
                  </a:cxn>
                  <a:cxn ang="0">
                    <a:pos x="42" y="0"/>
                  </a:cxn>
                  <a:cxn ang="0">
                    <a:pos x="48" y="2"/>
                  </a:cxn>
                  <a:cxn ang="0">
                    <a:pos x="86" y="10"/>
                  </a:cxn>
                  <a:cxn ang="0">
                    <a:pos x="74" y="8"/>
                  </a:cxn>
                  <a:cxn ang="0">
                    <a:pos x="60" y="20"/>
                  </a:cxn>
                  <a:cxn ang="0">
                    <a:pos x="50" y="10"/>
                  </a:cxn>
                  <a:cxn ang="0">
                    <a:pos x="34" y="10"/>
                  </a:cxn>
                  <a:cxn ang="0">
                    <a:pos x="22" y="20"/>
                  </a:cxn>
                  <a:cxn ang="0">
                    <a:pos x="20" y="36"/>
                  </a:cxn>
                  <a:cxn ang="0">
                    <a:pos x="28" y="46"/>
                  </a:cxn>
                  <a:cxn ang="0">
                    <a:pos x="46" y="46"/>
                  </a:cxn>
                  <a:cxn ang="0">
                    <a:pos x="60" y="28"/>
                  </a:cxn>
                </a:cxnLst>
                <a:rect l="0" t="0" r="r" b="b"/>
                <a:pathLst>
                  <a:path w="86" h="118">
                    <a:moveTo>
                      <a:pt x="74" y="8"/>
                    </a:moveTo>
                    <a:lnTo>
                      <a:pt x="74" y="8"/>
                    </a:lnTo>
                    <a:lnTo>
                      <a:pt x="64" y="8"/>
                    </a:lnTo>
                    <a:lnTo>
                      <a:pt x="64" y="8"/>
                    </a:lnTo>
                    <a:lnTo>
                      <a:pt x="68" y="12"/>
                    </a:lnTo>
                    <a:lnTo>
                      <a:pt x="70" y="16"/>
                    </a:lnTo>
                    <a:lnTo>
                      <a:pt x="70" y="16"/>
                    </a:lnTo>
                    <a:lnTo>
                      <a:pt x="72" y="22"/>
                    </a:lnTo>
                    <a:lnTo>
                      <a:pt x="72" y="28"/>
                    </a:lnTo>
                    <a:lnTo>
                      <a:pt x="72" y="28"/>
                    </a:lnTo>
                    <a:lnTo>
                      <a:pt x="70" y="36"/>
                    </a:lnTo>
                    <a:lnTo>
                      <a:pt x="68" y="40"/>
                    </a:lnTo>
                    <a:lnTo>
                      <a:pt x="68" y="40"/>
                    </a:lnTo>
                    <a:lnTo>
                      <a:pt x="64" y="46"/>
                    </a:lnTo>
                    <a:lnTo>
                      <a:pt x="60" y="50"/>
                    </a:lnTo>
                    <a:lnTo>
                      <a:pt x="60" y="50"/>
                    </a:lnTo>
                    <a:lnTo>
                      <a:pt x="48" y="54"/>
                    </a:lnTo>
                    <a:lnTo>
                      <a:pt x="48" y="54"/>
                    </a:lnTo>
                    <a:lnTo>
                      <a:pt x="36" y="56"/>
                    </a:lnTo>
                    <a:lnTo>
                      <a:pt x="36" y="56"/>
                    </a:lnTo>
                    <a:lnTo>
                      <a:pt x="30" y="56"/>
                    </a:lnTo>
                    <a:lnTo>
                      <a:pt x="30" y="56"/>
                    </a:lnTo>
                    <a:lnTo>
                      <a:pt x="26" y="56"/>
                    </a:lnTo>
                    <a:lnTo>
                      <a:pt x="26" y="56"/>
                    </a:lnTo>
                    <a:lnTo>
                      <a:pt x="20" y="60"/>
                    </a:lnTo>
                    <a:lnTo>
                      <a:pt x="20" y="60"/>
                    </a:lnTo>
                    <a:lnTo>
                      <a:pt x="16" y="64"/>
                    </a:lnTo>
                    <a:lnTo>
                      <a:pt x="16" y="68"/>
                    </a:lnTo>
                    <a:lnTo>
                      <a:pt x="16" y="68"/>
                    </a:lnTo>
                    <a:lnTo>
                      <a:pt x="16" y="70"/>
                    </a:lnTo>
                    <a:lnTo>
                      <a:pt x="18" y="72"/>
                    </a:lnTo>
                    <a:lnTo>
                      <a:pt x="18" y="72"/>
                    </a:lnTo>
                    <a:lnTo>
                      <a:pt x="26" y="74"/>
                    </a:lnTo>
                    <a:lnTo>
                      <a:pt x="26" y="74"/>
                    </a:lnTo>
                    <a:lnTo>
                      <a:pt x="36" y="76"/>
                    </a:lnTo>
                    <a:lnTo>
                      <a:pt x="36" y="76"/>
                    </a:lnTo>
                    <a:lnTo>
                      <a:pt x="42" y="74"/>
                    </a:lnTo>
                    <a:lnTo>
                      <a:pt x="42" y="74"/>
                    </a:lnTo>
                    <a:lnTo>
                      <a:pt x="54" y="76"/>
                    </a:lnTo>
                    <a:lnTo>
                      <a:pt x="54" y="76"/>
                    </a:lnTo>
                    <a:lnTo>
                      <a:pt x="64" y="78"/>
                    </a:lnTo>
                    <a:lnTo>
                      <a:pt x="64" y="78"/>
                    </a:lnTo>
                    <a:lnTo>
                      <a:pt x="68" y="80"/>
                    </a:lnTo>
                    <a:lnTo>
                      <a:pt x="72" y="82"/>
                    </a:lnTo>
                    <a:lnTo>
                      <a:pt x="72" y="82"/>
                    </a:lnTo>
                    <a:lnTo>
                      <a:pt x="74" y="86"/>
                    </a:lnTo>
                    <a:lnTo>
                      <a:pt x="74" y="92"/>
                    </a:lnTo>
                    <a:lnTo>
                      <a:pt x="74" y="92"/>
                    </a:lnTo>
                    <a:lnTo>
                      <a:pt x="72" y="100"/>
                    </a:lnTo>
                    <a:lnTo>
                      <a:pt x="68" y="106"/>
                    </a:lnTo>
                    <a:lnTo>
                      <a:pt x="68" y="106"/>
                    </a:lnTo>
                    <a:lnTo>
                      <a:pt x="62" y="110"/>
                    </a:lnTo>
                    <a:lnTo>
                      <a:pt x="56" y="114"/>
                    </a:lnTo>
                    <a:lnTo>
                      <a:pt x="56" y="114"/>
                    </a:lnTo>
                    <a:lnTo>
                      <a:pt x="42" y="116"/>
                    </a:lnTo>
                    <a:lnTo>
                      <a:pt x="42" y="116"/>
                    </a:lnTo>
                    <a:lnTo>
                      <a:pt x="30" y="118"/>
                    </a:lnTo>
                    <a:lnTo>
                      <a:pt x="30" y="118"/>
                    </a:lnTo>
                    <a:lnTo>
                      <a:pt x="14" y="118"/>
                    </a:lnTo>
                    <a:lnTo>
                      <a:pt x="14" y="118"/>
                    </a:lnTo>
                    <a:lnTo>
                      <a:pt x="0" y="116"/>
                    </a:lnTo>
                    <a:lnTo>
                      <a:pt x="2" y="106"/>
                    </a:lnTo>
                    <a:lnTo>
                      <a:pt x="2" y="106"/>
                    </a:lnTo>
                    <a:lnTo>
                      <a:pt x="14" y="108"/>
                    </a:lnTo>
                    <a:lnTo>
                      <a:pt x="14" y="108"/>
                    </a:lnTo>
                    <a:lnTo>
                      <a:pt x="28" y="110"/>
                    </a:lnTo>
                    <a:lnTo>
                      <a:pt x="28" y="110"/>
                    </a:lnTo>
                    <a:lnTo>
                      <a:pt x="36" y="110"/>
                    </a:lnTo>
                    <a:lnTo>
                      <a:pt x="36" y="110"/>
                    </a:lnTo>
                    <a:lnTo>
                      <a:pt x="46" y="108"/>
                    </a:lnTo>
                    <a:lnTo>
                      <a:pt x="46" y="108"/>
                    </a:lnTo>
                    <a:lnTo>
                      <a:pt x="56" y="102"/>
                    </a:lnTo>
                    <a:lnTo>
                      <a:pt x="56" y="102"/>
                    </a:lnTo>
                    <a:lnTo>
                      <a:pt x="58" y="100"/>
                    </a:lnTo>
                    <a:lnTo>
                      <a:pt x="60" y="96"/>
                    </a:lnTo>
                    <a:lnTo>
                      <a:pt x="60" y="96"/>
                    </a:lnTo>
                    <a:lnTo>
                      <a:pt x="58" y="90"/>
                    </a:lnTo>
                    <a:lnTo>
                      <a:pt x="58" y="90"/>
                    </a:lnTo>
                    <a:lnTo>
                      <a:pt x="54" y="88"/>
                    </a:lnTo>
                    <a:lnTo>
                      <a:pt x="54" y="88"/>
                    </a:lnTo>
                    <a:lnTo>
                      <a:pt x="48" y="86"/>
                    </a:lnTo>
                    <a:lnTo>
                      <a:pt x="48" y="86"/>
                    </a:lnTo>
                    <a:lnTo>
                      <a:pt x="40" y="86"/>
                    </a:lnTo>
                    <a:lnTo>
                      <a:pt x="40" y="86"/>
                    </a:lnTo>
                    <a:lnTo>
                      <a:pt x="34" y="86"/>
                    </a:lnTo>
                    <a:lnTo>
                      <a:pt x="34" y="86"/>
                    </a:lnTo>
                    <a:lnTo>
                      <a:pt x="28" y="86"/>
                    </a:lnTo>
                    <a:lnTo>
                      <a:pt x="28" y="86"/>
                    </a:lnTo>
                    <a:lnTo>
                      <a:pt x="20" y="86"/>
                    </a:lnTo>
                    <a:lnTo>
                      <a:pt x="20" y="86"/>
                    </a:lnTo>
                    <a:lnTo>
                      <a:pt x="12" y="84"/>
                    </a:lnTo>
                    <a:lnTo>
                      <a:pt x="12" y="84"/>
                    </a:lnTo>
                    <a:lnTo>
                      <a:pt x="4" y="80"/>
                    </a:lnTo>
                    <a:lnTo>
                      <a:pt x="4" y="80"/>
                    </a:lnTo>
                    <a:lnTo>
                      <a:pt x="2" y="76"/>
                    </a:lnTo>
                    <a:lnTo>
                      <a:pt x="2" y="70"/>
                    </a:lnTo>
                    <a:lnTo>
                      <a:pt x="2" y="70"/>
                    </a:lnTo>
                    <a:lnTo>
                      <a:pt x="4" y="64"/>
                    </a:lnTo>
                    <a:lnTo>
                      <a:pt x="8" y="60"/>
                    </a:lnTo>
                    <a:lnTo>
                      <a:pt x="8" y="60"/>
                    </a:lnTo>
                    <a:lnTo>
                      <a:pt x="18" y="52"/>
                    </a:lnTo>
                    <a:lnTo>
                      <a:pt x="18" y="52"/>
                    </a:lnTo>
                    <a:lnTo>
                      <a:pt x="12" y="48"/>
                    </a:lnTo>
                    <a:lnTo>
                      <a:pt x="8" y="42"/>
                    </a:lnTo>
                    <a:lnTo>
                      <a:pt x="8" y="42"/>
                    </a:lnTo>
                    <a:lnTo>
                      <a:pt x="4" y="36"/>
                    </a:lnTo>
                    <a:lnTo>
                      <a:pt x="4" y="28"/>
                    </a:lnTo>
                    <a:lnTo>
                      <a:pt x="4" y="28"/>
                    </a:lnTo>
                    <a:lnTo>
                      <a:pt x="6" y="22"/>
                    </a:lnTo>
                    <a:lnTo>
                      <a:pt x="10" y="16"/>
                    </a:lnTo>
                    <a:lnTo>
                      <a:pt x="10" y="16"/>
                    </a:lnTo>
                    <a:lnTo>
                      <a:pt x="14" y="10"/>
                    </a:lnTo>
                    <a:lnTo>
                      <a:pt x="18" y="8"/>
                    </a:lnTo>
                    <a:lnTo>
                      <a:pt x="18" y="8"/>
                    </a:lnTo>
                    <a:lnTo>
                      <a:pt x="30" y="2"/>
                    </a:lnTo>
                    <a:lnTo>
                      <a:pt x="30" y="2"/>
                    </a:lnTo>
                    <a:lnTo>
                      <a:pt x="42" y="0"/>
                    </a:lnTo>
                    <a:lnTo>
                      <a:pt x="42" y="0"/>
                    </a:lnTo>
                    <a:lnTo>
                      <a:pt x="48" y="2"/>
                    </a:lnTo>
                    <a:lnTo>
                      <a:pt x="48" y="2"/>
                    </a:lnTo>
                    <a:lnTo>
                      <a:pt x="54" y="2"/>
                    </a:lnTo>
                    <a:lnTo>
                      <a:pt x="86" y="0"/>
                    </a:lnTo>
                    <a:lnTo>
                      <a:pt x="86" y="10"/>
                    </a:lnTo>
                    <a:lnTo>
                      <a:pt x="86" y="10"/>
                    </a:lnTo>
                    <a:lnTo>
                      <a:pt x="74" y="8"/>
                    </a:lnTo>
                    <a:lnTo>
                      <a:pt x="74" y="8"/>
                    </a:lnTo>
                    <a:close/>
                    <a:moveTo>
                      <a:pt x="60" y="28"/>
                    </a:moveTo>
                    <a:lnTo>
                      <a:pt x="60" y="28"/>
                    </a:lnTo>
                    <a:lnTo>
                      <a:pt x="60" y="20"/>
                    </a:lnTo>
                    <a:lnTo>
                      <a:pt x="56" y="14"/>
                    </a:lnTo>
                    <a:lnTo>
                      <a:pt x="56" y="14"/>
                    </a:lnTo>
                    <a:lnTo>
                      <a:pt x="50" y="10"/>
                    </a:lnTo>
                    <a:lnTo>
                      <a:pt x="42" y="8"/>
                    </a:lnTo>
                    <a:lnTo>
                      <a:pt x="42" y="8"/>
                    </a:lnTo>
                    <a:lnTo>
                      <a:pt x="34" y="10"/>
                    </a:lnTo>
                    <a:lnTo>
                      <a:pt x="26" y="14"/>
                    </a:lnTo>
                    <a:lnTo>
                      <a:pt x="26" y="14"/>
                    </a:lnTo>
                    <a:lnTo>
                      <a:pt x="22" y="20"/>
                    </a:lnTo>
                    <a:lnTo>
                      <a:pt x="20" y="28"/>
                    </a:lnTo>
                    <a:lnTo>
                      <a:pt x="20" y="28"/>
                    </a:lnTo>
                    <a:lnTo>
                      <a:pt x="20" y="36"/>
                    </a:lnTo>
                    <a:lnTo>
                      <a:pt x="22" y="42"/>
                    </a:lnTo>
                    <a:lnTo>
                      <a:pt x="22" y="42"/>
                    </a:lnTo>
                    <a:lnTo>
                      <a:pt x="28" y="46"/>
                    </a:lnTo>
                    <a:lnTo>
                      <a:pt x="36" y="48"/>
                    </a:lnTo>
                    <a:lnTo>
                      <a:pt x="36" y="48"/>
                    </a:lnTo>
                    <a:lnTo>
                      <a:pt x="46" y="46"/>
                    </a:lnTo>
                    <a:lnTo>
                      <a:pt x="52" y="42"/>
                    </a:lnTo>
                    <a:lnTo>
                      <a:pt x="58" y="36"/>
                    </a:lnTo>
                    <a:lnTo>
                      <a:pt x="60" y="28"/>
                    </a:lnTo>
                    <a:lnTo>
                      <a:pt x="60" y="28"/>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5" name="Freeform 85"/>
              <p:cNvSpPr>
                <a:spLocks noEditPoints="1"/>
              </p:cNvSpPr>
              <p:nvPr/>
            </p:nvSpPr>
            <p:spPr bwMode="auto">
              <a:xfrm>
                <a:off x="8948699" y="872638"/>
                <a:ext cx="49025" cy="55475"/>
              </a:xfrm>
              <a:custGeom>
                <a:avLst/>
                <a:gdLst/>
                <a:ahLst/>
                <a:cxnLst>
                  <a:cxn ang="0">
                    <a:pos x="12" y="46"/>
                  </a:cxn>
                  <a:cxn ang="0">
                    <a:pos x="16" y="64"/>
                  </a:cxn>
                  <a:cxn ang="0">
                    <a:pos x="18" y="70"/>
                  </a:cxn>
                  <a:cxn ang="0">
                    <a:pos x="24" y="72"/>
                  </a:cxn>
                  <a:cxn ang="0">
                    <a:pos x="34" y="76"/>
                  </a:cxn>
                  <a:cxn ang="0">
                    <a:pos x="44" y="78"/>
                  </a:cxn>
                  <a:cxn ang="0">
                    <a:pos x="54" y="76"/>
                  </a:cxn>
                  <a:cxn ang="0">
                    <a:pos x="64" y="74"/>
                  </a:cxn>
                  <a:cxn ang="0">
                    <a:pos x="64" y="82"/>
                  </a:cxn>
                  <a:cxn ang="0">
                    <a:pos x="50" y="86"/>
                  </a:cxn>
                  <a:cxn ang="0">
                    <a:pos x="38" y="86"/>
                  </a:cxn>
                  <a:cxn ang="0">
                    <a:pos x="20" y="82"/>
                  </a:cxn>
                  <a:cxn ang="0">
                    <a:pos x="8" y="74"/>
                  </a:cxn>
                  <a:cxn ang="0">
                    <a:pos x="4" y="68"/>
                  </a:cxn>
                  <a:cxn ang="0">
                    <a:pos x="0" y="52"/>
                  </a:cxn>
                  <a:cxn ang="0">
                    <a:pos x="0" y="42"/>
                  </a:cxn>
                  <a:cxn ang="0">
                    <a:pos x="6" y="22"/>
                  </a:cxn>
                  <a:cxn ang="0">
                    <a:pos x="10" y="16"/>
                  </a:cxn>
                  <a:cxn ang="0">
                    <a:pos x="16" y="10"/>
                  </a:cxn>
                  <a:cxn ang="0">
                    <a:pos x="28" y="2"/>
                  </a:cxn>
                  <a:cxn ang="0">
                    <a:pos x="42" y="0"/>
                  </a:cxn>
                  <a:cxn ang="0">
                    <a:pos x="52" y="2"/>
                  </a:cxn>
                  <a:cxn ang="0">
                    <a:pos x="58" y="4"/>
                  </a:cxn>
                  <a:cxn ang="0">
                    <a:pos x="70" y="12"/>
                  </a:cxn>
                  <a:cxn ang="0">
                    <a:pos x="72" y="18"/>
                  </a:cxn>
                  <a:cxn ang="0">
                    <a:pos x="74" y="26"/>
                  </a:cxn>
                  <a:cxn ang="0">
                    <a:pos x="74" y="44"/>
                  </a:cxn>
                  <a:cxn ang="0">
                    <a:pos x="12" y="46"/>
                  </a:cxn>
                  <a:cxn ang="0">
                    <a:pos x="62" y="26"/>
                  </a:cxn>
                  <a:cxn ang="0">
                    <a:pos x="58" y="18"/>
                  </a:cxn>
                  <a:cxn ang="0">
                    <a:pos x="52" y="10"/>
                  </a:cxn>
                  <a:cxn ang="0">
                    <a:pos x="48" y="10"/>
                  </a:cxn>
                  <a:cxn ang="0">
                    <a:pos x="42" y="8"/>
                  </a:cxn>
                  <a:cxn ang="0">
                    <a:pos x="22" y="16"/>
                  </a:cxn>
                  <a:cxn ang="0">
                    <a:pos x="18" y="26"/>
                  </a:cxn>
                  <a:cxn ang="0">
                    <a:pos x="62" y="38"/>
                  </a:cxn>
                  <a:cxn ang="0">
                    <a:pos x="62" y="26"/>
                  </a:cxn>
                </a:cxnLst>
                <a:rect l="0" t="0" r="r" b="b"/>
                <a:pathLst>
                  <a:path w="76" h="86">
                    <a:moveTo>
                      <a:pt x="12" y="46"/>
                    </a:moveTo>
                    <a:lnTo>
                      <a:pt x="12" y="46"/>
                    </a:lnTo>
                    <a:lnTo>
                      <a:pt x="14" y="56"/>
                    </a:lnTo>
                    <a:lnTo>
                      <a:pt x="16" y="64"/>
                    </a:lnTo>
                    <a:lnTo>
                      <a:pt x="16" y="64"/>
                    </a:lnTo>
                    <a:lnTo>
                      <a:pt x="18" y="70"/>
                    </a:lnTo>
                    <a:lnTo>
                      <a:pt x="24" y="72"/>
                    </a:lnTo>
                    <a:lnTo>
                      <a:pt x="24" y="72"/>
                    </a:lnTo>
                    <a:lnTo>
                      <a:pt x="28" y="76"/>
                    </a:lnTo>
                    <a:lnTo>
                      <a:pt x="34" y="76"/>
                    </a:lnTo>
                    <a:lnTo>
                      <a:pt x="34" y="76"/>
                    </a:lnTo>
                    <a:lnTo>
                      <a:pt x="44" y="78"/>
                    </a:lnTo>
                    <a:lnTo>
                      <a:pt x="44" y="78"/>
                    </a:lnTo>
                    <a:lnTo>
                      <a:pt x="54" y="76"/>
                    </a:lnTo>
                    <a:lnTo>
                      <a:pt x="54" y="76"/>
                    </a:lnTo>
                    <a:lnTo>
                      <a:pt x="64" y="74"/>
                    </a:lnTo>
                    <a:lnTo>
                      <a:pt x="64" y="82"/>
                    </a:lnTo>
                    <a:lnTo>
                      <a:pt x="64" y="82"/>
                    </a:lnTo>
                    <a:lnTo>
                      <a:pt x="50" y="86"/>
                    </a:lnTo>
                    <a:lnTo>
                      <a:pt x="50" y="86"/>
                    </a:lnTo>
                    <a:lnTo>
                      <a:pt x="38" y="86"/>
                    </a:lnTo>
                    <a:lnTo>
                      <a:pt x="38" y="86"/>
                    </a:lnTo>
                    <a:lnTo>
                      <a:pt x="28" y="84"/>
                    </a:lnTo>
                    <a:lnTo>
                      <a:pt x="20" y="82"/>
                    </a:lnTo>
                    <a:lnTo>
                      <a:pt x="12" y="80"/>
                    </a:lnTo>
                    <a:lnTo>
                      <a:pt x="8" y="74"/>
                    </a:lnTo>
                    <a:lnTo>
                      <a:pt x="8" y="74"/>
                    </a:lnTo>
                    <a:lnTo>
                      <a:pt x="4" y="68"/>
                    </a:lnTo>
                    <a:lnTo>
                      <a:pt x="0" y="60"/>
                    </a:lnTo>
                    <a:lnTo>
                      <a:pt x="0" y="52"/>
                    </a:lnTo>
                    <a:lnTo>
                      <a:pt x="0" y="42"/>
                    </a:lnTo>
                    <a:lnTo>
                      <a:pt x="0" y="42"/>
                    </a:lnTo>
                    <a:lnTo>
                      <a:pt x="2" y="32"/>
                    </a:lnTo>
                    <a:lnTo>
                      <a:pt x="6" y="22"/>
                    </a:lnTo>
                    <a:lnTo>
                      <a:pt x="6" y="22"/>
                    </a:lnTo>
                    <a:lnTo>
                      <a:pt x="10" y="16"/>
                    </a:lnTo>
                    <a:lnTo>
                      <a:pt x="16" y="10"/>
                    </a:lnTo>
                    <a:lnTo>
                      <a:pt x="16" y="10"/>
                    </a:lnTo>
                    <a:lnTo>
                      <a:pt x="20" y="6"/>
                    </a:lnTo>
                    <a:lnTo>
                      <a:pt x="28" y="2"/>
                    </a:lnTo>
                    <a:lnTo>
                      <a:pt x="28" y="2"/>
                    </a:lnTo>
                    <a:lnTo>
                      <a:pt x="42" y="0"/>
                    </a:lnTo>
                    <a:lnTo>
                      <a:pt x="42" y="0"/>
                    </a:lnTo>
                    <a:lnTo>
                      <a:pt x="52" y="2"/>
                    </a:lnTo>
                    <a:lnTo>
                      <a:pt x="58" y="4"/>
                    </a:lnTo>
                    <a:lnTo>
                      <a:pt x="58" y="4"/>
                    </a:lnTo>
                    <a:lnTo>
                      <a:pt x="64" y="8"/>
                    </a:lnTo>
                    <a:lnTo>
                      <a:pt x="70" y="12"/>
                    </a:lnTo>
                    <a:lnTo>
                      <a:pt x="70" y="12"/>
                    </a:lnTo>
                    <a:lnTo>
                      <a:pt x="72" y="18"/>
                    </a:lnTo>
                    <a:lnTo>
                      <a:pt x="74" y="26"/>
                    </a:lnTo>
                    <a:lnTo>
                      <a:pt x="74" y="26"/>
                    </a:lnTo>
                    <a:lnTo>
                      <a:pt x="76" y="34"/>
                    </a:lnTo>
                    <a:lnTo>
                      <a:pt x="74" y="44"/>
                    </a:lnTo>
                    <a:lnTo>
                      <a:pt x="74" y="46"/>
                    </a:lnTo>
                    <a:lnTo>
                      <a:pt x="12" y="46"/>
                    </a:lnTo>
                    <a:close/>
                    <a:moveTo>
                      <a:pt x="62" y="26"/>
                    </a:moveTo>
                    <a:lnTo>
                      <a:pt x="62" y="26"/>
                    </a:lnTo>
                    <a:lnTo>
                      <a:pt x="58" y="18"/>
                    </a:lnTo>
                    <a:lnTo>
                      <a:pt x="58" y="18"/>
                    </a:lnTo>
                    <a:lnTo>
                      <a:pt x="56" y="14"/>
                    </a:lnTo>
                    <a:lnTo>
                      <a:pt x="52" y="10"/>
                    </a:lnTo>
                    <a:lnTo>
                      <a:pt x="52" y="10"/>
                    </a:lnTo>
                    <a:lnTo>
                      <a:pt x="48" y="10"/>
                    </a:lnTo>
                    <a:lnTo>
                      <a:pt x="42" y="8"/>
                    </a:lnTo>
                    <a:lnTo>
                      <a:pt x="42" y="8"/>
                    </a:lnTo>
                    <a:lnTo>
                      <a:pt x="30" y="10"/>
                    </a:lnTo>
                    <a:lnTo>
                      <a:pt x="22" y="16"/>
                    </a:lnTo>
                    <a:lnTo>
                      <a:pt x="22" y="16"/>
                    </a:lnTo>
                    <a:lnTo>
                      <a:pt x="18" y="26"/>
                    </a:lnTo>
                    <a:lnTo>
                      <a:pt x="14" y="38"/>
                    </a:lnTo>
                    <a:lnTo>
                      <a:pt x="62" y="38"/>
                    </a:lnTo>
                    <a:lnTo>
                      <a:pt x="62" y="38"/>
                    </a:lnTo>
                    <a:lnTo>
                      <a:pt x="62" y="26"/>
                    </a:lnTo>
                    <a:lnTo>
                      <a:pt x="62" y="26"/>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spTree>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Generic Separator">
    <p:bg>
      <p:bgPr>
        <a:solidFill>
          <a:srgbClr val="0D0D0D"/>
        </a:solidFill>
        <a:effectLst/>
      </p:bgPr>
    </p:bg>
    <p:spTree>
      <p:nvGrpSpPr>
        <p:cNvPr id="1" name=""/>
        <p:cNvGrpSpPr/>
        <p:nvPr/>
      </p:nvGrpSpPr>
      <p:grpSpPr>
        <a:xfrm>
          <a:off x="0" y="0"/>
          <a:ext cx="0" cy="0"/>
          <a:chOff x="0" y="0"/>
          <a:chExt cx="0" cy="0"/>
        </a:xfrm>
      </p:grpSpPr>
      <p:sp>
        <p:nvSpPr>
          <p:cNvPr id="33" name="Freeform 5"/>
          <p:cNvSpPr>
            <a:spLocks/>
          </p:cNvSpPr>
          <p:nvPr userDrawn="1"/>
        </p:nvSpPr>
        <p:spPr bwMode="auto">
          <a:xfrm>
            <a:off x="584344" y="715790"/>
            <a:ext cx="7028329" cy="4926141"/>
          </a:xfrm>
          <a:custGeom>
            <a:avLst/>
            <a:gdLst/>
            <a:ahLst/>
            <a:cxnLst>
              <a:cxn ang="0">
                <a:pos x="4567" y="2765"/>
              </a:cxn>
              <a:cxn ang="0">
                <a:pos x="4562" y="2812"/>
              </a:cxn>
              <a:cxn ang="0">
                <a:pos x="4547" y="2858"/>
              </a:cxn>
              <a:cxn ang="0">
                <a:pos x="4526" y="2900"/>
              </a:cxn>
              <a:cxn ang="0">
                <a:pos x="4497" y="2937"/>
              </a:cxn>
              <a:cxn ang="0">
                <a:pos x="4461" y="2968"/>
              </a:cxn>
              <a:cxn ang="0">
                <a:pos x="4421" y="2991"/>
              </a:cxn>
              <a:cxn ang="0">
                <a:pos x="4375" y="3007"/>
              </a:cxn>
              <a:cxn ang="0">
                <a:pos x="4328" y="3015"/>
              </a:cxn>
              <a:cxn ang="0">
                <a:pos x="239" y="3201"/>
              </a:cxn>
              <a:cxn ang="0">
                <a:pos x="192" y="3199"/>
              </a:cxn>
              <a:cxn ang="0">
                <a:pos x="146" y="3186"/>
              </a:cxn>
              <a:cxn ang="0">
                <a:pos x="106" y="3167"/>
              </a:cxn>
              <a:cxn ang="0">
                <a:pos x="70" y="3139"/>
              </a:cxn>
              <a:cxn ang="0">
                <a:pos x="41" y="3105"/>
              </a:cxn>
              <a:cxn ang="0">
                <a:pos x="20" y="3064"/>
              </a:cxn>
              <a:cxn ang="0">
                <a:pos x="5" y="3020"/>
              </a:cxn>
              <a:cxn ang="0">
                <a:pos x="0" y="2973"/>
              </a:cxn>
              <a:cxn ang="0">
                <a:pos x="0" y="231"/>
              </a:cxn>
              <a:cxn ang="0">
                <a:pos x="5" y="184"/>
              </a:cxn>
              <a:cxn ang="0">
                <a:pos x="20" y="140"/>
              </a:cxn>
              <a:cxn ang="0">
                <a:pos x="41" y="99"/>
              </a:cxn>
              <a:cxn ang="0">
                <a:pos x="70" y="65"/>
              </a:cxn>
              <a:cxn ang="0">
                <a:pos x="106" y="36"/>
              </a:cxn>
              <a:cxn ang="0">
                <a:pos x="146" y="16"/>
              </a:cxn>
              <a:cxn ang="0">
                <a:pos x="192" y="3"/>
              </a:cxn>
              <a:cxn ang="0">
                <a:pos x="239" y="0"/>
              </a:cxn>
              <a:cxn ang="0">
                <a:pos x="4328" y="140"/>
              </a:cxn>
              <a:cxn ang="0">
                <a:pos x="4375" y="146"/>
              </a:cxn>
              <a:cxn ang="0">
                <a:pos x="4421" y="163"/>
              </a:cxn>
              <a:cxn ang="0">
                <a:pos x="4461" y="185"/>
              </a:cxn>
              <a:cxn ang="0">
                <a:pos x="4497" y="216"/>
              </a:cxn>
              <a:cxn ang="0">
                <a:pos x="4526" y="252"/>
              </a:cxn>
              <a:cxn ang="0">
                <a:pos x="4547" y="294"/>
              </a:cxn>
              <a:cxn ang="0">
                <a:pos x="4562" y="340"/>
              </a:cxn>
              <a:cxn ang="0">
                <a:pos x="4567" y="387"/>
              </a:cxn>
            </a:cxnLst>
            <a:rect l="0" t="0" r="r" b="b"/>
            <a:pathLst>
              <a:path w="4567" h="3201">
                <a:moveTo>
                  <a:pt x="4567" y="2765"/>
                </a:moveTo>
                <a:lnTo>
                  <a:pt x="4567" y="2765"/>
                </a:lnTo>
                <a:lnTo>
                  <a:pt x="4565" y="2789"/>
                </a:lnTo>
                <a:lnTo>
                  <a:pt x="4562" y="2812"/>
                </a:lnTo>
                <a:lnTo>
                  <a:pt x="4556" y="2837"/>
                </a:lnTo>
                <a:lnTo>
                  <a:pt x="4547" y="2858"/>
                </a:lnTo>
                <a:lnTo>
                  <a:pt x="4538" y="2880"/>
                </a:lnTo>
                <a:lnTo>
                  <a:pt x="4526" y="2900"/>
                </a:lnTo>
                <a:lnTo>
                  <a:pt x="4512" y="2919"/>
                </a:lnTo>
                <a:lnTo>
                  <a:pt x="4497" y="2937"/>
                </a:lnTo>
                <a:lnTo>
                  <a:pt x="4479" y="2954"/>
                </a:lnTo>
                <a:lnTo>
                  <a:pt x="4461" y="2968"/>
                </a:lnTo>
                <a:lnTo>
                  <a:pt x="4442" y="2981"/>
                </a:lnTo>
                <a:lnTo>
                  <a:pt x="4421" y="2991"/>
                </a:lnTo>
                <a:lnTo>
                  <a:pt x="4398" y="3001"/>
                </a:lnTo>
                <a:lnTo>
                  <a:pt x="4375" y="3007"/>
                </a:lnTo>
                <a:lnTo>
                  <a:pt x="4352" y="3012"/>
                </a:lnTo>
                <a:lnTo>
                  <a:pt x="4328" y="3015"/>
                </a:lnTo>
                <a:lnTo>
                  <a:pt x="239" y="3201"/>
                </a:lnTo>
                <a:lnTo>
                  <a:pt x="239" y="3201"/>
                </a:lnTo>
                <a:lnTo>
                  <a:pt x="215" y="3201"/>
                </a:lnTo>
                <a:lnTo>
                  <a:pt x="192" y="3199"/>
                </a:lnTo>
                <a:lnTo>
                  <a:pt x="169" y="3194"/>
                </a:lnTo>
                <a:lnTo>
                  <a:pt x="146" y="3186"/>
                </a:lnTo>
                <a:lnTo>
                  <a:pt x="125" y="3178"/>
                </a:lnTo>
                <a:lnTo>
                  <a:pt x="106" y="3167"/>
                </a:lnTo>
                <a:lnTo>
                  <a:pt x="88" y="3154"/>
                </a:lnTo>
                <a:lnTo>
                  <a:pt x="70" y="3139"/>
                </a:lnTo>
                <a:lnTo>
                  <a:pt x="55" y="3123"/>
                </a:lnTo>
                <a:lnTo>
                  <a:pt x="41" y="3105"/>
                </a:lnTo>
                <a:lnTo>
                  <a:pt x="29" y="3085"/>
                </a:lnTo>
                <a:lnTo>
                  <a:pt x="20" y="3064"/>
                </a:lnTo>
                <a:lnTo>
                  <a:pt x="11" y="3043"/>
                </a:lnTo>
                <a:lnTo>
                  <a:pt x="5" y="3020"/>
                </a:lnTo>
                <a:lnTo>
                  <a:pt x="2" y="2998"/>
                </a:lnTo>
                <a:lnTo>
                  <a:pt x="0" y="2973"/>
                </a:lnTo>
                <a:lnTo>
                  <a:pt x="0" y="231"/>
                </a:lnTo>
                <a:lnTo>
                  <a:pt x="0" y="231"/>
                </a:lnTo>
                <a:lnTo>
                  <a:pt x="2" y="207"/>
                </a:lnTo>
                <a:lnTo>
                  <a:pt x="5" y="184"/>
                </a:lnTo>
                <a:lnTo>
                  <a:pt x="11" y="161"/>
                </a:lnTo>
                <a:lnTo>
                  <a:pt x="20" y="140"/>
                </a:lnTo>
                <a:lnTo>
                  <a:pt x="29" y="119"/>
                </a:lnTo>
                <a:lnTo>
                  <a:pt x="41" y="99"/>
                </a:lnTo>
                <a:lnTo>
                  <a:pt x="55" y="81"/>
                </a:lnTo>
                <a:lnTo>
                  <a:pt x="70" y="65"/>
                </a:lnTo>
                <a:lnTo>
                  <a:pt x="88" y="50"/>
                </a:lnTo>
                <a:lnTo>
                  <a:pt x="106" y="36"/>
                </a:lnTo>
                <a:lnTo>
                  <a:pt x="125" y="24"/>
                </a:lnTo>
                <a:lnTo>
                  <a:pt x="146" y="16"/>
                </a:lnTo>
                <a:lnTo>
                  <a:pt x="169" y="8"/>
                </a:lnTo>
                <a:lnTo>
                  <a:pt x="192" y="3"/>
                </a:lnTo>
                <a:lnTo>
                  <a:pt x="215" y="0"/>
                </a:lnTo>
                <a:lnTo>
                  <a:pt x="239" y="0"/>
                </a:lnTo>
                <a:lnTo>
                  <a:pt x="4328" y="140"/>
                </a:lnTo>
                <a:lnTo>
                  <a:pt x="4328" y="140"/>
                </a:lnTo>
                <a:lnTo>
                  <a:pt x="4352" y="142"/>
                </a:lnTo>
                <a:lnTo>
                  <a:pt x="4375" y="146"/>
                </a:lnTo>
                <a:lnTo>
                  <a:pt x="4398" y="153"/>
                </a:lnTo>
                <a:lnTo>
                  <a:pt x="4421" y="163"/>
                </a:lnTo>
                <a:lnTo>
                  <a:pt x="4442" y="172"/>
                </a:lnTo>
                <a:lnTo>
                  <a:pt x="4461" y="185"/>
                </a:lnTo>
                <a:lnTo>
                  <a:pt x="4479" y="200"/>
                </a:lnTo>
                <a:lnTo>
                  <a:pt x="4497" y="216"/>
                </a:lnTo>
                <a:lnTo>
                  <a:pt x="4512" y="234"/>
                </a:lnTo>
                <a:lnTo>
                  <a:pt x="4526" y="252"/>
                </a:lnTo>
                <a:lnTo>
                  <a:pt x="4538" y="273"/>
                </a:lnTo>
                <a:lnTo>
                  <a:pt x="4547" y="294"/>
                </a:lnTo>
                <a:lnTo>
                  <a:pt x="4556" y="316"/>
                </a:lnTo>
                <a:lnTo>
                  <a:pt x="4562" y="340"/>
                </a:lnTo>
                <a:lnTo>
                  <a:pt x="4565" y="363"/>
                </a:lnTo>
                <a:lnTo>
                  <a:pt x="4567" y="387"/>
                </a:lnTo>
                <a:lnTo>
                  <a:pt x="4567" y="276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97" name="Title 35"/>
          <p:cNvSpPr>
            <a:spLocks noGrp="1"/>
          </p:cNvSpPr>
          <p:nvPr>
            <p:ph type="title" hasCustomPrompt="1"/>
          </p:nvPr>
        </p:nvSpPr>
        <p:spPr>
          <a:xfrm>
            <a:off x="876947" y="1180383"/>
            <a:ext cx="6282181" cy="2056285"/>
          </a:xfrm>
          <a:prstGeom prst="rect">
            <a:avLst/>
          </a:prstGeom>
        </p:spPr>
        <p:txBody>
          <a:bodyPr/>
          <a:lstStyle>
            <a:lvl1pPr algn="l">
              <a:lnSpc>
                <a:spcPct val="80000"/>
              </a:lnSpc>
              <a:defRPr sz="5500" b="0">
                <a:solidFill>
                  <a:schemeClr val="bg1"/>
                </a:solidFill>
                <a:latin typeface="+mn-lt"/>
              </a:defRPr>
            </a:lvl1pPr>
          </a:lstStyle>
          <a:p>
            <a:r>
              <a:rPr lang="en-US" dirty="0" smtClean="0"/>
              <a:t>Click to edit</a:t>
            </a:r>
            <a:br>
              <a:rPr lang="en-US" dirty="0" smtClean="0"/>
            </a:br>
            <a:r>
              <a:rPr lang="en-US" dirty="0" smtClean="0"/>
              <a:t>General Separator</a:t>
            </a:r>
            <a:endParaRPr lang="en-US" dirty="0"/>
          </a:p>
        </p:txBody>
      </p:sp>
      <p:grpSp>
        <p:nvGrpSpPr>
          <p:cNvPr id="32" name="Group 31"/>
          <p:cNvGrpSpPr/>
          <p:nvPr userDrawn="1"/>
        </p:nvGrpSpPr>
        <p:grpSpPr>
          <a:xfrm>
            <a:off x="8024971" y="266282"/>
            <a:ext cx="972753" cy="682476"/>
            <a:chOff x="8024971" y="266282"/>
            <a:chExt cx="972753" cy="682476"/>
          </a:xfrm>
        </p:grpSpPr>
        <p:sp>
          <p:nvSpPr>
            <p:cNvPr id="61" name="Freeform 59"/>
            <p:cNvSpPr>
              <a:spLocks/>
            </p:cNvSpPr>
            <p:nvPr/>
          </p:nvSpPr>
          <p:spPr bwMode="auto">
            <a:xfrm>
              <a:off x="8106248" y="290795"/>
              <a:ext cx="810194" cy="461862"/>
            </a:xfrm>
            <a:custGeom>
              <a:avLst/>
              <a:gdLst/>
              <a:ahLst/>
              <a:cxnLst>
                <a:cxn ang="0">
                  <a:pos x="66" y="70"/>
                </a:cxn>
                <a:cxn ang="0">
                  <a:pos x="0" y="716"/>
                </a:cxn>
                <a:cxn ang="0">
                  <a:pos x="1152" y="650"/>
                </a:cxn>
                <a:cxn ang="0">
                  <a:pos x="1256" y="0"/>
                </a:cxn>
                <a:cxn ang="0">
                  <a:pos x="66" y="70"/>
                </a:cxn>
              </a:cxnLst>
              <a:rect l="0" t="0" r="r" b="b"/>
              <a:pathLst>
                <a:path w="1256" h="716">
                  <a:moveTo>
                    <a:pt x="66" y="70"/>
                  </a:moveTo>
                  <a:lnTo>
                    <a:pt x="0" y="716"/>
                  </a:lnTo>
                  <a:lnTo>
                    <a:pt x="1152" y="650"/>
                  </a:lnTo>
                  <a:lnTo>
                    <a:pt x="1256" y="0"/>
                  </a:lnTo>
                  <a:lnTo>
                    <a:pt x="66" y="7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2" name="Freeform 60"/>
            <p:cNvSpPr>
              <a:spLocks/>
            </p:cNvSpPr>
            <p:nvPr/>
          </p:nvSpPr>
          <p:spPr bwMode="auto">
            <a:xfrm>
              <a:off x="8070125" y="266282"/>
              <a:ext cx="882441" cy="504436"/>
            </a:xfrm>
            <a:custGeom>
              <a:avLst/>
              <a:gdLst/>
              <a:ahLst/>
              <a:cxnLst>
                <a:cxn ang="0">
                  <a:pos x="90" y="0"/>
                </a:cxn>
                <a:cxn ang="0">
                  <a:pos x="1278" y="0"/>
                </a:cxn>
                <a:cxn ang="0">
                  <a:pos x="1278" y="0"/>
                </a:cxn>
                <a:cxn ang="0">
                  <a:pos x="1296" y="2"/>
                </a:cxn>
                <a:cxn ang="0">
                  <a:pos x="1312" y="8"/>
                </a:cxn>
                <a:cxn ang="0">
                  <a:pos x="1328" y="16"/>
                </a:cxn>
                <a:cxn ang="0">
                  <a:pos x="1342" y="28"/>
                </a:cxn>
                <a:cxn ang="0">
                  <a:pos x="1352" y="40"/>
                </a:cxn>
                <a:cxn ang="0">
                  <a:pos x="1360" y="56"/>
                </a:cxn>
                <a:cxn ang="0">
                  <a:pos x="1366" y="72"/>
                </a:cxn>
                <a:cxn ang="0">
                  <a:pos x="1368" y="92"/>
                </a:cxn>
                <a:cxn ang="0">
                  <a:pos x="1368" y="692"/>
                </a:cxn>
                <a:cxn ang="0">
                  <a:pos x="1368" y="692"/>
                </a:cxn>
                <a:cxn ang="0">
                  <a:pos x="1366" y="710"/>
                </a:cxn>
                <a:cxn ang="0">
                  <a:pos x="1360" y="726"/>
                </a:cxn>
                <a:cxn ang="0">
                  <a:pos x="1352" y="742"/>
                </a:cxn>
                <a:cxn ang="0">
                  <a:pos x="1342" y="756"/>
                </a:cxn>
                <a:cxn ang="0">
                  <a:pos x="1328" y="766"/>
                </a:cxn>
                <a:cxn ang="0">
                  <a:pos x="1312" y="776"/>
                </a:cxn>
                <a:cxn ang="0">
                  <a:pos x="1296" y="780"/>
                </a:cxn>
                <a:cxn ang="0">
                  <a:pos x="1278" y="782"/>
                </a:cxn>
                <a:cxn ang="0">
                  <a:pos x="90" y="782"/>
                </a:cxn>
                <a:cxn ang="0">
                  <a:pos x="90" y="782"/>
                </a:cxn>
                <a:cxn ang="0">
                  <a:pos x="72" y="780"/>
                </a:cxn>
                <a:cxn ang="0">
                  <a:pos x="54" y="776"/>
                </a:cxn>
                <a:cxn ang="0">
                  <a:pos x="40" y="766"/>
                </a:cxn>
                <a:cxn ang="0">
                  <a:pos x="26" y="756"/>
                </a:cxn>
                <a:cxn ang="0">
                  <a:pos x="14" y="742"/>
                </a:cxn>
                <a:cxn ang="0">
                  <a:pos x="6" y="726"/>
                </a:cxn>
                <a:cxn ang="0">
                  <a:pos x="2" y="710"/>
                </a:cxn>
                <a:cxn ang="0">
                  <a:pos x="0" y="692"/>
                </a:cxn>
                <a:cxn ang="0">
                  <a:pos x="0" y="92"/>
                </a:cxn>
                <a:cxn ang="0">
                  <a:pos x="0" y="92"/>
                </a:cxn>
                <a:cxn ang="0">
                  <a:pos x="2" y="72"/>
                </a:cxn>
                <a:cxn ang="0">
                  <a:pos x="6" y="56"/>
                </a:cxn>
                <a:cxn ang="0">
                  <a:pos x="14" y="40"/>
                </a:cxn>
                <a:cxn ang="0">
                  <a:pos x="26" y="28"/>
                </a:cxn>
                <a:cxn ang="0">
                  <a:pos x="40" y="16"/>
                </a:cxn>
                <a:cxn ang="0">
                  <a:pos x="54" y="8"/>
                </a:cxn>
                <a:cxn ang="0">
                  <a:pos x="72" y="2"/>
                </a:cxn>
                <a:cxn ang="0">
                  <a:pos x="90" y="0"/>
                </a:cxn>
                <a:cxn ang="0">
                  <a:pos x="90" y="0"/>
                </a:cxn>
              </a:cxnLst>
              <a:rect l="0" t="0" r="r" b="b"/>
              <a:pathLst>
                <a:path w="1368" h="782">
                  <a:moveTo>
                    <a:pt x="90" y="0"/>
                  </a:moveTo>
                  <a:lnTo>
                    <a:pt x="1278" y="0"/>
                  </a:lnTo>
                  <a:lnTo>
                    <a:pt x="1278" y="0"/>
                  </a:lnTo>
                  <a:lnTo>
                    <a:pt x="1296" y="2"/>
                  </a:lnTo>
                  <a:lnTo>
                    <a:pt x="1312" y="8"/>
                  </a:lnTo>
                  <a:lnTo>
                    <a:pt x="1328" y="16"/>
                  </a:lnTo>
                  <a:lnTo>
                    <a:pt x="1342" y="28"/>
                  </a:lnTo>
                  <a:lnTo>
                    <a:pt x="1352" y="40"/>
                  </a:lnTo>
                  <a:lnTo>
                    <a:pt x="1360" y="56"/>
                  </a:lnTo>
                  <a:lnTo>
                    <a:pt x="1366" y="72"/>
                  </a:lnTo>
                  <a:lnTo>
                    <a:pt x="1368" y="92"/>
                  </a:lnTo>
                  <a:lnTo>
                    <a:pt x="1368" y="692"/>
                  </a:lnTo>
                  <a:lnTo>
                    <a:pt x="1368" y="692"/>
                  </a:lnTo>
                  <a:lnTo>
                    <a:pt x="1366" y="710"/>
                  </a:lnTo>
                  <a:lnTo>
                    <a:pt x="1360" y="726"/>
                  </a:lnTo>
                  <a:lnTo>
                    <a:pt x="1352" y="742"/>
                  </a:lnTo>
                  <a:lnTo>
                    <a:pt x="1342" y="756"/>
                  </a:lnTo>
                  <a:lnTo>
                    <a:pt x="1328" y="766"/>
                  </a:lnTo>
                  <a:lnTo>
                    <a:pt x="1312" y="776"/>
                  </a:lnTo>
                  <a:lnTo>
                    <a:pt x="1296" y="780"/>
                  </a:lnTo>
                  <a:lnTo>
                    <a:pt x="1278" y="782"/>
                  </a:lnTo>
                  <a:lnTo>
                    <a:pt x="90" y="782"/>
                  </a:lnTo>
                  <a:lnTo>
                    <a:pt x="90" y="782"/>
                  </a:lnTo>
                  <a:lnTo>
                    <a:pt x="72" y="780"/>
                  </a:lnTo>
                  <a:lnTo>
                    <a:pt x="54" y="776"/>
                  </a:lnTo>
                  <a:lnTo>
                    <a:pt x="40" y="766"/>
                  </a:lnTo>
                  <a:lnTo>
                    <a:pt x="26" y="756"/>
                  </a:lnTo>
                  <a:lnTo>
                    <a:pt x="14" y="742"/>
                  </a:lnTo>
                  <a:lnTo>
                    <a:pt x="6" y="726"/>
                  </a:lnTo>
                  <a:lnTo>
                    <a:pt x="2" y="710"/>
                  </a:lnTo>
                  <a:lnTo>
                    <a:pt x="0" y="692"/>
                  </a:lnTo>
                  <a:lnTo>
                    <a:pt x="0" y="92"/>
                  </a:lnTo>
                  <a:lnTo>
                    <a:pt x="0" y="92"/>
                  </a:lnTo>
                  <a:lnTo>
                    <a:pt x="2" y="72"/>
                  </a:lnTo>
                  <a:lnTo>
                    <a:pt x="6" y="56"/>
                  </a:lnTo>
                  <a:lnTo>
                    <a:pt x="14" y="40"/>
                  </a:lnTo>
                  <a:lnTo>
                    <a:pt x="26" y="28"/>
                  </a:lnTo>
                  <a:lnTo>
                    <a:pt x="40" y="16"/>
                  </a:lnTo>
                  <a:lnTo>
                    <a:pt x="54" y="8"/>
                  </a:lnTo>
                  <a:lnTo>
                    <a:pt x="72" y="2"/>
                  </a:lnTo>
                  <a:lnTo>
                    <a:pt x="90" y="0"/>
                  </a:lnTo>
                  <a:lnTo>
                    <a:pt x="90" y="0"/>
                  </a:lnTo>
                  <a:close/>
                </a:path>
              </a:pathLst>
            </a:custGeom>
            <a:solidFill>
              <a:srgbClr val="ED1C2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3" name="Freeform 61"/>
            <p:cNvSpPr>
              <a:spLocks/>
            </p:cNvSpPr>
            <p:nvPr/>
          </p:nvSpPr>
          <p:spPr bwMode="auto">
            <a:xfrm>
              <a:off x="8156563" y="347560"/>
              <a:ext cx="709565" cy="341881"/>
            </a:xfrm>
            <a:custGeom>
              <a:avLst/>
              <a:gdLst/>
              <a:ahLst/>
              <a:cxnLst>
                <a:cxn ang="0">
                  <a:pos x="724" y="0"/>
                </a:cxn>
                <a:cxn ang="0">
                  <a:pos x="756" y="72"/>
                </a:cxn>
                <a:cxn ang="0">
                  <a:pos x="724" y="460"/>
                </a:cxn>
                <a:cxn ang="0">
                  <a:pos x="492" y="0"/>
                </a:cxn>
                <a:cxn ang="0">
                  <a:pos x="346" y="460"/>
                </a:cxn>
                <a:cxn ang="0">
                  <a:pos x="346" y="314"/>
                </a:cxn>
                <a:cxn ang="0">
                  <a:pos x="342" y="302"/>
                </a:cxn>
                <a:cxn ang="0">
                  <a:pos x="334" y="288"/>
                </a:cxn>
                <a:cxn ang="0">
                  <a:pos x="314" y="272"/>
                </a:cxn>
                <a:cxn ang="0">
                  <a:pos x="298" y="266"/>
                </a:cxn>
                <a:cxn ang="0">
                  <a:pos x="326" y="254"/>
                </a:cxn>
                <a:cxn ang="0">
                  <a:pos x="340" y="242"/>
                </a:cxn>
                <a:cxn ang="0">
                  <a:pos x="344" y="228"/>
                </a:cxn>
                <a:cxn ang="0">
                  <a:pos x="346" y="72"/>
                </a:cxn>
                <a:cxn ang="0">
                  <a:pos x="344" y="56"/>
                </a:cxn>
                <a:cxn ang="0">
                  <a:pos x="338" y="30"/>
                </a:cxn>
                <a:cxn ang="0">
                  <a:pos x="322" y="12"/>
                </a:cxn>
                <a:cxn ang="0">
                  <a:pos x="294" y="2"/>
                </a:cxn>
                <a:cxn ang="0">
                  <a:pos x="0" y="0"/>
                </a:cxn>
                <a:cxn ang="0">
                  <a:pos x="32" y="72"/>
                </a:cxn>
                <a:cxn ang="0">
                  <a:pos x="0" y="460"/>
                </a:cxn>
                <a:cxn ang="0">
                  <a:pos x="108" y="530"/>
                </a:cxn>
                <a:cxn ang="0">
                  <a:pos x="232" y="302"/>
                </a:cxn>
                <a:cxn ang="0">
                  <a:pos x="244" y="302"/>
                </a:cxn>
                <a:cxn ang="0">
                  <a:pos x="258" y="310"/>
                </a:cxn>
                <a:cxn ang="0">
                  <a:pos x="268" y="322"/>
                </a:cxn>
                <a:cxn ang="0">
                  <a:pos x="270" y="348"/>
                </a:cxn>
                <a:cxn ang="0">
                  <a:pos x="440" y="530"/>
                </a:cxn>
                <a:cxn ang="0">
                  <a:pos x="620" y="370"/>
                </a:cxn>
                <a:cxn ang="0">
                  <a:pos x="1028" y="530"/>
                </a:cxn>
                <a:cxn ang="0">
                  <a:pos x="1044" y="530"/>
                </a:cxn>
                <a:cxn ang="0">
                  <a:pos x="1072" y="524"/>
                </a:cxn>
                <a:cxn ang="0">
                  <a:pos x="1090" y="510"/>
                </a:cxn>
                <a:cxn ang="0">
                  <a:pos x="1098" y="480"/>
                </a:cxn>
                <a:cxn ang="0">
                  <a:pos x="1100" y="72"/>
                </a:cxn>
                <a:cxn ang="0">
                  <a:pos x="1098" y="60"/>
                </a:cxn>
                <a:cxn ang="0">
                  <a:pos x="1090" y="36"/>
                </a:cxn>
                <a:cxn ang="0">
                  <a:pos x="1076" y="16"/>
                </a:cxn>
                <a:cxn ang="0">
                  <a:pos x="1060" y="6"/>
                </a:cxn>
                <a:cxn ang="0">
                  <a:pos x="1040" y="0"/>
                </a:cxn>
                <a:cxn ang="0">
                  <a:pos x="1028" y="0"/>
                </a:cxn>
              </a:cxnLst>
              <a:rect l="0" t="0" r="r" b="b"/>
              <a:pathLst>
                <a:path w="1100" h="530">
                  <a:moveTo>
                    <a:pt x="1028" y="0"/>
                  </a:moveTo>
                  <a:lnTo>
                    <a:pt x="724" y="0"/>
                  </a:lnTo>
                  <a:lnTo>
                    <a:pt x="724" y="72"/>
                  </a:lnTo>
                  <a:lnTo>
                    <a:pt x="756" y="72"/>
                  </a:lnTo>
                  <a:lnTo>
                    <a:pt x="756" y="460"/>
                  </a:lnTo>
                  <a:lnTo>
                    <a:pt x="724" y="460"/>
                  </a:lnTo>
                  <a:lnTo>
                    <a:pt x="610" y="0"/>
                  </a:lnTo>
                  <a:lnTo>
                    <a:pt x="492" y="0"/>
                  </a:lnTo>
                  <a:lnTo>
                    <a:pt x="382" y="460"/>
                  </a:lnTo>
                  <a:lnTo>
                    <a:pt x="346" y="460"/>
                  </a:lnTo>
                  <a:lnTo>
                    <a:pt x="346" y="314"/>
                  </a:lnTo>
                  <a:lnTo>
                    <a:pt x="346" y="314"/>
                  </a:lnTo>
                  <a:lnTo>
                    <a:pt x="344" y="308"/>
                  </a:lnTo>
                  <a:lnTo>
                    <a:pt x="342" y="302"/>
                  </a:lnTo>
                  <a:lnTo>
                    <a:pt x="340" y="296"/>
                  </a:lnTo>
                  <a:lnTo>
                    <a:pt x="334" y="288"/>
                  </a:lnTo>
                  <a:lnTo>
                    <a:pt x="326" y="280"/>
                  </a:lnTo>
                  <a:lnTo>
                    <a:pt x="314" y="272"/>
                  </a:lnTo>
                  <a:lnTo>
                    <a:pt x="298" y="266"/>
                  </a:lnTo>
                  <a:lnTo>
                    <a:pt x="298" y="266"/>
                  </a:lnTo>
                  <a:lnTo>
                    <a:pt x="314" y="260"/>
                  </a:lnTo>
                  <a:lnTo>
                    <a:pt x="326" y="254"/>
                  </a:lnTo>
                  <a:lnTo>
                    <a:pt x="334" y="248"/>
                  </a:lnTo>
                  <a:lnTo>
                    <a:pt x="340" y="242"/>
                  </a:lnTo>
                  <a:lnTo>
                    <a:pt x="342" y="234"/>
                  </a:lnTo>
                  <a:lnTo>
                    <a:pt x="344" y="228"/>
                  </a:lnTo>
                  <a:lnTo>
                    <a:pt x="346" y="214"/>
                  </a:lnTo>
                  <a:lnTo>
                    <a:pt x="346" y="72"/>
                  </a:lnTo>
                  <a:lnTo>
                    <a:pt x="346" y="72"/>
                  </a:lnTo>
                  <a:lnTo>
                    <a:pt x="344" y="56"/>
                  </a:lnTo>
                  <a:lnTo>
                    <a:pt x="342" y="42"/>
                  </a:lnTo>
                  <a:lnTo>
                    <a:pt x="338" y="30"/>
                  </a:lnTo>
                  <a:lnTo>
                    <a:pt x="332" y="20"/>
                  </a:lnTo>
                  <a:lnTo>
                    <a:pt x="322" y="12"/>
                  </a:lnTo>
                  <a:lnTo>
                    <a:pt x="310" y="6"/>
                  </a:lnTo>
                  <a:lnTo>
                    <a:pt x="294" y="2"/>
                  </a:lnTo>
                  <a:lnTo>
                    <a:pt x="274" y="0"/>
                  </a:lnTo>
                  <a:lnTo>
                    <a:pt x="0" y="0"/>
                  </a:lnTo>
                  <a:lnTo>
                    <a:pt x="0" y="74"/>
                  </a:lnTo>
                  <a:lnTo>
                    <a:pt x="32" y="72"/>
                  </a:lnTo>
                  <a:lnTo>
                    <a:pt x="32" y="460"/>
                  </a:lnTo>
                  <a:lnTo>
                    <a:pt x="0" y="460"/>
                  </a:lnTo>
                  <a:lnTo>
                    <a:pt x="0" y="530"/>
                  </a:lnTo>
                  <a:lnTo>
                    <a:pt x="108" y="530"/>
                  </a:lnTo>
                  <a:lnTo>
                    <a:pt x="108" y="302"/>
                  </a:lnTo>
                  <a:lnTo>
                    <a:pt x="232" y="302"/>
                  </a:lnTo>
                  <a:lnTo>
                    <a:pt x="232" y="302"/>
                  </a:lnTo>
                  <a:lnTo>
                    <a:pt x="244" y="302"/>
                  </a:lnTo>
                  <a:lnTo>
                    <a:pt x="252" y="304"/>
                  </a:lnTo>
                  <a:lnTo>
                    <a:pt x="258" y="310"/>
                  </a:lnTo>
                  <a:lnTo>
                    <a:pt x="264" y="314"/>
                  </a:lnTo>
                  <a:lnTo>
                    <a:pt x="268" y="322"/>
                  </a:lnTo>
                  <a:lnTo>
                    <a:pt x="270" y="330"/>
                  </a:lnTo>
                  <a:lnTo>
                    <a:pt x="270" y="348"/>
                  </a:lnTo>
                  <a:lnTo>
                    <a:pt x="270" y="530"/>
                  </a:lnTo>
                  <a:lnTo>
                    <a:pt x="440" y="530"/>
                  </a:lnTo>
                  <a:lnTo>
                    <a:pt x="480" y="370"/>
                  </a:lnTo>
                  <a:lnTo>
                    <a:pt x="620" y="370"/>
                  </a:lnTo>
                  <a:lnTo>
                    <a:pt x="664" y="530"/>
                  </a:lnTo>
                  <a:lnTo>
                    <a:pt x="1028" y="530"/>
                  </a:lnTo>
                  <a:lnTo>
                    <a:pt x="1028" y="530"/>
                  </a:lnTo>
                  <a:lnTo>
                    <a:pt x="1044" y="530"/>
                  </a:lnTo>
                  <a:lnTo>
                    <a:pt x="1060" y="528"/>
                  </a:lnTo>
                  <a:lnTo>
                    <a:pt x="1072" y="524"/>
                  </a:lnTo>
                  <a:lnTo>
                    <a:pt x="1082" y="518"/>
                  </a:lnTo>
                  <a:lnTo>
                    <a:pt x="1090" y="510"/>
                  </a:lnTo>
                  <a:lnTo>
                    <a:pt x="1094" y="496"/>
                  </a:lnTo>
                  <a:lnTo>
                    <a:pt x="1098" y="480"/>
                  </a:lnTo>
                  <a:lnTo>
                    <a:pt x="1100" y="460"/>
                  </a:lnTo>
                  <a:lnTo>
                    <a:pt x="1100" y="72"/>
                  </a:lnTo>
                  <a:lnTo>
                    <a:pt x="1100" y="72"/>
                  </a:lnTo>
                  <a:lnTo>
                    <a:pt x="1098" y="60"/>
                  </a:lnTo>
                  <a:lnTo>
                    <a:pt x="1096" y="50"/>
                  </a:lnTo>
                  <a:lnTo>
                    <a:pt x="1090" y="36"/>
                  </a:lnTo>
                  <a:lnTo>
                    <a:pt x="1082" y="22"/>
                  </a:lnTo>
                  <a:lnTo>
                    <a:pt x="1076" y="16"/>
                  </a:lnTo>
                  <a:lnTo>
                    <a:pt x="1070" y="12"/>
                  </a:lnTo>
                  <a:lnTo>
                    <a:pt x="1060" y="6"/>
                  </a:lnTo>
                  <a:lnTo>
                    <a:pt x="1052" y="4"/>
                  </a:lnTo>
                  <a:lnTo>
                    <a:pt x="1040" y="0"/>
                  </a:lnTo>
                  <a:lnTo>
                    <a:pt x="1028" y="0"/>
                  </a:lnTo>
                  <a:lnTo>
                    <a:pt x="1028"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4" name="Freeform 62"/>
            <p:cNvSpPr>
              <a:spLocks/>
            </p:cNvSpPr>
            <p:nvPr/>
          </p:nvSpPr>
          <p:spPr bwMode="auto">
            <a:xfrm>
              <a:off x="8156563" y="347560"/>
              <a:ext cx="709565" cy="341881"/>
            </a:xfrm>
            <a:custGeom>
              <a:avLst/>
              <a:gdLst/>
              <a:ahLst/>
              <a:cxnLst>
                <a:cxn ang="0">
                  <a:pos x="724" y="0"/>
                </a:cxn>
                <a:cxn ang="0">
                  <a:pos x="756" y="458"/>
                </a:cxn>
                <a:cxn ang="0">
                  <a:pos x="492" y="0"/>
                </a:cxn>
                <a:cxn ang="0">
                  <a:pos x="346" y="314"/>
                </a:cxn>
                <a:cxn ang="0">
                  <a:pos x="344" y="302"/>
                </a:cxn>
                <a:cxn ang="0">
                  <a:pos x="326" y="280"/>
                </a:cxn>
                <a:cxn ang="0">
                  <a:pos x="298" y="266"/>
                </a:cxn>
                <a:cxn ang="0">
                  <a:pos x="314" y="260"/>
                </a:cxn>
                <a:cxn ang="0">
                  <a:pos x="340" y="242"/>
                </a:cxn>
                <a:cxn ang="0">
                  <a:pos x="346" y="214"/>
                </a:cxn>
                <a:cxn ang="0">
                  <a:pos x="346" y="56"/>
                </a:cxn>
                <a:cxn ang="0">
                  <a:pos x="332" y="18"/>
                </a:cxn>
                <a:cxn ang="0">
                  <a:pos x="310" y="4"/>
                </a:cxn>
                <a:cxn ang="0">
                  <a:pos x="0" y="0"/>
                </a:cxn>
                <a:cxn ang="0">
                  <a:pos x="32" y="458"/>
                </a:cxn>
                <a:cxn ang="0">
                  <a:pos x="108" y="530"/>
                </a:cxn>
                <a:cxn ang="0">
                  <a:pos x="232" y="302"/>
                </a:cxn>
                <a:cxn ang="0">
                  <a:pos x="258" y="310"/>
                </a:cxn>
                <a:cxn ang="0">
                  <a:pos x="270" y="330"/>
                </a:cxn>
                <a:cxn ang="0">
                  <a:pos x="442" y="530"/>
                </a:cxn>
                <a:cxn ang="0">
                  <a:pos x="664" y="530"/>
                </a:cxn>
                <a:cxn ang="0">
                  <a:pos x="1044" y="530"/>
                </a:cxn>
                <a:cxn ang="0">
                  <a:pos x="1082" y="518"/>
                </a:cxn>
                <a:cxn ang="0">
                  <a:pos x="1096" y="496"/>
                </a:cxn>
                <a:cxn ang="0">
                  <a:pos x="1100" y="72"/>
                </a:cxn>
                <a:cxn ang="0">
                  <a:pos x="1096" y="48"/>
                </a:cxn>
                <a:cxn ang="0">
                  <a:pos x="1082" y="22"/>
                </a:cxn>
                <a:cxn ang="0">
                  <a:pos x="1062" y="6"/>
                </a:cxn>
                <a:cxn ang="0">
                  <a:pos x="1028" y="0"/>
                </a:cxn>
                <a:cxn ang="0">
                  <a:pos x="1028" y="0"/>
                </a:cxn>
                <a:cxn ang="0">
                  <a:pos x="1060" y="8"/>
                </a:cxn>
                <a:cxn ang="0">
                  <a:pos x="1082" y="24"/>
                </a:cxn>
                <a:cxn ang="0">
                  <a:pos x="1096" y="50"/>
                </a:cxn>
                <a:cxn ang="0">
                  <a:pos x="1098" y="72"/>
                </a:cxn>
                <a:cxn ang="0">
                  <a:pos x="1098" y="480"/>
                </a:cxn>
                <a:cxn ang="0">
                  <a:pos x="1082" y="518"/>
                </a:cxn>
                <a:cxn ang="0">
                  <a:pos x="1058" y="528"/>
                </a:cxn>
                <a:cxn ang="0">
                  <a:pos x="664" y="530"/>
                </a:cxn>
                <a:cxn ang="0">
                  <a:pos x="440" y="530"/>
                </a:cxn>
                <a:cxn ang="0">
                  <a:pos x="272" y="348"/>
                </a:cxn>
                <a:cxn ang="0">
                  <a:pos x="264" y="314"/>
                </a:cxn>
                <a:cxn ang="0">
                  <a:pos x="252" y="304"/>
                </a:cxn>
                <a:cxn ang="0">
                  <a:pos x="106" y="300"/>
                </a:cxn>
                <a:cxn ang="0">
                  <a:pos x="0" y="460"/>
                </a:cxn>
                <a:cxn ang="0">
                  <a:pos x="0" y="74"/>
                </a:cxn>
                <a:cxn ang="0">
                  <a:pos x="274" y="0"/>
                </a:cxn>
                <a:cxn ang="0">
                  <a:pos x="322" y="12"/>
                </a:cxn>
                <a:cxn ang="0">
                  <a:pos x="342" y="42"/>
                </a:cxn>
                <a:cxn ang="0">
                  <a:pos x="346" y="214"/>
                </a:cxn>
                <a:cxn ang="0">
                  <a:pos x="342" y="234"/>
                </a:cxn>
                <a:cxn ang="0">
                  <a:pos x="326" y="254"/>
                </a:cxn>
                <a:cxn ang="0">
                  <a:pos x="298" y="266"/>
                </a:cxn>
                <a:cxn ang="0">
                  <a:pos x="326" y="280"/>
                </a:cxn>
                <a:cxn ang="0">
                  <a:pos x="340" y="296"/>
                </a:cxn>
                <a:cxn ang="0">
                  <a:pos x="344" y="308"/>
                </a:cxn>
                <a:cxn ang="0">
                  <a:pos x="382" y="460"/>
                </a:cxn>
                <a:cxn ang="0">
                  <a:pos x="724" y="460"/>
                </a:cxn>
                <a:cxn ang="0">
                  <a:pos x="724" y="72"/>
                </a:cxn>
                <a:cxn ang="0">
                  <a:pos x="1028" y="0"/>
                </a:cxn>
              </a:cxnLst>
              <a:rect l="0" t="0" r="r" b="b"/>
              <a:pathLst>
                <a:path w="1100" h="530">
                  <a:moveTo>
                    <a:pt x="1028" y="0"/>
                  </a:moveTo>
                  <a:lnTo>
                    <a:pt x="1028" y="0"/>
                  </a:lnTo>
                  <a:lnTo>
                    <a:pt x="724" y="0"/>
                  </a:lnTo>
                  <a:lnTo>
                    <a:pt x="724" y="72"/>
                  </a:lnTo>
                  <a:lnTo>
                    <a:pt x="756" y="72"/>
                  </a:lnTo>
                  <a:lnTo>
                    <a:pt x="756" y="458"/>
                  </a:lnTo>
                  <a:lnTo>
                    <a:pt x="724" y="458"/>
                  </a:lnTo>
                  <a:lnTo>
                    <a:pt x="610" y="0"/>
                  </a:lnTo>
                  <a:lnTo>
                    <a:pt x="492" y="0"/>
                  </a:lnTo>
                  <a:lnTo>
                    <a:pt x="380" y="458"/>
                  </a:lnTo>
                  <a:lnTo>
                    <a:pt x="346" y="458"/>
                  </a:lnTo>
                  <a:lnTo>
                    <a:pt x="346" y="314"/>
                  </a:lnTo>
                  <a:lnTo>
                    <a:pt x="346" y="314"/>
                  </a:lnTo>
                  <a:lnTo>
                    <a:pt x="346" y="308"/>
                  </a:lnTo>
                  <a:lnTo>
                    <a:pt x="344" y="302"/>
                  </a:lnTo>
                  <a:lnTo>
                    <a:pt x="340" y="296"/>
                  </a:lnTo>
                  <a:lnTo>
                    <a:pt x="334" y="288"/>
                  </a:lnTo>
                  <a:lnTo>
                    <a:pt x="326" y="280"/>
                  </a:lnTo>
                  <a:lnTo>
                    <a:pt x="314" y="272"/>
                  </a:lnTo>
                  <a:lnTo>
                    <a:pt x="298" y="266"/>
                  </a:lnTo>
                  <a:lnTo>
                    <a:pt x="298" y="266"/>
                  </a:lnTo>
                  <a:lnTo>
                    <a:pt x="298" y="266"/>
                  </a:lnTo>
                  <a:lnTo>
                    <a:pt x="298" y="266"/>
                  </a:lnTo>
                  <a:lnTo>
                    <a:pt x="314" y="260"/>
                  </a:lnTo>
                  <a:lnTo>
                    <a:pt x="326" y="254"/>
                  </a:lnTo>
                  <a:lnTo>
                    <a:pt x="334" y="248"/>
                  </a:lnTo>
                  <a:lnTo>
                    <a:pt x="340" y="242"/>
                  </a:lnTo>
                  <a:lnTo>
                    <a:pt x="344" y="234"/>
                  </a:lnTo>
                  <a:lnTo>
                    <a:pt x="346" y="228"/>
                  </a:lnTo>
                  <a:lnTo>
                    <a:pt x="346" y="214"/>
                  </a:lnTo>
                  <a:lnTo>
                    <a:pt x="346" y="72"/>
                  </a:lnTo>
                  <a:lnTo>
                    <a:pt x="346" y="72"/>
                  </a:lnTo>
                  <a:lnTo>
                    <a:pt x="346" y="56"/>
                  </a:lnTo>
                  <a:lnTo>
                    <a:pt x="344" y="42"/>
                  </a:lnTo>
                  <a:lnTo>
                    <a:pt x="338" y="30"/>
                  </a:lnTo>
                  <a:lnTo>
                    <a:pt x="332" y="18"/>
                  </a:lnTo>
                  <a:lnTo>
                    <a:pt x="332" y="18"/>
                  </a:lnTo>
                  <a:lnTo>
                    <a:pt x="322" y="10"/>
                  </a:lnTo>
                  <a:lnTo>
                    <a:pt x="310" y="4"/>
                  </a:lnTo>
                  <a:lnTo>
                    <a:pt x="294" y="2"/>
                  </a:lnTo>
                  <a:lnTo>
                    <a:pt x="274" y="0"/>
                  </a:lnTo>
                  <a:lnTo>
                    <a:pt x="0" y="0"/>
                  </a:lnTo>
                  <a:lnTo>
                    <a:pt x="0" y="76"/>
                  </a:lnTo>
                  <a:lnTo>
                    <a:pt x="32" y="72"/>
                  </a:lnTo>
                  <a:lnTo>
                    <a:pt x="32" y="458"/>
                  </a:lnTo>
                  <a:lnTo>
                    <a:pt x="0" y="458"/>
                  </a:lnTo>
                  <a:lnTo>
                    <a:pt x="0" y="530"/>
                  </a:lnTo>
                  <a:lnTo>
                    <a:pt x="108" y="530"/>
                  </a:lnTo>
                  <a:lnTo>
                    <a:pt x="108" y="302"/>
                  </a:lnTo>
                  <a:lnTo>
                    <a:pt x="232" y="302"/>
                  </a:lnTo>
                  <a:lnTo>
                    <a:pt x="232" y="302"/>
                  </a:lnTo>
                  <a:lnTo>
                    <a:pt x="244" y="302"/>
                  </a:lnTo>
                  <a:lnTo>
                    <a:pt x="252" y="306"/>
                  </a:lnTo>
                  <a:lnTo>
                    <a:pt x="258" y="310"/>
                  </a:lnTo>
                  <a:lnTo>
                    <a:pt x="264" y="316"/>
                  </a:lnTo>
                  <a:lnTo>
                    <a:pt x="268" y="322"/>
                  </a:lnTo>
                  <a:lnTo>
                    <a:pt x="270" y="330"/>
                  </a:lnTo>
                  <a:lnTo>
                    <a:pt x="270" y="348"/>
                  </a:lnTo>
                  <a:lnTo>
                    <a:pt x="270" y="530"/>
                  </a:lnTo>
                  <a:lnTo>
                    <a:pt x="442" y="530"/>
                  </a:lnTo>
                  <a:lnTo>
                    <a:pt x="480" y="370"/>
                  </a:lnTo>
                  <a:lnTo>
                    <a:pt x="620" y="370"/>
                  </a:lnTo>
                  <a:lnTo>
                    <a:pt x="664" y="530"/>
                  </a:lnTo>
                  <a:lnTo>
                    <a:pt x="1028" y="530"/>
                  </a:lnTo>
                  <a:lnTo>
                    <a:pt x="1028" y="530"/>
                  </a:lnTo>
                  <a:lnTo>
                    <a:pt x="1044" y="530"/>
                  </a:lnTo>
                  <a:lnTo>
                    <a:pt x="1060" y="528"/>
                  </a:lnTo>
                  <a:lnTo>
                    <a:pt x="1072" y="524"/>
                  </a:lnTo>
                  <a:lnTo>
                    <a:pt x="1082" y="518"/>
                  </a:lnTo>
                  <a:lnTo>
                    <a:pt x="1082" y="518"/>
                  </a:lnTo>
                  <a:lnTo>
                    <a:pt x="1090" y="510"/>
                  </a:lnTo>
                  <a:lnTo>
                    <a:pt x="1096" y="496"/>
                  </a:lnTo>
                  <a:lnTo>
                    <a:pt x="1098" y="480"/>
                  </a:lnTo>
                  <a:lnTo>
                    <a:pt x="1100" y="460"/>
                  </a:lnTo>
                  <a:lnTo>
                    <a:pt x="1100" y="72"/>
                  </a:lnTo>
                  <a:lnTo>
                    <a:pt x="1100" y="72"/>
                  </a:lnTo>
                  <a:lnTo>
                    <a:pt x="1098" y="60"/>
                  </a:lnTo>
                  <a:lnTo>
                    <a:pt x="1096" y="48"/>
                  </a:lnTo>
                  <a:lnTo>
                    <a:pt x="1090" y="36"/>
                  </a:lnTo>
                  <a:lnTo>
                    <a:pt x="1090" y="36"/>
                  </a:lnTo>
                  <a:lnTo>
                    <a:pt x="1082" y="22"/>
                  </a:lnTo>
                  <a:lnTo>
                    <a:pt x="1076" y="16"/>
                  </a:lnTo>
                  <a:lnTo>
                    <a:pt x="1070" y="12"/>
                  </a:lnTo>
                  <a:lnTo>
                    <a:pt x="1062" y="6"/>
                  </a:lnTo>
                  <a:lnTo>
                    <a:pt x="1052" y="2"/>
                  </a:lnTo>
                  <a:lnTo>
                    <a:pt x="1040" y="0"/>
                  </a:lnTo>
                  <a:lnTo>
                    <a:pt x="1028" y="0"/>
                  </a:lnTo>
                  <a:lnTo>
                    <a:pt x="1028" y="0"/>
                  </a:lnTo>
                  <a:lnTo>
                    <a:pt x="1028" y="0"/>
                  </a:lnTo>
                  <a:lnTo>
                    <a:pt x="1028" y="0"/>
                  </a:lnTo>
                  <a:lnTo>
                    <a:pt x="1040" y="2"/>
                  </a:lnTo>
                  <a:lnTo>
                    <a:pt x="1052" y="4"/>
                  </a:lnTo>
                  <a:lnTo>
                    <a:pt x="1060" y="8"/>
                  </a:lnTo>
                  <a:lnTo>
                    <a:pt x="1068" y="12"/>
                  </a:lnTo>
                  <a:lnTo>
                    <a:pt x="1076" y="18"/>
                  </a:lnTo>
                  <a:lnTo>
                    <a:pt x="1082" y="24"/>
                  </a:lnTo>
                  <a:lnTo>
                    <a:pt x="1090" y="36"/>
                  </a:lnTo>
                  <a:lnTo>
                    <a:pt x="1090" y="36"/>
                  </a:lnTo>
                  <a:lnTo>
                    <a:pt x="1096" y="50"/>
                  </a:lnTo>
                  <a:lnTo>
                    <a:pt x="1098" y="60"/>
                  </a:lnTo>
                  <a:lnTo>
                    <a:pt x="1098" y="60"/>
                  </a:lnTo>
                  <a:lnTo>
                    <a:pt x="1098" y="72"/>
                  </a:lnTo>
                  <a:lnTo>
                    <a:pt x="1098" y="460"/>
                  </a:lnTo>
                  <a:lnTo>
                    <a:pt x="1098" y="460"/>
                  </a:lnTo>
                  <a:lnTo>
                    <a:pt x="1098" y="480"/>
                  </a:lnTo>
                  <a:lnTo>
                    <a:pt x="1094" y="496"/>
                  </a:lnTo>
                  <a:lnTo>
                    <a:pt x="1088" y="508"/>
                  </a:lnTo>
                  <a:lnTo>
                    <a:pt x="1082" y="518"/>
                  </a:lnTo>
                  <a:lnTo>
                    <a:pt x="1082" y="518"/>
                  </a:lnTo>
                  <a:lnTo>
                    <a:pt x="1072" y="524"/>
                  </a:lnTo>
                  <a:lnTo>
                    <a:pt x="1058" y="528"/>
                  </a:lnTo>
                  <a:lnTo>
                    <a:pt x="1044" y="530"/>
                  </a:lnTo>
                  <a:lnTo>
                    <a:pt x="1028" y="530"/>
                  </a:lnTo>
                  <a:lnTo>
                    <a:pt x="664" y="530"/>
                  </a:lnTo>
                  <a:lnTo>
                    <a:pt x="620" y="370"/>
                  </a:lnTo>
                  <a:lnTo>
                    <a:pt x="480" y="370"/>
                  </a:lnTo>
                  <a:lnTo>
                    <a:pt x="440" y="530"/>
                  </a:lnTo>
                  <a:lnTo>
                    <a:pt x="272" y="530"/>
                  </a:lnTo>
                  <a:lnTo>
                    <a:pt x="272" y="348"/>
                  </a:lnTo>
                  <a:lnTo>
                    <a:pt x="272" y="348"/>
                  </a:lnTo>
                  <a:lnTo>
                    <a:pt x="270" y="330"/>
                  </a:lnTo>
                  <a:lnTo>
                    <a:pt x="268" y="322"/>
                  </a:lnTo>
                  <a:lnTo>
                    <a:pt x="264" y="314"/>
                  </a:lnTo>
                  <a:lnTo>
                    <a:pt x="264" y="314"/>
                  </a:lnTo>
                  <a:lnTo>
                    <a:pt x="260" y="308"/>
                  </a:lnTo>
                  <a:lnTo>
                    <a:pt x="252" y="304"/>
                  </a:lnTo>
                  <a:lnTo>
                    <a:pt x="244" y="302"/>
                  </a:lnTo>
                  <a:lnTo>
                    <a:pt x="232" y="300"/>
                  </a:lnTo>
                  <a:lnTo>
                    <a:pt x="106" y="300"/>
                  </a:lnTo>
                  <a:lnTo>
                    <a:pt x="106" y="530"/>
                  </a:lnTo>
                  <a:lnTo>
                    <a:pt x="0" y="530"/>
                  </a:lnTo>
                  <a:lnTo>
                    <a:pt x="0" y="460"/>
                  </a:lnTo>
                  <a:lnTo>
                    <a:pt x="32" y="460"/>
                  </a:lnTo>
                  <a:lnTo>
                    <a:pt x="32" y="72"/>
                  </a:lnTo>
                  <a:lnTo>
                    <a:pt x="0" y="74"/>
                  </a:lnTo>
                  <a:lnTo>
                    <a:pt x="0" y="0"/>
                  </a:lnTo>
                  <a:lnTo>
                    <a:pt x="274" y="0"/>
                  </a:lnTo>
                  <a:lnTo>
                    <a:pt x="274" y="0"/>
                  </a:lnTo>
                  <a:lnTo>
                    <a:pt x="294" y="2"/>
                  </a:lnTo>
                  <a:lnTo>
                    <a:pt x="310" y="6"/>
                  </a:lnTo>
                  <a:lnTo>
                    <a:pt x="322" y="12"/>
                  </a:lnTo>
                  <a:lnTo>
                    <a:pt x="332" y="20"/>
                  </a:lnTo>
                  <a:lnTo>
                    <a:pt x="338" y="30"/>
                  </a:lnTo>
                  <a:lnTo>
                    <a:pt x="342" y="42"/>
                  </a:lnTo>
                  <a:lnTo>
                    <a:pt x="344" y="56"/>
                  </a:lnTo>
                  <a:lnTo>
                    <a:pt x="346" y="72"/>
                  </a:lnTo>
                  <a:lnTo>
                    <a:pt x="346" y="214"/>
                  </a:lnTo>
                  <a:lnTo>
                    <a:pt x="346" y="214"/>
                  </a:lnTo>
                  <a:lnTo>
                    <a:pt x="344" y="228"/>
                  </a:lnTo>
                  <a:lnTo>
                    <a:pt x="342" y="234"/>
                  </a:lnTo>
                  <a:lnTo>
                    <a:pt x="340" y="240"/>
                  </a:lnTo>
                  <a:lnTo>
                    <a:pt x="334" y="248"/>
                  </a:lnTo>
                  <a:lnTo>
                    <a:pt x="326" y="254"/>
                  </a:lnTo>
                  <a:lnTo>
                    <a:pt x="314" y="260"/>
                  </a:lnTo>
                  <a:lnTo>
                    <a:pt x="298" y="266"/>
                  </a:lnTo>
                  <a:lnTo>
                    <a:pt x="298" y="266"/>
                  </a:lnTo>
                  <a:lnTo>
                    <a:pt x="298" y="266"/>
                  </a:lnTo>
                  <a:lnTo>
                    <a:pt x="314" y="272"/>
                  </a:lnTo>
                  <a:lnTo>
                    <a:pt x="326" y="280"/>
                  </a:lnTo>
                  <a:lnTo>
                    <a:pt x="334" y="288"/>
                  </a:lnTo>
                  <a:lnTo>
                    <a:pt x="340" y="296"/>
                  </a:lnTo>
                  <a:lnTo>
                    <a:pt x="340" y="296"/>
                  </a:lnTo>
                  <a:lnTo>
                    <a:pt x="342" y="302"/>
                  </a:lnTo>
                  <a:lnTo>
                    <a:pt x="344" y="308"/>
                  </a:lnTo>
                  <a:lnTo>
                    <a:pt x="344" y="308"/>
                  </a:lnTo>
                  <a:lnTo>
                    <a:pt x="346" y="314"/>
                  </a:lnTo>
                  <a:lnTo>
                    <a:pt x="346" y="460"/>
                  </a:lnTo>
                  <a:lnTo>
                    <a:pt x="382" y="460"/>
                  </a:lnTo>
                  <a:lnTo>
                    <a:pt x="492" y="0"/>
                  </a:lnTo>
                  <a:lnTo>
                    <a:pt x="610" y="0"/>
                  </a:lnTo>
                  <a:lnTo>
                    <a:pt x="724" y="460"/>
                  </a:lnTo>
                  <a:lnTo>
                    <a:pt x="756" y="460"/>
                  </a:lnTo>
                  <a:lnTo>
                    <a:pt x="756" y="72"/>
                  </a:lnTo>
                  <a:lnTo>
                    <a:pt x="724" y="72"/>
                  </a:lnTo>
                  <a:lnTo>
                    <a:pt x="724" y="0"/>
                  </a:lnTo>
                  <a:lnTo>
                    <a:pt x="1028" y="0"/>
                  </a:lnTo>
                  <a:lnTo>
                    <a:pt x="1028"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5" name="Freeform 63"/>
            <p:cNvSpPr>
              <a:spLocks/>
            </p:cNvSpPr>
            <p:nvPr/>
          </p:nvSpPr>
          <p:spPr bwMode="auto">
            <a:xfrm>
              <a:off x="8471352" y="377233"/>
              <a:ext cx="74827" cy="171586"/>
            </a:xfrm>
            <a:custGeom>
              <a:avLst/>
              <a:gdLst/>
              <a:ahLst/>
              <a:cxnLst>
                <a:cxn ang="0">
                  <a:pos x="62" y="0"/>
                </a:cxn>
                <a:cxn ang="0">
                  <a:pos x="116" y="266"/>
                </a:cxn>
                <a:cxn ang="0">
                  <a:pos x="0" y="266"/>
                </a:cxn>
                <a:cxn ang="0">
                  <a:pos x="62" y="0"/>
                </a:cxn>
              </a:cxnLst>
              <a:rect l="0" t="0" r="r" b="b"/>
              <a:pathLst>
                <a:path w="116" h="266">
                  <a:moveTo>
                    <a:pt x="62" y="0"/>
                  </a:moveTo>
                  <a:lnTo>
                    <a:pt x="116" y="266"/>
                  </a:lnTo>
                  <a:lnTo>
                    <a:pt x="0" y="266"/>
                  </a:lnTo>
                  <a:lnTo>
                    <a:pt x="62" y="0"/>
                  </a:lnTo>
                  <a:close/>
                </a:path>
              </a:pathLst>
            </a:custGeom>
            <a:solidFill>
              <a:srgbClr val="ED1C2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6" name="Freeform 64"/>
            <p:cNvSpPr>
              <a:spLocks/>
            </p:cNvSpPr>
            <p:nvPr/>
          </p:nvSpPr>
          <p:spPr bwMode="auto">
            <a:xfrm>
              <a:off x="8471352" y="377233"/>
              <a:ext cx="74827" cy="171586"/>
            </a:xfrm>
            <a:custGeom>
              <a:avLst/>
              <a:gdLst/>
              <a:ahLst/>
              <a:cxnLst>
                <a:cxn ang="0">
                  <a:pos x="62" y="0"/>
                </a:cxn>
                <a:cxn ang="0">
                  <a:pos x="62" y="0"/>
                </a:cxn>
                <a:cxn ang="0">
                  <a:pos x="116" y="266"/>
                </a:cxn>
                <a:cxn ang="0">
                  <a:pos x="0" y="266"/>
                </a:cxn>
                <a:cxn ang="0">
                  <a:pos x="62" y="0"/>
                </a:cxn>
                <a:cxn ang="0">
                  <a:pos x="62" y="0"/>
                </a:cxn>
                <a:cxn ang="0">
                  <a:pos x="62" y="0"/>
                </a:cxn>
                <a:cxn ang="0">
                  <a:pos x="62" y="0"/>
                </a:cxn>
                <a:cxn ang="0">
                  <a:pos x="62" y="0"/>
                </a:cxn>
                <a:cxn ang="0">
                  <a:pos x="0" y="266"/>
                </a:cxn>
                <a:cxn ang="0">
                  <a:pos x="116" y="266"/>
                </a:cxn>
                <a:cxn ang="0">
                  <a:pos x="62" y="0"/>
                </a:cxn>
                <a:cxn ang="0">
                  <a:pos x="62" y="0"/>
                </a:cxn>
                <a:cxn ang="0">
                  <a:pos x="62" y="0"/>
                </a:cxn>
              </a:cxnLst>
              <a:rect l="0" t="0" r="r" b="b"/>
              <a:pathLst>
                <a:path w="116" h="266">
                  <a:moveTo>
                    <a:pt x="62" y="0"/>
                  </a:moveTo>
                  <a:lnTo>
                    <a:pt x="62" y="0"/>
                  </a:lnTo>
                  <a:lnTo>
                    <a:pt x="116" y="266"/>
                  </a:lnTo>
                  <a:lnTo>
                    <a:pt x="0" y="266"/>
                  </a:lnTo>
                  <a:lnTo>
                    <a:pt x="62" y="0"/>
                  </a:lnTo>
                  <a:lnTo>
                    <a:pt x="62" y="0"/>
                  </a:lnTo>
                  <a:lnTo>
                    <a:pt x="62" y="0"/>
                  </a:lnTo>
                  <a:lnTo>
                    <a:pt x="62" y="0"/>
                  </a:lnTo>
                  <a:lnTo>
                    <a:pt x="62" y="0"/>
                  </a:lnTo>
                  <a:lnTo>
                    <a:pt x="0" y="266"/>
                  </a:lnTo>
                  <a:lnTo>
                    <a:pt x="116" y="266"/>
                  </a:lnTo>
                  <a:lnTo>
                    <a:pt x="62" y="0"/>
                  </a:lnTo>
                  <a:lnTo>
                    <a:pt x="62" y="0"/>
                  </a:lnTo>
                  <a:lnTo>
                    <a:pt x="62" y="0"/>
                  </a:lnTo>
                  <a:close/>
                </a:path>
              </a:pathLst>
            </a:custGeom>
            <a:solidFill>
              <a:srgbClr val="ED1C2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7" name="Freeform 65"/>
            <p:cNvSpPr>
              <a:spLocks/>
            </p:cNvSpPr>
            <p:nvPr/>
          </p:nvSpPr>
          <p:spPr bwMode="auto">
            <a:xfrm>
              <a:off x="8691962" y="392714"/>
              <a:ext cx="125142" cy="250283"/>
            </a:xfrm>
            <a:custGeom>
              <a:avLst/>
              <a:gdLst/>
              <a:ahLst/>
              <a:cxnLst>
                <a:cxn ang="0">
                  <a:pos x="0" y="0"/>
                </a:cxn>
                <a:cxn ang="0">
                  <a:pos x="0" y="388"/>
                </a:cxn>
                <a:cxn ang="0">
                  <a:pos x="158" y="388"/>
                </a:cxn>
                <a:cxn ang="0">
                  <a:pos x="158" y="388"/>
                </a:cxn>
                <a:cxn ang="0">
                  <a:pos x="170" y="386"/>
                </a:cxn>
                <a:cxn ang="0">
                  <a:pos x="180" y="384"/>
                </a:cxn>
                <a:cxn ang="0">
                  <a:pos x="186" y="380"/>
                </a:cxn>
                <a:cxn ang="0">
                  <a:pos x="190" y="374"/>
                </a:cxn>
                <a:cxn ang="0">
                  <a:pos x="192" y="370"/>
                </a:cxn>
                <a:cxn ang="0">
                  <a:pos x="194" y="364"/>
                </a:cxn>
                <a:cxn ang="0">
                  <a:pos x="194" y="348"/>
                </a:cxn>
                <a:cxn ang="0">
                  <a:pos x="194" y="42"/>
                </a:cxn>
                <a:cxn ang="0">
                  <a:pos x="194" y="42"/>
                </a:cxn>
                <a:cxn ang="0">
                  <a:pos x="194" y="30"/>
                </a:cxn>
                <a:cxn ang="0">
                  <a:pos x="192" y="22"/>
                </a:cxn>
                <a:cxn ang="0">
                  <a:pos x="188" y="16"/>
                </a:cxn>
                <a:cxn ang="0">
                  <a:pos x="184" y="10"/>
                </a:cxn>
                <a:cxn ang="0">
                  <a:pos x="176" y="4"/>
                </a:cxn>
                <a:cxn ang="0">
                  <a:pos x="164" y="2"/>
                </a:cxn>
                <a:cxn ang="0">
                  <a:pos x="150" y="0"/>
                </a:cxn>
                <a:cxn ang="0">
                  <a:pos x="0" y="0"/>
                </a:cxn>
              </a:cxnLst>
              <a:rect l="0" t="0" r="r" b="b"/>
              <a:pathLst>
                <a:path w="194" h="388">
                  <a:moveTo>
                    <a:pt x="0" y="0"/>
                  </a:moveTo>
                  <a:lnTo>
                    <a:pt x="0" y="388"/>
                  </a:lnTo>
                  <a:lnTo>
                    <a:pt x="158" y="388"/>
                  </a:lnTo>
                  <a:lnTo>
                    <a:pt x="158" y="388"/>
                  </a:lnTo>
                  <a:lnTo>
                    <a:pt x="170" y="386"/>
                  </a:lnTo>
                  <a:lnTo>
                    <a:pt x="180" y="384"/>
                  </a:lnTo>
                  <a:lnTo>
                    <a:pt x="186" y="380"/>
                  </a:lnTo>
                  <a:lnTo>
                    <a:pt x="190" y="374"/>
                  </a:lnTo>
                  <a:lnTo>
                    <a:pt x="192" y="370"/>
                  </a:lnTo>
                  <a:lnTo>
                    <a:pt x="194" y="364"/>
                  </a:lnTo>
                  <a:lnTo>
                    <a:pt x="194" y="348"/>
                  </a:lnTo>
                  <a:lnTo>
                    <a:pt x="194" y="42"/>
                  </a:lnTo>
                  <a:lnTo>
                    <a:pt x="194" y="42"/>
                  </a:lnTo>
                  <a:lnTo>
                    <a:pt x="194" y="30"/>
                  </a:lnTo>
                  <a:lnTo>
                    <a:pt x="192" y="22"/>
                  </a:lnTo>
                  <a:lnTo>
                    <a:pt x="188" y="16"/>
                  </a:lnTo>
                  <a:lnTo>
                    <a:pt x="184" y="10"/>
                  </a:lnTo>
                  <a:lnTo>
                    <a:pt x="176" y="4"/>
                  </a:lnTo>
                  <a:lnTo>
                    <a:pt x="164" y="2"/>
                  </a:lnTo>
                  <a:lnTo>
                    <a:pt x="150" y="0"/>
                  </a:lnTo>
                  <a:lnTo>
                    <a:pt x="0" y="0"/>
                  </a:lnTo>
                  <a:close/>
                </a:path>
              </a:pathLst>
            </a:custGeom>
            <a:solidFill>
              <a:srgbClr val="ED1C2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66"/>
            <p:cNvSpPr>
              <a:spLocks/>
            </p:cNvSpPr>
            <p:nvPr/>
          </p:nvSpPr>
          <p:spPr bwMode="auto">
            <a:xfrm>
              <a:off x="8691962" y="392714"/>
              <a:ext cx="125142" cy="250283"/>
            </a:xfrm>
            <a:custGeom>
              <a:avLst/>
              <a:gdLst/>
              <a:ahLst/>
              <a:cxnLst>
                <a:cxn ang="0">
                  <a:pos x="0" y="0"/>
                </a:cxn>
                <a:cxn ang="0">
                  <a:pos x="0" y="0"/>
                </a:cxn>
                <a:cxn ang="0">
                  <a:pos x="0" y="388"/>
                </a:cxn>
                <a:cxn ang="0">
                  <a:pos x="158" y="388"/>
                </a:cxn>
                <a:cxn ang="0">
                  <a:pos x="158" y="388"/>
                </a:cxn>
                <a:cxn ang="0">
                  <a:pos x="158" y="388"/>
                </a:cxn>
                <a:cxn ang="0">
                  <a:pos x="170" y="386"/>
                </a:cxn>
                <a:cxn ang="0">
                  <a:pos x="180" y="384"/>
                </a:cxn>
                <a:cxn ang="0">
                  <a:pos x="186" y="380"/>
                </a:cxn>
                <a:cxn ang="0">
                  <a:pos x="190" y="376"/>
                </a:cxn>
                <a:cxn ang="0">
                  <a:pos x="190" y="376"/>
                </a:cxn>
                <a:cxn ang="0">
                  <a:pos x="192" y="370"/>
                </a:cxn>
                <a:cxn ang="0">
                  <a:pos x="194" y="364"/>
                </a:cxn>
                <a:cxn ang="0">
                  <a:pos x="194" y="348"/>
                </a:cxn>
                <a:cxn ang="0">
                  <a:pos x="194" y="42"/>
                </a:cxn>
                <a:cxn ang="0">
                  <a:pos x="194" y="42"/>
                </a:cxn>
                <a:cxn ang="0">
                  <a:pos x="194" y="30"/>
                </a:cxn>
                <a:cxn ang="0">
                  <a:pos x="192" y="22"/>
                </a:cxn>
                <a:cxn ang="0">
                  <a:pos x="190" y="16"/>
                </a:cxn>
                <a:cxn ang="0">
                  <a:pos x="190" y="16"/>
                </a:cxn>
                <a:cxn ang="0">
                  <a:pos x="184" y="10"/>
                </a:cxn>
                <a:cxn ang="0">
                  <a:pos x="176" y="4"/>
                </a:cxn>
                <a:cxn ang="0">
                  <a:pos x="164" y="2"/>
                </a:cxn>
                <a:cxn ang="0">
                  <a:pos x="150" y="0"/>
                </a:cxn>
                <a:cxn ang="0">
                  <a:pos x="0" y="0"/>
                </a:cxn>
                <a:cxn ang="0">
                  <a:pos x="0" y="0"/>
                </a:cxn>
                <a:cxn ang="0">
                  <a:pos x="0" y="0"/>
                </a:cxn>
                <a:cxn ang="0">
                  <a:pos x="0" y="0"/>
                </a:cxn>
                <a:cxn ang="0">
                  <a:pos x="150" y="0"/>
                </a:cxn>
                <a:cxn ang="0">
                  <a:pos x="150" y="0"/>
                </a:cxn>
                <a:cxn ang="0">
                  <a:pos x="164" y="2"/>
                </a:cxn>
                <a:cxn ang="0">
                  <a:pos x="176" y="4"/>
                </a:cxn>
                <a:cxn ang="0">
                  <a:pos x="184" y="10"/>
                </a:cxn>
                <a:cxn ang="0">
                  <a:pos x="188" y="16"/>
                </a:cxn>
                <a:cxn ang="0">
                  <a:pos x="188" y="16"/>
                </a:cxn>
                <a:cxn ang="0">
                  <a:pos x="192" y="22"/>
                </a:cxn>
                <a:cxn ang="0">
                  <a:pos x="194" y="30"/>
                </a:cxn>
                <a:cxn ang="0">
                  <a:pos x="194" y="42"/>
                </a:cxn>
                <a:cxn ang="0">
                  <a:pos x="194" y="348"/>
                </a:cxn>
                <a:cxn ang="0">
                  <a:pos x="194" y="348"/>
                </a:cxn>
                <a:cxn ang="0">
                  <a:pos x="194" y="364"/>
                </a:cxn>
                <a:cxn ang="0">
                  <a:pos x="192" y="370"/>
                </a:cxn>
                <a:cxn ang="0">
                  <a:pos x="190" y="374"/>
                </a:cxn>
                <a:cxn ang="0">
                  <a:pos x="190" y="374"/>
                </a:cxn>
                <a:cxn ang="0">
                  <a:pos x="186" y="380"/>
                </a:cxn>
                <a:cxn ang="0">
                  <a:pos x="180" y="382"/>
                </a:cxn>
                <a:cxn ang="0">
                  <a:pos x="170" y="386"/>
                </a:cxn>
                <a:cxn ang="0">
                  <a:pos x="158" y="388"/>
                </a:cxn>
                <a:cxn ang="0">
                  <a:pos x="158" y="388"/>
                </a:cxn>
                <a:cxn ang="0">
                  <a:pos x="158" y="388"/>
                </a:cxn>
                <a:cxn ang="0">
                  <a:pos x="2" y="388"/>
                </a:cxn>
                <a:cxn ang="0">
                  <a:pos x="2" y="0"/>
                </a:cxn>
                <a:cxn ang="0">
                  <a:pos x="0" y="0"/>
                </a:cxn>
                <a:cxn ang="0">
                  <a:pos x="0" y="0"/>
                </a:cxn>
                <a:cxn ang="0">
                  <a:pos x="0" y="0"/>
                </a:cxn>
              </a:cxnLst>
              <a:rect l="0" t="0" r="r" b="b"/>
              <a:pathLst>
                <a:path w="194" h="388">
                  <a:moveTo>
                    <a:pt x="0" y="0"/>
                  </a:moveTo>
                  <a:lnTo>
                    <a:pt x="0" y="0"/>
                  </a:lnTo>
                  <a:lnTo>
                    <a:pt x="0" y="388"/>
                  </a:lnTo>
                  <a:lnTo>
                    <a:pt x="158" y="388"/>
                  </a:lnTo>
                  <a:lnTo>
                    <a:pt x="158" y="388"/>
                  </a:lnTo>
                  <a:lnTo>
                    <a:pt x="158" y="388"/>
                  </a:lnTo>
                  <a:lnTo>
                    <a:pt x="170" y="386"/>
                  </a:lnTo>
                  <a:lnTo>
                    <a:pt x="180" y="384"/>
                  </a:lnTo>
                  <a:lnTo>
                    <a:pt x="186" y="380"/>
                  </a:lnTo>
                  <a:lnTo>
                    <a:pt x="190" y="376"/>
                  </a:lnTo>
                  <a:lnTo>
                    <a:pt x="190" y="376"/>
                  </a:lnTo>
                  <a:lnTo>
                    <a:pt x="192" y="370"/>
                  </a:lnTo>
                  <a:lnTo>
                    <a:pt x="194" y="364"/>
                  </a:lnTo>
                  <a:lnTo>
                    <a:pt x="194" y="348"/>
                  </a:lnTo>
                  <a:lnTo>
                    <a:pt x="194" y="42"/>
                  </a:lnTo>
                  <a:lnTo>
                    <a:pt x="194" y="42"/>
                  </a:lnTo>
                  <a:lnTo>
                    <a:pt x="194" y="30"/>
                  </a:lnTo>
                  <a:lnTo>
                    <a:pt x="192" y="22"/>
                  </a:lnTo>
                  <a:lnTo>
                    <a:pt x="190" y="16"/>
                  </a:lnTo>
                  <a:lnTo>
                    <a:pt x="190" y="16"/>
                  </a:lnTo>
                  <a:lnTo>
                    <a:pt x="184" y="10"/>
                  </a:lnTo>
                  <a:lnTo>
                    <a:pt x="176" y="4"/>
                  </a:lnTo>
                  <a:lnTo>
                    <a:pt x="164" y="2"/>
                  </a:lnTo>
                  <a:lnTo>
                    <a:pt x="150" y="0"/>
                  </a:lnTo>
                  <a:lnTo>
                    <a:pt x="0" y="0"/>
                  </a:lnTo>
                  <a:lnTo>
                    <a:pt x="0" y="0"/>
                  </a:lnTo>
                  <a:lnTo>
                    <a:pt x="0" y="0"/>
                  </a:lnTo>
                  <a:lnTo>
                    <a:pt x="0" y="0"/>
                  </a:lnTo>
                  <a:lnTo>
                    <a:pt x="150" y="0"/>
                  </a:lnTo>
                  <a:lnTo>
                    <a:pt x="150" y="0"/>
                  </a:lnTo>
                  <a:lnTo>
                    <a:pt x="164" y="2"/>
                  </a:lnTo>
                  <a:lnTo>
                    <a:pt x="176" y="4"/>
                  </a:lnTo>
                  <a:lnTo>
                    <a:pt x="184" y="10"/>
                  </a:lnTo>
                  <a:lnTo>
                    <a:pt x="188" y="16"/>
                  </a:lnTo>
                  <a:lnTo>
                    <a:pt x="188" y="16"/>
                  </a:lnTo>
                  <a:lnTo>
                    <a:pt x="192" y="22"/>
                  </a:lnTo>
                  <a:lnTo>
                    <a:pt x="194" y="30"/>
                  </a:lnTo>
                  <a:lnTo>
                    <a:pt x="194" y="42"/>
                  </a:lnTo>
                  <a:lnTo>
                    <a:pt x="194" y="348"/>
                  </a:lnTo>
                  <a:lnTo>
                    <a:pt x="194" y="348"/>
                  </a:lnTo>
                  <a:lnTo>
                    <a:pt x="194" y="364"/>
                  </a:lnTo>
                  <a:lnTo>
                    <a:pt x="192" y="370"/>
                  </a:lnTo>
                  <a:lnTo>
                    <a:pt x="190" y="374"/>
                  </a:lnTo>
                  <a:lnTo>
                    <a:pt x="190" y="374"/>
                  </a:lnTo>
                  <a:lnTo>
                    <a:pt x="186" y="380"/>
                  </a:lnTo>
                  <a:lnTo>
                    <a:pt x="180" y="382"/>
                  </a:lnTo>
                  <a:lnTo>
                    <a:pt x="170" y="386"/>
                  </a:lnTo>
                  <a:lnTo>
                    <a:pt x="158" y="388"/>
                  </a:lnTo>
                  <a:lnTo>
                    <a:pt x="158" y="388"/>
                  </a:lnTo>
                  <a:lnTo>
                    <a:pt x="158" y="388"/>
                  </a:lnTo>
                  <a:lnTo>
                    <a:pt x="2" y="388"/>
                  </a:lnTo>
                  <a:lnTo>
                    <a:pt x="2" y="0"/>
                  </a:lnTo>
                  <a:lnTo>
                    <a:pt x="0" y="0"/>
                  </a:lnTo>
                  <a:lnTo>
                    <a:pt x="0" y="0"/>
                  </a:lnTo>
                  <a:lnTo>
                    <a:pt x="0" y="0"/>
                  </a:lnTo>
                  <a:close/>
                </a:path>
              </a:pathLst>
            </a:custGeom>
            <a:solidFill>
              <a:srgbClr val="ED1C2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67"/>
            <p:cNvSpPr>
              <a:spLocks/>
            </p:cNvSpPr>
            <p:nvPr/>
          </p:nvSpPr>
          <p:spPr bwMode="auto">
            <a:xfrm>
              <a:off x="8221069" y="392714"/>
              <a:ext cx="108370" cy="104500"/>
            </a:xfrm>
            <a:custGeom>
              <a:avLst/>
              <a:gdLst/>
              <a:ahLst/>
              <a:cxnLst>
                <a:cxn ang="0">
                  <a:pos x="0" y="0"/>
                </a:cxn>
                <a:cxn ang="0">
                  <a:pos x="0" y="162"/>
                </a:cxn>
                <a:cxn ang="0">
                  <a:pos x="134" y="162"/>
                </a:cxn>
                <a:cxn ang="0">
                  <a:pos x="134" y="162"/>
                </a:cxn>
                <a:cxn ang="0">
                  <a:pos x="144" y="158"/>
                </a:cxn>
                <a:cxn ang="0">
                  <a:pos x="152" y="154"/>
                </a:cxn>
                <a:cxn ang="0">
                  <a:pos x="158" y="150"/>
                </a:cxn>
                <a:cxn ang="0">
                  <a:pos x="162" y="144"/>
                </a:cxn>
                <a:cxn ang="0">
                  <a:pos x="166" y="138"/>
                </a:cxn>
                <a:cxn ang="0">
                  <a:pos x="166" y="132"/>
                </a:cxn>
                <a:cxn ang="0">
                  <a:pos x="168" y="120"/>
                </a:cxn>
                <a:cxn ang="0">
                  <a:pos x="168" y="36"/>
                </a:cxn>
                <a:cxn ang="0">
                  <a:pos x="168" y="36"/>
                </a:cxn>
                <a:cxn ang="0">
                  <a:pos x="164" y="24"/>
                </a:cxn>
                <a:cxn ang="0">
                  <a:pos x="162" y="18"/>
                </a:cxn>
                <a:cxn ang="0">
                  <a:pos x="160" y="12"/>
                </a:cxn>
                <a:cxn ang="0">
                  <a:pos x="154" y="8"/>
                </a:cxn>
                <a:cxn ang="0">
                  <a:pos x="148" y="4"/>
                </a:cxn>
                <a:cxn ang="0">
                  <a:pos x="140" y="2"/>
                </a:cxn>
                <a:cxn ang="0">
                  <a:pos x="128" y="0"/>
                </a:cxn>
                <a:cxn ang="0">
                  <a:pos x="0" y="0"/>
                </a:cxn>
              </a:cxnLst>
              <a:rect l="0" t="0" r="r" b="b"/>
              <a:pathLst>
                <a:path w="168" h="162">
                  <a:moveTo>
                    <a:pt x="0" y="0"/>
                  </a:moveTo>
                  <a:lnTo>
                    <a:pt x="0" y="162"/>
                  </a:lnTo>
                  <a:lnTo>
                    <a:pt x="134" y="162"/>
                  </a:lnTo>
                  <a:lnTo>
                    <a:pt x="134" y="162"/>
                  </a:lnTo>
                  <a:lnTo>
                    <a:pt x="144" y="158"/>
                  </a:lnTo>
                  <a:lnTo>
                    <a:pt x="152" y="154"/>
                  </a:lnTo>
                  <a:lnTo>
                    <a:pt x="158" y="150"/>
                  </a:lnTo>
                  <a:lnTo>
                    <a:pt x="162" y="144"/>
                  </a:lnTo>
                  <a:lnTo>
                    <a:pt x="166" y="138"/>
                  </a:lnTo>
                  <a:lnTo>
                    <a:pt x="166" y="132"/>
                  </a:lnTo>
                  <a:lnTo>
                    <a:pt x="168" y="120"/>
                  </a:lnTo>
                  <a:lnTo>
                    <a:pt x="168" y="36"/>
                  </a:lnTo>
                  <a:lnTo>
                    <a:pt x="168" y="36"/>
                  </a:lnTo>
                  <a:lnTo>
                    <a:pt x="164" y="24"/>
                  </a:lnTo>
                  <a:lnTo>
                    <a:pt x="162" y="18"/>
                  </a:lnTo>
                  <a:lnTo>
                    <a:pt x="160" y="12"/>
                  </a:lnTo>
                  <a:lnTo>
                    <a:pt x="154" y="8"/>
                  </a:lnTo>
                  <a:lnTo>
                    <a:pt x="148" y="4"/>
                  </a:lnTo>
                  <a:lnTo>
                    <a:pt x="140" y="2"/>
                  </a:lnTo>
                  <a:lnTo>
                    <a:pt x="128" y="0"/>
                  </a:lnTo>
                  <a:lnTo>
                    <a:pt x="0" y="0"/>
                  </a:lnTo>
                  <a:close/>
                </a:path>
              </a:pathLst>
            </a:custGeom>
            <a:solidFill>
              <a:srgbClr val="ED1C2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68"/>
            <p:cNvSpPr>
              <a:spLocks/>
            </p:cNvSpPr>
            <p:nvPr/>
          </p:nvSpPr>
          <p:spPr bwMode="auto">
            <a:xfrm>
              <a:off x="8221069" y="392714"/>
              <a:ext cx="108370" cy="104500"/>
            </a:xfrm>
            <a:custGeom>
              <a:avLst/>
              <a:gdLst/>
              <a:ahLst/>
              <a:cxnLst>
                <a:cxn ang="0">
                  <a:pos x="0" y="0"/>
                </a:cxn>
                <a:cxn ang="0">
                  <a:pos x="0" y="0"/>
                </a:cxn>
                <a:cxn ang="0">
                  <a:pos x="0" y="162"/>
                </a:cxn>
                <a:cxn ang="0">
                  <a:pos x="134" y="162"/>
                </a:cxn>
                <a:cxn ang="0">
                  <a:pos x="134" y="162"/>
                </a:cxn>
                <a:cxn ang="0">
                  <a:pos x="134" y="162"/>
                </a:cxn>
                <a:cxn ang="0">
                  <a:pos x="144" y="158"/>
                </a:cxn>
                <a:cxn ang="0">
                  <a:pos x="152" y="154"/>
                </a:cxn>
                <a:cxn ang="0">
                  <a:pos x="158" y="150"/>
                </a:cxn>
                <a:cxn ang="0">
                  <a:pos x="162" y="144"/>
                </a:cxn>
                <a:cxn ang="0">
                  <a:pos x="166" y="138"/>
                </a:cxn>
                <a:cxn ang="0">
                  <a:pos x="168" y="132"/>
                </a:cxn>
                <a:cxn ang="0">
                  <a:pos x="168" y="120"/>
                </a:cxn>
                <a:cxn ang="0">
                  <a:pos x="168" y="36"/>
                </a:cxn>
                <a:cxn ang="0">
                  <a:pos x="168" y="36"/>
                </a:cxn>
                <a:cxn ang="0">
                  <a:pos x="168" y="36"/>
                </a:cxn>
                <a:cxn ang="0">
                  <a:pos x="166" y="24"/>
                </a:cxn>
                <a:cxn ang="0">
                  <a:pos x="162" y="18"/>
                </a:cxn>
                <a:cxn ang="0">
                  <a:pos x="160" y="12"/>
                </a:cxn>
                <a:cxn ang="0">
                  <a:pos x="154" y="8"/>
                </a:cxn>
                <a:cxn ang="0">
                  <a:pos x="148" y="4"/>
                </a:cxn>
                <a:cxn ang="0">
                  <a:pos x="140" y="0"/>
                </a:cxn>
                <a:cxn ang="0">
                  <a:pos x="128" y="0"/>
                </a:cxn>
                <a:cxn ang="0">
                  <a:pos x="0" y="0"/>
                </a:cxn>
                <a:cxn ang="0">
                  <a:pos x="0" y="0"/>
                </a:cxn>
                <a:cxn ang="0">
                  <a:pos x="0" y="0"/>
                </a:cxn>
                <a:cxn ang="0">
                  <a:pos x="0" y="0"/>
                </a:cxn>
                <a:cxn ang="0">
                  <a:pos x="128" y="0"/>
                </a:cxn>
                <a:cxn ang="0">
                  <a:pos x="128" y="0"/>
                </a:cxn>
                <a:cxn ang="0">
                  <a:pos x="140" y="2"/>
                </a:cxn>
                <a:cxn ang="0">
                  <a:pos x="148" y="4"/>
                </a:cxn>
                <a:cxn ang="0">
                  <a:pos x="154" y="8"/>
                </a:cxn>
                <a:cxn ang="0">
                  <a:pos x="160" y="12"/>
                </a:cxn>
                <a:cxn ang="0">
                  <a:pos x="162" y="18"/>
                </a:cxn>
                <a:cxn ang="0">
                  <a:pos x="164" y="24"/>
                </a:cxn>
                <a:cxn ang="0">
                  <a:pos x="168" y="36"/>
                </a:cxn>
                <a:cxn ang="0">
                  <a:pos x="168" y="36"/>
                </a:cxn>
                <a:cxn ang="0">
                  <a:pos x="168" y="36"/>
                </a:cxn>
                <a:cxn ang="0">
                  <a:pos x="168" y="120"/>
                </a:cxn>
                <a:cxn ang="0">
                  <a:pos x="168" y="120"/>
                </a:cxn>
                <a:cxn ang="0">
                  <a:pos x="166" y="132"/>
                </a:cxn>
                <a:cxn ang="0">
                  <a:pos x="164" y="138"/>
                </a:cxn>
                <a:cxn ang="0">
                  <a:pos x="162" y="144"/>
                </a:cxn>
                <a:cxn ang="0">
                  <a:pos x="158" y="150"/>
                </a:cxn>
                <a:cxn ang="0">
                  <a:pos x="152" y="154"/>
                </a:cxn>
                <a:cxn ang="0">
                  <a:pos x="144" y="158"/>
                </a:cxn>
                <a:cxn ang="0">
                  <a:pos x="134" y="160"/>
                </a:cxn>
                <a:cxn ang="0">
                  <a:pos x="134" y="162"/>
                </a:cxn>
                <a:cxn ang="0">
                  <a:pos x="134" y="160"/>
                </a:cxn>
                <a:cxn ang="0">
                  <a:pos x="2" y="160"/>
                </a:cxn>
                <a:cxn ang="0">
                  <a:pos x="2" y="0"/>
                </a:cxn>
                <a:cxn ang="0">
                  <a:pos x="0" y="0"/>
                </a:cxn>
                <a:cxn ang="0">
                  <a:pos x="0" y="0"/>
                </a:cxn>
                <a:cxn ang="0">
                  <a:pos x="0" y="0"/>
                </a:cxn>
              </a:cxnLst>
              <a:rect l="0" t="0" r="r" b="b"/>
              <a:pathLst>
                <a:path w="168" h="162">
                  <a:moveTo>
                    <a:pt x="0" y="0"/>
                  </a:moveTo>
                  <a:lnTo>
                    <a:pt x="0" y="0"/>
                  </a:lnTo>
                  <a:lnTo>
                    <a:pt x="0" y="162"/>
                  </a:lnTo>
                  <a:lnTo>
                    <a:pt x="134" y="162"/>
                  </a:lnTo>
                  <a:lnTo>
                    <a:pt x="134" y="162"/>
                  </a:lnTo>
                  <a:lnTo>
                    <a:pt x="134" y="162"/>
                  </a:lnTo>
                  <a:lnTo>
                    <a:pt x="144" y="158"/>
                  </a:lnTo>
                  <a:lnTo>
                    <a:pt x="152" y="154"/>
                  </a:lnTo>
                  <a:lnTo>
                    <a:pt x="158" y="150"/>
                  </a:lnTo>
                  <a:lnTo>
                    <a:pt x="162" y="144"/>
                  </a:lnTo>
                  <a:lnTo>
                    <a:pt x="166" y="138"/>
                  </a:lnTo>
                  <a:lnTo>
                    <a:pt x="168" y="132"/>
                  </a:lnTo>
                  <a:lnTo>
                    <a:pt x="168" y="120"/>
                  </a:lnTo>
                  <a:lnTo>
                    <a:pt x="168" y="36"/>
                  </a:lnTo>
                  <a:lnTo>
                    <a:pt x="168" y="36"/>
                  </a:lnTo>
                  <a:lnTo>
                    <a:pt x="168" y="36"/>
                  </a:lnTo>
                  <a:lnTo>
                    <a:pt x="166" y="24"/>
                  </a:lnTo>
                  <a:lnTo>
                    <a:pt x="162" y="18"/>
                  </a:lnTo>
                  <a:lnTo>
                    <a:pt x="160" y="12"/>
                  </a:lnTo>
                  <a:lnTo>
                    <a:pt x="154" y="8"/>
                  </a:lnTo>
                  <a:lnTo>
                    <a:pt x="148" y="4"/>
                  </a:lnTo>
                  <a:lnTo>
                    <a:pt x="140" y="0"/>
                  </a:lnTo>
                  <a:lnTo>
                    <a:pt x="128" y="0"/>
                  </a:lnTo>
                  <a:lnTo>
                    <a:pt x="0" y="0"/>
                  </a:lnTo>
                  <a:lnTo>
                    <a:pt x="0" y="0"/>
                  </a:lnTo>
                  <a:lnTo>
                    <a:pt x="0" y="0"/>
                  </a:lnTo>
                  <a:lnTo>
                    <a:pt x="0" y="0"/>
                  </a:lnTo>
                  <a:lnTo>
                    <a:pt x="128" y="0"/>
                  </a:lnTo>
                  <a:lnTo>
                    <a:pt x="128" y="0"/>
                  </a:lnTo>
                  <a:lnTo>
                    <a:pt x="140" y="2"/>
                  </a:lnTo>
                  <a:lnTo>
                    <a:pt x="148" y="4"/>
                  </a:lnTo>
                  <a:lnTo>
                    <a:pt x="154" y="8"/>
                  </a:lnTo>
                  <a:lnTo>
                    <a:pt x="160" y="12"/>
                  </a:lnTo>
                  <a:lnTo>
                    <a:pt x="162" y="18"/>
                  </a:lnTo>
                  <a:lnTo>
                    <a:pt x="164" y="24"/>
                  </a:lnTo>
                  <a:lnTo>
                    <a:pt x="168" y="36"/>
                  </a:lnTo>
                  <a:lnTo>
                    <a:pt x="168" y="36"/>
                  </a:lnTo>
                  <a:lnTo>
                    <a:pt x="168" y="36"/>
                  </a:lnTo>
                  <a:lnTo>
                    <a:pt x="168" y="120"/>
                  </a:lnTo>
                  <a:lnTo>
                    <a:pt x="168" y="120"/>
                  </a:lnTo>
                  <a:lnTo>
                    <a:pt x="166" y="132"/>
                  </a:lnTo>
                  <a:lnTo>
                    <a:pt x="164" y="138"/>
                  </a:lnTo>
                  <a:lnTo>
                    <a:pt x="162" y="144"/>
                  </a:lnTo>
                  <a:lnTo>
                    <a:pt x="158" y="150"/>
                  </a:lnTo>
                  <a:lnTo>
                    <a:pt x="152" y="154"/>
                  </a:lnTo>
                  <a:lnTo>
                    <a:pt x="144" y="158"/>
                  </a:lnTo>
                  <a:lnTo>
                    <a:pt x="134" y="160"/>
                  </a:lnTo>
                  <a:lnTo>
                    <a:pt x="134" y="162"/>
                  </a:lnTo>
                  <a:lnTo>
                    <a:pt x="134" y="160"/>
                  </a:lnTo>
                  <a:lnTo>
                    <a:pt x="2" y="160"/>
                  </a:lnTo>
                  <a:lnTo>
                    <a:pt x="2" y="0"/>
                  </a:lnTo>
                  <a:lnTo>
                    <a:pt x="0" y="0"/>
                  </a:lnTo>
                  <a:lnTo>
                    <a:pt x="0" y="0"/>
                  </a:lnTo>
                  <a:lnTo>
                    <a:pt x="0" y="0"/>
                  </a:lnTo>
                  <a:close/>
                </a:path>
              </a:pathLst>
            </a:custGeom>
            <a:solidFill>
              <a:srgbClr val="ED1C2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71" name="Group 116"/>
            <p:cNvGrpSpPr/>
            <p:nvPr userDrawn="1"/>
          </p:nvGrpSpPr>
          <p:grpSpPr>
            <a:xfrm>
              <a:off x="8024971" y="851993"/>
              <a:ext cx="972753" cy="96765"/>
              <a:chOff x="8024971" y="851993"/>
              <a:chExt cx="972753" cy="96765"/>
            </a:xfrm>
          </p:grpSpPr>
          <p:sp>
            <p:nvSpPr>
              <p:cNvPr id="72" name="Freeform 69"/>
              <p:cNvSpPr>
                <a:spLocks/>
              </p:cNvSpPr>
              <p:nvPr/>
            </p:nvSpPr>
            <p:spPr bwMode="auto">
              <a:xfrm>
                <a:off x="8024971" y="857157"/>
                <a:ext cx="56765" cy="69666"/>
              </a:xfrm>
              <a:custGeom>
                <a:avLst/>
                <a:gdLst/>
                <a:ahLst/>
                <a:cxnLst>
                  <a:cxn ang="0">
                    <a:pos x="42" y="66"/>
                  </a:cxn>
                  <a:cxn ang="0">
                    <a:pos x="38" y="108"/>
                  </a:cxn>
                  <a:cxn ang="0">
                    <a:pos x="24" y="108"/>
                  </a:cxn>
                  <a:cxn ang="0">
                    <a:pos x="30" y="66"/>
                  </a:cxn>
                  <a:cxn ang="0">
                    <a:pos x="0" y="0"/>
                  </a:cxn>
                  <a:cxn ang="0">
                    <a:pos x="16" y="0"/>
                  </a:cxn>
                  <a:cxn ang="0">
                    <a:pos x="38" y="54"/>
                  </a:cxn>
                  <a:cxn ang="0">
                    <a:pos x="40" y="54"/>
                  </a:cxn>
                  <a:cxn ang="0">
                    <a:pos x="76" y="0"/>
                  </a:cxn>
                  <a:cxn ang="0">
                    <a:pos x="88" y="0"/>
                  </a:cxn>
                  <a:cxn ang="0">
                    <a:pos x="42" y="66"/>
                  </a:cxn>
                </a:cxnLst>
                <a:rect l="0" t="0" r="r" b="b"/>
                <a:pathLst>
                  <a:path w="88" h="108">
                    <a:moveTo>
                      <a:pt x="42" y="66"/>
                    </a:moveTo>
                    <a:lnTo>
                      <a:pt x="38" y="108"/>
                    </a:lnTo>
                    <a:lnTo>
                      <a:pt x="24" y="108"/>
                    </a:lnTo>
                    <a:lnTo>
                      <a:pt x="30" y="66"/>
                    </a:lnTo>
                    <a:lnTo>
                      <a:pt x="0" y="0"/>
                    </a:lnTo>
                    <a:lnTo>
                      <a:pt x="16" y="0"/>
                    </a:lnTo>
                    <a:lnTo>
                      <a:pt x="38" y="54"/>
                    </a:lnTo>
                    <a:lnTo>
                      <a:pt x="40" y="54"/>
                    </a:lnTo>
                    <a:lnTo>
                      <a:pt x="76" y="0"/>
                    </a:lnTo>
                    <a:lnTo>
                      <a:pt x="88" y="0"/>
                    </a:lnTo>
                    <a:lnTo>
                      <a:pt x="42" y="66"/>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3" name="Freeform 70"/>
              <p:cNvSpPr>
                <a:spLocks noEditPoints="1"/>
              </p:cNvSpPr>
              <p:nvPr/>
            </p:nvSpPr>
            <p:spPr bwMode="auto">
              <a:xfrm>
                <a:off x="8073996" y="872638"/>
                <a:ext cx="51605" cy="55475"/>
              </a:xfrm>
              <a:custGeom>
                <a:avLst/>
                <a:gdLst/>
                <a:ahLst/>
                <a:cxnLst>
                  <a:cxn ang="0">
                    <a:pos x="80" y="42"/>
                  </a:cxn>
                  <a:cxn ang="0">
                    <a:pos x="74" y="60"/>
                  </a:cxn>
                  <a:cxn ang="0">
                    <a:pos x="70" y="68"/>
                  </a:cxn>
                  <a:cxn ang="0">
                    <a:pos x="64" y="74"/>
                  </a:cxn>
                  <a:cxn ang="0">
                    <a:pos x="50" y="82"/>
                  </a:cxn>
                  <a:cxn ang="0">
                    <a:pos x="42" y="84"/>
                  </a:cxn>
                  <a:cxn ang="0">
                    <a:pos x="34" y="86"/>
                  </a:cxn>
                  <a:cxn ang="0">
                    <a:pos x="18" y="82"/>
                  </a:cxn>
                  <a:cxn ang="0">
                    <a:pos x="12" y="78"/>
                  </a:cxn>
                  <a:cxn ang="0">
                    <a:pos x="6" y="74"/>
                  </a:cxn>
                  <a:cxn ang="0">
                    <a:pos x="0" y="60"/>
                  </a:cxn>
                  <a:cxn ang="0">
                    <a:pos x="0" y="52"/>
                  </a:cxn>
                  <a:cxn ang="0">
                    <a:pos x="0" y="42"/>
                  </a:cxn>
                  <a:cxn ang="0">
                    <a:pos x="6" y="24"/>
                  </a:cxn>
                  <a:cxn ang="0">
                    <a:pos x="14" y="12"/>
                  </a:cxn>
                  <a:cxn ang="0">
                    <a:pos x="20" y="6"/>
                  </a:cxn>
                  <a:cxn ang="0">
                    <a:pos x="36" y="0"/>
                  </a:cxn>
                  <a:cxn ang="0">
                    <a:pos x="46" y="0"/>
                  </a:cxn>
                  <a:cxn ang="0">
                    <a:pos x="62" y="4"/>
                  </a:cxn>
                  <a:cxn ang="0">
                    <a:pos x="68" y="6"/>
                  </a:cxn>
                  <a:cxn ang="0">
                    <a:pos x="72" y="12"/>
                  </a:cxn>
                  <a:cxn ang="0">
                    <a:pos x="78" y="24"/>
                  </a:cxn>
                  <a:cxn ang="0">
                    <a:pos x="80" y="34"/>
                  </a:cxn>
                  <a:cxn ang="0">
                    <a:pos x="80" y="42"/>
                  </a:cxn>
                  <a:cxn ang="0">
                    <a:pos x="66" y="42"/>
                  </a:cxn>
                  <a:cxn ang="0">
                    <a:pos x="66" y="28"/>
                  </a:cxn>
                  <a:cxn ang="0">
                    <a:pos x="62" y="18"/>
                  </a:cxn>
                  <a:cxn ang="0">
                    <a:pos x="56" y="12"/>
                  </a:cxn>
                  <a:cxn ang="0">
                    <a:pos x="50" y="10"/>
                  </a:cxn>
                  <a:cxn ang="0">
                    <a:pos x="44" y="8"/>
                  </a:cxn>
                  <a:cxn ang="0">
                    <a:pos x="32" y="12"/>
                  </a:cxn>
                  <a:cxn ang="0">
                    <a:pos x="24" y="18"/>
                  </a:cxn>
                  <a:cxn ang="0">
                    <a:pos x="16" y="28"/>
                  </a:cxn>
                  <a:cxn ang="0">
                    <a:pos x="14" y="42"/>
                  </a:cxn>
                  <a:cxn ang="0">
                    <a:pos x="14" y="56"/>
                  </a:cxn>
                  <a:cxn ang="0">
                    <a:pos x="16" y="68"/>
                  </a:cxn>
                  <a:cxn ang="0">
                    <a:pos x="24" y="74"/>
                  </a:cxn>
                  <a:cxn ang="0">
                    <a:pos x="30" y="76"/>
                  </a:cxn>
                  <a:cxn ang="0">
                    <a:pos x="36" y="78"/>
                  </a:cxn>
                  <a:cxn ang="0">
                    <a:pos x="48" y="74"/>
                  </a:cxn>
                  <a:cxn ang="0">
                    <a:pos x="52" y="72"/>
                  </a:cxn>
                  <a:cxn ang="0">
                    <a:pos x="56" y="68"/>
                  </a:cxn>
                  <a:cxn ang="0">
                    <a:pos x="62" y="56"/>
                  </a:cxn>
                  <a:cxn ang="0">
                    <a:pos x="66" y="42"/>
                  </a:cxn>
                </a:cxnLst>
                <a:rect l="0" t="0" r="r" b="b"/>
                <a:pathLst>
                  <a:path w="80" h="86">
                    <a:moveTo>
                      <a:pt x="80" y="42"/>
                    </a:moveTo>
                    <a:lnTo>
                      <a:pt x="80" y="42"/>
                    </a:lnTo>
                    <a:lnTo>
                      <a:pt x="78" y="52"/>
                    </a:lnTo>
                    <a:lnTo>
                      <a:pt x="74" y="60"/>
                    </a:lnTo>
                    <a:lnTo>
                      <a:pt x="74" y="60"/>
                    </a:lnTo>
                    <a:lnTo>
                      <a:pt x="70" y="68"/>
                    </a:lnTo>
                    <a:lnTo>
                      <a:pt x="64" y="74"/>
                    </a:lnTo>
                    <a:lnTo>
                      <a:pt x="64" y="74"/>
                    </a:lnTo>
                    <a:lnTo>
                      <a:pt x="58" y="78"/>
                    </a:lnTo>
                    <a:lnTo>
                      <a:pt x="50" y="82"/>
                    </a:lnTo>
                    <a:lnTo>
                      <a:pt x="50" y="82"/>
                    </a:lnTo>
                    <a:lnTo>
                      <a:pt x="42" y="84"/>
                    </a:lnTo>
                    <a:lnTo>
                      <a:pt x="34" y="86"/>
                    </a:lnTo>
                    <a:lnTo>
                      <a:pt x="34" y="86"/>
                    </a:lnTo>
                    <a:lnTo>
                      <a:pt x="26" y="84"/>
                    </a:lnTo>
                    <a:lnTo>
                      <a:pt x="18" y="82"/>
                    </a:lnTo>
                    <a:lnTo>
                      <a:pt x="18" y="82"/>
                    </a:lnTo>
                    <a:lnTo>
                      <a:pt x="12" y="78"/>
                    </a:lnTo>
                    <a:lnTo>
                      <a:pt x="6" y="74"/>
                    </a:lnTo>
                    <a:lnTo>
                      <a:pt x="6" y="74"/>
                    </a:lnTo>
                    <a:lnTo>
                      <a:pt x="4" y="68"/>
                    </a:lnTo>
                    <a:lnTo>
                      <a:pt x="0" y="60"/>
                    </a:lnTo>
                    <a:lnTo>
                      <a:pt x="0" y="60"/>
                    </a:lnTo>
                    <a:lnTo>
                      <a:pt x="0" y="52"/>
                    </a:lnTo>
                    <a:lnTo>
                      <a:pt x="0" y="42"/>
                    </a:lnTo>
                    <a:lnTo>
                      <a:pt x="0" y="42"/>
                    </a:lnTo>
                    <a:lnTo>
                      <a:pt x="2" y="34"/>
                    </a:lnTo>
                    <a:lnTo>
                      <a:pt x="6" y="24"/>
                    </a:lnTo>
                    <a:lnTo>
                      <a:pt x="10" y="18"/>
                    </a:lnTo>
                    <a:lnTo>
                      <a:pt x="14" y="12"/>
                    </a:lnTo>
                    <a:lnTo>
                      <a:pt x="14" y="12"/>
                    </a:lnTo>
                    <a:lnTo>
                      <a:pt x="20" y="6"/>
                    </a:lnTo>
                    <a:lnTo>
                      <a:pt x="28" y="4"/>
                    </a:lnTo>
                    <a:lnTo>
                      <a:pt x="36" y="0"/>
                    </a:lnTo>
                    <a:lnTo>
                      <a:pt x="46" y="0"/>
                    </a:lnTo>
                    <a:lnTo>
                      <a:pt x="46" y="0"/>
                    </a:lnTo>
                    <a:lnTo>
                      <a:pt x="54" y="0"/>
                    </a:lnTo>
                    <a:lnTo>
                      <a:pt x="62" y="4"/>
                    </a:lnTo>
                    <a:lnTo>
                      <a:pt x="62" y="4"/>
                    </a:lnTo>
                    <a:lnTo>
                      <a:pt x="68" y="6"/>
                    </a:lnTo>
                    <a:lnTo>
                      <a:pt x="72" y="12"/>
                    </a:lnTo>
                    <a:lnTo>
                      <a:pt x="72" y="12"/>
                    </a:lnTo>
                    <a:lnTo>
                      <a:pt x="76" y="18"/>
                    </a:lnTo>
                    <a:lnTo>
                      <a:pt x="78" y="24"/>
                    </a:lnTo>
                    <a:lnTo>
                      <a:pt x="78" y="24"/>
                    </a:lnTo>
                    <a:lnTo>
                      <a:pt x="80" y="34"/>
                    </a:lnTo>
                    <a:lnTo>
                      <a:pt x="80" y="42"/>
                    </a:lnTo>
                    <a:lnTo>
                      <a:pt x="80" y="42"/>
                    </a:lnTo>
                    <a:close/>
                    <a:moveTo>
                      <a:pt x="66" y="42"/>
                    </a:moveTo>
                    <a:lnTo>
                      <a:pt x="66" y="42"/>
                    </a:lnTo>
                    <a:lnTo>
                      <a:pt x="66" y="28"/>
                    </a:lnTo>
                    <a:lnTo>
                      <a:pt x="66" y="28"/>
                    </a:lnTo>
                    <a:lnTo>
                      <a:pt x="62" y="18"/>
                    </a:lnTo>
                    <a:lnTo>
                      <a:pt x="62" y="18"/>
                    </a:lnTo>
                    <a:lnTo>
                      <a:pt x="60" y="14"/>
                    </a:lnTo>
                    <a:lnTo>
                      <a:pt x="56" y="12"/>
                    </a:lnTo>
                    <a:lnTo>
                      <a:pt x="56" y="12"/>
                    </a:lnTo>
                    <a:lnTo>
                      <a:pt x="50" y="10"/>
                    </a:lnTo>
                    <a:lnTo>
                      <a:pt x="44" y="8"/>
                    </a:lnTo>
                    <a:lnTo>
                      <a:pt x="44" y="8"/>
                    </a:lnTo>
                    <a:lnTo>
                      <a:pt x="38" y="10"/>
                    </a:lnTo>
                    <a:lnTo>
                      <a:pt x="32" y="12"/>
                    </a:lnTo>
                    <a:lnTo>
                      <a:pt x="28" y="14"/>
                    </a:lnTo>
                    <a:lnTo>
                      <a:pt x="24" y="18"/>
                    </a:lnTo>
                    <a:lnTo>
                      <a:pt x="24" y="18"/>
                    </a:lnTo>
                    <a:lnTo>
                      <a:pt x="16" y="28"/>
                    </a:lnTo>
                    <a:lnTo>
                      <a:pt x="14" y="42"/>
                    </a:lnTo>
                    <a:lnTo>
                      <a:pt x="14" y="42"/>
                    </a:lnTo>
                    <a:lnTo>
                      <a:pt x="14" y="56"/>
                    </a:lnTo>
                    <a:lnTo>
                      <a:pt x="14" y="56"/>
                    </a:lnTo>
                    <a:lnTo>
                      <a:pt x="16" y="68"/>
                    </a:lnTo>
                    <a:lnTo>
                      <a:pt x="16" y="68"/>
                    </a:lnTo>
                    <a:lnTo>
                      <a:pt x="20" y="72"/>
                    </a:lnTo>
                    <a:lnTo>
                      <a:pt x="24" y="74"/>
                    </a:lnTo>
                    <a:lnTo>
                      <a:pt x="24" y="74"/>
                    </a:lnTo>
                    <a:lnTo>
                      <a:pt x="30" y="76"/>
                    </a:lnTo>
                    <a:lnTo>
                      <a:pt x="36" y="78"/>
                    </a:lnTo>
                    <a:lnTo>
                      <a:pt x="36" y="78"/>
                    </a:lnTo>
                    <a:lnTo>
                      <a:pt x="42" y="76"/>
                    </a:lnTo>
                    <a:lnTo>
                      <a:pt x="48" y="74"/>
                    </a:lnTo>
                    <a:lnTo>
                      <a:pt x="48" y="74"/>
                    </a:lnTo>
                    <a:lnTo>
                      <a:pt x="52" y="72"/>
                    </a:lnTo>
                    <a:lnTo>
                      <a:pt x="56" y="68"/>
                    </a:lnTo>
                    <a:lnTo>
                      <a:pt x="56" y="68"/>
                    </a:lnTo>
                    <a:lnTo>
                      <a:pt x="62" y="56"/>
                    </a:lnTo>
                    <a:lnTo>
                      <a:pt x="62" y="56"/>
                    </a:lnTo>
                    <a:lnTo>
                      <a:pt x="66" y="42"/>
                    </a:lnTo>
                    <a:lnTo>
                      <a:pt x="66" y="42"/>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71"/>
              <p:cNvSpPr>
                <a:spLocks/>
              </p:cNvSpPr>
              <p:nvPr/>
            </p:nvSpPr>
            <p:spPr bwMode="auto">
              <a:xfrm>
                <a:off x="8137211" y="873928"/>
                <a:ext cx="47734" cy="52895"/>
              </a:xfrm>
              <a:custGeom>
                <a:avLst/>
                <a:gdLst/>
                <a:ahLst/>
                <a:cxnLst>
                  <a:cxn ang="0">
                    <a:pos x="54" y="82"/>
                  </a:cxn>
                  <a:cxn ang="0">
                    <a:pos x="54" y="72"/>
                  </a:cxn>
                  <a:cxn ang="0">
                    <a:pos x="54" y="72"/>
                  </a:cxn>
                  <a:cxn ang="0">
                    <a:pos x="44" y="78"/>
                  </a:cxn>
                  <a:cxn ang="0">
                    <a:pos x="44" y="78"/>
                  </a:cxn>
                  <a:cxn ang="0">
                    <a:pos x="36" y="82"/>
                  </a:cxn>
                  <a:cxn ang="0">
                    <a:pos x="36" y="82"/>
                  </a:cxn>
                  <a:cxn ang="0">
                    <a:pos x="28" y="82"/>
                  </a:cxn>
                  <a:cxn ang="0">
                    <a:pos x="28" y="82"/>
                  </a:cxn>
                  <a:cxn ang="0">
                    <a:pos x="20" y="82"/>
                  </a:cxn>
                  <a:cxn ang="0">
                    <a:pos x="20" y="82"/>
                  </a:cxn>
                  <a:cxn ang="0">
                    <a:pos x="12" y="82"/>
                  </a:cxn>
                  <a:cxn ang="0">
                    <a:pos x="12" y="82"/>
                  </a:cxn>
                  <a:cxn ang="0">
                    <a:pos x="6" y="78"/>
                  </a:cxn>
                  <a:cxn ang="0">
                    <a:pos x="6" y="78"/>
                  </a:cxn>
                  <a:cxn ang="0">
                    <a:pos x="2" y="70"/>
                  </a:cxn>
                  <a:cxn ang="0">
                    <a:pos x="2" y="70"/>
                  </a:cxn>
                  <a:cxn ang="0">
                    <a:pos x="0" y="58"/>
                  </a:cxn>
                  <a:cxn ang="0">
                    <a:pos x="8" y="0"/>
                  </a:cxn>
                  <a:cxn ang="0">
                    <a:pos x="20" y="0"/>
                  </a:cxn>
                  <a:cxn ang="0">
                    <a:pos x="14" y="52"/>
                  </a:cxn>
                  <a:cxn ang="0">
                    <a:pos x="14" y="52"/>
                  </a:cxn>
                  <a:cxn ang="0">
                    <a:pos x="12" y="58"/>
                  </a:cxn>
                  <a:cxn ang="0">
                    <a:pos x="12" y="58"/>
                  </a:cxn>
                  <a:cxn ang="0">
                    <a:pos x="14" y="66"/>
                  </a:cxn>
                  <a:cxn ang="0">
                    <a:pos x="14" y="66"/>
                  </a:cxn>
                  <a:cxn ang="0">
                    <a:pos x="18" y="70"/>
                  </a:cxn>
                  <a:cxn ang="0">
                    <a:pos x="18" y="70"/>
                  </a:cxn>
                  <a:cxn ang="0">
                    <a:pos x="20" y="72"/>
                  </a:cxn>
                  <a:cxn ang="0">
                    <a:pos x="26" y="72"/>
                  </a:cxn>
                  <a:cxn ang="0">
                    <a:pos x="26" y="72"/>
                  </a:cxn>
                  <a:cxn ang="0">
                    <a:pos x="34" y="72"/>
                  </a:cxn>
                  <a:cxn ang="0">
                    <a:pos x="34" y="72"/>
                  </a:cxn>
                  <a:cxn ang="0">
                    <a:pos x="42" y="70"/>
                  </a:cxn>
                  <a:cxn ang="0">
                    <a:pos x="42" y="70"/>
                  </a:cxn>
                  <a:cxn ang="0">
                    <a:pos x="48" y="66"/>
                  </a:cxn>
                  <a:cxn ang="0">
                    <a:pos x="48" y="66"/>
                  </a:cxn>
                  <a:cxn ang="0">
                    <a:pos x="54" y="64"/>
                  </a:cxn>
                  <a:cxn ang="0">
                    <a:pos x="62" y="0"/>
                  </a:cxn>
                  <a:cxn ang="0">
                    <a:pos x="74" y="0"/>
                  </a:cxn>
                  <a:cxn ang="0">
                    <a:pos x="64" y="82"/>
                  </a:cxn>
                  <a:cxn ang="0">
                    <a:pos x="54" y="82"/>
                  </a:cxn>
                </a:cxnLst>
                <a:rect l="0" t="0" r="r" b="b"/>
                <a:pathLst>
                  <a:path w="74" h="82">
                    <a:moveTo>
                      <a:pt x="54" y="82"/>
                    </a:moveTo>
                    <a:lnTo>
                      <a:pt x="54" y="72"/>
                    </a:lnTo>
                    <a:lnTo>
                      <a:pt x="54" y="72"/>
                    </a:lnTo>
                    <a:lnTo>
                      <a:pt x="44" y="78"/>
                    </a:lnTo>
                    <a:lnTo>
                      <a:pt x="44" y="78"/>
                    </a:lnTo>
                    <a:lnTo>
                      <a:pt x="36" y="82"/>
                    </a:lnTo>
                    <a:lnTo>
                      <a:pt x="36" y="82"/>
                    </a:lnTo>
                    <a:lnTo>
                      <a:pt x="28" y="82"/>
                    </a:lnTo>
                    <a:lnTo>
                      <a:pt x="28" y="82"/>
                    </a:lnTo>
                    <a:lnTo>
                      <a:pt x="20" y="82"/>
                    </a:lnTo>
                    <a:lnTo>
                      <a:pt x="20" y="82"/>
                    </a:lnTo>
                    <a:lnTo>
                      <a:pt x="12" y="82"/>
                    </a:lnTo>
                    <a:lnTo>
                      <a:pt x="12" y="82"/>
                    </a:lnTo>
                    <a:lnTo>
                      <a:pt x="6" y="78"/>
                    </a:lnTo>
                    <a:lnTo>
                      <a:pt x="6" y="78"/>
                    </a:lnTo>
                    <a:lnTo>
                      <a:pt x="2" y="70"/>
                    </a:lnTo>
                    <a:lnTo>
                      <a:pt x="2" y="70"/>
                    </a:lnTo>
                    <a:lnTo>
                      <a:pt x="0" y="58"/>
                    </a:lnTo>
                    <a:lnTo>
                      <a:pt x="8" y="0"/>
                    </a:lnTo>
                    <a:lnTo>
                      <a:pt x="20" y="0"/>
                    </a:lnTo>
                    <a:lnTo>
                      <a:pt x="14" y="52"/>
                    </a:lnTo>
                    <a:lnTo>
                      <a:pt x="14" y="52"/>
                    </a:lnTo>
                    <a:lnTo>
                      <a:pt x="12" y="58"/>
                    </a:lnTo>
                    <a:lnTo>
                      <a:pt x="12" y="58"/>
                    </a:lnTo>
                    <a:lnTo>
                      <a:pt x="14" y="66"/>
                    </a:lnTo>
                    <a:lnTo>
                      <a:pt x="14" y="66"/>
                    </a:lnTo>
                    <a:lnTo>
                      <a:pt x="18" y="70"/>
                    </a:lnTo>
                    <a:lnTo>
                      <a:pt x="18" y="70"/>
                    </a:lnTo>
                    <a:lnTo>
                      <a:pt x="20" y="72"/>
                    </a:lnTo>
                    <a:lnTo>
                      <a:pt x="26" y="72"/>
                    </a:lnTo>
                    <a:lnTo>
                      <a:pt x="26" y="72"/>
                    </a:lnTo>
                    <a:lnTo>
                      <a:pt x="34" y="72"/>
                    </a:lnTo>
                    <a:lnTo>
                      <a:pt x="34" y="72"/>
                    </a:lnTo>
                    <a:lnTo>
                      <a:pt x="42" y="70"/>
                    </a:lnTo>
                    <a:lnTo>
                      <a:pt x="42" y="70"/>
                    </a:lnTo>
                    <a:lnTo>
                      <a:pt x="48" y="66"/>
                    </a:lnTo>
                    <a:lnTo>
                      <a:pt x="48" y="66"/>
                    </a:lnTo>
                    <a:lnTo>
                      <a:pt x="54" y="64"/>
                    </a:lnTo>
                    <a:lnTo>
                      <a:pt x="62" y="0"/>
                    </a:lnTo>
                    <a:lnTo>
                      <a:pt x="74" y="0"/>
                    </a:lnTo>
                    <a:lnTo>
                      <a:pt x="64" y="82"/>
                    </a:lnTo>
                    <a:lnTo>
                      <a:pt x="54" y="82"/>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Freeform 72"/>
              <p:cNvSpPr>
                <a:spLocks/>
              </p:cNvSpPr>
              <p:nvPr/>
            </p:nvSpPr>
            <p:spPr bwMode="auto">
              <a:xfrm>
                <a:off x="8195267" y="873928"/>
                <a:ext cx="34833" cy="52895"/>
              </a:xfrm>
              <a:custGeom>
                <a:avLst/>
                <a:gdLst/>
                <a:ahLst/>
                <a:cxnLst>
                  <a:cxn ang="0">
                    <a:pos x="34" y="12"/>
                  </a:cxn>
                  <a:cxn ang="0">
                    <a:pos x="34" y="12"/>
                  </a:cxn>
                  <a:cxn ang="0">
                    <a:pos x="28" y="14"/>
                  </a:cxn>
                  <a:cxn ang="0">
                    <a:pos x="20" y="18"/>
                  </a:cxn>
                  <a:cxn ang="0">
                    <a:pos x="12" y="82"/>
                  </a:cxn>
                  <a:cxn ang="0">
                    <a:pos x="0" y="82"/>
                  </a:cxn>
                  <a:cxn ang="0">
                    <a:pos x="10" y="0"/>
                  </a:cxn>
                  <a:cxn ang="0">
                    <a:pos x="22" y="0"/>
                  </a:cxn>
                  <a:cxn ang="0">
                    <a:pos x="20" y="10"/>
                  </a:cxn>
                  <a:cxn ang="0">
                    <a:pos x="20" y="10"/>
                  </a:cxn>
                  <a:cxn ang="0">
                    <a:pos x="30" y="4"/>
                  </a:cxn>
                  <a:cxn ang="0">
                    <a:pos x="30" y="4"/>
                  </a:cxn>
                  <a:cxn ang="0">
                    <a:pos x="38" y="2"/>
                  </a:cxn>
                  <a:cxn ang="0">
                    <a:pos x="38" y="2"/>
                  </a:cxn>
                  <a:cxn ang="0">
                    <a:pos x="46" y="0"/>
                  </a:cxn>
                  <a:cxn ang="0">
                    <a:pos x="46" y="0"/>
                  </a:cxn>
                  <a:cxn ang="0">
                    <a:pos x="54" y="0"/>
                  </a:cxn>
                  <a:cxn ang="0">
                    <a:pos x="52" y="10"/>
                  </a:cxn>
                  <a:cxn ang="0">
                    <a:pos x="52" y="10"/>
                  </a:cxn>
                  <a:cxn ang="0">
                    <a:pos x="34" y="12"/>
                  </a:cxn>
                  <a:cxn ang="0">
                    <a:pos x="34" y="12"/>
                  </a:cxn>
                </a:cxnLst>
                <a:rect l="0" t="0" r="r" b="b"/>
                <a:pathLst>
                  <a:path w="54" h="82">
                    <a:moveTo>
                      <a:pt x="34" y="12"/>
                    </a:moveTo>
                    <a:lnTo>
                      <a:pt x="34" y="12"/>
                    </a:lnTo>
                    <a:lnTo>
                      <a:pt x="28" y="14"/>
                    </a:lnTo>
                    <a:lnTo>
                      <a:pt x="20" y="18"/>
                    </a:lnTo>
                    <a:lnTo>
                      <a:pt x="12" y="82"/>
                    </a:lnTo>
                    <a:lnTo>
                      <a:pt x="0" y="82"/>
                    </a:lnTo>
                    <a:lnTo>
                      <a:pt x="10" y="0"/>
                    </a:lnTo>
                    <a:lnTo>
                      <a:pt x="22" y="0"/>
                    </a:lnTo>
                    <a:lnTo>
                      <a:pt x="20" y="10"/>
                    </a:lnTo>
                    <a:lnTo>
                      <a:pt x="20" y="10"/>
                    </a:lnTo>
                    <a:lnTo>
                      <a:pt x="30" y="4"/>
                    </a:lnTo>
                    <a:lnTo>
                      <a:pt x="30" y="4"/>
                    </a:lnTo>
                    <a:lnTo>
                      <a:pt x="38" y="2"/>
                    </a:lnTo>
                    <a:lnTo>
                      <a:pt x="38" y="2"/>
                    </a:lnTo>
                    <a:lnTo>
                      <a:pt x="46" y="0"/>
                    </a:lnTo>
                    <a:lnTo>
                      <a:pt x="46" y="0"/>
                    </a:lnTo>
                    <a:lnTo>
                      <a:pt x="54" y="0"/>
                    </a:lnTo>
                    <a:lnTo>
                      <a:pt x="52" y="10"/>
                    </a:lnTo>
                    <a:lnTo>
                      <a:pt x="52" y="10"/>
                    </a:lnTo>
                    <a:lnTo>
                      <a:pt x="34" y="12"/>
                    </a:lnTo>
                    <a:lnTo>
                      <a:pt x="34" y="12"/>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6" name="Freeform 73"/>
              <p:cNvSpPr>
                <a:spLocks/>
              </p:cNvSpPr>
              <p:nvPr/>
            </p:nvSpPr>
            <p:spPr bwMode="auto">
              <a:xfrm>
                <a:off x="8267513" y="857157"/>
                <a:ext cx="63216" cy="69666"/>
              </a:xfrm>
              <a:custGeom>
                <a:avLst/>
                <a:gdLst/>
                <a:ahLst/>
                <a:cxnLst>
                  <a:cxn ang="0">
                    <a:pos x="84" y="108"/>
                  </a:cxn>
                  <a:cxn ang="0">
                    <a:pos x="66" y="108"/>
                  </a:cxn>
                  <a:cxn ang="0">
                    <a:pos x="24" y="10"/>
                  </a:cxn>
                  <a:cxn ang="0">
                    <a:pos x="22" y="10"/>
                  </a:cxn>
                  <a:cxn ang="0">
                    <a:pos x="12" y="108"/>
                  </a:cxn>
                  <a:cxn ang="0">
                    <a:pos x="0" y="108"/>
                  </a:cxn>
                  <a:cxn ang="0">
                    <a:pos x="14" y="0"/>
                  </a:cxn>
                  <a:cxn ang="0">
                    <a:pos x="32" y="0"/>
                  </a:cxn>
                  <a:cxn ang="0">
                    <a:pos x="74" y="94"/>
                  </a:cxn>
                  <a:cxn ang="0">
                    <a:pos x="76" y="94"/>
                  </a:cxn>
                  <a:cxn ang="0">
                    <a:pos x="86" y="0"/>
                  </a:cxn>
                  <a:cxn ang="0">
                    <a:pos x="98" y="0"/>
                  </a:cxn>
                  <a:cxn ang="0">
                    <a:pos x="84" y="108"/>
                  </a:cxn>
                </a:cxnLst>
                <a:rect l="0" t="0" r="r" b="b"/>
                <a:pathLst>
                  <a:path w="98" h="108">
                    <a:moveTo>
                      <a:pt x="84" y="108"/>
                    </a:moveTo>
                    <a:lnTo>
                      <a:pt x="66" y="108"/>
                    </a:lnTo>
                    <a:lnTo>
                      <a:pt x="24" y="10"/>
                    </a:lnTo>
                    <a:lnTo>
                      <a:pt x="22" y="10"/>
                    </a:lnTo>
                    <a:lnTo>
                      <a:pt x="12" y="108"/>
                    </a:lnTo>
                    <a:lnTo>
                      <a:pt x="0" y="108"/>
                    </a:lnTo>
                    <a:lnTo>
                      <a:pt x="14" y="0"/>
                    </a:lnTo>
                    <a:lnTo>
                      <a:pt x="32" y="0"/>
                    </a:lnTo>
                    <a:lnTo>
                      <a:pt x="74" y="94"/>
                    </a:lnTo>
                    <a:lnTo>
                      <a:pt x="76" y="94"/>
                    </a:lnTo>
                    <a:lnTo>
                      <a:pt x="86" y="0"/>
                    </a:lnTo>
                    <a:lnTo>
                      <a:pt x="98" y="0"/>
                    </a:lnTo>
                    <a:lnTo>
                      <a:pt x="84" y="108"/>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7" name="Freeform 74"/>
              <p:cNvSpPr>
                <a:spLocks noEditPoints="1"/>
              </p:cNvSpPr>
              <p:nvPr/>
            </p:nvSpPr>
            <p:spPr bwMode="auto">
              <a:xfrm>
                <a:off x="8338470" y="872638"/>
                <a:ext cx="49025" cy="55475"/>
              </a:xfrm>
              <a:custGeom>
                <a:avLst/>
                <a:gdLst/>
                <a:ahLst/>
                <a:cxnLst>
                  <a:cxn ang="0">
                    <a:pos x="14" y="46"/>
                  </a:cxn>
                  <a:cxn ang="0">
                    <a:pos x="16" y="64"/>
                  </a:cxn>
                  <a:cxn ang="0">
                    <a:pos x="20" y="70"/>
                  </a:cxn>
                  <a:cxn ang="0">
                    <a:pos x="24" y="72"/>
                  </a:cxn>
                  <a:cxn ang="0">
                    <a:pos x="34" y="76"/>
                  </a:cxn>
                  <a:cxn ang="0">
                    <a:pos x="44" y="78"/>
                  </a:cxn>
                  <a:cxn ang="0">
                    <a:pos x="56" y="76"/>
                  </a:cxn>
                  <a:cxn ang="0">
                    <a:pos x="66" y="74"/>
                  </a:cxn>
                  <a:cxn ang="0">
                    <a:pos x="64" y="82"/>
                  </a:cxn>
                  <a:cxn ang="0">
                    <a:pos x="52" y="86"/>
                  </a:cxn>
                  <a:cxn ang="0">
                    <a:pos x="38" y="86"/>
                  </a:cxn>
                  <a:cxn ang="0">
                    <a:pos x="20" y="82"/>
                  </a:cxn>
                  <a:cxn ang="0">
                    <a:pos x="8" y="74"/>
                  </a:cxn>
                  <a:cxn ang="0">
                    <a:pos x="4" y="68"/>
                  </a:cxn>
                  <a:cxn ang="0">
                    <a:pos x="0" y="52"/>
                  </a:cxn>
                  <a:cxn ang="0">
                    <a:pos x="2" y="42"/>
                  </a:cxn>
                  <a:cxn ang="0">
                    <a:pos x="6" y="22"/>
                  </a:cxn>
                  <a:cxn ang="0">
                    <a:pos x="10" y="16"/>
                  </a:cxn>
                  <a:cxn ang="0">
                    <a:pos x="16" y="10"/>
                  </a:cxn>
                  <a:cxn ang="0">
                    <a:pos x="28" y="2"/>
                  </a:cxn>
                  <a:cxn ang="0">
                    <a:pos x="44" y="0"/>
                  </a:cxn>
                  <a:cxn ang="0">
                    <a:pos x="52" y="2"/>
                  </a:cxn>
                  <a:cxn ang="0">
                    <a:pos x="60" y="4"/>
                  </a:cxn>
                  <a:cxn ang="0">
                    <a:pos x="70" y="12"/>
                  </a:cxn>
                  <a:cxn ang="0">
                    <a:pos x="74" y="18"/>
                  </a:cxn>
                  <a:cxn ang="0">
                    <a:pos x="76" y="26"/>
                  </a:cxn>
                  <a:cxn ang="0">
                    <a:pos x="76" y="44"/>
                  </a:cxn>
                  <a:cxn ang="0">
                    <a:pos x="14" y="46"/>
                  </a:cxn>
                  <a:cxn ang="0">
                    <a:pos x="62" y="26"/>
                  </a:cxn>
                  <a:cxn ang="0">
                    <a:pos x="60" y="18"/>
                  </a:cxn>
                  <a:cxn ang="0">
                    <a:pos x="54" y="10"/>
                  </a:cxn>
                  <a:cxn ang="0">
                    <a:pos x="48" y="10"/>
                  </a:cxn>
                  <a:cxn ang="0">
                    <a:pos x="42" y="8"/>
                  </a:cxn>
                  <a:cxn ang="0">
                    <a:pos x="24" y="16"/>
                  </a:cxn>
                  <a:cxn ang="0">
                    <a:pos x="18" y="26"/>
                  </a:cxn>
                  <a:cxn ang="0">
                    <a:pos x="62" y="38"/>
                  </a:cxn>
                  <a:cxn ang="0">
                    <a:pos x="62" y="26"/>
                  </a:cxn>
                </a:cxnLst>
                <a:rect l="0" t="0" r="r" b="b"/>
                <a:pathLst>
                  <a:path w="76" h="86">
                    <a:moveTo>
                      <a:pt x="14" y="46"/>
                    </a:moveTo>
                    <a:lnTo>
                      <a:pt x="14" y="46"/>
                    </a:lnTo>
                    <a:lnTo>
                      <a:pt x="14" y="56"/>
                    </a:lnTo>
                    <a:lnTo>
                      <a:pt x="16" y="64"/>
                    </a:lnTo>
                    <a:lnTo>
                      <a:pt x="16" y="64"/>
                    </a:lnTo>
                    <a:lnTo>
                      <a:pt x="20" y="70"/>
                    </a:lnTo>
                    <a:lnTo>
                      <a:pt x="24" y="72"/>
                    </a:lnTo>
                    <a:lnTo>
                      <a:pt x="24" y="72"/>
                    </a:lnTo>
                    <a:lnTo>
                      <a:pt x="30" y="76"/>
                    </a:lnTo>
                    <a:lnTo>
                      <a:pt x="34" y="76"/>
                    </a:lnTo>
                    <a:lnTo>
                      <a:pt x="34" y="76"/>
                    </a:lnTo>
                    <a:lnTo>
                      <a:pt x="44" y="78"/>
                    </a:lnTo>
                    <a:lnTo>
                      <a:pt x="44" y="78"/>
                    </a:lnTo>
                    <a:lnTo>
                      <a:pt x="56" y="76"/>
                    </a:lnTo>
                    <a:lnTo>
                      <a:pt x="56" y="76"/>
                    </a:lnTo>
                    <a:lnTo>
                      <a:pt x="66" y="74"/>
                    </a:lnTo>
                    <a:lnTo>
                      <a:pt x="64" y="82"/>
                    </a:lnTo>
                    <a:lnTo>
                      <a:pt x="64" y="82"/>
                    </a:lnTo>
                    <a:lnTo>
                      <a:pt x="52" y="86"/>
                    </a:lnTo>
                    <a:lnTo>
                      <a:pt x="52" y="86"/>
                    </a:lnTo>
                    <a:lnTo>
                      <a:pt x="38" y="86"/>
                    </a:lnTo>
                    <a:lnTo>
                      <a:pt x="38" y="86"/>
                    </a:lnTo>
                    <a:lnTo>
                      <a:pt x="30" y="84"/>
                    </a:lnTo>
                    <a:lnTo>
                      <a:pt x="20" y="82"/>
                    </a:lnTo>
                    <a:lnTo>
                      <a:pt x="14" y="80"/>
                    </a:lnTo>
                    <a:lnTo>
                      <a:pt x="8" y="74"/>
                    </a:lnTo>
                    <a:lnTo>
                      <a:pt x="8" y="74"/>
                    </a:lnTo>
                    <a:lnTo>
                      <a:pt x="4" y="68"/>
                    </a:lnTo>
                    <a:lnTo>
                      <a:pt x="2" y="60"/>
                    </a:lnTo>
                    <a:lnTo>
                      <a:pt x="0" y="52"/>
                    </a:lnTo>
                    <a:lnTo>
                      <a:pt x="2" y="42"/>
                    </a:lnTo>
                    <a:lnTo>
                      <a:pt x="2" y="42"/>
                    </a:lnTo>
                    <a:lnTo>
                      <a:pt x="4" y="32"/>
                    </a:lnTo>
                    <a:lnTo>
                      <a:pt x="6" y="22"/>
                    </a:lnTo>
                    <a:lnTo>
                      <a:pt x="6" y="22"/>
                    </a:lnTo>
                    <a:lnTo>
                      <a:pt x="10" y="16"/>
                    </a:lnTo>
                    <a:lnTo>
                      <a:pt x="16" y="10"/>
                    </a:lnTo>
                    <a:lnTo>
                      <a:pt x="16" y="10"/>
                    </a:lnTo>
                    <a:lnTo>
                      <a:pt x="22" y="6"/>
                    </a:lnTo>
                    <a:lnTo>
                      <a:pt x="28" y="2"/>
                    </a:lnTo>
                    <a:lnTo>
                      <a:pt x="28" y="2"/>
                    </a:lnTo>
                    <a:lnTo>
                      <a:pt x="44" y="0"/>
                    </a:lnTo>
                    <a:lnTo>
                      <a:pt x="44" y="0"/>
                    </a:lnTo>
                    <a:lnTo>
                      <a:pt x="52" y="2"/>
                    </a:lnTo>
                    <a:lnTo>
                      <a:pt x="60" y="4"/>
                    </a:lnTo>
                    <a:lnTo>
                      <a:pt x="60" y="4"/>
                    </a:lnTo>
                    <a:lnTo>
                      <a:pt x="66" y="8"/>
                    </a:lnTo>
                    <a:lnTo>
                      <a:pt x="70" y="12"/>
                    </a:lnTo>
                    <a:lnTo>
                      <a:pt x="70" y="12"/>
                    </a:lnTo>
                    <a:lnTo>
                      <a:pt x="74" y="18"/>
                    </a:lnTo>
                    <a:lnTo>
                      <a:pt x="76" y="26"/>
                    </a:lnTo>
                    <a:lnTo>
                      <a:pt x="76" y="26"/>
                    </a:lnTo>
                    <a:lnTo>
                      <a:pt x="76" y="34"/>
                    </a:lnTo>
                    <a:lnTo>
                      <a:pt x="76" y="44"/>
                    </a:lnTo>
                    <a:lnTo>
                      <a:pt x="76" y="46"/>
                    </a:lnTo>
                    <a:lnTo>
                      <a:pt x="14" y="46"/>
                    </a:lnTo>
                    <a:close/>
                    <a:moveTo>
                      <a:pt x="62" y="26"/>
                    </a:moveTo>
                    <a:lnTo>
                      <a:pt x="62" y="26"/>
                    </a:lnTo>
                    <a:lnTo>
                      <a:pt x="60" y="18"/>
                    </a:lnTo>
                    <a:lnTo>
                      <a:pt x="60" y="18"/>
                    </a:lnTo>
                    <a:lnTo>
                      <a:pt x="58" y="14"/>
                    </a:lnTo>
                    <a:lnTo>
                      <a:pt x="54" y="10"/>
                    </a:lnTo>
                    <a:lnTo>
                      <a:pt x="54" y="10"/>
                    </a:lnTo>
                    <a:lnTo>
                      <a:pt x="48" y="10"/>
                    </a:lnTo>
                    <a:lnTo>
                      <a:pt x="42" y="8"/>
                    </a:lnTo>
                    <a:lnTo>
                      <a:pt x="42" y="8"/>
                    </a:lnTo>
                    <a:lnTo>
                      <a:pt x="32" y="10"/>
                    </a:lnTo>
                    <a:lnTo>
                      <a:pt x="24" y="16"/>
                    </a:lnTo>
                    <a:lnTo>
                      <a:pt x="24" y="16"/>
                    </a:lnTo>
                    <a:lnTo>
                      <a:pt x="18" y="26"/>
                    </a:lnTo>
                    <a:lnTo>
                      <a:pt x="16" y="38"/>
                    </a:lnTo>
                    <a:lnTo>
                      <a:pt x="62" y="38"/>
                    </a:lnTo>
                    <a:lnTo>
                      <a:pt x="62" y="38"/>
                    </a:lnTo>
                    <a:lnTo>
                      <a:pt x="62" y="26"/>
                    </a:lnTo>
                    <a:lnTo>
                      <a:pt x="62" y="26"/>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8" name="Freeform 75"/>
              <p:cNvSpPr>
                <a:spLocks/>
              </p:cNvSpPr>
              <p:nvPr/>
            </p:nvSpPr>
            <p:spPr bwMode="auto">
              <a:xfrm>
                <a:off x="8395235" y="855866"/>
                <a:ext cx="34833" cy="70957"/>
              </a:xfrm>
              <a:custGeom>
                <a:avLst/>
                <a:gdLst/>
                <a:ahLst/>
                <a:cxnLst>
                  <a:cxn ang="0">
                    <a:pos x="30" y="38"/>
                  </a:cxn>
                  <a:cxn ang="0">
                    <a:pos x="24" y="90"/>
                  </a:cxn>
                  <a:cxn ang="0">
                    <a:pos x="24" y="90"/>
                  </a:cxn>
                  <a:cxn ang="0">
                    <a:pos x="22" y="96"/>
                  </a:cxn>
                  <a:cxn ang="0">
                    <a:pos x="22" y="96"/>
                  </a:cxn>
                  <a:cxn ang="0">
                    <a:pos x="24" y="100"/>
                  </a:cxn>
                  <a:cxn ang="0">
                    <a:pos x="24" y="100"/>
                  </a:cxn>
                  <a:cxn ang="0">
                    <a:pos x="28" y="100"/>
                  </a:cxn>
                  <a:cxn ang="0">
                    <a:pos x="28" y="100"/>
                  </a:cxn>
                  <a:cxn ang="0">
                    <a:pos x="34" y="100"/>
                  </a:cxn>
                  <a:cxn ang="0">
                    <a:pos x="44" y="100"/>
                  </a:cxn>
                  <a:cxn ang="0">
                    <a:pos x="44" y="110"/>
                  </a:cxn>
                  <a:cxn ang="0">
                    <a:pos x="32" y="110"/>
                  </a:cxn>
                  <a:cxn ang="0">
                    <a:pos x="32" y="110"/>
                  </a:cxn>
                  <a:cxn ang="0">
                    <a:pos x="22" y="110"/>
                  </a:cxn>
                  <a:cxn ang="0">
                    <a:pos x="22" y="110"/>
                  </a:cxn>
                  <a:cxn ang="0">
                    <a:pos x="14" y="108"/>
                  </a:cxn>
                  <a:cxn ang="0">
                    <a:pos x="14" y="108"/>
                  </a:cxn>
                  <a:cxn ang="0">
                    <a:pos x="12" y="104"/>
                  </a:cxn>
                  <a:cxn ang="0">
                    <a:pos x="10" y="102"/>
                  </a:cxn>
                  <a:cxn ang="0">
                    <a:pos x="10" y="102"/>
                  </a:cxn>
                  <a:cxn ang="0">
                    <a:pos x="10" y="90"/>
                  </a:cxn>
                  <a:cxn ang="0">
                    <a:pos x="18" y="38"/>
                  </a:cxn>
                  <a:cxn ang="0">
                    <a:pos x="0" y="38"/>
                  </a:cxn>
                  <a:cxn ang="0">
                    <a:pos x="2" y="28"/>
                  </a:cxn>
                  <a:cxn ang="0">
                    <a:pos x="18" y="28"/>
                  </a:cxn>
                  <a:cxn ang="0">
                    <a:pos x="22" y="4"/>
                  </a:cxn>
                  <a:cxn ang="0">
                    <a:pos x="22" y="4"/>
                  </a:cxn>
                  <a:cxn ang="0">
                    <a:pos x="24" y="4"/>
                  </a:cxn>
                  <a:cxn ang="0">
                    <a:pos x="24" y="4"/>
                  </a:cxn>
                  <a:cxn ang="0">
                    <a:pos x="26" y="2"/>
                  </a:cxn>
                  <a:cxn ang="0">
                    <a:pos x="26" y="2"/>
                  </a:cxn>
                  <a:cxn ang="0">
                    <a:pos x="30" y="0"/>
                  </a:cxn>
                  <a:cxn ang="0">
                    <a:pos x="30" y="0"/>
                  </a:cxn>
                  <a:cxn ang="0">
                    <a:pos x="34" y="0"/>
                  </a:cxn>
                  <a:cxn ang="0">
                    <a:pos x="30" y="28"/>
                  </a:cxn>
                  <a:cxn ang="0">
                    <a:pos x="54" y="28"/>
                  </a:cxn>
                  <a:cxn ang="0">
                    <a:pos x="52" y="38"/>
                  </a:cxn>
                  <a:cxn ang="0">
                    <a:pos x="30" y="38"/>
                  </a:cxn>
                </a:cxnLst>
                <a:rect l="0" t="0" r="r" b="b"/>
                <a:pathLst>
                  <a:path w="54" h="110">
                    <a:moveTo>
                      <a:pt x="30" y="38"/>
                    </a:moveTo>
                    <a:lnTo>
                      <a:pt x="24" y="90"/>
                    </a:lnTo>
                    <a:lnTo>
                      <a:pt x="24" y="90"/>
                    </a:lnTo>
                    <a:lnTo>
                      <a:pt x="22" y="96"/>
                    </a:lnTo>
                    <a:lnTo>
                      <a:pt x="22" y="96"/>
                    </a:lnTo>
                    <a:lnTo>
                      <a:pt x="24" y="100"/>
                    </a:lnTo>
                    <a:lnTo>
                      <a:pt x="24" y="100"/>
                    </a:lnTo>
                    <a:lnTo>
                      <a:pt x="28" y="100"/>
                    </a:lnTo>
                    <a:lnTo>
                      <a:pt x="28" y="100"/>
                    </a:lnTo>
                    <a:lnTo>
                      <a:pt x="34" y="100"/>
                    </a:lnTo>
                    <a:lnTo>
                      <a:pt x="44" y="100"/>
                    </a:lnTo>
                    <a:lnTo>
                      <a:pt x="44" y="110"/>
                    </a:lnTo>
                    <a:lnTo>
                      <a:pt x="32" y="110"/>
                    </a:lnTo>
                    <a:lnTo>
                      <a:pt x="32" y="110"/>
                    </a:lnTo>
                    <a:lnTo>
                      <a:pt x="22" y="110"/>
                    </a:lnTo>
                    <a:lnTo>
                      <a:pt x="22" y="110"/>
                    </a:lnTo>
                    <a:lnTo>
                      <a:pt x="14" y="108"/>
                    </a:lnTo>
                    <a:lnTo>
                      <a:pt x="14" y="108"/>
                    </a:lnTo>
                    <a:lnTo>
                      <a:pt x="12" y="104"/>
                    </a:lnTo>
                    <a:lnTo>
                      <a:pt x="10" y="102"/>
                    </a:lnTo>
                    <a:lnTo>
                      <a:pt x="10" y="102"/>
                    </a:lnTo>
                    <a:lnTo>
                      <a:pt x="10" y="90"/>
                    </a:lnTo>
                    <a:lnTo>
                      <a:pt x="18" y="38"/>
                    </a:lnTo>
                    <a:lnTo>
                      <a:pt x="0" y="38"/>
                    </a:lnTo>
                    <a:lnTo>
                      <a:pt x="2" y="28"/>
                    </a:lnTo>
                    <a:lnTo>
                      <a:pt x="18" y="28"/>
                    </a:lnTo>
                    <a:lnTo>
                      <a:pt x="22" y="4"/>
                    </a:lnTo>
                    <a:lnTo>
                      <a:pt x="22" y="4"/>
                    </a:lnTo>
                    <a:lnTo>
                      <a:pt x="24" y="4"/>
                    </a:lnTo>
                    <a:lnTo>
                      <a:pt x="24" y="4"/>
                    </a:lnTo>
                    <a:lnTo>
                      <a:pt x="26" y="2"/>
                    </a:lnTo>
                    <a:lnTo>
                      <a:pt x="26" y="2"/>
                    </a:lnTo>
                    <a:lnTo>
                      <a:pt x="30" y="0"/>
                    </a:lnTo>
                    <a:lnTo>
                      <a:pt x="30" y="0"/>
                    </a:lnTo>
                    <a:lnTo>
                      <a:pt x="34" y="0"/>
                    </a:lnTo>
                    <a:lnTo>
                      <a:pt x="30" y="28"/>
                    </a:lnTo>
                    <a:lnTo>
                      <a:pt x="54" y="28"/>
                    </a:lnTo>
                    <a:lnTo>
                      <a:pt x="52" y="38"/>
                    </a:lnTo>
                    <a:lnTo>
                      <a:pt x="30" y="38"/>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9" name="Freeform 76"/>
              <p:cNvSpPr>
                <a:spLocks/>
              </p:cNvSpPr>
              <p:nvPr/>
            </p:nvSpPr>
            <p:spPr bwMode="auto">
              <a:xfrm>
                <a:off x="8436519" y="873928"/>
                <a:ext cx="74827" cy="52895"/>
              </a:xfrm>
              <a:custGeom>
                <a:avLst/>
                <a:gdLst/>
                <a:ahLst/>
                <a:cxnLst>
                  <a:cxn ang="0">
                    <a:pos x="86" y="82"/>
                  </a:cxn>
                  <a:cxn ang="0">
                    <a:pos x="68" y="82"/>
                  </a:cxn>
                  <a:cxn ang="0">
                    <a:pos x="56" y="12"/>
                  </a:cxn>
                  <a:cxn ang="0">
                    <a:pos x="56" y="12"/>
                  </a:cxn>
                  <a:cxn ang="0">
                    <a:pos x="28" y="82"/>
                  </a:cxn>
                  <a:cxn ang="0">
                    <a:pos x="8" y="82"/>
                  </a:cxn>
                  <a:cxn ang="0">
                    <a:pos x="0" y="0"/>
                  </a:cxn>
                  <a:cxn ang="0">
                    <a:pos x="12" y="0"/>
                  </a:cxn>
                  <a:cxn ang="0">
                    <a:pos x="12" y="0"/>
                  </a:cxn>
                  <a:cxn ang="0">
                    <a:pos x="12" y="10"/>
                  </a:cxn>
                  <a:cxn ang="0">
                    <a:pos x="12" y="10"/>
                  </a:cxn>
                  <a:cxn ang="0">
                    <a:pos x="14" y="26"/>
                  </a:cxn>
                  <a:cxn ang="0">
                    <a:pos x="14" y="26"/>
                  </a:cxn>
                  <a:cxn ang="0">
                    <a:pos x="16" y="42"/>
                  </a:cxn>
                  <a:cxn ang="0">
                    <a:pos x="16" y="42"/>
                  </a:cxn>
                  <a:cxn ang="0">
                    <a:pos x="18" y="56"/>
                  </a:cxn>
                  <a:cxn ang="0">
                    <a:pos x="18" y="56"/>
                  </a:cxn>
                  <a:cxn ang="0">
                    <a:pos x="18" y="72"/>
                  </a:cxn>
                  <a:cxn ang="0">
                    <a:pos x="22" y="72"/>
                  </a:cxn>
                  <a:cxn ang="0">
                    <a:pos x="22" y="72"/>
                  </a:cxn>
                  <a:cxn ang="0">
                    <a:pos x="28" y="56"/>
                  </a:cxn>
                  <a:cxn ang="0">
                    <a:pos x="28" y="56"/>
                  </a:cxn>
                  <a:cxn ang="0">
                    <a:pos x="34" y="42"/>
                  </a:cxn>
                  <a:cxn ang="0">
                    <a:pos x="34" y="42"/>
                  </a:cxn>
                  <a:cxn ang="0">
                    <a:pos x="40" y="26"/>
                  </a:cxn>
                  <a:cxn ang="0">
                    <a:pos x="40" y="26"/>
                  </a:cxn>
                  <a:cxn ang="0">
                    <a:pos x="46" y="10"/>
                  </a:cxn>
                  <a:cxn ang="0">
                    <a:pos x="46" y="10"/>
                  </a:cxn>
                  <a:cxn ang="0">
                    <a:pos x="48" y="0"/>
                  </a:cxn>
                  <a:cxn ang="0">
                    <a:pos x="68" y="0"/>
                  </a:cxn>
                  <a:cxn ang="0">
                    <a:pos x="68" y="0"/>
                  </a:cxn>
                  <a:cxn ang="0">
                    <a:pos x="68" y="10"/>
                  </a:cxn>
                  <a:cxn ang="0">
                    <a:pos x="68" y="10"/>
                  </a:cxn>
                  <a:cxn ang="0">
                    <a:pos x="70" y="26"/>
                  </a:cxn>
                  <a:cxn ang="0">
                    <a:pos x="70" y="26"/>
                  </a:cxn>
                  <a:cxn ang="0">
                    <a:pos x="72" y="42"/>
                  </a:cxn>
                  <a:cxn ang="0">
                    <a:pos x="72" y="42"/>
                  </a:cxn>
                  <a:cxn ang="0">
                    <a:pos x="76" y="56"/>
                  </a:cxn>
                  <a:cxn ang="0">
                    <a:pos x="76" y="56"/>
                  </a:cxn>
                  <a:cxn ang="0">
                    <a:pos x="78" y="72"/>
                  </a:cxn>
                  <a:cxn ang="0">
                    <a:pos x="80" y="72"/>
                  </a:cxn>
                  <a:cxn ang="0">
                    <a:pos x="80" y="72"/>
                  </a:cxn>
                  <a:cxn ang="0">
                    <a:pos x="86" y="58"/>
                  </a:cxn>
                  <a:cxn ang="0">
                    <a:pos x="86" y="58"/>
                  </a:cxn>
                  <a:cxn ang="0">
                    <a:pos x="90" y="42"/>
                  </a:cxn>
                  <a:cxn ang="0">
                    <a:pos x="90" y="42"/>
                  </a:cxn>
                  <a:cxn ang="0">
                    <a:pos x="96" y="26"/>
                  </a:cxn>
                  <a:cxn ang="0">
                    <a:pos x="96" y="26"/>
                  </a:cxn>
                  <a:cxn ang="0">
                    <a:pos x="102" y="10"/>
                  </a:cxn>
                  <a:cxn ang="0">
                    <a:pos x="102" y="10"/>
                  </a:cxn>
                  <a:cxn ang="0">
                    <a:pos x="106" y="0"/>
                  </a:cxn>
                  <a:cxn ang="0">
                    <a:pos x="116" y="0"/>
                  </a:cxn>
                  <a:cxn ang="0">
                    <a:pos x="86" y="82"/>
                  </a:cxn>
                </a:cxnLst>
                <a:rect l="0" t="0" r="r" b="b"/>
                <a:pathLst>
                  <a:path w="116" h="82">
                    <a:moveTo>
                      <a:pt x="86" y="82"/>
                    </a:moveTo>
                    <a:lnTo>
                      <a:pt x="68" y="82"/>
                    </a:lnTo>
                    <a:lnTo>
                      <a:pt x="56" y="12"/>
                    </a:lnTo>
                    <a:lnTo>
                      <a:pt x="56" y="12"/>
                    </a:lnTo>
                    <a:lnTo>
                      <a:pt x="28" y="82"/>
                    </a:lnTo>
                    <a:lnTo>
                      <a:pt x="8" y="82"/>
                    </a:lnTo>
                    <a:lnTo>
                      <a:pt x="0" y="0"/>
                    </a:lnTo>
                    <a:lnTo>
                      <a:pt x="12" y="0"/>
                    </a:lnTo>
                    <a:lnTo>
                      <a:pt x="12" y="0"/>
                    </a:lnTo>
                    <a:lnTo>
                      <a:pt x="12" y="10"/>
                    </a:lnTo>
                    <a:lnTo>
                      <a:pt x="12" y="10"/>
                    </a:lnTo>
                    <a:lnTo>
                      <a:pt x="14" y="26"/>
                    </a:lnTo>
                    <a:lnTo>
                      <a:pt x="14" y="26"/>
                    </a:lnTo>
                    <a:lnTo>
                      <a:pt x="16" y="42"/>
                    </a:lnTo>
                    <a:lnTo>
                      <a:pt x="16" y="42"/>
                    </a:lnTo>
                    <a:lnTo>
                      <a:pt x="18" y="56"/>
                    </a:lnTo>
                    <a:lnTo>
                      <a:pt x="18" y="56"/>
                    </a:lnTo>
                    <a:lnTo>
                      <a:pt x="18" y="72"/>
                    </a:lnTo>
                    <a:lnTo>
                      <a:pt x="22" y="72"/>
                    </a:lnTo>
                    <a:lnTo>
                      <a:pt x="22" y="72"/>
                    </a:lnTo>
                    <a:lnTo>
                      <a:pt x="28" y="56"/>
                    </a:lnTo>
                    <a:lnTo>
                      <a:pt x="28" y="56"/>
                    </a:lnTo>
                    <a:lnTo>
                      <a:pt x="34" y="42"/>
                    </a:lnTo>
                    <a:lnTo>
                      <a:pt x="34" y="42"/>
                    </a:lnTo>
                    <a:lnTo>
                      <a:pt x="40" y="26"/>
                    </a:lnTo>
                    <a:lnTo>
                      <a:pt x="40" y="26"/>
                    </a:lnTo>
                    <a:lnTo>
                      <a:pt x="46" y="10"/>
                    </a:lnTo>
                    <a:lnTo>
                      <a:pt x="46" y="10"/>
                    </a:lnTo>
                    <a:lnTo>
                      <a:pt x="48" y="0"/>
                    </a:lnTo>
                    <a:lnTo>
                      <a:pt x="68" y="0"/>
                    </a:lnTo>
                    <a:lnTo>
                      <a:pt x="68" y="0"/>
                    </a:lnTo>
                    <a:lnTo>
                      <a:pt x="68" y="10"/>
                    </a:lnTo>
                    <a:lnTo>
                      <a:pt x="68" y="10"/>
                    </a:lnTo>
                    <a:lnTo>
                      <a:pt x="70" y="26"/>
                    </a:lnTo>
                    <a:lnTo>
                      <a:pt x="70" y="26"/>
                    </a:lnTo>
                    <a:lnTo>
                      <a:pt x="72" y="42"/>
                    </a:lnTo>
                    <a:lnTo>
                      <a:pt x="72" y="42"/>
                    </a:lnTo>
                    <a:lnTo>
                      <a:pt x="76" y="56"/>
                    </a:lnTo>
                    <a:lnTo>
                      <a:pt x="76" y="56"/>
                    </a:lnTo>
                    <a:lnTo>
                      <a:pt x="78" y="72"/>
                    </a:lnTo>
                    <a:lnTo>
                      <a:pt x="80" y="72"/>
                    </a:lnTo>
                    <a:lnTo>
                      <a:pt x="80" y="72"/>
                    </a:lnTo>
                    <a:lnTo>
                      <a:pt x="86" y="58"/>
                    </a:lnTo>
                    <a:lnTo>
                      <a:pt x="86" y="58"/>
                    </a:lnTo>
                    <a:lnTo>
                      <a:pt x="90" y="42"/>
                    </a:lnTo>
                    <a:lnTo>
                      <a:pt x="90" y="42"/>
                    </a:lnTo>
                    <a:lnTo>
                      <a:pt x="96" y="26"/>
                    </a:lnTo>
                    <a:lnTo>
                      <a:pt x="96" y="26"/>
                    </a:lnTo>
                    <a:lnTo>
                      <a:pt x="102" y="10"/>
                    </a:lnTo>
                    <a:lnTo>
                      <a:pt x="102" y="10"/>
                    </a:lnTo>
                    <a:lnTo>
                      <a:pt x="106" y="0"/>
                    </a:lnTo>
                    <a:lnTo>
                      <a:pt x="116" y="0"/>
                    </a:lnTo>
                    <a:lnTo>
                      <a:pt x="86" y="82"/>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0" name="Freeform 77"/>
              <p:cNvSpPr>
                <a:spLocks noEditPoints="1"/>
              </p:cNvSpPr>
              <p:nvPr/>
            </p:nvSpPr>
            <p:spPr bwMode="auto">
              <a:xfrm>
                <a:off x="8516506" y="872638"/>
                <a:ext cx="51605" cy="55475"/>
              </a:xfrm>
              <a:custGeom>
                <a:avLst/>
                <a:gdLst/>
                <a:ahLst/>
                <a:cxnLst>
                  <a:cxn ang="0">
                    <a:pos x="80" y="42"/>
                  </a:cxn>
                  <a:cxn ang="0">
                    <a:pos x="74" y="60"/>
                  </a:cxn>
                  <a:cxn ang="0">
                    <a:pos x="70" y="68"/>
                  </a:cxn>
                  <a:cxn ang="0">
                    <a:pos x="64" y="74"/>
                  </a:cxn>
                  <a:cxn ang="0">
                    <a:pos x="50" y="82"/>
                  </a:cxn>
                  <a:cxn ang="0">
                    <a:pos x="42" y="84"/>
                  </a:cxn>
                  <a:cxn ang="0">
                    <a:pos x="34" y="86"/>
                  </a:cxn>
                  <a:cxn ang="0">
                    <a:pos x="18" y="82"/>
                  </a:cxn>
                  <a:cxn ang="0">
                    <a:pos x="12" y="78"/>
                  </a:cxn>
                  <a:cxn ang="0">
                    <a:pos x="6" y="74"/>
                  </a:cxn>
                  <a:cxn ang="0">
                    <a:pos x="0" y="60"/>
                  </a:cxn>
                  <a:cxn ang="0">
                    <a:pos x="0" y="52"/>
                  </a:cxn>
                  <a:cxn ang="0">
                    <a:pos x="0" y="42"/>
                  </a:cxn>
                  <a:cxn ang="0">
                    <a:pos x="6" y="24"/>
                  </a:cxn>
                  <a:cxn ang="0">
                    <a:pos x="14" y="12"/>
                  </a:cxn>
                  <a:cxn ang="0">
                    <a:pos x="20" y="6"/>
                  </a:cxn>
                  <a:cxn ang="0">
                    <a:pos x="36" y="0"/>
                  </a:cxn>
                  <a:cxn ang="0">
                    <a:pos x="44" y="0"/>
                  </a:cxn>
                  <a:cxn ang="0">
                    <a:pos x="62" y="4"/>
                  </a:cxn>
                  <a:cxn ang="0">
                    <a:pos x="68" y="6"/>
                  </a:cxn>
                  <a:cxn ang="0">
                    <a:pos x="72" y="12"/>
                  </a:cxn>
                  <a:cxn ang="0">
                    <a:pos x="78" y="24"/>
                  </a:cxn>
                  <a:cxn ang="0">
                    <a:pos x="80" y="34"/>
                  </a:cxn>
                  <a:cxn ang="0">
                    <a:pos x="80" y="42"/>
                  </a:cxn>
                  <a:cxn ang="0">
                    <a:pos x="66" y="42"/>
                  </a:cxn>
                  <a:cxn ang="0">
                    <a:pos x="66" y="28"/>
                  </a:cxn>
                  <a:cxn ang="0">
                    <a:pos x="62" y="18"/>
                  </a:cxn>
                  <a:cxn ang="0">
                    <a:pos x="56" y="12"/>
                  </a:cxn>
                  <a:cxn ang="0">
                    <a:pos x="50" y="10"/>
                  </a:cxn>
                  <a:cxn ang="0">
                    <a:pos x="44" y="8"/>
                  </a:cxn>
                  <a:cxn ang="0">
                    <a:pos x="32" y="12"/>
                  </a:cxn>
                  <a:cxn ang="0">
                    <a:pos x="24" y="18"/>
                  </a:cxn>
                  <a:cxn ang="0">
                    <a:pos x="16" y="28"/>
                  </a:cxn>
                  <a:cxn ang="0">
                    <a:pos x="14" y="42"/>
                  </a:cxn>
                  <a:cxn ang="0">
                    <a:pos x="14" y="56"/>
                  </a:cxn>
                  <a:cxn ang="0">
                    <a:pos x="16" y="68"/>
                  </a:cxn>
                  <a:cxn ang="0">
                    <a:pos x="24" y="74"/>
                  </a:cxn>
                  <a:cxn ang="0">
                    <a:pos x="30" y="76"/>
                  </a:cxn>
                  <a:cxn ang="0">
                    <a:pos x="36" y="78"/>
                  </a:cxn>
                  <a:cxn ang="0">
                    <a:pos x="48" y="74"/>
                  </a:cxn>
                  <a:cxn ang="0">
                    <a:pos x="52" y="72"/>
                  </a:cxn>
                  <a:cxn ang="0">
                    <a:pos x="56" y="68"/>
                  </a:cxn>
                  <a:cxn ang="0">
                    <a:pos x="62" y="56"/>
                  </a:cxn>
                  <a:cxn ang="0">
                    <a:pos x="66" y="42"/>
                  </a:cxn>
                </a:cxnLst>
                <a:rect l="0" t="0" r="r" b="b"/>
                <a:pathLst>
                  <a:path w="80" h="86">
                    <a:moveTo>
                      <a:pt x="80" y="42"/>
                    </a:moveTo>
                    <a:lnTo>
                      <a:pt x="80" y="42"/>
                    </a:lnTo>
                    <a:lnTo>
                      <a:pt x="78" y="52"/>
                    </a:lnTo>
                    <a:lnTo>
                      <a:pt x="74" y="60"/>
                    </a:lnTo>
                    <a:lnTo>
                      <a:pt x="74" y="60"/>
                    </a:lnTo>
                    <a:lnTo>
                      <a:pt x="70" y="68"/>
                    </a:lnTo>
                    <a:lnTo>
                      <a:pt x="64" y="74"/>
                    </a:lnTo>
                    <a:lnTo>
                      <a:pt x="64" y="74"/>
                    </a:lnTo>
                    <a:lnTo>
                      <a:pt x="58" y="78"/>
                    </a:lnTo>
                    <a:lnTo>
                      <a:pt x="50" y="82"/>
                    </a:lnTo>
                    <a:lnTo>
                      <a:pt x="50" y="82"/>
                    </a:lnTo>
                    <a:lnTo>
                      <a:pt x="42" y="84"/>
                    </a:lnTo>
                    <a:lnTo>
                      <a:pt x="34" y="86"/>
                    </a:lnTo>
                    <a:lnTo>
                      <a:pt x="34" y="86"/>
                    </a:lnTo>
                    <a:lnTo>
                      <a:pt x="26" y="84"/>
                    </a:lnTo>
                    <a:lnTo>
                      <a:pt x="18" y="82"/>
                    </a:lnTo>
                    <a:lnTo>
                      <a:pt x="18" y="82"/>
                    </a:lnTo>
                    <a:lnTo>
                      <a:pt x="12" y="78"/>
                    </a:lnTo>
                    <a:lnTo>
                      <a:pt x="6" y="74"/>
                    </a:lnTo>
                    <a:lnTo>
                      <a:pt x="6" y="74"/>
                    </a:lnTo>
                    <a:lnTo>
                      <a:pt x="4" y="68"/>
                    </a:lnTo>
                    <a:lnTo>
                      <a:pt x="0" y="60"/>
                    </a:lnTo>
                    <a:lnTo>
                      <a:pt x="0" y="60"/>
                    </a:lnTo>
                    <a:lnTo>
                      <a:pt x="0" y="52"/>
                    </a:lnTo>
                    <a:lnTo>
                      <a:pt x="0" y="42"/>
                    </a:lnTo>
                    <a:lnTo>
                      <a:pt x="0" y="42"/>
                    </a:lnTo>
                    <a:lnTo>
                      <a:pt x="2" y="34"/>
                    </a:lnTo>
                    <a:lnTo>
                      <a:pt x="6" y="24"/>
                    </a:lnTo>
                    <a:lnTo>
                      <a:pt x="10" y="18"/>
                    </a:lnTo>
                    <a:lnTo>
                      <a:pt x="14" y="12"/>
                    </a:lnTo>
                    <a:lnTo>
                      <a:pt x="14" y="12"/>
                    </a:lnTo>
                    <a:lnTo>
                      <a:pt x="20" y="6"/>
                    </a:lnTo>
                    <a:lnTo>
                      <a:pt x="28" y="4"/>
                    </a:lnTo>
                    <a:lnTo>
                      <a:pt x="36" y="0"/>
                    </a:lnTo>
                    <a:lnTo>
                      <a:pt x="44" y="0"/>
                    </a:lnTo>
                    <a:lnTo>
                      <a:pt x="44" y="0"/>
                    </a:lnTo>
                    <a:lnTo>
                      <a:pt x="54" y="0"/>
                    </a:lnTo>
                    <a:lnTo>
                      <a:pt x="62" y="4"/>
                    </a:lnTo>
                    <a:lnTo>
                      <a:pt x="62" y="4"/>
                    </a:lnTo>
                    <a:lnTo>
                      <a:pt x="68" y="6"/>
                    </a:lnTo>
                    <a:lnTo>
                      <a:pt x="72" y="12"/>
                    </a:lnTo>
                    <a:lnTo>
                      <a:pt x="72" y="12"/>
                    </a:lnTo>
                    <a:lnTo>
                      <a:pt x="76" y="18"/>
                    </a:lnTo>
                    <a:lnTo>
                      <a:pt x="78" y="24"/>
                    </a:lnTo>
                    <a:lnTo>
                      <a:pt x="78" y="24"/>
                    </a:lnTo>
                    <a:lnTo>
                      <a:pt x="80" y="34"/>
                    </a:lnTo>
                    <a:lnTo>
                      <a:pt x="80" y="42"/>
                    </a:lnTo>
                    <a:lnTo>
                      <a:pt x="80" y="42"/>
                    </a:lnTo>
                    <a:close/>
                    <a:moveTo>
                      <a:pt x="66" y="42"/>
                    </a:moveTo>
                    <a:lnTo>
                      <a:pt x="66" y="42"/>
                    </a:lnTo>
                    <a:lnTo>
                      <a:pt x="66" y="28"/>
                    </a:lnTo>
                    <a:lnTo>
                      <a:pt x="66" y="28"/>
                    </a:lnTo>
                    <a:lnTo>
                      <a:pt x="62" y="18"/>
                    </a:lnTo>
                    <a:lnTo>
                      <a:pt x="62" y="18"/>
                    </a:lnTo>
                    <a:lnTo>
                      <a:pt x="60" y="14"/>
                    </a:lnTo>
                    <a:lnTo>
                      <a:pt x="56" y="12"/>
                    </a:lnTo>
                    <a:lnTo>
                      <a:pt x="56" y="12"/>
                    </a:lnTo>
                    <a:lnTo>
                      <a:pt x="50" y="10"/>
                    </a:lnTo>
                    <a:lnTo>
                      <a:pt x="44" y="8"/>
                    </a:lnTo>
                    <a:lnTo>
                      <a:pt x="44" y="8"/>
                    </a:lnTo>
                    <a:lnTo>
                      <a:pt x="38" y="10"/>
                    </a:lnTo>
                    <a:lnTo>
                      <a:pt x="32" y="12"/>
                    </a:lnTo>
                    <a:lnTo>
                      <a:pt x="28" y="14"/>
                    </a:lnTo>
                    <a:lnTo>
                      <a:pt x="24" y="18"/>
                    </a:lnTo>
                    <a:lnTo>
                      <a:pt x="24" y="18"/>
                    </a:lnTo>
                    <a:lnTo>
                      <a:pt x="16" y="28"/>
                    </a:lnTo>
                    <a:lnTo>
                      <a:pt x="14" y="42"/>
                    </a:lnTo>
                    <a:lnTo>
                      <a:pt x="14" y="42"/>
                    </a:lnTo>
                    <a:lnTo>
                      <a:pt x="14" y="56"/>
                    </a:lnTo>
                    <a:lnTo>
                      <a:pt x="14" y="56"/>
                    </a:lnTo>
                    <a:lnTo>
                      <a:pt x="16" y="68"/>
                    </a:lnTo>
                    <a:lnTo>
                      <a:pt x="16" y="68"/>
                    </a:lnTo>
                    <a:lnTo>
                      <a:pt x="20" y="72"/>
                    </a:lnTo>
                    <a:lnTo>
                      <a:pt x="24" y="74"/>
                    </a:lnTo>
                    <a:lnTo>
                      <a:pt x="24" y="74"/>
                    </a:lnTo>
                    <a:lnTo>
                      <a:pt x="30" y="76"/>
                    </a:lnTo>
                    <a:lnTo>
                      <a:pt x="36" y="78"/>
                    </a:lnTo>
                    <a:lnTo>
                      <a:pt x="36" y="78"/>
                    </a:lnTo>
                    <a:lnTo>
                      <a:pt x="42" y="76"/>
                    </a:lnTo>
                    <a:lnTo>
                      <a:pt x="48" y="74"/>
                    </a:lnTo>
                    <a:lnTo>
                      <a:pt x="48" y="74"/>
                    </a:lnTo>
                    <a:lnTo>
                      <a:pt x="52" y="72"/>
                    </a:lnTo>
                    <a:lnTo>
                      <a:pt x="56" y="68"/>
                    </a:lnTo>
                    <a:lnTo>
                      <a:pt x="56" y="68"/>
                    </a:lnTo>
                    <a:lnTo>
                      <a:pt x="62" y="56"/>
                    </a:lnTo>
                    <a:lnTo>
                      <a:pt x="62" y="56"/>
                    </a:lnTo>
                    <a:lnTo>
                      <a:pt x="66" y="42"/>
                    </a:lnTo>
                    <a:lnTo>
                      <a:pt x="66" y="42"/>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78"/>
              <p:cNvSpPr>
                <a:spLocks/>
              </p:cNvSpPr>
              <p:nvPr/>
            </p:nvSpPr>
            <p:spPr bwMode="auto">
              <a:xfrm>
                <a:off x="8577142" y="873928"/>
                <a:ext cx="34833" cy="52895"/>
              </a:xfrm>
              <a:custGeom>
                <a:avLst/>
                <a:gdLst/>
                <a:ahLst/>
                <a:cxnLst>
                  <a:cxn ang="0">
                    <a:pos x="36" y="12"/>
                  </a:cxn>
                  <a:cxn ang="0">
                    <a:pos x="36" y="12"/>
                  </a:cxn>
                  <a:cxn ang="0">
                    <a:pos x="28" y="14"/>
                  </a:cxn>
                  <a:cxn ang="0">
                    <a:pos x="20" y="18"/>
                  </a:cxn>
                  <a:cxn ang="0">
                    <a:pos x="12" y="82"/>
                  </a:cxn>
                  <a:cxn ang="0">
                    <a:pos x="0" y="82"/>
                  </a:cxn>
                  <a:cxn ang="0">
                    <a:pos x="10" y="0"/>
                  </a:cxn>
                  <a:cxn ang="0">
                    <a:pos x="22" y="0"/>
                  </a:cxn>
                  <a:cxn ang="0">
                    <a:pos x="20" y="10"/>
                  </a:cxn>
                  <a:cxn ang="0">
                    <a:pos x="20" y="10"/>
                  </a:cxn>
                  <a:cxn ang="0">
                    <a:pos x="30" y="4"/>
                  </a:cxn>
                  <a:cxn ang="0">
                    <a:pos x="30" y="4"/>
                  </a:cxn>
                  <a:cxn ang="0">
                    <a:pos x="38" y="2"/>
                  </a:cxn>
                  <a:cxn ang="0">
                    <a:pos x="38" y="2"/>
                  </a:cxn>
                  <a:cxn ang="0">
                    <a:pos x="46" y="0"/>
                  </a:cxn>
                  <a:cxn ang="0">
                    <a:pos x="46" y="0"/>
                  </a:cxn>
                  <a:cxn ang="0">
                    <a:pos x="54" y="0"/>
                  </a:cxn>
                  <a:cxn ang="0">
                    <a:pos x="52" y="10"/>
                  </a:cxn>
                  <a:cxn ang="0">
                    <a:pos x="52" y="10"/>
                  </a:cxn>
                  <a:cxn ang="0">
                    <a:pos x="36" y="12"/>
                  </a:cxn>
                  <a:cxn ang="0">
                    <a:pos x="36" y="12"/>
                  </a:cxn>
                </a:cxnLst>
                <a:rect l="0" t="0" r="r" b="b"/>
                <a:pathLst>
                  <a:path w="54" h="82">
                    <a:moveTo>
                      <a:pt x="36" y="12"/>
                    </a:moveTo>
                    <a:lnTo>
                      <a:pt x="36" y="12"/>
                    </a:lnTo>
                    <a:lnTo>
                      <a:pt x="28" y="14"/>
                    </a:lnTo>
                    <a:lnTo>
                      <a:pt x="20" y="18"/>
                    </a:lnTo>
                    <a:lnTo>
                      <a:pt x="12" y="82"/>
                    </a:lnTo>
                    <a:lnTo>
                      <a:pt x="0" y="82"/>
                    </a:lnTo>
                    <a:lnTo>
                      <a:pt x="10" y="0"/>
                    </a:lnTo>
                    <a:lnTo>
                      <a:pt x="22" y="0"/>
                    </a:lnTo>
                    <a:lnTo>
                      <a:pt x="20" y="10"/>
                    </a:lnTo>
                    <a:lnTo>
                      <a:pt x="20" y="10"/>
                    </a:lnTo>
                    <a:lnTo>
                      <a:pt x="30" y="4"/>
                    </a:lnTo>
                    <a:lnTo>
                      <a:pt x="30" y="4"/>
                    </a:lnTo>
                    <a:lnTo>
                      <a:pt x="38" y="2"/>
                    </a:lnTo>
                    <a:lnTo>
                      <a:pt x="38" y="2"/>
                    </a:lnTo>
                    <a:lnTo>
                      <a:pt x="46" y="0"/>
                    </a:lnTo>
                    <a:lnTo>
                      <a:pt x="46" y="0"/>
                    </a:lnTo>
                    <a:lnTo>
                      <a:pt x="54" y="0"/>
                    </a:lnTo>
                    <a:lnTo>
                      <a:pt x="52" y="10"/>
                    </a:lnTo>
                    <a:lnTo>
                      <a:pt x="52" y="10"/>
                    </a:lnTo>
                    <a:lnTo>
                      <a:pt x="36" y="12"/>
                    </a:lnTo>
                    <a:lnTo>
                      <a:pt x="36" y="12"/>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79"/>
              <p:cNvSpPr>
                <a:spLocks/>
              </p:cNvSpPr>
              <p:nvPr/>
            </p:nvSpPr>
            <p:spPr bwMode="auto">
              <a:xfrm>
                <a:off x="8614556" y="851996"/>
                <a:ext cx="49025" cy="74827"/>
              </a:xfrm>
              <a:custGeom>
                <a:avLst/>
                <a:gdLst/>
                <a:ahLst/>
                <a:cxnLst>
                  <a:cxn ang="0">
                    <a:pos x="54" y="116"/>
                  </a:cxn>
                  <a:cxn ang="0">
                    <a:pos x="18" y="72"/>
                  </a:cxn>
                  <a:cxn ang="0">
                    <a:pos x="12" y="116"/>
                  </a:cxn>
                  <a:cxn ang="0">
                    <a:pos x="0" y="116"/>
                  </a:cxn>
                  <a:cxn ang="0">
                    <a:pos x="14" y="0"/>
                  </a:cxn>
                  <a:cxn ang="0">
                    <a:pos x="26" y="0"/>
                  </a:cxn>
                  <a:cxn ang="0">
                    <a:pos x="18" y="70"/>
                  </a:cxn>
                  <a:cxn ang="0">
                    <a:pos x="60" y="34"/>
                  </a:cxn>
                  <a:cxn ang="0">
                    <a:pos x="76" y="34"/>
                  </a:cxn>
                  <a:cxn ang="0">
                    <a:pos x="32" y="70"/>
                  </a:cxn>
                  <a:cxn ang="0">
                    <a:pos x="70" y="116"/>
                  </a:cxn>
                  <a:cxn ang="0">
                    <a:pos x="54" y="116"/>
                  </a:cxn>
                </a:cxnLst>
                <a:rect l="0" t="0" r="r" b="b"/>
                <a:pathLst>
                  <a:path w="76" h="116">
                    <a:moveTo>
                      <a:pt x="54" y="116"/>
                    </a:moveTo>
                    <a:lnTo>
                      <a:pt x="18" y="72"/>
                    </a:lnTo>
                    <a:lnTo>
                      <a:pt x="12" y="116"/>
                    </a:lnTo>
                    <a:lnTo>
                      <a:pt x="0" y="116"/>
                    </a:lnTo>
                    <a:lnTo>
                      <a:pt x="14" y="0"/>
                    </a:lnTo>
                    <a:lnTo>
                      <a:pt x="26" y="0"/>
                    </a:lnTo>
                    <a:lnTo>
                      <a:pt x="18" y="70"/>
                    </a:lnTo>
                    <a:lnTo>
                      <a:pt x="60" y="34"/>
                    </a:lnTo>
                    <a:lnTo>
                      <a:pt x="76" y="34"/>
                    </a:lnTo>
                    <a:lnTo>
                      <a:pt x="32" y="70"/>
                    </a:lnTo>
                    <a:lnTo>
                      <a:pt x="70" y="116"/>
                    </a:lnTo>
                    <a:lnTo>
                      <a:pt x="54" y="116"/>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80"/>
              <p:cNvSpPr>
                <a:spLocks/>
              </p:cNvSpPr>
              <p:nvPr/>
            </p:nvSpPr>
            <p:spPr bwMode="auto">
              <a:xfrm>
                <a:off x="8672612" y="855866"/>
                <a:ext cx="14191" cy="23222"/>
              </a:xfrm>
              <a:custGeom>
                <a:avLst/>
                <a:gdLst/>
                <a:ahLst/>
                <a:cxnLst>
                  <a:cxn ang="0">
                    <a:pos x="8" y="36"/>
                  </a:cxn>
                  <a:cxn ang="0">
                    <a:pos x="0" y="36"/>
                  </a:cxn>
                  <a:cxn ang="0">
                    <a:pos x="6" y="0"/>
                  </a:cxn>
                  <a:cxn ang="0">
                    <a:pos x="22" y="0"/>
                  </a:cxn>
                  <a:cxn ang="0">
                    <a:pos x="8" y="36"/>
                  </a:cxn>
                </a:cxnLst>
                <a:rect l="0" t="0" r="r" b="b"/>
                <a:pathLst>
                  <a:path w="22" h="36">
                    <a:moveTo>
                      <a:pt x="8" y="36"/>
                    </a:moveTo>
                    <a:lnTo>
                      <a:pt x="0" y="36"/>
                    </a:lnTo>
                    <a:lnTo>
                      <a:pt x="6" y="0"/>
                    </a:lnTo>
                    <a:lnTo>
                      <a:pt x="22" y="0"/>
                    </a:lnTo>
                    <a:lnTo>
                      <a:pt x="8" y="36"/>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Freeform 81"/>
              <p:cNvSpPr>
                <a:spLocks/>
              </p:cNvSpPr>
              <p:nvPr/>
            </p:nvSpPr>
            <p:spPr bwMode="auto">
              <a:xfrm>
                <a:off x="8691963" y="872638"/>
                <a:ext cx="42574" cy="55475"/>
              </a:xfrm>
              <a:custGeom>
                <a:avLst/>
                <a:gdLst/>
                <a:ahLst/>
                <a:cxnLst>
                  <a:cxn ang="0">
                    <a:pos x="64" y="60"/>
                  </a:cxn>
                  <a:cxn ang="0">
                    <a:pos x="54" y="78"/>
                  </a:cxn>
                  <a:cxn ang="0">
                    <a:pos x="48" y="82"/>
                  </a:cxn>
                  <a:cxn ang="0">
                    <a:pos x="26" y="86"/>
                  </a:cxn>
                  <a:cxn ang="0">
                    <a:pos x="12" y="84"/>
                  </a:cxn>
                  <a:cxn ang="0">
                    <a:pos x="0" y="82"/>
                  </a:cxn>
                  <a:cxn ang="0">
                    <a:pos x="2" y="74"/>
                  </a:cxn>
                  <a:cxn ang="0">
                    <a:pos x="12" y="76"/>
                  </a:cxn>
                  <a:cxn ang="0">
                    <a:pos x="24" y="76"/>
                  </a:cxn>
                  <a:cxn ang="0">
                    <a:pos x="34" y="76"/>
                  </a:cxn>
                  <a:cxn ang="0">
                    <a:pos x="42" y="74"/>
                  </a:cxn>
                  <a:cxn ang="0">
                    <a:pos x="48" y="70"/>
                  </a:cxn>
                  <a:cxn ang="0">
                    <a:pos x="52" y="62"/>
                  </a:cxn>
                  <a:cxn ang="0">
                    <a:pos x="52" y="58"/>
                  </a:cxn>
                  <a:cxn ang="0">
                    <a:pos x="50" y="54"/>
                  </a:cxn>
                  <a:cxn ang="0">
                    <a:pos x="44" y="50"/>
                  </a:cxn>
                  <a:cxn ang="0">
                    <a:pos x="36" y="48"/>
                  </a:cxn>
                  <a:cxn ang="0">
                    <a:pos x="28" y="46"/>
                  </a:cxn>
                  <a:cxn ang="0">
                    <a:pos x="20" y="44"/>
                  </a:cxn>
                  <a:cxn ang="0">
                    <a:pos x="12" y="40"/>
                  </a:cxn>
                  <a:cxn ang="0">
                    <a:pos x="8" y="34"/>
                  </a:cxn>
                  <a:cxn ang="0">
                    <a:pos x="8" y="24"/>
                  </a:cxn>
                  <a:cxn ang="0">
                    <a:pos x="12" y="12"/>
                  </a:cxn>
                  <a:cxn ang="0">
                    <a:pos x="20" y="6"/>
                  </a:cxn>
                  <a:cxn ang="0">
                    <a:pos x="30" y="2"/>
                  </a:cxn>
                  <a:cxn ang="0">
                    <a:pos x="42" y="0"/>
                  </a:cxn>
                  <a:cxn ang="0">
                    <a:pos x="56" y="2"/>
                  </a:cxn>
                  <a:cxn ang="0">
                    <a:pos x="66" y="2"/>
                  </a:cxn>
                  <a:cxn ang="0">
                    <a:pos x="64" y="12"/>
                  </a:cxn>
                  <a:cxn ang="0">
                    <a:pos x="56" y="10"/>
                  </a:cxn>
                  <a:cxn ang="0">
                    <a:pos x="44" y="10"/>
                  </a:cxn>
                  <a:cxn ang="0">
                    <a:pos x="36" y="10"/>
                  </a:cxn>
                  <a:cxn ang="0">
                    <a:pos x="28" y="12"/>
                  </a:cxn>
                  <a:cxn ang="0">
                    <a:pos x="22" y="16"/>
                  </a:cxn>
                  <a:cxn ang="0">
                    <a:pos x="20" y="22"/>
                  </a:cxn>
                  <a:cxn ang="0">
                    <a:pos x="20" y="26"/>
                  </a:cxn>
                  <a:cxn ang="0">
                    <a:pos x="20" y="28"/>
                  </a:cxn>
                  <a:cxn ang="0">
                    <a:pos x="26" y="32"/>
                  </a:cxn>
                  <a:cxn ang="0">
                    <a:pos x="32" y="36"/>
                  </a:cxn>
                  <a:cxn ang="0">
                    <a:pos x="38" y="36"/>
                  </a:cxn>
                  <a:cxn ang="0">
                    <a:pos x="48" y="38"/>
                  </a:cxn>
                  <a:cxn ang="0">
                    <a:pos x="56" y="42"/>
                  </a:cxn>
                  <a:cxn ang="0">
                    <a:pos x="62" y="50"/>
                  </a:cxn>
                  <a:cxn ang="0">
                    <a:pos x="64" y="60"/>
                  </a:cxn>
                </a:cxnLst>
                <a:rect l="0" t="0" r="r" b="b"/>
                <a:pathLst>
                  <a:path w="66" h="86">
                    <a:moveTo>
                      <a:pt x="64" y="60"/>
                    </a:moveTo>
                    <a:lnTo>
                      <a:pt x="64" y="60"/>
                    </a:lnTo>
                    <a:lnTo>
                      <a:pt x="60" y="70"/>
                    </a:lnTo>
                    <a:lnTo>
                      <a:pt x="54" y="78"/>
                    </a:lnTo>
                    <a:lnTo>
                      <a:pt x="54" y="78"/>
                    </a:lnTo>
                    <a:lnTo>
                      <a:pt x="48" y="82"/>
                    </a:lnTo>
                    <a:lnTo>
                      <a:pt x="42" y="84"/>
                    </a:lnTo>
                    <a:lnTo>
                      <a:pt x="26" y="86"/>
                    </a:lnTo>
                    <a:lnTo>
                      <a:pt x="26" y="86"/>
                    </a:lnTo>
                    <a:lnTo>
                      <a:pt x="12" y="84"/>
                    </a:lnTo>
                    <a:lnTo>
                      <a:pt x="12" y="84"/>
                    </a:lnTo>
                    <a:lnTo>
                      <a:pt x="0" y="82"/>
                    </a:lnTo>
                    <a:lnTo>
                      <a:pt x="2" y="74"/>
                    </a:lnTo>
                    <a:lnTo>
                      <a:pt x="2" y="74"/>
                    </a:lnTo>
                    <a:lnTo>
                      <a:pt x="12" y="76"/>
                    </a:lnTo>
                    <a:lnTo>
                      <a:pt x="12" y="76"/>
                    </a:lnTo>
                    <a:lnTo>
                      <a:pt x="24" y="76"/>
                    </a:lnTo>
                    <a:lnTo>
                      <a:pt x="24" y="76"/>
                    </a:lnTo>
                    <a:lnTo>
                      <a:pt x="34" y="76"/>
                    </a:lnTo>
                    <a:lnTo>
                      <a:pt x="34" y="76"/>
                    </a:lnTo>
                    <a:lnTo>
                      <a:pt x="42" y="74"/>
                    </a:lnTo>
                    <a:lnTo>
                      <a:pt x="42" y="74"/>
                    </a:lnTo>
                    <a:lnTo>
                      <a:pt x="48" y="70"/>
                    </a:lnTo>
                    <a:lnTo>
                      <a:pt x="48" y="70"/>
                    </a:lnTo>
                    <a:lnTo>
                      <a:pt x="50" y="66"/>
                    </a:lnTo>
                    <a:lnTo>
                      <a:pt x="52" y="62"/>
                    </a:lnTo>
                    <a:lnTo>
                      <a:pt x="52" y="62"/>
                    </a:lnTo>
                    <a:lnTo>
                      <a:pt x="52" y="58"/>
                    </a:lnTo>
                    <a:lnTo>
                      <a:pt x="50" y="54"/>
                    </a:lnTo>
                    <a:lnTo>
                      <a:pt x="50" y="54"/>
                    </a:lnTo>
                    <a:lnTo>
                      <a:pt x="44" y="50"/>
                    </a:lnTo>
                    <a:lnTo>
                      <a:pt x="44" y="50"/>
                    </a:lnTo>
                    <a:lnTo>
                      <a:pt x="36" y="48"/>
                    </a:lnTo>
                    <a:lnTo>
                      <a:pt x="36" y="48"/>
                    </a:lnTo>
                    <a:lnTo>
                      <a:pt x="28" y="46"/>
                    </a:lnTo>
                    <a:lnTo>
                      <a:pt x="28" y="46"/>
                    </a:lnTo>
                    <a:lnTo>
                      <a:pt x="20" y="44"/>
                    </a:lnTo>
                    <a:lnTo>
                      <a:pt x="20" y="44"/>
                    </a:lnTo>
                    <a:lnTo>
                      <a:pt x="12" y="40"/>
                    </a:lnTo>
                    <a:lnTo>
                      <a:pt x="12" y="40"/>
                    </a:lnTo>
                    <a:lnTo>
                      <a:pt x="8" y="34"/>
                    </a:lnTo>
                    <a:lnTo>
                      <a:pt x="8" y="34"/>
                    </a:lnTo>
                    <a:lnTo>
                      <a:pt x="8" y="24"/>
                    </a:lnTo>
                    <a:lnTo>
                      <a:pt x="8" y="24"/>
                    </a:lnTo>
                    <a:lnTo>
                      <a:pt x="8" y="18"/>
                    </a:lnTo>
                    <a:lnTo>
                      <a:pt x="12" y="12"/>
                    </a:lnTo>
                    <a:lnTo>
                      <a:pt x="12" y="12"/>
                    </a:lnTo>
                    <a:lnTo>
                      <a:pt x="20" y="6"/>
                    </a:lnTo>
                    <a:lnTo>
                      <a:pt x="20" y="6"/>
                    </a:lnTo>
                    <a:lnTo>
                      <a:pt x="30" y="2"/>
                    </a:lnTo>
                    <a:lnTo>
                      <a:pt x="30" y="2"/>
                    </a:lnTo>
                    <a:lnTo>
                      <a:pt x="42" y="0"/>
                    </a:lnTo>
                    <a:lnTo>
                      <a:pt x="42" y="0"/>
                    </a:lnTo>
                    <a:lnTo>
                      <a:pt x="56" y="2"/>
                    </a:lnTo>
                    <a:lnTo>
                      <a:pt x="56" y="2"/>
                    </a:lnTo>
                    <a:lnTo>
                      <a:pt x="66" y="2"/>
                    </a:lnTo>
                    <a:lnTo>
                      <a:pt x="64" y="12"/>
                    </a:lnTo>
                    <a:lnTo>
                      <a:pt x="64" y="12"/>
                    </a:lnTo>
                    <a:lnTo>
                      <a:pt x="56" y="10"/>
                    </a:lnTo>
                    <a:lnTo>
                      <a:pt x="56" y="10"/>
                    </a:lnTo>
                    <a:lnTo>
                      <a:pt x="44" y="10"/>
                    </a:lnTo>
                    <a:lnTo>
                      <a:pt x="44" y="10"/>
                    </a:lnTo>
                    <a:lnTo>
                      <a:pt x="36" y="10"/>
                    </a:lnTo>
                    <a:lnTo>
                      <a:pt x="36" y="10"/>
                    </a:lnTo>
                    <a:lnTo>
                      <a:pt x="28" y="12"/>
                    </a:lnTo>
                    <a:lnTo>
                      <a:pt x="28" y="12"/>
                    </a:lnTo>
                    <a:lnTo>
                      <a:pt x="22" y="16"/>
                    </a:lnTo>
                    <a:lnTo>
                      <a:pt x="22" y="16"/>
                    </a:lnTo>
                    <a:lnTo>
                      <a:pt x="20" y="18"/>
                    </a:lnTo>
                    <a:lnTo>
                      <a:pt x="20" y="22"/>
                    </a:lnTo>
                    <a:lnTo>
                      <a:pt x="20" y="22"/>
                    </a:lnTo>
                    <a:lnTo>
                      <a:pt x="20" y="26"/>
                    </a:lnTo>
                    <a:lnTo>
                      <a:pt x="20" y="28"/>
                    </a:lnTo>
                    <a:lnTo>
                      <a:pt x="20" y="28"/>
                    </a:lnTo>
                    <a:lnTo>
                      <a:pt x="26" y="32"/>
                    </a:lnTo>
                    <a:lnTo>
                      <a:pt x="26" y="32"/>
                    </a:lnTo>
                    <a:lnTo>
                      <a:pt x="32" y="36"/>
                    </a:lnTo>
                    <a:lnTo>
                      <a:pt x="32" y="36"/>
                    </a:lnTo>
                    <a:lnTo>
                      <a:pt x="38" y="36"/>
                    </a:lnTo>
                    <a:lnTo>
                      <a:pt x="38" y="36"/>
                    </a:lnTo>
                    <a:lnTo>
                      <a:pt x="48" y="38"/>
                    </a:lnTo>
                    <a:lnTo>
                      <a:pt x="48" y="38"/>
                    </a:lnTo>
                    <a:lnTo>
                      <a:pt x="56" y="42"/>
                    </a:lnTo>
                    <a:lnTo>
                      <a:pt x="56" y="42"/>
                    </a:lnTo>
                    <a:lnTo>
                      <a:pt x="62" y="50"/>
                    </a:lnTo>
                    <a:lnTo>
                      <a:pt x="62" y="50"/>
                    </a:lnTo>
                    <a:lnTo>
                      <a:pt x="64" y="54"/>
                    </a:lnTo>
                    <a:lnTo>
                      <a:pt x="64" y="60"/>
                    </a:lnTo>
                    <a:lnTo>
                      <a:pt x="64" y="60"/>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5" name="Freeform 82"/>
              <p:cNvSpPr>
                <a:spLocks/>
              </p:cNvSpPr>
              <p:nvPr/>
            </p:nvSpPr>
            <p:spPr bwMode="auto">
              <a:xfrm>
                <a:off x="8778401" y="857157"/>
                <a:ext cx="50315" cy="69666"/>
              </a:xfrm>
              <a:custGeom>
                <a:avLst/>
                <a:gdLst/>
                <a:ahLst/>
                <a:cxnLst>
                  <a:cxn ang="0">
                    <a:pos x="0" y="108"/>
                  </a:cxn>
                  <a:cxn ang="0">
                    <a:pos x="14" y="0"/>
                  </a:cxn>
                  <a:cxn ang="0">
                    <a:pos x="78" y="0"/>
                  </a:cxn>
                  <a:cxn ang="0">
                    <a:pos x="76" y="8"/>
                  </a:cxn>
                  <a:cxn ang="0">
                    <a:pos x="24" y="8"/>
                  </a:cxn>
                  <a:cxn ang="0">
                    <a:pos x="20" y="48"/>
                  </a:cxn>
                  <a:cxn ang="0">
                    <a:pos x="60" y="48"/>
                  </a:cxn>
                  <a:cxn ang="0">
                    <a:pos x="58" y="56"/>
                  </a:cxn>
                  <a:cxn ang="0">
                    <a:pos x="20" y="56"/>
                  </a:cxn>
                  <a:cxn ang="0">
                    <a:pos x="14" y="98"/>
                  </a:cxn>
                  <a:cxn ang="0">
                    <a:pos x="66" y="98"/>
                  </a:cxn>
                  <a:cxn ang="0">
                    <a:pos x="66" y="108"/>
                  </a:cxn>
                  <a:cxn ang="0">
                    <a:pos x="0" y="108"/>
                  </a:cxn>
                </a:cxnLst>
                <a:rect l="0" t="0" r="r" b="b"/>
                <a:pathLst>
                  <a:path w="78" h="108">
                    <a:moveTo>
                      <a:pt x="0" y="108"/>
                    </a:moveTo>
                    <a:lnTo>
                      <a:pt x="14" y="0"/>
                    </a:lnTo>
                    <a:lnTo>
                      <a:pt x="78" y="0"/>
                    </a:lnTo>
                    <a:lnTo>
                      <a:pt x="76" y="8"/>
                    </a:lnTo>
                    <a:lnTo>
                      <a:pt x="24" y="8"/>
                    </a:lnTo>
                    <a:lnTo>
                      <a:pt x="20" y="48"/>
                    </a:lnTo>
                    <a:lnTo>
                      <a:pt x="60" y="48"/>
                    </a:lnTo>
                    <a:lnTo>
                      <a:pt x="58" y="56"/>
                    </a:lnTo>
                    <a:lnTo>
                      <a:pt x="20" y="56"/>
                    </a:lnTo>
                    <a:lnTo>
                      <a:pt x="14" y="98"/>
                    </a:lnTo>
                    <a:lnTo>
                      <a:pt x="66" y="98"/>
                    </a:lnTo>
                    <a:lnTo>
                      <a:pt x="66" y="108"/>
                    </a:lnTo>
                    <a:lnTo>
                      <a:pt x="0" y="108"/>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6" name="Freeform 83"/>
              <p:cNvSpPr>
                <a:spLocks noEditPoints="1"/>
              </p:cNvSpPr>
              <p:nvPr/>
            </p:nvSpPr>
            <p:spPr bwMode="auto">
              <a:xfrm>
                <a:off x="8831296" y="851993"/>
                <a:ext cx="51605" cy="76117"/>
              </a:xfrm>
              <a:custGeom>
                <a:avLst/>
                <a:gdLst/>
                <a:ahLst/>
                <a:cxnLst>
                  <a:cxn ang="0">
                    <a:pos x="66" y="114"/>
                  </a:cxn>
                  <a:cxn ang="0">
                    <a:pos x="60" y="116"/>
                  </a:cxn>
                  <a:cxn ang="0">
                    <a:pos x="54" y="116"/>
                  </a:cxn>
                  <a:cxn ang="0">
                    <a:pos x="46" y="118"/>
                  </a:cxn>
                  <a:cxn ang="0">
                    <a:pos x="38" y="118"/>
                  </a:cxn>
                  <a:cxn ang="0">
                    <a:pos x="22" y="114"/>
                  </a:cxn>
                  <a:cxn ang="0">
                    <a:pos x="14" y="112"/>
                  </a:cxn>
                  <a:cxn ang="0">
                    <a:pos x="8" y="106"/>
                  </a:cxn>
                  <a:cxn ang="0">
                    <a:pos x="2" y="94"/>
                  </a:cxn>
                  <a:cxn ang="0">
                    <a:pos x="0" y="86"/>
                  </a:cxn>
                  <a:cxn ang="0">
                    <a:pos x="0" y="76"/>
                  </a:cxn>
                  <a:cxn ang="0">
                    <a:pos x="4" y="58"/>
                  </a:cxn>
                  <a:cxn ang="0">
                    <a:pos x="10" y="50"/>
                  </a:cxn>
                  <a:cxn ang="0">
                    <a:pos x="14" y="44"/>
                  </a:cxn>
                  <a:cxn ang="0">
                    <a:pos x="28" y="36"/>
                  </a:cxn>
                  <a:cxn ang="0">
                    <a:pos x="36" y="34"/>
                  </a:cxn>
                  <a:cxn ang="0">
                    <a:pos x="44" y="32"/>
                  </a:cxn>
                  <a:cxn ang="0">
                    <a:pos x="52" y="34"/>
                  </a:cxn>
                  <a:cxn ang="0">
                    <a:pos x="68" y="0"/>
                  </a:cxn>
                  <a:cxn ang="0">
                    <a:pos x="80" y="0"/>
                  </a:cxn>
                  <a:cxn ang="0">
                    <a:pos x="78" y="16"/>
                  </a:cxn>
                  <a:cxn ang="0">
                    <a:pos x="76" y="38"/>
                  </a:cxn>
                  <a:cxn ang="0">
                    <a:pos x="72" y="62"/>
                  </a:cxn>
                  <a:cxn ang="0">
                    <a:pos x="70" y="84"/>
                  </a:cxn>
                  <a:cxn ang="0">
                    <a:pos x="68" y="102"/>
                  </a:cxn>
                  <a:cxn ang="0">
                    <a:pos x="66" y="114"/>
                  </a:cxn>
                  <a:cxn ang="0">
                    <a:pos x="64" y="44"/>
                  </a:cxn>
                  <a:cxn ang="0">
                    <a:pos x="54" y="42"/>
                  </a:cxn>
                  <a:cxn ang="0">
                    <a:pos x="48" y="42"/>
                  </a:cxn>
                  <a:cxn ang="0">
                    <a:pos x="28" y="46"/>
                  </a:cxn>
                  <a:cxn ang="0">
                    <a:pos x="24" y="50"/>
                  </a:cxn>
                  <a:cxn ang="0">
                    <a:pos x="16" y="60"/>
                  </a:cxn>
                  <a:cxn ang="0">
                    <a:pos x="14" y="76"/>
                  </a:cxn>
                  <a:cxn ang="0">
                    <a:pos x="14" y="88"/>
                  </a:cxn>
                  <a:cxn ang="0">
                    <a:pos x="18" y="100"/>
                  </a:cxn>
                  <a:cxn ang="0">
                    <a:pos x="22" y="104"/>
                  </a:cxn>
                  <a:cxn ang="0">
                    <a:pos x="28" y="106"/>
                  </a:cxn>
                  <a:cxn ang="0">
                    <a:pos x="40" y="108"/>
                  </a:cxn>
                  <a:cxn ang="0">
                    <a:pos x="46" y="108"/>
                  </a:cxn>
                  <a:cxn ang="0">
                    <a:pos x="56" y="108"/>
                  </a:cxn>
                </a:cxnLst>
                <a:rect l="0" t="0" r="r" b="b"/>
                <a:pathLst>
                  <a:path w="80" h="118">
                    <a:moveTo>
                      <a:pt x="66" y="114"/>
                    </a:moveTo>
                    <a:lnTo>
                      <a:pt x="66" y="114"/>
                    </a:lnTo>
                    <a:lnTo>
                      <a:pt x="60" y="116"/>
                    </a:lnTo>
                    <a:lnTo>
                      <a:pt x="60" y="116"/>
                    </a:lnTo>
                    <a:lnTo>
                      <a:pt x="54" y="116"/>
                    </a:lnTo>
                    <a:lnTo>
                      <a:pt x="54" y="116"/>
                    </a:lnTo>
                    <a:lnTo>
                      <a:pt x="46" y="118"/>
                    </a:lnTo>
                    <a:lnTo>
                      <a:pt x="46" y="118"/>
                    </a:lnTo>
                    <a:lnTo>
                      <a:pt x="38" y="118"/>
                    </a:lnTo>
                    <a:lnTo>
                      <a:pt x="38" y="118"/>
                    </a:lnTo>
                    <a:lnTo>
                      <a:pt x="30" y="116"/>
                    </a:lnTo>
                    <a:lnTo>
                      <a:pt x="22" y="114"/>
                    </a:lnTo>
                    <a:lnTo>
                      <a:pt x="22" y="114"/>
                    </a:lnTo>
                    <a:lnTo>
                      <a:pt x="14" y="112"/>
                    </a:lnTo>
                    <a:lnTo>
                      <a:pt x="8" y="106"/>
                    </a:lnTo>
                    <a:lnTo>
                      <a:pt x="8" y="106"/>
                    </a:lnTo>
                    <a:lnTo>
                      <a:pt x="4" y="100"/>
                    </a:lnTo>
                    <a:lnTo>
                      <a:pt x="2" y="94"/>
                    </a:lnTo>
                    <a:lnTo>
                      <a:pt x="2" y="94"/>
                    </a:lnTo>
                    <a:lnTo>
                      <a:pt x="0" y="86"/>
                    </a:lnTo>
                    <a:lnTo>
                      <a:pt x="0" y="76"/>
                    </a:lnTo>
                    <a:lnTo>
                      <a:pt x="0" y="76"/>
                    </a:lnTo>
                    <a:lnTo>
                      <a:pt x="2" y="66"/>
                    </a:lnTo>
                    <a:lnTo>
                      <a:pt x="4" y="58"/>
                    </a:lnTo>
                    <a:lnTo>
                      <a:pt x="4" y="58"/>
                    </a:lnTo>
                    <a:lnTo>
                      <a:pt x="10" y="50"/>
                    </a:lnTo>
                    <a:lnTo>
                      <a:pt x="14" y="44"/>
                    </a:lnTo>
                    <a:lnTo>
                      <a:pt x="14" y="44"/>
                    </a:lnTo>
                    <a:lnTo>
                      <a:pt x="20" y="40"/>
                    </a:lnTo>
                    <a:lnTo>
                      <a:pt x="28" y="36"/>
                    </a:lnTo>
                    <a:lnTo>
                      <a:pt x="28" y="36"/>
                    </a:lnTo>
                    <a:lnTo>
                      <a:pt x="36" y="34"/>
                    </a:lnTo>
                    <a:lnTo>
                      <a:pt x="44" y="32"/>
                    </a:lnTo>
                    <a:lnTo>
                      <a:pt x="44" y="32"/>
                    </a:lnTo>
                    <a:lnTo>
                      <a:pt x="52" y="34"/>
                    </a:lnTo>
                    <a:lnTo>
                      <a:pt x="52" y="34"/>
                    </a:lnTo>
                    <a:lnTo>
                      <a:pt x="64" y="34"/>
                    </a:lnTo>
                    <a:lnTo>
                      <a:pt x="68" y="0"/>
                    </a:lnTo>
                    <a:lnTo>
                      <a:pt x="80" y="0"/>
                    </a:lnTo>
                    <a:lnTo>
                      <a:pt x="80" y="0"/>
                    </a:lnTo>
                    <a:lnTo>
                      <a:pt x="78" y="16"/>
                    </a:lnTo>
                    <a:lnTo>
                      <a:pt x="78" y="16"/>
                    </a:lnTo>
                    <a:lnTo>
                      <a:pt x="76" y="38"/>
                    </a:lnTo>
                    <a:lnTo>
                      <a:pt x="76" y="38"/>
                    </a:lnTo>
                    <a:lnTo>
                      <a:pt x="72" y="62"/>
                    </a:lnTo>
                    <a:lnTo>
                      <a:pt x="72" y="62"/>
                    </a:lnTo>
                    <a:lnTo>
                      <a:pt x="70" y="84"/>
                    </a:lnTo>
                    <a:lnTo>
                      <a:pt x="70" y="84"/>
                    </a:lnTo>
                    <a:lnTo>
                      <a:pt x="68" y="102"/>
                    </a:lnTo>
                    <a:lnTo>
                      <a:pt x="68" y="102"/>
                    </a:lnTo>
                    <a:lnTo>
                      <a:pt x="66" y="114"/>
                    </a:lnTo>
                    <a:lnTo>
                      <a:pt x="66" y="114"/>
                    </a:lnTo>
                    <a:close/>
                    <a:moveTo>
                      <a:pt x="64" y="44"/>
                    </a:moveTo>
                    <a:lnTo>
                      <a:pt x="64" y="44"/>
                    </a:lnTo>
                    <a:lnTo>
                      <a:pt x="54" y="42"/>
                    </a:lnTo>
                    <a:lnTo>
                      <a:pt x="54" y="42"/>
                    </a:lnTo>
                    <a:lnTo>
                      <a:pt x="48" y="42"/>
                    </a:lnTo>
                    <a:lnTo>
                      <a:pt x="48" y="42"/>
                    </a:lnTo>
                    <a:lnTo>
                      <a:pt x="34" y="44"/>
                    </a:lnTo>
                    <a:lnTo>
                      <a:pt x="28" y="46"/>
                    </a:lnTo>
                    <a:lnTo>
                      <a:pt x="24" y="50"/>
                    </a:lnTo>
                    <a:lnTo>
                      <a:pt x="24" y="50"/>
                    </a:lnTo>
                    <a:lnTo>
                      <a:pt x="20" y="54"/>
                    </a:lnTo>
                    <a:lnTo>
                      <a:pt x="16" y="60"/>
                    </a:lnTo>
                    <a:lnTo>
                      <a:pt x="14" y="76"/>
                    </a:lnTo>
                    <a:lnTo>
                      <a:pt x="14" y="76"/>
                    </a:lnTo>
                    <a:lnTo>
                      <a:pt x="14" y="88"/>
                    </a:lnTo>
                    <a:lnTo>
                      <a:pt x="14" y="88"/>
                    </a:lnTo>
                    <a:lnTo>
                      <a:pt x="16" y="94"/>
                    </a:lnTo>
                    <a:lnTo>
                      <a:pt x="18" y="100"/>
                    </a:lnTo>
                    <a:lnTo>
                      <a:pt x="18" y="100"/>
                    </a:lnTo>
                    <a:lnTo>
                      <a:pt x="22" y="104"/>
                    </a:lnTo>
                    <a:lnTo>
                      <a:pt x="28" y="106"/>
                    </a:lnTo>
                    <a:lnTo>
                      <a:pt x="28" y="106"/>
                    </a:lnTo>
                    <a:lnTo>
                      <a:pt x="32" y="108"/>
                    </a:lnTo>
                    <a:lnTo>
                      <a:pt x="40" y="108"/>
                    </a:lnTo>
                    <a:lnTo>
                      <a:pt x="40" y="108"/>
                    </a:lnTo>
                    <a:lnTo>
                      <a:pt x="46" y="108"/>
                    </a:lnTo>
                    <a:lnTo>
                      <a:pt x="46" y="108"/>
                    </a:lnTo>
                    <a:lnTo>
                      <a:pt x="56" y="108"/>
                    </a:lnTo>
                    <a:lnTo>
                      <a:pt x="64" y="44"/>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7" name="Freeform 84"/>
              <p:cNvSpPr>
                <a:spLocks noEditPoints="1"/>
              </p:cNvSpPr>
              <p:nvPr/>
            </p:nvSpPr>
            <p:spPr bwMode="auto">
              <a:xfrm>
                <a:off x="8889351" y="872641"/>
                <a:ext cx="55475" cy="76117"/>
              </a:xfrm>
              <a:custGeom>
                <a:avLst/>
                <a:gdLst/>
                <a:ahLst/>
                <a:cxnLst>
                  <a:cxn ang="0">
                    <a:pos x="64" y="8"/>
                  </a:cxn>
                  <a:cxn ang="0">
                    <a:pos x="70" y="16"/>
                  </a:cxn>
                  <a:cxn ang="0">
                    <a:pos x="72" y="28"/>
                  </a:cxn>
                  <a:cxn ang="0">
                    <a:pos x="68" y="40"/>
                  </a:cxn>
                  <a:cxn ang="0">
                    <a:pos x="60" y="50"/>
                  </a:cxn>
                  <a:cxn ang="0">
                    <a:pos x="48" y="54"/>
                  </a:cxn>
                  <a:cxn ang="0">
                    <a:pos x="30" y="56"/>
                  </a:cxn>
                  <a:cxn ang="0">
                    <a:pos x="26" y="56"/>
                  </a:cxn>
                  <a:cxn ang="0">
                    <a:pos x="16" y="64"/>
                  </a:cxn>
                  <a:cxn ang="0">
                    <a:pos x="16" y="70"/>
                  </a:cxn>
                  <a:cxn ang="0">
                    <a:pos x="26" y="74"/>
                  </a:cxn>
                  <a:cxn ang="0">
                    <a:pos x="36" y="76"/>
                  </a:cxn>
                  <a:cxn ang="0">
                    <a:pos x="54" y="76"/>
                  </a:cxn>
                  <a:cxn ang="0">
                    <a:pos x="64" y="78"/>
                  </a:cxn>
                  <a:cxn ang="0">
                    <a:pos x="72" y="82"/>
                  </a:cxn>
                  <a:cxn ang="0">
                    <a:pos x="74" y="92"/>
                  </a:cxn>
                  <a:cxn ang="0">
                    <a:pos x="68" y="106"/>
                  </a:cxn>
                  <a:cxn ang="0">
                    <a:pos x="56" y="114"/>
                  </a:cxn>
                  <a:cxn ang="0">
                    <a:pos x="30" y="118"/>
                  </a:cxn>
                  <a:cxn ang="0">
                    <a:pos x="14" y="118"/>
                  </a:cxn>
                  <a:cxn ang="0">
                    <a:pos x="2" y="106"/>
                  </a:cxn>
                  <a:cxn ang="0">
                    <a:pos x="28" y="110"/>
                  </a:cxn>
                  <a:cxn ang="0">
                    <a:pos x="36" y="110"/>
                  </a:cxn>
                  <a:cxn ang="0">
                    <a:pos x="56" y="102"/>
                  </a:cxn>
                  <a:cxn ang="0">
                    <a:pos x="60" y="96"/>
                  </a:cxn>
                  <a:cxn ang="0">
                    <a:pos x="58" y="90"/>
                  </a:cxn>
                  <a:cxn ang="0">
                    <a:pos x="48" y="86"/>
                  </a:cxn>
                  <a:cxn ang="0">
                    <a:pos x="40" y="86"/>
                  </a:cxn>
                  <a:cxn ang="0">
                    <a:pos x="28" y="86"/>
                  </a:cxn>
                  <a:cxn ang="0">
                    <a:pos x="20" y="86"/>
                  </a:cxn>
                  <a:cxn ang="0">
                    <a:pos x="4" y="80"/>
                  </a:cxn>
                  <a:cxn ang="0">
                    <a:pos x="2" y="70"/>
                  </a:cxn>
                  <a:cxn ang="0">
                    <a:pos x="8" y="60"/>
                  </a:cxn>
                  <a:cxn ang="0">
                    <a:pos x="18" y="52"/>
                  </a:cxn>
                  <a:cxn ang="0">
                    <a:pos x="8" y="42"/>
                  </a:cxn>
                  <a:cxn ang="0">
                    <a:pos x="4" y="28"/>
                  </a:cxn>
                  <a:cxn ang="0">
                    <a:pos x="10" y="16"/>
                  </a:cxn>
                  <a:cxn ang="0">
                    <a:pos x="18" y="8"/>
                  </a:cxn>
                  <a:cxn ang="0">
                    <a:pos x="42" y="0"/>
                  </a:cxn>
                  <a:cxn ang="0">
                    <a:pos x="48" y="2"/>
                  </a:cxn>
                  <a:cxn ang="0">
                    <a:pos x="86" y="10"/>
                  </a:cxn>
                  <a:cxn ang="0">
                    <a:pos x="74" y="8"/>
                  </a:cxn>
                  <a:cxn ang="0">
                    <a:pos x="60" y="20"/>
                  </a:cxn>
                  <a:cxn ang="0">
                    <a:pos x="50" y="10"/>
                  </a:cxn>
                  <a:cxn ang="0">
                    <a:pos x="34" y="10"/>
                  </a:cxn>
                  <a:cxn ang="0">
                    <a:pos x="22" y="20"/>
                  </a:cxn>
                  <a:cxn ang="0">
                    <a:pos x="20" y="36"/>
                  </a:cxn>
                  <a:cxn ang="0">
                    <a:pos x="28" y="46"/>
                  </a:cxn>
                  <a:cxn ang="0">
                    <a:pos x="46" y="46"/>
                  </a:cxn>
                  <a:cxn ang="0">
                    <a:pos x="60" y="28"/>
                  </a:cxn>
                </a:cxnLst>
                <a:rect l="0" t="0" r="r" b="b"/>
                <a:pathLst>
                  <a:path w="86" h="118">
                    <a:moveTo>
                      <a:pt x="74" y="8"/>
                    </a:moveTo>
                    <a:lnTo>
                      <a:pt x="74" y="8"/>
                    </a:lnTo>
                    <a:lnTo>
                      <a:pt x="64" y="8"/>
                    </a:lnTo>
                    <a:lnTo>
                      <a:pt x="64" y="8"/>
                    </a:lnTo>
                    <a:lnTo>
                      <a:pt x="68" y="12"/>
                    </a:lnTo>
                    <a:lnTo>
                      <a:pt x="70" y="16"/>
                    </a:lnTo>
                    <a:lnTo>
                      <a:pt x="70" y="16"/>
                    </a:lnTo>
                    <a:lnTo>
                      <a:pt x="72" y="22"/>
                    </a:lnTo>
                    <a:lnTo>
                      <a:pt x="72" y="28"/>
                    </a:lnTo>
                    <a:lnTo>
                      <a:pt x="72" y="28"/>
                    </a:lnTo>
                    <a:lnTo>
                      <a:pt x="70" y="36"/>
                    </a:lnTo>
                    <a:lnTo>
                      <a:pt x="68" y="40"/>
                    </a:lnTo>
                    <a:lnTo>
                      <a:pt x="68" y="40"/>
                    </a:lnTo>
                    <a:lnTo>
                      <a:pt x="64" y="46"/>
                    </a:lnTo>
                    <a:lnTo>
                      <a:pt x="60" y="50"/>
                    </a:lnTo>
                    <a:lnTo>
                      <a:pt x="60" y="50"/>
                    </a:lnTo>
                    <a:lnTo>
                      <a:pt x="48" y="54"/>
                    </a:lnTo>
                    <a:lnTo>
                      <a:pt x="48" y="54"/>
                    </a:lnTo>
                    <a:lnTo>
                      <a:pt x="36" y="56"/>
                    </a:lnTo>
                    <a:lnTo>
                      <a:pt x="36" y="56"/>
                    </a:lnTo>
                    <a:lnTo>
                      <a:pt x="30" y="56"/>
                    </a:lnTo>
                    <a:lnTo>
                      <a:pt x="30" y="56"/>
                    </a:lnTo>
                    <a:lnTo>
                      <a:pt x="26" y="56"/>
                    </a:lnTo>
                    <a:lnTo>
                      <a:pt x="26" y="56"/>
                    </a:lnTo>
                    <a:lnTo>
                      <a:pt x="20" y="60"/>
                    </a:lnTo>
                    <a:lnTo>
                      <a:pt x="20" y="60"/>
                    </a:lnTo>
                    <a:lnTo>
                      <a:pt x="16" y="64"/>
                    </a:lnTo>
                    <a:lnTo>
                      <a:pt x="16" y="68"/>
                    </a:lnTo>
                    <a:lnTo>
                      <a:pt x="16" y="68"/>
                    </a:lnTo>
                    <a:lnTo>
                      <a:pt x="16" y="70"/>
                    </a:lnTo>
                    <a:lnTo>
                      <a:pt x="18" y="72"/>
                    </a:lnTo>
                    <a:lnTo>
                      <a:pt x="18" y="72"/>
                    </a:lnTo>
                    <a:lnTo>
                      <a:pt x="26" y="74"/>
                    </a:lnTo>
                    <a:lnTo>
                      <a:pt x="26" y="74"/>
                    </a:lnTo>
                    <a:lnTo>
                      <a:pt x="36" y="76"/>
                    </a:lnTo>
                    <a:lnTo>
                      <a:pt x="36" y="76"/>
                    </a:lnTo>
                    <a:lnTo>
                      <a:pt x="42" y="74"/>
                    </a:lnTo>
                    <a:lnTo>
                      <a:pt x="42" y="74"/>
                    </a:lnTo>
                    <a:lnTo>
                      <a:pt x="54" y="76"/>
                    </a:lnTo>
                    <a:lnTo>
                      <a:pt x="54" y="76"/>
                    </a:lnTo>
                    <a:lnTo>
                      <a:pt x="64" y="78"/>
                    </a:lnTo>
                    <a:lnTo>
                      <a:pt x="64" y="78"/>
                    </a:lnTo>
                    <a:lnTo>
                      <a:pt x="68" y="80"/>
                    </a:lnTo>
                    <a:lnTo>
                      <a:pt x="72" y="82"/>
                    </a:lnTo>
                    <a:lnTo>
                      <a:pt x="72" y="82"/>
                    </a:lnTo>
                    <a:lnTo>
                      <a:pt x="74" y="86"/>
                    </a:lnTo>
                    <a:lnTo>
                      <a:pt x="74" y="92"/>
                    </a:lnTo>
                    <a:lnTo>
                      <a:pt x="74" y="92"/>
                    </a:lnTo>
                    <a:lnTo>
                      <a:pt x="72" y="100"/>
                    </a:lnTo>
                    <a:lnTo>
                      <a:pt x="68" y="106"/>
                    </a:lnTo>
                    <a:lnTo>
                      <a:pt x="68" y="106"/>
                    </a:lnTo>
                    <a:lnTo>
                      <a:pt x="62" y="110"/>
                    </a:lnTo>
                    <a:lnTo>
                      <a:pt x="56" y="114"/>
                    </a:lnTo>
                    <a:lnTo>
                      <a:pt x="56" y="114"/>
                    </a:lnTo>
                    <a:lnTo>
                      <a:pt x="42" y="116"/>
                    </a:lnTo>
                    <a:lnTo>
                      <a:pt x="42" y="116"/>
                    </a:lnTo>
                    <a:lnTo>
                      <a:pt x="30" y="118"/>
                    </a:lnTo>
                    <a:lnTo>
                      <a:pt x="30" y="118"/>
                    </a:lnTo>
                    <a:lnTo>
                      <a:pt x="14" y="118"/>
                    </a:lnTo>
                    <a:lnTo>
                      <a:pt x="14" y="118"/>
                    </a:lnTo>
                    <a:lnTo>
                      <a:pt x="0" y="116"/>
                    </a:lnTo>
                    <a:lnTo>
                      <a:pt x="2" y="106"/>
                    </a:lnTo>
                    <a:lnTo>
                      <a:pt x="2" y="106"/>
                    </a:lnTo>
                    <a:lnTo>
                      <a:pt x="14" y="108"/>
                    </a:lnTo>
                    <a:lnTo>
                      <a:pt x="14" y="108"/>
                    </a:lnTo>
                    <a:lnTo>
                      <a:pt x="28" y="110"/>
                    </a:lnTo>
                    <a:lnTo>
                      <a:pt x="28" y="110"/>
                    </a:lnTo>
                    <a:lnTo>
                      <a:pt x="36" y="110"/>
                    </a:lnTo>
                    <a:lnTo>
                      <a:pt x="36" y="110"/>
                    </a:lnTo>
                    <a:lnTo>
                      <a:pt x="46" y="108"/>
                    </a:lnTo>
                    <a:lnTo>
                      <a:pt x="46" y="108"/>
                    </a:lnTo>
                    <a:lnTo>
                      <a:pt x="56" y="102"/>
                    </a:lnTo>
                    <a:lnTo>
                      <a:pt x="56" y="102"/>
                    </a:lnTo>
                    <a:lnTo>
                      <a:pt x="58" y="100"/>
                    </a:lnTo>
                    <a:lnTo>
                      <a:pt x="60" y="96"/>
                    </a:lnTo>
                    <a:lnTo>
                      <a:pt x="60" y="96"/>
                    </a:lnTo>
                    <a:lnTo>
                      <a:pt x="58" y="90"/>
                    </a:lnTo>
                    <a:lnTo>
                      <a:pt x="58" y="90"/>
                    </a:lnTo>
                    <a:lnTo>
                      <a:pt x="54" y="88"/>
                    </a:lnTo>
                    <a:lnTo>
                      <a:pt x="54" y="88"/>
                    </a:lnTo>
                    <a:lnTo>
                      <a:pt x="48" y="86"/>
                    </a:lnTo>
                    <a:lnTo>
                      <a:pt x="48" y="86"/>
                    </a:lnTo>
                    <a:lnTo>
                      <a:pt x="40" y="86"/>
                    </a:lnTo>
                    <a:lnTo>
                      <a:pt x="40" y="86"/>
                    </a:lnTo>
                    <a:lnTo>
                      <a:pt x="34" y="86"/>
                    </a:lnTo>
                    <a:lnTo>
                      <a:pt x="34" y="86"/>
                    </a:lnTo>
                    <a:lnTo>
                      <a:pt x="28" y="86"/>
                    </a:lnTo>
                    <a:lnTo>
                      <a:pt x="28" y="86"/>
                    </a:lnTo>
                    <a:lnTo>
                      <a:pt x="20" y="86"/>
                    </a:lnTo>
                    <a:lnTo>
                      <a:pt x="20" y="86"/>
                    </a:lnTo>
                    <a:lnTo>
                      <a:pt x="12" y="84"/>
                    </a:lnTo>
                    <a:lnTo>
                      <a:pt x="12" y="84"/>
                    </a:lnTo>
                    <a:lnTo>
                      <a:pt x="4" y="80"/>
                    </a:lnTo>
                    <a:lnTo>
                      <a:pt x="4" y="80"/>
                    </a:lnTo>
                    <a:lnTo>
                      <a:pt x="2" y="76"/>
                    </a:lnTo>
                    <a:lnTo>
                      <a:pt x="2" y="70"/>
                    </a:lnTo>
                    <a:lnTo>
                      <a:pt x="2" y="70"/>
                    </a:lnTo>
                    <a:lnTo>
                      <a:pt x="4" y="64"/>
                    </a:lnTo>
                    <a:lnTo>
                      <a:pt x="8" y="60"/>
                    </a:lnTo>
                    <a:lnTo>
                      <a:pt x="8" y="60"/>
                    </a:lnTo>
                    <a:lnTo>
                      <a:pt x="18" y="52"/>
                    </a:lnTo>
                    <a:lnTo>
                      <a:pt x="18" y="52"/>
                    </a:lnTo>
                    <a:lnTo>
                      <a:pt x="12" y="48"/>
                    </a:lnTo>
                    <a:lnTo>
                      <a:pt x="8" y="42"/>
                    </a:lnTo>
                    <a:lnTo>
                      <a:pt x="8" y="42"/>
                    </a:lnTo>
                    <a:lnTo>
                      <a:pt x="4" y="36"/>
                    </a:lnTo>
                    <a:lnTo>
                      <a:pt x="4" y="28"/>
                    </a:lnTo>
                    <a:lnTo>
                      <a:pt x="4" y="28"/>
                    </a:lnTo>
                    <a:lnTo>
                      <a:pt x="6" y="22"/>
                    </a:lnTo>
                    <a:lnTo>
                      <a:pt x="10" y="16"/>
                    </a:lnTo>
                    <a:lnTo>
                      <a:pt x="10" y="16"/>
                    </a:lnTo>
                    <a:lnTo>
                      <a:pt x="14" y="10"/>
                    </a:lnTo>
                    <a:lnTo>
                      <a:pt x="18" y="8"/>
                    </a:lnTo>
                    <a:lnTo>
                      <a:pt x="18" y="8"/>
                    </a:lnTo>
                    <a:lnTo>
                      <a:pt x="30" y="2"/>
                    </a:lnTo>
                    <a:lnTo>
                      <a:pt x="30" y="2"/>
                    </a:lnTo>
                    <a:lnTo>
                      <a:pt x="42" y="0"/>
                    </a:lnTo>
                    <a:lnTo>
                      <a:pt x="42" y="0"/>
                    </a:lnTo>
                    <a:lnTo>
                      <a:pt x="48" y="2"/>
                    </a:lnTo>
                    <a:lnTo>
                      <a:pt x="48" y="2"/>
                    </a:lnTo>
                    <a:lnTo>
                      <a:pt x="54" y="2"/>
                    </a:lnTo>
                    <a:lnTo>
                      <a:pt x="86" y="0"/>
                    </a:lnTo>
                    <a:lnTo>
                      <a:pt x="86" y="10"/>
                    </a:lnTo>
                    <a:lnTo>
                      <a:pt x="86" y="10"/>
                    </a:lnTo>
                    <a:lnTo>
                      <a:pt x="74" y="8"/>
                    </a:lnTo>
                    <a:lnTo>
                      <a:pt x="74" y="8"/>
                    </a:lnTo>
                    <a:close/>
                    <a:moveTo>
                      <a:pt x="60" y="28"/>
                    </a:moveTo>
                    <a:lnTo>
                      <a:pt x="60" y="28"/>
                    </a:lnTo>
                    <a:lnTo>
                      <a:pt x="60" y="20"/>
                    </a:lnTo>
                    <a:lnTo>
                      <a:pt x="56" y="14"/>
                    </a:lnTo>
                    <a:lnTo>
                      <a:pt x="56" y="14"/>
                    </a:lnTo>
                    <a:lnTo>
                      <a:pt x="50" y="10"/>
                    </a:lnTo>
                    <a:lnTo>
                      <a:pt x="42" y="8"/>
                    </a:lnTo>
                    <a:lnTo>
                      <a:pt x="42" y="8"/>
                    </a:lnTo>
                    <a:lnTo>
                      <a:pt x="34" y="10"/>
                    </a:lnTo>
                    <a:lnTo>
                      <a:pt x="26" y="14"/>
                    </a:lnTo>
                    <a:lnTo>
                      <a:pt x="26" y="14"/>
                    </a:lnTo>
                    <a:lnTo>
                      <a:pt x="22" y="20"/>
                    </a:lnTo>
                    <a:lnTo>
                      <a:pt x="20" y="28"/>
                    </a:lnTo>
                    <a:lnTo>
                      <a:pt x="20" y="28"/>
                    </a:lnTo>
                    <a:lnTo>
                      <a:pt x="20" y="36"/>
                    </a:lnTo>
                    <a:lnTo>
                      <a:pt x="22" y="42"/>
                    </a:lnTo>
                    <a:lnTo>
                      <a:pt x="22" y="42"/>
                    </a:lnTo>
                    <a:lnTo>
                      <a:pt x="28" y="46"/>
                    </a:lnTo>
                    <a:lnTo>
                      <a:pt x="36" y="48"/>
                    </a:lnTo>
                    <a:lnTo>
                      <a:pt x="36" y="48"/>
                    </a:lnTo>
                    <a:lnTo>
                      <a:pt x="46" y="46"/>
                    </a:lnTo>
                    <a:lnTo>
                      <a:pt x="52" y="42"/>
                    </a:lnTo>
                    <a:lnTo>
                      <a:pt x="58" y="36"/>
                    </a:lnTo>
                    <a:lnTo>
                      <a:pt x="60" y="28"/>
                    </a:lnTo>
                    <a:lnTo>
                      <a:pt x="60" y="28"/>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8" name="Freeform 85"/>
              <p:cNvSpPr>
                <a:spLocks noEditPoints="1"/>
              </p:cNvSpPr>
              <p:nvPr/>
            </p:nvSpPr>
            <p:spPr bwMode="auto">
              <a:xfrm>
                <a:off x="8948699" y="872638"/>
                <a:ext cx="49025" cy="55475"/>
              </a:xfrm>
              <a:custGeom>
                <a:avLst/>
                <a:gdLst/>
                <a:ahLst/>
                <a:cxnLst>
                  <a:cxn ang="0">
                    <a:pos x="12" y="46"/>
                  </a:cxn>
                  <a:cxn ang="0">
                    <a:pos x="16" y="64"/>
                  </a:cxn>
                  <a:cxn ang="0">
                    <a:pos x="18" y="70"/>
                  </a:cxn>
                  <a:cxn ang="0">
                    <a:pos x="24" y="72"/>
                  </a:cxn>
                  <a:cxn ang="0">
                    <a:pos x="34" y="76"/>
                  </a:cxn>
                  <a:cxn ang="0">
                    <a:pos x="44" y="78"/>
                  </a:cxn>
                  <a:cxn ang="0">
                    <a:pos x="54" y="76"/>
                  </a:cxn>
                  <a:cxn ang="0">
                    <a:pos x="64" y="74"/>
                  </a:cxn>
                  <a:cxn ang="0">
                    <a:pos x="64" y="82"/>
                  </a:cxn>
                  <a:cxn ang="0">
                    <a:pos x="50" y="86"/>
                  </a:cxn>
                  <a:cxn ang="0">
                    <a:pos x="38" y="86"/>
                  </a:cxn>
                  <a:cxn ang="0">
                    <a:pos x="20" y="82"/>
                  </a:cxn>
                  <a:cxn ang="0">
                    <a:pos x="8" y="74"/>
                  </a:cxn>
                  <a:cxn ang="0">
                    <a:pos x="4" y="68"/>
                  </a:cxn>
                  <a:cxn ang="0">
                    <a:pos x="0" y="52"/>
                  </a:cxn>
                  <a:cxn ang="0">
                    <a:pos x="0" y="42"/>
                  </a:cxn>
                  <a:cxn ang="0">
                    <a:pos x="6" y="22"/>
                  </a:cxn>
                  <a:cxn ang="0">
                    <a:pos x="10" y="16"/>
                  </a:cxn>
                  <a:cxn ang="0">
                    <a:pos x="16" y="10"/>
                  </a:cxn>
                  <a:cxn ang="0">
                    <a:pos x="28" y="2"/>
                  </a:cxn>
                  <a:cxn ang="0">
                    <a:pos x="42" y="0"/>
                  </a:cxn>
                  <a:cxn ang="0">
                    <a:pos x="52" y="2"/>
                  </a:cxn>
                  <a:cxn ang="0">
                    <a:pos x="58" y="4"/>
                  </a:cxn>
                  <a:cxn ang="0">
                    <a:pos x="70" y="12"/>
                  </a:cxn>
                  <a:cxn ang="0">
                    <a:pos x="72" y="18"/>
                  </a:cxn>
                  <a:cxn ang="0">
                    <a:pos x="74" y="26"/>
                  </a:cxn>
                  <a:cxn ang="0">
                    <a:pos x="74" y="44"/>
                  </a:cxn>
                  <a:cxn ang="0">
                    <a:pos x="12" y="46"/>
                  </a:cxn>
                  <a:cxn ang="0">
                    <a:pos x="62" y="26"/>
                  </a:cxn>
                  <a:cxn ang="0">
                    <a:pos x="58" y="18"/>
                  </a:cxn>
                  <a:cxn ang="0">
                    <a:pos x="52" y="10"/>
                  </a:cxn>
                  <a:cxn ang="0">
                    <a:pos x="48" y="10"/>
                  </a:cxn>
                  <a:cxn ang="0">
                    <a:pos x="42" y="8"/>
                  </a:cxn>
                  <a:cxn ang="0">
                    <a:pos x="22" y="16"/>
                  </a:cxn>
                  <a:cxn ang="0">
                    <a:pos x="18" y="26"/>
                  </a:cxn>
                  <a:cxn ang="0">
                    <a:pos x="62" y="38"/>
                  </a:cxn>
                  <a:cxn ang="0">
                    <a:pos x="62" y="26"/>
                  </a:cxn>
                </a:cxnLst>
                <a:rect l="0" t="0" r="r" b="b"/>
                <a:pathLst>
                  <a:path w="76" h="86">
                    <a:moveTo>
                      <a:pt x="12" y="46"/>
                    </a:moveTo>
                    <a:lnTo>
                      <a:pt x="12" y="46"/>
                    </a:lnTo>
                    <a:lnTo>
                      <a:pt x="14" y="56"/>
                    </a:lnTo>
                    <a:lnTo>
                      <a:pt x="16" y="64"/>
                    </a:lnTo>
                    <a:lnTo>
                      <a:pt x="16" y="64"/>
                    </a:lnTo>
                    <a:lnTo>
                      <a:pt x="18" y="70"/>
                    </a:lnTo>
                    <a:lnTo>
                      <a:pt x="24" y="72"/>
                    </a:lnTo>
                    <a:lnTo>
                      <a:pt x="24" y="72"/>
                    </a:lnTo>
                    <a:lnTo>
                      <a:pt x="28" y="76"/>
                    </a:lnTo>
                    <a:lnTo>
                      <a:pt x="34" y="76"/>
                    </a:lnTo>
                    <a:lnTo>
                      <a:pt x="34" y="76"/>
                    </a:lnTo>
                    <a:lnTo>
                      <a:pt x="44" y="78"/>
                    </a:lnTo>
                    <a:lnTo>
                      <a:pt x="44" y="78"/>
                    </a:lnTo>
                    <a:lnTo>
                      <a:pt x="54" y="76"/>
                    </a:lnTo>
                    <a:lnTo>
                      <a:pt x="54" y="76"/>
                    </a:lnTo>
                    <a:lnTo>
                      <a:pt x="64" y="74"/>
                    </a:lnTo>
                    <a:lnTo>
                      <a:pt x="64" y="82"/>
                    </a:lnTo>
                    <a:lnTo>
                      <a:pt x="64" y="82"/>
                    </a:lnTo>
                    <a:lnTo>
                      <a:pt x="50" y="86"/>
                    </a:lnTo>
                    <a:lnTo>
                      <a:pt x="50" y="86"/>
                    </a:lnTo>
                    <a:lnTo>
                      <a:pt x="38" y="86"/>
                    </a:lnTo>
                    <a:lnTo>
                      <a:pt x="38" y="86"/>
                    </a:lnTo>
                    <a:lnTo>
                      <a:pt x="28" y="84"/>
                    </a:lnTo>
                    <a:lnTo>
                      <a:pt x="20" y="82"/>
                    </a:lnTo>
                    <a:lnTo>
                      <a:pt x="12" y="80"/>
                    </a:lnTo>
                    <a:lnTo>
                      <a:pt x="8" y="74"/>
                    </a:lnTo>
                    <a:lnTo>
                      <a:pt x="8" y="74"/>
                    </a:lnTo>
                    <a:lnTo>
                      <a:pt x="4" y="68"/>
                    </a:lnTo>
                    <a:lnTo>
                      <a:pt x="0" y="60"/>
                    </a:lnTo>
                    <a:lnTo>
                      <a:pt x="0" y="52"/>
                    </a:lnTo>
                    <a:lnTo>
                      <a:pt x="0" y="42"/>
                    </a:lnTo>
                    <a:lnTo>
                      <a:pt x="0" y="42"/>
                    </a:lnTo>
                    <a:lnTo>
                      <a:pt x="2" y="32"/>
                    </a:lnTo>
                    <a:lnTo>
                      <a:pt x="6" y="22"/>
                    </a:lnTo>
                    <a:lnTo>
                      <a:pt x="6" y="22"/>
                    </a:lnTo>
                    <a:lnTo>
                      <a:pt x="10" y="16"/>
                    </a:lnTo>
                    <a:lnTo>
                      <a:pt x="16" y="10"/>
                    </a:lnTo>
                    <a:lnTo>
                      <a:pt x="16" y="10"/>
                    </a:lnTo>
                    <a:lnTo>
                      <a:pt x="20" y="6"/>
                    </a:lnTo>
                    <a:lnTo>
                      <a:pt x="28" y="2"/>
                    </a:lnTo>
                    <a:lnTo>
                      <a:pt x="28" y="2"/>
                    </a:lnTo>
                    <a:lnTo>
                      <a:pt x="42" y="0"/>
                    </a:lnTo>
                    <a:lnTo>
                      <a:pt x="42" y="0"/>
                    </a:lnTo>
                    <a:lnTo>
                      <a:pt x="52" y="2"/>
                    </a:lnTo>
                    <a:lnTo>
                      <a:pt x="58" y="4"/>
                    </a:lnTo>
                    <a:lnTo>
                      <a:pt x="58" y="4"/>
                    </a:lnTo>
                    <a:lnTo>
                      <a:pt x="64" y="8"/>
                    </a:lnTo>
                    <a:lnTo>
                      <a:pt x="70" y="12"/>
                    </a:lnTo>
                    <a:lnTo>
                      <a:pt x="70" y="12"/>
                    </a:lnTo>
                    <a:lnTo>
                      <a:pt x="72" y="18"/>
                    </a:lnTo>
                    <a:lnTo>
                      <a:pt x="74" y="26"/>
                    </a:lnTo>
                    <a:lnTo>
                      <a:pt x="74" y="26"/>
                    </a:lnTo>
                    <a:lnTo>
                      <a:pt x="76" y="34"/>
                    </a:lnTo>
                    <a:lnTo>
                      <a:pt x="74" y="44"/>
                    </a:lnTo>
                    <a:lnTo>
                      <a:pt x="74" y="46"/>
                    </a:lnTo>
                    <a:lnTo>
                      <a:pt x="12" y="46"/>
                    </a:lnTo>
                    <a:close/>
                    <a:moveTo>
                      <a:pt x="62" y="26"/>
                    </a:moveTo>
                    <a:lnTo>
                      <a:pt x="62" y="26"/>
                    </a:lnTo>
                    <a:lnTo>
                      <a:pt x="58" y="18"/>
                    </a:lnTo>
                    <a:lnTo>
                      <a:pt x="58" y="18"/>
                    </a:lnTo>
                    <a:lnTo>
                      <a:pt x="56" y="14"/>
                    </a:lnTo>
                    <a:lnTo>
                      <a:pt x="52" y="10"/>
                    </a:lnTo>
                    <a:lnTo>
                      <a:pt x="52" y="10"/>
                    </a:lnTo>
                    <a:lnTo>
                      <a:pt x="48" y="10"/>
                    </a:lnTo>
                    <a:lnTo>
                      <a:pt x="42" y="8"/>
                    </a:lnTo>
                    <a:lnTo>
                      <a:pt x="42" y="8"/>
                    </a:lnTo>
                    <a:lnTo>
                      <a:pt x="30" y="10"/>
                    </a:lnTo>
                    <a:lnTo>
                      <a:pt x="22" y="16"/>
                    </a:lnTo>
                    <a:lnTo>
                      <a:pt x="22" y="16"/>
                    </a:lnTo>
                    <a:lnTo>
                      <a:pt x="18" y="26"/>
                    </a:lnTo>
                    <a:lnTo>
                      <a:pt x="14" y="38"/>
                    </a:lnTo>
                    <a:lnTo>
                      <a:pt x="62" y="38"/>
                    </a:lnTo>
                    <a:lnTo>
                      <a:pt x="62" y="38"/>
                    </a:lnTo>
                    <a:lnTo>
                      <a:pt x="62" y="26"/>
                    </a:lnTo>
                    <a:lnTo>
                      <a:pt x="62" y="26"/>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spTree>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End">
    <p:bg>
      <p:bgPr>
        <a:solidFill>
          <a:srgbClr val="0D0D0D"/>
        </a:solidFill>
        <a:effectLst/>
      </p:bgPr>
    </p:bg>
    <p:spTree>
      <p:nvGrpSpPr>
        <p:cNvPr id="1" name=""/>
        <p:cNvGrpSpPr/>
        <p:nvPr/>
      </p:nvGrpSpPr>
      <p:grpSpPr>
        <a:xfrm>
          <a:off x="0" y="0"/>
          <a:ext cx="0" cy="0"/>
          <a:chOff x="0" y="0"/>
          <a:chExt cx="0" cy="0"/>
        </a:xfrm>
      </p:grpSpPr>
      <p:sp>
        <p:nvSpPr>
          <p:cNvPr id="13" name="Freeform 6"/>
          <p:cNvSpPr>
            <a:spLocks/>
          </p:cNvSpPr>
          <p:nvPr userDrawn="1"/>
        </p:nvSpPr>
        <p:spPr bwMode="auto">
          <a:xfrm>
            <a:off x="1229719" y="1322124"/>
            <a:ext cx="3067050" cy="1687513"/>
          </a:xfrm>
          <a:custGeom>
            <a:avLst/>
            <a:gdLst/>
            <a:ahLst/>
            <a:cxnLst>
              <a:cxn ang="0">
                <a:pos x="1932" y="200"/>
              </a:cxn>
              <a:cxn ang="0">
                <a:pos x="1929" y="170"/>
              </a:cxn>
              <a:cxn ang="0">
                <a:pos x="1920" y="142"/>
              </a:cxn>
              <a:cxn ang="0">
                <a:pos x="1906" y="117"/>
              </a:cxn>
              <a:cxn ang="0">
                <a:pos x="1888" y="95"/>
              </a:cxn>
              <a:cxn ang="0">
                <a:pos x="1865" y="75"/>
              </a:cxn>
              <a:cxn ang="0">
                <a:pos x="1841" y="61"/>
              </a:cxn>
              <a:cxn ang="0">
                <a:pos x="1813" y="52"/>
              </a:cxn>
              <a:cxn ang="0">
                <a:pos x="1783" y="47"/>
              </a:cxn>
              <a:cxn ang="0">
                <a:pos x="147" y="0"/>
              </a:cxn>
              <a:cxn ang="0">
                <a:pos x="117" y="2"/>
              </a:cxn>
              <a:cxn ang="0">
                <a:pos x="91" y="9"/>
              </a:cxn>
              <a:cxn ang="0">
                <a:pos x="65" y="23"/>
              </a:cxn>
              <a:cxn ang="0">
                <a:pos x="44" y="40"/>
              </a:cxn>
              <a:cxn ang="0">
                <a:pos x="26" y="61"/>
              </a:cxn>
              <a:cxn ang="0">
                <a:pos x="12" y="86"/>
              </a:cxn>
              <a:cxn ang="0">
                <a:pos x="3" y="114"/>
              </a:cxn>
              <a:cxn ang="0">
                <a:pos x="0" y="144"/>
              </a:cxn>
              <a:cxn ang="0">
                <a:pos x="0" y="928"/>
              </a:cxn>
              <a:cxn ang="0">
                <a:pos x="3" y="958"/>
              </a:cxn>
              <a:cxn ang="0">
                <a:pos x="12" y="984"/>
              </a:cxn>
              <a:cxn ang="0">
                <a:pos x="24" y="1009"/>
              </a:cxn>
              <a:cxn ang="0">
                <a:pos x="44" y="1028"/>
              </a:cxn>
              <a:cxn ang="0">
                <a:pos x="65" y="1046"/>
              </a:cxn>
              <a:cxn ang="0">
                <a:pos x="89" y="1056"/>
              </a:cxn>
              <a:cxn ang="0">
                <a:pos x="117" y="1063"/>
              </a:cxn>
              <a:cxn ang="0">
                <a:pos x="147" y="1063"/>
              </a:cxn>
              <a:cxn ang="0">
                <a:pos x="1785" y="926"/>
              </a:cxn>
              <a:cxn ang="0">
                <a:pos x="1813" y="921"/>
              </a:cxn>
              <a:cxn ang="0">
                <a:pos x="1841" y="909"/>
              </a:cxn>
              <a:cxn ang="0">
                <a:pos x="1865" y="893"/>
              </a:cxn>
              <a:cxn ang="0">
                <a:pos x="1888" y="874"/>
              </a:cxn>
              <a:cxn ang="0">
                <a:pos x="1906" y="851"/>
              </a:cxn>
              <a:cxn ang="0">
                <a:pos x="1920" y="825"/>
              </a:cxn>
              <a:cxn ang="0">
                <a:pos x="1929" y="795"/>
              </a:cxn>
              <a:cxn ang="0">
                <a:pos x="1932" y="765"/>
              </a:cxn>
            </a:cxnLst>
            <a:rect l="0" t="0" r="r" b="b"/>
            <a:pathLst>
              <a:path w="1932" h="1063">
                <a:moveTo>
                  <a:pt x="1932" y="200"/>
                </a:moveTo>
                <a:lnTo>
                  <a:pt x="1932" y="200"/>
                </a:lnTo>
                <a:lnTo>
                  <a:pt x="1930" y="186"/>
                </a:lnTo>
                <a:lnTo>
                  <a:pt x="1929" y="170"/>
                </a:lnTo>
                <a:lnTo>
                  <a:pt x="1925" y="156"/>
                </a:lnTo>
                <a:lnTo>
                  <a:pt x="1920" y="142"/>
                </a:lnTo>
                <a:lnTo>
                  <a:pt x="1913" y="130"/>
                </a:lnTo>
                <a:lnTo>
                  <a:pt x="1906" y="117"/>
                </a:lnTo>
                <a:lnTo>
                  <a:pt x="1897" y="105"/>
                </a:lnTo>
                <a:lnTo>
                  <a:pt x="1888" y="95"/>
                </a:lnTo>
                <a:lnTo>
                  <a:pt x="1878" y="84"/>
                </a:lnTo>
                <a:lnTo>
                  <a:pt x="1865" y="75"/>
                </a:lnTo>
                <a:lnTo>
                  <a:pt x="1853" y="68"/>
                </a:lnTo>
                <a:lnTo>
                  <a:pt x="1841" y="61"/>
                </a:lnTo>
                <a:lnTo>
                  <a:pt x="1827" y="56"/>
                </a:lnTo>
                <a:lnTo>
                  <a:pt x="1813" y="52"/>
                </a:lnTo>
                <a:lnTo>
                  <a:pt x="1799" y="49"/>
                </a:lnTo>
                <a:lnTo>
                  <a:pt x="1783" y="47"/>
                </a:lnTo>
                <a:lnTo>
                  <a:pt x="147" y="0"/>
                </a:lnTo>
                <a:lnTo>
                  <a:pt x="147" y="0"/>
                </a:lnTo>
                <a:lnTo>
                  <a:pt x="133" y="0"/>
                </a:lnTo>
                <a:lnTo>
                  <a:pt x="117" y="2"/>
                </a:lnTo>
                <a:lnTo>
                  <a:pt x="103" y="5"/>
                </a:lnTo>
                <a:lnTo>
                  <a:pt x="91" y="9"/>
                </a:lnTo>
                <a:lnTo>
                  <a:pt x="77" y="16"/>
                </a:lnTo>
                <a:lnTo>
                  <a:pt x="65" y="23"/>
                </a:lnTo>
                <a:lnTo>
                  <a:pt x="54" y="31"/>
                </a:lnTo>
                <a:lnTo>
                  <a:pt x="44" y="40"/>
                </a:lnTo>
                <a:lnTo>
                  <a:pt x="33" y="51"/>
                </a:lnTo>
                <a:lnTo>
                  <a:pt x="26" y="61"/>
                </a:lnTo>
                <a:lnTo>
                  <a:pt x="17" y="73"/>
                </a:lnTo>
                <a:lnTo>
                  <a:pt x="12" y="86"/>
                </a:lnTo>
                <a:lnTo>
                  <a:pt x="7" y="100"/>
                </a:lnTo>
                <a:lnTo>
                  <a:pt x="3" y="114"/>
                </a:lnTo>
                <a:lnTo>
                  <a:pt x="0" y="128"/>
                </a:lnTo>
                <a:lnTo>
                  <a:pt x="0" y="144"/>
                </a:lnTo>
                <a:lnTo>
                  <a:pt x="0" y="928"/>
                </a:lnTo>
                <a:lnTo>
                  <a:pt x="0" y="928"/>
                </a:lnTo>
                <a:lnTo>
                  <a:pt x="0" y="942"/>
                </a:lnTo>
                <a:lnTo>
                  <a:pt x="3" y="958"/>
                </a:lnTo>
                <a:lnTo>
                  <a:pt x="7" y="972"/>
                </a:lnTo>
                <a:lnTo>
                  <a:pt x="12" y="984"/>
                </a:lnTo>
                <a:lnTo>
                  <a:pt x="17" y="997"/>
                </a:lnTo>
                <a:lnTo>
                  <a:pt x="24" y="1009"/>
                </a:lnTo>
                <a:lnTo>
                  <a:pt x="33" y="1019"/>
                </a:lnTo>
                <a:lnTo>
                  <a:pt x="44" y="1028"/>
                </a:lnTo>
                <a:lnTo>
                  <a:pt x="54" y="1037"/>
                </a:lnTo>
                <a:lnTo>
                  <a:pt x="65" y="1046"/>
                </a:lnTo>
                <a:lnTo>
                  <a:pt x="77" y="1051"/>
                </a:lnTo>
                <a:lnTo>
                  <a:pt x="89" y="1056"/>
                </a:lnTo>
                <a:lnTo>
                  <a:pt x="103" y="1060"/>
                </a:lnTo>
                <a:lnTo>
                  <a:pt x="117" y="1063"/>
                </a:lnTo>
                <a:lnTo>
                  <a:pt x="133" y="1063"/>
                </a:lnTo>
                <a:lnTo>
                  <a:pt x="147" y="1063"/>
                </a:lnTo>
                <a:lnTo>
                  <a:pt x="1785" y="926"/>
                </a:lnTo>
                <a:lnTo>
                  <a:pt x="1785" y="926"/>
                </a:lnTo>
                <a:lnTo>
                  <a:pt x="1799" y="925"/>
                </a:lnTo>
                <a:lnTo>
                  <a:pt x="1813" y="921"/>
                </a:lnTo>
                <a:lnTo>
                  <a:pt x="1827" y="916"/>
                </a:lnTo>
                <a:lnTo>
                  <a:pt x="1841" y="909"/>
                </a:lnTo>
                <a:lnTo>
                  <a:pt x="1853" y="902"/>
                </a:lnTo>
                <a:lnTo>
                  <a:pt x="1865" y="893"/>
                </a:lnTo>
                <a:lnTo>
                  <a:pt x="1878" y="884"/>
                </a:lnTo>
                <a:lnTo>
                  <a:pt x="1888" y="874"/>
                </a:lnTo>
                <a:lnTo>
                  <a:pt x="1897" y="863"/>
                </a:lnTo>
                <a:lnTo>
                  <a:pt x="1906" y="851"/>
                </a:lnTo>
                <a:lnTo>
                  <a:pt x="1913" y="837"/>
                </a:lnTo>
                <a:lnTo>
                  <a:pt x="1920" y="825"/>
                </a:lnTo>
                <a:lnTo>
                  <a:pt x="1925" y="811"/>
                </a:lnTo>
                <a:lnTo>
                  <a:pt x="1929" y="795"/>
                </a:lnTo>
                <a:lnTo>
                  <a:pt x="1930" y="781"/>
                </a:lnTo>
                <a:lnTo>
                  <a:pt x="1932" y="765"/>
                </a:lnTo>
                <a:lnTo>
                  <a:pt x="1932" y="200"/>
                </a:lnTo>
                <a:close/>
              </a:path>
            </a:pathLst>
          </a:custGeom>
          <a:solidFill>
            <a:schemeClr val="bg1">
              <a:lumMod val="9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79" name="Group 78"/>
          <p:cNvGrpSpPr/>
          <p:nvPr userDrawn="1"/>
        </p:nvGrpSpPr>
        <p:grpSpPr>
          <a:xfrm>
            <a:off x="1664694" y="1823965"/>
            <a:ext cx="2182813" cy="558800"/>
            <a:chOff x="1962150" y="2341754"/>
            <a:chExt cx="2182813" cy="558800"/>
          </a:xfrm>
        </p:grpSpPr>
        <p:sp>
          <p:nvSpPr>
            <p:cNvPr id="14" name="Freeform 7"/>
            <p:cNvSpPr>
              <a:spLocks/>
            </p:cNvSpPr>
            <p:nvPr userDrawn="1"/>
          </p:nvSpPr>
          <p:spPr bwMode="auto">
            <a:xfrm>
              <a:off x="2417763" y="2354454"/>
              <a:ext cx="139700" cy="190500"/>
            </a:xfrm>
            <a:custGeom>
              <a:avLst/>
              <a:gdLst/>
              <a:ahLst/>
              <a:cxnLst>
                <a:cxn ang="0">
                  <a:pos x="51" y="11"/>
                </a:cxn>
                <a:cxn ang="0">
                  <a:pos x="51" y="120"/>
                </a:cxn>
                <a:cxn ang="0">
                  <a:pos x="37" y="120"/>
                </a:cxn>
                <a:cxn ang="0">
                  <a:pos x="37" y="11"/>
                </a:cxn>
                <a:cxn ang="0">
                  <a:pos x="0" y="11"/>
                </a:cxn>
                <a:cxn ang="0">
                  <a:pos x="0" y="0"/>
                </a:cxn>
                <a:cxn ang="0">
                  <a:pos x="88" y="0"/>
                </a:cxn>
                <a:cxn ang="0">
                  <a:pos x="88" y="11"/>
                </a:cxn>
                <a:cxn ang="0">
                  <a:pos x="51" y="11"/>
                </a:cxn>
              </a:cxnLst>
              <a:rect l="0" t="0" r="r" b="b"/>
              <a:pathLst>
                <a:path w="88" h="120">
                  <a:moveTo>
                    <a:pt x="51" y="11"/>
                  </a:moveTo>
                  <a:lnTo>
                    <a:pt x="51" y="120"/>
                  </a:lnTo>
                  <a:lnTo>
                    <a:pt x="37" y="120"/>
                  </a:lnTo>
                  <a:lnTo>
                    <a:pt x="37" y="11"/>
                  </a:lnTo>
                  <a:lnTo>
                    <a:pt x="0" y="11"/>
                  </a:lnTo>
                  <a:lnTo>
                    <a:pt x="0" y="0"/>
                  </a:lnTo>
                  <a:lnTo>
                    <a:pt x="88" y="0"/>
                  </a:lnTo>
                  <a:lnTo>
                    <a:pt x="88" y="11"/>
                  </a:lnTo>
                  <a:lnTo>
                    <a:pt x="51" y="11"/>
                  </a:lnTo>
                  <a:close/>
                </a:path>
              </a:pathLst>
            </a:custGeom>
            <a:solidFill>
              <a:srgbClr val="00AAA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8"/>
            <p:cNvSpPr>
              <a:spLocks/>
            </p:cNvSpPr>
            <p:nvPr userDrawn="1"/>
          </p:nvSpPr>
          <p:spPr bwMode="auto">
            <a:xfrm>
              <a:off x="2579688" y="2341754"/>
              <a:ext cx="117475" cy="203200"/>
            </a:xfrm>
            <a:custGeom>
              <a:avLst/>
              <a:gdLst/>
              <a:ahLst/>
              <a:cxnLst>
                <a:cxn ang="0">
                  <a:pos x="74" y="128"/>
                </a:cxn>
                <a:cxn ang="0">
                  <a:pos x="62" y="128"/>
                </a:cxn>
                <a:cxn ang="0">
                  <a:pos x="62" y="68"/>
                </a:cxn>
                <a:cxn ang="0">
                  <a:pos x="62" y="68"/>
                </a:cxn>
                <a:cxn ang="0">
                  <a:pos x="62" y="61"/>
                </a:cxn>
                <a:cxn ang="0">
                  <a:pos x="62" y="61"/>
                </a:cxn>
                <a:cxn ang="0">
                  <a:pos x="58" y="54"/>
                </a:cxn>
                <a:cxn ang="0">
                  <a:pos x="58" y="54"/>
                </a:cxn>
                <a:cxn ang="0">
                  <a:pos x="53" y="49"/>
                </a:cxn>
                <a:cxn ang="0">
                  <a:pos x="53" y="49"/>
                </a:cxn>
                <a:cxn ang="0">
                  <a:pos x="49" y="47"/>
                </a:cxn>
                <a:cxn ang="0">
                  <a:pos x="42" y="47"/>
                </a:cxn>
                <a:cxn ang="0">
                  <a:pos x="42" y="47"/>
                </a:cxn>
                <a:cxn ang="0">
                  <a:pos x="35" y="49"/>
                </a:cxn>
                <a:cxn ang="0">
                  <a:pos x="35" y="49"/>
                </a:cxn>
                <a:cxn ang="0">
                  <a:pos x="26" y="51"/>
                </a:cxn>
                <a:cxn ang="0">
                  <a:pos x="26" y="51"/>
                </a:cxn>
                <a:cxn ang="0">
                  <a:pos x="19" y="54"/>
                </a:cxn>
                <a:cxn ang="0">
                  <a:pos x="19" y="54"/>
                </a:cxn>
                <a:cxn ang="0">
                  <a:pos x="12" y="58"/>
                </a:cxn>
                <a:cxn ang="0">
                  <a:pos x="12" y="128"/>
                </a:cxn>
                <a:cxn ang="0">
                  <a:pos x="0" y="128"/>
                </a:cxn>
                <a:cxn ang="0">
                  <a:pos x="0" y="0"/>
                </a:cxn>
                <a:cxn ang="0">
                  <a:pos x="12" y="0"/>
                </a:cxn>
                <a:cxn ang="0">
                  <a:pos x="12" y="47"/>
                </a:cxn>
                <a:cxn ang="0">
                  <a:pos x="12" y="47"/>
                </a:cxn>
                <a:cxn ang="0">
                  <a:pos x="25" y="42"/>
                </a:cxn>
                <a:cxn ang="0">
                  <a:pos x="25" y="42"/>
                </a:cxn>
                <a:cxn ang="0">
                  <a:pos x="34" y="38"/>
                </a:cxn>
                <a:cxn ang="0">
                  <a:pos x="34" y="38"/>
                </a:cxn>
                <a:cxn ang="0">
                  <a:pos x="41" y="37"/>
                </a:cxn>
                <a:cxn ang="0">
                  <a:pos x="41" y="37"/>
                </a:cxn>
                <a:cxn ang="0">
                  <a:pos x="49" y="37"/>
                </a:cxn>
                <a:cxn ang="0">
                  <a:pos x="49" y="37"/>
                </a:cxn>
                <a:cxn ang="0">
                  <a:pos x="58" y="38"/>
                </a:cxn>
                <a:cxn ang="0">
                  <a:pos x="58" y="38"/>
                </a:cxn>
                <a:cxn ang="0">
                  <a:pos x="67" y="42"/>
                </a:cxn>
                <a:cxn ang="0">
                  <a:pos x="67" y="42"/>
                </a:cxn>
                <a:cxn ang="0">
                  <a:pos x="70" y="45"/>
                </a:cxn>
                <a:cxn ang="0">
                  <a:pos x="72" y="51"/>
                </a:cxn>
                <a:cxn ang="0">
                  <a:pos x="72" y="51"/>
                </a:cxn>
                <a:cxn ang="0">
                  <a:pos x="74" y="58"/>
                </a:cxn>
                <a:cxn ang="0">
                  <a:pos x="74" y="65"/>
                </a:cxn>
                <a:cxn ang="0">
                  <a:pos x="74" y="128"/>
                </a:cxn>
              </a:cxnLst>
              <a:rect l="0" t="0" r="r" b="b"/>
              <a:pathLst>
                <a:path w="74" h="128">
                  <a:moveTo>
                    <a:pt x="74" y="128"/>
                  </a:moveTo>
                  <a:lnTo>
                    <a:pt x="62" y="128"/>
                  </a:lnTo>
                  <a:lnTo>
                    <a:pt x="62" y="68"/>
                  </a:lnTo>
                  <a:lnTo>
                    <a:pt x="62" y="68"/>
                  </a:lnTo>
                  <a:lnTo>
                    <a:pt x="62" y="61"/>
                  </a:lnTo>
                  <a:lnTo>
                    <a:pt x="62" y="61"/>
                  </a:lnTo>
                  <a:lnTo>
                    <a:pt x="58" y="54"/>
                  </a:lnTo>
                  <a:lnTo>
                    <a:pt x="58" y="54"/>
                  </a:lnTo>
                  <a:lnTo>
                    <a:pt x="53" y="49"/>
                  </a:lnTo>
                  <a:lnTo>
                    <a:pt x="53" y="49"/>
                  </a:lnTo>
                  <a:lnTo>
                    <a:pt x="49" y="47"/>
                  </a:lnTo>
                  <a:lnTo>
                    <a:pt x="42" y="47"/>
                  </a:lnTo>
                  <a:lnTo>
                    <a:pt x="42" y="47"/>
                  </a:lnTo>
                  <a:lnTo>
                    <a:pt x="35" y="49"/>
                  </a:lnTo>
                  <a:lnTo>
                    <a:pt x="35" y="49"/>
                  </a:lnTo>
                  <a:lnTo>
                    <a:pt x="26" y="51"/>
                  </a:lnTo>
                  <a:lnTo>
                    <a:pt x="26" y="51"/>
                  </a:lnTo>
                  <a:lnTo>
                    <a:pt x="19" y="54"/>
                  </a:lnTo>
                  <a:lnTo>
                    <a:pt x="19" y="54"/>
                  </a:lnTo>
                  <a:lnTo>
                    <a:pt x="12" y="58"/>
                  </a:lnTo>
                  <a:lnTo>
                    <a:pt x="12" y="128"/>
                  </a:lnTo>
                  <a:lnTo>
                    <a:pt x="0" y="128"/>
                  </a:lnTo>
                  <a:lnTo>
                    <a:pt x="0" y="0"/>
                  </a:lnTo>
                  <a:lnTo>
                    <a:pt x="12" y="0"/>
                  </a:lnTo>
                  <a:lnTo>
                    <a:pt x="12" y="47"/>
                  </a:lnTo>
                  <a:lnTo>
                    <a:pt x="12" y="47"/>
                  </a:lnTo>
                  <a:lnTo>
                    <a:pt x="25" y="42"/>
                  </a:lnTo>
                  <a:lnTo>
                    <a:pt x="25" y="42"/>
                  </a:lnTo>
                  <a:lnTo>
                    <a:pt x="34" y="38"/>
                  </a:lnTo>
                  <a:lnTo>
                    <a:pt x="34" y="38"/>
                  </a:lnTo>
                  <a:lnTo>
                    <a:pt x="41" y="37"/>
                  </a:lnTo>
                  <a:lnTo>
                    <a:pt x="41" y="37"/>
                  </a:lnTo>
                  <a:lnTo>
                    <a:pt x="49" y="37"/>
                  </a:lnTo>
                  <a:lnTo>
                    <a:pt x="49" y="37"/>
                  </a:lnTo>
                  <a:lnTo>
                    <a:pt x="58" y="38"/>
                  </a:lnTo>
                  <a:lnTo>
                    <a:pt x="58" y="38"/>
                  </a:lnTo>
                  <a:lnTo>
                    <a:pt x="67" y="42"/>
                  </a:lnTo>
                  <a:lnTo>
                    <a:pt x="67" y="42"/>
                  </a:lnTo>
                  <a:lnTo>
                    <a:pt x="70" y="45"/>
                  </a:lnTo>
                  <a:lnTo>
                    <a:pt x="72" y="51"/>
                  </a:lnTo>
                  <a:lnTo>
                    <a:pt x="72" y="51"/>
                  </a:lnTo>
                  <a:lnTo>
                    <a:pt x="74" y="58"/>
                  </a:lnTo>
                  <a:lnTo>
                    <a:pt x="74" y="65"/>
                  </a:lnTo>
                  <a:lnTo>
                    <a:pt x="74" y="128"/>
                  </a:lnTo>
                  <a:close/>
                </a:path>
              </a:pathLst>
            </a:custGeom>
            <a:solidFill>
              <a:srgbClr val="00AAA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9"/>
            <p:cNvSpPr>
              <a:spLocks noEditPoints="1"/>
            </p:cNvSpPr>
            <p:nvPr userDrawn="1"/>
          </p:nvSpPr>
          <p:spPr bwMode="auto">
            <a:xfrm>
              <a:off x="2727325" y="2400491"/>
              <a:ext cx="120650" cy="147638"/>
            </a:xfrm>
            <a:custGeom>
              <a:avLst/>
              <a:gdLst/>
              <a:ahLst/>
              <a:cxnLst>
                <a:cxn ang="0">
                  <a:pos x="56" y="93"/>
                </a:cxn>
                <a:cxn ang="0">
                  <a:pos x="37" y="93"/>
                </a:cxn>
                <a:cxn ang="0">
                  <a:pos x="23" y="91"/>
                </a:cxn>
                <a:cxn ang="0">
                  <a:pos x="11" y="87"/>
                </a:cxn>
                <a:cxn ang="0">
                  <a:pos x="5" y="84"/>
                </a:cxn>
                <a:cxn ang="0">
                  <a:pos x="4" y="79"/>
                </a:cxn>
                <a:cxn ang="0">
                  <a:pos x="0" y="65"/>
                </a:cxn>
                <a:cxn ang="0">
                  <a:pos x="2" y="56"/>
                </a:cxn>
                <a:cxn ang="0">
                  <a:pos x="4" y="49"/>
                </a:cxn>
                <a:cxn ang="0">
                  <a:pos x="16" y="40"/>
                </a:cxn>
                <a:cxn ang="0">
                  <a:pos x="23" y="38"/>
                </a:cxn>
                <a:cxn ang="0">
                  <a:pos x="30" y="38"/>
                </a:cxn>
                <a:cxn ang="0">
                  <a:pos x="46" y="36"/>
                </a:cxn>
                <a:cxn ang="0">
                  <a:pos x="53" y="36"/>
                </a:cxn>
                <a:cxn ang="0">
                  <a:pos x="62" y="38"/>
                </a:cxn>
                <a:cxn ang="0">
                  <a:pos x="62" y="24"/>
                </a:cxn>
                <a:cxn ang="0">
                  <a:pos x="58" y="15"/>
                </a:cxn>
                <a:cxn ang="0">
                  <a:pos x="55" y="12"/>
                </a:cxn>
                <a:cxn ang="0">
                  <a:pos x="49" y="10"/>
                </a:cxn>
                <a:cxn ang="0">
                  <a:pos x="34" y="8"/>
                </a:cxn>
                <a:cxn ang="0">
                  <a:pos x="19" y="10"/>
                </a:cxn>
                <a:cxn ang="0">
                  <a:pos x="7" y="3"/>
                </a:cxn>
                <a:cxn ang="0">
                  <a:pos x="21" y="0"/>
                </a:cxn>
                <a:cxn ang="0">
                  <a:pos x="35" y="0"/>
                </a:cxn>
                <a:cxn ang="0">
                  <a:pos x="53" y="0"/>
                </a:cxn>
                <a:cxn ang="0">
                  <a:pos x="65" y="5"/>
                </a:cxn>
                <a:cxn ang="0">
                  <a:pos x="69" y="8"/>
                </a:cxn>
                <a:cxn ang="0">
                  <a:pos x="72" y="14"/>
                </a:cxn>
                <a:cxn ang="0">
                  <a:pos x="76" y="28"/>
                </a:cxn>
                <a:cxn ang="0">
                  <a:pos x="76" y="91"/>
                </a:cxn>
                <a:cxn ang="0">
                  <a:pos x="56" y="93"/>
                </a:cxn>
                <a:cxn ang="0">
                  <a:pos x="62" y="47"/>
                </a:cxn>
                <a:cxn ang="0">
                  <a:pos x="51" y="47"/>
                </a:cxn>
                <a:cxn ang="0">
                  <a:pos x="46" y="47"/>
                </a:cxn>
                <a:cxn ang="0">
                  <a:pos x="34" y="47"/>
                </a:cxn>
                <a:cxn ang="0">
                  <a:pos x="23" y="49"/>
                </a:cxn>
                <a:cxn ang="0">
                  <a:pos x="16" y="56"/>
                </a:cxn>
                <a:cxn ang="0">
                  <a:pos x="14" y="59"/>
                </a:cxn>
                <a:cxn ang="0">
                  <a:pos x="14" y="65"/>
                </a:cxn>
                <a:cxn ang="0">
                  <a:pos x="16" y="75"/>
                </a:cxn>
                <a:cxn ang="0">
                  <a:pos x="19" y="79"/>
                </a:cxn>
                <a:cxn ang="0">
                  <a:pos x="23" y="80"/>
                </a:cxn>
                <a:cxn ang="0">
                  <a:pos x="34" y="84"/>
                </a:cxn>
                <a:cxn ang="0">
                  <a:pos x="44" y="84"/>
                </a:cxn>
                <a:cxn ang="0">
                  <a:pos x="48" y="84"/>
                </a:cxn>
                <a:cxn ang="0">
                  <a:pos x="51" y="84"/>
                </a:cxn>
                <a:cxn ang="0">
                  <a:pos x="56" y="84"/>
                </a:cxn>
                <a:cxn ang="0">
                  <a:pos x="62" y="47"/>
                </a:cxn>
              </a:cxnLst>
              <a:rect l="0" t="0" r="r" b="b"/>
              <a:pathLst>
                <a:path w="76" h="93">
                  <a:moveTo>
                    <a:pt x="56" y="93"/>
                  </a:moveTo>
                  <a:lnTo>
                    <a:pt x="56" y="93"/>
                  </a:lnTo>
                  <a:lnTo>
                    <a:pt x="37" y="93"/>
                  </a:lnTo>
                  <a:lnTo>
                    <a:pt x="37" y="93"/>
                  </a:lnTo>
                  <a:lnTo>
                    <a:pt x="23" y="91"/>
                  </a:lnTo>
                  <a:lnTo>
                    <a:pt x="23" y="91"/>
                  </a:lnTo>
                  <a:lnTo>
                    <a:pt x="16" y="91"/>
                  </a:lnTo>
                  <a:lnTo>
                    <a:pt x="11" y="87"/>
                  </a:lnTo>
                  <a:lnTo>
                    <a:pt x="11" y="87"/>
                  </a:lnTo>
                  <a:lnTo>
                    <a:pt x="5" y="84"/>
                  </a:lnTo>
                  <a:lnTo>
                    <a:pt x="4" y="79"/>
                  </a:lnTo>
                  <a:lnTo>
                    <a:pt x="4" y="79"/>
                  </a:lnTo>
                  <a:lnTo>
                    <a:pt x="0" y="72"/>
                  </a:lnTo>
                  <a:lnTo>
                    <a:pt x="0" y="65"/>
                  </a:lnTo>
                  <a:lnTo>
                    <a:pt x="0" y="65"/>
                  </a:lnTo>
                  <a:lnTo>
                    <a:pt x="2" y="56"/>
                  </a:lnTo>
                  <a:lnTo>
                    <a:pt x="4" y="49"/>
                  </a:lnTo>
                  <a:lnTo>
                    <a:pt x="4" y="49"/>
                  </a:lnTo>
                  <a:lnTo>
                    <a:pt x="9" y="43"/>
                  </a:lnTo>
                  <a:lnTo>
                    <a:pt x="16" y="40"/>
                  </a:lnTo>
                  <a:lnTo>
                    <a:pt x="16" y="40"/>
                  </a:lnTo>
                  <a:lnTo>
                    <a:pt x="23" y="38"/>
                  </a:lnTo>
                  <a:lnTo>
                    <a:pt x="30" y="38"/>
                  </a:lnTo>
                  <a:lnTo>
                    <a:pt x="30" y="38"/>
                  </a:lnTo>
                  <a:lnTo>
                    <a:pt x="46" y="36"/>
                  </a:lnTo>
                  <a:lnTo>
                    <a:pt x="46" y="36"/>
                  </a:lnTo>
                  <a:lnTo>
                    <a:pt x="53" y="36"/>
                  </a:lnTo>
                  <a:lnTo>
                    <a:pt x="53" y="36"/>
                  </a:lnTo>
                  <a:lnTo>
                    <a:pt x="62" y="38"/>
                  </a:lnTo>
                  <a:lnTo>
                    <a:pt x="62" y="38"/>
                  </a:lnTo>
                  <a:lnTo>
                    <a:pt x="62" y="24"/>
                  </a:lnTo>
                  <a:lnTo>
                    <a:pt x="62" y="24"/>
                  </a:lnTo>
                  <a:lnTo>
                    <a:pt x="60" y="19"/>
                  </a:lnTo>
                  <a:lnTo>
                    <a:pt x="58" y="15"/>
                  </a:lnTo>
                  <a:lnTo>
                    <a:pt x="58" y="15"/>
                  </a:lnTo>
                  <a:lnTo>
                    <a:pt x="55" y="12"/>
                  </a:lnTo>
                  <a:lnTo>
                    <a:pt x="49" y="10"/>
                  </a:lnTo>
                  <a:lnTo>
                    <a:pt x="49" y="10"/>
                  </a:lnTo>
                  <a:lnTo>
                    <a:pt x="34" y="8"/>
                  </a:lnTo>
                  <a:lnTo>
                    <a:pt x="34" y="8"/>
                  </a:lnTo>
                  <a:lnTo>
                    <a:pt x="19" y="10"/>
                  </a:lnTo>
                  <a:lnTo>
                    <a:pt x="19" y="10"/>
                  </a:lnTo>
                  <a:lnTo>
                    <a:pt x="7" y="12"/>
                  </a:lnTo>
                  <a:lnTo>
                    <a:pt x="7" y="3"/>
                  </a:lnTo>
                  <a:lnTo>
                    <a:pt x="7" y="3"/>
                  </a:lnTo>
                  <a:lnTo>
                    <a:pt x="21" y="0"/>
                  </a:lnTo>
                  <a:lnTo>
                    <a:pt x="35" y="0"/>
                  </a:lnTo>
                  <a:lnTo>
                    <a:pt x="35" y="0"/>
                  </a:lnTo>
                  <a:lnTo>
                    <a:pt x="53" y="0"/>
                  </a:lnTo>
                  <a:lnTo>
                    <a:pt x="53" y="0"/>
                  </a:lnTo>
                  <a:lnTo>
                    <a:pt x="60" y="1"/>
                  </a:lnTo>
                  <a:lnTo>
                    <a:pt x="65" y="5"/>
                  </a:lnTo>
                  <a:lnTo>
                    <a:pt x="65" y="5"/>
                  </a:lnTo>
                  <a:lnTo>
                    <a:pt x="69" y="8"/>
                  </a:lnTo>
                  <a:lnTo>
                    <a:pt x="72" y="14"/>
                  </a:lnTo>
                  <a:lnTo>
                    <a:pt x="72" y="14"/>
                  </a:lnTo>
                  <a:lnTo>
                    <a:pt x="74" y="19"/>
                  </a:lnTo>
                  <a:lnTo>
                    <a:pt x="76" y="28"/>
                  </a:lnTo>
                  <a:lnTo>
                    <a:pt x="76" y="91"/>
                  </a:lnTo>
                  <a:lnTo>
                    <a:pt x="76" y="91"/>
                  </a:lnTo>
                  <a:lnTo>
                    <a:pt x="56" y="93"/>
                  </a:lnTo>
                  <a:lnTo>
                    <a:pt x="56" y="93"/>
                  </a:lnTo>
                  <a:close/>
                  <a:moveTo>
                    <a:pt x="62" y="47"/>
                  </a:moveTo>
                  <a:lnTo>
                    <a:pt x="62" y="47"/>
                  </a:lnTo>
                  <a:lnTo>
                    <a:pt x="51" y="47"/>
                  </a:lnTo>
                  <a:lnTo>
                    <a:pt x="51" y="47"/>
                  </a:lnTo>
                  <a:lnTo>
                    <a:pt x="46" y="47"/>
                  </a:lnTo>
                  <a:lnTo>
                    <a:pt x="46" y="47"/>
                  </a:lnTo>
                  <a:lnTo>
                    <a:pt x="34" y="47"/>
                  </a:lnTo>
                  <a:lnTo>
                    <a:pt x="34" y="47"/>
                  </a:lnTo>
                  <a:lnTo>
                    <a:pt x="23" y="49"/>
                  </a:lnTo>
                  <a:lnTo>
                    <a:pt x="23" y="49"/>
                  </a:lnTo>
                  <a:lnTo>
                    <a:pt x="19" y="52"/>
                  </a:lnTo>
                  <a:lnTo>
                    <a:pt x="16" y="56"/>
                  </a:lnTo>
                  <a:lnTo>
                    <a:pt x="16" y="56"/>
                  </a:lnTo>
                  <a:lnTo>
                    <a:pt x="14" y="59"/>
                  </a:lnTo>
                  <a:lnTo>
                    <a:pt x="14" y="65"/>
                  </a:lnTo>
                  <a:lnTo>
                    <a:pt x="14" y="65"/>
                  </a:lnTo>
                  <a:lnTo>
                    <a:pt x="14" y="72"/>
                  </a:lnTo>
                  <a:lnTo>
                    <a:pt x="16" y="75"/>
                  </a:lnTo>
                  <a:lnTo>
                    <a:pt x="16" y="75"/>
                  </a:lnTo>
                  <a:lnTo>
                    <a:pt x="19" y="79"/>
                  </a:lnTo>
                  <a:lnTo>
                    <a:pt x="23" y="80"/>
                  </a:lnTo>
                  <a:lnTo>
                    <a:pt x="23" y="80"/>
                  </a:lnTo>
                  <a:lnTo>
                    <a:pt x="34" y="84"/>
                  </a:lnTo>
                  <a:lnTo>
                    <a:pt x="34" y="84"/>
                  </a:lnTo>
                  <a:lnTo>
                    <a:pt x="44" y="84"/>
                  </a:lnTo>
                  <a:lnTo>
                    <a:pt x="44" y="84"/>
                  </a:lnTo>
                  <a:lnTo>
                    <a:pt x="48" y="84"/>
                  </a:lnTo>
                  <a:lnTo>
                    <a:pt x="48" y="84"/>
                  </a:lnTo>
                  <a:lnTo>
                    <a:pt x="51" y="84"/>
                  </a:lnTo>
                  <a:lnTo>
                    <a:pt x="51" y="84"/>
                  </a:lnTo>
                  <a:lnTo>
                    <a:pt x="56" y="84"/>
                  </a:lnTo>
                  <a:lnTo>
                    <a:pt x="56" y="84"/>
                  </a:lnTo>
                  <a:lnTo>
                    <a:pt x="62" y="82"/>
                  </a:lnTo>
                  <a:lnTo>
                    <a:pt x="62" y="47"/>
                  </a:lnTo>
                  <a:close/>
                </a:path>
              </a:pathLst>
            </a:custGeom>
            <a:solidFill>
              <a:srgbClr val="00AAA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0"/>
            <p:cNvSpPr>
              <a:spLocks/>
            </p:cNvSpPr>
            <p:nvPr userDrawn="1"/>
          </p:nvSpPr>
          <p:spPr bwMode="auto">
            <a:xfrm>
              <a:off x="2889250" y="2400491"/>
              <a:ext cx="117475" cy="144463"/>
            </a:xfrm>
            <a:custGeom>
              <a:avLst/>
              <a:gdLst/>
              <a:ahLst/>
              <a:cxnLst>
                <a:cxn ang="0">
                  <a:pos x="61" y="91"/>
                </a:cxn>
                <a:cxn ang="0">
                  <a:pos x="61" y="33"/>
                </a:cxn>
                <a:cxn ang="0">
                  <a:pos x="61" y="33"/>
                </a:cxn>
                <a:cxn ang="0">
                  <a:pos x="61" y="26"/>
                </a:cxn>
                <a:cxn ang="0">
                  <a:pos x="61" y="26"/>
                </a:cxn>
                <a:cxn ang="0">
                  <a:pos x="58" y="19"/>
                </a:cxn>
                <a:cxn ang="0">
                  <a:pos x="58" y="19"/>
                </a:cxn>
                <a:cxn ang="0">
                  <a:pos x="53" y="14"/>
                </a:cxn>
                <a:cxn ang="0">
                  <a:pos x="53" y="14"/>
                </a:cxn>
                <a:cxn ang="0">
                  <a:pos x="49" y="12"/>
                </a:cxn>
                <a:cxn ang="0">
                  <a:pos x="44" y="10"/>
                </a:cxn>
                <a:cxn ang="0">
                  <a:pos x="44" y="10"/>
                </a:cxn>
                <a:cxn ang="0">
                  <a:pos x="35" y="12"/>
                </a:cxn>
                <a:cxn ang="0">
                  <a:pos x="35" y="12"/>
                </a:cxn>
                <a:cxn ang="0">
                  <a:pos x="26" y="14"/>
                </a:cxn>
                <a:cxn ang="0">
                  <a:pos x="26" y="14"/>
                </a:cxn>
                <a:cxn ang="0">
                  <a:pos x="19" y="17"/>
                </a:cxn>
                <a:cxn ang="0">
                  <a:pos x="19" y="17"/>
                </a:cxn>
                <a:cxn ang="0">
                  <a:pos x="12" y="21"/>
                </a:cxn>
                <a:cxn ang="0">
                  <a:pos x="12" y="91"/>
                </a:cxn>
                <a:cxn ang="0">
                  <a:pos x="0" y="91"/>
                </a:cxn>
                <a:cxn ang="0">
                  <a:pos x="0" y="1"/>
                </a:cxn>
                <a:cxn ang="0">
                  <a:pos x="10" y="1"/>
                </a:cxn>
                <a:cxn ang="0">
                  <a:pos x="10" y="10"/>
                </a:cxn>
                <a:cxn ang="0">
                  <a:pos x="10" y="10"/>
                </a:cxn>
                <a:cxn ang="0">
                  <a:pos x="23" y="5"/>
                </a:cxn>
                <a:cxn ang="0">
                  <a:pos x="23" y="5"/>
                </a:cxn>
                <a:cxn ang="0">
                  <a:pos x="33" y="1"/>
                </a:cxn>
                <a:cxn ang="0">
                  <a:pos x="33" y="1"/>
                </a:cxn>
                <a:cxn ang="0">
                  <a:pos x="40" y="0"/>
                </a:cxn>
                <a:cxn ang="0">
                  <a:pos x="40" y="0"/>
                </a:cxn>
                <a:cxn ang="0">
                  <a:pos x="49" y="0"/>
                </a:cxn>
                <a:cxn ang="0">
                  <a:pos x="49" y="0"/>
                </a:cxn>
                <a:cxn ang="0">
                  <a:pos x="58" y="1"/>
                </a:cxn>
                <a:cxn ang="0">
                  <a:pos x="58" y="1"/>
                </a:cxn>
                <a:cxn ang="0">
                  <a:pos x="67" y="5"/>
                </a:cxn>
                <a:cxn ang="0">
                  <a:pos x="67" y="5"/>
                </a:cxn>
                <a:cxn ang="0">
                  <a:pos x="70" y="8"/>
                </a:cxn>
                <a:cxn ang="0">
                  <a:pos x="72" y="14"/>
                </a:cxn>
                <a:cxn ang="0">
                  <a:pos x="72" y="14"/>
                </a:cxn>
                <a:cxn ang="0">
                  <a:pos x="74" y="19"/>
                </a:cxn>
                <a:cxn ang="0">
                  <a:pos x="74" y="26"/>
                </a:cxn>
                <a:cxn ang="0">
                  <a:pos x="74" y="91"/>
                </a:cxn>
                <a:cxn ang="0">
                  <a:pos x="61" y="91"/>
                </a:cxn>
              </a:cxnLst>
              <a:rect l="0" t="0" r="r" b="b"/>
              <a:pathLst>
                <a:path w="74" h="91">
                  <a:moveTo>
                    <a:pt x="61" y="91"/>
                  </a:moveTo>
                  <a:lnTo>
                    <a:pt x="61" y="33"/>
                  </a:lnTo>
                  <a:lnTo>
                    <a:pt x="61" y="33"/>
                  </a:lnTo>
                  <a:lnTo>
                    <a:pt x="61" y="26"/>
                  </a:lnTo>
                  <a:lnTo>
                    <a:pt x="61" y="26"/>
                  </a:lnTo>
                  <a:lnTo>
                    <a:pt x="58" y="19"/>
                  </a:lnTo>
                  <a:lnTo>
                    <a:pt x="58" y="19"/>
                  </a:lnTo>
                  <a:lnTo>
                    <a:pt x="53" y="14"/>
                  </a:lnTo>
                  <a:lnTo>
                    <a:pt x="53" y="14"/>
                  </a:lnTo>
                  <a:lnTo>
                    <a:pt x="49" y="12"/>
                  </a:lnTo>
                  <a:lnTo>
                    <a:pt x="44" y="10"/>
                  </a:lnTo>
                  <a:lnTo>
                    <a:pt x="44" y="10"/>
                  </a:lnTo>
                  <a:lnTo>
                    <a:pt x="35" y="12"/>
                  </a:lnTo>
                  <a:lnTo>
                    <a:pt x="35" y="12"/>
                  </a:lnTo>
                  <a:lnTo>
                    <a:pt x="26" y="14"/>
                  </a:lnTo>
                  <a:lnTo>
                    <a:pt x="26" y="14"/>
                  </a:lnTo>
                  <a:lnTo>
                    <a:pt x="19" y="17"/>
                  </a:lnTo>
                  <a:lnTo>
                    <a:pt x="19" y="17"/>
                  </a:lnTo>
                  <a:lnTo>
                    <a:pt x="12" y="21"/>
                  </a:lnTo>
                  <a:lnTo>
                    <a:pt x="12" y="91"/>
                  </a:lnTo>
                  <a:lnTo>
                    <a:pt x="0" y="91"/>
                  </a:lnTo>
                  <a:lnTo>
                    <a:pt x="0" y="1"/>
                  </a:lnTo>
                  <a:lnTo>
                    <a:pt x="10" y="1"/>
                  </a:lnTo>
                  <a:lnTo>
                    <a:pt x="10" y="10"/>
                  </a:lnTo>
                  <a:lnTo>
                    <a:pt x="10" y="10"/>
                  </a:lnTo>
                  <a:lnTo>
                    <a:pt x="23" y="5"/>
                  </a:lnTo>
                  <a:lnTo>
                    <a:pt x="23" y="5"/>
                  </a:lnTo>
                  <a:lnTo>
                    <a:pt x="33" y="1"/>
                  </a:lnTo>
                  <a:lnTo>
                    <a:pt x="33" y="1"/>
                  </a:lnTo>
                  <a:lnTo>
                    <a:pt x="40" y="0"/>
                  </a:lnTo>
                  <a:lnTo>
                    <a:pt x="40" y="0"/>
                  </a:lnTo>
                  <a:lnTo>
                    <a:pt x="49" y="0"/>
                  </a:lnTo>
                  <a:lnTo>
                    <a:pt x="49" y="0"/>
                  </a:lnTo>
                  <a:lnTo>
                    <a:pt x="58" y="1"/>
                  </a:lnTo>
                  <a:lnTo>
                    <a:pt x="58" y="1"/>
                  </a:lnTo>
                  <a:lnTo>
                    <a:pt x="67" y="5"/>
                  </a:lnTo>
                  <a:lnTo>
                    <a:pt x="67" y="5"/>
                  </a:lnTo>
                  <a:lnTo>
                    <a:pt x="70" y="8"/>
                  </a:lnTo>
                  <a:lnTo>
                    <a:pt x="72" y="14"/>
                  </a:lnTo>
                  <a:lnTo>
                    <a:pt x="72" y="14"/>
                  </a:lnTo>
                  <a:lnTo>
                    <a:pt x="74" y="19"/>
                  </a:lnTo>
                  <a:lnTo>
                    <a:pt x="74" y="26"/>
                  </a:lnTo>
                  <a:lnTo>
                    <a:pt x="74" y="91"/>
                  </a:lnTo>
                  <a:lnTo>
                    <a:pt x="61" y="91"/>
                  </a:lnTo>
                  <a:close/>
                </a:path>
              </a:pathLst>
            </a:custGeom>
            <a:solidFill>
              <a:srgbClr val="00AAA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1"/>
            <p:cNvSpPr>
              <a:spLocks/>
            </p:cNvSpPr>
            <p:nvPr userDrawn="1"/>
          </p:nvSpPr>
          <p:spPr bwMode="auto">
            <a:xfrm>
              <a:off x="3048000" y="2341754"/>
              <a:ext cx="122238" cy="203200"/>
            </a:xfrm>
            <a:custGeom>
              <a:avLst/>
              <a:gdLst/>
              <a:ahLst/>
              <a:cxnLst>
                <a:cxn ang="0">
                  <a:pos x="58" y="128"/>
                </a:cxn>
                <a:cxn ang="0">
                  <a:pos x="12" y="79"/>
                </a:cxn>
                <a:cxn ang="0">
                  <a:pos x="12" y="128"/>
                </a:cxn>
                <a:cxn ang="0">
                  <a:pos x="0" y="128"/>
                </a:cxn>
                <a:cxn ang="0">
                  <a:pos x="0" y="0"/>
                </a:cxn>
                <a:cxn ang="0">
                  <a:pos x="12" y="0"/>
                </a:cxn>
                <a:cxn ang="0">
                  <a:pos x="12" y="79"/>
                </a:cxn>
                <a:cxn ang="0">
                  <a:pos x="56" y="38"/>
                </a:cxn>
                <a:cxn ang="0">
                  <a:pos x="74" y="38"/>
                </a:cxn>
                <a:cxn ang="0">
                  <a:pos x="28" y="77"/>
                </a:cxn>
                <a:cxn ang="0">
                  <a:pos x="77" y="128"/>
                </a:cxn>
                <a:cxn ang="0">
                  <a:pos x="58" y="128"/>
                </a:cxn>
              </a:cxnLst>
              <a:rect l="0" t="0" r="r" b="b"/>
              <a:pathLst>
                <a:path w="77" h="128">
                  <a:moveTo>
                    <a:pt x="58" y="128"/>
                  </a:moveTo>
                  <a:lnTo>
                    <a:pt x="12" y="79"/>
                  </a:lnTo>
                  <a:lnTo>
                    <a:pt x="12" y="128"/>
                  </a:lnTo>
                  <a:lnTo>
                    <a:pt x="0" y="128"/>
                  </a:lnTo>
                  <a:lnTo>
                    <a:pt x="0" y="0"/>
                  </a:lnTo>
                  <a:lnTo>
                    <a:pt x="12" y="0"/>
                  </a:lnTo>
                  <a:lnTo>
                    <a:pt x="12" y="79"/>
                  </a:lnTo>
                  <a:lnTo>
                    <a:pt x="56" y="38"/>
                  </a:lnTo>
                  <a:lnTo>
                    <a:pt x="74" y="38"/>
                  </a:lnTo>
                  <a:lnTo>
                    <a:pt x="28" y="77"/>
                  </a:lnTo>
                  <a:lnTo>
                    <a:pt x="77" y="128"/>
                  </a:lnTo>
                  <a:lnTo>
                    <a:pt x="58" y="128"/>
                  </a:lnTo>
                  <a:close/>
                </a:path>
              </a:pathLst>
            </a:custGeom>
            <a:solidFill>
              <a:srgbClr val="00AAA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12"/>
            <p:cNvSpPr>
              <a:spLocks/>
            </p:cNvSpPr>
            <p:nvPr userDrawn="1"/>
          </p:nvSpPr>
          <p:spPr bwMode="auto">
            <a:xfrm>
              <a:off x="3251200" y="2402079"/>
              <a:ext cx="136525" cy="201613"/>
            </a:xfrm>
            <a:custGeom>
              <a:avLst/>
              <a:gdLst/>
              <a:ahLst/>
              <a:cxnLst>
                <a:cxn ang="0">
                  <a:pos x="39" y="127"/>
                </a:cxn>
                <a:cxn ang="0">
                  <a:pos x="26" y="127"/>
                </a:cxn>
                <a:cxn ang="0">
                  <a:pos x="40" y="90"/>
                </a:cxn>
                <a:cxn ang="0">
                  <a:pos x="33" y="90"/>
                </a:cxn>
                <a:cxn ang="0">
                  <a:pos x="0" y="0"/>
                </a:cxn>
                <a:cxn ang="0">
                  <a:pos x="16" y="0"/>
                </a:cxn>
                <a:cxn ang="0">
                  <a:pos x="42" y="79"/>
                </a:cxn>
                <a:cxn ang="0">
                  <a:pos x="44" y="79"/>
                </a:cxn>
                <a:cxn ang="0">
                  <a:pos x="70" y="0"/>
                </a:cxn>
                <a:cxn ang="0">
                  <a:pos x="86" y="0"/>
                </a:cxn>
                <a:cxn ang="0">
                  <a:pos x="39" y="127"/>
                </a:cxn>
              </a:cxnLst>
              <a:rect l="0" t="0" r="r" b="b"/>
              <a:pathLst>
                <a:path w="86" h="127">
                  <a:moveTo>
                    <a:pt x="39" y="127"/>
                  </a:moveTo>
                  <a:lnTo>
                    <a:pt x="26" y="127"/>
                  </a:lnTo>
                  <a:lnTo>
                    <a:pt x="40" y="90"/>
                  </a:lnTo>
                  <a:lnTo>
                    <a:pt x="33" y="90"/>
                  </a:lnTo>
                  <a:lnTo>
                    <a:pt x="0" y="0"/>
                  </a:lnTo>
                  <a:lnTo>
                    <a:pt x="16" y="0"/>
                  </a:lnTo>
                  <a:lnTo>
                    <a:pt x="42" y="79"/>
                  </a:lnTo>
                  <a:lnTo>
                    <a:pt x="44" y="79"/>
                  </a:lnTo>
                  <a:lnTo>
                    <a:pt x="70" y="0"/>
                  </a:lnTo>
                  <a:lnTo>
                    <a:pt x="86" y="0"/>
                  </a:lnTo>
                  <a:lnTo>
                    <a:pt x="39" y="127"/>
                  </a:lnTo>
                  <a:close/>
                </a:path>
              </a:pathLst>
            </a:custGeom>
            <a:solidFill>
              <a:srgbClr val="00AAA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13"/>
            <p:cNvSpPr>
              <a:spLocks noEditPoints="1"/>
            </p:cNvSpPr>
            <p:nvPr userDrawn="1"/>
          </p:nvSpPr>
          <p:spPr bwMode="auto">
            <a:xfrm>
              <a:off x="3395663" y="2400491"/>
              <a:ext cx="136525" cy="147638"/>
            </a:xfrm>
            <a:custGeom>
              <a:avLst/>
              <a:gdLst/>
              <a:ahLst/>
              <a:cxnLst>
                <a:cxn ang="0">
                  <a:pos x="86" y="45"/>
                </a:cxn>
                <a:cxn ang="0">
                  <a:pos x="85" y="65"/>
                </a:cxn>
                <a:cxn ang="0">
                  <a:pos x="79" y="73"/>
                </a:cxn>
                <a:cxn ang="0">
                  <a:pos x="74" y="80"/>
                </a:cxn>
                <a:cxn ang="0">
                  <a:pos x="62" y="89"/>
                </a:cxn>
                <a:cxn ang="0">
                  <a:pos x="53" y="93"/>
                </a:cxn>
                <a:cxn ang="0">
                  <a:pos x="44" y="93"/>
                </a:cxn>
                <a:cxn ang="0">
                  <a:pos x="25" y="89"/>
                </a:cxn>
                <a:cxn ang="0">
                  <a:pos x="18" y="86"/>
                </a:cxn>
                <a:cxn ang="0">
                  <a:pos x="13" y="80"/>
                </a:cxn>
                <a:cxn ang="0">
                  <a:pos x="4" y="65"/>
                </a:cxn>
                <a:cxn ang="0">
                  <a:pos x="2" y="56"/>
                </a:cxn>
                <a:cxn ang="0">
                  <a:pos x="0" y="45"/>
                </a:cxn>
                <a:cxn ang="0">
                  <a:pos x="4" y="26"/>
                </a:cxn>
                <a:cxn ang="0">
                  <a:pos x="13" y="12"/>
                </a:cxn>
                <a:cxn ang="0">
                  <a:pos x="18" y="7"/>
                </a:cxn>
                <a:cxn ang="0">
                  <a:pos x="34" y="0"/>
                </a:cxn>
                <a:cxn ang="0">
                  <a:pos x="44" y="0"/>
                </a:cxn>
                <a:cxn ang="0">
                  <a:pos x="62" y="3"/>
                </a:cxn>
                <a:cxn ang="0">
                  <a:pos x="69" y="7"/>
                </a:cxn>
                <a:cxn ang="0">
                  <a:pos x="76" y="12"/>
                </a:cxn>
                <a:cxn ang="0">
                  <a:pos x="85" y="26"/>
                </a:cxn>
                <a:cxn ang="0">
                  <a:pos x="86" y="35"/>
                </a:cxn>
                <a:cxn ang="0">
                  <a:pos x="86" y="45"/>
                </a:cxn>
                <a:cxn ang="0">
                  <a:pos x="72" y="45"/>
                </a:cxn>
                <a:cxn ang="0">
                  <a:pos x="71" y="31"/>
                </a:cxn>
                <a:cxn ang="0">
                  <a:pos x="65" y="19"/>
                </a:cxn>
                <a:cxn ang="0">
                  <a:pos x="62" y="14"/>
                </a:cxn>
                <a:cxn ang="0">
                  <a:pos x="57" y="12"/>
                </a:cxn>
                <a:cxn ang="0">
                  <a:pos x="44" y="8"/>
                </a:cxn>
                <a:cxn ang="0">
                  <a:pos x="37" y="8"/>
                </a:cxn>
                <a:cxn ang="0">
                  <a:pos x="27" y="14"/>
                </a:cxn>
                <a:cxn ang="0">
                  <a:pos x="21" y="19"/>
                </a:cxn>
                <a:cxn ang="0">
                  <a:pos x="16" y="31"/>
                </a:cxn>
                <a:cxn ang="0">
                  <a:pos x="14" y="45"/>
                </a:cxn>
                <a:cxn ang="0">
                  <a:pos x="16" y="61"/>
                </a:cxn>
                <a:cxn ang="0">
                  <a:pos x="21" y="73"/>
                </a:cxn>
                <a:cxn ang="0">
                  <a:pos x="27" y="77"/>
                </a:cxn>
                <a:cxn ang="0">
                  <a:pos x="32" y="80"/>
                </a:cxn>
                <a:cxn ang="0">
                  <a:pos x="44" y="84"/>
                </a:cxn>
                <a:cxn ang="0">
                  <a:pos x="51" y="84"/>
                </a:cxn>
                <a:cxn ang="0">
                  <a:pos x="57" y="80"/>
                </a:cxn>
                <a:cxn ang="0">
                  <a:pos x="65" y="73"/>
                </a:cxn>
                <a:cxn ang="0">
                  <a:pos x="69" y="68"/>
                </a:cxn>
                <a:cxn ang="0">
                  <a:pos x="71" y="61"/>
                </a:cxn>
                <a:cxn ang="0">
                  <a:pos x="72" y="45"/>
                </a:cxn>
              </a:cxnLst>
              <a:rect l="0" t="0" r="r" b="b"/>
              <a:pathLst>
                <a:path w="86" h="93">
                  <a:moveTo>
                    <a:pt x="86" y="45"/>
                  </a:moveTo>
                  <a:lnTo>
                    <a:pt x="86" y="45"/>
                  </a:lnTo>
                  <a:lnTo>
                    <a:pt x="86" y="56"/>
                  </a:lnTo>
                  <a:lnTo>
                    <a:pt x="85" y="65"/>
                  </a:lnTo>
                  <a:lnTo>
                    <a:pt x="85" y="65"/>
                  </a:lnTo>
                  <a:lnTo>
                    <a:pt x="79" y="73"/>
                  </a:lnTo>
                  <a:lnTo>
                    <a:pt x="74" y="80"/>
                  </a:lnTo>
                  <a:lnTo>
                    <a:pt x="74" y="80"/>
                  </a:lnTo>
                  <a:lnTo>
                    <a:pt x="69" y="86"/>
                  </a:lnTo>
                  <a:lnTo>
                    <a:pt x="62" y="89"/>
                  </a:lnTo>
                  <a:lnTo>
                    <a:pt x="62" y="89"/>
                  </a:lnTo>
                  <a:lnTo>
                    <a:pt x="53" y="93"/>
                  </a:lnTo>
                  <a:lnTo>
                    <a:pt x="44" y="93"/>
                  </a:lnTo>
                  <a:lnTo>
                    <a:pt x="44" y="93"/>
                  </a:lnTo>
                  <a:lnTo>
                    <a:pt x="34" y="93"/>
                  </a:lnTo>
                  <a:lnTo>
                    <a:pt x="25" y="89"/>
                  </a:lnTo>
                  <a:lnTo>
                    <a:pt x="25" y="89"/>
                  </a:lnTo>
                  <a:lnTo>
                    <a:pt x="18" y="86"/>
                  </a:lnTo>
                  <a:lnTo>
                    <a:pt x="13" y="80"/>
                  </a:lnTo>
                  <a:lnTo>
                    <a:pt x="13" y="80"/>
                  </a:lnTo>
                  <a:lnTo>
                    <a:pt x="7" y="73"/>
                  </a:lnTo>
                  <a:lnTo>
                    <a:pt x="4" y="65"/>
                  </a:lnTo>
                  <a:lnTo>
                    <a:pt x="4" y="65"/>
                  </a:lnTo>
                  <a:lnTo>
                    <a:pt x="2" y="56"/>
                  </a:lnTo>
                  <a:lnTo>
                    <a:pt x="0" y="45"/>
                  </a:lnTo>
                  <a:lnTo>
                    <a:pt x="0" y="45"/>
                  </a:lnTo>
                  <a:lnTo>
                    <a:pt x="2" y="35"/>
                  </a:lnTo>
                  <a:lnTo>
                    <a:pt x="4" y="26"/>
                  </a:lnTo>
                  <a:lnTo>
                    <a:pt x="7" y="19"/>
                  </a:lnTo>
                  <a:lnTo>
                    <a:pt x="13" y="12"/>
                  </a:lnTo>
                  <a:lnTo>
                    <a:pt x="13" y="12"/>
                  </a:lnTo>
                  <a:lnTo>
                    <a:pt x="18" y="7"/>
                  </a:lnTo>
                  <a:lnTo>
                    <a:pt x="25" y="1"/>
                  </a:lnTo>
                  <a:lnTo>
                    <a:pt x="34" y="0"/>
                  </a:lnTo>
                  <a:lnTo>
                    <a:pt x="44" y="0"/>
                  </a:lnTo>
                  <a:lnTo>
                    <a:pt x="44" y="0"/>
                  </a:lnTo>
                  <a:lnTo>
                    <a:pt x="53" y="0"/>
                  </a:lnTo>
                  <a:lnTo>
                    <a:pt x="62" y="3"/>
                  </a:lnTo>
                  <a:lnTo>
                    <a:pt x="62" y="3"/>
                  </a:lnTo>
                  <a:lnTo>
                    <a:pt x="69" y="7"/>
                  </a:lnTo>
                  <a:lnTo>
                    <a:pt x="76" y="12"/>
                  </a:lnTo>
                  <a:lnTo>
                    <a:pt x="76" y="12"/>
                  </a:lnTo>
                  <a:lnTo>
                    <a:pt x="81" y="19"/>
                  </a:lnTo>
                  <a:lnTo>
                    <a:pt x="85" y="26"/>
                  </a:lnTo>
                  <a:lnTo>
                    <a:pt x="85" y="26"/>
                  </a:lnTo>
                  <a:lnTo>
                    <a:pt x="86" y="35"/>
                  </a:lnTo>
                  <a:lnTo>
                    <a:pt x="86" y="45"/>
                  </a:lnTo>
                  <a:lnTo>
                    <a:pt x="86" y="45"/>
                  </a:lnTo>
                  <a:close/>
                  <a:moveTo>
                    <a:pt x="72" y="45"/>
                  </a:moveTo>
                  <a:lnTo>
                    <a:pt x="72" y="45"/>
                  </a:lnTo>
                  <a:lnTo>
                    <a:pt x="71" y="31"/>
                  </a:lnTo>
                  <a:lnTo>
                    <a:pt x="71" y="31"/>
                  </a:lnTo>
                  <a:lnTo>
                    <a:pt x="69" y="24"/>
                  </a:lnTo>
                  <a:lnTo>
                    <a:pt x="65" y="19"/>
                  </a:lnTo>
                  <a:lnTo>
                    <a:pt x="65" y="19"/>
                  </a:lnTo>
                  <a:lnTo>
                    <a:pt x="62" y="14"/>
                  </a:lnTo>
                  <a:lnTo>
                    <a:pt x="57" y="12"/>
                  </a:lnTo>
                  <a:lnTo>
                    <a:pt x="57" y="12"/>
                  </a:lnTo>
                  <a:lnTo>
                    <a:pt x="51" y="8"/>
                  </a:lnTo>
                  <a:lnTo>
                    <a:pt x="44" y="8"/>
                  </a:lnTo>
                  <a:lnTo>
                    <a:pt x="44" y="8"/>
                  </a:lnTo>
                  <a:lnTo>
                    <a:pt x="37" y="8"/>
                  </a:lnTo>
                  <a:lnTo>
                    <a:pt x="32" y="12"/>
                  </a:lnTo>
                  <a:lnTo>
                    <a:pt x="27" y="14"/>
                  </a:lnTo>
                  <a:lnTo>
                    <a:pt x="21" y="19"/>
                  </a:lnTo>
                  <a:lnTo>
                    <a:pt x="21" y="19"/>
                  </a:lnTo>
                  <a:lnTo>
                    <a:pt x="20" y="24"/>
                  </a:lnTo>
                  <a:lnTo>
                    <a:pt x="16" y="31"/>
                  </a:lnTo>
                  <a:lnTo>
                    <a:pt x="14" y="45"/>
                  </a:lnTo>
                  <a:lnTo>
                    <a:pt x="14" y="45"/>
                  </a:lnTo>
                  <a:lnTo>
                    <a:pt x="16" y="61"/>
                  </a:lnTo>
                  <a:lnTo>
                    <a:pt x="16" y="61"/>
                  </a:lnTo>
                  <a:lnTo>
                    <a:pt x="20" y="68"/>
                  </a:lnTo>
                  <a:lnTo>
                    <a:pt x="21" y="73"/>
                  </a:lnTo>
                  <a:lnTo>
                    <a:pt x="21" y="73"/>
                  </a:lnTo>
                  <a:lnTo>
                    <a:pt x="27" y="77"/>
                  </a:lnTo>
                  <a:lnTo>
                    <a:pt x="32" y="80"/>
                  </a:lnTo>
                  <a:lnTo>
                    <a:pt x="32" y="80"/>
                  </a:lnTo>
                  <a:lnTo>
                    <a:pt x="37" y="84"/>
                  </a:lnTo>
                  <a:lnTo>
                    <a:pt x="44" y="84"/>
                  </a:lnTo>
                  <a:lnTo>
                    <a:pt x="44" y="84"/>
                  </a:lnTo>
                  <a:lnTo>
                    <a:pt x="51" y="84"/>
                  </a:lnTo>
                  <a:lnTo>
                    <a:pt x="57" y="80"/>
                  </a:lnTo>
                  <a:lnTo>
                    <a:pt x="57" y="80"/>
                  </a:lnTo>
                  <a:lnTo>
                    <a:pt x="62" y="77"/>
                  </a:lnTo>
                  <a:lnTo>
                    <a:pt x="65" y="73"/>
                  </a:lnTo>
                  <a:lnTo>
                    <a:pt x="65" y="73"/>
                  </a:lnTo>
                  <a:lnTo>
                    <a:pt x="69" y="68"/>
                  </a:lnTo>
                  <a:lnTo>
                    <a:pt x="71" y="61"/>
                  </a:lnTo>
                  <a:lnTo>
                    <a:pt x="71" y="61"/>
                  </a:lnTo>
                  <a:lnTo>
                    <a:pt x="72" y="45"/>
                  </a:lnTo>
                  <a:lnTo>
                    <a:pt x="72" y="45"/>
                  </a:lnTo>
                  <a:close/>
                </a:path>
              </a:pathLst>
            </a:custGeom>
            <a:solidFill>
              <a:srgbClr val="00AAA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14"/>
            <p:cNvSpPr>
              <a:spLocks/>
            </p:cNvSpPr>
            <p:nvPr userDrawn="1"/>
          </p:nvSpPr>
          <p:spPr bwMode="auto">
            <a:xfrm>
              <a:off x="3568700" y="2402079"/>
              <a:ext cx="114300" cy="146050"/>
            </a:xfrm>
            <a:custGeom>
              <a:avLst/>
              <a:gdLst/>
              <a:ahLst/>
              <a:cxnLst>
                <a:cxn ang="0">
                  <a:pos x="60" y="90"/>
                </a:cxn>
                <a:cxn ang="0">
                  <a:pos x="60" y="79"/>
                </a:cxn>
                <a:cxn ang="0">
                  <a:pos x="60" y="79"/>
                </a:cxn>
                <a:cxn ang="0">
                  <a:pos x="49" y="86"/>
                </a:cxn>
                <a:cxn ang="0">
                  <a:pos x="49" y="86"/>
                </a:cxn>
                <a:cxn ang="0">
                  <a:pos x="41" y="90"/>
                </a:cxn>
                <a:cxn ang="0">
                  <a:pos x="41" y="90"/>
                </a:cxn>
                <a:cxn ang="0">
                  <a:pos x="32" y="92"/>
                </a:cxn>
                <a:cxn ang="0">
                  <a:pos x="32" y="92"/>
                </a:cxn>
                <a:cxn ang="0">
                  <a:pos x="25" y="92"/>
                </a:cxn>
                <a:cxn ang="0">
                  <a:pos x="25" y="92"/>
                </a:cxn>
                <a:cxn ang="0">
                  <a:pos x="14" y="90"/>
                </a:cxn>
                <a:cxn ang="0">
                  <a:pos x="14" y="90"/>
                </a:cxn>
                <a:cxn ang="0">
                  <a:pos x="11" y="88"/>
                </a:cxn>
                <a:cxn ang="0">
                  <a:pos x="7" y="86"/>
                </a:cxn>
                <a:cxn ang="0">
                  <a:pos x="7" y="86"/>
                </a:cxn>
                <a:cxn ang="0">
                  <a:pos x="4" y="83"/>
                </a:cxn>
                <a:cxn ang="0">
                  <a:pos x="2" y="78"/>
                </a:cxn>
                <a:cxn ang="0">
                  <a:pos x="2" y="78"/>
                </a:cxn>
                <a:cxn ang="0">
                  <a:pos x="0" y="72"/>
                </a:cxn>
                <a:cxn ang="0">
                  <a:pos x="0" y="64"/>
                </a:cxn>
                <a:cxn ang="0">
                  <a:pos x="0" y="0"/>
                </a:cxn>
                <a:cxn ang="0">
                  <a:pos x="12" y="0"/>
                </a:cxn>
                <a:cxn ang="0">
                  <a:pos x="12" y="56"/>
                </a:cxn>
                <a:cxn ang="0">
                  <a:pos x="12" y="56"/>
                </a:cxn>
                <a:cxn ang="0">
                  <a:pos x="12" y="65"/>
                </a:cxn>
                <a:cxn ang="0">
                  <a:pos x="12" y="65"/>
                </a:cxn>
                <a:cxn ang="0">
                  <a:pos x="14" y="72"/>
                </a:cxn>
                <a:cxn ang="0">
                  <a:pos x="14" y="72"/>
                </a:cxn>
                <a:cxn ang="0">
                  <a:pos x="16" y="76"/>
                </a:cxn>
                <a:cxn ang="0">
                  <a:pos x="19" y="78"/>
                </a:cxn>
                <a:cxn ang="0">
                  <a:pos x="19" y="78"/>
                </a:cxn>
                <a:cxn ang="0">
                  <a:pos x="23" y="79"/>
                </a:cxn>
                <a:cxn ang="0">
                  <a:pos x="28" y="81"/>
                </a:cxn>
                <a:cxn ang="0">
                  <a:pos x="28" y="81"/>
                </a:cxn>
                <a:cxn ang="0">
                  <a:pos x="37" y="79"/>
                </a:cxn>
                <a:cxn ang="0">
                  <a:pos x="37" y="79"/>
                </a:cxn>
                <a:cxn ang="0">
                  <a:pos x="46" y="78"/>
                </a:cxn>
                <a:cxn ang="0">
                  <a:pos x="46" y="78"/>
                </a:cxn>
                <a:cxn ang="0">
                  <a:pos x="53" y="74"/>
                </a:cxn>
                <a:cxn ang="0">
                  <a:pos x="53" y="74"/>
                </a:cxn>
                <a:cxn ang="0">
                  <a:pos x="60" y="71"/>
                </a:cxn>
                <a:cxn ang="0">
                  <a:pos x="60" y="0"/>
                </a:cxn>
                <a:cxn ang="0">
                  <a:pos x="72" y="0"/>
                </a:cxn>
                <a:cxn ang="0">
                  <a:pos x="72" y="90"/>
                </a:cxn>
                <a:cxn ang="0">
                  <a:pos x="60" y="90"/>
                </a:cxn>
              </a:cxnLst>
              <a:rect l="0" t="0" r="r" b="b"/>
              <a:pathLst>
                <a:path w="72" h="92">
                  <a:moveTo>
                    <a:pt x="60" y="90"/>
                  </a:moveTo>
                  <a:lnTo>
                    <a:pt x="60" y="79"/>
                  </a:lnTo>
                  <a:lnTo>
                    <a:pt x="60" y="79"/>
                  </a:lnTo>
                  <a:lnTo>
                    <a:pt x="49" y="86"/>
                  </a:lnTo>
                  <a:lnTo>
                    <a:pt x="49" y="86"/>
                  </a:lnTo>
                  <a:lnTo>
                    <a:pt x="41" y="90"/>
                  </a:lnTo>
                  <a:lnTo>
                    <a:pt x="41" y="90"/>
                  </a:lnTo>
                  <a:lnTo>
                    <a:pt x="32" y="92"/>
                  </a:lnTo>
                  <a:lnTo>
                    <a:pt x="32" y="92"/>
                  </a:lnTo>
                  <a:lnTo>
                    <a:pt x="25" y="92"/>
                  </a:lnTo>
                  <a:lnTo>
                    <a:pt x="25" y="92"/>
                  </a:lnTo>
                  <a:lnTo>
                    <a:pt x="14" y="90"/>
                  </a:lnTo>
                  <a:lnTo>
                    <a:pt x="14" y="90"/>
                  </a:lnTo>
                  <a:lnTo>
                    <a:pt x="11" y="88"/>
                  </a:lnTo>
                  <a:lnTo>
                    <a:pt x="7" y="86"/>
                  </a:lnTo>
                  <a:lnTo>
                    <a:pt x="7" y="86"/>
                  </a:lnTo>
                  <a:lnTo>
                    <a:pt x="4" y="83"/>
                  </a:lnTo>
                  <a:lnTo>
                    <a:pt x="2" y="78"/>
                  </a:lnTo>
                  <a:lnTo>
                    <a:pt x="2" y="78"/>
                  </a:lnTo>
                  <a:lnTo>
                    <a:pt x="0" y="72"/>
                  </a:lnTo>
                  <a:lnTo>
                    <a:pt x="0" y="64"/>
                  </a:lnTo>
                  <a:lnTo>
                    <a:pt x="0" y="0"/>
                  </a:lnTo>
                  <a:lnTo>
                    <a:pt x="12" y="0"/>
                  </a:lnTo>
                  <a:lnTo>
                    <a:pt x="12" y="56"/>
                  </a:lnTo>
                  <a:lnTo>
                    <a:pt x="12" y="56"/>
                  </a:lnTo>
                  <a:lnTo>
                    <a:pt x="12" y="65"/>
                  </a:lnTo>
                  <a:lnTo>
                    <a:pt x="12" y="65"/>
                  </a:lnTo>
                  <a:lnTo>
                    <a:pt x="14" y="72"/>
                  </a:lnTo>
                  <a:lnTo>
                    <a:pt x="14" y="72"/>
                  </a:lnTo>
                  <a:lnTo>
                    <a:pt x="16" y="76"/>
                  </a:lnTo>
                  <a:lnTo>
                    <a:pt x="19" y="78"/>
                  </a:lnTo>
                  <a:lnTo>
                    <a:pt x="19" y="78"/>
                  </a:lnTo>
                  <a:lnTo>
                    <a:pt x="23" y="79"/>
                  </a:lnTo>
                  <a:lnTo>
                    <a:pt x="28" y="81"/>
                  </a:lnTo>
                  <a:lnTo>
                    <a:pt x="28" y="81"/>
                  </a:lnTo>
                  <a:lnTo>
                    <a:pt x="37" y="79"/>
                  </a:lnTo>
                  <a:lnTo>
                    <a:pt x="37" y="79"/>
                  </a:lnTo>
                  <a:lnTo>
                    <a:pt x="46" y="78"/>
                  </a:lnTo>
                  <a:lnTo>
                    <a:pt x="46" y="78"/>
                  </a:lnTo>
                  <a:lnTo>
                    <a:pt x="53" y="74"/>
                  </a:lnTo>
                  <a:lnTo>
                    <a:pt x="53" y="74"/>
                  </a:lnTo>
                  <a:lnTo>
                    <a:pt x="60" y="71"/>
                  </a:lnTo>
                  <a:lnTo>
                    <a:pt x="60" y="0"/>
                  </a:lnTo>
                  <a:lnTo>
                    <a:pt x="72" y="0"/>
                  </a:lnTo>
                  <a:lnTo>
                    <a:pt x="72" y="90"/>
                  </a:lnTo>
                  <a:lnTo>
                    <a:pt x="60" y="90"/>
                  </a:lnTo>
                  <a:close/>
                </a:path>
              </a:pathLst>
            </a:custGeom>
            <a:solidFill>
              <a:srgbClr val="00AAA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15"/>
            <p:cNvSpPr>
              <a:spLocks/>
            </p:cNvSpPr>
            <p:nvPr userDrawn="1"/>
          </p:nvSpPr>
          <p:spPr bwMode="auto">
            <a:xfrm>
              <a:off x="1962150" y="2640204"/>
              <a:ext cx="88900" cy="203200"/>
            </a:xfrm>
            <a:custGeom>
              <a:avLst/>
              <a:gdLst/>
              <a:ahLst/>
              <a:cxnLst>
                <a:cxn ang="0">
                  <a:pos x="29" y="49"/>
                </a:cxn>
                <a:cxn ang="0">
                  <a:pos x="29" y="128"/>
                </a:cxn>
                <a:cxn ang="0">
                  <a:pos x="17" y="128"/>
                </a:cxn>
                <a:cxn ang="0">
                  <a:pos x="17" y="49"/>
                </a:cxn>
                <a:cxn ang="0">
                  <a:pos x="0" y="49"/>
                </a:cxn>
                <a:cxn ang="0">
                  <a:pos x="0" y="38"/>
                </a:cxn>
                <a:cxn ang="0">
                  <a:pos x="17" y="38"/>
                </a:cxn>
                <a:cxn ang="0">
                  <a:pos x="17" y="28"/>
                </a:cxn>
                <a:cxn ang="0">
                  <a:pos x="17" y="28"/>
                </a:cxn>
                <a:cxn ang="0">
                  <a:pos x="17" y="19"/>
                </a:cxn>
                <a:cxn ang="0">
                  <a:pos x="17" y="19"/>
                </a:cxn>
                <a:cxn ang="0">
                  <a:pos x="17" y="12"/>
                </a:cxn>
                <a:cxn ang="0">
                  <a:pos x="17" y="12"/>
                </a:cxn>
                <a:cxn ang="0">
                  <a:pos x="21" y="8"/>
                </a:cxn>
                <a:cxn ang="0">
                  <a:pos x="21" y="8"/>
                </a:cxn>
                <a:cxn ang="0">
                  <a:pos x="24" y="3"/>
                </a:cxn>
                <a:cxn ang="0">
                  <a:pos x="24" y="3"/>
                </a:cxn>
                <a:cxn ang="0">
                  <a:pos x="28" y="1"/>
                </a:cxn>
                <a:cxn ang="0">
                  <a:pos x="31" y="0"/>
                </a:cxn>
                <a:cxn ang="0">
                  <a:pos x="31" y="0"/>
                </a:cxn>
                <a:cxn ang="0">
                  <a:pos x="42" y="0"/>
                </a:cxn>
                <a:cxn ang="0">
                  <a:pos x="56" y="0"/>
                </a:cxn>
                <a:cxn ang="0">
                  <a:pos x="56" y="8"/>
                </a:cxn>
                <a:cxn ang="0">
                  <a:pos x="47" y="8"/>
                </a:cxn>
                <a:cxn ang="0">
                  <a:pos x="47" y="8"/>
                </a:cxn>
                <a:cxn ang="0">
                  <a:pos x="38" y="10"/>
                </a:cxn>
                <a:cxn ang="0">
                  <a:pos x="38" y="10"/>
                </a:cxn>
                <a:cxn ang="0">
                  <a:pos x="33" y="12"/>
                </a:cxn>
                <a:cxn ang="0">
                  <a:pos x="33" y="12"/>
                </a:cxn>
                <a:cxn ang="0">
                  <a:pos x="29" y="17"/>
                </a:cxn>
                <a:cxn ang="0">
                  <a:pos x="29" y="17"/>
                </a:cxn>
                <a:cxn ang="0">
                  <a:pos x="29" y="29"/>
                </a:cxn>
                <a:cxn ang="0">
                  <a:pos x="29" y="38"/>
                </a:cxn>
                <a:cxn ang="0">
                  <a:pos x="56" y="38"/>
                </a:cxn>
                <a:cxn ang="0">
                  <a:pos x="56" y="49"/>
                </a:cxn>
                <a:cxn ang="0">
                  <a:pos x="29" y="49"/>
                </a:cxn>
              </a:cxnLst>
              <a:rect l="0" t="0" r="r" b="b"/>
              <a:pathLst>
                <a:path w="56" h="128">
                  <a:moveTo>
                    <a:pt x="29" y="49"/>
                  </a:moveTo>
                  <a:lnTo>
                    <a:pt x="29" y="128"/>
                  </a:lnTo>
                  <a:lnTo>
                    <a:pt x="17" y="128"/>
                  </a:lnTo>
                  <a:lnTo>
                    <a:pt x="17" y="49"/>
                  </a:lnTo>
                  <a:lnTo>
                    <a:pt x="0" y="49"/>
                  </a:lnTo>
                  <a:lnTo>
                    <a:pt x="0" y="38"/>
                  </a:lnTo>
                  <a:lnTo>
                    <a:pt x="17" y="38"/>
                  </a:lnTo>
                  <a:lnTo>
                    <a:pt x="17" y="28"/>
                  </a:lnTo>
                  <a:lnTo>
                    <a:pt x="17" y="28"/>
                  </a:lnTo>
                  <a:lnTo>
                    <a:pt x="17" y="19"/>
                  </a:lnTo>
                  <a:lnTo>
                    <a:pt x="17" y="19"/>
                  </a:lnTo>
                  <a:lnTo>
                    <a:pt x="17" y="12"/>
                  </a:lnTo>
                  <a:lnTo>
                    <a:pt x="17" y="12"/>
                  </a:lnTo>
                  <a:lnTo>
                    <a:pt x="21" y="8"/>
                  </a:lnTo>
                  <a:lnTo>
                    <a:pt x="21" y="8"/>
                  </a:lnTo>
                  <a:lnTo>
                    <a:pt x="24" y="3"/>
                  </a:lnTo>
                  <a:lnTo>
                    <a:pt x="24" y="3"/>
                  </a:lnTo>
                  <a:lnTo>
                    <a:pt x="28" y="1"/>
                  </a:lnTo>
                  <a:lnTo>
                    <a:pt x="31" y="0"/>
                  </a:lnTo>
                  <a:lnTo>
                    <a:pt x="31" y="0"/>
                  </a:lnTo>
                  <a:lnTo>
                    <a:pt x="42" y="0"/>
                  </a:lnTo>
                  <a:lnTo>
                    <a:pt x="56" y="0"/>
                  </a:lnTo>
                  <a:lnTo>
                    <a:pt x="56" y="8"/>
                  </a:lnTo>
                  <a:lnTo>
                    <a:pt x="47" y="8"/>
                  </a:lnTo>
                  <a:lnTo>
                    <a:pt x="47" y="8"/>
                  </a:lnTo>
                  <a:lnTo>
                    <a:pt x="38" y="10"/>
                  </a:lnTo>
                  <a:lnTo>
                    <a:pt x="38" y="10"/>
                  </a:lnTo>
                  <a:lnTo>
                    <a:pt x="33" y="12"/>
                  </a:lnTo>
                  <a:lnTo>
                    <a:pt x="33" y="12"/>
                  </a:lnTo>
                  <a:lnTo>
                    <a:pt x="29" y="17"/>
                  </a:lnTo>
                  <a:lnTo>
                    <a:pt x="29" y="17"/>
                  </a:lnTo>
                  <a:lnTo>
                    <a:pt x="29" y="29"/>
                  </a:lnTo>
                  <a:lnTo>
                    <a:pt x="29" y="38"/>
                  </a:lnTo>
                  <a:lnTo>
                    <a:pt x="56" y="38"/>
                  </a:lnTo>
                  <a:lnTo>
                    <a:pt x="56" y="49"/>
                  </a:lnTo>
                  <a:lnTo>
                    <a:pt x="29" y="49"/>
                  </a:lnTo>
                  <a:close/>
                </a:path>
              </a:pathLst>
            </a:custGeom>
            <a:solidFill>
              <a:srgbClr val="00AAA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16"/>
            <p:cNvSpPr>
              <a:spLocks noEditPoints="1"/>
            </p:cNvSpPr>
            <p:nvPr userDrawn="1"/>
          </p:nvSpPr>
          <p:spPr bwMode="auto">
            <a:xfrm>
              <a:off x="2058988" y="2697354"/>
              <a:ext cx="136525" cy="147638"/>
            </a:xfrm>
            <a:custGeom>
              <a:avLst/>
              <a:gdLst/>
              <a:ahLst/>
              <a:cxnLst>
                <a:cxn ang="0">
                  <a:pos x="86" y="46"/>
                </a:cxn>
                <a:cxn ang="0">
                  <a:pos x="82" y="65"/>
                </a:cxn>
                <a:cxn ang="0">
                  <a:pos x="79" y="74"/>
                </a:cxn>
                <a:cxn ang="0">
                  <a:pos x="74" y="81"/>
                </a:cxn>
                <a:cxn ang="0">
                  <a:pos x="60" y="90"/>
                </a:cxn>
                <a:cxn ang="0">
                  <a:pos x="53" y="93"/>
                </a:cxn>
                <a:cxn ang="0">
                  <a:pos x="42" y="93"/>
                </a:cxn>
                <a:cxn ang="0">
                  <a:pos x="25" y="90"/>
                </a:cxn>
                <a:cxn ang="0">
                  <a:pos x="18" y="86"/>
                </a:cxn>
                <a:cxn ang="0">
                  <a:pos x="10" y="81"/>
                </a:cxn>
                <a:cxn ang="0">
                  <a:pos x="2" y="65"/>
                </a:cxn>
                <a:cxn ang="0">
                  <a:pos x="0" y="57"/>
                </a:cxn>
                <a:cxn ang="0">
                  <a:pos x="0" y="46"/>
                </a:cxn>
                <a:cxn ang="0">
                  <a:pos x="2" y="27"/>
                </a:cxn>
                <a:cxn ang="0">
                  <a:pos x="10" y="13"/>
                </a:cxn>
                <a:cxn ang="0">
                  <a:pos x="18" y="7"/>
                </a:cxn>
                <a:cxn ang="0">
                  <a:pos x="33" y="0"/>
                </a:cxn>
                <a:cxn ang="0">
                  <a:pos x="42" y="0"/>
                </a:cxn>
                <a:cxn ang="0">
                  <a:pos x="61" y="2"/>
                </a:cxn>
                <a:cxn ang="0">
                  <a:pos x="68" y="7"/>
                </a:cxn>
                <a:cxn ang="0">
                  <a:pos x="75" y="13"/>
                </a:cxn>
                <a:cxn ang="0">
                  <a:pos x="82" y="27"/>
                </a:cxn>
                <a:cxn ang="0">
                  <a:pos x="86" y="35"/>
                </a:cxn>
                <a:cxn ang="0">
                  <a:pos x="86" y="46"/>
                </a:cxn>
                <a:cxn ang="0">
                  <a:pos x="72" y="46"/>
                </a:cxn>
                <a:cxn ang="0">
                  <a:pos x="70" y="30"/>
                </a:cxn>
                <a:cxn ang="0">
                  <a:pos x="65" y="20"/>
                </a:cxn>
                <a:cxn ang="0">
                  <a:pos x="60" y="14"/>
                </a:cxn>
                <a:cxn ang="0">
                  <a:pos x="56" y="13"/>
                </a:cxn>
                <a:cxn ang="0">
                  <a:pos x="42" y="9"/>
                </a:cxn>
                <a:cxn ang="0">
                  <a:pos x="37" y="9"/>
                </a:cxn>
                <a:cxn ang="0">
                  <a:pos x="25" y="14"/>
                </a:cxn>
                <a:cxn ang="0">
                  <a:pos x="21" y="20"/>
                </a:cxn>
                <a:cxn ang="0">
                  <a:pos x="16" y="30"/>
                </a:cxn>
                <a:cxn ang="0">
                  <a:pos x="14" y="46"/>
                </a:cxn>
                <a:cxn ang="0">
                  <a:pos x="16" y="62"/>
                </a:cxn>
                <a:cxn ang="0">
                  <a:pos x="21" y="74"/>
                </a:cxn>
                <a:cxn ang="0">
                  <a:pos x="25" y="78"/>
                </a:cxn>
                <a:cxn ang="0">
                  <a:pos x="30" y="81"/>
                </a:cxn>
                <a:cxn ang="0">
                  <a:pos x="42" y="85"/>
                </a:cxn>
                <a:cxn ang="0">
                  <a:pos x="49" y="85"/>
                </a:cxn>
                <a:cxn ang="0">
                  <a:pos x="56" y="81"/>
                </a:cxn>
                <a:cxn ang="0">
                  <a:pos x="65" y="74"/>
                </a:cxn>
                <a:cxn ang="0">
                  <a:pos x="68" y="69"/>
                </a:cxn>
                <a:cxn ang="0">
                  <a:pos x="70" y="62"/>
                </a:cxn>
                <a:cxn ang="0">
                  <a:pos x="72" y="46"/>
                </a:cxn>
              </a:cxnLst>
              <a:rect l="0" t="0" r="r" b="b"/>
              <a:pathLst>
                <a:path w="86" h="93">
                  <a:moveTo>
                    <a:pt x="86" y="46"/>
                  </a:moveTo>
                  <a:lnTo>
                    <a:pt x="86" y="46"/>
                  </a:lnTo>
                  <a:lnTo>
                    <a:pt x="86" y="57"/>
                  </a:lnTo>
                  <a:lnTo>
                    <a:pt x="82" y="65"/>
                  </a:lnTo>
                  <a:lnTo>
                    <a:pt x="82" y="65"/>
                  </a:lnTo>
                  <a:lnTo>
                    <a:pt x="79" y="74"/>
                  </a:lnTo>
                  <a:lnTo>
                    <a:pt x="74" y="81"/>
                  </a:lnTo>
                  <a:lnTo>
                    <a:pt x="74" y="81"/>
                  </a:lnTo>
                  <a:lnTo>
                    <a:pt x="67" y="86"/>
                  </a:lnTo>
                  <a:lnTo>
                    <a:pt x="60" y="90"/>
                  </a:lnTo>
                  <a:lnTo>
                    <a:pt x="60" y="90"/>
                  </a:lnTo>
                  <a:lnTo>
                    <a:pt x="53" y="93"/>
                  </a:lnTo>
                  <a:lnTo>
                    <a:pt x="42" y="93"/>
                  </a:lnTo>
                  <a:lnTo>
                    <a:pt x="42" y="93"/>
                  </a:lnTo>
                  <a:lnTo>
                    <a:pt x="33" y="93"/>
                  </a:lnTo>
                  <a:lnTo>
                    <a:pt x="25" y="90"/>
                  </a:lnTo>
                  <a:lnTo>
                    <a:pt x="25" y="90"/>
                  </a:lnTo>
                  <a:lnTo>
                    <a:pt x="18" y="86"/>
                  </a:lnTo>
                  <a:lnTo>
                    <a:pt x="10" y="81"/>
                  </a:lnTo>
                  <a:lnTo>
                    <a:pt x="10" y="81"/>
                  </a:lnTo>
                  <a:lnTo>
                    <a:pt x="5" y="74"/>
                  </a:lnTo>
                  <a:lnTo>
                    <a:pt x="2" y="65"/>
                  </a:lnTo>
                  <a:lnTo>
                    <a:pt x="2" y="65"/>
                  </a:lnTo>
                  <a:lnTo>
                    <a:pt x="0" y="57"/>
                  </a:lnTo>
                  <a:lnTo>
                    <a:pt x="0" y="46"/>
                  </a:lnTo>
                  <a:lnTo>
                    <a:pt x="0" y="46"/>
                  </a:lnTo>
                  <a:lnTo>
                    <a:pt x="0" y="35"/>
                  </a:lnTo>
                  <a:lnTo>
                    <a:pt x="2" y="27"/>
                  </a:lnTo>
                  <a:lnTo>
                    <a:pt x="5" y="20"/>
                  </a:lnTo>
                  <a:lnTo>
                    <a:pt x="10" y="13"/>
                  </a:lnTo>
                  <a:lnTo>
                    <a:pt x="10" y="13"/>
                  </a:lnTo>
                  <a:lnTo>
                    <a:pt x="18" y="7"/>
                  </a:lnTo>
                  <a:lnTo>
                    <a:pt x="25" y="2"/>
                  </a:lnTo>
                  <a:lnTo>
                    <a:pt x="33" y="0"/>
                  </a:lnTo>
                  <a:lnTo>
                    <a:pt x="42" y="0"/>
                  </a:lnTo>
                  <a:lnTo>
                    <a:pt x="42" y="0"/>
                  </a:lnTo>
                  <a:lnTo>
                    <a:pt x="53" y="0"/>
                  </a:lnTo>
                  <a:lnTo>
                    <a:pt x="61" y="2"/>
                  </a:lnTo>
                  <a:lnTo>
                    <a:pt x="61" y="2"/>
                  </a:lnTo>
                  <a:lnTo>
                    <a:pt x="68" y="7"/>
                  </a:lnTo>
                  <a:lnTo>
                    <a:pt x="75" y="13"/>
                  </a:lnTo>
                  <a:lnTo>
                    <a:pt x="75" y="13"/>
                  </a:lnTo>
                  <a:lnTo>
                    <a:pt x="79" y="20"/>
                  </a:lnTo>
                  <a:lnTo>
                    <a:pt x="82" y="27"/>
                  </a:lnTo>
                  <a:lnTo>
                    <a:pt x="82" y="27"/>
                  </a:lnTo>
                  <a:lnTo>
                    <a:pt x="86" y="35"/>
                  </a:lnTo>
                  <a:lnTo>
                    <a:pt x="86" y="46"/>
                  </a:lnTo>
                  <a:lnTo>
                    <a:pt x="86" y="46"/>
                  </a:lnTo>
                  <a:close/>
                  <a:moveTo>
                    <a:pt x="72" y="46"/>
                  </a:moveTo>
                  <a:lnTo>
                    <a:pt x="72" y="46"/>
                  </a:lnTo>
                  <a:lnTo>
                    <a:pt x="70" y="30"/>
                  </a:lnTo>
                  <a:lnTo>
                    <a:pt x="70" y="30"/>
                  </a:lnTo>
                  <a:lnTo>
                    <a:pt x="68" y="25"/>
                  </a:lnTo>
                  <a:lnTo>
                    <a:pt x="65" y="20"/>
                  </a:lnTo>
                  <a:lnTo>
                    <a:pt x="65" y="20"/>
                  </a:lnTo>
                  <a:lnTo>
                    <a:pt x="60" y="14"/>
                  </a:lnTo>
                  <a:lnTo>
                    <a:pt x="56" y="13"/>
                  </a:lnTo>
                  <a:lnTo>
                    <a:pt x="56" y="13"/>
                  </a:lnTo>
                  <a:lnTo>
                    <a:pt x="49" y="9"/>
                  </a:lnTo>
                  <a:lnTo>
                    <a:pt x="42" y="9"/>
                  </a:lnTo>
                  <a:lnTo>
                    <a:pt x="42" y="9"/>
                  </a:lnTo>
                  <a:lnTo>
                    <a:pt x="37" y="9"/>
                  </a:lnTo>
                  <a:lnTo>
                    <a:pt x="30" y="11"/>
                  </a:lnTo>
                  <a:lnTo>
                    <a:pt x="25" y="14"/>
                  </a:lnTo>
                  <a:lnTo>
                    <a:pt x="21" y="20"/>
                  </a:lnTo>
                  <a:lnTo>
                    <a:pt x="21" y="20"/>
                  </a:lnTo>
                  <a:lnTo>
                    <a:pt x="18" y="25"/>
                  </a:lnTo>
                  <a:lnTo>
                    <a:pt x="16" y="30"/>
                  </a:lnTo>
                  <a:lnTo>
                    <a:pt x="14" y="46"/>
                  </a:lnTo>
                  <a:lnTo>
                    <a:pt x="14" y="46"/>
                  </a:lnTo>
                  <a:lnTo>
                    <a:pt x="16" y="62"/>
                  </a:lnTo>
                  <a:lnTo>
                    <a:pt x="16" y="62"/>
                  </a:lnTo>
                  <a:lnTo>
                    <a:pt x="18" y="69"/>
                  </a:lnTo>
                  <a:lnTo>
                    <a:pt x="21" y="74"/>
                  </a:lnTo>
                  <a:lnTo>
                    <a:pt x="21" y="74"/>
                  </a:lnTo>
                  <a:lnTo>
                    <a:pt x="25" y="78"/>
                  </a:lnTo>
                  <a:lnTo>
                    <a:pt x="30" y="81"/>
                  </a:lnTo>
                  <a:lnTo>
                    <a:pt x="30" y="81"/>
                  </a:lnTo>
                  <a:lnTo>
                    <a:pt x="35" y="85"/>
                  </a:lnTo>
                  <a:lnTo>
                    <a:pt x="42" y="85"/>
                  </a:lnTo>
                  <a:lnTo>
                    <a:pt x="42" y="85"/>
                  </a:lnTo>
                  <a:lnTo>
                    <a:pt x="49" y="85"/>
                  </a:lnTo>
                  <a:lnTo>
                    <a:pt x="56" y="81"/>
                  </a:lnTo>
                  <a:lnTo>
                    <a:pt x="56" y="81"/>
                  </a:lnTo>
                  <a:lnTo>
                    <a:pt x="60" y="78"/>
                  </a:lnTo>
                  <a:lnTo>
                    <a:pt x="65" y="74"/>
                  </a:lnTo>
                  <a:lnTo>
                    <a:pt x="65" y="74"/>
                  </a:lnTo>
                  <a:lnTo>
                    <a:pt x="68" y="69"/>
                  </a:lnTo>
                  <a:lnTo>
                    <a:pt x="70" y="62"/>
                  </a:lnTo>
                  <a:lnTo>
                    <a:pt x="70" y="62"/>
                  </a:lnTo>
                  <a:lnTo>
                    <a:pt x="72" y="46"/>
                  </a:lnTo>
                  <a:lnTo>
                    <a:pt x="72" y="46"/>
                  </a:lnTo>
                  <a:close/>
                </a:path>
              </a:pathLst>
            </a:custGeom>
            <a:solidFill>
              <a:srgbClr val="00AAA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17"/>
            <p:cNvSpPr>
              <a:spLocks/>
            </p:cNvSpPr>
            <p:nvPr userDrawn="1"/>
          </p:nvSpPr>
          <p:spPr bwMode="auto">
            <a:xfrm>
              <a:off x="2225675" y="2700529"/>
              <a:ext cx="77788" cy="142875"/>
            </a:xfrm>
            <a:custGeom>
              <a:avLst/>
              <a:gdLst/>
              <a:ahLst/>
              <a:cxnLst>
                <a:cxn ang="0">
                  <a:pos x="30" y="12"/>
                </a:cxn>
                <a:cxn ang="0">
                  <a:pos x="30" y="12"/>
                </a:cxn>
                <a:cxn ang="0">
                  <a:pos x="21" y="16"/>
                </a:cxn>
                <a:cxn ang="0">
                  <a:pos x="14" y="19"/>
                </a:cxn>
                <a:cxn ang="0">
                  <a:pos x="14" y="90"/>
                </a:cxn>
                <a:cxn ang="0">
                  <a:pos x="0" y="90"/>
                </a:cxn>
                <a:cxn ang="0">
                  <a:pos x="0" y="0"/>
                </a:cxn>
                <a:cxn ang="0">
                  <a:pos x="13" y="0"/>
                </a:cxn>
                <a:cxn ang="0">
                  <a:pos x="13" y="11"/>
                </a:cxn>
                <a:cxn ang="0">
                  <a:pos x="13" y="11"/>
                </a:cxn>
                <a:cxn ang="0">
                  <a:pos x="23" y="4"/>
                </a:cxn>
                <a:cxn ang="0">
                  <a:pos x="23" y="4"/>
                </a:cxn>
                <a:cxn ang="0">
                  <a:pos x="32" y="0"/>
                </a:cxn>
                <a:cxn ang="0">
                  <a:pos x="32" y="0"/>
                </a:cxn>
                <a:cxn ang="0">
                  <a:pos x="39" y="0"/>
                </a:cxn>
                <a:cxn ang="0">
                  <a:pos x="39" y="0"/>
                </a:cxn>
                <a:cxn ang="0">
                  <a:pos x="49" y="0"/>
                </a:cxn>
                <a:cxn ang="0">
                  <a:pos x="49" y="12"/>
                </a:cxn>
                <a:cxn ang="0">
                  <a:pos x="49" y="12"/>
                </a:cxn>
                <a:cxn ang="0">
                  <a:pos x="30" y="12"/>
                </a:cxn>
                <a:cxn ang="0">
                  <a:pos x="30" y="12"/>
                </a:cxn>
              </a:cxnLst>
              <a:rect l="0" t="0" r="r" b="b"/>
              <a:pathLst>
                <a:path w="49" h="90">
                  <a:moveTo>
                    <a:pt x="30" y="12"/>
                  </a:moveTo>
                  <a:lnTo>
                    <a:pt x="30" y="12"/>
                  </a:lnTo>
                  <a:lnTo>
                    <a:pt x="21" y="16"/>
                  </a:lnTo>
                  <a:lnTo>
                    <a:pt x="14" y="19"/>
                  </a:lnTo>
                  <a:lnTo>
                    <a:pt x="14" y="90"/>
                  </a:lnTo>
                  <a:lnTo>
                    <a:pt x="0" y="90"/>
                  </a:lnTo>
                  <a:lnTo>
                    <a:pt x="0" y="0"/>
                  </a:lnTo>
                  <a:lnTo>
                    <a:pt x="13" y="0"/>
                  </a:lnTo>
                  <a:lnTo>
                    <a:pt x="13" y="11"/>
                  </a:lnTo>
                  <a:lnTo>
                    <a:pt x="13" y="11"/>
                  </a:lnTo>
                  <a:lnTo>
                    <a:pt x="23" y="4"/>
                  </a:lnTo>
                  <a:lnTo>
                    <a:pt x="23" y="4"/>
                  </a:lnTo>
                  <a:lnTo>
                    <a:pt x="32" y="0"/>
                  </a:lnTo>
                  <a:lnTo>
                    <a:pt x="32" y="0"/>
                  </a:lnTo>
                  <a:lnTo>
                    <a:pt x="39" y="0"/>
                  </a:lnTo>
                  <a:lnTo>
                    <a:pt x="39" y="0"/>
                  </a:lnTo>
                  <a:lnTo>
                    <a:pt x="49" y="0"/>
                  </a:lnTo>
                  <a:lnTo>
                    <a:pt x="49" y="12"/>
                  </a:lnTo>
                  <a:lnTo>
                    <a:pt x="49" y="12"/>
                  </a:lnTo>
                  <a:lnTo>
                    <a:pt x="30" y="12"/>
                  </a:lnTo>
                  <a:lnTo>
                    <a:pt x="30" y="12"/>
                  </a:lnTo>
                  <a:close/>
                </a:path>
              </a:pathLst>
            </a:custGeom>
            <a:solidFill>
              <a:srgbClr val="00AAA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18"/>
            <p:cNvSpPr>
              <a:spLocks/>
            </p:cNvSpPr>
            <p:nvPr userDrawn="1"/>
          </p:nvSpPr>
          <p:spPr bwMode="auto">
            <a:xfrm>
              <a:off x="2393950" y="2700529"/>
              <a:ext cx="133350" cy="200025"/>
            </a:xfrm>
            <a:custGeom>
              <a:avLst/>
              <a:gdLst/>
              <a:ahLst/>
              <a:cxnLst>
                <a:cxn ang="0">
                  <a:pos x="38" y="126"/>
                </a:cxn>
                <a:cxn ang="0">
                  <a:pos x="26" y="126"/>
                </a:cxn>
                <a:cxn ang="0">
                  <a:pos x="40" y="90"/>
                </a:cxn>
                <a:cxn ang="0">
                  <a:pos x="31" y="90"/>
                </a:cxn>
                <a:cxn ang="0">
                  <a:pos x="0" y="0"/>
                </a:cxn>
                <a:cxn ang="0">
                  <a:pos x="15" y="0"/>
                </a:cxn>
                <a:cxn ang="0">
                  <a:pos x="42" y="79"/>
                </a:cxn>
                <a:cxn ang="0">
                  <a:pos x="43" y="79"/>
                </a:cxn>
                <a:cxn ang="0">
                  <a:pos x="70" y="0"/>
                </a:cxn>
                <a:cxn ang="0">
                  <a:pos x="84" y="0"/>
                </a:cxn>
                <a:cxn ang="0">
                  <a:pos x="38" y="126"/>
                </a:cxn>
              </a:cxnLst>
              <a:rect l="0" t="0" r="r" b="b"/>
              <a:pathLst>
                <a:path w="84" h="126">
                  <a:moveTo>
                    <a:pt x="38" y="126"/>
                  </a:moveTo>
                  <a:lnTo>
                    <a:pt x="26" y="126"/>
                  </a:lnTo>
                  <a:lnTo>
                    <a:pt x="40" y="90"/>
                  </a:lnTo>
                  <a:lnTo>
                    <a:pt x="31" y="90"/>
                  </a:lnTo>
                  <a:lnTo>
                    <a:pt x="0" y="0"/>
                  </a:lnTo>
                  <a:lnTo>
                    <a:pt x="15" y="0"/>
                  </a:lnTo>
                  <a:lnTo>
                    <a:pt x="42" y="79"/>
                  </a:lnTo>
                  <a:lnTo>
                    <a:pt x="43" y="79"/>
                  </a:lnTo>
                  <a:lnTo>
                    <a:pt x="70" y="0"/>
                  </a:lnTo>
                  <a:lnTo>
                    <a:pt x="84" y="0"/>
                  </a:lnTo>
                  <a:lnTo>
                    <a:pt x="38" y="126"/>
                  </a:lnTo>
                  <a:close/>
                </a:path>
              </a:pathLst>
            </a:custGeom>
            <a:solidFill>
              <a:srgbClr val="00AAA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19"/>
            <p:cNvSpPr>
              <a:spLocks noEditPoints="1"/>
            </p:cNvSpPr>
            <p:nvPr userDrawn="1"/>
          </p:nvSpPr>
          <p:spPr bwMode="auto">
            <a:xfrm>
              <a:off x="2538413" y="2697354"/>
              <a:ext cx="136525" cy="147638"/>
            </a:xfrm>
            <a:custGeom>
              <a:avLst/>
              <a:gdLst/>
              <a:ahLst/>
              <a:cxnLst>
                <a:cxn ang="0">
                  <a:pos x="86" y="46"/>
                </a:cxn>
                <a:cxn ang="0">
                  <a:pos x="82" y="65"/>
                </a:cxn>
                <a:cxn ang="0">
                  <a:pos x="79" y="74"/>
                </a:cxn>
                <a:cxn ang="0">
                  <a:pos x="74" y="81"/>
                </a:cxn>
                <a:cxn ang="0">
                  <a:pos x="61" y="90"/>
                </a:cxn>
                <a:cxn ang="0">
                  <a:pos x="52" y="93"/>
                </a:cxn>
                <a:cxn ang="0">
                  <a:pos x="44" y="93"/>
                </a:cxn>
                <a:cxn ang="0">
                  <a:pos x="24" y="90"/>
                </a:cxn>
                <a:cxn ang="0">
                  <a:pos x="17" y="86"/>
                </a:cxn>
                <a:cxn ang="0">
                  <a:pos x="10" y="81"/>
                </a:cxn>
                <a:cxn ang="0">
                  <a:pos x="3" y="65"/>
                </a:cxn>
                <a:cxn ang="0">
                  <a:pos x="0" y="57"/>
                </a:cxn>
                <a:cxn ang="0">
                  <a:pos x="0" y="46"/>
                </a:cxn>
                <a:cxn ang="0">
                  <a:pos x="3" y="27"/>
                </a:cxn>
                <a:cxn ang="0">
                  <a:pos x="10" y="13"/>
                </a:cxn>
                <a:cxn ang="0">
                  <a:pos x="17" y="7"/>
                </a:cxn>
                <a:cxn ang="0">
                  <a:pos x="33" y="0"/>
                </a:cxn>
                <a:cxn ang="0">
                  <a:pos x="44" y="0"/>
                </a:cxn>
                <a:cxn ang="0">
                  <a:pos x="61" y="2"/>
                </a:cxn>
                <a:cxn ang="0">
                  <a:pos x="68" y="7"/>
                </a:cxn>
                <a:cxn ang="0">
                  <a:pos x="75" y="13"/>
                </a:cxn>
                <a:cxn ang="0">
                  <a:pos x="84" y="27"/>
                </a:cxn>
                <a:cxn ang="0">
                  <a:pos x="86" y="35"/>
                </a:cxn>
                <a:cxn ang="0">
                  <a:pos x="86" y="46"/>
                </a:cxn>
                <a:cxn ang="0">
                  <a:pos x="72" y="46"/>
                </a:cxn>
                <a:cxn ang="0">
                  <a:pos x="70" y="30"/>
                </a:cxn>
                <a:cxn ang="0">
                  <a:pos x="65" y="20"/>
                </a:cxn>
                <a:cxn ang="0">
                  <a:pos x="61" y="14"/>
                </a:cxn>
                <a:cxn ang="0">
                  <a:pos x="56" y="13"/>
                </a:cxn>
                <a:cxn ang="0">
                  <a:pos x="44" y="9"/>
                </a:cxn>
                <a:cxn ang="0">
                  <a:pos x="37" y="9"/>
                </a:cxn>
                <a:cxn ang="0">
                  <a:pos x="26" y="14"/>
                </a:cxn>
                <a:cxn ang="0">
                  <a:pos x="21" y="20"/>
                </a:cxn>
                <a:cxn ang="0">
                  <a:pos x="16" y="30"/>
                </a:cxn>
                <a:cxn ang="0">
                  <a:pos x="14" y="46"/>
                </a:cxn>
                <a:cxn ang="0">
                  <a:pos x="16" y="62"/>
                </a:cxn>
                <a:cxn ang="0">
                  <a:pos x="21" y="74"/>
                </a:cxn>
                <a:cxn ang="0">
                  <a:pos x="26" y="78"/>
                </a:cxn>
                <a:cxn ang="0">
                  <a:pos x="30" y="81"/>
                </a:cxn>
                <a:cxn ang="0">
                  <a:pos x="44" y="85"/>
                </a:cxn>
                <a:cxn ang="0">
                  <a:pos x="51" y="85"/>
                </a:cxn>
                <a:cxn ang="0">
                  <a:pos x="56" y="81"/>
                </a:cxn>
                <a:cxn ang="0">
                  <a:pos x="65" y="74"/>
                </a:cxn>
                <a:cxn ang="0">
                  <a:pos x="68" y="69"/>
                </a:cxn>
                <a:cxn ang="0">
                  <a:pos x="70" y="62"/>
                </a:cxn>
                <a:cxn ang="0">
                  <a:pos x="72" y="46"/>
                </a:cxn>
              </a:cxnLst>
              <a:rect l="0" t="0" r="r" b="b"/>
              <a:pathLst>
                <a:path w="86" h="93">
                  <a:moveTo>
                    <a:pt x="86" y="46"/>
                  </a:moveTo>
                  <a:lnTo>
                    <a:pt x="86" y="46"/>
                  </a:lnTo>
                  <a:lnTo>
                    <a:pt x="86" y="57"/>
                  </a:lnTo>
                  <a:lnTo>
                    <a:pt x="82" y="65"/>
                  </a:lnTo>
                  <a:lnTo>
                    <a:pt x="82" y="65"/>
                  </a:lnTo>
                  <a:lnTo>
                    <a:pt x="79" y="74"/>
                  </a:lnTo>
                  <a:lnTo>
                    <a:pt x="74" y="81"/>
                  </a:lnTo>
                  <a:lnTo>
                    <a:pt x="74" y="81"/>
                  </a:lnTo>
                  <a:lnTo>
                    <a:pt x="68" y="86"/>
                  </a:lnTo>
                  <a:lnTo>
                    <a:pt x="61" y="90"/>
                  </a:lnTo>
                  <a:lnTo>
                    <a:pt x="61" y="90"/>
                  </a:lnTo>
                  <a:lnTo>
                    <a:pt x="52" y="93"/>
                  </a:lnTo>
                  <a:lnTo>
                    <a:pt x="44" y="93"/>
                  </a:lnTo>
                  <a:lnTo>
                    <a:pt x="44" y="93"/>
                  </a:lnTo>
                  <a:lnTo>
                    <a:pt x="33" y="93"/>
                  </a:lnTo>
                  <a:lnTo>
                    <a:pt x="24" y="90"/>
                  </a:lnTo>
                  <a:lnTo>
                    <a:pt x="24" y="90"/>
                  </a:lnTo>
                  <a:lnTo>
                    <a:pt x="17" y="86"/>
                  </a:lnTo>
                  <a:lnTo>
                    <a:pt x="10" y="81"/>
                  </a:lnTo>
                  <a:lnTo>
                    <a:pt x="10" y="81"/>
                  </a:lnTo>
                  <a:lnTo>
                    <a:pt x="7" y="74"/>
                  </a:lnTo>
                  <a:lnTo>
                    <a:pt x="3" y="65"/>
                  </a:lnTo>
                  <a:lnTo>
                    <a:pt x="3" y="65"/>
                  </a:lnTo>
                  <a:lnTo>
                    <a:pt x="0" y="57"/>
                  </a:lnTo>
                  <a:lnTo>
                    <a:pt x="0" y="46"/>
                  </a:lnTo>
                  <a:lnTo>
                    <a:pt x="0" y="46"/>
                  </a:lnTo>
                  <a:lnTo>
                    <a:pt x="0" y="35"/>
                  </a:lnTo>
                  <a:lnTo>
                    <a:pt x="3" y="27"/>
                  </a:lnTo>
                  <a:lnTo>
                    <a:pt x="7" y="20"/>
                  </a:lnTo>
                  <a:lnTo>
                    <a:pt x="10" y="13"/>
                  </a:lnTo>
                  <a:lnTo>
                    <a:pt x="10" y="13"/>
                  </a:lnTo>
                  <a:lnTo>
                    <a:pt x="17" y="7"/>
                  </a:lnTo>
                  <a:lnTo>
                    <a:pt x="24" y="2"/>
                  </a:lnTo>
                  <a:lnTo>
                    <a:pt x="33" y="0"/>
                  </a:lnTo>
                  <a:lnTo>
                    <a:pt x="44" y="0"/>
                  </a:lnTo>
                  <a:lnTo>
                    <a:pt x="44" y="0"/>
                  </a:lnTo>
                  <a:lnTo>
                    <a:pt x="52" y="0"/>
                  </a:lnTo>
                  <a:lnTo>
                    <a:pt x="61" y="2"/>
                  </a:lnTo>
                  <a:lnTo>
                    <a:pt x="61" y="2"/>
                  </a:lnTo>
                  <a:lnTo>
                    <a:pt x="68" y="7"/>
                  </a:lnTo>
                  <a:lnTo>
                    <a:pt x="75" y="13"/>
                  </a:lnTo>
                  <a:lnTo>
                    <a:pt x="75" y="13"/>
                  </a:lnTo>
                  <a:lnTo>
                    <a:pt x="81" y="20"/>
                  </a:lnTo>
                  <a:lnTo>
                    <a:pt x="84" y="27"/>
                  </a:lnTo>
                  <a:lnTo>
                    <a:pt x="84" y="27"/>
                  </a:lnTo>
                  <a:lnTo>
                    <a:pt x="86" y="35"/>
                  </a:lnTo>
                  <a:lnTo>
                    <a:pt x="86" y="46"/>
                  </a:lnTo>
                  <a:lnTo>
                    <a:pt x="86" y="46"/>
                  </a:lnTo>
                  <a:close/>
                  <a:moveTo>
                    <a:pt x="72" y="46"/>
                  </a:moveTo>
                  <a:lnTo>
                    <a:pt x="72" y="46"/>
                  </a:lnTo>
                  <a:lnTo>
                    <a:pt x="70" y="30"/>
                  </a:lnTo>
                  <a:lnTo>
                    <a:pt x="70" y="30"/>
                  </a:lnTo>
                  <a:lnTo>
                    <a:pt x="68" y="25"/>
                  </a:lnTo>
                  <a:lnTo>
                    <a:pt x="65" y="20"/>
                  </a:lnTo>
                  <a:lnTo>
                    <a:pt x="65" y="20"/>
                  </a:lnTo>
                  <a:lnTo>
                    <a:pt x="61" y="14"/>
                  </a:lnTo>
                  <a:lnTo>
                    <a:pt x="56" y="13"/>
                  </a:lnTo>
                  <a:lnTo>
                    <a:pt x="56" y="13"/>
                  </a:lnTo>
                  <a:lnTo>
                    <a:pt x="49" y="9"/>
                  </a:lnTo>
                  <a:lnTo>
                    <a:pt x="44" y="9"/>
                  </a:lnTo>
                  <a:lnTo>
                    <a:pt x="44" y="9"/>
                  </a:lnTo>
                  <a:lnTo>
                    <a:pt x="37" y="9"/>
                  </a:lnTo>
                  <a:lnTo>
                    <a:pt x="30" y="11"/>
                  </a:lnTo>
                  <a:lnTo>
                    <a:pt x="26" y="14"/>
                  </a:lnTo>
                  <a:lnTo>
                    <a:pt x="21" y="20"/>
                  </a:lnTo>
                  <a:lnTo>
                    <a:pt x="21" y="20"/>
                  </a:lnTo>
                  <a:lnTo>
                    <a:pt x="17" y="25"/>
                  </a:lnTo>
                  <a:lnTo>
                    <a:pt x="16" y="30"/>
                  </a:lnTo>
                  <a:lnTo>
                    <a:pt x="14" y="46"/>
                  </a:lnTo>
                  <a:lnTo>
                    <a:pt x="14" y="46"/>
                  </a:lnTo>
                  <a:lnTo>
                    <a:pt x="16" y="62"/>
                  </a:lnTo>
                  <a:lnTo>
                    <a:pt x="16" y="62"/>
                  </a:lnTo>
                  <a:lnTo>
                    <a:pt x="17" y="69"/>
                  </a:lnTo>
                  <a:lnTo>
                    <a:pt x="21" y="74"/>
                  </a:lnTo>
                  <a:lnTo>
                    <a:pt x="21" y="74"/>
                  </a:lnTo>
                  <a:lnTo>
                    <a:pt x="26" y="78"/>
                  </a:lnTo>
                  <a:lnTo>
                    <a:pt x="30" y="81"/>
                  </a:lnTo>
                  <a:lnTo>
                    <a:pt x="30" y="81"/>
                  </a:lnTo>
                  <a:lnTo>
                    <a:pt x="37" y="85"/>
                  </a:lnTo>
                  <a:lnTo>
                    <a:pt x="44" y="85"/>
                  </a:lnTo>
                  <a:lnTo>
                    <a:pt x="44" y="85"/>
                  </a:lnTo>
                  <a:lnTo>
                    <a:pt x="51" y="85"/>
                  </a:lnTo>
                  <a:lnTo>
                    <a:pt x="56" y="81"/>
                  </a:lnTo>
                  <a:lnTo>
                    <a:pt x="56" y="81"/>
                  </a:lnTo>
                  <a:lnTo>
                    <a:pt x="61" y="78"/>
                  </a:lnTo>
                  <a:lnTo>
                    <a:pt x="65" y="74"/>
                  </a:lnTo>
                  <a:lnTo>
                    <a:pt x="65" y="74"/>
                  </a:lnTo>
                  <a:lnTo>
                    <a:pt x="68" y="69"/>
                  </a:lnTo>
                  <a:lnTo>
                    <a:pt x="70" y="62"/>
                  </a:lnTo>
                  <a:lnTo>
                    <a:pt x="70" y="62"/>
                  </a:lnTo>
                  <a:lnTo>
                    <a:pt x="72" y="46"/>
                  </a:lnTo>
                  <a:lnTo>
                    <a:pt x="72" y="46"/>
                  </a:lnTo>
                  <a:close/>
                </a:path>
              </a:pathLst>
            </a:custGeom>
            <a:solidFill>
              <a:srgbClr val="00AAA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20"/>
            <p:cNvSpPr>
              <a:spLocks/>
            </p:cNvSpPr>
            <p:nvPr userDrawn="1"/>
          </p:nvSpPr>
          <p:spPr bwMode="auto">
            <a:xfrm>
              <a:off x="2708275" y="2700529"/>
              <a:ext cx="117475" cy="144463"/>
            </a:xfrm>
            <a:custGeom>
              <a:avLst/>
              <a:gdLst/>
              <a:ahLst/>
              <a:cxnLst>
                <a:cxn ang="0">
                  <a:pos x="61" y="90"/>
                </a:cxn>
                <a:cxn ang="0">
                  <a:pos x="61" y="79"/>
                </a:cxn>
                <a:cxn ang="0">
                  <a:pos x="61" y="79"/>
                </a:cxn>
                <a:cxn ang="0">
                  <a:pos x="51" y="86"/>
                </a:cxn>
                <a:cxn ang="0">
                  <a:pos x="51" y="86"/>
                </a:cxn>
                <a:cxn ang="0">
                  <a:pos x="42" y="90"/>
                </a:cxn>
                <a:cxn ang="0">
                  <a:pos x="42" y="90"/>
                </a:cxn>
                <a:cxn ang="0">
                  <a:pos x="33" y="91"/>
                </a:cxn>
                <a:cxn ang="0">
                  <a:pos x="33" y="91"/>
                </a:cxn>
                <a:cxn ang="0">
                  <a:pos x="24" y="91"/>
                </a:cxn>
                <a:cxn ang="0">
                  <a:pos x="24" y="91"/>
                </a:cxn>
                <a:cxn ang="0">
                  <a:pos x="16" y="90"/>
                </a:cxn>
                <a:cxn ang="0">
                  <a:pos x="16" y="90"/>
                </a:cxn>
                <a:cxn ang="0">
                  <a:pos x="12" y="88"/>
                </a:cxn>
                <a:cxn ang="0">
                  <a:pos x="9" y="86"/>
                </a:cxn>
                <a:cxn ang="0">
                  <a:pos x="9" y="86"/>
                </a:cxn>
                <a:cxn ang="0">
                  <a:pos x="5" y="83"/>
                </a:cxn>
                <a:cxn ang="0">
                  <a:pos x="3" y="77"/>
                </a:cxn>
                <a:cxn ang="0">
                  <a:pos x="3" y="77"/>
                </a:cxn>
                <a:cxn ang="0">
                  <a:pos x="2" y="72"/>
                </a:cxn>
                <a:cxn ang="0">
                  <a:pos x="0" y="63"/>
                </a:cxn>
                <a:cxn ang="0">
                  <a:pos x="0" y="0"/>
                </a:cxn>
                <a:cxn ang="0">
                  <a:pos x="14" y="0"/>
                </a:cxn>
                <a:cxn ang="0">
                  <a:pos x="14" y="56"/>
                </a:cxn>
                <a:cxn ang="0">
                  <a:pos x="14" y="56"/>
                </a:cxn>
                <a:cxn ang="0">
                  <a:pos x="14" y="65"/>
                </a:cxn>
                <a:cxn ang="0">
                  <a:pos x="14" y="65"/>
                </a:cxn>
                <a:cxn ang="0">
                  <a:pos x="16" y="72"/>
                </a:cxn>
                <a:cxn ang="0">
                  <a:pos x="16" y="72"/>
                </a:cxn>
                <a:cxn ang="0">
                  <a:pos x="17" y="76"/>
                </a:cxn>
                <a:cxn ang="0">
                  <a:pos x="21" y="77"/>
                </a:cxn>
                <a:cxn ang="0">
                  <a:pos x="21" y="77"/>
                </a:cxn>
                <a:cxn ang="0">
                  <a:pos x="24" y="79"/>
                </a:cxn>
                <a:cxn ang="0">
                  <a:pos x="30" y="79"/>
                </a:cxn>
                <a:cxn ang="0">
                  <a:pos x="30" y="79"/>
                </a:cxn>
                <a:cxn ang="0">
                  <a:pos x="38" y="79"/>
                </a:cxn>
                <a:cxn ang="0">
                  <a:pos x="38" y="79"/>
                </a:cxn>
                <a:cxn ang="0">
                  <a:pos x="47" y="77"/>
                </a:cxn>
                <a:cxn ang="0">
                  <a:pos x="47" y="77"/>
                </a:cxn>
                <a:cxn ang="0">
                  <a:pos x="54" y="74"/>
                </a:cxn>
                <a:cxn ang="0">
                  <a:pos x="54" y="74"/>
                </a:cxn>
                <a:cxn ang="0">
                  <a:pos x="60" y="70"/>
                </a:cxn>
                <a:cxn ang="0">
                  <a:pos x="60" y="0"/>
                </a:cxn>
                <a:cxn ang="0">
                  <a:pos x="74" y="0"/>
                </a:cxn>
                <a:cxn ang="0">
                  <a:pos x="74" y="90"/>
                </a:cxn>
                <a:cxn ang="0">
                  <a:pos x="61" y="90"/>
                </a:cxn>
              </a:cxnLst>
              <a:rect l="0" t="0" r="r" b="b"/>
              <a:pathLst>
                <a:path w="74" h="91">
                  <a:moveTo>
                    <a:pt x="61" y="90"/>
                  </a:moveTo>
                  <a:lnTo>
                    <a:pt x="61" y="79"/>
                  </a:lnTo>
                  <a:lnTo>
                    <a:pt x="61" y="79"/>
                  </a:lnTo>
                  <a:lnTo>
                    <a:pt x="51" y="86"/>
                  </a:lnTo>
                  <a:lnTo>
                    <a:pt x="51" y="86"/>
                  </a:lnTo>
                  <a:lnTo>
                    <a:pt x="42" y="90"/>
                  </a:lnTo>
                  <a:lnTo>
                    <a:pt x="42" y="90"/>
                  </a:lnTo>
                  <a:lnTo>
                    <a:pt x="33" y="91"/>
                  </a:lnTo>
                  <a:lnTo>
                    <a:pt x="33" y="91"/>
                  </a:lnTo>
                  <a:lnTo>
                    <a:pt x="24" y="91"/>
                  </a:lnTo>
                  <a:lnTo>
                    <a:pt x="24" y="91"/>
                  </a:lnTo>
                  <a:lnTo>
                    <a:pt x="16" y="90"/>
                  </a:lnTo>
                  <a:lnTo>
                    <a:pt x="16" y="90"/>
                  </a:lnTo>
                  <a:lnTo>
                    <a:pt x="12" y="88"/>
                  </a:lnTo>
                  <a:lnTo>
                    <a:pt x="9" y="86"/>
                  </a:lnTo>
                  <a:lnTo>
                    <a:pt x="9" y="86"/>
                  </a:lnTo>
                  <a:lnTo>
                    <a:pt x="5" y="83"/>
                  </a:lnTo>
                  <a:lnTo>
                    <a:pt x="3" y="77"/>
                  </a:lnTo>
                  <a:lnTo>
                    <a:pt x="3" y="77"/>
                  </a:lnTo>
                  <a:lnTo>
                    <a:pt x="2" y="72"/>
                  </a:lnTo>
                  <a:lnTo>
                    <a:pt x="0" y="63"/>
                  </a:lnTo>
                  <a:lnTo>
                    <a:pt x="0" y="0"/>
                  </a:lnTo>
                  <a:lnTo>
                    <a:pt x="14" y="0"/>
                  </a:lnTo>
                  <a:lnTo>
                    <a:pt x="14" y="56"/>
                  </a:lnTo>
                  <a:lnTo>
                    <a:pt x="14" y="56"/>
                  </a:lnTo>
                  <a:lnTo>
                    <a:pt x="14" y="65"/>
                  </a:lnTo>
                  <a:lnTo>
                    <a:pt x="14" y="65"/>
                  </a:lnTo>
                  <a:lnTo>
                    <a:pt x="16" y="72"/>
                  </a:lnTo>
                  <a:lnTo>
                    <a:pt x="16" y="72"/>
                  </a:lnTo>
                  <a:lnTo>
                    <a:pt x="17" y="76"/>
                  </a:lnTo>
                  <a:lnTo>
                    <a:pt x="21" y="77"/>
                  </a:lnTo>
                  <a:lnTo>
                    <a:pt x="21" y="77"/>
                  </a:lnTo>
                  <a:lnTo>
                    <a:pt x="24" y="79"/>
                  </a:lnTo>
                  <a:lnTo>
                    <a:pt x="30" y="79"/>
                  </a:lnTo>
                  <a:lnTo>
                    <a:pt x="30" y="79"/>
                  </a:lnTo>
                  <a:lnTo>
                    <a:pt x="38" y="79"/>
                  </a:lnTo>
                  <a:lnTo>
                    <a:pt x="38" y="79"/>
                  </a:lnTo>
                  <a:lnTo>
                    <a:pt x="47" y="77"/>
                  </a:lnTo>
                  <a:lnTo>
                    <a:pt x="47" y="77"/>
                  </a:lnTo>
                  <a:lnTo>
                    <a:pt x="54" y="74"/>
                  </a:lnTo>
                  <a:lnTo>
                    <a:pt x="54" y="74"/>
                  </a:lnTo>
                  <a:lnTo>
                    <a:pt x="60" y="70"/>
                  </a:lnTo>
                  <a:lnTo>
                    <a:pt x="60" y="0"/>
                  </a:lnTo>
                  <a:lnTo>
                    <a:pt x="74" y="0"/>
                  </a:lnTo>
                  <a:lnTo>
                    <a:pt x="74" y="90"/>
                  </a:lnTo>
                  <a:lnTo>
                    <a:pt x="61" y="90"/>
                  </a:lnTo>
                  <a:close/>
                </a:path>
              </a:pathLst>
            </a:custGeom>
            <a:solidFill>
              <a:srgbClr val="00AAA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21"/>
            <p:cNvSpPr>
              <a:spLocks/>
            </p:cNvSpPr>
            <p:nvPr userDrawn="1"/>
          </p:nvSpPr>
          <p:spPr bwMode="auto">
            <a:xfrm>
              <a:off x="2867025" y="2700529"/>
              <a:ext cx="74613" cy="142875"/>
            </a:xfrm>
            <a:custGeom>
              <a:avLst/>
              <a:gdLst/>
              <a:ahLst/>
              <a:cxnLst>
                <a:cxn ang="0">
                  <a:pos x="28" y="12"/>
                </a:cxn>
                <a:cxn ang="0">
                  <a:pos x="28" y="12"/>
                </a:cxn>
                <a:cxn ang="0">
                  <a:pos x="19" y="16"/>
                </a:cxn>
                <a:cxn ang="0">
                  <a:pos x="12" y="19"/>
                </a:cxn>
                <a:cxn ang="0">
                  <a:pos x="12" y="90"/>
                </a:cxn>
                <a:cxn ang="0">
                  <a:pos x="0" y="90"/>
                </a:cxn>
                <a:cxn ang="0">
                  <a:pos x="0" y="0"/>
                </a:cxn>
                <a:cxn ang="0">
                  <a:pos x="12" y="0"/>
                </a:cxn>
                <a:cxn ang="0">
                  <a:pos x="12" y="11"/>
                </a:cxn>
                <a:cxn ang="0">
                  <a:pos x="12" y="11"/>
                </a:cxn>
                <a:cxn ang="0">
                  <a:pos x="21" y="4"/>
                </a:cxn>
                <a:cxn ang="0">
                  <a:pos x="21" y="4"/>
                </a:cxn>
                <a:cxn ang="0">
                  <a:pos x="30" y="0"/>
                </a:cxn>
                <a:cxn ang="0">
                  <a:pos x="30" y="0"/>
                </a:cxn>
                <a:cxn ang="0">
                  <a:pos x="39" y="0"/>
                </a:cxn>
                <a:cxn ang="0">
                  <a:pos x="39" y="0"/>
                </a:cxn>
                <a:cxn ang="0">
                  <a:pos x="47" y="0"/>
                </a:cxn>
                <a:cxn ang="0">
                  <a:pos x="47" y="12"/>
                </a:cxn>
                <a:cxn ang="0">
                  <a:pos x="47" y="12"/>
                </a:cxn>
                <a:cxn ang="0">
                  <a:pos x="28" y="12"/>
                </a:cxn>
                <a:cxn ang="0">
                  <a:pos x="28" y="12"/>
                </a:cxn>
              </a:cxnLst>
              <a:rect l="0" t="0" r="r" b="b"/>
              <a:pathLst>
                <a:path w="47" h="90">
                  <a:moveTo>
                    <a:pt x="28" y="12"/>
                  </a:moveTo>
                  <a:lnTo>
                    <a:pt x="28" y="12"/>
                  </a:lnTo>
                  <a:lnTo>
                    <a:pt x="19" y="16"/>
                  </a:lnTo>
                  <a:lnTo>
                    <a:pt x="12" y="19"/>
                  </a:lnTo>
                  <a:lnTo>
                    <a:pt x="12" y="90"/>
                  </a:lnTo>
                  <a:lnTo>
                    <a:pt x="0" y="90"/>
                  </a:lnTo>
                  <a:lnTo>
                    <a:pt x="0" y="0"/>
                  </a:lnTo>
                  <a:lnTo>
                    <a:pt x="12" y="0"/>
                  </a:lnTo>
                  <a:lnTo>
                    <a:pt x="12" y="11"/>
                  </a:lnTo>
                  <a:lnTo>
                    <a:pt x="12" y="11"/>
                  </a:lnTo>
                  <a:lnTo>
                    <a:pt x="21" y="4"/>
                  </a:lnTo>
                  <a:lnTo>
                    <a:pt x="21" y="4"/>
                  </a:lnTo>
                  <a:lnTo>
                    <a:pt x="30" y="0"/>
                  </a:lnTo>
                  <a:lnTo>
                    <a:pt x="30" y="0"/>
                  </a:lnTo>
                  <a:lnTo>
                    <a:pt x="39" y="0"/>
                  </a:lnTo>
                  <a:lnTo>
                    <a:pt x="39" y="0"/>
                  </a:lnTo>
                  <a:lnTo>
                    <a:pt x="47" y="0"/>
                  </a:lnTo>
                  <a:lnTo>
                    <a:pt x="47" y="12"/>
                  </a:lnTo>
                  <a:lnTo>
                    <a:pt x="47" y="12"/>
                  </a:lnTo>
                  <a:lnTo>
                    <a:pt x="28" y="12"/>
                  </a:lnTo>
                  <a:lnTo>
                    <a:pt x="28" y="12"/>
                  </a:lnTo>
                  <a:close/>
                </a:path>
              </a:pathLst>
            </a:custGeom>
            <a:solidFill>
              <a:srgbClr val="00AAA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22"/>
            <p:cNvSpPr>
              <a:spLocks noEditPoints="1"/>
            </p:cNvSpPr>
            <p:nvPr userDrawn="1"/>
          </p:nvSpPr>
          <p:spPr bwMode="auto">
            <a:xfrm>
              <a:off x="3040063" y="2697354"/>
              <a:ext cx="119063" cy="147638"/>
            </a:xfrm>
            <a:custGeom>
              <a:avLst/>
              <a:gdLst/>
              <a:ahLst/>
              <a:cxnLst>
                <a:cxn ang="0">
                  <a:pos x="56" y="93"/>
                </a:cxn>
                <a:cxn ang="0">
                  <a:pos x="38" y="93"/>
                </a:cxn>
                <a:cxn ang="0">
                  <a:pos x="23" y="92"/>
                </a:cxn>
                <a:cxn ang="0">
                  <a:pos x="10" y="88"/>
                </a:cxn>
                <a:cxn ang="0">
                  <a:pos x="7" y="85"/>
                </a:cxn>
                <a:cxn ang="0">
                  <a:pos x="3" y="79"/>
                </a:cxn>
                <a:cxn ang="0">
                  <a:pos x="0" y="65"/>
                </a:cxn>
                <a:cxn ang="0">
                  <a:pos x="1" y="57"/>
                </a:cxn>
                <a:cxn ang="0">
                  <a:pos x="5" y="49"/>
                </a:cxn>
                <a:cxn ang="0">
                  <a:pos x="16" y="41"/>
                </a:cxn>
                <a:cxn ang="0">
                  <a:pos x="23" y="39"/>
                </a:cxn>
                <a:cxn ang="0">
                  <a:pos x="30" y="39"/>
                </a:cxn>
                <a:cxn ang="0">
                  <a:pos x="45" y="37"/>
                </a:cxn>
                <a:cxn ang="0">
                  <a:pos x="52" y="37"/>
                </a:cxn>
                <a:cxn ang="0">
                  <a:pos x="61" y="39"/>
                </a:cxn>
                <a:cxn ang="0">
                  <a:pos x="61" y="25"/>
                </a:cxn>
                <a:cxn ang="0">
                  <a:pos x="58" y="16"/>
                </a:cxn>
                <a:cxn ang="0">
                  <a:pos x="54" y="13"/>
                </a:cxn>
                <a:cxn ang="0">
                  <a:pos x="51" y="11"/>
                </a:cxn>
                <a:cxn ang="0">
                  <a:pos x="35" y="9"/>
                </a:cxn>
                <a:cxn ang="0">
                  <a:pos x="19" y="11"/>
                </a:cxn>
                <a:cxn ang="0">
                  <a:pos x="7" y="4"/>
                </a:cxn>
                <a:cxn ang="0">
                  <a:pos x="21" y="0"/>
                </a:cxn>
                <a:cxn ang="0">
                  <a:pos x="37" y="0"/>
                </a:cxn>
                <a:cxn ang="0">
                  <a:pos x="52" y="0"/>
                </a:cxn>
                <a:cxn ang="0">
                  <a:pos x="65" y="6"/>
                </a:cxn>
                <a:cxn ang="0">
                  <a:pos x="70" y="9"/>
                </a:cxn>
                <a:cxn ang="0">
                  <a:pos x="72" y="14"/>
                </a:cxn>
                <a:cxn ang="0">
                  <a:pos x="75" y="28"/>
                </a:cxn>
                <a:cxn ang="0">
                  <a:pos x="75" y="92"/>
                </a:cxn>
                <a:cxn ang="0">
                  <a:pos x="56" y="93"/>
                </a:cxn>
                <a:cxn ang="0">
                  <a:pos x="63" y="48"/>
                </a:cxn>
                <a:cxn ang="0">
                  <a:pos x="51" y="48"/>
                </a:cxn>
                <a:cxn ang="0">
                  <a:pos x="45" y="48"/>
                </a:cxn>
                <a:cxn ang="0">
                  <a:pos x="33" y="48"/>
                </a:cxn>
                <a:cxn ang="0">
                  <a:pos x="23" y="49"/>
                </a:cxn>
                <a:cxn ang="0">
                  <a:pos x="16" y="57"/>
                </a:cxn>
                <a:cxn ang="0">
                  <a:pos x="16" y="60"/>
                </a:cxn>
                <a:cxn ang="0">
                  <a:pos x="14" y="65"/>
                </a:cxn>
                <a:cxn ang="0">
                  <a:pos x="17" y="76"/>
                </a:cxn>
                <a:cxn ang="0">
                  <a:pos x="21" y="79"/>
                </a:cxn>
                <a:cxn ang="0">
                  <a:pos x="24" y="81"/>
                </a:cxn>
                <a:cxn ang="0">
                  <a:pos x="33" y="85"/>
                </a:cxn>
                <a:cxn ang="0">
                  <a:pos x="44" y="85"/>
                </a:cxn>
                <a:cxn ang="0">
                  <a:pos x="47" y="85"/>
                </a:cxn>
                <a:cxn ang="0">
                  <a:pos x="51" y="85"/>
                </a:cxn>
                <a:cxn ang="0">
                  <a:pos x="56" y="85"/>
                </a:cxn>
                <a:cxn ang="0">
                  <a:pos x="63" y="48"/>
                </a:cxn>
              </a:cxnLst>
              <a:rect l="0" t="0" r="r" b="b"/>
              <a:pathLst>
                <a:path w="75" h="93">
                  <a:moveTo>
                    <a:pt x="56" y="93"/>
                  </a:moveTo>
                  <a:lnTo>
                    <a:pt x="56" y="93"/>
                  </a:lnTo>
                  <a:lnTo>
                    <a:pt x="38" y="93"/>
                  </a:lnTo>
                  <a:lnTo>
                    <a:pt x="38" y="93"/>
                  </a:lnTo>
                  <a:lnTo>
                    <a:pt x="23" y="92"/>
                  </a:lnTo>
                  <a:lnTo>
                    <a:pt x="23" y="92"/>
                  </a:lnTo>
                  <a:lnTo>
                    <a:pt x="16" y="90"/>
                  </a:lnTo>
                  <a:lnTo>
                    <a:pt x="10" y="88"/>
                  </a:lnTo>
                  <a:lnTo>
                    <a:pt x="10" y="88"/>
                  </a:lnTo>
                  <a:lnTo>
                    <a:pt x="7" y="85"/>
                  </a:lnTo>
                  <a:lnTo>
                    <a:pt x="3" y="79"/>
                  </a:lnTo>
                  <a:lnTo>
                    <a:pt x="3" y="79"/>
                  </a:lnTo>
                  <a:lnTo>
                    <a:pt x="1" y="72"/>
                  </a:lnTo>
                  <a:lnTo>
                    <a:pt x="0" y="65"/>
                  </a:lnTo>
                  <a:lnTo>
                    <a:pt x="0" y="65"/>
                  </a:lnTo>
                  <a:lnTo>
                    <a:pt x="1" y="57"/>
                  </a:lnTo>
                  <a:lnTo>
                    <a:pt x="5" y="49"/>
                  </a:lnTo>
                  <a:lnTo>
                    <a:pt x="5" y="49"/>
                  </a:lnTo>
                  <a:lnTo>
                    <a:pt x="10" y="44"/>
                  </a:lnTo>
                  <a:lnTo>
                    <a:pt x="16" y="41"/>
                  </a:lnTo>
                  <a:lnTo>
                    <a:pt x="16" y="41"/>
                  </a:lnTo>
                  <a:lnTo>
                    <a:pt x="23" y="39"/>
                  </a:lnTo>
                  <a:lnTo>
                    <a:pt x="30" y="39"/>
                  </a:lnTo>
                  <a:lnTo>
                    <a:pt x="30" y="39"/>
                  </a:lnTo>
                  <a:lnTo>
                    <a:pt x="45" y="37"/>
                  </a:lnTo>
                  <a:lnTo>
                    <a:pt x="45" y="37"/>
                  </a:lnTo>
                  <a:lnTo>
                    <a:pt x="52" y="37"/>
                  </a:lnTo>
                  <a:lnTo>
                    <a:pt x="52" y="37"/>
                  </a:lnTo>
                  <a:lnTo>
                    <a:pt x="61" y="39"/>
                  </a:lnTo>
                  <a:lnTo>
                    <a:pt x="61" y="39"/>
                  </a:lnTo>
                  <a:lnTo>
                    <a:pt x="61" y="25"/>
                  </a:lnTo>
                  <a:lnTo>
                    <a:pt x="61" y="25"/>
                  </a:lnTo>
                  <a:lnTo>
                    <a:pt x="61" y="20"/>
                  </a:lnTo>
                  <a:lnTo>
                    <a:pt x="58" y="16"/>
                  </a:lnTo>
                  <a:lnTo>
                    <a:pt x="58" y="16"/>
                  </a:lnTo>
                  <a:lnTo>
                    <a:pt x="54" y="13"/>
                  </a:lnTo>
                  <a:lnTo>
                    <a:pt x="51" y="11"/>
                  </a:lnTo>
                  <a:lnTo>
                    <a:pt x="51" y="11"/>
                  </a:lnTo>
                  <a:lnTo>
                    <a:pt x="35" y="9"/>
                  </a:lnTo>
                  <a:lnTo>
                    <a:pt x="35" y="9"/>
                  </a:lnTo>
                  <a:lnTo>
                    <a:pt x="19" y="11"/>
                  </a:lnTo>
                  <a:lnTo>
                    <a:pt x="19" y="11"/>
                  </a:lnTo>
                  <a:lnTo>
                    <a:pt x="7" y="13"/>
                  </a:lnTo>
                  <a:lnTo>
                    <a:pt x="7" y="4"/>
                  </a:lnTo>
                  <a:lnTo>
                    <a:pt x="7" y="4"/>
                  </a:lnTo>
                  <a:lnTo>
                    <a:pt x="21" y="0"/>
                  </a:lnTo>
                  <a:lnTo>
                    <a:pt x="37" y="0"/>
                  </a:lnTo>
                  <a:lnTo>
                    <a:pt x="37" y="0"/>
                  </a:lnTo>
                  <a:lnTo>
                    <a:pt x="52" y="0"/>
                  </a:lnTo>
                  <a:lnTo>
                    <a:pt x="52" y="0"/>
                  </a:lnTo>
                  <a:lnTo>
                    <a:pt x="59" y="2"/>
                  </a:lnTo>
                  <a:lnTo>
                    <a:pt x="65" y="6"/>
                  </a:lnTo>
                  <a:lnTo>
                    <a:pt x="65" y="6"/>
                  </a:lnTo>
                  <a:lnTo>
                    <a:pt x="70" y="9"/>
                  </a:lnTo>
                  <a:lnTo>
                    <a:pt x="72" y="14"/>
                  </a:lnTo>
                  <a:lnTo>
                    <a:pt x="72" y="14"/>
                  </a:lnTo>
                  <a:lnTo>
                    <a:pt x="75" y="20"/>
                  </a:lnTo>
                  <a:lnTo>
                    <a:pt x="75" y="28"/>
                  </a:lnTo>
                  <a:lnTo>
                    <a:pt x="75" y="92"/>
                  </a:lnTo>
                  <a:lnTo>
                    <a:pt x="75" y="92"/>
                  </a:lnTo>
                  <a:lnTo>
                    <a:pt x="56" y="93"/>
                  </a:lnTo>
                  <a:lnTo>
                    <a:pt x="56" y="93"/>
                  </a:lnTo>
                  <a:close/>
                  <a:moveTo>
                    <a:pt x="63" y="48"/>
                  </a:moveTo>
                  <a:lnTo>
                    <a:pt x="63" y="48"/>
                  </a:lnTo>
                  <a:lnTo>
                    <a:pt x="51" y="48"/>
                  </a:lnTo>
                  <a:lnTo>
                    <a:pt x="51" y="48"/>
                  </a:lnTo>
                  <a:lnTo>
                    <a:pt x="45" y="48"/>
                  </a:lnTo>
                  <a:lnTo>
                    <a:pt x="45" y="48"/>
                  </a:lnTo>
                  <a:lnTo>
                    <a:pt x="33" y="48"/>
                  </a:lnTo>
                  <a:lnTo>
                    <a:pt x="33" y="48"/>
                  </a:lnTo>
                  <a:lnTo>
                    <a:pt x="23" y="49"/>
                  </a:lnTo>
                  <a:lnTo>
                    <a:pt x="23" y="49"/>
                  </a:lnTo>
                  <a:lnTo>
                    <a:pt x="19" y="53"/>
                  </a:lnTo>
                  <a:lnTo>
                    <a:pt x="16" y="57"/>
                  </a:lnTo>
                  <a:lnTo>
                    <a:pt x="16" y="57"/>
                  </a:lnTo>
                  <a:lnTo>
                    <a:pt x="16" y="60"/>
                  </a:lnTo>
                  <a:lnTo>
                    <a:pt x="14" y="65"/>
                  </a:lnTo>
                  <a:lnTo>
                    <a:pt x="14" y="65"/>
                  </a:lnTo>
                  <a:lnTo>
                    <a:pt x="16" y="72"/>
                  </a:lnTo>
                  <a:lnTo>
                    <a:pt x="17" y="76"/>
                  </a:lnTo>
                  <a:lnTo>
                    <a:pt x="17" y="76"/>
                  </a:lnTo>
                  <a:lnTo>
                    <a:pt x="21" y="79"/>
                  </a:lnTo>
                  <a:lnTo>
                    <a:pt x="24" y="81"/>
                  </a:lnTo>
                  <a:lnTo>
                    <a:pt x="24" y="81"/>
                  </a:lnTo>
                  <a:lnTo>
                    <a:pt x="33" y="85"/>
                  </a:lnTo>
                  <a:lnTo>
                    <a:pt x="33" y="85"/>
                  </a:lnTo>
                  <a:lnTo>
                    <a:pt x="44" y="85"/>
                  </a:lnTo>
                  <a:lnTo>
                    <a:pt x="44" y="85"/>
                  </a:lnTo>
                  <a:lnTo>
                    <a:pt x="47" y="85"/>
                  </a:lnTo>
                  <a:lnTo>
                    <a:pt x="47" y="85"/>
                  </a:lnTo>
                  <a:lnTo>
                    <a:pt x="51" y="85"/>
                  </a:lnTo>
                  <a:lnTo>
                    <a:pt x="51" y="85"/>
                  </a:lnTo>
                  <a:lnTo>
                    <a:pt x="56" y="85"/>
                  </a:lnTo>
                  <a:lnTo>
                    <a:pt x="56" y="85"/>
                  </a:lnTo>
                  <a:lnTo>
                    <a:pt x="63" y="83"/>
                  </a:lnTo>
                  <a:lnTo>
                    <a:pt x="63" y="48"/>
                  </a:lnTo>
                  <a:close/>
                </a:path>
              </a:pathLst>
            </a:custGeom>
            <a:solidFill>
              <a:srgbClr val="00AAA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23"/>
            <p:cNvSpPr>
              <a:spLocks/>
            </p:cNvSpPr>
            <p:nvPr userDrawn="1"/>
          </p:nvSpPr>
          <p:spPr bwMode="auto">
            <a:xfrm>
              <a:off x="3181350" y="2651316"/>
              <a:ext cx="88900" cy="192088"/>
            </a:xfrm>
            <a:custGeom>
              <a:avLst/>
              <a:gdLst/>
              <a:ahLst/>
              <a:cxnLst>
                <a:cxn ang="0">
                  <a:pos x="32" y="42"/>
                </a:cxn>
                <a:cxn ang="0">
                  <a:pos x="32" y="98"/>
                </a:cxn>
                <a:cxn ang="0">
                  <a:pos x="32" y="98"/>
                </a:cxn>
                <a:cxn ang="0">
                  <a:pos x="32" y="105"/>
                </a:cxn>
                <a:cxn ang="0">
                  <a:pos x="32" y="105"/>
                </a:cxn>
                <a:cxn ang="0">
                  <a:pos x="35" y="108"/>
                </a:cxn>
                <a:cxn ang="0">
                  <a:pos x="35" y="108"/>
                </a:cxn>
                <a:cxn ang="0">
                  <a:pos x="39" y="110"/>
                </a:cxn>
                <a:cxn ang="0">
                  <a:pos x="39" y="110"/>
                </a:cxn>
                <a:cxn ang="0">
                  <a:pos x="44" y="110"/>
                </a:cxn>
                <a:cxn ang="0">
                  <a:pos x="56" y="110"/>
                </a:cxn>
                <a:cxn ang="0">
                  <a:pos x="56" y="121"/>
                </a:cxn>
                <a:cxn ang="0">
                  <a:pos x="44" y="121"/>
                </a:cxn>
                <a:cxn ang="0">
                  <a:pos x="44" y="121"/>
                </a:cxn>
                <a:cxn ang="0">
                  <a:pos x="32" y="121"/>
                </a:cxn>
                <a:cxn ang="0">
                  <a:pos x="32" y="121"/>
                </a:cxn>
                <a:cxn ang="0">
                  <a:pos x="25" y="117"/>
                </a:cxn>
                <a:cxn ang="0">
                  <a:pos x="25" y="117"/>
                </a:cxn>
                <a:cxn ang="0">
                  <a:pos x="21" y="115"/>
                </a:cxn>
                <a:cxn ang="0">
                  <a:pos x="20" y="112"/>
                </a:cxn>
                <a:cxn ang="0">
                  <a:pos x="20" y="112"/>
                </a:cxn>
                <a:cxn ang="0">
                  <a:pos x="18" y="100"/>
                </a:cxn>
                <a:cxn ang="0">
                  <a:pos x="18" y="42"/>
                </a:cxn>
                <a:cxn ang="0">
                  <a:pos x="0" y="42"/>
                </a:cxn>
                <a:cxn ang="0">
                  <a:pos x="0" y="31"/>
                </a:cxn>
                <a:cxn ang="0">
                  <a:pos x="18" y="31"/>
                </a:cxn>
                <a:cxn ang="0">
                  <a:pos x="18" y="5"/>
                </a:cxn>
                <a:cxn ang="0">
                  <a:pos x="18" y="5"/>
                </a:cxn>
                <a:cxn ang="0">
                  <a:pos x="21" y="3"/>
                </a:cxn>
                <a:cxn ang="0">
                  <a:pos x="21" y="3"/>
                </a:cxn>
                <a:cxn ang="0">
                  <a:pos x="25" y="3"/>
                </a:cxn>
                <a:cxn ang="0">
                  <a:pos x="25" y="3"/>
                </a:cxn>
                <a:cxn ang="0">
                  <a:pos x="28" y="1"/>
                </a:cxn>
                <a:cxn ang="0">
                  <a:pos x="28" y="1"/>
                </a:cxn>
                <a:cxn ang="0">
                  <a:pos x="32" y="0"/>
                </a:cxn>
                <a:cxn ang="0">
                  <a:pos x="32" y="31"/>
                </a:cxn>
                <a:cxn ang="0">
                  <a:pos x="56" y="31"/>
                </a:cxn>
                <a:cxn ang="0">
                  <a:pos x="56" y="42"/>
                </a:cxn>
                <a:cxn ang="0">
                  <a:pos x="32" y="42"/>
                </a:cxn>
              </a:cxnLst>
              <a:rect l="0" t="0" r="r" b="b"/>
              <a:pathLst>
                <a:path w="56" h="121">
                  <a:moveTo>
                    <a:pt x="32" y="42"/>
                  </a:moveTo>
                  <a:lnTo>
                    <a:pt x="32" y="98"/>
                  </a:lnTo>
                  <a:lnTo>
                    <a:pt x="32" y="98"/>
                  </a:lnTo>
                  <a:lnTo>
                    <a:pt x="32" y="105"/>
                  </a:lnTo>
                  <a:lnTo>
                    <a:pt x="32" y="105"/>
                  </a:lnTo>
                  <a:lnTo>
                    <a:pt x="35" y="108"/>
                  </a:lnTo>
                  <a:lnTo>
                    <a:pt x="35" y="108"/>
                  </a:lnTo>
                  <a:lnTo>
                    <a:pt x="39" y="110"/>
                  </a:lnTo>
                  <a:lnTo>
                    <a:pt x="39" y="110"/>
                  </a:lnTo>
                  <a:lnTo>
                    <a:pt x="44" y="110"/>
                  </a:lnTo>
                  <a:lnTo>
                    <a:pt x="56" y="110"/>
                  </a:lnTo>
                  <a:lnTo>
                    <a:pt x="56" y="121"/>
                  </a:lnTo>
                  <a:lnTo>
                    <a:pt x="44" y="121"/>
                  </a:lnTo>
                  <a:lnTo>
                    <a:pt x="44" y="121"/>
                  </a:lnTo>
                  <a:lnTo>
                    <a:pt x="32" y="121"/>
                  </a:lnTo>
                  <a:lnTo>
                    <a:pt x="32" y="121"/>
                  </a:lnTo>
                  <a:lnTo>
                    <a:pt x="25" y="117"/>
                  </a:lnTo>
                  <a:lnTo>
                    <a:pt x="25" y="117"/>
                  </a:lnTo>
                  <a:lnTo>
                    <a:pt x="21" y="115"/>
                  </a:lnTo>
                  <a:lnTo>
                    <a:pt x="20" y="112"/>
                  </a:lnTo>
                  <a:lnTo>
                    <a:pt x="20" y="112"/>
                  </a:lnTo>
                  <a:lnTo>
                    <a:pt x="18" y="100"/>
                  </a:lnTo>
                  <a:lnTo>
                    <a:pt x="18" y="42"/>
                  </a:lnTo>
                  <a:lnTo>
                    <a:pt x="0" y="42"/>
                  </a:lnTo>
                  <a:lnTo>
                    <a:pt x="0" y="31"/>
                  </a:lnTo>
                  <a:lnTo>
                    <a:pt x="18" y="31"/>
                  </a:lnTo>
                  <a:lnTo>
                    <a:pt x="18" y="5"/>
                  </a:lnTo>
                  <a:lnTo>
                    <a:pt x="18" y="5"/>
                  </a:lnTo>
                  <a:lnTo>
                    <a:pt x="21" y="3"/>
                  </a:lnTo>
                  <a:lnTo>
                    <a:pt x="21" y="3"/>
                  </a:lnTo>
                  <a:lnTo>
                    <a:pt x="25" y="3"/>
                  </a:lnTo>
                  <a:lnTo>
                    <a:pt x="25" y="3"/>
                  </a:lnTo>
                  <a:lnTo>
                    <a:pt x="28" y="1"/>
                  </a:lnTo>
                  <a:lnTo>
                    <a:pt x="28" y="1"/>
                  </a:lnTo>
                  <a:lnTo>
                    <a:pt x="32" y="0"/>
                  </a:lnTo>
                  <a:lnTo>
                    <a:pt x="32" y="31"/>
                  </a:lnTo>
                  <a:lnTo>
                    <a:pt x="56" y="31"/>
                  </a:lnTo>
                  <a:lnTo>
                    <a:pt x="56" y="42"/>
                  </a:lnTo>
                  <a:lnTo>
                    <a:pt x="32" y="42"/>
                  </a:lnTo>
                  <a:close/>
                </a:path>
              </a:pathLst>
            </a:custGeom>
            <a:solidFill>
              <a:srgbClr val="00AAA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24"/>
            <p:cNvSpPr>
              <a:spLocks/>
            </p:cNvSpPr>
            <p:nvPr userDrawn="1"/>
          </p:nvSpPr>
          <p:spPr bwMode="auto">
            <a:xfrm>
              <a:off x="3270250" y="2651316"/>
              <a:ext cx="92075" cy="192088"/>
            </a:xfrm>
            <a:custGeom>
              <a:avLst/>
              <a:gdLst/>
              <a:ahLst/>
              <a:cxnLst>
                <a:cxn ang="0">
                  <a:pos x="32" y="42"/>
                </a:cxn>
                <a:cxn ang="0">
                  <a:pos x="32" y="98"/>
                </a:cxn>
                <a:cxn ang="0">
                  <a:pos x="32" y="98"/>
                </a:cxn>
                <a:cxn ang="0">
                  <a:pos x="34" y="105"/>
                </a:cxn>
                <a:cxn ang="0">
                  <a:pos x="34" y="105"/>
                </a:cxn>
                <a:cxn ang="0">
                  <a:pos x="36" y="108"/>
                </a:cxn>
                <a:cxn ang="0">
                  <a:pos x="36" y="108"/>
                </a:cxn>
                <a:cxn ang="0">
                  <a:pos x="39" y="110"/>
                </a:cxn>
                <a:cxn ang="0">
                  <a:pos x="39" y="110"/>
                </a:cxn>
                <a:cxn ang="0">
                  <a:pos x="46" y="110"/>
                </a:cxn>
                <a:cxn ang="0">
                  <a:pos x="57" y="110"/>
                </a:cxn>
                <a:cxn ang="0">
                  <a:pos x="57" y="121"/>
                </a:cxn>
                <a:cxn ang="0">
                  <a:pos x="44" y="121"/>
                </a:cxn>
                <a:cxn ang="0">
                  <a:pos x="44" y="121"/>
                </a:cxn>
                <a:cxn ang="0">
                  <a:pos x="32" y="121"/>
                </a:cxn>
                <a:cxn ang="0">
                  <a:pos x="32" y="121"/>
                </a:cxn>
                <a:cxn ang="0">
                  <a:pos x="25" y="117"/>
                </a:cxn>
                <a:cxn ang="0">
                  <a:pos x="25" y="117"/>
                </a:cxn>
                <a:cxn ang="0">
                  <a:pos x="23" y="115"/>
                </a:cxn>
                <a:cxn ang="0">
                  <a:pos x="21" y="112"/>
                </a:cxn>
                <a:cxn ang="0">
                  <a:pos x="21" y="112"/>
                </a:cxn>
                <a:cxn ang="0">
                  <a:pos x="20" y="100"/>
                </a:cxn>
                <a:cxn ang="0">
                  <a:pos x="20" y="42"/>
                </a:cxn>
                <a:cxn ang="0">
                  <a:pos x="0" y="42"/>
                </a:cxn>
                <a:cxn ang="0">
                  <a:pos x="0" y="31"/>
                </a:cxn>
                <a:cxn ang="0">
                  <a:pos x="20" y="31"/>
                </a:cxn>
                <a:cxn ang="0">
                  <a:pos x="20" y="5"/>
                </a:cxn>
                <a:cxn ang="0">
                  <a:pos x="20" y="5"/>
                </a:cxn>
                <a:cxn ang="0">
                  <a:pos x="21" y="3"/>
                </a:cxn>
                <a:cxn ang="0">
                  <a:pos x="21" y="3"/>
                </a:cxn>
                <a:cxn ang="0">
                  <a:pos x="25" y="3"/>
                </a:cxn>
                <a:cxn ang="0">
                  <a:pos x="25" y="3"/>
                </a:cxn>
                <a:cxn ang="0">
                  <a:pos x="28" y="1"/>
                </a:cxn>
                <a:cxn ang="0">
                  <a:pos x="28" y="1"/>
                </a:cxn>
                <a:cxn ang="0">
                  <a:pos x="32" y="0"/>
                </a:cxn>
                <a:cxn ang="0">
                  <a:pos x="32" y="31"/>
                </a:cxn>
                <a:cxn ang="0">
                  <a:pos x="58" y="31"/>
                </a:cxn>
                <a:cxn ang="0">
                  <a:pos x="58" y="42"/>
                </a:cxn>
                <a:cxn ang="0">
                  <a:pos x="32" y="42"/>
                </a:cxn>
              </a:cxnLst>
              <a:rect l="0" t="0" r="r" b="b"/>
              <a:pathLst>
                <a:path w="58" h="121">
                  <a:moveTo>
                    <a:pt x="32" y="42"/>
                  </a:moveTo>
                  <a:lnTo>
                    <a:pt x="32" y="98"/>
                  </a:lnTo>
                  <a:lnTo>
                    <a:pt x="32" y="98"/>
                  </a:lnTo>
                  <a:lnTo>
                    <a:pt x="34" y="105"/>
                  </a:lnTo>
                  <a:lnTo>
                    <a:pt x="34" y="105"/>
                  </a:lnTo>
                  <a:lnTo>
                    <a:pt x="36" y="108"/>
                  </a:lnTo>
                  <a:lnTo>
                    <a:pt x="36" y="108"/>
                  </a:lnTo>
                  <a:lnTo>
                    <a:pt x="39" y="110"/>
                  </a:lnTo>
                  <a:lnTo>
                    <a:pt x="39" y="110"/>
                  </a:lnTo>
                  <a:lnTo>
                    <a:pt x="46" y="110"/>
                  </a:lnTo>
                  <a:lnTo>
                    <a:pt x="57" y="110"/>
                  </a:lnTo>
                  <a:lnTo>
                    <a:pt x="57" y="121"/>
                  </a:lnTo>
                  <a:lnTo>
                    <a:pt x="44" y="121"/>
                  </a:lnTo>
                  <a:lnTo>
                    <a:pt x="44" y="121"/>
                  </a:lnTo>
                  <a:lnTo>
                    <a:pt x="32" y="121"/>
                  </a:lnTo>
                  <a:lnTo>
                    <a:pt x="32" y="121"/>
                  </a:lnTo>
                  <a:lnTo>
                    <a:pt x="25" y="117"/>
                  </a:lnTo>
                  <a:lnTo>
                    <a:pt x="25" y="117"/>
                  </a:lnTo>
                  <a:lnTo>
                    <a:pt x="23" y="115"/>
                  </a:lnTo>
                  <a:lnTo>
                    <a:pt x="21" y="112"/>
                  </a:lnTo>
                  <a:lnTo>
                    <a:pt x="21" y="112"/>
                  </a:lnTo>
                  <a:lnTo>
                    <a:pt x="20" y="100"/>
                  </a:lnTo>
                  <a:lnTo>
                    <a:pt x="20" y="42"/>
                  </a:lnTo>
                  <a:lnTo>
                    <a:pt x="0" y="42"/>
                  </a:lnTo>
                  <a:lnTo>
                    <a:pt x="0" y="31"/>
                  </a:lnTo>
                  <a:lnTo>
                    <a:pt x="20" y="31"/>
                  </a:lnTo>
                  <a:lnTo>
                    <a:pt x="20" y="5"/>
                  </a:lnTo>
                  <a:lnTo>
                    <a:pt x="20" y="5"/>
                  </a:lnTo>
                  <a:lnTo>
                    <a:pt x="21" y="3"/>
                  </a:lnTo>
                  <a:lnTo>
                    <a:pt x="21" y="3"/>
                  </a:lnTo>
                  <a:lnTo>
                    <a:pt x="25" y="3"/>
                  </a:lnTo>
                  <a:lnTo>
                    <a:pt x="25" y="3"/>
                  </a:lnTo>
                  <a:lnTo>
                    <a:pt x="28" y="1"/>
                  </a:lnTo>
                  <a:lnTo>
                    <a:pt x="28" y="1"/>
                  </a:lnTo>
                  <a:lnTo>
                    <a:pt x="32" y="0"/>
                  </a:lnTo>
                  <a:lnTo>
                    <a:pt x="32" y="31"/>
                  </a:lnTo>
                  <a:lnTo>
                    <a:pt x="58" y="31"/>
                  </a:lnTo>
                  <a:lnTo>
                    <a:pt x="58" y="42"/>
                  </a:lnTo>
                  <a:lnTo>
                    <a:pt x="32" y="42"/>
                  </a:lnTo>
                  <a:close/>
                </a:path>
              </a:pathLst>
            </a:custGeom>
            <a:solidFill>
              <a:srgbClr val="00AAA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25"/>
            <p:cNvSpPr>
              <a:spLocks noEditPoints="1"/>
            </p:cNvSpPr>
            <p:nvPr userDrawn="1"/>
          </p:nvSpPr>
          <p:spPr bwMode="auto">
            <a:xfrm>
              <a:off x="3376613" y="2697354"/>
              <a:ext cx="131763" cy="147638"/>
            </a:xfrm>
            <a:custGeom>
              <a:avLst/>
              <a:gdLst/>
              <a:ahLst/>
              <a:cxnLst>
                <a:cxn ang="0">
                  <a:pos x="14" y="51"/>
                </a:cxn>
                <a:cxn ang="0">
                  <a:pos x="19" y="71"/>
                </a:cxn>
                <a:cxn ang="0">
                  <a:pos x="23" y="76"/>
                </a:cxn>
                <a:cxn ang="0">
                  <a:pos x="28" y="79"/>
                </a:cxn>
                <a:cxn ang="0">
                  <a:pos x="40" y="83"/>
                </a:cxn>
                <a:cxn ang="0">
                  <a:pos x="53" y="85"/>
                </a:cxn>
                <a:cxn ang="0">
                  <a:pos x="65" y="83"/>
                </a:cxn>
                <a:cxn ang="0">
                  <a:pos x="76" y="81"/>
                </a:cxn>
                <a:cxn ang="0">
                  <a:pos x="76" y="92"/>
                </a:cxn>
                <a:cxn ang="0">
                  <a:pos x="62" y="93"/>
                </a:cxn>
                <a:cxn ang="0">
                  <a:pos x="47" y="93"/>
                </a:cxn>
                <a:cxn ang="0">
                  <a:pos x="26" y="90"/>
                </a:cxn>
                <a:cxn ang="0">
                  <a:pos x="12" y="81"/>
                </a:cxn>
                <a:cxn ang="0">
                  <a:pos x="7" y="74"/>
                </a:cxn>
                <a:cxn ang="0">
                  <a:pos x="0" y="57"/>
                </a:cxn>
                <a:cxn ang="0">
                  <a:pos x="0" y="44"/>
                </a:cxn>
                <a:cxn ang="0">
                  <a:pos x="4" y="25"/>
                </a:cxn>
                <a:cxn ang="0">
                  <a:pos x="7" y="16"/>
                </a:cxn>
                <a:cxn ang="0">
                  <a:pos x="12" y="11"/>
                </a:cxn>
                <a:cxn ang="0">
                  <a:pos x="25" y="2"/>
                </a:cxn>
                <a:cxn ang="0">
                  <a:pos x="32" y="0"/>
                </a:cxn>
                <a:cxn ang="0">
                  <a:pos x="40" y="0"/>
                </a:cxn>
                <a:cxn ang="0">
                  <a:pos x="60" y="4"/>
                </a:cxn>
                <a:cxn ang="0">
                  <a:pos x="67" y="7"/>
                </a:cxn>
                <a:cxn ang="0">
                  <a:pos x="72" y="13"/>
                </a:cxn>
                <a:cxn ang="0">
                  <a:pos x="79" y="28"/>
                </a:cxn>
                <a:cxn ang="0">
                  <a:pos x="81" y="37"/>
                </a:cxn>
                <a:cxn ang="0">
                  <a:pos x="83" y="51"/>
                </a:cxn>
                <a:cxn ang="0">
                  <a:pos x="65" y="28"/>
                </a:cxn>
                <a:cxn ang="0">
                  <a:pos x="63" y="23"/>
                </a:cxn>
                <a:cxn ang="0">
                  <a:pos x="62" y="18"/>
                </a:cxn>
                <a:cxn ang="0">
                  <a:pos x="53" y="11"/>
                </a:cxn>
                <a:cxn ang="0">
                  <a:pos x="47" y="9"/>
                </a:cxn>
                <a:cxn ang="0">
                  <a:pos x="40" y="9"/>
                </a:cxn>
                <a:cxn ang="0">
                  <a:pos x="28" y="11"/>
                </a:cxn>
                <a:cxn ang="0">
                  <a:pos x="21" y="18"/>
                </a:cxn>
                <a:cxn ang="0">
                  <a:pos x="16" y="28"/>
                </a:cxn>
                <a:cxn ang="0">
                  <a:pos x="67" y="42"/>
                </a:cxn>
                <a:cxn ang="0">
                  <a:pos x="65" y="28"/>
                </a:cxn>
              </a:cxnLst>
              <a:rect l="0" t="0" r="r" b="b"/>
              <a:pathLst>
                <a:path w="83" h="93">
                  <a:moveTo>
                    <a:pt x="14" y="51"/>
                  </a:moveTo>
                  <a:lnTo>
                    <a:pt x="14" y="51"/>
                  </a:lnTo>
                  <a:lnTo>
                    <a:pt x="16" y="62"/>
                  </a:lnTo>
                  <a:lnTo>
                    <a:pt x="19" y="71"/>
                  </a:lnTo>
                  <a:lnTo>
                    <a:pt x="19" y="71"/>
                  </a:lnTo>
                  <a:lnTo>
                    <a:pt x="23" y="76"/>
                  </a:lnTo>
                  <a:lnTo>
                    <a:pt x="28" y="79"/>
                  </a:lnTo>
                  <a:lnTo>
                    <a:pt x="28" y="79"/>
                  </a:lnTo>
                  <a:lnTo>
                    <a:pt x="35" y="83"/>
                  </a:lnTo>
                  <a:lnTo>
                    <a:pt x="40" y="83"/>
                  </a:lnTo>
                  <a:lnTo>
                    <a:pt x="40" y="83"/>
                  </a:lnTo>
                  <a:lnTo>
                    <a:pt x="53" y="85"/>
                  </a:lnTo>
                  <a:lnTo>
                    <a:pt x="53" y="85"/>
                  </a:lnTo>
                  <a:lnTo>
                    <a:pt x="65" y="83"/>
                  </a:lnTo>
                  <a:lnTo>
                    <a:pt x="65" y="83"/>
                  </a:lnTo>
                  <a:lnTo>
                    <a:pt x="76" y="81"/>
                  </a:lnTo>
                  <a:lnTo>
                    <a:pt x="76" y="92"/>
                  </a:lnTo>
                  <a:lnTo>
                    <a:pt x="76" y="92"/>
                  </a:lnTo>
                  <a:lnTo>
                    <a:pt x="62" y="93"/>
                  </a:lnTo>
                  <a:lnTo>
                    <a:pt x="62" y="93"/>
                  </a:lnTo>
                  <a:lnTo>
                    <a:pt x="47" y="93"/>
                  </a:lnTo>
                  <a:lnTo>
                    <a:pt x="47" y="93"/>
                  </a:lnTo>
                  <a:lnTo>
                    <a:pt x="37" y="93"/>
                  </a:lnTo>
                  <a:lnTo>
                    <a:pt x="26" y="90"/>
                  </a:lnTo>
                  <a:lnTo>
                    <a:pt x="19" y="86"/>
                  </a:lnTo>
                  <a:lnTo>
                    <a:pt x="12" y="81"/>
                  </a:lnTo>
                  <a:lnTo>
                    <a:pt x="12" y="81"/>
                  </a:lnTo>
                  <a:lnTo>
                    <a:pt x="7" y="74"/>
                  </a:lnTo>
                  <a:lnTo>
                    <a:pt x="4" y="65"/>
                  </a:lnTo>
                  <a:lnTo>
                    <a:pt x="0" y="57"/>
                  </a:lnTo>
                  <a:lnTo>
                    <a:pt x="0" y="44"/>
                  </a:lnTo>
                  <a:lnTo>
                    <a:pt x="0" y="44"/>
                  </a:lnTo>
                  <a:lnTo>
                    <a:pt x="0" y="34"/>
                  </a:lnTo>
                  <a:lnTo>
                    <a:pt x="4" y="25"/>
                  </a:lnTo>
                  <a:lnTo>
                    <a:pt x="4" y="25"/>
                  </a:lnTo>
                  <a:lnTo>
                    <a:pt x="7" y="16"/>
                  </a:lnTo>
                  <a:lnTo>
                    <a:pt x="12" y="11"/>
                  </a:lnTo>
                  <a:lnTo>
                    <a:pt x="12" y="11"/>
                  </a:lnTo>
                  <a:lnTo>
                    <a:pt x="18" y="6"/>
                  </a:lnTo>
                  <a:lnTo>
                    <a:pt x="25" y="2"/>
                  </a:lnTo>
                  <a:lnTo>
                    <a:pt x="25" y="2"/>
                  </a:lnTo>
                  <a:lnTo>
                    <a:pt x="32" y="0"/>
                  </a:lnTo>
                  <a:lnTo>
                    <a:pt x="40" y="0"/>
                  </a:lnTo>
                  <a:lnTo>
                    <a:pt x="40" y="0"/>
                  </a:lnTo>
                  <a:lnTo>
                    <a:pt x="51" y="0"/>
                  </a:lnTo>
                  <a:lnTo>
                    <a:pt x="60" y="4"/>
                  </a:lnTo>
                  <a:lnTo>
                    <a:pt x="60" y="4"/>
                  </a:lnTo>
                  <a:lnTo>
                    <a:pt x="67" y="7"/>
                  </a:lnTo>
                  <a:lnTo>
                    <a:pt x="72" y="13"/>
                  </a:lnTo>
                  <a:lnTo>
                    <a:pt x="72" y="13"/>
                  </a:lnTo>
                  <a:lnTo>
                    <a:pt x="76" y="20"/>
                  </a:lnTo>
                  <a:lnTo>
                    <a:pt x="79" y="28"/>
                  </a:lnTo>
                  <a:lnTo>
                    <a:pt x="79" y="28"/>
                  </a:lnTo>
                  <a:lnTo>
                    <a:pt x="81" y="37"/>
                  </a:lnTo>
                  <a:lnTo>
                    <a:pt x="83" y="48"/>
                  </a:lnTo>
                  <a:lnTo>
                    <a:pt x="83" y="51"/>
                  </a:lnTo>
                  <a:lnTo>
                    <a:pt x="14" y="51"/>
                  </a:lnTo>
                  <a:close/>
                  <a:moveTo>
                    <a:pt x="65" y="28"/>
                  </a:moveTo>
                  <a:lnTo>
                    <a:pt x="65" y="28"/>
                  </a:lnTo>
                  <a:lnTo>
                    <a:pt x="63" y="23"/>
                  </a:lnTo>
                  <a:lnTo>
                    <a:pt x="62" y="18"/>
                  </a:lnTo>
                  <a:lnTo>
                    <a:pt x="62" y="18"/>
                  </a:lnTo>
                  <a:lnTo>
                    <a:pt x="58" y="14"/>
                  </a:lnTo>
                  <a:lnTo>
                    <a:pt x="53" y="11"/>
                  </a:lnTo>
                  <a:lnTo>
                    <a:pt x="53" y="11"/>
                  </a:lnTo>
                  <a:lnTo>
                    <a:pt x="47" y="9"/>
                  </a:lnTo>
                  <a:lnTo>
                    <a:pt x="40" y="9"/>
                  </a:lnTo>
                  <a:lnTo>
                    <a:pt x="40" y="9"/>
                  </a:lnTo>
                  <a:lnTo>
                    <a:pt x="33" y="9"/>
                  </a:lnTo>
                  <a:lnTo>
                    <a:pt x="28" y="11"/>
                  </a:lnTo>
                  <a:lnTo>
                    <a:pt x="25" y="14"/>
                  </a:lnTo>
                  <a:lnTo>
                    <a:pt x="21" y="18"/>
                  </a:lnTo>
                  <a:lnTo>
                    <a:pt x="21" y="18"/>
                  </a:lnTo>
                  <a:lnTo>
                    <a:pt x="16" y="28"/>
                  </a:lnTo>
                  <a:lnTo>
                    <a:pt x="14" y="42"/>
                  </a:lnTo>
                  <a:lnTo>
                    <a:pt x="67" y="42"/>
                  </a:lnTo>
                  <a:lnTo>
                    <a:pt x="67" y="42"/>
                  </a:lnTo>
                  <a:lnTo>
                    <a:pt x="65" y="28"/>
                  </a:lnTo>
                  <a:lnTo>
                    <a:pt x="65" y="28"/>
                  </a:lnTo>
                  <a:close/>
                </a:path>
              </a:pathLst>
            </a:custGeom>
            <a:solidFill>
              <a:srgbClr val="00AAA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26"/>
            <p:cNvSpPr>
              <a:spLocks/>
            </p:cNvSpPr>
            <p:nvPr userDrawn="1"/>
          </p:nvSpPr>
          <p:spPr bwMode="auto">
            <a:xfrm>
              <a:off x="3538538" y="2697354"/>
              <a:ext cx="117475" cy="146050"/>
            </a:xfrm>
            <a:custGeom>
              <a:avLst/>
              <a:gdLst/>
              <a:ahLst/>
              <a:cxnLst>
                <a:cxn ang="0">
                  <a:pos x="61" y="92"/>
                </a:cxn>
                <a:cxn ang="0">
                  <a:pos x="61" y="34"/>
                </a:cxn>
                <a:cxn ang="0">
                  <a:pos x="61" y="34"/>
                </a:cxn>
                <a:cxn ang="0">
                  <a:pos x="61" y="27"/>
                </a:cxn>
                <a:cxn ang="0">
                  <a:pos x="61" y="27"/>
                </a:cxn>
                <a:cxn ang="0">
                  <a:pos x="60" y="20"/>
                </a:cxn>
                <a:cxn ang="0">
                  <a:pos x="60" y="20"/>
                </a:cxn>
                <a:cxn ang="0">
                  <a:pos x="54" y="13"/>
                </a:cxn>
                <a:cxn ang="0">
                  <a:pos x="54" y="13"/>
                </a:cxn>
                <a:cxn ang="0">
                  <a:pos x="49" y="13"/>
                </a:cxn>
                <a:cxn ang="0">
                  <a:pos x="44" y="11"/>
                </a:cxn>
                <a:cxn ang="0">
                  <a:pos x="44" y="11"/>
                </a:cxn>
                <a:cxn ang="0">
                  <a:pos x="35" y="13"/>
                </a:cxn>
                <a:cxn ang="0">
                  <a:pos x="35" y="13"/>
                </a:cxn>
                <a:cxn ang="0">
                  <a:pos x="26" y="14"/>
                </a:cxn>
                <a:cxn ang="0">
                  <a:pos x="26" y="14"/>
                </a:cxn>
                <a:cxn ang="0">
                  <a:pos x="19" y="18"/>
                </a:cxn>
                <a:cxn ang="0">
                  <a:pos x="19" y="18"/>
                </a:cxn>
                <a:cxn ang="0">
                  <a:pos x="12" y="20"/>
                </a:cxn>
                <a:cxn ang="0">
                  <a:pos x="12" y="92"/>
                </a:cxn>
                <a:cxn ang="0">
                  <a:pos x="0" y="92"/>
                </a:cxn>
                <a:cxn ang="0">
                  <a:pos x="0" y="2"/>
                </a:cxn>
                <a:cxn ang="0">
                  <a:pos x="10" y="2"/>
                </a:cxn>
                <a:cxn ang="0">
                  <a:pos x="10" y="11"/>
                </a:cxn>
                <a:cxn ang="0">
                  <a:pos x="10" y="11"/>
                </a:cxn>
                <a:cxn ang="0">
                  <a:pos x="24" y="6"/>
                </a:cxn>
                <a:cxn ang="0">
                  <a:pos x="24" y="6"/>
                </a:cxn>
                <a:cxn ang="0">
                  <a:pos x="33" y="2"/>
                </a:cxn>
                <a:cxn ang="0">
                  <a:pos x="33" y="2"/>
                </a:cxn>
                <a:cxn ang="0">
                  <a:pos x="40" y="0"/>
                </a:cxn>
                <a:cxn ang="0">
                  <a:pos x="40" y="0"/>
                </a:cxn>
                <a:cxn ang="0">
                  <a:pos x="49" y="0"/>
                </a:cxn>
                <a:cxn ang="0">
                  <a:pos x="49" y="0"/>
                </a:cxn>
                <a:cxn ang="0">
                  <a:pos x="58" y="2"/>
                </a:cxn>
                <a:cxn ang="0">
                  <a:pos x="58" y="2"/>
                </a:cxn>
                <a:cxn ang="0">
                  <a:pos x="67" y="6"/>
                </a:cxn>
                <a:cxn ang="0">
                  <a:pos x="67" y="6"/>
                </a:cxn>
                <a:cxn ang="0">
                  <a:pos x="70" y="9"/>
                </a:cxn>
                <a:cxn ang="0">
                  <a:pos x="72" y="14"/>
                </a:cxn>
                <a:cxn ang="0">
                  <a:pos x="72" y="14"/>
                </a:cxn>
                <a:cxn ang="0">
                  <a:pos x="74" y="20"/>
                </a:cxn>
                <a:cxn ang="0">
                  <a:pos x="74" y="27"/>
                </a:cxn>
                <a:cxn ang="0">
                  <a:pos x="74" y="92"/>
                </a:cxn>
                <a:cxn ang="0">
                  <a:pos x="61" y="92"/>
                </a:cxn>
              </a:cxnLst>
              <a:rect l="0" t="0" r="r" b="b"/>
              <a:pathLst>
                <a:path w="74" h="92">
                  <a:moveTo>
                    <a:pt x="61" y="92"/>
                  </a:moveTo>
                  <a:lnTo>
                    <a:pt x="61" y="34"/>
                  </a:lnTo>
                  <a:lnTo>
                    <a:pt x="61" y="34"/>
                  </a:lnTo>
                  <a:lnTo>
                    <a:pt x="61" y="27"/>
                  </a:lnTo>
                  <a:lnTo>
                    <a:pt x="61" y="27"/>
                  </a:lnTo>
                  <a:lnTo>
                    <a:pt x="60" y="20"/>
                  </a:lnTo>
                  <a:lnTo>
                    <a:pt x="60" y="20"/>
                  </a:lnTo>
                  <a:lnTo>
                    <a:pt x="54" y="13"/>
                  </a:lnTo>
                  <a:lnTo>
                    <a:pt x="54" y="13"/>
                  </a:lnTo>
                  <a:lnTo>
                    <a:pt x="49" y="13"/>
                  </a:lnTo>
                  <a:lnTo>
                    <a:pt x="44" y="11"/>
                  </a:lnTo>
                  <a:lnTo>
                    <a:pt x="44" y="11"/>
                  </a:lnTo>
                  <a:lnTo>
                    <a:pt x="35" y="13"/>
                  </a:lnTo>
                  <a:lnTo>
                    <a:pt x="35" y="13"/>
                  </a:lnTo>
                  <a:lnTo>
                    <a:pt x="26" y="14"/>
                  </a:lnTo>
                  <a:lnTo>
                    <a:pt x="26" y="14"/>
                  </a:lnTo>
                  <a:lnTo>
                    <a:pt x="19" y="18"/>
                  </a:lnTo>
                  <a:lnTo>
                    <a:pt x="19" y="18"/>
                  </a:lnTo>
                  <a:lnTo>
                    <a:pt x="12" y="20"/>
                  </a:lnTo>
                  <a:lnTo>
                    <a:pt x="12" y="92"/>
                  </a:lnTo>
                  <a:lnTo>
                    <a:pt x="0" y="92"/>
                  </a:lnTo>
                  <a:lnTo>
                    <a:pt x="0" y="2"/>
                  </a:lnTo>
                  <a:lnTo>
                    <a:pt x="10" y="2"/>
                  </a:lnTo>
                  <a:lnTo>
                    <a:pt x="10" y="11"/>
                  </a:lnTo>
                  <a:lnTo>
                    <a:pt x="10" y="11"/>
                  </a:lnTo>
                  <a:lnTo>
                    <a:pt x="24" y="6"/>
                  </a:lnTo>
                  <a:lnTo>
                    <a:pt x="24" y="6"/>
                  </a:lnTo>
                  <a:lnTo>
                    <a:pt x="33" y="2"/>
                  </a:lnTo>
                  <a:lnTo>
                    <a:pt x="33" y="2"/>
                  </a:lnTo>
                  <a:lnTo>
                    <a:pt x="40" y="0"/>
                  </a:lnTo>
                  <a:lnTo>
                    <a:pt x="40" y="0"/>
                  </a:lnTo>
                  <a:lnTo>
                    <a:pt x="49" y="0"/>
                  </a:lnTo>
                  <a:lnTo>
                    <a:pt x="49" y="0"/>
                  </a:lnTo>
                  <a:lnTo>
                    <a:pt x="58" y="2"/>
                  </a:lnTo>
                  <a:lnTo>
                    <a:pt x="58" y="2"/>
                  </a:lnTo>
                  <a:lnTo>
                    <a:pt x="67" y="6"/>
                  </a:lnTo>
                  <a:lnTo>
                    <a:pt x="67" y="6"/>
                  </a:lnTo>
                  <a:lnTo>
                    <a:pt x="70" y="9"/>
                  </a:lnTo>
                  <a:lnTo>
                    <a:pt x="72" y="14"/>
                  </a:lnTo>
                  <a:lnTo>
                    <a:pt x="72" y="14"/>
                  </a:lnTo>
                  <a:lnTo>
                    <a:pt x="74" y="20"/>
                  </a:lnTo>
                  <a:lnTo>
                    <a:pt x="74" y="27"/>
                  </a:lnTo>
                  <a:lnTo>
                    <a:pt x="74" y="92"/>
                  </a:lnTo>
                  <a:lnTo>
                    <a:pt x="61" y="92"/>
                  </a:lnTo>
                  <a:close/>
                </a:path>
              </a:pathLst>
            </a:custGeom>
            <a:solidFill>
              <a:srgbClr val="00AAA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27"/>
            <p:cNvSpPr>
              <a:spLocks/>
            </p:cNvSpPr>
            <p:nvPr userDrawn="1"/>
          </p:nvSpPr>
          <p:spPr bwMode="auto">
            <a:xfrm>
              <a:off x="3678238" y="2651316"/>
              <a:ext cx="92075" cy="192088"/>
            </a:xfrm>
            <a:custGeom>
              <a:avLst/>
              <a:gdLst/>
              <a:ahLst/>
              <a:cxnLst>
                <a:cxn ang="0">
                  <a:pos x="31" y="42"/>
                </a:cxn>
                <a:cxn ang="0">
                  <a:pos x="31" y="98"/>
                </a:cxn>
                <a:cxn ang="0">
                  <a:pos x="31" y="98"/>
                </a:cxn>
                <a:cxn ang="0">
                  <a:pos x="33" y="105"/>
                </a:cxn>
                <a:cxn ang="0">
                  <a:pos x="33" y="105"/>
                </a:cxn>
                <a:cxn ang="0">
                  <a:pos x="35" y="108"/>
                </a:cxn>
                <a:cxn ang="0">
                  <a:pos x="35" y="108"/>
                </a:cxn>
                <a:cxn ang="0">
                  <a:pos x="38" y="110"/>
                </a:cxn>
                <a:cxn ang="0">
                  <a:pos x="38" y="110"/>
                </a:cxn>
                <a:cxn ang="0">
                  <a:pos x="45" y="110"/>
                </a:cxn>
                <a:cxn ang="0">
                  <a:pos x="56" y="110"/>
                </a:cxn>
                <a:cxn ang="0">
                  <a:pos x="56" y="121"/>
                </a:cxn>
                <a:cxn ang="0">
                  <a:pos x="44" y="121"/>
                </a:cxn>
                <a:cxn ang="0">
                  <a:pos x="44" y="121"/>
                </a:cxn>
                <a:cxn ang="0">
                  <a:pos x="31" y="121"/>
                </a:cxn>
                <a:cxn ang="0">
                  <a:pos x="31" y="121"/>
                </a:cxn>
                <a:cxn ang="0">
                  <a:pos x="24" y="117"/>
                </a:cxn>
                <a:cxn ang="0">
                  <a:pos x="24" y="117"/>
                </a:cxn>
                <a:cxn ang="0">
                  <a:pos x="22" y="115"/>
                </a:cxn>
                <a:cxn ang="0">
                  <a:pos x="21" y="112"/>
                </a:cxn>
                <a:cxn ang="0">
                  <a:pos x="21" y="112"/>
                </a:cxn>
                <a:cxn ang="0">
                  <a:pos x="19" y="100"/>
                </a:cxn>
                <a:cxn ang="0">
                  <a:pos x="19" y="42"/>
                </a:cxn>
                <a:cxn ang="0">
                  <a:pos x="0" y="42"/>
                </a:cxn>
                <a:cxn ang="0">
                  <a:pos x="0" y="31"/>
                </a:cxn>
                <a:cxn ang="0">
                  <a:pos x="19" y="31"/>
                </a:cxn>
                <a:cxn ang="0">
                  <a:pos x="19" y="5"/>
                </a:cxn>
                <a:cxn ang="0">
                  <a:pos x="19" y="5"/>
                </a:cxn>
                <a:cxn ang="0">
                  <a:pos x="21" y="3"/>
                </a:cxn>
                <a:cxn ang="0">
                  <a:pos x="21" y="3"/>
                </a:cxn>
                <a:cxn ang="0">
                  <a:pos x="24" y="3"/>
                </a:cxn>
                <a:cxn ang="0">
                  <a:pos x="24" y="3"/>
                </a:cxn>
                <a:cxn ang="0">
                  <a:pos x="28" y="1"/>
                </a:cxn>
                <a:cxn ang="0">
                  <a:pos x="28" y="1"/>
                </a:cxn>
                <a:cxn ang="0">
                  <a:pos x="31" y="0"/>
                </a:cxn>
                <a:cxn ang="0">
                  <a:pos x="31" y="31"/>
                </a:cxn>
                <a:cxn ang="0">
                  <a:pos x="58" y="31"/>
                </a:cxn>
                <a:cxn ang="0">
                  <a:pos x="58" y="42"/>
                </a:cxn>
                <a:cxn ang="0">
                  <a:pos x="31" y="42"/>
                </a:cxn>
              </a:cxnLst>
              <a:rect l="0" t="0" r="r" b="b"/>
              <a:pathLst>
                <a:path w="58" h="121">
                  <a:moveTo>
                    <a:pt x="31" y="42"/>
                  </a:moveTo>
                  <a:lnTo>
                    <a:pt x="31" y="98"/>
                  </a:lnTo>
                  <a:lnTo>
                    <a:pt x="31" y="98"/>
                  </a:lnTo>
                  <a:lnTo>
                    <a:pt x="33" y="105"/>
                  </a:lnTo>
                  <a:lnTo>
                    <a:pt x="33" y="105"/>
                  </a:lnTo>
                  <a:lnTo>
                    <a:pt x="35" y="108"/>
                  </a:lnTo>
                  <a:lnTo>
                    <a:pt x="35" y="108"/>
                  </a:lnTo>
                  <a:lnTo>
                    <a:pt x="38" y="110"/>
                  </a:lnTo>
                  <a:lnTo>
                    <a:pt x="38" y="110"/>
                  </a:lnTo>
                  <a:lnTo>
                    <a:pt x="45" y="110"/>
                  </a:lnTo>
                  <a:lnTo>
                    <a:pt x="56" y="110"/>
                  </a:lnTo>
                  <a:lnTo>
                    <a:pt x="56" y="121"/>
                  </a:lnTo>
                  <a:lnTo>
                    <a:pt x="44" y="121"/>
                  </a:lnTo>
                  <a:lnTo>
                    <a:pt x="44" y="121"/>
                  </a:lnTo>
                  <a:lnTo>
                    <a:pt x="31" y="121"/>
                  </a:lnTo>
                  <a:lnTo>
                    <a:pt x="31" y="121"/>
                  </a:lnTo>
                  <a:lnTo>
                    <a:pt x="24" y="117"/>
                  </a:lnTo>
                  <a:lnTo>
                    <a:pt x="24" y="117"/>
                  </a:lnTo>
                  <a:lnTo>
                    <a:pt x="22" y="115"/>
                  </a:lnTo>
                  <a:lnTo>
                    <a:pt x="21" y="112"/>
                  </a:lnTo>
                  <a:lnTo>
                    <a:pt x="21" y="112"/>
                  </a:lnTo>
                  <a:lnTo>
                    <a:pt x="19" y="100"/>
                  </a:lnTo>
                  <a:lnTo>
                    <a:pt x="19" y="42"/>
                  </a:lnTo>
                  <a:lnTo>
                    <a:pt x="0" y="42"/>
                  </a:lnTo>
                  <a:lnTo>
                    <a:pt x="0" y="31"/>
                  </a:lnTo>
                  <a:lnTo>
                    <a:pt x="19" y="31"/>
                  </a:lnTo>
                  <a:lnTo>
                    <a:pt x="19" y="5"/>
                  </a:lnTo>
                  <a:lnTo>
                    <a:pt x="19" y="5"/>
                  </a:lnTo>
                  <a:lnTo>
                    <a:pt x="21" y="3"/>
                  </a:lnTo>
                  <a:lnTo>
                    <a:pt x="21" y="3"/>
                  </a:lnTo>
                  <a:lnTo>
                    <a:pt x="24" y="3"/>
                  </a:lnTo>
                  <a:lnTo>
                    <a:pt x="24" y="3"/>
                  </a:lnTo>
                  <a:lnTo>
                    <a:pt x="28" y="1"/>
                  </a:lnTo>
                  <a:lnTo>
                    <a:pt x="28" y="1"/>
                  </a:lnTo>
                  <a:lnTo>
                    <a:pt x="31" y="0"/>
                  </a:lnTo>
                  <a:lnTo>
                    <a:pt x="31" y="31"/>
                  </a:lnTo>
                  <a:lnTo>
                    <a:pt x="58" y="31"/>
                  </a:lnTo>
                  <a:lnTo>
                    <a:pt x="58" y="42"/>
                  </a:lnTo>
                  <a:lnTo>
                    <a:pt x="31" y="42"/>
                  </a:lnTo>
                  <a:close/>
                </a:path>
              </a:pathLst>
            </a:custGeom>
            <a:solidFill>
              <a:srgbClr val="00AAA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28"/>
            <p:cNvSpPr>
              <a:spLocks noEditPoints="1"/>
            </p:cNvSpPr>
            <p:nvPr userDrawn="1"/>
          </p:nvSpPr>
          <p:spPr bwMode="auto">
            <a:xfrm>
              <a:off x="3797300" y="2640204"/>
              <a:ext cx="25400" cy="203200"/>
            </a:xfrm>
            <a:custGeom>
              <a:avLst/>
              <a:gdLst/>
              <a:ahLst/>
              <a:cxnLst>
                <a:cxn ang="0">
                  <a:pos x="0" y="15"/>
                </a:cxn>
                <a:cxn ang="0">
                  <a:pos x="0" y="0"/>
                </a:cxn>
                <a:cxn ang="0">
                  <a:pos x="16" y="0"/>
                </a:cxn>
                <a:cxn ang="0">
                  <a:pos x="16" y="15"/>
                </a:cxn>
                <a:cxn ang="0">
                  <a:pos x="0" y="15"/>
                </a:cxn>
                <a:cxn ang="0">
                  <a:pos x="2" y="128"/>
                </a:cxn>
                <a:cxn ang="0">
                  <a:pos x="2" y="38"/>
                </a:cxn>
                <a:cxn ang="0">
                  <a:pos x="16" y="38"/>
                </a:cxn>
                <a:cxn ang="0">
                  <a:pos x="16" y="128"/>
                </a:cxn>
                <a:cxn ang="0">
                  <a:pos x="2" y="128"/>
                </a:cxn>
              </a:cxnLst>
              <a:rect l="0" t="0" r="r" b="b"/>
              <a:pathLst>
                <a:path w="16" h="128">
                  <a:moveTo>
                    <a:pt x="0" y="15"/>
                  </a:moveTo>
                  <a:lnTo>
                    <a:pt x="0" y="0"/>
                  </a:lnTo>
                  <a:lnTo>
                    <a:pt x="16" y="0"/>
                  </a:lnTo>
                  <a:lnTo>
                    <a:pt x="16" y="15"/>
                  </a:lnTo>
                  <a:lnTo>
                    <a:pt x="0" y="15"/>
                  </a:lnTo>
                  <a:close/>
                  <a:moveTo>
                    <a:pt x="2" y="128"/>
                  </a:moveTo>
                  <a:lnTo>
                    <a:pt x="2" y="38"/>
                  </a:lnTo>
                  <a:lnTo>
                    <a:pt x="16" y="38"/>
                  </a:lnTo>
                  <a:lnTo>
                    <a:pt x="16" y="128"/>
                  </a:lnTo>
                  <a:lnTo>
                    <a:pt x="2" y="128"/>
                  </a:lnTo>
                  <a:close/>
                </a:path>
              </a:pathLst>
            </a:custGeom>
            <a:solidFill>
              <a:srgbClr val="00AAA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29"/>
            <p:cNvSpPr>
              <a:spLocks noEditPoints="1"/>
            </p:cNvSpPr>
            <p:nvPr userDrawn="1"/>
          </p:nvSpPr>
          <p:spPr bwMode="auto">
            <a:xfrm>
              <a:off x="3859213" y="2697354"/>
              <a:ext cx="136525" cy="147638"/>
            </a:xfrm>
            <a:custGeom>
              <a:avLst/>
              <a:gdLst/>
              <a:ahLst/>
              <a:cxnLst>
                <a:cxn ang="0">
                  <a:pos x="86" y="46"/>
                </a:cxn>
                <a:cxn ang="0">
                  <a:pos x="82" y="65"/>
                </a:cxn>
                <a:cxn ang="0">
                  <a:pos x="79" y="74"/>
                </a:cxn>
                <a:cxn ang="0">
                  <a:pos x="73" y="81"/>
                </a:cxn>
                <a:cxn ang="0">
                  <a:pos x="59" y="90"/>
                </a:cxn>
                <a:cxn ang="0">
                  <a:pos x="52" y="93"/>
                </a:cxn>
                <a:cxn ang="0">
                  <a:pos x="42" y="93"/>
                </a:cxn>
                <a:cxn ang="0">
                  <a:pos x="24" y="90"/>
                </a:cxn>
                <a:cxn ang="0">
                  <a:pos x="17" y="86"/>
                </a:cxn>
                <a:cxn ang="0">
                  <a:pos x="10" y="81"/>
                </a:cxn>
                <a:cxn ang="0">
                  <a:pos x="1" y="65"/>
                </a:cxn>
                <a:cxn ang="0">
                  <a:pos x="0" y="57"/>
                </a:cxn>
                <a:cxn ang="0">
                  <a:pos x="0" y="46"/>
                </a:cxn>
                <a:cxn ang="0">
                  <a:pos x="1" y="27"/>
                </a:cxn>
                <a:cxn ang="0">
                  <a:pos x="10" y="13"/>
                </a:cxn>
                <a:cxn ang="0">
                  <a:pos x="17" y="7"/>
                </a:cxn>
                <a:cxn ang="0">
                  <a:pos x="33" y="0"/>
                </a:cxn>
                <a:cxn ang="0">
                  <a:pos x="42" y="0"/>
                </a:cxn>
                <a:cxn ang="0">
                  <a:pos x="61" y="2"/>
                </a:cxn>
                <a:cxn ang="0">
                  <a:pos x="68" y="7"/>
                </a:cxn>
                <a:cxn ang="0">
                  <a:pos x="75" y="13"/>
                </a:cxn>
                <a:cxn ang="0">
                  <a:pos x="82" y="27"/>
                </a:cxn>
                <a:cxn ang="0">
                  <a:pos x="86" y="35"/>
                </a:cxn>
                <a:cxn ang="0">
                  <a:pos x="86" y="46"/>
                </a:cxn>
                <a:cxn ang="0">
                  <a:pos x="72" y="46"/>
                </a:cxn>
                <a:cxn ang="0">
                  <a:pos x="70" y="30"/>
                </a:cxn>
                <a:cxn ang="0">
                  <a:pos x="65" y="20"/>
                </a:cxn>
                <a:cxn ang="0">
                  <a:pos x="59" y="14"/>
                </a:cxn>
                <a:cxn ang="0">
                  <a:pos x="56" y="13"/>
                </a:cxn>
                <a:cxn ang="0">
                  <a:pos x="42" y="9"/>
                </a:cxn>
                <a:cxn ang="0">
                  <a:pos x="37" y="9"/>
                </a:cxn>
                <a:cxn ang="0">
                  <a:pos x="24" y="14"/>
                </a:cxn>
                <a:cxn ang="0">
                  <a:pos x="21" y="20"/>
                </a:cxn>
                <a:cxn ang="0">
                  <a:pos x="16" y="30"/>
                </a:cxn>
                <a:cxn ang="0">
                  <a:pos x="14" y="46"/>
                </a:cxn>
                <a:cxn ang="0">
                  <a:pos x="16" y="62"/>
                </a:cxn>
                <a:cxn ang="0">
                  <a:pos x="21" y="74"/>
                </a:cxn>
                <a:cxn ang="0">
                  <a:pos x="24" y="78"/>
                </a:cxn>
                <a:cxn ang="0">
                  <a:pos x="30" y="81"/>
                </a:cxn>
                <a:cxn ang="0">
                  <a:pos x="42" y="85"/>
                </a:cxn>
                <a:cxn ang="0">
                  <a:pos x="49" y="85"/>
                </a:cxn>
                <a:cxn ang="0">
                  <a:pos x="56" y="81"/>
                </a:cxn>
                <a:cxn ang="0">
                  <a:pos x="65" y="74"/>
                </a:cxn>
                <a:cxn ang="0">
                  <a:pos x="68" y="69"/>
                </a:cxn>
                <a:cxn ang="0">
                  <a:pos x="70" y="62"/>
                </a:cxn>
                <a:cxn ang="0">
                  <a:pos x="72" y="46"/>
                </a:cxn>
              </a:cxnLst>
              <a:rect l="0" t="0" r="r" b="b"/>
              <a:pathLst>
                <a:path w="86" h="93">
                  <a:moveTo>
                    <a:pt x="86" y="46"/>
                  </a:moveTo>
                  <a:lnTo>
                    <a:pt x="86" y="46"/>
                  </a:lnTo>
                  <a:lnTo>
                    <a:pt x="86" y="57"/>
                  </a:lnTo>
                  <a:lnTo>
                    <a:pt x="82" y="65"/>
                  </a:lnTo>
                  <a:lnTo>
                    <a:pt x="82" y="65"/>
                  </a:lnTo>
                  <a:lnTo>
                    <a:pt x="79" y="74"/>
                  </a:lnTo>
                  <a:lnTo>
                    <a:pt x="73" y="81"/>
                  </a:lnTo>
                  <a:lnTo>
                    <a:pt x="73" y="81"/>
                  </a:lnTo>
                  <a:lnTo>
                    <a:pt x="66" y="86"/>
                  </a:lnTo>
                  <a:lnTo>
                    <a:pt x="59" y="90"/>
                  </a:lnTo>
                  <a:lnTo>
                    <a:pt x="59" y="90"/>
                  </a:lnTo>
                  <a:lnTo>
                    <a:pt x="52" y="93"/>
                  </a:lnTo>
                  <a:lnTo>
                    <a:pt x="42" y="93"/>
                  </a:lnTo>
                  <a:lnTo>
                    <a:pt x="42" y="93"/>
                  </a:lnTo>
                  <a:lnTo>
                    <a:pt x="33" y="93"/>
                  </a:lnTo>
                  <a:lnTo>
                    <a:pt x="24" y="90"/>
                  </a:lnTo>
                  <a:lnTo>
                    <a:pt x="24" y="90"/>
                  </a:lnTo>
                  <a:lnTo>
                    <a:pt x="17" y="86"/>
                  </a:lnTo>
                  <a:lnTo>
                    <a:pt x="10" y="81"/>
                  </a:lnTo>
                  <a:lnTo>
                    <a:pt x="10" y="81"/>
                  </a:lnTo>
                  <a:lnTo>
                    <a:pt x="5" y="74"/>
                  </a:lnTo>
                  <a:lnTo>
                    <a:pt x="1" y="65"/>
                  </a:lnTo>
                  <a:lnTo>
                    <a:pt x="1" y="65"/>
                  </a:lnTo>
                  <a:lnTo>
                    <a:pt x="0" y="57"/>
                  </a:lnTo>
                  <a:lnTo>
                    <a:pt x="0" y="46"/>
                  </a:lnTo>
                  <a:lnTo>
                    <a:pt x="0" y="46"/>
                  </a:lnTo>
                  <a:lnTo>
                    <a:pt x="0" y="35"/>
                  </a:lnTo>
                  <a:lnTo>
                    <a:pt x="1" y="27"/>
                  </a:lnTo>
                  <a:lnTo>
                    <a:pt x="5" y="20"/>
                  </a:lnTo>
                  <a:lnTo>
                    <a:pt x="10" y="13"/>
                  </a:lnTo>
                  <a:lnTo>
                    <a:pt x="10" y="13"/>
                  </a:lnTo>
                  <a:lnTo>
                    <a:pt x="17" y="7"/>
                  </a:lnTo>
                  <a:lnTo>
                    <a:pt x="24" y="2"/>
                  </a:lnTo>
                  <a:lnTo>
                    <a:pt x="33" y="0"/>
                  </a:lnTo>
                  <a:lnTo>
                    <a:pt x="42" y="0"/>
                  </a:lnTo>
                  <a:lnTo>
                    <a:pt x="42" y="0"/>
                  </a:lnTo>
                  <a:lnTo>
                    <a:pt x="52" y="0"/>
                  </a:lnTo>
                  <a:lnTo>
                    <a:pt x="61" y="2"/>
                  </a:lnTo>
                  <a:lnTo>
                    <a:pt x="61" y="2"/>
                  </a:lnTo>
                  <a:lnTo>
                    <a:pt x="68" y="7"/>
                  </a:lnTo>
                  <a:lnTo>
                    <a:pt x="75" y="13"/>
                  </a:lnTo>
                  <a:lnTo>
                    <a:pt x="75" y="13"/>
                  </a:lnTo>
                  <a:lnTo>
                    <a:pt x="79" y="20"/>
                  </a:lnTo>
                  <a:lnTo>
                    <a:pt x="82" y="27"/>
                  </a:lnTo>
                  <a:lnTo>
                    <a:pt x="82" y="27"/>
                  </a:lnTo>
                  <a:lnTo>
                    <a:pt x="86" y="35"/>
                  </a:lnTo>
                  <a:lnTo>
                    <a:pt x="86" y="46"/>
                  </a:lnTo>
                  <a:lnTo>
                    <a:pt x="86" y="46"/>
                  </a:lnTo>
                  <a:close/>
                  <a:moveTo>
                    <a:pt x="72" y="46"/>
                  </a:moveTo>
                  <a:lnTo>
                    <a:pt x="72" y="46"/>
                  </a:lnTo>
                  <a:lnTo>
                    <a:pt x="70" y="30"/>
                  </a:lnTo>
                  <a:lnTo>
                    <a:pt x="70" y="30"/>
                  </a:lnTo>
                  <a:lnTo>
                    <a:pt x="68" y="25"/>
                  </a:lnTo>
                  <a:lnTo>
                    <a:pt x="65" y="20"/>
                  </a:lnTo>
                  <a:lnTo>
                    <a:pt x="65" y="20"/>
                  </a:lnTo>
                  <a:lnTo>
                    <a:pt x="59" y="14"/>
                  </a:lnTo>
                  <a:lnTo>
                    <a:pt x="56" y="13"/>
                  </a:lnTo>
                  <a:lnTo>
                    <a:pt x="56" y="13"/>
                  </a:lnTo>
                  <a:lnTo>
                    <a:pt x="49" y="9"/>
                  </a:lnTo>
                  <a:lnTo>
                    <a:pt x="42" y="9"/>
                  </a:lnTo>
                  <a:lnTo>
                    <a:pt x="42" y="9"/>
                  </a:lnTo>
                  <a:lnTo>
                    <a:pt x="37" y="9"/>
                  </a:lnTo>
                  <a:lnTo>
                    <a:pt x="30" y="11"/>
                  </a:lnTo>
                  <a:lnTo>
                    <a:pt x="24" y="14"/>
                  </a:lnTo>
                  <a:lnTo>
                    <a:pt x="21" y="20"/>
                  </a:lnTo>
                  <a:lnTo>
                    <a:pt x="21" y="20"/>
                  </a:lnTo>
                  <a:lnTo>
                    <a:pt x="17" y="25"/>
                  </a:lnTo>
                  <a:lnTo>
                    <a:pt x="16" y="30"/>
                  </a:lnTo>
                  <a:lnTo>
                    <a:pt x="14" y="46"/>
                  </a:lnTo>
                  <a:lnTo>
                    <a:pt x="14" y="46"/>
                  </a:lnTo>
                  <a:lnTo>
                    <a:pt x="16" y="62"/>
                  </a:lnTo>
                  <a:lnTo>
                    <a:pt x="16" y="62"/>
                  </a:lnTo>
                  <a:lnTo>
                    <a:pt x="17" y="69"/>
                  </a:lnTo>
                  <a:lnTo>
                    <a:pt x="21" y="74"/>
                  </a:lnTo>
                  <a:lnTo>
                    <a:pt x="21" y="74"/>
                  </a:lnTo>
                  <a:lnTo>
                    <a:pt x="24" y="78"/>
                  </a:lnTo>
                  <a:lnTo>
                    <a:pt x="30" y="81"/>
                  </a:lnTo>
                  <a:lnTo>
                    <a:pt x="30" y="81"/>
                  </a:lnTo>
                  <a:lnTo>
                    <a:pt x="35" y="85"/>
                  </a:lnTo>
                  <a:lnTo>
                    <a:pt x="42" y="85"/>
                  </a:lnTo>
                  <a:lnTo>
                    <a:pt x="42" y="85"/>
                  </a:lnTo>
                  <a:lnTo>
                    <a:pt x="49" y="85"/>
                  </a:lnTo>
                  <a:lnTo>
                    <a:pt x="56" y="81"/>
                  </a:lnTo>
                  <a:lnTo>
                    <a:pt x="56" y="81"/>
                  </a:lnTo>
                  <a:lnTo>
                    <a:pt x="59" y="78"/>
                  </a:lnTo>
                  <a:lnTo>
                    <a:pt x="65" y="74"/>
                  </a:lnTo>
                  <a:lnTo>
                    <a:pt x="65" y="74"/>
                  </a:lnTo>
                  <a:lnTo>
                    <a:pt x="68" y="69"/>
                  </a:lnTo>
                  <a:lnTo>
                    <a:pt x="70" y="62"/>
                  </a:lnTo>
                  <a:lnTo>
                    <a:pt x="70" y="62"/>
                  </a:lnTo>
                  <a:lnTo>
                    <a:pt x="72" y="46"/>
                  </a:lnTo>
                  <a:lnTo>
                    <a:pt x="72" y="46"/>
                  </a:lnTo>
                  <a:close/>
                </a:path>
              </a:pathLst>
            </a:custGeom>
            <a:solidFill>
              <a:srgbClr val="00AAA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30"/>
            <p:cNvSpPr>
              <a:spLocks/>
            </p:cNvSpPr>
            <p:nvPr userDrawn="1"/>
          </p:nvSpPr>
          <p:spPr bwMode="auto">
            <a:xfrm>
              <a:off x="4025900" y="2697354"/>
              <a:ext cx="119063" cy="146050"/>
            </a:xfrm>
            <a:custGeom>
              <a:avLst/>
              <a:gdLst/>
              <a:ahLst/>
              <a:cxnLst>
                <a:cxn ang="0">
                  <a:pos x="63" y="92"/>
                </a:cxn>
                <a:cxn ang="0">
                  <a:pos x="63" y="34"/>
                </a:cxn>
                <a:cxn ang="0">
                  <a:pos x="63" y="34"/>
                </a:cxn>
                <a:cxn ang="0">
                  <a:pos x="61" y="27"/>
                </a:cxn>
                <a:cxn ang="0">
                  <a:pos x="61" y="27"/>
                </a:cxn>
                <a:cxn ang="0">
                  <a:pos x="60" y="20"/>
                </a:cxn>
                <a:cxn ang="0">
                  <a:pos x="60" y="20"/>
                </a:cxn>
                <a:cxn ang="0">
                  <a:pos x="54" y="13"/>
                </a:cxn>
                <a:cxn ang="0">
                  <a:pos x="54" y="13"/>
                </a:cxn>
                <a:cxn ang="0">
                  <a:pos x="51" y="13"/>
                </a:cxn>
                <a:cxn ang="0">
                  <a:pos x="46" y="11"/>
                </a:cxn>
                <a:cxn ang="0">
                  <a:pos x="46" y="11"/>
                </a:cxn>
                <a:cxn ang="0">
                  <a:pos x="37" y="13"/>
                </a:cxn>
                <a:cxn ang="0">
                  <a:pos x="37" y="13"/>
                </a:cxn>
                <a:cxn ang="0">
                  <a:pos x="28" y="14"/>
                </a:cxn>
                <a:cxn ang="0">
                  <a:pos x="28" y="14"/>
                </a:cxn>
                <a:cxn ang="0">
                  <a:pos x="21" y="18"/>
                </a:cxn>
                <a:cxn ang="0">
                  <a:pos x="21" y="18"/>
                </a:cxn>
                <a:cxn ang="0">
                  <a:pos x="14" y="20"/>
                </a:cxn>
                <a:cxn ang="0">
                  <a:pos x="14" y="92"/>
                </a:cxn>
                <a:cxn ang="0">
                  <a:pos x="0" y="92"/>
                </a:cxn>
                <a:cxn ang="0">
                  <a:pos x="0" y="2"/>
                </a:cxn>
                <a:cxn ang="0">
                  <a:pos x="12" y="2"/>
                </a:cxn>
                <a:cxn ang="0">
                  <a:pos x="12" y="11"/>
                </a:cxn>
                <a:cxn ang="0">
                  <a:pos x="12" y="11"/>
                </a:cxn>
                <a:cxn ang="0">
                  <a:pos x="25" y="6"/>
                </a:cxn>
                <a:cxn ang="0">
                  <a:pos x="25" y="6"/>
                </a:cxn>
                <a:cxn ang="0">
                  <a:pos x="35" y="2"/>
                </a:cxn>
                <a:cxn ang="0">
                  <a:pos x="35" y="2"/>
                </a:cxn>
                <a:cxn ang="0">
                  <a:pos x="42" y="0"/>
                </a:cxn>
                <a:cxn ang="0">
                  <a:pos x="42" y="0"/>
                </a:cxn>
                <a:cxn ang="0">
                  <a:pos x="51" y="0"/>
                </a:cxn>
                <a:cxn ang="0">
                  <a:pos x="51" y="0"/>
                </a:cxn>
                <a:cxn ang="0">
                  <a:pos x="60" y="2"/>
                </a:cxn>
                <a:cxn ang="0">
                  <a:pos x="60" y="2"/>
                </a:cxn>
                <a:cxn ang="0">
                  <a:pos x="68" y="6"/>
                </a:cxn>
                <a:cxn ang="0">
                  <a:pos x="68" y="6"/>
                </a:cxn>
                <a:cxn ang="0">
                  <a:pos x="70" y="9"/>
                </a:cxn>
                <a:cxn ang="0">
                  <a:pos x="74" y="14"/>
                </a:cxn>
                <a:cxn ang="0">
                  <a:pos x="74" y="14"/>
                </a:cxn>
                <a:cxn ang="0">
                  <a:pos x="75" y="20"/>
                </a:cxn>
                <a:cxn ang="0">
                  <a:pos x="75" y="27"/>
                </a:cxn>
                <a:cxn ang="0">
                  <a:pos x="75" y="92"/>
                </a:cxn>
                <a:cxn ang="0">
                  <a:pos x="63" y="92"/>
                </a:cxn>
              </a:cxnLst>
              <a:rect l="0" t="0" r="r" b="b"/>
              <a:pathLst>
                <a:path w="75" h="92">
                  <a:moveTo>
                    <a:pt x="63" y="92"/>
                  </a:moveTo>
                  <a:lnTo>
                    <a:pt x="63" y="34"/>
                  </a:lnTo>
                  <a:lnTo>
                    <a:pt x="63" y="34"/>
                  </a:lnTo>
                  <a:lnTo>
                    <a:pt x="61" y="27"/>
                  </a:lnTo>
                  <a:lnTo>
                    <a:pt x="61" y="27"/>
                  </a:lnTo>
                  <a:lnTo>
                    <a:pt x="60" y="20"/>
                  </a:lnTo>
                  <a:lnTo>
                    <a:pt x="60" y="20"/>
                  </a:lnTo>
                  <a:lnTo>
                    <a:pt x="54" y="13"/>
                  </a:lnTo>
                  <a:lnTo>
                    <a:pt x="54" y="13"/>
                  </a:lnTo>
                  <a:lnTo>
                    <a:pt x="51" y="13"/>
                  </a:lnTo>
                  <a:lnTo>
                    <a:pt x="46" y="11"/>
                  </a:lnTo>
                  <a:lnTo>
                    <a:pt x="46" y="11"/>
                  </a:lnTo>
                  <a:lnTo>
                    <a:pt x="37" y="13"/>
                  </a:lnTo>
                  <a:lnTo>
                    <a:pt x="37" y="13"/>
                  </a:lnTo>
                  <a:lnTo>
                    <a:pt x="28" y="14"/>
                  </a:lnTo>
                  <a:lnTo>
                    <a:pt x="28" y="14"/>
                  </a:lnTo>
                  <a:lnTo>
                    <a:pt x="21" y="18"/>
                  </a:lnTo>
                  <a:lnTo>
                    <a:pt x="21" y="18"/>
                  </a:lnTo>
                  <a:lnTo>
                    <a:pt x="14" y="20"/>
                  </a:lnTo>
                  <a:lnTo>
                    <a:pt x="14" y="92"/>
                  </a:lnTo>
                  <a:lnTo>
                    <a:pt x="0" y="92"/>
                  </a:lnTo>
                  <a:lnTo>
                    <a:pt x="0" y="2"/>
                  </a:lnTo>
                  <a:lnTo>
                    <a:pt x="12" y="2"/>
                  </a:lnTo>
                  <a:lnTo>
                    <a:pt x="12" y="11"/>
                  </a:lnTo>
                  <a:lnTo>
                    <a:pt x="12" y="11"/>
                  </a:lnTo>
                  <a:lnTo>
                    <a:pt x="25" y="6"/>
                  </a:lnTo>
                  <a:lnTo>
                    <a:pt x="25" y="6"/>
                  </a:lnTo>
                  <a:lnTo>
                    <a:pt x="35" y="2"/>
                  </a:lnTo>
                  <a:lnTo>
                    <a:pt x="35" y="2"/>
                  </a:lnTo>
                  <a:lnTo>
                    <a:pt x="42" y="0"/>
                  </a:lnTo>
                  <a:lnTo>
                    <a:pt x="42" y="0"/>
                  </a:lnTo>
                  <a:lnTo>
                    <a:pt x="51" y="0"/>
                  </a:lnTo>
                  <a:lnTo>
                    <a:pt x="51" y="0"/>
                  </a:lnTo>
                  <a:lnTo>
                    <a:pt x="60" y="2"/>
                  </a:lnTo>
                  <a:lnTo>
                    <a:pt x="60" y="2"/>
                  </a:lnTo>
                  <a:lnTo>
                    <a:pt x="68" y="6"/>
                  </a:lnTo>
                  <a:lnTo>
                    <a:pt x="68" y="6"/>
                  </a:lnTo>
                  <a:lnTo>
                    <a:pt x="70" y="9"/>
                  </a:lnTo>
                  <a:lnTo>
                    <a:pt x="74" y="14"/>
                  </a:lnTo>
                  <a:lnTo>
                    <a:pt x="74" y="14"/>
                  </a:lnTo>
                  <a:lnTo>
                    <a:pt x="75" y="20"/>
                  </a:lnTo>
                  <a:lnTo>
                    <a:pt x="75" y="27"/>
                  </a:lnTo>
                  <a:lnTo>
                    <a:pt x="75" y="92"/>
                  </a:lnTo>
                  <a:lnTo>
                    <a:pt x="63" y="92"/>
                  </a:lnTo>
                  <a:close/>
                </a:path>
              </a:pathLst>
            </a:custGeom>
            <a:solidFill>
              <a:srgbClr val="00AAA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3" name="Text Placeholder 2"/>
          <p:cNvSpPr>
            <a:spLocks noGrp="1"/>
          </p:cNvSpPr>
          <p:nvPr>
            <p:ph type="body" sz="quarter" idx="10" hasCustomPrompt="1"/>
          </p:nvPr>
        </p:nvSpPr>
        <p:spPr>
          <a:xfrm>
            <a:off x="5832674" y="5155894"/>
            <a:ext cx="2529127" cy="275962"/>
          </a:xfrm>
          <a:prstGeom prst="rect">
            <a:avLst/>
          </a:prstGeom>
        </p:spPr>
        <p:txBody>
          <a:bodyPr/>
          <a:lstStyle>
            <a:lvl1pPr marL="0" indent="0" algn="l">
              <a:buNone/>
              <a:defRPr sz="14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dirty="0" smtClean="0"/>
              <a:t>&lt;Presenter&gt;</a:t>
            </a:r>
          </a:p>
        </p:txBody>
      </p:sp>
      <p:sp>
        <p:nvSpPr>
          <p:cNvPr id="47" name="Text Placeholder 2"/>
          <p:cNvSpPr>
            <a:spLocks noGrp="1"/>
          </p:cNvSpPr>
          <p:nvPr>
            <p:ph type="body" sz="quarter" idx="11" hasCustomPrompt="1"/>
          </p:nvPr>
        </p:nvSpPr>
        <p:spPr>
          <a:xfrm>
            <a:off x="5832674" y="5445249"/>
            <a:ext cx="2529127" cy="286439"/>
          </a:xfrm>
          <a:prstGeom prst="rect">
            <a:avLst/>
          </a:prstGeom>
        </p:spPr>
        <p:txBody>
          <a:bodyPr/>
          <a:lstStyle>
            <a:lvl1pPr marL="0" indent="0" algn="l">
              <a:buNone/>
              <a:defRPr sz="14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dirty="0" smtClean="0"/>
              <a:t>&lt;Title&gt;</a:t>
            </a:r>
          </a:p>
        </p:txBody>
      </p:sp>
      <p:sp>
        <p:nvSpPr>
          <p:cNvPr id="48" name="Text Placeholder 2"/>
          <p:cNvSpPr>
            <a:spLocks noGrp="1"/>
          </p:cNvSpPr>
          <p:nvPr>
            <p:ph type="body" sz="quarter" idx="12" hasCustomPrompt="1"/>
          </p:nvPr>
        </p:nvSpPr>
        <p:spPr>
          <a:xfrm>
            <a:off x="5832674" y="5745081"/>
            <a:ext cx="2529127" cy="292162"/>
          </a:xfrm>
          <a:prstGeom prst="rect">
            <a:avLst/>
          </a:prstGeom>
        </p:spPr>
        <p:txBody>
          <a:bodyPr/>
          <a:lstStyle>
            <a:lvl1pPr marL="0" indent="0" algn="l">
              <a:buNone/>
              <a:defRPr sz="14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dirty="0" smtClean="0"/>
              <a:t>&lt;e-mail&gt;</a:t>
            </a:r>
          </a:p>
        </p:txBody>
      </p:sp>
      <p:grpSp>
        <p:nvGrpSpPr>
          <p:cNvPr id="49" name="Group 40"/>
          <p:cNvGrpSpPr/>
          <p:nvPr userDrawn="1"/>
        </p:nvGrpSpPr>
        <p:grpSpPr>
          <a:xfrm>
            <a:off x="3831124" y="2528499"/>
            <a:ext cx="1481752" cy="1040965"/>
            <a:chOff x="6123132" y="352281"/>
            <a:chExt cx="2390775" cy="1679575"/>
          </a:xfrm>
        </p:grpSpPr>
        <p:sp>
          <p:nvSpPr>
            <p:cNvPr id="50" name="Freeform 5"/>
            <p:cNvSpPr>
              <a:spLocks/>
            </p:cNvSpPr>
            <p:nvPr/>
          </p:nvSpPr>
          <p:spPr bwMode="auto">
            <a:xfrm>
              <a:off x="6323157" y="412606"/>
              <a:ext cx="1990725" cy="1136650"/>
            </a:xfrm>
            <a:custGeom>
              <a:avLst/>
              <a:gdLst/>
              <a:ahLst/>
              <a:cxnLst>
                <a:cxn ang="0">
                  <a:pos x="64" y="70"/>
                </a:cxn>
                <a:cxn ang="0">
                  <a:pos x="0" y="716"/>
                </a:cxn>
                <a:cxn ang="0">
                  <a:pos x="1152" y="650"/>
                </a:cxn>
                <a:cxn ang="0">
                  <a:pos x="1254" y="0"/>
                </a:cxn>
                <a:cxn ang="0">
                  <a:pos x="64" y="70"/>
                </a:cxn>
              </a:cxnLst>
              <a:rect l="0" t="0" r="r" b="b"/>
              <a:pathLst>
                <a:path w="1254" h="716">
                  <a:moveTo>
                    <a:pt x="64" y="70"/>
                  </a:moveTo>
                  <a:lnTo>
                    <a:pt x="0" y="716"/>
                  </a:lnTo>
                  <a:lnTo>
                    <a:pt x="1152" y="650"/>
                  </a:lnTo>
                  <a:lnTo>
                    <a:pt x="1254" y="0"/>
                  </a:lnTo>
                  <a:lnTo>
                    <a:pt x="64" y="7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6"/>
            <p:cNvSpPr>
              <a:spLocks/>
            </p:cNvSpPr>
            <p:nvPr/>
          </p:nvSpPr>
          <p:spPr bwMode="auto">
            <a:xfrm>
              <a:off x="6234257" y="352281"/>
              <a:ext cx="2171700" cy="1241425"/>
            </a:xfrm>
            <a:custGeom>
              <a:avLst/>
              <a:gdLst/>
              <a:ahLst/>
              <a:cxnLst>
                <a:cxn ang="0">
                  <a:pos x="90" y="0"/>
                </a:cxn>
                <a:cxn ang="0">
                  <a:pos x="1276" y="0"/>
                </a:cxn>
                <a:cxn ang="0">
                  <a:pos x="1276" y="0"/>
                </a:cxn>
                <a:cxn ang="0">
                  <a:pos x="1294" y="2"/>
                </a:cxn>
                <a:cxn ang="0">
                  <a:pos x="1312" y="8"/>
                </a:cxn>
                <a:cxn ang="0">
                  <a:pos x="1328" y="16"/>
                </a:cxn>
                <a:cxn ang="0">
                  <a:pos x="1340" y="26"/>
                </a:cxn>
                <a:cxn ang="0">
                  <a:pos x="1352" y="40"/>
                </a:cxn>
                <a:cxn ang="0">
                  <a:pos x="1360" y="56"/>
                </a:cxn>
                <a:cxn ang="0">
                  <a:pos x="1366" y="72"/>
                </a:cxn>
                <a:cxn ang="0">
                  <a:pos x="1368" y="92"/>
                </a:cxn>
                <a:cxn ang="0">
                  <a:pos x="1368" y="692"/>
                </a:cxn>
                <a:cxn ang="0">
                  <a:pos x="1368" y="692"/>
                </a:cxn>
                <a:cxn ang="0">
                  <a:pos x="1366" y="710"/>
                </a:cxn>
                <a:cxn ang="0">
                  <a:pos x="1360" y="726"/>
                </a:cxn>
                <a:cxn ang="0">
                  <a:pos x="1352" y="742"/>
                </a:cxn>
                <a:cxn ang="0">
                  <a:pos x="1340" y="756"/>
                </a:cxn>
                <a:cxn ang="0">
                  <a:pos x="1328" y="766"/>
                </a:cxn>
                <a:cxn ang="0">
                  <a:pos x="1312" y="776"/>
                </a:cxn>
                <a:cxn ang="0">
                  <a:pos x="1294" y="780"/>
                </a:cxn>
                <a:cxn ang="0">
                  <a:pos x="1276" y="782"/>
                </a:cxn>
                <a:cxn ang="0">
                  <a:pos x="90" y="782"/>
                </a:cxn>
                <a:cxn ang="0">
                  <a:pos x="90" y="782"/>
                </a:cxn>
                <a:cxn ang="0">
                  <a:pos x="72" y="780"/>
                </a:cxn>
                <a:cxn ang="0">
                  <a:pos x="54" y="776"/>
                </a:cxn>
                <a:cxn ang="0">
                  <a:pos x="40" y="766"/>
                </a:cxn>
                <a:cxn ang="0">
                  <a:pos x="26" y="756"/>
                </a:cxn>
                <a:cxn ang="0">
                  <a:pos x="14" y="742"/>
                </a:cxn>
                <a:cxn ang="0">
                  <a:pos x="6" y="726"/>
                </a:cxn>
                <a:cxn ang="0">
                  <a:pos x="0" y="710"/>
                </a:cxn>
                <a:cxn ang="0">
                  <a:pos x="0" y="692"/>
                </a:cxn>
                <a:cxn ang="0">
                  <a:pos x="0" y="92"/>
                </a:cxn>
                <a:cxn ang="0">
                  <a:pos x="0" y="92"/>
                </a:cxn>
                <a:cxn ang="0">
                  <a:pos x="0" y="72"/>
                </a:cxn>
                <a:cxn ang="0">
                  <a:pos x="6" y="56"/>
                </a:cxn>
                <a:cxn ang="0">
                  <a:pos x="14" y="40"/>
                </a:cxn>
                <a:cxn ang="0">
                  <a:pos x="26" y="26"/>
                </a:cxn>
                <a:cxn ang="0">
                  <a:pos x="40" y="16"/>
                </a:cxn>
                <a:cxn ang="0">
                  <a:pos x="54" y="8"/>
                </a:cxn>
                <a:cxn ang="0">
                  <a:pos x="72" y="2"/>
                </a:cxn>
                <a:cxn ang="0">
                  <a:pos x="90" y="0"/>
                </a:cxn>
                <a:cxn ang="0">
                  <a:pos x="90" y="0"/>
                </a:cxn>
              </a:cxnLst>
              <a:rect l="0" t="0" r="r" b="b"/>
              <a:pathLst>
                <a:path w="1368" h="782">
                  <a:moveTo>
                    <a:pt x="90" y="0"/>
                  </a:moveTo>
                  <a:lnTo>
                    <a:pt x="1276" y="0"/>
                  </a:lnTo>
                  <a:lnTo>
                    <a:pt x="1276" y="0"/>
                  </a:lnTo>
                  <a:lnTo>
                    <a:pt x="1294" y="2"/>
                  </a:lnTo>
                  <a:lnTo>
                    <a:pt x="1312" y="8"/>
                  </a:lnTo>
                  <a:lnTo>
                    <a:pt x="1328" y="16"/>
                  </a:lnTo>
                  <a:lnTo>
                    <a:pt x="1340" y="26"/>
                  </a:lnTo>
                  <a:lnTo>
                    <a:pt x="1352" y="40"/>
                  </a:lnTo>
                  <a:lnTo>
                    <a:pt x="1360" y="56"/>
                  </a:lnTo>
                  <a:lnTo>
                    <a:pt x="1366" y="72"/>
                  </a:lnTo>
                  <a:lnTo>
                    <a:pt x="1368" y="92"/>
                  </a:lnTo>
                  <a:lnTo>
                    <a:pt x="1368" y="692"/>
                  </a:lnTo>
                  <a:lnTo>
                    <a:pt x="1368" y="692"/>
                  </a:lnTo>
                  <a:lnTo>
                    <a:pt x="1366" y="710"/>
                  </a:lnTo>
                  <a:lnTo>
                    <a:pt x="1360" y="726"/>
                  </a:lnTo>
                  <a:lnTo>
                    <a:pt x="1352" y="742"/>
                  </a:lnTo>
                  <a:lnTo>
                    <a:pt x="1340" y="756"/>
                  </a:lnTo>
                  <a:lnTo>
                    <a:pt x="1328" y="766"/>
                  </a:lnTo>
                  <a:lnTo>
                    <a:pt x="1312" y="776"/>
                  </a:lnTo>
                  <a:lnTo>
                    <a:pt x="1294" y="780"/>
                  </a:lnTo>
                  <a:lnTo>
                    <a:pt x="1276" y="782"/>
                  </a:lnTo>
                  <a:lnTo>
                    <a:pt x="90" y="782"/>
                  </a:lnTo>
                  <a:lnTo>
                    <a:pt x="90" y="782"/>
                  </a:lnTo>
                  <a:lnTo>
                    <a:pt x="72" y="780"/>
                  </a:lnTo>
                  <a:lnTo>
                    <a:pt x="54" y="776"/>
                  </a:lnTo>
                  <a:lnTo>
                    <a:pt x="40" y="766"/>
                  </a:lnTo>
                  <a:lnTo>
                    <a:pt x="26" y="756"/>
                  </a:lnTo>
                  <a:lnTo>
                    <a:pt x="14" y="742"/>
                  </a:lnTo>
                  <a:lnTo>
                    <a:pt x="6" y="726"/>
                  </a:lnTo>
                  <a:lnTo>
                    <a:pt x="0" y="710"/>
                  </a:lnTo>
                  <a:lnTo>
                    <a:pt x="0" y="692"/>
                  </a:lnTo>
                  <a:lnTo>
                    <a:pt x="0" y="92"/>
                  </a:lnTo>
                  <a:lnTo>
                    <a:pt x="0" y="92"/>
                  </a:lnTo>
                  <a:lnTo>
                    <a:pt x="0" y="72"/>
                  </a:lnTo>
                  <a:lnTo>
                    <a:pt x="6" y="56"/>
                  </a:lnTo>
                  <a:lnTo>
                    <a:pt x="14" y="40"/>
                  </a:lnTo>
                  <a:lnTo>
                    <a:pt x="26" y="26"/>
                  </a:lnTo>
                  <a:lnTo>
                    <a:pt x="40" y="16"/>
                  </a:lnTo>
                  <a:lnTo>
                    <a:pt x="54" y="8"/>
                  </a:lnTo>
                  <a:lnTo>
                    <a:pt x="72" y="2"/>
                  </a:lnTo>
                  <a:lnTo>
                    <a:pt x="90" y="0"/>
                  </a:lnTo>
                  <a:lnTo>
                    <a:pt x="90" y="0"/>
                  </a:lnTo>
                  <a:close/>
                </a:path>
              </a:pathLst>
            </a:custGeom>
            <a:solidFill>
              <a:srgbClr val="ED1C2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7"/>
            <p:cNvSpPr>
              <a:spLocks/>
            </p:cNvSpPr>
            <p:nvPr/>
          </p:nvSpPr>
          <p:spPr bwMode="auto">
            <a:xfrm>
              <a:off x="6389832" y="523731"/>
              <a:ext cx="1860550" cy="898525"/>
            </a:xfrm>
            <a:custGeom>
              <a:avLst/>
              <a:gdLst/>
              <a:ahLst/>
              <a:cxnLst>
                <a:cxn ang="0">
                  <a:pos x="772" y="0"/>
                </a:cxn>
                <a:cxn ang="0">
                  <a:pos x="806" y="76"/>
                </a:cxn>
                <a:cxn ang="0">
                  <a:pos x="772" y="490"/>
                </a:cxn>
                <a:cxn ang="0">
                  <a:pos x="524" y="0"/>
                </a:cxn>
                <a:cxn ang="0">
                  <a:pos x="368" y="490"/>
                </a:cxn>
                <a:cxn ang="0">
                  <a:pos x="368" y="334"/>
                </a:cxn>
                <a:cxn ang="0">
                  <a:pos x="366" y="324"/>
                </a:cxn>
                <a:cxn ang="0">
                  <a:pos x="356" y="308"/>
                </a:cxn>
                <a:cxn ang="0">
                  <a:pos x="334" y="292"/>
                </a:cxn>
                <a:cxn ang="0">
                  <a:pos x="318" y="284"/>
                </a:cxn>
                <a:cxn ang="0">
                  <a:pos x="346" y="270"/>
                </a:cxn>
                <a:cxn ang="0">
                  <a:pos x="362" y="258"/>
                </a:cxn>
                <a:cxn ang="0">
                  <a:pos x="368" y="244"/>
                </a:cxn>
                <a:cxn ang="0">
                  <a:pos x="368" y="76"/>
                </a:cxn>
                <a:cxn ang="0">
                  <a:pos x="368" y="60"/>
                </a:cxn>
                <a:cxn ang="0">
                  <a:pos x="360" y="32"/>
                </a:cxn>
                <a:cxn ang="0">
                  <a:pos x="344" y="12"/>
                </a:cxn>
                <a:cxn ang="0">
                  <a:pos x="314" y="2"/>
                </a:cxn>
                <a:cxn ang="0">
                  <a:pos x="0" y="0"/>
                </a:cxn>
                <a:cxn ang="0">
                  <a:pos x="34" y="76"/>
                </a:cxn>
                <a:cxn ang="0">
                  <a:pos x="0" y="490"/>
                </a:cxn>
                <a:cxn ang="0">
                  <a:pos x="114" y="566"/>
                </a:cxn>
                <a:cxn ang="0">
                  <a:pos x="248" y="322"/>
                </a:cxn>
                <a:cxn ang="0">
                  <a:pos x="260" y="322"/>
                </a:cxn>
                <a:cxn ang="0">
                  <a:pos x="276" y="330"/>
                </a:cxn>
                <a:cxn ang="0">
                  <a:pos x="284" y="344"/>
                </a:cxn>
                <a:cxn ang="0">
                  <a:pos x="288" y="372"/>
                </a:cxn>
                <a:cxn ang="0">
                  <a:pos x="470" y="566"/>
                </a:cxn>
                <a:cxn ang="0">
                  <a:pos x="660" y="394"/>
                </a:cxn>
                <a:cxn ang="0">
                  <a:pos x="1096" y="566"/>
                </a:cxn>
                <a:cxn ang="0">
                  <a:pos x="1114" y="566"/>
                </a:cxn>
                <a:cxn ang="0">
                  <a:pos x="1142" y="560"/>
                </a:cxn>
                <a:cxn ang="0">
                  <a:pos x="1162" y="544"/>
                </a:cxn>
                <a:cxn ang="0">
                  <a:pos x="1170" y="512"/>
                </a:cxn>
                <a:cxn ang="0">
                  <a:pos x="1172" y="76"/>
                </a:cxn>
                <a:cxn ang="0">
                  <a:pos x="1170" y="64"/>
                </a:cxn>
                <a:cxn ang="0">
                  <a:pos x="1162" y="38"/>
                </a:cxn>
                <a:cxn ang="0">
                  <a:pos x="1148" y="18"/>
                </a:cxn>
                <a:cxn ang="0">
                  <a:pos x="1132" y="8"/>
                </a:cxn>
                <a:cxn ang="0">
                  <a:pos x="1110" y="2"/>
                </a:cxn>
                <a:cxn ang="0">
                  <a:pos x="1096" y="0"/>
                </a:cxn>
              </a:cxnLst>
              <a:rect l="0" t="0" r="r" b="b"/>
              <a:pathLst>
                <a:path w="1172" h="566">
                  <a:moveTo>
                    <a:pt x="1096" y="0"/>
                  </a:moveTo>
                  <a:lnTo>
                    <a:pt x="772" y="0"/>
                  </a:lnTo>
                  <a:lnTo>
                    <a:pt x="772" y="76"/>
                  </a:lnTo>
                  <a:lnTo>
                    <a:pt x="806" y="76"/>
                  </a:lnTo>
                  <a:lnTo>
                    <a:pt x="806" y="490"/>
                  </a:lnTo>
                  <a:lnTo>
                    <a:pt x="772" y="490"/>
                  </a:lnTo>
                  <a:lnTo>
                    <a:pt x="650" y="0"/>
                  </a:lnTo>
                  <a:lnTo>
                    <a:pt x="524" y="0"/>
                  </a:lnTo>
                  <a:lnTo>
                    <a:pt x="406" y="490"/>
                  </a:lnTo>
                  <a:lnTo>
                    <a:pt x="368" y="490"/>
                  </a:lnTo>
                  <a:lnTo>
                    <a:pt x="368" y="334"/>
                  </a:lnTo>
                  <a:lnTo>
                    <a:pt x="368" y="334"/>
                  </a:lnTo>
                  <a:lnTo>
                    <a:pt x="368" y="328"/>
                  </a:lnTo>
                  <a:lnTo>
                    <a:pt x="366" y="324"/>
                  </a:lnTo>
                  <a:lnTo>
                    <a:pt x="362" y="316"/>
                  </a:lnTo>
                  <a:lnTo>
                    <a:pt x="356" y="308"/>
                  </a:lnTo>
                  <a:lnTo>
                    <a:pt x="346" y="300"/>
                  </a:lnTo>
                  <a:lnTo>
                    <a:pt x="334" y="292"/>
                  </a:lnTo>
                  <a:lnTo>
                    <a:pt x="318" y="284"/>
                  </a:lnTo>
                  <a:lnTo>
                    <a:pt x="318" y="284"/>
                  </a:lnTo>
                  <a:lnTo>
                    <a:pt x="334" y="278"/>
                  </a:lnTo>
                  <a:lnTo>
                    <a:pt x="346" y="270"/>
                  </a:lnTo>
                  <a:lnTo>
                    <a:pt x="356" y="264"/>
                  </a:lnTo>
                  <a:lnTo>
                    <a:pt x="362" y="258"/>
                  </a:lnTo>
                  <a:lnTo>
                    <a:pt x="366" y="250"/>
                  </a:lnTo>
                  <a:lnTo>
                    <a:pt x="368" y="244"/>
                  </a:lnTo>
                  <a:lnTo>
                    <a:pt x="368" y="230"/>
                  </a:lnTo>
                  <a:lnTo>
                    <a:pt x="368" y="76"/>
                  </a:lnTo>
                  <a:lnTo>
                    <a:pt x="368" y="76"/>
                  </a:lnTo>
                  <a:lnTo>
                    <a:pt x="368" y="60"/>
                  </a:lnTo>
                  <a:lnTo>
                    <a:pt x="366" y="44"/>
                  </a:lnTo>
                  <a:lnTo>
                    <a:pt x="360" y="32"/>
                  </a:lnTo>
                  <a:lnTo>
                    <a:pt x="354" y="20"/>
                  </a:lnTo>
                  <a:lnTo>
                    <a:pt x="344" y="12"/>
                  </a:lnTo>
                  <a:lnTo>
                    <a:pt x="330" y="6"/>
                  </a:lnTo>
                  <a:lnTo>
                    <a:pt x="314" y="2"/>
                  </a:lnTo>
                  <a:lnTo>
                    <a:pt x="292" y="0"/>
                  </a:lnTo>
                  <a:lnTo>
                    <a:pt x="0" y="0"/>
                  </a:lnTo>
                  <a:lnTo>
                    <a:pt x="0" y="80"/>
                  </a:lnTo>
                  <a:lnTo>
                    <a:pt x="34" y="76"/>
                  </a:lnTo>
                  <a:lnTo>
                    <a:pt x="34" y="490"/>
                  </a:lnTo>
                  <a:lnTo>
                    <a:pt x="0" y="490"/>
                  </a:lnTo>
                  <a:lnTo>
                    <a:pt x="0" y="566"/>
                  </a:lnTo>
                  <a:lnTo>
                    <a:pt x="114" y="566"/>
                  </a:lnTo>
                  <a:lnTo>
                    <a:pt x="114" y="322"/>
                  </a:lnTo>
                  <a:lnTo>
                    <a:pt x="248" y="322"/>
                  </a:lnTo>
                  <a:lnTo>
                    <a:pt x="248" y="322"/>
                  </a:lnTo>
                  <a:lnTo>
                    <a:pt x="260" y="322"/>
                  </a:lnTo>
                  <a:lnTo>
                    <a:pt x="268" y="326"/>
                  </a:lnTo>
                  <a:lnTo>
                    <a:pt x="276" y="330"/>
                  </a:lnTo>
                  <a:lnTo>
                    <a:pt x="282" y="336"/>
                  </a:lnTo>
                  <a:lnTo>
                    <a:pt x="284" y="344"/>
                  </a:lnTo>
                  <a:lnTo>
                    <a:pt x="288" y="352"/>
                  </a:lnTo>
                  <a:lnTo>
                    <a:pt x="288" y="372"/>
                  </a:lnTo>
                  <a:lnTo>
                    <a:pt x="288" y="566"/>
                  </a:lnTo>
                  <a:lnTo>
                    <a:pt x="470" y="566"/>
                  </a:lnTo>
                  <a:lnTo>
                    <a:pt x="512" y="394"/>
                  </a:lnTo>
                  <a:lnTo>
                    <a:pt x="660" y="394"/>
                  </a:lnTo>
                  <a:lnTo>
                    <a:pt x="708" y="566"/>
                  </a:lnTo>
                  <a:lnTo>
                    <a:pt x="1096" y="566"/>
                  </a:lnTo>
                  <a:lnTo>
                    <a:pt x="1096" y="566"/>
                  </a:lnTo>
                  <a:lnTo>
                    <a:pt x="1114" y="566"/>
                  </a:lnTo>
                  <a:lnTo>
                    <a:pt x="1130" y="564"/>
                  </a:lnTo>
                  <a:lnTo>
                    <a:pt x="1142" y="560"/>
                  </a:lnTo>
                  <a:lnTo>
                    <a:pt x="1152" y="554"/>
                  </a:lnTo>
                  <a:lnTo>
                    <a:pt x="1162" y="544"/>
                  </a:lnTo>
                  <a:lnTo>
                    <a:pt x="1168" y="530"/>
                  </a:lnTo>
                  <a:lnTo>
                    <a:pt x="1170" y="512"/>
                  </a:lnTo>
                  <a:lnTo>
                    <a:pt x="1172" y="490"/>
                  </a:lnTo>
                  <a:lnTo>
                    <a:pt x="1172" y="76"/>
                  </a:lnTo>
                  <a:lnTo>
                    <a:pt x="1172" y="76"/>
                  </a:lnTo>
                  <a:lnTo>
                    <a:pt x="1170" y="64"/>
                  </a:lnTo>
                  <a:lnTo>
                    <a:pt x="1168" y="52"/>
                  </a:lnTo>
                  <a:lnTo>
                    <a:pt x="1162" y="38"/>
                  </a:lnTo>
                  <a:lnTo>
                    <a:pt x="1154" y="24"/>
                  </a:lnTo>
                  <a:lnTo>
                    <a:pt x="1148" y="18"/>
                  </a:lnTo>
                  <a:lnTo>
                    <a:pt x="1140" y="12"/>
                  </a:lnTo>
                  <a:lnTo>
                    <a:pt x="1132" y="8"/>
                  </a:lnTo>
                  <a:lnTo>
                    <a:pt x="1120" y="4"/>
                  </a:lnTo>
                  <a:lnTo>
                    <a:pt x="1110" y="2"/>
                  </a:lnTo>
                  <a:lnTo>
                    <a:pt x="1096" y="0"/>
                  </a:lnTo>
                  <a:lnTo>
                    <a:pt x="1096"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8"/>
            <p:cNvSpPr>
              <a:spLocks/>
            </p:cNvSpPr>
            <p:nvPr/>
          </p:nvSpPr>
          <p:spPr bwMode="auto">
            <a:xfrm>
              <a:off x="6389832" y="523731"/>
              <a:ext cx="1860550" cy="898525"/>
            </a:xfrm>
            <a:custGeom>
              <a:avLst/>
              <a:gdLst/>
              <a:ahLst/>
              <a:cxnLst>
                <a:cxn ang="0">
                  <a:pos x="772" y="0"/>
                </a:cxn>
                <a:cxn ang="0">
                  <a:pos x="806" y="490"/>
                </a:cxn>
                <a:cxn ang="0">
                  <a:pos x="524" y="0"/>
                </a:cxn>
                <a:cxn ang="0">
                  <a:pos x="368" y="334"/>
                </a:cxn>
                <a:cxn ang="0">
                  <a:pos x="366" y="324"/>
                </a:cxn>
                <a:cxn ang="0">
                  <a:pos x="346" y="300"/>
                </a:cxn>
                <a:cxn ang="0">
                  <a:pos x="318" y="284"/>
                </a:cxn>
                <a:cxn ang="0">
                  <a:pos x="334" y="278"/>
                </a:cxn>
                <a:cxn ang="0">
                  <a:pos x="362" y="258"/>
                </a:cxn>
                <a:cxn ang="0">
                  <a:pos x="368" y="230"/>
                </a:cxn>
                <a:cxn ang="0">
                  <a:pos x="368" y="60"/>
                </a:cxn>
                <a:cxn ang="0">
                  <a:pos x="354" y="20"/>
                </a:cxn>
                <a:cxn ang="0">
                  <a:pos x="330" y="6"/>
                </a:cxn>
                <a:cxn ang="0">
                  <a:pos x="0" y="0"/>
                </a:cxn>
                <a:cxn ang="0">
                  <a:pos x="34" y="490"/>
                </a:cxn>
                <a:cxn ang="0">
                  <a:pos x="114" y="566"/>
                </a:cxn>
                <a:cxn ang="0">
                  <a:pos x="248" y="322"/>
                </a:cxn>
                <a:cxn ang="0">
                  <a:pos x="276" y="330"/>
                </a:cxn>
                <a:cxn ang="0">
                  <a:pos x="286" y="352"/>
                </a:cxn>
                <a:cxn ang="0">
                  <a:pos x="470" y="566"/>
                </a:cxn>
                <a:cxn ang="0">
                  <a:pos x="708" y="566"/>
                </a:cxn>
                <a:cxn ang="0">
                  <a:pos x="1114" y="566"/>
                </a:cxn>
                <a:cxn ang="0">
                  <a:pos x="1154" y="554"/>
                </a:cxn>
                <a:cxn ang="0">
                  <a:pos x="1168" y="530"/>
                </a:cxn>
                <a:cxn ang="0">
                  <a:pos x="1172" y="76"/>
                </a:cxn>
                <a:cxn ang="0">
                  <a:pos x="1168" y="52"/>
                </a:cxn>
                <a:cxn ang="0">
                  <a:pos x="1154" y="24"/>
                </a:cxn>
                <a:cxn ang="0">
                  <a:pos x="1132" y="8"/>
                </a:cxn>
                <a:cxn ang="0">
                  <a:pos x="1096" y="0"/>
                </a:cxn>
                <a:cxn ang="0">
                  <a:pos x="1096" y="2"/>
                </a:cxn>
                <a:cxn ang="0">
                  <a:pos x="1130" y="8"/>
                </a:cxn>
                <a:cxn ang="0">
                  <a:pos x="1154" y="24"/>
                </a:cxn>
                <a:cxn ang="0">
                  <a:pos x="1168" y="52"/>
                </a:cxn>
                <a:cxn ang="0">
                  <a:pos x="1172" y="76"/>
                </a:cxn>
                <a:cxn ang="0">
                  <a:pos x="1170" y="512"/>
                </a:cxn>
                <a:cxn ang="0">
                  <a:pos x="1152" y="552"/>
                </a:cxn>
                <a:cxn ang="0">
                  <a:pos x="1130" y="564"/>
                </a:cxn>
                <a:cxn ang="0">
                  <a:pos x="708" y="566"/>
                </a:cxn>
                <a:cxn ang="0">
                  <a:pos x="470" y="566"/>
                </a:cxn>
                <a:cxn ang="0">
                  <a:pos x="290" y="372"/>
                </a:cxn>
                <a:cxn ang="0">
                  <a:pos x="282" y="336"/>
                </a:cxn>
                <a:cxn ang="0">
                  <a:pos x="268" y="326"/>
                </a:cxn>
                <a:cxn ang="0">
                  <a:pos x="114" y="322"/>
                </a:cxn>
                <a:cxn ang="0">
                  <a:pos x="0" y="490"/>
                </a:cxn>
                <a:cxn ang="0">
                  <a:pos x="0" y="80"/>
                </a:cxn>
                <a:cxn ang="0">
                  <a:pos x="292" y="2"/>
                </a:cxn>
                <a:cxn ang="0">
                  <a:pos x="344" y="12"/>
                </a:cxn>
                <a:cxn ang="0">
                  <a:pos x="360" y="32"/>
                </a:cxn>
                <a:cxn ang="0">
                  <a:pos x="368" y="76"/>
                </a:cxn>
                <a:cxn ang="0">
                  <a:pos x="366" y="244"/>
                </a:cxn>
                <a:cxn ang="0">
                  <a:pos x="356" y="264"/>
                </a:cxn>
                <a:cxn ang="0">
                  <a:pos x="318" y="284"/>
                </a:cxn>
                <a:cxn ang="0">
                  <a:pos x="334" y="292"/>
                </a:cxn>
                <a:cxn ang="0">
                  <a:pos x="362" y="316"/>
                </a:cxn>
                <a:cxn ang="0">
                  <a:pos x="366" y="330"/>
                </a:cxn>
                <a:cxn ang="0">
                  <a:pos x="368" y="490"/>
                </a:cxn>
                <a:cxn ang="0">
                  <a:pos x="650" y="2"/>
                </a:cxn>
                <a:cxn ang="0">
                  <a:pos x="808" y="76"/>
                </a:cxn>
                <a:cxn ang="0">
                  <a:pos x="1096" y="2"/>
                </a:cxn>
              </a:cxnLst>
              <a:rect l="0" t="0" r="r" b="b"/>
              <a:pathLst>
                <a:path w="1172" h="566">
                  <a:moveTo>
                    <a:pt x="1096" y="0"/>
                  </a:moveTo>
                  <a:lnTo>
                    <a:pt x="1096" y="0"/>
                  </a:lnTo>
                  <a:lnTo>
                    <a:pt x="772" y="0"/>
                  </a:lnTo>
                  <a:lnTo>
                    <a:pt x="772" y="78"/>
                  </a:lnTo>
                  <a:lnTo>
                    <a:pt x="806" y="78"/>
                  </a:lnTo>
                  <a:lnTo>
                    <a:pt x="806" y="490"/>
                  </a:lnTo>
                  <a:lnTo>
                    <a:pt x="772" y="490"/>
                  </a:lnTo>
                  <a:lnTo>
                    <a:pt x="652" y="0"/>
                  </a:lnTo>
                  <a:lnTo>
                    <a:pt x="524" y="0"/>
                  </a:lnTo>
                  <a:lnTo>
                    <a:pt x="406" y="490"/>
                  </a:lnTo>
                  <a:lnTo>
                    <a:pt x="368" y="490"/>
                  </a:lnTo>
                  <a:lnTo>
                    <a:pt x="368" y="334"/>
                  </a:lnTo>
                  <a:lnTo>
                    <a:pt x="368" y="334"/>
                  </a:lnTo>
                  <a:lnTo>
                    <a:pt x="368" y="328"/>
                  </a:lnTo>
                  <a:lnTo>
                    <a:pt x="366" y="324"/>
                  </a:lnTo>
                  <a:lnTo>
                    <a:pt x="362" y="316"/>
                  </a:lnTo>
                  <a:lnTo>
                    <a:pt x="356" y="308"/>
                  </a:lnTo>
                  <a:lnTo>
                    <a:pt x="346" y="300"/>
                  </a:lnTo>
                  <a:lnTo>
                    <a:pt x="334" y="290"/>
                  </a:lnTo>
                  <a:lnTo>
                    <a:pt x="318" y="284"/>
                  </a:lnTo>
                  <a:lnTo>
                    <a:pt x="318" y="284"/>
                  </a:lnTo>
                  <a:lnTo>
                    <a:pt x="318" y="284"/>
                  </a:lnTo>
                  <a:lnTo>
                    <a:pt x="318" y="284"/>
                  </a:lnTo>
                  <a:lnTo>
                    <a:pt x="334" y="278"/>
                  </a:lnTo>
                  <a:lnTo>
                    <a:pt x="346" y="272"/>
                  </a:lnTo>
                  <a:lnTo>
                    <a:pt x="356" y="264"/>
                  </a:lnTo>
                  <a:lnTo>
                    <a:pt x="362" y="258"/>
                  </a:lnTo>
                  <a:lnTo>
                    <a:pt x="366" y="250"/>
                  </a:lnTo>
                  <a:lnTo>
                    <a:pt x="368" y="244"/>
                  </a:lnTo>
                  <a:lnTo>
                    <a:pt x="368" y="230"/>
                  </a:lnTo>
                  <a:lnTo>
                    <a:pt x="368" y="76"/>
                  </a:lnTo>
                  <a:lnTo>
                    <a:pt x="368" y="76"/>
                  </a:lnTo>
                  <a:lnTo>
                    <a:pt x="368" y="60"/>
                  </a:lnTo>
                  <a:lnTo>
                    <a:pt x="366" y="44"/>
                  </a:lnTo>
                  <a:lnTo>
                    <a:pt x="362" y="32"/>
                  </a:lnTo>
                  <a:lnTo>
                    <a:pt x="354" y="20"/>
                  </a:lnTo>
                  <a:lnTo>
                    <a:pt x="354" y="20"/>
                  </a:lnTo>
                  <a:lnTo>
                    <a:pt x="344" y="12"/>
                  </a:lnTo>
                  <a:lnTo>
                    <a:pt x="330" y="6"/>
                  </a:lnTo>
                  <a:lnTo>
                    <a:pt x="314" y="2"/>
                  </a:lnTo>
                  <a:lnTo>
                    <a:pt x="292" y="0"/>
                  </a:lnTo>
                  <a:lnTo>
                    <a:pt x="0" y="0"/>
                  </a:lnTo>
                  <a:lnTo>
                    <a:pt x="0" y="80"/>
                  </a:lnTo>
                  <a:lnTo>
                    <a:pt x="34" y="78"/>
                  </a:lnTo>
                  <a:lnTo>
                    <a:pt x="34" y="490"/>
                  </a:lnTo>
                  <a:lnTo>
                    <a:pt x="0" y="490"/>
                  </a:lnTo>
                  <a:lnTo>
                    <a:pt x="0" y="566"/>
                  </a:lnTo>
                  <a:lnTo>
                    <a:pt x="114" y="566"/>
                  </a:lnTo>
                  <a:lnTo>
                    <a:pt x="114" y="322"/>
                  </a:lnTo>
                  <a:lnTo>
                    <a:pt x="248" y="322"/>
                  </a:lnTo>
                  <a:lnTo>
                    <a:pt x="248" y="322"/>
                  </a:lnTo>
                  <a:lnTo>
                    <a:pt x="260" y="322"/>
                  </a:lnTo>
                  <a:lnTo>
                    <a:pt x="268" y="326"/>
                  </a:lnTo>
                  <a:lnTo>
                    <a:pt x="276" y="330"/>
                  </a:lnTo>
                  <a:lnTo>
                    <a:pt x="280" y="336"/>
                  </a:lnTo>
                  <a:lnTo>
                    <a:pt x="284" y="344"/>
                  </a:lnTo>
                  <a:lnTo>
                    <a:pt x="286" y="352"/>
                  </a:lnTo>
                  <a:lnTo>
                    <a:pt x="288" y="372"/>
                  </a:lnTo>
                  <a:lnTo>
                    <a:pt x="288" y="566"/>
                  </a:lnTo>
                  <a:lnTo>
                    <a:pt x="470" y="566"/>
                  </a:lnTo>
                  <a:lnTo>
                    <a:pt x="512" y="394"/>
                  </a:lnTo>
                  <a:lnTo>
                    <a:pt x="660" y="394"/>
                  </a:lnTo>
                  <a:lnTo>
                    <a:pt x="708" y="566"/>
                  </a:lnTo>
                  <a:lnTo>
                    <a:pt x="1096" y="566"/>
                  </a:lnTo>
                  <a:lnTo>
                    <a:pt x="1096" y="566"/>
                  </a:lnTo>
                  <a:lnTo>
                    <a:pt x="1114" y="566"/>
                  </a:lnTo>
                  <a:lnTo>
                    <a:pt x="1130" y="564"/>
                  </a:lnTo>
                  <a:lnTo>
                    <a:pt x="1142" y="560"/>
                  </a:lnTo>
                  <a:lnTo>
                    <a:pt x="1154" y="554"/>
                  </a:lnTo>
                  <a:lnTo>
                    <a:pt x="1154" y="554"/>
                  </a:lnTo>
                  <a:lnTo>
                    <a:pt x="1162" y="544"/>
                  </a:lnTo>
                  <a:lnTo>
                    <a:pt x="1168" y="530"/>
                  </a:lnTo>
                  <a:lnTo>
                    <a:pt x="1172" y="512"/>
                  </a:lnTo>
                  <a:lnTo>
                    <a:pt x="1172" y="490"/>
                  </a:lnTo>
                  <a:lnTo>
                    <a:pt x="1172" y="76"/>
                  </a:lnTo>
                  <a:lnTo>
                    <a:pt x="1172" y="76"/>
                  </a:lnTo>
                  <a:lnTo>
                    <a:pt x="1172" y="64"/>
                  </a:lnTo>
                  <a:lnTo>
                    <a:pt x="1168" y="52"/>
                  </a:lnTo>
                  <a:lnTo>
                    <a:pt x="1162" y="38"/>
                  </a:lnTo>
                  <a:lnTo>
                    <a:pt x="1162" y="38"/>
                  </a:lnTo>
                  <a:lnTo>
                    <a:pt x="1154" y="24"/>
                  </a:lnTo>
                  <a:lnTo>
                    <a:pt x="1148" y="18"/>
                  </a:lnTo>
                  <a:lnTo>
                    <a:pt x="1140" y="12"/>
                  </a:lnTo>
                  <a:lnTo>
                    <a:pt x="1132" y="8"/>
                  </a:lnTo>
                  <a:lnTo>
                    <a:pt x="1122" y="4"/>
                  </a:lnTo>
                  <a:lnTo>
                    <a:pt x="1110" y="2"/>
                  </a:lnTo>
                  <a:lnTo>
                    <a:pt x="1096" y="0"/>
                  </a:lnTo>
                  <a:lnTo>
                    <a:pt x="1096" y="0"/>
                  </a:lnTo>
                  <a:lnTo>
                    <a:pt x="1096" y="2"/>
                  </a:lnTo>
                  <a:lnTo>
                    <a:pt x="1096" y="2"/>
                  </a:lnTo>
                  <a:lnTo>
                    <a:pt x="1110" y="2"/>
                  </a:lnTo>
                  <a:lnTo>
                    <a:pt x="1120" y="4"/>
                  </a:lnTo>
                  <a:lnTo>
                    <a:pt x="1130" y="8"/>
                  </a:lnTo>
                  <a:lnTo>
                    <a:pt x="1140" y="12"/>
                  </a:lnTo>
                  <a:lnTo>
                    <a:pt x="1146" y="18"/>
                  </a:lnTo>
                  <a:lnTo>
                    <a:pt x="1154" y="24"/>
                  </a:lnTo>
                  <a:lnTo>
                    <a:pt x="1162" y="38"/>
                  </a:lnTo>
                  <a:lnTo>
                    <a:pt x="1162" y="38"/>
                  </a:lnTo>
                  <a:lnTo>
                    <a:pt x="1168" y="52"/>
                  </a:lnTo>
                  <a:lnTo>
                    <a:pt x="1170" y="66"/>
                  </a:lnTo>
                  <a:lnTo>
                    <a:pt x="1170" y="66"/>
                  </a:lnTo>
                  <a:lnTo>
                    <a:pt x="1172" y="76"/>
                  </a:lnTo>
                  <a:lnTo>
                    <a:pt x="1172" y="490"/>
                  </a:lnTo>
                  <a:lnTo>
                    <a:pt x="1172" y="490"/>
                  </a:lnTo>
                  <a:lnTo>
                    <a:pt x="1170" y="512"/>
                  </a:lnTo>
                  <a:lnTo>
                    <a:pt x="1166" y="530"/>
                  </a:lnTo>
                  <a:lnTo>
                    <a:pt x="1160" y="544"/>
                  </a:lnTo>
                  <a:lnTo>
                    <a:pt x="1152" y="552"/>
                  </a:lnTo>
                  <a:lnTo>
                    <a:pt x="1152" y="552"/>
                  </a:lnTo>
                  <a:lnTo>
                    <a:pt x="1142" y="560"/>
                  </a:lnTo>
                  <a:lnTo>
                    <a:pt x="1130" y="564"/>
                  </a:lnTo>
                  <a:lnTo>
                    <a:pt x="1114" y="566"/>
                  </a:lnTo>
                  <a:lnTo>
                    <a:pt x="1096" y="566"/>
                  </a:lnTo>
                  <a:lnTo>
                    <a:pt x="708" y="566"/>
                  </a:lnTo>
                  <a:lnTo>
                    <a:pt x="660" y="394"/>
                  </a:lnTo>
                  <a:lnTo>
                    <a:pt x="510" y="394"/>
                  </a:lnTo>
                  <a:lnTo>
                    <a:pt x="470" y="566"/>
                  </a:lnTo>
                  <a:lnTo>
                    <a:pt x="290" y="566"/>
                  </a:lnTo>
                  <a:lnTo>
                    <a:pt x="290" y="372"/>
                  </a:lnTo>
                  <a:lnTo>
                    <a:pt x="290" y="372"/>
                  </a:lnTo>
                  <a:lnTo>
                    <a:pt x="288" y="352"/>
                  </a:lnTo>
                  <a:lnTo>
                    <a:pt x="286" y="344"/>
                  </a:lnTo>
                  <a:lnTo>
                    <a:pt x="282" y="336"/>
                  </a:lnTo>
                  <a:lnTo>
                    <a:pt x="282" y="336"/>
                  </a:lnTo>
                  <a:lnTo>
                    <a:pt x="276" y="330"/>
                  </a:lnTo>
                  <a:lnTo>
                    <a:pt x="268" y="326"/>
                  </a:lnTo>
                  <a:lnTo>
                    <a:pt x="260" y="322"/>
                  </a:lnTo>
                  <a:lnTo>
                    <a:pt x="248" y="322"/>
                  </a:lnTo>
                  <a:lnTo>
                    <a:pt x="114" y="322"/>
                  </a:lnTo>
                  <a:lnTo>
                    <a:pt x="114" y="566"/>
                  </a:lnTo>
                  <a:lnTo>
                    <a:pt x="0" y="566"/>
                  </a:lnTo>
                  <a:lnTo>
                    <a:pt x="0" y="490"/>
                  </a:lnTo>
                  <a:lnTo>
                    <a:pt x="34" y="490"/>
                  </a:lnTo>
                  <a:lnTo>
                    <a:pt x="34" y="76"/>
                  </a:lnTo>
                  <a:lnTo>
                    <a:pt x="0" y="80"/>
                  </a:lnTo>
                  <a:lnTo>
                    <a:pt x="0" y="2"/>
                  </a:lnTo>
                  <a:lnTo>
                    <a:pt x="292" y="2"/>
                  </a:lnTo>
                  <a:lnTo>
                    <a:pt x="292" y="2"/>
                  </a:lnTo>
                  <a:lnTo>
                    <a:pt x="314" y="2"/>
                  </a:lnTo>
                  <a:lnTo>
                    <a:pt x="330" y="6"/>
                  </a:lnTo>
                  <a:lnTo>
                    <a:pt x="344" y="12"/>
                  </a:lnTo>
                  <a:lnTo>
                    <a:pt x="354" y="22"/>
                  </a:lnTo>
                  <a:lnTo>
                    <a:pt x="354" y="22"/>
                  </a:lnTo>
                  <a:lnTo>
                    <a:pt x="360" y="32"/>
                  </a:lnTo>
                  <a:lnTo>
                    <a:pt x="364" y="44"/>
                  </a:lnTo>
                  <a:lnTo>
                    <a:pt x="368" y="60"/>
                  </a:lnTo>
                  <a:lnTo>
                    <a:pt x="368" y="76"/>
                  </a:lnTo>
                  <a:lnTo>
                    <a:pt x="368" y="230"/>
                  </a:lnTo>
                  <a:lnTo>
                    <a:pt x="368" y="230"/>
                  </a:lnTo>
                  <a:lnTo>
                    <a:pt x="366" y="244"/>
                  </a:lnTo>
                  <a:lnTo>
                    <a:pt x="366" y="250"/>
                  </a:lnTo>
                  <a:lnTo>
                    <a:pt x="362" y="258"/>
                  </a:lnTo>
                  <a:lnTo>
                    <a:pt x="356" y="264"/>
                  </a:lnTo>
                  <a:lnTo>
                    <a:pt x="346" y="270"/>
                  </a:lnTo>
                  <a:lnTo>
                    <a:pt x="334" y="276"/>
                  </a:lnTo>
                  <a:lnTo>
                    <a:pt x="318" y="284"/>
                  </a:lnTo>
                  <a:lnTo>
                    <a:pt x="318" y="284"/>
                  </a:lnTo>
                  <a:lnTo>
                    <a:pt x="318" y="284"/>
                  </a:lnTo>
                  <a:lnTo>
                    <a:pt x="334" y="292"/>
                  </a:lnTo>
                  <a:lnTo>
                    <a:pt x="346" y="300"/>
                  </a:lnTo>
                  <a:lnTo>
                    <a:pt x="356" y="308"/>
                  </a:lnTo>
                  <a:lnTo>
                    <a:pt x="362" y="316"/>
                  </a:lnTo>
                  <a:lnTo>
                    <a:pt x="362" y="316"/>
                  </a:lnTo>
                  <a:lnTo>
                    <a:pt x="366" y="324"/>
                  </a:lnTo>
                  <a:lnTo>
                    <a:pt x="366" y="330"/>
                  </a:lnTo>
                  <a:lnTo>
                    <a:pt x="366" y="330"/>
                  </a:lnTo>
                  <a:lnTo>
                    <a:pt x="368" y="334"/>
                  </a:lnTo>
                  <a:lnTo>
                    <a:pt x="368" y="490"/>
                  </a:lnTo>
                  <a:lnTo>
                    <a:pt x="406" y="490"/>
                  </a:lnTo>
                  <a:lnTo>
                    <a:pt x="524" y="2"/>
                  </a:lnTo>
                  <a:lnTo>
                    <a:pt x="650" y="2"/>
                  </a:lnTo>
                  <a:lnTo>
                    <a:pt x="772" y="490"/>
                  </a:lnTo>
                  <a:lnTo>
                    <a:pt x="808" y="490"/>
                  </a:lnTo>
                  <a:lnTo>
                    <a:pt x="808" y="76"/>
                  </a:lnTo>
                  <a:lnTo>
                    <a:pt x="772" y="76"/>
                  </a:lnTo>
                  <a:lnTo>
                    <a:pt x="772" y="2"/>
                  </a:lnTo>
                  <a:lnTo>
                    <a:pt x="1096" y="2"/>
                  </a:lnTo>
                  <a:lnTo>
                    <a:pt x="1096"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9"/>
            <p:cNvSpPr>
              <a:spLocks/>
            </p:cNvSpPr>
            <p:nvPr/>
          </p:nvSpPr>
          <p:spPr bwMode="auto">
            <a:xfrm>
              <a:off x="7215332" y="603106"/>
              <a:ext cx="196850" cy="447675"/>
            </a:xfrm>
            <a:custGeom>
              <a:avLst/>
              <a:gdLst/>
              <a:ahLst/>
              <a:cxnLst>
                <a:cxn ang="0">
                  <a:pos x="66" y="0"/>
                </a:cxn>
                <a:cxn ang="0">
                  <a:pos x="124" y="282"/>
                </a:cxn>
                <a:cxn ang="0">
                  <a:pos x="0" y="282"/>
                </a:cxn>
                <a:cxn ang="0">
                  <a:pos x="66" y="0"/>
                </a:cxn>
              </a:cxnLst>
              <a:rect l="0" t="0" r="r" b="b"/>
              <a:pathLst>
                <a:path w="124" h="282">
                  <a:moveTo>
                    <a:pt x="66" y="0"/>
                  </a:moveTo>
                  <a:lnTo>
                    <a:pt x="124" y="282"/>
                  </a:lnTo>
                  <a:lnTo>
                    <a:pt x="0" y="282"/>
                  </a:lnTo>
                  <a:lnTo>
                    <a:pt x="66" y="0"/>
                  </a:lnTo>
                  <a:close/>
                </a:path>
              </a:pathLst>
            </a:custGeom>
            <a:solidFill>
              <a:srgbClr val="ED1C2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10"/>
            <p:cNvSpPr>
              <a:spLocks/>
            </p:cNvSpPr>
            <p:nvPr/>
          </p:nvSpPr>
          <p:spPr bwMode="auto">
            <a:xfrm>
              <a:off x="7215332" y="603106"/>
              <a:ext cx="196850" cy="450850"/>
            </a:xfrm>
            <a:custGeom>
              <a:avLst/>
              <a:gdLst/>
              <a:ahLst/>
              <a:cxnLst>
                <a:cxn ang="0">
                  <a:pos x="66" y="0"/>
                </a:cxn>
                <a:cxn ang="0">
                  <a:pos x="66" y="0"/>
                </a:cxn>
                <a:cxn ang="0">
                  <a:pos x="124" y="282"/>
                </a:cxn>
                <a:cxn ang="0">
                  <a:pos x="0" y="282"/>
                </a:cxn>
                <a:cxn ang="0">
                  <a:pos x="68" y="0"/>
                </a:cxn>
                <a:cxn ang="0">
                  <a:pos x="66" y="0"/>
                </a:cxn>
                <a:cxn ang="0">
                  <a:pos x="66" y="0"/>
                </a:cxn>
                <a:cxn ang="0">
                  <a:pos x="66" y="0"/>
                </a:cxn>
                <a:cxn ang="0">
                  <a:pos x="66" y="0"/>
                </a:cxn>
                <a:cxn ang="0">
                  <a:pos x="0" y="284"/>
                </a:cxn>
                <a:cxn ang="0">
                  <a:pos x="124" y="284"/>
                </a:cxn>
                <a:cxn ang="0">
                  <a:pos x="68" y="0"/>
                </a:cxn>
                <a:cxn ang="0">
                  <a:pos x="66" y="0"/>
                </a:cxn>
                <a:cxn ang="0">
                  <a:pos x="66" y="0"/>
                </a:cxn>
              </a:cxnLst>
              <a:rect l="0" t="0" r="r" b="b"/>
              <a:pathLst>
                <a:path w="124" h="284">
                  <a:moveTo>
                    <a:pt x="66" y="0"/>
                  </a:moveTo>
                  <a:lnTo>
                    <a:pt x="66" y="0"/>
                  </a:lnTo>
                  <a:lnTo>
                    <a:pt x="124" y="282"/>
                  </a:lnTo>
                  <a:lnTo>
                    <a:pt x="0" y="282"/>
                  </a:lnTo>
                  <a:lnTo>
                    <a:pt x="68" y="0"/>
                  </a:lnTo>
                  <a:lnTo>
                    <a:pt x="66" y="0"/>
                  </a:lnTo>
                  <a:lnTo>
                    <a:pt x="66" y="0"/>
                  </a:lnTo>
                  <a:lnTo>
                    <a:pt x="66" y="0"/>
                  </a:lnTo>
                  <a:lnTo>
                    <a:pt x="66" y="0"/>
                  </a:lnTo>
                  <a:lnTo>
                    <a:pt x="0" y="284"/>
                  </a:lnTo>
                  <a:lnTo>
                    <a:pt x="124" y="284"/>
                  </a:lnTo>
                  <a:lnTo>
                    <a:pt x="68" y="0"/>
                  </a:lnTo>
                  <a:lnTo>
                    <a:pt x="66" y="0"/>
                  </a:lnTo>
                  <a:lnTo>
                    <a:pt x="66" y="0"/>
                  </a:lnTo>
                  <a:close/>
                </a:path>
              </a:pathLst>
            </a:custGeom>
            <a:solidFill>
              <a:srgbClr val="ED1C2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11"/>
            <p:cNvSpPr>
              <a:spLocks/>
            </p:cNvSpPr>
            <p:nvPr/>
          </p:nvSpPr>
          <p:spPr bwMode="auto">
            <a:xfrm>
              <a:off x="7796357" y="644381"/>
              <a:ext cx="327025" cy="654050"/>
            </a:xfrm>
            <a:custGeom>
              <a:avLst/>
              <a:gdLst/>
              <a:ahLst/>
              <a:cxnLst>
                <a:cxn ang="0">
                  <a:pos x="0" y="0"/>
                </a:cxn>
                <a:cxn ang="0">
                  <a:pos x="0" y="412"/>
                </a:cxn>
                <a:cxn ang="0">
                  <a:pos x="168" y="412"/>
                </a:cxn>
                <a:cxn ang="0">
                  <a:pos x="168" y="412"/>
                </a:cxn>
                <a:cxn ang="0">
                  <a:pos x="180" y="410"/>
                </a:cxn>
                <a:cxn ang="0">
                  <a:pos x="190" y="408"/>
                </a:cxn>
                <a:cxn ang="0">
                  <a:pos x="196" y="404"/>
                </a:cxn>
                <a:cxn ang="0">
                  <a:pos x="202" y="398"/>
                </a:cxn>
                <a:cxn ang="0">
                  <a:pos x="204" y="394"/>
                </a:cxn>
                <a:cxn ang="0">
                  <a:pos x="206" y="386"/>
                </a:cxn>
                <a:cxn ang="0">
                  <a:pos x="206" y="372"/>
                </a:cxn>
                <a:cxn ang="0">
                  <a:pos x="206" y="44"/>
                </a:cxn>
                <a:cxn ang="0">
                  <a:pos x="206" y="44"/>
                </a:cxn>
                <a:cxn ang="0">
                  <a:pos x="206" y="30"/>
                </a:cxn>
                <a:cxn ang="0">
                  <a:pos x="204" y="22"/>
                </a:cxn>
                <a:cxn ang="0">
                  <a:pos x="200" y="16"/>
                </a:cxn>
                <a:cxn ang="0">
                  <a:pos x="194" y="10"/>
                </a:cxn>
                <a:cxn ang="0">
                  <a:pos x="186" y="4"/>
                </a:cxn>
                <a:cxn ang="0">
                  <a:pos x="174" y="0"/>
                </a:cxn>
                <a:cxn ang="0">
                  <a:pos x="158" y="0"/>
                </a:cxn>
                <a:cxn ang="0">
                  <a:pos x="0" y="0"/>
                </a:cxn>
              </a:cxnLst>
              <a:rect l="0" t="0" r="r" b="b"/>
              <a:pathLst>
                <a:path w="206" h="412">
                  <a:moveTo>
                    <a:pt x="0" y="0"/>
                  </a:moveTo>
                  <a:lnTo>
                    <a:pt x="0" y="412"/>
                  </a:lnTo>
                  <a:lnTo>
                    <a:pt x="168" y="412"/>
                  </a:lnTo>
                  <a:lnTo>
                    <a:pt x="168" y="412"/>
                  </a:lnTo>
                  <a:lnTo>
                    <a:pt x="180" y="410"/>
                  </a:lnTo>
                  <a:lnTo>
                    <a:pt x="190" y="408"/>
                  </a:lnTo>
                  <a:lnTo>
                    <a:pt x="196" y="404"/>
                  </a:lnTo>
                  <a:lnTo>
                    <a:pt x="202" y="398"/>
                  </a:lnTo>
                  <a:lnTo>
                    <a:pt x="204" y="394"/>
                  </a:lnTo>
                  <a:lnTo>
                    <a:pt x="206" y="386"/>
                  </a:lnTo>
                  <a:lnTo>
                    <a:pt x="206" y="372"/>
                  </a:lnTo>
                  <a:lnTo>
                    <a:pt x="206" y="44"/>
                  </a:lnTo>
                  <a:lnTo>
                    <a:pt x="206" y="44"/>
                  </a:lnTo>
                  <a:lnTo>
                    <a:pt x="206" y="30"/>
                  </a:lnTo>
                  <a:lnTo>
                    <a:pt x="204" y="22"/>
                  </a:lnTo>
                  <a:lnTo>
                    <a:pt x="200" y="16"/>
                  </a:lnTo>
                  <a:lnTo>
                    <a:pt x="194" y="10"/>
                  </a:lnTo>
                  <a:lnTo>
                    <a:pt x="186" y="4"/>
                  </a:lnTo>
                  <a:lnTo>
                    <a:pt x="174" y="0"/>
                  </a:lnTo>
                  <a:lnTo>
                    <a:pt x="158" y="0"/>
                  </a:lnTo>
                  <a:lnTo>
                    <a:pt x="0" y="0"/>
                  </a:lnTo>
                  <a:close/>
                </a:path>
              </a:pathLst>
            </a:custGeom>
            <a:solidFill>
              <a:srgbClr val="ED1C2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12"/>
            <p:cNvSpPr>
              <a:spLocks/>
            </p:cNvSpPr>
            <p:nvPr/>
          </p:nvSpPr>
          <p:spPr bwMode="auto">
            <a:xfrm>
              <a:off x="7796357" y="641206"/>
              <a:ext cx="327025" cy="657225"/>
            </a:xfrm>
            <a:custGeom>
              <a:avLst/>
              <a:gdLst/>
              <a:ahLst/>
              <a:cxnLst>
                <a:cxn ang="0">
                  <a:pos x="0" y="2"/>
                </a:cxn>
                <a:cxn ang="0">
                  <a:pos x="0" y="2"/>
                </a:cxn>
                <a:cxn ang="0">
                  <a:pos x="0" y="414"/>
                </a:cxn>
                <a:cxn ang="0">
                  <a:pos x="168" y="414"/>
                </a:cxn>
                <a:cxn ang="0">
                  <a:pos x="168" y="414"/>
                </a:cxn>
                <a:cxn ang="0">
                  <a:pos x="168" y="414"/>
                </a:cxn>
                <a:cxn ang="0">
                  <a:pos x="180" y="412"/>
                </a:cxn>
                <a:cxn ang="0">
                  <a:pos x="190" y="410"/>
                </a:cxn>
                <a:cxn ang="0">
                  <a:pos x="198" y="406"/>
                </a:cxn>
                <a:cxn ang="0">
                  <a:pos x="202" y="402"/>
                </a:cxn>
                <a:cxn ang="0">
                  <a:pos x="202" y="402"/>
                </a:cxn>
                <a:cxn ang="0">
                  <a:pos x="204" y="396"/>
                </a:cxn>
                <a:cxn ang="0">
                  <a:pos x="206" y="388"/>
                </a:cxn>
                <a:cxn ang="0">
                  <a:pos x="206" y="374"/>
                </a:cxn>
                <a:cxn ang="0">
                  <a:pos x="206" y="46"/>
                </a:cxn>
                <a:cxn ang="0">
                  <a:pos x="206" y="46"/>
                </a:cxn>
                <a:cxn ang="0">
                  <a:pos x="206" y="32"/>
                </a:cxn>
                <a:cxn ang="0">
                  <a:pos x="204" y="24"/>
                </a:cxn>
                <a:cxn ang="0">
                  <a:pos x="200" y="18"/>
                </a:cxn>
                <a:cxn ang="0">
                  <a:pos x="200" y="18"/>
                </a:cxn>
                <a:cxn ang="0">
                  <a:pos x="194" y="10"/>
                </a:cxn>
                <a:cxn ang="0">
                  <a:pos x="186" y="6"/>
                </a:cxn>
                <a:cxn ang="0">
                  <a:pos x="174" y="2"/>
                </a:cxn>
                <a:cxn ang="0">
                  <a:pos x="158" y="0"/>
                </a:cxn>
                <a:cxn ang="0">
                  <a:pos x="0" y="0"/>
                </a:cxn>
                <a:cxn ang="0">
                  <a:pos x="0" y="2"/>
                </a:cxn>
                <a:cxn ang="0">
                  <a:pos x="0" y="2"/>
                </a:cxn>
                <a:cxn ang="0">
                  <a:pos x="0" y="2"/>
                </a:cxn>
                <a:cxn ang="0">
                  <a:pos x="158" y="2"/>
                </a:cxn>
                <a:cxn ang="0">
                  <a:pos x="158" y="2"/>
                </a:cxn>
                <a:cxn ang="0">
                  <a:pos x="174" y="2"/>
                </a:cxn>
                <a:cxn ang="0">
                  <a:pos x="186" y="6"/>
                </a:cxn>
                <a:cxn ang="0">
                  <a:pos x="194" y="12"/>
                </a:cxn>
                <a:cxn ang="0">
                  <a:pos x="200" y="18"/>
                </a:cxn>
                <a:cxn ang="0">
                  <a:pos x="200" y="18"/>
                </a:cxn>
                <a:cxn ang="0">
                  <a:pos x="204" y="24"/>
                </a:cxn>
                <a:cxn ang="0">
                  <a:pos x="204" y="32"/>
                </a:cxn>
                <a:cxn ang="0">
                  <a:pos x="206" y="46"/>
                </a:cxn>
                <a:cxn ang="0">
                  <a:pos x="206" y="374"/>
                </a:cxn>
                <a:cxn ang="0">
                  <a:pos x="206" y="374"/>
                </a:cxn>
                <a:cxn ang="0">
                  <a:pos x="206" y="388"/>
                </a:cxn>
                <a:cxn ang="0">
                  <a:pos x="204" y="394"/>
                </a:cxn>
                <a:cxn ang="0">
                  <a:pos x="202" y="400"/>
                </a:cxn>
                <a:cxn ang="0">
                  <a:pos x="202" y="400"/>
                </a:cxn>
                <a:cxn ang="0">
                  <a:pos x="196" y="406"/>
                </a:cxn>
                <a:cxn ang="0">
                  <a:pos x="190" y="410"/>
                </a:cxn>
                <a:cxn ang="0">
                  <a:pos x="180" y="412"/>
                </a:cxn>
                <a:cxn ang="0">
                  <a:pos x="168" y="414"/>
                </a:cxn>
                <a:cxn ang="0">
                  <a:pos x="168" y="414"/>
                </a:cxn>
                <a:cxn ang="0">
                  <a:pos x="168" y="414"/>
                </a:cxn>
                <a:cxn ang="0">
                  <a:pos x="0" y="414"/>
                </a:cxn>
                <a:cxn ang="0">
                  <a:pos x="0" y="2"/>
                </a:cxn>
                <a:cxn ang="0">
                  <a:pos x="0" y="2"/>
                </a:cxn>
                <a:cxn ang="0">
                  <a:pos x="0" y="2"/>
                </a:cxn>
                <a:cxn ang="0">
                  <a:pos x="0" y="2"/>
                </a:cxn>
              </a:cxnLst>
              <a:rect l="0" t="0" r="r" b="b"/>
              <a:pathLst>
                <a:path w="206" h="414">
                  <a:moveTo>
                    <a:pt x="0" y="2"/>
                  </a:moveTo>
                  <a:lnTo>
                    <a:pt x="0" y="2"/>
                  </a:lnTo>
                  <a:lnTo>
                    <a:pt x="0" y="414"/>
                  </a:lnTo>
                  <a:lnTo>
                    <a:pt x="168" y="414"/>
                  </a:lnTo>
                  <a:lnTo>
                    <a:pt x="168" y="414"/>
                  </a:lnTo>
                  <a:lnTo>
                    <a:pt x="168" y="414"/>
                  </a:lnTo>
                  <a:lnTo>
                    <a:pt x="180" y="412"/>
                  </a:lnTo>
                  <a:lnTo>
                    <a:pt x="190" y="410"/>
                  </a:lnTo>
                  <a:lnTo>
                    <a:pt x="198" y="406"/>
                  </a:lnTo>
                  <a:lnTo>
                    <a:pt x="202" y="402"/>
                  </a:lnTo>
                  <a:lnTo>
                    <a:pt x="202" y="402"/>
                  </a:lnTo>
                  <a:lnTo>
                    <a:pt x="204" y="396"/>
                  </a:lnTo>
                  <a:lnTo>
                    <a:pt x="206" y="388"/>
                  </a:lnTo>
                  <a:lnTo>
                    <a:pt x="206" y="374"/>
                  </a:lnTo>
                  <a:lnTo>
                    <a:pt x="206" y="46"/>
                  </a:lnTo>
                  <a:lnTo>
                    <a:pt x="206" y="46"/>
                  </a:lnTo>
                  <a:lnTo>
                    <a:pt x="206" y="32"/>
                  </a:lnTo>
                  <a:lnTo>
                    <a:pt x="204" y="24"/>
                  </a:lnTo>
                  <a:lnTo>
                    <a:pt x="200" y="18"/>
                  </a:lnTo>
                  <a:lnTo>
                    <a:pt x="200" y="18"/>
                  </a:lnTo>
                  <a:lnTo>
                    <a:pt x="194" y="10"/>
                  </a:lnTo>
                  <a:lnTo>
                    <a:pt x="186" y="6"/>
                  </a:lnTo>
                  <a:lnTo>
                    <a:pt x="174" y="2"/>
                  </a:lnTo>
                  <a:lnTo>
                    <a:pt x="158" y="0"/>
                  </a:lnTo>
                  <a:lnTo>
                    <a:pt x="0" y="0"/>
                  </a:lnTo>
                  <a:lnTo>
                    <a:pt x="0" y="2"/>
                  </a:lnTo>
                  <a:lnTo>
                    <a:pt x="0" y="2"/>
                  </a:lnTo>
                  <a:lnTo>
                    <a:pt x="0" y="2"/>
                  </a:lnTo>
                  <a:lnTo>
                    <a:pt x="158" y="2"/>
                  </a:lnTo>
                  <a:lnTo>
                    <a:pt x="158" y="2"/>
                  </a:lnTo>
                  <a:lnTo>
                    <a:pt x="174" y="2"/>
                  </a:lnTo>
                  <a:lnTo>
                    <a:pt x="186" y="6"/>
                  </a:lnTo>
                  <a:lnTo>
                    <a:pt x="194" y="12"/>
                  </a:lnTo>
                  <a:lnTo>
                    <a:pt x="200" y="18"/>
                  </a:lnTo>
                  <a:lnTo>
                    <a:pt x="200" y="18"/>
                  </a:lnTo>
                  <a:lnTo>
                    <a:pt x="204" y="24"/>
                  </a:lnTo>
                  <a:lnTo>
                    <a:pt x="204" y="32"/>
                  </a:lnTo>
                  <a:lnTo>
                    <a:pt x="206" y="46"/>
                  </a:lnTo>
                  <a:lnTo>
                    <a:pt x="206" y="374"/>
                  </a:lnTo>
                  <a:lnTo>
                    <a:pt x="206" y="374"/>
                  </a:lnTo>
                  <a:lnTo>
                    <a:pt x="206" y="388"/>
                  </a:lnTo>
                  <a:lnTo>
                    <a:pt x="204" y="394"/>
                  </a:lnTo>
                  <a:lnTo>
                    <a:pt x="202" y="400"/>
                  </a:lnTo>
                  <a:lnTo>
                    <a:pt x="202" y="400"/>
                  </a:lnTo>
                  <a:lnTo>
                    <a:pt x="196" y="406"/>
                  </a:lnTo>
                  <a:lnTo>
                    <a:pt x="190" y="410"/>
                  </a:lnTo>
                  <a:lnTo>
                    <a:pt x="180" y="412"/>
                  </a:lnTo>
                  <a:lnTo>
                    <a:pt x="168" y="414"/>
                  </a:lnTo>
                  <a:lnTo>
                    <a:pt x="168" y="414"/>
                  </a:lnTo>
                  <a:lnTo>
                    <a:pt x="168" y="414"/>
                  </a:lnTo>
                  <a:lnTo>
                    <a:pt x="0" y="414"/>
                  </a:lnTo>
                  <a:lnTo>
                    <a:pt x="0" y="2"/>
                  </a:lnTo>
                  <a:lnTo>
                    <a:pt x="0" y="2"/>
                  </a:lnTo>
                  <a:lnTo>
                    <a:pt x="0" y="2"/>
                  </a:lnTo>
                  <a:lnTo>
                    <a:pt x="0" y="2"/>
                  </a:lnTo>
                  <a:close/>
                </a:path>
              </a:pathLst>
            </a:custGeom>
            <a:solidFill>
              <a:srgbClr val="ED1C2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13"/>
            <p:cNvSpPr>
              <a:spLocks/>
            </p:cNvSpPr>
            <p:nvPr/>
          </p:nvSpPr>
          <p:spPr bwMode="auto">
            <a:xfrm>
              <a:off x="6561282" y="644381"/>
              <a:ext cx="282575" cy="269875"/>
            </a:xfrm>
            <a:custGeom>
              <a:avLst/>
              <a:gdLst/>
              <a:ahLst/>
              <a:cxnLst>
                <a:cxn ang="0">
                  <a:pos x="0" y="0"/>
                </a:cxn>
                <a:cxn ang="0">
                  <a:pos x="0" y="170"/>
                </a:cxn>
                <a:cxn ang="0">
                  <a:pos x="142" y="170"/>
                </a:cxn>
                <a:cxn ang="0">
                  <a:pos x="142" y="170"/>
                </a:cxn>
                <a:cxn ang="0">
                  <a:pos x="152" y="168"/>
                </a:cxn>
                <a:cxn ang="0">
                  <a:pos x="162" y="164"/>
                </a:cxn>
                <a:cxn ang="0">
                  <a:pos x="168" y="160"/>
                </a:cxn>
                <a:cxn ang="0">
                  <a:pos x="172" y="154"/>
                </a:cxn>
                <a:cxn ang="0">
                  <a:pos x="174" y="148"/>
                </a:cxn>
                <a:cxn ang="0">
                  <a:pos x="176" y="140"/>
                </a:cxn>
                <a:cxn ang="0">
                  <a:pos x="178" y="126"/>
                </a:cxn>
                <a:cxn ang="0">
                  <a:pos x="178" y="38"/>
                </a:cxn>
                <a:cxn ang="0">
                  <a:pos x="178" y="38"/>
                </a:cxn>
                <a:cxn ang="0">
                  <a:pos x="174" y="24"/>
                </a:cxn>
                <a:cxn ang="0">
                  <a:pos x="172" y="18"/>
                </a:cxn>
                <a:cxn ang="0">
                  <a:pos x="168" y="12"/>
                </a:cxn>
                <a:cxn ang="0">
                  <a:pos x="164" y="8"/>
                </a:cxn>
                <a:cxn ang="0">
                  <a:pos x="156" y="2"/>
                </a:cxn>
                <a:cxn ang="0">
                  <a:pos x="148" y="0"/>
                </a:cxn>
                <a:cxn ang="0">
                  <a:pos x="136" y="0"/>
                </a:cxn>
                <a:cxn ang="0">
                  <a:pos x="0" y="0"/>
                </a:cxn>
              </a:cxnLst>
              <a:rect l="0" t="0" r="r" b="b"/>
              <a:pathLst>
                <a:path w="178" h="170">
                  <a:moveTo>
                    <a:pt x="0" y="0"/>
                  </a:moveTo>
                  <a:lnTo>
                    <a:pt x="0" y="170"/>
                  </a:lnTo>
                  <a:lnTo>
                    <a:pt x="142" y="170"/>
                  </a:lnTo>
                  <a:lnTo>
                    <a:pt x="142" y="170"/>
                  </a:lnTo>
                  <a:lnTo>
                    <a:pt x="152" y="168"/>
                  </a:lnTo>
                  <a:lnTo>
                    <a:pt x="162" y="164"/>
                  </a:lnTo>
                  <a:lnTo>
                    <a:pt x="168" y="160"/>
                  </a:lnTo>
                  <a:lnTo>
                    <a:pt x="172" y="154"/>
                  </a:lnTo>
                  <a:lnTo>
                    <a:pt x="174" y="148"/>
                  </a:lnTo>
                  <a:lnTo>
                    <a:pt x="176" y="140"/>
                  </a:lnTo>
                  <a:lnTo>
                    <a:pt x="178" y="126"/>
                  </a:lnTo>
                  <a:lnTo>
                    <a:pt x="178" y="38"/>
                  </a:lnTo>
                  <a:lnTo>
                    <a:pt x="178" y="38"/>
                  </a:lnTo>
                  <a:lnTo>
                    <a:pt x="174" y="24"/>
                  </a:lnTo>
                  <a:lnTo>
                    <a:pt x="172" y="18"/>
                  </a:lnTo>
                  <a:lnTo>
                    <a:pt x="168" y="12"/>
                  </a:lnTo>
                  <a:lnTo>
                    <a:pt x="164" y="8"/>
                  </a:lnTo>
                  <a:lnTo>
                    <a:pt x="156" y="2"/>
                  </a:lnTo>
                  <a:lnTo>
                    <a:pt x="148" y="0"/>
                  </a:lnTo>
                  <a:lnTo>
                    <a:pt x="136" y="0"/>
                  </a:lnTo>
                  <a:lnTo>
                    <a:pt x="0" y="0"/>
                  </a:lnTo>
                  <a:close/>
                </a:path>
              </a:pathLst>
            </a:custGeom>
            <a:solidFill>
              <a:srgbClr val="ED1C2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14"/>
            <p:cNvSpPr>
              <a:spLocks/>
            </p:cNvSpPr>
            <p:nvPr/>
          </p:nvSpPr>
          <p:spPr bwMode="auto">
            <a:xfrm>
              <a:off x="6558107" y="641206"/>
              <a:ext cx="285750" cy="276225"/>
            </a:xfrm>
            <a:custGeom>
              <a:avLst/>
              <a:gdLst/>
              <a:ahLst/>
              <a:cxnLst>
                <a:cxn ang="0">
                  <a:pos x="2" y="2"/>
                </a:cxn>
                <a:cxn ang="0">
                  <a:pos x="0" y="2"/>
                </a:cxn>
                <a:cxn ang="0">
                  <a:pos x="0" y="174"/>
                </a:cxn>
                <a:cxn ang="0">
                  <a:pos x="144" y="174"/>
                </a:cxn>
                <a:cxn ang="0">
                  <a:pos x="144" y="174"/>
                </a:cxn>
                <a:cxn ang="0">
                  <a:pos x="144" y="174"/>
                </a:cxn>
                <a:cxn ang="0">
                  <a:pos x="154" y="170"/>
                </a:cxn>
                <a:cxn ang="0">
                  <a:pos x="164" y="166"/>
                </a:cxn>
                <a:cxn ang="0">
                  <a:pos x="170" y="162"/>
                </a:cxn>
                <a:cxn ang="0">
                  <a:pos x="174" y="156"/>
                </a:cxn>
                <a:cxn ang="0">
                  <a:pos x="176" y="150"/>
                </a:cxn>
                <a:cxn ang="0">
                  <a:pos x="178" y="142"/>
                </a:cxn>
                <a:cxn ang="0">
                  <a:pos x="180" y="128"/>
                </a:cxn>
                <a:cxn ang="0">
                  <a:pos x="180" y="40"/>
                </a:cxn>
                <a:cxn ang="0">
                  <a:pos x="180" y="40"/>
                </a:cxn>
                <a:cxn ang="0">
                  <a:pos x="180" y="40"/>
                </a:cxn>
                <a:cxn ang="0">
                  <a:pos x="176" y="26"/>
                </a:cxn>
                <a:cxn ang="0">
                  <a:pos x="174" y="20"/>
                </a:cxn>
                <a:cxn ang="0">
                  <a:pos x="170" y="14"/>
                </a:cxn>
                <a:cxn ang="0">
                  <a:pos x="166" y="8"/>
                </a:cxn>
                <a:cxn ang="0">
                  <a:pos x="158" y="4"/>
                </a:cxn>
                <a:cxn ang="0">
                  <a:pos x="150" y="2"/>
                </a:cxn>
                <a:cxn ang="0">
                  <a:pos x="138" y="0"/>
                </a:cxn>
                <a:cxn ang="0">
                  <a:pos x="0" y="0"/>
                </a:cxn>
                <a:cxn ang="0">
                  <a:pos x="0" y="2"/>
                </a:cxn>
                <a:cxn ang="0">
                  <a:pos x="2" y="2"/>
                </a:cxn>
                <a:cxn ang="0">
                  <a:pos x="2" y="2"/>
                </a:cxn>
                <a:cxn ang="0">
                  <a:pos x="138" y="2"/>
                </a:cxn>
                <a:cxn ang="0">
                  <a:pos x="138" y="2"/>
                </a:cxn>
                <a:cxn ang="0">
                  <a:pos x="150" y="2"/>
                </a:cxn>
                <a:cxn ang="0">
                  <a:pos x="158" y="6"/>
                </a:cxn>
                <a:cxn ang="0">
                  <a:pos x="166" y="10"/>
                </a:cxn>
                <a:cxn ang="0">
                  <a:pos x="170" y="14"/>
                </a:cxn>
                <a:cxn ang="0">
                  <a:pos x="174" y="20"/>
                </a:cxn>
                <a:cxn ang="0">
                  <a:pos x="176" y="26"/>
                </a:cxn>
                <a:cxn ang="0">
                  <a:pos x="178" y="40"/>
                </a:cxn>
                <a:cxn ang="0">
                  <a:pos x="180" y="40"/>
                </a:cxn>
                <a:cxn ang="0">
                  <a:pos x="178" y="40"/>
                </a:cxn>
                <a:cxn ang="0">
                  <a:pos x="178" y="128"/>
                </a:cxn>
                <a:cxn ang="0">
                  <a:pos x="178" y="128"/>
                </a:cxn>
                <a:cxn ang="0">
                  <a:pos x="178" y="142"/>
                </a:cxn>
                <a:cxn ang="0">
                  <a:pos x="176" y="150"/>
                </a:cxn>
                <a:cxn ang="0">
                  <a:pos x="174" y="156"/>
                </a:cxn>
                <a:cxn ang="0">
                  <a:pos x="168" y="160"/>
                </a:cxn>
                <a:cxn ang="0">
                  <a:pos x="162" y="166"/>
                </a:cxn>
                <a:cxn ang="0">
                  <a:pos x="154" y="170"/>
                </a:cxn>
                <a:cxn ang="0">
                  <a:pos x="144" y="172"/>
                </a:cxn>
                <a:cxn ang="0">
                  <a:pos x="144" y="172"/>
                </a:cxn>
                <a:cxn ang="0">
                  <a:pos x="144" y="172"/>
                </a:cxn>
                <a:cxn ang="0">
                  <a:pos x="2" y="172"/>
                </a:cxn>
                <a:cxn ang="0">
                  <a:pos x="2" y="2"/>
                </a:cxn>
                <a:cxn ang="0">
                  <a:pos x="2" y="2"/>
                </a:cxn>
                <a:cxn ang="0">
                  <a:pos x="2" y="2"/>
                </a:cxn>
                <a:cxn ang="0">
                  <a:pos x="2" y="2"/>
                </a:cxn>
              </a:cxnLst>
              <a:rect l="0" t="0" r="r" b="b"/>
              <a:pathLst>
                <a:path w="180" h="174">
                  <a:moveTo>
                    <a:pt x="2" y="2"/>
                  </a:moveTo>
                  <a:lnTo>
                    <a:pt x="0" y="2"/>
                  </a:lnTo>
                  <a:lnTo>
                    <a:pt x="0" y="174"/>
                  </a:lnTo>
                  <a:lnTo>
                    <a:pt x="144" y="174"/>
                  </a:lnTo>
                  <a:lnTo>
                    <a:pt x="144" y="174"/>
                  </a:lnTo>
                  <a:lnTo>
                    <a:pt x="144" y="174"/>
                  </a:lnTo>
                  <a:lnTo>
                    <a:pt x="154" y="170"/>
                  </a:lnTo>
                  <a:lnTo>
                    <a:pt x="164" y="166"/>
                  </a:lnTo>
                  <a:lnTo>
                    <a:pt x="170" y="162"/>
                  </a:lnTo>
                  <a:lnTo>
                    <a:pt x="174" y="156"/>
                  </a:lnTo>
                  <a:lnTo>
                    <a:pt x="176" y="150"/>
                  </a:lnTo>
                  <a:lnTo>
                    <a:pt x="178" y="142"/>
                  </a:lnTo>
                  <a:lnTo>
                    <a:pt x="180" y="128"/>
                  </a:lnTo>
                  <a:lnTo>
                    <a:pt x="180" y="40"/>
                  </a:lnTo>
                  <a:lnTo>
                    <a:pt x="180" y="40"/>
                  </a:lnTo>
                  <a:lnTo>
                    <a:pt x="180" y="40"/>
                  </a:lnTo>
                  <a:lnTo>
                    <a:pt x="176" y="26"/>
                  </a:lnTo>
                  <a:lnTo>
                    <a:pt x="174" y="20"/>
                  </a:lnTo>
                  <a:lnTo>
                    <a:pt x="170" y="14"/>
                  </a:lnTo>
                  <a:lnTo>
                    <a:pt x="166" y="8"/>
                  </a:lnTo>
                  <a:lnTo>
                    <a:pt x="158" y="4"/>
                  </a:lnTo>
                  <a:lnTo>
                    <a:pt x="150" y="2"/>
                  </a:lnTo>
                  <a:lnTo>
                    <a:pt x="138" y="0"/>
                  </a:lnTo>
                  <a:lnTo>
                    <a:pt x="0" y="0"/>
                  </a:lnTo>
                  <a:lnTo>
                    <a:pt x="0" y="2"/>
                  </a:lnTo>
                  <a:lnTo>
                    <a:pt x="2" y="2"/>
                  </a:lnTo>
                  <a:lnTo>
                    <a:pt x="2" y="2"/>
                  </a:lnTo>
                  <a:lnTo>
                    <a:pt x="138" y="2"/>
                  </a:lnTo>
                  <a:lnTo>
                    <a:pt x="138" y="2"/>
                  </a:lnTo>
                  <a:lnTo>
                    <a:pt x="150" y="2"/>
                  </a:lnTo>
                  <a:lnTo>
                    <a:pt x="158" y="6"/>
                  </a:lnTo>
                  <a:lnTo>
                    <a:pt x="166" y="10"/>
                  </a:lnTo>
                  <a:lnTo>
                    <a:pt x="170" y="14"/>
                  </a:lnTo>
                  <a:lnTo>
                    <a:pt x="174" y="20"/>
                  </a:lnTo>
                  <a:lnTo>
                    <a:pt x="176" y="26"/>
                  </a:lnTo>
                  <a:lnTo>
                    <a:pt x="178" y="40"/>
                  </a:lnTo>
                  <a:lnTo>
                    <a:pt x="180" y="40"/>
                  </a:lnTo>
                  <a:lnTo>
                    <a:pt x="178" y="40"/>
                  </a:lnTo>
                  <a:lnTo>
                    <a:pt x="178" y="128"/>
                  </a:lnTo>
                  <a:lnTo>
                    <a:pt x="178" y="128"/>
                  </a:lnTo>
                  <a:lnTo>
                    <a:pt x="178" y="142"/>
                  </a:lnTo>
                  <a:lnTo>
                    <a:pt x="176" y="150"/>
                  </a:lnTo>
                  <a:lnTo>
                    <a:pt x="174" y="156"/>
                  </a:lnTo>
                  <a:lnTo>
                    <a:pt x="168" y="160"/>
                  </a:lnTo>
                  <a:lnTo>
                    <a:pt x="162" y="166"/>
                  </a:lnTo>
                  <a:lnTo>
                    <a:pt x="154" y="170"/>
                  </a:lnTo>
                  <a:lnTo>
                    <a:pt x="144" y="172"/>
                  </a:lnTo>
                  <a:lnTo>
                    <a:pt x="144" y="172"/>
                  </a:lnTo>
                  <a:lnTo>
                    <a:pt x="144" y="172"/>
                  </a:lnTo>
                  <a:lnTo>
                    <a:pt x="2" y="172"/>
                  </a:lnTo>
                  <a:lnTo>
                    <a:pt x="2" y="2"/>
                  </a:lnTo>
                  <a:lnTo>
                    <a:pt x="2" y="2"/>
                  </a:lnTo>
                  <a:lnTo>
                    <a:pt x="2" y="2"/>
                  </a:lnTo>
                  <a:lnTo>
                    <a:pt x="2" y="2"/>
                  </a:lnTo>
                  <a:close/>
                </a:path>
              </a:pathLst>
            </a:custGeom>
            <a:solidFill>
              <a:srgbClr val="ED1C2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1" name="Freeform 15"/>
            <p:cNvSpPr>
              <a:spLocks/>
            </p:cNvSpPr>
            <p:nvPr/>
          </p:nvSpPr>
          <p:spPr bwMode="auto">
            <a:xfrm>
              <a:off x="6123132" y="1806431"/>
              <a:ext cx="139700" cy="171450"/>
            </a:xfrm>
            <a:custGeom>
              <a:avLst/>
              <a:gdLst/>
              <a:ahLst/>
              <a:cxnLst>
                <a:cxn ang="0">
                  <a:pos x="42" y="66"/>
                </a:cxn>
                <a:cxn ang="0">
                  <a:pos x="38" y="108"/>
                </a:cxn>
                <a:cxn ang="0">
                  <a:pos x="24" y="108"/>
                </a:cxn>
                <a:cxn ang="0">
                  <a:pos x="30" y="66"/>
                </a:cxn>
                <a:cxn ang="0">
                  <a:pos x="0" y="0"/>
                </a:cxn>
                <a:cxn ang="0">
                  <a:pos x="14" y="0"/>
                </a:cxn>
                <a:cxn ang="0">
                  <a:pos x="38" y="54"/>
                </a:cxn>
                <a:cxn ang="0">
                  <a:pos x="38" y="54"/>
                </a:cxn>
                <a:cxn ang="0">
                  <a:pos x="74" y="0"/>
                </a:cxn>
                <a:cxn ang="0">
                  <a:pos x="88" y="0"/>
                </a:cxn>
                <a:cxn ang="0">
                  <a:pos x="42" y="66"/>
                </a:cxn>
              </a:cxnLst>
              <a:rect l="0" t="0" r="r" b="b"/>
              <a:pathLst>
                <a:path w="88" h="108">
                  <a:moveTo>
                    <a:pt x="42" y="66"/>
                  </a:moveTo>
                  <a:lnTo>
                    <a:pt x="38" y="108"/>
                  </a:lnTo>
                  <a:lnTo>
                    <a:pt x="24" y="108"/>
                  </a:lnTo>
                  <a:lnTo>
                    <a:pt x="30" y="66"/>
                  </a:lnTo>
                  <a:lnTo>
                    <a:pt x="0" y="0"/>
                  </a:lnTo>
                  <a:lnTo>
                    <a:pt x="14" y="0"/>
                  </a:lnTo>
                  <a:lnTo>
                    <a:pt x="38" y="54"/>
                  </a:lnTo>
                  <a:lnTo>
                    <a:pt x="38" y="54"/>
                  </a:lnTo>
                  <a:lnTo>
                    <a:pt x="74" y="0"/>
                  </a:lnTo>
                  <a:lnTo>
                    <a:pt x="88" y="0"/>
                  </a:lnTo>
                  <a:lnTo>
                    <a:pt x="42" y="6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2" name="Freeform 16"/>
            <p:cNvSpPr>
              <a:spLocks noEditPoints="1"/>
            </p:cNvSpPr>
            <p:nvPr/>
          </p:nvSpPr>
          <p:spPr bwMode="auto">
            <a:xfrm>
              <a:off x="6243782" y="1844531"/>
              <a:ext cx="127000" cy="136525"/>
            </a:xfrm>
            <a:custGeom>
              <a:avLst/>
              <a:gdLst/>
              <a:ahLst/>
              <a:cxnLst>
                <a:cxn ang="0">
                  <a:pos x="78" y="42"/>
                </a:cxn>
                <a:cxn ang="0">
                  <a:pos x="74" y="60"/>
                </a:cxn>
                <a:cxn ang="0">
                  <a:pos x="70" y="68"/>
                </a:cxn>
                <a:cxn ang="0">
                  <a:pos x="64" y="74"/>
                </a:cxn>
                <a:cxn ang="0">
                  <a:pos x="50" y="82"/>
                </a:cxn>
                <a:cxn ang="0">
                  <a:pos x="42" y="84"/>
                </a:cxn>
                <a:cxn ang="0">
                  <a:pos x="34" y="86"/>
                </a:cxn>
                <a:cxn ang="0">
                  <a:pos x="18" y="82"/>
                </a:cxn>
                <a:cxn ang="0">
                  <a:pos x="12" y="78"/>
                </a:cxn>
                <a:cxn ang="0">
                  <a:pos x="6" y="74"/>
                </a:cxn>
                <a:cxn ang="0">
                  <a:pos x="0" y="60"/>
                </a:cxn>
                <a:cxn ang="0">
                  <a:pos x="0" y="52"/>
                </a:cxn>
                <a:cxn ang="0">
                  <a:pos x="0" y="42"/>
                </a:cxn>
                <a:cxn ang="0">
                  <a:pos x="4" y="24"/>
                </a:cxn>
                <a:cxn ang="0">
                  <a:pos x="14" y="12"/>
                </a:cxn>
                <a:cxn ang="0">
                  <a:pos x="20" y="6"/>
                </a:cxn>
                <a:cxn ang="0">
                  <a:pos x="36" y="0"/>
                </a:cxn>
                <a:cxn ang="0">
                  <a:pos x="44" y="0"/>
                </a:cxn>
                <a:cxn ang="0">
                  <a:pos x="60" y="4"/>
                </a:cxn>
                <a:cxn ang="0">
                  <a:pos x="68" y="6"/>
                </a:cxn>
                <a:cxn ang="0">
                  <a:pos x="72" y="12"/>
                </a:cxn>
                <a:cxn ang="0">
                  <a:pos x="78" y="24"/>
                </a:cxn>
                <a:cxn ang="0">
                  <a:pos x="80" y="34"/>
                </a:cxn>
                <a:cxn ang="0">
                  <a:pos x="78" y="42"/>
                </a:cxn>
                <a:cxn ang="0">
                  <a:pos x="66" y="42"/>
                </a:cxn>
                <a:cxn ang="0">
                  <a:pos x="66" y="28"/>
                </a:cxn>
                <a:cxn ang="0">
                  <a:pos x="62" y="18"/>
                </a:cxn>
                <a:cxn ang="0">
                  <a:pos x="58" y="14"/>
                </a:cxn>
                <a:cxn ang="0">
                  <a:pos x="54" y="12"/>
                </a:cxn>
                <a:cxn ang="0">
                  <a:pos x="44" y="8"/>
                </a:cxn>
                <a:cxn ang="0">
                  <a:pos x="38" y="10"/>
                </a:cxn>
                <a:cxn ang="0">
                  <a:pos x="28" y="14"/>
                </a:cxn>
                <a:cxn ang="0">
                  <a:pos x="22" y="18"/>
                </a:cxn>
                <a:cxn ang="0">
                  <a:pos x="14" y="42"/>
                </a:cxn>
                <a:cxn ang="0">
                  <a:pos x="14" y="56"/>
                </a:cxn>
                <a:cxn ang="0">
                  <a:pos x="16" y="68"/>
                </a:cxn>
                <a:cxn ang="0">
                  <a:pos x="20" y="72"/>
                </a:cxn>
                <a:cxn ang="0">
                  <a:pos x="24" y="74"/>
                </a:cxn>
                <a:cxn ang="0">
                  <a:pos x="36" y="78"/>
                </a:cxn>
                <a:cxn ang="0">
                  <a:pos x="42" y="76"/>
                </a:cxn>
                <a:cxn ang="0">
                  <a:pos x="48" y="74"/>
                </a:cxn>
                <a:cxn ang="0">
                  <a:pos x="56" y="68"/>
                </a:cxn>
                <a:cxn ang="0">
                  <a:pos x="62" y="56"/>
                </a:cxn>
                <a:cxn ang="0">
                  <a:pos x="66" y="42"/>
                </a:cxn>
              </a:cxnLst>
              <a:rect l="0" t="0" r="r" b="b"/>
              <a:pathLst>
                <a:path w="80" h="86">
                  <a:moveTo>
                    <a:pt x="78" y="42"/>
                  </a:moveTo>
                  <a:lnTo>
                    <a:pt x="78" y="42"/>
                  </a:lnTo>
                  <a:lnTo>
                    <a:pt x="76" y="52"/>
                  </a:lnTo>
                  <a:lnTo>
                    <a:pt x="74" y="60"/>
                  </a:lnTo>
                  <a:lnTo>
                    <a:pt x="74" y="60"/>
                  </a:lnTo>
                  <a:lnTo>
                    <a:pt x="70" y="68"/>
                  </a:lnTo>
                  <a:lnTo>
                    <a:pt x="64" y="74"/>
                  </a:lnTo>
                  <a:lnTo>
                    <a:pt x="64" y="74"/>
                  </a:lnTo>
                  <a:lnTo>
                    <a:pt x="58" y="78"/>
                  </a:lnTo>
                  <a:lnTo>
                    <a:pt x="50" y="82"/>
                  </a:lnTo>
                  <a:lnTo>
                    <a:pt x="50" y="82"/>
                  </a:lnTo>
                  <a:lnTo>
                    <a:pt x="42" y="84"/>
                  </a:lnTo>
                  <a:lnTo>
                    <a:pt x="34" y="86"/>
                  </a:lnTo>
                  <a:lnTo>
                    <a:pt x="34" y="86"/>
                  </a:lnTo>
                  <a:lnTo>
                    <a:pt x="26" y="84"/>
                  </a:lnTo>
                  <a:lnTo>
                    <a:pt x="18" y="82"/>
                  </a:lnTo>
                  <a:lnTo>
                    <a:pt x="18" y="82"/>
                  </a:lnTo>
                  <a:lnTo>
                    <a:pt x="12" y="78"/>
                  </a:lnTo>
                  <a:lnTo>
                    <a:pt x="6" y="74"/>
                  </a:lnTo>
                  <a:lnTo>
                    <a:pt x="6" y="74"/>
                  </a:lnTo>
                  <a:lnTo>
                    <a:pt x="2" y="68"/>
                  </a:lnTo>
                  <a:lnTo>
                    <a:pt x="0" y="60"/>
                  </a:lnTo>
                  <a:lnTo>
                    <a:pt x="0" y="60"/>
                  </a:lnTo>
                  <a:lnTo>
                    <a:pt x="0" y="52"/>
                  </a:lnTo>
                  <a:lnTo>
                    <a:pt x="0" y="42"/>
                  </a:lnTo>
                  <a:lnTo>
                    <a:pt x="0" y="42"/>
                  </a:lnTo>
                  <a:lnTo>
                    <a:pt x="2" y="34"/>
                  </a:lnTo>
                  <a:lnTo>
                    <a:pt x="4" y="24"/>
                  </a:lnTo>
                  <a:lnTo>
                    <a:pt x="8" y="18"/>
                  </a:lnTo>
                  <a:lnTo>
                    <a:pt x="14" y="12"/>
                  </a:lnTo>
                  <a:lnTo>
                    <a:pt x="14" y="12"/>
                  </a:lnTo>
                  <a:lnTo>
                    <a:pt x="20" y="6"/>
                  </a:lnTo>
                  <a:lnTo>
                    <a:pt x="28" y="4"/>
                  </a:lnTo>
                  <a:lnTo>
                    <a:pt x="36" y="0"/>
                  </a:lnTo>
                  <a:lnTo>
                    <a:pt x="44" y="0"/>
                  </a:lnTo>
                  <a:lnTo>
                    <a:pt x="44" y="0"/>
                  </a:lnTo>
                  <a:lnTo>
                    <a:pt x="54" y="0"/>
                  </a:lnTo>
                  <a:lnTo>
                    <a:pt x="60" y="4"/>
                  </a:lnTo>
                  <a:lnTo>
                    <a:pt x="60" y="4"/>
                  </a:lnTo>
                  <a:lnTo>
                    <a:pt x="68" y="6"/>
                  </a:lnTo>
                  <a:lnTo>
                    <a:pt x="72" y="12"/>
                  </a:lnTo>
                  <a:lnTo>
                    <a:pt x="72" y="12"/>
                  </a:lnTo>
                  <a:lnTo>
                    <a:pt x="76" y="18"/>
                  </a:lnTo>
                  <a:lnTo>
                    <a:pt x="78" y="24"/>
                  </a:lnTo>
                  <a:lnTo>
                    <a:pt x="78" y="24"/>
                  </a:lnTo>
                  <a:lnTo>
                    <a:pt x="80" y="34"/>
                  </a:lnTo>
                  <a:lnTo>
                    <a:pt x="78" y="42"/>
                  </a:lnTo>
                  <a:lnTo>
                    <a:pt x="78" y="42"/>
                  </a:lnTo>
                  <a:close/>
                  <a:moveTo>
                    <a:pt x="66" y="42"/>
                  </a:moveTo>
                  <a:lnTo>
                    <a:pt x="66" y="42"/>
                  </a:lnTo>
                  <a:lnTo>
                    <a:pt x="66" y="28"/>
                  </a:lnTo>
                  <a:lnTo>
                    <a:pt x="66" y="28"/>
                  </a:lnTo>
                  <a:lnTo>
                    <a:pt x="64" y="22"/>
                  </a:lnTo>
                  <a:lnTo>
                    <a:pt x="62" y="18"/>
                  </a:lnTo>
                  <a:lnTo>
                    <a:pt x="62" y="18"/>
                  </a:lnTo>
                  <a:lnTo>
                    <a:pt x="58" y="14"/>
                  </a:lnTo>
                  <a:lnTo>
                    <a:pt x="54" y="12"/>
                  </a:lnTo>
                  <a:lnTo>
                    <a:pt x="54" y="12"/>
                  </a:lnTo>
                  <a:lnTo>
                    <a:pt x="50" y="10"/>
                  </a:lnTo>
                  <a:lnTo>
                    <a:pt x="44" y="8"/>
                  </a:lnTo>
                  <a:lnTo>
                    <a:pt x="44" y="8"/>
                  </a:lnTo>
                  <a:lnTo>
                    <a:pt x="38" y="10"/>
                  </a:lnTo>
                  <a:lnTo>
                    <a:pt x="32" y="12"/>
                  </a:lnTo>
                  <a:lnTo>
                    <a:pt x="28" y="14"/>
                  </a:lnTo>
                  <a:lnTo>
                    <a:pt x="22" y="18"/>
                  </a:lnTo>
                  <a:lnTo>
                    <a:pt x="22" y="18"/>
                  </a:lnTo>
                  <a:lnTo>
                    <a:pt x="16" y="28"/>
                  </a:lnTo>
                  <a:lnTo>
                    <a:pt x="14" y="42"/>
                  </a:lnTo>
                  <a:lnTo>
                    <a:pt x="14" y="42"/>
                  </a:lnTo>
                  <a:lnTo>
                    <a:pt x="14" y="56"/>
                  </a:lnTo>
                  <a:lnTo>
                    <a:pt x="14" y="56"/>
                  </a:lnTo>
                  <a:lnTo>
                    <a:pt x="16" y="68"/>
                  </a:lnTo>
                  <a:lnTo>
                    <a:pt x="16" y="68"/>
                  </a:lnTo>
                  <a:lnTo>
                    <a:pt x="20" y="72"/>
                  </a:lnTo>
                  <a:lnTo>
                    <a:pt x="24" y="74"/>
                  </a:lnTo>
                  <a:lnTo>
                    <a:pt x="24" y="74"/>
                  </a:lnTo>
                  <a:lnTo>
                    <a:pt x="30" y="76"/>
                  </a:lnTo>
                  <a:lnTo>
                    <a:pt x="36" y="78"/>
                  </a:lnTo>
                  <a:lnTo>
                    <a:pt x="36" y="78"/>
                  </a:lnTo>
                  <a:lnTo>
                    <a:pt x="42" y="76"/>
                  </a:lnTo>
                  <a:lnTo>
                    <a:pt x="48" y="74"/>
                  </a:lnTo>
                  <a:lnTo>
                    <a:pt x="48" y="74"/>
                  </a:lnTo>
                  <a:lnTo>
                    <a:pt x="52" y="72"/>
                  </a:lnTo>
                  <a:lnTo>
                    <a:pt x="56" y="68"/>
                  </a:lnTo>
                  <a:lnTo>
                    <a:pt x="56" y="68"/>
                  </a:lnTo>
                  <a:lnTo>
                    <a:pt x="62" y="56"/>
                  </a:lnTo>
                  <a:lnTo>
                    <a:pt x="62" y="56"/>
                  </a:lnTo>
                  <a:lnTo>
                    <a:pt x="66" y="42"/>
                  </a:lnTo>
                  <a:lnTo>
                    <a:pt x="66" y="4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3" name="Freeform 17"/>
            <p:cNvSpPr>
              <a:spLocks/>
            </p:cNvSpPr>
            <p:nvPr/>
          </p:nvSpPr>
          <p:spPr bwMode="auto">
            <a:xfrm>
              <a:off x="6399357" y="1847706"/>
              <a:ext cx="117475" cy="130175"/>
            </a:xfrm>
            <a:custGeom>
              <a:avLst/>
              <a:gdLst/>
              <a:ahLst/>
              <a:cxnLst>
                <a:cxn ang="0">
                  <a:pos x="54" y="82"/>
                </a:cxn>
                <a:cxn ang="0">
                  <a:pos x="54" y="72"/>
                </a:cxn>
                <a:cxn ang="0">
                  <a:pos x="54" y="72"/>
                </a:cxn>
                <a:cxn ang="0">
                  <a:pos x="44" y="78"/>
                </a:cxn>
                <a:cxn ang="0">
                  <a:pos x="44" y="78"/>
                </a:cxn>
                <a:cxn ang="0">
                  <a:pos x="34" y="82"/>
                </a:cxn>
                <a:cxn ang="0">
                  <a:pos x="34" y="82"/>
                </a:cxn>
                <a:cxn ang="0">
                  <a:pos x="28" y="82"/>
                </a:cxn>
                <a:cxn ang="0">
                  <a:pos x="28" y="82"/>
                </a:cxn>
                <a:cxn ang="0">
                  <a:pos x="20" y="82"/>
                </a:cxn>
                <a:cxn ang="0">
                  <a:pos x="20" y="82"/>
                </a:cxn>
                <a:cxn ang="0">
                  <a:pos x="12" y="82"/>
                </a:cxn>
                <a:cxn ang="0">
                  <a:pos x="12" y="82"/>
                </a:cxn>
                <a:cxn ang="0">
                  <a:pos x="6" y="78"/>
                </a:cxn>
                <a:cxn ang="0">
                  <a:pos x="6" y="78"/>
                </a:cxn>
                <a:cxn ang="0">
                  <a:pos x="0" y="70"/>
                </a:cxn>
                <a:cxn ang="0">
                  <a:pos x="0" y="70"/>
                </a:cxn>
                <a:cxn ang="0">
                  <a:pos x="0" y="58"/>
                </a:cxn>
                <a:cxn ang="0">
                  <a:pos x="8" y="0"/>
                </a:cxn>
                <a:cxn ang="0">
                  <a:pos x="20" y="0"/>
                </a:cxn>
                <a:cxn ang="0">
                  <a:pos x="14" y="52"/>
                </a:cxn>
                <a:cxn ang="0">
                  <a:pos x="14" y="52"/>
                </a:cxn>
                <a:cxn ang="0">
                  <a:pos x="12" y="58"/>
                </a:cxn>
                <a:cxn ang="0">
                  <a:pos x="12" y="58"/>
                </a:cxn>
                <a:cxn ang="0">
                  <a:pos x="14" y="66"/>
                </a:cxn>
                <a:cxn ang="0">
                  <a:pos x="14" y="66"/>
                </a:cxn>
                <a:cxn ang="0">
                  <a:pos x="16" y="70"/>
                </a:cxn>
                <a:cxn ang="0">
                  <a:pos x="16" y="70"/>
                </a:cxn>
                <a:cxn ang="0">
                  <a:pos x="20" y="72"/>
                </a:cxn>
                <a:cxn ang="0">
                  <a:pos x="24" y="72"/>
                </a:cxn>
                <a:cxn ang="0">
                  <a:pos x="24" y="72"/>
                </a:cxn>
                <a:cxn ang="0">
                  <a:pos x="34" y="72"/>
                </a:cxn>
                <a:cxn ang="0">
                  <a:pos x="34" y="72"/>
                </a:cxn>
                <a:cxn ang="0">
                  <a:pos x="42" y="70"/>
                </a:cxn>
                <a:cxn ang="0">
                  <a:pos x="42" y="70"/>
                </a:cxn>
                <a:cxn ang="0">
                  <a:pos x="48" y="66"/>
                </a:cxn>
                <a:cxn ang="0">
                  <a:pos x="48" y="66"/>
                </a:cxn>
                <a:cxn ang="0">
                  <a:pos x="54" y="64"/>
                </a:cxn>
                <a:cxn ang="0">
                  <a:pos x="62" y="0"/>
                </a:cxn>
                <a:cxn ang="0">
                  <a:pos x="74" y="0"/>
                </a:cxn>
                <a:cxn ang="0">
                  <a:pos x="64" y="82"/>
                </a:cxn>
                <a:cxn ang="0">
                  <a:pos x="54" y="82"/>
                </a:cxn>
              </a:cxnLst>
              <a:rect l="0" t="0" r="r" b="b"/>
              <a:pathLst>
                <a:path w="74" h="82">
                  <a:moveTo>
                    <a:pt x="54" y="82"/>
                  </a:moveTo>
                  <a:lnTo>
                    <a:pt x="54" y="72"/>
                  </a:lnTo>
                  <a:lnTo>
                    <a:pt x="54" y="72"/>
                  </a:lnTo>
                  <a:lnTo>
                    <a:pt x="44" y="78"/>
                  </a:lnTo>
                  <a:lnTo>
                    <a:pt x="44" y="78"/>
                  </a:lnTo>
                  <a:lnTo>
                    <a:pt x="34" y="82"/>
                  </a:lnTo>
                  <a:lnTo>
                    <a:pt x="34" y="82"/>
                  </a:lnTo>
                  <a:lnTo>
                    <a:pt x="28" y="82"/>
                  </a:lnTo>
                  <a:lnTo>
                    <a:pt x="28" y="82"/>
                  </a:lnTo>
                  <a:lnTo>
                    <a:pt x="20" y="82"/>
                  </a:lnTo>
                  <a:lnTo>
                    <a:pt x="20" y="82"/>
                  </a:lnTo>
                  <a:lnTo>
                    <a:pt x="12" y="82"/>
                  </a:lnTo>
                  <a:lnTo>
                    <a:pt x="12" y="82"/>
                  </a:lnTo>
                  <a:lnTo>
                    <a:pt x="6" y="78"/>
                  </a:lnTo>
                  <a:lnTo>
                    <a:pt x="6" y="78"/>
                  </a:lnTo>
                  <a:lnTo>
                    <a:pt x="0" y="70"/>
                  </a:lnTo>
                  <a:lnTo>
                    <a:pt x="0" y="70"/>
                  </a:lnTo>
                  <a:lnTo>
                    <a:pt x="0" y="58"/>
                  </a:lnTo>
                  <a:lnTo>
                    <a:pt x="8" y="0"/>
                  </a:lnTo>
                  <a:lnTo>
                    <a:pt x="20" y="0"/>
                  </a:lnTo>
                  <a:lnTo>
                    <a:pt x="14" y="52"/>
                  </a:lnTo>
                  <a:lnTo>
                    <a:pt x="14" y="52"/>
                  </a:lnTo>
                  <a:lnTo>
                    <a:pt x="12" y="58"/>
                  </a:lnTo>
                  <a:lnTo>
                    <a:pt x="12" y="58"/>
                  </a:lnTo>
                  <a:lnTo>
                    <a:pt x="14" y="66"/>
                  </a:lnTo>
                  <a:lnTo>
                    <a:pt x="14" y="66"/>
                  </a:lnTo>
                  <a:lnTo>
                    <a:pt x="16" y="70"/>
                  </a:lnTo>
                  <a:lnTo>
                    <a:pt x="16" y="70"/>
                  </a:lnTo>
                  <a:lnTo>
                    <a:pt x="20" y="72"/>
                  </a:lnTo>
                  <a:lnTo>
                    <a:pt x="24" y="72"/>
                  </a:lnTo>
                  <a:lnTo>
                    <a:pt x="24" y="72"/>
                  </a:lnTo>
                  <a:lnTo>
                    <a:pt x="34" y="72"/>
                  </a:lnTo>
                  <a:lnTo>
                    <a:pt x="34" y="72"/>
                  </a:lnTo>
                  <a:lnTo>
                    <a:pt x="42" y="70"/>
                  </a:lnTo>
                  <a:lnTo>
                    <a:pt x="42" y="70"/>
                  </a:lnTo>
                  <a:lnTo>
                    <a:pt x="48" y="66"/>
                  </a:lnTo>
                  <a:lnTo>
                    <a:pt x="48" y="66"/>
                  </a:lnTo>
                  <a:lnTo>
                    <a:pt x="54" y="64"/>
                  </a:lnTo>
                  <a:lnTo>
                    <a:pt x="62" y="0"/>
                  </a:lnTo>
                  <a:lnTo>
                    <a:pt x="74" y="0"/>
                  </a:lnTo>
                  <a:lnTo>
                    <a:pt x="64" y="82"/>
                  </a:lnTo>
                  <a:lnTo>
                    <a:pt x="54" y="8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4" name="Freeform 18"/>
            <p:cNvSpPr>
              <a:spLocks/>
            </p:cNvSpPr>
            <p:nvPr/>
          </p:nvSpPr>
          <p:spPr bwMode="auto">
            <a:xfrm>
              <a:off x="6542232" y="1847706"/>
              <a:ext cx="85725" cy="130175"/>
            </a:xfrm>
            <a:custGeom>
              <a:avLst/>
              <a:gdLst/>
              <a:ahLst/>
              <a:cxnLst>
                <a:cxn ang="0">
                  <a:pos x="34" y="12"/>
                </a:cxn>
                <a:cxn ang="0">
                  <a:pos x="34" y="12"/>
                </a:cxn>
                <a:cxn ang="0">
                  <a:pos x="26" y="14"/>
                </a:cxn>
                <a:cxn ang="0">
                  <a:pos x="20" y="18"/>
                </a:cxn>
                <a:cxn ang="0">
                  <a:pos x="12" y="82"/>
                </a:cxn>
                <a:cxn ang="0">
                  <a:pos x="0" y="82"/>
                </a:cxn>
                <a:cxn ang="0">
                  <a:pos x="10" y="0"/>
                </a:cxn>
                <a:cxn ang="0">
                  <a:pos x="20" y="0"/>
                </a:cxn>
                <a:cxn ang="0">
                  <a:pos x="20" y="10"/>
                </a:cxn>
                <a:cxn ang="0">
                  <a:pos x="20" y="10"/>
                </a:cxn>
                <a:cxn ang="0">
                  <a:pos x="30" y="4"/>
                </a:cxn>
                <a:cxn ang="0">
                  <a:pos x="30" y="4"/>
                </a:cxn>
                <a:cxn ang="0">
                  <a:pos x="38" y="0"/>
                </a:cxn>
                <a:cxn ang="0">
                  <a:pos x="38" y="0"/>
                </a:cxn>
                <a:cxn ang="0">
                  <a:pos x="46" y="0"/>
                </a:cxn>
                <a:cxn ang="0">
                  <a:pos x="46" y="0"/>
                </a:cxn>
                <a:cxn ang="0">
                  <a:pos x="54" y="0"/>
                </a:cxn>
                <a:cxn ang="0">
                  <a:pos x="52" y="10"/>
                </a:cxn>
                <a:cxn ang="0">
                  <a:pos x="52" y="10"/>
                </a:cxn>
                <a:cxn ang="0">
                  <a:pos x="34" y="12"/>
                </a:cxn>
                <a:cxn ang="0">
                  <a:pos x="34" y="12"/>
                </a:cxn>
              </a:cxnLst>
              <a:rect l="0" t="0" r="r" b="b"/>
              <a:pathLst>
                <a:path w="54" h="82">
                  <a:moveTo>
                    <a:pt x="34" y="12"/>
                  </a:moveTo>
                  <a:lnTo>
                    <a:pt x="34" y="12"/>
                  </a:lnTo>
                  <a:lnTo>
                    <a:pt x="26" y="14"/>
                  </a:lnTo>
                  <a:lnTo>
                    <a:pt x="20" y="18"/>
                  </a:lnTo>
                  <a:lnTo>
                    <a:pt x="12" y="82"/>
                  </a:lnTo>
                  <a:lnTo>
                    <a:pt x="0" y="82"/>
                  </a:lnTo>
                  <a:lnTo>
                    <a:pt x="10" y="0"/>
                  </a:lnTo>
                  <a:lnTo>
                    <a:pt x="20" y="0"/>
                  </a:lnTo>
                  <a:lnTo>
                    <a:pt x="20" y="10"/>
                  </a:lnTo>
                  <a:lnTo>
                    <a:pt x="20" y="10"/>
                  </a:lnTo>
                  <a:lnTo>
                    <a:pt x="30" y="4"/>
                  </a:lnTo>
                  <a:lnTo>
                    <a:pt x="30" y="4"/>
                  </a:lnTo>
                  <a:lnTo>
                    <a:pt x="38" y="0"/>
                  </a:lnTo>
                  <a:lnTo>
                    <a:pt x="38" y="0"/>
                  </a:lnTo>
                  <a:lnTo>
                    <a:pt x="46" y="0"/>
                  </a:lnTo>
                  <a:lnTo>
                    <a:pt x="46" y="0"/>
                  </a:lnTo>
                  <a:lnTo>
                    <a:pt x="54" y="0"/>
                  </a:lnTo>
                  <a:lnTo>
                    <a:pt x="52" y="10"/>
                  </a:lnTo>
                  <a:lnTo>
                    <a:pt x="52" y="10"/>
                  </a:lnTo>
                  <a:lnTo>
                    <a:pt x="34" y="12"/>
                  </a:lnTo>
                  <a:lnTo>
                    <a:pt x="34" y="1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5" name="Freeform 19"/>
            <p:cNvSpPr>
              <a:spLocks/>
            </p:cNvSpPr>
            <p:nvPr/>
          </p:nvSpPr>
          <p:spPr bwMode="auto">
            <a:xfrm>
              <a:off x="6720032" y="1806431"/>
              <a:ext cx="155575" cy="171450"/>
            </a:xfrm>
            <a:custGeom>
              <a:avLst/>
              <a:gdLst/>
              <a:ahLst/>
              <a:cxnLst>
                <a:cxn ang="0">
                  <a:pos x="84" y="108"/>
                </a:cxn>
                <a:cxn ang="0">
                  <a:pos x="66" y="108"/>
                </a:cxn>
                <a:cxn ang="0">
                  <a:pos x="24" y="10"/>
                </a:cxn>
                <a:cxn ang="0">
                  <a:pos x="22" y="10"/>
                </a:cxn>
                <a:cxn ang="0">
                  <a:pos x="12" y="108"/>
                </a:cxn>
                <a:cxn ang="0">
                  <a:pos x="0" y="108"/>
                </a:cxn>
                <a:cxn ang="0">
                  <a:pos x="14" y="0"/>
                </a:cxn>
                <a:cxn ang="0">
                  <a:pos x="32" y="0"/>
                </a:cxn>
                <a:cxn ang="0">
                  <a:pos x="74" y="94"/>
                </a:cxn>
                <a:cxn ang="0">
                  <a:pos x="76" y="94"/>
                </a:cxn>
                <a:cxn ang="0">
                  <a:pos x="86" y="0"/>
                </a:cxn>
                <a:cxn ang="0">
                  <a:pos x="98" y="0"/>
                </a:cxn>
                <a:cxn ang="0">
                  <a:pos x="84" y="108"/>
                </a:cxn>
              </a:cxnLst>
              <a:rect l="0" t="0" r="r" b="b"/>
              <a:pathLst>
                <a:path w="98" h="108">
                  <a:moveTo>
                    <a:pt x="84" y="108"/>
                  </a:moveTo>
                  <a:lnTo>
                    <a:pt x="66" y="108"/>
                  </a:lnTo>
                  <a:lnTo>
                    <a:pt x="24" y="10"/>
                  </a:lnTo>
                  <a:lnTo>
                    <a:pt x="22" y="10"/>
                  </a:lnTo>
                  <a:lnTo>
                    <a:pt x="12" y="108"/>
                  </a:lnTo>
                  <a:lnTo>
                    <a:pt x="0" y="108"/>
                  </a:lnTo>
                  <a:lnTo>
                    <a:pt x="14" y="0"/>
                  </a:lnTo>
                  <a:lnTo>
                    <a:pt x="32" y="0"/>
                  </a:lnTo>
                  <a:lnTo>
                    <a:pt x="74" y="94"/>
                  </a:lnTo>
                  <a:lnTo>
                    <a:pt x="76" y="94"/>
                  </a:lnTo>
                  <a:lnTo>
                    <a:pt x="86" y="0"/>
                  </a:lnTo>
                  <a:lnTo>
                    <a:pt x="98" y="0"/>
                  </a:lnTo>
                  <a:lnTo>
                    <a:pt x="84" y="10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6" name="Freeform 20"/>
            <p:cNvSpPr>
              <a:spLocks noEditPoints="1"/>
            </p:cNvSpPr>
            <p:nvPr/>
          </p:nvSpPr>
          <p:spPr bwMode="auto">
            <a:xfrm>
              <a:off x="6894657" y="1844531"/>
              <a:ext cx="120650" cy="136525"/>
            </a:xfrm>
            <a:custGeom>
              <a:avLst/>
              <a:gdLst/>
              <a:ahLst/>
              <a:cxnLst>
                <a:cxn ang="0">
                  <a:pos x="14" y="46"/>
                </a:cxn>
                <a:cxn ang="0">
                  <a:pos x="16" y="64"/>
                </a:cxn>
                <a:cxn ang="0">
                  <a:pos x="20" y="70"/>
                </a:cxn>
                <a:cxn ang="0">
                  <a:pos x="24" y="72"/>
                </a:cxn>
                <a:cxn ang="0">
                  <a:pos x="34" y="76"/>
                </a:cxn>
                <a:cxn ang="0">
                  <a:pos x="44" y="78"/>
                </a:cxn>
                <a:cxn ang="0">
                  <a:pos x="56" y="76"/>
                </a:cxn>
                <a:cxn ang="0">
                  <a:pos x="66" y="74"/>
                </a:cxn>
                <a:cxn ang="0">
                  <a:pos x="64" y="82"/>
                </a:cxn>
                <a:cxn ang="0">
                  <a:pos x="52" y="86"/>
                </a:cxn>
                <a:cxn ang="0">
                  <a:pos x="38" y="86"/>
                </a:cxn>
                <a:cxn ang="0">
                  <a:pos x="20" y="82"/>
                </a:cxn>
                <a:cxn ang="0">
                  <a:pos x="8" y="74"/>
                </a:cxn>
                <a:cxn ang="0">
                  <a:pos x="4" y="68"/>
                </a:cxn>
                <a:cxn ang="0">
                  <a:pos x="0" y="52"/>
                </a:cxn>
                <a:cxn ang="0">
                  <a:pos x="2" y="42"/>
                </a:cxn>
                <a:cxn ang="0">
                  <a:pos x="6" y="22"/>
                </a:cxn>
                <a:cxn ang="0">
                  <a:pos x="10" y="16"/>
                </a:cxn>
                <a:cxn ang="0">
                  <a:pos x="16" y="10"/>
                </a:cxn>
                <a:cxn ang="0">
                  <a:pos x="28" y="2"/>
                </a:cxn>
                <a:cxn ang="0">
                  <a:pos x="42" y="0"/>
                </a:cxn>
                <a:cxn ang="0">
                  <a:pos x="52" y="2"/>
                </a:cxn>
                <a:cxn ang="0">
                  <a:pos x="60" y="4"/>
                </a:cxn>
                <a:cxn ang="0">
                  <a:pos x="70" y="12"/>
                </a:cxn>
                <a:cxn ang="0">
                  <a:pos x="74" y="18"/>
                </a:cxn>
                <a:cxn ang="0">
                  <a:pos x="76" y="26"/>
                </a:cxn>
                <a:cxn ang="0">
                  <a:pos x="76" y="44"/>
                </a:cxn>
                <a:cxn ang="0">
                  <a:pos x="14" y="46"/>
                </a:cxn>
                <a:cxn ang="0">
                  <a:pos x="62" y="26"/>
                </a:cxn>
                <a:cxn ang="0">
                  <a:pos x="60" y="18"/>
                </a:cxn>
                <a:cxn ang="0">
                  <a:pos x="54" y="10"/>
                </a:cxn>
                <a:cxn ang="0">
                  <a:pos x="48" y="10"/>
                </a:cxn>
                <a:cxn ang="0">
                  <a:pos x="42" y="8"/>
                </a:cxn>
                <a:cxn ang="0">
                  <a:pos x="24" y="16"/>
                </a:cxn>
                <a:cxn ang="0">
                  <a:pos x="18" y="26"/>
                </a:cxn>
                <a:cxn ang="0">
                  <a:pos x="62" y="38"/>
                </a:cxn>
                <a:cxn ang="0">
                  <a:pos x="62" y="26"/>
                </a:cxn>
              </a:cxnLst>
              <a:rect l="0" t="0" r="r" b="b"/>
              <a:pathLst>
                <a:path w="76" h="86">
                  <a:moveTo>
                    <a:pt x="14" y="46"/>
                  </a:moveTo>
                  <a:lnTo>
                    <a:pt x="14" y="46"/>
                  </a:lnTo>
                  <a:lnTo>
                    <a:pt x="14" y="56"/>
                  </a:lnTo>
                  <a:lnTo>
                    <a:pt x="16" y="64"/>
                  </a:lnTo>
                  <a:lnTo>
                    <a:pt x="16" y="64"/>
                  </a:lnTo>
                  <a:lnTo>
                    <a:pt x="20" y="70"/>
                  </a:lnTo>
                  <a:lnTo>
                    <a:pt x="24" y="72"/>
                  </a:lnTo>
                  <a:lnTo>
                    <a:pt x="24" y="72"/>
                  </a:lnTo>
                  <a:lnTo>
                    <a:pt x="28" y="76"/>
                  </a:lnTo>
                  <a:lnTo>
                    <a:pt x="34" y="76"/>
                  </a:lnTo>
                  <a:lnTo>
                    <a:pt x="34" y="76"/>
                  </a:lnTo>
                  <a:lnTo>
                    <a:pt x="44" y="78"/>
                  </a:lnTo>
                  <a:lnTo>
                    <a:pt x="44" y="78"/>
                  </a:lnTo>
                  <a:lnTo>
                    <a:pt x="56" y="76"/>
                  </a:lnTo>
                  <a:lnTo>
                    <a:pt x="56" y="76"/>
                  </a:lnTo>
                  <a:lnTo>
                    <a:pt x="66" y="74"/>
                  </a:lnTo>
                  <a:lnTo>
                    <a:pt x="64" y="82"/>
                  </a:lnTo>
                  <a:lnTo>
                    <a:pt x="64" y="82"/>
                  </a:lnTo>
                  <a:lnTo>
                    <a:pt x="52" y="86"/>
                  </a:lnTo>
                  <a:lnTo>
                    <a:pt x="52" y="86"/>
                  </a:lnTo>
                  <a:lnTo>
                    <a:pt x="38" y="86"/>
                  </a:lnTo>
                  <a:lnTo>
                    <a:pt x="38" y="86"/>
                  </a:lnTo>
                  <a:lnTo>
                    <a:pt x="28" y="84"/>
                  </a:lnTo>
                  <a:lnTo>
                    <a:pt x="20" y="82"/>
                  </a:lnTo>
                  <a:lnTo>
                    <a:pt x="14" y="80"/>
                  </a:lnTo>
                  <a:lnTo>
                    <a:pt x="8" y="74"/>
                  </a:lnTo>
                  <a:lnTo>
                    <a:pt x="8" y="74"/>
                  </a:lnTo>
                  <a:lnTo>
                    <a:pt x="4" y="68"/>
                  </a:lnTo>
                  <a:lnTo>
                    <a:pt x="2" y="60"/>
                  </a:lnTo>
                  <a:lnTo>
                    <a:pt x="0" y="52"/>
                  </a:lnTo>
                  <a:lnTo>
                    <a:pt x="2" y="42"/>
                  </a:lnTo>
                  <a:lnTo>
                    <a:pt x="2" y="42"/>
                  </a:lnTo>
                  <a:lnTo>
                    <a:pt x="4" y="32"/>
                  </a:lnTo>
                  <a:lnTo>
                    <a:pt x="6" y="22"/>
                  </a:lnTo>
                  <a:lnTo>
                    <a:pt x="6" y="22"/>
                  </a:lnTo>
                  <a:lnTo>
                    <a:pt x="10" y="16"/>
                  </a:lnTo>
                  <a:lnTo>
                    <a:pt x="16" y="10"/>
                  </a:lnTo>
                  <a:lnTo>
                    <a:pt x="16" y="10"/>
                  </a:lnTo>
                  <a:lnTo>
                    <a:pt x="22" y="6"/>
                  </a:lnTo>
                  <a:lnTo>
                    <a:pt x="28" y="2"/>
                  </a:lnTo>
                  <a:lnTo>
                    <a:pt x="28" y="2"/>
                  </a:lnTo>
                  <a:lnTo>
                    <a:pt x="42" y="0"/>
                  </a:lnTo>
                  <a:lnTo>
                    <a:pt x="42" y="0"/>
                  </a:lnTo>
                  <a:lnTo>
                    <a:pt x="52" y="2"/>
                  </a:lnTo>
                  <a:lnTo>
                    <a:pt x="60" y="4"/>
                  </a:lnTo>
                  <a:lnTo>
                    <a:pt x="60" y="4"/>
                  </a:lnTo>
                  <a:lnTo>
                    <a:pt x="66" y="8"/>
                  </a:lnTo>
                  <a:lnTo>
                    <a:pt x="70" y="12"/>
                  </a:lnTo>
                  <a:lnTo>
                    <a:pt x="70" y="12"/>
                  </a:lnTo>
                  <a:lnTo>
                    <a:pt x="74" y="18"/>
                  </a:lnTo>
                  <a:lnTo>
                    <a:pt x="76" y="26"/>
                  </a:lnTo>
                  <a:lnTo>
                    <a:pt x="76" y="26"/>
                  </a:lnTo>
                  <a:lnTo>
                    <a:pt x="76" y="34"/>
                  </a:lnTo>
                  <a:lnTo>
                    <a:pt x="76" y="44"/>
                  </a:lnTo>
                  <a:lnTo>
                    <a:pt x="74" y="46"/>
                  </a:lnTo>
                  <a:lnTo>
                    <a:pt x="14" y="46"/>
                  </a:lnTo>
                  <a:close/>
                  <a:moveTo>
                    <a:pt x="62" y="26"/>
                  </a:moveTo>
                  <a:lnTo>
                    <a:pt x="62" y="26"/>
                  </a:lnTo>
                  <a:lnTo>
                    <a:pt x="60" y="18"/>
                  </a:lnTo>
                  <a:lnTo>
                    <a:pt x="60" y="18"/>
                  </a:lnTo>
                  <a:lnTo>
                    <a:pt x="56" y="14"/>
                  </a:lnTo>
                  <a:lnTo>
                    <a:pt x="54" y="10"/>
                  </a:lnTo>
                  <a:lnTo>
                    <a:pt x="54" y="10"/>
                  </a:lnTo>
                  <a:lnTo>
                    <a:pt x="48" y="10"/>
                  </a:lnTo>
                  <a:lnTo>
                    <a:pt x="42" y="8"/>
                  </a:lnTo>
                  <a:lnTo>
                    <a:pt x="42" y="8"/>
                  </a:lnTo>
                  <a:lnTo>
                    <a:pt x="32" y="10"/>
                  </a:lnTo>
                  <a:lnTo>
                    <a:pt x="24" y="16"/>
                  </a:lnTo>
                  <a:lnTo>
                    <a:pt x="24" y="16"/>
                  </a:lnTo>
                  <a:lnTo>
                    <a:pt x="18" y="26"/>
                  </a:lnTo>
                  <a:lnTo>
                    <a:pt x="14" y="38"/>
                  </a:lnTo>
                  <a:lnTo>
                    <a:pt x="62" y="38"/>
                  </a:lnTo>
                  <a:lnTo>
                    <a:pt x="62" y="38"/>
                  </a:lnTo>
                  <a:lnTo>
                    <a:pt x="62" y="26"/>
                  </a:lnTo>
                  <a:lnTo>
                    <a:pt x="62" y="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7" name="Freeform 21"/>
            <p:cNvSpPr>
              <a:spLocks/>
            </p:cNvSpPr>
            <p:nvPr/>
          </p:nvSpPr>
          <p:spPr bwMode="auto">
            <a:xfrm>
              <a:off x="7034357" y="1803256"/>
              <a:ext cx="85725" cy="174625"/>
            </a:xfrm>
            <a:custGeom>
              <a:avLst/>
              <a:gdLst/>
              <a:ahLst/>
              <a:cxnLst>
                <a:cxn ang="0">
                  <a:pos x="30" y="38"/>
                </a:cxn>
                <a:cxn ang="0">
                  <a:pos x="22" y="90"/>
                </a:cxn>
                <a:cxn ang="0">
                  <a:pos x="22" y="90"/>
                </a:cxn>
                <a:cxn ang="0">
                  <a:pos x="22" y="96"/>
                </a:cxn>
                <a:cxn ang="0">
                  <a:pos x="22" y="96"/>
                </a:cxn>
                <a:cxn ang="0">
                  <a:pos x="24" y="100"/>
                </a:cxn>
                <a:cxn ang="0">
                  <a:pos x="24" y="100"/>
                </a:cxn>
                <a:cxn ang="0">
                  <a:pos x="28" y="100"/>
                </a:cxn>
                <a:cxn ang="0">
                  <a:pos x="28" y="100"/>
                </a:cxn>
                <a:cxn ang="0">
                  <a:pos x="34" y="100"/>
                </a:cxn>
                <a:cxn ang="0">
                  <a:pos x="44" y="100"/>
                </a:cxn>
                <a:cxn ang="0">
                  <a:pos x="44" y="110"/>
                </a:cxn>
                <a:cxn ang="0">
                  <a:pos x="32" y="110"/>
                </a:cxn>
                <a:cxn ang="0">
                  <a:pos x="32" y="110"/>
                </a:cxn>
                <a:cxn ang="0">
                  <a:pos x="20" y="110"/>
                </a:cxn>
                <a:cxn ang="0">
                  <a:pos x="20" y="110"/>
                </a:cxn>
                <a:cxn ang="0">
                  <a:pos x="14" y="108"/>
                </a:cxn>
                <a:cxn ang="0">
                  <a:pos x="14" y="108"/>
                </a:cxn>
                <a:cxn ang="0">
                  <a:pos x="12" y="104"/>
                </a:cxn>
                <a:cxn ang="0">
                  <a:pos x="10" y="102"/>
                </a:cxn>
                <a:cxn ang="0">
                  <a:pos x="10" y="102"/>
                </a:cxn>
                <a:cxn ang="0">
                  <a:pos x="10" y="90"/>
                </a:cxn>
                <a:cxn ang="0">
                  <a:pos x="18" y="38"/>
                </a:cxn>
                <a:cxn ang="0">
                  <a:pos x="0" y="38"/>
                </a:cxn>
                <a:cxn ang="0">
                  <a:pos x="2" y="28"/>
                </a:cxn>
                <a:cxn ang="0">
                  <a:pos x="18" y="28"/>
                </a:cxn>
                <a:cxn ang="0">
                  <a:pos x="22" y="4"/>
                </a:cxn>
                <a:cxn ang="0">
                  <a:pos x="22" y="4"/>
                </a:cxn>
                <a:cxn ang="0">
                  <a:pos x="24" y="4"/>
                </a:cxn>
                <a:cxn ang="0">
                  <a:pos x="24" y="4"/>
                </a:cxn>
                <a:cxn ang="0">
                  <a:pos x="26" y="2"/>
                </a:cxn>
                <a:cxn ang="0">
                  <a:pos x="26" y="2"/>
                </a:cxn>
                <a:cxn ang="0">
                  <a:pos x="30" y="0"/>
                </a:cxn>
                <a:cxn ang="0">
                  <a:pos x="30" y="0"/>
                </a:cxn>
                <a:cxn ang="0">
                  <a:pos x="34" y="0"/>
                </a:cxn>
                <a:cxn ang="0">
                  <a:pos x="30" y="28"/>
                </a:cxn>
                <a:cxn ang="0">
                  <a:pos x="54" y="28"/>
                </a:cxn>
                <a:cxn ang="0">
                  <a:pos x="52" y="38"/>
                </a:cxn>
                <a:cxn ang="0">
                  <a:pos x="30" y="38"/>
                </a:cxn>
              </a:cxnLst>
              <a:rect l="0" t="0" r="r" b="b"/>
              <a:pathLst>
                <a:path w="54" h="110">
                  <a:moveTo>
                    <a:pt x="30" y="38"/>
                  </a:moveTo>
                  <a:lnTo>
                    <a:pt x="22" y="90"/>
                  </a:lnTo>
                  <a:lnTo>
                    <a:pt x="22" y="90"/>
                  </a:lnTo>
                  <a:lnTo>
                    <a:pt x="22" y="96"/>
                  </a:lnTo>
                  <a:lnTo>
                    <a:pt x="22" y="96"/>
                  </a:lnTo>
                  <a:lnTo>
                    <a:pt x="24" y="100"/>
                  </a:lnTo>
                  <a:lnTo>
                    <a:pt x="24" y="100"/>
                  </a:lnTo>
                  <a:lnTo>
                    <a:pt x="28" y="100"/>
                  </a:lnTo>
                  <a:lnTo>
                    <a:pt x="28" y="100"/>
                  </a:lnTo>
                  <a:lnTo>
                    <a:pt x="34" y="100"/>
                  </a:lnTo>
                  <a:lnTo>
                    <a:pt x="44" y="100"/>
                  </a:lnTo>
                  <a:lnTo>
                    <a:pt x="44" y="110"/>
                  </a:lnTo>
                  <a:lnTo>
                    <a:pt x="32" y="110"/>
                  </a:lnTo>
                  <a:lnTo>
                    <a:pt x="32" y="110"/>
                  </a:lnTo>
                  <a:lnTo>
                    <a:pt x="20" y="110"/>
                  </a:lnTo>
                  <a:lnTo>
                    <a:pt x="20" y="110"/>
                  </a:lnTo>
                  <a:lnTo>
                    <a:pt x="14" y="108"/>
                  </a:lnTo>
                  <a:lnTo>
                    <a:pt x="14" y="108"/>
                  </a:lnTo>
                  <a:lnTo>
                    <a:pt x="12" y="104"/>
                  </a:lnTo>
                  <a:lnTo>
                    <a:pt x="10" y="102"/>
                  </a:lnTo>
                  <a:lnTo>
                    <a:pt x="10" y="102"/>
                  </a:lnTo>
                  <a:lnTo>
                    <a:pt x="10" y="90"/>
                  </a:lnTo>
                  <a:lnTo>
                    <a:pt x="18" y="38"/>
                  </a:lnTo>
                  <a:lnTo>
                    <a:pt x="0" y="38"/>
                  </a:lnTo>
                  <a:lnTo>
                    <a:pt x="2" y="28"/>
                  </a:lnTo>
                  <a:lnTo>
                    <a:pt x="18" y="28"/>
                  </a:lnTo>
                  <a:lnTo>
                    <a:pt x="22" y="4"/>
                  </a:lnTo>
                  <a:lnTo>
                    <a:pt x="22" y="4"/>
                  </a:lnTo>
                  <a:lnTo>
                    <a:pt x="24" y="4"/>
                  </a:lnTo>
                  <a:lnTo>
                    <a:pt x="24" y="4"/>
                  </a:lnTo>
                  <a:lnTo>
                    <a:pt x="26" y="2"/>
                  </a:lnTo>
                  <a:lnTo>
                    <a:pt x="26" y="2"/>
                  </a:lnTo>
                  <a:lnTo>
                    <a:pt x="30" y="0"/>
                  </a:lnTo>
                  <a:lnTo>
                    <a:pt x="30" y="0"/>
                  </a:lnTo>
                  <a:lnTo>
                    <a:pt x="34" y="0"/>
                  </a:lnTo>
                  <a:lnTo>
                    <a:pt x="30" y="28"/>
                  </a:lnTo>
                  <a:lnTo>
                    <a:pt x="54" y="28"/>
                  </a:lnTo>
                  <a:lnTo>
                    <a:pt x="52" y="38"/>
                  </a:lnTo>
                  <a:lnTo>
                    <a:pt x="30" y="3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22"/>
            <p:cNvSpPr>
              <a:spLocks/>
            </p:cNvSpPr>
            <p:nvPr/>
          </p:nvSpPr>
          <p:spPr bwMode="auto">
            <a:xfrm>
              <a:off x="7132782" y="1847706"/>
              <a:ext cx="187325" cy="130175"/>
            </a:xfrm>
            <a:custGeom>
              <a:avLst/>
              <a:gdLst/>
              <a:ahLst/>
              <a:cxnLst>
                <a:cxn ang="0">
                  <a:pos x="88" y="82"/>
                </a:cxn>
                <a:cxn ang="0">
                  <a:pos x="70" y="82"/>
                </a:cxn>
                <a:cxn ang="0">
                  <a:pos x="58" y="12"/>
                </a:cxn>
                <a:cxn ang="0">
                  <a:pos x="56" y="12"/>
                </a:cxn>
                <a:cxn ang="0">
                  <a:pos x="30" y="82"/>
                </a:cxn>
                <a:cxn ang="0">
                  <a:pos x="10" y="82"/>
                </a:cxn>
                <a:cxn ang="0">
                  <a:pos x="0" y="0"/>
                </a:cxn>
                <a:cxn ang="0">
                  <a:pos x="12" y="0"/>
                </a:cxn>
                <a:cxn ang="0">
                  <a:pos x="12" y="0"/>
                </a:cxn>
                <a:cxn ang="0">
                  <a:pos x="14" y="10"/>
                </a:cxn>
                <a:cxn ang="0">
                  <a:pos x="14" y="10"/>
                </a:cxn>
                <a:cxn ang="0">
                  <a:pos x="16" y="26"/>
                </a:cxn>
                <a:cxn ang="0">
                  <a:pos x="16" y="26"/>
                </a:cxn>
                <a:cxn ang="0">
                  <a:pos x="18" y="42"/>
                </a:cxn>
                <a:cxn ang="0">
                  <a:pos x="18" y="42"/>
                </a:cxn>
                <a:cxn ang="0">
                  <a:pos x="18" y="56"/>
                </a:cxn>
                <a:cxn ang="0">
                  <a:pos x="18" y="56"/>
                </a:cxn>
                <a:cxn ang="0">
                  <a:pos x="20" y="72"/>
                </a:cxn>
                <a:cxn ang="0">
                  <a:pos x="22" y="72"/>
                </a:cxn>
                <a:cxn ang="0">
                  <a:pos x="22" y="72"/>
                </a:cxn>
                <a:cxn ang="0">
                  <a:pos x="28" y="56"/>
                </a:cxn>
                <a:cxn ang="0">
                  <a:pos x="28" y="56"/>
                </a:cxn>
                <a:cxn ang="0">
                  <a:pos x="34" y="42"/>
                </a:cxn>
                <a:cxn ang="0">
                  <a:pos x="34" y="42"/>
                </a:cxn>
                <a:cxn ang="0">
                  <a:pos x="42" y="26"/>
                </a:cxn>
                <a:cxn ang="0">
                  <a:pos x="42" y="26"/>
                </a:cxn>
                <a:cxn ang="0">
                  <a:pos x="46" y="10"/>
                </a:cxn>
                <a:cxn ang="0">
                  <a:pos x="46" y="10"/>
                </a:cxn>
                <a:cxn ang="0">
                  <a:pos x="50" y="0"/>
                </a:cxn>
                <a:cxn ang="0">
                  <a:pos x="68" y="0"/>
                </a:cxn>
                <a:cxn ang="0">
                  <a:pos x="68" y="0"/>
                </a:cxn>
                <a:cxn ang="0">
                  <a:pos x="70" y="10"/>
                </a:cxn>
                <a:cxn ang="0">
                  <a:pos x="70" y="10"/>
                </a:cxn>
                <a:cxn ang="0">
                  <a:pos x="72" y="26"/>
                </a:cxn>
                <a:cxn ang="0">
                  <a:pos x="72" y="26"/>
                </a:cxn>
                <a:cxn ang="0">
                  <a:pos x="74" y="42"/>
                </a:cxn>
                <a:cxn ang="0">
                  <a:pos x="74" y="42"/>
                </a:cxn>
                <a:cxn ang="0">
                  <a:pos x="76" y="56"/>
                </a:cxn>
                <a:cxn ang="0">
                  <a:pos x="76" y="56"/>
                </a:cxn>
                <a:cxn ang="0">
                  <a:pos x="80" y="72"/>
                </a:cxn>
                <a:cxn ang="0">
                  <a:pos x="82" y="72"/>
                </a:cxn>
                <a:cxn ang="0">
                  <a:pos x="82" y="72"/>
                </a:cxn>
                <a:cxn ang="0">
                  <a:pos x="88" y="58"/>
                </a:cxn>
                <a:cxn ang="0">
                  <a:pos x="88" y="58"/>
                </a:cxn>
                <a:cxn ang="0">
                  <a:pos x="92" y="42"/>
                </a:cxn>
                <a:cxn ang="0">
                  <a:pos x="92" y="42"/>
                </a:cxn>
                <a:cxn ang="0">
                  <a:pos x="98" y="26"/>
                </a:cxn>
                <a:cxn ang="0">
                  <a:pos x="98" y="26"/>
                </a:cxn>
                <a:cxn ang="0">
                  <a:pos x="104" y="10"/>
                </a:cxn>
                <a:cxn ang="0">
                  <a:pos x="104" y="10"/>
                </a:cxn>
                <a:cxn ang="0">
                  <a:pos x="106" y="0"/>
                </a:cxn>
                <a:cxn ang="0">
                  <a:pos x="118" y="0"/>
                </a:cxn>
                <a:cxn ang="0">
                  <a:pos x="88" y="82"/>
                </a:cxn>
              </a:cxnLst>
              <a:rect l="0" t="0" r="r" b="b"/>
              <a:pathLst>
                <a:path w="118" h="82">
                  <a:moveTo>
                    <a:pt x="88" y="82"/>
                  </a:moveTo>
                  <a:lnTo>
                    <a:pt x="70" y="82"/>
                  </a:lnTo>
                  <a:lnTo>
                    <a:pt x="58" y="12"/>
                  </a:lnTo>
                  <a:lnTo>
                    <a:pt x="56" y="12"/>
                  </a:lnTo>
                  <a:lnTo>
                    <a:pt x="30" y="82"/>
                  </a:lnTo>
                  <a:lnTo>
                    <a:pt x="10" y="82"/>
                  </a:lnTo>
                  <a:lnTo>
                    <a:pt x="0" y="0"/>
                  </a:lnTo>
                  <a:lnTo>
                    <a:pt x="12" y="0"/>
                  </a:lnTo>
                  <a:lnTo>
                    <a:pt x="12" y="0"/>
                  </a:lnTo>
                  <a:lnTo>
                    <a:pt x="14" y="10"/>
                  </a:lnTo>
                  <a:lnTo>
                    <a:pt x="14" y="10"/>
                  </a:lnTo>
                  <a:lnTo>
                    <a:pt x="16" y="26"/>
                  </a:lnTo>
                  <a:lnTo>
                    <a:pt x="16" y="26"/>
                  </a:lnTo>
                  <a:lnTo>
                    <a:pt x="18" y="42"/>
                  </a:lnTo>
                  <a:lnTo>
                    <a:pt x="18" y="42"/>
                  </a:lnTo>
                  <a:lnTo>
                    <a:pt x="18" y="56"/>
                  </a:lnTo>
                  <a:lnTo>
                    <a:pt x="18" y="56"/>
                  </a:lnTo>
                  <a:lnTo>
                    <a:pt x="20" y="72"/>
                  </a:lnTo>
                  <a:lnTo>
                    <a:pt x="22" y="72"/>
                  </a:lnTo>
                  <a:lnTo>
                    <a:pt x="22" y="72"/>
                  </a:lnTo>
                  <a:lnTo>
                    <a:pt x="28" y="56"/>
                  </a:lnTo>
                  <a:lnTo>
                    <a:pt x="28" y="56"/>
                  </a:lnTo>
                  <a:lnTo>
                    <a:pt x="34" y="42"/>
                  </a:lnTo>
                  <a:lnTo>
                    <a:pt x="34" y="42"/>
                  </a:lnTo>
                  <a:lnTo>
                    <a:pt x="42" y="26"/>
                  </a:lnTo>
                  <a:lnTo>
                    <a:pt x="42" y="26"/>
                  </a:lnTo>
                  <a:lnTo>
                    <a:pt x="46" y="10"/>
                  </a:lnTo>
                  <a:lnTo>
                    <a:pt x="46" y="10"/>
                  </a:lnTo>
                  <a:lnTo>
                    <a:pt x="50" y="0"/>
                  </a:lnTo>
                  <a:lnTo>
                    <a:pt x="68" y="0"/>
                  </a:lnTo>
                  <a:lnTo>
                    <a:pt x="68" y="0"/>
                  </a:lnTo>
                  <a:lnTo>
                    <a:pt x="70" y="10"/>
                  </a:lnTo>
                  <a:lnTo>
                    <a:pt x="70" y="10"/>
                  </a:lnTo>
                  <a:lnTo>
                    <a:pt x="72" y="26"/>
                  </a:lnTo>
                  <a:lnTo>
                    <a:pt x="72" y="26"/>
                  </a:lnTo>
                  <a:lnTo>
                    <a:pt x="74" y="42"/>
                  </a:lnTo>
                  <a:lnTo>
                    <a:pt x="74" y="42"/>
                  </a:lnTo>
                  <a:lnTo>
                    <a:pt x="76" y="56"/>
                  </a:lnTo>
                  <a:lnTo>
                    <a:pt x="76" y="56"/>
                  </a:lnTo>
                  <a:lnTo>
                    <a:pt x="80" y="72"/>
                  </a:lnTo>
                  <a:lnTo>
                    <a:pt x="82" y="72"/>
                  </a:lnTo>
                  <a:lnTo>
                    <a:pt x="82" y="72"/>
                  </a:lnTo>
                  <a:lnTo>
                    <a:pt x="88" y="58"/>
                  </a:lnTo>
                  <a:lnTo>
                    <a:pt x="88" y="58"/>
                  </a:lnTo>
                  <a:lnTo>
                    <a:pt x="92" y="42"/>
                  </a:lnTo>
                  <a:lnTo>
                    <a:pt x="92" y="42"/>
                  </a:lnTo>
                  <a:lnTo>
                    <a:pt x="98" y="26"/>
                  </a:lnTo>
                  <a:lnTo>
                    <a:pt x="98" y="26"/>
                  </a:lnTo>
                  <a:lnTo>
                    <a:pt x="104" y="10"/>
                  </a:lnTo>
                  <a:lnTo>
                    <a:pt x="104" y="10"/>
                  </a:lnTo>
                  <a:lnTo>
                    <a:pt x="106" y="0"/>
                  </a:lnTo>
                  <a:lnTo>
                    <a:pt x="118" y="0"/>
                  </a:lnTo>
                  <a:lnTo>
                    <a:pt x="88" y="8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23"/>
            <p:cNvSpPr>
              <a:spLocks noEditPoints="1"/>
            </p:cNvSpPr>
            <p:nvPr/>
          </p:nvSpPr>
          <p:spPr bwMode="auto">
            <a:xfrm>
              <a:off x="7332807" y="1844531"/>
              <a:ext cx="127000" cy="136525"/>
            </a:xfrm>
            <a:custGeom>
              <a:avLst/>
              <a:gdLst/>
              <a:ahLst/>
              <a:cxnLst>
                <a:cxn ang="0">
                  <a:pos x="78" y="42"/>
                </a:cxn>
                <a:cxn ang="0">
                  <a:pos x="74" y="60"/>
                </a:cxn>
                <a:cxn ang="0">
                  <a:pos x="70" y="68"/>
                </a:cxn>
                <a:cxn ang="0">
                  <a:pos x="64" y="74"/>
                </a:cxn>
                <a:cxn ang="0">
                  <a:pos x="50" y="82"/>
                </a:cxn>
                <a:cxn ang="0">
                  <a:pos x="42" y="84"/>
                </a:cxn>
                <a:cxn ang="0">
                  <a:pos x="34" y="86"/>
                </a:cxn>
                <a:cxn ang="0">
                  <a:pos x="18" y="82"/>
                </a:cxn>
                <a:cxn ang="0">
                  <a:pos x="12" y="78"/>
                </a:cxn>
                <a:cxn ang="0">
                  <a:pos x="6" y="74"/>
                </a:cxn>
                <a:cxn ang="0">
                  <a:pos x="0" y="60"/>
                </a:cxn>
                <a:cxn ang="0">
                  <a:pos x="0" y="52"/>
                </a:cxn>
                <a:cxn ang="0">
                  <a:pos x="0" y="42"/>
                </a:cxn>
                <a:cxn ang="0">
                  <a:pos x="4" y="24"/>
                </a:cxn>
                <a:cxn ang="0">
                  <a:pos x="14" y="12"/>
                </a:cxn>
                <a:cxn ang="0">
                  <a:pos x="20" y="6"/>
                </a:cxn>
                <a:cxn ang="0">
                  <a:pos x="36" y="0"/>
                </a:cxn>
                <a:cxn ang="0">
                  <a:pos x="44" y="0"/>
                </a:cxn>
                <a:cxn ang="0">
                  <a:pos x="60" y="4"/>
                </a:cxn>
                <a:cxn ang="0">
                  <a:pos x="68" y="6"/>
                </a:cxn>
                <a:cxn ang="0">
                  <a:pos x="72" y="12"/>
                </a:cxn>
                <a:cxn ang="0">
                  <a:pos x="78" y="24"/>
                </a:cxn>
                <a:cxn ang="0">
                  <a:pos x="80" y="34"/>
                </a:cxn>
                <a:cxn ang="0">
                  <a:pos x="78" y="42"/>
                </a:cxn>
                <a:cxn ang="0">
                  <a:pos x="66" y="42"/>
                </a:cxn>
                <a:cxn ang="0">
                  <a:pos x="66" y="28"/>
                </a:cxn>
                <a:cxn ang="0">
                  <a:pos x="62" y="18"/>
                </a:cxn>
                <a:cxn ang="0">
                  <a:pos x="54" y="12"/>
                </a:cxn>
                <a:cxn ang="0">
                  <a:pos x="50" y="10"/>
                </a:cxn>
                <a:cxn ang="0">
                  <a:pos x="44" y="8"/>
                </a:cxn>
                <a:cxn ang="0">
                  <a:pos x="32" y="12"/>
                </a:cxn>
                <a:cxn ang="0">
                  <a:pos x="22" y="18"/>
                </a:cxn>
                <a:cxn ang="0">
                  <a:pos x="16" y="28"/>
                </a:cxn>
                <a:cxn ang="0">
                  <a:pos x="14" y="42"/>
                </a:cxn>
                <a:cxn ang="0">
                  <a:pos x="12" y="56"/>
                </a:cxn>
                <a:cxn ang="0">
                  <a:pos x="16" y="68"/>
                </a:cxn>
                <a:cxn ang="0">
                  <a:pos x="24" y="74"/>
                </a:cxn>
                <a:cxn ang="0">
                  <a:pos x="30" y="76"/>
                </a:cxn>
                <a:cxn ang="0">
                  <a:pos x="36" y="78"/>
                </a:cxn>
                <a:cxn ang="0">
                  <a:pos x="48" y="74"/>
                </a:cxn>
                <a:cxn ang="0">
                  <a:pos x="52" y="72"/>
                </a:cxn>
                <a:cxn ang="0">
                  <a:pos x="56" y="68"/>
                </a:cxn>
                <a:cxn ang="0">
                  <a:pos x="62" y="56"/>
                </a:cxn>
                <a:cxn ang="0">
                  <a:pos x="66" y="42"/>
                </a:cxn>
              </a:cxnLst>
              <a:rect l="0" t="0" r="r" b="b"/>
              <a:pathLst>
                <a:path w="80" h="86">
                  <a:moveTo>
                    <a:pt x="78" y="42"/>
                  </a:moveTo>
                  <a:lnTo>
                    <a:pt x="78" y="42"/>
                  </a:lnTo>
                  <a:lnTo>
                    <a:pt x="76" y="52"/>
                  </a:lnTo>
                  <a:lnTo>
                    <a:pt x="74" y="60"/>
                  </a:lnTo>
                  <a:lnTo>
                    <a:pt x="74" y="60"/>
                  </a:lnTo>
                  <a:lnTo>
                    <a:pt x="70" y="68"/>
                  </a:lnTo>
                  <a:lnTo>
                    <a:pt x="64" y="74"/>
                  </a:lnTo>
                  <a:lnTo>
                    <a:pt x="64" y="74"/>
                  </a:lnTo>
                  <a:lnTo>
                    <a:pt x="58" y="78"/>
                  </a:lnTo>
                  <a:lnTo>
                    <a:pt x="50" y="82"/>
                  </a:lnTo>
                  <a:lnTo>
                    <a:pt x="50" y="82"/>
                  </a:lnTo>
                  <a:lnTo>
                    <a:pt x="42" y="84"/>
                  </a:lnTo>
                  <a:lnTo>
                    <a:pt x="34" y="86"/>
                  </a:lnTo>
                  <a:lnTo>
                    <a:pt x="34" y="86"/>
                  </a:lnTo>
                  <a:lnTo>
                    <a:pt x="26" y="84"/>
                  </a:lnTo>
                  <a:lnTo>
                    <a:pt x="18" y="82"/>
                  </a:lnTo>
                  <a:lnTo>
                    <a:pt x="18" y="82"/>
                  </a:lnTo>
                  <a:lnTo>
                    <a:pt x="12" y="78"/>
                  </a:lnTo>
                  <a:lnTo>
                    <a:pt x="6" y="74"/>
                  </a:lnTo>
                  <a:lnTo>
                    <a:pt x="6" y="74"/>
                  </a:lnTo>
                  <a:lnTo>
                    <a:pt x="2" y="68"/>
                  </a:lnTo>
                  <a:lnTo>
                    <a:pt x="0" y="60"/>
                  </a:lnTo>
                  <a:lnTo>
                    <a:pt x="0" y="60"/>
                  </a:lnTo>
                  <a:lnTo>
                    <a:pt x="0" y="52"/>
                  </a:lnTo>
                  <a:lnTo>
                    <a:pt x="0" y="42"/>
                  </a:lnTo>
                  <a:lnTo>
                    <a:pt x="0" y="42"/>
                  </a:lnTo>
                  <a:lnTo>
                    <a:pt x="2" y="34"/>
                  </a:lnTo>
                  <a:lnTo>
                    <a:pt x="4" y="24"/>
                  </a:lnTo>
                  <a:lnTo>
                    <a:pt x="8" y="18"/>
                  </a:lnTo>
                  <a:lnTo>
                    <a:pt x="14" y="12"/>
                  </a:lnTo>
                  <a:lnTo>
                    <a:pt x="14" y="12"/>
                  </a:lnTo>
                  <a:lnTo>
                    <a:pt x="20" y="6"/>
                  </a:lnTo>
                  <a:lnTo>
                    <a:pt x="28" y="4"/>
                  </a:lnTo>
                  <a:lnTo>
                    <a:pt x="36" y="0"/>
                  </a:lnTo>
                  <a:lnTo>
                    <a:pt x="44" y="0"/>
                  </a:lnTo>
                  <a:lnTo>
                    <a:pt x="44" y="0"/>
                  </a:lnTo>
                  <a:lnTo>
                    <a:pt x="54" y="0"/>
                  </a:lnTo>
                  <a:lnTo>
                    <a:pt x="60" y="4"/>
                  </a:lnTo>
                  <a:lnTo>
                    <a:pt x="60" y="4"/>
                  </a:lnTo>
                  <a:lnTo>
                    <a:pt x="68" y="6"/>
                  </a:lnTo>
                  <a:lnTo>
                    <a:pt x="72" y="12"/>
                  </a:lnTo>
                  <a:lnTo>
                    <a:pt x="72" y="12"/>
                  </a:lnTo>
                  <a:lnTo>
                    <a:pt x="76" y="18"/>
                  </a:lnTo>
                  <a:lnTo>
                    <a:pt x="78" y="24"/>
                  </a:lnTo>
                  <a:lnTo>
                    <a:pt x="78" y="24"/>
                  </a:lnTo>
                  <a:lnTo>
                    <a:pt x="80" y="34"/>
                  </a:lnTo>
                  <a:lnTo>
                    <a:pt x="78" y="42"/>
                  </a:lnTo>
                  <a:lnTo>
                    <a:pt x="78" y="42"/>
                  </a:lnTo>
                  <a:close/>
                  <a:moveTo>
                    <a:pt x="66" y="42"/>
                  </a:moveTo>
                  <a:lnTo>
                    <a:pt x="66" y="42"/>
                  </a:lnTo>
                  <a:lnTo>
                    <a:pt x="66" y="28"/>
                  </a:lnTo>
                  <a:lnTo>
                    <a:pt x="66" y="28"/>
                  </a:lnTo>
                  <a:lnTo>
                    <a:pt x="62" y="18"/>
                  </a:lnTo>
                  <a:lnTo>
                    <a:pt x="62" y="18"/>
                  </a:lnTo>
                  <a:lnTo>
                    <a:pt x="58" y="14"/>
                  </a:lnTo>
                  <a:lnTo>
                    <a:pt x="54" y="12"/>
                  </a:lnTo>
                  <a:lnTo>
                    <a:pt x="54" y="12"/>
                  </a:lnTo>
                  <a:lnTo>
                    <a:pt x="50" y="10"/>
                  </a:lnTo>
                  <a:lnTo>
                    <a:pt x="44" y="8"/>
                  </a:lnTo>
                  <a:lnTo>
                    <a:pt x="44" y="8"/>
                  </a:lnTo>
                  <a:lnTo>
                    <a:pt x="38" y="10"/>
                  </a:lnTo>
                  <a:lnTo>
                    <a:pt x="32" y="12"/>
                  </a:lnTo>
                  <a:lnTo>
                    <a:pt x="28" y="14"/>
                  </a:lnTo>
                  <a:lnTo>
                    <a:pt x="22" y="18"/>
                  </a:lnTo>
                  <a:lnTo>
                    <a:pt x="22" y="18"/>
                  </a:lnTo>
                  <a:lnTo>
                    <a:pt x="16" y="28"/>
                  </a:lnTo>
                  <a:lnTo>
                    <a:pt x="14" y="42"/>
                  </a:lnTo>
                  <a:lnTo>
                    <a:pt x="14" y="42"/>
                  </a:lnTo>
                  <a:lnTo>
                    <a:pt x="12" y="56"/>
                  </a:lnTo>
                  <a:lnTo>
                    <a:pt x="12" y="56"/>
                  </a:lnTo>
                  <a:lnTo>
                    <a:pt x="16" y="68"/>
                  </a:lnTo>
                  <a:lnTo>
                    <a:pt x="16" y="68"/>
                  </a:lnTo>
                  <a:lnTo>
                    <a:pt x="20" y="72"/>
                  </a:lnTo>
                  <a:lnTo>
                    <a:pt x="24" y="74"/>
                  </a:lnTo>
                  <a:lnTo>
                    <a:pt x="24" y="74"/>
                  </a:lnTo>
                  <a:lnTo>
                    <a:pt x="30" y="76"/>
                  </a:lnTo>
                  <a:lnTo>
                    <a:pt x="36" y="78"/>
                  </a:lnTo>
                  <a:lnTo>
                    <a:pt x="36" y="78"/>
                  </a:lnTo>
                  <a:lnTo>
                    <a:pt x="42" y="76"/>
                  </a:lnTo>
                  <a:lnTo>
                    <a:pt x="48" y="74"/>
                  </a:lnTo>
                  <a:lnTo>
                    <a:pt x="48" y="74"/>
                  </a:lnTo>
                  <a:lnTo>
                    <a:pt x="52" y="72"/>
                  </a:lnTo>
                  <a:lnTo>
                    <a:pt x="56" y="68"/>
                  </a:lnTo>
                  <a:lnTo>
                    <a:pt x="56" y="68"/>
                  </a:lnTo>
                  <a:lnTo>
                    <a:pt x="62" y="56"/>
                  </a:lnTo>
                  <a:lnTo>
                    <a:pt x="62" y="56"/>
                  </a:lnTo>
                  <a:lnTo>
                    <a:pt x="66" y="42"/>
                  </a:lnTo>
                  <a:lnTo>
                    <a:pt x="66" y="4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24"/>
            <p:cNvSpPr>
              <a:spLocks/>
            </p:cNvSpPr>
            <p:nvPr/>
          </p:nvSpPr>
          <p:spPr bwMode="auto">
            <a:xfrm>
              <a:off x="7482032" y="1847706"/>
              <a:ext cx="85725" cy="130175"/>
            </a:xfrm>
            <a:custGeom>
              <a:avLst/>
              <a:gdLst/>
              <a:ahLst/>
              <a:cxnLst>
                <a:cxn ang="0">
                  <a:pos x="34" y="12"/>
                </a:cxn>
                <a:cxn ang="0">
                  <a:pos x="34" y="12"/>
                </a:cxn>
                <a:cxn ang="0">
                  <a:pos x="28" y="14"/>
                </a:cxn>
                <a:cxn ang="0">
                  <a:pos x="20" y="18"/>
                </a:cxn>
                <a:cxn ang="0">
                  <a:pos x="12" y="82"/>
                </a:cxn>
                <a:cxn ang="0">
                  <a:pos x="0" y="82"/>
                </a:cxn>
                <a:cxn ang="0">
                  <a:pos x="10" y="0"/>
                </a:cxn>
                <a:cxn ang="0">
                  <a:pos x="22" y="0"/>
                </a:cxn>
                <a:cxn ang="0">
                  <a:pos x="20" y="10"/>
                </a:cxn>
                <a:cxn ang="0">
                  <a:pos x="20" y="10"/>
                </a:cxn>
                <a:cxn ang="0">
                  <a:pos x="30" y="4"/>
                </a:cxn>
                <a:cxn ang="0">
                  <a:pos x="30" y="4"/>
                </a:cxn>
                <a:cxn ang="0">
                  <a:pos x="38" y="0"/>
                </a:cxn>
                <a:cxn ang="0">
                  <a:pos x="38" y="0"/>
                </a:cxn>
                <a:cxn ang="0">
                  <a:pos x="46" y="0"/>
                </a:cxn>
                <a:cxn ang="0">
                  <a:pos x="46" y="0"/>
                </a:cxn>
                <a:cxn ang="0">
                  <a:pos x="54" y="0"/>
                </a:cxn>
                <a:cxn ang="0">
                  <a:pos x="52" y="10"/>
                </a:cxn>
                <a:cxn ang="0">
                  <a:pos x="52" y="10"/>
                </a:cxn>
                <a:cxn ang="0">
                  <a:pos x="34" y="12"/>
                </a:cxn>
                <a:cxn ang="0">
                  <a:pos x="34" y="12"/>
                </a:cxn>
              </a:cxnLst>
              <a:rect l="0" t="0" r="r" b="b"/>
              <a:pathLst>
                <a:path w="54" h="82">
                  <a:moveTo>
                    <a:pt x="34" y="12"/>
                  </a:moveTo>
                  <a:lnTo>
                    <a:pt x="34" y="12"/>
                  </a:lnTo>
                  <a:lnTo>
                    <a:pt x="28" y="14"/>
                  </a:lnTo>
                  <a:lnTo>
                    <a:pt x="20" y="18"/>
                  </a:lnTo>
                  <a:lnTo>
                    <a:pt x="12" y="82"/>
                  </a:lnTo>
                  <a:lnTo>
                    <a:pt x="0" y="82"/>
                  </a:lnTo>
                  <a:lnTo>
                    <a:pt x="10" y="0"/>
                  </a:lnTo>
                  <a:lnTo>
                    <a:pt x="22" y="0"/>
                  </a:lnTo>
                  <a:lnTo>
                    <a:pt x="20" y="10"/>
                  </a:lnTo>
                  <a:lnTo>
                    <a:pt x="20" y="10"/>
                  </a:lnTo>
                  <a:lnTo>
                    <a:pt x="30" y="4"/>
                  </a:lnTo>
                  <a:lnTo>
                    <a:pt x="30" y="4"/>
                  </a:lnTo>
                  <a:lnTo>
                    <a:pt x="38" y="0"/>
                  </a:lnTo>
                  <a:lnTo>
                    <a:pt x="38" y="0"/>
                  </a:lnTo>
                  <a:lnTo>
                    <a:pt x="46" y="0"/>
                  </a:lnTo>
                  <a:lnTo>
                    <a:pt x="46" y="0"/>
                  </a:lnTo>
                  <a:lnTo>
                    <a:pt x="54" y="0"/>
                  </a:lnTo>
                  <a:lnTo>
                    <a:pt x="52" y="10"/>
                  </a:lnTo>
                  <a:lnTo>
                    <a:pt x="52" y="10"/>
                  </a:lnTo>
                  <a:lnTo>
                    <a:pt x="34" y="12"/>
                  </a:lnTo>
                  <a:lnTo>
                    <a:pt x="34" y="1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25"/>
            <p:cNvSpPr>
              <a:spLocks/>
            </p:cNvSpPr>
            <p:nvPr/>
          </p:nvSpPr>
          <p:spPr bwMode="auto">
            <a:xfrm>
              <a:off x="7574107" y="1793731"/>
              <a:ext cx="120650" cy="184150"/>
            </a:xfrm>
            <a:custGeom>
              <a:avLst/>
              <a:gdLst/>
              <a:ahLst/>
              <a:cxnLst>
                <a:cxn ang="0">
                  <a:pos x="52" y="116"/>
                </a:cxn>
                <a:cxn ang="0">
                  <a:pos x="16" y="72"/>
                </a:cxn>
                <a:cxn ang="0">
                  <a:pos x="12" y="116"/>
                </a:cxn>
                <a:cxn ang="0">
                  <a:pos x="0" y="116"/>
                </a:cxn>
                <a:cxn ang="0">
                  <a:pos x="14" y="0"/>
                </a:cxn>
                <a:cxn ang="0">
                  <a:pos x="26" y="0"/>
                </a:cxn>
                <a:cxn ang="0">
                  <a:pos x="16" y="70"/>
                </a:cxn>
                <a:cxn ang="0">
                  <a:pos x="60" y="34"/>
                </a:cxn>
                <a:cxn ang="0">
                  <a:pos x="76" y="34"/>
                </a:cxn>
                <a:cxn ang="0">
                  <a:pos x="32" y="70"/>
                </a:cxn>
                <a:cxn ang="0">
                  <a:pos x="70" y="116"/>
                </a:cxn>
                <a:cxn ang="0">
                  <a:pos x="52" y="116"/>
                </a:cxn>
              </a:cxnLst>
              <a:rect l="0" t="0" r="r" b="b"/>
              <a:pathLst>
                <a:path w="76" h="116">
                  <a:moveTo>
                    <a:pt x="52" y="116"/>
                  </a:moveTo>
                  <a:lnTo>
                    <a:pt x="16" y="72"/>
                  </a:lnTo>
                  <a:lnTo>
                    <a:pt x="12" y="116"/>
                  </a:lnTo>
                  <a:lnTo>
                    <a:pt x="0" y="116"/>
                  </a:lnTo>
                  <a:lnTo>
                    <a:pt x="14" y="0"/>
                  </a:lnTo>
                  <a:lnTo>
                    <a:pt x="26" y="0"/>
                  </a:lnTo>
                  <a:lnTo>
                    <a:pt x="16" y="70"/>
                  </a:lnTo>
                  <a:lnTo>
                    <a:pt x="60" y="34"/>
                  </a:lnTo>
                  <a:lnTo>
                    <a:pt x="76" y="34"/>
                  </a:lnTo>
                  <a:lnTo>
                    <a:pt x="32" y="70"/>
                  </a:lnTo>
                  <a:lnTo>
                    <a:pt x="70" y="116"/>
                  </a:lnTo>
                  <a:lnTo>
                    <a:pt x="52" y="11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2" name="Freeform 26"/>
            <p:cNvSpPr>
              <a:spLocks/>
            </p:cNvSpPr>
            <p:nvPr/>
          </p:nvSpPr>
          <p:spPr bwMode="auto">
            <a:xfrm>
              <a:off x="7713807" y="1803256"/>
              <a:ext cx="34925" cy="57150"/>
            </a:xfrm>
            <a:custGeom>
              <a:avLst/>
              <a:gdLst/>
              <a:ahLst/>
              <a:cxnLst>
                <a:cxn ang="0">
                  <a:pos x="8" y="36"/>
                </a:cxn>
                <a:cxn ang="0">
                  <a:pos x="0" y="36"/>
                </a:cxn>
                <a:cxn ang="0">
                  <a:pos x="8" y="0"/>
                </a:cxn>
                <a:cxn ang="0">
                  <a:pos x="22" y="0"/>
                </a:cxn>
                <a:cxn ang="0">
                  <a:pos x="8" y="36"/>
                </a:cxn>
              </a:cxnLst>
              <a:rect l="0" t="0" r="r" b="b"/>
              <a:pathLst>
                <a:path w="22" h="36">
                  <a:moveTo>
                    <a:pt x="8" y="36"/>
                  </a:moveTo>
                  <a:lnTo>
                    <a:pt x="0" y="36"/>
                  </a:lnTo>
                  <a:lnTo>
                    <a:pt x="8" y="0"/>
                  </a:lnTo>
                  <a:lnTo>
                    <a:pt x="22" y="0"/>
                  </a:lnTo>
                  <a:lnTo>
                    <a:pt x="8" y="3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3" name="Freeform 27"/>
            <p:cNvSpPr>
              <a:spLocks/>
            </p:cNvSpPr>
            <p:nvPr/>
          </p:nvSpPr>
          <p:spPr bwMode="auto">
            <a:xfrm>
              <a:off x="7764607" y="1844531"/>
              <a:ext cx="104775" cy="136525"/>
            </a:xfrm>
            <a:custGeom>
              <a:avLst/>
              <a:gdLst/>
              <a:ahLst/>
              <a:cxnLst>
                <a:cxn ang="0">
                  <a:pos x="64" y="60"/>
                </a:cxn>
                <a:cxn ang="0">
                  <a:pos x="54" y="78"/>
                </a:cxn>
                <a:cxn ang="0">
                  <a:pos x="48" y="82"/>
                </a:cxn>
                <a:cxn ang="0">
                  <a:pos x="26" y="86"/>
                </a:cxn>
                <a:cxn ang="0">
                  <a:pos x="12" y="84"/>
                </a:cxn>
                <a:cxn ang="0">
                  <a:pos x="0" y="82"/>
                </a:cxn>
                <a:cxn ang="0">
                  <a:pos x="2" y="74"/>
                </a:cxn>
                <a:cxn ang="0">
                  <a:pos x="12" y="76"/>
                </a:cxn>
                <a:cxn ang="0">
                  <a:pos x="24" y="76"/>
                </a:cxn>
                <a:cxn ang="0">
                  <a:pos x="34" y="76"/>
                </a:cxn>
                <a:cxn ang="0">
                  <a:pos x="42" y="74"/>
                </a:cxn>
                <a:cxn ang="0">
                  <a:pos x="48" y="70"/>
                </a:cxn>
                <a:cxn ang="0">
                  <a:pos x="52" y="62"/>
                </a:cxn>
                <a:cxn ang="0">
                  <a:pos x="52" y="58"/>
                </a:cxn>
                <a:cxn ang="0">
                  <a:pos x="50" y="54"/>
                </a:cxn>
                <a:cxn ang="0">
                  <a:pos x="44" y="50"/>
                </a:cxn>
                <a:cxn ang="0">
                  <a:pos x="34" y="48"/>
                </a:cxn>
                <a:cxn ang="0">
                  <a:pos x="28" y="46"/>
                </a:cxn>
                <a:cxn ang="0">
                  <a:pos x="20" y="44"/>
                </a:cxn>
                <a:cxn ang="0">
                  <a:pos x="12" y="40"/>
                </a:cxn>
                <a:cxn ang="0">
                  <a:pos x="8" y="34"/>
                </a:cxn>
                <a:cxn ang="0">
                  <a:pos x="6" y="24"/>
                </a:cxn>
                <a:cxn ang="0">
                  <a:pos x="8" y="18"/>
                </a:cxn>
                <a:cxn ang="0">
                  <a:pos x="12" y="12"/>
                </a:cxn>
                <a:cxn ang="0">
                  <a:pos x="20" y="6"/>
                </a:cxn>
                <a:cxn ang="0">
                  <a:pos x="30" y="2"/>
                </a:cxn>
                <a:cxn ang="0">
                  <a:pos x="42" y="0"/>
                </a:cxn>
                <a:cxn ang="0">
                  <a:pos x="56" y="2"/>
                </a:cxn>
                <a:cxn ang="0">
                  <a:pos x="64" y="12"/>
                </a:cxn>
                <a:cxn ang="0">
                  <a:pos x="54" y="10"/>
                </a:cxn>
                <a:cxn ang="0">
                  <a:pos x="44" y="10"/>
                </a:cxn>
                <a:cxn ang="0">
                  <a:pos x="36" y="10"/>
                </a:cxn>
                <a:cxn ang="0">
                  <a:pos x="28" y="12"/>
                </a:cxn>
                <a:cxn ang="0">
                  <a:pos x="22" y="16"/>
                </a:cxn>
                <a:cxn ang="0">
                  <a:pos x="20" y="18"/>
                </a:cxn>
                <a:cxn ang="0">
                  <a:pos x="20" y="22"/>
                </a:cxn>
                <a:cxn ang="0">
                  <a:pos x="20" y="28"/>
                </a:cxn>
                <a:cxn ang="0">
                  <a:pos x="26" y="32"/>
                </a:cxn>
                <a:cxn ang="0">
                  <a:pos x="32" y="36"/>
                </a:cxn>
                <a:cxn ang="0">
                  <a:pos x="38" y="36"/>
                </a:cxn>
                <a:cxn ang="0">
                  <a:pos x="48" y="38"/>
                </a:cxn>
                <a:cxn ang="0">
                  <a:pos x="56" y="42"/>
                </a:cxn>
                <a:cxn ang="0">
                  <a:pos x="62" y="50"/>
                </a:cxn>
                <a:cxn ang="0">
                  <a:pos x="64" y="54"/>
                </a:cxn>
                <a:cxn ang="0">
                  <a:pos x="64" y="60"/>
                </a:cxn>
              </a:cxnLst>
              <a:rect l="0" t="0" r="r" b="b"/>
              <a:pathLst>
                <a:path w="66" h="86">
                  <a:moveTo>
                    <a:pt x="64" y="60"/>
                  </a:moveTo>
                  <a:lnTo>
                    <a:pt x="64" y="60"/>
                  </a:lnTo>
                  <a:lnTo>
                    <a:pt x="60" y="70"/>
                  </a:lnTo>
                  <a:lnTo>
                    <a:pt x="54" y="78"/>
                  </a:lnTo>
                  <a:lnTo>
                    <a:pt x="54" y="78"/>
                  </a:lnTo>
                  <a:lnTo>
                    <a:pt x="48" y="82"/>
                  </a:lnTo>
                  <a:lnTo>
                    <a:pt x="42" y="84"/>
                  </a:lnTo>
                  <a:lnTo>
                    <a:pt x="26" y="86"/>
                  </a:lnTo>
                  <a:lnTo>
                    <a:pt x="26" y="86"/>
                  </a:lnTo>
                  <a:lnTo>
                    <a:pt x="12" y="84"/>
                  </a:lnTo>
                  <a:lnTo>
                    <a:pt x="12" y="84"/>
                  </a:lnTo>
                  <a:lnTo>
                    <a:pt x="0" y="82"/>
                  </a:lnTo>
                  <a:lnTo>
                    <a:pt x="2" y="74"/>
                  </a:lnTo>
                  <a:lnTo>
                    <a:pt x="2" y="74"/>
                  </a:lnTo>
                  <a:lnTo>
                    <a:pt x="12" y="76"/>
                  </a:lnTo>
                  <a:lnTo>
                    <a:pt x="12" y="76"/>
                  </a:lnTo>
                  <a:lnTo>
                    <a:pt x="24" y="76"/>
                  </a:lnTo>
                  <a:lnTo>
                    <a:pt x="24" y="76"/>
                  </a:lnTo>
                  <a:lnTo>
                    <a:pt x="34" y="76"/>
                  </a:lnTo>
                  <a:lnTo>
                    <a:pt x="34" y="76"/>
                  </a:lnTo>
                  <a:lnTo>
                    <a:pt x="42" y="74"/>
                  </a:lnTo>
                  <a:lnTo>
                    <a:pt x="42" y="74"/>
                  </a:lnTo>
                  <a:lnTo>
                    <a:pt x="48" y="70"/>
                  </a:lnTo>
                  <a:lnTo>
                    <a:pt x="48" y="70"/>
                  </a:lnTo>
                  <a:lnTo>
                    <a:pt x="50" y="66"/>
                  </a:lnTo>
                  <a:lnTo>
                    <a:pt x="52" y="62"/>
                  </a:lnTo>
                  <a:lnTo>
                    <a:pt x="52" y="62"/>
                  </a:lnTo>
                  <a:lnTo>
                    <a:pt x="52" y="58"/>
                  </a:lnTo>
                  <a:lnTo>
                    <a:pt x="50" y="54"/>
                  </a:lnTo>
                  <a:lnTo>
                    <a:pt x="50" y="54"/>
                  </a:lnTo>
                  <a:lnTo>
                    <a:pt x="44" y="50"/>
                  </a:lnTo>
                  <a:lnTo>
                    <a:pt x="44" y="50"/>
                  </a:lnTo>
                  <a:lnTo>
                    <a:pt x="34" y="48"/>
                  </a:lnTo>
                  <a:lnTo>
                    <a:pt x="34" y="48"/>
                  </a:lnTo>
                  <a:lnTo>
                    <a:pt x="28" y="46"/>
                  </a:lnTo>
                  <a:lnTo>
                    <a:pt x="28" y="46"/>
                  </a:lnTo>
                  <a:lnTo>
                    <a:pt x="20" y="44"/>
                  </a:lnTo>
                  <a:lnTo>
                    <a:pt x="20" y="44"/>
                  </a:lnTo>
                  <a:lnTo>
                    <a:pt x="12" y="40"/>
                  </a:lnTo>
                  <a:lnTo>
                    <a:pt x="12" y="40"/>
                  </a:lnTo>
                  <a:lnTo>
                    <a:pt x="8" y="34"/>
                  </a:lnTo>
                  <a:lnTo>
                    <a:pt x="8" y="34"/>
                  </a:lnTo>
                  <a:lnTo>
                    <a:pt x="6" y="28"/>
                  </a:lnTo>
                  <a:lnTo>
                    <a:pt x="6" y="24"/>
                  </a:lnTo>
                  <a:lnTo>
                    <a:pt x="6" y="24"/>
                  </a:lnTo>
                  <a:lnTo>
                    <a:pt x="8" y="18"/>
                  </a:lnTo>
                  <a:lnTo>
                    <a:pt x="12" y="12"/>
                  </a:lnTo>
                  <a:lnTo>
                    <a:pt x="12" y="12"/>
                  </a:lnTo>
                  <a:lnTo>
                    <a:pt x="20" y="6"/>
                  </a:lnTo>
                  <a:lnTo>
                    <a:pt x="20" y="6"/>
                  </a:lnTo>
                  <a:lnTo>
                    <a:pt x="30" y="2"/>
                  </a:lnTo>
                  <a:lnTo>
                    <a:pt x="30" y="2"/>
                  </a:lnTo>
                  <a:lnTo>
                    <a:pt x="42" y="0"/>
                  </a:lnTo>
                  <a:lnTo>
                    <a:pt x="42" y="0"/>
                  </a:lnTo>
                  <a:lnTo>
                    <a:pt x="56" y="2"/>
                  </a:lnTo>
                  <a:lnTo>
                    <a:pt x="56" y="2"/>
                  </a:lnTo>
                  <a:lnTo>
                    <a:pt x="66" y="2"/>
                  </a:lnTo>
                  <a:lnTo>
                    <a:pt x="64" y="12"/>
                  </a:lnTo>
                  <a:lnTo>
                    <a:pt x="64" y="12"/>
                  </a:lnTo>
                  <a:lnTo>
                    <a:pt x="54" y="10"/>
                  </a:lnTo>
                  <a:lnTo>
                    <a:pt x="54" y="10"/>
                  </a:lnTo>
                  <a:lnTo>
                    <a:pt x="44" y="10"/>
                  </a:lnTo>
                  <a:lnTo>
                    <a:pt x="44" y="10"/>
                  </a:lnTo>
                  <a:lnTo>
                    <a:pt x="36" y="10"/>
                  </a:lnTo>
                  <a:lnTo>
                    <a:pt x="36" y="10"/>
                  </a:lnTo>
                  <a:lnTo>
                    <a:pt x="28" y="12"/>
                  </a:lnTo>
                  <a:lnTo>
                    <a:pt x="28" y="12"/>
                  </a:lnTo>
                  <a:lnTo>
                    <a:pt x="22" y="16"/>
                  </a:lnTo>
                  <a:lnTo>
                    <a:pt x="22" y="16"/>
                  </a:lnTo>
                  <a:lnTo>
                    <a:pt x="20" y="18"/>
                  </a:lnTo>
                  <a:lnTo>
                    <a:pt x="20" y="22"/>
                  </a:lnTo>
                  <a:lnTo>
                    <a:pt x="20" y="22"/>
                  </a:lnTo>
                  <a:lnTo>
                    <a:pt x="20" y="26"/>
                  </a:lnTo>
                  <a:lnTo>
                    <a:pt x="20" y="28"/>
                  </a:lnTo>
                  <a:lnTo>
                    <a:pt x="20" y="28"/>
                  </a:lnTo>
                  <a:lnTo>
                    <a:pt x="26" y="32"/>
                  </a:lnTo>
                  <a:lnTo>
                    <a:pt x="26" y="32"/>
                  </a:lnTo>
                  <a:lnTo>
                    <a:pt x="32" y="36"/>
                  </a:lnTo>
                  <a:lnTo>
                    <a:pt x="32" y="36"/>
                  </a:lnTo>
                  <a:lnTo>
                    <a:pt x="38" y="36"/>
                  </a:lnTo>
                  <a:lnTo>
                    <a:pt x="38" y="36"/>
                  </a:lnTo>
                  <a:lnTo>
                    <a:pt x="48" y="38"/>
                  </a:lnTo>
                  <a:lnTo>
                    <a:pt x="48" y="38"/>
                  </a:lnTo>
                  <a:lnTo>
                    <a:pt x="56" y="42"/>
                  </a:lnTo>
                  <a:lnTo>
                    <a:pt x="56" y="42"/>
                  </a:lnTo>
                  <a:lnTo>
                    <a:pt x="62" y="50"/>
                  </a:lnTo>
                  <a:lnTo>
                    <a:pt x="62" y="50"/>
                  </a:lnTo>
                  <a:lnTo>
                    <a:pt x="64" y="54"/>
                  </a:lnTo>
                  <a:lnTo>
                    <a:pt x="64" y="60"/>
                  </a:lnTo>
                  <a:lnTo>
                    <a:pt x="64" y="6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28"/>
            <p:cNvSpPr>
              <a:spLocks/>
            </p:cNvSpPr>
            <p:nvPr/>
          </p:nvSpPr>
          <p:spPr bwMode="auto">
            <a:xfrm>
              <a:off x="7977332" y="1806431"/>
              <a:ext cx="123825" cy="171450"/>
            </a:xfrm>
            <a:custGeom>
              <a:avLst/>
              <a:gdLst/>
              <a:ahLst/>
              <a:cxnLst>
                <a:cxn ang="0">
                  <a:pos x="0" y="108"/>
                </a:cxn>
                <a:cxn ang="0">
                  <a:pos x="14" y="0"/>
                </a:cxn>
                <a:cxn ang="0">
                  <a:pos x="78" y="0"/>
                </a:cxn>
                <a:cxn ang="0">
                  <a:pos x="76" y="8"/>
                </a:cxn>
                <a:cxn ang="0">
                  <a:pos x="24" y="8"/>
                </a:cxn>
                <a:cxn ang="0">
                  <a:pos x="20" y="48"/>
                </a:cxn>
                <a:cxn ang="0">
                  <a:pos x="60" y="48"/>
                </a:cxn>
                <a:cxn ang="0">
                  <a:pos x="58" y="56"/>
                </a:cxn>
                <a:cxn ang="0">
                  <a:pos x="18" y="56"/>
                </a:cxn>
                <a:cxn ang="0">
                  <a:pos x="14" y="98"/>
                </a:cxn>
                <a:cxn ang="0">
                  <a:pos x="66" y="98"/>
                </a:cxn>
                <a:cxn ang="0">
                  <a:pos x="66" y="108"/>
                </a:cxn>
                <a:cxn ang="0">
                  <a:pos x="0" y="108"/>
                </a:cxn>
              </a:cxnLst>
              <a:rect l="0" t="0" r="r" b="b"/>
              <a:pathLst>
                <a:path w="78" h="108">
                  <a:moveTo>
                    <a:pt x="0" y="108"/>
                  </a:moveTo>
                  <a:lnTo>
                    <a:pt x="14" y="0"/>
                  </a:lnTo>
                  <a:lnTo>
                    <a:pt x="78" y="0"/>
                  </a:lnTo>
                  <a:lnTo>
                    <a:pt x="76" y="8"/>
                  </a:lnTo>
                  <a:lnTo>
                    <a:pt x="24" y="8"/>
                  </a:lnTo>
                  <a:lnTo>
                    <a:pt x="20" y="48"/>
                  </a:lnTo>
                  <a:lnTo>
                    <a:pt x="60" y="48"/>
                  </a:lnTo>
                  <a:lnTo>
                    <a:pt x="58" y="56"/>
                  </a:lnTo>
                  <a:lnTo>
                    <a:pt x="18" y="56"/>
                  </a:lnTo>
                  <a:lnTo>
                    <a:pt x="14" y="98"/>
                  </a:lnTo>
                  <a:lnTo>
                    <a:pt x="66" y="98"/>
                  </a:lnTo>
                  <a:lnTo>
                    <a:pt x="66" y="108"/>
                  </a:lnTo>
                  <a:lnTo>
                    <a:pt x="0" y="10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Freeform 29"/>
            <p:cNvSpPr>
              <a:spLocks noEditPoints="1"/>
            </p:cNvSpPr>
            <p:nvPr/>
          </p:nvSpPr>
          <p:spPr bwMode="auto">
            <a:xfrm>
              <a:off x="8107507" y="1793731"/>
              <a:ext cx="127000" cy="187325"/>
            </a:xfrm>
            <a:custGeom>
              <a:avLst/>
              <a:gdLst/>
              <a:ahLst/>
              <a:cxnLst>
                <a:cxn ang="0">
                  <a:pos x="66" y="114"/>
                </a:cxn>
                <a:cxn ang="0">
                  <a:pos x="60" y="116"/>
                </a:cxn>
                <a:cxn ang="0">
                  <a:pos x="52" y="116"/>
                </a:cxn>
                <a:cxn ang="0">
                  <a:pos x="46" y="118"/>
                </a:cxn>
                <a:cxn ang="0">
                  <a:pos x="38" y="118"/>
                </a:cxn>
                <a:cxn ang="0">
                  <a:pos x="20" y="114"/>
                </a:cxn>
                <a:cxn ang="0">
                  <a:pos x="14" y="112"/>
                </a:cxn>
                <a:cxn ang="0">
                  <a:pos x="8" y="106"/>
                </a:cxn>
                <a:cxn ang="0">
                  <a:pos x="0" y="94"/>
                </a:cxn>
                <a:cxn ang="0">
                  <a:pos x="0" y="86"/>
                </a:cxn>
                <a:cxn ang="0">
                  <a:pos x="0" y="76"/>
                </a:cxn>
                <a:cxn ang="0">
                  <a:pos x="4" y="58"/>
                </a:cxn>
                <a:cxn ang="0">
                  <a:pos x="8" y="50"/>
                </a:cxn>
                <a:cxn ang="0">
                  <a:pos x="14" y="44"/>
                </a:cxn>
                <a:cxn ang="0">
                  <a:pos x="28" y="36"/>
                </a:cxn>
                <a:cxn ang="0">
                  <a:pos x="36" y="34"/>
                </a:cxn>
                <a:cxn ang="0">
                  <a:pos x="44" y="32"/>
                </a:cxn>
                <a:cxn ang="0">
                  <a:pos x="52" y="32"/>
                </a:cxn>
                <a:cxn ang="0">
                  <a:pos x="68" y="0"/>
                </a:cxn>
                <a:cxn ang="0">
                  <a:pos x="80" y="0"/>
                </a:cxn>
                <a:cxn ang="0">
                  <a:pos x="78" y="16"/>
                </a:cxn>
                <a:cxn ang="0">
                  <a:pos x="76" y="38"/>
                </a:cxn>
                <a:cxn ang="0">
                  <a:pos x="72" y="62"/>
                </a:cxn>
                <a:cxn ang="0">
                  <a:pos x="70" y="84"/>
                </a:cxn>
                <a:cxn ang="0">
                  <a:pos x="68" y="102"/>
                </a:cxn>
                <a:cxn ang="0">
                  <a:pos x="66" y="114"/>
                </a:cxn>
                <a:cxn ang="0">
                  <a:pos x="62" y="44"/>
                </a:cxn>
                <a:cxn ang="0">
                  <a:pos x="54" y="42"/>
                </a:cxn>
                <a:cxn ang="0">
                  <a:pos x="46" y="42"/>
                </a:cxn>
                <a:cxn ang="0">
                  <a:pos x="28" y="46"/>
                </a:cxn>
                <a:cxn ang="0">
                  <a:pos x="24" y="50"/>
                </a:cxn>
                <a:cxn ang="0">
                  <a:pos x="16" y="60"/>
                </a:cxn>
                <a:cxn ang="0">
                  <a:pos x="12" y="76"/>
                </a:cxn>
                <a:cxn ang="0">
                  <a:pos x="14" y="88"/>
                </a:cxn>
                <a:cxn ang="0">
                  <a:pos x="18" y="100"/>
                </a:cxn>
                <a:cxn ang="0">
                  <a:pos x="22" y="104"/>
                </a:cxn>
                <a:cxn ang="0">
                  <a:pos x="26" y="106"/>
                </a:cxn>
                <a:cxn ang="0">
                  <a:pos x="40" y="108"/>
                </a:cxn>
                <a:cxn ang="0">
                  <a:pos x="46" y="108"/>
                </a:cxn>
                <a:cxn ang="0">
                  <a:pos x="56" y="108"/>
                </a:cxn>
              </a:cxnLst>
              <a:rect l="0" t="0" r="r" b="b"/>
              <a:pathLst>
                <a:path w="80" h="118">
                  <a:moveTo>
                    <a:pt x="66" y="114"/>
                  </a:moveTo>
                  <a:lnTo>
                    <a:pt x="66" y="114"/>
                  </a:lnTo>
                  <a:lnTo>
                    <a:pt x="60" y="116"/>
                  </a:lnTo>
                  <a:lnTo>
                    <a:pt x="60" y="116"/>
                  </a:lnTo>
                  <a:lnTo>
                    <a:pt x="52" y="116"/>
                  </a:lnTo>
                  <a:lnTo>
                    <a:pt x="52" y="116"/>
                  </a:lnTo>
                  <a:lnTo>
                    <a:pt x="46" y="118"/>
                  </a:lnTo>
                  <a:lnTo>
                    <a:pt x="46" y="118"/>
                  </a:lnTo>
                  <a:lnTo>
                    <a:pt x="38" y="118"/>
                  </a:lnTo>
                  <a:lnTo>
                    <a:pt x="38" y="118"/>
                  </a:lnTo>
                  <a:lnTo>
                    <a:pt x="28" y="116"/>
                  </a:lnTo>
                  <a:lnTo>
                    <a:pt x="20" y="114"/>
                  </a:lnTo>
                  <a:lnTo>
                    <a:pt x="20" y="114"/>
                  </a:lnTo>
                  <a:lnTo>
                    <a:pt x="14" y="112"/>
                  </a:lnTo>
                  <a:lnTo>
                    <a:pt x="8" y="106"/>
                  </a:lnTo>
                  <a:lnTo>
                    <a:pt x="8" y="106"/>
                  </a:lnTo>
                  <a:lnTo>
                    <a:pt x="4" y="100"/>
                  </a:lnTo>
                  <a:lnTo>
                    <a:pt x="0" y="94"/>
                  </a:lnTo>
                  <a:lnTo>
                    <a:pt x="0" y="94"/>
                  </a:lnTo>
                  <a:lnTo>
                    <a:pt x="0" y="86"/>
                  </a:lnTo>
                  <a:lnTo>
                    <a:pt x="0" y="76"/>
                  </a:lnTo>
                  <a:lnTo>
                    <a:pt x="0" y="76"/>
                  </a:lnTo>
                  <a:lnTo>
                    <a:pt x="2" y="66"/>
                  </a:lnTo>
                  <a:lnTo>
                    <a:pt x="4" y="58"/>
                  </a:lnTo>
                  <a:lnTo>
                    <a:pt x="4" y="58"/>
                  </a:lnTo>
                  <a:lnTo>
                    <a:pt x="8" y="50"/>
                  </a:lnTo>
                  <a:lnTo>
                    <a:pt x="14" y="44"/>
                  </a:lnTo>
                  <a:lnTo>
                    <a:pt x="14" y="44"/>
                  </a:lnTo>
                  <a:lnTo>
                    <a:pt x="20" y="40"/>
                  </a:lnTo>
                  <a:lnTo>
                    <a:pt x="28" y="36"/>
                  </a:lnTo>
                  <a:lnTo>
                    <a:pt x="28" y="36"/>
                  </a:lnTo>
                  <a:lnTo>
                    <a:pt x="36" y="34"/>
                  </a:lnTo>
                  <a:lnTo>
                    <a:pt x="44" y="32"/>
                  </a:lnTo>
                  <a:lnTo>
                    <a:pt x="44" y="32"/>
                  </a:lnTo>
                  <a:lnTo>
                    <a:pt x="52" y="32"/>
                  </a:lnTo>
                  <a:lnTo>
                    <a:pt x="52" y="32"/>
                  </a:lnTo>
                  <a:lnTo>
                    <a:pt x="64" y="34"/>
                  </a:lnTo>
                  <a:lnTo>
                    <a:pt x="68" y="0"/>
                  </a:lnTo>
                  <a:lnTo>
                    <a:pt x="80" y="0"/>
                  </a:lnTo>
                  <a:lnTo>
                    <a:pt x="80" y="0"/>
                  </a:lnTo>
                  <a:lnTo>
                    <a:pt x="78" y="16"/>
                  </a:lnTo>
                  <a:lnTo>
                    <a:pt x="78" y="16"/>
                  </a:lnTo>
                  <a:lnTo>
                    <a:pt x="76" y="38"/>
                  </a:lnTo>
                  <a:lnTo>
                    <a:pt x="76" y="38"/>
                  </a:lnTo>
                  <a:lnTo>
                    <a:pt x="72" y="62"/>
                  </a:lnTo>
                  <a:lnTo>
                    <a:pt x="72" y="62"/>
                  </a:lnTo>
                  <a:lnTo>
                    <a:pt x="70" y="84"/>
                  </a:lnTo>
                  <a:lnTo>
                    <a:pt x="70" y="84"/>
                  </a:lnTo>
                  <a:lnTo>
                    <a:pt x="68" y="102"/>
                  </a:lnTo>
                  <a:lnTo>
                    <a:pt x="68" y="102"/>
                  </a:lnTo>
                  <a:lnTo>
                    <a:pt x="66" y="114"/>
                  </a:lnTo>
                  <a:lnTo>
                    <a:pt x="66" y="114"/>
                  </a:lnTo>
                  <a:close/>
                  <a:moveTo>
                    <a:pt x="62" y="44"/>
                  </a:moveTo>
                  <a:lnTo>
                    <a:pt x="62" y="44"/>
                  </a:lnTo>
                  <a:lnTo>
                    <a:pt x="54" y="42"/>
                  </a:lnTo>
                  <a:lnTo>
                    <a:pt x="54" y="42"/>
                  </a:lnTo>
                  <a:lnTo>
                    <a:pt x="46" y="42"/>
                  </a:lnTo>
                  <a:lnTo>
                    <a:pt x="46" y="42"/>
                  </a:lnTo>
                  <a:lnTo>
                    <a:pt x="34" y="44"/>
                  </a:lnTo>
                  <a:lnTo>
                    <a:pt x="28" y="46"/>
                  </a:lnTo>
                  <a:lnTo>
                    <a:pt x="24" y="50"/>
                  </a:lnTo>
                  <a:lnTo>
                    <a:pt x="24" y="50"/>
                  </a:lnTo>
                  <a:lnTo>
                    <a:pt x="20" y="54"/>
                  </a:lnTo>
                  <a:lnTo>
                    <a:pt x="16" y="60"/>
                  </a:lnTo>
                  <a:lnTo>
                    <a:pt x="12" y="76"/>
                  </a:lnTo>
                  <a:lnTo>
                    <a:pt x="12" y="76"/>
                  </a:lnTo>
                  <a:lnTo>
                    <a:pt x="14" y="88"/>
                  </a:lnTo>
                  <a:lnTo>
                    <a:pt x="14" y="88"/>
                  </a:lnTo>
                  <a:lnTo>
                    <a:pt x="16" y="94"/>
                  </a:lnTo>
                  <a:lnTo>
                    <a:pt x="18" y="100"/>
                  </a:lnTo>
                  <a:lnTo>
                    <a:pt x="18" y="100"/>
                  </a:lnTo>
                  <a:lnTo>
                    <a:pt x="22" y="104"/>
                  </a:lnTo>
                  <a:lnTo>
                    <a:pt x="26" y="106"/>
                  </a:lnTo>
                  <a:lnTo>
                    <a:pt x="26" y="106"/>
                  </a:lnTo>
                  <a:lnTo>
                    <a:pt x="32" y="108"/>
                  </a:lnTo>
                  <a:lnTo>
                    <a:pt x="40" y="108"/>
                  </a:lnTo>
                  <a:lnTo>
                    <a:pt x="40" y="108"/>
                  </a:lnTo>
                  <a:lnTo>
                    <a:pt x="46" y="108"/>
                  </a:lnTo>
                  <a:lnTo>
                    <a:pt x="46" y="108"/>
                  </a:lnTo>
                  <a:lnTo>
                    <a:pt x="56" y="108"/>
                  </a:lnTo>
                  <a:lnTo>
                    <a:pt x="62" y="4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6" name="Freeform 30"/>
            <p:cNvSpPr>
              <a:spLocks noEditPoints="1"/>
            </p:cNvSpPr>
            <p:nvPr/>
          </p:nvSpPr>
          <p:spPr bwMode="auto">
            <a:xfrm>
              <a:off x="8250382" y="1844531"/>
              <a:ext cx="136525" cy="187325"/>
            </a:xfrm>
            <a:custGeom>
              <a:avLst/>
              <a:gdLst/>
              <a:ahLst/>
              <a:cxnLst>
                <a:cxn ang="0">
                  <a:pos x="64" y="8"/>
                </a:cxn>
                <a:cxn ang="0">
                  <a:pos x="70" y="16"/>
                </a:cxn>
                <a:cxn ang="0">
                  <a:pos x="72" y="28"/>
                </a:cxn>
                <a:cxn ang="0">
                  <a:pos x="68" y="40"/>
                </a:cxn>
                <a:cxn ang="0">
                  <a:pos x="60" y="50"/>
                </a:cxn>
                <a:cxn ang="0">
                  <a:pos x="48" y="54"/>
                </a:cxn>
                <a:cxn ang="0">
                  <a:pos x="30" y="56"/>
                </a:cxn>
                <a:cxn ang="0">
                  <a:pos x="26" y="54"/>
                </a:cxn>
                <a:cxn ang="0">
                  <a:pos x="16" y="64"/>
                </a:cxn>
                <a:cxn ang="0">
                  <a:pos x="16" y="70"/>
                </a:cxn>
                <a:cxn ang="0">
                  <a:pos x="26" y="74"/>
                </a:cxn>
                <a:cxn ang="0">
                  <a:pos x="36" y="76"/>
                </a:cxn>
                <a:cxn ang="0">
                  <a:pos x="52" y="76"/>
                </a:cxn>
                <a:cxn ang="0">
                  <a:pos x="64" y="78"/>
                </a:cxn>
                <a:cxn ang="0">
                  <a:pos x="70" y="82"/>
                </a:cxn>
                <a:cxn ang="0">
                  <a:pos x="72" y="92"/>
                </a:cxn>
                <a:cxn ang="0">
                  <a:pos x="68" y="106"/>
                </a:cxn>
                <a:cxn ang="0">
                  <a:pos x="56" y="114"/>
                </a:cxn>
                <a:cxn ang="0">
                  <a:pos x="30" y="118"/>
                </a:cxn>
                <a:cxn ang="0">
                  <a:pos x="14" y="118"/>
                </a:cxn>
                <a:cxn ang="0">
                  <a:pos x="0" y="106"/>
                </a:cxn>
                <a:cxn ang="0">
                  <a:pos x="28" y="110"/>
                </a:cxn>
                <a:cxn ang="0">
                  <a:pos x="36" y="110"/>
                </a:cxn>
                <a:cxn ang="0">
                  <a:pos x="56" y="102"/>
                </a:cxn>
                <a:cxn ang="0">
                  <a:pos x="60" y="96"/>
                </a:cxn>
                <a:cxn ang="0">
                  <a:pos x="58" y="90"/>
                </a:cxn>
                <a:cxn ang="0">
                  <a:pos x="48" y="86"/>
                </a:cxn>
                <a:cxn ang="0">
                  <a:pos x="40" y="86"/>
                </a:cxn>
                <a:cxn ang="0">
                  <a:pos x="28" y="86"/>
                </a:cxn>
                <a:cxn ang="0">
                  <a:pos x="20" y="86"/>
                </a:cxn>
                <a:cxn ang="0">
                  <a:pos x="4" y="80"/>
                </a:cxn>
                <a:cxn ang="0">
                  <a:pos x="2" y="70"/>
                </a:cxn>
                <a:cxn ang="0">
                  <a:pos x="8" y="60"/>
                </a:cxn>
                <a:cxn ang="0">
                  <a:pos x="18" y="52"/>
                </a:cxn>
                <a:cxn ang="0">
                  <a:pos x="8" y="42"/>
                </a:cxn>
                <a:cxn ang="0">
                  <a:pos x="4" y="28"/>
                </a:cxn>
                <a:cxn ang="0">
                  <a:pos x="8" y="16"/>
                </a:cxn>
                <a:cxn ang="0">
                  <a:pos x="18" y="8"/>
                </a:cxn>
                <a:cxn ang="0">
                  <a:pos x="42" y="0"/>
                </a:cxn>
                <a:cxn ang="0">
                  <a:pos x="48" y="2"/>
                </a:cxn>
                <a:cxn ang="0">
                  <a:pos x="84" y="10"/>
                </a:cxn>
                <a:cxn ang="0">
                  <a:pos x="74" y="8"/>
                </a:cxn>
                <a:cxn ang="0">
                  <a:pos x="58" y="20"/>
                </a:cxn>
                <a:cxn ang="0">
                  <a:pos x="50" y="10"/>
                </a:cxn>
                <a:cxn ang="0">
                  <a:pos x="32" y="10"/>
                </a:cxn>
                <a:cxn ang="0">
                  <a:pos x="22" y="20"/>
                </a:cxn>
                <a:cxn ang="0">
                  <a:pos x="20" y="36"/>
                </a:cxn>
                <a:cxn ang="0">
                  <a:pos x="28" y="46"/>
                </a:cxn>
                <a:cxn ang="0">
                  <a:pos x="46" y="46"/>
                </a:cxn>
                <a:cxn ang="0">
                  <a:pos x="60" y="28"/>
                </a:cxn>
              </a:cxnLst>
              <a:rect l="0" t="0" r="r" b="b"/>
              <a:pathLst>
                <a:path w="86" h="118">
                  <a:moveTo>
                    <a:pt x="74" y="8"/>
                  </a:moveTo>
                  <a:lnTo>
                    <a:pt x="74" y="8"/>
                  </a:lnTo>
                  <a:lnTo>
                    <a:pt x="64" y="8"/>
                  </a:lnTo>
                  <a:lnTo>
                    <a:pt x="64" y="8"/>
                  </a:lnTo>
                  <a:lnTo>
                    <a:pt x="68" y="12"/>
                  </a:lnTo>
                  <a:lnTo>
                    <a:pt x="70" y="16"/>
                  </a:lnTo>
                  <a:lnTo>
                    <a:pt x="70" y="16"/>
                  </a:lnTo>
                  <a:lnTo>
                    <a:pt x="72" y="22"/>
                  </a:lnTo>
                  <a:lnTo>
                    <a:pt x="72" y="28"/>
                  </a:lnTo>
                  <a:lnTo>
                    <a:pt x="72" y="28"/>
                  </a:lnTo>
                  <a:lnTo>
                    <a:pt x="70" y="36"/>
                  </a:lnTo>
                  <a:lnTo>
                    <a:pt x="68" y="40"/>
                  </a:lnTo>
                  <a:lnTo>
                    <a:pt x="68" y="40"/>
                  </a:lnTo>
                  <a:lnTo>
                    <a:pt x="64" y="46"/>
                  </a:lnTo>
                  <a:lnTo>
                    <a:pt x="60" y="50"/>
                  </a:lnTo>
                  <a:lnTo>
                    <a:pt x="60" y="50"/>
                  </a:lnTo>
                  <a:lnTo>
                    <a:pt x="48" y="54"/>
                  </a:lnTo>
                  <a:lnTo>
                    <a:pt x="48" y="54"/>
                  </a:lnTo>
                  <a:lnTo>
                    <a:pt x="36" y="56"/>
                  </a:lnTo>
                  <a:lnTo>
                    <a:pt x="36" y="56"/>
                  </a:lnTo>
                  <a:lnTo>
                    <a:pt x="30" y="56"/>
                  </a:lnTo>
                  <a:lnTo>
                    <a:pt x="30" y="56"/>
                  </a:lnTo>
                  <a:lnTo>
                    <a:pt x="26" y="54"/>
                  </a:lnTo>
                  <a:lnTo>
                    <a:pt x="26" y="54"/>
                  </a:lnTo>
                  <a:lnTo>
                    <a:pt x="18" y="60"/>
                  </a:lnTo>
                  <a:lnTo>
                    <a:pt x="18" y="60"/>
                  </a:lnTo>
                  <a:lnTo>
                    <a:pt x="16" y="64"/>
                  </a:lnTo>
                  <a:lnTo>
                    <a:pt x="14" y="68"/>
                  </a:lnTo>
                  <a:lnTo>
                    <a:pt x="14" y="68"/>
                  </a:lnTo>
                  <a:lnTo>
                    <a:pt x="16" y="70"/>
                  </a:lnTo>
                  <a:lnTo>
                    <a:pt x="18" y="72"/>
                  </a:lnTo>
                  <a:lnTo>
                    <a:pt x="18" y="72"/>
                  </a:lnTo>
                  <a:lnTo>
                    <a:pt x="26" y="74"/>
                  </a:lnTo>
                  <a:lnTo>
                    <a:pt x="26" y="74"/>
                  </a:lnTo>
                  <a:lnTo>
                    <a:pt x="36" y="76"/>
                  </a:lnTo>
                  <a:lnTo>
                    <a:pt x="36" y="76"/>
                  </a:lnTo>
                  <a:lnTo>
                    <a:pt x="42" y="74"/>
                  </a:lnTo>
                  <a:lnTo>
                    <a:pt x="42" y="74"/>
                  </a:lnTo>
                  <a:lnTo>
                    <a:pt x="52" y="76"/>
                  </a:lnTo>
                  <a:lnTo>
                    <a:pt x="52" y="76"/>
                  </a:lnTo>
                  <a:lnTo>
                    <a:pt x="64" y="78"/>
                  </a:lnTo>
                  <a:lnTo>
                    <a:pt x="64" y="78"/>
                  </a:lnTo>
                  <a:lnTo>
                    <a:pt x="68" y="80"/>
                  </a:lnTo>
                  <a:lnTo>
                    <a:pt x="70" y="82"/>
                  </a:lnTo>
                  <a:lnTo>
                    <a:pt x="70" y="82"/>
                  </a:lnTo>
                  <a:lnTo>
                    <a:pt x="72" y="86"/>
                  </a:lnTo>
                  <a:lnTo>
                    <a:pt x="72" y="92"/>
                  </a:lnTo>
                  <a:lnTo>
                    <a:pt x="72" y="92"/>
                  </a:lnTo>
                  <a:lnTo>
                    <a:pt x="72" y="100"/>
                  </a:lnTo>
                  <a:lnTo>
                    <a:pt x="68" y="106"/>
                  </a:lnTo>
                  <a:lnTo>
                    <a:pt x="68" y="106"/>
                  </a:lnTo>
                  <a:lnTo>
                    <a:pt x="62" y="110"/>
                  </a:lnTo>
                  <a:lnTo>
                    <a:pt x="56" y="114"/>
                  </a:lnTo>
                  <a:lnTo>
                    <a:pt x="56" y="114"/>
                  </a:lnTo>
                  <a:lnTo>
                    <a:pt x="42" y="116"/>
                  </a:lnTo>
                  <a:lnTo>
                    <a:pt x="42" y="116"/>
                  </a:lnTo>
                  <a:lnTo>
                    <a:pt x="30" y="118"/>
                  </a:lnTo>
                  <a:lnTo>
                    <a:pt x="30" y="118"/>
                  </a:lnTo>
                  <a:lnTo>
                    <a:pt x="14" y="118"/>
                  </a:lnTo>
                  <a:lnTo>
                    <a:pt x="14" y="118"/>
                  </a:lnTo>
                  <a:lnTo>
                    <a:pt x="0" y="116"/>
                  </a:lnTo>
                  <a:lnTo>
                    <a:pt x="0" y="106"/>
                  </a:lnTo>
                  <a:lnTo>
                    <a:pt x="0" y="106"/>
                  </a:lnTo>
                  <a:lnTo>
                    <a:pt x="14" y="108"/>
                  </a:lnTo>
                  <a:lnTo>
                    <a:pt x="14" y="108"/>
                  </a:lnTo>
                  <a:lnTo>
                    <a:pt x="28" y="110"/>
                  </a:lnTo>
                  <a:lnTo>
                    <a:pt x="28" y="110"/>
                  </a:lnTo>
                  <a:lnTo>
                    <a:pt x="36" y="110"/>
                  </a:lnTo>
                  <a:lnTo>
                    <a:pt x="36" y="110"/>
                  </a:lnTo>
                  <a:lnTo>
                    <a:pt x="46" y="106"/>
                  </a:lnTo>
                  <a:lnTo>
                    <a:pt x="46" y="106"/>
                  </a:lnTo>
                  <a:lnTo>
                    <a:pt x="56" y="102"/>
                  </a:lnTo>
                  <a:lnTo>
                    <a:pt x="56" y="102"/>
                  </a:lnTo>
                  <a:lnTo>
                    <a:pt x="58" y="100"/>
                  </a:lnTo>
                  <a:lnTo>
                    <a:pt x="60" y="96"/>
                  </a:lnTo>
                  <a:lnTo>
                    <a:pt x="60" y="96"/>
                  </a:lnTo>
                  <a:lnTo>
                    <a:pt x="58" y="90"/>
                  </a:lnTo>
                  <a:lnTo>
                    <a:pt x="58" y="90"/>
                  </a:lnTo>
                  <a:lnTo>
                    <a:pt x="54" y="88"/>
                  </a:lnTo>
                  <a:lnTo>
                    <a:pt x="54" y="88"/>
                  </a:lnTo>
                  <a:lnTo>
                    <a:pt x="48" y="86"/>
                  </a:lnTo>
                  <a:lnTo>
                    <a:pt x="48" y="86"/>
                  </a:lnTo>
                  <a:lnTo>
                    <a:pt x="40" y="86"/>
                  </a:lnTo>
                  <a:lnTo>
                    <a:pt x="40" y="86"/>
                  </a:lnTo>
                  <a:lnTo>
                    <a:pt x="34" y="86"/>
                  </a:lnTo>
                  <a:lnTo>
                    <a:pt x="34" y="86"/>
                  </a:lnTo>
                  <a:lnTo>
                    <a:pt x="28" y="86"/>
                  </a:lnTo>
                  <a:lnTo>
                    <a:pt x="28" y="86"/>
                  </a:lnTo>
                  <a:lnTo>
                    <a:pt x="20" y="86"/>
                  </a:lnTo>
                  <a:lnTo>
                    <a:pt x="20" y="86"/>
                  </a:lnTo>
                  <a:lnTo>
                    <a:pt x="10" y="84"/>
                  </a:lnTo>
                  <a:lnTo>
                    <a:pt x="10" y="84"/>
                  </a:lnTo>
                  <a:lnTo>
                    <a:pt x="4" y="80"/>
                  </a:lnTo>
                  <a:lnTo>
                    <a:pt x="4" y="80"/>
                  </a:lnTo>
                  <a:lnTo>
                    <a:pt x="2" y="76"/>
                  </a:lnTo>
                  <a:lnTo>
                    <a:pt x="2" y="70"/>
                  </a:lnTo>
                  <a:lnTo>
                    <a:pt x="2" y="70"/>
                  </a:lnTo>
                  <a:lnTo>
                    <a:pt x="4" y="64"/>
                  </a:lnTo>
                  <a:lnTo>
                    <a:pt x="8" y="60"/>
                  </a:lnTo>
                  <a:lnTo>
                    <a:pt x="8" y="60"/>
                  </a:lnTo>
                  <a:lnTo>
                    <a:pt x="18" y="52"/>
                  </a:lnTo>
                  <a:lnTo>
                    <a:pt x="18" y="52"/>
                  </a:lnTo>
                  <a:lnTo>
                    <a:pt x="12" y="48"/>
                  </a:lnTo>
                  <a:lnTo>
                    <a:pt x="8" y="42"/>
                  </a:lnTo>
                  <a:lnTo>
                    <a:pt x="8" y="42"/>
                  </a:lnTo>
                  <a:lnTo>
                    <a:pt x="4" y="36"/>
                  </a:lnTo>
                  <a:lnTo>
                    <a:pt x="4" y="28"/>
                  </a:lnTo>
                  <a:lnTo>
                    <a:pt x="4" y="28"/>
                  </a:lnTo>
                  <a:lnTo>
                    <a:pt x="6" y="22"/>
                  </a:lnTo>
                  <a:lnTo>
                    <a:pt x="8" y="16"/>
                  </a:lnTo>
                  <a:lnTo>
                    <a:pt x="8" y="16"/>
                  </a:lnTo>
                  <a:lnTo>
                    <a:pt x="12" y="10"/>
                  </a:lnTo>
                  <a:lnTo>
                    <a:pt x="18" y="8"/>
                  </a:lnTo>
                  <a:lnTo>
                    <a:pt x="18" y="8"/>
                  </a:lnTo>
                  <a:lnTo>
                    <a:pt x="30" y="2"/>
                  </a:lnTo>
                  <a:lnTo>
                    <a:pt x="30" y="2"/>
                  </a:lnTo>
                  <a:lnTo>
                    <a:pt x="42" y="0"/>
                  </a:lnTo>
                  <a:lnTo>
                    <a:pt x="42" y="0"/>
                  </a:lnTo>
                  <a:lnTo>
                    <a:pt x="48" y="2"/>
                  </a:lnTo>
                  <a:lnTo>
                    <a:pt x="48" y="2"/>
                  </a:lnTo>
                  <a:lnTo>
                    <a:pt x="54" y="2"/>
                  </a:lnTo>
                  <a:lnTo>
                    <a:pt x="86" y="0"/>
                  </a:lnTo>
                  <a:lnTo>
                    <a:pt x="84" y="10"/>
                  </a:lnTo>
                  <a:lnTo>
                    <a:pt x="84" y="10"/>
                  </a:lnTo>
                  <a:lnTo>
                    <a:pt x="74" y="8"/>
                  </a:lnTo>
                  <a:lnTo>
                    <a:pt x="74" y="8"/>
                  </a:lnTo>
                  <a:close/>
                  <a:moveTo>
                    <a:pt x="60" y="28"/>
                  </a:moveTo>
                  <a:lnTo>
                    <a:pt x="60" y="28"/>
                  </a:lnTo>
                  <a:lnTo>
                    <a:pt x="58" y="20"/>
                  </a:lnTo>
                  <a:lnTo>
                    <a:pt x="56" y="14"/>
                  </a:lnTo>
                  <a:lnTo>
                    <a:pt x="56" y="14"/>
                  </a:lnTo>
                  <a:lnTo>
                    <a:pt x="50" y="10"/>
                  </a:lnTo>
                  <a:lnTo>
                    <a:pt x="42" y="8"/>
                  </a:lnTo>
                  <a:lnTo>
                    <a:pt x="42" y="8"/>
                  </a:lnTo>
                  <a:lnTo>
                    <a:pt x="32" y="10"/>
                  </a:lnTo>
                  <a:lnTo>
                    <a:pt x="26" y="14"/>
                  </a:lnTo>
                  <a:lnTo>
                    <a:pt x="26" y="14"/>
                  </a:lnTo>
                  <a:lnTo>
                    <a:pt x="22" y="20"/>
                  </a:lnTo>
                  <a:lnTo>
                    <a:pt x="18" y="28"/>
                  </a:lnTo>
                  <a:lnTo>
                    <a:pt x="18" y="28"/>
                  </a:lnTo>
                  <a:lnTo>
                    <a:pt x="20" y="36"/>
                  </a:lnTo>
                  <a:lnTo>
                    <a:pt x="22" y="42"/>
                  </a:lnTo>
                  <a:lnTo>
                    <a:pt x="22" y="42"/>
                  </a:lnTo>
                  <a:lnTo>
                    <a:pt x="28" y="46"/>
                  </a:lnTo>
                  <a:lnTo>
                    <a:pt x="36" y="48"/>
                  </a:lnTo>
                  <a:lnTo>
                    <a:pt x="36" y="48"/>
                  </a:lnTo>
                  <a:lnTo>
                    <a:pt x="46" y="46"/>
                  </a:lnTo>
                  <a:lnTo>
                    <a:pt x="52" y="42"/>
                  </a:lnTo>
                  <a:lnTo>
                    <a:pt x="56" y="36"/>
                  </a:lnTo>
                  <a:lnTo>
                    <a:pt x="60" y="28"/>
                  </a:lnTo>
                  <a:lnTo>
                    <a:pt x="60" y="2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7" name="Freeform 31"/>
            <p:cNvSpPr>
              <a:spLocks noEditPoints="1"/>
            </p:cNvSpPr>
            <p:nvPr/>
          </p:nvSpPr>
          <p:spPr bwMode="auto">
            <a:xfrm>
              <a:off x="8396432" y="1844531"/>
              <a:ext cx="117475" cy="136525"/>
            </a:xfrm>
            <a:custGeom>
              <a:avLst/>
              <a:gdLst/>
              <a:ahLst/>
              <a:cxnLst>
                <a:cxn ang="0">
                  <a:pos x="12" y="46"/>
                </a:cxn>
                <a:cxn ang="0">
                  <a:pos x="14" y="64"/>
                </a:cxn>
                <a:cxn ang="0">
                  <a:pos x="18" y="70"/>
                </a:cxn>
                <a:cxn ang="0">
                  <a:pos x="22" y="72"/>
                </a:cxn>
                <a:cxn ang="0">
                  <a:pos x="34" y="76"/>
                </a:cxn>
                <a:cxn ang="0">
                  <a:pos x="44" y="78"/>
                </a:cxn>
                <a:cxn ang="0">
                  <a:pos x="54" y="76"/>
                </a:cxn>
                <a:cxn ang="0">
                  <a:pos x="64" y="74"/>
                </a:cxn>
                <a:cxn ang="0">
                  <a:pos x="64" y="82"/>
                </a:cxn>
                <a:cxn ang="0">
                  <a:pos x="50" y="86"/>
                </a:cxn>
                <a:cxn ang="0">
                  <a:pos x="38" y="86"/>
                </a:cxn>
                <a:cxn ang="0">
                  <a:pos x="20" y="82"/>
                </a:cxn>
                <a:cxn ang="0">
                  <a:pos x="6" y="74"/>
                </a:cxn>
                <a:cxn ang="0">
                  <a:pos x="2" y="68"/>
                </a:cxn>
                <a:cxn ang="0">
                  <a:pos x="0" y="52"/>
                </a:cxn>
                <a:cxn ang="0">
                  <a:pos x="0" y="42"/>
                </a:cxn>
                <a:cxn ang="0">
                  <a:pos x="6" y="22"/>
                </a:cxn>
                <a:cxn ang="0">
                  <a:pos x="10" y="16"/>
                </a:cxn>
                <a:cxn ang="0">
                  <a:pos x="14" y="10"/>
                </a:cxn>
                <a:cxn ang="0">
                  <a:pos x="28" y="2"/>
                </a:cxn>
                <a:cxn ang="0">
                  <a:pos x="42" y="0"/>
                </a:cxn>
                <a:cxn ang="0">
                  <a:pos x="50" y="2"/>
                </a:cxn>
                <a:cxn ang="0">
                  <a:pos x="58" y="4"/>
                </a:cxn>
                <a:cxn ang="0">
                  <a:pos x="70" y="12"/>
                </a:cxn>
                <a:cxn ang="0">
                  <a:pos x="72" y="18"/>
                </a:cxn>
                <a:cxn ang="0">
                  <a:pos x="74" y="26"/>
                </a:cxn>
                <a:cxn ang="0">
                  <a:pos x="74" y="46"/>
                </a:cxn>
                <a:cxn ang="0">
                  <a:pos x="62" y="26"/>
                </a:cxn>
                <a:cxn ang="0">
                  <a:pos x="58" y="18"/>
                </a:cxn>
                <a:cxn ang="0">
                  <a:pos x="56" y="14"/>
                </a:cxn>
                <a:cxn ang="0">
                  <a:pos x="52" y="10"/>
                </a:cxn>
                <a:cxn ang="0">
                  <a:pos x="40" y="8"/>
                </a:cxn>
                <a:cxn ang="0">
                  <a:pos x="30" y="10"/>
                </a:cxn>
                <a:cxn ang="0">
                  <a:pos x="22" y="16"/>
                </a:cxn>
                <a:cxn ang="0">
                  <a:pos x="14" y="38"/>
                </a:cxn>
                <a:cxn ang="0">
                  <a:pos x="60" y="38"/>
                </a:cxn>
                <a:cxn ang="0">
                  <a:pos x="62" y="26"/>
                </a:cxn>
              </a:cxnLst>
              <a:rect l="0" t="0" r="r" b="b"/>
              <a:pathLst>
                <a:path w="74" h="86">
                  <a:moveTo>
                    <a:pt x="12" y="46"/>
                  </a:moveTo>
                  <a:lnTo>
                    <a:pt x="12" y="46"/>
                  </a:lnTo>
                  <a:lnTo>
                    <a:pt x="12" y="56"/>
                  </a:lnTo>
                  <a:lnTo>
                    <a:pt x="14" y="64"/>
                  </a:lnTo>
                  <a:lnTo>
                    <a:pt x="14" y="64"/>
                  </a:lnTo>
                  <a:lnTo>
                    <a:pt x="18" y="70"/>
                  </a:lnTo>
                  <a:lnTo>
                    <a:pt x="22" y="72"/>
                  </a:lnTo>
                  <a:lnTo>
                    <a:pt x="22" y="72"/>
                  </a:lnTo>
                  <a:lnTo>
                    <a:pt x="28" y="76"/>
                  </a:lnTo>
                  <a:lnTo>
                    <a:pt x="34" y="76"/>
                  </a:lnTo>
                  <a:lnTo>
                    <a:pt x="34" y="76"/>
                  </a:lnTo>
                  <a:lnTo>
                    <a:pt x="44" y="78"/>
                  </a:lnTo>
                  <a:lnTo>
                    <a:pt x="44" y="78"/>
                  </a:lnTo>
                  <a:lnTo>
                    <a:pt x="54" y="76"/>
                  </a:lnTo>
                  <a:lnTo>
                    <a:pt x="54" y="76"/>
                  </a:lnTo>
                  <a:lnTo>
                    <a:pt x="64" y="74"/>
                  </a:lnTo>
                  <a:lnTo>
                    <a:pt x="64" y="82"/>
                  </a:lnTo>
                  <a:lnTo>
                    <a:pt x="64" y="82"/>
                  </a:lnTo>
                  <a:lnTo>
                    <a:pt x="50" y="86"/>
                  </a:lnTo>
                  <a:lnTo>
                    <a:pt x="50" y="86"/>
                  </a:lnTo>
                  <a:lnTo>
                    <a:pt x="38" y="86"/>
                  </a:lnTo>
                  <a:lnTo>
                    <a:pt x="38" y="86"/>
                  </a:lnTo>
                  <a:lnTo>
                    <a:pt x="28" y="84"/>
                  </a:lnTo>
                  <a:lnTo>
                    <a:pt x="20" y="82"/>
                  </a:lnTo>
                  <a:lnTo>
                    <a:pt x="12" y="80"/>
                  </a:lnTo>
                  <a:lnTo>
                    <a:pt x="6" y="74"/>
                  </a:lnTo>
                  <a:lnTo>
                    <a:pt x="6" y="74"/>
                  </a:lnTo>
                  <a:lnTo>
                    <a:pt x="2" y="68"/>
                  </a:lnTo>
                  <a:lnTo>
                    <a:pt x="0" y="60"/>
                  </a:lnTo>
                  <a:lnTo>
                    <a:pt x="0" y="52"/>
                  </a:lnTo>
                  <a:lnTo>
                    <a:pt x="0" y="42"/>
                  </a:lnTo>
                  <a:lnTo>
                    <a:pt x="0" y="42"/>
                  </a:lnTo>
                  <a:lnTo>
                    <a:pt x="2" y="32"/>
                  </a:lnTo>
                  <a:lnTo>
                    <a:pt x="6" y="22"/>
                  </a:lnTo>
                  <a:lnTo>
                    <a:pt x="6" y="22"/>
                  </a:lnTo>
                  <a:lnTo>
                    <a:pt x="10" y="16"/>
                  </a:lnTo>
                  <a:lnTo>
                    <a:pt x="14" y="10"/>
                  </a:lnTo>
                  <a:lnTo>
                    <a:pt x="14" y="10"/>
                  </a:lnTo>
                  <a:lnTo>
                    <a:pt x="20" y="6"/>
                  </a:lnTo>
                  <a:lnTo>
                    <a:pt x="28" y="2"/>
                  </a:lnTo>
                  <a:lnTo>
                    <a:pt x="28" y="2"/>
                  </a:lnTo>
                  <a:lnTo>
                    <a:pt x="42" y="0"/>
                  </a:lnTo>
                  <a:lnTo>
                    <a:pt x="42" y="0"/>
                  </a:lnTo>
                  <a:lnTo>
                    <a:pt x="50" y="2"/>
                  </a:lnTo>
                  <a:lnTo>
                    <a:pt x="58" y="4"/>
                  </a:lnTo>
                  <a:lnTo>
                    <a:pt x="58" y="4"/>
                  </a:lnTo>
                  <a:lnTo>
                    <a:pt x="64" y="8"/>
                  </a:lnTo>
                  <a:lnTo>
                    <a:pt x="70" y="12"/>
                  </a:lnTo>
                  <a:lnTo>
                    <a:pt x="70" y="12"/>
                  </a:lnTo>
                  <a:lnTo>
                    <a:pt x="72" y="18"/>
                  </a:lnTo>
                  <a:lnTo>
                    <a:pt x="74" y="26"/>
                  </a:lnTo>
                  <a:lnTo>
                    <a:pt x="74" y="26"/>
                  </a:lnTo>
                  <a:lnTo>
                    <a:pt x="74" y="44"/>
                  </a:lnTo>
                  <a:lnTo>
                    <a:pt x="74" y="46"/>
                  </a:lnTo>
                  <a:lnTo>
                    <a:pt x="12" y="46"/>
                  </a:lnTo>
                  <a:close/>
                  <a:moveTo>
                    <a:pt x="62" y="26"/>
                  </a:moveTo>
                  <a:lnTo>
                    <a:pt x="62" y="26"/>
                  </a:lnTo>
                  <a:lnTo>
                    <a:pt x="58" y="18"/>
                  </a:lnTo>
                  <a:lnTo>
                    <a:pt x="58" y="18"/>
                  </a:lnTo>
                  <a:lnTo>
                    <a:pt x="56" y="14"/>
                  </a:lnTo>
                  <a:lnTo>
                    <a:pt x="52" y="10"/>
                  </a:lnTo>
                  <a:lnTo>
                    <a:pt x="52" y="10"/>
                  </a:lnTo>
                  <a:lnTo>
                    <a:pt x="48" y="10"/>
                  </a:lnTo>
                  <a:lnTo>
                    <a:pt x="40" y="8"/>
                  </a:lnTo>
                  <a:lnTo>
                    <a:pt x="40" y="8"/>
                  </a:lnTo>
                  <a:lnTo>
                    <a:pt x="30" y="10"/>
                  </a:lnTo>
                  <a:lnTo>
                    <a:pt x="22" y="16"/>
                  </a:lnTo>
                  <a:lnTo>
                    <a:pt x="22" y="16"/>
                  </a:lnTo>
                  <a:lnTo>
                    <a:pt x="16" y="26"/>
                  </a:lnTo>
                  <a:lnTo>
                    <a:pt x="14" y="38"/>
                  </a:lnTo>
                  <a:lnTo>
                    <a:pt x="60" y="38"/>
                  </a:lnTo>
                  <a:lnTo>
                    <a:pt x="60" y="38"/>
                  </a:lnTo>
                  <a:lnTo>
                    <a:pt x="62" y="26"/>
                  </a:lnTo>
                  <a:lnTo>
                    <a:pt x="62" y="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Tree>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Agenda">
    <p:spTree>
      <p:nvGrpSpPr>
        <p:cNvPr id="1" name=""/>
        <p:cNvGrpSpPr/>
        <p:nvPr/>
      </p:nvGrpSpPr>
      <p:grpSpPr>
        <a:xfrm>
          <a:off x="0" y="0"/>
          <a:ext cx="0" cy="0"/>
          <a:chOff x="0" y="0"/>
          <a:chExt cx="0" cy="0"/>
        </a:xfrm>
      </p:grpSpPr>
      <p:sp>
        <p:nvSpPr>
          <p:cNvPr id="53" name="Freeform 5"/>
          <p:cNvSpPr>
            <a:spLocks/>
          </p:cNvSpPr>
          <p:nvPr/>
        </p:nvSpPr>
        <p:spPr bwMode="auto">
          <a:xfrm>
            <a:off x="381778" y="1303696"/>
            <a:ext cx="7319011" cy="4700497"/>
          </a:xfrm>
          <a:custGeom>
            <a:avLst/>
            <a:gdLst/>
            <a:ahLst/>
            <a:cxnLst>
              <a:cxn ang="0">
                <a:pos x="4567" y="2765"/>
              </a:cxn>
              <a:cxn ang="0">
                <a:pos x="4562" y="2812"/>
              </a:cxn>
              <a:cxn ang="0">
                <a:pos x="4547" y="2858"/>
              </a:cxn>
              <a:cxn ang="0">
                <a:pos x="4526" y="2900"/>
              </a:cxn>
              <a:cxn ang="0">
                <a:pos x="4497" y="2937"/>
              </a:cxn>
              <a:cxn ang="0">
                <a:pos x="4461" y="2968"/>
              </a:cxn>
              <a:cxn ang="0">
                <a:pos x="4421" y="2991"/>
              </a:cxn>
              <a:cxn ang="0">
                <a:pos x="4375" y="3007"/>
              </a:cxn>
              <a:cxn ang="0">
                <a:pos x="4328" y="3015"/>
              </a:cxn>
              <a:cxn ang="0">
                <a:pos x="239" y="3201"/>
              </a:cxn>
              <a:cxn ang="0">
                <a:pos x="192" y="3199"/>
              </a:cxn>
              <a:cxn ang="0">
                <a:pos x="146" y="3186"/>
              </a:cxn>
              <a:cxn ang="0">
                <a:pos x="106" y="3167"/>
              </a:cxn>
              <a:cxn ang="0">
                <a:pos x="70" y="3139"/>
              </a:cxn>
              <a:cxn ang="0">
                <a:pos x="41" y="3105"/>
              </a:cxn>
              <a:cxn ang="0">
                <a:pos x="20" y="3064"/>
              </a:cxn>
              <a:cxn ang="0">
                <a:pos x="5" y="3020"/>
              </a:cxn>
              <a:cxn ang="0">
                <a:pos x="0" y="2973"/>
              </a:cxn>
              <a:cxn ang="0">
                <a:pos x="0" y="231"/>
              </a:cxn>
              <a:cxn ang="0">
                <a:pos x="5" y="184"/>
              </a:cxn>
              <a:cxn ang="0">
                <a:pos x="20" y="140"/>
              </a:cxn>
              <a:cxn ang="0">
                <a:pos x="41" y="99"/>
              </a:cxn>
              <a:cxn ang="0">
                <a:pos x="70" y="65"/>
              </a:cxn>
              <a:cxn ang="0">
                <a:pos x="106" y="36"/>
              </a:cxn>
              <a:cxn ang="0">
                <a:pos x="146" y="16"/>
              </a:cxn>
              <a:cxn ang="0">
                <a:pos x="192" y="3"/>
              </a:cxn>
              <a:cxn ang="0">
                <a:pos x="239" y="0"/>
              </a:cxn>
              <a:cxn ang="0">
                <a:pos x="4328" y="140"/>
              </a:cxn>
              <a:cxn ang="0">
                <a:pos x="4375" y="146"/>
              </a:cxn>
              <a:cxn ang="0">
                <a:pos x="4421" y="163"/>
              </a:cxn>
              <a:cxn ang="0">
                <a:pos x="4461" y="185"/>
              </a:cxn>
              <a:cxn ang="0">
                <a:pos x="4497" y="216"/>
              </a:cxn>
              <a:cxn ang="0">
                <a:pos x="4526" y="252"/>
              </a:cxn>
              <a:cxn ang="0">
                <a:pos x="4547" y="294"/>
              </a:cxn>
              <a:cxn ang="0">
                <a:pos x="4562" y="340"/>
              </a:cxn>
              <a:cxn ang="0">
                <a:pos x="4567" y="387"/>
              </a:cxn>
            </a:cxnLst>
            <a:rect l="0" t="0" r="r" b="b"/>
            <a:pathLst>
              <a:path w="4567" h="3201">
                <a:moveTo>
                  <a:pt x="4567" y="2765"/>
                </a:moveTo>
                <a:lnTo>
                  <a:pt x="4567" y="2765"/>
                </a:lnTo>
                <a:lnTo>
                  <a:pt x="4565" y="2789"/>
                </a:lnTo>
                <a:lnTo>
                  <a:pt x="4562" y="2812"/>
                </a:lnTo>
                <a:lnTo>
                  <a:pt x="4556" y="2837"/>
                </a:lnTo>
                <a:lnTo>
                  <a:pt x="4547" y="2858"/>
                </a:lnTo>
                <a:lnTo>
                  <a:pt x="4538" y="2880"/>
                </a:lnTo>
                <a:lnTo>
                  <a:pt x="4526" y="2900"/>
                </a:lnTo>
                <a:lnTo>
                  <a:pt x="4512" y="2919"/>
                </a:lnTo>
                <a:lnTo>
                  <a:pt x="4497" y="2937"/>
                </a:lnTo>
                <a:lnTo>
                  <a:pt x="4479" y="2954"/>
                </a:lnTo>
                <a:lnTo>
                  <a:pt x="4461" y="2968"/>
                </a:lnTo>
                <a:lnTo>
                  <a:pt x="4442" y="2981"/>
                </a:lnTo>
                <a:lnTo>
                  <a:pt x="4421" y="2991"/>
                </a:lnTo>
                <a:lnTo>
                  <a:pt x="4398" y="3001"/>
                </a:lnTo>
                <a:lnTo>
                  <a:pt x="4375" y="3007"/>
                </a:lnTo>
                <a:lnTo>
                  <a:pt x="4352" y="3012"/>
                </a:lnTo>
                <a:lnTo>
                  <a:pt x="4328" y="3015"/>
                </a:lnTo>
                <a:lnTo>
                  <a:pt x="239" y="3201"/>
                </a:lnTo>
                <a:lnTo>
                  <a:pt x="239" y="3201"/>
                </a:lnTo>
                <a:lnTo>
                  <a:pt x="215" y="3201"/>
                </a:lnTo>
                <a:lnTo>
                  <a:pt x="192" y="3199"/>
                </a:lnTo>
                <a:lnTo>
                  <a:pt x="169" y="3194"/>
                </a:lnTo>
                <a:lnTo>
                  <a:pt x="146" y="3186"/>
                </a:lnTo>
                <a:lnTo>
                  <a:pt x="125" y="3178"/>
                </a:lnTo>
                <a:lnTo>
                  <a:pt x="106" y="3167"/>
                </a:lnTo>
                <a:lnTo>
                  <a:pt x="88" y="3154"/>
                </a:lnTo>
                <a:lnTo>
                  <a:pt x="70" y="3139"/>
                </a:lnTo>
                <a:lnTo>
                  <a:pt x="55" y="3123"/>
                </a:lnTo>
                <a:lnTo>
                  <a:pt x="41" y="3105"/>
                </a:lnTo>
                <a:lnTo>
                  <a:pt x="29" y="3085"/>
                </a:lnTo>
                <a:lnTo>
                  <a:pt x="20" y="3064"/>
                </a:lnTo>
                <a:lnTo>
                  <a:pt x="11" y="3043"/>
                </a:lnTo>
                <a:lnTo>
                  <a:pt x="5" y="3020"/>
                </a:lnTo>
                <a:lnTo>
                  <a:pt x="2" y="2998"/>
                </a:lnTo>
                <a:lnTo>
                  <a:pt x="0" y="2973"/>
                </a:lnTo>
                <a:lnTo>
                  <a:pt x="0" y="231"/>
                </a:lnTo>
                <a:lnTo>
                  <a:pt x="0" y="231"/>
                </a:lnTo>
                <a:lnTo>
                  <a:pt x="2" y="207"/>
                </a:lnTo>
                <a:lnTo>
                  <a:pt x="5" y="184"/>
                </a:lnTo>
                <a:lnTo>
                  <a:pt x="11" y="161"/>
                </a:lnTo>
                <a:lnTo>
                  <a:pt x="20" y="140"/>
                </a:lnTo>
                <a:lnTo>
                  <a:pt x="29" y="119"/>
                </a:lnTo>
                <a:lnTo>
                  <a:pt x="41" y="99"/>
                </a:lnTo>
                <a:lnTo>
                  <a:pt x="55" y="81"/>
                </a:lnTo>
                <a:lnTo>
                  <a:pt x="70" y="65"/>
                </a:lnTo>
                <a:lnTo>
                  <a:pt x="88" y="50"/>
                </a:lnTo>
                <a:lnTo>
                  <a:pt x="106" y="36"/>
                </a:lnTo>
                <a:lnTo>
                  <a:pt x="125" y="24"/>
                </a:lnTo>
                <a:lnTo>
                  <a:pt x="146" y="16"/>
                </a:lnTo>
                <a:lnTo>
                  <a:pt x="169" y="8"/>
                </a:lnTo>
                <a:lnTo>
                  <a:pt x="192" y="3"/>
                </a:lnTo>
                <a:lnTo>
                  <a:pt x="215" y="0"/>
                </a:lnTo>
                <a:lnTo>
                  <a:pt x="239" y="0"/>
                </a:lnTo>
                <a:lnTo>
                  <a:pt x="4328" y="140"/>
                </a:lnTo>
                <a:lnTo>
                  <a:pt x="4328" y="140"/>
                </a:lnTo>
                <a:lnTo>
                  <a:pt x="4352" y="142"/>
                </a:lnTo>
                <a:lnTo>
                  <a:pt x="4375" y="146"/>
                </a:lnTo>
                <a:lnTo>
                  <a:pt x="4398" y="153"/>
                </a:lnTo>
                <a:lnTo>
                  <a:pt x="4421" y="163"/>
                </a:lnTo>
                <a:lnTo>
                  <a:pt x="4442" y="172"/>
                </a:lnTo>
                <a:lnTo>
                  <a:pt x="4461" y="185"/>
                </a:lnTo>
                <a:lnTo>
                  <a:pt x="4479" y="200"/>
                </a:lnTo>
                <a:lnTo>
                  <a:pt x="4497" y="216"/>
                </a:lnTo>
                <a:lnTo>
                  <a:pt x="4512" y="234"/>
                </a:lnTo>
                <a:lnTo>
                  <a:pt x="4526" y="252"/>
                </a:lnTo>
                <a:lnTo>
                  <a:pt x="4538" y="273"/>
                </a:lnTo>
                <a:lnTo>
                  <a:pt x="4547" y="294"/>
                </a:lnTo>
                <a:lnTo>
                  <a:pt x="4556" y="316"/>
                </a:lnTo>
                <a:lnTo>
                  <a:pt x="4562" y="340"/>
                </a:lnTo>
                <a:lnTo>
                  <a:pt x="4565" y="363"/>
                </a:lnTo>
                <a:lnTo>
                  <a:pt x="4567" y="387"/>
                </a:lnTo>
                <a:lnTo>
                  <a:pt x="4567" y="2765"/>
                </a:lnTo>
                <a:close/>
              </a:path>
            </a:pathLst>
          </a:custGeom>
          <a:solidFill>
            <a:schemeClr val="bg1">
              <a:lumMod val="85000"/>
            </a:schemeClr>
          </a:solidFill>
          <a:ln w="9525">
            <a:noFill/>
            <a:round/>
            <a:headEnd/>
            <a:tailEnd/>
          </a:ln>
          <a:effectLst>
            <a:outerShdw blurRad="228600" dist="152400" dir="4200000" algn="tl" rotWithShape="0">
              <a:prstClr val="black">
                <a:alpha val="5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45" name="Title 44"/>
          <p:cNvSpPr>
            <a:spLocks noGrp="1"/>
          </p:cNvSpPr>
          <p:nvPr>
            <p:ph type="title" hasCustomPrompt="1"/>
          </p:nvPr>
        </p:nvSpPr>
        <p:spPr>
          <a:xfrm>
            <a:off x="361378" y="197590"/>
            <a:ext cx="6922443" cy="787226"/>
          </a:xfrm>
          <a:prstGeom prst="rect">
            <a:avLst/>
          </a:prstGeom>
        </p:spPr>
        <p:txBody>
          <a:bodyPr lIns="0" tIns="0" rIns="0" bIns="0" anchor="ctr"/>
          <a:lstStyle>
            <a:lvl1pPr algn="l">
              <a:lnSpc>
                <a:spcPct val="85000"/>
              </a:lnSpc>
              <a:defRPr lang="en-US" sz="3200" b="0" kern="0" baseline="0" dirty="0" smtClean="0">
                <a:solidFill>
                  <a:srgbClr val="0098A1"/>
                </a:solidFill>
                <a:latin typeface="+mj-lt"/>
                <a:ea typeface="+mj-ea"/>
                <a:cs typeface="+mj-cs"/>
              </a:defRPr>
            </a:lvl1pPr>
          </a:lstStyle>
          <a:p>
            <a:r>
              <a:rPr lang="en-US" dirty="0" smtClean="0"/>
              <a:t>Agenda</a:t>
            </a:r>
            <a:endParaRPr lang="en-US" dirty="0"/>
          </a:p>
        </p:txBody>
      </p:sp>
      <p:sp>
        <p:nvSpPr>
          <p:cNvPr id="39" name="Text Placeholder 3"/>
          <p:cNvSpPr>
            <a:spLocks noGrp="1"/>
          </p:cNvSpPr>
          <p:nvPr>
            <p:ph type="body" sz="quarter" idx="10" hasCustomPrompt="1"/>
          </p:nvPr>
        </p:nvSpPr>
        <p:spPr>
          <a:xfrm>
            <a:off x="551046" y="1619573"/>
            <a:ext cx="6731103" cy="4164282"/>
          </a:xfrm>
          <a:prstGeom prst="rect">
            <a:avLst/>
          </a:prstGeom>
        </p:spPr>
        <p:txBody>
          <a:bodyPr/>
          <a:lstStyle>
            <a:lvl1pPr marL="342900" marR="0" indent="-342900" algn="l" defTabSz="914400" rtl="0" eaLnBrk="1" fontAlgn="base" latinLnBrk="0" hangingPunct="1">
              <a:lnSpc>
                <a:spcPct val="150000"/>
              </a:lnSpc>
              <a:spcBef>
                <a:spcPts val="600"/>
              </a:spcBef>
              <a:spcAft>
                <a:spcPct val="0"/>
              </a:spcAft>
              <a:buClr>
                <a:srgbClr val="C00000"/>
              </a:buClr>
              <a:buSzTx/>
              <a:buFont typeface="Calibri" pitchFamily="34" charset="0"/>
              <a:buChar char="•"/>
              <a:tabLst/>
              <a:defRPr sz="2200">
                <a:solidFill>
                  <a:schemeClr val="tx1">
                    <a:lumMod val="85000"/>
                    <a:lumOff val="15000"/>
                  </a:schemeClr>
                </a:solidFill>
              </a:defRPr>
            </a:lvl1pPr>
            <a:lvl2pPr>
              <a:defRPr sz="2000">
                <a:solidFill>
                  <a:schemeClr val="tx1">
                    <a:lumMod val="85000"/>
                    <a:lumOff val="15000"/>
                  </a:schemeClr>
                </a:solidFill>
              </a:defRPr>
            </a:lvl2pPr>
            <a:lvl3pPr>
              <a:defRPr sz="1800">
                <a:solidFill>
                  <a:schemeClr val="tx1">
                    <a:lumMod val="85000"/>
                    <a:lumOff val="15000"/>
                  </a:schemeClr>
                </a:solidFill>
              </a:defRPr>
            </a:lvl3pPr>
            <a:lvl4pPr>
              <a:defRPr sz="1600">
                <a:solidFill>
                  <a:schemeClr val="tx1">
                    <a:lumMod val="85000"/>
                    <a:lumOff val="15000"/>
                  </a:schemeClr>
                </a:solidFill>
              </a:defRPr>
            </a:lvl4pPr>
            <a:lvl5pPr>
              <a:defRPr sz="1600">
                <a:solidFill>
                  <a:schemeClr val="tx1">
                    <a:lumMod val="85000"/>
                    <a:lumOff val="15000"/>
                  </a:schemeClr>
                </a:solidFill>
              </a:defRPr>
            </a:lvl5pPr>
          </a:lstStyle>
          <a:p>
            <a:pPr lvl="0"/>
            <a:r>
              <a:rPr lang="en-US" dirty="0" smtClean="0"/>
              <a:t>Subject 1</a:t>
            </a:r>
          </a:p>
          <a:p>
            <a:pPr lvl="0"/>
            <a:r>
              <a:rPr lang="en-US" dirty="0" smtClean="0"/>
              <a:t>Subject 2</a:t>
            </a:r>
          </a:p>
          <a:p>
            <a:pPr lvl="0"/>
            <a:r>
              <a:rPr lang="en-US" dirty="0" smtClean="0"/>
              <a:t>Subject 3</a:t>
            </a:r>
          </a:p>
          <a:p>
            <a:pPr lvl="0"/>
            <a:r>
              <a:rPr lang="en-US" dirty="0" smtClean="0"/>
              <a:t>Subject 4</a:t>
            </a:r>
          </a:p>
          <a:p>
            <a:pPr lvl="0"/>
            <a:r>
              <a:rPr lang="en-US" dirty="0" smtClean="0"/>
              <a:t>Subject 5</a:t>
            </a:r>
          </a:p>
          <a:p>
            <a:pPr lvl="0"/>
            <a:r>
              <a:rPr lang="en-US" dirty="0" smtClean="0"/>
              <a:t>Subject 6</a:t>
            </a:r>
          </a:p>
          <a:p>
            <a:pPr marL="342900" marR="0" lvl="0" indent="-342900" algn="l" defTabSz="914400" rtl="0" eaLnBrk="1" fontAlgn="base" latinLnBrk="0" hangingPunct="1">
              <a:lnSpc>
                <a:spcPct val="150000"/>
              </a:lnSpc>
              <a:spcBef>
                <a:spcPct val="20000"/>
              </a:spcBef>
              <a:spcAft>
                <a:spcPct val="0"/>
              </a:spcAft>
              <a:buClr>
                <a:srgbClr val="C00000"/>
              </a:buClr>
              <a:buSzTx/>
              <a:buFont typeface="Calibri" pitchFamily="34" charset="0"/>
              <a:buChar char="•"/>
              <a:tabLst/>
              <a:defRPr/>
            </a:pPr>
            <a:r>
              <a:rPr lang="en-US" dirty="0" smtClean="0"/>
              <a:t>Subject 7</a:t>
            </a:r>
          </a:p>
          <a:p>
            <a:pPr lvl="0"/>
            <a:endParaRPr lang="en-US" dirty="0"/>
          </a:p>
        </p:txBody>
      </p:sp>
    </p:spTree>
    <p:extLst>
      <p:ext uri="{BB962C8B-B14F-4D97-AF65-F5344CB8AC3E}">
        <p14:creationId xmlns:p14="http://schemas.microsoft.com/office/powerpoint/2010/main" xmlns="" val="378648274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2_Agenda">
    <p:spTree>
      <p:nvGrpSpPr>
        <p:cNvPr id="1" name=""/>
        <p:cNvGrpSpPr/>
        <p:nvPr/>
      </p:nvGrpSpPr>
      <p:grpSpPr>
        <a:xfrm>
          <a:off x="0" y="0"/>
          <a:ext cx="0" cy="0"/>
          <a:chOff x="0" y="0"/>
          <a:chExt cx="0" cy="0"/>
        </a:xfrm>
      </p:grpSpPr>
      <p:sp>
        <p:nvSpPr>
          <p:cNvPr id="53" name="Freeform 5"/>
          <p:cNvSpPr>
            <a:spLocks/>
          </p:cNvSpPr>
          <p:nvPr/>
        </p:nvSpPr>
        <p:spPr bwMode="auto">
          <a:xfrm>
            <a:off x="381778" y="1303696"/>
            <a:ext cx="7319011" cy="4700497"/>
          </a:xfrm>
          <a:custGeom>
            <a:avLst/>
            <a:gdLst/>
            <a:ahLst/>
            <a:cxnLst>
              <a:cxn ang="0">
                <a:pos x="4567" y="2765"/>
              </a:cxn>
              <a:cxn ang="0">
                <a:pos x="4562" y="2812"/>
              </a:cxn>
              <a:cxn ang="0">
                <a:pos x="4547" y="2858"/>
              </a:cxn>
              <a:cxn ang="0">
                <a:pos x="4526" y="2900"/>
              </a:cxn>
              <a:cxn ang="0">
                <a:pos x="4497" y="2937"/>
              </a:cxn>
              <a:cxn ang="0">
                <a:pos x="4461" y="2968"/>
              </a:cxn>
              <a:cxn ang="0">
                <a:pos x="4421" y="2991"/>
              </a:cxn>
              <a:cxn ang="0">
                <a:pos x="4375" y="3007"/>
              </a:cxn>
              <a:cxn ang="0">
                <a:pos x="4328" y="3015"/>
              </a:cxn>
              <a:cxn ang="0">
                <a:pos x="239" y="3201"/>
              </a:cxn>
              <a:cxn ang="0">
                <a:pos x="192" y="3199"/>
              </a:cxn>
              <a:cxn ang="0">
                <a:pos x="146" y="3186"/>
              </a:cxn>
              <a:cxn ang="0">
                <a:pos x="106" y="3167"/>
              </a:cxn>
              <a:cxn ang="0">
                <a:pos x="70" y="3139"/>
              </a:cxn>
              <a:cxn ang="0">
                <a:pos x="41" y="3105"/>
              </a:cxn>
              <a:cxn ang="0">
                <a:pos x="20" y="3064"/>
              </a:cxn>
              <a:cxn ang="0">
                <a:pos x="5" y="3020"/>
              </a:cxn>
              <a:cxn ang="0">
                <a:pos x="0" y="2973"/>
              </a:cxn>
              <a:cxn ang="0">
                <a:pos x="0" y="231"/>
              </a:cxn>
              <a:cxn ang="0">
                <a:pos x="5" y="184"/>
              </a:cxn>
              <a:cxn ang="0">
                <a:pos x="20" y="140"/>
              </a:cxn>
              <a:cxn ang="0">
                <a:pos x="41" y="99"/>
              </a:cxn>
              <a:cxn ang="0">
                <a:pos x="70" y="65"/>
              </a:cxn>
              <a:cxn ang="0">
                <a:pos x="106" y="36"/>
              </a:cxn>
              <a:cxn ang="0">
                <a:pos x="146" y="16"/>
              </a:cxn>
              <a:cxn ang="0">
                <a:pos x="192" y="3"/>
              </a:cxn>
              <a:cxn ang="0">
                <a:pos x="239" y="0"/>
              </a:cxn>
              <a:cxn ang="0">
                <a:pos x="4328" y="140"/>
              </a:cxn>
              <a:cxn ang="0">
                <a:pos x="4375" y="146"/>
              </a:cxn>
              <a:cxn ang="0">
                <a:pos x="4421" y="163"/>
              </a:cxn>
              <a:cxn ang="0">
                <a:pos x="4461" y="185"/>
              </a:cxn>
              <a:cxn ang="0">
                <a:pos x="4497" y="216"/>
              </a:cxn>
              <a:cxn ang="0">
                <a:pos x="4526" y="252"/>
              </a:cxn>
              <a:cxn ang="0">
                <a:pos x="4547" y="294"/>
              </a:cxn>
              <a:cxn ang="0">
                <a:pos x="4562" y="340"/>
              </a:cxn>
              <a:cxn ang="0">
                <a:pos x="4567" y="387"/>
              </a:cxn>
            </a:cxnLst>
            <a:rect l="0" t="0" r="r" b="b"/>
            <a:pathLst>
              <a:path w="4567" h="3201">
                <a:moveTo>
                  <a:pt x="4567" y="2765"/>
                </a:moveTo>
                <a:lnTo>
                  <a:pt x="4567" y="2765"/>
                </a:lnTo>
                <a:lnTo>
                  <a:pt x="4565" y="2789"/>
                </a:lnTo>
                <a:lnTo>
                  <a:pt x="4562" y="2812"/>
                </a:lnTo>
                <a:lnTo>
                  <a:pt x="4556" y="2837"/>
                </a:lnTo>
                <a:lnTo>
                  <a:pt x="4547" y="2858"/>
                </a:lnTo>
                <a:lnTo>
                  <a:pt x="4538" y="2880"/>
                </a:lnTo>
                <a:lnTo>
                  <a:pt x="4526" y="2900"/>
                </a:lnTo>
                <a:lnTo>
                  <a:pt x="4512" y="2919"/>
                </a:lnTo>
                <a:lnTo>
                  <a:pt x="4497" y="2937"/>
                </a:lnTo>
                <a:lnTo>
                  <a:pt x="4479" y="2954"/>
                </a:lnTo>
                <a:lnTo>
                  <a:pt x="4461" y="2968"/>
                </a:lnTo>
                <a:lnTo>
                  <a:pt x="4442" y="2981"/>
                </a:lnTo>
                <a:lnTo>
                  <a:pt x="4421" y="2991"/>
                </a:lnTo>
                <a:lnTo>
                  <a:pt x="4398" y="3001"/>
                </a:lnTo>
                <a:lnTo>
                  <a:pt x="4375" y="3007"/>
                </a:lnTo>
                <a:lnTo>
                  <a:pt x="4352" y="3012"/>
                </a:lnTo>
                <a:lnTo>
                  <a:pt x="4328" y="3015"/>
                </a:lnTo>
                <a:lnTo>
                  <a:pt x="239" y="3201"/>
                </a:lnTo>
                <a:lnTo>
                  <a:pt x="239" y="3201"/>
                </a:lnTo>
                <a:lnTo>
                  <a:pt x="215" y="3201"/>
                </a:lnTo>
                <a:lnTo>
                  <a:pt x="192" y="3199"/>
                </a:lnTo>
                <a:lnTo>
                  <a:pt x="169" y="3194"/>
                </a:lnTo>
                <a:lnTo>
                  <a:pt x="146" y="3186"/>
                </a:lnTo>
                <a:lnTo>
                  <a:pt x="125" y="3178"/>
                </a:lnTo>
                <a:lnTo>
                  <a:pt x="106" y="3167"/>
                </a:lnTo>
                <a:lnTo>
                  <a:pt x="88" y="3154"/>
                </a:lnTo>
                <a:lnTo>
                  <a:pt x="70" y="3139"/>
                </a:lnTo>
                <a:lnTo>
                  <a:pt x="55" y="3123"/>
                </a:lnTo>
                <a:lnTo>
                  <a:pt x="41" y="3105"/>
                </a:lnTo>
                <a:lnTo>
                  <a:pt x="29" y="3085"/>
                </a:lnTo>
                <a:lnTo>
                  <a:pt x="20" y="3064"/>
                </a:lnTo>
                <a:lnTo>
                  <a:pt x="11" y="3043"/>
                </a:lnTo>
                <a:lnTo>
                  <a:pt x="5" y="3020"/>
                </a:lnTo>
                <a:lnTo>
                  <a:pt x="2" y="2998"/>
                </a:lnTo>
                <a:lnTo>
                  <a:pt x="0" y="2973"/>
                </a:lnTo>
                <a:lnTo>
                  <a:pt x="0" y="231"/>
                </a:lnTo>
                <a:lnTo>
                  <a:pt x="0" y="231"/>
                </a:lnTo>
                <a:lnTo>
                  <a:pt x="2" y="207"/>
                </a:lnTo>
                <a:lnTo>
                  <a:pt x="5" y="184"/>
                </a:lnTo>
                <a:lnTo>
                  <a:pt x="11" y="161"/>
                </a:lnTo>
                <a:lnTo>
                  <a:pt x="20" y="140"/>
                </a:lnTo>
                <a:lnTo>
                  <a:pt x="29" y="119"/>
                </a:lnTo>
                <a:lnTo>
                  <a:pt x="41" y="99"/>
                </a:lnTo>
                <a:lnTo>
                  <a:pt x="55" y="81"/>
                </a:lnTo>
                <a:lnTo>
                  <a:pt x="70" y="65"/>
                </a:lnTo>
                <a:lnTo>
                  <a:pt x="88" y="50"/>
                </a:lnTo>
                <a:lnTo>
                  <a:pt x="106" y="36"/>
                </a:lnTo>
                <a:lnTo>
                  <a:pt x="125" y="24"/>
                </a:lnTo>
                <a:lnTo>
                  <a:pt x="146" y="16"/>
                </a:lnTo>
                <a:lnTo>
                  <a:pt x="169" y="8"/>
                </a:lnTo>
                <a:lnTo>
                  <a:pt x="192" y="3"/>
                </a:lnTo>
                <a:lnTo>
                  <a:pt x="215" y="0"/>
                </a:lnTo>
                <a:lnTo>
                  <a:pt x="239" y="0"/>
                </a:lnTo>
                <a:lnTo>
                  <a:pt x="4328" y="140"/>
                </a:lnTo>
                <a:lnTo>
                  <a:pt x="4328" y="140"/>
                </a:lnTo>
                <a:lnTo>
                  <a:pt x="4352" y="142"/>
                </a:lnTo>
                <a:lnTo>
                  <a:pt x="4375" y="146"/>
                </a:lnTo>
                <a:lnTo>
                  <a:pt x="4398" y="153"/>
                </a:lnTo>
                <a:lnTo>
                  <a:pt x="4421" y="163"/>
                </a:lnTo>
                <a:lnTo>
                  <a:pt x="4442" y="172"/>
                </a:lnTo>
                <a:lnTo>
                  <a:pt x="4461" y="185"/>
                </a:lnTo>
                <a:lnTo>
                  <a:pt x="4479" y="200"/>
                </a:lnTo>
                <a:lnTo>
                  <a:pt x="4497" y="216"/>
                </a:lnTo>
                <a:lnTo>
                  <a:pt x="4512" y="234"/>
                </a:lnTo>
                <a:lnTo>
                  <a:pt x="4526" y="252"/>
                </a:lnTo>
                <a:lnTo>
                  <a:pt x="4538" y="273"/>
                </a:lnTo>
                <a:lnTo>
                  <a:pt x="4547" y="294"/>
                </a:lnTo>
                <a:lnTo>
                  <a:pt x="4556" y="316"/>
                </a:lnTo>
                <a:lnTo>
                  <a:pt x="4562" y="340"/>
                </a:lnTo>
                <a:lnTo>
                  <a:pt x="4565" y="363"/>
                </a:lnTo>
                <a:lnTo>
                  <a:pt x="4567" y="387"/>
                </a:lnTo>
                <a:lnTo>
                  <a:pt x="4567" y="2765"/>
                </a:lnTo>
                <a:close/>
              </a:path>
            </a:pathLst>
          </a:custGeom>
          <a:solidFill>
            <a:schemeClr val="bg1">
              <a:lumMod val="85000"/>
            </a:schemeClr>
          </a:solidFill>
          <a:ln w="9525">
            <a:noFill/>
            <a:round/>
            <a:headEnd/>
            <a:tailEnd/>
          </a:ln>
          <a:effectLst>
            <a:outerShdw blurRad="228600" dist="152400" dir="4200000" algn="tl" rotWithShape="0">
              <a:prstClr val="black">
                <a:alpha val="5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45" name="Title 44"/>
          <p:cNvSpPr>
            <a:spLocks noGrp="1"/>
          </p:cNvSpPr>
          <p:nvPr>
            <p:ph type="title" hasCustomPrompt="1"/>
          </p:nvPr>
        </p:nvSpPr>
        <p:spPr>
          <a:xfrm>
            <a:off x="361378" y="197590"/>
            <a:ext cx="6922443" cy="787226"/>
          </a:xfrm>
          <a:prstGeom prst="rect">
            <a:avLst/>
          </a:prstGeom>
        </p:spPr>
        <p:txBody>
          <a:bodyPr lIns="0" tIns="0" rIns="0" bIns="0" anchor="ctr"/>
          <a:lstStyle>
            <a:lvl1pPr algn="l">
              <a:lnSpc>
                <a:spcPct val="85000"/>
              </a:lnSpc>
              <a:defRPr lang="en-US" sz="3200" b="0" kern="0" baseline="0" dirty="0" smtClean="0">
                <a:solidFill>
                  <a:srgbClr val="0098A1"/>
                </a:solidFill>
                <a:latin typeface="+mj-lt"/>
                <a:ea typeface="+mj-ea"/>
                <a:cs typeface="+mj-cs"/>
              </a:defRPr>
            </a:lvl1pPr>
          </a:lstStyle>
          <a:p>
            <a:r>
              <a:rPr lang="en-US" dirty="0" smtClean="0"/>
              <a:t>Agenda</a:t>
            </a:r>
            <a:endParaRPr lang="en-US" dirty="0"/>
          </a:p>
        </p:txBody>
      </p:sp>
      <p:sp>
        <p:nvSpPr>
          <p:cNvPr id="39" name="Text Placeholder 3"/>
          <p:cNvSpPr>
            <a:spLocks noGrp="1"/>
          </p:cNvSpPr>
          <p:nvPr>
            <p:ph type="body" sz="quarter" idx="10" hasCustomPrompt="1"/>
          </p:nvPr>
        </p:nvSpPr>
        <p:spPr>
          <a:xfrm>
            <a:off x="551046" y="1619573"/>
            <a:ext cx="6731103" cy="4164282"/>
          </a:xfrm>
          <a:prstGeom prst="rect">
            <a:avLst/>
          </a:prstGeom>
        </p:spPr>
        <p:txBody>
          <a:bodyPr/>
          <a:lstStyle>
            <a:lvl1pPr marL="342900" marR="0" indent="-342900" algn="l" defTabSz="914400" rtl="0" eaLnBrk="1" fontAlgn="base" latinLnBrk="0" hangingPunct="1">
              <a:lnSpc>
                <a:spcPct val="150000"/>
              </a:lnSpc>
              <a:spcBef>
                <a:spcPts val="600"/>
              </a:spcBef>
              <a:spcAft>
                <a:spcPct val="0"/>
              </a:spcAft>
              <a:buClr>
                <a:srgbClr val="C00000"/>
              </a:buClr>
              <a:buSzTx/>
              <a:buFont typeface="Calibri" pitchFamily="34" charset="0"/>
              <a:buChar char="•"/>
              <a:tabLst/>
              <a:defRPr sz="2200">
                <a:solidFill>
                  <a:schemeClr val="tx1">
                    <a:lumMod val="85000"/>
                    <a:lumOff val="15000"/>
                  </a:schemeClr>
                </a:solidFill>
              </a:defRPr>
            </a:lvl1pPr>
            <a:lvl2pPr>
              <a:defRPr sz="2000">
                <a:solidFill>
                  <a:schemeClr val="tx1">
                    <a:lumMod val="85000"/>
                    <a:lumOff val="15000"/>
                  </a:schemeClr>
                </a:solidFill>
              </a:defRPr>
            </a:lvl2pPr>
            <a:lvl3pPr>
              <a:defRPr sz="1800">
                <a:solidFill>
                  <a:schemeClr val="tx1">
                    <a:lumMod val="85000"/>
                    <a:lumOff val="15000"/>
                  </a:schemeClr>
                </a:solidFill>
              </a:defRPr>
            </a:lvl3pPr>
            <a:lvl4pPr>
              <a:defRPr sz="1600">
                <a:solidFill>
                  <a:schemeClr val="tx1">
                    <a:lumMod val="85000"/>
                    <a:lumOff val="15000"/>
                  </a:schemeClr>
                </a:solidFill>
              </a:defRPr>
            </a:lvl4pPr>
            <a:lvl5pPr>
              <a:defRPr sz="1600">
                <a:solidFill>
                  <a:schemeClr val="tx1">
                    <a:lumMod val="85000"/>
                    <a:lumOff val="15000"/>
                  </a:schemeClr>
                </a:solidFill>
              </a:defRPr>
            </a:lvl5pPr>
          </a:lstStyle>
          <a:p>
            <a:pPr lvl="0"/>
            <a:r>
              <a:rPr lang="en-US" dirty="0" smtClean="0"/>
              <a:t>Subject 1</a:t>
            </a:r>
          </a:p>
          <a:p>
            <a:pPr lvl="0"/>
            <a:r>
              <a:rPr lang="en-US" dirty="0" smtClean="0"/>
              <a:t>Subject 2</a:t>
            </a:r>
          </a:p>
          <a:p>
            <a:pPr lvl="0"/>
            <a:r>
              <a:rPr lang="en-US" dirty="0" smtClean="0"/>
              <a:t>Subject 3</a:t>
            </a:r>
          </a:p>
          <a:p>
            <a:pPr lvl="0"/>
            <a:r>
              <a:rPr lang="en-US" dirty="0" smtClean="0"/>
              <a:t>Subject 4</a:t>
            </a:r>
          </a:p>
          <a:p>
            <a:pPr lvl="0"/>
            <a:r>
              <a:rPr lang="en-US" dirty="0" smtClean="0"/>
              <a:t>Subject 5</a:t>
            </a:r>
          </a:p>
          <a:p>
            <a:pPr lvl="0"/>
            <a:r>
              <a:rPr lang="en-US" dirty="0" smtClean="0"/>
              <a:t>Subject 6</a:t>
            </a:r>
          </a:p>
          <a:p>
            <a:pPr marL="342900" marR="0" lvl="0" indent="-342900" algn="l" defTabSz="914400" rtl="0" eaLnBrk="1" fontAlgn="base" latinLnBrk="0" hangingPunct="1">
              <a:lnSpc>
                <a:spcPct val="150000"/>
              </a:lnSpc>
              <a:spcBef>
                <a:spcPct val="20000"/>
              </a:spcBef>
              <a:spcAft>
                <a:spcPct val="0"/>
              </a:spcAft>
              <a:buClr>
                <a:srgbClr val="C00000"/>
              </a:buClr>
              <a:buSzTx/>
              <a:buFont typeface="Calibri" pitchFamily="34" charset="0"/>
              <a:buChar char="•"/>
              <a:tabLst/>
              <a:defRPr/>
            </a:pPr>
            <a:r>
              <a:rPr lang="en-US" dirty="0" smtClean="0"/>
              <a:t>Subject 7</a:t>
            </a:r>
          </a:p>
          <a:p>
            <a:pPr lvl="0"/>
            <a:endParaRPr lang="en-US" dirty="0"/>
          </a:p>
        </p:txBody>
      </p:sp>
    </p:spTree>
    <p:extLst>
      <p:ext uri="{BB962C8B-B14F-4D97-AF65-F5344CB8AC3E}">
        <p14:creationId xmlns:p14="http://schemas.microsoft.com/office/powerpoint/2010/main" xmlns="" val="151513918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53" name="Freeform 5"/>
          <p:cNvSpPr>
            <a:spLocks/>
          </p:cNvSpPr>
          <p:nvPr userDrawn="1"/>
        </p:nvSpPr>
        <p:spPr bwMode="auto">
          <a:xfrm>
            <a:off x="381778" y="1303696"/>
            <a:ext cx="7319011" cy="4700497"/>
          </a:xfrm>
          <a:custGeom>
            <a:avLst/>
            <a:gdLst/>
            <a:ahLst/>
            <a:cxnLst>
              <a:cxn ang="0">
                <a:pos x="4567" y="2765"/>
              </a:cxn>
              <a:cxn ang="0">
                <a:pos x="4562" y="2812"/>
              </a:cxn>
              <a:cxn ang="0">
                <a:pos x="4547" y="2858"/>
              </a:cxn>
              <a:cxn ang="0">
                <a:pos x="4526" y="2900"/>
              </a:cxn>
              <a:cxn ang="0">
                <a:pos x="4497" y="2937"/>
              </a:cxn>
              <a:cxn ang="0">
                <a:pos x="4461" y="2968"/>
              </a:cxn>
              <a:cxn ang="0">
                <a:pos x="4421" y="2991"/>
              </a:cxn>
              <a:cxn ang="0">
                <a:pos x="4375" y="3007"/>
              </a:cxn>
              <a:cxn ang="0">
                <a:pos x="4328" y="3015"/>
              </a:cxn>
              <a:cxn ang="0">
                <a:pos x="239" y="3201"/>
              </a:cxn>
              <a:cxn ang="0">
                <a:pos x="192" y="3199"/>
              </a:cxn>
              <a:cxn ang="0">
                <a:pos x="146" y="3186"/>
              </a:cxn>
              <a:cxn ang="0">
                <a:pos x="106" y="3167"/>
              </a:cxn>
              <a:cxn ang="0">
                <a:pos x="70" y="3139"/>
              </a:cxn>
              <a:cxn ang="0">
                <a:pos x="41" y="3105"/>
              </a:cxn>
              <a:cxn ang="0">
                <a:pos x="20" y="3064"/>
              </a:cxn>
              <a:cxn ang="0">
                <a:pos x="5" y="3020"/>
              </a:cxn>
              <a:cxn ang="0">
                <a:pos x="0" y="2973"/>
              </a:cxn>
              <a:cxn ang="0">
                <a:pos x="0" y="231"/>
              </a:cxn>
              <a:cxn ang="0">
                <a:pos x="5" y="184"/>
              </a:cxn>
              <a:cxn ang="0">
                <a:pos x="20" y="140"/>
              </a:cxn>
              <a:cxn ang="0">
                <a:pos x="41" y="99"/>
              </a:cxn>
              <a:cxn ang="0">
                <a:pos x="70" y="65"/>
              </a:cxn>
              <a:cxn ang="0">
                <a:pos x="106" y="36"/>
              </a:cxn>
              <a:cxn ang="0">
                <a:pos x="146" y="16"/>
              </a:cxn>
              <a:cxn ang="0">
                <a:pos x="192" y="3"/>
              </a:cxn>
              <a:cxn ang="0">
                <a:pos x="239" y="0"/>
              </a:cxn>
              <a:cxn ang="0">
                <a:pos x="4328" y="140"/>
              </a:cxn>
              <a:cxn ang="0">
                <a:pos x="4375" y="146"/>
              </a:cxn>
              <a:cxn ang="0">
                <a:pos x="4421" y="163"/>
              </a:cxn>
              <a:cxn ang="0">
                <a:pos x="4461" y="185"/>
              </a:cxn>
              <a:cxn ang="0">
                <a:pos x="4497" y="216"/>
              </a:cxn>
              <a:cxn ang="0">
                <a:pos x="4526" y="252"/>
              </a:cxn>
              <a:cxn ang="0">
                <a:pos x="4547" y="294"/>
              </a:cxn>
              <a:cxn ang="0">
                <a:pos x="4562" y="340"/>
              </a:cxn>
              <a:cxn ang="0">
                <a:pos x="4567" y="387"/>
              </a:cxn>
            </a:cxnLst>
            <a:rect l="0" t="0" r="r" b="b"/>
            <a:pathLst>
              <a:path w="4567" h="3201">
                <a:moveTo>
                  <a:pt x="4567" y="2765"/>
                </a:moveTo>
                <a:lnTo>
                  <a:pt x="4567" y="2765"/>
                </a:lnTo>
                <a:lnTo>
                  <a:pt x="4565" y="2789"/>
                </a:lnTo>
                <a:lnTo>
                  <a:pt x="4562" y="2812"/>
                </a:lnTo>
                <a:lnTo>
                  <a:pt x="4556" y="2837"/>
                </a:lnTo>
                <a:lnTo>
                  <a:pt x="4547" y="2858"/>
                </a:lnTo>
                <a:lnTo>
                  <a:pt x="4538" y="2880"/>
                </a:lnTo>
                <a:lnTo>
                  <a:pt x="4526" y="2900"/>
                </a:lnTo>
                <a:lnTo>
                  <a:pt x="4512" y="2919"/>
                </a:lnTo>
                <a:lnTo>
                  <a:pt x="4497" y="2937"/>
                </a:lnTo>
                <a:lnTo>
                  <a:pt x="4479" y="2954"/>
                </a:lnTo>
                <a:lnTo>
                  <a:pt x="4461" y="2968"/>
                </a:lnTo>
                <a:lnTo>
                  <a:pt x="4442" y="2981"/>
                </a:lnTo>
                <a:lnTo>
                  <a:pt x="4421" y="2991"/>
                </a:lnTo>
                <a:lnTo>
                  <a:pt x="4398" y="3001"/>
                </a:lnTo>
                <a:lnTo>
                  <a:pt x="4375" y="3007"/>
                </a:lnTo>
                <a:lnTo>
                  <a:pt x="4352" y="3012"/>
                </a:lnTo>
                <a:lnTo>
                  <a:pt x="4328" y="3015"/>
                </a:lnTo>
                <a:lnTo>
                  <a:pt x="239" y="3201"/>
                </a:lnTo>
                <a:lnTo>
                  <a:pt x="239" y="3201"/>
                </a:lnTo>
                <a:lnTo>
                  <a:pt x="215" y="3201"/>
                </a:lnTo>
                <a:lnTo>
                  <a:pt x="192" y="3199"/>
                </a:lnTo>
                <a:lnTo>
                  <a:pt x="169" y="3194"/>
                </a:lnTo>
                <a:lnTo>
                  <a:pt x="146" y="3186"/>
                </a:lnTo>
                <a:lnTo>
                  <a:pt x="125" y="3178"/>
                </a:lnTo>
                <a:lnTo>
                  <a:pt x="106" y="3167"/>
                </a:lnTo>
                <a:lnTo>
                  <a:pt x="88" y="3154"/>
                </a:lnTo>
                <a:lnTo>
                  <a:pt x="70" y="3139"/>
                </a:lnTo>
                <a:lnTo>
                  <a:pt x="55" y="3123"/>
                </a:lnTo>
                <a:lnTo>
                  <a:pt x="41" y="3105"/>
                </a:lnTo>
                <a:lnTo>
                  <a:pt x="29" y="3085"/>
                </a:lnTo>
                <a:lnTo>
                  <a:pt x="20" y="3064"/>
                </a:lnTo>
                <a:lnTo>
                  <a:pt x="11" y="3043"/>
                </a:lnTo>
                <a:lnTo>
                  <a:pt x="5" y="3020"/>
                </a:lnTo>
                <a:lnTo>
                  <a:pt x="2" y="2998"/>
                </a:lnTo>
                <a:lnTo>
                  <a:pt x="0" y="2973"/>
                </a:lnTo>
                <a:lnTo>
                  <a:pt x="0" y="231"/>
                </a:lnTo>
                <a:lnTo>
                  <a:pt x="0" y="231"/>
                </a:lnTo>
                <a:lnTo>
                  <a:pt x="2" y="207"/>
                </a:lnTo>
                <a:lnTo>
                  <a:pt x="5" y="184"/>
                </a:lnTo>
                <a:lnTo>
                  <a:pt x="11" y="161"/>
                </a:lnTo>
                <a:lnTo>
                  <a:pt x="20" y="140"/>
                </a:lnTo>
                <a:lnTo>
                  <a:pt x="29" y="119"/>
                </a:lnTo>
                <a:lnTo>
                  <a:pt x="41" y="99"/>
                </a:lnTo>
                <a:lnTo>
                  <a:pt x="55" y="81"/>
                </a:lnTo>
                <a:lnTo>
                  <a:pt x="70" y="65"/>
                </a:lnTo>
                <a:lnTo>
                  <a:pt x="88" y="50"/>
                </a:lnTo>
                <a:lnTo>
                  <a:pt x="106" y="36"/>
                </a:lnTo>
                <a:lnTo>
                  <a:pt x="125" y="24"/>
                </a:lnTo>
                <a:lnTo>
                  <a:pt x="146" y="16"/>
                </a:lnTo>
                <a:lnTo>
                  <a:pt x="169" y="8"/>
                </a:lnTo>
                <a:lnTo>
                  <a:pt x="192" y="3"/>
                </a:lnTo>
                <a:lnTo>
                  <a:pt x="215" y="0"/>
                </a:lnTo>
                <a:lnTo>
                  <a:pt x="239" y="0"/>
                </a:lnTo>
                <a:lnTo>
                  <a:pt x="4328" y="140"/>
                </a:lnTo>
                <a:lnTo>
                  <a:pt x="4328" y="140"/>
                </a:lnTo>
                <a:lnTo>
                  <a:pt x="4352" y="142"/>
                </a:lnTo>
                <a:lnTo>
                  <a:pt x="4375" y="146"/>
                </a:lnTo>
                <a:lnTo>
                  <a:pt x="4398" y="153"/>
                </a:lnTo>
                <a:lnTo>
                  <a:pt x="4421" y="163"/>
                </a:lnTo>
                <a:lnTo>
                  <a:pt x="4442" y="172"/>
                </a:lnTo>
                <a:lnTo>
                  <a:pt x="4461" y="185"/>
                </a:lnTo>
                <a:lnTo>
                  <a:pt x="4479" y="200"/>
                </a:lnTo>
                <a:lnTo>
                  <a:pt x="4497" y="216"/>
                </a:lnTo>
                <a:lnTo>
                  <a:pt x="4512" y="234"/>
                </a:lnTo>
                <a:lnTo>
                  <a:pt x="4526" y="252"/>
                </a:lnTo>
                <a:lnTo>
                  <a:pt x="4538" y="273"/>
                </a:lnTo>
                <a:lnTo>
                  <a:pt x="4547" y="294"/>
                </a:lnTo>
                <a:lnTo>
                  <a:pt x="4556" y="316"/>
                </a:lnTo>
                <a:lnTo>
                  <a:pt x="4562" y="340"/>
                </a:lnTo>
                <a:lnTo>
                  <a:pt x="4565" y="363"/>
                </a:lnTo>
                <a:lnTo>
                  <a:pt x="4567" y="387"/>
                </a:lnTo>
                <a:lnTo>
                  <a:pt x="4567" y="2765"/>
                </a:lnTo>
                <a:close/>
              </a:path>
            </a:pathLst>
          </a:custGeom>
          <a:solidFill>
            <a:schemeClr val="bg1">
              <a:lumMod val="85000"/>
            </a:schemeClr>
          </a:solidFill>
          <a:ln w="9525">
            <a:noFill/>
            <a:round/>
            <a:headEnd/>
            <a:tailEnd/>
          </a:ln>
          <a:effectLst>
            <a:outerShdw blurRad="228600" dist="152400" dir="4200000" algn="tl" rotWithShape="0">
              <a:prstClr val="black">
                <a:alpha val="5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39" name="Text Placeholder 3"/>
          <p:cNvSpPr>
            <a:spLocks noGrp="1"/>
          </p:cNvSpPr>
          <p:nvPr userDrawn="1">
            <p:ph type="body" sz="quarter" idx="10" hasCustomPrompt="1"/>
          </p:nvPr>
        </p:nvSpPr>
        <p:spPr>
          <a:xfrm>
            <a:off x="551046" y="1619573"/>
            <a:ext cx="6731103" cy="4164282"/>
          </a:xfrm>
          <a:prstGeom prst="rect">
            <a:avLst/>
          </a:prstGeom>
        </p:spPr>
        <p:txBody>
          <a:bodyPr/>
          <a:lstStyle>
            <a:lvl1pPr marL="342900" marR="0" indent="-342900" algn="l" defTabSz="914400" rtl="0" eaLnBrk="1" fontAlgn="base" latinLnBrk="0" hangingPunct="1">
              <a:lnSpc>
                <a:spcPct val="150000"/>
              </a:lnSpc>
              <a:spcBef>
                <a:spcPts val="600"/>
              </a:spcBef>
              <a:spcAft>
                <a:spcPct val="0"/>
              </a:spcAft>
              <a:buClr>
                <a:srgbClr val="C00000"/>
              </a:buClr>
              <a:buSzTx/>
              <a:buFont typeface="Calibri" pitchFamily="34" charset="0"/>
              <a:buChar char="•"/>
              <a:tabLst/>
              <a:defRPr sz="2200">
                <a:solidFill>
                  <a:schemeClr val="tx1">
                    <a:lumMod val="85000"/>
                    <a:lumOff val="15000"/>
                  </a:schemeClr>
                </a:solidFill>
              </a:defRPr>
            </a:lvl1pPr>
            <a:lvl2pPr>
              <a:defRPr sz="2000">
                <a:solidFill>
                  <a:schemeClr val="tx1">
                    <a:lumMod val="85000"/>
                    <a:lumOff val="15000"/>
                  </a:schemeClr>
                </a:solidFill>
              </a:defRPr>
            </a:lvl2pPr>
            <a:lvl3pPr>
              <a:defRPr sz="1800">
                <a:solidFill>
                  <a:schemeClr val="tx1">
                    <a:lumMod val="85000"/>
                    <a:lumOff val="15000"/>
                  </a:schemeClr>
                </a:solidFill>
              </a:defRPr>
            </a:lvl3pPr>
            <a:lvl4pPr>
              <a:defRPr sz="1600">
                <a:solidFill>
                  <a:schemeClr val="tx1">
                    <a:lumMod val="85000"/>
                    <a:lumOff val="15000"/>
                  </a:schemeClr>
                </a:solidFill>
              </a:defRPr>
            </a:lvl4pPr>
            <a:lvl5pPr>
              <a:defRPr sz="1600">
                <a:solidFill>
                  <a:schemeClr val="tx1">
                    <a:lumMod val="85000"/>
                    <a:lumOff val="15000"/>
                  </a:schemeClr>
                </a:solidFill>
              </a:defRPr>
            </a:lvl5pPr>
          </a:lstStyle>
          <a:p>
            <a:pPr lvl="0"/>
            <a:r>
              <a:rPr lang="en-US" dirty="0" smtClean="0"/>
              <a:t>Subject 1</a:t>
            </a:r>
          </a:p>
          <a:p>
            <a:pPr lvl="0"/>
            <a:r>
              <a:rPr lang="en-US" dirty="0" smtClean="0"/>
              <a:t>Subject 2</a:t>
            </a:r>
          </a:p>
          <a:p>
            <a:pPr lvl="0"/>
            <a:r>
              <a:rPr lang="en-US" dirty="0" smtClean="0"/>
              <a:t>Subject 3</a:t>
            </a:r>
          </a:p>
          <a:p>
            <a:pPr lvl="0"/>
            <a:r>
              <a:rPr lang="en-US" dirty="0" smtClean="0"/>
              <a:t>Subject 4</a:t>
            </a:r>
          </a:p>
          <a:p>
            <a:pPr lvl="0"/>
            <a:r>
              <a:rPr lang="en-US" dirty="0" smtClean="0"/>
              <a:t>Subject 5</a:t>
            </a:r>
          </a:p>
          <a:p>
            <a:pPr lvl="0"/>
            <a:r>
              <a:rPr lang="en-US" dirty="0" smtClean="0"/>
              <a:t>Subject 6</a:t>
            </a:r>
          </a:p>
          <a:p>
            <a:pPr marL="342900" marR="0" lvl="0" indent="-342900" algn="l" defTabSz="914400" rtl="0" eaLnBrk="1" fontAlgn="base" latinLnBrk="0" hangingPunct="1">
              <a:lnSpc>
                <a:spcPct val="150000"/>
              </a:lnSpc>
              <a:spcBef>
                <a:spcPct val="20000"/>
              </a:spcBef>
              <a:spcAft>
                <a:spcPct val="0"/>
              </a:spcAft>
              <a:buClr>
                <a:srgbClr val="C00000"/>
              </a:buClr>
              <a:buSzTx/>
              <a:buFont typeface="Calibri" pitchFamily="34" charset="0"/>
              <a:buChar char="•"/>
              <a:tabLst/>
              <a:defRPr/>
            </a:pPr>
            <a:r>
              <a:rPr lang="en-US" dirty="0" smtClean="0"/>
              <a:t>Subject 7</a:t>
            </a:r>
          </a:p>
          <a:p>
            <a:pPr lvl="0"/>
            <a:endParaRPr lang="en-US" dirty="0"/>
          </a:p>
        </p:txBody>
      </p:sp>
      <p:sp>
        <p:nvSpPr>
          <p:cNvPr id="6" name="Title 44"/>
          <p:cNvSpPr txBox="1">
            <a:spLocks/>
          </p:cNvSpPr>
          <p:nvPr userDrawn="1"/>
        </p:nvSpPr>
        <p:spPr>
          <a:xfrm>
            <a:off x="361378" y="201538"/>
            <a:ext cx="6922443" cy="787226"/>
          </a:xfrm>
          <a:prstGeom prst="rect">
            <a:avLst/>
          </a:prstGeom>
        </p:spPr>
        <p:txBody>
          <a:bodyPr lIns="0" tIns="0" rIns="0" bIns="0" anchor="ctr"/>
          <a:lstStyle>
            <a:lvl1pPr algn="l" rtl="0" eaLnBrk="1" fontAlgn="base" hangingPunct="1">
              <a:lnSpc>
                <a:spcPct val="85000"/>
              </a:lnSpc>
              <a:spcBef>
                <a:spcPct val="0"/>
              </a:spcBef>
              <a:spcAft>
                <a:spcPct val="0"/>
              </a:spcAft>
              <a:defRPr lang="en-US" sz="3200" b="0" kern="0" baseline="0" dirty="0" smtClean="0">
                <a:solidFill>
                  <a:srgbClr val="0098A1"/>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charset="0"/>
                <a:cs typeface="Times New Roman" charset="0"/>
              </a:defRPr>
            </a:lvl2pPr>
            <a:lvl3pPr algn="ctr" rtl="0" eaLnBrk="1" fontAlgn="base" hangingPunct="1">
              <a:spcBef>
                <a:spcPct val="0"/>
              </a:spcBef>
              <a:spcAft>
                <a:spcPct val="0"/>
              </a:spcAft>
              <a:defRPr sz="4400">
                <a:solidFill>
                  <a:schemeClr val="tx2"/>
                </a:solidFill>
                <a:latin typeface="Times New Roman" charset="0"/>
                <a:cs typeface="Times New Roman" charset="0"/>
              </a:defRPr>
            </a:lvl3pPr>
            <a:lvl4pPr algn="ctr" rtl="0" eaLnBrk="1" fontAlgn="base" hangingPunct="1">
              <a:spcBef>
                <a:spcPct val="0"/>
              </a:spcBef>
              <a:spcAft>
                <a:spcPct val="0"/>
              </a:spcAft>
              <a:defRPr sz="4400">
                <a:solidFill>
                  <a:schemeClr val="tx2"/>
                </a:solidFill>
                <a:latin typeface="Times New Roman" charset="0"/>
                <a:cs typeface="Times New Roman" charset="0"/>
              </a:defRPr>
            </a:lvl4pPr>
            <a:lvl5pPr algn="ctr" rtl="0" eaLnBrk="1" fontAlgn="base" hangingPunct="1">
              <a:spcBef>
                <a:spcPct val="0"/>
              </a:spcBef>
              <a:spcAft>
                <a:spcPct val="0"/>
              </a:spcAft>
              <a:defRPr sz="4400">
                <a:solidFill>
                  <a:schemeClr val="tx2"/>
                </a:solidFill>
                <a:latin typeface="Times New Roman" charset="0"/>
                <a:cs typeface="Times New Roman" charset="0"/>
              </a:defRPr>
            </a:lvl5pPr>
            <a:lvl6pPr marL="457200" algn="ctr" rtl="0" eaLnBrk="1" fontAlgn="base" hangingPunct="1">
              <a:spcBef>
                <a:spcPct val="0"/>
              </a:spcBef>
              <a:spcAft>
                <a:spcPct val="0"/>
              </a:spcAft>
              <a:defRPr sz="4400">
                <a:solidFill>
                  <a:schemeClr val="tx2"/>
                </a:solidFill>
                <a:latin typeface="Times New Roman" charset="0"/>
                <a:cs typeface="Times New Roman" charset="0"/>
              </a:defRPr>
            </a:lvl6pPr>
            <a:lvl7pPr marL="914400" algn="ctr" rtl="0" eaLnBrk="1" fontAlgn="base" hangingPunct="1">
              <a:spcBef>
                <a:spcPct val="0"/>
              </a:spcBef>
              <a:spcAft>
                <a:spcPct val="0"/>
              </a:spcAft>
              <a:defRPr sz="4400">
                <a:solidFill>
                  <a:schemeClr val="tx2"/>
                </a:solidFill>
                <a:latin typeface="Times New Roman" charset="0"/>
                <a:cs typeface="Times New Roman" charset="0"/>
              </a:defRPr>
            </a:lvl7pPr>
            <a:lvl8pPr marL="1371600" algn="ctr" rtl="0" eaLnBrk="1" fontAlgn="base" hangingPunct="1">
              <a:spcBef>
                <a:spcPct val="0"/>
              </a:spcBef>
              <a:spcAft>
                <a:spcPct val="0"/>
              </a:spcAft>
              <a:defRPr sz="4400">
                <a:solidFill>
                  <a:schemeClr val="tx2"/>
                </a:solidFill>
                <a:latin typeface="Times New Roman" charset="0"/>
                <a:cs typeface="Times New Roman" charset="0"/>
              </a:defRPr>
            </a:lvl8pPr>
            <a:lvl9pPr marL="1828800" algn="ctr" rtl="0" eaLnBrk="1" fontAlgn="base" hangingPunct="1">
              <a:spcBef>
                <a:spcPct val="0"/>
              </a:spcBef>
              <a:spcAft>
                <a:spcPct val="0"/>
              </a:spcAft>
              <a:defRPr sz="4400">
                <a:solidFill>
                  <a:schemeClr val="tx2"/>
                </a:solidFill>
                <a:latin typeface="Times New Roman" charset="0"/>
                <a:cs typeface="Times New Roman" charset="0"/>
              </a:defRPr>
            </a:lvl9pPr>
          </a:lstStyle>
          <a:p>
            <a:r>
              <a:rPr lang="en-US" dirty="0" smtClean="0"/>
              <a:t>Agenda</a:t>
            </a:r>
            <a:endParaRPr lang="en-US" dirty="0"/>
          </a:p>
        </p:txBody>
      </p:sp>
    </p:spTree>
    <p:extLst>
      <p:ext uri="{BB962C8B-B14F-4D97-AF65-F5344CB8AC3E}">
        <p14:creationId xmlns:p14="http://schemas.microsoft.com/office/powerpoint/2010/main" xmlns="" val="3707766047"/>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41" name="Title 44"/>
          <p:cNvSpPr>
            <a:spLocks noGrp="1"/>
          </p:cNvSpPr>
          <p:nvPr>
            <p:ph type="title"/>
          </p:nvPr>
        </p:nvSpPr>
        <p:spPr>
          <a:xfrm>
            <a:off x="361378" y="197590"/>
            <a:ext cx="6922443" cy="787226"/>
          </a:xfrm>
          <a:prstGeom prst="rect">
            <a:avLst/>
          </a:prstGeom>
        </p:spPr>
        <p:txBody>
          <a:bodyPr lIns="0" tIns="0" rIns="0" bIns="0" anchor="ctr"/>
          <a:lstStyle>
            <a:lvl1pPr algn="l">
              <a:lnSpc>
                <a:spcPct val="85000"/>
              </a:lnSpc>
              <a:defRPr lang="en-US" sz="3200" b="0" kern="0" baseline="0" dirty="0" smtClean="0">
                <a:solidFill>
                  <a:srgbClr val="0098A1"/>
                </a:solidFill>
                <a:latin typeface="+mj-lt"/>
                <a:ea typeface="+mj-ea"/>
                <a:cs typeface="+mj-cs"/>
              </a:defRPr>
            </a:lvl1pPr>
          </a:lstStyle>
          <a:p>
            <a:r>
              <a:rPr lang="en-US" smtClean="0"/>
              <a:t>Click to edit Master title style</a:t>
            </a:r>
            <a:endParaRPr lang="en-US" dirty="0"/>
          </a:p>
        </p:txBody>
      </p:sp>
      <p:sp>
        <p:nvSpPr>
          <p:cNvPr id="5" name="Text Placeholder 3"/>
          <p:cNvSpPr>
            <a:spLocks noGrp="1"/>
          </p:cNvSpPr>
          <p:nvPr>
            <p:ph type="body" sz="quarter" idx="10"/>
          </p:nvPr>
        </p:nvSpPr>
        <p:spPr>
          <a:xfrm>
            <a:off x="361378" y="1441421"/>
            <a:ext cx="8442288" cy="4711729"/>
          </a:xfrm>
          <a:prstGeom prst="rect">
            <a:avLst/>
          </a:prstGeom>
        </p:spPr>
        <p:txBody>
          <a:bodyPr/>
          <a:lstStyle>
            <a:lvl1pPr>
              <a:spcBef>
                <a:spcPts val="600"/>
              </a:spcBef>
              <a:buClr>
                <a:srgbClr val="C00000"/>
              </a:buClr>
              <a:defRPr sz="2200">
                <a:solidFill>
                  <a:schemeClr val="tx1">
                    <a:lumMod val="85000"/>
                    <a:lumOff val="15000"/>
                  </a:schemeClr>
                </a:solidFill>
              </a:defRPr>
            </a:lvl1pPr>
            <a:lvl2pPr>
              <a:spcBef>
                <a:spcPts val="600"/>
              </a:spcBef>
              <a:defRPr sz="2000">
                <a:solidFill>
                  <a:schemeClr val="tx1">
                    <a:lumMod val="85000"/>
                    <a:lumOff val="15000"/>
                  </a:schemeClr>
                </a:solidFill>
              </a:defRPr>
            </a:lvl2pPr>
            <a:lvl3pPr>
              <a:spcBef>
                <a:spcPts val="600"/>
              </a:spcBef>
              <a:buClr>
                <a:srgbClr val="C00000"/>
              </a:buClr>
              <a:defRPr sz="1800">
                <a:solidFill>
                  <a:schemeClr val="tx1">
                    <a:lumMod val="85000"/>
                    <a:lumOff val="15000"/>
                  </a:schemeClr>
                </a:solidFill>
              </a:defRPr>
            </a:lvl3pPr>
            <a:lvl4pPr>
              <a:spcBef>
                <a:spcPts val="600"/>
              </a:spcBef>
              <a:defRPr sz="1600">
                <a:solidFill>
                  <a:schemeClr val="tx1">
                    <a:lumMod val="85000"/>
                    <a:lumOff val="15000"/>
                  </a:schemeClr>
                </a:solidFill>
              </a:defRPr>
            </a:lvl4pPr>
            <a:lvl5pPr>
              <a:spcBef>
                <a:spcPts val="600"/>
              </a:spcBef>
              <a:defRPr sz="1600">
                <a:solidFill>
                  <a:schemeClr val="tx1">
                    <a:lumMod val="85000"/>
                    <a:lumOff val="1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xmlns="" val="3707766047"/>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37" name="Table Placeholder 3"/>
          <p:cNvSpPr>
            <a:spLocks noGrp="1"/>
          </p:cNvSpPr>
          <p:nvPr userDrawn="1">
            <p:ph type="tbl" sz="quarter" idx="11"/>
          </p:nvPr>
        </p:nvSpPr>
        <p:spPr>
          <a:xfrm>
            <a:off x="361378" y="1441421"/>
            <a:ext cx="8221842" cy="4622374"/>
          </a:xfrm>
          <a:prstGeom prst="rect">
            <a:avLst/>
          </a:prstGeom>
        </p:spPr>
        <p:txBody>
          <a:bodyPr/>
          <a:lstStyle>
            <a:lvl1pPr marL="0" algn="l" defTabSz="914400" rtl="0" eaLnBrk="1" latinLnBrk="0" hangingPunct="1">
              <a:buClr>
                <a:srgbClr val="C00000"/>
              </a:buClr>
              <a:defRPr lang="en-US" sz="1600" kern="1200" dirty="0">
                <a:solidFill>
                  <a:schemeClr val="dk1"/>
                </a:solidFill>
                <a:latin typeface="+mn-lt"/>
                <a:ea typeface="+mn-ea"/>
                <a:cs typeface="+mn-cs"/>
              </a:defRPr>
            </a:lvl1pPr>
          </a:lstStyle>
          <a:p>
            <a:r>
              <a:rPr lang="en-US" smtClean="0"/>
              <a:t>Click icon to add table</a:t>
            </a:r>
            <a:endParaRPr lang="en-US" dirty="0"/>
          </a:p>
        </p:txBody>
      </p:sp>
      <p:sp>
        <p:nvSpPr>
          <p:cNvPr id="35" name="Title 44"/>
          <p:cNvSpPr>
            <a:spLocks noGrp="1"/>
          </p:cNvSpPr>
          <p:nvPr>
            <p:ph type="title"/>
          </p:nvPr>
        </p:nvSpPr>
        <p:spPr>
          <a:xfrm>
            <a:off x="361378" y="197590"/>
            <a:ext cx="6922443" cy="787226"/>
          </a:xfrm>
          <a:prstGeom prst="rect">
            <a:avLst/>
          </a:prstGeom>
        </p:spPr>
        <p:txBody>
          <a:bodyPr lIns="0" tIns="0" rIns="0" bIns="0" anchor="ctr"/>
          <a:lstStyle>
            <a:lvl1pPr algn="l">
              <a:lnSpc>
                <a:spcPct val="85000"/>
              </a:lnSpc>
              <a:defRPr lang="en-US" sz="3200" b="0" kern="0" baseline="0" dirty="0" smtClean="0">
                <a:solidFill>
                  <a:srgbClr val="0098A1"/>
                </a:solidFill>
                <a:latin typeface="+mj-lt"/>
                <a:ea typeface="+mj-ea"/>
                <a:cs typeface="+mj-cs"/>
              </a:defRPr>
            </a:lvl1pPr>
          </a:lstStyle>
          <a:p>
            <a:r>
              <a:rPr lang="en-US" smtClean="0"/>
              <a:t>Click to edit Master title style</a:t>
            </a:r>
            <a:endParaRPr lang="en-US" dirty="0"/>
          </a:p>
        </p:txBody>
      </p:sp>
    </p:spTree>
    <p:extLst>
      <p:ext uri="{BB962C8B-B14F-4D97-AF65-F5344CB8AC3E}">
        <p14:creationId xmlns:p14="http://schemas.microsoft.com/office/powerpoint/2010/main" xmlns="" val="370776604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5" name="Title 44"/>
          <p:cNvSpPr>
            <a:spLocks noGrp="1"/>
          </p:cNvSpPr>
          <p:nvPr>
            <p:ph type="title"/>
          </p:nvPr>
        </p:nvSpPr>
        <p:spPr>
          <a:xfrm>
            <a:off x="361378" y="197590"/>
            <a:ext cx="6922443" cy="787226"/>
          </a:xfrm>
          <a:prstGeom prst="rect">
            <a:avLst/>
          </a:prstGeom>
        </p:spPr>
        <p:txBody>
          <a:bodyPr lIns="0" tIns="0" rIns="0" bIns="0" anchor="ctr"/>
          <a:lstStyle>
            <a:lvl1pPr algn="l">
              <a:lnSpc>
                <a:spcPct val="85000"/>
              </a:lnSpc>
              <a:defRPr lang="en-US" sz="3200" b="0" kern="0" baseline="0" dirty="0" smtClean="0">
                <a:solidFill>
                  <a:srgbClr val="0098A1"/>
                </a:solidFill>
                <a:latin typeface="+mj-lt"/>
                <a:ea typeface="+mj-ea"/>
                <a:cs typeface="+mj-cs"/>
              </a:defRPr>
            </a:lvl1pPr>
          </a:lstStyle>
          <a:p>
            <a:r>
              <a:rPr lang="en-US" smtClean="0"/>
              <a:t>Click to edit Master title style</a:t>
            </a:r>
            <a:endParaRPr lang="en-US" dirty="0"/>
          </a:p>
        </p:txBody>
      </p:sp>
    </p:spTree>
    <p:extLst>
      <p:ext uri="{BB962C8B-B14F-4D97-AF65-F5344CB8AC3E}">
        <p14:creationId xmlns:p14="http://schemas.microsoft.com/office/powerpoint/2010/main" xmlns="" val="3707766047"/>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rp. Separator">
    <p:bg>
      <p:bgPr>
        <a:solidFill>
          <a:srgbClr val="0D0D0D"/>
        </a:solidFill>
        <a:effectLst/>
      </p:bgPr>
    </p:bg>
    <p:spTree>
      <p:nvGrpSpPr>
        <p:cNvPr id="1" name=""/>
        <p:cNvGrpSpPr/>
        <p:nvPr/>
      </p:nvGrpSpPr>
      <p:grpSpPr>
        <a:xfrm>
          <a:off x="0" y="0"/>
          <a:ext cx="0" cy="0"/>
          <a:chOff x="0" y="0"/>
          <a:chExt cx="0" cy="0"/>
        </a:xfrm>
      </p:grpSpPr>
      <p:sp>
        <p:nvSpPr>
          <p:cNvPr id="69" name="Freeform 5"/>
          <p:cNvSpPr>
            <a:spLocks/>
          </p:cNvSpPr>
          <p:nvPr userDrawn="1"/>
        </p:nvSpPr>
        <p:spPr bwMode="auto">
          <a:xfrm>
            <a:off x="584344" y="715790"/>
            <a:ext cx="7028329" cy="4926141"/>
          </a:xfrm>
          <a:custGeom>
            <a:avLst/>
            <a:gdLst/>
            <a:ahLst/>
            <a:cxnLst>
              <a:cxn ang="0">
                <a:pos x="4567" y="2765"/>
              </a:cxn>
              <a:cxn ang="0">
                <a:pos x="4562" y="2812"/>
              </a:cxn>
              <a:cxn ang="0">
                <a:pos x="4547" y="2858"/>
              </a:cxn>
              <a:cxn ang="0">
                <a:pos x="4526" y="2900"/>
              </a:cxn>
              <a:cxn ang="0">
                <a:pos x="4497" y="2937"/>
              </a:cxn>
              <a:cxn ang="0">
                <a:pos x="4461" y="2968"/>
              </a:cxn>
              <a:cxn ang="0">
                <a:pos x="4421" y="2991"/>
              </a:cxn>
              <a:cxn ang="0">
                <a:pos x="4375" y="3007"/>
              </a:cxn>
              <a:cxn ang="0">
                <a:pos x="4328" y="3015"/>
              </a:cxn>
              <a:cxn ang="0">
                <a:pos x="239" y="3201"/>
              </a:cxn>
              <a:cxn ang="0">
                <a:pos x="192" y="3199"/>
              </a:cxn>
              <a:cxn ang="0">
                <a:pos x="146" y="3186"/>
              </a:cxn>
              <a:cxn ang="0">
                <a:pos x="106" y="3167"/>
              </a:cxn>
              <a:cxn ang="0">
                <a:pos x="70" y="3139"/>
              </a:cxn>
              <a:cxn ang="0">
                <a:pos x="41" y="3105"/>
              </a:cxn>
              <a:cxn ang="0">
                <a:pos x="20" y="3064"/>
              </a:cxn>
              <a:cxn ang="0">
                <a:pos x="5" y="3020"/>
              </a:cxn>
              <a:cxn ang="0">
                <a:pos x="0" y="2973"/>
              </a:cxn>
              <a:cxn ang="0">
                <a:pos x="0" y="231"/>
              </a:cxn>
              <a:cxn ang="0">
                <a:pos x="5" y="184"/>
              </a:cxn>
              <a:cxn ang="0">
                <a:pos x="20" y="140"/>
              </a:cxn>
              <a:cxn ang="0">
                <a:pos x="41" y="99"/>
              </a:cxn>
              <a:cxn ang="0">
                <a:pos x="70" y="65"/>
              </a:cxn>
              <a:cxn ang="0">
                <a:pos x="106" y="36"/>
              </a:cxn>
              <a:cxn ang="0">
                <a:pos x="146" y="16"/>
              </a:cxn>
              <a:cxn ang="0">
                <a:pos x="192" y="3"/>
              </a:cxn>
              <a:cxn ang="0">
                <a:pos x="239" y="0"/>
              </a:cxn>
              <a:cxn ang="0">
                <a:pos x="4328" y="140"/>
              </a:cxn>
              <a:cxn ang="0">
                <a:pos x="4375" y="146"/>
              </a:cxn>
              <a:cxn ang="0">
                <a:pos x="4421" y="163"/>
              </a:cxn>
              <a:cxn ang="0">
                <a:pos x="4461" y="185"/>
              </a:cxn>
              <a:cxn ang="0">
                <a:pos x="4497" y="216"/>
              </a:cxn>
              <a:cxn ang="0">
                <a:pos x="4526" y="252"/>
              </a:cxn>
              <a:cxn ang="0">
                <a:pos x="4547" y="294"/>
              </a:cxn>
              <a:cxn ang="0">
                <a:pos x="4562" y="340"/>
              </a:cxn>
              <a:cxn ang="0">
                <a:pos x="4567" y="387"/>
              </a:cxn>
            </a:cxnLst>
            <a:rect l="0" t="0" r="r" b="b"/>
            <a:pathLst>
              <a:path w="4567" h="3201">
                <a:moveTo>
                  <a:pt x="4567" y="2765"/>
                </a:moveTo>
                <a:lnTo>
                  <a:pt x="4567" y="2765"/>
                </a:lnTo>
                <a:lnTo>
                  <a:pt x="4565" y="2789"/>
                </a:lnTo>
                <a:lnTo>
                  <a:pt x="4562" y="2812"/>
                </a:lnTo>
                <a:lnTo>
                  <a:pt x="4556" y="2837"/>
                </a:lnTo>
                <a:lnTo>
                  <a:pt x="4547" y="2858"/>
                </a:lnTo>
                <a:lnTo>
                  <a:pt x="4538" y="2880"/>
                </a:lnTo>
                <a:lnTo>
                  <a:pt x="4526" y="2900"/>
                </a:lnTo>
                <a:lnTo>
                  <a:pt x="4512" y="2919"/>
                </a:lnTo>
                <a:lnTo>
                  <a:pt x="4497" y="2937"/>
                </a:lnTo>
                <a:lnTo>
                  <a:pt x="4479" y="2954"/>
                </a:lnTo>
                <a:lnTo>
                  <a:pt x="4461" y="2968"/>
                </a:lnTo>
                <a:lnTo>
                  <a:pt x="4442" y="2981"/>
                </a:lnTo>
                <a:lnTo>
                  <a:pt x="4421" y="2991"/>
                </a:lnTo>
                <a:lnTo>
                  <a:pt x="4398" y="3001"/>
                </a:lnTo>
                <a:lnTo>
                  <a:pt x="4375" y="3007"/>
                </a:lnTo>
                <a:lnTo>
                  <a:pt x="4352" y="3012"/>
                </a:lnTo>
                <a:lnTo>
                  <a:pt x="4328" y="3015"/>
                </a:lnTo>
                <a:lnTo>
                  <a:pt x="239" y="3201"/>
                </a:lnTo>
                <a:lnTo>
                  <a:pt x="239" y="3201"/>
                </a:lnTo>
                <a:lnTo>
                  <a:pt x="215" y="3201"/>
                </a:lnTo>
                <a:lnTo>
                  <a:pt x="192" y="3199"/>
                </a:lnTo>
                <a:lnTo>
                  <a:pt x="169" y="3194"/>
                </a:lnTo>
                <a:lnTo>
                  <a:pt x="146" y="3186"/>
                </a:lnTo>
                <a:lnTo>
                  <a:pt x="125" y="3178"/>
                </a:lnTo>
                <a:lnTo>
                  <a:pt x="106" y="3167"/>
                </a:lnTo>
                <a:lnTo>
                  <a:pt x="88" y="3154"/>
                </a:lnTo>
                <a:lnTo>
                  <a:pt x="70" y="3139"/>
                </a:lnTo>
                <a:lnTo>
                  <a:pt x="55" y="3123"/>
                </a:lnTo>
                <a:lnTo>
                  <a:pt x="41" y="3105"/>
                </a:lnTo>
                <a:lnTo>
                  <a:pt x="29" y="3085"/>
                </a:lnTo>
                <a:lnTo>
                  <a:pt x="20" y="3064"/>
                </a:lnTo>
                <a:lnTo>
                  <a:pt x="11" y="3043"/>
                </a:lnTo>
                <a:lnTo>
                  <a:pt x="5" y="3020"/>
                </a:lnTo>
                <a:lnTo>
                  <a:pt x="2" y="2998"/>
                </a:lnTo>
                <a:lnTo>
                  <a:pt x="0" y="2973"/>
                </a:lnTo>
                <a:lnTo>
                  <a:pt x="0" y="231"/>
                </a:lnTo>
                <a:lnTo>
                  <a:pt x="0" y="231"/>
                </a:lnTo>
                <a:lnTo>
                  <a:pt x="2" y="207"/>
                </a:lnTo>
                <a:lnTo>
                  <a:pt x="5" y="184"/>
                </a:lnTo>
                <a:lnTo>
                  <a:pt x="11" y="161"/>
                </a:lnTo>
                <a:lnTo>
                  <a:pt x="20" y="140"/>
                </a:lnTo>
                <a:lnTo>
                  <a:pt x="29" y="119"/>
                </a:lnTo>
                <a:lnTo>
                  <a:pt x="41" y="99"/>
                </a:lnTo>
                <a:lnTo>
                  <a:pt x="55" y="81"/>
                </a:lnTo>
                <a:lnTo>
                  <a:pt x="70" y="65"/>
                </a:lnTo>
                <a:lnTo>
                  <a:pt x="88" y="50"/>
                </a:lnTo>
                <a:lnTo>
                  <a:pt x="106" y="36"/>
                </a:lnTo>
                <a:lnTo>
                  <a:pt x="125" y="24"/>
                </a:lnTo>
                <a:lnTo>
                  <a:pt x="146" y="16"/>
                </a:lnTo>
                <a:lnTo>
                  <a:pt x="169" y="8"/>
                </a:lnTo>
                <a:lnTo>
                  <a:pt x="192" y="3"/>
                </a:lnTo>
                <a:lnTo>
                  <a:pt x="215" y="0"/>
                </a:lnTo>
                <a:lnTo>
                  <a:pt x="239" y="0"/>
                </a:lnTo>
                <a:lnTo>
                  <a:pt x="4328" y="140"/>
                </a:lnTo>
                <a:lnTo>
                  <a:pt x="4328" y="140"/>
                </a:lnTo>
                <a:lnTo>
                  <a:pt x="4352" y="142"/>
                </a:lnTo>
                <a:lnTo>
                  <a:pt x="4375" y="146"/>
                </a:lnTo>
                <a:lnTo>
                  <a:pt x="4398" y="153"/>
                </a:lnTo>
                <a:lnTo>
                  <a:pt x="4421" y="163"/>
                </a:lnTo>
                <a:lnTo>
                  <a:pt x="4442" y="172"/>
                </a:lnTo>
                <a:lnTo>
                  <a:pt x="4461" y="185"/>
                </a:lnTo>
                <a:lnTo>
                  <a:pt x="4479" y="200"/>
                </a:lnTo>
                <a:lnTo>
                  <a:pt x="4497" y="216"/>
                </a:lnTo>
                <a:lnTo>
                  <a:pt x="4512" y="234"/>
                </a:lnTo>
                <a:lnTo>
                  <a:pt x="4526" y="252"/>
                </a:lnTo>
                <a:lnTo>
                  <a:pt x="4538" y="273"/>
                </a:lnTo>
                <a:lnTo>
                  <a:pt x="4547" y="294"/>
                </a:lnTo>
                <a:lnTo>
                  <a:pt x="4556" y="316"/>
                </a:lnTo>
                <a:lnTo>
                  <a:pt x="4562" y="340"/>
                </a:lnTo>
                <a:lnTo>
                  <a:pt x="4565" y="363"/>
                </a:lnTo>
                <a:lnTo>
                  <a:pt x="4567" y="387"/>
                </a:lnTo>
                <a:lnTo>
                  <a:pt x="4567" y="2765"/>
                </a:lnTo>
                <a:close/>
              </a:path>
            </a:pathLst>
          </a:custGeom>
          <a:solidFill>
            <a:srgbClr val="ED1C24"/>
          </a:solidFill>
          <a:ln w="9525">
            <a:noFill/>
            <a:round/>
            <a:headEnd/>
            <a:tailEnd/>
          </a:ln>
        </p:spPr>
        <p:txBody>
          <a:bodyPr vert="horz" wrap="square" lIns="91440" tIns="45720" rIns="91440" bIns="45720" numCol="1" anchor="t" anchorCtr="0" compatLnSpc="1">
            <a:prstTxWarp prst="textNoShape">
              <a:avLst/>
            </a:prstTxWarp>
          </a:bodyPr>
          <a:lstStyle/>
          <a:p>
            <a:pPr marL="0" algn="l" defTabSz="914400" rtl="0" eaLnBrk="1" latinLnBrk="0" hangingPunct="1"/>
            <a:endParaRPr lang="en-US" sz="1800" kern="1200">
              <a:solidFill>
                <a:schemeClr val="tx1"/>
              </a:solidFill>
              <a:latin typeface="+mn-lt"/>
              <a:ea typeface="+mn-ea"/>
              <a:cs typeface="+mn-cs"/>
            </a:endParaRPr>
          </a:p>
        </p:txBody>
      </p:sp>
      <p:sp>
        <p:nvSpPr>
          <p:cNvPr id="35" name="Title 35"/>
          <p:cNvSpPr>
            <a:spLocks noGrp="1"/>
          </p:cNvSpPr>
          <p:nvPr>
            <p:ph type="title" hasCustomPrompt="1"/>
          </p:nvPr>
        </p:nvSpPr>
        <p:spPr>
          <a:xfrm>
            <a:off x="876947" y="1180383"/>
            <a:ext cx="6282181" cy="2056285"/>
          </a:xfrm>
          <a:prstGeom prst="rect">
            <a:avLst/>
          </a:prstGeom>
        </p:spPr>
        <p:txBody>
          <a:bodyPr/>
          <a:lstStyle>
            <a:lvl1pPr algn="l">
              <a:lnSpc>
                <a:spcPct val="80000"/>
              </a:lnSpc>
              <a:defRPr sz="5500" b="0">
                <a:solidFill>
                  <a:schemeClr val="bg1"/>
                </a:solidFill>
                <a:latin typeface="+mn-lt"/>
              </a:defRPr>
            </a:lvl1pPr>
          </a:lstStyle>
          <a:p>
            <a:r>
              <a:rPr lang="en-US" dirty="0" smtClean="0"/>
              <a:t>Click to edit </a:t>
            </a:r>
            <a:br>
              <a:rPr lang="en-US" dirty="0" smtClean="0"/>
            </a:br>
            <a:r>
              <a:rPr lang="en-US" dirty="0" smtClean="0"/>
              <a:t>Corp. Separator</a:t>
            </a:r>
            <a:endParaRPr lang="en-US" dirty="0"/>
          </a:p>
        </p:txBody>
      </p:sp>
      <p:grpSp>
        <p:nvGrpSpPr>
          <p:cNvPr id="63" name="Group 62"/>
          <p:cNvGrpSpPr/>
          <p:nvPr userDrawn="1"/>
        </p:nvGrpSpPr>
        <p:grpSpPr>
          <a:xfrm>
            <a:off x="8024971" y="266282"/>
            <a:ext cx="972753" cy="682476"/>
            <a:chOff x="8024971" y="266282"/>
            <a:chExt cx="972753" cy="682476"/>
          </a:xfrm>
        </p:grpSpPr>
        <p:sp>
          <p:nvSpPr>
            <p:cNvPr id="64" name="Freeform 59"/>
            <p:cNvSpPr>
              <a:spLocks/>
            </p:cNvSpPr>
            <p:nvPr/>
          </p:nvSpPr>
          <p:spPr bwMode="auto">
            <a:xfrm>
              <a:off x="8106248" y="290795"/>
              <a:ext cx="810194" cy="461862"/>
            </a:xfrm>
            <a:custGeom>
              <a:avLst/>
              <a:gdLst/>
              <a:ahLst/>
              <a:cxnLst>
                <a:cxn ang="0">
                  <a:pos x="66" y="70"/>
                </a:cxn>
                <a:cxn ang="0">
                  <a:pos x="0" y="716"/>
                </a:cxn>
                <a:cxn ang="0">
                  <a:pos x="1152" y="650"/>
                </a:cxn>
                <a:cxn ang="0">
                  <a:pos x="1256" y="0"/>
                </a:cxn>
                <a:cxn ang="0">
                  <a:pos x="66" y="70"/>
                </a:cxn>
              </a:cxnLst>
              <a:rect l="0" t="0" r="r" b="b"/>
              <a:pathLst>
                <a:path w="1256" h="716">
                  <a:moveTo>
                    <a:pt x="66" y="70"/>
                  </a:moveTo>
                  <a:lnTo>
                    <a:pt x="0" y="716"/>
                  </a:lnTo>
                  <a:lnTo>
                    <a:pt x="1152" y="650"/>
                  </a:lnTo>
                  <a:lnTo>
                    <a:pt x="1256" y="0"/>
                  </a:lnTo>
                  <a:lnTo>
                    <a:pt x="66" y="7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5" name="Freeform 60"/>
            <p:cNvSpPr>
              <a:spLocks/>
            </p:cNvSpPr>
            <p:nvPr/>
          </p:nvSpPr>
          <p:spPr bwMode="auto">
            <a:xfrm>
              <a:off x="8070125" y="266282"/>
              <a:ext cx="882441" cy="504436"/>
            </a:xfrm>
            <a:custGeom>
              <a:avLst/>
              <a:gdLst/>
              <a:ahLst/>
              <a:cxnLst>
                <a:cxn ang="0">
                  <a:pos x="90" y="0"/>
                </a:cxn>
                <a:cxn ang="0">
                  <a:pos x="1278" y="0"/>
                </a:cxn>
                <a:cxn ang="0">
                  <a:pos x="1278" y="0"/>
                </a:cxn>
                <a:cxn ang="0">
                  <a:pos x="1296" y="2"/>
                </a:cxn>
                <a:cxn ang="0">
                  <a:pos x="1312" y="8"/>
                </a:cxn>
                <a:cxn ang="0">
                  <a:pos x="1328" y="16"/>
                </a:cxn>
                <a:cxn ang="0">
                  <a:pos x="1342" y="28"/>
                </a:cxn>
                <a:cxn ang="0">
                  <a:pos x="1352" y="40"/>
                </a:cxn>
                <a:cxn ang="0">
                  <a:pos x="1360" y="56"/>
                </a:cxn>
                <a:cxn ang="0">
                  <a:pos x="1366" y="72"/>
                </a:cxn>
                <a:cxn ang="0">
                  <a:pos x="1368" y="92"/>
                </a:cxn>
                <a:cxn ang="0">
                  <a:pos x="1368" y="692"/>
                </a:cxn>
                <a:cxn ang="0">
                  <a:pos x="1368" y="692"/>
                </a:cxn>
                <a:cxn ang="0">
                  <a:pos x="1366" y="710"/>
                </a:cxn>
                <a:cxn ang="0">
                  <a:pos x="1360" y="726"/>
                </a:cxn>
                <a:cxn ang="0">
                  <a:pos x="1352" y="742"/>
                </a:cxn>
                <a:cxn ang="0">
                  <a:pos x="1342" y="756"/>
                </a:cxn>
                <a:cxn ang="0">
                  <a:pos x="1328" y="766"/>
                </a:cxn>
                <a:cxn ang="0">
                  <a:pos x="1312" y="776"/>
                </a:cxn>
                <a:cxn ang="0">
                  <a:pos x="1296" y="780"/>
                </a:cxn>
                <a:cxn ang="0">
                  <a:pos x="1278" y="782"/>
                </a:cxn>
                <a:cxn ang="0">
                  <a:pos x="90" y="782"/>
                </a:cxn>
                <a:cxn ang="0">
                  <a:pos x="90" y="782"/>
                </a:cxn>
                <a:cxn ang="0">
                  <a:pos x="72" y="780"/>
                </a:cxn>
                <a:cxn ang="0">
                  <a:pos x="54" y="776"/>
                </a:cxn>
                <a:cxn ang="0">
                  <a:pos x="40" y="766"/>
                </a:cxn>
                <a:cxn ang="0">
                  <a:pos x="26" y="756"/>
                </a:cxn>
                <a:cxn ang="0">
                  <a:pos x="14" y="742"/>
                </a:cxn>
                <a:cxn ang="0">
                  <a:pos x="6" y="726"/>
                </a:cxn>
                <a:cxn ang="0">
                  <a:pos x="2" y="710"/>
                </a:cxn>
                <a:cxn ang="0">
                  <a:pos x="0" y="692"/>
                </a:cxn>
                <a:cxn ang="0">
                  <a:pos x="0" y="92"/>
                </a:cxn>
                <a:cxn ang="0">
                  <a:pos x="0" y="92"/>
                </a:cxn>
                <a:cxn ang="0">
                  <a:pos x="2" y="72"/>
                </a:cxn>
                <a:cxn ang="0">
                  <a:pos x="6" y="56"/>
                </a:cxn>
                <a:cxn ang="0">
                  <a:pos x="14" y="40"/>
                </a:cxn>
                <a:cxn ang="0">
                  <a:pos x="26" y="28"/>
                </a:cxn>
                <a:cxn ang="0">
                  <a:pos x="40" y="16"/>
                </a:cxn>
                <a:cxn ang="0">
                  <a:pos x="54" y="8"/>
                </a:cxn>
                <a:cxn ang="0">
                  <a:pos x="72" y="2"/>
                </a:cxn>
                <a:cxn ang="0">
                  <a:pos x="90" y="0"/>
                </a:cxn>
                <a:cxn ang="0">
                  <a:pos x="90" y="0"/>
                </a:cxn>
              </a:cxnLst>
              <a:rect l="0" t="0" r="r" b="b"/>
              <a:pathLst>
                <a:path w="1368" h="782">
                  <a:moveTo>
                    <a:pt x="90" y="0"/>
                  </a:moveTo>
                  <a:lnTo>
                    <a:pt x="1278" y="0"/>
                  </a:lnTo>
                  <a:lnTo>
                    <a:pt x="1278" y="0"/>
                  </a:lnTo>
                  <a:lnTo>
                    <a:pt x="1296" y="2"/>
                  </a:lnTo>
                  <a:lnTo>
                    <a:pt x="1312" y="8"/>
                  </a:lnTo>
                  <a:lnTo>
                    <a:pt x="1328" y="16"/>
                  </a:lnTo>
                  <a:lnTo>
                    <a:pt x="1342" y="28"/>
                  </a:lnTo>
                  <a:lnTo>
                    <a:pt x="1352" y="40"/>
                  </a:lnTo>
                  <a:lnTo>
                    <a:pt x="1360" y="56"/>
                  </a:lnTo>
                  <a:lnTo>
                    <a:pt x="1366" y="72"/>
                  </a:lnTo>
                  <a:lnTo>
                    <a:pt x="1368" y="92"/>
                  </a:lnTo>
                  <a:lnTo>
                    <a:pt x="1368" y="692"/>
                  </a:lnTo>
                  <a:lnTo>
                    <a:pt x="1368" y="692"/>
                  </a:lnTo>
                  <a:lnTo>
                    <a:pt x="1366" y="710"/>
                  </a:lnTo>
                  <a:lnTo>
                    <a:pt x="1360" y="726"/>
                  </a:lnTo>
                  <a:lnTo>
                    <a:pt x="1352" y="742"/>
                  </a:lnTo>
                  <a:lnTo>
                    <a:pt x="1342" y="756"/>
                  </a:lnTo>
                  <a:lnTo>
                    <a:pt x="1328" y="766"/>
                  </a:lnTo>
                  <a:lnTo>
                    <a:pt x="1312" y="776"/>
                  </a:lnTo>
                  <a:lnTo>
                    <a:pt x="1296" y="780"/>
                  </a:lnTo>
                  <a:lnTo>
                    <a:pt x="1278" y="782"/>
                  </a:lnTo>
                  <a:lnTo>
                    <a:pt x="90" y="782"/>
                  </a:lnTo>
                  <a:lnTo>
                    <a:pt x="90" y="782"/>
                  </a:lnTo>
                  <a:lnTo>
                    <a:pt x="72" y="780"/>
                  </a:lnTo>
                  <a:lnTo>
                    <a:pt x="54" y="776"/>
                  </a:lnTo>
                  <a:lnTo>
                    <a:pt x="40" y="766"/>
                  </a:lnTo>
                  <a:lnTo>
                    <a:pt x="26" y="756"/>
                  </a:lnTo>
                  <a:lnTo>
                    <a:pt x="14" y="742"/>
                  </a:lnTo>
                  <a:lnTo>
                    <a:pt x="6" y="726"/>
                  </a:lnTo>
                  <a:lnTo>
                    <a:pt x="2" y="710"/>
                  </a:lnTo>
                  <a:lnTo>
                    <a:pt x="0" y="692"/>
                  </a:lnTo>
                  <a:lnTo>
                    <a:pt x="0" y="92"/>
                  </a:lnTo>
                  <a:lnTo>
                    <a:pt x="0" y="92"/>
                  </a:lnTo>
                  <a:lnTo>
                    <a:pt x="2" y="72"/>
                  </a:lnTo>
                  <a:lnTo>
                    <a:pt x="6" y="56"/>
                  </a:lnTo>
                  <a:lnTo>
                    <a:pt x="14" y="40"/>
                  </a:lnTo>
                  <a:lnTo>
                    <a:pt x="26" y="28"/>
                  </a:lnTo>
                  <a:lnTo>
                    <a:pt x="40" y="16"/>
                  </a:lnTo>
                  <a:lnTo>
                    <a:pt x="54" y="8"/>
                  </a:lnTo>
                  <a:lnTo>
                    <a:pt x="72" y="2"/>
                  </a:lnTo>
                  <a:lnTo>
                    <a:pt x="90" y="0"/>
                  </a:lnTo>
                  <a:lnTo>
                    <a:pt x="90" y="0"/>
                  </a:lnTo>
                  <a:close/>
                </a:path>
              </a:pathLst>
            </a:custGeom>
            <a:solidFill>
              <a:srgbClr val="ED1C2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6" name="Freeform 61"/>
            <p:cNvSpPr>
              <a:spLocks/>
            </p:cNvSpPr>
            <p:nvPr/>
          </p:nvSpPr>
          <p:spPr bwMode="auto">
            <a:xfrm>
              <a:off x="8156563" y="347560"/>
              <a:ext cx="709565" cy="341881"/>
            </a:xfrm>
            <a:custGeom>
              <a:avLst/>
              <a:gdLst/>
              <a:ahLst/>
              <a:cxnLst>
                <a:cxn ang="0">
                  <a:pos x="724" y="0"/>
                </a:cxn>
                <a:cxn ang="0">
                  <a:pos x="756" y="72"/>
                </a:cxn>
                <a:cxn ang="0">
                  <a:pos x="724" y="460"/>
                </a:cxn>
                <a:cxn ang="0">
                  <a:pos x="492" y="0"/>
                </a:cxn>
                <a:cxn ang="0">
                  <a:pos x="346" y="460"/>
                </a:cxn>
                <a:cxn ang="0">
                  <a:pos x="346" y="314"/>
                </a:cxn>
                <a:cxn ang="0">
                  <a:pos x="342" y="302"/>
                </a:cxn>
                <a:cxn ang="0">
                  <a:pos x="334" y="288"/>
                </a:cxn>
                <a:cxn ang="0">
                  <a:pos x="314" y="272"/>
                </a:cxn>
                <a:cxn ang="0">
                  <a:pos x="298" y="266"/>
                </a:cxn>
                <a:cxn ang="0">
                  <a:pos x="326" y="254"/>
                </a:cxn>
                <a:cxn ang="0">
                  <a:pos x="340" y="242"/>
                </a:cxn>
                <a:cxn ang="0">
                  <a:pos x="344" y="228"/>
                </a:cxn>
                <a:cxn ang="0">
                  <a:pos x="346" y="72"/>
                </a:cxn>
                <a:cxn ang="0">
                  <a:pos x="344" y="56"/>
                </a:cxn>
                <a:cxn ang="0">
                  <a:pos x="338" y="30"/>
                </a:cxn>
                <a:cxn ang="0">
                  <a:pos x="322" y="12"/>
                </a:cxn>
                <a:cxn ang="0">
                  <a:pos x="294" y="2"/>
                </a:cxn>
                <a:cxn ang="0">
                  <a:pos x="0" y="0"/>
                </a:cxn>
                <a:cxn ang="0">
                  <a:pos x="32" y="72"/>
                </a:cxn>
                <a:cxn ang="0">
                  <a:pos x="0" y="460"/>
                </a:cxn>
                <a:cxn ang="0">
                  <a:pos x="108" y="530"/>
                </a:cxn>
                <a:cxn ang="0">
                  <a:pos x="232" y="302"/>
                </a:cxn>
                <a:cxn ang="0">
                  <a:pos x="244" y="302"/>
                </a:cxn>
                <a:cxn ang="0">
                  <a:pos x="258" y="310"/>
                </a:cxn>
                <a:cxn ang="0">
                  <a:pos x="268" y="322"/>
                </a:cxn>
                <a:cxn ang="0">
                  <a:pos x="270" y="348"/>
                </a:cxn>
                <a:cxn ang="0">
                  <a:pos x="440" y="530"/>
                </a:cxn>
                <a:cxn ang="0">
                  <a:pos x="620" y="370"/>
                </a:cxn>
                <a:cxn ang="0">
                  <a:pos x="1028" y="530"/>
                </a:cxn>
                <a:cxn ang="0">
                  <a:pos x="1044" y="530"/>
                </a:cxn>
                <a:cxn ang="0">
                  <a:pos x="1072" y="524"/>
                </a:cxn>
                <a:cxn ang="0">
                  <a:pos x="1090" y="510"/>
                </a:cxn>
                <a:cxn ang="0">
                  <a:pos x="1098" y="480"/>
                </a:cxn>
                <a:cxn ang="0">
                  <a:pos x="1100" y="72"/>
                </a:cxn>
                <a:cxn ang="0">
                  <a:pos x="1098" y="60"/>
                </a:cxn>
                <a:cxn ang="0">
                  <a:pos x="1090" y="36"/>
                </a:cxn>
                <a:cxn ang="0">
                  <a:pos x="1076" y="16"/>
                </a:cxn>
                <a:cxn ang="0">
                  <a:pos x="1060" y="6"/>
                </a:cxn>
                <a:cxn ang="0">
                  <a:pos x="1040" y="0"/>
                </a:cxn>
                <a:cxn ang="0">
                  <a:pos x="1028" y="0"/>
                </a:cxn>
              </a:cxnLst>
              <a:rect l="0" t="0" r="r" b="b"/>
              <a:pathLst>
                <a:path w="1100" h="530">
                  <a:moveTo>
                    <a:pt x="1028" y="0"/>
                  </a:moveTo>
                  <a:lnTo>
                    <a:pt x="724" y="0"/>
                  </a:lnTo>
                  <a:lnTo>
                    <a:pt x="724" y="72"/>
                  </a:lnTo>
                  <a:lnTo>
                    <a:pt x="756" y="72"/>
                  </a:lnTo>
                  <a:lnTo>
                    <a:pt x="756" y="460"/>
                  </a:lnTo>
                  <a:lnTo>
                    <a:pt x="724" y="460"/>
                  </a:lnTo>
                  <a:lnTo>
                    <a:pt x="610" y="0"/>
                  </a:lnTo>
                  <a:lnTo>
                    <a:pt x="492" y="0"/>
                  </a:lnTo>
                  <a:lnTo>
                    <a:pt x="382" y="460"/>
                  </a:lnTo>
                  <a:lnTo>
                    <a:pt x="346" y="460"/>
                  </a:lnTo>
                  <a:lnTo>
                    <a:pt x="346" y="314"/>
                  </a:lnTo>
                  <a:lnTo>
                    <a:pt x="346" y="314"/>
                  </a:lnTo>
                  <a:lnTo>
                    <a:pt x="344" y="308"/>
                  </a:lnTo>
                  <a:lnTo>
                    <a:pt x="342" y="302"/>
                  </a:lnTo>
                  <a:lnTo>
                    <a:pt x="340" y="296"/>
                  </a:lnTo>
                  <a:lnTo>
                    <a:pt x="334" y="288"/>
                  </a:lnTo>
                  <a:lnTo>
                    <a:pt x="326" y="280"/>
                  </a:lnTo>
                  <a:lnTo>
                    <a:pt x="314" y="272"/>
                  </a:lnTo>
                  <a:lnTo>
                    <a:pt x="298" y="266"/>
                  </a:lnTo>
                  <a:lnTo>
                    <a:pt x="298" y="266"/>
                  </a:lnTo>
                  <a:lnTo>
                    <a:pt x="314" y="260"/>
                  </a:lnTo>
                  <a:lnTo>
                    <a:pt x="326" y="254"/>
                  </a:lnTo>
                  <a:lnTo>
                    <a:pt x="334" y="248"/>
                  </a:lnTo>
                  <a:lnTo>
                    <a:pt x="340" y="242"/>
                  </a:lnTo>
                  <a:lnTo>
                    <a:pt x="342" y="234"/>
                  </a:lnTo>
                  <a:lnTo>
                    <a:pt x="344" y="228"/>
                  </a:lnTo>
                  <a:lnTo>
                    <a:pt x="346" y="214"/>
                  </a:lnTo>
                  <a:lnTo>
                    <a:pt x="346" y="72"/>
                  </a:lnTo>
                  <a:lnTo>
                    <a:pt x="346" y="72"/>
                  </a:lnTo>
                  <a:lnTo>
                    <a:pt x="344" y="56"/>
                  </a:lnTo>
                  <a:lnTo>
                    <a:pt x="342" y="42"/>
                  </a:lnTo>
                  <a:lnTo>
                    <a:pt x="338" y="30"/>
                  </a:lnTo>
                  <a:lnTo>
                    <a:pt x="332" y="20"/>
                  </a:lnTo>
                  <a:lnTo>
                    <a:pt x="322" y="12"/>
                  </a:lnTo>
                  <a:lnTo>
                    <a:pt x="310" y="6"/>
                  </a:lnTo>
                  <a:lnTo>
                    <a:pt x="294" y="2"/>
                  </a:lnTo>
                  <a:lnTo>
                    <a:pt x="274" y="0"/>
                  </a:lnTo>
                  <a:lnTo>
                    <a:pt x="0" y="0"/>
                  </a:lnTo>
                  <a:lnTo>
                    <a:pt x="0" y="74"/>
                  </a:lnTo>
                  <a:lnTo>
                    <a:pt x="32" y="72"/>
                  </a:lnTo>
                  <a:lnTo>
                    <a:pt x="32" y="460"/>
                  </a:lnTo>
                  <a:lnTo>
                    <a:pt x="0" y="460"/>
                  </a:lnTo>
                  <a:lnTo>
                    <a:pt x="0" y="530"/>
                  </a:lnTo>
                  <a:lnTo>
                    <a:pt x="108" y="530"/>
                  </a:lnTo>
                  <a:lnTo>
                    <a:pt x="108" y="302"/>
                  </a:lnTo>
                  <a:lnTo>
                    <a:pt x="232" y="302"/>
                  </a:lnTo>
                  <a:lnTo>
                    <a:pt x="232" y="302"/>
                  </a:lnTo>
                  <a:lnTo>
                    <a:pt x="244" y="302"/>
                  </a:lnTo>
                  <a:lnTo>
                    <a:pt x="252" y="304"/>
                  </a:lnTo>
                  <a:lnTo>
                    <a:pt x="258" y="310"/>
                  </a:lnTo>
                  <a:lnTo>
                    <a:pt x="264" y="314"/>
                  </a:lnTo>
                  <a:lnTo>
                    <a:pt x="268" y="322"/>
                  </a:lnTo>
                  <a:lnTo>
                    <a:pt x="270" y="330"/>
                  </a:lnTo>
                  <a:lnTo>
                    <a:pt x="270" y="348"/>
                  </a:lnTo>
                  <a:lnTo>
                    <a:pt x="270" y="530"/>
                  </a:lnTo>
                  <a:lnTo>
                    <a:pt x="440" y="530"/>
                  </a:lnTo>
                  <a:lnTo>
                    <a:pt x="480" y="370"/>
                  </a:lnTo>
                  <a:lnTo>
                    <a:pt x="620" y="370"/>
                  </a:lnTo>
                  <a:lnTo>
                    <a:pt x="664" y="530"/>
                  </a:lnTo>
                  <a:lnTo>
                    <a:pt x="1028" y="530"/>
                  </a:lnTo>
                  <a:lnTo>
                    <a:pt x="1028" y="530"/>
                  </a:lnTo>
                  <a:lnTo>
                    <a:pt x="1044" y="530"/>
                  </a:lnTo>
                  <a:lnTo>
                    <a:pt x="1060" y="528"/>
                  </a:lnTo>
                  <a:lnTo>
                    <a:pt x="1072" y="524"/>
                  </a:lnTo>
                  <a:lnTo>
                    <a:pt x="1082" y="518"/>
                  </a:lnTo>
                  <a:lnTo>
                    <a:pt x="1090" y="510"/>
                  </a:lnTo>
                  <a:lnTo>
                    <a:pt x="1094" y="496"/>
                  </a:lnTo>
                  <a:lnTo>
                    <a:pt x="1098" y="480"/>
                  </a:lnTo>
                  <a:lnTo>
                    <a:pt x="1100" y="460"/>
                  </a:lnTo>
                  <a:lnTo>
                    <a:pt x="1100" y="72"/>
                  </a:lnTo>
                  <a:lnTo>
                    <a:pt x="1100" y="72"/>
                  </a:lnTo>
                  <a:lnTo>
                    <a:pt x="1098" y="60"/>
                  </a:lnTo>
                  <a:lnTo>
                    <a:pt x="1096" y="50"/>
                  </a:lnTo>
                  <a:lnTo>
                    <a:pt x="1090" y="36"/>
                  </a:lnTo>
                  <a:lnTo>
                    <a:pt x="1082" y="22"/>
                  </a:lnTo>
                  <a:lnTo>
                    <a:pt x="1076" y="16"/>
                  </a:lnTo>
                  <a:lnTo>
                    <a:pt x="1070" y="12"/>
                  </a:lnTo>
                  <a:lnTo>
                    <a:pt x="1060" y="6"/>
                  </a:lnTo>
                  <a:lnTo>
                    <a:pt x="1052" y="4"/>
                  </a:lnTo>
                  <a:lnTo>
                    <a:pt x="1040" y="0"/>
                  </a:lnTo>
                  <a:lnTo>
                    <a:pt x="1028" y="0"/>
                  </a:lnTo>
                  <a:lnTo>
                    <a:pt x="1028"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7" name="Freeform 62"/>
            <p:cNvSpPr>
              <a:spLocks/>
            </p:cNvSpPr>
            <p:nvPr/>
          </p:nvSpPr>
          <p:spPr bwMode="auto">
            <a:xfrm>
              <a:off x="8156563" y="347560"/>
              <a:ext cx="709565" cy="341881"/>
            </a:xfrm>
            <a:custGeom>
              <a:avLst/>
              <a:gdLst/>
              <a:ahLst/>
              <a:cxnLst>
                <a:cxn ang="0">
                  <a:pos x="724" y="0"/>
                </a:cxn>
                <a:cxn ang="0">
                  <a:pos x="756" y="458"/>
                </a:cxn>
                <a:cxn ang="0">
                  <a:pos x="492" y="0"/>
                </a:cxn>
                <a:cxn ang="0">
                  <a:pos x="346" y="314"/>
                </a:cxn>
                <a:cxn ang="0">
                  <a:pos x="344" y="302"/>
                </a:cxn>
                <a:cxn ang="0">
                  <a:pos x="326" y="280"/>
                </a:cxn>
                <a:cxn ang="0">
                  <a:pos x="298" y="266"/>
                </a:cxn>
                <a:cxn ang="0">
                  <a:pos x="314" y="260"/>
                </a:cxn>
                <a:cxn ang="0">
                  <a:pos x="340" y="242"/>
                </a:cxn>
                <a:cxn ang="0">
                  <a:pos x="346" y="214"/>
                </a:cxn>
                <a:cxn ang="0">
                  <a:pos x="346" y="56"/>
                </a:cxn>
                <a:cxn ang="0">
                  <a:pos x="332" y="18"/>
                </a:cxn>
                <a:cxn ang="0">
                  <a:pos x="310" y="4"/>
                </a:cxn>
                <a:cxn ang="0">
                  <a:pos x="0" y="0"/>
                </a:cxn>
                <a:cxn ang="0">
                  <a:pos x="32" y="458"/>
                </a:cxn>
                <a:cxn ang="0">
                  <a:pos x="108" y="530"/>
                </a:cxn>
                <a:cxn ang="0">
                  <a:pos x="232" y="302"/>
                </a:cxn>
                <a:cxn ang="0">
                  <a:pos x="258" y="310"/>
                </a:cxn>
                <a:cxn ang="0">
                  <a:pos x="270" y="330"/>
                </a:cxn>
                <a:cxn ang="0">
                  <a:pos x="442" y="530"/>
                </a:cxn>
                <a:cxn ang="0">
                  <a:pos x="664" y="530"/>
                </a:cxn>
                <a:cxn ang="0">
                  <a:pos x="1044" y="530"/>
                </a:cxn>
                <a:cxn ang="0">
                  <a:pos x="1082" y="518"/>
                </a:cxn>
                <a:cxn ang="0">
                  <a:pos x="1096" y="496"/>
                </a:cxn>
                <a:cxn ang="0">
                  <a:pos x="1100" y="72"/>
                </a:cxn>
                <a:cxn ang="0">
                  <a:pos x="1096" y="48"/>
                </a:cxn>
                <a:cxn ang="0">
                  <a:pos x="1082" y="22"/>
                </a:cxn>
                <a:cxn ang="0">
                  <a:pos x="1062" y="6"/>
                </a:cxn>
                <a:cxn ang="0">
                  <a:pos x="1028" y="0"/>
                </a:cxn>
                <a:cxn ang="0">
                  <a:pos x="1028" y="0"/>
                </a:cxn>
                <a:cxn ang="0">
                  <a:pos x="1060" y="8"/>
                </a:cxn>
                <a:cxn ang="0">
                  <a:pos x="1082" y="24"/>
                </a:cxn>
                <a:cxn ang="0">
                  <a:pos x="1096" y="50"/>
                </a:cxn>
                <a:cxn ang="0">
                  <a:pos x="1098" y="72"/>
                </a:cxn>
                <a:cxn ang="0">
                  <a:pos x="1098" y="480"/>
                </a:cxn>
                <a:cxn ang="0">
                  <a:pos x="1082" y="518"/>
                </a:cxn>
                <a:cxn ang="0">
                  <a:pos x="1058" y="528"/>
                </a:cxn>
                <a:cxn ang="0">
                  <a:pos x="664" y="530"/>
                </a:cxn>
                <a:cxn ang="0">
                  <a:pos x="440" y="530"/>
                </a:cxn>
                <a:cxn ang="0">
                  <a:pos x="272" y="348"/>
                </a:cxn>
                <a:cxn ang="0">
                  <a:pos x="264" y="314"/>
                </a:cxn>
                <a:cxn ang="0">
                  <a:pos x="252" y="304"/>
                </a:cxn>
                <a:cxn ang="0">
                  <a:pos x="106" y="300"/>
                </a:cxn>
                <a:cxn ang="0">
                  <a:pos x="0" y="460"/>
                </a:cxn>
                <a:cxn ang="0">
                  <a:pos x="0" y="74"/>
                </a:cxn>
                <a:cxn ang="0">
                  <a:pos x="274" y="0"/>
                </a:cxn>
                <a:cxn ang="0">
                  <a:pos x="322" y="12"/>
                </a:cxn>
                <a:cxn ang="0">
                  <a:pos x="342" y="42"/>
                </a:cxn>
                <a:cxn ang="0">
                  <a:pos x="346" y="214"/>
                </a:cxn>
                <a:cxn ang="0">
                  <a:pos x="342" y="234"/>
                </a:cxn>
                <a:cxn ang="0">
                  <a:pos x="326" y="254"/>
                </a:cxn>
                <a:cxn ang="0">
                  <a:pos x="298" y="266"/>
                </a:cxn>
                <a:cxn ang="0">
                  <a:pos x="326" y="280"/>
                </a:cxn>
                <a:cxn ang="0">
                  <a:pos x="340" y="296"/>
                </a:cxn>
                <a:cxn ang="0">
                  <a:pos x="344" y="308"/>
                </a:cxn>
                <a:cxn ang="0">
                  <a:pos x="382" y="460"/>
                </a:cxn>
                <a:cxn ang="0">
                  <a:pos x="724" y="460"/>
                </a:cxn>
                <a:cxn ang="0">
                  <a:pos x="724" y="72"/>
                </a:cxn>
                <a:cxn ang="0">
                  <a:pos x="1028" y="0"/>
                </a:cxn>
              </a:cxnLst>
              <a:rect l="0" t="0" r="r" b="b"/>
              <a:pathLst>
                <a:path w="1100" h="530">
                  <a:moveTo>
                    <a:pt x="1028" y="0"/>
                  </a:moveTo>
                  <a:lnTo>
                    <a:pt x="1028" y="0"/>
                  </a:lnTo>
                  <a:lnTo>
                    <a:pt x="724" y="0"/>
                  </a:lnTo>
                  <a:lnTo>
                    <a:pt x="724" y="72"/>
                  </a:lnTo>
                  <a:lnTo>
                    <a:pt x="756" y="72"/>
                  </a:lnTo>
                  <a:lnTo>
                    <a:pt x="756" y="458"/>
                  </a:lnTo>
                  <a:lnTo>
                    <a:pt x="724" y="458"/>
                  </a:lnTo>
                  <a:lnTo>
                    <a:pt x="610" y="0"/>
                  </a:lnTo>
                  <a:lnTo>
                    <a:pt x="492" y="0"/>
                  </a:lnTo>
                  <a:lnTo>
                    <a:pt x="380" y="458"/>
                  </a:lnTo>
                  <a:lnTo>
                    <a:pt x="346" y="458"/>
                  </a:lnTo>
                  <a:lnTo>
                    <a:pt x="346" y="314"/>
                  </a:lnTo>
                  <a:lnTo>
                    <a:pt x="346" y="314"/>
                  </a:lnTo>
                  <a:lnTo>
                    <a:pt x="346" y="308"/>
                  </a:lnTo>
                  <a:lnTo>
                    <a:pt x="344" y="302"/>
                  </a:lnTo>
                  <a:lnTo>
                    <a:pt x="340" y="296"/>
                  </a:lnTo>
                  <a:lnTo>
                    <a:pt x="334" y="288"/>
                  </a:lnTo>
                  <a:lnTo>
                    <a:pt x="326" y="280"/>
                  </a:lnTo>
                  <a:lnTo>
                    <a:pt x="314" y="272"/>
                  </a:lnTo>
                  <a:lnTo>
                    <a:pt x="298" y="266"/>
                  </a:lnTo>
                  <a:lnTo>
                    <a:pt x="298" y="266"/>
                  </a:lnTo>
                  <a:lnTo>
                    <a:pt x="298" y="266"/>
                  </a:lnTo>
                  <a:lnTo>
                    <a:pt x="298" y="266"/>
                  </a:lnTo>
                  <a:lnTo>
                    <a:pt x="314" y="260"/>
                  </a:lnTo>
                  <a:lnTo>
                    <a:pt x="326" y="254"/>
                  </a:lnTo>
                  <a:lnTo>
                    <a:pt x="334" y="248"/>
                  </a:lnTo>
                  <a:lnTo>
                    <a:pt x="340" y="242"/>
                  </a:lnTo>
                  <a:lnTo>
                    <a:pt x="344" y="234"/>
                  </a:lnTo>
                  <a:lnTo>
                    <a:pt x="346" y="228"/>
                  </a:lnTo>
                  <a:lnTo>
                    <a:pt x="346" y="214"/>
                  </a:lnTo>
                  <a:lnTo>
                    <a:pt x="346" y="72"/>
                  </a:lnTo>
                  <a:lnTo>
                    <a:pt x="346" y="72"/>
                  </a:lnTo>
                  <a:lnTo>
                    <a:pt x="346" y="56"/>
                  </a:lnTo>
                  <a:lnTo>
                    <a:pt x="344" y="42"/>
                  </a:lnTo>
                  <a:lnTo>
                    <a:pt x="338" y="30"/>
                  </a:lnTo>
                  <a:lnTo>
                    <a:pt x="332" y="18"/>
                  </a:lnTo>
                  <a:lnTo>
                    <a:pt x="332" y="18"/>
                  </a:lnTo>
                  <a:lnTo>
                    <a:pt x="322" y="10"/>
                  </a:lnTo>
                  <a:lnTo>
                    <a:pt x="310" y="4"/>
                  </a:lnTo>
                  <a:lnTo>
                    <a:pt x="294" y="2"/>
                  </a:lnTo>
                  <a:lnTo>
                    <a:pt x="274" y="0"/>
                  </a:lnTo>
                  <a:lnTo>
                    <a:pt x="0" y="0"/>
                  </a:lnTo>
                  <a:lnTo>
                    <a:pt x="0" y="76"/>
                  </a:lnTo>
                  <a:lnTo>
                    <a:pt x="32" y="72"/>
                  </a:lnTo>
                  <a:lnTo>
                    <a:pt x="32" y="458"/>
                  </a:lnTo>
                  <a:lnTo>
                    <a:pt x="0" y="458"/>
                  </a:lnTo>
                  <a:lnTo>
                    <a:pt x="0" y="530"/>
                  </a:lnTo>
                  <a:lnTo>
                    <a:pt x="108" y="530"/>
                  </a:lnTo>
                  <a:lnTo>
                    <a:pt x="108" y="302"/>
                  </a:lnTo>
                  <a:lnTo>
                    <a:pt x="232" y="302"/>
                  </a:lnTo>
                  <a:lnTo>
                    <a:pt x="232" y="302"/>
                  </a:lnTo>
                  <a:lnTo>
                    <a:pt x="244" y="302"/>
                  </a:lnTo>
                  <a:lnTo>
                    <a:pt x="252" y="306"/>
                  </a:lnTo>
                  <a:lnTo>
                    <a:pt x="258" y="310"/>
                  </a:lnTo>
                  <a:lnTo>
                    <a:pt x="264" y="316"/>
                  </a:lnTo>
                  <a:lnTo>
                    <a:pt x="268" y="322"/>
                  </a:lnTo>
                  <a:lnTo>
                    <a:pt x="270" y="330"/>
                  </a:lnTo>
                  <a:lnTo>
                    <a:pt x="270" y="348"/>
                  </a:lnTo>
                  <a:lnTo>
                    <a:pt x="270" y="530"/>
                  </a:lnTo>
                  <a:lnTo>
                    <a:pt x="442" y="530"/>
                  </a:lnTo>
                  <a:lnTo>
                    <a:pt x="480" y="370"/>
                  </a:lnTo>
                  <a:lnTo>
                    <a:pt x="620" y="370"/>
                  </a:lnTo>
                  <a:lnTo>
                    <a:pt x="664" y="530"/>
                  </a:lnTo>
                  <a:lnTo>
                    <a:pt x="1028" y="530"/>
                  </a:lnTo>
                  <a:lnTo>
                    <a:pt x="1028" y="530"/>
                  </a:lnTo>
                  <a:lnTo>
                    <a:pt x="1044" y="530"/>
                  </a:lnTo>
                  <a:lnTo>
                    <a:pt x="1060" y="528"/>
                  </a:lnTo>
                  <a:lnTo>
                    <a:pt x="1072" y="524"/>
                  </a:lnTo>
                  <a:lnTo>
                    <a:pt x="1082" y="518"/>
                  </a:lnTo>
                  <a:lnTo>
                    <a:pt x="1082" y="518"/>
                  </a:lnTo>
                  <a:lnTo>
                    <a:pt x="1090" y="510"/>
                  </a:lnTo>
                  <a:lnTo>
                    <a:pt x="1096" y="496"/>
                  </a:lnTo>
                  <a:lnTo>
                    <a:pt x="1098" y="480"/>
                  </a:lnTo>
                  <a:lnTo>
                    <a:pt x="1100" y="460"/>
                  </a:lnTo>
                  <a:lnTo>
                    <a:pt x="1100" y="72"/>
                  </a:lnTo>
                  <a:lnTo>
                    <a:pt x="1100" y="72"/>
                  </a:lnTo>
                  <a:lnTo>
                    <a:pt x="1098" y="60"/>
                  </a:lnTo>
                  <a:lnTo>
                    <a:pt x="1096" y="48"/>
                  </a:lnTo>
                  <a:lnTo>
                    <a:pt x="1090" y="36"/>
                  </a:lnTo>
                  <a:lnTo>
                    <a:pt x="1090" y="36"/>
                  </a:lnTo>
                  <a:lnTo>
                    <a:pt x="1082" y="22"/>
                  </a:lnTo>
                  <a:lnTo>
                    <a:pt x="1076" y="16"/>
                  </a:lnTo>
                  <a:lnTo>
                    <a:pt x="1070" y="12"/>
                  </a:lnTo>
                  <a:lnTo>
                    <a:pt x="1062" y="6"/>
                  </a:lnTo>
                  <a:lnTo>
                    <a:pt x="1052" y="2"/>
                  </a:lnTo>
                  <a:lnTo>
                    <a:pt x="1040" y="0"/>
                  </a:lnTo>
                  <a:lnTo>
                    <a:pt x="1028" y="0"/>
                  </a:lnTo>
                  <a:lnTo>
                    <a:pt x="1028" y="0"/>
                  </a:lnTo>
                  <a:lnTo>
                    <a:pt x="1028" y="0"/>
                  </a:lnTo>
                  <a:lnTo>
                    <a:pt x="1028" y="0"/>
                  </a:lnTo>
                  <a:lnTo>
                    <a:pt x="1040" y="2"/>
                  </a:lnTo>
                  <a:lnTo>
                    <a:pt x="1052" y="4"/>
                  </a:lnTo>
                  <a:lnTo>
                    <a:pt x="1060" y="8"/>
                  </a:lnTo>
                  <a:lnTo>
                    <a:pt x="1068" y="12"/>
                  </a:lnTo>
                  <a:lnTo>
                    <a:pt x="1076" y="18"/>
                  </a:lnTo>
                  <a:lnTo>
                    <a:pt x="1082" y="24"/>
                  </a:lnTo>
                  <a:lnTo>
                    <a:pt x="1090" y="36"/>
                  </a:lnTo>
                  <a:lnTo>
                    <a:pt x="1090" y="36"/>
                  </a:lnTo>
                  <a:lnTo>
                    <a:pt x="1096" y="50"/>
                  </a:lnTo>
                  <a:lnTo>
                    <a:pt x="1098" y="60"/>
                  </a:lnTo>
                  <a:lnTo>
                    <a:pt x="1098" y="60"/>
                  </a:lnTo>
                  <a:lnTo>
                    <a:pt x="1098" y="72"/>
                  </a:lnTo>
                  <a:lnTo>
                    <a:pt x="1098" y="460"/>
                  </a:lnTo>
                  <a:lnTo>
                    <a:pt x="1098" y="460"/>
                  </a:lnTo>
                  <a:lnTo>
                    <a:pt x="1098" y="480"/>
                  </a:lnTo>
                  <a:lnTo>
                    <a:pt x="1094" y="496"/>
                  </a:lnTo>
                  <a:lnTo>
                    <a:pt x="1088" y="508"/>
                  </a:lnTo>
                  <a:lnTo>
                    <a:pt x="1082" y="518"/>
                  </a:lnTo>
                  <a:lnTo>
                    <a:pt x="1082" y="518"/>
                  </a:lnTo>
                  <a:lnTo>
                    <a:pt x="1072" y="524"/>
                  </a:lnTo>
                  <a:lnTo>
                    <a:pt x="1058" y="528"/>
                  </a:lnTo>
                  <a:lnTo>
                    <a:pt x="1044" y="530"/>
                  </a:lnTo>
                  <a:lnTo>
                    <a:pt x="1028" y="530"/>
                  </a:lnTo>
                  <a:lnTo>
                    <a:pt x="664" y="530"/>
                  </a:lnTo>
                  <a:lnTo>
                    <a:pt x="620" y="370"/>
                  </a:lnTo>
                  <a:lnTo>
                    <a:pt x="480" y="370"/>
                  </a:lnTo>
                  <a:lnTo>
                    <a:pt x="440" y="530"/>
                  </a:lnTo>
                  <a:lnTo>
                    <a:pt x="272" y="530"/>
                  </a:lnTo>
                  <a:lnTo>
                    <a:pt x="272" y="348"/>
                  </a:lnTo>
                  <a:lnTo>
                    <a:pt x="272" y="348"/>
                  </a:lnTo>
                  <a:lnTo>
                    <a:pt x="270" y="330"/>
                  </a:lnTo>
                  <a:lnTo>
                    <a:pt x="268" y="322"/>
                  </a:lnTo>
                  <a:lnTo>
                    <a:pt x="264" y="314"/>
                  </a:lnTo>
                  <a:lnTo>
                    <a:pt x="264" y="314"/>
                  </a:lnTo>
                  <a:lnTo>
                    <a:pt x="260" y="308"/>
                  </a:lnTo>
                  <a:lnTo>
                    <a:pt x="252" y="304"/>
                  </a:lnTo>
                  <a:lnTo>
                    <a:pt x="244" y="302"/>
                  </a:lnTo>
                  <a:lnTo>
                    <a:pt x="232" y="300"/>
                  </a:lnTo>
                  <a:lnTo>
                    <a:pt x="106" y="300"/>
                  </a:lnTo>
                  <a:lnTo>
                    <a:pt x="106" y="530"/>
                  </a:lnTo>
                  <a:lnTo>
                    <a:pt x="0" y="530"/>
                  </a:lnTo>
                  <a:lnTo>
                    <a:pt x="0" y="460"/>
                  </a:lnTo>
                  <a:lnTo>
                    <a:pt x="32" y="460"/>
                  </a:lnTo>
                  <a:lnTo>
                    <a:pt x="32" y="72"/>
                  </a:lnTo>
                  <a:lnTo>
                    <a:pt x="0" y="74"/>
                  </a:lnTo>
                  <a:lnTo>
                    <a:pt x="0" y="0"/>
                  </a:lnTo>
                  <a:lnTo>
                    <a:pt x="274" y="0"/>
                  </a:lnTo>
                  <a:lnTo>
                    <a:pt x="274" y="0"/>
                  </a:lnTo>
                  <a:lnTo>
                    <a:pt x="294" y="2"/>
                  </a:lnTo>
                  <a:lnTo>
                    <a:pt x="310" y="6"/>
                  </a:lnTo>
                  <a:lnTo>
                    <a:pt x="322" y="12"/>
                  </a:lnTo>
                  <a:lnTo>
                    <a:pt x="332" y="20"/>
                  </a:lnTo>
                  <a:lnTo>
                    <a:pt x="338" y="30"/>
                  </a:lnTo>
                  <a:lnTo>
                    <a:pt x="342" y="42"/>
                  </a:lnTo>
                  <a:lnTo>
                    <a:pt x="344" y="56"/>
                  </a:lnTo>
                  <a:lnTo>
                    <a:pt x="346" y="72"/>
                  </a:lnTo>
                  <a:lnTo>
                    <a:pt x="346" y="214"/>
                  </a:lnTo>
                  <a:lnTo>
                    <a:pt x="346" y="214"/>
                  </a:lnTo>
                  <a:lnTo>
                    <a:pt x="344" y="228"/>
                  </a:lnTo>
                  <a:lnTo>
                    <a:pt x="342" y="234"/>
                  </a:lnTo>
                  <a:lnTo>
                    <a:pt x="340" y="240"/>
                  </a:lnTo>
                  <a:lnTo>
                    <a:pt x="334" y="248"/>
                  </a:lnTo>
                  <a:lnTo>
                    <a:pt x="326" y="254"/>
                  </a:lnTo>
                  <a:lnTo>
                    <a:pt x="314" y="260"/>
                  </a:lnTo>
                  <a:lnTo>
                    <a:pt x="298" y="266"/>
                  </a:lnTo>
                  <a:lnTo>
                    <a:pt x="298" y="266"/>
                  </a:lnTo>
                  <a:lnTo>
                    <a:pt x="298" y="266"/>
                  </a:lnTo>
                  <a:lnTo>
                    <a:pt x="314" y="272"/>
                  </a:lnTo>
                  <a:lnTo>
                    <a:pt x="326" y="280"/>
                  </a:lnTo>
                  <a:lnTo>
                    <a:pt x="334" y="288"/>
                  </a:lnTo>
                  <a:lnTo>
                    <a:pt x="340" y="296"/>
                  </a:lnTo>
                  <a:lnTo>
                    <a:pt x="340" y="296"/>
                  </a:lnTo>
                  <a:lnTo>
                    <a:pt x="342" y="302"/>
                  </a:lnTo>
                  <a:lnTo>
                    <a:pt x="344" y="308"/>
                  </a:lnTo>
                  <a:lnTo>
                    <a:pt x="344" y="308"/>
                  </a:lnTo>
                  <a:lnTo>
                    <a:pt x="346" y="314"/>
                  </a:lnTo>
                  <a:lnTo>
                    <a:pt x="346" y="460"/>
                  </a:lnTo>
                  <a:lnTo>
                    <a:pt x="382" y="460"/>
                  </a:lnTo>
                  <a:lnTo>
                    <a:pt x="492" y="0"/>
                  </a:lnTo>
                  <a:lnTo>
                    <a:pt x="610" y="0"/>
                  </a:lnTo>
                  <a:lnTo>
                    <a:pt x="724" y="460"/>
                  </a:lnTo>
                  <a:lnTo>
                    <a:pt x="756" y="460"/>
                  </a:lnTo>
                  <a:lnTo>
                    <a:pt x="756" y="72"/>
                  </a:lnTo>
                  <a:lnTo>
                    <a:pt x="724" y="72"/>
                  </a:lnTo>
                  <a:lnTo>
                    <a:pt x="724" y="0"/>
                  </a:lnTo>
                  <a:lnTo>
                    <a:pt x="1028" y="0"/>
                  </a:lnTo>
                  <a:lnTo>
                    <a:pt x="1028"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63"/>
            <p:cNvSpPr>
              <a:spLocks/>
            </p:cNvSpPr>
            <p:nvPr/>
          </p:nvSpPr>
          <p:spPr bwMode="auto">
            <a:xfrm>
              <a:off x="8471352" y="377233"/>
              <a:ext cx="74827" cy="171586"/>
            </a:xfrm>
            <a:custGeom>
              <a:avLst/>
              <a:gdLst/>
              <a:ahLst/>
              <a:cxnLst>
                <a:cxn ang="0">
                  <a:pos x="62" y="0"/>
                </a:cxn>
                <a:cxn ang="0">
                  <a:pos x="116" y="266"/>
                </a:cxn>
                <a:cxn ang="0">
                  <a:pos x="0" y="266"/>
                </a:cxn>
                <a:cxn ang="0">
                  <a:pos x="62" y="0"/>
                </a:cxn>
              </a:cxnLst>
              <a:rect l="0" t="0" r="r" b="b"/>
              <a:pathLst>
                <a:path w="116" h="266">
                  <a:moveTo>
                    <a:pt x="62" y="0"/>
                  </a:moveTo>
                  <a:lnTo>
                    <a:pt x="116" y="266"/>
                  </a:lnTo>
                  <a:lnTo>
                    <a:pt x="0" y="266"/>
                  </a:lnTo>
                  <a:lnTo>
                    <a:pt x="62" y="0"/>
                  </a:lnTo>
                  <a:close/>
                </a:path>
              </a:pathLst>
            </a:custGeom>
            <a:solidFill>
              <a:srgbClr val="ED1C2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3" name="Freeform 64"/>
            <p:cNvSpPr>
              <a:spLocks/>
            </p:cNvSpPr>
            <p:nvPr/>
          </p:nvSpPr>
          <p:spPr bwMode="auto">
            <a:xfrm>
              <a:off x="8471352" y="377233"/>
              <a:ext cx="74827" cy="171586"/>
            </a:xfrm>
            <a:custGeom>
              <a:avLst/>
              <a:gdLst/>
              <a:ahLst/>
              <a:cxnLst>
                <a:cxn ang="0">
                  <a:pos x="62" y="0"/>
                </a:cxn>
                <a:cxn ang="0">
                  <a:pos x="62" y="0"/>
                </a:cxn>
                <a:cxn ang="0">
                  <a:pos x="116" y="266"/>
                </a:cxn>
                <a:cxn ang="0">
                  <a:pos x="0" y="266"/>
                </a:cxn>
                <a:cxn ang="0">
                  <a:pos x="62" y="0"/>
                </a:cxn>
                <a:cxn ang="0">
                  <a:pos x="62" y="0"/>
                </a:cxn>
                <a:cxn ang="0">
                  <a:pos x="62" y="0"/>
                </a:cxn>
                <a:cxn ang="0">
                  <a:pos x="62" y="0"/>
                </a:cxn>
                <a:cxn ang="0">
                  <a:pos x="62" y="0"/>
                </a:cxn>
                <a:cxn ang="0">
                  <a:pos x="0" y="266"/>
                </a:cxn>
                <a:cxn ang="0">
                  <a:pos x="116" y="266"/>
                </a:cxn>
                <a:cxn ang="0">
                  <a:pos x="62" y="0"/>
                </a:cxn>
                <a:cxn ang="0">
                  <a:pos x="62" y="0"/>
                </a:cxn>
                <a:cxn ang="0">
                  <a:pos x="62" y="0"/>
                </a:cxn>
              </a:cxnLst>
              <a:rect l="0" t="0" r="r" b="b"/>
              <a:pathLst>
                <a:path w="116" h="266">
                  <a:moveTo>
                    <a:pt x="62" y="0"/>
                  </a:moveTo>
                  <a:lnTo>
                    <a:pt x="62" y="0"/>
                  </a:lnTo>
                  <a:lnTo>
                    <a:pt x="116" y="266"/>
                  </a:lnTo>
                  <a:lnTo>
                    <a:pt x="0" y="266"/>
                  </a:lnTo>
                  <a:lnTo>
                    <a:pt x="62" y="0"/>
                  </a:lnTo>
                  <a:lnTo>
                    <a:pt x="62" y="0"/>
                  </a:lnTo>
                  <a:lnTo>
                    <a:pt x="62" y="0"/>
                  </a:lnTo>
                  <a:lnTo>
                    <a:pt x="62" y="0"/>
                  </a:lnTo>
                  <a:lnTo>
                    <a:pt x="62" y="0"/>
                  </a:lnTo>
                  <a:lnTo>
                    <a:pt x="0" y="266"/>
                  </a:lnTo>
                  <a:lnTo>
                    <a:pt x="116" y="266"/>
                  </a:lnTo>
                  <a:lnTo>
                    <a:pt x="62" y="0"/>
                  </a:lnTo>
                  <a:lnTo>
                    <a:pt x="62" y="0"/>
                  </a:lnTo>
                  <a:lnTo>
                    <a:pt x="62" y="0"/>
                  </a:lnTo>
                  <a:close/>
                </a:path>
              </a:pathLst>
            </a:custGeom>
            <a:solidFill>
              <a:srgbClr val="ED1C2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4" name="Freeform 65"/>
            <p:cNvSpPr>
              <a:spLocks/>
            </p:cNvSpPr>
            <p:nvPr/>
          </p:nvSpPr>
          <p:spPr bwMode="auto">
            <a:xfrm>
              <a:off x="8691962" y="392714"/>
              <a:ext cx="125142" cy="250283"/>
            </a:xfrm>
            <a:custGeom>
              <a:avLst/>
              <a:gdLst/>
              <a:ahLst/>
              <a:cxnLst>
                <a:cxn ang="0">
                  <a:pos x="0" y="0"/>
                </a:cxn>
                <a:cxn ang="0">
                  <a:pos x="0" y="388"/>
                </a:cxn>
                <a:cxn ang="0">
                  <a:pos x="158" y="388"/>
                </a:cxn>
                <a:cxn ang="0">
                  <a:pos x="158" y="388"/>
                </a:cxn>
                <a:cxn ang="0">
                  <a:pos x="170" y="386"/>
                </a:cxn>
                <a:cxn ang="0">
                  <a:pos x="180" y="384"/>
                </a:cxn>
                <a:cxn ang="0">
                  <a:pos x="186" y="380"/>
                </a:cxn>
                <a:cxn ang="0">
                  <a:pos x="190" y="374"/>
                </a:cxn>
                <a:cxn ang="0">
                  <a:pos x="192" y="370"/>
                </a:cxn>
                <a:cxn ang="0">
                  <a:pos x="194" y="364"/>
                </a:cxn>
                <a:cxn ang="0">
                  <a:pos x="194" y="348"/>
                </a:cxn>
                <a:cxn ang="0">
                  <a:pos x="194" y="42"/>
                </a:cxn>
                <a:cxn ang="0">
                  <a:pos x="194" y="42"/>
                </a:cxn>
                <a:cxn ang="0">
                  <a:pos x="194" y="30"/>
                </a:cxn>
                <a:cxn ang="0">
                  <a:pos x="192" y="22"/>
                </a:cxn>
                <a:cxn ang="0">
                  <a:pos x="188" y="16"/>
                </a:cxn>
                <a:cxn ang="0">
                  <a:pos x="184" y="10"/>
                </a:cxn>
                <a:cxn ang="0">
                  <a:pos x="176" y="4"/>
                </a:cxn>
                <a:cxn ang="0">
                  <a:pos x="164" y="2"/>
                </a:cxn>
                <a:cxn ang="0">
                  <a:pos x="150" y="0"/>
                </a:cxn>
                <a:cxn ang="0">
                  <a:pos x="0" y="0"/>
                </a:cxn>
              </a:cxnLst>
              <a:rect l="0" t="0" r="r" b="b"/>
              <a:pathLst>
                <a:path w="194" h="388">
                  <a:moveTo>
                    <a:pt x="0" y="0"/>
                  </a:moveTo>
                  <a:lnTo>
                    <a:pt x="0" y="388"/>
                  </a:lnTo>
                  <a:lnTo>
                    <a:pt x="158" y="388"/>
                  </a:lnTo>
                  <a:lnTo>
                    <a:pt x="158" y="388"/>
                  </a:lnTo>
                  <a:lnTo>
                    <a:pt x="170" y="386"/>
                  </a:lnTo>
                  <a:lnTo>
                    <a:pt x="180" y="384"/>
                  </a:lnTo>
                  <a:lnTo>
                    <a:pt x="186" y="380"/>
                  </a:lnTo>
                  <a:lnTo>
                    <a:pt x="190" y="374"/>
                  </a:lnTo>
                  <a:lnTo>
                    <a:pt x="192" y="370"/>
                  </a:lnTo>
                  <a:lnTo>
                    <a:pt x="194" y="364"/>
                  </a:lnTo>
                  <a:lnTo>
                    <a:pt x="194" y="348"/>
                  </a:lnTo>
                  <a:lnTo>
                    <a:pt x="194" y="42"/>
                  </a:lnTo>
                  <a:lnTo>
                    <a:pt x="194" y="42"/>
                  </a:lnTo>
                  <a:lnTo>
                    <a:pt x="194" y="30"/>
                  </a:lnTo>
                  <a:lnTo>
                    <a:pt x="192" y="22"/>
                  </a:lnTo>
                  <a:lnTo>
                    <a:pt x="188" y="16"/>
                  </a:lnTo>
                  <a:lnTo>
                    <a:pt x="184" y="10"/>
                  </a:lnTo>
                  <a:lnTo>
                    <a:pt x="176" y="4"/>
                  </a:lnTo>
                  <a:lnTo>
                    <a:pt x="164" y="2"/>
                  </a:lnTo>
                  <a:lnTo>
                    <a:pt x="150" y="0"/>
                  </a:lnTo>
                  <a:lnTo>
                    <a:pt x="0" y="0"/>
                  </a:lnTo>
                  <a:close/>
                </a:path>
              </a:pathLst>
            </a:custGeom>
            <a:solidFill>
              <a:srgbClr val="ED1C2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5" name="Freeform 66"/>
            <p:cNvSpPr>
              <a:spLocks/>
            </p:cNvSpPr>
            <p:nvPr/>
          </p:nvSpPr>
          <p:spPr bwMode="auto">
            <a:xfrm>
              <a:off x="8691962" y="392714"/>
              <a:ext cx="125142" cy="250283"/>
            </a:xfrm>
            <a:custGeom>
              <a:avLst/>
              <a:gdLst/>
              <a:ahLst/>
              <a:cxnLst>
                <a:cxn ang="0">
                  <a:pos x="0" y="0"/>
                </a:cxn>
                <a:cxn ang="0">
                  <a:pos x="0" y="0"/>
                </a:cxn>
                <a:cxn ang="0">
                  <a:pos x="0" y="388"/>
                </a:cxn>
                <a:cxn ang="0">
                  <a:pos x="158" y="388"/>
                </a:cxn>
                <a:cxn ang="0">
                  <a:pos x="158" y="388"/>
                </a:cxn>
                <a:cxn ang="0">
                  <a:pos x="158" y="388"/>
                </a:cxn>
                <a:cxn ang="0">
                  <a:pos x="170" y="386"/>
                </a:cxn>
                <a:cxn ang="0">
                  <a:pos x="180" y="384"/>
                </a:cxn>
                <a:cxn ang="0">
                  <a:pos x="186" y="380"/>
                </a:cxn>
                <a:cxn ang="0">
                  <a:pos x="190" y="376"/>
                </a:cxn>
                <a:cxn ang="0">
                  <a:pos x="190" y="376"/>
                </a:cxn>
                <a:cxn ang="0">
                  <a:pos x="192" y="370"/>
                </a:cxn>
                <a:cxn ang="0">
                  <a:pos x="194" y="364"/>
                </a:cxn>
                <a:cxn ang="0">
                  <a:pos x="194" y="348"/>
                </a:cxn>
                <a:cxn ang="0">
                  <a:pos x="194" y="42"/>
                </a:cxn>
                <a:cxn ang="0">
                  <a:pos x="194" y="42"/>
                </a:cxn>
                <a:cxn ang="0">
                  <a:pos x="194" y="30"/>
                </a:cxn>
                <a:cxn ang="0">
                  <a:pos x="192" y="22"/>
                </a:cxn>
                <a:cxn ang="0">
                  <a:pos x="190" y="16"/>
                </a:cxn>
                <a:cxn ang="0">
                  <a:pos x="190" y="16"/>
                </a:cxn>
                <a:cxn ang="0">
                  <a:pos x="184" y="10"/>
                </a:cxn>
                <a:cxn ang="0">
                  <a:pos x="176" y="4"/>
                </a:cxn>
                <a:cxn ang="0">
                  <a:pos x="164" y="2"/>
                </a:cxn>
                <a:cxn ang="0">
                  <a:pos x="150" y="0"/>
                </a:cxn>
                <a:cxn ang="0">
                  <a:pos x="0" y="0"/>
                </a:cxn>
                <a:cxn ang="0">
                  <a:pos x="0" y="0"/>
                </a:cxn>
                <a:cxn ang="0">
                  <a:pos x="0" y="0"/>
                </a:cxn>
                <a:cxn ang="0">
                  <a:pos x="0" y="0"/>
                </a:cxn>
                <a:cxn ang="0">
                  <a:pos x="150" y="0"/>
                </a:cxn>
                <a:cxn ang="0">
                  <a:pos x="150" y="0"/>
                </a:cxn>
                <a:cxn ang="0">
                  <a:pos x="164" y="2"/>
                </a:cxn>
                <a:cxn ang="0">
                  <a:pos x="176" y="4"/>
                </a:cxn>
                <a:cxn ang="0">
                  <a:pos x="184" y="10"/>
                </a:cxn>
                <a:cxn ang="0">
                  <a:pos x="188" y="16"/>
                </a:cxn>
                <a:cxn ang="0">
                  <a:pos x="188" y="16"/>
                </a:cxn>
                <a:cxn ang="0">
                  <a:pos x="192" y="22"/>
                </a:cxn>
                <a:cxn ang="0">
                  <a:pos x="194" y="30"/>
                </a:cxn>
                <a:cxn ang="0">
                  <a:pos x="194" y="42"/>
                </a:cxn>
                <a:cxn ang="0">
                  <a:pos x="194" y="348"/>
                </a:cxn>
                <a:cxn ang="0">
                  <a:pos x="194" y="348"/>
                </a:cxn>
                <a:cxn ang="0">
                  <a:pos x="194" y="364"/>
                </a:cxn>
                <a:cxn ang="0">
                  <a:pos x="192" y="370"/>
                </a:cxn>
                <a:cxn ang="0">
                  <a:pos x="190" y="374"/>
                </a:cxn>
                <a:cxn ang="0">
                  <a:pos x="190" y="374"/>
                </a:cxn>
                <a:cxn ang="0">
                  <a:pos x="186" y="380"/>
                </a:cxn>
                <a:cxn ang="0">
                  <a:pos x="180" y="382"/>
                </a:cxn>
                <a:cxn ang="0">
                  <a:pos x="170" y="386"/>
                </a:cxn>
                <a:cxn ang="0">
                  <a:pos x="158" y="388"/>
                </a:cxn>
                <a:cxn ang="0">
                  <a:pos x="158" y="388"/>
                </a:cxn>
                <a:cxn ang="0">
                  <a:pos x="158" y="388"/>
                </a:cxn>
                <a:cxn ang="0">
                  <a:pos x="2" y="388"/>
                </a:cxn>
                <a:cxn ang="0">
                  <a:pos x="2" y="0"/>
                </a:cxn>
                <a:cxn ang="0">
                  <a:pos x="0" y="0"/>
                </a:cxn>
                <a:cxn ang="0">
                  <a:pos x="0" y="0"/>
                </a:cxn>
                <a:cxn ang="0">
                  <a:pos x="0" y="0"/>
                </a:cxn>
              </a:cxnLst>
              <a:rect l="0" t="0" r="r" b="b"/>
              <a:pathLst>
                <a:path w="194" h="388">
                  <a:moveTo>
                    <a:pt x="0" y="0"/>
                  </a:moveTo>
                  <a:lnTo>
                    <a:pt x="0" y="0"/>
                  </a:lnTo>
                  <a:lnTo>
                    <a:pt x="0" y="388"/>
                  </a:lnTo>
                  <a:lnTo>
                    <a:pt x="158" y="388"/>
                  </a:lnTo>
                  <a:lnTo>
                    <a:pt x="158" y="388"/>
                  </a:lnTo>
                  <a:lnTo>
                    <a:pt x="158" y="388"/>
                  </a:lnTo>
                  <a:lnTo>
                    <a:pt x="170" y="386"/>
                  </a:lnTo>
                  <a:lnTo>
                    <a:pt x="180" y="384"/>
                  </a:lnTo>
                  <a:lnTo>
                    <a:pt x="186" y="380"/>
                  </a:lnTo>
                  <a:lnTo>
                    <a:pt x="190" y="376"/>
                  </a:lnTo>
                  <a:lnTo>
                    <a:pt x="190" y="376"/>
                  </a:lnTo>
                  <a:lnTo>
                    <a:pt x="192" y="370"/>
                  </a:lnTo>
                  <a:lnTo>
                    <a:pt x="194" y="364"/>
                  </a:lnTo>
                  <a:lnTo>
                    <a:pt x="194" y="348"/>
                  </a:lnTo>
                  <a:lnTo>
                    <a:pt x="194" y="42"/>
                  </a:lnTo>
                  <a:lnTo>
                    <a:pt x="194" y="42"/>
                  </a:lnTo>
                  <a:lnTo>
                    <a:pt x="194" y="30"/>
                  </a:lnTo>
                  <a:lnTo>
                    <a:pt x="192" y="22"/>
                  </a:lnTo>
                  <a:lnTo>
                    <a:pt x="190" y="16"/>
                  </a:lnTo>
                  <a:lnTo>
                    <a:pt x="190" y="16"/>
                  </a:lnTo>
                  <a:lnTo>
                    <a:pt x="184" y="10"/>
                  </a:lnTo>
                  <a:lnTo>
                    <a:pt x="176" y="4"/>
                  </a:lnTo>
                  <a:lnTo>
                    <a:pt x="164" y="2"/>
                  </a:lnTo>
                  <a:lnTo>
                    <a:pt x="150" y="0"/>
                  </a:lnTo>
                  <a:lnTo>
                    <a:pt x="0" y="0"/>
                  </a:lnTo>
                  <a:lnTo>
                    <a:pt x="0" y="0"/>
                  </a:lnTo>
                  <a:lnTo>
                    <a:pt x="0" y="0"/>
                  </a:lnTo>
                  <a:lnTo>
                    <a:pt x="0" y="0"/>
                  </a:lnTo>
                  <a:lnTo>
                    <a:pt x="150" y="0"/>
                  </a:lnTo>
                  <a:lnTo>
                    <a:pt x="150" y="0"/>
                  </a:lnTo>
                  <a:lnTo>
                    <a:pt x="164" y="2"/>
                  </a:lnTo>
                  <a:lnTo>
                    <a:pt x="176" y="4"/>
                  </a:lnTo>
                  <a:lnTo>
                    <a:pt x="184" y="10"/>
                  </a:lnTo>
                  <a:lnTo>
                    <a:pt x="188" y="16"/>
                  </a:lnTo>
                  <a:lnTo>
                    <a:pt x="188" y="16"/>
                  </a:lnTo>
                  <a:lnTo>
                    <a:pt x="192" y="22"/>
                  </a:lnTo>
                  <a:lnTo>
                    <a:pt x="194" y="30"/>
                  </a:lnTo>
                  <a:lnTo>
                    <a:pt x="194" y="42"/>
                  </a:lnTo>
                  <a:lnTo>
                    <a:pt x="194" y="348"/>
                  </a:lnTo>
                  <a:lnTo>
                    <a:pt x="194" y="348"/>
                  </a:lnTo>
                  <a:lnTo>
                    <a:pt x="194" y="364"/>
                  </a:lnTo>
                  <a:lnTo>
                    <a:pt x="192" y="370"/>
                  </a:lnTo>
                  <a:lnTo>
                    <a:pt x="190" y="374"/>
                  </a:lnTo>
                  <a:lnTo>
                    <a:pt x="190" y="374"/>
                  </a:lnTo>
                  <a:lnTo>
                    <a:pt x="186" y="380"/>
                  </a:lnTo>
                  <a:lnTo>
                    <a:pt x="180" y="382"/>
                  </a:lnTo>
                  <a:lnTo>
                    <a:pt x="170" y="386"/>
                  </a:lnTo>
                  <a:lnTo>
                    <a:pt x="158" y="388"/>
                  </a:lnTo>
                  <a:lnTo>
                    <a:pt x="158" y="388"/>
                  </a:lnTo>
                  <a:lnTo>
                    <a:pt x="158" y="388"/>
                  </a:lnTo>
                  <a:lnTo>
                    <a:pt x="2" y="388"/>
                  </a:lnTo>
                  <a:lnTo>
                    <a:pt x="2" y="0"/>
                  </a:lnTo>
                  <a:lnTo>
                    <a:pt x="0" y="0"/>
                  </a:lnTo>
                  <a:lnTo>
                    <a:pt x="0" y="0"/>
                  </a:lnTo>
                  <a:lnTo>
                    <a:pt x="0" y="0"/>
                  </a:lnTo>
                  <a:close/>
                </a:path>
              </a:pathLst>
            </a:custGeom>
            <a:solidFill>
              <a:srgbClr val="ED1C2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6" name="Freeform 67"/>
            <p:cNvSpPr>
              <a:spLocks/>
            </p:cNvSpPr>
            <p:nvPr/>
          </p:nvSpPr>
          <p:spPr bwMode="auto">
            <a:xfrm>
              <a:off x="8221069" y="392714"/>
              <a:ext cx="108370" cy="104500"/>
            </a:xfrm>
            <a:custGeom>
              <a:avLst/>
              <a:gdLst/>
              <a:ahLst/>
              <a:cxnLst>
                <a:cxn ang="0">
                  <a:pos x="0" y="0"/>
                </a:cxn>
                <a:cxn ang="0">
                  <a:pos x="0" y="162"/>
                </a:cxn>
                <a:cxn ang="0">
                  <a:pos x="134" y="162"/>
                </a:cxn>
                <a:cxn ang="0">
                  <a:pos x="134" y="162"/>
                </a:cxn>
                <a:cxn ang="0">
                  <a:pos x="144" y="158"/>
                </a:cxn>
                <a:cxn ang="0">
                  <a:pos x="152" y="154"/>
                </a:cxn>
                <a:cxn ang="0">
                  <a:pos x="158" y="150"/>
                </a:cxn>
                <a:cxn ang="0">
                  <a:pos x="162" y="144"/>
                </a:cxn>
                <a:cxn ang="0">
                  <a:pos x="166" y="138"/>
                </a:cxn>
                <a:cxn ang="0">
                  <a:pos x="166" y="132"/>
                </a:cxn>
                <a:cxn ang="0">
                  <a:pos x="168" y="120"/>
                </a:cxn>
                <a:cxn ang="0">
                  <a:pos x="168" y="36"/>
                </a:cxn>
                <a:cxn ang="0">
                  <a:pos x="168" y="36"/>
                </a:cxn>
                <a:cxn ang="0">
                  <a:pos x="164" y="24"/>
                </a:cxn>
                <a:cxn ang="0">
                  <a:pos x="162" y="18"/>
                </a:cxn>
                <a:cxn ang="0">
                  <a:pos x="160" y="12"/>
                </a:cxn>
                <a:cxn ang="0">
                  <a:pos x="154" y="8"/>
                </a:cxn>
                <a:cxn ang="0">
                  <a:pos x="148" y="4"/>
                </a:cxn>
                <a:cxn ang="0">
                  <a:pos x="140" y="2"/>
                </a:cxn>
                <a:cxn ang="0">
                  <a:pos x="128" y="0"/>
                </a:cxn>
                <a:cxn ang="0">
                  <a:pos x="0" y="0"/>
                </a:cxn>
              </a:cxnLst>
              <a:rect l="0" t="0" r="r" b="b"/>
              <a:pathLst>
                <a:path w="168" h="162">
                  <a:moveTo>
                    <a:pt x="0" y="0"/>
                  </a:moveTo>
                  <a:lnTo>
                    <a:pt x="0" y="162"/>
                  </a:lnTo>
                  <a:lnTo>
                    <a:pt x="134" y="162"/>
                  </a:lnTo>
                  <a:lnTo>
                    <a:pt x="134" y="162"/>
                  </a:lnTo>
                  <a:lnTo>
                    <a:pt x="144" y="158"/>
                  </a:lnTo>
                  <a:lnTo>
                    <a:pt x="152" y="154"/>
                  </a:lnTo>
                  <a:lnTo>
                    <a:pt x="158" y="150"/>
                  </a:lnTo>
                  <a:lnTo>
                    <a:pt x="162" y="144"/>
                  </a:lnTo>
                  <a:lnTo>
                    <a:pt x="166" y="138"/>
                  </a:lnTo>
                  <a:lnTo>
                    <a:pt x="166" y="132"/>
                  </a:lnTo>
                  <a:lnTo>
                    <a:pt x="168" y="120"/>
                  </a:lnTo>
                  <a:lnTo>
                    <a:pt x="168" y="36"/>
                  </a:lnTo>
                  <a:lnTo>
                    <a:pt x="168" y="36"/>
                  </a:lnTo>
                  <a:lnTo>
                    <a:pt x="164" y="24"/>
                  </a:lnTo>
                  <a:lnTo>
                    <a:pt x="162" y="18"/>
                  </a:lnTo>
                  <a:lnTo>
                    <a:pt x="160" y="12"/>
                  </a:lnTo>
                  <a:lnTo>
                    <a:pt x="154" y="8"/>
                  </a:lnTo>
                  <a:lnTo>
                    <a:pt x="148" y="4"/>
                  </a:lnTo>
                  <a:lnTo>
                    <a:pt x="140" y="2"/>
                  </a:lnTo>
                  <a:lnTo>
                    <a:pt x="128" y="0"/>
                  </a:lnTo>
                  <a:lnTo>
                    <a:pt x="0" y="0"/>
                  </a:lnTo>
                  <a:close/>
                </a:path>
              </a:pathLst>
            </a:custGeom>
            <a:solidFill>
              <a:srgbClr val="ED1C2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7" name="Freeform 68"/>
            <p:cNvSpPr>
              <a:spLocks/>
            </p:cNvSpPr>
            <p:nvPr/>
          </p:nvSpPr>
          <p:spPr bwMode="auto">
            <a:xfrm>
              <a:off x="8221069" y="392714"/>
              <a:ext cx="108370" cy="104500"/>
            </a:xfrm>
            <a:custGeom>
              <a:avLst/>
              <a:gdLst/>
              <a:ahLst/>
              <a:cxnLst>
                <a:cxn ang="0">
                  <a:pos x="0" y="0"/>
                </a:cxn>
                <a:cxn ang="0">
                  <a:pos x="0" y="0"/>
                </a:cxn>
                <a:cxn ang="0">
                  <a:pos x="0" y="162"/>
                </a:cxn>
                <a:cxn ang="0">
                  <a:pos x="134" y="162"/>
                </a:cxn>
                <a:cxn ang="0">
                  <a:pos x="134" y="162"/>
                </a:cxn>
                <a:cxn ang="0">
                  <a:pos x="134" y="162"/>
                </a:cxn>
                <a:cxn ang="0">
                  <a:pos x="144" y="158"/>
                </a:cxn>
                <a:cxn ang="0">
                  <a:pos x="152" y="154"/>
                </a:cxn>
                <a:cxn ang="0">
                  <a:pos x="158" y="150"/>
                </a:cxn>
                <a:cxn ang="0">
                  <a:pos x="162" y="144"/>
                </a:cxn>
                <a:cxn ang="0">
                  <a:pos x="166" y="138"/>
                </a:cxn>
                <a:cxn ang="0">
                  <a:pos x="168" y="132"/>
                </a:cxn>
                <a:cxn ang="0">
                  <a:pos x="168" y="120"/>
                </a:cxn>
                <a:cxn ang="0">
                  <a:pos x="168" y="36"/>
                </a:cxn>
                <a:cxn ang="0">
                  <a:pos x="168" y="36"/>
                </a:cxn>
                <a:cxn ang="0">
                  <a:pos x="168" y="36"/>
                </a:cxn>
                <a:cxn ang="0">
                  <a:pos x="166" y="24"/>
                </a:cxn>
                <a:cxn ang="0">
                  <a:pos x="162" y="18"/>
                </a:cxn>
                <a:cxn ang="0">
                  <a:pos x="160" y="12"/>
                </a:cxn>
                <a:cxn ang="0">
                  <a:pos x="154" y="8"/>
                </a:cxn>
                <a:cxn ang="0">
                  <a:pos x="148" y="4"/>
                </a:cxn>
                <a:cxn ang="0">
                  <a:pos x="140" y="0"/>
                </a:cxn>
                <a:cxn ang="0">
                  <a:pos x="128" y="0"/>
                </a:cxn>
                <a:cxn ang="0">
                  <a:pos x="0" y="0"/>
                </a:cxn>
                <a:cxn ang="0">
                  <a:pos x="0" y="0"/>
                </a:cxn>
                <a:cxn ang="0">
                  <a:pos x="0" y="0"/>
                </a:cxn>
                <a:cxn ang="0">
                  <a:pos x="0" y="0"/>
                </a:cxn>
                <a:cxn ang="0">
                  <a:pos x="128" y="0"/>
                </a:cxn>
                <a:cxn ang="0">
                  <a:pos x="128" y="0"/>
                </a:cxn>
                <a:cxn ang="0">
                  <a:pos x="140" y="2"/>
                </a:cxn>
                <a:cxn ang="0">
                  <a:pos x="148" y="4"/>
                </a:cxn>
                <a:cxn ang="0">
                  <a:pos x="154" y="8"/>
                </a:cxn>
                <a:cxn ang="0">
                  <a:pos x="160" y="12"/>
                </a:cxn>
                <a:cxn ang="0">
                  <a:pos x="162" y="18"/>
                </a:cxn>
                <a:cxn ang="0">
                  <a:pos x="164" y="24"/>
                </a:cxn>
                <a:cxn ang="0">
                  <a:pos x="168" y="36"/>
                </a:cxn>
                <a:cxn ang="0">
                  <a:pos x="168" y="36"/>
                </a:cxn>
                <a:cxn ang="0">
                  <a:pos x="168" y="36"/>
                </a:cxn>
                <a:cxn ang="0">
                  <a:pos x="168" y="120"/>
                </a:cxn>
                <a:cxn ang="0">
                  <a:pos x="168" y="120"/>
                </a:cxn>
                <a:cxn ang="0">
                  <a:pos x="166" y="132"/>
                </a:cxn>
                <a:cxn ang="0">
                  <a:pos x="164" y="138"/>
                </a:cxn>
                <a:cxn ang="0">
                  <a:pos x="162" y="144"/>
                </a:cxn>
                <a:cxn ang="0">
                  <a:pos x="158" y="150"/>
                </a:cxn>
                <a:cxn ang="0">
                  <a:pos x="152" y="154"/>
                </a:cxn>
                <a:cxn ang="0">
                  <a:pos x="144" y="158"/>
                </a:cxn>
                <a:cxn ang="0">
                  <a:pos x="134" y="160"/>
                </a:cxn>
                <a:cxn ang="0">
                  <a:pos x="134" y="162"/>
                </a:cxn>
                <a:cxn ang="0">
                  <a:pos x="134" y="160"/>
                </a:cxn>
                <a:cxn ang="0">
                  <a:pos x="2" y="160"/>
                </a:cxn>
                <a:cxn ang="0">
                  <a:pos x="2" y="0"/>
                </a:cxn>
                <a:cxn ang="0">
                  <a:pos x="0" y="0"/>
                </a:cxn>
                <a:cxn ang="0">
                  <a:pos x="0" y="0"/>
                </a:cxn>
                <a:cxn ang="0">
                  <a:pos x="0" y="0"/>
                </a:cxn>
              </a:cxnLst>
              <a:rect l="0" t="0" r="r" b="b"/>
              <a:pathLst>
                <a:path w="168" h="162">
                  <a:moveTo>
                    <a:pt x="0" y="0"/>
                  </a:moveTo>
                  <a:lnTo>
                    <a:pt x="0" y="0"/>
                  </a:lnTo>
                  <a:lnTo>
                    <a:pt x="0" y="162"/>
                  </a:lnTo>
                  <a:lnTo>
                    <a:pt x="134" y="162"/>
                  </a:lnTo>
                  <a:lnTo>
                    <a:pt x="134" y="162"/>
                  </a:lnTo>
                  <a:lnTo>
                    <a:pt x="134" y="162"/>
                  </a:lnTo>
                  <a:lnTo>
                    <a:pt x="144" y="158"/>
                  </a:lnTo>
                  <a:lnTo>
                    <a:pt x="152" y="154"/>
                  </a:lnTo>
                  <a:lnTo>
                    <a:pt x="158" y="150"/>
                  </a:lnTo>
                  <a:lnTo>
                    <a:pt x="162" y="144"/>
                  </a:lnTo>
                  <a:lnTo>
                    <a:pt x="166" y="138"/>
                  </a:lnTo>
                  <a:lnTo>
                    <a:pt x="168" y="132"/>
                  </a:lnTo>
                  <a:lnTo>
                    <a:pt x="168" y="120"/>
                  </a:lnTo>
                  <a:lnTo>
                    <a:pt x="168" y="36"/>
                  </a:lnTo>
                  <a:lnTo>
                    <a:pt x="168" y="36"/>
                  </a:lnTo>
                  <a:lnTo>
                    <a:pt x="168" y="36"/>
                  </a:lnTo>
                  <a:lnTo>
                    <a:pt x="166" y="24"/>
                  </a:lnTo>
                  <a:lnTo>
                    <a:pt x="162" y="18"/>
                  </a:lnTo>
                  <a:lnTo>
                    <a:pt x="160" y="12"/>
                  </a:lnTo>
                  <a:lnTo>
                    <a:pt x="154" y="8"/>
                  </a:lnTo>
                  <a:lnTo>
                    <a:pt x="148" y="4"/>
                  </a:lnTo>
                  <a:lnTo>
                    <a:pt x="140" y="0"/>
                  </a:lnTo>
                  <a:lnTo>
                    <a:pt x="128" y="0"/>
                  </a:lnTo>
                  <a:lnTo>
                    <a:pt x="0" y="0"/>
                  </a:lnTo>
                  <a:lnTo>
                    <a:pt x="0" y="0"/>
                  </a:lnTo>
                  <a:lnTo>
                    <a:pt x="0" y="0"/>
                  </a:lnTo>
                  <a:lnTo>
                    <a:pt x="0" y="0"/>
                  </a:lnTo>
                  <a:lnTo>
                    <a:pt x="128" y="0"/>
                  </a:lnTo>
                  <a:lnTo>
                    <a:pt x="128" y="0"/>
                  </a:lnTo>
                  <a:lnTo>
                    <a:pt x="140" y="2"/>
                  </a:lnTo>
                  <a:lnTo>
                    <a:pt x="148" y="4"/>
                  </a:lnTo>
                  <a:lnTo>
                    <a:pt x="154" y="8"/>
                  </a:lnTo>
                  <a:lnTo>
                    <a:pt x="160" y="12"/>
                  </a:lnTo>
                  <a:lnTo>
                    <a:pt x="162" y="18"/>
                  </a:lnTo>
                  <a:lnTo>
                    <a:pt x="164" y="24"/>
                  </a:lnTo>
                  <a:lnTo>
                    <a:pt x="168" y="36"/>
                  </a:lnTo>
                  <a:lnTo>
                    <a:pt x="168" y="36"/>
                  </a:lnTo>
                  <a:lnTo>
                    <a:pt x="168" y="36"/>
                  </a:lnTo>
                  <a:lnTo>
                    <a:pt x="168" y="120"/>
                  </a:lnTo>
                  <a:lnTo>
                    <a:pt x="168" y="120"/>
                  </a:lnTo>
                  <a:lnTo>
                    <a:pt x="166" y="132"/>
                  </a:lnTo>
                  <a:lnTo>
                    <a:pt x="164" y="138"/>
                  </a:lnTo>
                  <a:lnTo>
                    <a:pt x="162" y="144"/>
                  </a:lnTo>
                  <a:lnTo>
                    <a:pt x="158" y="150"/>
                  </a:lnTo>
                  <a:lnTo>
                    <a:pt x="152" y="154"/>
                  </a:lnTo>
                  <a:lnTo>
                    <a:pt x="144" y="158"/>
                  </a:lnTo>
                  <a:lnTo>
                    <a:pt x="134" y="160"/>
                  </a:lnTo>
                  <a:lnTo>
                    <a:pt x="134" y="162"/>
                  </a:lnTo>
                  <a:lnTo>
                    <a:pt x="134" y="160"/>
                  </a:lnTo>
                  <a:lnTo>
                    <a:pt x="2" y="160"/>
                  </a:lnTo>
                  <a:lnTo>
                    <a:pt x="2" y="0"/>
                  </a:lnTo>
                  <a:lnTo>
                    <a:pt x="0" y="0"/>
                  </a:lnTo>
                  <a:lnTo>
                    <a:pt x="0" y="0"/>
                  </a:lnTo>
                  <a:lnTo>
                    <a:pt x="0" y="0"/>
                  </a:lnTo>
                  <a:close/>
                </a:path>
              </a:pathLst>
            </a:custGeom>
            <a:solidFill>
              <a:srgbClr val="ED1C2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98" name="Group 116"/>
            <p:cNvGrpSpPr/>
            <p:nvPr userDrawn="1"/>
          </p:nvGrpSpPr>
          <p:grpSpPr>
            <a:xfrm>
              <a:off x="8024971" y="851993"/>
              <a:ext cx="972753" cy="96765"/>
              <a:chOff x="8024971" y="851993"/>
              <a:chExt cx="972753" cy="96765"/>
            </a:xfrm>
          </p:grpSpPr>
          <p:sp>
            <p:nvSpPr>
              <p:cNvPr id="99" name="Freeform 69"/>
              <p:cNvSpPr>
                <a:spLocks/>
              </p:cNvSpPr>
              <p:nvPr/>
            </p:nvSpPr>
            <p:spPr bwMode="auto">
              <a:xfrm>
                <a:off x="8024971" y="857157"/>
                <a:ext cx="56765" cy="69666"/>
              </a:xfrm>
              <a:custGeom>
                <a:avLst/>
                <a:gdLst/>
                <a:ahLst/>
                <a:cxnLst>
                  <a:cxn ang="0">
                    <a:pos x="42" y="66"/>
                  </a:cxn>
                  <a:cxn ang="0">
                    <a:pos x="38" y="108"/>
                  </a:cxn>
                  <a:cxn ang="0">
                    <a:pos x="24" y="108"/>
                  </a:cxn>
                  <a:cxn ang="0">
                    <a:pos x="30" y="66"/>
                  </a:cxn>
                  <a:cxn ang="0">
                    <a:pos x="0" y="0"/>
                  </a:cxn>
                  <a:cxn ang="0">
                    <a:pos x="16" y="0"/>
                  </a:cxn>
                  <a:cxn ang="0">
                    <a:pos x="38" y="54"/>
                  </a:cxn>
                  <a:cxn ang="0">
                    <a:pos x="40" y="54"/>
                  </a:cxn>
                  <a:cxn ang="0">
                    <a:pos x="76" y="0"/>
                  </a:cxn>
                  <a:cxn ang="0">
                    <a:pos x="88" y="0"/>
                  </a:cxn>
                  <a:cxn ang="0">
                    <a:pos x="42" y="66"/>
                  </a:cxn>
                </a:cxnLst>
                <a:rect l="0" t="0" r="r" b="b"/>
                <a:pathLst>
                  <a:path w="88" h="108">
                    <a:moveTo>
                      <a:pt x="42" y="66"/>
                    </a:moveTo>
                    <a:lnTo>
                      <a:pt x="38" y="108"/>
                    </a:lnTo>
                    <a:lnTo>
                      <a:pt x="24" y="108"/>
                    </a:lnTo>
                    <a:lnTo>
                      <a:pt x="30" y="66"/>
                    </a:lnTo>
                    <a:lnTo>
                      <a:pt x="0" y="0"/>
                    </a:lnTo>
                    <a:lnTo>
                      <a:pt x="16" y="0"/>
                    </a:lnTo>
                    <a:lnTo>
                      <a:pt x="38" y="54"/>
                    </a:lnTo>
                    <a:lnTo>
                      <a:pt x="40" y="54"/>
                    </a:lnTo>
                    <a:lnTo>
                      <a:pt x="76" y="0"/>
                    </a:lnTo>
                    <a:lnTo>
                      <a:pt x="88" y="0"/>
                    </a:lnTo>
                    <a:lnTo>
                      <a:pt x="42" y="66"/>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 name="Freeform 70"/>
              <p:cNvSpPr>
                <a:spLocks noEditPoints="1"/>
              </p:cNvSpPr>
              <p:nvPr/>
            </p:nvSpPr>
            <p:spPr bwMode="auto">
              <a:xfrm>
                <a:off x="8073996" y="872638"/>
                <a:ext cx="51605" cy="55475"/>
              </a:xfrm>
              <a:custGeom>
                <a:avLst/>
                <a:gdLst/>
                <a:ahLst/>
                <a:cxnLst>
                  <a:cxn ang="0">
                    <a:pos x="80" y="42"/>
                  </a:cxn>
                  <a:cxn ang="0">
                    <a:pos x="74" y="60"/>
                  </a:cxn>
                  <a:cxn ang="0">
                    <a:pos x="70" y="68"/>
                  </a:cxn>
                  <a:cxn ang="0">
                    <a:pos x="64" y="74"/>
                  </a:cxn>
                  <a:cxn ang="0">
                    <a:pos x="50" y="82"/>
                  </a:cxn>
                  <a:cxn ang="0">
                    <a:pos x="42" y="84"/>
                  </a:cxn>
                  <a:cxn ang="0">
                    <a:pos x="34" y="86"/>
                  </a:cxn>
                  <a:cxn ang="0">
                    <a:pos x="18" y="82"/>
                  </a:cxn>
                  <a:cxn ang="0">
                    <a:pos x="12" y="78"/>
                  </a:cxn>
                  <a:cxn ang="0">
                    <a:pos x="6" y="74"/>
                  </a:cxn>
                  <a:cxn ang="0">
                    <a:pos x="0" y="60"/>
                  </a:cxn>
                  <a:cxn ang="0">
                    <a:pos x="0" y="52"/>
                  </a:cxn>
                  <a:cxn ang="0">
                    <a:pos x="0" y="42"/>
                  </a:cxn>
                  <a:cxn ang="0">
                    <a:pos x="6" y="24"/>
                  </a:cxn>
                  <a:cxn ang="0">
                    <a:pos x="14" y="12"/>
                  </a:cxn>
                  <a:cxn ang="0">
                    <a:pos x="20" y="6"/>
                  </a:cxn>
                  <a:cxn ang="0">
                    <a:pos x="36" y="0"/>
                  </a:cxn>
                  <a:cxn ang="0">
                    <a:pos x="46" y="0"/>
                  </a:cxn>
                  <a:cxn ang="0">
                    <a:pos x="62" y="4"/>
                  </a:cxn>
                  <a:cxn ang="0">
                    <a:pos x="68" y="6"/>
                  </a:cxn>
                  <a:cxn ang="0">
                    <a:pos x="72" y="12"/>
                  </a:cxn>
                  <a:cxn ang="0">
                    <a:pos x="78" y="24"/>
                  </a:cxn>
                  <a:cxn ang="0">
                    <a:pos x="80" y="34"/>
                  </a:cxn>
                  <a:cxn ang="0">
                    <a:pos x="80" y="42"/>
                  </a:cxn>
                  <a:cxn ang="0">
                    <a:pos x="66" y="42"/>
                  </a:cxn>
                  <a:cxn ang="0">
                    <a:pos x="66" y="28"/>
                  </a:cxn>
                  <a:cxn ang="0">
                    <a:pos x="62" y="18"/>
                  </a:cxn>
                  <a:cxn ang="0">
                    <a:pos x="56" y="12"/>
                  </a:cxn>
                  <a:cxn ang="0">
                    <a:pos x="50" y="10"/>
                  </a:cxn>
                  <a:cxn ang="0">
                    <a:pos x="44" y="8"/>
                  </a:cxn>
                  <a:cxn ang="0">
                    <a:pos x="32" y="12"/>
                  </a:cxn>
                  <a:cxn ang="0">
                    <a:pos x="24" y="18"/>
                  </a:cxn>
                  <a:cxn ang="0">
                    <a:pos x="16" y="28"/>
                  </a:cxn>
                  <a:cxn ang="0">
                    <a:pos x="14" y="42"/>
                  </a:cxn>
                  <a:cxn ang="0">
                    <a:pos x="14" y="56"/>
                  </a:cxn>
                  <a:cxn ang="0">
                    <a:pos x="16" y="68"/>
                  </a:cxn>
                  <a:cxn ang="0">
                    <a:pos x="24" y="74"/>
                  </a:cxn>
                  <a:cxn ang="0">
                    <a:pos x="30" y="76"/>
                  </a:cxn>
                  <a:cxn ang="0">
                    <a:pos x="36" y="78"/>
                  </a:cxn>
                  <a:cxn ang="0">
                    <a:pos x="48" y="74"/>
                  </a:cxn>
                  <a:cxn ang="0">
                    <a:pos x="52" y="72"/>
                  </a:cxn>
                  <a:cxn ang="0">
                    <a:pos x="56" y="68"/>
                  </a:cxn>
                  <a:cxn ang="0">
                    <a:pos x="62" y="56"/>
                  </a:cxn>
                  <a:cxn ang="0">
                    <a:pos x="66" y="42"/>
                  </a:cxn>
                </a:cxnLst>
                <a:rect l="0" t="0" r="r" b="b"/>
                <a:pathLst>
                  <a:path w="80" h="86">
                    <a:moveTo>
                      <a:pt x="80" y="42"/>
                    </a:moveTo>
                    <a:lnTo>
                      <a:pt x="80" y="42"/>
                    </a:lnTo>
                    <a:lnTo>
                      <a:pt x="78" y="52"/>
                    </a:lnTo>
                    <a:lnTo>
                      <a:pt x="74" y="60"/>
                    </a:lnTo>
                    <a:lnTo>
                      <a:pt x="74" y="60"/>
                    </a:lnTo>
                    <a:lnTo>
                      <a:pt x="70" y="68"/>
                    </a:lnTo>
                    <a:lnTo>
                      <a:pt x="64" y="74"/>
                    </a:lnTo>
                    <a:lnTo>
                      <a:pt x="64" y="74"/>
                    </a:lnTo>
                    <a:lnTo>
                      <a:pt x="58" y="78"/>
                    </a:lnTo>
                    <a:lnTo>
                      <a:pt x="50" y="82"/>
                    </a:lnTo>
                    <a:lnTo>
                      <a:pt x="50" y="82"/>
                    </a:lnTo>
                    <a:lnTo>
                      <a:pt x="42" y="84"/>
                    </a:lnTo>
                    <a:lnTo>
                      <a:pt x="34" y="86"/>
                    </a:lnTo>
                    <a:lnTo>
                      <a:pt x="34" y="86"/>
                    </a:lnTo>
                    <a:lnTo>
                      <a:pt x="26" y="84"/>
                    </a:lnTo>
                    <a:lnTo>
                      <a:pt x="18" y="82"/>
                    </a:lnTo>
                    <a:lnTo>
                      <a:pt x="18" y="82"/>
                    </a:lnTo>
                    <a:lnTo>
                      <a:pt x="12" y="78"/>
                    </a:lnTo>
                    <a:lnTo>
                      <a:pt x="6" y="74"/>
                    </a:lnTo>
                    <a:lnTo>
                      <a:pt x="6" y="74"/>
                    </a:lnTo>
                    <a:lnTo>
                      <a:pt x="4" y="68"/>
                    </a:lnTo>
                    <a:lnTo>
                      <a:pt x="0" y="60"/>
                    </a:lnTo>
                    <a:lnTo>
                      <a:pt x="0" y="60"/>
                    </a:lnTo>
                    <a:lnTo>
                      <a:pt x="0" y="52"/>
                    </a:lnTo>
                    <a:lnTo>
                      <a:pt x="0" y="42"/>
                    </a:lnTo>
                    <a:lnTo>
                      <a:pt x="0" y="42"/>
                    </a:lnTo>
                    <a:lnTo>
                      <a:pt x="2" y="34"/>
                    </a:lnTo>
                    <a:lnTo>
                      <a:pt x="6" y="24"/>
                    </a:lnTo>
                    <a:lnTo>
                      <a:pt x="10" y="18"/>
                    </a:lnTo>
                    <a:lnTo>
                      <a:pt x="14" y="12"/>
                    </a:lnTo>
                    <a:lnTo>
                      <a:pt x="14" y="12"/>
                    </a:lnTo>
                    <a:lnTo>
                      <a:pt x="20" y="6"/>
                    </a:lnTo>
                    <a:lnTo>
                      <a:pt x="28" y="4"/>
                    </a:lnTo>
                    <a:lnTo>
                      <a:pt x="36" y="0"/>
                    </a:lnTo>
                    <a:lnTo>
                      <a:pt x="46" y="0"/>
                    </a:lnTo>
                    <a:lnTo>
                      <a:pt x="46" y="0"/>
                    </a:lnTo>
                    <a:lnTo>
                      <a:pt x="54" y="0"/>
                    </a:lnTo>
                    <a:lnTo>
                      <a:pt x="62" y="4"/>
                    </a:lnTo>
                    <a:lnTo>
                      <a:pt x="62" y="4"/>
                    </a:lnTo>
                    <a:lnTo>
                      <a:pt x="68" y="6"/>
                    </a:lnTo>
                    <a:lnTo>
                      <a:pt x="72" y="12"/>
                    </a:lnTo>
                    <a:lnTo>
                      <a:pt x="72" y="12"/>
                    </a:lnTo>
                    <a:lnTo>
                      <a:pt x="76" y="18"/>
                    </a:lnTo>
                    <a:lnTo>
                      <a:pt x="78" y="24"/>
                    </a:lnTo>
                    <a:lnTo>
                      <a:pt x="78" y="24"/>
                    </a:lnTo>
                    <a:lnTo>
                      <a:pt x="80" y="34"/>
                    </a:lnTo>
                    <a:lnTo>
                      <a:pt x="80" y="42"/>
                    </a:lnTo>
                    <a:lnTo>
                      <a:pt x="80" y="42"/>
                    </a:lnTo>
                    <a:close/>
                    <a:moveTo>
                      <a:pt x="66" y="42"/>
                    </a:moveTo>
                    <a:lnTo>
                      <a:pt x="66" y="42"/>
                    </a:lnTo>
                    <a:lnTo>
                      <a:pt x="66" y="28"/>
                    </a:lnTo>
                    <a:lnTo>
                      <a:pt x="66" y="28"/>
                    </a:lnTo>
                    <a:lnTo>
                      <a:pt x="62" y="18"/>
                    </a:lnTo>
                    <a:lnTo>
                      <a:pt x="62" y="18"/>
                    </a:lnTo>
                    <a:lnTo>
                      <a:pt x="60" y="14"/>
                    </a:lnTo>
                    <a:lnTo>
                      <a:pt x="56" y="12"/>
                    </a:lnTo>
                    <a:lnTo>
                      <a:pt x="56" y="12"/>
                    </a:lnTo>
                    <a:lnTo>
                      <a:pt x="50" y="10"/>
                    </a:lnTo>
                    <a:lnTo>
                      <a:pt x="44" y="8"/>
                    </a:lnTo>
                    <a:lnTo>
                      <a:pt x="44" y="8"/>
                    </a:lnTo>
                    <a:lnTo>
                      <a:pt x="38" y="10"/>
                    </a:lnTo>
                    <a:lnTo>
                      <a:pt x="32" y="12"/>
                    </a:lnTo>
                    <a:lnTo>
                      <a:pt x="28" y="14"/>
                    </a:lnTo>
                    <a:lnTo>
                      <a:pt x="24" y="18"/>
                    </a:lnTo>
                    <a:lnTo>
                      <a:pt x="24" y="18"/>
                    </a:lnTo>
                    <a:lnTo>
                      <a:pt x="16" y="28"/>
                    </a:lnTo>
                    <a:lnTo>
                      <a:pt x="14" y="42"/>
                    </a:lnTo>
                    <a:lnTo>
                      <a:pt x="14" y="42"/>
                    </a:lnTo>
                    <a:lnTo>
                      <a:pt x="14" y="56"/>
                    </a:lnTo>
                    <a:lnTo>
                      <a:pt x="14" y="56"/>
                    </a:lnTo>
                    <a:lnTo>
                      <a:pt x="16" y="68"/>
                    </a:lnTo>
                    <a:lnTo>
                      <a:pt x="16" y="68"/>
                    </a:lnTo>
                    <a:lnTo>
                      <a:pt x="20" y="72"/>
                    </a:lnTo>
                    <a:lnTo>
                      <a:pt x="24" y="74"/>
                    </a:lnTo>
                    <a:lnTo>
                      <a:pt x="24" y="74"/>
                    </a:lnTo>
                    <a:lnTo>
                      <a:pt x="30" y="76"/>
                    </a:lnTo>
                    <a:lnTo>
                      <a:pt x="36" y="78"/>
                    </a:lnTo>
                    <a:lnTo>
                      <a:pt x="36" y="78"/>
                    </a:lnTo>
                    <a:lnTo>
                      <a:pt x="42" y="76"/>
                    </a:lnTo>
                    <a:lnTo>
                      <a:pt x="48" y="74"/>
                    </a:lnTo>
                    <a:lnTo>
                      <a:pt x="48" y="74"/>
                    </a:lnTo>
                    <a:lnTo>
                      <a:pt x="52" y="72"/>
                    </a:lnTo>
                    <a:lnTo>
                      <a:pt x="56" y="68"/>
                    </a:lnTo>
                    <a:lnTo>
                      <a:pt x="56" y="68"/>
                    </a:lnTo>
                    <a:lnTo>
                      <a:pt x="62" y="56"/>
                    </a:lnTo>
                    <a:lnTo>
                      <a:pt x="62" y="56"/>
                    </a:lnTo>
                    <a:lnTo>
                      <a:pt x="66" y="42"/>
                    </a:lnTo>
                    <a:lnTo>
                      <a:pt x="66" y="42"/>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1" name="Freeform 71"/>
              <p:cNvSpPr>
                <a:spLocks/>
              </p:cNvSpPr>
              <p:nvPr/>
            </p:nvSpPr>
            <p:spPr bwMode="auto">
              <a:xfrm>
                <a:off x="8137211" y="873928"/>
                <a:ext cx="47734" cy="52895"/>
              </a:xfrm>
              <a:custGeom>
                <a:avLst/>
                <a:gdLst/>
                <a:ahLst/>
                <a:cxnLst>
                  <a:cxn ang="0">
                    <a:pos x="54" y="82"/>
                  </a:cxn>
                  <a:cxn ang="0">
                    <a:pos x="54" y="72"/>
                  </a:cxn>
                  <a:cxn ang="0">
                    <a:pos x="54" y="72"/>
                  </a:cxn>
                  <a:cxn ang="0">
                    <a:pos x="44" y="78"/>
                  </a:cxn>
                  <a:cxn ang="0">
                    <a:pos x="44" y="78"/>
                  </a:cxn>
                  <a:cxn ang="0">
                    <a:pos x="36" y="82"/>
                  </a:cxn>
                  <a:cxn ang="0">
                    <a:pos x="36" y="82"/>
                  </a:cxn>
                  <a:cxn ang="0">
                    <a:pos x="28" y="82"/>
                  </a:cxn>
                  <a:cxn ang="0">
                    <a:pos x="28" y="82"/>
                  </a:cxn>
                  <a:cxn ang="0">
                    <a:pos x="20" y="82"/>
                  </a:cxn>
                  <a:cxn ang="0">
                    <a:pos x="20" y="82"/>
                  </a:cxn>
                  <a:cxn ang="0">
                    <a:pos x="12" y="82"/>
                  </a:cxn>
                  <a:cxn ang="0">
                    <a:pos x="12" y="82"/>
                  </a:cxn>
                  <a:cxn ang="0">
                    <a:pos x="6" y="78"/>
                  </a:cxn>
                  <a:cxn ang="0">
                    <a:pos x="6" y="78"/>
                  </a:cxn>
                  <a:cxn ang="0">
                    <a:pos x="2" y="70"/>
                  </a:cxn>
                  <a:cxn ang="0">
                    <a:pos x="2" y="70"/>
                  </a:cxn>
                  <a:cxn ang="0">
                    <a:pos x="0" y="58"/>
                  </a:cxn>
                  <a:cxn ang="0">
                    <a:pos x="8" y="0"/>
                  </a:cxn>
                  <a:cxn ang="0">
                    <a:pos x="20" y="0"/>
                  </a:cxn>
                  <a:cxn ang="0">
                    <a:pos x="14" y="52"/>
                  </a:cxn>
                  <a:cxn ang="0">
                    <a:pos x="14" y="52"/>
                  </a:cxn>
                  <a:cxn ang="0">
                    <a:pos x="12" y="58"/>
                  </a:cxn>
                  <a:cxn ang="0">
                    <a:pos x="12" y="58"/>
                  </a:cxn>
                  <a:cxn ang="0">
                    <a:pos x="14" y="66"/>
                  </a:cxn>
                  <a:cxn ang="0">
                    <a:pos x="14" y="66"/>
                  </a:cxn>
                  <a:cxn ang="0">
                    <a:pos x="18" y="70"/>
                  </a:cxn>
                  <a:cxn ang="0">
                    <a:pos x="18" y="70"/>
                  </a:cxn>
                  <a:cxn ang="0">
                    <a:pos x="20" y="72"/>
                  </a:cxn>
                  <a:cxn ang="0">
                    <a:pos x="26" y="72"/>
                  </a:cxn>
                  <a:cxn ang="0">
                    <a:pos x="26" y="72"/>
                  </a:cxn>
                  <a:cxn ang="0">
                    <a:pos x="34" y="72"/>
                  </a:cxn>
                  <a:cxn ang="0">
                    <a:pos x="34" y="72"/>
                  </a:cxn>
                  <a:cxn ang="0">
                    <a:pos x="42" y="70"/>
                  </a:cxn>
                  <a:cxn ang="0">
                    <a:pos x="42" y="70"/>
                  </a:cxn>
                  <a:cxn ang="0">
                    <a:pos x="48" y="66"/>
                  </a:cxn>
                  <a:cxn ang="0">
                    <a:pos x="48" y="66"/>
                  </a:cxn>
                  <a:cxn ang="0">
                    <a:pos x="54" y="64"/>
                  </a:cxn>
                  <a:cxn ang="0">
                    <a:pos x="62" y="0"/>
                  </a:cxn>
                  <a:cxn ang="0">
                    <a:pos x="74" y="0"/>
                  </a:cxn>
                  <a:cxn ang="0">
                    <a:pos x="64" y="82"/>
                  </a:cxn>
                  <a:cxn ang="0">
                    <a:pos x="54" y="82"/>
                  </a:cxn>
                </a:cxnLst>
                <a:rect l="0" t="0" r="r" b="b"/>
                <a:pathLst>
                  <a:path w="74" h="82">
                    <a:moveTo>
                      <a:pt x="54" y="82"/>
                    </a:moveTo>
                    <a:lnTo>
                      <a:pt x="54" y="72"/>
                    </a:lnTo>
                    <a:lnTo>
                      <a:pt x="54" y="72"/>
                    </a:lnTo>
                    <a:lnTo>
                      <a:pt x="44" y="78"/>
                    </a:lnTo>
                    <a:lnTo>
                      <a:pt x="44" y="78"/>
                    </a:lnTo>
                    <a:lnTo>
                      <a:pt x="36" y="82"/>
                    </a:lnTo>
                    <a:lnTo>
                      <a:pt x="36" y="82"/>
                    </a:lnTo>
                    <a:lnTo>
                      <a:pt x="28" y="82"/>
                    </a:lnTo>
                    <a:lnTo>
                      <a:pt x="28" y="82"/>
                    </a:lnTo>
                    <a:lnTo>
                      <a:pt x="20" y="82"/>
                    </a:lnTo>
                    <a:lnTo>
                      <a:pt x="20" y="82"/>
                    </a:lnTo>
                    <a:lnTo>
                      <a:pt x="12" y="82"/>
                    </a:lnTo>
                    <a:lnTo>
                      <a:pt x="12" y="82"/>
                    </a:lnTo>
                    <a:lnTo>
                      <a:pt x="6" y="78"/>
                    </a:lnTo>
                    <a:lnTo>
                      <a:pt x="6" y="78"/>
                    </a:lnTo>
                    <a:lnTo>
                      <a:pt x="2" y="70"/>
                    </a:lnTo>
                    <a:lnTo>
                      <a:pt x="2" y="70"/>
                    </a:lnTo>
                    <a:lnTo>
                      <a:pt x="0" y="58"/>
                    </a:lnTo>
                    <a:lnTo>
                      <a:pt x="8" y="0"/>
                    </a:lnTo>
                    <a:lnTo>
                      <a:pt x="20" y="0"/>
                    </a:lnTo>
                    <a:lnTo>
                      <a:pt x="14" y="52"/>
                    </a:lnTo>
                    <a:lnTo>
                      <a:pt x="14" y="52"/>
                    </a:lnTo>
                    <a:lnTo>
                      <a:pt x="12" y="58"/>
                    </a:lnTo>
                    <a:lnTo>
                      <a:pt x="12" y="58"/>
                    </a:lnTo>
                    <a:lnTo>
                      <a:pt x="14" y="66"/>
                    </a:lnTo>
                    <a:lnTo>
                      <a:pt x="14" y="66"/>
                    </a:lnTo>
                    <a:lnTo>
                      <a:pt x="18" y="70"/>
                    </a:lnTo>
                    <a:lnTo>
                      <a:pt x="18" y="70"/>
                    </a:lnTo>
                    <a:lnTo>
                      <a:pt x="20" y="72"/>
                    </a:lnTo>
                    <a:lnTo>
                      <a:pt x="26" y="72"/>
                    </a:lnTo>
                    <a:lnTo>
                      <a:pt x="26" y="72"/>
                    </a:lnTo>
                    <a:lnTo>
                      <a:pt x="34" y="72"/>
                    </a:lnTo>
                    <a:lnTo>
                      <a:pt x="34" y="72"/>
                    </a:lnTo>
                    <a:lnTo>
                      <a:pt x="42" y="70"/>
                    </a:lnTo>
                    <a:lnTo>
                      <a:pt x="42" y="70"/>
                    </a:lnTo>
                    <a:lnTo>
                      <a:pt x="48" y="66"/>
                    </a:lnTo>
                    <a:lnTo>
                      <a:pt x="48" y="66"/>
                    </a:lnTo>
                    <a:lnTo>
                      <a:pt x="54" y="64"/>
                    </a:lnTo>
                    <a:lnTo>
                      <a:pt x="62" y="0"/>
                    </a:lnTo>
                    <a:lnTo>
                      <a:pt x="74" y="0"/>
                    </a:lnTo>
                    <a:lnTo>
                      <a:pt x="64" y="82"/>
                    </a:lnTo>
                    <a:lnTo>
                      <a:pt x="54" y="82"/>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2" name="Freeform 72"/>
              <p:cNvSpPr>
                <a:spLocks/>
              </p:cNvSpPr>
              <p:nvPr/>
            </p:nvSpPr>
            <p:spPr bwMode="auto">
              <a:xfrm>
                <a:off x="8195267" y="873928"/>
                <a:ext cx="34833" cy="52895"/>
              </a:xfrm>
              <a:custGeom>
                <a:avLst/>
                <a:gdLst/>
                <a:ahLst/>
                <a:cxnLst>
                  <a:cxn ang="0">
                    <a:pos x="34" y="12"/>
                  </a:cxn>
                  <a:cxn ang="0">
                    <a:pos x="34" y="12"/>
                  </a:cxn>
                  <a:cxn ang="0">
                    <a:pos x="28" y="14"/>
                  </a:cxn>
                  <a:cxn ang="0">
                    <a:pos x="20" y="18"/>
                  </a:cxn>
                  <a:cxn ang="0">
                    <a:pos x="12" y="82"/>
                  </a:cxn>
                  <a:cxn ang="0">
                    <a:pos x="0" y="82"/>
                  </a:cxn>
                  <a:cxn ang="0">
                    <a:pos x="10" y="0"/>
                  </a:cxn>
                  <a:cxn ang="0">
                    <a:pos x="22" y="0"/>
                  </a:cxn>
                  <a:cxn ang="0">
                    <a:pos x="20" y="10"/>
                  </a:cxn>
                  <a:cxn ang="0">
                    <a:pos x="20" y="10"/>
                  </a:cxn>
                  <a:cxn ang="0">
                    <a:pos x="30" y="4"/>
                  </a:cxn>
                  <a:cxn ang="0">
                    <a:pos x="30" y="4"/>
                  </a:cxn>
                  <a:cxn ang="0">
                    <a:pos x="38" y="2"/>
                  </a:cxn>
                  <a:cxn ang="0">
                    <a:pos x="38" y="2"/>
                  </a:cxn>
                  <a:cxn ang="0">
                    <a:pos x="46" y="0"/>
                  </a:cxn>
                  <a:cxn ang="0">
                    <a:pos x="46" y="0"/>
                  </a:cxn>
                  <a:cxn ang="0">
                    <a:pos x="54" y="0"/>
                  </a:cxn>
                  <a:cxn ang="0">
                    <a:pos x="52" y="10"/>
                  </a:cxn>
                  <a:cxn ang="0">
                    <a:pos x="52" y="10"/>
                  </a:cxn>
                  <a:cxn ang="0">
                    <a:pos x="34" y="12"/>
                  </a:cxn>
                  <a:cxn ang="0">
                    <a:pos x="34" y="12"/>
                  </a:cxn>
                </a:cxnLst>
                <a:rect l="0" t="0" r="r" b="b"/>
                <a:pathLst>
                  <a:path w="54" h="82">
                    <a:moveTo>
                      <a:pt x="34" y="12"/>
                    </a:moveTo>
                    <a:lnTo>
                      <a:pt x="34" y="12"/>
                    </a:lnTo>
                    <a:lnTo>
                      <a:pt x="28" y="14"/>
                    </a:lnTo>
                    <a:lnTo>
                      <a:pt x="20" y="18"/>
                    </a:lnTo>
                    <a:lnTo>
                      <a:pt x="12" y="82"/>
                    </a:lnTo>
                    <a:lnTo>
                      <a:pt x="0" y="82"/>
                    </a:lnTo>
                    <a:lnTo>
                      <a:pt x="10" y="0"/>
                    </a:lnTo>
                    <a:lnTo>
                      <a:pt x="22" y="0"/>
                    </a:lnTo>
                    <a:lnTo>
                      <a:pt x="20" y="10"/>
                    </a:lnTo>
                    <a:lnTo>
                      <a:pt x="20" y="10"/>
                    </a:lnTo>
                    <a:lnTo>
                      <a:pt x="30" y="4"/>
                    </a:lnTo>
                    <a:lnTo>
                      <a:pt x="30" y="4"/>
                    </a:lnTo>
                    <a:lnTo>
                      <a:pt x="38" y="2"/>
                    </a:lnTo>
                    <a:lnTo>
                      <a:pt x="38" y="2"/>
                    </a:lnTo>
                    <a:lnTo>
                      <a:pt x="46" y="0"/>
                    </a:lnTo>
                    <a:lnTo>
                      <a:pt x="46" y="0"/>
                    </a:lnTo>
                    <a:lnTo>
                      <a:pt x="54" y="0"/>
                    </a:lnTo>
                    <a:lnTo>
                      <a:pt x="52" y="10"/>
                    </a:lnTo>
                    <a:lnTo>
                      <a:pt x="52" y="10"/>
                    </a:lnTo>
                    <a:lnTo>
                      <a:pt x="34" y="12"/>
                    </a:lnTo>
                    <a:lnTo>
                      <a:pt x="34" y="12"/>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 name="Freeform 73"/>
              <p:cNvSpPr>
                <a:spLocks/>
              </p:cNvSpPr>
              <p:nvPr/>
            </p:nvSpPr>
            <p:spPr bwMode="auto">
              <a:xfrm>
                <a:off x="8267513" y="857157"/>
                <a:ext cx="63216" cy="69666"/>
              </a:xfrm>
              <a:custGeom>
                <a:avLst/>
                <a:gdLst/>
                <a:ahLst/>
                <a:cxnLst>
                  <a:cxn ang="0">
                    <a:pos x="84" y="108"/>
                  </a:cxn>
                  <a:cxn ang="0">
                    <a:pos x="66" y="108"/>
                  </a:cxn>
                  <a:cxn ang="0">
                    <a:pos x="24" y="10"/>
                  </a:cxn>
                  <a:cxn ang="0">
                    <a:pos x="22" y="10"/>
                  </a:cxn>
                  <a:cxn ang="0">
                    <a:pos x="12" y="108"/>
                  </a:cxn>
                  <a:cxn ang="0">
                    <a:pos x="0" y="108"/>
                  </a:cxn>
                  <a:cxn ang="0">
                    <a:pos x="14" y="0"/>
                  </a:cxn>
                  <a:cxn ang="0">
                    <a:pos x="32" y="0"/>
                  </a:cxn>
                  <a:cxn ang="0">
                    <a:pos x="74" y="94"/>
                  </a:cxn>
                  <a:cxn ang="0">
                    <a:pos x="76" y="94"/>
                  </a:cxn>
                  <a:cxn ang="0">
                    <a:pos x="86" y="0"/>
                  </a:cxn>
                  <a:cxn ang="0">
                    <a:pos x="98" y="0"/>
                  </a:cxn>
                  <a:cxn ang="0">
                    <a:pos x="84" y="108"/>
                  </a:cxn>
                </a:cxnLst>
                <a:rect l="0" t="0" r="r" b="b"/>
                <a:pathLst>
                  <a:path w="98" h="108">
                    <a:moveTo>
                      <a:pt x="84" y="108"/>
                    </a:moveTo>
                    <a:lnTo>
                      <a:pt x="66" y="108"/>
                    </a:lnTo>
                    <a:lnTo>
                      <a:pt x="24" y="10"/>
                    </a:lnTo>
                    <a:lnTo>
                      <a:pt x="22" y="10"/>
                    </a:lnTo>
                    <a:lnTo>
                      <a:pt x="12" y="108"/>
                    </a:lnTo>
                    <a:lnTo>
                      <a:pt x="0" y="108"/>
                    </a:lnTo>
                    <a:lnTo>
                      <a:pt x="14" y="0"/>
                    </a:lnTo>
                    <a:lnTo>
                      <a:pt x="32" y="0"/>
                    </a:lnTo>
                    <a:lnTo>
                      <a:pt x="74" y="94"/>
                    </a:lnTo>
                    <a:lnTo>
                      <a:pt x="76" y="94"/>
                    </a:lnTo>
                    <a:lnTo>
                      <a:pt x="86" y="0"/>
                    </a:lnTo>
                    <a:lnTo>
                      <a:pt x="98" y="0"/>
                    </a:lnTo>
                    <a:lnTo>
                      <a:pt x="84" y="108"/>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 name="Freeform 74"/>
              <p:cNvSpPr>
                <a:spLocks noEditPoints="1"/>
              </p:cNvSpPr>
              <p:nvPr/>
            </p:nvSpPr>
            <p:spPr bwMode="auto">
              <a:xfrm>
                <a:off x="8338470" y="872638"/>
                <a:ext cx="49025" cy="55475"/>
              </a:xfrm>
              <a:custGeom>
                <a:avLst/>
                <a:gdLst/>
                <a:ahLst/>
                <a:cxnLst>
                  <a:cxn ang="0">
                    <a:pos x="14" y="46"/>
                  </a:cxn>
                  <a:cxn ang="0">
                    <a:pos x="16" y="64"/>
                  </a:cxn>
                  <a:cxn ang="0">
                    <a:pos x="20" y="70"/>
                  </a:cxn>
                  <a:cxn ang="0">
                    <a:pos x="24" y="72"/>
                  </a:cxn>
                  <a:cxn ang="0">
                    <a:pos x="34" y="76"/>
                  </a:cxn>
                  <a:cxn ang="0">
                    <a:pos x="44" y="78"/>
                  </a:cxn>
                  <a:cxn ang="0">
                    <a:pos x="56" y="76"/>
                  </a:cxn>
                  <a:cxn ang="0">
                    <a:pos x="66" y="74"/>
                  </a:cxn>
                  <a:cxn ang="0">
                    <a:pos x="64" y="82"/>
                  </a:cxn>
                  <a:cxn ang="0">
                    <a:pos x="52" y="86"/>
                  </a:cxn>
                  <a:cxn ang="0">
                    <a:pos x="38" y="86"/>
                  </a:cxn>
                  <a:cxn ang="0">
                    <a:pos x="20" y="82"/>
                  </a:cxn>
                  <a:cxn ang="0">
                    <a:pos x="8" y="74"/>
                  </a:cxn>
                  <a:cxn ang="0">
                    <a:pos x="4" y="68"/>
                  </a:cxn>
                  <a:cxn ang="0">
                    <a:pos x="0" y="52"/>
                  </a:cxn>
                  <a:cxn ang="0">
                    <a:pos x="2" y="42"/>
                  </a:cxn>
                  <a:cxn ang="0">
                    <a:pos x="6" y="22"/>
                  </a:cxn>
                  <a:cxn ang="0">
                    <a:pos x="10" y="16"/>
                  </a:cxn>
                  <a:cxn ang="0">
                    <a:pos x="16" y="10"/>
                  </a:cxn>
                  <a:cxn ang="0">
                    <a:pos x="28" y="2"/>
                  </a:cxn>
                  <a:cxn ang="0">
                    <a:pos x="44" y="0"/>
                  </a:cxn>
                  <a:cxn ang="0">
                    <a:pos x="52" y="2"/>
                  </a:cxn>
                  <a:cxn ang="0">
                    <a:pos x="60" y="4"/>
                  </a:cxn>
                  <a:cxn ang="0">
                    <a:pos x="70" y="12"/>
                  </a:cxn>
                  <a:cxn ang="0">
                    <a:pos x="74" y="18"/>
                  </a:cxn>
                  <a:cxn ang="0">
                    <a:pos x="76" y="26"/>
                  </a:cxn>
                  <a:cxn ang="0">
                    <a:pos x="76" y="44"/>
                  </a:cxn>
                  <a:cxn ang="0">
                    <a:pos x="14" y="46"/>
                  </a:cxn>
                  <a:cxn ang="0">
                    <a:pos x="62" y="26"/>
                  </a:cxn>
                  <a:cxn ang="0">
                    <a:pos x="60" y="18"/>
                  </a:cxn>
                  <a:cxn ang="0">
                    <a:pos x="54" y="10"/>
                  </a:cxn>
                  <a:cxn ang="0">
                    <a:pos x="48" y="10"/>
                  </a:cxn>
                  <a:cxn ang="0">
                    <a:pos x="42" y="8"/>
                  </a:cxn>
                  <a:cxn ang="0">
                    <a:pos x="24" y="16"/>
                  </a:cxn>
                  <a:cxn ang="0">
                    <a:pos x="18" y="26"/>
                  </a:cxn>
                  <a:cxn ang="0">
                    <a:pos x="62" y="38"/>
                  </a:cxn>
                  <a:cxn ang="0">
                    <a:pos x="62" y="26"/>
                  </a:cxn>
                </a:cxnLst>
                <a:rect l="0" t="0" r="r" b="b"/>
                <a:pathLst>
                  <a:path w="76" h="86">
                    <a:moveTo>
                      <a:pt x="14" y="46"/>
                    </a:moveTo>
                    <a:lnTo>
                      <a:pt x="14" y="46"/>
                    </a:lnTo>
                    <a:lnTo>
                      <a:pt x="14" y="56"/>
                    </a:lnTo>
                    <a:lnTo>
                      <a:pt x="16" y="64"/>
                    </a:lnTo>
                    <a:lnTo>
                      <a:pt x="16" y="64"/>
                    </a:lnTo>
                    <a:lnTo>
                      <a:pt x="20" y="70"/>
                    </a:lnTo>
                    <a:lnTo>
                      <a:pt x="24" y="72"/>
                    </a:lnTo>
                    <a:lnTo>
                      <a:pt x="24" y="72"/>
                    </a:lnTo>
                    <a:lnTo>
                      <a:pt x="30" y="76"/>
                    </a:lnTo>
                    <a:lnTo>
                      <a:pt x="34" y="76"/>
                    </a:lnTo>
                    <a:lnTo>
                      <a:pt x="34" y="76"/>
                    </a:lnTo>
                    <a:lnTo>
                      <a:pt x="44" y="78"/>
                    </a:lnTo>
                    <a:lnTo>
                      <a:pt x="44" y="78"/>
                    </a:lnTo>
                    <a:lnTo>
                      <a:pt x="56" y="76"/>
                    </a:lnTo>
                    <a:lnTo>
                      <a:pt x="56" y="76"/>
                    </a:lnTo>
                    <a:lnTo>
                      <a:pt x="66" y="74"/>
                    </a:lnTo>
                    <a:lnTo>
                      <a:pt x="64" y="82"/>
                    </a:lnTo>
                    <a:lnTo>
                      <a:pt x="64" y="82"/>
                    </a:lnTo>
                    <a:lnTo>
                      <a:pt x="52" y="86"/>
                    </a:lnTo>
                    <a:lnTo>
                      <a:pt x="52" y="86"/>
                    </a:lnTo>
                    <a:lnTo>
                      <a:pt x="38" y="86"/>
                    </a:lnTo>
                    <a:lnTo>
                      <a:pt x="38" y="86"/>
                    </a:lnTo>
                    <a:lnTo>
                      <a:pt x="30" y="84"/>
                    </a:lnTo>
                    <a:lnTo>
                      <a:pt x="20" y="82"/>
                    </a:lnTo>
                    <a:lnTo>
                      <a:pt x="14" y="80"/>
                    </a:lnTo>
                    <a:lnTo>
                      <a:pt x="8" y="74"/>
                    </a:lnTo>
                    <a:lnTo>
                      <a:pt x="8" y="74"/>
                    </a:lnTo>
                    <a:lnTo>
                      <a:pt x="4" y="68"/>
                    </a:lnTo>
                    <a:lnTo>
                      <a:pt x="2" y="60"/>
                    </a:lnTo>
                    <a:lnTo>
                      <a:pt x="0" y="52"/>
                    </a:lnTo>
                    <a:lnTo>
                      <a:pt x="2" y="42"/>
                    </a:lnTo>
                    <a:lnTo>
                      <a:pt x="2" y="42"/>
                    </a:lnTo>
                    <a:lnTo>
                      <a:pt x="4" y="32"/>
                    </a:lnTo>
                    <a:lnTo>
                      <a:pt x="6" y="22"/>
                    </a:lnTo>
                    <a:lnTo>
                      <a:pt x="6" y="22"/>
                    </a:lnTo>
                    <a:lnTo>
                      <a:pt x="10" y="16"/>
                    </a:lnTo>
                    <a:lnTo>
                      <a:pt x="16" y="10"/>
                    </a:lnTo>
                    <a:lnTo>
                      <a:pt x="16" y="10"/>
                    </a:lnTo>
                    <a:lnTo>
                      <a:pt x="22" y="6"/>
                    </a:lnTo>
                    <a:lnTo>
                      <a:pt x="28" y="2"/>
                    </a:lnTo>
                    <a:lnTo>
                      <a:pt x="28" y="2"/>
                    </a:lnTo>
                    <a:lnTo>
                      <a:pt x="44" y="0"/>
                    </a:lnTo>
                    <a:lnTo>
                      <a:pt x="44" y="0"/>
                    </a:lnTo>
                    <a:lnTo>
                      <a:pt x="52" y="2"/>
                    </a:lnTo>
                    <a:lnTo>
                      <a:pt x="60" y="4"/>
                    </a:lnTo>
                    <a:lnTo>
                      <a:pt x="60" y="4"/>
                    </a:lnTo>
                    <a:lnTo>
                      <a:pt x="66" y="8"/>
                    </a:lnTo>
                    <a:lnTo>
                      <a:pt x="70" y="12"/>
                    </a:lnTo>
                    <a:lnTo>
                      <a:pt x="70" y="12"/>
                    </a:lnTo>
                    <a:lnTo>
                      <a:pt x="74" y="18"/>
                    </a:lnTo>
                    <a:lnTo>
                      <a:pt x="76" y="26"/>
                    </a:lnTo>
                    <a:lnTo>
                      <a:pt x="76" y="26"/>
                    </a:lnTo>
                    <a:lnTo>
                      <a:pt x="76" y="34"/>
                    </a:lnTo>
                    <a:lnTo>
                      <a:pt x="76" y="44"/>
                    </a:lnTo>
                    <a:lnTo>
                      <a:pt x="76" y="46"/>
                    </a:lnTo>
                    <a:lnTo>
                      <a:pt x="14" y="46"/>
                    </a:lnTo>
                    <a:close/>
                    <a:moveTo>
                      <a:pt x="62" y="26"/>
                    </a:moveTo>
                    <a:lnTo>
                      <a:pt x="62" y="26"/>
                    </a:lnTo>
                    <a:lnTo>
                      <a:pt x="60" y="18"/>
                    </a:lnTo>
                    <a:lnTo>
                      <a:pt x="60" y="18"/>
                    </a:lnTo>
                    <a:lnTo>
                      <a:pt x="58" y="14"/>
                    </a:lnTo>
                    <a:lnTo>
                      <a:pt x="54" y="10"/>
                    </a:lnTo>
                    <a:lnTo>
                      <a:pt x="54" y="10"/>
                    </a:lnTo>
                    <a:lnTo>
                      <a:pt x="48" y="10"/>
                    </a:lnTo>
                    <a:lnTo>
                      <a:pt x="42" y="8"/>
                    </a:lnTo>
                    <a:lnTo>
                      <a:pt x="42" y="8"/>
                    </a:lnTo>
                    <a:lnTo>
                      <a:pt x="32" y="10"/>
                    </a:lnTo>
                    <a:lnTo>
                      <a:pt x="24" y="16"/>
                    </a:lnTo>
                    <a:lnTo>
                      <a:pt x="24" y="16"/>
                    </a:lnTo>
                    <a:lnTo>
                      <a:pt x="18" y="26"/>
                    </a:lnTo>
                    <a:lnTo>
                      <a:pt x="16" y="38"/>
                    </a:lnTo>
                    <a:lnTo>
                      <a:pt x="62" y="38"/>
                    </a:lnTo>
                    <a:lnTo>
                      <a:pt x="62" y="38"/>
                    </a:lnTo>
                    <a:lnTo>
                      <a:pt x="62" y="26"/>
                    </a:lnTo>
                    <a:lnTo>
                      <a:pt x="62" y="26"/>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 name="Freeform 75"/>
              <p:cNvSpPr>
                <a:spLocks/>
              </p:cNvSpPr>
              <p:nvPr/>
            </p:nvSpPr>
            <p:spPr bwMode="auto">
              <a:xfrm>
                <a:off x="8395235" y="855866"/>
                <a:ext cx="34833" cy="70957"/>
              </a:xfrm>
              <a:custGeom>
                <a:avLst/>
                <a:gdLst/>
                <a:ahLst/>
                <a:cxnLst>
                  <a:cxn ang="0">
                    <a:pos x="30" y="38"/>
                  </a:cxn>
                  <a:cxn ang="0">
                    <a:pos x="24" y="90"/>
                  </a:cxn>
                  <a:cxn ang="0">
                    <a:pos x="24" y="90"/>
                  </a:cxn>
                  <a:cxn ang="0">
                    <a:pos x="22" y="96"/>
                  </a:cxn>
                  <a:cxn ang="0">
                    <a:pos x="22" y="96"/>
                  </a:cxn>
                  <a:cxn ang="0">
                    <a:pos x="24" y="100"/>
                  </a:cxn>
                  <a:cxn ang="0">
                    <a:pos x="24" y="100"/>
                  </a:cxn>
                  <a:cxn ang="0">
                    <a:pos x="28" y="100"/>
                  </a:cxn>
                  <a:cxn ang="0">
                    <a:pos x="28" y="100"/>
                  </a:cxn>
                  <a:cxn ang="0">
                    <a:pos x="34" y="100"/>
                  </a:cxn>
                  <a:cxn ang="0">
                    <a:pos x="44" y="100"/>
                  </a:cxn>
                  <a:cxn ang="0">
                    <a:pos x="44" y="110"/>
                  </a:cxn>
                  <a:cxn ang="0">
                    <a:pos x="32" y="110"/>
                  </a:cxn>
                  <a:cxn ang="0">
                    <a:pos x="32" y="110"/>
                  </a:cxn>
                  <a:cxn ang="0">
                    <a:pos x="22" y="110"/>
                  </a:cxn>
                  <a:cxn ang="0">
                    <a:pos x="22" y="110"/>
                  </a:cxn>
                  <a:cxn ang="0">
                    <a:pos x="14" y="108"/>
                  </a:cxn>
                  <a:cxn ang="0">
                    <a:pos x="14" y="108"/>
                  </a:cxn>
                  <a:cxn ang="0">
                    <a:pos x="12" y="104"/>
                  </a:cxn>
                  <a:cxn ang="0">
                    <a:pos x="10" y="102"/>
                  </a:cxn>
                  <a:cxn ang="0">
                    <a:pos x="10" y="102"/>
                  </a:cxn>
                  <a:cxn ang="0">
                    <a:pos x="10" y="90"/>
                  </a:cxn>
                  <a:cxn ang="0">
                    <a:pos x="18" y="38"/>
                  </a:cxn>
                  <a:cxn ang="0">
                    <a:pos x="0" y="38"/>
                  </a:cxn>
                  <a:cxn ang="0">
                    <a:pos x="2" y="28"/>
                  </a:cxn>
                  <a:cxn ang="0">
                    <a:pos x="18" y="28"/>
                  </a:cxn>
                  <a:cxn ang="0">
                    <a:pos x="22" y="4"/>
                  </a:cxn>
                  <a:cxn ang="0">
                    <a:pos x="22" y="4"/>
                  </a:cxn>
                  <a:cxn ang="0">
                    <a:pos x="24" y="4"/>
                  </a:cxn>
                  <a:cxn ang="0">
                    <a:pos x="24" y="4"/>
                  </a:cxn>
                  <a:cxn ang="0">
                    <a:pos x="26" y="2"/>
                  </a:cxn>
                  <a:cxn ang="0">
                    <a:pos x="26" y="2"/>
                  </a:cxn>
                  <a:cxn ang="0">
                    <a:pos x="30" y="0"/>
                  </a:cxn>
                  <a:cxn ang="0">
                    <a:pos x="30" y="0"/>
                  </a:cxn>
                  <a:cxn ang="0">
                    <a:pos x="34" y="0"/>
                  </a:cxn>
                  <a:cxn ang="0">
                    <a:pos x="30" y="28"/>
                  </a:cxn>
                  <a:cxn ang="0">
                    <a:pos x="54" y="28"/>
                  </a:cxn>
                  <a:cxn ang="0">
                    <a:pos x="52" y="38"/>
                  </a:cxn>
                  <a:cxn ang="0">
                    <a:pos x="30" y="38"/>
                  </a:cxn>
                </a:cxnLst>
                <a:rect l="0" t="0" r="r" b="b"/>
                <a:pathLst>
                  <a:path w="54" h="110">
                    <a:moveTo>
                      <a:pt x="30" y="38"/>
                    </a:moveTo>
                    <a:lnTo>
                      <a:pt x="24" y="90"/>
                    </a:lnTo>
                    <a:lnTo>
                      <a:pt x="24" y="90"/>
                    </a:lnTo>
                    <a:lnTo>
                      <a:pt x="22" y="96"/>
                    </a:lnTo>
                    <a:lnTo>
                      <a:pt x="22" y="96"/>
                    </a:lnTo>
                    <a:lnTo>
                      <a:pt x="24" y="100"/>
                    </a:lnTo>
                    <a:lnTo>
                      <a:pt x="24" y="100"/>
                    </a:lnTo>
                    <a:lnTo>
                      <a:pt x="28" y="100"/>
                    </a:lnTo>
                    <a:lnTo>
                      <a:pt x="28" y="100"/>
                    </a:lnTo>
                    <a:lnTo>
                      <a:pt x="34" y="100"/>
                    </a:lnTo>
                    <a:lnTo>
                      <a:pt x="44" y="100"/>
                    </a:lnTo>
                    <a:lnTo>
                      <a:pt x="44" y="110"/>
                    </a:lnTo>
                    <a:lnTo>
                      <a:pt x="32" y="110"/>
                    </a:lnTo>
                    <a:lnTo>
                      <a:pt x="32" y="110"/>
                    </a:lnTo>
                    <a:lnTo>
                      <a:pt x="22" y="110"/>
                    </a:lnTo>
                    <a:lnTo>
                      <a:pt x="22" y="110"/>
                    </a:lnTo>
                    <a:lnTo>
                      <a:pt x="14" y="108"/>
                    </a:lnTo>
                    <a:lnTo>
                      <a:pt x="14" y="108"/>
                    </a:lnTo>
                    <a:lnTo>
                      <a:pt x="12" y="104"/>
                    </a:lnTo>
                    <a:lnTo>
                      <a:pt x="10" y="102"/>
                    </a:lnTo>
                    <a:lnTo>
                      <a:pt x="10" y="102"/>
                    </a:lnTo>
                    <a:lnTo>
                      <a:pt x="10" y="90"/>
                    </a:lnTo>
                    <a:lnTo>
                      <a:pt x="18" y="38"/>
                    </a:lnTo>
                    <a:lnTo>
                      <a:pt x="0" y="38"/>
                    </a:lnTo>
                    <a:lnTo>
                      <a:pt x="2" y="28"/>
                    </a:lnTo>
                    <a:lnTo>
                      <a:pt x="18" y="28"/>
                    </a:lnTo>
                    <a:lnTo>
                      <a:pt x="22" y="4"/>
                    </a:lnTo>
                    <a:lnTo>
                      <a:pt x="22" y="4"/>
                    </a:lnTo>
                    <a:lnTo>
                      <a:pt x="24" y="4"/>
                    </a:lnTo>
                    <a:lnTo>
                      <a:pt x="24" y="4"/>
                    </a:lnTo>
                    <a:lnTo>
                      <a:pt x="26" y="2"/>
                    </a:lnTo>
                    <a:lnTo>
                      <a:pt x="26" y="2"/>
                    </a:lnTo>
                    <a:lnTo>
                      <a:pt x="30" y="0"/>
                    </a:lnTo>
                    <a:lnTo>
                      <a:pt x="30" y="0"/>
                    </a:lnTo>
                    <a:lnTo>
                      <a:pt x="34" y="0"/>
                    </a:lnTo>
                    <a:lnTo>
                      <a:pt x="30" y="28"/>
                    </a:lnTo>
                    <a:lnTo>
                      <a:pt x="54" y="28"/>
                    </a:lnTo>
                    <a:lnTo>
                      <a:pt x="52" y="38"/>
                    </a:lnTo>
                    <a:lnTo>
                      <a:pt x="30" y="38"/>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 name="Freeform 76"/>
              <p:cNvSpPr>
                <a:spLocks/>
              </p:cNvSpPr>
              <p:nvPr/>
            </p:nvSpPr>
            <p:spPr bwMode="auto">
              <a:xfrm>
                <a:off x="8436519" y="873928"/>
                <a:ext cx="74827" cy="52895"/>
              </a:xfrm>
              <a:custGeom>
                <a:avLst/>
                <a:gdLst/>
                <a:ahLst/>
                <a:cxnLst>
                  <a:cxn ang="0">
                    <a:pos x="86" y="82"/>
                  </a:cxn>
                  <a:cxn ang="0">
                    <a:pos x="68" y="82"/>
                  </a:cxn>
                  <a:cxn ang="0">
                    <a:pos x="56" y="12"/>
                  </a:cxn>
                  <a:cxn ang="0">
                    <a:pos x="56" y="12"/>
                  </a:cxn>
                  <a:cxn ang="0">
                    <a:pos x="28" y="82"/>
                  </a:cxn>
                  <a:cxn ang="0">
                    <a:pos x="8" y="82"/>
                  </a:cxn>
                  <a:cxn ang="0">
                    <a:pos x="0" y="0"/>
                  </a:cxn>
                  <a:cxn ang="0">
                    <a:pos x="12" y="0"/>
                  </a:cxn>
                  <a:cxn ang="0">
                    <a:pos x="12" y="0"/>
                  </a:cxn>
                  <a:cxn ang="0">
                    <a:pos x="12" y="10"/>
                  </a:cxn>
                  <a:cxn ang="0">
                    <a:pos x="12" y="10"/>
                  </a:cxn>
                  <a:cxn ang="0">
                    <a:pos x="14" y="26"/>
                  </a:cxn>
                  <a:cxn ang="0">
                    <a:pos x="14" y="26"/>
                  </a:cxn>
                  <a:cxn ang="0">
                    <a:pos x="16" y="42"/>
                  </a:cxn>
                  <a:cxn ang="0">
                    <a:pos x="16" y="42"/>
                  </a:cxn>
                  <a:cxn ang="0">
                    <a:pos x="18" y="56"/>
                  </a:cxn>
                  <a:cxn ang="0">
                    <a:pos x="18" y="56"/>
                  </a:cxn>
                  <a:cxn ang="0">
                    <a:pos x="18" y="72"/>
                  </a:cxn>
                  <a:cxn ang="0">
                    <a:pos x="22" y="72"/>
                  </a:cxn>
                  <a:cxn ang="0">
                    <a:pos x="22" y="72"/>
                  </a:cxn>
                  <a:cxn ang="0">
                    <a:pos x="28" y="56"/>
                  </a:cxn>
                  <a:cxn ang="0">
                    <a:pos x="28" y="56"/>
                  </a:cxn>
                  <a:cxn ang="0">
                    <a:pos x="34" y="42"/>
                  </a:cxn>
                  <a:cxn ang="0">
                    <a:pos x="34" y="42"/>
                  </a:cxn>
                  <a:cxn ang="0">
                    <a:pos x="40" y="26"/>
                  </a:cxn>
                  <a:cxn ang="0">
                    <a:pos x="40" y="26"/>
                  </a:cxn>
                  <a:cxn ang="0">
                    <a:pos x="46" y="10"/>
                  </a:cxn>
                  <a:cxn ang="0">
                    <a:pos x="46" y="10"/>
                  </a:cxn>
                  <a:cxn ang="0">
                    <a:pos x="48" y="0"/>
                  </a:cxn>
                  <a:cxn ang="0">
                    <a:pos x="68" y="0"/>
                  </a:cxn>
                  <a:cxn ang="0">
                    <a:pos x="68" y="0"/>
                  </a:cxn>
                  <a:cxn ang="0">
                    <a:pos x="68" y="10"/>
                  </a:cxn>
                  <a:cxn ang="0">
                    <a:pos x="68" y="10"/>
                  </a:cxn>
                  <a:cxn ang="0">
                    <a:pos x="70" y="26"/>
                  </a:cxn>
                  <a:cxn ang="0">
                    <a:pos x="70" y="26"/>
                  </a:cxn>
                  <a:cxn ang="0">
                    <a:pos x="72" y="42"/>
                  </a:cxn>
                  <a:cxn ang="0">
                    <a:pos x="72" y="42"/>
                  </a:cxn>
                  <a:cxn ang="0">
                    <a:pos x="76" y="56"/>
                  </a:cxn>
                  <a:cxn ang="0">
                    <a:pos x="76" y="56"/>
                  </a:cxn>
                  <a:cxn ang="0">
                    <a:pos x="78" y="72"/>
                  </a:cxn>
                  <a:cxn ang="0">
                    <a:pos x="80" y="72"/>
                  </a:cxn>
                  <a:cxn ang="0">
                    <a:pos x="80" y="72"/>
                  </a:cxn>
                  <a:cxn ang="0">
                    <a:pos x="86" y="58"/>
                  </a:cxn>
                  <a:cxn ang="0">
                    <a:pos x="86" y="58"/>
                  </a:cxn>
                  <a:cxn ang="0">
                    <a:pos x="90" y="42"/>
                  </a:cxn>
                  <a:cxn ang="0">
                    <a:pos x="90" y="42"/>
                  </a:cxn>
                  <a:cxn ang="0">
                    <a:pos x="96" y="26"/>
                  </a:cxn>
                  <a:cxn ang="0">
                    <a:pos x="96" y="26"/>
                  </a:cxn>
                  <a:cxn ang="0">
                    <a:pos x="102" y="10"/>
                  </a:cxn>
                  <a:cxn ang="0">
                    <a:pos x="102" y="10"/>
                  </a:cxn>
                  <a:cxn ang="0">
                    <a:pos x="106" y="0"/>
                  </a:cxn>
                  <a:cxn ang="0">
                    <a:pos x="116" y="0"/>
                  </a:cxn>
                  <a:cxn ang="0">
                    <a:pos x="86" y="82"/>
                  </a:cxn>
                </a:cxnLst>
                <a:rect l="0" t="0" r="r" b="b"/>
                <a:pathLst>
                  <a:path w="116" h="82">
                    <a:moveTo>
                      <a:pt x="86" y="82"/>
                    </a:moveTo>
                    <a:lnTo>
                      <a:pt x="68" y="82"/>
                    </a:lnTo>
                    <a:lnTo>
                      <a:pt x="56" y="12"/>
                    </a:lnTo>
                    <a:lnTo>
                      <a:pt x="56" y="12"/>
                    </a:lnTo>
                    <a:lnTo>
                      <a:pt x="28" y="82"/>
                    </a:lnTo>
                    <a:lnTo>
                      <a:pt x="8" y="82"/>
                    </a:lnTo>
                    <a:lnTo>
                      <a:pt x="0" y="0"/>
                    </a:lnTo>
                    <a:lnTo>
                      <a:pt x="12" y="0"/>
                    </a:lnTo>
                    <a:lnTo>
                      <a:pt x="12" y="0"/>
                    </a:lnTo>
                    <a:lnTo>
                      <a:pt x="12" y="10"/>
                    </a:lnTo>
                    <a:lnTo>
                      <a:pt x="12" y="10"/>
                    </a:lnTo>
                    <a:lnTo>
                      <a:pt x="14" y="26"/>
                    </a:lnTo>
                    <a:lnTo>
                      <a:pt x="14" y="26"/>
                    </a:lnTo>
                    <a:lnTo>
                      <a:pt x="16" y="42"/>
                    </a:lnTo>
                    <a:lnTo>
                      <a:pt x="16" y="42"/>
                    </a:lnTo>
                    <a:lnTo>
                      <a:pt x="18" y="56"/>
                    </a:lnTo>
                    <a:lnTo>
                      <a:pt x="18" y="56"/>
                    </a:lnTo>
                    <a:lnTo>
                      <a:pt x="18" y="72"/>
                    </a:lnTo>
                    <a:lnTo>
                      <a:pt x="22" y="72"/>
                    </a:lnTo>
                    <a:lnTo>
                      <a:pt x="22" y="72"/>
                    </a:lnTo>
                    <a:lnTo>
                      <a:pt x="28" y="56"/>
                    </a:lnTo>
                    <a:lnTo>
                      <a:pt x="28" y="56"/>
                    </a:lnTo>
                    <a:lnTo>
                      <a:pt x="34" y="42"/>
                    </a:lnTo>
                    <a:lnTo>
                      <a:pt x="34" y="42"/>
                    </a:lnTo>
                    <a:lnTo>
                      <a:pt x="40" y="26"/>
                    </a:lnTo>
                    <a:lnTo>
                      <a:pt x="40" y="26"/>
                    </a:lnTo>
                    <a:lnTo>
                      <a:pt x="46" y="10"/>
                    </a:lnTo>
                    <a:lnTo>
                      <a:pt x="46" y="10"/>
                    </a:lnTo>
                    <a:lnTo>
                      <a:pt x="48" y="0"/>
                    </a:lnTo>
                    <a:lnTo>
                      <a:pt x="68" y="0"/>
                    </a:lnTo>
                    <a:lnTo>
                      <a:pt x="68" y="0"/>
                    </a:lnTo>
                    <a:lnTo>
                      <a:pt x="68" y="10"/>
                    </a:lnTo>
                    <a:lnTo>
                      <a:pt x="68" y="10"/>
                    </a:lnTo>
                    <a:lnTo>
                      <a:pt x="70" y="26"/>
                    </a:lnTo>
                    <a:lnTo>
                      <a:pt x="70" y="26"/>
                    </a:lnTo>
                    <a:lnTo>
                      <a:pt x="72" y="42"/>
                    </a:lnTo>
                    <a:lnTo>
                      <a:pt x="72" y="42"/>
                    </a:lnTo>
                    <a:lnTo>
                      <a:pt x="76" y="56"/>
                    </a:lnTo>
                    <a:lnTo>
                      <a:pt x="76" y="56"/>
                    </a:lnTo>
                    <a:lnTo>
                      <a:pt x="78" y="72"/>
                    </a:lnTo>
                    <a:lnTo>
                      <a:pt x="80" y="72"/>
                    </a:lnTo>
                    <a:lnTo>
                      <a:pt x="80" y="72"/>
                    </a:lnTo>
                    <a:lnTo>
                      <a:pt x="86" y="58"/>
                    </a:lnTo>
                    <a:lnTo>
                      <a:pt x="86" y="58"/>
                    </a:lnTo>
                    <a:lnTo>
                      <a:pt x="90" y="42"/>
                    </a:lnTo>
                    <a:lnTo>
                      <a:pt x="90" y="42"/>
                    </a:lnTo>
                    <a:lnTo>
                      <a:pt x="96" y="26"/>
                    </a:lnTo>
                    <a:lnTo>
                      <a:pt x="96" y="26"/>
                    </a:lnTo>
                    <a:lnTo>
                      <a:pt x="102" y="10"/>
                    </a:lnTo>
                    <a:lnTo>
                      <a:pt x="102" y="10"/>
                    </a:lnTo>
                    <a:lnTo>
                      <a:pt x="106" y="0"/>
                    </a:lnTo>
                    <a:lnTo>
                      <a:pt x="116" y="0"/>
                    </a:lnTo>
                    <a:lnTo>
                      <a:pt x="86" y="82"/>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 name="Freeform 77"/>
              <p:cNvSpPr>
                <a:spLocks noEditPoints="1"/>
              </p:cNvSpPr>
              <p:nvPr/>
            </p:nvSpPr>
            <p:spPr bwMode="auto">
              <a:xfrm>
                <a:off x="8516506" y="872638"/>
                <a:ext cx="51605" cy="55475"/>
              </a:xfrm>
              <a:custGeom>
                <a:avLst/>
                <a:gdLst/>
                <a:ahLst/>
                <a:cxnLst>
                  <a:cxn ang="0">
                    <a:pos x="80" y="42"/>
                  </a:cxn>
                  <a:cxn ang="0">
                    <a:pos x="74" y="60"/>
                  </a:cxn>
                  <a:cxn ang="0">
                    <a:pos x="70" y="68"/>
                  </a:cxn>
                  <a:cxn ang="0">
                    <a:pos x="64" y="74"/>
                  </a:cxn>
                  <a:cxn ang="0">
                    <a:pos x="50" y="82"/>
                  </a:cxn>
                  <a:cxn ang="0">
                    <a:pos x="42" y="84"/>
                  </a:cxn>
                  <a:cxn ang="0">
                    <a:pos x="34" y="86"/>
                  </a:cxn>
                  <a:cxn ang="0">
                    <a:pos x="18" y="82"/>
                  </a:cxn>
                  <a:cxn ang="0">
                    <a:pos x="12" y="78"/>
                  </a:cxn>
                  <a:cxn ang="0">
                    <a:pos x="6" y="74"/>
                  </a:cxn>
                  <a:cxn ang="0">
                    <a:pos x="0" y="60"/>
                  </a:cxn>
                  <a:cxn ang="0">
                    <a:pos x="0" y="52"/>
                  </a:cxn>
                  <a:cxn ang="0">
                    <a:pos x="0" y="42"/>
                  </a:cxn>
                  <a:cxn ang="0">
                    <a:pos x="6" y="24"/>
                  </a:cxn>
                  <a:cxn ang="0">
                    <a:pos x="14" y="12"/>
                  </a:cxn>
                  <a:cxn ang="0">
                    <a:pos x="20" y="6"/>
                  </a:cxn>
                  <a:cxn ang="0">
                    <a:pos x="36" y="0"/>
                  </a:cxn>
                  <a:cxn ang="0">
                    <a:pos x="44" y="0"/>
                  </a:cxn>
                  <a:cxn ang="0">
                    <a:pos x="62" y="4"/>
                  </a:cxn>
                  <a:cxn ang="0">
                    <a:pos x="68" y="6"/>
                  </a:cxn>
                  <a:cxn ang="0">
                    <a:pos x="72" y="12"/>
                  </a:cxn>
                  <a:cxn ang="0">
                    <a:pos x="78" y="24"/>
                  </a:cxn>
                  <a:cxn ang="0">
                    <a:pos x="80" y="34"/>
                  </a:cxn>
                  <a:cxn ang="0">
                    <a:pos x="80" y="42"/>
                  </a:cxn>
                  <a:cxn ang="0">
                    <a:pos x="66" y="42"/>
                  </a:cxn>
                  <a:cxn ang="0">
                    <a:pos x="66" y="28"/>
                  </a:cxn>
                  <a:cxn ang="0">
                    <a:pos x="62" y="18"/>
                  </a:cxn>
                  <a:cxn ang="0">
                    <a:pos x="56" y="12"/>
                  </a:cxn>
                  <a:cxn ang="0">
                    <a:pos x="50" y="10"/>
                  </a:cxn>
                  <a:cxn ang="0">
                    <a:pos x="44" y="8"/>
                  </a:cxn>
                  <a:cxn ang="0">
                    <a:pos x="32" y="12"/>
                  </a:cxn>
                  <a:cxn ang="0">
                    <a:pos x="24" y="18"/>
                  </a:cxn>
                  <a:cxn ang="0">
                    <a:pos x="16" y="28"/>
                  </a:cxn>
                  <a:cxn ang="0">
                    <a:pos x="14" y="42"/>
                  </a:cxn>
                  <a:cxn ang="0">
                    <a:pos x="14" y="56"/>
                  </a:cxn>
                  <a:cxn ang="0">
                    <a:pos x="16" y="68"/>
                  </a:cxn>
                  <a:cxn ang="0">
                    <a:pos x="24" y="74"/>
                  </a:cxn>
                  <a:cxn ang="0">
                    <a:pos x="30" y="76"/>
                  </a:cxn>
                  <a:cxn ang="0">
                    <a:pos x="36" y="78"/>
                  </a:cxn>
                  <a:cxn ang="0">
                    <a:pos x="48" y="74"/>
                  </a:cxn>
                  <a:cxn ang="0">
                    <a:pos x="52" y="72"/>
                  </a:cxn>
                  <a:cxn ang="0">
                    <a:pos x="56" y="68"/>
                  </a:cxn>
                  <a:cxn ang="0">
                    <a:pos x="62" y="56"/>
                  </a:cxn>
                  <a:cxn ang="0">
                    <a:pos x="66" y="42"/>
                  </a:cxn>
                </a:cxnLst>
                <a:rect l="0" t="0" r="r" b="b"/>
                <a:pathLst>
                  <a:path w="80" h="86">
                    <a:moveTo>
                      <a:pt x="80" y="42"/>
                    </a:moveTo>
                    <a:lnTo>
                      <a:pt x="80" y="42"/>
                    </a:lnTo>
                    <a:lnTo>
                      <a:pt x="78" y="52"/>
                    </a:lnTo>
                    <a:lnTo>
                      <a:pt x="74" y="60"/>
                    </a:lnTo>
                    <a:lnTo>
                      <a:pt x="74" y="60"/>
                    </a:lnTo>
                    <a:lnTo>
                      <a:pt x="70" y="68"/>
                    </a:lnTo>
                    <a:lnTo>
                      <a:pt x="64" y="74"/>
                    </a:lnTo>
                    <a:lnTo>
                      <a:pt x="64" y="74"/>
                    </a:lnTo>
                    <a:lnTo>
                      <a:pt x="58" y="78"/>
                    </a:lnTo>
                    <a:lnTo>
                      <a:pt x="50" y="82"/>
                    </a:lnTo>
                    <a:lnTo>
                      <a:pt x="50" y="82"/>
                    </a:lnTo>
                    <a:lnTo>
                      <a:pt x="42" y="84"/>
                    </a:lnTo>
                    <a:lnTo>
                      <a:pt x="34" y="86"/>
                    </a:lnTo>
                    <a:lnTo>
                      <a:pt x="34" y="86"/>
                    </a:lnTo>
                    <a:lnTo>
                      <a:pt x="26" y="84"/>
                    </a:lnTo>
                    <a:lnTo>
                      <a:pt x="18" y="82"/>
                    </a:lnTo>
                    <a:lnTo>
                      <a:pt x="18" y="82"/>
                    </a:lnTo>
                    <a:lnTo>
                      <a:pt x="12" y="78"/>
                    </a:lnTo>
                    <a:lnTo>
                      <a:pt x="6" y="74"/>
                    </a:lnTo>
                    <a:lnTo>
                      <a:pt x="6" y="74"/>
                    </a:lnTo>
                    <a:lnTo>
                      <a:pt x="4" y="68"/>
                    </a:lnTo>
                    <a:lnTo>
                      <a:pt x="0" y="60"/>
                    </a:lnTo>
                    <a:lnTo>
                      <a:pt x="0" y="60"/>
                    </a:lnTo>
                    <a:lnTo>
                      <a:pt x="0" y="52"/>
                    </a:lnTo>
                    <a:lnTo>
                      <a:pt x="0" y="42"/>
                    </a:lnTo>
                    <a:lnTo>
                      <a:pt x="0" y="42"/>
                    </a:lnTo>
                    <a:lnTo>
                      <a:pt x="2" y="34"/>
                    </a:lnTo>
                    <a:lnTo>
                      <a:pt x="6" y="24"/>
                    </a:lnTo>
                    <a:lnTo>
                      <a:pt x="10" y="18"/>
                    </a:lnTo>
                    <a:lnTo>
                      <a:pt x="14" y="12"/>
                    </a:lnTo>
                    <a:lnTo>
                      <a:pt x="14" y="12"/>
                    </a:lnTo>
                    <a:lnTo>
                      <a:pt x="20" y="6"/>
                    </a:lnTo>
                    <a:lnTo>
                      <a:pt x="28" y="4"/>
                    </a:lnTo>
                    <a:lnTo>
                      <a:pt x="36" y="0"/>
                    </a:lnTo>
                    <a:lnTo>
                      <a:pt x="44" y="0"/>
                    </a:lnTo>
                    <a:lnTo>
                      <a:pt x="44" y="0"/>
                    </a:lnTo>
                    <a:lnTo>
                      <a:pt x="54" y="0"/>
                    </a:lnTo>
                    <a:lnTo>
                      <a:pt x="62" y="4"/>
                    </a:lnTo>
                    <a:lnTo>
                      <a:pt x="62" y="4"/>
                    </a:lnTo>
                    <a:lnTo>
                      <a:pt x="68" y="6"/>
                    </a:lnTo>
                    <a:lnTo>
                      <a:pt x="72" y="12"/>
                    </a:lnTo>
                    <a:lnTo>
                      <a:pt x="72" y="12"/>
                    </a:lnTo>
                    <a:lnTo>
                      <a:pt x="76" y="18"/>
                    </a:lnTo>
                    <a:lnTo>
                      <a:pt x="78" y="24"/>
                    </a:lnTo>
                    <a:lnTo>
                      <a:pt x="78" y="24"/>
                    </a:lnTo>
                    <a:lnTo>
                      <a:pt x="80" y="34"/>
                    </a:lnTo>
                    <a:lnTo>
                      <a:pt x="80" y="42"/>
                    </a:lnTo>
                    <a:lnTo>
                      <a:pt x="80" y="42"/>
                    </a:lnTo>
                    <a:close/>
                    <a:moveTo>
                      <a:pt x="66" y="42"/>
                    </a:moveTo>
                    <a:lnTo>
                      <a:pt x="66" y="42"/>
                    </a:lnTo>
                    <a:lnTo>
                      <a:pt x="66" y="28"/>
                    </a:lnTo>
                    <a:lnTo>
                      <a:pt x="66" y="28"/>
                    </a:lnTo>
                    <a:lnTo>
                      <a:pt x="62" y="18"/>
                    </a:lnTo>
                    <a:lnTo>
                      <a:pt x="62" y="18"/>
                    </a:lnTo>
                    <a:lnTo>
                      <a:pt x="60" y="14"/>
                    </a:lnTo>
                    <a:lnTo>
                      <a:pt x="56" y="12"/>
                    </a:lnTo>
                    <a:lnTo>
                      <a:pt x="56" y="12"/>
                    </a:lnTo>
                    <a:lnTo>
                      <a:pt x="50" y="10"/>
                    </a:lnTo>
                    <a:lnTo>
                      <a:pt x="44" y="8"/>
                    </a:lnTo>
                    <a:lnTo>
                      <a:pt x="44" y="8"/>
                    </a:lnTo>
                    <a:lnTo>
                      <a:pt x="38" y="10"/>
                    </a:lnTo>
                    <a:lnTo>
                      <a:pt x="32" y="12"/>
                    </a:lnTo>
                    <a:lnTo>
                      <a:pt x="28" y="14"/>
                    </a:lnTo>
                    <a:lnTo>
                      <a:pt x="24" y="18"/>
                    </a:lnTo>
                    <a:lnTo>
                      <a:pt x="24" y="18"/>
                    </a:lnTo>
                    <a:lnTo>
                      <a:pt x="16" y="28"/>
                    </a:lnTo>
                    <a:lnTo>
                      <a:pt x="14" y="42"/>
                    </a:lnTo>
                    <a:lnTo>
                      <a:pt x="14" y="42"/>
                    </a:lnTo>
                    <a:lnTo>
                      <a:pt x="14" y="56"/>
                    </a:lnTo>
                    <a:lnTo>
                      <a:pt x="14" y="56"/>
                    </a:lnTo>
                    <a:lnTo>
                      <a:pt x="16" y="68"/>
                    </a:lnTo>
                    <a:lnTo>
                      <a:pt x="16" y="68"/>
                    </a:lnTo>
                    <a:lnTo>
                      <a:pt x="20" y="72"/>
                    </a:lnTo>
                    <a:lnTo>
                      <a:pt x="24" y="74"/>
                    </a:lnTo>
                    <a:lnTo>
                      <a:pt x="24" y="74"/>
                    </a:lnTo>
                    <a:lnTo>
                      <a:pt x="30" y="76"/>
                    </a:lnTo>
                    <a:lnTo>
                      <a:pt x="36" y="78"/>
                    </a:lnTo>
                    <a:lnTo>
                      <a:pt x="36" y="78"/>
                    </a:lnTo>
                    <a:lnTo>
                      <a:pt x="42" y="76"/>
                    </a:lnTo>
                    <a:lnTo>
                      <a:pt x="48" y="74"/>
                    </a:lnTo>
                    <a:lnTo>
                      <a:pt x="48" y="74"/>
                    </a:lnTo>
                    <a:lnTo>
                      <a:pt x="52" y="72"/>
                    </a:lnTo>
                    <a:lnTo>
                      <a:pt x="56" y="68"/>
                    </a:lnTo>
                    <a:lnTo>
                      <a:pt x="56" y="68"/>
                    </a:lnTo>
                    <a:lnTo>
                      <a:pt x="62" y="56"/>
                    </a:lnTo>
                    <a:lnTo>
                      <a:pt x="62" y="56"/>
                    </a:lnTo>
                    <a:lnTo>
                      <a:pt x="66" y="42"/>
                    </a:lnTo>
                    <a:lnTo>
                      <a:pt x="66" y="42"/>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 name="Freeform 78"/>
              <p:cNvSpPr>
                <a:spLocks/>
              </p:cNvSpPr>
              <p:nvPr/>
            </p:nvSpPr>
            <p:spPr bwMode="auto">
              <a:xfrm>
                <a:off x="8577142" y="873928"/>
                <a:ext cx="34833" cy="52895"/>
              </a:xfrm>
              <a:custGeom>
                <a:avLst/>
                <a:gdLst/>
                <a:ahLst/>
                <a:cxnLst>
                  <a:cxn ang="0">
                    <a:pos x="36" y="12"/>
                  </a:cxn>
                  <a:cxn ang="0">
                    <a:pos x="36" y="12"/>
                  </a:cxn>
                  <a:cxn ang="0">
                    <a:pos x="28" y="14"/>
                  </a:cxn>
                  <a:cxn ang="0">
                    <a:pos x="20" y="18"/>
                  </a:cxn>
                  <a:cxn ang="0">
                    <a:pos x="12" y="82"/>
                  </a:cxn>
                  <a:cxn ang="0">
                    <a:pos x="0" y="82"/>
                  </a:cxn>
                  <a:cxn ang="0">
                    <a:pos x="10" y="0"/>
                  </a:cxn>
                  <a:cxn ang="0">
                    <a:pos x="22" y="0"/>
                  </a:cxn>
                  <a:cxn ang="0">
                    <a:pos x="20" y="10"/>
                  </a:cxn>
                  <a:cxn ang="0">
                    <a:pos x="20" y="10"/>
                  </a:cxn>
                  <a:cxn ang="0">
                    <a:pos x="30" y="4"/>
                  </a:cxn>
                  <a:cxn ang="0">
                    <a:pos x="30" y="4"/>
                  </a:cxn>
                  <a:cxn ang="0">
                    <a:pos x="38" y="2"/>
                  </a:cxn>
                  <a:cxn ang="0">
                    <a:pos x="38" y="2"/>
                  </a:cxn>
                  <a:cxn ang="0">
                    <a:pos x="46" y="0"/>
                  </a:cxn>
                  <a:cxn ang="0">
                    <a:pos x="46" y="0"/>
                  </a:cxn>
                  <a:cxn ang="0">
                    <a:pos x="54" y="0"/>
                  </a:cxn>
                  <a:cxn ang="0">
                    <a:pos x="52" y="10"/>
                  </a:cxn>
                  <a:cxn ang="0">
                    <a:pos x="52" y="10"/>
                  </a:cxn>
                  <a:cxn ang="0">
                    <a:pos x="36" y="12"/>
                  </a:cxn>
                  <a:cxn ang="0">
                    <a:pos x="36" y="12"/>
                  </a:cxn>
                </a:cxnLst>
                <a:rect l="0" t="0" r="r" b="b"/>
                <a:pathLst>
                  <a:path w="54" h="82">
                    <a:moveTo>
                      <a:pt x="36" y="12"/>
                    </a:moveTo>
                    <a:lnTo>
                      <a:pt x="36" y="12"/>
                    </a:lnTo>
                    <a:lnTo>
                      <a:pt x="28" y="14"/>
                    </a:lnTo>
                    <a:lnTo>
                      <a:pt x="20" y="18"/>
                    </a:lnTo>
                    <a:lnTo>
                      <a:pt x="12" y="82"/>
                    </a:lnTo>
                    <a:lnTo>
                      <a:pt x="0" y="82"/>
                    </a:lnTo>
                    <a:lnTo>
                      <a:pt x="10" y="0"/>
                    </a:lnTo>
                    <a:lnTo>
                      <a:pt x="22" y="0"/>
                    </a:lnTo>
                    <a:lnTo>
                      <a:pt x="20" y="10"/>
                    </a:lnTo>
                    <a:lnTo>
                      <a:pt x="20" y="10"/>
                    </a:lnTo>
                    <a:lnTo>
                      <a:pt x="30" y="4"/>
                    </a:lnTo>
                    <a:lnTo>
                      <a:pt x="30" y="4"/>
                    </a:lnTo>
                    <a:lnTo>
                      <a:pt x="38" y="2"/>
                    </a:lnTo>
                    <a:lnTo>
                      <a:pt x="38" y="2"/>
                    </a:lnTo>
                    <a:lnTo>
                      <a:pt x="46" y="0"/>
                    </a:lnTo>
                    <a:lnTo>
                      <a:pt x="46" y="0"/>
                    </a:lnTo>
                    <a:lnTo>
                      <a:pt x="54" y="0"/>
                    </a:lnTo>
                    <a:lnTo>
                      <a:pt x="52" y="10"/>
                    </a:lnTo>
                    <a:lnTo>
                      <a:pt x="52" y="10"/>
                    </a:lnTo>
                    <a:lnTo>
                      <a:pt x="36" y="12"/>
                    </a:lnTo>
                    <a:lnTo>
                      <a:pt x="36" y="12"/>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 name="Freeform 79"/>
              <p:cNvSpPr>
                <a:spLocks/>
              </p:cNvSpPr>
              <p:nvPr/>
            </p:nvSpPr>
            <p:spPr bwMode="auto">
              <a:xfrm>
                <a:off x="8614556" y="851996"/>
                <a:ext cx="49025" cy="74827"/>
              </a:xfrm>
              <a:custGeom>
                <a:avLst/>
                <a:gdLst/>
                <a:ahLst/>
                <a:cxnLst>
                  <a:cxn ang="0">
                    <a:pos x="54" y="116"/>
                  </a:cxn>
                  <a:cxn ang="0">
                    <a:pos x="18" y="72"/>
                  </a:cxn>
                  <a:cxn ang="0">
                    <a:pos x="12" y="116"/>
                  </a:cxn>
                  <a:cxn ang="0">
                    <a:pos x="0" y="116"/>
                  </a:cxn>
                  <a:cxn ang="0">
                    <a:pos x="14" y="0"/>
                  </a:cxn>
                  <a:cxn ang="0">
                    <a:pos x="26" y="0"/>
                  </a:cxn>
                  <a:cxn ang="0">
                    <a:pos x="18" y="70"/>
                  </a:cxn>
                  <a:cxn ang="0">
                    <a:pos x="60" y="34"/>
                  </a:cxn>
                  <a:cxn ang="0">
                    <a:pos x="76" y="34"/>
                  </a:cxn>
                  <a:cxn ang="0">
                    <a:pos x="32" y="70"/>
                  </a:cxn>
                  <a:cxn ang="0">
                    <a:pos x="70" y="116"/>
                  </a:cxn>
                  <a:cxn ang="0">
                    <a:pos x="54" y="116"/>
                  </a:cxn>
                </a:cxnLst>
                <a:rect l="0" t="0" r="r" b="b"/>
                <a:pathLst>
                  <a:path w="76" h="116">
                    <a:moveTo>
                      <a:pt x="54" y="116"/>
                    </a:moveTo>
                    <a:lnTo>
                      <a:pt x="18" y="72"/>
                    </a:lnTo>
                    <a:lnTo>
                      <a:pt x="12" y="116"/>
                    </a:lnTo>
                    <a:lnTo>
                      <a:pt x="0" y="116"/>
                    </a:lnTo>
                    <a:lnTo>
                      <a:pt x="14" y="0"/>
                    </a:lnTo>
                    <a:lnTo>
                      <a:pt x="26" y="0"/>
                    </a:lnTo>
                    <a:lnTo>
                      <a:pt x="18" y="70"/>
                    </a:lnTo>
                    <a:lnTo>
                      <a:pt x="60" y="34"/>
                    </a:lnTo>
                    <a:lnTo>
                      <a:pt x="76" y="34"/>
                    </a:lnTo>
                    <a:lnTo>
                      <a:pt x="32" y="70"/>
                    </a:lnTo>
                    <a:lnTo>
                      <a:pt x="70" y="116"/>
                    </a:lnTo>
                    <a:lnTo>
                      <a:pt x="54" y="116"/>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 name="Freeform 80"/>
              <p:cNvSpPr>
                <a:spLocks/>
              </p:cNvSpPr>
              <p:nvPr/>
            </p:nvSpPr>
            <p:spPr bwMode="auto">
              <a:xfrm>
                <a:off x="8672612" y="855866"/>
                <a:ext cx="14191" cy="23222"/>
              </a:xfrm>
              <a:custGeom>
                <a:avLst/>
                <a:gdLst/>
                <a:ahLst/>
                <a:cxnLst>
                  <a:cxn ang="0">
                    <a:pos x="8" y="36"/>
                  </a:cxn>
                  <a:cxn ang="0">
                    <a:pos x="0" y="36"/>
                  </a:cxn>
                  <a:cxn ang="0">
                    <a:pos x="6" y="0"/>
                  </a:cxn>
                  <a:cxn ang="0">
                    <a:pos x="22" y="0"/>
                  </a:cxn>
                  <a:cxn ang="0">
                    <a:pos x="8" y="36"/>
                  </a:cxn>
                </a:cxnLst>
                <a:rect l="0" t="0" r="r" b="b"/>
                <a:pathLst>
                  <a:path w="22" h="36">
                    <a:moveTo>
                      <a:pt x="8" y="36"/>
                    </a:moveTo>
                    <a:lnTo>
                      <a:pt x="0" y="36"/>
                    </a:lnTo>
                    <a:lnTo>
                      <a:pt x="6" y="0"/>
                    </a:lnTo>
                    <a:lnTo>
                      <a:pt x="22" y="0"/>
                    </a:lnTo>
                    <a:lnTo>
                      <a:pt x="8" y="36"/>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 name="Freeform 81"/>
              <p:cNvSpPr>
                <a:spLocks/>
              </p:cNvSpPr>
              <p:nvPr/>
            </p:nvSpPr>
            <p:spPr bwMode="auto">
              <a:xfrm>
                <a:off x="8691963" y="872638"/>
                <a:ext cx="42574" cy="55475"/>
              </a:xfrm>
              <a:custGeom>
                <a:avLst/>
                <a:gdLst/>
                <a:ahLst/>
                <a:cxnLst>
                  <a:cxn ang="0">
                    <a:pos x="64" y="60"/>
                  </a:cxn>
                  <a:cxn ang="0">
                    <a:pos x="54" y="78"/>
                  </a:cxn>
                  <a:cxn ang="0">
                    <a:pos x="48" y="82"/>
                  </a:cxn>
                  <a:cxn ang="0">
                    <a:pos x="26" y="86"/>
                  </a:cxn>
                  <a:cxn ang="0">
                    <a:pos x="12" y="84"/>
                  </a:cxn>
                  <a:cxn ang="0">
                    <a:pos x="0" y="82"/>
                  </a:cxn>
                  <a:cxn ang="0">
                    <a:pos x="2" y="74"/>
                  </a:cxn>
                  <a:cxn ang="0">
                    <a:pos x="12" y="76"/>
                  </a:cxn>
                  <a:cxn ang="0">
                    <a:pos x="24" y="76"/>
                  </a:cxn>
                  <a:cxn ang="0">
                    <a:pos x="34" y="76"/>
                  </a:cxn>
                  <a:cxn ang="0">
                    <a:pos x="42" y="74"/>
                  </a:cxn>
                  <a:cxn ang="0">
                    <a:pos x="48" y="70"/>
                  </a:cxn>
                  <a:cxn ang="0">
                    <a:pos x="52" y="62"/>
                  </a:cxn>
                  <a:cxn ang="0">
                    <a:pos x="52" y="58"/>
                  </a:cxn>
                  <a:cxn ang="0">
                    <a:pos x="50" y="54"/>
                  </a:cxn>
                  <a:cxn ang="0">
                    <a:pos x="44" y="50"/>
                  </a:cxn>
                  <a:cxn ang="0">
                    <a:pos x="36" y="48"/>
                  </a:cxn>
                  <a:cxn ang="0">
                    <a:pos x="28" y="46"/>
                  </a:cxn>
                  <a:cxn ang="0">
                    <a:pos x="20" y="44"/>
                  </a:cxn>
                  <a:cxn ang="0">
                    <a:pos x="12" y="40"/>
                  </a:cxn>
                  <a:cxn ang="0">
                    <a:pos x="8" y="34"/>
                  </a:cxn>
                  <a:cxn ang="0">
                    <a:pos x="8" y="24"/>
                  </a:cxn>
                  <a:cxn ang="0">
                    <a:pos x="12" y="12"/>
                  </a:cxn>
                  <a:cxn ang="0">
                    <a:pos x="20" y="6"/>
                  </a:cxn>
                  <a:cxn ang="0">
                    <a:pos x="30" y="2"/>
                  </a:cxn>
                  <a:cxn ang="0">
                    <a:pos x="42" y="0"/>
                  </a:cxn>
                  <a:cxn ang="0">
                    <a:pos x="56" y="2"/>
                  </a:cxn>
                  <a:cxn ang="0">
                    <a:pos x="66" y="2"/>
                  </a:cxn>
                  <a:cxn ang="0">
                    <a:pos x="64" y="12"/>
                  </a:cxn>
                  <a:cxn ang="0">
                    <a:pos x="56" y="10"/>
                  </a:cxn>
                  <a:cxn ang="0">
                    <a:pos x="44" y="10"/>
                  </a:cxn>
                  <a:cxn ang="0">
                    <a:pos x="36" y="10"/>
                  </a:cxn>
                  <a:cxn ang="0">
                    <a:pos x="28" y="12"/>
                  </a:cxn>
                  <a:cxn ang="0">
                    <a:pos x="22" y="16"/>
                  </a:cxn>
                  <a:cxn ang="0">
                    <a:pos x="20" y="22"/>
                  </a:cxn>
                  <a:cxn ang="0">
                    <a:pos x="20" y="26"/>
                  </a:cxn>
                  <a:cxn ang="0">
                    <a:pos x="20" y="28"/>
                  </a:cxn>
                  <a:cxn ang="0">
                    <a:pos x="26" y="32"/>
                  </a:cxn>
                  <a:cxn ang="0">
                    <a:pos x="32" y="36"/>
                  </a:cxn>
                  <a:cxn ang="0">
                    <a:pos x="38" y="36"/>
                  </a:cxn>
                  <a:cxn ang="0">
                    <a:pos x="48" y="38"/>
                  </a:cxn>
                  <a:cxn ang="0">
                    <a:pos x="56" y="42"/>
                  </a:cxn>
                  <a:cxn ang="0">
                    <a:pos x="62" y="50"/>
                  </a:cxn>
                  <a:cxn ang="0">
                    <a:pos x="64" y="60"/>
                  </a:cxn>
                </a:cxnLst>
                <a:rect l="0" t="0" r="r" b="b"/>
                <a:pathLst>
                  <a:path w="66" h="86">
                    <a:moveTo>
                      <a:pt x="64" y="60"/>
                    </a:moveTo>
                    <a:lnTo>
                      <a:pt x="64" y="60"/>
                    </a:lnTo>
                    <a:lnTo>
                      <a:pt x="60" y="70"/>
                    </a:lnTo>
                    <a:lnTo>
                      <a:pt x="54" y="78"/>
                    </a:lnTo>
                    <a:lnTo>
                      <a:pt x="54" y="78"/>
                    </a:lnTo>
                    <a:lnTo>
                      <a:pt x="48" y="82"/>
                    </a:lnTo>
                    <a:lnTo>
                      <a:pt x="42" y="84"/>
                    </a:lnTo>
                    <a:lnTo>
                      <a:pt x="26" y="86"/>
                    </a:lnTo>
                    <a:lnTo>
                      <a:pt x="26" y="86"/>
                    </a:lnTo>
                    <a:lnTo>
                      <a:pt x="12" y="84"/>
                    </a:lnTo>
                    <a:lnTo>
                      <a:pt x="12" y="84"/>
                    </a:lnTo>
                    <a:lnTo>
                      <a:pt x="0" y="82"/>
                    </a:lnTo>
                    <a:lnTo>
                      <a:pt x="2" y="74"/>
                    </a:lnTo>
                    <a:lnTo>
                      <a:pt x="2" y="74"/>
                    </a:lnTo>
                    <a:lnTo>
                      <a:pt x="12" y="76"/>
                    </a:lnTo>
                    <a:lnTo>
                      <a:pt x="12" y="76"/>
                    </a:lnTo>
                    <a:lnTo>
                      <a:pt x="24" y="76"/>
                    </a:lnTo>
                    <a:lnTo>
                      <a:pt x="24" y="76"/>
                    </a:lnTo>
                    <a:lnTo>
                      <a:pt x="34" y="76"/>
                    </a:lnTo>
                    <a:lnTo>
                      <a:pt x="34" y="76"/>
                    </a:lnTo>
                    <a:lnTo>
                      <a:pt x="42" y="74"/>
                    </a:lnTo>
                    <a:lnTo>
                      <a:pt x="42" y="74"/>
                    </a:lnTo>
                    <a:lnTo>
                      <a:pt x="48" y="70"/>
                    </a:lnTo>
                    <a:lnTo>
                      <a:pt x="48" y="70"/>
                    </a:lnTo>
                    <a:lnTo>
                      <a:pt x="50" y="66"/>
                    </a:lnTo>
                    <a:lnTo>
                      <a:pt x="52" y="62"/>
                    </a:lnTo>
                    <a:lnTo>
                      <a:pt x="52" y="62"/>
                    </a:lnTo>
                    <a:lnTo>
                      <a:pt x="52" y="58"/>
                    </a:lnTo>
                    <a:lnTo>
                      <a:pt x="50" y="54"/>
                    </a:lnTo>
                    <a:lnTo>
                      <a:pt x="50" y="54"/>
                    </a:lnTo>
                    <a:lnTo>
                      <a:pt x="44" y="50"/>
                    </a:lnTo>
                    <a:lnTo>
                      <a:pt x="44" y="50"/>
                    </a:lnTo>
                    <a:lnTo>
                      <a:pt x="36" y="48"/>
                    </a:lnTo>
                    <a:lnTo>
                      <a:pt x="36" y="48"/>
                    </a:lnTo>
                    <a:lnTo>
                      <a:pt x="28" y="46"/>
                    </a:lnTo>
                    <a:lnTo>
                      <a:pt x="28" y="46"/>
                    </a:lnTo>
                    <a:lnTo>
                      <a:pt x="20" y="44"/>
                    </a:lnTo>
                    <a:lnTo>
                      <a:pt x="20" y="44"/>
                    </a:lnTo>
                    <a:lnTo>
                      <a:pt x="12" y="40"/>
                    </a:lnTo>
                    <a:lnTo>
                      <a:pt x="12" y="40"/>
                    </a:lnTo>
                    <a:lnTo>
                      <a:pt x="8" y="34"/>
                    </a:lnTo>
                    <a:lnTo>
                      <a:pt x="8" y="34"/>
                    </a:lnTo>
                    <a:lnTo>
                      <a:pt x="8" y="24"/>
                    </a:lnTo>
                    <a:lnTo>
                      <a:pt x="8" y="24"/>
                    </a:lnTo>
                    <a:lnTo>
                      <a:pt x="8" y="18"/>
                    </a:lnTo>
                    <a:lnTo>
                      <a:pt x="12" y="12"/>
                    </a:lnTo>
                    <a:lnTo>
                      <a:pt x="12" y="12"/>
                    </a:lnTo>
                    <a:lnTo>
                      <a:pt x="20" y="6"/>
                    </a:lnTo>
                    <a:lnTo>
                      <a:pt x="20" y="6"/>
                    </a:lnTo>
                    <a:lnTo>
                      <a:pt x="30" y="2"/>
                    </a:lnTo>
                    <a:lnTo>
                      <a:pt x="30" y="2"/>
                    </a:lnTo>
                    <a:lnTo>
                      <a:pt x="42" y="0"/>
                    </a:lnTo>
                    <a:lnTo>
                      <a:pt x="42" y="0"/>
                    </a:lnTo>
                    <a:lnTo>
                      <a:pt x="56" y="2"/>
                    </a:lnTo>
                    <a:lnTo>
                      <a:pt x="56" y="2"/>
                    </a:lnTo>
                    <a:lnTo>
                      <a:pt x="66" y="2"/>
                    </a:lnTo>
                    <a:lnTo>
                      <a:pt x="64" y="12"/>
                    </a:lnTo>
                    <a:lnTo>
                      <a:pt x="64" y="12"/>
                    </a:lnTo>
                    <a:lnTo>
                      <a:pt x="56" y="10"/>
                    </a:lnTo>
                    <a:lnTo>
                      <a:pt x="56" y="10"/>
                    </a:lnTo>
                    <a:lnTo>
                      <a:pt x="44" y="10"/>
                    </a:lnTo>
                    <a:lnTo>
                      <a:pt x="44" y="10"/>
                    </a:lnTo>
                    <a:lnTo>
                      <a:pt x="36" y="10"/>
                    </a:lnTo>
                    <a:lnTo>
                      <a:pt x="36" y="10"/>
                    </a:lnTo>
                    <a:lnTo>
                      <a:pt x="28" y="12"/>
                    </a:lnTo>
                    <a:lnTo>
                      <a:pt x="28" y="12"/>
                    </a:lnTo>
                    <a:lnTo>
                      <a:pt x="22" y="16"/>
                    </a:lnTo>
                    <a:lnTo>
                      <a:pt x="22" y="16"/>
                    </a:lnTo>
                    <a:lnTo>
                      <a:pt x="20" y="18"/>
                    </a:lnTo>
                    <a:lnTo>
                      <a:pt x="20" y="22"/>
                    </a:lnTo>
                    <a:lnTo>
                      <a:pt x="20" y="22"/>
                    </a:lnTo>
                    <a:lnTo>
                      <a:pt x="20" y="26"/>
                    </a:lnTo>
                    <a:lnTo>
                      <a:pt x="20" y="28"/>
                    </a:lnTo>
                    <a:lnTo>
                      <a:pt x="20" y="28"/>
                    </a:lnTo>
                    <a:lnTo>
                      <a:pt x="26" y="32"/>
                    </a:lnTo>
                    <a:lnTo>
                      <a:pt x="26" y="32"/>
                    </a:lnTo>
                    <a:lnTo>
                      <a:pt x="32" y="36"/>
                    </a:lnTo>
                    <a:lnTo>
                      <a:pt x="32" y="36"/>
                    </a:lnTo>
                    <a:lnTo>
                      <a:pt x="38" y="36"/>
                    </a:lnTo>
                    <a:lnTo>
                      <a:pt x="38" y="36"/>
                    </a:lnTo>
                    <a:lnTo>
                      <a:pt x="48" y="38"/>
                    </a:lnTo>
                    <a:lnTo>
                      <a:pt x="48" y="38"/>
                    </a:lnTo>
                    <a:lnTo>
                      <a:pt x="56" y="42"/>
                    </a:lnTo>
                    <a:lnTo>
                      <a:pt x="56" y="42"/>
                    </a:lnTo>
                    <a:lnTo>
                      <a:pt x="62" y="50"/>
                    </a:lnTo>
                    <a:lnTo>
                      <a:pt x="62" y="50"/>
                    </a:lnTo>
                    <a:lnTo>
                      <a:pt x="64" y="54"/>
                    </a:lnTo>
                    <a:lnTo>
                      <a:pt x="64" y="60"/>
                    </a:lnTo>
                    <a:lnTo>
                      <a:pt x="64" y="60"/>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 name="Freeform 82"/>
              <p:cNvSpPr>
                <a:spLocks/>
              </p:cNvSpPr>
              <p:nvPr/>
            </p:nvSpPr>
            <p:spPr bwMode="auto">
              <a:xfrm>
                <a:off x="8778401" y="857157"/>
                <a:ext cx="50315" cy="69666"/>
              </a:xfrm>
              <a:custGeom>
                <a:avLst/>
                <a:gdLst/>
                <a:ahLst/>
                <a:cxnLst>
                  <a:cxn ang="0">
                    <a:pos x="0" y="108"/>
                  </a:cxn>
                  <a:cxn ang="0">
                    <a:pos x="14" y="0"/>
                  </a:cxn>
                  <a:cxn ang="0">
                    <a:pos x="78" y="0"/>
                  </a:cxn>
                  <a:cxn ang="0">
                    <a:pos x="76" y="8"/>
                  </a:cxn>
                  <a:cxn ang="0">
                    <a:pos x="24" y="8"/>
                  </a:cxn>
                  <a:cxn ang="0">
                    <a:pos x="20" y="48"/>
                  </a:cxn>
                  <a:cxn ang="0">
                    <a:pos x="60" y="48"/>
                  </a:cxn>
                  <a:cxn ang="0">
                    <a:pos x="58" y="56"/>
                  </a:cxn>
                  <a:cxn ang="0">
                    <a:pos x="20" y="56"/>
                  </a:cxn>
                  <a:cxn ang="0">
                    <a:pos x="14" y="98"/>
                  </a:cxn>
                  <a:cxn ang="0">
                    <a:pos x="66" y="98"/>
                  </a:cxn>
                  <a:cxn ang="0">
                    <a:pos x="66" y="108"/>
                  </a:cxn>
                  <a:cxn ang="0">
                    <a:pos x="0" y="108"/>
                  </a:cxn>
                </a:cxnLst>
                <a:rect l="0" t="0" r="r" b="b"/>
                <a:pathLst>
                  <a:path w="78" h="108">
                    <a:moveTo>
                      <a:pt x="0" y="108"/>
                    </a:moveTo>
                    <a:lnTo>
                      <a:pt x="14" y="0"/>
                    </a:lnTo>
                    <a:lnTo>
                      <a:pt x="78" y="0"/>
                    </a:lnTo>
                    <a:lnTo>
                      <a:pt x="76" y="8"/>
                    </a:lnTo>
                    <a:lnTo>
                      <a:pt x="24" y="8"/>
                    </a:lnTo>
                    <a:lnTo>
                      <a:pt x="20" y="48"/>
                    </a:lnTo>
                    <a:lnTo>
                      <a:pt x="60" y="48"/>
                    </a:lnTo>
                    <a:lnTo>
                      <a:pt x="58" y="56"/>
                    </a:lnTo>
                    <a:lnTo>
                      <a:pt x="20" y="56"/>
                    </a:lnTo>
                    <a:lnTo>
                      <a:pt x="14" y="98"/>
                    </a:lnTo>
                    <a:lnTo>
                      <a:pt x="66" y="98"/>
                    </a:lnTo>
                    <a:lnTo>
                      <a:pt x="66" y="108"/>
                    </a:lnTo>
                    <a:lnTo>
                      <a:pt x="0" y="108"/>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 name="Freeform 83"/>
              <p:cNvSpPr>
                <a:spLocks noEditPoints="1"/>
              </p:cNvSpPr>
              <p:nvPr/>
            </p:nvSpPr>
            <p:spPr bwMode="auto">
              <a:xfrm>
                <a:off x="8831296" y="851993"/>
                <a:ext cx="51605" cy="76117"/>
              </a:xfrm>
              <a:custGeom>
                <a:avLst/>
                <a:gdLst/>
                <a:ahLst/>
                <a:cxnLst>
                  <a:cxn ang="0">
                    <a:pos x="66" y="114"/>
                  </a:cxn>
                  <a:cxn ang="0">
                    <a:pos x="60" y="116"/>
                  </a:cxn>
                  <a:cxn ang="0">
                    <a:pos x="54" y="116"/>
                  </a:cxn>
                  <a:cxn ang="0">
                    <a:pos x="46" y="118"/>
                  </a:cxn>
                  <a:cxn ang="0">
                    <a:pos x="38" y="118"/>
                  </a:cxn>
                  <a:cxn ang="0">
                    <a:pos x="22" y="114"/>
                  </a:cxn>
                  <a:cxn ang="0">
                    <a:pos x="14" y="112"/>
                  </a:cxn>
                  <a:cxn ang="0">
                    <a:pos x="8" y="106"/>
                  </a:cxn>
                  <a:cxn ang="0">
                    <a:pos x="2" y="94"/>
                  </a:cxn>
                  <a:cxn ang="0">
                    <a:pos x="0" y="86"/>
                  </a:cxn>
                  <a:cxn ang="0">
                    <a:pos x="0" y="76"/>
                  </a:cxn>
                  <a:cxn ang="0">
                    <a:pos x="4" y="58"/>
                  </a:cxn>
                  <a:cxn ang="0">
                    <a:pos x="10" y="50"/>
                  </a:cxn>
                  <a:cxn ang="0">
                    <a:pos x="14" y="44"/>
                  </a:cxn>
                  <a:cxn ang="0">
                    <a:pos x="28" y="36"/>
                  </a:cxn>
                  <a:cxn ang="0">
                    <a:pos x="36" y="34"/>
                  </a:cxn>
                  <a:cxn ang="0">
                    <a:pos x="44" y="32"/>
                  </a:cxn>
                  <a:cxn ang="0">
                    <a:pos x="52" y="34"/>
                  </a:cxn>
                  <a:cxn ang="0">
                    <a:pos x="68" y="0"/>
                  </a:cxn>
                  <a:cxn ang="0">
                    <a:pos x="80" y="0"/>
                  </a:cxn>
                  <a:cxn ang="0">
                    <a:pos x="78" y="16"/>
                  </a:cxn>
                  <a:cxn ang="0">
                    <a:pos x="76" y="38"/>
                  </a:cxn>
                  <a:cxn ang="0">
                    <a:pos x="72" y="62"/>
                  </a:cxn>
                  <a:cxn ang="0">
                    <a:pos x="70" y="84"/>
                  </a:cxn>
                  <a:cxn ang="0">
                    <a:pos x="68" y="102"/>
                  </a:cxn>
                  <a:cxn ang="0">
                    <a:pos x="66" y="114"/>
                  </a:cxn>
                  <a:cxn ang="0">
                    <a:pos x="64" y="44"/>
                  </a:cxn>
                  <a:cxn ang="0">
                    <a:pos x="54" y="42"/>
                  </a:cxn>
                  <a:cxn ang="0">
                    <a:pos x="48" y="42"/>
                  </a:cxn>
                  <a:cxn ang="0">
                    <a:pos x="28" y="46"/>
                  </a:cxn>
                  <a:cxn ang="0">
                    <a:pos x="24" y="50"/>
                  </a:cxn>
                  <a:cxn ang="0">
                    <a:pos x="16" y="60"/>
                  </a:cxn>
                  <a:cxn ang="0">
                    <a:pos x="14" y="76"/>
                  </a:cxn>
                  <a:cxn ang="0">
                    <a:pos x="14" y="88"/>
                  </a:cxn>
                  <a:cxn ang="0">
                    <a:pos x="18" y="100"/>
                  </a:cxn>
                  <a:cxn ang="0">
                    <a:pos x="22" y="104"/>
                  </a:cxn>
                  <a:cxn ang="0">
                    <a:pos x="28" y="106"/>
                  </a:cxn>
                  <a:cxn ang="0">
                    <a:pos x="40" y="108"/>
                  </a:cxn>
                  <a:cxn ang="0">
                    <a:pos x="46" y="108"/>
                  </a:cxn>
                  <a:cxn ang="0">
                    <a:pos x="56" y="108"/>
                  </a:cxn>
                </a:cxnLst>
                <a:rect l="0" t="0" r="r" b="b"/>
                <a:pathLst>
                  <a:path w="80" h="118">
                    <a:moveTo>
                      <a:pt x="66" y="114"/>
                    </a:moveTo>
                    <a:lnTo>
                      <a:pt x="66" y="114"/>
                    </a:lnTo>
                    <a:lnTo>
                      <a:pt x="60" y="116"/>
                    </a:lnTo>
                    <a:lnTo>
                      <a:pt x="60" y="116"/>
                    </a:lnTo>
                    <a:lnTo>
                      <a:pt x="54" y="116"/>
                    </a:lnTo>
                    <a:lnTo>
                      <a:pt x="54" y="116"/>
                    </a:lnTo>
                    <a:lnTo>
                      <a:pt x="46" y="118"/>
                    </a:lnTo>
                    <a:lnTo>
                      <a:pt x="46" y="118"/>
                    </a:lnTo>
                    <a:lnTo>
                      <a:pt x="38" y="118"/>
                    </a:lnTo>
                    <a:lnTo>
                      <a:pt x="38" y="118"/>
                    </a:lnTo>
                    <a:lnTo>
                      <a:pt x="30" y="116"/>
                    </a:lnTo>
                    <a:lnTo>
                      <a:pt x="22" y="114"/>
                    </a:lnTo>
                    <a:lnTo>
                      <a:pt x="22" y="114"/>
                    </a:lnTo>
                    <a:lnTo>
                      <a:pt x="14" y="112"/>
                    </a:lnTo>
                    <a:lnTo>
                      <a:pt x="8" y="106"/>
                    </a:lnTo>
                    <a:lnTo>
                      <a:pt x="8" y="106"/>
                    </a:lnTo>
                    <a:lnTo>
                      <a:pt x="4" y="100"/>
                    </a:lnTo>
                    <a:lnTo>
                      <a:pt x="2" y="94"/>
                    </a:lnTo>
                    <a:lnTo>
                      <a:pt x="2" y="94"/>
                    </a:lnTo>
                    <a:lnTo>
                      <a:pt x="0" y="86"/>
                    </a:lnTo>
                    <a:lnTo>
                      <a:pt x="0" y="76"/>
                    </a:lnTo>
                    <a:lnTo>
                      <a:pt x="0" y="76"/>
                    </a:lnTo>
                    <a:lnTo>
                      <a:pt x="2" y="66"/>
                    </a:lnTo>
                    <a:lnTo>
                      <a:pt x="4" y="58"/>
                    </a:lnTo>
                    <a:lnTo>
                      <a:pt x="4" y="58"/>
                    </a:lnTo>
                    <a:lnTo>
                      <a:pt x="10" y="50"/>
                    </a:lnTo>
                    <a:lnTo>
                      <a:pt x="14" y="44"/>
                    </a:lnTo>
                    <a:lnTo>
                      <a:pt x="14" y="44"/>
                    </a:lnTo>
                    <a:lnTo>
                      <a:pt x="20" y="40"/>
                    </a:lnTo>
                    <a:lnTo>
                      <a:pt x="28" y="36"/>
                    </a:lnTo>
                    <a:lnTo>
                      <a:pt x="28" y="36"/>
                    </a:lnTo>
                    <a:lnTo>
                      <a:pt x="36" y="34"/>
                    </a:lnTo>
                    <a:lnTo>
                      <a:pt x="44" y="32"/>
                    </a:lnTo>
                    <a:lnTo>
                      <a:pt x="44" y="32"/>
                    </a:lnTo>
                    <a:lnTo>
                      <a:pt x="52" y="34"/>
                    </a:lnTo>
                    <a:lnTo>
                      <a:pt x="52" y="34"/>
                    </a:lnTo>
                    <a:lnTo>
                      <a:pt x="64" y="34"/>
                    </a:lnTo>
                    <a:lnTo>
                      <a:pt x="68" y="0"/>
                    </a:lnTo>
                    <a:lnTo>
                      <a:pt x="80" y="0"/>
                    </a:lnTo>
                    <a:lnTo>
                      <a:pt x="80" y="0"/>
                    </a:lnTo>
                    <a:lnTo>
                      <a:pt x="78" y="16"/>
                    </a:lnTo>
                    <a:lnTo>
                      <a:pt x="78" y="16"/>
                    </a:lnTo>
                    <a:lnTo>
                      <a:pt x="76" y="38"/>
                    </a:lnTo>
                    <a:lnTo>
                      <a:pt x="76" y="38"/>
                    </a:lnTo>
                    <a:lnTo>
                      <a:pt x="72" y="62"/>
                    </a:lnTo>
                    <a:lnTo>
                      <a:pt x="72" y="62"/>
                    </a:lnTo>
                    <a:lnTo>
                      <a:pt x="70" y="84"/>
                    </a:lnTo>
                    <a:lnTo>
                      <a:pt x="70" y="84"/>
                    </a:lnTo>
                    <a:lnTo>
                      <a:pt x="68" y="102"/>
                    </a:lnTo>
                    <a:lnTo>
                      <a:pt x="68" y="102"/>
                    </a:lnTo>
                    <a:lnTo>
                      <a:pt x="66" y="114"/>
                    </a:lnTo>
                    <a:lnTo>
                      <a:pt x="66" y="114"/>
                    </a:lnTo>
                    <a:close/>
                    <a:moveTo>
                      <a:pt x="64" y="44"/>
                    </a:moveTo>
                    <a:lnTo>
                      <a:pt x="64" y="44"/>
                    </a:lnTo>
                    <a:lnTo>
                      <a:pt x="54" y="42"/>
                    </a:lnTo>
                    <a:lnTo>
                      <a:pt x="54" y="42"/>
                    </a:lnTo>
                    <a:lnTo>
                      <a:pt x="48" y="42"/>
                    </a:lnTo>
                    <a:lnTo>
                      <a:pt x="48" y="42"/>
                    </a:lnTo>
                    <a:lnTo>
                      <a:pt x="34" y="44"/>
                    </a:lnTo>
                    <a:lnTo>
                      <a:pt x="28" y="46"/>
                    </a:lnTo>
                    <a:lnTo>
                      <a:pt x="24" y="50"/>
                    </a:lnTo>
                    <a:lnTo>
                      <a:pt x="24" y="50"/>
                    </a:lnTo>
                    <a:lnTo>
                      <a:pt x="20" y="54"/>
                    </a:lnTo>
                    <a:lnTo>
                      <a:pt x="16" y="60"/>
                    </a:lnTo>
                    <a:lnTo>
                      <a:pt x="14" y="76"/>
                    </a:lnTo>
                    <a:lnTo>
                      <a:pt x="14" y="76"/>
                    </a:lnTo>
                    <a:lnTo>
                      <a:pt x="14" y="88"/>
                    </a:lnTo>
                    <a:lnTo>
                      <a:pt x="14" y="88"/>
                    </a:lnTo>
                    <a:lnTo>
                      <a:pt x="16" y="94"/>
                    </a:lnTo>
                    <a:lnTo>
                      <a:pt x="18" y="100"/>
                    </a:lnTo>
                    <a:lnTo>
                      <a:pt x="18" y="100"/>
                    </a:lnTo>
                    <a:lnTo>
                      <a:pt x="22" y="104"/>
                    </a:lnTo>
                    <a:lnTo>
                      <a:pt x="28" y="106"/>
                    </a:lnTo>
                    <a:lnTo>
                      <a:pt x="28" y="106"/>
                    </a:lnTo>
                    <a:lnTo>
                      <a:pt x="32" y="108"/>
                    </a:lnTo>
                    <a:lnTo>
                      <a:pt x="40" y="108"/>
                    </a:lnTo>
                    <a:lnTo>
                      <a:pt x="40" y="108"/>
                    </a:lnTo>
                    <a:lnTo>
                      <a:pt x="46" y="108"/>
                    </a:lnTo>
                    <a:lnTo>
                      <a:pt x="46" y="108"/>
                    </a:lnTo>
                    <a:lnTo>
                      <a:pt x="56" y="108"/>
                    </a:lnTo>
                    <a:lnTo>
                      <a:pt x="64" y="44"/>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 name="Freeform 84"/>
              <p:cNvSpPr>
                <a:spLocks noEditPoints="1"/>
              </p:cNvSpPr>
              <p:nvPr/>
            </p:nvSpPr>
            <p:spPr bwMode="auto">
              <a:xfrm>
                <a:off x="8889351" y="872641"/>
                <a:ext cx="55475" cy="76117"/>
              </a:xfrm>
              <a:custGeom>
                <a:avLst/>
                <a:gdLst/>
                <a:ahLst/>
                <a:cxnLst>
                  <a:cxn ang="0">
                    <a:pos x="64" y="8"/>
                  </a:cxn>
                  <a:cxn ang="0">
                    <a:pos x="70" y="16"/>
                  </a:cxn>
                  <a:cxn ang="0">
                    <a:pos x="72" y="28"/>
                  </a:cxn>
                  <a:cxn ang="0">
                    <a:pos x="68" y="40"/>
                  </a:cxn>
                  <a:cxn ang="0">
                    <a:pos x="60" y="50"/>
                  </a:cxn>
                  <a:cxn ang="0">
                    <a:pos x="48" y="54"/>
                  </a:cxn>
                  <a:cxn ang="0">
                    <a:pos x="30" y="56"/>
                  </a:cxn>
                  <a:cxn ang="0">
                    <a:pos x="26" y="56"/>
                  </a:cxn>
                  <a:cxn ang="0">
                    <a:pos x="16" y="64"/>
                  </a:cxn>
                  <a:cxn ang="0">
                    <a:pos x="16" y="70"/>
                  </a:cxn>
                  <a:cxn ang="0">
                    <a:pos x="26" y="74"/>
                  </a:cxn>
                  <a:cxn ang="0">
                    <a:pos x="36" y="76"/>
                  </a:cxn>
                  <a:cxn ang="0">
                    <a:pos x="54" y="76"/>
                  </a:cxn>
                  <a:cxn ang="0">
                    <a:pos x="64" y="78"/>
                  </a:cxn>
                  <a:cxn ang="0">
                    <a:pos x="72" y="82"/>
                  </a:cxn>
                  <a:cxn ang="0">
                    <a:pos x="74" y="92"/>
                  </a:cxn>
                  <a:cxn ang="0">
                    <a:pos x="68" y="106"/>
                  </a:cxn>
                  <a:cxn ang="0">
                    <a:pos x="56" y="114"/>
                  </a:cxn>
                  <a:cxn ang="0">
                    <a:pos x="30" y="118"/>
                  </a:cxn>
                  <a:cxn ang="0">
                    <a:pos x="14" y="118"/>
                  </a:cxn>
                  <a:cxn ang="0">
                    <a:pos x="2" y="106"/>
                  </a:cxn>
                  <a:cxn ang="0">
                    <a:pos x="28" y="110"/>
                  </a:cxn>
                  <a:cxn ang="0">
                    <a:pos x="36" y="110"/>
                  </a:cxn>
                  <a:cxn ang="0">
                    <a:pos x="56" y="102"/>
                  </a:cxn>
                  <a:cxn ang="0">
                    <a:pos x="60" y="96"/>
                  </a:cxn>
                  <a:cxn ang="0">
                    <a:pos x="58" y="90"/>
                  </a:cxn>
                  <a:cxn ang="0">
                    <a:pos x="48" y="86"/>
                  </a:cxn>
                  <a:cxn ang="0">
                    <a:pos x="40" y="86"/>
                  </a:cxn>
                  <a:cxn ang="0">
                    <a:pos x="28" y="86"/>
                  </a:cxn>
                  <a:cxn ang="0">
                    <a:pos x="20" y="86"/>
                  </a:cxn>
                  <a:cxn ang="0">
                    <a:pos x="4" y="80"/>
                  </a:cxn>
                  <a:cxn ang="0">
                    <a:pos x="2" y="70"/>
                  </a:cxn>
                  <a:cxn ang="0">
                    <a:pos x="8" y="60"/>
                  </a:cxn>
                  <a:cxn ang="0">
                    <a:pos x="18" y="52"/>
                  </a:cxn>
                  <a:cxn ang="0">
                    <a:pos x="8" y="42"/>
                  </a:cxn>
                  <a:cxn ang="0">
                    <a:pos x="4" y="28"/>
                  </a:cxn>
                  <a:cxn ang="0">
                    <a:pos x="10" y="16"/>
                  </a:cxn>
                  <a:cxn ang="0">
                    <a:pos x="18" y="8"/>
                  </a:cxn>
                  <a:cxn ang="0">
                    <a:pos x="42" y="0"/>
                  </a:cxn>
                  <a:cxn ang="0">
                    <a:pos x="48" y="2"/>
                  </a:cxn>
                  <a:cxn ang="0">
                    <a:pos x="86" y="10"/>
                  </a:cxn>
                  <a:cxn ang="0">
                    <a:pos x="74" y="8"/>
                  </a:cxn>
                  <a:cxn ang="0">
                    <a:pos x="60" y="20"/>
                  </a:cxn>
                  <a:cxn ang="0">
                    <a:pos x="50" y="10"/>
                  </a:cxn>
                  <a:cxn ang="0">
                    <a:pos x="34" y="10"/>
                  </a:cxn>
                  <a:cxn ang="0">
                    <a:pos x="22" y="20"/>
                  </a:cxn>
                  <a:cxn ang="0">
                    <a:pos x="20" y="36"/>
                  </a:cxn>
                  <a:cxn ang="0">
                    <a:pos x="28" y="46"/>
                  </a:cxn>
                  <a:cxn ang="0">
                    <a:pos x="46" y="46"/>
                  </a:cxn>
                  <a:cxn ang="0">
                    <a:pos x="60" y="28"/>
                  </a:cxn>
                </a:cxnLst>
                <a:rect l="0" t="0" r="r" b="b"/>
                <a:pathLst>
                  <a:path w="86" h="118">
                    <a:moveTo>
                      <a:pt x="74" y="8"/>
                    </a:moveTo>
                    <a:lnTo>
                      <a:pt x="74" y="8"/>
                    </a:lnTo>
                    <a:lnTo>
                      <a:pt x="64" y="8"/>
                    </a:lnTo>
                    <a:lnTo>
                      <a:pt x="64" y="8"/>
                    </a:lnTo>
                    <a:lnTo>
                      <a:pt x="68" y="12"/>
                    </a:lnTo>
                    <a:lnTo>
                      <a:pt x="70" y="16"/>
                    </a:lnTo>
                    <a:lnTo>
                      <a:pt x="70" y="16"/>
                    </a:lnTo>
                    <a:lnTo>
                      <a:pt x="72" y="22"/>
                    </a:lnTo>
                    <a:lnTo>
                      <a:pt x="72" y="28"/>
                    </a:lnTo>
                    <a:lnTo>
                      <a:pt x="72" y="28"/>
                    </a:lnTo>
                    <a:lnTo>
                      <a:pt x="70" y="36"/>
                    </a:lnTo>
                    <a:lnTo>
                      <a:pt x="68" y="40"/>
                    </a:lnTo>
                    <a:lnTo>
                      <a:pt x="68" y="40"/>
                    </a:lnTo>
                    <a:lnTo>
                      <a:pt x="64" y="46"/>
                    </a:lnTo>
                    <a:lnTo>
                      <a:pt x="60" y="50"/>
                    </a:lnTo>
                    <a:lnTo>
                      <a:pt x="60" y="50"/>
                    </a:lnTo>
                    <a:lnTo>
                      <a:pt x="48" y="54"/>
                    </a:lnTo>
                    <a:lnTo>
                      <a:pt x="48" y="54"/>
                    </a:lnTo>
                    <a:lnTo>
                      <a:pt x="36" y="56"/>
                    </a:lnTo>
                    <a:lnTo>
                      <a:pt x="36" y="56"/>
                    </a:lnTo>
                    <a:lnTo>
                      <a:pt x="30" y="56"/>
                    </a:lnTo>
                    <a:lnTo>
                      <a:pt x="30" y="56"/>
                    </a:lnTo>
                    <a:lnTo>
                      <a:pt x="26" y="56"/>
                    </a:lnTo>
                    <a:lnTo>
                      <a:pt x="26" y="56"/>
                    </a:lnTo>
                    <a:lnTo>
                      <a:pt x="20" y="60"/>
                    </a:lnTo>
                    <a:lnTo>
                      <a:pt x="20" y="60"/>
                    </a:lnTo>
                    <a:lnTo>
                      <a:pt x="16" y="64"/>
                    </a:lnTo>
                    <a:lnTo>
                      <a:pt x="16" y="68"/>
                    </a:lnTo>
                    <a:lnTo>
                      <a:pt x="16" y="68"/>
                    </a:lnTo>
                    <a:lnTo>
                      <a:pt x="16" y="70"/>
                    </a:lnTo>
                    <a:lnTo>
                      <a:pt x="18" y="72"/>
                    </a:lnTo>
                    <a:lnTo>
                      <a:pt x="18" y="72"/>
                    </a:lnTo>
                    <a:lnTo>
                      <a:pt x="26" y="74"/>
                    </a:lnTo>
                    <a:lnTo>
                      <a:pt x="26" y="74"/>
                    </a:lnTo>
                    <a:lnTo>
                      <a:pt x="36" y="76"/>
                    </a:lnTo>
                    <a:lnTo>
                      <a:pt x="36" y="76"/>
                    </a:lnTo>
                    <a:lnTo>
                      <a:pt x="42" y="74"/>
                    </a:lnTo>
                    <a:lnTo>
                      <a:pt x="42" y="74"/>
                    </a:lnTo>
                    <a:lnTo>
                      <a:pt x="54" y="76"/>
                    </a:lnTo>
                    <a:lnTo>
                      <a:pt x="54" y="76"/>
                    </a:lnTo>
                    <a:lnTo>
                      <a:pt x="64" y="78"/>
                    </a:lnTo>
                    <a:lnTo>
                      <a:pt x="64" y="78"/>
                    </a:lnTo>
                    <a:lnTo>
                      <a:pt x="68" y="80"/>
                    </a:lnTo>
                    <a:lnTo>
                      <a:pt x="72" y="82"/>
                    </a:lnTo>
                    <a:lnTo>
                      <a:pt x="72" y="82"/>
                    </a:lnTo>
                    <a:lnTo>
                      <a:pt x="74" y="86"/>
                    </a:lnTo>
                    <a:lnTo>
                      <a:pt x="74" y="92"/>
                    </a:lnTo>
                    <a:lnTo>
                      <a:pt x="74" y="92"/>
                    </a:lnTo>
                    <a:lnTo>
                      <a:pt x="72" y="100"/>
                    </a:lnTo>
                    <a:lnTo>
                      <a:pt x="68" y="106"/>
                    </a:lnTo>
                    <a:lnTo>
                      <a:pt x="68" y="106"/>
                    </a:lnTo>
                    <a:lnTo>
                      <a:pt x="62" y="110"/>
                    </a:lnTo>
                    <a:lnTo>
                      <a:pt x="56" y="114"/>
                    </a:lnTo>
                    <a:lnTo>
                      <a:pt x="56" y="114"/>
                    </a:lnTo>
                    <a:lnTo>
                      <a:pt x="42" y="116"/>
                    </a:lnTo>
                    <a:lnTo>
                      <a:pt x="42" y="116"/>
                    </a:lnTo>
                    <a:lnTo>
                      <a:pt x="30" y="118"/>
                    </a:lnTo>
                    <a:lnTo>
                      <a:pt x="30" y="118"/>
                    </a:lnTo>
                    <a:lnTo>
                      <a:pt x="14" y="118"/>
                    </a:lnTo>
                    <a:lnTo>
                      <a:pt x="14" y="118"/>
                    </a:lnTo>
                    <a:lnTo>
                      <a:pt x="0" y="116"/>
                    </a:lnTo>
                    <a:lnTo>
                      <a:pt x="2" y="106"/>
                    </a:lnTo>
                    <a:lnTo>
                      <a:pt x="2" y="106"/>
                    </a:lnTo>
                    <a:lnTo>
                      <a:pt x="14" y="108"/>
                    </a:lnTo>
                    <a:lnTo>
                      <a:pt x="14" y="108"/>
                    </a:lnTo>
                    <a:lnTo>
                      <a:pt x="28" y="110"/>
                    </a:lnTo>
                    <a:lnTo>
                      <a:pt x="28" y="110"/>
                    </a:lnTo>
                    <a:lnTo>
                      <a:pt x="36" y="110"/>
                    </a:lnTo>
                    <a:lnTo>
                      <a:pt x="36" y="110"/>
                    </a:lnTo>
                    <a:lnTo>
                      <a:pt x="46" y="108"/>
                    </a:lnTo>
                    <a:lnTo>
                      <a:pt x="46" y="108"/>
                    </a:lnTo>
                    <a:lnTo>
                      <a:pt x="56" y="102"/>
                    </a:lnTo>
                    <a:lnTo>
                      <a:pt x="56" y="102"/>
                    </a:lnTo>
                    <a:lnTo>
                      <a:pt x="58" y="100"/>
                    </a:lnTo>
                    <a:lnTo>
                      <a:pt x="60" y="96"/>
                    </a:lnTo>
                    <a:lnTo>
                      <a:pt x="60" y="96"/>
                    </a:lnTo>
                    <a:lnTo>
                      <a:pt x="58" y="90"/>
                    </a:lnTo>
                    <a:lnTo>
                      <a:pt x="58" y="90"/>
                    </a:lnTo>
                    <a:lnTo>
                      <a:pt x="54" y="88"/>
                    </a:lnTo>
                    <a:lnTo>
                      <a:pt x="54" y="88"/>
                    </a:lnTo>
                    <a:lnTo>
                      <a:pt x="48" y="86"/>
                    </a:lnTo>
                    <a:lnTo>
                      <a:pt x="48" y="86"/>
                    </a:lnTo>
                    <a:lnTo>
                      <a:pt x="40" y="86"/>
                    </a:lnTo>
                    <a:lnTo>
                      <a:pt x="40" y="86"/>
                    </a:lnTo>
                    <a:lnTo>
                      <a:pt x="34" y="86"/>
                    </a:lnTo>
                    <a:lnTo>
                      <a:pt x="34" y="86"/>
                    </a:lnTo>
                    <a:lnTo>
                      <a:pt x="28" y="86"/>
                    </a:lnTo>
                    <a:lnTo>
                      <a:pt x="28" y="86"/>
                    </a:lnTo>
                    <a:lnTo>
                      <a:pt x="20" y="86"/>
                    </a:lnTo>
                    <a:lnTo>
                      <a:pt x="20" y="86"/>
                    </a:lnTo>
                    <a:lnTo>
                      <a:pt x="12" y="84"/>
                    </a:lnTo>
                    <a:lnTo>
                      <a:pt x="12" y="84"/>
                    </a:lnTo>
                    <a:lnTo>
                      <a:pt x="4" y="80"/>
                    </a:lnTo>
                    <a:lnTo>
                      <a:pt x="4" y="80"/>
                    </a:lnTo>
                    <a:lnTo>
                      <a:pt x="2" y="76"/>
                    </a:lnTo>
                    <a:lnTo>
                      <a:pt x="2" y="70"/>
                    </a:lnTo>
                    <a:lnTo>
                      <a:pt x="2" y="70"/>
                    </a:lnTo>
                    <a:lnTo>
                      <a:pt x="4" y="64"/>
                    </a:lnTo>
                    <a:lnTo>
                      <a:pt x="8" y="60"/>
                    </a:lnTo>
                    <a:lnTo>
                      <a:pt x="8" y="60"/>
                    </a:lnTo>
                    <a:lnTo>
                      <a:pt x="18" y="52"/>
                    </a:lnTo>
                    <a:lnTo>
                      <a:pt x="18" y="52"/>
                    </a:lnTo>
                    <a:lnTo>
                      <a:pt x="12" y="48"/>
                    </a:lnTo>
                    <a:lnTo>
                      <a:pt x="8" y="42"/>
                    </a:lnTo>
                    <a:lnTo>
                      <a:pt x="8" y="42"/>
                    </a:lnTo>
                    <a:lnTo>
                      <a:pt x="4" y="36"/>
                    </a:lnTo>
                    <a:lnTo>
                      <a:pt x="4" y="28"/>
                    </a:lnTo>
                    <a:lnTo>
                      <a:pt x="4" y="28"/>
                    </a:lnTo>
                    <a:lnTo>
                      <a:pt x="6" y="22"/>
                    </a:lnTo>
                    <a:lnTo>
                      <a:pt x="10" y="16"/>
                    </a:lnTo>
                    <a:lnTo>
                      <a:pt x="10" y="16"/>
                    </a:lnTo>
                    <a:lnTo>
                      <a:pt x="14" y="10"/>
                    </a:lnTo>
                    <a:lnTo>
                      <a:pt x="18" y="8"/>
                    </a:lnTo>
                    <a:lnTo>
                      <a:pt x="18" y="8"/>
                    </a:lnTo>
                    <a:lnTo>
                      <a:pt x="30" y="2"/>
                    </a:lnTo>
                    <a:lnTo>
                      <a:pt x="30" y="2"/>
                    </a:lnTo>
                    <a:lnTo>
                      <a:pt x="42" y="0"/>
                    </a:lnTo>
                    <a:lnTo>
                      <a:pt x="42" y="0"/>
                    </a:lnTo>
                    <a:lnTo>
                      <a:pt x="48" y="2"/>
                    </a:lnTo>
                    <a:lnTo>
                      <a:pt x="48" y="2"/>
                    </a:lnTo>
                    <a:lnTo>
                      <a:pt x="54" y="2"/>
                    </a:lnTo>
                    <a:lnTo>
                      <a:pt x="86" y="0"/>
                    </a:lnTo>
                    <a:lnTo>
                      <a:pt x="86" y="10"/>
                    </a:lnTo>
                    <a:lnTo>
                      <a:pt x="86" y="10"/>
                    </a:lnTo>
                    <a:lnTo>
                      <a:pt x="74" y="8"/>
                    </a:lnTo>
                    <a:lnTo>
                      <a:pt x="74" y="8"/>
                    </a:lnTo>
                    <a:close/>
                    <a:moveTo>
                      <a:pt x="60" y="28"/>
                    </a:moveTo>
                    <a:lnTo>
                      <a:pt x="60" y="28"/>
                    </a:lnTo>
                    <a:lnTo>
                      <a:pt x="60" y="20"/>
                    </a:lnTo>
                    <a:lnTo>
                      <a:pt x="56" y="14"/>
                    </a:lnTo>
                    <a:lnTo>
                      <a:pt x="56" y="14"/>
                    </a:lnTo>
                    <a:lnTo>
                      <a:pt x="50" y="10"/>
                    </a:lnTo>
                    <a:lnTo>
                      <a:pt x="42" y="8"/>
                    </a:lnTo>
                    <a:lnTo>
                      <a:pt x="42" y="8"/>
                    </a:lnTo>
                    <a:lnTo>
                      <a:pt x="34" y="10"/>
                    </a:lnTo>
                    <a:lnTo>
                      <a:pt x="26" y="14"/>
                    </a:lnTo>
                    <a:lnTo>
                      <a:pt x="26" y="14"/>
                    </a:lnTo>
                    <a:lnTo>
                      <a:pt x="22" y="20"/>
                    </a:lnTo>
                    <a:lnTo>
                      <a:pt x="20" y="28"/>
                    </a:lnTo>
                    <a:lnTo>
                      <a:pt x="20" y="28"/>
                    </a:lnTo>
                    <a:lnTo>
                      <a:pt x="20" y="36"/>
                    </a:lnTo>
                    <a:lnTo>
                      <a:pt x="22" y="42"/>
                    </a:lnTo>
                    <a:lnTo>
                      <a:pt x="22" y="42"/>
                    </a:lnTo>
                    <a:lnTo>
                      <a:pt x="28" y="46"/>
                    </a:lnTo>
                    <a:lnTo>
                      <a:pt x="36" y="48"/>
                    </a:lnTo>
                    <a:lnTo>
                      <a:pt x="36" y="48"/>
                    </a:lnTo>
                    <a:lnTo>
                      <a:pt x="46" y="46"/>
                    </a:lnTo>
                    <a:lnTo>
                      <a:pt x="52" y="42"/>
                    </a:lnTo>
                    <a:lnTo>
                      <a:pt x="58" y="36"/>
                    </a:lnTo>
                    <a:lnTo>
                      <a:pt x="60" y="28"/>
                    </a:lnTo>
                    <a:lnTo>
                      <a:pt x="60" y="28"/>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 name="Freeform 85"/>
              <p:cNvSpPr>
                <a:spLocks noEditPoints="1"/>
              </p:cNvSpPr>
              <p:nvPr/>
            </p:nvSpPr>
            <p:spPr bwMode="auto">
              <a:xfrm>
                <a:off x="8948699" y="872638"/>
                <a:ext cx="49025" cy="55475"/>
              </a:xfrm>
              <a:custGeom>
                <a:avLst/>
                <a:gdLst/>
                <a:ahLst/>
                <a:cxnLst>
                  <a:cxn ang="0">
                    <a:pos x="12" y="46"/>
                  </a:cxn>
                  <a:cxn ang="0">
                    <a:pos x="16" y="64"/>
                  </a:cxn>
                  <a:cxn ang="0">
                    <a:pos x="18" y="70"/>
                  </a:cxn>
                  <a:cxn ang="0">
                    <a:pos x="24" y="72"/>
                  </a:cxn>
                  <a:cxn ang="0">
                    <a:pos x="34" y="76"/>
                  </a:cxn>
                  <a:cxn ang="0">
                    <a:pos x="44" y="78"/>
                  </a:cxn>
                  <a:cxn ang="0">
                    <a:pos x="54" y="76"/>
                  </a:cxn>
                  <a:cxn ang="0">
                    <a:pos x="64" y="74"/>
                  </a:cxn>
                  <a:cxn ang="0">
                    <a:pos x="64" y="82"/>
                  </a:cxn>
                  <a:cxn ang="0">
                    <a:pos x="50" y="86"/>
                  </a:cxn>
                  <a:cxn ang="0">
                    <a:pos x="38" y="86"/>
                  </a:cxn>
                  <a:cxn ang="0">
                    <a:pos x="20" y="82"/>
                  </a:cxn>
                  <a:cxn ang="0">
                    <a:pos x="8" y="74"/>
                  </a:cxn>
                  <a:cxn ang="0">
                    <a:pos x="4" y="68"/>
                  </a:cxn>
                  <a:cxn ang="0">
                    <a:pos x="0" y="52"/>
                  </a:cxn>
                  <a:cxn ang="0">
                    <a:pos x="0" y="42"/>
                  </a:cxn>
                  <a:cxn ang="0">
                    <a:pos x="6" y="22"/>
                  </a:cxn>
                  <a:cxn ang="0">
                    <a:pos x="10" y="16"/>
                  </a:cxn>
                  <a:cxn ang="0">
                    <a:pos x="16" y="10"/>
                  </a:cxn>
                  <a:cxn ang="0">
                    <a:pos x="28" y="2"/>
                  </a:cxn>
                  <a:cxn ang="0">
                    <a:pos x="42" y="0"/>
                  </a:cxn>
                  <a:cxn ang="0">
                    <a:pos x="52" y="2"/>
                  </a:cxn>
                  <a:cxn ang="0">
                    <a:pos x="58" y="4"/>
                  </a:cxn>
                  <a:cxn ang="0">
                    <a:pos x="70" y="12"/>
                  </a:cxn>
                  <a:cxn ang="0">
                    <a:pos x="72" y="18"/>
                  </a:cxn>
                  <a:cxn ang="0">
                    <a:pos x="74" y="26"/>
                  </a:cxn>
                  <a:cxn ang="0">
                    <a:pos x="74" y="44"/>
                  </a:cxn>
                  <a:cxn ang="0">
                    <a:pos x="12" y="46"/>
                  </a:cxn>
                  <a:cxn ang="0">
                    <a:pos x="62" y="26"/>
                  </a:cxn>
                  <a:cxn ang="0">
                    <a:pos x="58" y="18"/>
                  </a:cxn>
                  <a:cxn ang="0">
                    <a:pos x="52" y="10"/>
                  </a:cxn>
                  <a:cxn ang="0">
                    <a:pos x="48" y="10"/>
                  </a:cxn>
                  <a:cxn ang="0">
                    <a:pos x="42" y="8"/>
                  </a:cxn>
                  <a:cxn ang="0">
                    <a:pos x="22" y="16"/>
                  </a:cxn>
                  <a:cxn ang="0">
                    <a:pos x="18" y="26"/>
                  </a:cxn>
                  <a:cxn ang="0">
                    <a:pos x="62" y="38"/>
                  </a:cxn>
                  <a:cxn ang="0">
                    <a:pos x="62" y="26"/>
                  </a:cxn>
                </a:cxnLst>
                <a:rect l="0" t="0" r="r" b="b"/>
                <a:pathLst>
                  <a:path w="76" h="86">
                    <a:moveTo>
                      <a:pt x="12" y="46"/>
                    </a:moveTo>
                    <a:lnTo>
                      <a:pt x="12" y="46"/>
                    </a:lnTo>
                    <a:lnTo>
                      <a:pt x="14" y="56"/>
                    </a:lnTo>
                    <a:lnTo>
                      <a:pt x="16" y="64"/>
                    </a:lnTo>
                    <a:lnTo>
                      <a:pt x="16" y="64"/>
                    </a:lnTo>
                    <a:lnTo>
                      <a:pt x="18" y="70"/>
                    </a:lnTo>
                    <a:lnTo>
                      <a:pt x="24" y="72"/>
                    </a:lnTo>
                    <a:lnTo>
                      <a:pt x="24" y="72"/>
                    </a:lnTo>
                    <a:lnTo>
                      <a:pt x="28" y="76"/>
                    </a:lnTo>
                    <a:lnTo>
                      <a:pt x="34" y="76"/>
                    </a:lnTo>
                    <a:lnTo>
                      <a:pt x="34" y="76"/>
                    </a:lnTo>
                    <a:lnTo>
                      <a:pt x="44" y="78"/>
                    </a:lnTo>
                    <a:lnTo>
                      <a:pt x="44" y="78"/>
                    </a:lnTo>
                    <a:lnTo>
                      <a:pt x="54" y="76"/>
                    </a:lnTo>
                    <a:lnTo>
                      <a:pt x="54" y="76"/>
                    </a:lnTo>
                    <a:lnTo>
                      <a:pt x="64" y="74"/>
                    </a:lnTo>
                    <a:lnTo>
                      <a:pt x="64" y="82"/>
                    </a:lnTo>
                    <a:lnTo>
                      <a:pt x="64" y="82"/>
                    </a:lnTo>
                    <a:lnTo>
                      <a:pt x="50" y="86"/>
                    </a:lnTo>
                    <a:lnTo>
                      <a:pt x="50" y="86"/>
                    </a:lnTo>
                    <a:lnTo>
                      <a:pt x="38" y="86"/>
                    </a:lnTo>
                    <a:lnTo>
                      <a:pt x="38" y="86"/>
                    </a:lnTo>
                    <a:lnTo>
                      <a:pt x="28" y="84"/>
                    </a:lnTo>
                    <a:lnTo>
                      <a:pt x="20" y="82"/>
                    </a:lnTo>
                    <a:lnTo>
                      <a:pt x="12" y="80"/>
                    </a:lnTo>
                    <a:lnTo>
                      <a:pt x="8" y="74"/>
                    </a:lnTo>
                    <a:lnTo>
                      <a:pt x="8" y="74"/>
                    </a:lnTo>
                    <a:lnTo>
                      <a:pt x="4" y="68"/>
                    </a:lnTo>
                    <a:lnTo>
                      <a:pt x="0" y="60"/>
                    </a:lnTo>
                    <a:lnTo>
                      <a:pt x="0" y="52"/>
                    </a:lnTo>
                    <a:lnTo>
                      <a:pt x="0" y="42"/>
                    </a:lnTo>
                    <a:lnTo>
                      <a:pt x="0" y="42"/>
                    </a:lnTo>
                    <a:lnTo>
                      <a:pt x="2" y="32"/>
                    </a:lnTo>
                    <a:lnTo>
                      <a:pt x="6" y="22"/>
                    </a:lnTo>
                    <a:lnTo>
                      <a:pt x="6" y="22"/>
                    </a:lnTo>
                    <a:lnTo>
                      <a:pt x="10" y="16"/>
                    </a:lnTo>
                    <a:lnTo>
                      <a:pt x="16" y="10"/>
                    </a:lnTo>
                    <a:lnTo>
                      <a:pt x="16" y="10"/>
                    </a:lnTo>
                    <a:lnTo>
                      <a:pt x="20" y="6"/>
                    </a:lnTo>
                    <a:lnTo>
                      <a:pt x="28" y="2"/>
                    </a:lnTo>
                    <a:lnTo>
                      <a:pt x="28" y="2"/>
                    </a:lnTo>
                    <a:lnTo>
                      <a:pt x="42" y="0"/>
                    </a:lnTo>
                    <a:lnTo>
                      <a:pt x="42" y="0"/>
                    </a:lnTo>
                    <a:lnTo>
                      <a:pt x="52" y="2"/>
                    </a:lnTo>
                    <a:lnTo>
                      <a:pt x="58" y="4"/>
                    </a:lnTo>
                    <a:lnTo>
                      <a:pt x="58" y="4"/>
                    </a:lnTo>
                    <a:lnTo>
                      <a:pt x="64" y="8"/>
                    </a:lnTo>
                    <a:lnTo>
                      <a:pt x="70" y="12"/>
                    </a:lnTo>
                    <a:lnTo>
                      <a:pt x="70" y="12"/>
                    </a:lnTo>
                    <a:lnTo>
                      <a:pt x="72" y="18"/>
                    </a:lnTo>
                    <a:lnTo>
                      <a:pt x="74" y="26"/>
                    </a:lnTo>
                    <a:lnTo>
                      <a:pt x="74" y="26"/>
                    </a:lnTo>
                    <a:lnTo>
                      <a:pt x="76" y="34"/>
                    </a:lnTo>
                    <a:lnTo>
                      <a:pt x="74" y="44"/>
                    </a:lnTo>
                    <a:lnTo>
                      <a:pt x="74" y="46"/>
                    </a:lnTo>
                    <a:lnTo>
                      <a:pt x="12" y="46"/>
                    </a:lnTo>
                    <a:close/>
                    <a:moveTo>
                      <a:pt x="62" y="26"/>
                    </a:moveTo>
                    <a:lnTo>
                      <a:pt x="62" y="26"/>
                    </a:lnTo>
                    <a:lnTo>
                      <a:pt x="58" y="18"/>
                    </a:lnTo>
                    <a:lnTo>
                      <a:pt x="58" y="18"/>
                    </a:lnTo>
                    <a:lnTo>
                      <a:pt x="56" y="14"/>
                    </a:lnTo>
                    <a:lnTo>
                      <a:pt x="52" y="10"/>
                    </a:lnTo>
                    <a:lnTo>
                      <a:pt x="52" y="10"/>
                    </a:lnTo>
                    <a:lnTo>
                      <a:pt x="48" y="10"/>
                    </a:lnTo>
                    <a:lnTo>
                      <a:pt x="42" y="8"/>
                    </a:lnTo>
                    <a:lnTo>
                      <a:pt x="42" y="8"/>
                    </a:lnTo>
                    <a:lnTo>
                      <a:pt x="30" y="10"/>
                    </a:lnTo>
                    <a:lnTo>
                      <a:pt x="22" y="16"/>
                    </a:lnTo>
                    <a:lnTo>
                      <a:pt x="22" y="16"/>
                    </a:lnTo>
                    <a:lnTo>
                      <a:pt x="18" y="26"/>
                    </a:lnTo>
                    <a:lnTo>
                      <a:pt x="14" y="38"/>
                    </a:lnTo>
                    <a:lnTo>
                      <a:pt x="62" y="38"/>
                    </a:lnTo>
                    <a:lnTo>
                      <a:pt x="62" y="38"/>
                    </a:lnTo>
                    <a:lnTo>
                      <a:pt x="62" y="26"/>
                    </a:lnTo>
                    <a:lnTo>
                      <a:pt x="62" y="26"/>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spTree>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AA Separator">
    <p:bg>
      <p:bgPr>
        <a:solidFill>
          <a:srgbClr val="0D0D0D"/>
        </a:solidFill>
        <a:effectLst/>
      </p:bgPr>
    </p:bg>
    <p:spTree>
      <p:nvGrpSpPr>
        <p:cNvPr id="1" name=""/>
        <p:cNvGrpSpPr/>
        <p:nvPr/>
      </p:nvGrpSpPr>
      <p:grpSpPr>
        <a:xfrm>
          <a:off x="0" y="0"/>
          <a:ext cx="0" cy="0"/>
          <a:chOff x="0" y="0"/>
          <a:chExt cx="0" cy="0"/>
        </a:xfrm>
      </p:grpSpPr>
      <p:sp>
        <p:nvSpPr>
          <p:cNvPr id="37" name="Freeform 5"/>
          <p:cNvSpPr>
            <a:spLocks/>
          </p:cNvSpPr>
          <p:nvPr userDrawn="1"/>
        </p:nvSpPr>
        <p:spPr bwMode="auto">
          <a:xfrm>
            <a:off x="584344" y="715790"/>
            <a:ext cx="7028329" cy="4926141"/>
          </a:xfrm>
          <a:custGeom>
            <a:avLst/>
            <a:gdLst/>
            <a:ahLst/>
            <a:cxnLst>
              <a:cxn ang="0">
                <a:pos x="4567" y="2765"/>
              </a:cxn>
              <a:cxn ang="0">
                <a:pos x="4562" y="2812"/>
              </a:cxn>
              <a:cxn ang="0">
                <a:pos x="4547" y="2858"/>
              </a:cxn>
              <a:cxn ang="0">
                <a:pos x="4526" y="2900"/>
              </a:cxn>
              <a:cxn ang="0">
                <a:pos x="4497" y="2937"/>
              </a:cxn>
              <a:cxn ang="0">
                <a:pos x="4461" y="2968"/>
              </a:cxn>
              <a:cxn ang="0">
                <a:pos x="4421" y="2991"/>
              </a:cxn>
              <a:cxn ang="0">
                <a:pos x="4375" y="3007"/>
              </a:cxn>
              <a:cxn ang="0">
                <a:pos x="4328" y="3015"/>
              </a:cxn>
              <a:cxn ang="0">
                <a:pos x="239" y="3201"/>
              </a:cxn>
              <a:cxn ang="0">
                <a:pos x="192" y="3199"/>
              </a:cxn>
              <a:cxn ang="0">
                <a:pos x="146" y="3186"/>
              </a:cxn>
              <a:cxn ang="0">
                <a:pos x="106" y="3167"/>
              </a:cxn>
              <a:cxn ang="0">
                <a:pos x="70" y="3139"/>
              </a:cxn>
              <a:cxn ang="0">
                <a:pos x="41" y="3105"/>
              </a:cxn>
              <a:cxn ang="0">
                <a:pos x="20" y="3064"/>
              </a:cxn>
              <a:cxn ang="0">
                <a:pos x="5" y="3020"/>
              </a:cxn>
              <a:cxn ang="0">
                <a:pos x="0" y="2973"/>
              </a:cxn>
              <a:cxn ang="0">
                <a:pos x="0" y="231"/>
              </a:cxn>
              <a:cxn ang="0">
                <a:pos x="5" y="184"/>
              </a:cxn>
              <a:cxn ang="0">
                <a:pos x="20" y="140"/>
              </a:cxn>
              <a:cxn ang="0">
                <a:pos x="41" y="99"/>
              </a:cxn>
              <a:cxn ang="0">
                <a:pos x="70" y="65"/>
              </a:cxn>
              <a:cxn ang="0">
                <a:pos x="106" y="36"/>
              </a:cxn>
              <a:cxn ang="0">
                <a:pos x="146" y="16"/>
              </a:cxn>
              <a:cxn ang="0">
                <a:pos x="192" y="3"/>
              </a:cxn>
              <a:cxn ang="0">
                <a:pos x="239" y="0"/>
              </a:cxn>
              <a:cxn ang="0">
                <a:pos x="4328" y="140"/>
              </a:cxn>
              <a:cxn ang="0">
                <a:pos x="4375" y="146"/>
              </a:cxn>
              <a:cxn ang="0">
                <a:pos x="4421" y="163"/>
              </a:cxn>
              <a:cxn ang="0">
                <a:pos x="4461" y="185"/>
              </a:cxn>
              <a:cxn ang="0">
                <a:pos x="4497" y="216"/>
              </a:cxn>
              <a:cxn ang="0">
                <a:pos x="4526" y="252"/>
              </a:cxn>
              <a:cxn ang="0">
                <a:pos x="4547" y="294"/>
              </a:cxn>
              <a:cxn ang="0">
                <a:pos x="4562" y="340"/>
              </a:cxn>
              <a:cxn ang="0">
                <a:pos x="4567" y="387"/>
              </a:cxn>
            </a:cxnLst>
            <a:rect l="0" t="0" r="r" b="b"/>
            <a:pathLst>
              <a:path w="4567" h="3201">
                <a:moveTo>
                  <a:pt x="4567" y="2765"/>
                </a:moveTo>
                <a:lnTo>
                  <a:pt x="4567" y="2765"/>
                </a:lnTo>
                <a:lnTo>
                  <a:pt x="4565" y="2789"/>
                </a:lnTo>
                <a:lnTo>
                  <a:pt x="4562" y="2812"/>
                </a:lnTo>
                <a:lnTo>
                  <a:pt x="4556" y="2837"/>
                </a:lnTo>
                <a:lnTo>
                  <a:pt x="4547" y="2858"/>
                </a:lnTo>
                <a:lnTo>
                  <a:pt x="4538" y="2880"/>
                </a:lnTo>
                <a:lnTo>
                  <a:pt x="4526" y="2900"/>
                </a:lnTo>
                <a:lnTo>
                  <a:pt x="4512" y="2919"/>
                </a:lnTo>
                <a:lnTo>
                  <a:pt x="4497" y="2937"/>
                </a:lnTo>
                <a:lnTo>
                  <a:pt x="4479" y="2954"/>
                </a:lnTo>
                <a:lnTo>
                  <a:pt x="4461" y="2968"/>
                </a:lnTo>
                <a:lnTo>
                  <a:pt x="4442" y="2981"/>
                </a:lnTo>
                <a:lnTo>
                  <a:pt x="4421" y="2991"/>
                </a:lnTo>
                <a:lnTo>
                  <a:pt x="4398" y="3001"/>
                </a:lnTo>
                <a:lnTo>
                  <a:pt x="4375" y="3007"/>
                </a:lnTo>
                <a:lnTo>
                  <a:pt x="4352" y="3012"/>
                </a:lnTo>
                <a:lnTo>
                  <a:pt x="4328" y="3015"/>
                </a:lnTo>
                <a:lnTo>
                  <a:pt x="239" y="3201"/>
                </a:lnTo>
                <a:lnTo>
                  <a:pt x="239" y="3201"/>
                </a:lnTo>
                <a:lnTo>
                  <a:pt x="215" y="3201"/>
                </a:lnTo>
                <a:lnTo>
                  <a:pt x="192" y="3199"/>
                </a:lnTo>
                <a:lnTo>
                  <a:pt x="169" y="3194"/>
                </a:lnTo>
                <a:lnTo>
                  <a:pt x="146" y="3186"/>
                </a:lnTo>
                <a:lnTo>
                  <a:pt x="125" y="3178"/>
                </a:lnTo>
                <a:lnTo>
                  <a:pt x="106" y="3167"/>
                </a:lnTo>
                <a:lnTo>
                  <a:pt x="88" y="3154"/>
                </a:lnTo>
                <a:lnTo>
                  <a:pt x="70" y="3139"/>
                </a:lnTo>
                <a:lnTo>
                  <a:pt x="55" y="3123"/>
                </a:lnTo>
                <a:lnTo>
                  <a:pt x="41" y="3105"/>
                </a:lnTo>
                <a:lnTo>
                  <a:pt x="29" y="3085"/>
                </a:lnTo>
                <a:lnTo>
                  <a:pt x="20" y="3064"/>
                </a:lnTo>
                <a:lnTo>
                  <a:pt x="11" y="3043"/>
                </a:lnTo>
                <a:lnTo>
                  <a:pt x="5" y="3020"/>
                </a:lnTo>
                <a:lnTo>
                  <a:pt x="2" y="2998"/>
                </a:lnTo>
                <a:lnTo>
                  <a:pt x="0" y="2973"/>
                </a:lnTo>
                <a:lnTo>
                  <a:pt x="0" y="231"/>
                </a:lnTo>
                <a:lnTo>
                  <a:pt x="0" y="231"/>
                </a:lnTo>
                <a:lnTo>
                  <a:pt x="2" y="207"/>
                </a:lnTo>
                <a:lnTo>
                  <a:pt x="5" y="184"/>
                </a:lnTo>
                <a:lnTo>
                  <a:pt x="11" y="161"/>
                </a:lnTo>
                <a:lnTo>
                  <a:pt x="20" y="140"/>
                </a:lnTo>
                <a:lnTo>
                  <a:pt x="29" y="119"/>
                </a:lnTo>
                <a:lnTo>
                  <a:pt x="41" y="99"/>
                </a:lnTo>
                <a:lnTo>
                  <a:pt x="55" y="81"/>
                </a:lnTo>
                <a:lnTo>
                  <a:pt x="70" y="65"/>
                </a:lnTo>
                <a:lnTo>
                  <a:pt x="88" y="50"/>
                </a:lnTo>
                <a:lnTo>
                  <a:pt x="106" y="36"/>
                </a:lnTo>
                <a:lnTo>
                  <a:pt x="125" y="24"/>
                </a:lnTo>
                <a:lnTo>
                  <a:pt x="146" y="16"/>
                </a:lnTo>
                <a:lnTo>
                  <a:pt x="169" y="8"/>
                </a:lnTo>
                <a:lnTo>
                  <a:pt x="192" y="3"/>
                </a:lnTo>
                <a:lnTo>
                  <a:pt x="215" y="0"/>
                </a:lnTo>
                <a:lnTo>
                  <a:pt x="239" y="0"/>
                </a:lnTo>
                <a:lnTo>
                  <a:pt x="4328" y="140"/>
                </a:lnTo>
                <a:lnTo>
                  <a:pt x="4328" y="140"/>
                </a:lnTo>
                <a:lnTo>
                  <a:pt x="4352" y="142"/>
                </a:lnTo>
                <a:lnTo>
                  <a:pt x="4375" y="146"/>
                </a:lnTo>
                <a:lnTo>
                  <a:pt x="4398" y="153"/>
                </a:lnTo>
                <a:lnTo>
                  <a:pt x="4421" y="163"/>
                </a:lnTo>
                <a:lnTo>
                  <a:pt x="4442" y="172"/>
                </a:lnTo>
                <a:lnTo>
                  <a:pt x="4461" y="185"/>
                </a:lnTo>
                <a:lnTo>
                  <a:pt x="4479" y="200"/>
                </a:lnTo>
                <a:lnTo>
                  <a:pt x="4497" y="216"/>
                </a:lnTo>
                <a:lnTo>
                  <a:pt x="4512" y="234"/>
                </a:lnTo>
                <a:lnTo>
                  <a:pt x="4526" y="252"/>
                </a:lnTo>
                <a:lnTo>
                  <a:pt x="4538" y="273"/>
                </a:lnTo>
                <a:lnTo>
                  <a:pt x="4547" y="294"/>
                </a:lnTo>
                <a:lnTo>
                  <a:pt x="4556" y="316"/>
                </a:lnTo>
                <a:lnTo>
                  <a:pt x="4562" y="340"/>
                </a:lnTo>
                <a:lnTo>
                  <a:pt x="4565" y="363"/>
                </a:lnTo>
                <a:lnTo>
                  <a:pt x="4567" y="387"/>
                </a:lnTo>
                <a:lnTo>
                  <a:pt x="4567" y="2765"/>
                </a:lnTo>
                <a:close/>
              </a:path>
            </a:pathLst>
          </a:custGeom>
          <a:solidFill>
            <a:srgbClr val="C9D200"/>
          </a:solidFill>
          <a:ln w="9525">
            <a:noFill/>
            <a:round/>
            <a:headEnd/>
            <a:tailEnd/>
          </a:ln>
        </p:spPr>
        <p:txBody>
          <a:bodyPr vert="horz" wrap="square" lIns="91440" tIns="45720" rIns="91440" bIns="45720" numCol="1" anchor="t" anchorCtr="0" compatLnSpc="1">
            <a:prstTxWarp prst="textNoShape">
              <a:avLst/>
            </a:prstTxWarp>
          </a:bodyPr>
          <a:lstStyle/>
          <a:p>
            <a:pPr marL="0" algn="l" defTabSz="914400" rtl="0" eaLnBrk="1" latinLnBrk="0" hangingPunct="1"/>
            <a:endParaRPr lang="en-US" sz="1800" kern="1200">
              <a:solidFill>
                <a:schemeClr val="tx1"/>
              </a:solidFill>
              <a:latin typeface="+mn-lt"/>
              <a:ea typeface="+mn-ea"/>
              <a:cs typeface="+mn-cs"/>
            </a:endParaRPr>
          </a:p>
        </p:txBody>
      </p:sp>
      <p:sp>
        <p:nvSpPr>
          <p:cNvPr id="41" name="Title 35"/>
          <p:cNvSpPr>
            <a:spLocks noGrp="1"/>
          </p:cNvSpPr>
          <p:nvPr>
            <p:ph type="title" hasCustomPrompt="1"/>
          </p:nvPr>
        </p:nvSpPr>
        <p:spPr>
          <a:xfrm>
            <a:off x="876947" y="1180383"/>
            <a:ext cx="6282181" cy="2056285"/>
          </a:xfrm>
          <a:prstGeom prst="rect">
            <a:avLst/>
          </a:prstGeom>
        </p:spPr>
        <p:txBody>
          <a:bodyPr/>
          <a:lstStyle>
            <a:lvl1pPr algn="l">
              <a:lnSpc>
                <a:spcPct val="80000"/>
              </a:lnSpc>
              <a:defRPr sz="5500" b="0">
                <a:solidFill>
                  <a:schemeClr val="bg1"/>
                </a:solidFill>
                <a:latin typeface="+mn-lt"/>
              </a:defRPr>
            </a:lvl1pPr>
          </a:lstStyle>
          <a:p>
            <a:r>
              <a:rPr lang="en-US" dirty="0" smtClean="0"/>
              <a:t>Click to edit</a:t>
            </a:r>
            <a:br>
              <a:rPr lang="en-US" dirty="0" smtClean="0"/>
            </a:br>
            <a:r>
              <a:rPr lang="en-US" dirty="0" smtClean="0"/>
              <a:t>SAA Separator</a:t>
            </a:r>
            <a:endParaRPr lang="en-US" dirty="0"/>
          </a:p>
        </p:txBody>
      </p:sp>
      <p:grpSp>
        <p:nvGrpSpPr>
          <p:cNvPr id="32" name="Group 31"/>
          <p:cNvGrpSpPr/>
          <p:nvPr userDrawn="1"/>
        </p:nvGrpSpPr>
        <p:grpSpPr>
          <a:xfrm>
            <a:off x="8024971" y="266282"/>
            <a:ext cx="972753" cy="682476"/>
            <a:chOff x="8024971" y="266282"/>
            <a:chExt cx="972753" cy="682476"/>
          </a:xfrm>
        </p:grpSpPr>
        <p:sp>
          <p:nvSpPr>
            <p:cNvPr id="36" name="Freeform 59"/>
            <p:cNvSpPr>
              <a:spLocks/>
            </p:cNvSpPr>
            <p:nvPr/>
          </p:nvSpPr>
          <p:spPr bwMode="auto">
            <a:xfrm>
              <a:off x="8106248" y="290795"/>
              <a:ext cx="810194" cy="461862"/>
            </a:xfrm>
            <a:custGeom>
              <a:avLst/>
              <a:gdLst/>
              <a:ahLst/>
              <a:cxnLst>
                <a:cxn ang="0">
                  <a:pos x="66" y="70"/>
                </a:cxn>
                <a:cxn ang="0">
                  <a:pos x="0" y="716"/>
                </a:cxn>
                <a:cxn ang="0">
                  <a:pos x="1152" y="650"/>
                </a:cxn>
                <a:cxn ang="0">
                  <a:pos x="1256" y="0"/>
                </a:cxn>
                <a:cxn ang="0">
                  <a:pos x="66" y="70"/>
                </a:cxn>
              </a:cxnLst>
              <a:rect l="0" t="0" r="r" b="b"/>
              <a:pathLst>
                <a:path w="1256" h="716">
                  <a:moveTo>
                    <a:pt x="66" y="70"/>
                  </a:moveTo>
                  <a:lnTo>
                    <a:pt x="0" y="716"/>
                  </a:lnTo>
                  <a:lnTo>
                    <a:pt x="1152" y="650"/>
                  </a:lnTo>
                  <a:lnTo>
                    <a:pt x="1256" y="0"/>
                  </a:lnTo>
                  <a:lnTo>
                    <a:pt x="66" y="7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4" name="Freeform 60"/>
            <p:cNvSpPr>
              <a:spLocks/>
            </p:cNvSpPr>
            <p:nvPr/>
          </p:nvSpPr>
          <p:spPr bwMode="auto">
            <a:xfrm>
              <a:off x="8070125" y="266282"/>
              <a:ext cx="882441" cy="504436"/>
            </a:xfrm>
            <a:custGeom>
              <a:avLst/>
              <a:gdLst/>
              <a:ahLst/>
              <a:cxnLst>
                <a:cxn ang="0">
                  <a:pos x="90" y="0"/>
                </a:cxn>
                <a:cxn ang="0">
                  <a:pos x="1278" y="0"/>
                </a:cxn>
                <a:cxn ang="0">
                  <a:pos x="1278" y="0"/>
                </a:cxn>
                <a:cxn ang="0">
                  <a:pos x="1296" y="2"/>
                </a:cxn>
                <a:cxn ang="0">
                  <a:pos x="1312" y="8"/>
                </a:cxn>
                <a:cxn ang="0">
                  <a:pos x="1328" y="16"/>
                </a:cxn>
                <a:cxn ang="0">
                  <a:pos x="1342" y="28"/>
                </a:cxn>
                <a:cxn ang="0">
                  <a:pos x="1352" y="40"/>
                </a:cxn>
                <a:cxn ang="0">
                  <a:pos x="1360" y="56"/>
                </a:cxn>
                <a:cxn ang="0">
                  <a:pos x="1366" y="72"/>
                </a:cxn>
                <a:cxn ang="0">
                  <a:pos x="1368" y="92"/>
                </a:cxn>
                <a:cxn ang="0">
                  <a:pos x="1368" y="692"/>
                </a:cxn>
                <a:cxn ang="0">
                  <a:pos x="1368" y="692"/>
                </a:cxn>
                <a:cxn ang="0">
                  <a:pos x="1366" y="710"/>
                </a:cxn>
                <a:cxn ang="0">
                  <a:pos x="1360" y="726"/>
                </a:cxn>
                <a:cxn ang="0">
                  <a:pos x="1352" y="742"/>
                </a:cxn>
                <a:cxn ang="0">
                  <a:pos x="1342" y="756"/>
                </a:cxn>
                <a:cxn ang="0">
                  <a:pos x="1328" y="766"/>
                </a:cxn>
                <a:cxn ang="0">
                  <a:pos x="1312" y="776"/>
                </a:cxn>
                <a:cxn ang="0">
                  <a:pos x="1296" y="780"/>
                </a:cxn>
                <a:cxn ang="0">
                  <a:pos x="1278" y="782"/>
                </a:cxn>
                <a:cxn ang="0">
                  <a:pos x="90" y="782"/>
                </a:cxn>
                <a:cxn ang="0">
                  <a:pos x="90" y="782"/>
                </a:cxn>
                <a:cxn ang="0">
                  <a:pos x="72" y="780"/>
                </a:cxn>
                <a:cxn ang="0">
                  <a:pos x="54" y="776"/>
                </a:cxn>
                <a:cxn ang="0">
                  <a:pos x="40" y="766"/>
                </a:cxn>
                <a:cxn ang="0">
                  <a:pos x="26" y="756"/>
                </a:cxn>
                <a:cxn ang="0">
                  <a:pos x="14" y="742"/>
                </a:cxn>
                <a:cxn ang="0">
                  <a:pos x="6" y="726"/>
                </a:cxn>
                <a:cxn ang="0">
                  <a:pos x="2" y="710"/>
                </a:cxn>
                <a:cxn ang="0">
                  <a:pos x="0" y="692"/>
                </a:cxn>
                <a:cxn ang="0">
                  <a:pos x="0" y="92"/>
                </a:cxn>
                <a:cxn ang="0">
                  <a:pos x="0" y="92"/>
                </a:cxn>
                <a:cxn ang="0">
                  <a:pos x="2" y="72"/>
                </a:cxn>
                <a:cxn ang="0">
                  <a:pos x="6" y="56"/>
                </a:cxn>
                <a:cxn ang="0">
                  <a:pos x="14" y="40"/>
                </a:cxn>
                <a:cxn ang="0">
                  <a:pos x="26" y="28"/>
                </a:cxn>
                <a:cxn ang="0">
                  <a:pos x="40" y="16"/>
                </a:cxn>
                <a:cxn ang="0">
                  <a:pos x="54" y="8"/>
                </a:cxn>
                <a:cxn ang="0">
                  <a:pos x="72" y="2"/>
                </a:cxn>
                <a:cxn ang="0">
                  <a:pos x="90" y="0"/>
                </a:cxn>
                <a:cxn ang="0">
                  <a:pos x="90" y="0"/>
                </a:cxn>
              </a:cxnLst>
              <a:rect l="0" t="0" r="r" b="b"/>
              <a:pathLst>
                <a:path w="1368" h="782">
                  <a:moveTo>
                    <a:pt x="90" y="0"/>
                  </a:moveTo>
                  <a:lnTo>
                    <a:pt x="1278" y="0"/>
                  </a:lnTo>
                  <a:lnTo>
                    <a:pt x="1278" y="0"/>
                  </a:lnTo>
                  <a:lnTo>
                    <a:pt x="1296" y="2"/>
                  </a:lnTo>
                  <a:lnTo>
                    <a:pt x="1312" y="8"/>
                  </a:lnTo>
                  <a:lnTo>
                    <a:pt x="1328" y="16"/>
                  </a:lnTo>
                  <a:lnTo>
                    <a:pt x="1342" y="28"/>
                  </a:lnTo>
                  <a:lnTo>
                    <a:pt x="1352" y="40"/>
                  </a:lnTo>
                  <a:lnTo>
                    <a:pt x="1360" y="56"/>
                  </a:lnTo>
                  <a:lnTo>
                    <a:pt x="1366" y="72"/>
                  </a:lnTo>
                  <a:lnTo>
                    <a:pt x="1368" y="92"/>
                  </a:lnTo>
                  <a:lnTo>
                    <a:pt x="1368" y="692"/>
                  </a:lnTo>
                  <a:lnTo>
                    <a:pt x="1368" y="692"/>
                  </a:lnTo>
                  <a:lnTo>
                    <a:pt x="1366" y="710"/>
                  </a:lnTo>
                  <a:lnTo>
                    <a:pt x="1360" y="726"/>
                  </a:lnTo>
                  <a:lnTo>
                    <a:pt x="1352" y="742"/>
                  </a:lnTo>
                  <a:lnTo>
                    <a:pt x="1342" y="756"/>
                  </a:lnTo>
                  <a:lnTo>
                    <a:pt x="1328" y="766"/>
                  </a:lnTo>
                  <a:lnTo>
                    <a:pt x="1312" y="776"/>
                  </a:lnTo>
                  <a:lnTo>
                    <a:pt x="1296" y="780"/>
                  </a:lnTo>
                  <a:lnTo>
                    <a:pt x="1278" y="782"/>
                  </a:lnTo>
                  <a:lnTo>
                    <a:pt x="90" y="782"/>
                  </a:lnTo>
                  <a:lnTo>
                    <a:pt x="90" y="782"/>
                  </a:lnTo>
                  <a:lnTo>
                    <a:pt x="72" y="780"/>
                  </a:lnTo>
                  <a:lnTo>
                    <a:pt x="54" y="776"/>
                  </a:lnTo>
                  <a:lnTo>
                    <a:pt x="40" y="766"/>
                  </a:lnTo>
                  <a:lnTo>
                    <a:pt x="26" y="756"/>
                  </a:lnTo>
                  <a:lnTo>
                    <a:pt x="14" y="742"/>
                  </a:lnTo>
                  <a:lnTo>
                    <a:pt x="6" y="726"/>
                  </a:lnTo>
                  <a:lnTo>
                    <a:pt x="2" y="710"/>
                  </a:lnTo>
                  <a:lnTo>
                    <a:pt x="0" y="692"/>
                  </a:lnTo>
                  <a:lnTo>
                    <a:pt x="0" y="92"/>
                  </a:lnTo>
                  <a:lnTo>
                    <a:pt x="0" y="92"/>
                  </a:lnTo>
                  <a:lnTo>
                    <a:pt x="2" y="72"/>
                  </a:lnTo>
                  <a:lnTo>
                    <a:pt x="6" y="56"/>
                  </a:lnTo>
                  <a:lnTo>
                    <a:pt x="14" y="40"/>
                  </a:lnTo>
                  <a:lnTo>
                    <a:pt x="26" y="28"/>
                  </a:lnTo>
                  <a:lnTo>
                    <a:pt x="40" y="16"/>
                  </a:lnTo>
                  <a:lnTo>
                    <a:pt x="54" y="8"/>
                  </a:lnTo>
                  <a:lnTo>
                    <a:pt x="72" y="2"/>
                  </a:lnTo>
                  <a:lnTo>
                    <a:pt x="90" y="0"/>
                  </a:lnTo>
                  <a:lnTo>
                    <a:pt x="90" y="0"/>
                  </a:lnTo>
                  <a:close/>
                </a:path>
              </a:pathLst>
            </a:custGeom>
            <a:solidFill>
              <a:srgbClr val="ED1C2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5" name="Freeform 61"/>
            <p:cNvSpPr>
              <a:spLocks/>
            </p:cNvSpPr>
            <p:nvPr/>
          </p:nvSpPr>
          <p:spPr bwMode="auto">
            <a:xfrm>
              <a:off x="8156563" y="347560"/>
              <a:ext cx="709565" cy="341881"/>
            </a:xfrm>
            <a:custGeom>
              <a:avLst/>
              <a:gdLst/>
              <a:ahLst/>
              <a:cxnLst>
                <a:cxn ang="0">
                  <a:pos x="724" y="0"/>
                </a:cxn>
                <a:cxn ang="0">
                  <a:pos x="756" y="72"/>
                </a:cxn>
                <a:cxn ang="0">
                  <a:pos x="724" y="460"/>
                </a:cxn>
                <a:cxn ang="0">
                  <a:pos x="492" y="0"/>
                </a:cxn>
                <a:cxn ang="0">
                  <a:pos x="346" y="460"/>
                </a:cxn>
                <a:cxn ang="0">
                  <a:pos x="346" y="314"/>
                </a:cxn>
                <a:cxn ang="0">
                  <a:pos x="342" y="302"/>
                </a:cxn>
                <a:cxn ang="0">
                  <a:pos x="334" y="288"/>
                </a:cxn>
                <a:cxn ang="0">
                  <a:pos x="314" y="272"/>
                </a:cxn>
                <a:cxn ang="0">
                  <a:pos x="298" y="266"/>
                </a:cxn>
                <a:cxn ang="0">
                  <a:pos x="326" y="254"/>
                </a:cxn>
                <a:cxn ang="0">
                  <a:pos x="340" y="242"/>
                </a:cxn>
                <a:cxn ang="0">
                  <a:pos x="344" y="228"/>
                </a:cxn>
                <a:cxn ang="0">
                  <a:pos x="346" y="72"/>
                </a:cxn>
                <a:cxn ang="0">
                  <a:pos x="344" y="56"/>
                </a:cxn>
                <a:cxn ang="0">
                  <a:pos x="338" y="30"/>
                </a:cxn>
                <a:cxn ang="0">
                  <a:pos x="322" y="12"/>
                </a:cxn>
                <a:cxn ang="0">
                  <a:pos x="294" y="2"/>
                </a:cxn>
                <a:cxn ang="0">
                  <a:pos x="0" y="0"/>
                </a:cxn>
                <a:cxn ang="0">
                  <a:pos x="32" y="72"/>
                </a:cxn>
                <a:cxn ang="0">
                  <a:pos x="0" y="460"/>
                </a:cxn>
                <a:cxn ang="0">
                  <a:pos x="108" y="530"/>
                </a:cxn>
                <a:cxn ang="0">
                  <a:pos x="232" y="302"/>
                </a:cxn>
                <a:cxn ang="0">
                  <a:pos x="244" y="302"/>
                </a:cxn>
                <a:cxn ang="0">
                  <a:pos x="258" y="310"/>
                </a:cxn>
                <a:cxn ang="0">
                  <a:pos x="268" y="322"/>
                </a:cxn>
                <a:cxn ang="0">
                  <a:pos x="270" y="348"/>
                </a:cxn>
                <a:cxn ang="0">
                  <a:pos x="440" y="530"/>
                </a:cxn>
                <a:cxn ang="0">
                  <a:pos x="620" y="370"/>
                </a:cxn>
                <a:cxn ang="0">
                  <a:pos x="1028" y="530"/>
                </a:cxn>
                <a:cxn ang="0">
                  <a:pos x="1044" y="530"/>
                </a:cxn>
                <a:cxn ang="0">
                  <a:pos x="1072" y="524"/>
                </a:cxn>
                <a:cxn ang="0">
                  <a:pos x="1090" y="510"/>
                </a:cxn>
                <a:cxn ang="0">
                  <a:pos x="1098" y="480"/>
                </a:cxn>
                <a:cxn ang="0">
                  <a:pos x="1100" y="72"/>
                </a:cxn>
                <a:cxn ang="0">
                  <a:pos x="1098" y="60"/>
                </a:cxn>
                <a:cxn ang="0">
                  <a:pos x="1090" y="36"/>
                </a:cxn>
                <a:cxn ang="0">
                  <a:pos x="1076" y="16"/>
                </a:cxn>
                <a:cxn ang="0">
                  <a:pos x="1060" y="6"/>
                </a:cxn>
                <a:cxn ang="0">
                  <a:pos x="1040" y="0"/>
                </a:cxn>
                <a:cxn ang="0">
                  <a:pos x="1028" y="0"/>
                </a:cxn>
              </a:cxnLst>
              <a:rect l="0" t="0" r="r" b="b"/>
              <a:pathLst>
                <a:path w="1100" h="530">
                  <a:moveTo>
                    <a:pt x="1028" y="0"/>
                  </a:moveTo>
                  <a:lnTo>
                    <a:pt x="724" y="0"/>
                  </a:lnTo>
                  <a:lnTo>
                    <a:pt x="724" y="72"/>
                  </a:lnTo>
                  <a:lnTo>
                    <a:pt x="756" y="72"/>
                  </a:lnTo>
                  <a:lnTo>
                    <a:pt x="756" y="460"/>
                  </a:lnTo>
                  <a:lnTo>
                    <a:pt x="724" y="460"/>
                  </a:lnTo>
                  <a:lnTo>
                    <a:pt x="610" y="0"/>
                  </a:lnTo>
                  <a:lnTo>
                    <a:pt x="492" y="0"/>
                  </a:lnTo>
                  <a:lnTo>
                    <a:pt x="382" y="460"/>
                  </a:lnTo>
                  <a:lnTo>
                    <a:pt x="346" y="460"/>
                  </a:lnTo>
                  <a:lnTo>
                    <a:pt x="346" y="314"/>
                  </a:lnTo>
                  <a:lnTo>
                    <a:pt x="346" y="314"/>
                  </a:lnTo>
                  <a:lnTo>
                    <a:pt x="344" y="308"/>
                  </a:lnTo>
                  <a:lnTo>
                    <a:pt x="342" y="302"/>
                  </a:lnTo>
                  <a:lnTo>
                    <a:pt x="340" y="296"/>
                  </a:lnTo>
                  <a:lnTo>
                    <a:pt x="334" y="288"/>
                  </a:lnTo>
                  <a:lnTo>
                    <a:pt x="326" y="280"/>
                  </a:lnTo>
                  <a:lnTo>
                    <a:pt x="314" y="272"/>
                  </a:lnTo>
                  <a:lnTo>
                    <a:pt x="298" y="266"/>
                  </a:lnTo>
                  <a:lnTo>
                    <a:pt x="298" y="266"/>
                  </a:lnTo>
                  <a:lnTo>
                    <a:pt x="314" y="260"/>
                  </a:lnTo>
                  <a:lnTo>
                    <a:pt x="326" y="254"/>
                  </a:lnTo>
                  <a:lnTo>
                    <a:pt x="334" y="248"/>
                  </a:lnTo>
                  <a:lnTo>
                    <a:pt x="340" y="242"/>
                  </a:lnTo>
                  <a:lnTo>
                    <a:pt x="342" y="234"/>
                  </a:lnTo>
                  <a:lnTo>
                    <a:pt x="344" y="228"/>
                  </a:lnTo>
                  <a:lnTo>
                    <a:pt x="346" y="214"/>
                  </a:lnTo>
                  <a:lnTo>
                    <a:pt x="346" y="72"/>
                  </a:lnTo>
                  <a:lnTo>
                    <a:pt x="346" y="72"/>
                  </a:lnTo>
                  <a:lnTo>
                    <a:pt x="344" y="56"/>
                  </a:lnTo>
                  <a:lnTo>
                    <a:pt x="342" y="42"/>
                  </a:lnTo>
                  <a:lnTo>
                    <a:pt x="338" y="30"/>
                  </a:lnTo>
                  <a:lnTo>
                    <a:pt x="332" y="20"/>
                  </a:lnTo>
                  <a:lnTo>
                    <a:pt x="322" y="12"/>
                  </a:lnTo>
                  <a:lnTo>
                    <a:pt x="310" y="6"/>
                  </a:lnTo>
                  <a:lnTo>
                    <a:pt x="294" y="2"/>
                  </a:lnTo>
                  <a:lnTo>
                    <a:pt x="274" y="0"/>
                  </a:lnTo>
                  <a:lnTo>
                    <a:pt x="0" y="0"/>
                  </a:lnTo>
                  <a:lnTo>
                    <a:pt x="0" y="74"/>
                  </a:lnTo>
                  <a:lnTo>
                    <a:pt x="32" y="72"/>
                  </a:lnTo>
                  <a:lnTo>
                    <a:pt x="32" y="460"/>
                  </a:lnTo>
                  <a:lnTo>
                    <a:pt x="0" y="460"/>
                  </a:lnTo>
                  <a:lnTo>
                    <a:pt x="0" y="530"/>
                  </a:lnTo>
                  <a:lnTo>
                    <a:pt x="108" y="530"/>
                  </a:lnTo>
                  <a:lnTo>
                    <a:pt x="108" y="302"/>
                  </a:lnTo>
                  <a:lnTo>
                    <a:pt x="232" y="302"/>
                  </a:lnTo>
                  <a:lnTo>
                    <a:pt x="232" y="302"/>
                  </a:lnTo>
                  <a:lnTo>
                    <a:pt x="244" y="302"/>
                  </a:lnTo>
                  <a:lnTo>
                    <a:pt x="252" y="304"/>
                  </a:lnTo>
                  <a:lnTo>
                    <a:pt x="258" y="310"/>
                  </a:lnTo>
                  <a:lnTo>
                    <a:pt x="264" y="314"/>
                  </a:lnTo>
                  <a:lnTo>
                    <a:pt x="268" y="322"/>
                  </a:lnTo>
                  <a:lnTo>
                    <a:pt x="270" y="330"/>
                  </a:lnTo>
                  <a:lnTo>
                    <a:pt x="270" y="348"/>
                  </a:lnTo>
                  <a:lnTo>
                    <a:pt x="270" y="530"/>
                  </a:lnTo>
                  <a:lnTo>
                    <a:pt x="440" y="530"/>
                  </a:lnTo>
                  <a:lnTo>
                    <a:pt x="480" y="370"/>
                  </a:lnTo>
                  <a:lnTo>
                    <a:pt x="620" y="370"/>
                  </a:lnTo>
                  <a:lnTo>
                    <a:pt x="664" y="530"/>
                  </a:lnTo>
                  <a:lnTo>
                    <a:pt x="1028" y="530"/>
                  </a:lnTo>
                  <a:lnTo>
                    <a:pt x="1028" y="530"/>
                  </a:lnTo>
                  <a:lnTo>
                    <a:pt x="1044" y="530"/>
                  </a:lnTo>
                  <a:lnTo>
                    <a:pt x="1060" y="528"/>
                  </a:lnTo>
                  <a:lnTo>
                    <a:pt x="1072" y="524"/>
                  </a:lnTo>
                  <a:lnTo>
                    <a:pt x="1082" y="518"/>
                  </a:lnTo>
                  <a:lnTo>
                    <a:pt x="1090" y="510"/>
                  </a:lnTo>
                  <a:lnTo>
                    <a:pt x="1094" y="496"/>
                  </a:lnTo>
                  <a:lnTo>
                    <a:pt x="1098" y="480"/>
                  </a:lnTo>
                  <a:lnTo>
                    <a:pt x="1100" y="460"/>
                  </a:lnTo>
                  <a:lnTo>
                    <a:pt x="1100" y="72"/>
                  </a:lnTo>
                  <a:lnTo>
                    <a:pt x="1100" y="72"/>
                  </a:lnTo>
                  <a:lnTo>
                    <a:pt x="1098" y="60"/>
                  </a:lnTo>
                  <a:lnTo>
                    <a:pt x="1096" y="50"/>
                  </a:lnTo>
                  <a:lnTo>
                    <a:pt x="1090" y="36"/>
                  </a:lnTo>
                  <a:lnTo>
                    <a:pt x="1082" y="22"/>
                  </a:lnTo>
                  <a:lnTo>
                    <a:pt x="1076" y="16"/>
                  </a:lnTo>
                  <a:lnTo>
                    <a:pt x="1070" y="12"/>
                  </a:lnTo>
                  <a:lnTo>
                    <a:pt x="1060" y="6"/>
                  </a:lnTo>
                  <a:lnTo>
                    <a:pt x="1052" y="4"/>
                  </a:lnTo>
                  <a:lnTo>
                    <a:pt x="1040" y="0"/>
                  </a:lnTo>
                  <a:lnTo>
                    <a:pt x="1028" y="0"/>
                  </a:lnTo>
                  <a:lnTo>
                    <a:pt x="1028"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6" name="Freeform 62"/>
            <p:cNvSpPr>
              <a:spLocks/>
            </p:cNvSpPr>
            <p:nvPr/>
          </p:nvSpPr>
          <p:spPr bwMode="auto">
            <a:xfrm>
              <a:off x="8156563" y="347560"/>
              <a:ext cx="709565" cy="341881"/>
            </a:xfrm>
            <a:custGeom>
              <a:avLst/>
              <a:gdLst/>
              <a:ahLst/>
              <a:cxnLst>
                <a:cxn ang="0">
                  <a:pos x="724" y="0"/>
                </a:cxn>
                <a:cxn ang="0">
                  <a:pos x="756" y="458"/>
                </a:cxn>
                <a:cxn ang="0">
                  <a:pos x="492" y="0"/>
                </a:cxn>
                <a:cxn ang="0">
                  <a:pos x="346" y="314"/>
                </a:cxn>
                <a:cxn ang="0">
                  <a:pos x="344" y="302"/>
                </a:cxn>
                <a:cxn ang="0">
                  <a:pos x="326" y="280"/>
                </a:cxn>
                <a:cxn ang="0">
                  <a:pos x="298" y="266"/>
                </a:cxn>
                <a:cxn ang="0">
                  <a:pos x="314" y="260"/>
                </a:cxn>
                <a:cxn ang="0">
                  <a:pos x="340" y="242"/>
                </a:cxn>
                <a:cxn ang="0">
                  <a:pos x="346" y="214"/>
                </a:cxn>
                <a:cxn ang="0">
                  <a:pos x="346" y="56"/>
                </a:cxn>
                <a:cxn ang="0">
                  <a:pos x="332" y="18"/>
                </a:cxn>
                <a:cxn ang="0">
                  <a:pos x="310" y="4"/>
                </a:cxn>
                <a:cxn ang="0">
                  <a:pos x="0" y="0"/>
                </a:cxn>
                <a:cxn ang="0">
                  <a:pos x="32" y="458"/>
                </a:cxn>
                <a:cxn ang="0">
                  <a:pos x="108" y="530"/>
                </a:cxn>
                <a:cxn ang="0">
                  <a:pos x="232" y="302"/>
                </a:cxn>
                <a:cxn ang="0">
                  <a:pos x="258" y="310"/>
                </a:cxn>
                <a:cxn ang="0">
                  <a:pos x="270" y="330"/>
                </a:cxn>
                <a:cxn ang="0">
                  <a:pos x="442" y="530"/>
                </a:cxn>
                <a:cxn ang="0">
                  <a:pos x="664" y="530"/>
                </a:cxn>
                <a:cxn ang="0">
                  <a:pos x="1044" y="530"/>
                </a:cxn>
                <a:cxn ang="0">
                  <a:pos x="1082" y="518"/>
                </a:cxn>
                <a:cxn ang="0">
                  <a:pos x="1096" y="496"/>
                </a:cxn>
                <a:cxn ang="0">
                  <a:pos x="1100" y="72"/>
                </a:cxn>
                <a:cxn ang="0">
                  <a:pos x="1096" y="48"/>
                </a:cxn>
                <a:cxn ang="0">
                  <a:pos x="1082" y="22"/>
                </a:cxn>
                <a:cxn ang="0">
                  <a:pos x="1062" y="6"/>
                </a:cxn>
                <a:cxn ang="0">
                  <a:pos x="1028" y="0"/>
                </a:cxn>
                <a:cxn ang="0">
                  <a:pos x="1028" y="0"/>
                </a:cxn>
                <a:cxn ang="0">
                  <a:pos x="1060" y="8"/>
                </a:cxn>
                <a:cxn ang="0">
                  <a:pos x="1082" y="24"/>
                </a:cxn>
                <a:cxn ang="0">
                  <a:pos x="1096" y="50"/>
                </a:cxn>
                <a:cxn ang="0">
                  <a:pos x="1098" y="72"/>
                </a:cxn>
                <a:cxn ang="0">
                  <a:pos x="1098" y="480"/>
                </a:cxn>
                <a:cxn ang="0">
                  <a:pos x="1082" y="518"/>
                </a:cxn>
                <a:cxn ang="0">
                  <a:pos x="1058" y="528"/>
                </a:cxn>
                <a:cxn ang="0">
                  <a:pos x="664" y="530"/>
                </a:cxn>
                <a:cxn ang="0">
                  <a:pos x="440" y="530"/>
                </a:cxn>
                <a:cxn ang="0">
                  <a:pos x="272" y="348"/>
                </a:cxn>
                <a:cxn ang="0">
                  <a:pos x="264" y="314"/>
                </a:cxn>
                <a:cxn ang="0">
                  <a:pos x="252" y="304"/>
                </a:cxn>
                <a:cxn ang="0">
                  <a:pos x="106" y="300"/>
                </a:cxn>
                <a:cxn ang="0">
                  <a:pos x="0" y="460"/>
                </a:cxn>
                <a:cxn ang="0">
                  <a:pos x="0" y="74"/>
                </a:cxn>
                <a:cxn ang="0">
                  <a:pos x="274" y="0"/>
                </a:cxn>
                <a:cxn ang="0">
                  <a:pos x="322" y="12"/>
                </a:cxn>
                <a:cxn ang="0">
                  <a:pos x="342" y="42"/>
                </a:cxn>
                <a:cxn ang="0">
                  <a:pos x="346" y="214"/>
                </a:cxn>
                <a:cxn ang="0">
                  <a:pos x="342" y="234"/>
                </a:cxn>
                <a:cxn ang="0">
                  <a:pos x="326" y="254"/>
                </a:cxn>
                <a:cxn ang="0">
                  <a:pos x="298" y="266"/>
                </a:cxn>
                <a:cxn ang="0">
                  <a:pos x="326" y="280"/>
                </a:cxn>
                <a:cxn ang="0">
                  <a:pos x="340" y="296"/>
                </a:cxn>
                <a:cxn ang="0">
                  <a:pos x="344" y="308"/>
                </a:cxn>
                <a:cxn ang="0">
                  <a:pos x="382" y="460"/>
                </a:cxn>
                <a:cxn ang="0">
                  <a:pos x="724" y="460"/>
                </a:cxn>
                <a:cxn ang="0">
                  <a:pos x="724" y="72"/>
                </a:cxn>
                <a:cxn ang="0">
                  <a:pos x="1028" y="0"/>
                </a:cxn>
              </a:cxnLst>
              <a:rect l="0" t="0" r="r" b="b"/>
              <a:pathLst>
                <a:path w="1100" h="530">
                  <a:moveTo>
                    <a:pt x="1028" y="0"/>
                  </a:moveTo>
                  <a:lnTo>
                    <a:pt x="1028" y="0"/>
                  </a:lnTo>
                  <a:lnTo>
                    <a:pt x="724" y="0"/>
                  </a:lnTo>
                  <a:lnTo>
                    <a:pt x="724" y="72"/>
                  </a:lnTo>
                  <a:lnTo>
                    <a:pt x="756" y="72"/>
                  </a:lnTo>
                  <a:lnTo>
                    <a:pt x="756" y="458"/>
                  </a:lnTo>
                  <a:lnTo>
                    <a:pt x="724" y="458"/>
                  </a:lnTo>
                  <a:lnTo>
                    <a:pt x="610" y="0"/>
                  </a:lnTo>
                  <a:lnTo>
                    <a:pt x="492" y="0"/>
                  </a:lnTo>
                  <a:lnTo>
                    <a:pt x="380" y="458"/>
                  </a:lnTo>
                  <a:lnTo>
                    <a:pt x="346" y="458"/>
                  </a:lnTo>
                  <a:lnTo>
                    <a:pt x="346" y="314"/>
                  </a:lnTo>
                  <a:lnTo>
                    <a:pt x="346" y="314"/>
                  </a:lnTo>
                  <a:lnTo>
                    <a:pt x="346" y="308"/>
                  </a:lnTo>
                  <a:lnTo>
                    <a:pt x="344" y="302"/>
                  </a:lnTo>
                  <a:lnTo>
                    <a:pt x="340" y="296"/>
                  </a:lnTo>
                  <a:lnTo>
                    <a:pt x="334" y="288"/>
                  </a:lnTo>
                  <a:lnTo>
                    <a:pt x="326" y="280"/>
                  </a:lnTo>
                  <a:lnTo>
                    <a:pt x="314" y="272"/>
                  </a:lnTo>
                  <a:lnTo>
                    <a:pt x="298" y="266"/>
                  </a:lnTo>
                  <a:lnTo>
                    <a:pt x="298" y="266"/>
                  </a:lnTo>
                  <a:lnTo>
                    <a:pt x="298" y="266"/>
                  </a:lnTo>
                  <a:lnTo>
                    <a:pt x="298" y="266"/>
                  </a:lnTo>
                  <a:lnTo>
                    <a:pt x="314" y="260"/>
                  </a:lnTo>
                  <a:lnTo>
                    <a:pt x="326" y="254"/>
                  </a:lnTo>
                  <a:lnTo>
                    <a:pt x="334" y="248"/>
                  </a:lnTo>
                  <a:lnTo>
                    <a:pt x="340" y="242"/>
                  </a:lnTo>
                  <a:lnTo>
                    <a:pt x="344" y="234"/>
                  </a:lnTo>
                  <a:lnTo>
                    <a:pt x="346" y="228"/>
                  </a:lnTo>
                  <a:lnTo>
                    <a:pt x="346" y="214"/>
                  </a:lnTo>
                  <a:lnTo>
                    <a:pt x="346" y="72"/>
                  </a:lnTo>
                  <a:lnTo>
                    <a:pt x="346" y="72"/>
                  </a:lnTo>
                  <a:lnTo>
                    <a:pt x="346" y="56"/>
                  </a:lnTo>
                  <a:lnTo>
                    <a:pt x="344" y="42"/>
                  </a:lnTo>
                  <a:lnTo>
                    <a:pt x="338" y="30"/>
                  </a:lnTo>
                  <a:lnTo>
                    <a:pt x="332" y="18"/>
                  </a:lnTo>
                  <a:lnTo>
                    <a:pt x="332" y="18"/>
                  </a:lnTo>
                  <a:lnTo>
                    <a:pt x="322" y="10"/>
                  </a:lnTo>
                  <a:lnTo>
                    <a:pt x="310" y="4"/>
                  </a:lnTo>
                  <a:lnTo>
                    <a:pt x="294" y="2"/>
                  </a:lnTo>
                  <a:lnTo>
                    <a:pt x="274" y="0"/>
                  </a:lnTo>
                  <a:lnTo>
                    <a:pt x="0" y="0"/>
                  </a:lnTo>
                  <a:lnTo>
                    <a:pt x="0" y="76"/>
                  </a:lnTo>
                  <a:lnTo>
                    <a:pt x="32" y="72"/>
                  </a:lnTo>
                  <a:lnTo>
                    <a:pt x="32" y="458"/>
                  </a:lnTo>
                  <a:lnTo>
                    <a:pt x="0" y="458"/>
                  </a:lnTo>
                  <a:lnTo>
                    <a:pt x="0" y="530"/>
                  </a:lnTo>
                  <a:lnTo>
                    <a:pt x="108" y="530"/>
                  </a:lnTo>
                  <a:lnTo>
                    <a:pt x="108" y="302"/>
                  </a:lnTo>
                  <a:lnTo>
                    <a:pt x="232" y="302"/>
                  </a:lnTo>
                  <a:lnTo>
                    <a:pt x="232" y="302"/>
                  </a:lnTo>
                  <a:lnTo>
                    <a:pt x="244" y="302"/>
                  </a:lnTo>
                  <a:lnTo>
                    <a:pt x="252" y="306"/>
                  </a:lnTo>
                  <a:lnTo>
                    <a:pt x="258" y="310"/>
                  </a:lnTo>
                  <a:lnTo>
                    <a:pt x="264" y="316"/>
                  </a:lnTo>
                  <a:lnTo>
                    <a:pt x="268" y="322"/>
                  </a:lnTo>
                  <a:lnTo>
                    <a:pt x="270" y="330"/>
                  </a:lnTo>
                  <a:lnTo>
                    <a:pt x="270" y="348"/>
                  </a:lnTo>
                  <a:lnTo>
                    <a:pt x="270" y="530"/>
                  </a:lnTo>
                  <a:lnTo>
                    <a:pt x="442" y="530"/>
                  </a:lnTo>
                  <a:lnTo>
                    <a:pt x="480" y="370"/>
                  </a:lnTo>
                  <a:lnTo>
                    <a:pt x="620" y="370"/>
                  </a:lnTo>
                  <a:lnTo>
                    <a:pt x="664" y="530"/>
                  </a:lnTo>
                  <a:lnTo>
                    <a:pt x="1028" y="530"/>
                  </a:lnTo>
                  <a:lnTo>
                    <a:pt x="1028" y="530"/>
                  </a:lnTo>
                  <a:lnTo>
                    <a:pt x="1044" y="530"/>
                  </a:lnTo>
                  <a:lnTo>
                    <a:pt x="1060" y="528"/>
                  </a:lnTo>
                  <a:lnTo>
                    <a:pt x="1072" y="524"/>
                  </a:lnTo>
                  <a:lnTo>
                    <a:pt x="1082" y="518"/>
                  </a:lnTo>
                  <a:lnTo>
                    <a:pt x="1082" y="518"/>
                  </a:lnTo>
                  <a:lnTo>
                    <a:pt x="1090" y="510"/>
                  </a:lnTo>
                  <a:lnTo>
                    <a:pt x="1096" y="496"/>
                  </a:lnTo>
                  <a:lnTo>
                    <a:pt x="1098" y="480"/>
                  </a:lnTo>
                  <a:lnTo>
                    <a:pt x="1100" y="460"/>
                  </a:lnTo>
                  <a:lnTo>
                    <a:pt x="1100" y="72"/>
                  </a:lnTo>
                  <a:lnTo>
                    <a:pt x="1100" y="72"/>
                  </a:lnTo>
                  <a:lnTo>
                    <a:pt x="1098" y="60"/>
                  </a:lnTo>
                  <a:lnTo>
                    <a:pt x="1096" y="48"/>
                  </a:lnTo>
                  <a:lnTo>
                    <a:pt x="1090" y="36"/>
                  </a:lnTo>
                  <a:lnTo>
                    <a:pt x="1090" y="36"/>
                  </a:lnTo>
                  <a:lnTo>
                    <a:pt x="1082" y="22"/>
                  </a:lnTo>
                  <a:lnTo>
                    <a:pt x="1076" y="16"/>
                  </a:lnTo>
                  <a:lnTo>
                    <a:pt x="1070" y="12"/>
                  </a:lnTo>
                  <a:lnTo>
                    <a:pt x="1062" y="6"/>
                  </a:lnTo>
                  <a:lnTo>
                    <a:pt x="1052" y="2"/>
                  </a:lnTo>
                  <a:lnTo>
                    <a:pt x="1040" y="0"/>
                  </a:lnTo>
                  <a:lnTo>
                    <a:pt x="1028" y="0"/>
                  </a:lnTo>
                  <a:lnTo>
                    <a:pt x="1028" y="0"/>
                  </a:lnTo>
                  <a:lnTo>
                    <a:pt x="1028" y="0"/>
                  </a:lnTo>
                  <a:lnTo>
                    <a:pt x="1028" y="0"/>
                  </a:lnTo>
                  <a:lnTo>
                    <a:pt x="1040" y="2"/>
                  </a:lnTo>
                  <a:lnTo>
                    <a:pt x="1052" y="4"/>
                  </a:lnTo>
                  <a:lnTo>
                    <a:pt x="1060" y="8"/>
                  </a:lnTo>
                  <a:lnTo>
                    <a:pt x="1068" y="12"/>
                  </a:lnTo>
                  <a:lnTo>
                    <a:pt x="1076" y="18"/>
                  </a:lnTo>
                  <a:lnTo>
                    <a:pt x="1082" y="24"/>
                  </a:lnTo>
                  <a:lnTo>
                    <a:pt x="1090" y="36"/>
                  </a:lnTo>
                  <a:lnTo>
                    <a:pt x="1090" y="36"/>
                  </a:lnTo>
                  <a:lnTo>
                    <a:pt x="1096" y="50"/>
                  </a:lnTo>
                  <a:lnTo>
                    <a:pt x="1098" y="60"/>
                  </a:lnTo>
                  <a:lnTo>
                    <a:pt x="1098" y="60"/>
                  </a:lnTo>
                  <a:lnTo>
                    <a:pt x="1098" y="72"/>
                  </a:lnTo>
                  <a:lnTo>
                    <a:pt x="1098" y="460"/>
                  </a:lnTo>
                  <a:lnTo>
                    <a:pt x="1098" y="460"/>
                  </a:lnTo>
                  <a:lnTo>
                    <a:pt x="1098" y="480"/>
                  </a:lnTo>
                  <a:lnTo>
                    <a:pt x="1094" y="496"/>
                  </a:lnTo>
                  <a:lnTo>
                    <a:pt x="1088" y="508"/>
                  </a:lnTo>
                  <a:lnTo>
                    <a:pt x="1082" y="518"/>
                  </a:lnTo>
                  <a:lnTo>
                    <a:pt x="1082" y="518"/>
                  </a:lnTo>
                  <a:lnTo>
                    <a:pt x="1072" y="524"/>
                  </a:lnTo>
                  <a:lnTo>
                    <a:pt x="1058" y="528"/>
                  </a:lnTo>
                  <a:lnTo>
                    <a:pt x="1044" y="530"/>
                  </a:lnTo>
                  <a:lnTo>
                    <a:pt x="1028" y="530"/>
                  </a:lnTo>
                  <a:lnTo>
                    <a:pt x="664" y="530"/>
                  </a:lnTo>
                  <a:lnTo>
                    <a:pt x="620" y="370"/>
                  </a:lnTo>
                  <a:lnTo>
                    <a:pt x="480" y="370"/>
                  </a:lnTo>
                  <a:lnTo>
                    <a:pt x="440" y="530"/>
                  </a:lnTo>
                  <a:lnTo>
                    <a:pt x="272" y="530"/>
                  </a:lnTo>
                  <a:lnTo>
                    <a:pt x="272" y="348"/>
                  </a:lnTo>
                  <a:lnTo>
                    <a:pt x="272" y="348"/>
                  </a:lnTo>
                  <a:lnTo>
                    <a:pt x="270" y="330"/>
                  </a:lnTo>
                  <a:lnTo>
                    <a:pt x="268" y="322"/>
                  </a:lnTo>
                  <a:lnTo>
                    <a:pt x="264" y="314"/>
                  </a:lnTo>
                  <a:lnTo>
                    <a:pt x="264" y="314"/>
                  </a:lnTo>
                  <a:lnTo>
                    <a:pt x="260" y="308"/>
                  </a:lnTo>
                  <a:lnTo>
                    <a:pt x="252" y="304"/>
                  </a:lnTo>
                  <a:lnTo>
                    <a:pt x="244" y="302"/>
                  </a:lnTo>
                  <a:lnTo>
                    <a:pt x="232" y="300"/>
                  </a:lnTo>
                  <a:lnTo>
                    <a:pt x="106" y="300"/>
                  </a:lnTo>
                  <a:lnTo>
                    <a:pt x="106" y="530"/>
                  </a:lnTo>
                  <a:lnTo>
                    <a:pt x="0" y="530"/>
                  </a:lnTo>
                  <a:lnTo>
                    <a:pt x="0" y="460"/>
                  </a:lnTo>
                  <a:lnTo>
                    <a:pt x="32" y="460"/>
                  </a:lnTo>
                  <a:lnTo>
                    <a:pt x="32" y="72"/>
                  </a:lnTo>
                  <a:lnTo>
                    <a:pt x="0" y="74"/>
                  </a:lnTo>
                  <a:lnTo>
                    <a:pt x="0" y="0"/>
                  </a:lnTo>
                  <a:lnTo>
                    <a:pt x="274" y="0"/>
                  </a:lnTo>
                  <a:lnTo>
                    <a:pt x="274" y="0"/>
                  </a:lnTo>
                  <a:lnTo>
                    <a:pt x="294" y="2"/>
                  </a:lnTo>
                  <a:lnTo>
                    <a:pt x="310" y="6"/>
                  </a:lnTo>
                  <a:lnTo>
                    <a:pt x="322" y="12"/>
                  </a:lnTo>
                  <a:lnTo>
                    <a:pt x="332" y="20"/>
                  </a:lnTo>
                  <a:lnTo>
                    <a:pt x="338" y="30"/>
                  </a:lnTo>
                  <a:lnTo>
                    <a:pt x="342" y="42"/>
                  </a:lnTo>
                  <a:lnTo>
                    <a:pt x="344" y="56"/>
                  </a:lnTo>
                  <a:lnTo>
                    <a:pt x="346" y="72"/>
                  </a:lnTo>
                  <a:lnTo>
                    <a:pt x="346" y="214"/>
                  </a:lnTo>
                  <a:lnTo>
                    <a:pt x="346" y="214"/>
                  </a:lnTo>
                  <a:lnTo>
                    <a:pt x="344" y="228"/>
                  </a:lnTo>
                  <a:lnTo>
                    <a:pt x="342" y="234"/>
                  </a:lnTo>
                  <a:lnTo>
                    <a:pt x="340" y="240"/>
                  </a:lnTo>
                  <a:lnTo>
                    <a:pt x="334" y="248"/>
                  </a:lnTo>
                  <a:lnTo>
                    <a:pt x="326" y="254"/>
                  </a:lnTo>
                  <a:lnTo>
                    <a:pt x="314" y="260"/>
                  </a:lnTo>
                  <a:lnTo>
                    <a:pt x="298" y="266"/>
                  </a:lnTo>
                  <a:lnTo>
                    <a:pt x="298" y="266"/>
                  </a:lnTo>
                  <a:lnTo>
                    <a:pt x="298" y="266"/>
                  </a:lnTo>
                  <a:lnTo>
                    <a:pt x="314" y="272"/>
                  </a:lnTo>
                  <a:lnTo>
                    <a:pt x="326" y="280"/>
                  </a:lnTo>
                  <a:lnTo>
                    <a:pt x="334" y="288"/>
                  </a:lnTo>
                  <a:lnTo>
                    <a:pt x="340" y="296"/>
                  </a:lnTo>
                  <a:lnTo>
                    <a:pt x="340" y="296"/>
                  </a:lnTo>
                  <a:lnTo>
                    <a:pt x="342" y="302"/>
                  </a:lnTo>
                  <a:lnTo>
                    <a:pt x="344" y="308"/>
                  </a:lnTo>
                  <a:lnTo>
                    <a:pt x="344" y="308"/>
                  </a:lnTo>
                  <a:lnTo>
                    <a:pt x="346" y="314"/>
                  </a:lnTo>
                  <a:lnTo>
                    <a:pt x="346" y="460"/>
                  </a:lnTo>
                  <a:lnTo>
                    <a:pt x="382" y="460"/>
                  </a:lnTo>
                  <a:lnTo>
                    <a:pt x="492" y="0"/>
                  </a:lnTo>
                  <a:lnTo>
                    <a:pt x="610" y="0"/>
                  </a:lnTo>
                  <a:lnTo>
                    <a:pt x="724" y="460"/>
                  </a:lnTo>
                  <a:lnTo>
                    <a:pt x="756" y="460"/>
                  </a:lnTo>
                  <a:lnTo>
                    <a:pt x="756" y="72"/>
                  </a:lnTo>
                  <a:lnTo>
                    <a:pt x="724" y="72"/>
                  </a:lnTo>
                  <a:lnTo>
                    <a:pt x="724" y="0"/>
                  </a:lnTo>
                  <a:lnTo>
                    <a:pt x="1028" y="0"/>
                  </a:lnTo>
                  <a:lnTo>
                    <a:pt x="1028"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7" name="Freeform 63"/>
            <p:cNvSpPr>
              <a:spLocks/>
            </p:cNvSpPr>
            <p:nvPr/>
          </p:nvSpPr>
          <p:spPr bwMode="auto">
            <a:xfrm>
              <a:off x="8471352" y="377233"/>
              <a:ext cx="74827" cy="171586"/>
            </a:xfrm>
            <a:custGeom>
              <a:avLst/>
              <a:gdLst/>
              <a:ahLst/>
              <a:cxnLst>
                <a:cxn ang="0">
                  <a:pos x="62" y="0"/>
                </a:cxn>
                <a:cxn ang="0">
                  <a:pos x="116" y="266"/>
                </a:cxn>
                <a:cxn ang="0">
                  <a:pos x="0" y="266"/>
                </a:cxn>
                <a:cxn ang="0">
                  <a:pos x="62" y="0"/>
                </a:cxn>
              </a:cxnLst>
              <a:rect l="0" t="0" r="r" b="b"/>
              <a:pathLst>
                <a:path w="116" h="266">
                  <a:moveTo>
                    <a:pt x="62" y="0"/>
                  </a:moveTo>
                  <a:lnTo>
                    <a:pt x="116" y="266"/>
                  </a:lnTo>
                  <a:lnTo>
                    <a:pt x="0" y="266"/>
                  </a:lnTo>
                  <a:lnTo>
                    <a:pt x="62" y="0"/>
                  </a:lnTo>
                  <a:close/>
                </a:path>
              </a:pathLst>
            </a:custGeom>
            <a:solidFill>
              <a:srgbClr val="ED1C2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64"/>
            <p:cNvSpPr>
              <a:spLocks/>
            </p:cNvSpPr>
            <p:nvPr/>
          </p:nvSpPr>
          <p:spPr bwMode="auto">
            <a:xfrm>
              <a:off x="8471352" y="377233"/>
              <a:ext cx="74827" cy="171586"/>
            </a:xfrm>
            <a:custGeom>
              <a:avLst/>
              <a:gdLst/>
              <a:ahLst/>
              <a:cxnLst>
                <a:cxn ang="0">
                  <a:pos x="62" y="0"/>
                </a:cxn>
                <a:cxn ang="0">
                  <a:pos x="62" y="0"/>
                </a:cxn>
                <a:cxn ang="0">
                  <a:pos x="116" y="266"/>
                </a:cxn>
                <a:cxn ang="0">
                  <a:pos x="0" y="266"/>
                </a:cxn>
                <a:cxn ang="0">
                  <a:pos x="62" y="0"/>
                </a:cxn>
                <a:cxn ang="0">
                  <a:pos x="62" y="0"/>
                </a:cxn>
                <a:cxn ang="0">
                  <a:pos x="62" y="0"/>
                </a:cxn>
                <a:cxn ang="0">
                  <a:pos x="62" y="0"/>
                </a:cxn>
                <a:cxn ang="0">
                  <a:pos x="62" y="0"/>
                </a:cxn>
                <a:cxn ang="0">
                  <a:pos x="0" y="266"/>
                </a:cxn>
                <a:cxn ang="0">
                  <a:pos x="116" y="266"/>
                </a:cxn>
                <a:cxn ang="0">
                  <a:pos x="62" y="0"/>
                </a:cxn>
                <a:cxn ang="0">
                  <a:pos x="62" y="0"/>
                </a:cxn>
                <a:cxn ang="0">
                  <a:pos x="62" y="0"/>
                </a:cxn>
              </a:cxnLst>
              <a:rect l="0" t="0" r="r" b="b"/>
              <a:pathLst>
                <a:path w="116" h="266">
                  <a:moveTo>
                    <a:pt x="62" y="0"/>
                  </a:moveTo>
                  <a:lnTo>
                    <a:pt x="62" y="0"/>
                  </a:lnTo>
                  <a:lnTo>
                    <a:pt x="116" y="266"/>
                  </a:lnTo>
                  <a:lnTo>
                    <a:pt x="0" y="266"/>
                  </a:lnTo>
                  <a:lnTo>
                    <a:pt x="62" y="0"/>
                  </a:lnTo>
                  <a:lnTo>
                    <a:pt x="62" y="0"/>
                  </a:lnTo>
                  <a:lnTo>
                    <a:pt x="62" y="0"/>
                  </a:lnTo>
                  <a:lnTo>
                    <a:pt x="62" y="0"/>
                  </a:lnTo>
                  <a:lnTo>
                    <a:pt x="62" y="0"/>
                  </a:lnTo>
                  <a:lnTo>
                    <a:pt x="0" y="266"/>
                  </a:lnTo>
                  <a:lnTo>
                    <a:pt x="116" y="266"/>
                  </a:lnTo>
                  <a:lnTo>
                    <a:pt x="62" y="0"/>
                  </a:lnTo>
                  <a:lnTo>
                    <a:pt x="62" y="0"/>
                  </a:lnTo>
                  <a:lnTo>
                    <a:pt x="62" y="0"/>
                  </a:lnTo>
                  <a:close/>
                </a:path>
              </a:pathLst>
            </a:custGeom>
            <a:solidFill>
              <a:srgbClr val="ED1C2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65"/>
            <p:cNvSpPr>
              <a:spLocks/>
            </p:cNvSpPr>
            <p:nvPr/>
          </p:nvSpPr>
          <p:spPr bwMode="auto">
            <a:xfrm>
              <a:off x="8691962" y="392714"/>
              <a:ext cx="125142" cy="250283"/>
            </a:xfrm>
            <a:custGeom>
              <a:avLst/>
              <a:gdLst/>
              <a:ahLst/>
              <a:cxnLst>
                <a:cxn ang="0">
                  <a:pos x="0" y="0"/>
                </a:cxn>
                <a:cxn ang="0">
                  <a:pos x="0" y="388"/>
                </a:cxn>
                <a:cxn ang="0">
                  <a:pos x="158" y="388"/>
                </a:cxn>
                <a:cxn ang="0">
                  <a:pos x="158" y="388"/>
                </a:cxn>
                <a:cxn ang="0">
                  <a:pos x="170" y="386"/>
                </a:cxn>
                <a:cxn ang="0">
                  <a:pos x="180" y="384"/>
                </a:cxn>
                <a:cxn ang="0">
                  <a:pos x="186" y="380"/>
                </a:cxn>
                <a:cxn ang="0">
                  <a:pos x="190" y="374"/>
                </a:cxn>
                <a:cxn ang="0">
                  <a:pos x="192" y="370"/>
                </a:cxn>
                <a:cxn ang="0">
                  <a:pos x="194" y="364"/>
                </a:cxn>
                <a:cxn ang="0">
                  <a:pos x="194" y="348"/>
                </a:cxn>
                <a:cxn ang="0">
                  <a:pos x="194" y="42"/>
                </a:cxn>
                <a:cxn ang="0">
                  <a:pos x="194" y="42"/>
                </a:cxn>
                <a:cxn ang="0">
                  <a:pos x="194" y="30"/>
                </a:cxn>
                <a:cxn ang="0">
                  <a:pos x="192" y="22"/>
                </a:cxn>
                <a:cxn ang="0">
                  <a:pos x="188" y="16"/>
                </a:cxn>
                <a:cxn ang="0">
                  <a:pos x="184" y="10"/>
                </a:cxn>
                <a:cxn ang="0">
                  <a:pos x="176" y="4"/>
                </a:cxn>
                <a:cxn ang="0">
                  <a:pos x="164" y="2"/>
                </a:cxn>
                <a:cxn ang="0">
                  <a:pos x="150" y="0"/>
                </a:cxn>
                <a:cxn ang="0">
                  <a:pos x="0" y="0"/>
                </a:cxn>
              </a:cxnLst>
              <a:rect l="0" t="0" r="r" b="b"/>
              <a:pathLst>
                <a:path w="194" h="388">
                  <a:moveTo>
                    <a:pt x="0" y="0"/>
                  </a:moveTo>
                  <a:lnTo>
                    <a:pt x="0" y="388"/>
                  </a:lnTo>
                  <a:lnTo>
                    <a:pt x="158" y="388"/>
                  </a:lnTo>
                  <a:lnTo>
                    <a:pt x="158" y="388"/>
                  </a:lnTo>
                  <a:lnTo>
                    <a:pt x="170" y="386"/>
                  </a:lnTo>
                  <a:lnTo>
                    <a:pt x="180" y="384"/>
                  </a:lnTo>
                  <a:lnTo>
                    <a:pt x="186" y="380"/>
                  </a:lnTo>
                  <a:lnTo>
                    <a:pt x="190" y="374"/>
                  </a:lnTo>
                  <a:lnTo>
                    <a:pt x="192" y="370"/>
                  </a:lnTo>
                  <a:lnTo>
                    <a:pt x="194" y="364"/>
                  </a:lnTo>
                  <a:lnTo>
                    <a:pt x="194" y="348"/>
                  </a:lnTo>
                  <a:lnTo>
                    <a:pt x="194" y="42"/>
                  </a:lnTo>
                  <a:lnTo>
                    <a:pt x="194" y="42"/>
                  </a:lnTo>
                  <a:lnTo>
                    <a:pt x="194" y="30"/>
                  </a:lnTo>
                  <a:lnTo>
                    <a:pt x="192" y="22"/>
                  </a:lnTo>
                  <a:lnTo>
                    <a:pt x="188" y="16"/>
                  </a:lnTo>
                  <a:lnTo>
                    <a:pt x="184" y="10"/>
                  </a:lnTo>
                  <a:lnTo>
                    <a:pt x="176" y="4"/>
                  </a:lnTo>
                  <a:lnTo>
                    <a:pt x="164" y="2"/>
                  </a:lnTo>
                  <a:lnTo>
                    <a:pt x="150" y="0"/>
                  </a:lnTo>
                  <a:lnTo>
                    <a:pt x="0" y="0"/>
                  </a:lnTo>
                  <a:close/>
                </a:path>
              </a:pathLst>
            </a:custGeom>
            <a:solidFill>
              <a:srgbClr val="ED1C2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66"/>
            <p:cNvSpPr>
              <a:spLocks/>
            </p:cNvSpPr>
            <p:nvPr/>
          </p:nvSpPr>
          <p:spPr bwMode="auto">
            <a:xfrm>
              <a:off x="8691962" y="392714"/>
              <a:ext cx="125142" cy="250283"/>
            </a:xfrm>
            <a:custGeom>
              <a:avLst/>
              <a:gdLst/>
              <a:ahLst/>
              <a:cxnLst>
                <a:cxn ang="0">
                  <a:pos x="0" y="0"/>
                </a:cxn>
                <a:cxn ang="0">
                  <a:pos x="0" y="0"/>
                </a:cxn>
                <a:cxn ang="0">
                  <a:pos x="0" y="388"/>
                </a:cxn>
                <a:cxn ang="0">
                  <a:pos x="158" y="388"/>
                </a:cxn>
                <a:cxn ang="0">
                  <a:pos x="158" y="388"/>
                </a:cxn>
                <a:cxn ang="0">
                  <a:pos x="158" y="388"/>
                </a:cxn>
                <a:cxn ang="0">
                  <a:pos x="170" y="386"/>
                </a:cxn>
                <a:cxn ang="0">
                  <a:pos x="180" y="384"/>
                </a:cxn>
                <a:cxn ang="0">
                  <a:pos x="186" y="380"/>
                </a:cxn>
                <a:cxn ang="0">
                  <a:pos x="190" y="376"/>
                </a:cxn>
                <a:cxn ang="0">
                  <a:pos x="190" y="376"/>
                </a:cxn>
                <a:cxn ang="0">
                  <a:pos x="192" y="370"/>
                </a:cxn>
                <a:cxn ang="0">
                  <a:pos x="194" y="364"/>
                </a:cxn>
                <a:cxn ang="0">
                  <a:pos x="194" y="348"/>
                </a:cxn>
                <a:cxn ang="0">
                  <a:pos x="194" y="42"/>
                </a:cxn>
                <a:cxn ang="0">
                  <a:pos x="194" y="42"/>
                </a:cxn>
                <a:cxn ang="0">
                  <a:pos x="194" y="30"/>
                </a:cxn>
                <a:cxn ang="0">
                  <a:pos x="192" y="22"/>
                </a:cxn>
                <a:cxn ang="0">
                  <a:pos x="190" y="16"/>
                </a:cxn>
                <a:cxn ang="0">
                  <a:pos x="190" y="16"/>
                </a:cxn>
                <a:cxn ang="0">
                  <a:pos x="184" y="10"/>
                </a:cxn>
                <a:cxn ang="0">
                  <a:pos x="176" y="4"/>
                </a:cxn>
                <a:cxn ang="0">
                  <a:pos x="164" y="2"/>
                </a:cxn>
                <a:cxn ang="0">
                  <a:pos x="150" y="0"/>
                </a:cxn>
                <a:cxn ang="0">
                  <a:pos x="0" y="0"/>
                </a:cxn>
                <a:cxn ang="0">
                  <a:pos x="0" y="0"/>
                </a:cxn>
                <a:cxn ang="0">
                  <a:pos x="0" y="0"/>
                </a:cxn>
                <a:cxn ang="0">
                  <a:pos x="0" y="0"/>
                </a:cxn>
                <a:cxn ang="0">
                  <a:pos x="150" y="0"/>
                </a:cxn>
                <a:cxn ang="0">
                  <a:pos x="150" y="0"/>
                </a:cxn>
                <a:cxn ang="0">
                  <a:pos x="164" y="2"/>
                </a:cxn>
                <a:cxn ang="0">
                  <a:pos x="176" y="4"/>
                </a:cxn>
                <a:cxn ang="0">
                  <a:pos x="184" y="10"/>
                </a:cxn>
                <a:cxn ang="0">
                  <a:pos x="188" y="16"/>
                </a:cxn>
                <a:cxn ang="0">
                  <a:pos x="188" y="16"/>
                </a:cxn>
                <a:cxn ang="0">
                  <a:pos x="192" y="22"/>
                </a:cxn>
                <a:cxn ang="0">
                  <a:pos x="194" y="30"/>
                </a:cxn>
                <a:cxn ang="0">
                  <a:pos x="194" y="42"/>
                </a:cxn>
                <a:cxn ang="0">
                  <a:pos x="194" y="348"/>
                </a:cxn>
                <a:cxn ang="0">
                  <a:pos x="194" y="348"/>
                </a:cxn>
                <a:cxn ang="0">
                  <a:pos x="194" y="364"/>
                </a:cxn>
                <a:cxn ang="0">
                  <a:pos x="192" y="370"/>
                </a:cxn>
                <a:cxn ang="0">
                  <a:pos x="190" y="374"/>
                </a:cxn>
                <a:cxn ang="0">
                  <a:pos x="190" y="374"/>
                </a:cxn>
                <a:cxn ang="0">
                  <a:pos x="186" y="380"/>
                </a:cxn>
                <a:cxn ang="0">
                  <a:pos x="180" y="382"/>
                </a:cxn>
                <a:cxn ang="0">
                  <a:pos x="170" y="386"/>
                </a:cxn>
                <a:cxn ang="0">
                  <a:pos x="158" y="388"/>
                </a:cxn>
                <a:cxn ang="0">
                  <a:pos x="158" y="388"/>
                </a:cxn>
                <a:cxn ang="0">
                  <a:pos x="158" y="388"/>
                </a:cxn>
                <a:cxn ang="0">
                  <a:pos x="2" y="388"/>
                </a:cxn>
                <a:cxn ang="0">
                  <a:pos x="2" y="0"/>
                </a:cxn>
                <a:cxn ang="0">
                  <a:pos x="0" y="0"/>
                </a:cxn>
                <a:cxn ang="0">
                  <a:pos x="0" y="0"/>
                </a:cxn>
                <a:cxn ang="0">
                  <a:pos x="0" y="0"/>
                </a:cxn>
              </a:cxnLst>
              <a:rect l="0" t="0" r="r" b="b"/>
              <a:pathLst>
                <a:path w="194" h="388">
                  <a:moveTo>
                    <a:pt x="0" y="0"/>
                  </a:moveTo>
                  <a:lnTo>
                    <a:pt x="0" y="0"/>
                  </a:lnTo>
                  <a:lnTo>
                    <a:pt x="0" y="388"/>
                  </a:lnTo>
                  <a:lnTo>
                    <a:pt x="158" y="388"/>
                  </a:lnTo>
                  <a:lnTo>
                    <a:pt x="158" y="388"/>
                  </a:lnTo>
                  <a:lnTo>
                    <a:pt x="158" y="388"/>
                  </a:lnTo>
                  <a:lnTo>
                    <a:pt x="170" y="386"/>
                  </a:lnTo>
                  <a:lnTo>
                    <a:pt x="180" y="384"/>
                  </a:lnTo>
                  <a:lnTo>
                    <a:pt x="186" y="380"/>
                  </a:lnTo>
                  <a:lnTo>
                    <a:pt x="190" y="376"/>
                  </a:lnTo>
                  <a:lnTo>
                    <a:pt x="190" y="376"/>
                  </a:lnTo>
                  <a:lnTo>
                    <a:pt x="192" y="370"/>
                  </a:lnTo>
                  <a:lnTo>
                    <a:pt x="194" y="364"/>
                  </a:lnTo>
                  <a:lnTo>
                    <a:pt x="194" y="348"/>
                  </a:lnTo>
                  <a:lnTo>
                    <a:pt x="194" y="42"/>
                  </a:lnTo>
                  <a:lnTo>
                    <a:pt x="194" y="42"/>
                  </a:lnTo>
                  <a:lnTo>
                    <a:pt x="194" y="30"/>
                  </a:lnTo>
                  <a:lnTo>
                    <a:pt x="192" y="22"/>
                  </a:lnTo>
                  <a:lnTo>
                    <a:pt x="190" y="16"/>
                  </a:lnTo>
                  <a:lnTo>
                    <a:pt x="190" y="16"/>
                  </a:lnTo>
                  <a:lnTo>
                    <a:pt x="184" y="10"/>
                  </a:lnTo>
                  <a:lnTo>
                    <a:pt x="176" y="4"/>
                  </a:lnTo>
                  <a:lnTo>
                    <a:pt x="164" y="2"/>
                  </a:lnTo>
                  <a:lnTo>
                    <a:pt x="150" y="0"/>
                  </a:lnTo>
                  <a:lnTo>
                    <a:pt x="0" y="0"/>
                  </a:lnTo>
                  <a:lnTo>
                    <a:pt x="0" y="0"/>
                  </a:lnTo>
                  <a:lnTo>
                    <a:pt x="0" y="0"/>
                  </a:lnTo>
                  <a:lnTo>
                    <a:pt x="0" y="0"/>
                  </a:lnTo>
                  <a:lnTo>
                    <a:pt x="150" y="0"/>
                  </a:lnTo>
                  <a:lnTo>
                    <a:pt x="150" y="0"/>
                  </a:lnTo>
                  <a:lnTo>
                    <a:pt x="164" y="2"/>
                  </a:lnTo>
                  <a:lnTo>
                    <a:pt x="176" y="4"/>
                  </a:lnTo>
                  <a:lnTo>
                    <a:pt x="184" y="10"/>
                  </a:lnTo>
                  <a:lnTo>
                    <a:pt x="188" y="16"/>
                  </a:lnTo>
                  <a:lnTo>
                    <a:pt x="188" y="16"/>
                  </a:lnTo>
                  <a:lnTo>
                    <a:pt x="192" y="22"/>
                  </a:lnTo>
                  <a:lnTo>
                    <a:pt x="194" y="30"/>
                  </a:lnTo>
                  <a:lnTo>
                    <a:pt x="194" y="42"/>
                  </a:lnTo>
                  <a:lnTo>
                    <a:pt x="194" y="348"/>
                  </a:lnTo>
                  <a:lnTo>
                    <a:pt x="194" y="348"/>
                  </a:lnTo>
                  <a:lnTo>
                    <a:pt x="194" y="364"/>
                  </a:lnTo>
                  <a:lnTo>
                    <a:pt x="192" y="370"/>
                  </a:lnTo>
                  <a:lnTo>
                    <a:pt x="190" y="374"/>
                  </a:lnTo>
                  <a:lnTo>
                    <a:pt x="190" y="374"/>
                  </a:lnTo>
                  <a:lnTo>
                    <a:pt x="186" y="380"/>
                  </a:lnTo>
                  <a:lnTo>
                    <a:pt x="180" y="382"/>
                  </a:lnTo>
                  <a:lnTo>
                    <a:pt x="170" y="386"/>
                  </a:lnTo>
                  <a:lnTo>
                    <a:pt x="158" y="388"/>
                  </a:lnTo>
                  <a:lnTo>
                    <a:pt x="158" y="388"/>
                  </a:lnTo>
                  <a:lnTo>
                    <a:pt x="158" y="388"/>
                  </a:lnTo>
                  <a:lnTo>
                    <a:pt x="2" y="388"/>
                  </a:lnTo>
                  <a:lnTo>
                    <a:pt x="2" y="0"/>
                  </a:lnTo>
                  <a:lnTo>
                    <a:pt x="0" y="0"/>
                  </a:lnTo>
                  <a:lnTo>
                    <a:pt x="0" y="0"/>
                  </a:lnTo>
                  <a:lnTo>
                    <a:pt x="0" y="0"/>
                  </a:lnTo>
                  <a:close/>
                </a:path>
              </a:pathLst>
            </a:custGeom>
            <a:solidFill>
              <a:srgbClr val="ED1C2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67"/>
            <p:cNvSpPr>
              <a:spLocks/>
            </p:cNvSpPr>
            <p:nvPr/>
          </p:nvSpPr>
          <p:spPr bwMode="auto">
            <a:xfrm>
              <a:off x="8221069" y="392714"/>
              <a:ext cx="108370" cy="104500"/>
            </a:xfrm>
            <a:custGeom>
              <a:avLst/>
              <a:gdLst/>
              <a:ahLst/>
              <a:cxnLst>
                <a:cxn ang="0">
                  <a:pos x="0" y="0"/>
                </a:cxn>
                <a:cxn ang="0">
                  <a:pos x="0" y="162"/>
                </a:cxn>
                <a:cxn ang="0">
                  <a:pos x="134" y="162"/>
                </a:cxn>
                <a:cxn ang="0">
                  <a:pos x="134" y="162"/>
                </a:cxn>
                <a:cxn ang="0">
                  <a:pos x="144" y="158"/>
                </a:cxn>
                <a:cxn ang="0">
                  <a:pos x="152" y="154"/>
                </a:cxn>
                <a:cxn ang="0">
                  <a:pos x="158" y="150"/>
                </a:cxn>
                <a:cxn ang="0">
                  <a:pos x="162" y="144"/>
                </a:cxn>
                <a:cxn ang="0">
                  <a:pos x="166" y="138"/>
                </a:cxn>
                <a:cxn ang="0">
                  <a:pos x="166" y="132"/>
                </a:cxn>
                <a:cxn ang="0">
                  <a:pos x="168" y="120"/>
                </a:cxn>
                <a:cxn ang="0">
                  <a:pos x="168" y="36"/>
                </a:cxn>
                <a:cxn ang="0">
                  <a:pos x="168" y="36"/>
                </a:cxn>
                <a:cxn ang="0">
                  <a:pos x="164" y="24"/>
                </a:cxn>
                <a:cxn ang="0">
                  <a:pos x="162" y="18"/>
                </a:cxn>
                <a:cxn ang="0">
                  <a:pos x="160" y="12"/>
                </a:cxn>
                <a:cxn ang="0">
                  <a:pos x="154" y="8"/>
                </a:cxn>
                <a:cxn ang="0">
                  <a:pos x="148" y="4"/>
                </a:cxn>
                <a:cxn ang="0">
                  <a:pos x="140" y="2"/>
                </a:cxn>
                <a:cxn ang="0">
                  <a:pos x="128" y="0"/>
                </a:cxn>
                <a:cxn ang="0">
                  <a:pos x="0" y="0"/>
                </a:cxn>
              </a:cxnLst>
              <a:rect l="0" t="0" r="r" b="b"/>
              <a:pathLst>
                <a:path w="168" h="162">
                  <a:moveTo>
                    <a:pt x="0" y="0"/>
                  </a:moveTo>
                  <a:lnTo>
                    <a:pt x="0" y="162"/>
                  </a:lnTo>
                  <a:lnTo>
                    <a:pt x="134" y="162"/>
                  </a:lnTo>
                  <a:lnTo>
                    <a:pt x="134" y="162"/>
                  </a:lnTo>
                  <a:lnTo>
                    <a:pt x="144" y="158"/>
                  </a:lnTo>
                  <a:lnTo>
                    <a:pt x="152" y="154"/>
                  </a:lnTo>
                  <a:lnTo>
                    <a:pt x="158" y="150"/>
                  </a:lnTo>
                  <a:lnTo>
                    <a:pt x="162" y="144"/>
                  </a:lnTo>
                  <a:lnTo>
                    <a:pt x="166" y="138"/>
                  </a:lnTo>
                  <a:lnTo>
                    <a:pt x="166" y="132"/>
                  </a:lnTo>
                  <a:lnTo>
                    <a:pt x="168" y="120"/>
                  </a:lnTo>
                  <a:lnTo>
                    <a:pt x="168" y="36"/>
                  </a:lnTo>
                  <a:lnTo>
                    <a:pt x="168" y="36"/>
                  </a:lnTo>
                  <a:lnTo>
                    <a:pt x="164" y="24"/>
                  </a:lnTo>
                  <a:lnTo>
                    <a:pt x="162" y="18"/>
                  </a:lnTo>
                  <a:lnTo>
                    <a:pt x="160" y="12"/>
                  </a:lnTo>
                  <a:lnTo>
                    <a:pt x="154" y="8"/>
                  </a:lnTo>
                  <a:lnTo>
                    <a:pt x="148" y="4"/>
                  </a:lnTo>
                  <a:lnTo>
                    <a:pt x="140" y="2"/>
                  </a:lnTo>
                  <a:lnTo>
                    <a:pt x="128" y="0"/>
                  </a:lnTo>
                  <a:lnTo>
                    <a:pt x="0" y="0"/>
                  </a:lnTo>
                  <a:close/>
                </a:path>
              </a:pathLst>
            </a:custGeom>
            <a:solidFill>
              <a:srgbClr val="ED1C2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2" name="Freeform 68"/>
            <p:cNvSpPr>
              <a:spLocks/>
            </p:cNvSpPr>
            <p:nvPr/>
          </p:nvSpPr>
          <p:spPr bwMode="auto">
            <a:xfrm>
              <a:off x="8221069" y="392714"/>
              <a:ext cx="108370" cy="104500"/>
            </a:xfrm>
            <a:custGeom>
              <a:avLst/>
              <a:gdLst/>
              <a:ahLst/>
              <a:cxnLst>
                <a:cxn ang="0">
                  <a:pos x="0" y="0"/>
                </a:cxn>
                <a:cxn ang="0">
                  <a:pos x="0" y="0"/>
                </a:cxn>
                <a:cxn ang="0">
                  <a:pos x="0" y="162"/>
                </a:cxn>
                <a:cxn ang="0">
                  <a:pos x="134" y="162"/>
                </a:cxn>
                <a:cxn ang="0">
                  <a:pos x="134" y="162"/>
                </a:cxn>
                <a:cxn ang="0">
                  <a:pos x="134" y="162"/>
                </a:cxn>
                <a:cxn ang="0">
                  <a:pos x="144" y="158"/>
                </a:cxn>
                <a:cxn ang="0">
                  <a:pos x="152" y="154"/>
                </a:cxn>
                <a:cxn ang="0">
                  <a:pos x="158" y="150"/>
                </a:cxn>
                <a:cxn ang="0">
                  <a:pos x="162" y="144"/>
                </a:cxn>
                <a:cxn ang="0">
                  <a:pos x="166" y="138"/>
                </a:cxn>
                <a:cxn ang="0">
                  <a:pos x="168" y="132"/>
                </a:cxn>
                <a:cxn ang="0">
                  <a:pos x="168" y="120"/>
                </a:cxn>
                <a:cxn ang="0">
                  <a:pos x="168" y="36"/>
                </a:cxn>
                <a:cxn ang="0">
                  <a:pos x="168" y="36"/>
                </a:cxn>
                <a:cxn ang="0">
                  <a:pos x="168" y="36"/>
                </a:cxn>
                <a:cxn ang="0">
                  <a:pos x="166" y="24"/>
                </a:cxn>
                <a:cxn ang="0">
                  <a:pos x="162" y="18"/>
                </a:cxn>
                <a:cxn ang="0">
                  <a:pos x="160" y="12"/>
                </a:cxn>
                <a:cxn ang="0">
                  <a:pos x="154" y="8"/>
                </a:cxn>
                <a:cxn ang="0">
                  <a:pos x="148" y="4"/>
                </a:cxn>
                <a:cxn ang="0">
                  <a:pos x="140" y="0"/>
                </a:cxn>
                <a:cxn ang="0">
                  <a:pos x="128" y="0"/>
                </a:cxn>
                <a:cxn ang="0">
                  <a:pos x="0" y="0"/>
                </a:cxn>
                <a:cxn ang="0">
                  <a:pos x="0" y="0"/>
                </a:cxn>
                <a:cxn ang="0">
                  <a:pos x="0" y="0"/>
                </a:cxn>
                <a:cxn ang="0">
                  <a:pos x="0" y="0"/>
                </a:cxn>
                <a:cxn ang="0">
                  <a:pos x="128" y="0"/>
                </a:cxn>
                <a:cxn ang="0">
                  <a:pos x="128" y="0"/>
                </a:cxn>
                <a:cxn ang="0">
                  <a:pos x="140" y="2"/>
                </a:cxn>
                <a:cxn ang="0">
                  <a:pos x="148" y="4"/>
                </a:cxn>
                <a:cxn ang="0">
                  <a:pos x="154" y="8"/>
                </a:cxn>
                <a:cxn ang="0">
                  <a:pos x="160" y="12"/>
                </a:cxn>
                <a:cxn ang="0">
                  <a:pos x="162" y="18"/>
                </a:cxn>
                <a:cxn ang="0">
                  <a:pos x="164" y="24"/>
                </a:cxn>
                <a:cxn ang="0">
                  <a:pos x="168" y="36"/>
                </a:cxn>
                <a:cxn ang="0">
                  <a:pos x="168" y="36"/>
                </a:cxn>
                <a:cxn ang="0">
                  <a:pos x="168" y="36"/>
                </a:cxn>
                <a:cxn ang="0">
                  <a:pos x="168" y="120"/>
                </a:cxn>
                <a:cxn ang="0">
                  <a:pos x="168" y="120"/>
                </a:cxn>
                <a:cxn ang="0">
                  <a:pos x="166" y="132"/>
                </a:cxn>
                <a:cxn ang="0">
                  <a:pos x="164" y="138"/>
                </a:cxn>
                <a:cxn ang="0">
                  <a:pos x="162" y="144"/>
                </a:cxn>
                <a:cxn ang="0">
                  <a:pos x="158" y="150"/>
                </a:cxn>
                <a:cxn ang="0">
                  <a:pos x="152" y="154"/>
                </a:cxn>
                <a:cxn ang="0">
                  <a:pos x="144" y="158"/>
                </a:cxn>
                <a:cxn ang="0">
                  <a:pos x="134" y="160"/>
                </a:cxn>
                <a:cxn ang="0">
                  <a:pos x="134" y="162"/>
                </a:cxn>
                <a:cxn ang="0">
                  <a:pos x="134" y="160"/>
                </a:cxn>
                <a:cxn ang="0">
                  <a:pos x="2" y="160"/>
                </a:cxn>
                <a:cxn ang="0">
                  <a:pos x="2" y="0"/>
                </a:cxn>
                <a:cxn ang="0">
                  <a:pos x="0" y="0"/>
                </a:cxn>
                <a:cxn ang="0">
                  <a:pos x="0" y="0"/>
                </a:cxn>
                <a:cxn ang="0">
                  <a:pos x="0" y="0"/>
                </a:cxn>
              </a:cxnLst>
              <a:rect l="0" t="0" r="r" b="b"/>
              <a:pathLst>
                <a:path w="168" h="162">
                  <a:moveTo>
                    <a:pt x="0" y="0"/>
                  </a:moveTo>
                  <a:lnTo>
                    <a:pt x="0" y="0"/>
                  </a:lnTo>
                  <a:lnTo>
                    <a:pt x="0" y="162"/>
                  </a:lnTo>
                  <a:lnTo>
                    <a:pt x="134" y="162"/>
                  </a:lnTo>
                  <a:lnTo>
                    <a:pt x="134" y="162"/>
                  </a:lnTo>
                  <a:lnTo>
                    <a:pt x="134" y="162"/>
                  </a:lnTo>
                  <a:lnTo>
                    <a:pt x="144" y="158"/>
                  </a:lnTo>
                  <a:lnTo>
                    <a:pt x="152" y="154"/>
                  </a:lnTo>
                  <a:lnTo>
                    <a:pt x="158" y="150"/>
                  </a:lnTo>
                  <a:lnTo>
                    <a:pt x="162" y="144"/>
                  </a:lnTo>
                  <a:lnTo>
                    <a:pt x="166" y="138"/>
                  </a:lnTo>
                  <a:lnTo>
                    <a:pt x="168" y="132"/>
                  </a:lnTo>
                  <a:lnTo>
                    <a:pt x="168" y="120"/>
                  </a:lnTo>
                  <a:lnTo>
                    <a:pt x="168" y="36"/>
                  </a:lnTo>
                  <a:lnTo>
                    <a:pt x="168" y="36"/>
                  </a:lnTo>
                  <a:lnTo>
                    <a:pt x="168" y="36"/>
                  </a:lnTo>
                  <a:lnTo>
                    <a:pt x="166" y="24"/>
                  </a:lnTo>
                  <a:lnTo>
                    <a:pt x="162" y="18"/>
                  </a:lnTo>
                  <a:lnTo>
                    <a:pt x="160" y="12"/>
                  </a:lnTo>
                  <a:lnTo>
                    <a:pt x="154" y="8"/>
                  </a:lnTo>
                  <a:lnTo>
                    <a:pt x="148" y="4"/>
                  </a:lnTo>
                  <a:lnTo>
                    <a:pt x="140" y="0"/>
                  </a:lnTo>
                  <a:lnTo>
                    <a:pt x="128" y="0"/>
                  </a:lnTo>
                  <a:lnTo>
                    <a:pt x="0" y="0"/>
                  </a:lnTo>
                  <a:lnTo>
                    <a:pt x="0" y="0"/>
                  </a:lnTo>
                  <a:lnTo>
                    <a:pt x="0" y="0"/>
                  </a:lnTo>
                  <a:lnTo>
                    <a:pt x="0" y="0"/>
                  </a:lnTo>
                  <a:lnTo>
                    <a:pt x="128" y="0"/>
                  </a:lnTo>
                  <a:lnTo>
                    <a:pt x="128" y="0"/>
                  </a:lnTo>
                  <a:lnTo>
                    <a:pt x="140" y="2"/>
                  </a:lnTo>
                  <a:lnTo>
                    <a:pt x="148" y="4"/>
                  </a:lnTo>
                  <a:lnTo>
                    <a:pt x="154" y="8"/>
                  </a:lnTo>
                  <a:lnTo>
                    <a:pt x="160" y="12"/>
                  </a:lnTo>
                  <a:lnTo>
                    <a:pt x="162" y="18"/>
                  </a:lnTo>
                  <a:lnTo>
                    <a:pt x="164" y="24"/>
                  </a:lnTo>
                  <a:lnTo>
                    <a:pt x="168" y="36"/>
                  </a:lnTo>
                  <a:lnTo>
                    <a:pt x="168" y="36"/>
                  </a:lnTo>
                  <a:lnTo>
                    <a:pt x="168" y="36"/>
                  </a:lnTo>
                  <a:lnTo>
                    <a:pt x="168" y="120"/>
                  </a:lnTo>
                  <a:lnTo>
                    <a:pt x="168" y="120"/>
                  </a:lnTo>
                  <a:lnTo>
                    <a:pt x="166" y="132"/>
                  </a:lnTo>
                  <a:lnTo>
                    <a:pt x="164" y="138"/>
                  </a:lnTo>
                  <a:lnTo>
                    <a:pt x="162" y="144"/>
                  </a:lnTo>
                  <a:lnTo>
                    <a:pt x="158" y="150"/>
                  </a:lnTo>
                  <a:lnTo>
                    <a:pt x="152" y="154"/>
                  </a:lnTo>
                  <a:lnTo>
                    <a:pt x="144" y="158"/>
                  </a:lnTo>
                  <a:lnTo>
                    <a:pt x="134" y="160"/>
                  </a:lnTo>
                  <a:lnTo>
                    <a:pt x="134" y="162"/>
                  </a:lnTo>
                  <a:lnTo>
                    <a:pt x="134" y="160"/>
                  </a:lnTo>
                  <a:lnTo>
                    <a:pt x="2" y="160"/>
                  </a:lnTo>
                  <a:lnTo>
                    <a:pt x="2" y="0"/>
                  </a:lnTo>
                  <a:lnTo>
                    <a:pt x="0" y="0"/>
                  </a:lnTo>
                  <a:lnTo>
                    <a:pt x="0" y="0"/>
                  </a:lnTo>
                  <a:lnTo>
                    <a:pt x="0" y="0"/>
                  </a:lnTo>
                  <a:close/>
                </a:path>
              </a:pathLst>
            </a:custGeom>
            <a:solidFill>
              <a:srgbClr val="ED1C2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73" name="Group 116"/>
            <p:cNvGrpSpPr/>
            <p:nvPr userDrawn="1"/>
          </p:nvGrpSpPr>
          <p:grpSpPr>
            <a:xfrm>
              <a:off x="8024971" y="851993"/>
              <a:ext cx="972753" cy="96765"/>
              <a:chOff x="8024971" y="851993"/>
              <a:chExt cx="972753" cy="96765"/>
            </a:xfrm>
          </p:grpSpPr>
          <p:sp>
            <p:nvSpPr>
              <p:cNvPr id="74" name="Freeform 69"/>
              <p:cNvSpPr>
                <a:spLocks/>
              </p:cNvSpPr>
              <p:nvPr/>
            </p:nvSpPr>
            <p:spPr bwMode="auto">
              <a:xfrm>
                <a:off x="8024971" y="857157"/>
                <a:ext cx="56765" cy="69666"/>
              </a:xfrm>
              <a:custGeom>
                <a:avLst/>
                <a:gdLst/>
                <a:ahLst/>
                <a:cxnLst>
                  <a:cxn ang="0">
                    <a:pos x="42" y="66"/>
                  </a:cxn>
                  <a:cxn ang="0">
                    <a:pos x="38" y="108"/>
                  </a:cxn>
                  <a:cxn ang="0">
                    <a:pos x="24" y="108"/>
                  </a:cxn>
                  <a:cxn ang="0">
                    <a:pos x="30" y="66"/>
                  </a:cxn>
                  <a:cxn ang="0">
                    <a:pos x="0" y="0"/>
                  </a:cxn>
                  <a:cxn ang="0">
                    <a:pos x="16" y="0"/>
                  </a:cxn>
                  <a:cxn ang="0">
                    <a:pos x="38" y="54"/>
                  </a:cxn>
                  <a:cxn ang="0">
                    <a:pos x="40" y="54"/>
                  </a:cxn>
                  <a:cxn ang="0">
                    <a:pos x="76" y="0"/>
                  </a:cxn>
                  <a:cxn ang="0">
                    <a:pos x="88" y="0"/>
                  </a:cxn>
                  <a:cxn ang="0">
                    <a:pos x="42" y="66"/>
                  </a:cxn>
                </a:cxnLst>
                <a:rect l="0" t="0" r="r" b="b"/>
                <a:pathLst>
                  <a:path w="88" h="108">
                    <a:moveTo>
                      <a:pt x="42" y="66"/>
                    </a:moveTo>
                    <a:lnTo>
                      <a:pt x="38" y="108"/>
                    </a:lnTo>
                    <a:lnTo>
                      <a:pt x="24" y="108"/>
                    </a:lnTo>
                    <a:lnTo>
                      <a:pt x="30" y="66"/>
                    </a:lnTo>
                    <a:lnTo>
                      <a:pt x="0" y="0"/>
                    </a:lnTo>
                    <a:lnTo>
                      <a:pt x="16" y="0"/>
                    </a:lnTo>
                    <a:lnTo>
                      <a:pt x="38" y="54"/>
                    </a:lnTo>
                    <a:lnTo>
                      <a:pt x="40" y="54"/>
                    </a:lnTo>
                    <a:lnTo>
                      <a:pt x="76" y="0"/>
                    </a:lnTo>
                    <a:lnTo>
                      <a:pt x="88" y="0"/>
                    </a:lnTo>
                    <a:lnTo>
                      <a:pt x="42" y="66"/>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Freeform 70"/>
              <p:cNvSpPr>
                <a:spLocks noEditPoints="1"/>
              </p:cNvSpPr>
              <p:nvPr/>
            </p:nvSpPr>
            <p:spPr bwMode="auto">
              <a:xfrm>
                <a:off x="8073996" y="872638"/>
                <a:ext cx="51605" cy="55475"/>
              </a:xfrm>
              <a:custGeom>
                <a:avLst/>
                <a:gdLst/>
                <a:ahLst/>
                <a:cxnLst>
                  <a:cxn ang="0">
                    <a:pos x="80" y="42"/>
                  </a:cxn>
                  <a:cxn ang="0">
                    <a:pos x="74" y="60"/>
                  </a:cxn>
                  <a:cxn ang="0">
                    <a:pos x="70" y="68"/>
                  </a:cxn>
                  <a:cxn ang="0">
                    <a:pos x="64" y="74"/>
                  </a:cxn>
                  <a:cxn ang="0">
                    <a:pos x="50" y="82"/>
                  </a:cxn>
                  <a:cxn ang="0">
                    <a:pos x="42" y="84"/>
                  </a:cxn>
                  <a:cxn ang="0">
                    <a:pos x="34" y="86"/>
                  </a:cxn>
                  <a:cxn ang="0">
                    <a:pos x="18" y="82"/>
                  </a:cxn>
                  <a:cxn ang="0">
                    <a:pos x="12" y="78"/>
                  </a:cxn>
                  <a:cxn ang="0">
                    <a:pos x="6" y="74"/>
                  </a:cxn>
                  <a:cxn ang="0">
                    <a:pos x="0" y="60"/>
                  </a:cxn>
                  <a:cxn ang="0">
                    <a:pos x="0" y="52"/>
                  </a:cxn>
                  <a:cxn ang="0">
                    <a:pos x="0" y="42"/>
                  </a:cxn>
                  <a:cxn ang="0">
                    <a:pos x="6" y="24"/>
                  </a:cxn>
                  <a:cxn ang="0">
                    <a:pos x="14" y="12"/>
                  </a:cxn>
                  <a:cxn ang="0">
                    <a:pos x="20" y="6"/>
                  </a:cxn>
                  <a:cxn ang="0">
                    <a:pos x="36" y="0"/>
                  </a:cxn>
                  <a:cxn ang="0">
                    <a:pos x="46" y="0"/>
                  </a:cxn>
                  <a:cxn ang="0">
                    <a:pos x="62" y="4"/>
                  </a:cxn>
                  <a:cxn ang="0">
                    <a:pos x="68" y="6"/>
                  </a:cxn>
                  <a:cxn ang="0">
                    <a:pos x="72" y="12"/>
                  </a:cxn>
                  <a:cxn ang="0">
                    <a:pos x="78" y="24"/>
                  </a:cxn>
                  <a:cxn ang="0">
                    <a:pos x="80" y="34"/>
                  </a:cxn>
                  <a:cxn ang="0">
                    <a:pos x="80" y="42"/>
                  </a:cxn>
                  <a:cxn ang="0">
                    <a:pos x="66" y="42"/>
                  </a:cxn>
                  <a:cxn ang="0">
                    <a:pos x="66" y="28"/>
                  </a:cxn>
                  <a:cxn ang="0">
                    <a:pos x="62" y="18"/>
                  </a:cxn>
                  <a:cxn ang="0">
                    <a:pos x="56" y="12"/>
                  </a:cxn>
                  <a:cxn ang="0">
                    <a:pos x="50" y="10"/>
                  </a:cxn>
                  <a:cxn ang="0">
                    <a:pos x="44" y="8"/>
                  </a:cxn>
                  <a:cxn ang="0">
                    <a:pos x="32" y="12"/>
                  </a:cxn>
                  <a:cxn ang="0">
                    <a:pos x="24" y="18"/>
                  </a:cxn>
                  <a:cxn ang="0">
                    <a:pos x="16" y="28"/>
                  </a:cxn>
                  <a:cxn ang="0">
                    <a:pos x="14" y="42"/>
                  </a:cxn>
                  <a:cxn ang="0">
                    <a:pos x="14" y="56"/>
                  </a:cxn>
                  <a:cxn ang="0">
                    <a:pos x="16" y="68"/>
                  </a:cxn>
                  <a:cxn ang="0">
                    <a:pos x="24" y="74"/>
                  </a:cxn>
                  <a:cxn ang="0">
                    <a:pos x="30" y="76"/>
                  </a:cxn>
                  <a:cxn ang="0">
                    <a:pos x="36" y="78"/>
                  </a:cxn>
                  <a:cxn ang="0">
                    <a:pos x="48" y="74"/>
                  </a:cxn>
                  <a:cxn ang="0">
                    <a:pos x="52" y="72"/>
                  </a:cxn>
                  <a:cxn ang="0">
                    <a:pos x="56" y="68"/>
                  </a:cxn>
                  <a:cxn ang="0">
                    <a:pos x="62" y="56"/>
                  </a:cxn>
                  <a:cxn ang="0">
                    <a:pos x="66" y="42"/>
                  </a:cxn>
                </a:cxnLst>
                <a:rect l="0" t="0" r="r" b="b"/>
                <a:pathLst>
                  <a:path w="80" h="86">
                    <a:moveTo>
                      <a:pt x="80" y="42"/>
                    </a:moveTo>
                    <a:lnTo>
                      <a:pt x="80" y="42"/>
                    </a:lnTo>
                    <a:lnTo>
                      <a:pt x="78" y="52"/>
                    </a:lnTo>
                    <a:lnTo>
                      <a:pt x="74" y="60"/>
                    </a:lnTo>
                    <a:lnTo>
                      <a:pt x="74" y="60"/>
                    </a:lnTo>
                    <a:lnTo>
                      <a:pt x="70" y="68"/>
                    </a:lnTo>
                    <a:lnTo>
                      <a:pt x="64" y="74"/>
                    </a:lnTo>
                    <a:lnTo>
                      <a:pt x="64" y="74"/>
                    </a:lnTo>
                    <a:lnTo>
                      <a:pt x="58" y="78"/>
                    </a:lnTo>
                    <a:lnTo>
                      <a:pt x="50" y="82"/>
                    </a:lnTo>
                    <a:lnTo>
                      <a:pt x="50" y="82"/>
                    </a:lnTo>
                    <a:lnTo>
                      <a:pt x="42" y="84"/>
                    </a:lnTo>
                    <a:lnTo>
                      <a:pt x="34" y="86"/>
                    </a:lnTo>
                    <a:lnTo>
                      <a:pt x="34" y="86"/>
                    </a:lnTo>
                    <a:lnTo>
                      <a:pt x="26" y="84"/>
                    </a:lnTo>
                    <a:lnTo>
                      <a:pt x="18" y="82"/>
                    </a:lnTo>
                    <a:lnTo>
                      <a:pt x="18" y="82"/>
                    </a:lnTo>
                    <a:lnTo>
                      <a:pt x="12" y="78"/>
                    </a:lnTo>
                    <a:lnTo>
                      <a:pt x="6" y="74"/>
                    </a:lnTo>
                    <a:lnTo>
                      <a:pt x="6" y="74"/>
                    </a:lnTo>
                    <a:lnTo>
                      <a:pt x="4" y="68"/>
                    </a:lnTo>
                    <a:lnTo>
                      <a:pt x="0" y="60"/>
                    </a:lnTo>
                    <a:lnTo>
                      <a:pt x="0" y="60"/>
                    </a:lnTo>
                    <a:lnTo>
                      <a:pt x="0" y="52"/>
                    </a:lnTo>
                    <a:lnTo>
                      <a:pt x="0" y="42"/>
                    </a:lnTo>
                    <a:lnTo>
                      <a:pt x="0" y="42"/>
                    </a:lnTo>
                    <a:lnTo>
                      <a:pt x="2" y="34"/>
                    </a:lnTo>
                    <a:lnTo>
                      <a:pt x="6" y="24"/>
                    </a:lnTo>
                    <a:lnTo>
                      <a:pt x="10" y="18"/>
                    </a:lnTo>
                    <a:lnTo>
                      <a:pt x="14" y="12"/>
                    </a:lnTo>
                    <a:lnTo>
                      <a:pt x="14" y="12"/>
                    </a:lnTo>
                    <a:lnTo>
                      <a:pt x="20" y="6"/>
                    </a:lnTo>
                    <a:lnTo>
                      <a:pt x="28" y="4"/>
                    </a:lnTo>
                    <a:lnTo>
                      <a:pt x="36" y="0"/>
                    </a:lnTo>
                    <a:lnTo>
                      <a:pt x="46" y="0"/>
                    </a:lnTo>
                    <a:lnTo>
                      <a:pt x="46" y="0"/>
                    </a:lnTo>
                    <a:lnTo>
                      <a:pt x="54" y="0"/>
                    </a:lnTo>
                    <a:lnTo>
                      <a:pt x="62" y="4"/>
                    </a:lnTo>
                    <a:lnTo>
                      <a:pt x="62" y="4"/>
                    </a:lnTo>
                    <a:lnTo>
                      <a:pt x="68" y="6"/>
                    </a:lnTo>
                    <a:lnTo>
                      <a:pt x="72" y="12"/>
                    </a:lnTo>
                    <a:lnTo>
                      <a:pt x="72" y="12"/>
                    </a:lnTo>
                    <a:lnTo>
                      <a:pt x="76" y="18"/>
                    </a:lnTo>
                    <a:lnTo>
                      <a:pt x="78" y="24"/>
                    </a:lnTo>
                    <a:lnTo>
                      <a:pt x="78" y="24"/>
                    </a:lnTo>
                    <a:lnTo>
                      <a:pt x="80" y="34"/>
                    </a:lnTo>
                    <a:lnTo>
                      <a:pt x="80" y="42"/>
                    </a:lnTo>
                    <a:lnTo>
                      <a:pt x="80" y="42"/>
                    </a:lnTo>
                    <a:close/>
                    <a:moveTo>
                      <a:pt x="66" y="42"/>
                    </a:moveTo>
                    <a:lnTo>
                      <a:pt x="66" y="42"/>
                    </a:lnTo>
                    <a:lnTo>
                      <a:pt x="66" y="28"/>
                    </a:lnTo>
                    <a:lnTo>
                      <a:pt x="66" y="28"/>
                    </a:lnTo>
                    <a:lnTo>
                      <a:pt x="62" y="18"/>
                    </a:lnTo>
                    <a:lnTo>
                      <a:pt x="62" y="18"/>
                    </a:lnTo>
                    <a:lnTo>
                      <a:pt x="60" y="14"/>
                    </a:lnTo>
                    <a:lnTo>
                      <a:pt x="56" y="12"/>
                    </a:lnTo>
                    <a:lnTo>
                      <a:pt x="56" y="12"/>
                    </a:lnTo>
                    <a:lnTo>
                      <a:pt x="50" y="10"/>
                    </a:lnTo>
                    <a:lnTo>
                      <a:pt x="44" y="8"/>
                    </a:lnTo>
                    <a:lnTo>
                      <a:pt x="44" y="8"/>
                    </a:lnTo>
                    <a:lnTo>
                      <a:pt x="38" y="10"/>
                    </a:lnTo>
                    <a:lnTo>
                      <a:pt x="32" y="12"/>
                    </a:lnTo>
                    <a:lnTo>
                      <a:pt x="28" y="14"/>
                    </a:lnTo>
                    <a:lnTo>
                      <a:pt x="24" y="18"/>
                    </a:lnTo>
                    <a:lnTo>
                      <a:pt x="24" y="18"/>
                    </a:lnTo>
                    <a:lnTo>
                      <a:pt x="16" y="28"/>
                    </a:lnTo>
                    <a:lnTo>
                      <a:pt x="14" y="42"/>
                    </a:lnTo>
                    <a:lnTo>
                      <a:pt x="14" y="42"/>
                    </a:lnTo>
                    <a:lnTo>
                      <a:pt x="14" y="56"/>
                    </a:lnTo>
                    <a:lnTo>
                      <a:pt x="14" y="56"/>
                    </a:lnTo>
                    <a:lnTo>
                      <a:pt x="16" y="68"/>
                    </a:lnTo>
                    <a:lnTo>
                      <a:pt x="16" y="68"/>
                    </a:lnTo>
                    <a:lnTo>
                      <a:pt x="20" y="72"/>
                    </a:lnTo>
                    <a:lnTo>
                      <a:pt x="24" y="74"/>
                    </a:lnTo>
                    <a:lnTo>
                      <a:pt x="24" y="74"/>
                    </a:lnTo>
                    <a:lnTo>
                      <a:pt x="30" y="76"/>
                    </a:lnTo>
                    <a:lnTo>
                      <a:pt x="36" y="78"/>
                    </a:lnTo>
                    <a:lnTo>
                      <a:pt x="36" y="78"/>
                    </a:lnTo>
                    <a:lnTo>
                      <a:pt x="42" y="76"/>
                    </a:lnTo>
                    <a:lnTo>
                      <a:pt x="48" y="74"/>
                    </a:lnTo>
                    <a:lnTo>
                      <a:pt x="48" y="74"/>
                    </a:lnTo>
                    <a:lnTo>
                      <a:pt x="52" y="72"/>
                    </a:lnTo>
                    <a:lnTo>
                      <a:pt x="56" y="68"/>
                    </a:lnTo>
                    <a:lnTo>
                      <a:pt x="56" y="68"/>
                    </a:lnTo>
                    <a:lnTo>
                      <a:pt x="62" y="56"/>
                    </a:lnTo>
                    <a:lnTo>
                      <a:pt x="62" y="56"/>
                    </a:lnTo>
                    <a:lnTo>
                      <a:pt x="66" y="42"/>
                    </a:lnTo>
                    <a:lnTo>
                      <a:pt x="66" y="42"/>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6" name="Freeform 71"/>
              <p:cNvSpPr>
                <a:spLocks/>
              </p:cNvSpPr>
              <p:nvPr/>
            </p:nvSpPr>
            <p:spPr bwMode="auto">
              <a:xfrm>
                <a:off x="8137211" y="873928"/>
                <a:ext cx="47734" cy="52895"/>
              </a:xfrm>
              <a:custGeom>
                <a:avLst/>
                <a:gdLst/>
                <a:ahLst/>
                <a:cxnLst>
                  <a:cxn ang="0">
                    <a:pos x="54" y="82"/>
                  </a:cxn>
                  <a:cxn ang="0">
                    <a:pos x="54" y="72"/>
                  </a:cxn>
                  <a:cxn ang="0">
                    <a:pos x="54" y="72"/>
                  </a:cxn>
                  <a:cxn ang="0">
                    <a:pos x="44" y="78"/>
                  </a:cxn>
                  <a:cxn ang="0">
                    <a:pos x="44" y="78"/>
                  </a:cxn>
                  <a:cxn ang="0">
                    <a:pos x="36" y="82"/>
                  </a:cxn>
                  <a:cxn ang="0">
                    <a:pos x="36" y="82"/>
                  </a:cxn>
                  <a:cxn ang="0">
                    <a:pos x="28" y="82"/>
                  </a:cxn>
                  <a:cxn ang="0">
                    <a:pos x="28" y="82"/>
                  </a:cxn>
                  <a:cxn ang="0">
                    <a:pos x="20" y="82"/>
                  </a:cxn>
                  <a:cxn ang="0">
                    <a:pos x="20" y="82"/>
                  </a:cxn>
                  <a:cxn ang="0">
                    <a:pos x="12" y="82"/>
                  </a:cxn>
                  <a:cxn ang="0">
                    <a:pos x="12" y="82"/>
                  </a:cxn>
                  <a:cxn ang="0">
                    <a:pos x="6" y="78"/>
                  </a:cxn>
                  <a:cxn ang="0">
                    <a:pos x="6" y="78"/>
                  </a:cxn>
                  <a:cxn ang="0">
                    <a:pos x="2" y="70"/>
                  </a:cxn>
                  <a:cxn ang="0">
                    <a:pos x="2" y="70"/>
                  </a:cxn>
                  <a:cxn ang="0">
                    <a:pos x="0" y="58"/>
                  </a:cxn>
                  <a:cxn ang="0">
                    <a:pos x="8" y="0"/>
                  </a:cxn>
                  <a:cxn ang="0">
                    <a:pos x="20" y="0"/>
                  </a:cxn>
                  <a:cxn ang="0">
                    <a:pos x="14" y="52"/>
                  </a:cxn>
                  <a:cxn ang="0">
                    <a:pos x="14" y="52"/>
                  </a:cxn>
                  <a:cxn ang="0">
                    <a:pos x="12" y="58"/>
                  </a:cxn>
                  <a:cxn ang="0">
                    <a:pos x="12" y="58"/>
                  </a:cxn>
                  <a:cxn ang="0">
                    <a:pos x="14" y="66"/>
                  </a:cxn>
                  <a:cxn ang="0">
                    <a:pos x="14" y="66"/>
                  </a:cxn>
                  <a:cxn ang="0">
                    <a:pos x="18" y="70"/>
                  </a:cxn>
                  <a:cxn ang="0">
                    <a:pos x="18" y="70"/>
                  </a:cxn>
                  <a:cxn ang="0">
                    <a:pos x="20" y="72"/>
                  </a:cxn>
                  <a:cxn ang="0">
                    <a:pos x="26" y="72"/>
                  </a:cxn>
                  <a:cxn ang="0">
                    <a:pos x="26" y="72"/>
                  </a:cxn>
                  <a:cxn ang="0">
                    <a:pos x="34" y="72"/>
                  </a:cxn>
                  <a:cxn ang="0">
                    <a:pos x="34" y="72"/>
                  </a:cxn>
                  <a:cxn ang="0">
                    <a:pos x="42" y="70"/>
                  </a:cxn>
                  <a:cxn ang="0">
                    <a:pos x="42" y="70"/>
                  </a:cxn>
                  <a:cxn ang="0">
                    <a:pos x="48" y="66"/>
                  </a:cxn>
                  <a:cxn ang="0">
                    <a:pos x="48" y="66"/>
                  </a:cxn>
                  <a:cxn ang="0">
                    <a:pos x="54" y="64"/>
                  </a:cxn>
                  <a:cxn ang="0">
                    <a:pos x="62" y="0"/>
                  </a:cxn>
                  <a:cxn ang="0">
                    <a:pos x="74" y="0"/>
                  </a:cxn>
                  <a:cxn ang="0">
                    <a:pos x="64" y="82"/>
                  </a:cxn>
                  <a:cxn ang="0">
                    <a:pos x="54" y="82"/>
                  </a:cxn>
                </a:cxnLst>
                <a:rect l="0" t="0" r="r" b="b"/>
                <a:pathLst>
                  <a:path w="74" h="82">
                    <a:moveTo>
                      <a:pt x="54" y="82"/>
                    </a:moveTo>
                    <a:lnTo>
                      <a:pt x="54" y="72"/>
                    </a:lnTo>
                    <a:lnTo>
                      <a:pt x="54" y="72"/>
                    </a:lnTo>
                    <a:lnTo>
                      <a:pt x="44" y="78"/>
                    </a:lnTo>
                    <a:lnTo>
                      <a:pt x="44" y="78"/>
                    </a:lnTo>
                    <a:lnTo>
                      <a:pt x="36" y="82"/>
                    </a:lnTo>
                    <a:lnTo>
                      <a:pt x="36" y="82"/>
                    </a:lnTo>
                    <a:lnTo>
                      <a:pt x="28" y="82"/>
                    </a:lnTo>
                    <a:lnTo>
                      <a:pt x="28" y="82"/>
                    </a:lnTo>
                    <a:lnTo>
                      <a:pt x="20" y="82"/>
                    </a:lnTo>
                    <a:lnTo>
                      <a:pt x="20" y="82"/>
                    </a:lnTo>
                    <a:lnTo>
                      <a:pt x="12" y="82"/>
                    </a:lnTo>
                    <a:lnTo>
                      <a:pt x="12" y="82"/>
                    </a:lnTo>
                    <a:lnTo>
                      <a:pt x="6" y="78"/>
                    </a:lnTo>
                    <a:lnTo>
                      <a:pt x="6" y="78"/>
                    </a:lnTo>
                    <a:lnTo>
                      <a:pt x="2" y="70"/>
                    </a:lnTo>
                    <a:lnTo>
                      <a:pt x="2" y="70"/>
                    </a:lnTo>
                    <a:lnTo>
                      <a:pt x="0" y="58"/>
                    </a:lnTo>
                    <a:lnTo>
                      <a:pt x="8" y="0"/>
                    </a:lnTo>
                    <a:lnTo>
                      <a:pt x="20" y="0"/>
                    </a:lnTo>
                    <a:lnTo>
                      <a:pt x="14" y="52"/>
                    </a:lnTo>
                    <a:lnTo>
                      <a:pt x="14" y="52"/>
                    </a:lnTo>
                    <a:lnTo>
                      <a:pt x="12" y="58"/>
                    </a:lnTo>
                    <a:lnTo>
                      <a:pt x="12" y="58"/>
                    </a:lnTo>
                    <a:lnTo>
                      <a:pt x="14" y="66"/>
                    </a:lnTo>
                    <a:lnTo>
                      <a:pt x="14" y="66"/>
                    </a:lnTo>
                    <a:lnTo>
                      <a:pt x="18" y="70"/>
                    </a:lnTo>
                    <a:lnTo>
                      <a:pt x="18" y="70"/>
                    </a:lnTo>
                    <a:lnTo>
                      <a:pt x="20" y="72"/>
                    </a:lnTo>
                    <a:lnTo>
                      <a:pt x="26" y="72"/>
                    </a:lnTo>
                    <a:lnTo>
                      <a:pt x="26" y="72"/>
                    </a:lnTo>
                    <a:lnTo>
                      <a:pt x="34" y="72"/>
                    </a:lnTo>
                    <a:lnTo>
                      <a:pt x="34" y="72"/>
                    </a:lnTo>
                    <a:lnTo>
                      <a:pt x="42" y="70"/>
                    </a:lnTo>
                    <a:lnTo>
                      <a:pt x="42" y="70"/>
                    </a:lnTo>
                    <a:lnTo>
                      <a:pt x="48" y="66"/>
                    </a:lnTo>
                    <a:lnTo>
                      <a:pt x="48" y="66"/>
                    </a:lnTo>
                    <a:lnTo>
                      <a:pt x="54" y="64"/>
                    </a:lnTo>
                    <a:lnTo>
                      <a:pt x="62" y="0"/>
                    </a:lnTo>
                    <a:lnTo>
                      <a:pt x="74" y="0"/>
                    </a:lnTo>
                    <a:lnTo>
                      <a:pt x="64" y="82"/>
                    </a:lnTo>
                    <a:lnTo>
                      <a:pt x="54" y="82"/>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7" name="Freeform 72"/>
              <p:cNvSpPr>
                <a:spLocks/>
              </p:cNvSpPr>
              <p:nvPr/>
            </p:nvSpPr>
            <p:spPr bwMode="auto">
              <a:xfrm>
                <a:off x="8195267" y="873928"/>
                <a:ext cx="34833" cy="52895"/>
              </a:xfrm>
              <a:custGeom>
                <a:avLst/>
                <a:gdLst/>
                <a:ahLst/>
                <a:cxnLst>
                  <a:cxn ang="0">
                    <a:pos x="34" y="12"/>
                  </a:cxn>
                  <a:cxn ang="0">
                    <a:pos x="34" y="12"/>
                  </a:cxn>
                  <a:cxn ang="0">
                    <a:pos x="28" y="14"/>
                  </a:cxn>
                  <a:cxn ang="0">
                    <a:pos x="20" y="18"/>
                  </a:cxn>
                  <a:cxn ang="0">
                    <a:pos x="12" y="82"/>
                  </a:cxn>
                  <a:cxn ang="0">
                    <a:pos x="0" y="82"/>
                  </a:cxn>
                  <a:cxn ang="0">
                    <a:pos x="10" y="0"/>
                  </a:cxn>
                  <a:cxn ang="0">
                    <a:pos x="22" y="0"/>
                  </a:cxn>
                  <a:cxn ang="0">
                    <a:pos x="20" y="10"/>
                  </a:cxn>
                  <a:cxn ang="0">
                    <a:pos x="20" y="10"/>
                  </a:cxn>
                  <a:cxn ang="0">
                    <a:pos x="30" y="4"/>
                  </a:cxn>
                  <a:cxn ang="0">
                    <a:pos x="30" y="4"/>
                  </a:cxn>
                  <a:cxn ang="0">
                    <a:pos x="38" y="2"/>
                  </a:cxn>
                  <a:cxn ang="0">
                    <a:pos x="38" y="2"/>
                  </a:cxn>
                  <a:cxn ang="0">
                    <a:pos x="46" y="0"/>
                  </a:cxn>
                  <a:cxn ang="0">
                    <a:pos x="46" y="0"/>
                  </a:cxn>
                  <a:cxn ang="0">
                    <a:pos x="54" y="0"/>
                  </a:cxn>
                  <a:cxn ang="0">
                    <a:pos x="52" y="10"/>
                  </a:cxn>
                  <a:cxn ang="0">
                    <a:pos x="52" y="10"/>
                  </a:cxn>
                  <a:cxn ang="0">
                    <a:pos x="34" y="12"/>
                  </a:cxn>
                  <a:cxn ang="0">
                    <a:pos x="34" y="12"/>
                  </a:cxn>
                </a:cxnLst>
                <a:rect l="0" t="0" r="r" b="b"/>
                <a:pathLst>
                  <a:path w="54" h="82">
                    <a:moveTo>
                      <a:pt x="34" y="12"/>
                    </a:moveTo>
                    <a:lnTo>
                      <a:pt x="34" y="12"/>
                    </a:lnTo>
                    <a:lnTo>
                      <a:pt x="28" y="14"/>
                    </a:lnTo>
                    <a:lnTo>
                      <a:pt x="20" y="18"/>
                    </a:lnTo>
                    <a:lnTo>
                      <a:pt x="12" y="82"/>
                    </a:lnTo>
                    <a:lnTo>
                      <a:pt x="0" y="82"/>
                    </a:lnTo>
                    <a:lnTo>
                      <a:pt x="10" y="0"/>
                    </a:lnTo>
                    <a:lnTo>
                      <a:pt x="22" y="0"/>
                    </a:lnTo>
                    <a:lnTo>
                      <a:pt x="20" y="10"/>
                    </a:lnTo>
                    <a:lnTo>
                      <a:pt x="20" y="10"/>
                    </a:lnTo>
                    <a:lnTo>
                      <a:pt x="30" y="4"/>
                    </a:lnTo>
                    <a:lnTo>
                      <a:pt x="30" y="4"/>
                    </a:lnTo>
                    <a:lnTo>
                      <a:pt x="38" y="2"/>
                    </a:lnTo>
                    <a:lnTo>
                      <a:pt x="38" y="2"/>
                    </a:lnTo>
                    <a:lnTo>
                      <a:pt x="46" y="0"/>
                    </a:lnTo>
                    <a:lnTo>
                      <a:pt x="46" y="0"/>
                    </a:lnTo>
                    <a:lnTo>
                      <a:pt x="54" y="0"/>
                    </a:lnTo>
                    <a:lnTo>
                      <a:pt x="52" y="10"/>
                    </a:lnTo>
                    <a:lnTo>
                      <a:pt x="52" y="10"/>
                    </a:lnTo>
                    <a:lnTo>
                      <a:pt x="34" y="12"/>
                    </a:lnTo>
                    <a:lnTo>
                      <a:pt x="34" y="12"/>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8" name="Freeform 73"/>
              <p:cNvSpPr>
                <a:spLocks/>
              </p:cNvSpPr>
              <p:nvPr/>
            </p:nvSpPr>
            <p:spPr bwMode="auto">
              <a:xfrm>
                <a:off x="8267513" y="857157"/>
                <a:ext cx="63216" cy="69666"/>
              </a:xfrm>
              <a:custGeom>
                <a:avLst/>
                <a:gdLst/>
                <a:ahLst/>
                <a:cxnLst>
                  <a:cxn ang="0">
                    <a:pos x="84" y="108"/>
                  </a:cxn>
                  <a:cxn ang="0">
                    <a:pos x="66" y="108"/>
                  </a:cxn>
                  <a:cxn ang="0">
                    <a:pos x="24" y="10"/>
                  </a:cxn>
                  <a:cxn ang="0">
                    <a:pos x="22" y="10"/>
                  </a:cxn>
                  <a:cxn ang="0">
                    <a:pos x="12" y="108"/>
                  </a:cxn>
                  <a:cxn ang="0">
                    <a:pos x="0" y="108"/>
                  </a:cxn>
                  <a:cxn ang="0">
                    <a:pos x="14" y="0"/>
                  </a:cxn>
                  <a:cxn ang="0">
                    <a:pos x="32" y="0"/>
                  </a:cxn>
                  <a:cxn ang="0">
                    <a:pos x="74" y="94"/>
                  </a:cxn>
                  <a:cxn ang="0">
                    <a:pos x="76" y="94"/>
                  </a:cxn>
                  <a:cxn ang="0">
                    <a:pos x="86" y="0"/>
                  </a:cxn>
                  <a:cxn ang="0">
                    <a:pos x="98" y="0"/>
                  </a:cxn>
                  <a:cxn ang="0">
                    <a:pos x="84" y="108"/>
                  </a:cxn>
                </a:cxnLst>
                <a:rect l="0" t="0" r="r" b="b"/>
                <a:pathLst>
                  <a:path w="98" h="108">
                    <a:moveTo>
                      <a:pt x="84" y="108"/>
                    </a:moveTo>
                    <a:lnTo>
                      <a:pt x="66" y="108"/>
                    </a:lnTo>
                    <a:lnTo>
                      <a:pt x="24" y="10"/>
                    </a:lnTo>
                    <a:lnTo>
                      <a:pt x="22" y="10"/>
                    </a:lnTo>
                    <a:lnTo>
                      <a:pt x="12" y="108"/>
                    </a:lnTo>
                    <a:lnTo>
                      <a:pt x="0" y="108"/>
                    </a:lnTo>
                    <a:lnTo>
                      <a:pt x="14" y="0"/>
                    </a:lnTo>
                    <a:lnTo>
                      <a:pt x="32" y="0"/>
                    </a:lnTo>
                    <a:lnTo>
                      <a:pt x="74" y="94"/>
                    </a:lnTo>
                    <a:lnTo>
                      <a:pt x="76" y="94"/>
                    </a:lnTo>
                    <a:lnTo>
                      <a:pt x="86" y="0"/>
                    </a:lnTo>
                    <a:lnTo>
                      <a:pt x="98" y="0"/>
                    </a:lnTo>
                    <a:lnTo>
                      <a:pt x="84" y="108"/>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9" name="Freeform 74"/>
              <p:cNvSpPr>
                <a:spLocks noEditPoints="1"/>
              </p:cNvSpPr>
              <p:nvPr/>
            </p:nvSpPr>
            <p:spPr bwMode="auto">
              <a:xfrm>
                <a:off x="8338470" y="872638"/>
                <a:ext cx="49025" cy="55475"/>
              </a:xfrm>
              <a:custGeom>
                <a:avLst/>
                <a:gdLst/>
                <a:ahLst/>
                <a:cxnLst>
                  <a:cxn ang="0">
                    <a:pos x="14" y="46"/>
                  </a:cxn>
                  <a:cxn ang="0">
                    <a:pos x="16" y="64"/>
                  </a:cxn>
                  <a:cxn ang="0">
                    <a:pos x="20" y="70"/>
                  </a:cxn>
                  <a:cxn ang="0">
                    <a:pos x="24" y="72"/>
                  </a:cxn>
                  <a:cxn ang="0">
                    <a:pos x="34" y="76"/>
                  </a:cxn>
                  <a:cxn ang="0">
                    <a:pos x="44" y="78"/>
                  </a:cxn>
                  <a:cxn ang="0">
                    <a:pos x="56" y="76"/>
                  </a:cxn>
                  <a:cxn ang="0">
                    <a:pos x="66" y="74"/>
                  </a:cxn>
                  <a:cxn ang="0">
                    <a:pos x="64" y="82"/>
                  </a:cxn>
                  <a:cxn ang="0">
                    <a:pos x="52" y="86"/>
                  </a:cxn>
                  <a:cxn ang="0">
                    <a:pos x="38" y="86"/>
                  </a:cxn>
                  <a:cxn ang="0">
                    <a:pos x="20" y="82"/>
                  </a:cxn>
                  <a:cxn ang="0">
                    <a:pos x="8" y="74"/>
                  </a:cxn>
                  <a:cxn ang="0">
                    <a:pos x="4" y="68"/>
                  </a:cxn>
                  <a:cxn ang="0">
                    <a:pos x="0" y="52"/>
                  </a:cxn>
                  <a:cxn ang="0">
                    <a:pos x="2" y="42"/>
                  </a:cxn>
                  <a:cxn ang="0">
                    <a:pos x="6" y="22"/>
                  </a:cxn>
                  <a:cxn ang="0">
                    <a:pos x="10" y="16"/>
                  </a:cxn>
                  <a:cxn ang="0">
                    <a:pos x="16" y="10"/>
                  </a:cxn>
                  <a:cxn ang="0">
                    <a:pos x="28" y="2"/>
                  </a:cxn>
                  <a:cxn ang="0">
                    <a:pos x="44" y="0"/>
                  </a:cxn>
                  <a:cxn ang="0">
                    <a:pos x="52" y="2"/>
                  </a:cxn>
                  <a:cxn ang="0">
                    <a:pos x="60" y="4"/>
                  </a:cxn>
                  <a:cxn ang="0">
                    <a:pos x="70" y="12"/>
                  </a:cxn>
                  <a:cxn ang="0">
                    <a:pos x="74" y="18"/>
                  </a:cxn>
                  <a:cxn ang="0">
                    <a:pos x="76" y="26"/>
                  </a:cxn>
                  <a:cxn ang="0">
                    <a:pos x="76" y="44"/>
                  </a:cxn>
                  <a:cxn ang="0">
                    <a:pos x="14" y="46"/>
                  </a:cxn>
                  <a:cxn ang="0">
                    <a:pos x="62" y="26"/>
                  </a:cxn>
                  <a:cxn ang="0">
                    <a:pos x="60" y="18"/>
                  </a:cxn>
                  <a:cxn ang="0">
                    <a:pos x="54" y="10"/>
                  </a:cxn>
                  <a:cxn ang="0">
                    <a:pos x="48" y="10"/>
                  </a:cxn>
                  <a:cxn ang="0">
                    <a:pos x="42" y="8"/>
                  </a:cxn>
                  <a:cxn ang="0">
                    <a:pos x="24" y="16"/>
                  </a:cxn>
                  <a:cxn ang="0">
                    <a:pos x="18" y="26"/>
                  </a:cxn>
                  <a:cxn ang="0">
                    <a:pos x="62" y="38"/>
                  </a:cxn>
                  <a:cxn ang="0">
                    <a:pos x="62" y="26"/>
                  </a:cxn>
                </a:cxnLst>
                <a:rect l="0" t="0" r="r" b="b"/>
                <a:pathLst>
                  <a:path w="76" h="86">
                    <a:moveTo>
                      <a:pt x="14" y="46"/>
                    </a:moveTo>
                    <a:lnTo>
                      <a:pt x="14" y="46"/>
                    </a:lnTo>
                    <a:lnTo>
                      <a:pt x="14" y="56"/>
                    </a:lnTo>
                    <a:lnTo>
                      <a:pt x="16" y="64"/>
                    </a:lnTo>
                    <a:lnTo>
                      <a:pt x="16" y="64"/>
                    </a:lnTo>
                    <a:lnTo>
                      <a:pt x="20" y="70"/>
                    </a:lnTo>
                    <a:lnTo>
                      <a:pt x="24" y="72"/>
                    </a:lnTo>
                    <a:lnTo>
                      <a:pt x="24" y="72"/>
                    </a:lnTo>
                    <a:lnTo>
                      <a:pt x="30" y="76"/>
                    </a:lnTo>
                    <a:lnTo>
                      <a:pt x="34" y="76"/>
                    </a:lnTo>
                    <a:lnTo>
                      <a:pt x="34" y="76"/>
                    </a:lnTo>
                    <a:lnTo>
                      <a:pt x="44" y="78"/>
                    </a:lnTo>
                    <a:lnTo>
                      <a:pt x="44" y="78"/>
                    </a:lnTo>
                    <a:lnTo>
                      <a:pt x="56" y="76"/>
                    </a:lnTo>
                    <a:lnTo>
                      <a:pt x="56" y="76"/>
                    </a:lnTo>
                    <a:lnTo>
                      <a:pt x="66" y="74"/>
                    </a:lnTo>
                    <a:lnTo>
                      <a:pt x="64" y="82"/>
                    </a:lnTo>
                    <a:lnTo>
                      <a:pt x="64" y="82"/>
                    </a:lnTo>
                    <a:lnTo>
                      <a:pt x="52" y="86"/>
                    </a:lnTo>
                    <a:lnTo>
                      <a:pt x="52" y="86"/>
                    </a:lnTo>
                    <a:lnTo>
                      <a:pt x="38" y="86"/>
                    </a:lnTo>
                    <a:lnTo>
                      <a:pt x="38" y="86"/>
                    </a:lnTo>
                    <a:lnTo>
                      <a:pt x="30" y="84"/>
                    </a:lnTo>
                    <a:lnTo>
                      <a:pt x="20" y="82"/>
                    </a:lnTo>
                    <a:lnTo>
                      <a:pt x="14" y="80"/>
                    </a:lnTo>
                    <a:lnTo>
                      <a:pt x="8" y="74"/>
                    </a:lnTo>
                    <a:lnTo>
                      <a:pt x="8" y="74"/>
                    </a:lnTo>
                    <a:lnTo>
                      <a:pt x="4" y="68"/>
                    </a:lnTo>
                    <a:lnTo>
                      <a:pt x="2" y="60"/>
                    </a:lnTo>
                    <a:lnTo>
                      <a:pt x="0" y="52"/>
                    </a:lnTo>
                    <a:lnTo>
                      <a:pt x="2" y="42"/>
                    </a:lnTo>
                    <a:lnTo>
                      <a:pt x="2" y="42"/>
                    </a:lnTo>
                    <a:lnTo>
                      <a:pt x="4" y="32"/>
                    </a:lnTo>
                    <a:lnTo>
                      <a:pt x="6" y="22"/>
                    </a:lnTo>
                    <a:lnTo>
                      <a:pt x="6" y="22"/>
                    </a:lnTo>
                    <a:lnTo>
                      <a:pt x="10" y="16"/>
                    </a:lnTo>
                    <a:lnTo>
                      <a:pt x="16" y="10"/>
                    </a:lnTo>
                    <a:lnTo>
                      <a:pt x="16" y="10"/>
                    </a:lnTo>
                    <a:lnTo>
                      <a:pt x="22" y="6"/>
                    </a:lnTo>
                    <a:lnTo>
                      <a:pt x="28" y="2"/>
                    </a:lnTo>
                    <a:lnTo>
                      <a:pt x="28" y="2"/>
                    </a:lnTo>
                    <a:lnTo>
                      <a:pt x="44" y="0"/>
                    </a:lnTo>
                    <a:lnTo>
                      <a:pt x="44" y="0"/>
                    </a:lnTo>
                    <a:lnTo>
                      <a:pt x="52" y="2"/>
                    </a:lnTo>
                    <a:lnTo>
                      <a:pt x="60" y="4"/>
                    </a:lnTo>
                    <a:lnTo>
                      <a:pt x="60" y="4"/>
                    </a:lnTo>
                    <a:lnTo>
                      <a:pt x="66" y="8"/>
                    </a:lnTo>
                    <a:lnTo>
                      <a:pt x="70" y="12"/>
                    </a:lnTo>
                    <a:lnTo>
                      <a:pt x="70" y="12"/>
                    </a:lnTo>
                    <a:lnTo>
                      <a:pt x="74" y="18"/>
                    </a:lnTo>
                    <a:lnTo>
                      <a:pt x="76" y="26"/>
                    </a:lnTo>
                    <a:lnTo>
                      <a:pt x="76" y="26"/>
                    </a:lnTo>
                    <a:lnTo>
                      <a:pt x="76" y="34"/>
                    </a:lnTo>
                    <a:lnTo>
                      <a:pt x="76" y="44"/>
                    </a:lnTo>
                    <a:lnTo>
                      <a:pt x="76" y="46"/>
                    </a:lnTo>
                    <a:lnTo>
                      <a:pt x="14" y="46"/>
                    </a:lnTo>
                    <a:close/>
                    <a:moveTo>
                      <a:pt x="62" y="26"/>
                    </a:moveTo>
                    <a:lnTo>
                      <a:pt x="62" y="26"/>
                    </a:lnTo>
                    <a:lnTo>
                      <a:pt x="60" y="18"/>
                    </a:lnTo>
                    <a:lnTo>
                      <a:pt x="60" y="18"/>
                    </a:lnTo>
                    <a:lnTo>
                      <a:pt x="58" y="14"/>
                    </a:lnTo>
                    <a:lnTo>
                      <a:pt x="54" y="10"/>
                    </a:lnTo>
                    <a:lnTo>
                      <a:pt x="54" y="10"/>
                    </a:lnTo>
                    <a:lnTo>
                      <a:pt x="48" y="10"/>
                    </a:lnTo>
                    <a:lnTo>
                      <a:pt x="42" y="8"/>
                    </a:lnTo>
                    <a:lnTo>
                      <a:pt x="42" y="8"/>
                    </a:lnTo>
                    <a:lnTo>
                      <a:pt x="32" y="10"/>
                    </a:lnTo>
                    <a:lnTo>
                      <a:pt x="24" y="16"/>
                    </a:lnTo>
                    <a:lnTo>
                      <a:pt x="24" y="16"/>
                    </a:lnTo>
                    <a:lnTo>
                      <a:pt x="18" y="26"/>
                    </a:lnTo>
                    <a:lnTo>
                      <a:pt x="16" y="38"/>
                    </a:lnTo>
                    <a:lnTo>
                      <a:pt x="62" y="38"/>
                    </a:lnTo>
                    <a:lnTo>
                      <a:pt x="62" y="38"/>
                    </a:lnTo>
                    <a:lnTo>
                      <a:pt x="62" y="26"/>
                    </a:lnTo>
                    <a:lnTo>
                      <a:pt x="62" y="26"/>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0" name="Freeform 75"/>
              <p:cNvSpPr>
                <a:spLocks/>
              </p:cNvSpPr>
              <p:nvPr/>
            </p:nvSpPr>
            <p:spPr bwMode="auto">
              <a:xfrm>
                <a:off x="8395235" y="855866"/>
                <a:ext cx="34833" cy="70957"/>
              </a:xfrm>
              <a:custGeom>
                <a:avLst/>
                <a:gdLst/>
                <a:ahLst/>
                <a:cxnLst>
                  <a:cxn ang="0">
                    <a:pos x="30" y="38"/>
                  </a:cxn>
                  <a:cxn ang="0">
                    <a:pos x="24" y="90"/>
                  </a:cxn>
                  <a:cxn ang="0">
                    <a:pos x="24" y="90"/>
                  </a:cxn>
                  <a:cxn ang="0">
                    <a:pos x="22" y="96"/>
                  </a:cxn>
                  <a:cxn ang="0">
                    <a:pos x="22" y="96"/>
                  </a:cxn>
                  <a:cxn ang="0">
                    <a:pos x="24" y="100"/>
                  </a:cxn>
                  <a:cxn ang="0">
                    <a:pos x="24" y="100"/>
                  </a:cxn>
                  <a:cxn ang="0">
                    <a:pos x="28" y="100"/>
                  </a:cxn>
                  <a:cxn ang="0">
                    <a:pos x="28" y="100"/>
                  </a:cxn>
                  <a:cxn ang="0">
                    <a:pos x="34" y="100"/>
                  </a:cxn>
                  <a:cxn ang="0">
                    <a:pos x="44" y="100"/>
                  </a:cxn>
                  <a:cxn ang="0">
                    <a:pos x="44" y="110"/>
                  </a:cxn>
                  <a:cxn ang="0">
                    <a:pos x="32" y="110"/>
                  </a:cxn>
                  <a:cxn ang="0">
                    <a:pos x="32" y="110"/>
                  </a:cxn>
                  <a:cxn ang="0">
                    <a:pos x="22" y="110"/>
                  </a:cxn>
                  <a:cxn ang="0">
                    <a:pos x="22" y="110"/>
                  </a:cxn>
                  <a:cxn ang="0">
                    <a:pos x="14" y="108"/>
                  </a:cxn>
                  <a:cxn ang="0">
                    <a:pos x="14" y="108"/>
                  </a:cxn>
                  <a:cxn ang="0">
                    <a:pos x="12" y="104"/>
                  </a:cxn>
                  <a:cxn ang="0">
                    <a:pos x="10" y="102"/>
                  </a:cxn>
                  <a:cxn ang="0">
                    <a:pos x="10" y="102"/>
                  </a:cxn>
                  <a:cxn ang="0">
                    <a:pos x="10" y="90"/>
                  </a:cxn>
                  <a:cxn ang="0">
                    <a:pos x="18" y="38"/>
                  </a:cxn>
                  <a:cxn ang="0">
                    <a:pos x="0" y="38"/>
                  </a:cxn>
                  <a:cxn ang="0">
                    <a:pos x="2" y="28"/>
                  </a:cxn>
                  <a:cxn ang="0">
                    <a:pos x="18" y="28"/>
                  </a:cxn>
                  <a:cxn ang="0">
                    <a:pos x="22" y="4"/>
                  </a:cxn>
                  <a:cxn ang="0">
                    <a:pos x="22" y="4"/>
                  </a:cxn>
                  <a:cxn ang="0">
                    <a:pos x="24" y="4"/>
                  </a:cxn>
                  <a:cxn ang="0">
                    <a:pos x="24" y="4"/>
                  </a:cxn>
                  <a:cxn ang="0">
                    <a:pos x="26" y="2"/>
                  </a:cxn>
                  <a:cxn ang="0">
                    <a:pos x="26" y="2"/>
                  </a:cxn>
                  <a:cxn ang="0">
                    <a:pos x="30" y="0"/>
                  </a:cxn>
                  <a:cxn ang="0">
                    <a:pos x="30" y="0"/>
                  </a:cxn>
                  <a:cxn ang="0">
                    <a:pos x="34" y="0"/>
                  </a:cxn>
                  <a:cxn ang="0">
                    <a:pos x="30" y="28"/>
                  </a:cxn>
                  <a:cxn ang="0">
                    <a:pos x="54" y="28"/>
                  </a:cxn>
                  <a:cxn ang="0">
                    <a:pos x="52" y="38"/>
                  </a:cxn>
                  <a:cxn ang="0">
                    <a:pos x="30" y="38"/>
                  </a:cxn>
                </a:cxnLst>
                <a:rect l="0" t="0" r="r" b="b"/>
                <a:pathLst>
                  <a:path w="54" h="110">
                    <a:moveTo>
                      <a:pt x="30" y="38"/>
                    </a:moveTo>
                    <a:lnTo>
                      <a:pt x="24" y="90"/>
                    </a:lnTo>
                    <a:lnTo>
                      <a:pt x="24" y="90"/>
                    </a:lnTo>
                    <a:lnTo>
                      <a:pt x="22" y="96"/>
                    </a:lnTo>
                    <a:lnTo>
                      <a:pt x="22" y="96"/>
                    </a:lnTo>
                    <a:lnTo>
                      <a:pt x="24" y="100"/>
                    </a:lnTo>
                    <a:lnTo>
                      <a:pt x="24" y="100"/>
                    </a:lnTo>
                    <a:lnTo>
                      <a:pt x="28" y="100"/>
                    </a:lnTo>
                    <a:lnTo>
                      <a:pt x="28" y="100"/>
                    </a:lnTo>
                    <a:lnTo>
                      <a:pt x="34" y="100"/>
                    </a:lnTo>
                    <a:lnTo>
                      <a:pt x="44" y="100"/>
                    </a:lnTo>
                    <a:lnTo>
                      <a:pt x="44" y="110"/>
                    </a:lnTo>
                    <a:lnTo>
                      <a:pt x="32" y="110"/>
                    </a:lnTo>
                    <a:lnTo>
                      <a:pt x="32" y="110"/>
                    </a:lnTo>
                    <a:lnTo>
                      <a:pt x="22" y="110"/>
                    </a:lnTo>
                    <a:lnTo>
                      <a:pt x="22" y="110"/>
                    </a:lnTo>
                    <a:lnTo>
                      <a:pt x="14" y="108"/>
                    </a:lnTo>
                    <a:lnTo>
                      <a:pt x="14" y="108"/>
                    </a:lnTo>
                    <a:lnTo>
                      <a:pt x="12" y="104"/>
                    </a:lnTo>
                    <a:lnTo>
                      <a:pt x="10" y="102"/>
                    </a:lnTo>
                    <a:lnTo>
                      <a:pt x="10" y="102"/>
                    </a:lnTo>
                    <a:lnTo>
                      <a:pt x="10" y="90"/>
                    </a:lnTo>
                    <a:lnTo>
                      <a:pt x="18" y="38"/>
                    </a:lnTo>
                    <a:lnTo>
                      <a:pt x="0" y="38"/>
                    </a:lnTo>
                    <a:lnTo>
                      <a:pt x="2" y="28"/>
                    </a:lnTo>
                    <a:lnTo>
                      <a:pt x="18" y="28"/>
                    </a:lnTo>
                    <a:lnTo>
                      <a:pt x="22" y="4"/>
                    </a:lnTo>
                    <a:lnTo>
                      <a:pt x="22" y="4"/>
                    </a:lnTo>
                    <a:lnTo>
                      <a:pt x="24" y="4"/>
                    </a:lnTo>
                    <a:lnTo>
                      <a:pt x="24" y="4"/>
                    </a:lnTo>
                    <a:lnTo>
                      <a:pt x="26" y="2"/>
                    </a:lnTo>
                    <a:lnTo>
                      <a:pt x="26" y="2"/>
                    </a:lnTo>
                    <a:lnTo>
                      <a:pt x="30" y="0"/>
                    </a:lnTo>
                    <a:lnTo>
                      <a:pt x="30" y="0"/>
                    </a:lnTo>
                    <a:lnTo>
                      <a:pt x="34" y="0"/>
                    </a:lnTo>
                    <a:lnTo>
                      <a:pt x="30" y="28"/>
                    </a:lnTo>
                    <a:lnTo>
                      <a:pt x="54" y="28"/>
                    </a:lnTo>
                    <a:lnTo>
                      <a:pt x="52" y="38"/>
                    </a:lnTo>
                    <a:lnTo>
                      <a:pt x="30" y="38"/>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76"/>
              <p:cNvSpPr>
                <a:spLocks/>
              </p:cNvSpPr>
              <p:nvPr/>
            </p:nvSpPr>
            <p:spPr bwMode="auto">
              <a:xfrm>
                <a:off x="8436519" y="873928"/>
                <a:ext cx="74827" cy="52895"/>
              </a:xfrm>
              <a:custGeom>
                <a:avLst/>
                <a:gdLst/>
                <a:ahLst/>
                <a:cxnLst>
                  <a:cxn ang="0">
                    <a:pos x="86" y="82"/>
                  </a:cxn>
                  <a:cxn ang="0">
                    <a:pos x="68" y="82"/>
                  </a:cxn>
                  <a:cxn ang="0">
                    <a:pos x="56" y="12"/>
                  </a:cxn>
                  <a:cxn ang="0">
                    <a:pos x="56" y="12"/>
                  </a:cxn>
                  <a:cxn ang="0">
                    <a:pos x="28" y="82"/>
                  </a:cxn>
                  <a:cxn ang="0">
                    <a:pos x="8" y="82"/>
                  </a:cxn>
                  <a:cxn ang="0">
                    <a:pos x="0" y="0"/>
                  </a:cxn>
                  <a:cxn ang="0">
                    <a:pos x="12" y="0"/>
                  </a:cxn>
                  <a:cxn ang="0">
                    <a:pos x="12" y="0"/>
                  </a:cxn>
                  <a:cxn ang="0">
                    <a:pos x="12" y="10"/>
                  </a:cxn>
                  <a:cxn ang="0">
                    <a:pos x="12" y="10"/>
                  </a:cxn>
                  <a:cxn ang="0">
                    <a:pos x="14" y="26"/>
                  </a:cxn>
                  <a:cxn ang="0">
                    <a:pos x="14" y="26"/>
                  </a:cxn>
                  <a:cxn ang="0">
                    <a:pos x="16" y="42"/>
                  </a:cxn>
                  <a:cxn ang="0">
                    <a:pos x="16" y="42"/>
                  </a:cxn>
                  <a:cxn ang="0">
                    <a:pos x="18" y="56"/>
                  </a:cxn>
                  <a:cxn ang="0">
                    <a:pos x="18" y="56"/>
                  </a:cxn>
                  <a:cxn ang="0">
                    <a:pos x="18" y="72"/>
                  </a:cxn>
                  <a:cxn ang="0">
                    <a:pos x="22" y="72"/>
                  </a:cxn>
                  <a:cxn ang="0">
                    <a:pos x="22" y="72"/>
                  </a:cxn>
                  <a:cxn ang="0">
                    <a:pos x="28" y="56"/>
                  </a:cxn>
                  <a:cxn ang="0">
                    <a:pos x="28" y="56"/>
                  </a:cxn>
                  <a:cxn ang="0">
                    <a:pos x="34" y="42"/>
                  </a:cxn>
                  <a:cxn ang="0">
                    <a:pos x="34" y="42"/>
                  </a:cxn>
                  <a:cxn ang="0">
                    <a:pos x="40" y="26"/>
                  </a:cxn>
                  <a:cxn ang="0">
                    <a:pos x="40" y="26"/>
                  </a:cxn>
                  <a:cxn ang="0">
                    <a:pos x="46" y="10"/>
                  </a:cxn>
                  <a:cxn ang="0">
                    <a:pos x="46" y="10"/>
                  </a:cxn>
                  <a:cxn ang="0">
                    <a:pos x="48" y="0"/>
                  </a:cxn>
                  <a:cxn ang="0">
                    <a:pos x="68" y="0"/>
                  </a:cxn>
                  <a:cxn ang="0">
                    <a:pos x="68" y="0"/>
                  </a:cxn>
                  <a:cxn ang="0">
                    <a:pos x="68" y="10"/>
                  </a:cxn>
                  <a:cxn ang="0">
                    <a:pos x="68" y="10"/>
                  </a:cxn>
                  <a:cxn ang="0">
                    <a:pos x="70" y="26"/>
                  </a:cxn>
                  <a:cxn ang="0">
                    <a:pos x="70" y="26"/>
                  </a:cxn>
                  <a:cxn ang="0">
                    <a:pos x="72" y="42"/>
                  </a:cxn>
                  <a:cxn ang="0">
                    <a:pos x="72" y="42"/>
                  </a:cxn>
                  <a:cxn ang="0">
                    <a:pos x="76" y="56"/>
                  </a:cxn>
                  <a:cxn ang="0">
                    <a:pos x="76" y="56"/>
                  </a:cxn>
                  <a:cxn ang="0">
                    <a:pos x="78" y="72"/>
                  </a:cxn>
                  <a:cxn ang="0">
                    <a:pos x="80" y="72"/>
                  </a:cxn>
                  <a:cxn ang="0">
                    <a:pos x="80" y="72"/>
                  </a:cxn>
                  <a:cxn ang="0">
                    <a:pos x="86" y="58"/>
                  </a:cxn>
                  <a:cxn ang="0">
                    <a:pos x="86" y="58"/>
                  </a:cxn>
                  <a:cxn ang="0">
                    <a:pos x="90" y="42"/>
                  </a:cxn>
                  <a:cxn ang="0">
                    <a:pos x="90" y="42"/>
                  </a:cxn>
                  <a:cxn ang="0">
                    <a:pos x="96" y="26"/>
                  </a:cxn>
                  <a:cxn ang="0">
                    <a:pos x="96" y="26"/>
                  </a:cxn>
                  <a:cxn ang="0">
                    <a:pos x="102" y="10"/>
                  </a:cxn>
                  <a:cxn ang="0">
                    <a:pos x="102" y="10"/>
                  </a:cxn>
                  <a:cxn ang="0">
                    <a:pos x="106" y="0"/>
                  </a:cxn>
                  <a:cxn ang="0">
                    <a:pos x="116" y="0"/>
                  </a:cxn>
                  <a:cxn ang="0">
                    <a:pos x="86" y="82"/>
                  </a:cxn>
                </a:cxnLst>
                <a:rect l="0" t="0" r="r" b="b"/>
                <a:pathLst>
                  <a:path w="116" h="82">
                    <a:moveTo>
                      <a:pt x="86" y="82"/>
                    </a:moveTo>
                    <a:lnTo>
                      <a:pt x="68" y="82"/>
                    </a:lnTo>
                    <a:lnTo>
                      <a:pt x="56" y="12"/>
                    </a:lnTo>
                    <a:lnTo>
                      <a:pt x="56" y="12"/>
                    </a:lnTo>
                    <a:lnTo>
                      <a:pt x="28" y="82"/>
                    </a:lnTo>
                    <a:lnTo>
                      <a:pt x="8" y="82"/>
                    </a:lnTo>
                    <a:lnTo>
                      <a:pt x="0" y="0"/>
                    </a:lnTo>
                    <a:lnTo>
                      <a:pt x="12" y="0"/>
                    </a:lnTo>
                    <a:lnTo>
                      <a:pt x="12" y="0"/>
                    </a:lnTo>
                    <a:lnTo>
                      <a:pt x="12" y="10"/>
                    </a:lnTo>
                    <a:lnTo>
                      <a:pt x="12" y="10"/>
                    </a:lnTo>
                    <a:lnTo>
                      <a:pt x="14" y="26"/>
                    </a:lnTo>
                    <a:lnTo>
                      <a:pt x="14" y="26"/>
                    </a:lnTo>
                    <a:lnTo>
                      <a:pt x="16" y="42"/>
                    </a:lnTo>
                    <a:lnTo>
                      <a:pt x="16" y="42"/>
                    </a:lnTo>
                    <a:lnTo>
                      <a:pt x="18" y="56"/>
                    </a:lnTo>
                    <a:lnTo>
                      <a:pt x="18" y="56"/>
                    </a:lnTo>
                    <a:lnTo>
                      <a:pt x="18" y="72"/>
                    </a:lnTo>
                    <a:lnTo>
                      <a:pt x="22" y="72"/>
                    </a:lnTo>
                    <a:lnTo>
                      <a:pt x="22" y="72"/>
                    </a:lnTo>
                    <a:lnTo>
                      <a:pt x="28" y="56"/>
                    </a:lnTo>
                    <a:lnTo>
                      <a:pt x="28" y="56"/>
                    </a:lnTo>
                    <a:lnTo>
                      <a:pt x="34" y="42"/>
                    </a:lnTo>
                    <a:lnTo>
                      <a:pt x="34" y="42"/>
                    </a:lnTo>
                    <a:lnTo>
                      <a:pt x="40" y="26"/>
                    </a:lnTo>
                    <a:lnTo>
                      <a:pt x="40" y="26"/>
                    </a:lnTo>
                    <a:lnTo>
                      <a:pt x="46" y="10"/>
                    </a:lnTo>
                    <a:lnTo>
                      <a:pt x="46" y="10"/>
                    </a:lnTo>
                    <a:lnTo>
                      <a:pt x="48" y="0"/>
                    </a:lnTo>
                    <a:lnTo>
                      <a:pt x="68" y="0"/>
                    </a:lnTo>
                    <a:lnTo>
                      <a:pt x="68" y="0"/>
                    </a:lnTo>
                    <a:lnTo>
                      <a:pt x="68" y="10"/>
                    </a:lnTo>
                    <a:lnTo>
                      <a:pt x="68" y="10"/>
                    </a:lnTo>
                    <a:lnTo>
                      <a:pt x="70" y="26"/>
                    </a:lnTo>
                    <a:lnTo>
                      <a:pt x="70" y="26"/>
                    </a:lnTo>
                    <a:lnTo>
                      <a:pt x="72" y="42"/>
                    </a:lnTo>
                    <a:lnTo>
                      <a:pt x="72" y="42"/>
                    </a:lnTo>
                    <a:lnTo>
                      <a:pt x="76" y="56"/>
                    </a:lnTo>
                    <a:lnTo>
                      <a:pt x="76" y="56"/>
                    </a:lnTo>
                    <a:lnTo>
                      <a:pt x="78" y="72"/>
                    </a:lnTo>
                    <a:lnTo>
                      <a:pt x="80" y="72"/>
                    </a:lnTo>
                    <a:lnTo>
                      <a:pt x="80" y="72"/>
                    </a:lnTo>
                    <a:lnTo>
                      <a:pt x="86" y="58"/>
                    </a:lnTo>
                    <a:lnTo>
                      <a:pt x="86" y="58"/>
                    </a:lnTo>
                    <a:lnTo>
                      <a:pt x="90" y="42"/>
                    </a:lnTo>
                    <a:lnTo>
                      <a:pt x="90" y="42"/>
                    </a:lnTo>
                    <a:lnTo>
                      <a:pt x="96" y="26"/>
                    </a:lnTo>
                    <a:lnTo>
                      <a:pt x="96" y="26"/>
                    </a:lnTo>
                    <a:lnTo>
                      <a:pt x="102" y="10"/>
                    </a:lnTo>
                    <a:lnTo>
                      <a:pt x="102" y="10"/>
                    </a:lnTo>
                    <a:lnTo>
                      <a:pt x="106" y="0"/>
                    </a:lnTo>
                    <a:lnTo>
                      <a:pt x="116" y="0"/>
                    </a:lnTo>
                    <a:lnTo>
                      <a:pt x="86" y="82"/>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77"/>
              <p:cNvSpPr>
                <a:spLocks noEditPoints="1"/>
              </p:cNvSpPr>
              <p:nvPr/>
            </p:nvSpPr>
            <p:spPr bwMode="auto">
              <a:xfrm>
                <a:off x="8516506" y="872638"/>
                <a:ext cx="51605" cy="55475"/>
              </a:xfrm>
              <a:custGeom>
                <a:avLst/>
                <a:gdLst/>
                <a:ahLst/>
                <a:cxnLst>
                  <a:cxn ang="0">
                    <a:pos x="80" y="42"/>
                  </a:cxn>
                  <a:cxn ang="0">
                    <a:pos x="74" y="60"/>
                  </a:cxn>
                  <a:cxn ang="0">
                    <a:pos x="70" y="68"/>
                  </a:cxn>
                  <a:cxn ang="0">
                    <a:pos x="64" y="74"/>
                  </a:cxn>
                  <a:cxn ang="0">
                    <a:pos x="50" y="82"/>
                  </a:cxn>
                  <a:cxn ang="0">
                    <a:pos x="42" y="84"/>
                  </a:cxn>
                  <a:cxn ang="0">
                    <a:pos x="34" y="86"/>
                  </a:cxn>
                  <a:cxn ang="0">
                    <a:pos x="18" y="82"/>
                  </a:cxn>
                  <a:cxn ang="0">
                    <a:pos x="12" y="78"/>
                  </a:cxn>
                  <a:cxn ang="0">
                    <a:pos x="6" y="74"/>
                  </a:cxn>
                  <a:cxn ang="0">
                    <a:pos x="0" y="60"/>
                  </a:cxn>
                  <a:cxn ang="0">
                    <a:pos x="0" y="52"/>
                  </a:cxn>
                  <a:cxn ang="0">
                    <a:pos x="0" y="42"/>
                  </a:cxn>
                  <a:cxn ang="0">
                    <a:pos x="6" y="24"/>
                  </a:cxn>
                  <a:cxn ang="0">
                    <a:pos x="14" y="12"/>
                  </a:cxn>
                  <a:cxn ang="0">
                    <a:pos x="20" y="6"/>
                  </a:cxn>
                  <a:cxn ang="0">
                    <a:pos x="36" y="0"/>
                  </a:cxn>
                  <a:cxn ang="0">
                    <a:pos x="44" y="0"/>
                  </a:cxn>
                  <a:cxn ang="0">
                    <a:pos x="62" y="4"/>
                  </a:cxn>
                  <a:cxn ang="0">
                    <a:pos x="68" y="6"/>
                  </a:cxn>
                  <a:cxn ang="0">
                    <a:pos x="72" y="12"/>
                  </a:cxn>
                  <a:cxn ang="0">
                    <a:pos x="78" y="24"/>
                  </a:cxn>
                  <a:cxn ang="0">
                    <a:pos x="80" y="34"/>
                  </a:cxn>
                  <a:cxn ang="0">
                    <a:pos x="80" y="42"/>
                  </a:cxn>
                  <a:cxn ang="0">
                    <a:pos x="66" y="42"/>
                  </a:cxn>
                  <a:cxn ang="0">
                    <a:pos x="66" y="28"/>
                  </a:cxn>
                  <a:cxn ang="0">
                    <a:pos x="62" y="18"/>
                  </a:cxn>
                  <a:cxn ang="0">
                    <a:pos x="56" y="12"/>
                  </a:cxn>
                  <a:cxn ang="0">
                    <a:pos x="50" y="10"/>
                  </a:cxn>
                  <a:cxn ang="0">
                    <a:pos x="44" y="8"/>
                  </a:cxn>
                  <a:cxn ang="0">
                    <a:pos x="32" y="12"/>
                  </a:cxn>
                  <a:cxn ang="0">
                    <a:pos x="24" y="18"/>
                  </a:cxn>
                  <a:cxn ang="0">
                    <a:pos x="16" y="28"/>
                  </a:cxn>
                  <a:cxn ang="0">
                    <a:pos x="14" y="42"/>
                  </a:cxn>
                  <a:cxn ang="0">
                    <a:pos x="14" y="56"/>
                  </a:cxn>
                  <a:cxn ang="0">
                    <a:pos x="16" y="68"/>
                  </a:cxn>
                  <a:cxn ang="0">
                    <a:pos x="24" y="74"/>
                  </a:cxn>
                  <a:cxn ang="0">
                    <a:pos x="30" y="76"/>
                  </a:cxn>
                  <a:cxn ang="0">
                    <a:pos x="36" y="78"/>
                  </a:cxn>
                  <a:cxn ang="0">
                    <a:pos x="48" y="74"/>
                  </a:cxn>
                  <a:cxn ang="0">
                    <a:pos x="52" y="72"/>
                  </a:cxn>
                  <a:cxn ang="0">
                    <a:pos x="56" y="68"/>
                  </a:cxn>
                  <a:cxn ang="0">
                    <a:pos x="62" y="56"/>
                  </a:cxn>
                  <a:cxn ang="0">
                    <a:pos x="66" y="42"/>
                  </a:cxn>
                </a:cxnLst>
                <a:rect l="0" t="0" r="r" b="b"/>
                <a:pathLst>
                  <a:path w="80" h="86">
                    <a:moveTo>
                      <a:pt x="80" y="42"/>
                    </a:moveTo>
                    <a:lnTo>
                      <a:pt x="80" y="42"/>
                    </a:lnTo>
                    <a:lnTo>
                      <a:pt x="78" y="52"/>
                    </a:lnTo>
                    <a:lnTo>
                      <a:pt x="74" y="60"/>
                    </a:lnTo>
                    <a:lnTo>
                      <a:pt x="74" y="60"/>
                    </a:lnTo>
                    <a:lnTo>
                      <a:pt x="70" y="68"/>
                    </a:lnTo>
                    <a:lnTo>
                      <a:pt x="64" y="74"/>
                    </a:lnTo>
                    <a:lnTo>
                      <a:pt x="64" y="74"/>
                    </a:lnTo>
                    <a:lnTo>
                      <a:pt x="58" y="78"/>
                    </a:lnTo>
                    <a:lnTo>
                      <a:pt x="50" y="82"/>
                    </a:lnTo>
                    <a:lnTo>
                      <a:pt x="50" y="82"/>
                    </a:lnTo>
                    <a:lnTo>
                      <a:pt x="42" y="84"/>
                    </a:lnTo>
                    <a:lnTo>
                      <a:pt x="34" y="86"/>
                    </a:lnTo>
                    <a:lnTo>
                      <a:pt x="34" y="86"/>
                    </a:lnTo>
                    <a:lnTo>
                      <a:pt x="26" y="84"/>
                    </a:lnTo>
                    <a:lnTo>
                      <a:pt x="18" y="82"/>
                    </a:lnTo>
                    <a:lnTo>
                      <a:pt x="18" y="82"/>
                    </a:lnTo>
                    <a:lnTo>
                      <a:pt x="12" y="78"/>
                    </a:lnTo>
                    <a:lnTo>
                      <a:pt x="6" y="74"/>
                    </a:lnTo>
                    <a:lnTo>
                      <a:pt x="6" y="74"/>
                    </a:lnTo>
                    <a:lnTo>
                      <a:pt x="4" y="68"/>
                    </a:lnTo>
                    <a:lnTo>
                      <a:pt x="0" y="60"/>
                    </a:lnTo>
                    <a:lnTo>
                      <a:pt x="0" y="60"/>
                    </a:lnTo>
                    <a:lnTo>
                      <a:pt x="0" y="52"/>
                    </a:lnTo>
                    <a:lnTo>
                      <a:pt x="0" y="42"/>
                    </a:lnTo>
                    <a:lnTo>
                      <a:pt x="0" y="42"/>
                    </a:lnTo>
                    <a:lnTo>
                      <a:pt x="2" y="34"/>
                    </a:lnTo>
                    <a:lnTo>
                      <a:pt x="6" y="24"/>
                    </a:lnTo>
                    <a:lnTo>
                      <a:pt x="10" y="18"/>
                    </a:lnTo>
                    <a:lnTo>
                      <a:pt x="14" y="12"/>
                    </a:lnTo>
                    <a:lnTo>
                      <a:pt x="14" y="12"/>
                    </a:lnTo>
                    <a:lnTo>
                      <a:pt x="20" y="6"/>
                    </a:lnTo>
                    <a:lnTo>
                      <a:pt x="28" y="4"/>
                    </a:lnTo>
                    <a:lnTo>
                      <a:pt x="36" y="0"/>
                    </a:lnTo>
                    <a:lnTo>
                      <a:pt x="44" y="0"/>
                    </a:lnTo>
                    <a:lnTo>
                      <a:pt x="44" y="0"/>
                    </a:lnTo>
                    <a:lnTo>
                      <a:pt x="54" y="0"/>
                    </a:lnTo>
                    <a:lnTo>
                      <a:pt x="62" y="4"/>
                    </a:lnTo>
                    <a:lnTo>
                      <a:pt x="62" y="4"/>
                    </a:lnTo>
                    <a:lnTo>
                      <a:pt x="68" y="6"/>
                    </a:lnTo>
                    <a:lnTo>
                      <a:pt x="72" y="12"/>
                    </a:lnTo>
                    <a:lnTo>
                      <a:pt x="72" y="12"/>
                    </a:lnTo>
                    <a:lnTo>
                      <a:pt x="76" y="18"/>
                    </a:lnTo>
                    <a:lnTo>
                      <a:pt x="78" y="24"/>
                    </a:lnTo>
                    <a:lnTo>
                      <a:pt x="78" y="24"/>
                    </a:lnTo>
                    <a:lnTo>
                      <a:pt x="80" y="34"/>
                    </a:lnTo>
                    <a:lnTo>
                      <a:pt x="80" y="42"/>
                    </a:lnTo>
                    <a:lnTo>
                      <a:pt x="80" y="42"/>
                    </a:lnTo>
                    <a:close/>
                    <a:moveTo>
                      <a:pt x="66" y="42"/>
                    </a:moveTo>
                    <a:lnTo>
                      <a:pt x="66" y="42"/>
                    </a:lnTo>
                    <a:lnTo>
                      <a:pt x="66" y="28"/>
                    </a:lnTo>
                    <a:lnTo>
                      <a:pt x="66" y="28"/>
                    </a:lnTo>
                    <a:lnTo>
                      <a:pt x="62" y="18"/>
                    </a:lnTo>
                    <a:lnTo>
                      <a:pt x="62" y="18"/>
                    </a:lnTo>
                    <a:lnTo>
                      <a:pt x="60" y="14"/>
                    </a:lnTo>
                    <a:lnTo>
                      <a:pt x="56" y="12"/>
                    </a:lnTo>
                    <a:lnTo>
                      <a:pt x="56" y="12"/>
                    </a:lnTo>
                    <a:lnTo>
                      <a:pt x="50" y="10"/>
                    </a:lnTo>
                    <a:lnTo>
                      <a:pt x="44" y="8"/>
                    </a:lnTo>
                    <a:lnTo>
                      <a:pt x="44" y="8"/>
                    </a:lnTo>
                    <a:lnTo>
                      <a:pt x="38" y="10"/>
                    </a:lnTo>
                    <a:lnTo>
                      <a:pt x="32" y="12"/>
                    </a:lnTo>
                    <a:lnTo>
                      <a:pt x="28" y="14"/>
                    </a:lnTo>
                    <a:lnTo>
                      <a:pt x="24" y="18"/>
                    </a:lnTo>
                    <a:lnTo>
                      <a:pt x="24" y="18"/>
                    </a:lnTo>
                    <a:lnTo>
                      <a:pt x="16" y="28"/>
                    </a:lnTo>
                    <a:lnTo>
                      <a:pt x="14" y="42"/>
                    </a:lnTo>
                    <a:lnTo>
                      <a:pt x="14" y="42"/>
                    </a:lnTo>
                    <a:lnTo>
                      <a:pt x="14" y="56"/>
                    </a:lnTo>
                    <a:lnTo>
                      <a:pt x="14" y="56"/>
                    </a:lnTo>
                    <a:lnTo>
                      <a:pt x="16" y="68"/>
                    </a:lnTo>
                    <a:lnTo>
                      <a:pt x="16" y="68"/>
                    </a:lnTo>
                    <a:lnTo>
                      <a:pt x="20" y="72"/>
                    </a:lnTo>
                    <a:lnTo>
                      <a:pt x="24" y="74"/>
                    </a:lnTo>
                    <a:lnTo>
                      <a:pt x="24" y="74"/>
                    </a:lnTo>
                    <a:lnTo>
                      <a:pt x="30" y="76"/>
                    </a:lnTo>
                    <a:lnTo>
                      <a:pt x="36" y="78"/>
                    </a:lnTo>
                    <a:lnTo>
                      <a:pt x="36" y="78"/>
                    </a:lnTo>
                    <a:lnTo>
                      <a:pt x="42" y="76"/>
                    </a:lnTo>
                    <a:lnTo>
                      <a:pt x="48" y="74"/>
                    </a:lnTo>
                    <a:lnTo>
                      <a:pt x="48" y="74"/>
                    </a:lnTo>
                    <a:lnTo>
                      <a:pt x="52" y="72"/>
                    </a:lnTo>
                    <a:lnTo>
                      <a:pt x="56" y="68"/>
                    </a:lnTo>
                    <a:lnTo>
                      <a:pt x="56" y="68"/>
                    </a:lnTo>
                    <a:lnTo>
                      <a:pt x="62" y="56"/>
                    </a:lnTo>
                    <a:lnTo>
                      <a:pt x="62" y="56"/>
                    </a:lnTo>
                    <a:lnTo>
                      <a:pt x="66" y="42"/>
                    </a:lnTo>
                    <a:lnTo>
                      <a:pt x="66" y="42"/>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78"/>
              <p:cNvSpPr>
                <a:spLocks/>
              </p:cNvSpPr>
              <p:nvPr/>
            </p:nvSpPr>
            <p:spPr bwMode="auto">
              <a:xfrm>
                <a:off x="8577142" y="873928"/>
                <a:ext cx="34833" cy="52895"/>
              </a:xfrm>
              <a:custGeom>
                <a:avLst/>
                <a:gdLst/>
                <a:ahLst/>
                <a:cxnLst>
                  <a:cxn ang="0">
                    <a:pos x="36" y="12"/>
                  </a:cxn>
                  <a:cxn ang="0">
                    <a:pos x="36" y="12"/>
                  </a:cxn>
                  <a:cxn ang="0">
                    <a:pos x="28" y="14"/>
                  </a:cxn>
                  <a:cxn ang="0">
                    <a:pos x="20" y="18"/>
                  </a:cxn>
                  <a:cxn ang="0">
                    <a:pos x="12" y="82"/>
                  </a:cxn>
                  <a:cxn ang="0">
                    <a:pos x="0" y="82"/>
                  </a:cxn>
                  <a:cxn ang="0">
                    <a:pos x="10" y="0"/>
                  </a:cxn>
                  <a:cxn ang="0">
                    <a:pos x="22" y="0"/>
                  </a:cxn>
                  <a:cxn ang="0">
                    <a:pos x="20" y="10"/>
                  </a:cxn>
                  <a:cxn ang="0">
                    <a:pos x="20" y="10"/>
                  </a:cxn>
                  <a:cxn ang="0">
                    <a:pos x="30" y="4"/>
                  </a:cxn>
                  <a:cxn ang="0">
                    <a:pos x="30" y="4"/>
                  </a:cxn>
                  <a:cxn ang="0">
                    <a:pos x="38" y="2"/>
                  </a:cxn>
                  <a:cxn ang="0">
                    <a:pos x="38" y="2"/>
                  </a:cxn>
                  <a:cxn ang="0">
                    <a:pos x="46" y="0"/>
                  </a:cxn>
                  <a:cxn ang="0">
                    <a:pos x="46" y="0"/>
                  </a:cxn>
                  <a:cxn ang="0">
                    <a:pos x="54" y="0"/>
                  </a:cxn>
                  <a:cxn ang="0">
                    <a:pos x="52" y="10"/>
                  </a:cxn>
                  <a:cxn ang="0">
                    <a:pos x="52" y="10"/>
                  </a:cxn>
                  <a:cxn ang="0">
                    <a:pos x="36" y="12"/>
                  </a:cxn>
                  <a:cxn ang="0">
                    <a:pos x="36" y="12"/>
                  </a:cxn>
                </a:cxnLst>
                <a:rect l="0" t="0" r="r" b="b"/>
                <a:pathLst>
                  <a:path w="54" h="82">
                    <a:moveTo>
                      <a:pt x="36" y="12"/>
                    </a:moveTo>
                    <a:lnTo>
                      <a:pt x="36" y="12"/>
                    </a:lnTo>
                    <a:lnTo>
                      <a:pt x="28" y="14"/>
                    </a:lnTo>
                    <a:lnTo>
                      <a:pt x="20" y="18"/>
                    </a:lnTo>
                    <a:lnTo>
                      <a:pt x="12" y="82"/>
                    </a:lnTo>
                    <a:lnTo>
                      <a:pt x="0" y="82"/>
                    </a:lnTo>
                    <a:lnTo>
                      <a:pt x="10" y="0"/>
                    </a:lnTo>
                    <a:lnTo>
                      <a:pt x="22" y="0"/>
                    </a:lnTo>
                    <a:lnTo>
                      <a:pt x="20" y="10"/>
                    </a:lnTo>
                    <a:lnTo>
                      <a:pt x="20" y="10"/>
                    </a:lnTo>
                    <a:lnTo>
                      <a:pt x="30" y="4"/>
                    </a:lnTo>
                    <a:lnTo>
                      <a:pt x="30" y="4"/>
                    </a:lnTo>
                    <a:lnTo>
                      <a:pt x="38" y="2"/>
                    </a:lnTo>
                    <a:lnTo>
                      <a:pt x="38" y="2"/>
                    </a:lnTo>
                    <a:lnTo>
                      <a:pt x="46" y="0"/>
                    </a:lnTo>
                    <a:lnTo>
                      <a:pt x="46" y="0"/>
                    </a:lnTo>
                    <a:lnTo>
                      <a:pt x="54" y="0"/>
                    </a:lnTo>
                    <a:lnTo>
                      <a:pt x="52" y="10"/>
                    </a:lnTo>
                    <a:lnTo>
                      <a:pt x="52" y="10"/>
                    </a:lnTo>
                    <a:lnTo>
                      <a:pt x="36" y="12"/>
                    </a:lnTo>
                    <a:lnTo>
                      <a:pt x="36" y="12"/>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Freeform 79"/>
              <p:cNvSpPr>
                <a:spLocks/>
              </p:cNvSpPr>
              <p:nvPr/>
            </p:nvSpPr>
            <p:spPr bwMode="auto">
              <a:xfrm>
                <a:off x="8614556" y="851996"/>
                <a:ext cx="49025" cy="74827"/>
              </a:xfrm>
              <a:custGeom>
                <a:avLst/>
                <a:gdLst/>
                <a:ahLst/>
                <a:cxnLst>
                  <a:cxn ang="0">
                    <a:pos x="54" y="116"/>
                  </a:cxn>
                  <a:cxn ang="0">
                    <a:pos x="18" y="72"/>
                  </a:cxn>
                  <a:cxn ang="0">
                    <a:pos x="12" y="116"/>
                  </a:cxn>
                  <a:cxn ang="0">
                    <a:pos x="0" y="116"/>
                  </a:cxn>
                  <a:cxn ang="0">
                    <a:pos x="14" y="0"/>
                  </a:cxn>
                  <a:cxn ang="0">
                    <a:pos x="26" y="0"/>
                  </a:cxn>
                  <a:cxn ang="0">
                    <a:pos x="18" y="70"/>
                  </a:cxn>
                  <a:cxn ang="0">
                    <a:pos x="60" y="34"/>
                  </a:cxn>
                  <a:cxn ang="0">
                    <a:pos x="76" y="34"/>
                  </a:cxn>
                  <a:cxn ang="0">
                    <a:pos x="32" y="70"/>
                  </a:cxn>
                  <a:cxn ang="0">
                    <a:pos x="70" y="116"/>
                  </a:cxn>
                  <a:cxn ang="0">
                    <a:pos x="54" y="116"/>
                  </a:cxn>
                </a:cxnLst>
                <a:rect l="0" t="0" r="r" b="b"/>
                <a:pathLst>
                  <a:path w="76" h="116">
                    <a:moveTo>
                      <a:pt x="54" y="116"/>
                    </a:moveTo>
                    <a:lnTo>
                      <a:pt x="18" y="72"/>
                    </a:lnTo>
                    <a:lnTo>
                      <a:pt x="12" y="116"/>
                    </a:lnTo>
                    <a:lnTo>
                      <a:pt x="0" y="116"/>
                    </a:lnTo>
                    <a:lnTo>
                      <a:pt x="14" y="0"/>
                    </a:lnTo>
                    <a:lnTo>
                      <a:pt x="26" y="0"/>
                    </a:lnTo>
                    <a:lnTo>
                      <a:pt x="18" y="70"/>
                    </a:lnTo>
                    <a:lnTo>
                      <a:pt x="60" y="34"/>
                    </a:lnTo>
                    <a:lnTo>
                      <a:pt x="76" y="34"/>
                    </a:lnTo>
                    <a:lnTo>
                      <a:pt x="32" y="70"/>
                    </a:lnTo>
                    <a:lnTo>
                      <a:pt x="70" y="116"/>
                    </a:lnTo>
                    <a:lnTo>
                      <a:pt x="54" y="116"/>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5" name="Freeform 80"/>
              <p:cNvSpPr>
                <a:spLocks/>
              </p:cNvSpPr>
              <p:nvPr/>
            </p:nvSpPr>
            <p:spPr bwMode="auto">
              <a:xfrm>
                <a:off x="8672612" y="855866"/>
                <a:ext cx="14191" cy="23222"/>
              </a:xfrm>
              <a:custGeom>
                <a:avLst/>
                <a:gdLst/>
                <a:ahLst/>
                <a:cxnLst>
                  <a:cxn ang="0">
                    <a:pos x="8" y="36"/>
                  </a:cxn>
                  <a:cxn ang="0">
                    <a:pos x="0" y="36"/>
                  </a:cxn>
                  <a:cxn ang="0">
                    <a:pos x="6" y="0"/>
                  </a:cxn>
                  <a:cxn ang="0">
                    <a:pos x="22" y="0"/>
                  </a:cxn>
                  <a:cxn ang="0">
                    <a:pos x="8" y="36"/>
                  </a:cxn>
                </a:cxnLst>
                <a:rect l="0" t="0" r="r" b="b"/>
                <a:pathLst>
                  <a:path w="22" h="36">
                    <a:moveTo>
                      <a:pt x="8" y="36"/>
                    </a:moveTo>
                    <a:lnTo>
                      <a:pt x="0" y="36"/>
                    </a:lnTo>
                    <a:lnTo>
                      <a:pt x="6" y="0"/>
                    </a:lnTo>
                    <a:lnTo>
                      <a:pt x="22" y="0"/>
                    </a:lnTo>
                    <a:lnTo>
                      <a:pt x="8" y="36"/>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6" name="Freeform 81"/>
              <p:cNvSpPr>
                <a:spLocks/>
              </p:cNvSpPr>
              <p:nvPr/>
            </p:nvSpPr>
            <p:spPr bwMode="auto">
              <a:xfrm>
                <a:off x="8691963" y="872638"/>
                <a:ext cx="42574" cy="55475"/>
              </a:xfrm>
              <a:custGeom>
                <a:avLst/>
                <a:gdLst/>
                <a:ahLst/>
                <a:cxnLst>
                  <a:cxn ang="0">
                    <a:pos x="64" y="60"/>
                  </a:cxn>
                  <a:cxn ang="0">
                    <a:pos x="54" y="78"/>
                  </a:cxn>
                  <a:cxn ang="0">
                    <a:pos x="48" y="82"/>
                  </a:cxn>
                  <a:cxn ang="0">
                    <a:pos x="26" y="86"/>
                  </a:cxn>
                  <a:cxn ang="0">
                    <a:pos x="12" y="84"/>
                  </a:cxn>
                  <a:cxn ang="0">
                    <a:pos x="0" y="82"/>
                  </a:cxn>
                  <a:cxn ang="0">
                    <a:pos x="2" y="74"/>
                  </a:cxn>
                  <a:cxn ang="0">
                    <a:pos x="12" y="76"/>
                  </a:cxn>
                  <a:cxn ang="0">
                    <a:pos x="24" y="76"/>
                  </a:cxn>
                  <a:cxn ang="0">
                    <a:pos x="34" y="76"/>
                  </a:cxn>
                  <a:cxn ang="0">
                    <a:pos x="42" y="74"/>
                  </a:cxn>
                  <a:cxn ang="0">
                    <a:pos x="48" y="70"/>
                  </a:cxn>
                  <a:cxn ang="0">
                    <a:pos x="52" y="62"/>
                  </a:cxn>
                  <a:cxn ang="0">
                    <a:pos x="52" y="58"/>
                  </a:cxn>
                  <a:cxn ang="0">
                    <a:pos x="50" y="54"/>
                  </a:cxn>
                  <a:cxn ang="0">
                    <a:pos x="44" y="50"/>
                  </a:cxn>
                  <a:cxn ang="0">
                    <a:pos x="36" y="48"/>
                  </a:cxn>
                  <a:cxn ang="0">
                    <a:pos x="28" y="46"/>
                  </a:cxn>
                  <a:cxn ang="0">
                    <a:pos x="20" y="44"/>
                  </a:cxn>
                  <a:cxn ang="0">
                    <a:pos x="12" y="40"/>
                  </a:cxn>
                  <a:cxn ang="0">
                    <a:pos x="8" y="34"/>
                  </a:cxn>
                  <a:cxn ang="0">
                    <a:pos x="8" y="24"/>
                  </a:cxn>
                  <a:cxn ang="0">
                    <a:pos x="12" y="12"/>
                  </a:cxn>
                  <a:cxn ang="0">
                    <a:pos x="20" y="6"/>
                  </a:cxn>
                  <a:cxn ang="0">
                    <a:pos x="30" y="2"/>
                  </a:cxn>
                  <a:cxn ang="0">
                    <a:pos x="42" y="0"/>
                  </a:cxn>
                  <a:cxn ang="0">
                    <a:pos x="56" y="2"/>
                  </a:cxn>
                  <a:cxn ang="0">
                    <a:pos x="66" y="2"/>
                  </a:cxn>
                  <a:cxn ang="0">
                    <a:pos x="64" y="12"/>
                  </a:cxn>
                  <a:cxn ang="0">
                    <a:pos x="56" y="10"/>
                  </a:cxn>
                  <a:cxn ang="0">
                    <a:pos x="44" y="10"/>
                  </a:cxn>
                  <a:cxn ang="0">
                    <a:pos x="36" y="10"/>
                  </a:cxn>
                  <a:cxn ang="0">
                    <a:pos x="28" y="12"/>
                  </a:cxn>
                  <a:cxn ang="0">
                    <a:pos x="22" y="16"/>
                  </a:cxn>
                  <a:cxn ang="0">
                    <a:pos x="20" y="22"/>
                  </a:cxn>
                  <a:cxn ang="0">
                    <a:pos x="20" y="26"/>
                  </a:cxn>
                  <a:cxn ang="0">
                    <a:pos x="20" y="28"/>
                  </a:cxn>
                  <a:cxn ang="0">
                    <a:pos x="26" y="32"/>
                  </a:cxn>
                  <a:cxn ang="0">
                    <a:pos x="32" y="36"/>
                  </a:cxn>
                  <a:cxn ang="0">
                    <a:pos x="38" y="36"/>
                  </a:cxn>
                  <a:cxn ang="0">
                    <a:pos x="48" y="38"/>
                  </a:cxn>
                  <a:cxn ang="0">
                    <a:pos x="56" y="42"/>
                  </a:cxn>
                  <a:cxn ang="0">
                    <a:pos x="62" y="50"/>
                  </a:cxn>
                  <a:cxn ang="0">
                    <a:pos x="64" y="60"/>
                  </a:cxn>
                </a:cxnLst>
                <a:rect l="0" t="0" r="r" b="b"/>
                <a:pathLst>
                  <a:path w="66" h="86">
                    <a:moveTo>
                      <a:pt x="64" y="60"/>
                    </a:moveTo>
                    <a:lnTo>
                      <a:pt x="64" y="60"/>
                    </a:lnTo>
                    <a:lnTo>
                      <a:pt x="60" y="70"/>
                    </a:lnTo>
                    <a:lnTo>
                      <a:pt x="54" y="78"/>
                    </a:lnTo>
                    <a:lnTo>
                      <a:pt x="54" y="78"/>
                    </a:lnTo>
                    <a:lnTo>
                      <a:pt x="48" y="82"/>
                    </a:lnTo>
                    <a:lnTo>
                      <a:pt x="42" y="84"/>
                    </a:lnTo>
                    <a:lnTo>
                      <a:pt x="26" y="86"/>
                    </a:lnTo>
                    <a:lnTo>
                      <a:pt x="26" y="86"/>
                    </a:lnTo>
                    <a:lnTo>
                      <a:pt x="12" y="84"/>
                    </a:lnTo>
                    <a:lnTo>
                      <a:pt x="12" y="84"/>
                    </a:lnTo>
                    <a:lnTo>
                      <a:pt x="0" y="82"/>
                    </a:lnTo>
                    <a:lnTo>
                      <a:pt x="2" y="74"/>
                    </a:lnTo>
                    <a:lnTo>
                      <a:pt x="2" y="74"/>
                    </a:lnTo>
                    <a:lnTo>
                      <a:pt x="12" y="76"/>
                    </a:lnTo>
                    <a:lnTo>
                      <a:pt x="12" y="76"/>
                    </a:lnTo>
                    <a:lnTo>
                      <a:pt x="24" y="76"/>
                    </a:lnTo>
                    <a:lnTo>
                      <a:pt x="24" y="76"/>
                    </a:lnTo>
                    <a:lnTo>
                      <a:pt x="34" y="76"/>
                    </a:lnTo>
                    <a:lnTo>
                      <a:pt x="34" y="76"/>
                    </a:lnTo>
                    <a:lnTo>
                      <a:pt x="42" y="74"/>
                    </a:lnTo>
                    <a:lnTo>
                      <a:pt x="42" y="74"/>
                    </a:lnTo>
                    <a:lnTo>
                      <a:pt x="48" y="70"/>
                    </a:lnTo>
                    <a:lnTo>
                      <a:pt x="48" y="70"/>
                    </a:lnTo>
                    <a:lnTo>
                      <a:pt x="50" y="66"/>
                    </a:lnTo>
                    <a:lnTo>
                      <a:pt x="52" y="62"/>
                    </a:lnTo>
                    <a:lnTo>
                      <a:pt x="52" y="62"/>
                    </a:lnTo>
                    <a:lnTo>
                      <a:pt x="52" y="58"/>
                    </a:lnTo>
                    <a:lnTo>
                      <a:pt x="50" y="54"/>
                    </a:lnTo>
                    <a:lnTo>
                      <a:pt x="50" y="54"/>
                    </a:lnTo>
                    <a:lnTo>
                      <a:pt x="44" y="50"/>
                    </a:lnTo>
                    <a:lnTo>
                      <a:pt x="44" y="50"/>
                    </a:lnTo>
                    <a:lnTo>
                      <a:pt x="36" y="48"/>
                    </a:lnTo>
                    <a:lnTo>
                      <a:pt x="36" y="48"/>
                    </a:lnTo>
                    <a:lnTo>
                      <a:pt x="28" y="46"/>
                    </a:lnTo>
                    <a:lnTo>
                      <a:pt x="28" y="46"/>
                    </a:lnTo>
                    <a:lnTo>
                      <a:pt x="20" y="44"/>
                    </a:lnTo>
                    <a:lnTo>
                      <a:pt x="20" y="44"/>
                    </a:lnTo>
                    <a:lnTo>
                      <a:pt x="12" y="40"/>
                    </a:lnTo>
                    <a:lnTo>
                      <a:pt x="12" y="40"/>
                    </a:lnTo>
                    <a:lnTo>
                      <a:pt x="8" y="34"/>
                    </a:lnTo>
                    <a:lnTo>
                      <a:pt x="8" y="34"/>
                    </a:lnTo>
                    <a:lnTo>
                      <a:pt x="8" y="24"/>
                    </a:lnTo>
                    <a:lnTo>
                      <a:pt x="8" y="24"/>
                    </a:lnTo>
                    <a:lnTo>
                      <a:pt x="8" y="18"/>
                    </a:lnTo>
                    <a:lnTo>
                      <a:pt x="12" y="12"/>
                    </a:lnTo>
                    <a:lnTo>
                      <a:pt x="12" y="12"/>
                    </a:lnTo>
                    <a:lnTo>
                      <a:pt x="20" y="6"/>
                    </a:lnTo>
                    <a:lnTo>
                      <a:pt x="20" y="6"/>
                    </a:lnTo>
                    <a:lnTo>
                      <a:pt x="30" y="2"/>
                    </a:lnTo>
                    <a:lnTo>
                      <a:pt x="30" y="2"/>
                    </a:lnTo>
                    <a:lnTo>
                      <a:pt x="42" y="0"/>
                    </a:lnTo>
                    <a:lnTo>
                      <a:pt x="42" y="0"/>
                    </a:lnTo>
                    <a:lnTo>
                      <a:pt x="56" y="2"/>
                    </a:lnTo>
                    <a:lnTo>
                      <a:pt x="56" y="2"/>
                    </a:lnTo>
                    <a:lnTo>
                      <a:pt x="66" y="2"/>
                    </a:lnTo>
                    <a:lnTo>
                      <a:pt x="64" y="12"/>
                    </a:lnTo>
                    <a:lnTo>
                      <a:pt x="64" y="12"/>
                    </a:lnTo>
                    <a:lnTo>
                      <a:pt x="56" y="10"/>
                    </a:lnTo>
                    <a:lnTo>
                      <a:pt x="56" y="10"/>
                    </a:lnTo>
                    <a:lnTo>
                      <a:pt x="44" y="10"/>
                    </a:lnTo>
                    <a:lnTo>
                      <a:pt x="44" y="10"/>
                    </a:lnTo>
                    <a:lnTo>
                      <a:pt x="36" y="10"/>
                    </a:lnTo>
                    <a:lnTo>
                      <a:pt x="36" y="10"/>
                    </a:lnTo>
                    <a:lnTo>
                      <a:pt x="28" y="12"/>
                    </a:lnTo>
                    <a:lnTo>
                      <a:pt x="28" y="12"/>
                    </a:lnTo>
                    <a:lnTo>
                      <a:pt x="22" y="16"/>
                    </a:lnTo>
                    <a:lnTo>
                      <a:pt x="22" y="16"/>
                    </a:lnTo>
                    <a:lnTo>
                      <a:pt x="20" y="18"/>
                    </a:lnTo>
                    <a:lnTo>
                      <a:pt x="20" y="22"/>
                    </a:lnTo>
                    <a:lnTo>
                      <a:pt x="20" y="22"/>
                    </a:lnTo>
                    <a:lnTo>
                      <a:pt x="20" y="26"/>
                    </a:lnTo>
                    <a:lnTo>
                      <a:pt x="20" y="28"/>
                    </a:lnTo>
                    <a:lnTo>
                      <a:pt x="20" y="28"/>
                    </a:lnTo>
                    <a:lnTo>
                      <a:pt x="26" y="32"/>
                    </a:lnTo>
                    <a:lnTo>
                      <a:pt x="26" y="32"/>
                    </a:lnTo>
                    <a:lnTo>
                      <a:pt x="32" y="36"/>
                    </a:lnTo>
                    <a:lnTo>
                      <a:pt x="32" y="36"/>
                    </a:lnTo>
                    <a:lnTo>
                      <a:pt x="38" y="36"/>
                    </a:lnTo>
                    <a:lnTo>
                      <a:pt x="38" y="36"/>
                    </a:lnTo>
                    <a:lnTo>
                      <a:pt x="48" y="38"/>
                    </a:lnTo>
                    <a:lnTo>
                      <a:pt x="48" y="38"/>
                    </a:lnTo>
                    <a:lnTo>
                      <a:pt x="56" y="42"/>
                    </a:lnTo>
                    <a:lnTo>
                      <a:pt x="56" y="42"/>
                    </a:lnTo>
                    <a:lnTo>
                      <a:pt x="62" y="50"/>
                    </a:lnTo>
                    <a:lnTo>
                      <a:pt x="62" y="50"/>
                    </a:lnTo>
                    <a:lnTo>
                      <a:pt x="64" y="54"/>
                    </a:lnTo>
                    <a:lnTo>
                      <a:pt x="64" y="60"/>
                    </a:lnTo>
                    <a:lnTo>
                      <a:pt x="64" y="60"/>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7" name="Freeform 82"/>
              <p:cNvSpPr>
                <a:spLocks/>
              </p:cNvSpPr>
              <p:nvPr/>
            </p:nvSpPr>
            <p:spPr bwMode="auto">
              <a:xfrm>
                <a:off x="8778401" y="857157"/>
                <a:ext cx="50315" cy="69666"/>
              </a:xfrm>
              <a:custGeom>
                <a:avLst/>
                <a:gdLst/>
                <a:ahLst/>
                <a:cxnLst>
                  <a:cxn ang="0">
                    <a:pos x="0" y="108"/>
                  </a:cxn>
                  <a:cxn ang="0">
                    <a:pos x="14" y="0"/>
                  </a:cxn>
                  <a:cxn ang="0">
                    <a:pos x="78" y="0"/>
                  </a:cxn>
                  <a:cxn ang="0">
                    <a:pos x="76" y="8"/>
                  </a:cxn>
                  <a:cxn ang="0">
                    <a:pos x="24" y="8"/>
                  </a:cxn>
                  <a:cxn ang="0">
                    <a:pos x="20" y="48"/>
                  </a:cxn>
                  <a:cxn ang="0">
                    <a:pos x="60" y="48"/>
                  </a:cxn>
                  <a:cxn ang="0">
                    <a:pos x="58" y="56"/>
                  </a:cxn>
                  <a:cxn ang="0">
                    <a:pos x="20" y="56"/>
                  </a:cxn>
                  <a:cxn ang="0">
                    <a:pos x="14" y="98"/>
                  </a:cxn>
                  <a:cxn ang="0">
                    <a:pos x="66" y="98"/>
                  </a:cxn>
                  <a:cxn ang="0">
                    <a:pos x="66" y="108"/>
                  </a:cxn>
                  <a:cxn ang="0">
                    <a:pos x="0" y="108"/>
                  </a:cxn>
                </a:cxnLst>
                <a:rect l="0" t="0" r="r" b="b"/>
                <a:pathLst>
                  <a:path w="78" h="108">
                    <a:moveTo>
                      <a:pt x="0" y="108"/>
                    </a:moveTo>
                    <a:lnTo>
                      <a:pt x="14" y="0"/>
                    </a:lnTo>
                    <a:lnTo>
                      <a:pt x="78" y="0"/>
                    </a:lnTo>
                    <a:lnTo>
                      <a:pt x="76" y="8"/>
                    </a:lnTo>
                    <a:lnTo>
                      <a:pt x="24" y="8"/>
                    </a:lnTo>
                    <a:lnTo>
                      <a:pt x="20" y="48"/>
                    </a:lnTo>
                    <a:lnTo>
                      <a:pt x="60" y="48"/>
                    </a:lnTo>
                    <a:lnTo>
                      <a:pt x="58" y="56"/>
                    </a:lnTo>
                    <a:lnTo>
                      <a:pt x="20" y="56"/>
                    </a:lnTo>
                    <a:lnTo>
                      <a:pt x="14" y="98"/>
                    </a:lnTo>
                    <a:lnTo>
                      <a:pt x="66" y="98"/>
                    </a:lnTo>
                    <a:lnTo>
                      <a:pt x="66" y="108"/>
                    </a:lnTo>
                    <a:lnTo>
                      <a:pt x="0" y="108"/>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8" name="Freeform 83"/>
              <p:cNvSpPr>
                <a:spLocks noEditPoints="1"/>
              </p:cNvSpPr>
              <p:nvPr/>
            </p:nvSpPr>
            <p:spPr bwMode="auto">
              <a:xfrm>
                <a:off x="8831296" y="851993"/>
                <a:ext cx="51605" cy="76117"/>
              </a:xfrm>
              <a:custGeom>
                <a:avLst/>
                <a:gdLst/>
                <a:ahLst/>
                <a:cxnLst>
                  <a:cxn ang="0">
                    <a:pos x="66" y="114"/>
                  </a:cxn>
                  <a:cxn ang="0">
                    <a:pos x="60" y="116"/>
                  </a:cxn>
                  <a:cxn ang="0">
                    <a:pos x="54" y="116"/>
                  </a:cxn>
                  <a:cxn ang="0">
                    <a:pos x="46" y="118"/>
                  </a:cxn>
                  <a:cxn ang="0">
                    <a:pos x="38" y="118"/>
                  </a:cxn>
                  <a:cxn ang="0">
                    <a:pos x="22" y="114"/>
                  </a:cxn>
                  <a:cxn ang="0">
                    <a:pos x="14" y="112"/>
                  </a:cxn>
                  <a:cxn ang="0">
                    <a:pos x="8" y="106"/>
                  </a:cxn>
                  <a:cxn ang="0">
                    <a:pos x="2" y="94"/>
                  </a:cxn>
                  <a:cxn ang="0">
                    <a:pos x="0" y="86"/>
                  </a:cxn>
                  <a:cxn ang="0">
                    <a:pos x="0" y="76"/>
                  </a:cxn>
                  <a:cxn ang="0">
                    <a:pos x="4" y="58"/>
                  </a:cxn>
                  <a:cxn ang="0">
                    <a:pos x="10" y="50"/>
                  </a:cxn>
                  <a:cxn ang="0">
                    <a:pos x="14" y="44"/>
                  </a:cxn>
                  <a:cxn ang="0">
                    <a:pos x="28" y="36"/>
                  </a:cxn>
                  <a:cxn ang="0">
                    <a:pos x="36" y="34"/>
                  </a:cxn>
                  <a:cxn ang="0">
                    <a:pos x="44" y="32"/>
                  </a:cxn>
                  <a:cxn ang="0">
                    <a:pos x="52" y="34"/>
                  </a:cxn>
                  <a:cxn ang="0">
                    <a:pos x="68" y="0"/>
                  </a:cxn>
                  <a:cxn ang="0">
                    <a:pos x="80" y="0"/>
                  </a:cxn>
                  <a:cxn ang="0">
                    <a:pos x="78" y="16"/>
                  </a:cxn>
                  <a:cxn ang="0">
                    <a:pos x="76" y="38"/>
                  </a:cxn>
                  <a:cxn ang="0">
                    <a:pos x="72" y="62"/>
                  </a:cxn>
                  <a:cxn ang="0">
                    <a:pos x="70" y="84"/>
                  </a:cxn>
                  <a:cxn ang="0">
                    <a:pos x="68" y="102"/>
                  </a:cxn>
                  <a:cxn ang="0">
                    <a:pos x="66" y="114"/>
                  </a:cxn>
                  <a:cxn ang="0">
                    <a:pos x="64" y="44"/>
                  </a:cxn>
                  <a:cxn ang="0">
                    <a:pos x="54" y="42"/>
                  </a:cxn>
                  <a:cxn ang="0">
                    <a:pos x="48" y="42"/>
                  </a:cxn>
                  <a:cxn ang="0">
                    <a:pos x="28" y="46"/>
                  </a:cxn>
                  <a:cxn ang="0">
                    <a:pos x="24" y="50"/>
                  </a:cxn>
                  <a:cxn ang="0">
                    <a:pos x="16" y="60"/>
                  </a:cxn>
                  <a:cxn ang="0">
                    <a:pos x="14" y="76"/>
                  </a:cxn>
                  <a:cxn ang="0">
                    <a:pos x="14" y="88"/>
                  </a:cxn>
                  <a:cxn ang="0">
                    <a:pos x="18" y="100"/>
                  </a:cxn>
                  <a:cxn ang="0">
                    <a:pos x="22" y="104"/>
                  </a:cxn>
                  <a:cxn ang="0">
                    <a:pos x="28" y="106"/>
                  </a:cxn>
                  <a:cxn ang="0">
                    <a:pos x="40" y="108"/>
                  </a:cxn>
                  <a:cxn ang="0">
                    <a:pos x="46" y="108"/>
                  </a:cxn>
                  <a:cxn ang="0">
                    <a:pos x="56" y="108"/>
                  </a:cxn>
                </a:cxnLst>
                <a:rect l="0" t="0" r="r" b="b"/>
                <a:pathLst>
                  <a:path w="80" h="118">
                    <a:moveTo>
                      <a:pt x="66" y="114"/>
                    </a:moveTo>
                    <a:lnTo>
                      <a:pt x="66" y="114"/>
                    </a:lnTo>
                    <a:lnTo>
                      <a:pt x="60" y="116"/>
                    </a:lnTo>
                    <a:lnTo>
                      <a:pt x="60" y="116"/>
                    </a:lnTo>
                    <a:lnTo>
                      <a:pt x="54" y="116"/>
                    </a:lnTo>
                    <a:lnTo>
                      <a:pt x="54" y="116"/>
                    </a:lnTo>
                    <a:lnTo>
                      <a:pt x="46" y="118"/>
                    </a:lnTo>
                    <a:lnTo>
                      <a:pt x="46" y="118"/>
                    </a:lnTo>
                    <a:lnTo>
                      <a:pt x="38" y="118"/>
                    </a:lnTo>
                    <a:lnTo>
                      <a:pt x="38" y="118"/>
                    </a:lnTo>
                    <a:lnTo>
                      <a:pt x="30" y="116"/>
                    </a:lnTo>
                    <a:lnTo>
                      <a:pt x="22" y="114"/>
                    </a:lnTo>
                    <a:lnTo>
                      <a:pt x="22" y="114"/>
                    </a:lnTo>
                    <a:lnTo>
                      <a:pt x="14" y="112"/>
                    </a:lnTo>
                    <a:lnTo>
                      <a:pt x="8" y="106"/>
                    </a:lnTo>
                    <a:lnTo>
                      <a:pt x="8" y="106"/>
                    </a:lnTo>
                    <a:lnTo>
                      <a:pt x="4" y="100"/>
                    </a:lnTo>
                    <a:lnTo>
                      <a:pt x="2" y="94"/>
                    </a:lnTo>
                    <a:lnTo>
                      <a:pt x="2" y="94"/>
                    </a:lnTo>
                    <a:lnTo>
                      <a:pt x="0" y="86"/>
                    </a:lnTo>
                    <a:lnTo>
                      <a:pt x="0" y="76"/>
                    </a:lnTo>
                    <a:lnTo>
                      <a:pt x="0" y="76"/>
                    </a:lnTo>
                    <a:lnTo>
                      <a:pt x="2" y="66"/>
                    </a:lnTo>
                    <a:lnTo>
                      <a:pt x="4" y="58"/>
                    </a:lnTo>
                    <a:lnTo>
                      <a:pt x="4" y="58"/>
                    </a:lnTo>
                    <a:lnTo>
                      <a:pt x="10" y="50"/>
                    </a:lnTo>
                    <a:lnTo>
                      <a:pt x="14" y="44"/>
                    </a:lnTo>
                    <a:lnTo>
                      <a:pt x="14" y="44"/>
                    </a:lnTo>
                    <a:lnTo>
                      <a:pt x="20" y="40"/>
                    </a:lnTo>
                    <a:lnTo>
                      <a:pt x="28" y="36"/>
                    </a:lnTo>
                    <a:lnTo>
                      <a:pt x="28" y="36"/>
                    </a:lnTo>
                    <a:lnTo>
                      <a:pt x="36" y="34"/>
                    </a:lnTo>
                    <a:lnTo>
                      <a:pt x="44" y="32"/>
                    </a:lnTo>
                    <a:lnTo>
                      <a:pt x="44" y="32"/>
                    </a:lnTo>
                    <a:lnTo>
                      <a:pt x="52" y="34"/>
                    </a:lnTo>
                    <a:lnTo>
                      <a:pt x="52" y="34"/>
                    </a:lnTo>
                    <a:lnTo>
                      <a:pt x="64" y="34"/>
                    </a:lnTo>
                    <a:lnTo>
                      <a:pt x="68" y="0"/>
                    </a:lnTo>
                    <a:lnTo>
                      <a:pt x="80" y="0"/>
                    </a:lnTo>
                    <a:lnTo>
                      <a:pt x="80" y="0"/>
                    </a:lnTo>
                    <a:lnTo>
                      <a:pt x="78" y="16"/>
                    </a:lnTo>
                    <a:lnTo>
                      <a:pt x="78" y="16"/>
                    </a:lnTo>
                    <a:lnTo>
                      <a:pt x="76" y="38"/>
                    </a:lnTo>
                    <a:lnTo>
                      <a:pt x="76" y="38"/>
                    </a:lnTo>
                    <a:lnTo>
                      <a:pt x="72" y="62"/>
                    </a:lnTo>
                    <a:lnTo>
                      <a:pt x="72" y="62"/>
                    </a:lnTo>
                    <a:lnTo>
                      <a:pt x="70" y="84"/>
                    </a:lnTo>
                    <a:lnTo>
                      <a:pt x="70" y="84"/>
                    </a:lnTo>
                    <a:lnTo>
                      <a:pt x="68" y="102"/>
                    </a:lnTo>
                    <a:lnTo>
                      <a:pt x="68" y="102"/>
                    </a:lnTo>
                    <a:lnTo>
                      <a:pt x="66" y="114"/>
                    </a:lnTo>
                    <a:lnTo>
                      <a:pt x="66" y="114"/>
                    </a:lnTo>
                    <a:close/>
                    <a:moveTo>
                      <a:pt x="64" y="44"/>
                    </a:moveTo>
                    <a:lnTo>
                      <a:pt x="64" y="44"/>
                    </a:lnTo>
                    <a:lnTo>
                      <a:pt x="54" y="42"/>
                    </a:lnTo>
                    <a:lnTo>
                      <a:pt x="54" y="42"/>
                    </a:lnTo>
                    <a:lnTo>
                      <a:pt x="48" y="42"/>
                    </a:lnTo>
                    <a:lnTo>
                      <a:pt x="48" y="42"/>
                    </a:lnTo>
                    <a:lnTo>
                      <a:pt x="34" y="44"/>
                    </a:lnTo>
                    <a:lnTo>
                      <a:pt x="28" y="46"/>
                    </a:lnTo>
                    <a:lnTo>
                      <a:pt x="24" y="50"/>
                    </a:lnTo>
                    <a:lnTo>
                      <a:pt x="24" y="50"/>
                    </a:lnTo>
                    <a:lnTo>
                      <a:pt x="20" y="54"/>
                    </a:lnTo>
                    <a:lnTo>
                      <a:pt x="16" y="60"/>
                    </a:lnTo>
                    <a:lnTo>
                      <a:pt x="14" y="76"/>
                    </a:lnTo>
                    <a:lnTo>
                      <a:pt x="14" y="76"/>
                    </a:lnTo>
                    <a:lnTo>
                      <a:pt x="14" y="88"/>
                    </a:lnTo>
                    <a:lnTo>
                      <a:pt x="14" y="88"/>
                    </a:lnTo>
                    <a:lnTo>
                      <a:pt x="16" y="94"/>
                    </a:lnTo>
                    <a:lnTo>
                      <a:pt x="18" y="100"/>
                    </a:lnTo>
                    <a:lnTo>
                      <a:pt x="18" y="100"/>
                    </a:lnTo>
                    <a:lnTo>
                      <a:pt x="22" y="104"/>
                    </a:lnTo>
                    <a:lnTo>
                      <a:pt x="28" y="106"/>
                    </a:lnTo>
                    <a:lnTo>
                      <a:pt x="28" y="106"/>
                    </a:lnTo>
                    <a:lnTo>
                      <a:pt x="32" y="108"/>
                    </a:lnTo>
                    <a:lnTo>
                      <a:pt x="40" y="108"/>
                    </a:lnTo>
                    <a:lnTo>
                      <a:pt x="40" y="108"/>
                    </a:lnTo>
                    <a:lnTo>
                      <a:pt x="46" y="108"/>
                    </a:lnTo>
                    <a:lnTo>
                      <a:pt x="46" y="108"/>
                    </a:lnTo>
                    <a:lnTo>
                      <a:pt x="56" y="108"/>
                    </a:lnTo>
                    <a:lnTo>
                      <a:pt x="64" y="44"/>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9" name="Freeform 84"/>
              <p:cNvSpPr>
                <a:spLocks noEditPoints="1"/>
              </p:cNvSpPr>
              <p:nvPr/>
            </p:nvSpPr>
            <p:spPr bwMode="auto">
              <a:xfrm>
                <a:off x="8889351" y="872641"/>
                <a:ext cx="55475" cy="76117"/>
              </a:xfrm>
              <a:custGeom>
                <a:avLst/>
                <a:gdLst/>
                <a:ahLst/>
                <a:cxnLst>
                  <a:cxn ang="0">
                    <a:pos x="64" y="8"/>
                  </a:cxn>
                  <a:cxn ang="0">
                    <a:pos x="70" y="16"/>
                  </a:cxn>
                  <a:cxn ang="0">
                    <a:pos x="72" y="28"/>
                  </a:cxn>
                  <a:cxn ang="0">
                    <a:pos x="68" y="40"/>
                  </a:cxn>
                  <a:cxn ang="0">
                    <a:pos x="60" y="50"/>
                  </a:cxn>
                  <a:cxn ang="0">
                    <a:pos x="48" y="54"/>
                  </a:cxn>
                  <a:cxn ang="0">
                    <a:pos x="30" y="56"/>
                  </a:cxn>
                  <a:cxn ang="0">
                    <a:pos x="26" y="56"/>
                  </a:cxn>
                  <a:cxn ang="0">
                    <a:pos x="16" y="64"/>
                  </a:cxn>
                  <a:cxn ang="0">
                    <a:pos x="16" y="70"/>
                  </a:cxn>
                  <a:cxn ang="0">
                    <a:pos x="26" y="74"/>
                  </a:cxn>
                  <a:cxn ang="0">
                    <a:pos x="36" y="76"/>
                  </a:cxn>
                  <a:cxn ang="0">
                    <a:pos x="54" y="76"/>
                  </a:cxn>
                  <a:cxn ang="0">
                    <a:pos x="64" y="78"/>
                  </a:cxn>
                  <a:cxn ang="0">
                    <a:pos x="72" y="82"/>
                  </a:cxn>
                  <a:cxn ang="0">
                    <a:pos x="74" y="92"/>
                  </a:cxn>
                  <a:cxn ang="0">
                    <a:pos x="68" y="106"/>
                  </a:cxn>
                  <a:cxn ang="0">
                    <a:pos x="56" y="114"/>
                  </a:cxn>
                  <a:cxn ang="0">
                    <a:pos x="30" y="118"/>
                  </a:cxn>
                  <a:cxn ang="0">
                    <a:pos x="14" y="118"/>
                  </a:cxn>
                  <a:cxn ang="0">
                    <a:pos x="2" y="106"/>
                  </a:cxn>
                  <a:cxn ang="0">
                    <a:pos x="28" y="110"/>
                  </a:cxn>
                  <a:cxn ang="0">
                    <a:pos x="36" y="110"/>
                  </a:cxn>
                  <a:cxn ang="0">
                    <a:pos x="56" y="102"/>
                  </a:cxn>
                  <a:cxn ang="0">
                    <a:pos x="60" y="96"/>
                  </a:cxn>
                  <a:cxn ang="0">
                    <a:pos x="58" y="90"/>
                  </a:cxn>
                  <a:cxn ang="0">
                    <a:pos x="48" y="86"/>
                  </a:cxn>
                  <a:cxn ang="0">
                    <a:pos x="40" y="86"/>
                  </a:cxn>
                  <a:cxn ang="0">
                    <a:pos x="28" y="86"/>
                  </a:cxn>
                  <a:cxn ang="0">
                    <a:pos x="20" y="86"/>
                  </a:cxn>
                  <a:cxn ang="0">
                    <a:pos x="4" y="80"/>
                  </a:cxn>
                  <a:cxn ang="0">
                    <a:pos x="2" y="70"/>
                  </a:cxn>
                  <a:cxn ang="0">
                    <a:pos x="8" y="60"/>
                  </a:cxn>
                  <a:cxn ang="0">
                    <a:pos x="18" y="52"/>
                  </a:cxn>
                  <a:cxn ang="0">
                    <a:pos x="8" y="42"/>
                  </a:cxn>
                  <a:cxn ang="0">
                    <a:pos x="4" y="28"/>
                  </a:cxn>
                  <a:cxn ang="0">
                    <a:pos x="10" y="16"/>
                  </a:cxn>
                  <a:cxn ang="0">
                    <a:pos x="18" y="8"/>
                  </a:cxn>
                  <a:cxn ang="0">
                    <a:pos x="42" y="0"/>
                  </a:cxn>
                  <a:cxn ang="0">
                    <a:pos x="48" y="2"/>
                  </a:cxn>
                  <a:cxn ang="0">
                    <a:pos x="86" y="10"/>
                  </a:cxn>
                  <a:cxn ang="0">
                    <a:pos x="74" y="8"/>
                  </a:cxn>
                  <a:cxn ang="0">
                    <a:pos x="60" y="20"/>
                  </a:cxn>
                  <a:cxn ang="0">
                    <a:pos x="50" y="10"/>
                  </a:cxn>
                  <a:cxn ang="0">
                    <a:pos x="34" y="10"/>
                  </a:cxn>
                  <a:cxn ang="0">
                    <a:pos x="22" y="20"/>
                  </a:cxn>
                  <a:cxn ang="0">
                    <a:pos x="20" y="36"/>
                  </a:cxn>
                  <a:cxn ang="0">
                    <a:pos x="28" y="46"/>
                  </a:cxn>
                  <a:cxn ang="0">
                    <a:pos x="46" y="46"/>
                  </a:cxn>
                  <a:cxn ang="0">
                    <a:pos x="60" y="28"/>
                  </a:cxn>
                </a:cxnLst>
                <a:rect l="0" t="0" r="r" b="b"/>
                <a:pathLst>
                  <a:path w="86" h="118">
                    <a:moveTo>
                      <a:pt x="74" y="8"/>
                    </a:moveTo>
                    <a:lnTo>
                      <a:pt x="74" y="8"/>
                    </a:lnTo>
                    <a:lnTo>
                      <a:pt x="64" y="8"/>
                    </a:lnTo>
                    <a:lnTo>
                      <a:pt x="64" y="8"/>
                    </a:lnTo>
                    <a:lnTo>
                      <a:pt x="68" y="12"/>
                    </a:lnTo>
                    <a:lnTo>
                      <a:pt x="70" y="16"/>
                    </a:lnTo>
                    <a:lnTo>
                      <a:pt x="70" y="16"/>
                    </a:lnTo>
                    <a:lnTo>
                      <a:pt x="72" y="22"/>
                    </a:lnTo>
                    <a:lnTo>
                      <a:pt x="72" y="28"/>
                    </a:lnTo>
                    <a:lnTo>
                      <a:pt x="72" y="28"/>
                    </a:lnTo>
                    <a:lnTo>
                      <a:pt x="70" y="36"/>
                    </a:lnTo>
                    <a:lnTo>
                      <a:pt x="68" y="40"/>
                    </a:lnTo>
                    <a:lnTo>
                      <a:pt x="68" y="40"/>
                    </a:lnTo>
                    <a:lnTo>
                      <a:pt x="64" y="46"/>
                    </a:lnTo>
                    <a:lnTo>
                      <a:pt x="60" y="50"/>
                    </a:lnTo>
                    <a:lnTo>
                      <a:pt x="60" y="50"/>
                    </a:lnTo>
                    <a:lnTo>
                      <a:pt x="48" y="54"/>
                    </a:lnTo>
                    <a:lnTo>
                      <a:pt x="48" y="54"/>
                    </a:lnTo>
                    <a:lnTo>
                      <a:pt x="36" y="56"/>
                    </a:lnTo>
                    <a:lnTo>
                      <a:pt x="36" y="56"/>
                    </a:lnTo>
                    <a:lnTo>
                      <a:pt x="30" y="56"/>
                    </a:lnTo>
                    <a:lnTo>
                      <a:pt x="30" y="56"/>
                    </a:lnTo>
                    <a:lnTo>
                      <a:pt x="26" y="56"/>
                    </a:lnTo>
                    <a:lnTo>
                      <a:pt x="26" y="56"/>
                    </a:lnTo>
                    <a:lnTo>
                      <a:pt x="20" y="60"/>
                    </a:lnTo>
                    <a:lnTo>
                      <a:pt x="20" y="60"/>
                    </a:lnTo>
                    <a:lnTo>
                      <a:pt x="16" y="64"/>
                    </a:lnTo>
                    <a:lnTo>
                      <a:pt x="16" y="68"/>
                    </a:lnTo>
                    <a:lnTo>
                      <a:pt x="16" y="68"/>
                    </a:lnTo>
                    <a:lnTo>
                      <a:pt x="16" y="70"/>
                    </a:lnTo>
                    <a:lnTo>
                      <a:pt x="18" y="72"/>
                    </a:lnTo>
                    <a:lnTo>
                      <a:pt x="18" y="72"/>
                    </a:lnTo>
                    <a:lnTo>
                      <a:pt x="26" y="74"/>
                    </a:lnTo>
                    <a:lnTo>
                      <a:pt x="26" y="74"/>
                    </a:lnTo>
                    <a:lnTo>
                      <a:pt x="36" y="76"/>
                    </a:lnTo>
                    <a:lnTo>
                      <a:pt x="36" y="76"/>
                    </a:lnTo>
                    <a:lnTo>
                      <a:pt x="42" y="74"/>
                    </a:lnTo>
                    <a:lnTo>
                      <a:pt x="42" y="74"/>
                    </a:lnTo>
                    <a:lnTo>
                      <a:pt x="54" y="76"/>
                    </a:lnTo>
                    <a:lnTo>
                      <a:pt x="54" y="76"/>
                    </a:lnTo>
                    <a:lnTo>
                      <a:pt x="64" y="78"/>
                    </a:lnTo>
                    <a:lnTo>
                      <a:pt x="64" y="78"/>
                    </a:lnTo>
                    <a:lnTo>
                      <a:pt x="68" y="80"/>
                    </a:lnTo>
                    <a:lnTo>
                      <a:pt x="72" y="82"/>
                    </a:lnTo>
                    <a:lnTo>
                      <a:pt x="72" y="82"/>
                    </a:lnTo>
                    <a:lnTo>
                      <a:pt x="74" y="86"/>
                    </a:lnTo>
                    <a:lnTo>
                      <a:pt x="74" y="92"/>
                    </a:lnTo>
                    <a:lnTo>
                      <a:pt x="74" y="92"/>
                    </a:lnTo>
                    <a:lnTo>
                      <a:pt x="72" y="100"/>
                    </a:lnTo>
                    <a:lnTo>
                      <a:pt x="68" y="106"/>
                    </a:lnTo>
                    <a:lnTo>
                      <a:pt x="68" y="106"/>
                    </a:lnTo>
                    <a:lnTo>
                      <a:pt x="62" y="110"/>
                    </a:lnTo>
                    <a:lnTo>
                      <a:pt x="56" y="114"/>
                    </a:lnTo>
                    <a:lnTo>
                      <a:pt x="56" y="114"/>
                    </a:lnTo>
                    <a:lnTo>
                      <a:pt x="42" y="116"/>
                    </a:lnTo>
                    <a:lnTo>
                      <a:pt x="42" y="116"/>
                    </a:lnTo>
                    <a:lnTo>
                      <a:pt x="30" y="118"/>
                    </a:lnTo>
                    <a:lnTo>
                      <a:pt x="30" y="118"/>
                    </a:lnTo>
                    <a:lnTo>
                      <a:pt x="14" y="118"/>
                    </a:lnTo>
                    <a:lnTo>
                      <a:pt x="14" y="118"/>
                    </a:lnTo>
                    <a:lnTo>
                      <a:pt x="0" y="116"/>
                    </a:lnTo>
                    <a:lnTo>
                      <a:pt x="2" y="106"/>
                    </a:lnTo>
                    <a:lnTo>
                      <a:pt x="2" y="106"/>
                    </a:lnTo>
                    <a:lnTo>
                      <a:pt x="14" y="108"/>
                    </a:lnTo>
                    <a:lnTo>
                      <a:pt x="14" y="108"/>
                    </a:lnTo>
                    <a:lnTo>
                      <a:pt x="28" y="110"/>
                    </a:lnTo>
                    <a:lnTo>
                      <a:pt x="28" y="110"/>
                    </a:lnTo>
                    <a:lnTo>
                      <a:pt x="36" y="110"/>
                    </a:lnTo>
                    <a:lnTo>
                      <a:pt x="36" y="110"/>
                    </a:lnTo>
                    <a:lnTo>
                      <a:pt x="46" y="108"/>
                    </a:lnTo>
                    <a:lnTo>
                      <a:pt x="46" y="108"/>
                    </a:lnTo>
                    <a:lnTo>
                      <a:pt x="56" y="102"/>
                    </a:lnTo>
                    <a:lnTo>
                      <a:pt x="56" y="102"/>
                    </a:lnTo>
                    <a:lnTo>
                      <a:pt x="58" y="100"/>
                    </a:lnTo>
                    <a:lnTo>
                      <a:pt x="60" y="96"/>
                    </a:lnTo>
                    <a:lnTo>
                      <a:pt x="60" y="96"/>
                    </a:lnTo>
                    <a:lnTo>
                      <a:pt x="58" y="90"/>
                    </a:lnTo>
                    <a:lnTo>
                      <a:pt x="58" y="90"/>
                    </a:lnTo>
                    <a:lnTo>
                      <a:pt x="54" y="88"/>
                    </a:lnTo>
                    <a:lnTo>
                      <a:pt x="54" y="88"/>
                    </a:lnTo>
                    <a:lnTo>
                      <a:pt x="48" y="86"/>
                    </a:lnTo>
                    <a:lnTo>
                      <a:pt x="48" y="86"/>
                    </a:lnTo>
                    <a:lnTo>
                      <a:pt x="40" y="86"/>
                    </a:lnTo>
                    <a:lnTo>
                      <a:pt x="40" y="86"/>
                    </a:lnTo>
                    <a:lnTo>
                      <a:pt x="34" y="86"/>
                    </a:lnTo>
                    <a:lnTo>
                      <a:pt x="34" y="86"/>
                    </a:lnTo>
                    <a:lnTo>
                      <a:pt x="28" y="86"/>
                    </a:lnTo>
                    <a:lnTo>
                      <a:pt x="28" y="86"/>
                    </a:lnTo>
                    <a:lnTo>
                      <a:pt x="20" y="86"/>
                    </a:lnTo>
                    <a:lnTo>
                      <a:pt x="20" y="86"/>
                    </a:lnTo>
                    <a:lnTo>
                      <a:pt x="12" y="84"/>
                    </a:lnTo>
                    <a:lnTo>
                      <a:pt x="12" y="84"/>
                    </a:lnTo>
                    <a:lnTo>
                      <a:pt x="4" y="80"/>
                    </a:lnTo>
                    <a:lnTo>
                      <a:pt x="4" y="80"/>
                    </a:lnTo>
                    <a:lnTo>
                      <a:pt x="2" y="76"/>
                    </a:lnTo>
                    <a:lnTo>
                      <a:pt x="2" y="70"/>
                    </a:lnTo>
                    <a:lnTo>
                      <a:pt x="2" y="70"/>
                    </a:lnTo>
                    <a:lnTo>
                      <a:pt x="4" y="64"/>
                    </a:lnTo>
                    <a:lnTo>
                      <a:pt x="8" y="60"/>
                    </a:lnTo>
                    <a:lnTo>
                      <a:pt x="8" y="60"/>
                    </a:lnTo>
                    <a:lnTo>
                      <a:pt x="18" y="52"/>
                    </a:lnTo>
                    <a:lnTo>
                      <a:pt x="18" y="52"/>
                    </a:lnTo>
                    <a:lnTo>
                      <a:pt x="12" y="48"/>
                    </a:lnTo>
                    <a:lnTo>
                      <a:pt x="8" y="42"/>
                    </a:lnTo>
                    <a:lnTo>
                      <a:pt x="8" y="42"/>
                    </a:lnTo>
                    <a:lnTo>
                      <a:pt x="4" y="36"/>
                    </a:lnTo>
                    <a:lnTo>
                      <a:pt x="4" y="28"/>
                    </a:lnTo>
                    <a:lnTo>
                      <a:pt x="4" y="28"/>
                    </a:lnTo>
                    <a:lnTo>
                      <a:pt x="6" y="22"/>
                    </a:lnTo>
                    <a:lnTo>
                      <a:pt x="10" y="16"/>
                    </a:lnTo>
                    <a:lnTo>
                      <a:pt x="10" y="16"/>
                    </a:lnTo>
                    <a:lnTo>
                      <a:pt x="14" y="10"/>
                    </a:lnTo>
                    <a:lnTo>
                      <a:pt x="18" y="8"/>
                    </a:lnTo>
                    <a:lnTo>
                      <a:pt x="18" y="8"/>
                    </a:lnTo>
                    <a:lnTo>
                      <a:pt x="30" y="2"/>
                    </a:lnTo>
                    <a:lnTo>
                      <a:pt x="30" y="2"/>
                    </a:lnTo>
                    <a:lnTo>
                      <a:pt x="42" y="0"/>
                    </a:lnTo>
                    <a:lnTo>
                      <a:pt x="42" y="0"/>
                    </a:lnTo>
                    <a:lnTo>
                      <a:pt x="48" y="2"/>
                    </a:lnTo>
                    <a:lnTo>
                      <a:pt x="48" y="2"/>
                    </a:lnTo>
                    <a:lnTo>
                      <a:pt x="54" y="2"/>
                    </a:lnTo>
                    <a:lnTo>
                      <a:pt x="86" y="0"/>
                    </a:lnTo>
                    <a:lnTo>
                      <a:pt x="86" y="10"/>
                    </a:lnTo>
                    <a:lnTo>
                      <a:pt x="86" y="10"/>
                    </a:lnTo>
                    <a:lnTo>
                      <a:pt x="74" y="8"/>
                    </a:lnTo>
                    <a:lnTo>
                      <a:pt x="74" y="8"/>
                    </a:lnTo>
                    <a:close/>
                    <a:moveTo>
                      <a:pt x="60" y="28"/>
                    </a:moveTo>
                    <a:lnTo>
                      <a:pt x="60" y="28"/>
                    </a:lnTo>
                    <a:lnTo>
                      <a:pt x="60" y="20"/>
                    </a:lnTo>
                    <a:lnTo>
                      <a:pt x="56" y="14"/>
                    </a:lnTo>
                    <a:lnTo>
                      <a:pt x="56" y="14"/>
                    </a:lnTo>
                    <a:lnTo>
                      <a:pt x="50" y="10"/>
                    </a:lnTo>
                    <a:lnTo>
                      <a:pt x="42" y="8"/>
                    </a:lnTo>
                    <a:lnTo>
                      <a:pt x="42" y="8"/>
                    </a:lnTo>
                    <a:lnTo>
                      <a:pt x="34" y="10"/>
                    </a:lnTo>
                    <a:lnTo>
                      <a:pt x="26" y="14"/>
                    </a:lnTo>
                    <a:lnTo>
                      <a:pt x="26" y="14"/>
                    </a:lnTo>
                    <a:lnTo>
                      <a:pt x="22" y="20"/>
                    </a:lnTo>
                    <a:lnTo>
                      <a:pt x="20" y="28"/>
                    </a:lnTo>
                    <a:lnTo>
                      <a:pt x="20" y="28"/>
                    </a:lnTo>
                    <a:lnTo>
                      <a:pt x="20" y="36"/>
                    </a:lnTo>
                    <a:lnTo>
                      <a:pt x="22" y="42"/>
                    </a:lnTo>
                    <a:lnTo>
                      <a:pt x="22" y="42"/>
                    </a:lnTo>
                    <a:lnTo>
                      <a:pt x="28" y="46"/>
                    </a:lnTo>
                    <a:lnTo>
                      <a:pt x="36" y="48"/>
                    </a:lnTo>
                    <a:lnTo>
                      <a:pt x="36" y="48"/>
                    </a:lnTo>
                    <a:lnTo>
                      <a:pt x="46" y="46"/>
                    </a:lnTo>
                    <a:lnTo>
                      <a:pt x="52" y="42"/>
                    </a:lnTo>
                    <a:lnTo>
                      <a:pt x="58" y="36"/>
                    </a:lnTo>
                    <a:lnTo>
                      <a:pt x="60" y="28"/>
                    </a:lnTo>
                    <a:lnTo>
                      <a:pt x="60" y="28"/>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0" name="Freeform 85"/>
              <p:cNvSpPr>
                <a:spLocks noEditPoints="1"/>
              </p:cNvSpPr>
              <p:nvPr/>
            </p:nvSpPr>
            <p:spPr bwMode="auto">
              <a:xfrm>
                <a:off x="8948699" y="872638"/>
                <a:ext cx="49025" cy="55475"/>
              </a:xfrm>
              <a:custGeom>
                <a:avLst/>
                <a:gdLst/>
                <a:ahLst/>
                <a:cxnLst>
                  <a:cxn ang="0">
                    <a:pos x="12" y="46"/>
                  </a:cxn>
                  <a:cxn ang="0">
                    <a:pos x="16" y="64"/>
                  </a:cxn>
                  <a:cxn ang="0">
                    <a:pos x="18" y="70"/>
                  </a:cxn>
                  <a:cxn ang="0">
                    <a:pos x="24" y="72"/>
                  </a:cxn>
                  <a:cxn ang="0">
                    <a:pos x="34" y="76"/>
                  </a:cxn>
                  <a:cxn ang="0">
                    <a:pos x="44" y="78"/>
                  </a:cxn>
                  <a:cxn ang="0">
                    <a:pos x="54" y="76"/>
                  </a:cxn>
                  <a:cxn ang="0">
                    <a:pos x="64" y="74"/>
                  </a:cxn>
                  <a:cxn ang="0">
                    <a:pos x="64" y="82"/>
                  </a:cxn>
                  <a:cxn ang="0">
                    <a:pos x="50" y="86"/>
                  </a:cxn>
                  <a:cxn ang="0">
                    <a:pos x="38" y="86"/>
                  </a:cxn>
                  <a:cxn ang="0">
                    <a:pos x="20" y="82"/>
                  </a:cxn>
                  <a:cxn ang="0">
                    <a:pos x="8" y="74"/>
                  </a:cxn>
                  <a:cxn ang="0">
                    <a:pos x="4" y="68"/>
                  </a:cxn>
                  <a:cxn ang="0">
                    <a:pos x="0" y="52"/>
                  </a:cxn>
                  <a:cxn ang="0">
                    <a:pos x="0" y="42"/>
                  </a:cxn>
                  <a:cxn ang="0">
                    <a:pos x="6" y="22"/>
                  </a:cxn>
                  <a:cxn ang="0">
                    <a:pos x="10" y="16"/>
                  </a:cxn>
                  <a:cxn ang="0">
                    <a:pos x="16" y="10"/>
                  </a:cxn>
                  <a:cxn ang="0">
                    <a:pos x="28" y="2"/>
                  </a:cxn>
                  <a:cxn ang="0">
                    <a:pos x="42" y="0"/>
                  </a:cxn>
                  <a:cxn ang="0">
                    <a:pos x="52" y="2"/>
                  </a:cxn>
                  <a:cxn ang="0">
                    <a:pos x="58" y="4"/>
                  </a:cxn>
                  <a:cxn ang="0">
                    <a:pos x="70" y="12"/>
                  </a:cxn>
                  <a:cxn ang="0">
                    <a:pos x="72" y="18"/>
                  </a:cxn>
                  <a:cxn ang="0">
                    <a:pos x="74" y="26"/>
                  </a:cxn>
                  <a:cxn ang="0">
                    <a:pos x="74" y="44"/>
                  </a:cxn>
                  <a:cxn ang="0">
                    <a:pos x="12" y="46"/>
                  </a:cxn>
                  <a:cxn ang="0">
                    <a:pos x="62" y="26"/>
                  </a:cxn>
                  <a:cxn ang="0">
                    <a:pos x="58" y="18"/>
                  </a:cxn>
                  <a:cxn ang="0">
                    <a:pos x="52" y="10"/>
                  </a:cxn>
                  <a:cxn ang="0">
                    <a:pos x="48" y="10"/>
                  </a:cxn>
                  <a:cxn ang="0">
                    <a:pos x="42" y="8"/>
                  </a:cxn>
                  <a:cxn ang="0">
                    <a:pos x="22" y="16"/>
                  </a:cxn>
                  <a:cxn ang="0">
                    <a:pos x="18" y="26"/>
                  </a:cxn>
                  <a:cxn ang="0">
                    <a:pos x="62" y="38"/>
                  </a:cxn>
                  <a:cxn ang="0">
                    <a:pos x="62" y="26"/>
                  </a:cxn>
                </a:cxnLst>
                <a:rect l="0" t="0" r="r" b="b"/>
                <a:pathLst>
                  <a:path w="76" h="86">
                    <a:moveTo>
                      <a:pt x="12" y="46"/>
                    </a:moveTo>
                    <a:lnTo>
                      <a:pt x="12" y="46"/>
                    </a:lnTo>
                    <a:lnTo>
                      <a:pt x="14" y="56"/>
                    </a:lnTo>
                    <a:lnTo>
                      <a:pt x="16" y="64"/>
                    </a:lnTo>
                    <a:lnTo>
                      <a:pt x="16" y="64"/>
                    </a:lnTo>
                    <a:lnTo>
                      <a:pt x="18" y="70"/>
                    </a:lnTo>
                    <a:lnTo>
                      <a:pt x="24" y="72"/>
                    </a:lnTo>
                    <a:lnTo>
                      <a:pt x="24" y="72"/>
                    </a:lnTo>
                    <a:lnTo>
                      <a:pt x="28" y="76"/>
                    </a:lnTo>
                    <a:lnTo>
                      <a:pt x="34" y="76"/>
                    </a:lnTo>
                    <a:lnTo>
                      <a:pt x="34" y="76"/>
                    </a:lnTo>
                    <a:lnTo>
                      <a:pt x="44" y="78"/>
                    </a:lnTo>
                    <a:lnTo>
                      <a:pt x="44" y="78"/>
                    </a:lnTo>
                    <a:lnTo>
                      <a:pt x="54" y="76"/>
                    </a:lnTo>
                    <a:lnTo>
                      <a:pt x="54" y="76"/>
                    </a:lnTo>
                    <a:lnTo>
                      <a:pt x="64" y="74"/>
                    </a:lnTo>
                    <a:lnTo>
                      <a:pt x="64" y="82"/>
                    </a:lnTo>
                    <a:lnTo>
                      <a:pt x="64" y="82"/>
                    </a:lnTo>
                    <a:lnTo>
                      <a:pt x="50" y="86"/>
                    </a:lnTo>
                    <a:lnTo>
                      <a:pt x="50" y="86"/>
                    </a:lnTo>
                    <a:lnTo>
                      <a:pt x="38" y="86"/>
                    </a:lnTo>
                    <a:lnTo>
                      <a:pt x="38" y="86"/>
                    </a:lnTo>
                    <a:lnTo>
                      <a:pt x="28" y="84"/>
                    </a:lnTo>
                    <a:lnTo>
                      <a:pt x="20" y="82"/>
                    </a:lnTo>
                    <a:lnTo>
                      <a:pt x="12" y="80"/>
                    </a:lnTo>
                    <a:lnTo>
                      <a:pt x="8" y="74"/>
                    </a:lnTo>
                    <a:lnTo>
                      <a:pt x="8" y="74"/>
                    </a:lnTo>
                    <a:lnTo>
                      <a:pt x="4" y="68"/>
                    </a:lnTo>
                    <a:lnTo>
                      <a:pt x="0" y="60"/>
                    </a:lnTo>
                    <a:lnTo>
                      <a:pt x="0" y="52"/>
                    </a:lnTo>
                    <a:lnTo>
                      <a:pt x="0" y="42"/>
                    </a:lnTo>
                    <a:lnTo>
                      <a:pt x="0" y="42"/>
                    </a:lnTo>
                    <a:lnTo>
                      <a:pt x="2" y="32"/>
                    </a:lnTo>
                    <a:lnTo>
                      <a:pt x="6" y="22"/>
                    </a:lnTo>
                    <a:lnTo>
                      <a:pt x="6" y="22"/>
                    </a:lnTo>
                    <a:lnTo>
                      <a:pt x="10" y="16"/>
                    </a:lnTo>
                    <a:lnTo>
                      <a:pt x="16" y="10"/>
                    </a:lnTo>
                    <a:lnTo>
                      <a:pt x="16" y="10"/>
                    </a:lnTo>
                    <a:lnTo>
                      <a:pt x="20" y="6"/>
                    </a:lnTo>
                    <a:lnTo>
                      <a:pt x="28" y="2"/>
                    </a:lnTo>
                    <a:lnTo>
                      <a:pt x="28" y="2"/>
                    </a:lnTo>
                    <a:lnTo>
                      <a:pt x="42" y="0"/>
                    </a:lnTo>
                    <a:lnTo>
                      <a:pt x="42" y="0"/>
                    </a:lnTo>
                    <a:lnTo>
                      <a:pt x="52" y="2"/>
                    </a:lnTo>
                    <a:lnTo>
                      <a:pt x="58" y="4"/>
                    </a:lnTo>
                    <a:lnTo>
                      <a:pt x="58" y="4"/>
                    </a:lnTo>
                    <a:lnTo>
                      <a:pt x="64" y="8"/>
                    </a:lnTo>
                    <a:lnTo>
                      <a:pt x="70" y="12"/>
                    </a:lnTo>
                    <a:lnTo>
                      <a:pt x="70" y="12"/>
                    </a:lnTo>
                    <a:lnTo>
                      <a:pt x="72" y="18"/>
                    </a:lnTo>
                    <a:lnTo>
                      <a:pt x="74" y="26"/>
                    </a:lnTo>
                    <a:lnTo>
                      <a:pt x="74" y="26"/>
                    </a:lnTo>
                    <a:lnTo>
                      <a:pt x="76" y="34"/>
                    </a:lnTo>
                    <a:lnTo>
                      <a:pt x="74" y="44"/>
                    </a:lnTo>
                    <a:lnTo>
                      <a:pt x="74" y="46"/>
                    </a:lnTo>
                    <a:lnTo>
                      <a:pt x="12" y="46"/>
                    </a:lnTo>
                    <a:close/>
                    <a:moveTo>
                      <a:pt x="62" y="26"/>
                    </a:moveTo>
                    <a:lnTo>
                      <a:pt x="62" y="26"/>
                    </a:lnTo>
                    <a:lnTo>
                      <a:pt x="58" y="18"/>
                    </a:lnTo>
                    <a:lnTo>
                      <a:pt x="58" y="18"/>
                    </a:lnTo>
                    <a:lnTo>
                      <a:pt x="56" y="14"/>
                    </a:lnTo>
                    <a:lnTo>
                      <a:pt x="52" y="10"/>
                    </a:lnTo>
                    <a:lnTo>
                      <a:pt x="52" y="10"/>
                    </a:lnTo>
                    <a:lnTo>
                      <a:pt x="48" y="10"/>
                    </a:lnTo>
                    <a:lnTo>
                      <a:pt x="42" y="8"/>
                    </a:lnTo>
                    <a:lnTo>
                      <a:pt x="42" y="8"/>
                    </a:lnTo>
                    <a:lnTo>
                      <a:pt x="30" y="10"/>
                    </a:lnTo>
                    <a:lnTo>
                      <a:pt x="22" y="16"/>
                    </a:lnTo>
                    <a:lnTo>
                      <a:pt x="22" y="16"/>
                    </a:lnTo>
                    <a:lnTo>
                      <a:pt x="18" y="26"/>
                    </a:lnTo>
                    <a:lnTo>
                      <a:pt x="14" y="38"/>
                    </a:lnTo>
                    <a:lnTo>
                      <a:pt x="62" y="38"/>
                    </a:lnTo>
                    <a:lnTo>
                      <a:pt x="62" y="38"/>
                    </a:lnTo>
                    <a:lnTo>
                      <a:pt x="62" y="26"/>
                    </a:lnTo>
                    <a:lnTo>
                      <a:pt x="62" y="26"/>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spTree>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Utilities Separator">
    <p:bg>
      <p:bgPr>
        <a:solidFill>
          <a:srgbClr val="0D0D0D"/>
        </a:solidFill>
        <a:effectLst/>
      </p:bgPr>
    </p:bg>
    <p:spTree>
      <p:nvGrpSpPr>
        <p:cNvPr id="1" name=""/>
        <p:cNvGrpSpPr/>
        <p:nvPr/>
      </p:nvGrpSpPr>
      <p:grpSpPr>
        <a:xfrm>
          <a:off x="0" y="0"/>
          <a:ext cx="0" cy="0"/>
          <a:chOff x="0" y="0"/>
          <a:chExt cx="0" cy="0"/>
        </a:xfrm>
      </p:grpSpPr>
      <p:sp>
        <p:nvSpPr>
          <p:cNvPr id="36" name="Freeform 5"/>
          <p:cNvSpPr>
            <a:spLocks/>
          </p:cNvSpPr>
          <p:nvPr userDrawn="1"/>
        </p:nvSpPr>
        <p:spPr bwMode="auto">
          <a:xfrm>
            <a:off x="584344" y="715790"/>
            <a:ext cx="7028329" cy="4926141"/>
          </a:xfrm>
          <a:custGeom>
            <a:avLst/>
            <a:gdLst/>
            <a:ahLst/>
            <a:cxnLst>
              <a:cxn ang="0">
                <a:pos x="4567" y="2765"/>
              </a:cxn>
              <a:cxn ang="0">
                <a:pos x="4562" y="2812"/>
              </a:cxn>
              <a:cxn ang="0">
                <a:pos x="4547" y="2858"/>
              </a:cxn>
              <a:cxn ang="0">
                <a:pos x="4526" y="2900"/>
              </a:cxn>
              <a:cxn ang="0">
                <a:pos x="4497" y="2937"/>
              </a:cxn>
              <a:cxn ang="0">
                <a:pos x="4461" y="2968"/>
              </a:cxn>
              <a:cxn ang="0">
                <a:pos x="4421" y="2991"/>
              </a:cxn>
              <a:cxn ang="0">
                <a:pos x="4375" y="3007"/>
              </a:cxn>
              <a:cxn ang="0">
                <a:pos x="4328" y="3015"/>
              </a:cxn>
              <a:cxn ang="0">
                <a:pos x="239" y="3201"/>
              </a:cxn>
              <a:cxn ang="0">
                <a:pos x="192" y="3199"/>
              </a:cxn>
              <a:cxn ang="0">
                <a:pos x="146" y="3186"/>
              </a:cxn>
              <a:cxn ang="0">
                <a:pos x="106" y="3167"/>
              </a:cxn>
              <a:cxn ang="0">
                <a:pos x="70" y="3139"/>
              </a:cxn>
              <a:cxn ang="0">
                <a:pos x="41" y="3105"/>
              </a:cxn>
              <a:cxn ang="0">
                <a:pos x="20" y="3064"/>
              </a:cxn>
              <a:cxn ang="0">
                <a:pos x="5" y="3020"/>
              </a:cxn>
              <a:cxn ang="0">
                <a:pos x="0" y="2973"/>
              </a:cxn>
              <a:cxn ang="0">
                <a:pos x="0" y="231"/>
              </a:cxn>
              <a:cxn ang="0">
                <a:pos x="5" y="184"/>
              </a:cxn>
              <a:cxn ang="0">
                <a:pos x="20" y="140"/>
              </a:cxn>
              <a:cxn ang="0">
                <a:pos x="41" y="99"/>
              </a:cxn>
              <a:cxn ang="0">
                <a:pos x="70" y="65"/>
              </a:cxn>
              <a:cxn ang="0">
                <a:pos x="106" y="36"/>
              </a:cxn>
              <a:cxn ang="0">
                <a:pos x="146" y="16"/>
              </a:cxn>
              <a:cxn ang="0">
                <a:pos x="192" y="3"/>
              </a:cxn>
              <a:cxn ang="0">
                <a:pos x="239" y="0"/>
              </a:cxn>
              <a:cxn ang="0">
                <a:pos x="4328" y="140"/>
              </a:cxn>
              <a:cxn ang="0">
                <a:pos x="4375" y="146"/>
              </a:cxn>
              <a:cxn ang="0">
                <a:pos x="4421" y="163"/>
              </a:cxn>
              <a:cxn ang="0">
                <a:pos x="4461" y="185"/>
              </a:cxn>
              <a:cxn ang="0">
                <a:pos x="4497" y="216"/>
              </a:cxn>
              <a:cxn ang="0">
                <a:pos x="4526" y="252"/>
              </a:cxn>
              <a:cxn ang="0">
                <a:pos x="4547" y="294"/>
              </a:cxn>
              <a:cxn ang="0">
                <a:pos x="4562" y="340"/>
              </a:cxn>
              <a:cxn ang="0">
                <a:pos x="4567" y="387"/>
              </a:cxn>
            </a:cxnLst>
            <a:rect l="0" t="0" r="r" b="b"/>
            <a:pathLst>
              <a:path w="4567" h="3201">
                <a:moveTo>
                  <a:pt x="4567" y="2765"/>
                </a:moveTo>
                <a:lnTo>
                  <a:pt x="4567" y="2765"/>
                </a:lnTo>
                <a:lnTo>
                  <a:pt x="4565" y="2789"/>
                </a:lnTo>
                <a:lnTo>
                  <a:pt x="4562" y="2812"/>
                </a:lnTo>
                <a:lnTo>
                  <a:pt x="4556" y="2837"/>
                </a:lnTo>
                <a:lnTo>
                  <a:pt x="4547" y="2858"/>
                </a:lnTo>
                <a:lnTo>
                  <a:pt x="4538" y="2880"/>
                </a:lnTo>
                <a:lnTo>
                  <a:pt x="4526" y="2900"/>
                </a:lnTo>
                <a:lnTo>
                  <a:pt x="4512" y="2919"/>
                </a:lnTo>
                <a:lnTo>
                  <a:pt x="4497" y="2937"/>
                </a:lnTo>
                <a:lnTo>
                  <a:pt x="4479" y="2954"/>
                </a:lnTo>
                <a:lnTo>
                  <a:pt x="4461" y="2968"/>
                </a:lnTo>
                <a:lnTo>
                  <a:pt x="4442" y="2981"/>
                </a:lnTo>
                <a:lnTo>
                  <a:pt x="4421" y="2991"/>
                </a:lnTo>
                <a:lnTo>
                  <a:pt x="4398" y="3001"/>
                </a:lnTo>
                <a:lnTo>
                  <a:pt x="4375" y="3007"/>
                </a:lnTo>
                <a:lnTo>
                  <a:pt x="4352" y="3012"/>
                </a:lnTo>
                <a:lnTo>
                  <a:pt x="4328" y="3015"/>
                </a:lnTo>
                <a:lnTo>
                  <a:pt x="239" y="3201"/>
                </a:lnTo>
                <a:lnTo>
                  <a:pt x="239" y="3201"/>
                </a:lnTo>
                <a:lnTo>
                  <a:pt x="215" y="3201"/>
                </a:lnTo>
                <a:lnTo>
                  <a:pt x="192" y="3199"/>
                </a:lnTo>
                <a:lnTo>
                  <a:pt x="169" y="3194"/>
                </a:lnTo>
                <a:lnTo>
                  <a:pt x="146" y="3186"/>
                </a:lnTo>
                <a:lnTo>
                  <a:pt x="125" y="3178"/>
                </a:lnTo>
                <a:lnTo>
                  <a:pt x="106" y="3167"/>
                </a:lnTo>
                <a:lnTo>
                  <a:pt x="88" y="3154"/>
                </a:lnTo>
                <a:lnTo>
                  <a:pt x="70" y="3139"/>
                </a:lnTo>
                <a:lnTo>
                  <a:pt x="55" y="3123"/>
                </a:lnTo>
                <a:lnTo>
                  <a:pt x="41" y="3105"/>
                </a:lnTo>
                <a:lnTo>
                  <a:pt x="29" y="3085"/>
                </a:lnTo>
                <a:lnTo>
                  <a:pt x="20" y="3064"/>
                </a:lnTo>
                <a:lnTo>
                  <a:pt x="11" y="3043"/>
                </a:lnTo>
                <a:lnTo>
                  <a:pt x="5" y="3020"/>
                </a:lnTo>
                <a:lnTo>
                  <a:pt x="2" y="2998"/>
                </a:lnTo>
                <a:lnTo>
                  <a:pt x="0" y="2973"/>
                </a:lnTo>
                <a:lnTo>
                  <a:pt x="0" y="231"/>
                </a:lnTo>
                <a:lnTo>
                  <a:pt x="0" y="231"/>
                </a:lnTo>
                <a:lnTo>
                  <a:pt x="2" y="207"/>
                </a:lnTo>
                <a:lnTo>
                  <a:pt x="5" y="184"/>
                </a:lnTo>
                <a:lnTo>
                  <a:pt x="11" y="161"/>
                </a:lnTo>
                <a:lnTo>
                  <a:pt x="20" y="140"/>
                </a:lnTo>
                <a:lnTo>
                  <a:pt x="29" y="119"/>
                </a:lnTo>
                <a:lnTo>
                  <a:pt x="41" y="99"/>
                </a:lnTo>
                <a:lnTo>
                  <a:pt x="55" y="81"/>
                </a:lnTo>
                <a:lnTo>
                  <a:pt x="70" y="65"/>
                </a:lnTo>
                <a:lnTo>
                  <a:pt x="88" y="50"/>
                </a:lnTo>
                <a:lnTo>
                  <a:pt x="106" y="36"/>
                </a:lnTo>
                <a:lnTo>
                  <a:pt x="125" y="24"/>
                </a:lnTo>
                <a:lnTo>
                  <a:pt x="146" y="16"/>
                </a:lnTo>
                <a:lnTo>
                  <a:pt x="169" y="8"/>
                </a:lnTo>
                <a:lnTo>
                  <a:pt x="192" y="3"/>
                </a:lnTo>
                <a:lnTo>
                  <a:pt x="215" y="0"/>
                </a:lnTo>
                <a:lnTo>
                  <a:pt x="239" y="0"/>
                </a:lnTo>
                <a:lnTo>
                  <a:pt x="4328" y="140"/>
                </a:lnTo>
                <a:lnTo>
                  <a:pt x="4328" y="140"/>
                </a:lnTo>
                <a:lnTo>
                  <a:pt x="4352" y="142"/>
                </a:lnTo>
                <a:lnTo>
                  <a:pt x="4375" y="146"/>
                </a:lnTo>
                <a:lnTo>
                  <a:pt x="4398" y="153"/>
                </a:lnTo>
                <a:lnTo>
                  <a:pt x="4421" y="163"/>
                </a:lnTo>
                <a:lnTo>
                  <a:pt x="4442" y="172"/>
                </a:lnTo>
                <a:lnTo>
                  <a:pt x="4461" y="185"/>
                </a:lnTo>
                <a:lnTo>
                  <a:pt x="4479" y="200"/>
                </a:lnTo>
                <a:lnTo>
                  <a:pt x="4497" y="216"/>
                </a:lnTo>
                <a:lnTo>
                  <a:pt x="4512" y="234"/>
                </a:lnTo>
                <a:lnTo>
                  <a:pt x="4526" y="252"/>
                </a:lnTo>
                <a:lnTo>
                  <a:pt x="4538" y="273"/>
                </a:lnTo>
                <a:lnTo>
                  <a:pt x="4547" y="294"/>
                </a:lnTo>
                <a:lnTo>
                  <a:pt x="4556" y="316"/>
                </a:lnTo>
                <a:lnTo>
                  <a:pt x="4562" y="340"/>
                </a:lnTo>
                <a:lnTo>
                  <a:pt x="4565" y="363"/>
                </a:lnTo>
                <a:lnTo>
                  <a:pt x="4567" y="387"/>
                </a:lnTo>
                <a:lnTo>
                  <a:pt x="4567" y="2765"/>
                </a:lnTo>
                <a:close/>
              </a:path>
            </a:pathLst>
          </a:custGeom>
          <a:solidFill>
            <a:srgbClr val="F29400"/>
          </a:solidFill>
          <a:ln w="9525">
            <a:noFill/>
            <a:round/>
            <a:headEnd/>
            <a:tailEnd/>
          </a:ln>
        </p:spPr>
        <p:txBody>
          <a:bodyPr vert="horz" wrap="square" lIns="91440" tIns="45720" rIns="91440" bIns="45720" numCol="1" anchor="t" anchorCtr="0" compatLnSpc="1">
            <a:prstTxWarp prst="textNoShape">
              <a:avLst/>
            </a:prstTxWarp>
          </a:bodyPr>
          <a:lstStyle/>
          <a:p>
            <a:pPr marL="0" algn="l" defTabSz="914400" rtl="0" eaLnBrk="1" latinLnBrk="0" hangingPunct="1"/>
            <a:endParaRPr lang="en-US" sz="1800" kern="1200">
              <a:solidFill>
                <a:schemeClr val="tx1"/>
              </a:solidFill>
              <a:latin typeface="+mn-lt"/>
              <a:ea typeface="+mn-ea"/>
              <a:cs typeface="+mn-cs"/>
            </a:endParaRPr>
          </a:p>
        </p:txBody>
      </p:sp>
      <p:sp>
        <p:nvSpPr>
          <p:cNvPr id="37" name="Title 35"/>
          <p:cNvSpPr>
            <a:spLocks noGrp="1"/>
          </p:cNvSpPr>
          <p:nvPr>
            <p:ph type="title" hasCustomPrompt="1"/>
          </p:nvPr>
        </p:nvSpPr>
        <p:spPr>
          <a:xfrm>
            <a:off x="876947" y="1180383"/>
            <a:ext cx="6282181" cy="2056285"/>
          </a:xfrm>
          <a:prstGeom prst="rect">
            <a:avLst/>
          </a:prstGeom>
        </p:spPr>
        <p:txBody>
          <a:bodyPr/>
          <a:lstStyle>
            <a:lvl1pPr algn="l">
              <a:lnSpc>
                <a:spcPct val="80000"/>
              </a:lnSpc>
              <a:defRPr sz="5500" b="0">
                <a:solidFill>
                  <a:schemeClr val="bg1"/>
                </a:solidFill>
                <a:latin typeface="+mn-lt"/>
              </a:defRPr>
            </a:lvl1pPr>
          </a:lstStyle>
          <a:p>
            <a:r>
              <a:rPr lang="en-US" dirty="0" smtClean="0"/>
              <a:t>Click to edit</a:t>
            </a:r>
            <a:br>
              <a:rPr lang="en-US" dirty="0" smtClean="0"/>
            </a:br>
            <a:r>
              <a:rPr lang="en-US" dirty="0" smtClean="0"/>
              <a:t>Utilities Separator</a:t>
            </a:r>
            <a:endParaRPr lang="en-US" dirty="0"/>
          </a:p>
        </p:txBody>
      </p:sp>
      <p:grpSp>
        <p:nvGrpSpPr>
          <p:cNvPr id="32" name="Group 31"/>
          <p:cNvGrpSpPr/>
          <p:nvPr userDrawn="1"/>
        </p:nvGrpSpPr>
        <p:grpSpPr>
          <a:xfrm>
            <a:off x="8024971" y="266282"/>
            <a:ext cx="972753" cy="682476"/>
            <a:chOff x="8024971" y="266282"/>
            <a:chExt cx="972753" cy="682476"/>
          </a:xfrm>
        </p:grpSpPr>
        <p:sp>
          <p:nvSpPr>
            <p:cNvPr id="34" name="Freeform 59"/>
            <p:cNvSpPr>
              <a:spLocks/>
            </p:cNvSpPr>
            <p:nvPr/>
          </p:nvSpPr>
          <p:spPr bwMode="auto">
            <a:xfrm>
              <a:off x="8106248" y="290795"/>
              <a:ext cx="810194" cy="461862"/>
            </a:xfrm>
            <a:custGeom>
              <a:avLst/>
              <a:gdLst/>
              <a:ahLst/>
              <a:cxnLst>
                <a:cxn ang="0">
                  <a:pos x="66" y="70"/>
                </a:cxn>
                <a:cxn ang="0">
                  <a:pos x="0" y="716"/>
                </a:cxn>
                <a:cxn ang="0">
                  <a:pos x="1152" y="650"/>
                </a:cxn>
                <a:cxn ang="0">
                  <a:pos x="1256" y="0"/>
                </a:cxn>
                <a:cxn ang="0">
                  <a:pos x="66" y="70"/>
                </a:cxn>
              </a:cxnLst>
              <a:rect l="0" t="0" r="r" b="b"/>
              <a:pathLst>
                <a:path w="1256" h="716">
                  <a:moveTo>
                    <a:pt x="66" y="70"/>
                  </a:moveTo>
                  <a:lnTo>
                    <a:pt x="0" y="716"/>
                  </a:lnTo>
                  <a:lnTo>
                    <a:pt x="1152" y="650"/>
                  </a:lnTo>
                  <a:lnTo>
                    <a:pt x="1256" y="0"/>
                  </a:lnTo>
                  <a:lnTo>
                    <a:pt x="66" y="7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4" name="Freeform 60"/>
            <p:cNvSpPr>
              <a:spLocks/>
            </p:cNvSpPr>
            <p:nvPr/>
          </p:nvSpPr>
          <p:spPr bwMode="auto">
            <a:xfrm>
              <a:off x="8070125" y="266282"/>
              <a:ext cx="882441" cy="504436"/>
            </a:xfrm>
            <a:custGeom>
              <a:avLst/>
              <a:gdLst/>
              <a:ahLst/>
              <a:cxnLst>
                <a:cxn ang="0">
                  <a:pos x="90" y="0"/>
                </a:cxn>
                <a:cxn ang="0">
                  <a:pos x="1278" y="0"/>
                </a:cxn>
                <a:cxn ang="0">
                  <a:pos x="1278" y="0"/>
                </a:cxn>
                <a:cxn ang="0">
                  <a:pos x="1296" y="2"/>
                </a:cxn>
                <a:cxn ang="0">
                  <a:pos x="1312" y="8"/>
                </a:cxn>
                <a:cxn ang="0">
                  <a:pos x="1328" y="16"/>
                </a:cxn>
                <a:cxn ang="0">
                  <a:pos x="1342" y="28"/>
                </a:cxn>
                <a:cxn ang="0">
                  <a:pos x="1352" y="40"/>
                </a:cxn>
                <a:cxn ang="0">
                  <a:pos x="1360" y="56"/>
                </a:cxn>
                <a:cxn ang="0">
                  <a:pos x="1366" y="72"/>
                </a:cxn>
                <a:cxn ang="0">
                  <a:pos x="1368" y="92"/>
                </a:cxn>
                <a:cxn ang="0">
                  <a:pos x="1368" y="692"/>
                </a:cxn>
                <a:cxn ang="0">
                  <a:pos x="1368" y="692"/>
                </a:cxn>
                <a:cxn ang="0">
                  <a:pos x="1366" y="710"/>
                </a:cxn>
                <a:cxn ang="0">
                  <a:pos x="1360" y="726"/>
                </a:cxn>
                <a:cxn ang="0">
                  <a:pos x="1352" y="742"/>
                </a:cxn>
                <a:cxn ang="0">
                  <a:pos x="1342" y="756"/>
                </a:cxn>
                <a:cxn ang="0">
                  <a:pos x="1328" y="766"/>
                </a:cxn>
                <a:cxn ang="0">
                  <a:pos x="1312" y="776"/>
                </a:cxn>
                <a:cxn ang="0">
                  <a:pos x="1296" y="780"/>
                </a:cxn>
                <a:cxn ang="0">
                  <a:pos x="1278" y="782"/>
                </a:cxn>
                <a:cxn ang="0">
                  <a:pos x="90" y="782"/>
                </a:cxn>
                <a:cxn ang="0">
                  <a:pos x="90" y="782"/>
                </a:cxn>
                <a:cxn ang="0">
                  <a:pos x="72" y="780"/>
                </a:cxn>
                <a:cxn ang="0">
                  <a:pos x="54" y="776"/>
                </a:cxn>
                <a:cxn ang="0">
                  <a:pos x="40" y="766"/>
                </a:cxn>
                <a:cxn ang="0">
                  <a:pos x="26" y="756"/>
                </a:cxn>
                <a:cxn ang="0">
                  <a:pos x="14" y="742"/>
                </a:cxn>
                <a:cxn ang="0">
                  <a:pos x="6" y="726"/>
                </a:cxn>
                <a:cxn ang="0">
                  <a:pos x="2" y="710"/>
                </a:cxn>
                <a:cxn ang="0">
                  <a:pos x="0" y="692"/>
                </a:cxn>
                <a:cxn ang="0">
                  <a:pos x="0" y="92"/>
                </a:cxn>
                <a:cxn ang="0">
                  <a:pos x="0" y="92"/>
                </a:cxn>
                <a:cxn ang="0">
                  <a:pos x="2" y="72"/>
                </a:cxn>
                <a:cxn ang="0">
                  <a:pos x="6" y="56"/>
                </a:cxn>
                <a:cxn ang="0">
                  <a:pos x="14" y="40"/>
                </a:cxn>
                <a:cxn ang="0">
                  <a:pos x="26" y="28"/>
                </a:cxn>
                <a:cxn ang="0">
                  <a:pos x="40" y="16"/>
                </a:cxn>
                <a:cxn ang="0">
                  <a:pos x="54" y="8"/>
                </a:cxn>
                <a:cxn ang="0">
                  <a:pos x="72" y="2"/>
                </a:cxn>
                <a:cxn ang="0">
                  <a:pos x="90" y="0"/>
                </a:cxn>
                <a:cxn ang="0">
                  <a:pos x="90" y="0"/>
                </a:cxn>
              </a:cxnLst>
              <a:rect l="0" t="0" r="r" b="b"/>
              <a:pathLst>
                <a:path w="1368" h="782">
                  <a:moveTo>
                    <a:pt x="90" y="0"/>
                  </a:moveTo>
                  <a:lnTo>
                    <a:pt x="1278" y="0"/>
                  </a:lnTo>
                  <a:lnTo>
                    <a:pt x="1278" y="0"/>
                  </a:lnTo>
                  <a:lnTo>
                    <a:pt x="1296" y="2"/>
                  </a:lnTo>
                  <a:lnTo>
                    <a:pt x="1312" y="8"/>
                  </a:lnTo>
                  <a:lnTo>
                    <a:pt x="1328" y="16"/>
                  </a:lnTo>
                  <a:lnTo>
                    <a:pt x="1342" y="28"/>
                  </a:lnTo>
                  <a:lnTo>
                    <a:pt x="1352" y="40"/>
                  </a:lnTo>
                  <a:lnTo>
                    <a:pt x="1360" y="56"/>
                  </a:lnTo>
                  <a:lnTo>
                    <a:pt x="1366" y="72"/>
                  </a:lnTo>
                  <a:lnTo>
                    <a:pt x="1368" y="92"/>
                  </a:lnTo>
                  <a:lnTo>
                    <a:pt x="1368" y="692"/>
                  </a:lnTo>
                  <a:lnTo>
                    <a:pt x="1368" y="692"/>
                  </a:lnTo>
                  <a:lnTo>
                    <a:pt x="1366" y="710"/>
                  </a:lnTo>
                  <a:lnTo>
                    <a:pt x="1360" y="726"/>
                  </a:lnTo>
                  <a:lnTo>
                    <a:pt x="1352" y="742"/>
                  </a:lnTo>
                  <a:lnTo>
                    <a:pt x="1342" y="756"/>
                  </a:lnTo>
                  <a:lnTo>
                    <a:pt x="1328" y="766"/>
                  </a:lnTo>
                  <a:lnTo>
                    <a:pt x="1312" y="776"/>
                  </a:lnTo>
                  <a:lnTo>
                    <a:pt x="1296" y="780"/>
                  </a:lnTo>
                  <a:lnTo>
                    <a:pt x="1278" y="782"/>
                  </a:lnTo>
                  <a:lnTo>
                    <a:pt x="90" y="782"/>
                  </a:lnTo>
                  <a:lnTo>
                    <a:pt x="90" y="782"/>
                  </a:lnTo>
                  <a:lnTo>
                    <a:pt x="72" y="780"/>
                  </a:lnTo>
                  <a:lnTo>
                    <a:pt x="54" y="776"/>
                  </a:lnTo>
                  <a:lnTo>
                    <a:pt x="40" y="766"/>
                  </a:lnTo>
                  <a:lnTo>
                    <a:pt x="26" y="756"/>
                  </a:lnTo>
                  <a:lnTo>
                    <a:pt x="14" y="742"/>
                  </a:lnTo>
                  <a:lnTo>
                    <a:pt x="6" y="726"/>
                  </a:lnTo>
                  <a:lnTo>
                    <a:pt x="2" y="710"/>
                  </a:lnTo>
                  <a:lnTo>
                    <a:pt x="0" y="692"/>
                  </a:lnTo>
                  <a:lnTo>
                    <a:pt x="0" y="92"/>
                  </a:lnTo>
                  <a:lnTo>
                    <a:pt x="0" y="92"/>
                  </a:lnTo>
                  <a:lnTo>
                    <a:pt x="2" y="72"/>
                  </a:lnTo>
                  <a:lnTo>
                    <a:pt x="6" y="56"/>
                  </a:lnTo>
                  <a:lnTo>
                    <a:pt x="14" y="40"/>
                  </a:lnTo>
                  <a:lnTo>
                    <a:pt x="26" y="28"/>
                  </a:lnTo>
                  <a:lnTo>
                    <a:pt x="40" y="16"/>
                  </a:lnTo>
                  <a:lnTo>
                    <a:pt x="54" y="8"/>
                  </a:lnTo>
                  <a:lnTo>
                    <a:pt x="72" y="2"/>
                  </a:lnTo>
                  <a:lnTo>
                    <a:pt x="90" y="0"/>
                  </a:lnTo>
                  <a:lnTo>
                    <a:pt x="90" y="0"/>
                  </a:lnTo>
                  <a:close/>
                </a:path>
              </a:pathLst>
            </a:custGeom>
            <a:solidFill>
              <a:srgbClr val="ED1C2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5" name="Freeform 61"/>
            <p:cNvSpPr>
              <a:spLocks/>
            </p:cNvSpPr>
            <p:nvPr/>
          </p:nvSpPr>
          <p:spPr bwMode="auto">
            <a:xfrm>
              <a:off x="8156563" y="347560"/>
              <a:ext cx="709565" cy="341881"/>
            </a:xfrm>
            <a:custGeom>
              <a:avLst/>
              <a:gdLst/>
              <a:ahLst/>
              <a:cxnLst>
                <a:cxn ang="0">
                  <a:pos x="724" y="0"/>
                </a:cxn>
                <a:cxn ang="0">
                  <a:pos x="756" y="72"/>
                </a:cxn>
                <a:cxn ang="0">
                  <a:pos x="724" y="460"/>
                </a:cxn>
                <a:cxn ang="0">
                  <a:pos x="492" y="0"/>
                </a:cxn>
                <a:cxn ang="0">
                  <a:pos x="346" y="460"/>
                </a:cxn>
                <a:cxn ang="0">
                  <a:pos x="346" y="314"/>
                </a:cxn>
                <a:cxn ang="0">
                  <a:pos x="342" y="302"/>
                </a:cxn>
                <a:cxn ang="0">
                  <a:pos x="334" y="288"/>
                </a:cxn>
                <a:cxn ang="0">
                  <a:pos x="314" y="272"/>
                </a:cxn>
                <a:cxn ang="0">
                  <a:pos x="298" y="266"/>
                </a:cxn>
                <a:cxn ang="0">
                  <a:pos x="326" y="254"/>
                </a:cxn>
                <a:cxn ang="0">
                  <a:pos x="340" y="242"/>
                </a:cxn>
                <a:cxn ang="0">
                  <a:pos x="344" y="228"/>
                </a:cxn>
                <a:cxn ang="0">
                  <a:pos x="346" y="72"/>
                </a:cxn>
                <a:cxn ang="0">
                  <a:pos x="344" y="56"/>
                </a:cxn>
                <a:cxn ang="0">
                  <a:pos x="338" y="30"/>
                </a:cxn>
                <a:cxn ang="0">
                  <a:pos x="322" y="12"/>
                </a:cxn>
                <a:cxn ang="0">
                  <a:pos x="294" y="2"/>
                </a:cxn>
                <a:cxn ang="0">
                  <a:pos x="0" y="0"/>
                </a:cxn>
                <a:cxn ang="0">
                  <a:pos x="32" y="72"/>
                </a:cxn>
                <a:cxn ang="0">
                  <a:pos x="0" y="460"/>
                </a:cxn>
                <a:cxn ang="0">
                  <a:pos x="108" y="530"/>
                </a:cxn>
                <a:cxn ang="0">
                  <a:pos x="232" y="302"/>
                </a:cxn>
                <a:cxn ang="0">
                  <a:pos x="244" y="302"/>
                </a:cxn>
                <a:cxn ang="0">
                  <a:pos x="258" y="310"/>
                </a:cxn>
                <a:cxn ang="0">
                  <a:pos x="268" y="322"/>
                </a:cxn>
                <a:cxn ang="0">
                  <a:pos x="270" y="348"/>
                </a:cxn>
                <a:cxn ang="0">
                  <a:pos x="440" y="530"/>
                </a:cxn>
                <a:cxn ang="0">
                  <a:pos x="620" y="370"/>
                </a:cxn>
                <a:cxn ang="0">
                  <a:pos x="1028" y="530"/>
                </a:cxn>
                <a:cxn ang="0">
                  <a:pos x="1044" y="530"/>
                </a:cxn>
                <a:cxn ang="0">
                  <a:pos x="1072" y="524"/>
                </a:cxn>
                <a:cxn ang="0">
                  <a:pos x="1090" y="510"/>
                </a:cxn>
                <a:cxn ang="0">
                  <a:pos x="1098" y="480"/>
                </a:cxn>
                <a:cxn ang="0">
                  <a:pos x="1100" y="72"/>
                </a:cxn>
                <a:cxn ang="0">
                  <a:pos x="1098" y="60"/>
                </a:cxn>
                <a:cxn ang="0">
                  <a:pos x="1090" y="36"/>
                </a:cxn>
                <a:cxn ang="0">
                  <a:pos x="1076" y="16"/>
                </a:cxn>
                <a:cxn ang="0">
                  <a:pos x="1060" y="6"/>
                </a:cxn>
                <a:cxn ang="0">
                  <a:pos x="1040" y="0"/>
                </a:cxn>
                <a:cxn ang="0">
                  <a:pos x="1028" y="0"/>
                </a:cxn>
              </a:cxnLst>
              <a:rect l="0" t="0" r="r" b="b"/>
              <a:pathLst>
                <a:path w="1100" h="530">
                  <a:moveTo>
                    <a:pt x="1028" y="0"/>
                  </a:moveTo>
                  <a:lnTo>
                    <a:pt x="724" y="0"/>
                  </a:lnTo>
                  <a:lnTo>
                    <a:pt x="724" y="72"/>
                  </a:lnTo>
                  <a:lnTo>
                    <a:pt x="756" y="72"/>
                  </a:lnTo>
                  <a:lnTo>
                    <a:pt x="756" y="460"/>
                  </a:lnTo>
                  <a:lnTo>
                    <a:pt x="724" y="460"/>
                  </a:lnTo>
                  <a:lnTo>
                    <a:pt x="610" y="0"/>
                  </a:lnTo>
                  <a:lnTo>
                    <a:pt x="492" y="0"/>
                  </a:lnTo>
                  <a:lnTo>
                    <a:pt x="382" y="460"/>
                  </a:lnTo>
                  <a:lnTo>
                    <a:pt x="346" y="460"/>
                  </a:lnTo>
                  <a:lnTo>
                    <a:pt x="346" y="314"/>
                  </a:lnTo>
                  <a:lnTo>
                    <a:pt x="346" y="314"/>
                  </a:lnTo>
                  <a:lnTo>
                    <a:pt x="344" y="308"/>
                  </a:lnTo>
                  <a:lnTo>
                    <a:pt x="342" y="302"/>
                  </a:lnTo>
                  <a:lnTo>
                    <a:pt x="340" y="296"/>
                  </a:lnTo>
                  <a:lnTo>
                    <a:pt x="334" y="288"/>
                  </a:lnTo>
                  <a:lnTo>
                    <a:pt x="326" y="280"/>
                  </a:lnTo>
                  <a:lnTo>
                    <a:pt x="314" y="272"/>
                  </a:lnTo>
                  <a:lnTo>
                    <a:pt x="298" y="266"/>
                  </a:lnTo>
                  <a:lnTo>
                    <a:pt x="298" y="266"/>
                  </a:lnTo>
                  <a:lnTo>
                    <a:pt x="314" y="260"/>
                  </a:lnTo>
                  <a:lnTo>
                    <a:pt x="326" y="254"/>
                  </a:lnTo>
                  <a:lnTo>
                    <a:pt x="334" y="248"/>
                  </a:lnTo>
                  <a:lnTo>
                    <a:pt x="340" y="242"/>
                  </a:lnTo>
                  <a:lnTo>
                    <a:pt x="342" y="234"/>
                  </a:lnTo>
                  <a:lnTo>
                    <a:pt x="344" y="228"/>
                  </a:lnTo>
                  <a:lnTo>
                    <a:pt x="346" y="214"/>
                  </a:lnTo>
                  <a:lnTo>
                    <a:pt x="346" y="72"/>
                  </a:lnTo>
                  <a:lnTo>
                    <a:pt x="346" y="72"/>
                  </a:lnTo>
                  <a:lnTo>
                    <a:pt x="344" y="56"/>
                  </a:lnTo>
                  <a:lnTo>
                    <a:pt x="342" y="42"/>
                  </a:lnTo>
                  <a:lnTo>
                    <a:pt x="338" y="30"/>
                  </a:lnTo>
                  <a:lnTo>
                    <a:pt x="332" y="20"/>
                  </a:lnTo>
                  <a:lnTo>
                    <a:pt x="322" y="12"/>
                  </a:lnTo>
                  <a:lnTo>
                    <a:pt x="310" y="6"/>
                  </a:lnTo>
                  <a:lnTo>
                    <a:pt x="294" y="2"/>
                  </a:lnTo>
                  <a:lnTo>
                    <a:pt x="274" y="0"/>
                  </a:lnTo>
                  <a:lnTo>
                    <a:pt x="0" y="0"/>
                  </a:lnTo>
                  <a:lnTo>
                    <a:pt x="0" y="74"/>
                  </a:lnTo>
                  <a:lnTo>
                    <a:pt x="32" y="72"/>
                  </a:lnTo>
                  <a:lnTo>
                    <a:pt x="32" y="460"/>
                  </a:lnTo>
                  <a:lnTo>
                    <a:pt x="0" y="460"/>
                  </a:lnTo>
                  <a:lnTo>
                    <a:pt x="0" y="530"/>
                  </a:lnTo>
                  <a:lnTo>
                    <a:pt x="108" y="530"/>
                  </a:lnTo>
                  <a:lnTo>
                    <a:pt x="108" y="302"/>
                  </a:lnTo>
                  <a:lnTo>
                    <a:pt x="232" y="302"/>
                  </a:lnTo>
                  <a:lnTo>
                    <a:pt x="232" y="302"/>
                  </a:lnTo>
                  <a:lnTo>
                    <a:pt x="244" y="302"/>
                  </a:lnTo>
                  <a:lnTo>
                    <a:pt x="252" y="304"/>
                  </a:lnTo>
                  <a:lnTo>
                    <a:pt x="258" y="310"/>
                  </a:lnTo>
                  <a:lnTo>
                    <a:pt x="264" y="314"/>
                  </a:lnTo>
                  <a:lnTo>
                    <a:pt x="268" y="322"/>
                  </a:lnTo>
                  <a:lnTo>
                    <a:pt x="270" y="330"/>
                  </a:lnTo>
                  <a:lnTo>
                    <a:pt x="270" y="348"/>
                  </a:lnTo>
                  <a:lnTo>
                    <a:pt x="270" y="530"/>
                  </a:lnTo>
                  <a:lnTo>
                    <a:pt x="440" y="530"/>
                  </a:lnTo>
                  <a:lnTo>
                    <a:pt x="480" y="370"/>
                  </a:lnTo>
                  <a:lnTo>
                    <a:pt x="620" y="370"/>
                  </a:lnTo>
                  <a:lnTo>
                    <a:pt x="664" y="530"/>
                  </a:lnTo>
                  <a:lnTo>
                    <a:pt x="1028" y="530"/>
                  </a:lnTo>
                  <a:lnTo>
                    <a:pt x="1028" y="530"/>
                  </a:lnTo>
                  <a:lnTo>
                    <a:pt x="1044" y="530"/>
                  </a:lnTo>
                  <a:lnTo>
                    <a:pt x="1060" y="528"/>
                  </a:lnTo>
                  <a:lnTo>
                    <a:pt x="1072" y="524"/>
                  </a:lnTo>
                  <a:lnTo>
                    <a:pt x="1082" y="518"/>
                  </a:lnTo>
                  <a:lnTo>
                    <a:pt x="1090" y="510"/>
                  </a:lnTo>
                  <a:lnTo>
                    <a:pt x="1094" y="496"/>
                  </a:lnTo>
                  <a:lnTo>
                    <a:pt x="1098" y="480"/>
                  </a:lnTo>
                  <a:lnTo>
                    <a:pt x="1100" y="460"/>
                  </a:lnTo>
                  <a:lnTo>
                    <a:pt x="1100" y="72"/>
                  </a:lnTo>
                  <a:lnTo>
                    <a:pt x="1100" y="72"/>
                  </a:lnTo>
                  <a:lnTo>
                    <a:pt x="1098" y="60"/>
                  </a:lnTo>
                  <a:lnTo>
                    <a:pt x="1096" y="50"/>
                  </a:lnTo>
                  <a:lnTo>
                    <a:pt x="1090" y="36"/>
                  </a:lnTo>
                  <a:lnTo>
                    <a:pt x="1082" y="22"/>
                  </a:lnTo>
                  <a:lnTo>
                    <a:pt x="1076" y="16"/>
                  </a:lnTo>
                  <a:lnTo>
                    <a:pt x="1070" y="12"/>
                  </a:lnTo>
                  <a:lnTo>
                    <a:pt x="1060" y="6"/>
                  </a:lnTo>
                  <a:lnTo>
                    <a:pt x="1052" y="4"/>
                  </a:lnTo>
                  <a:lnTo>
                    <a:pt x="1040" y="0"/>
                  </a:lnTo>
                  <a:lnTo>
                    <a:pt x="1028" y="0"/>
                  </a:lnTo>
                  <a:lnTo>
                    <a:pt x="1028"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6" name="Freeform 62"/>
            <p:cNvSpPr>
              <a:spLocks/>
            </p:cNvSpPr>
            <p:nvPr/>
          </p:nvSpPr>
          <p:spPr bwMode="auto">
            <a:xfrm>
              <a:off x="8156563" y="347560"/>
              <a:ext cx="709565" cy="341881"/>
            </a:xfrm>
            <a:custGeom>
              <a:avLst/>
              <a:gdLst/>
              <a:ahLst/>
              <a:cxnLst>
                <a:cxn ang="0">
                  <a:pos x="724" y="0"/>
                </a:cxn>
                <a:cxn ang="0">
                  <a:pos x="756" y="458"/>
                </a:cxn>
                <a:cxn ang="0">
                  <a:pos x="492" y="0"/>
                </a:cxn>
                <a:cxn ang="0">
                  <a:pos x="346" y="314"/>
                </a:cxn>
                <a:cxn ang="0">
                  <a:pos x="344" y="302"/>
                </a:cxn>
                <a:cxn ang="0">
                  <a:pos x="326" y="280"/>
                </a:cxn>
                <a:cxn ang="0">
                  <a:pos x="298" y="266"/>
                </a:cxn>
                <a:cxn ang="0">
                  <a:pos x="314" y="260"/>
                </a:cxn>
                <a:cxn ang="0">
                  <a:pos x="340" y="242"/>
                </a:cxn>
                <a:cxn ang="0">
                  <a:pos x="346" y="214"/>
                </a:cxn>
                <a:cxn ang="0">
                  <a:pos x="346" y="56"/>
                </a:cxn>
                <a:cxn ang="0">
                  <a:pos x="332" y="18"/>
                </a:cxn>
                <a:cxn ang="0">
                  <a:pos x="310" y="4"/>
                </a:cxn>
                <a:cxn ang="0">
                  <a:pos x="0" y="0"/>
                </a:cxn>
                <a:cxn ang="0">
                  <a:pos x="32" y="458"/>
                </a:cxn>
                <a:cxn ang="0">
                  <a:pos x="108" y="530"/>
                </a:cxn>
                <a:cxn ang="0">
                  <a:pos x="232" y="302"/>
                </a:cxn>
                <a:cxn ang="0">
                  <a:pos x="258" y="310"/>
                </a:cxn>
                <a:cxn ang="0">
                  <a:pos x="270" y="330"/>
                </a:cxn>
                <a:cxn ang="0">
                  <a:pos x="442" y="530"/>
                </a:cxn>
                <a:cxn ang="0">
                  <a:pos x="664" y="530"/>
                </a:cxn>
                <a:cxn ang="0">
                  <a:pos x="1044" y="530"/>
                </a:cxn>
                <a:cxn ang="0">
                  <a:pos x="1082" y="518"/>
                </a:cxn>
                <a:cxn ang="0">
                  <a:pos x="1096" y="496"/>
                </a:cxn>
                <a:cxn ang="0">
                  <a:pos x="1100" y="72"/>
                </a:cxn>
                <a:cxn ang="0">
                  <a:pos x="1096" y="48"/>
                </a:cxn>
                <a:cxn ang="0">
                  <a:pos x="1082" y="22"/>
                </a:cxn>
                <a:cxn ang="0">
                  <a:pos x="1062" y="6"/>
                </a:cxn>
                <a:cxn ang="0">
                  <a:pos x="1028" y="0"/>
                </a:cxn>
                <a:cxn ang="0">
                  <a:pos x="1028" y="0"/>
                </a:cxn>
                <a:cxn ang="0">
                  <a:pos x="1060" y="8"/>
                </a:cxn>
                <a:cxn ang="0">
                  <a:pos x="1082" y="24"/>
                </a:cxn>
                <a:cxn ang="0">
                  <a:pos x="1096" y="50"/>
                </a:cxn>
                <a:cxn ang="0">
                  <a:pos x="1098" y="72"/>
                </a:cxn>
                <a:cxn ang="0">
                  <a:pos x="1098" y="480"/>
                </a:cxn>
                <a:cxn ang="0">
                  <a:pos x="1082" y="518"/>
                </a:cxn>
                <a:cxn ang="0">
                  <a:pos x="1058" y="528"/>
                </a:cxn>
                <a:cxn ang="0">
                  <a:pos x="664" y="530"/>
                </a:cxn>
                <a:cxn ang="0">
                  <a:pos x="440" y="530"/>
                </a:cxn>
                <a:cxn ang="0">
                  <a:pos x="272" y="348"/>
                </a:cxn>
                <a:cxn ang="0">
                  <a:pos x="264" y="314"/>
                </a:cxn>
                <a:cxn ang="0">
                  <a:pos x="252" y="304"/>
                </a:cxn>
                <a:cxn ang="0">
                  <a:pos x="106" y="300"/>
                </a:cxn>
                <a:cxn ang="0">
                  <a:pos x="0" y="460"/>
                </a:cxn>
                <a:cxn ang="0">
                  <a:pos x="0" y="74"/>
                </a:cxn>
                <a:cxn ang="0">
                  <a:pos x="274" y="0"/>
                </a:cxn>
                <a:cxn ang="0">
                  <a:pos x="322" y="12"/>
                </a:cxn>
                <a:cxn ang="0">
                  <a:pos x="342" y="42"/>
                </a:cxn>
                <a:cxn ang="0">
                  <a:pos x="346" y="214"/>
                </a:cxn>
                <a:cxn ang="0">
                  <a:pos x="342" y="234"/>
                </a:cxn>
                <a:cxn ang="0">
                  <a:pos x="326" y="254"/>
                </a:cxn>
                <a:cxn ang="0">
                  <a:pos x="298" y="266"/>
                </a:cxn>
                <a:cxn ang="0">
                  <a:pos x="326" y="280"/>
                </a:cxn>
                <a:cxn ang="0">
                  <a:pos x="340" y="296"/>
                </a:cxn>
                <a:cxn ang="0">
                  <a:pos x="344" y="308"/>
                </a:cxn>
                <a:cxn ang="0">
                  <a:pos x="382" y="460"/>
                </a:cxn>
                <a:cxn ang="0">
                  <a:pos x="724" y="460"/>
                </a:cxn>
                <a:cxn ang="0">
                  <a:pos x="724" y="72"/>
                </a:cxn>
                <a:cxn ang="0">
                  <a:pos x="1028" y="0"/>
                </a:cxn>
              </a:cxnLst>
              <a:rect l="0" t="0" r="r" b="b"/>
              <a:pathLst>
                <a:path w="1100" h="530">
                  <a:moveTo>
                    <a:pt x="1028" y="0"/>
                  </a:moveTo>
                  <a:lnTo>
                    <a:pt x="1028" y="0"/>
                  </a:lnTo>
                  <a:lnTo>
                    <a:pt x="724" y="0"/>
                  </a:lnTo>
                  <a:lnTo>
                    <a:pt x="724" y="72"/>
                  </a:lnTo>
                  <a:lnTo>
                    <a:pt x="756" y="72"/>
                  </a:lnTo>
                  <a:lnTo>
                    <a:pt x="756" y="458"/>
                  </a:lnTo>
                  <a:lnTo>
                    <a:pt x="724" y="458"/>
                  </a:lnTo>
                  <a:lnTo>
                    <a:pt x="610" y="0"/>
                  </a:lnTo>
                  <a:lnTo>
                    <a:pt x="492" y="0"/>
                  </a:lnTo>
                  <a:lnTo>
                    <a:pt x="380" y="458"/>
                  </a:lnTo>
                  <a:lnTo>
                    <a:pt x="346" y="458"/>
                  </a:lnTo>
                  <a:lnTo>
                    <a:pt x="346" y="314"/>
                  </a:lnTo>
                  <a:lnTo>
                    <a:pt x="346" y="314"/>
                  </a:lnTo>
                  <a:lnTo>
                    <a:pt x="346" y="308"/>
                  </a:lnTo>
                  <a:lnTo>
                    <a:pt x="344" y="302"/>
                  </a:lnTo>
                  <a:lnTo>
                    <a:pt x="340" y="296"/>
                  </a:lnTo>
                  <a:lnTo>
                    <a:pt x="334" y="288"/>
                  </a:lnTo>
                  <a:lnTo>
                    <a:pt x="326" y="280"/>
                  </a:lnTo>
                  <a:lnTo>
                    <a:pt x="314" y="272"/>
                  </a:lnTo>
                  <a:lnTo>
                    <a:pt x="298" y="266"/>
                  </a:lnTo>
                  <a:lnTo>
                    <a:pt x="298" y="266"/>
                  </a:lnTo>
                  <a:lnTo>
                    <a:pt x="298" y="266"/>
                  </a:lnTo>
                  <a:lnTo>
                    <a:pt x="298" y="266"/>
                  </a:lnTo>
                  <a:lnTo>
                    <a:pt x="314" y="260"/>
                  </a:lnTo>
                  <a:lnTo>
                    <a:pt x="326" y="254"/>
                  </a:lnTo>
                  <a:lnTo>
                    <a:pt x="334" y="248"/>
                  </a:lnTo>
                  <a:lnTo>
                    <a:pt x="340" y="242"/>
                  </a:lnTo>
                  <a:lnTo>
                    <a:pt x="344" y="234"/>
                  </a:lnTo>
                  <a:lnTo>
                    <a:pt x="346" y="228"/>
                  </a:lnTo>
                  <a:lnTo>
                    <a:pt x="346" y="214"/>
                  </a:lnTo>
                  <a:lnTo>
                    <a:pt x="346" y="72"/>
                  </a:lnTo>
                  <a:lnTo>
                    <a:pt x="346" y="72"/>
                  </a:lnTo>
                  <a:lnTo>
                    <a:pt x="346" y="56"/>
                  </a:lnTo>
                  <a:lnTo>
                    <a:pt x="344" y="42"/>
                  </a:lnTo>
                  <a:lnTo>
                    <a:pt x="338" y="30"/>
                  </a:lnTo>
                  <a:lnTo>
                    <a:pt x="332" y="18"/>
                  </a:lnTo>
                  <a:lnTo>
                    <a:pt x="332" y="18"/>
                  </a:lnTo>
                  <a:lnTo>
                    <a:pt x="322" y="10"/>
                  </a:lnTo>
                  <a:lnTo>
                    <a:pt x="310" y="4"/>
                  </a:lnTo>
                  <a:lnTo>
                    <a:pt x="294" y="2"/>
                  </a:lnTo>
                  <a:lnTo>
                    <a:pt x="274" y="0"/>
                  </a:lnTo>
                  <a:lnTo>
                    <a:pt x="0" y="0"/>
                  </a:lnTo>
                  <a:lnTo>
                    <a:pt x="0" y="76"/>
                  </a:lnTo>
                  <a:lnTo>
                    <a:pt x="32" y="72"/>
                  </a:lnTo>
                  <a:lnTo>
                    <a:pt x="32" y="458"/>
                  </a:lnTo>
                  <a:lnTo>
                    <a:pt x="0" y="458"/>
                  </a:lnTo>
                  <a:lnTo>
                    <a:pt x="0" y="530"/>
                  </a:lnTo>
                  <a:lnTo>
                    <a:pt x="108" y="530"/>
                  </a:lnTo>
                  <a:lnTo>
                    <a:pt x="108" y="302"/>
                  </a:lnTo>
                  <a:lnTo>
                    <a:pt x="232" y="302"/>
                  </a:lnTo>
                  <a:lnTo>
                    <a:pt x="232" y="302"/>
                  </a:lnTo>
                  <a:lnTo>
                    <a:pt x="244" y="302"/>
                  </a:lnTo>
                  <a:lnTo>
                    <a:pt x="252" y="306"/>
                  </a:lnTo>
                  <a:lnTo>
                    <a:pt x="258" y="310"/>
                  </a:lnTo>
                  <a:lnTo>
                    <a:pt x="264" y="316"/>
                  </a:lnTo>
                  <a:lnTo>
                    <a:pt x="268" y="322"/>
                  </a:lnTo>
                  <a:lnTo>
                    <a:pt x="270" y="330"/>
                  </a:lnTo>
                  <a:lnTo>
                    <a:pt x="270" y="348"/>
                  </a:lnTo>
                  <a:lnTo>
                    <a:pt x="270" y="530"/>
                  </a:lnTo>
                  <a:lnTo>
                    <a:pt x="442" y="530"/>
                  </a:lnTo>
                  <a:lnTo>
                    <a:pt x="480" y="370"/>
                  </a:lnTo>
                  <a:lnTo>
                    <a:pt x="620" y="370"/>
                  </a:lnTo>
                  <a:lnTo>
                    <a:pt x="664" y="530"/>
                  </a:lnTo>
                  <a:lnTo>
                    <a:pt x="1028" y="530"/>
                  </a:lnTo>
                  <a:lnTo>
                    <a:pt x="1028" y="530"/>
                  </a:lnTo>
                  <a:lnTo>
                    <a:pt x="1044" y="530"/>
                  </a:lnTo>
                  <a:lnTo>
                    <a:pt x="1060" y="528"/>
                  </a:lnTo>
                  <a:lnTo>
                    <a:pt x="1072" y="524"/>
                  </a:lnTo>
                  <a:lnTo>
                    <a:pt x="1082" y="518"/>
                  </a:lnTo>
                  <a:lnTo>
                    <a:pt x="1082" y="518"/>
                  </a:lnTo>
                  <a:lnTo>
                    <a:pt x="1090" y="510"/>
                  </a:lnTo>
                  <a:lnTo>
                    <a:pt x="1096" y="496"/>
                  </a:lnTo>
                  <a:lnTo>
                    <a:pt x="1098" y="480"/>
                  </a:lnTo>
                  <a:lnTo>
                    <a:pt x="1100" y="460"/>
                  </a:lnTo>
                  <a:lnTo>
                    <a:pt x="1100" y="72"/>
                  </a:lnTo>
                  <a:lnTo>
                    <a:pt x="1100" y="72"/>
                  </a:lnTo>
                  <a:lnTo>
                    <a:pt x="1098" y="60"/>
                  </a:lnTo>
                  <a:lnTo>
                    <a:pt x="1096" y="48"/>
                  </a:lnTo>
                  <a:lnTo>
                    <a:pt x="1090" y="36"/>
                  </a:lnTo>
                  <a:lnTo>
                    <a:pt x="1090" y="36"/>
                  </a:lnTo>
                  <a:lnTo>
                    <a:pt x="1082" y="22"/>
                  </a:lnTo>
                  <a:lnTo>
                    <a:pt x="1076" y="16"/>
                  </a:lnTo>
                  <a:lnTo>
                    <a:pt x="1070" y="12"/>
                  </a:lnTo>
                  <a:lnTo>
                    <a:pt x="1062" y="6"/>
                  </a:lnTo>
                  <a:lnTo>
                    <a:pt x="1052" y="2"/>
                  </a:lnTo>
                  <a:lnTo>
                    <a:pt x="1040" y="0"/>
                  </a:lnTo>
                  <a:lnTo>
                    <a:pt x="1028" y="0"/>
                  </a:lnTo>
                  <a:lnTo>
                    <a:pt x="1028" y="0"/>
                  </a:lnTo>
                  <a:lnTo>
                    <a:pt x="1028" y="0"/>
                  </a:lnTo>
                  <a:lnTo>
                    <a:pt x="1028" y="0"/>
                  </a:lnTo>
                  <a:lnTo>
                    <a:pt x="1040" y="2"/>
                  </a:lnTo>
                  <a:lnTo>
                    <a:pt x="1052" y="4"/>
                  </a:lnTo>
                  <a:lnTo>
                    <a:pt x="1060" y="8"/>
                  </a:lnTo>
                  <a:lnTo>
                    <a:pt x="1068" y="12"/>
                  </a:lnTo>
                  <a:lnTo>
                    <a:pt x="1076" y="18"/>
                  </a:lnTo>
                  <a:lnTo>
                    <a:pt x="1082" y="24"/>
                  </a:lnTo>
                  <a:lnTo>
                    <a:pt x="1090" y="36"/>
                  </a:lnTo>
                  <a:lnTo>
                    <a:pt x="1090" y="36"/>
                  </a:lnTo>
                  <a:lnTo>
                    <a:pt x="1096" y="50"/>
                  </a:lnTo>
                  <a:lnTo>
                    <a:pt x="1098" y="60"/>
                  </a:lnTo>
                  <a:lnTo>
                    <a:pt x="1098" y="60"/>
                  </a:lnTo>
                  <a:lnTo>
                    <a:pt x="1098" y="72"/>
                  </a:lnTo>
                  <a:lnTo>
                    <a:pt x="1098" y="460"/>
                  </a:lnTo>
                  <a:lnTo>
                    <a:pt x="1098" y="460"/>
                  </a:lnTo>
                  <a:lnTo>
                    <a:pt x="1098" y="480"/>
                  </a:lnTo>
                  <a:lnTo>
                    <a:pt x="1094" y="496"/>
                  </a:lnTo>
                  <a:lnTo>
                    <a:pt x="1088" y="508"/>
                  </a:lnTo>
                  <a:lnTo>
                    <a:pt x="1082" y="518"/>
                  </a:lnTo>
                  <a:lnTo>
                    <a:pt x="1082" y="518"/>
                  </a:lnTo>
                  <a:lnTo>
                    <a:pt x="1072" y="524"/>
                  </a:lnTo>
                  <a:lnTo>
                    <a:pt x="1058" y="528"/>
                  </a:lnTo>
                  <a:lnTo>
                    <a:pt x="1044" y="530"/>
                  </a:lnTo>
                  <a:lnTo>
                    <a:pt x="1028" y="530"/>
                  </a:lnTo>
                  <a:lnTo>
                    <a:pt x="664" y="530"/>
                  </a:lnTo>
                  <a:lnTo>
                    <a:pt x="620" y="370"/>
                  </a:lnTo>
                  <a:lnTo>
                    <a:pt x="480" y="370"/>
                  </a:lnTo>
                  <a:lnTo>
                    <a:pt x="440" y="530"/>
                  </a:lnTo>
                  <a:lnTo>
                    <a:pt x="272" y="530"/>
                  </a:lnTo>
                  <a:lnTo>
                    <a:pt x="272" y="348"/>
                  </a:lnTo>
                  <a:lnTo>
                    <a:pt x="272" y="348"/>
                  </a:lnTo>
                  <a:lnTo>
                    <a:pt x="270" y="330"/>
                  </a:lnTo>
                  <a:lnTo>
                    <a:pt x="268" y="322"/>
                  </a:lnTo>
                  <a:lnTo>
                    <a:pt x="264" y="314"/>
                  </a:lnTo>
                  <a:lnTo>
                    <a:pt x="264" y="314"/>
                  </a:lnTo>
                  <a:lnTo>
                    <a:pt x="260" y="308"/>
                  </a:lnTo>
                  <a:lnTo>
                    <a:pt x="252" y="304"/>
                  </a:lnTo>
                  <a:lnTo>
                    <a:pt x="244" y="302"/>
                  </a:lnTo>
                  <a:lnTo>
                    <a:pt x="232" y="300"/>
                  </a:lnTo>
                  <a:lnTo>
                    <a:pt x="106" y="300"/>
                  </a:lnTo>
                  <a:lnTo>
                    <a:pt x="106" y="530"/>
                  </a:lnTo>
                  <a:lnTo>
                    <a:pt x="0" y="530"/>
                  </a:lnTo>
                  <a:lnTo>
                    <a:pt x="0" y="460"/>
                  </a:lnTo>
                  <a:lnTo>
                    <a:pt x="32" y="460"/>
                  </a:lnTo>
                  <a:lnTo>
                    <a:pt x="32" y="72"/>
                  </a:lnTo>
                  <a:lnTo>
                    <a:pt x="0" y="74"/>
                  </a:lnTo>
                  <a:lnTo>
                    <a:pt x="0" y="0"/>
                  </a:lnTo>
                  <a:lnTo>
                    <a:pt x="274" y="0"/>
                  </a:lnTo>
                  <a:lnTo>
                    <a:pt x="274" y="0"/>
                  </a:lnTo>
                  <a:lnTo>
                    <a:pt x="294" y="2"/>
                  </a:lnTo>
                  <a:lnTo>
                    <a:pt x="310" y="6"/>
                  </a:lnTo>
                  <a:lnTo>
                    <a:pt x="322" y="12"/>
                  </a:lnTo>
                  <a:lnTo>
                    <a:pt x="332" y="20"/>
                  </a:lnTo>
                  <a:lnTo>
                    <a:pt x="338" y="30"/>
                  </a:lnTo>
                  <a:lnTo>
                    <a:pt x="342" y="42"/>
                  </a:lnTo>
                  <a:lnTo>
                    <a:pt x="344" y="56"/>
                  </a:lnTo>
                  <a:lnTo>
                    <a:pt x="346" y="72"/>
                  </a:lnTo>
                  <a:lnTo>
                    <a:pt x="346" y="214"/>
                  </a:lnTo>
                  <a:lnTo>
                    <a:pt x="346" y="214"/>
                  </a:lnTo>
                  <a:lnTo>
                    <a:pt x="344" y="228"/>
                  </a:lnTo>
                  <a:lnTo>
                    <a:pt x="342" y="234"/>
                  </a:lnTo>
                  <a:lnTo>
                    <a:pt x="340" y="240"/>
                  </a:lnTo>
                  <a:lnTo>
                    <a:pt x="334" y="248"/>
                  </a:lnTo>
                  <a:lnTo>
                    <a:pt x="326" y="254"/>
                  </a:lnTo>
                  <a:lnTo>
                    <a:pt x="314" y="260"/>
                  </a:lnTo>
                  <a:lnTo>
                    <a:pt x="298" y="266"/>
                  </a:lnTo>
                  <a:lnTo>
                    <a:pt x="298" y="266"/>
                  </a:lnTo>
                  <a:lnTo>
                    <a:pt x="298" y="266"/>
                  </a:lnTo>
                  <a:lnTo>
                    <a:pt x="314" y="272"/>
                  </a:lnTo>
                  <a:lnTo>
                    <a:pt x="326" y="280"/>
                  </a:lnTo>
                  <a:lnTo>
                    <a:pt x="334" y="288"/>
                  </a:lnTo>
                  <a:lnTo>
                    <a:pt x="340" y="296"/>
                  </a:lnTo>
                  <a:lnTo>
                    <a:pt x="340" y="296"/>
                  </a:lnTo>
                  <a:lnTo>
                    <a:pt x="342" y="302"/>
                  </a:lnTo>
                  <a:lnTo>
                    <a:pt x="344" y="308"/>
                  </a:lnTo>
                  <a:lnTo>
                    <a:pt x="344" y="308"/>
                  </a:lnTo>
                  <a:lnTo>
                    <a:pt x="346" y="314"/>
                  </a:lnTo>
                  <a:lnTo>
                    <a:pt x="346" y="460"/>
                  </a:lnTo>
                  <a:lnTo>
                    <a:pt x="382" y="460"/>
                  </a:lnTo>
                  <a:lnTo>
                    <a:pt x="492" y="0"/>
                  </a:lnTo>
                  <a:lnTo>
                    <a:pt x="610" y="0"/>
                  </a:lnTo>
                  <a:lnTo>
                    <a:pt x="724" y="460"/>
                  </a:lnTo>
                  <a:lnTo>
                    <a:pt x="756" y="460"/>
                  </a:lnTo>
                  <a:lnTo>
                    <a:pt x="756" y="72"/>
                  </a:lnTo>
                  <a:lnTo>
                    <a:pt x="724" y="72"/>
                  </a:lnTo>
                  <a:lnTo>
                    <a:pt x="724" y="0"/>
                  </a:lnTo>
                  <a:lnTo>
                    <a:pt x="1028" y="0"/>
                  </a:lnTo>
                  <a:lnTo>
                    <a:pt x="1028"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7" name="Freeform 63"/>
            <p:cNvSpPr>
              <a:spLocks/>
            </p:cNvSpPr>
            <p:nvPr/>
          </p:nvSpPr>
          <p:spPr bwMode="auto">
            <a:xfrm>
              <a:off x="8471352" y="377233"/>
              <a:ext cx="74827" cy="171586"/>
            </a:xfrm>
            <a:custGeom>
              <a:avLst/>
              <a:gdLst/>
              <a:ahLst/>
              <a:cxnLst>
                <a:cxn ang="0">
                  <a:pos x="62" y="0"/>
                </a:cxn>
                <a:cxn ang="0">
                  <a:pos x="116" y="266"/>
                </a:cxn>
                <a:cxn ang="0">
                  <a:pos x="0" y="266"/>
                </a:cxn>
                <a:cxn ang="0">
                  <a:pos x="62" y="0"/>
                </a:cxn>
              </a:cxnLst>
              <a:rect l="0" t="0" r="r" b="b"/>
              <a:pathLst>
                <a:path w="116" h="266">
                  <a:moveTo>
                    <a:pt x="62" y="0"/>
                  </a:moveTo>
                  <a:lnTo>
                    <a:pt x="116" y="266"/>
                  </a:lnTo>
                  <a:lnTo>
                    <a:pt x="0" y="266"/>
                  </a:lnTo>
                  <a:lnTo>
                    <a:pt x="62" y="0"/>
                  </a:lnTo>
                  <a:close/>
                </a:path>
              </a:pathLst>
            </a:custGeom>
            <a:solidFill>
              <a:srgbClr val="ED1C2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64"/>
            <p:cNvSpPr>
              <a:spLocks/>
            </p:cNvSpPr>
            <p:nvPr/>
          </p:nvSpPr>
          <p:spPr bwMode="auto">
            <a:xfrm>
              <a:off x="8471352" y="377233"/>
              <a:ext cx="74827" cy="171586"/>
            </a:xfrm>
            <a:custGeom>
              <a:avLst/>
              <a:gdLst/>
              <a:ahLst/>
              <a:cxnLst>
                <a:cxn ang="0">
                  <a:pos x="62" y="0"/>
                </a:cxn>
                <a:cxn ang="0">
                  <a:pos x="62" y="0"/>
                </a:cxn>
                <a:cxn ang="0">
                  <a:pos x="116" y="266"/>
                </a:cxn>
                <a:cxn ang="0">
                  <a:pos x="0" y="266"/>
                </a:cxn>
                <a:cxn ang="0">
                  <a:pos x="62" y="0"/>
                </a:cxn>
                <a:cxn ang="0">
                  <a:pos x="62" y="0"/>
                </a:cxn>
                <a:cxn ang="0">
                  <a:pos x="62" y="0"/>
                </a:cxn>
                <a:cxn ang="0">
                  <a:pos x="62" y="0"/>
                </a:cxn>
                <a:cxn ang="0">
                  <a:pos x="62" y="0"/>
                </a:cxn>
                <a:cxn ang="0">
                  <a:pos x="0" y="266"/>
                </a:cxn>
                <a:cxn ang="0">
                  <a:pos x="116" y="266"/>
                </a:cxn>
                <a:cxn ang="0">
                  <a:pos x="62" y="0"/>
                </a:cxn>
                <a:cxn ang="0">
                  <a:pos x="62" y="0"/>
                </a:cxn>
                <a:cxn ang="0">
                  <a:pos x="62" y="0"/>
                </a:cxn>
              </a:cxnLst>
              <a:rect l="0" t="0" r="r" b="b"/>
              <a:pathLst>
                <a:path w="116" h="266">
                  <a:moveTo>
                    <a:pt x="62" y="0"/>
                  </a:moveTo>
                  <a:lnTo>
                    <a:pt x="62" y="0"/>
                  </a:lnTo>
                  <a:lnTo>
                    <a:pt x="116" y="266"/>
                  </a:lnTo>
                  <a:lnTo>
                    <a:pt x="0" y="266"/>
                  </a:lnTo>
                  <a:lnTo>
                    <a:pt x="62" y="0"/>
                  </a:lnTo>
                  <a:lnTo>
                    <a:pt x="62" y="0"/>
                  </a:lnTo>
                  <a:lnTo>
                    <a:pt x="62" y="0"/>
                  </a:lnTo>
                  <a:lnTo>
                    <a:pt x="62" y="0"/>
                  </a:lnTo>
                  <a:lnTo>
                    <a:pt x="62" y="0"/>
                  </a:lnTo>
                  <a:lnTo>
                    <a:pt x="0" y="266"/>
                  </a:lnTo>
                  <a:lnTo>
                    <a:pt x="116" y="266"/>
                  </a:lnTo>
                  <a:lnTo>
                    <a:pt x="62" y="0"/>
                  </a:lnTo>
                  <a:lnTo>
                    <a:pt x="62" y="0"/>
                  </a:lnTo>
                  <a:lnTo>
                    <a:pt x="62" y="0"/>
                  </a:lnTo>
                  <a:close/>
                </a:path>
              </a:pathLst>
            </a:custGeom>
            <a:solidFill>
              <a:srgbClr val="ED1C2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65"/>
            <p:cNvSpPr>
              <a:spLocks/>
            </p:cNvSpPr>
            <p:nvPr/>
          </p:nvSpPr>
          <p:spPr bwMode="auto">
            <a:xfrm>
              <a:off x="8691962" y="392714"/>
              <a:ext cx="125142" cy="250283"/>
            </a:xfrm>
            <a:custGeom>
              <a:avLst/>
              <a:gdLst/>
              <a:ahLst/>
              <a:cxnLst>
                <a:cxn ang="0">
                  <a:pos x="0" y="0"/>
                </a:cxn>
                <a:cxn ang="0">
                  <a:pos x="0" y="388"/>
                </a:cxn>
                <a:cxn ang="0">
                  <a:pos x="158" y="388"/>
                </a:cxn>
                <a:cxn ang="0">
                  <a:pos x="158" y="388"/>
                </a:cxn>
                <a:cxn ang="0">
                  <a:pos x="170" y="386"/>
                </a:cxn>
                <a:cxn ang="0">
                  <a:pos x="180" y="384"/>
                </a:cxn>
                <a:cxn ang="0">
                  <a:pos x="186" y="380"/>
                </a:cxn>
                <a:cxn ang="0">
                  <a:pos x="190" y="374"/>
                </a:cxn>
                <a:cxn ang="0">
                  <a:pos x="192" y="370"/>
                </a:cxn>
                <a:cxn ang="0">
                  <a:pos x="194" y="364"/>
                </a:cxn>
                <a:cxn ang="0">
                  <a:pos x="194" y="348"/>
                </a:cxn>
                <a:cxn ang="0">
                  <a:pos x="194" y="42"/>
                </a:cxn>
                <a:cxn ang="0">
                  <a:pos x="194" y="42"/>
                </a:cxn>
                <a:cxn ang="0">
                  <a:pos x="194" y="30"/>
                </a:cxn>
                <a:cxn ang="0">
                  <a:pos x="192" y="22"/>
                </a:cxn>
                <a:cxn ang="0">
                  <a:pos x="188" y="16"/>
                </a:cxn>
                <a:cxn ang="0">
                  <a:pos x="184" y="10"/>
                </a:cxn>
                <a:cxn ang="0">
                  <a:pos x="176" y="4"/>
                </a:cxn>
                <a:cxn ang="0">
                  <a:pos x="164" y="2"/>
                </a:cxn>
                <a:cxn ang="0">
                  <a:pos x="150" y="0"/>
                </a:cxn>
                <a:cxn ang="0">
                  <a:pos x="0" y="0"/>
                </a:cxn>
              </a:cxnLst>
              <a:rect l="0" t="0" r="r" b="b"/>
              <a:pathLst>
                <a:path w="194" h="388">
                  <a:moveTo>
                    <a:pt x="0" y="0"/>
                  </a:moveTo>
                  <a:lnTo>
                    <a:pt x="0" y="388"/>
                  </a:lnTo>
                  <a:lnTo>
                    <a:pt x="158" y="388"/>
                  </a:lnTo>
                  <a:lnTo>
                    <a:pt x="158" y="388"/>
                  </a:lnTo>
                  <a:lnTo>
                    <a:pt x="170" y="386"/>
                  </a:lnTo>
                  <a:lnTo>
                    <a:pt x="180" y="384"/>
                  </a:lnTo>
                  <a:lnTo>
                    <a:pt x="186" y="380"/>
                  </a:lnTo>
                  <a:lnTo>
                    <a:pt x="190" y="374"/>
                  </a:lnTo>
                  <a:lnTo>
                    <a:pt x="192" y="370"/>
                  </a:lnTo>
                  <a:lnTo>
                    <a:pt x="194" y="364"/>
                  </a:lnTo>
                  <a:lnTo>
                    <a:pt x="194" y="348"/>
                  </a:lnTo>
                  <a:lnTo>
                    <a:pt x="194" y="42"/>
                  </a:lnTo>
                  <a:lnTo>
                    <a:pt x="194" y="42"/>
                  </a:lnTo>
                  <a:lnTo>
                    <a:pt x="194" y="30"/>
                  </a:lnTo>
                  <a:lnTo>
                    <a:pt x="192" y="22"/>
                  </a:lnTo>
                  <a:lnTo>
                    <a:pt x="188" y="16"/>
                  </a:lnTo>
                  <a:lnTo>
                    <a:pt x="184" y="10"/>
                  </a:lnTo>
                  <a:lnTo>
                    <a:pt x="176" y="4"/>
                  </a:lnTo>
                  <a:lnTo>
                    <a:pt x="164" y="2"/>
                  </a:lnTo>
                  <a:lnTo>
                    <a:pt x="150" y="0"/>
                  </a:lnTo>
                  <a:lnTo>
                    <a:pt x="0" y="0"/>
                  </a:lnTo>
                  <a:close/>
                </a:path>
              </a:pathLst>
            </a:custGeom>
            <a:solidFill>
              <a:srgbClr val="ED1C2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66"/>
            <p:cNvSpPr>
              <a:spLocks/>
            </p:cNvSpPr>
            <p:nvPr/>
          </p:nvSpPr>
          <p:spPr bwMode="auto">
            <a:xfrm>
              <a:off x="8691962" y="392714"/>
              <a:ext cx="125142" cy="250283"/>
            </a:xfrm>
            <a:custGeom>
              <a:avLst/>
              <a:gdLst/>
              <a:ahLst/>
              <a:cxnLst>
                <a:cxn ang="0">
                  <a:pos x="0" y="0"/>
                </a:cxn>
                <a:cxn ang="0">
                  <a:pos x="0" y="0"/>
                </a:cxn>
                <a:cxn ang="0">
                  <a:pos x="0" y="388"/>
                </a:cxn>
                <a:cxn ang="0">
                  <a:pos x="158" y="388"/>
                </a:cxn>
                <a:cxn ang="0">
                  <a:pos x="158" y="388"/>
                </a:cxn>
                <a:cxn ang="0">
                  <a:pos x="158" y="388"/>
                </a:cxn>
                <a:cxn ang="0">
                  <a:pos x="170" y="386"/>
                </a:cxn>
                <a:cxn ang="0">
                  <a:pos x="180" y="384"/>
                </a:cxn>
                <a:cxn ang="0">
                  <a:pos x="186" y="380"/>
                </a:cxn>
                <a:cxn ang="0">
                  <a:pos x="190" y="376"/>
                </a:cxn>
                <a:cxn ang="0">
                  <a:pos x="190" y="376"/>
                </a:cxn>
                <a:cxn ang="0">
                  <a:pos x="192" y="370"/>
                </a:cxn>
                <a:cxn ang="0">
                  <a:pos x="194" y="364"/>
                </a:cxn>
                <a:cxn ang="0">
                  <a:pos x="194" y="348"/>
                </a:cxn>
                <a:cxn ang="0">
                  <a:pos x="194" y="42"/>
                </a:cxn>
                <a:cxn ang="0">
                  <a:pos x="194" y="42"/>
                </a:cxn>
                <a:cxn ang="0">
                  <a:pos x="194" y="30"/>
                </a:cxn>
                <a:cxn ang="0">
                  <a:pos x="192" y="22"/>
                </a:cxn>
                <a:cxn ang="0">
                  <a:pos x="190" y="16"/>
                </a:cxn>
                <a:cxn ang="0">
                  <a:pos x="190" y="16"/>
                </a:cxn>
                <a:cxn ang="0">
                  <a:pos x="184" y="10"/>
                </a:cxn>
                <a:cxn ang="0">
                  <a:pos x="176" y="4"/>
                </a:cxn>
                <a:cxn ang="0">
                  <a:pos x="164" y="2"/>
                </a:cxn>
                <a:cxn ang="0">
                  <a:pos x="150" y="0"/>
                </a:cxn>
                <a:cxn ang="0">
                  <a:pos x="0" y="0"/>
                </a:cxn>
                <a:cxn ang="0">
                  <a:pos x="0" y="0"/>
                </a:cxn>
                <a:cxn ang="0">
                  <a:pos x="0" y="0"/>
                </a:cxn>
                <a:cxn ang="0">
                  <a:pos x="0" y="0"/>
                </a:cxn>
                <a:cxn ang="0">
                  <a:pos x="150" y="0"/>
                </a:cxn>
                <a:cxn ang="0">
                  <a:pos x="150" y="0"/>
                </a:cxn>
                <a:cxn ang="0">
                  <a:pos x="164" y="2"/>
                </a:cxn>
                <a:cxn ang="0">
                  <a:pos x="176" y="4"/>
                </a:cxn>
                <a:cxn ang="0">
                  <a:pos x="184" y="10"/>
                </a:cxn>
                <a:cxn ang="0">
                  <a:pos x="188" y="16"/>
                </a:cxn>
                <a:cxn ang="0">
                  <a:pos x="188" y="16"/>
                </a:cxn>
                <a:cxn ang="0">
                  <a:pos x="192" y="22"/>
                </a:cxn>
                <a:cxn ang="0">
                  <a:pos x="194" y="30"/>
                </a:cxn>
                <a:cxn ang="0">
                  <a:pos x="194" y="42"/>
                </a:cxn>
                <a:cxn ang="0">
                  <a:pos x="194" y="348"/>
                </a:cxn>
                <a:cxn ang="0">
                  <a:pos x="194" y="348"/>
                </a:cxn>
                <a:cxn ang="0">
                  <a:pos x="194" y="364"/>
                </a:cxn>
                <a:cxn ang="0">
                  <a:pos x="192" y="370"/>
                </a:cxn>
                <a:cxn ang="0">
                  <a:pos x="190" y="374"/>
                </a:cxn>
                <a:cxn ang="0">
                  <a:pos x="190" y="374"/>
                </a:cxn>
                <a:cxn ang="0">
                  <a:pos x="186" y="380"/>
                </a:cxn>
                <a:cxn ang="0">
                  <a:pos x="180" y="382"/>
                </a:cxn>
                <a:cxn ang="0">
                  <a:pos x="170" y="386"/>
                </a:cxn>
                <a:cxn ang="0">
                  <a:pos x="158" y="388"/>
                </a:cxn>
                <a:cxn ang="0">
                  <a:pos x="158" y="388"/>
                </a:cxn>
                <a:cxn ang="0">
                  <a:pos x="158" y="388"/>
                </a:cxn>
                <a:cxn ang="0">
                  <a:pos x="2" y="388"/>
                </a:cxn>
                <a:cxn ang="0">
                  <a:pos x="2" y="0"/>
                </a:cxn>
                <a:cxn ang="0">
                  <a:pos x="0" y="0"/>
                </a:cxn>
                <a:cxn ang="0">
                  <a:pos x="0" y="0"/>
                </a:cxn>
                <a:cxn ang="0">
                  <a:pos x="0" y="0"/>
                </a:cxn>
              </a:cxnLst>
              <a:rect l="0" t="0" r="r" b="b"/>
              <a:pathLst>
                <a:path w="194" h="388">
                  <a:moveTo>
                    <a:pt x="0" y="0"/>
                  </a:moveTo>
                  <a:lnTo>
                    <a:pt x="0" y="0"/>
                  </a:lnTo>
                  <a:lnTo>
                    <a:pt x="0" y="388"/>
                  </a:lnTo>
                  <a:lnTo>
                    <a:pt x="158" y="388"/>
                  </a:lnTo>
                  <a:lnTo>
                    <a:pt x="158" y="388"/>
                  </a:lnTo>
                  <a:lnTo>
                    <a:pt x="158" y="388"/>
                  </a:lnTo>
                  <a:lnTo>
                    <a:pt x="170" y="386"/>
                  </a:lnTo>
                  <a:lnTo>
                    <a:pt x="180" y="384"/>
                  </a:lnTo>
                  <a:lnTo>
                    <a:pt x="186" y="380"/>
                  </a:lnTo>
                  <a:lnTo>
                    <a:pt x="190" y="376"/>
                  </a:lnTo>
                  <a:lnTo>
                    <a:pt x="190" y="376"/>
                  </a:lnTo>
                  <a:lnTo>
                    <a:pt x="192" y="370"/>
                  </a:lnTo>
                  <a:lnTo>
                    <a:pt x="194" y="364"/>
                  </a:lnTo>
                  <a:lnTo>
                    <a:pt x="194" y="348"/>
                  </a:lnTo>
                  <a:lnTo>
                    <a:pt x="194" y="42"/>
                  </a:lnTo>
                  <a:lnTo>
                    <a:pt x="194" y="42"/>
                  </a:lnTo>
                  <a:lnTo>
                    <a:pt x="194" y="30"/>
                  </a:lnTo>
                  <a:lnTo>
                    <a:pt x="192" y="22"/>
                  </a:lnTo>
                  <a:lnTo>
                    <a:pt x="190" y="16"/>
                  </a:lnTo>
                  <a:lnTo>
                    <a:pt x="190" y="16"/>
                  </a:lnTo>
                  <a:lnTo>
                    <a:pt x="184" y="10"/>
                  </a:lnTo>
                  <a:lnTo>
                    <a:pt x="176" y="4"/>
                  </a:lnTo>
                  <a:lnTo>
                    <a:pt x="164" y="2"/>
                  </a:lnTo>
                  <a:lnTo>
                    <a:pt x="150" y="0"/>
                  </a:lnTo>
                  <a:lnTo>
                    <a:pt x="0" y="0"/>
                  </a:lnTo>
                  <a:lnTo>
                    <a:pt x="0" y="0"/>
                  </a:lnTo>
                  <a:lnTo>
                    <a:pt x="0" y="0"/>
                  </a:lnTo>
                  <a:lnTo>
                    <a:pt x="0" y="0"/>
                  </a:lnTo>
                  <a:lnTo>
                    <a:pt x="150" y="0"/>
                  </a:lnTo>
                  <a:lnTo>
                    <a:pt x="150" y="0"/>
                  </a:lnTo>
                  <a:lnTo>
                    <a:pt x="164" y="2"/>
                  </a:lnTo>
                  <a:lnTo>
                    <a:pt x="176" y="4"/>
                  </a:lnTo>
                  <a:lnTo>
                    <a:pt x="184" y="10"/>
                  </a:lnTo>
                  <a:lnTo>
                    <a:pt x="188" y="16"/>
                  </a:lnTo>
                  <a:lnTo>
                    <a:pt x="188" y="16"/>
                  </a:lnTo>
                  <a:lnTo>
                    <a:pt x="192" y="22"/>
                  </a:lnTo>
                  <a:lnTo>
                    <a:pt x="194" y="30"/>
                  </a:lnTo>
                  <a:lnTo>
                    <a:pt x="194" y="42"/>
                  </a:lnTo>
                  <a:lnTo>
                    <a:pt x="194" y="348"/>
                  </a:lnTo>
                  <a:lnTo>
                    <a:pt x="194" y="348"/>
                  </a:lnTo>
                  <a:lnTo>
                    <a:pt x="194" y="364"/>
                  </a:lnTo>
                  <a:lnTo>
                    <a:pt x="192" y="370"/>
                  </a:lnTo>
                  <a:lnTo>
                    <a:pt x="190" y="374"/>
                  </a:lnTo>
                  <a:lnTo>
                    <a:pt x="190" y="374"/>
                  </a:lnTo>
                  <a:lnTo>
                    <a:pt x="186" y="380"/>
                  </a:lnTo>
                  <a:lnTo>
                    <a:pt x="180" y="382"/>
                  </a:lnTo>
                  <a:lnTo>
                    <a:pt x="170" y="386"/>
                  </a:lnTo>
                  <a:lnTo>
                    <a:pt x="158" y="388"/>
                  </a:lnTo>
                  <a:lnTo>
                    <a:pt x="158" y="388"/>
                  </a:lnTo>
                  <a:lnTo>
                    <a:pt x="158" y="388"/>
                  </a:lnTo>
                  <a:lnTo>
                    <a:pt x="2" y="388"/>
                  </a:lnTo>
                  <a:lnTo>
                    <a:pt x="2" y="0"/>
                  </a:lnTo>
                  <a:lnTo>
                    <a:pt x="0" y="0"/>
                  </a:lnTo>
                  <a:lnTo>
                    <a:pt x="0" y="0"/>
                  </a:lnTo>
                  <a:lnTo>
                    <a:pt x="0" y="0"/>
                  </a:lnTo>
                  <a:close/>
                </a:path>
              </a:pathLst>
            </a:custGeom>
            <a:solidFill>
              <a:srgbClr val="ED1C2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67"/>
            <p:cNvSpPr>
              <a:spLocks/>
            </p:cNvSpPr>
            <p:nvPr/>
          </p:nvSpPr>
          <p:spPr bwMode="auto">
            <a:xfrm>
              <a:off x="8221069" y="392714"/>
              <a:ext cx="108370" cy="104500"/>
            </a:xfrm>
            <a:custGeom>
              <a:avLst/>
              <a:gdLst/>
              <a:ahLst/>
              <a:cxnLst>
                <a:cxn ang="0">
                  <a:pos x="0" y="0"/>
                </a:cxn>
                <a:cxn ang="0">
                  <a:pos x="0" y="162"/>
                </a:cxn>
                <a:cxn ang="0">
                  <a:pos x="134" y="162"/>
                </a:cxn>
                <a:cxn ang="0">
                  <a:pos x="134" y="162"/>
                </a:cxn>
                <a:cxn ang="0">
                  <a:pos x="144" y="158"/>
                </a:cxn>
                <a:cxn ang="0">
                  <a:pos x="152" y="154"/>
                </a:cxn>
                <a:cxn ang="0">
                  <a:pos x="158" y="150"/>
                </a:cxn>
                <a:cxn ang="0">
                  <a:pos x="162" y="144"/>
                </a:cxn>
                <a:cxn ang="0">
                  <a:pos x="166" y="138"/>
                </a:cxn>
                <a:cxn ang="0">
                  <a:pos x="166" y="132"/>
                </a:cxn>
                <a:cxn ang="0">
                  <a:pos x="168" y="120"/>
                </a:cxn>
                <a:cxn ang="0">
                  <a:pos x="168" y="36"/>
                </a:cxn>
                <a:cxn ang="0">
                  <a:pos x="168" y="36"/>
                </a:cxn>
                <a:cxn ang="0">
                  <a:pos x="164" y="24"/>
                </a:cxn>
                <a:cxn ang="0">
                  <a:pos x="162" y="18"/>
                </a:cxn>
                <a:cxn ang="0">
                  <a:pos x="160" y="12"/>
                </a:cxn>
                <a:cxn ang="0">
                  <a:pos x="154" y="8"/>
                </a:cxn>
                <a:cxn ang="0">
                  <a:pos x="148" y="4"/>
                </a:cxn>
                <a:cxn ang="0">
                  <a:pos x="140" y="2"/>
                </a:cxn>
                <a:cxn ang="0">
                  <a:pos x="128" y="0"/>
                </a:cxn>
                <a:cxn ang="0">
                  <a:pos x="0" y="0"/>
                </a:cxn>
              </a:cxnLst>
              <a:rect l="0" t="0" r="r" b="b"/>
              <a:pathLst>
                <a:path w="168" h="162">
                  <a:moveTo>
                    <a:pt x="0" y="0"/>
                  </a:moveTo>
                  <a:lnTo>
                    <a:pt x="0" y="162"/>
                  </a:lnTo>
                  <a:lnTo>
                    <a:pt x="134" y="162"/>
                  </a:lnTo>
                  <a:lnTo>
                    <a:pt x="134" y="162"/>
                  </a:lnTo>
                  <a:lnTo>
                    <a:pt x="144" y="158"/>
                  </a:lnTo>
                  <a:lnTo>
                    <a:pt x="152" y="154"/>
                  </a:lnTo>
                  <a:lnTo>
                    <a:pt x="158" y="150"/>
                  </a:lnTo>
                  <a:lnTo>
                    <a:pt x="162" y="144"/>
                  </a:lnTo>
                  <a:lnTo>
                    <a:pt x="166" y="138"/>
                  </a:lnTo>
                  <a:lnTo>
                    <a:pt x="166" y="132"/>
                  </a:lnTo>
                  <a:lnTo>
                    <a:pt x="168" y="120"/>
                  </a:lnTo>
                  <a:lnTo>
                    <a:pt x="168" y="36"/>
                  </a:lnTo>
                  <a:lnTo>
                    <a:pt x="168" y="36"/>
                  </a:lnTo>
                  <a:lnTo>
                    <a:pt x="164" y="24"/>
                  </a:lnTo>
                  <a:lnTo>
                    <a:pt x="162" y="18"/>
                  </a:lnTo>
                  <a:lnTo>
                    <a:pt x="160" y="12"/>
                  </a:lnTo>
                  <a:lnTo>
                    <a:pt x="154" y="8"/>
                  </a:lnTo>
                  <a:lnTo>
                    <a:pt x="148" y="4"/>
                  </a:lnTo>
                  <a:lnTo>
                    <a:pt x="140" y="2"/>
                  </a:lnTo>
                  <a:lnTo>
                    <a:pt x="128" y="0"/>
                  </a:lnTo>
                  <a:lnTo>
                    <a:pt x="0" y="0"/>
                  </a:lnTo>
                  <a:close/>
                </a:path>
              </a:pathLst>
            </a:custGeom>
            <a:solidFill>
              <a:srgbClr val="ED1C2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2" name="Freeform 68"/>
            <p:cNvSpPr>
              <a:spLocks/>
            </p:cNvSpPr>
            <p:nvPr/>
          </p:nvSpPr>
          <p:spPr bwMode="auto">
            <a:xfrm>
              <a:off x="8221069" y="392714"/>
              <a:ext cx="108370" cy="104500"/>
            </a:xfrm>
            <a:custGeom>
              <a:avLst/>
              <a:gdLst/>
              <a:ahLst/>
              <a:cxnLst>
                <a:cxn ang="0">
                  <a:pos x="0" y="0"/>
                </a:cxn>
                <a:cxn ang="0">
                  <a:pos x="0" y="0"/>
                </a:cxn>
                <a:cxn ang="0">
                  <a:pos x="0" y="162"/>
                </a:cxn>
                <a:cxn ang="0">
                  <a:pos x="134" y="162"/>
                </a:cxn>
                <a:cxn ang="0">
                  <a:pos x="134" y="162"/>
                </a:cxn>
                <a:cxn ang="0">
                  <a:pos x="134" y="162"/>
                </a:cxn>
                <a:cxn ang="0">
                  <a:pos x="144" y="158"/>
                </a:cxn>
                <a:cxn ang="0">
                  <a:pos x="152" y="154"/>
                </a:cxn>
                <a:cxn ang="0">
                  <a:pos x="158" y="150"/>
                </a:cxn>
                <a:cxn ang="0">
                  <a:pos x="162" y="144"/>
                </a:cxn>
                <a:cxn ang="0">
                  <a:pos x="166" y="138"/>
                </a:cxn>
                <a:cxn ang="0">
                  <a:pos x="168" y="132"/>
                </a:cxn>
                <a:cxn ang="0">
                  <a:pos x="168" y="120"/>
                </a:cxn>
                <a:cxn ang="0">
                  <a:pos x="168" y="36"/>
                </a:cxn>
                <a:cxn ang="0">
                  <a:pos x="168" y="36"/>
                </a:cxn>
                <a:cxn ang="0">
                  <a:pos x="168" y="36"/>
                </a:cxn>
                <a:cxn ang="0">
                  <a:pos x="166" y="24"/>
                </a:cxn>
                <a:cxn ang="0">
                  <a:pos x="162" y="18"/>
                </a:cxn>
                <a:cxn ang="0">
                  <a:pos x="160" y="12"/>
                </a:cxn>
                <a:cxn ang="0">
                  <a:pos x="154" y="8"/>
                </a:cxn>
                <a:cxn ang="0">
                  <a:pos x="148" y="4"/>
                </a:cxn>
                <a:cxn ang="0">
                  <a:pos x="140" y="0"/>
                </a:cxn>
                <a:cxn ang="0">
                  <a:pos x="128" y="0"/>
                </a:cxn>
                <a:cxn ang="0">
                  <a:pos x="0" y="0"/>
                </a:cxn>
                <a:cxn ang="0">
                  <a:pos x="0" y="0"/>
                </a:cxn>
                <a:cxn ang="0">
                  <a:pos x="0" y="0"/>
                </a:cxn>
                <a:cxn ang="0">
                  <a:pos x="0" y="0"/>
                </a:cxn>
                <a:cxn ang="0">
                  <a:pos x="128" y="0"/>
                </a:cxn>
                <a:cxn ang="0">
                  <a:pos x="128" y="0"/>
                </a:cxn>
                <a:cxn ang="0">
                  <a:pos x="140" y="2"/>
                </a:cxn>
                <a:cxn ang="0">
                  <a:pos x="148" y="4"/>
                </a:cxn>
                <a:cxn ang="0">
                  <a:pos x="154" y="8"/>
                </a:cxn>
                <a:cxn ang="0">
                  <a:pos x="160" y="12"/>
                </a:cxn>
                <a:cxn ang="0">
                  <a:pos x="162" y="18"/>
                </a:cxn>
                <a:cxn ang="0">
                  <a:pos x="164" y="24"/>
                </a:cxn>
                <a:cxn ang="0">
                  <a:pos x="168" y="36"/>
                </a:cxn>
                <a:cxn ang="0">
                  <a:pos x="168" y="36"/>
                </a:cxn>
                <a:cxn ang="0">
                  <a:pos x="168" y="36"/>
                </a:cxn>
                <a:cxn ang="0">
                  <a:pos x="168" y="120"/>
                </a:cxn>
                <a:cxn ang="0">
                  <a:pos x="168" y="120"/>
                </a:cxn>
                <a:cxn ang="0">
                  <a:pos x="166" y="132"/>
                </a:cxn>
                <a:cxn ang="0">
                  <a:pos x="164" y="138"/>
                </a:cxn>
                <a:cxn ang="0">
                  <a:pos x="162" y="144"/>
                </a:cxn>
                <a:cxn ang="0">
                  <a:pos x="158" y="150"/>
                </a:cxn>
                <a:cxn ang="0">
                  <a:pos x="152" y="154"/>
                </a:cxn>
                <a:cxn ang="0">
                  <a:pos x="144" y="158"/>
                </a:cxn>
                <a:cxn ang="0">
                  <a:pos x="134" y="160"/>
                </a:cxn>
                <a:cxn ang="0">
                  <a:pos x="134" y="162"/>
                </a:cxn>
                <a:cxn ang="0">
                  <a:pos x="134" y="160"/>
                </a:cxn>
                <a:cxn ang="0">
                  <a:pos x="2" y="160"/>
                </a:cxn>
                <a:cxn ang="0">
                  <a:pos x="2" y="0"/>
                </a:cxn>
                <a:cxn ang="0">
                  <a:pos x="0" y="0"/>
                </a:cxn>
                <a:cxn ang="0">
                  <a:pos x="0" y="0"/>
                </a:cxn>
                <a:cxn ang="0">
                  <a:pos x="0" y="0"/>
                </a:cxn>
              </a:cxnLst>
              <a:rect l="0" t="0" r="r" b="b"/>
              <a:pathLst>
                <a:path w="168" h="162">
                  <a:moveTo>
                    <a:pt x="0" y="0"/>
                  </a:moveTo>
                  <a:lnTo>
                    <a:pt x="0" y="0"/>
                  </a:lnTo>
                  <a:lnTo>
                    <a:pt x="0" y="162"/>
                  </a:lnTo>
                  <a:lnTo>
                    <a:pt x="134" y="162"/>
                  </a:lnTo>
                  <a:lnTo>
                    <a:pt x="134" y="162"/>
                  </a:lnTo>
                  <a:lnTo>
                    <a:pt x="134" y="162"/>
                  </a:lnTo>
                  <a:lnTo>
                    <a:pt x="144" y="158"/>
                  </a:lnTo>
                  <a:lnTo>
                    <a:pt x="152" y="154"/>
                  </a:lnTo>
                  <a:lnTo>
                    <a:pt x="158" y="150"/>
                  </a:lnTo>
                  <a:lnTo>
                    <a:pt x="162" y="144"/>
                  </a:lnTo>
                  <a:lnTo>
                    <a:pt x="166" y="138"/>
                  </a:lnTo>
                  <a:lnTo>
                    <a:pt x="168" y="132"/>
                  </a:lnTo>
                  <a:lnTo>
                    <a:pt x="168" y="120"/>
                  </a:lnTo>
                  <a:lnTo>
                    <a:pt x="168" y="36"/>
                  </a:lnTo>
                  <a:lnTo>
                    <a:pt x="168" y="36"/>
                  </a:lnTo>
                  <a:lnTo>
                    <a:pt x="168" y="36"/>
                  </a:lnTo>
                  <a:lnTo>
                    <a:pt x="166" y="24"/>
                  </a:lnTo>
                  <a:lnTo>
                    <a:pt x="162" y="18"/>
                  </a:lnTo>
                  <a:lnTo>
                    <a:pt x="160" y="12"/>
                  </a:lnTo>
                  <a:lnTo>
                    <a:pt x="154" y="8"/>
                  </a:lnTo>
                  <a:lnTo>
                    <a:pt x="148" y="4"/>
                  </a:lnTo>
                  <a:lnTo>
                    <a:pt x="140" y="0"/>
                  </a:lnTo>
                  <a:lnTo>
                    <a:pt x="128" y="0"/>
                  </a:lnTo>
                  <a:lnTo>
                    <a:pt x="0" y="0"/>
                  </a:lnTo>
                  <a:lnTo>
                    <a:pt x="0" y="0"/>
                  </a:lnTo>
                  <a:lnTo>
                    <a:pt x="0" y="0"/>
                  </a:lnTo>
                  <a:lnTo>
                    <a:pt x="0" y="0"/>
                  </a:lnTo>
                  <a:lnTo>
                    <a:pt x="128" y="0"/>
                  </a:lnTo>
                  <a:lnTo>
                    <a:pt x="128" y="0"/>
                  </a:lnTo>
                  <a:lnTo>
                    <a:pt x="140" y="2"/>
                  </a:lnTo>
                  <a:lnTo>
                    <a:pt x="148" y="4"/>
                  </a:lnTo>
                  <a:lnTo>
                    <a:pt x="154" y="8"/>
                  </a:lnTo>
                  <a:lnTo>
                    <a:pt x="160" y="12"/>
                  </a:lnTo>
                  <a:lnTo>
                    <a:pt x="162" y="18"/>
                  </a:lnTo>
                  <a:lnTo>
                    <a:pt x="164" y="24"/>
                  </a:lnTo>
                  <a:lnTo>
                    <a:pt x="168" y="36"/>
                  </a:lnTo>
                  <a:lnTo>
                    <a:pt x="168" y="36"/>
                  </a:lnTo>
                  <a:lnTo>
                    <a:pt x="168" y="36"/>
                  </a:lnTo>
                  <a:lnTo>
                    <a:pt x="168" y="120"/>
                  </a:lnTo>
                  <a:lnTo>
                    <a:pt x="168" y="120"/>
                  </a:lnTo>
                  <a:lnTo>
                    <a:pt x="166" y="132"/>
                  </a:lnTo>
                  <a:lnTo>
                    <a:pt x="164" y="138"/>
                  </a:lnTo>
                  <a:lnTo>
                    <a:pt x="162" y="144"/>
                  </a:lnTo>
                  <a:lnTo>
                    <a:pt x="158" y="150"/>
                  </a:lnTo>
                  <a:lnTo>
                    <a:pt x="152" y="154"/>
                  </a:lnTo>
                  <a:lnTo>
                    <a:pt x="144" y="158"/>
                  </a:lnTo>
                  <a:lnTo>
                    <a:pt x="134" y="160"/>
                  </a:lnTo>
                  <a:lnTo>
                    <a:pt x="134" y="162"/>
                  </a:lnTo>
                  <a:lnTo>
                    <a:pt x="134" y="160"/>
                  </a:lnTo>
                  <a:lnTo>
                    <a:pt x="2" y="160"/>
                  </a:lnTo>
                  <a:lnTo>
                    <a:pt x="2" y="0"/>
                  </a:lnTo>
                  <a:lnTo>
                    <a:pt x="0" y="0"/>
                  </a:lnTo>
                  <a:lnTo>
                    <a:pt x="0" y="0"/>
                  </a:lnTo>
                  <a:lnTo>
                    <a:pt x="0" y="0"/>
                  </a:lnTo>
                  <a:close/>
                </a:path>
              </a:pathLst>
            </a:custGeom>
            <a:solidFill>
              <a:srgbClr val="ED1C2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73" name="Group 116"/>
            <p:cNvGrpSpPr/>
            <p:nvPr userDrawn="1"/>
          </p:nvGrpSpPr>
          <p:grpSpPr>
            <a:xfrm>
              <a:off x="8024971" y="851993"/>
              <a:ext cx="972753" cy="96765"/>
              <a:chOff x="8024971" y="851993"/>
              <a:chExt cx="972753" cy="96765"/>
            </a:xfrm>
          </p:grpSpPr>
          <p:sp>
            <p:nvSpPr>
              <p:cNvPr id="74" name="Freeform 69"/>
              <p:cNvSpPr>
                <a:spLocks/>
              </p:cNvSpPr>
              <p:nvPr/>
            </p:nvSpPr>
            <p:spPr bwMode="auto">
              <a:xfrm>
                <a:off x="8024971" y="857157"/>
                <a:ext cx="56765" cy="69666"/>
              </a:xfrm>
              <a:custGeom>
                <a:avLst/>
                <a:gdLst/>
                <a:ahLst/>
                <a:cxnLst>
                  <a:cxn ang="0">
                    <a:pos x="42" y="66"/>
                  </a:cxn>
                  <a:cxn ang="0">
                    <a:pos x="38" y="108"/>
                  </a:cxn>
                  <a:cxn ang="0">
                    <a:pos x="24" y="108"/>
                  </a:cxn>
                  <a:cxn ang="0">
                    <a:pos x="30" y="66"/>
                  </a:cxn>
                  <a:cxn ang="0">
                    <a:pos x="0" y="0"/>
                  </a:cxn>
                  <a:cxn ang="0">
                    <a:pos x="16" y="0"/>
                  </a:cxn>
                  <a:cxn ang="0">
                    <a:pos x="38" y="54"/>
                  </a:cxn>
                  <a:cxn ang="0">
                    <a:pos x="40" y="54"/>
                  </a:cxn>
                  <a:cxn ang="0">
                    <a:pos x="76" y="0"/>
                  </a:cxn>
                  <a:cxn ang="0">
                    <a:pos x="88" y="0"/>
                  </a:cxn>
                  <a:cxn ang="0">
                    <a:pos x="42" y="66"/>
                  </a:cxn>
                </a:cxnLst>
                <a:rect l="0" t="0" r="r" b="b"/>
                <a:pathLst>
                  <a:path w="88" h="108">
                    <a:moveTo>
                      <a:pt x="42" y="66"/>
                    </a:moveTo>
                    <a:lnTo>
                      <a:pt x="38" y="108"/>
                    </a:lnTo>
                    <a:lnTo>
                      <a:pt x="24" y="108"/>
                    </a:lnTo>
                    <a:lnTo>
                      <a:pt x="30" y="66"/>
                    </a:lnTo>
                    <a:lnTo>
                      <a:pt x="0" y="0"/>
                    </a:lnTo>
                    <a:lnTo>
                      <a:pt x="16" y="0"/>
                    </a:lnTo>
                    <a:lnTo>
                      <a:pt x="38" y="54"/>
                    </a:lnTo>
                    <a:lnTo>
                      <a:pt x="40" y="54"/>
                    </a:lnTo>
                    <a:lnTo>
                      <a:pt x="76" y="0"/>
                    </a:lnTo>
                    <a:lnTo>
                      <a:pt x="88" y="0"/>
                    </a:lnTo>
                    <a:lnTo>
                      <a:pt x="42" y="66"/>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Freeform 70"/>
              <p:cNvSpPr>
                <a:spLocks noEditPoints="1"/>
              </p:cNvSpPr>
              <p:nvPr/>
            </p:nvSpPr>
            <p:spPr bwMode="auto">
              <a:xfrm>
                <a:off x="8073996" y="872638"/>
                <a:ext cx="51605" cy="55475"/>
              </a:xfrm>
              <a:custGeom>
                <a:avLst/>
                <a:gdLst/>
                <a:ahLst/>
                <a:cxnLst>
                  <a:cxn ang="0">
                    <a:pos x="80" y="42"/>
                  </a:cxn>
                  <a:cxn ang="0">
                    <a:pos x="74" y="60"/>
                  </a:cxn>
                  <a:cxn ang="0">
                    <a:pos x="70" y="68"/>
                  </a:cxn>
                  <a:cxn ang="0">
                    <a:pos x="64" y="74"/>
                  </a:cxn>
                  <a:cxn ang="0">
                    <a:pos x="50" y="82"/>
                  </a:cxn>
                  <a:cxn ang="0">
                    <a:pos x="42" y="84"/>
                  </a:cxn>
                  <a:cxn ang="0">
                    <a:pos x="34" y="86"/>
                  </a:cxn>
                  <a:cxn ang="0">
                    <a:pos x="18" y="82"/>
                  </a:cxn>
                  <a:cxn ang="0">
                    <a:pos x="12" y="78"/>
                  </a:cxn>
                  <a:cxn ang="0">
                    <a:pos x="6" y="74"/>
                  </a:cxn>
                  <a:cxn ang="0">
                    <a:pos x="0" y="60"/>
                  </a:cxn>
                  <a:cxn ang="0">
                    <a:pos x="0" y="52"/>
                  </a:cxn>
                  <a:cxn ang="0">
                    <a:pos x="0" y="42"/>
                  </a:cxn>
                  <a:cxn ang="0">
                    <a:pos x="6" y="24"/>
                  </a:cxn>
                  <a:cxn ang="0">
                    <a:pos x="14" y="12"/>
                  </a:cxn>
                  <a:cxn ang="0">
                    <a:pos x="20" y="6"/>
                  </a:cxn>
                  <a:cxn ang="0">
                    <a:pos x="36" y="0"/>
                  </a:cxn>
                  <a:cxn ang="0">
                    <a:pos x="46" y="0"/>
                  </a:cxn>
                  <a:cxn ang="0">
                    <a:pos x="62" y="4"/>
                  </a:cxn>
                  <a:cxn ang="0">
                    <a:pos x="68" y="6"/>
                  </a:cxn>
                  <a:cxn ang="0">
                    <a:pos x="72" y="12"/>
                  </a:cxn>
                  <a:cxn ang="0">
                    <a:pos x="78" y="24"/>
                  </a:cxn>
                  <a:cxn ang="0">
                    <a:pos x="80" y="34"/>
                  </a:cxn>
                  <a:cxn ang="0">
                    <a:pos x="80" y="42"/>
                  </a:cxn>
                  <a:cxn ang="0">
                    <a:pos x="66" y="42"/>
                  </a:cxn>
                  <a:cxn ang="0">
                    <a:pos x="66" y="28"/>
                  </a:cxn>
                  <a:cxn ang="0">
                    <a:pos x="62" y="18"/>
                  </a:cxn>
                  <a:cxn ang="0">
                    <a:pos x="56" y="12"/>
                  </a:cxn>
                  <a:cxn ang="0">
                    <a:pos x="50" y="10"/>
                  </a:cxn>
                  <a:cxn ang="0">
                    <a:pos x="44" y="8"/>
                  </a:cxn>
                  <a:cxn ang="0">
                    <a:pos x="32" y="12"/>
                  </a:cxn>
                  <a:cxn ang="0">
                    <a:pos x="24" y="18"/>
                  </a:cxn>
                  <a:cxn ang="0">
                    <a:pos x="16" y="28"/>
                  </a:cxn>
                  <a:cxn ang="0">
                    <a:pos x="14" y="42"/>
                  </a:cxn>
                  <a:cxn ang="0">
                    <a:pos x="14" y="56"/>
                  </a:cxn>
                  <a:cxn ang="0">
                    <a:pos x="16" y="68"/>
                  </a:cxn>
                  <a:cxn ang="0">
                    <a:pos x="24" y="74"/>
                  </a:cxn>
                  <a:cxn ang="0">
                    <a:pos x="30" y="76"/>
                  </a:cxn>
                  <a:cxn ang="0">
                    <a:pos x="36" y="78"/>
                  </a:cxn>
                  <a:cxn ang="0">
                    <a:pos x="48" y="74"/>
                  </a:cxn>
                  <a:cxn ang="0">
                    <a:pos x="52" y="72"/>
                  </a:cxn>
                  <a:cxn ang="0">
                    <a:pos x="56" y="68"/>
                  </a:cxn>
                  <a:cxn ang="0">
                    <a:pos x="62" y="56"/>
                  </a:cxn>
                  <a:cxn ang="0">
                    <a:pos x="66" y="42"/>
                  </a:cxn>
                </a:cxnLst>
                <a:rect l="0" t="0" r="r" b="b"/>
                <a:pathLst>
                  <a:path w="80" h="86">
                    <a:moveTo>
                      <a:pt x="80" y="42"/>
                    </a:moveTo>
                    <a:lnTo>
                      <a:pt x="80" y="42"/>
                    </a:lnTo>
                    <a:lnTo>
                      <a:pt x="78" y="52"/>
                    </a:lnTo>
                    <a:lnTo>
                      <a:pt x="74" y="60"/>
                    </a:lnTo>
                    <a:lnTo>
                      <a:pt x="74" y="60"/>
                    </a:lnTo>
                    <a:lnTo>
                      <a:pt x="70" y="68"/>
                    </a:lnTo>
                    <a:lnTo>
                      <a:pt x="64" y="74"/>
                    </a:lnTo>
                    <a:lnTo>
                      <a:pt x="64" y="74"/>
                    </a:lnTo>
                    <a:lnTo>
                      <a:pt x="58" y="78"/>
                    </a:lnTo>
                    <a:lnTo>
                      <a:pt x="50" y="82"/>
                    </a:lnTo>
                    <a:lnTo>
                      <a:pt x="50" y="82"/>
                    </a:lnTo>
                    <a:lnTo>
                      <a:pt x="42" y="84"/>
                    </a:lnTo>
                    <a:lnTo>
                      <a:pt x="34" y="86"/>
                    </a:lnTo>
                    <a:lnTo>
                      <a:pt x="34" y="86"/>
                    </a:lnTo>
                    <a:lnTo>
                      <a:pt x="26" y="84"/>
                    </a:lnTo>
                    <a:lnTo>
                      <a:pt x="18" y="82"/>
                    </a:lnTo>
                    <a:lnTo>
                      <a:pt x="18" y="82"/>
                    </a:lnTo>
                    <a:lnTo>
                      <a:pt x="12" y="78"/>
                    </a:lnTo>
                    <a:lnTo>
                      <a:pt x="6" y="74"/>
                    </a:lnTo>
                    <a:lnTo>
                      <a:pt x="6" y="74"/>
                    </a:lnTo>
                    <a:lnTo>
                      <a:pt x="4" y="68"/>
                    </a:lnTo>
                    <a:lnTo>
                      <a:pt x="0" y="60"/>
                    </a:lnTo>
                    <a:lnTo>
                      <a:pt x="0" y="60"/>
                    </a:lnTo>
                    <a:lnTo>
                      <a:pt x="0" y="52"/>
                    </a:lnTo>
                    <a:lnTo>
                      <a:pt x="0" y="42"/>
                    </a:lnTo>
                    <a:lnTo>
                      <a:pt x="0" y="42"/>
                    </a:lnTo>
                    <a:lnTo>
                      <a:pt x="2" y="34"/>
                    </a:lnTo>
                    <a:lnTo>
                      <a:pt x="6" y="24"/>
                    </a:lnTo>
                    <a:lnTo>
                      <a:pt x="10" y="18"/>
                    </a:lnTo>
                    <a:lnTo>
                      <a:pt x="14" y="12"/>
                    </a:lnTo>
                    <a:lnTo>
                      <a:pt x="14" y="12"/>
                    </a:lnTo>
                    <a:lnTo>
                      <a:pt x="20" y="6"/>
                    </a:lnTo>
                    <a:lnTo>
                      <a:pt x="28" y="4"/>
                    </a:lnTo>
                    <a:lnTo>
                      <a:pt x="36" y="0"/>
                    </a:lnTo>
                    <a:lnTo>
                      <a:pt x="46" y="0"/>
                    </a:lnTo>
                    <a:lnTo>
                      <a:pt x="46" y="0"/>
                    </a:lnTo>
                    <a:lnTo>
                      <a:pt x="54" y="0"/>
                    </a:lnTo>
                    <a:lnTo>
                      <a:pt x="62" y="4"/>
                    </a:lnTo>
                    <a:lnTo>
                      <a:pt x="62" y="4"/>
                    </a:lnTo>
                    <a:lnTo>
                      <a:pt x="68" y="6"/>
                    </a:lnTo>
                    <a:lnTo>
                      <a:pt x="72" y="12"/>
                    </a:lnTo>
                    <a:lnTo>
                      <a:pt x="72" y="12"/>
                    </a:lnTo>
                    <a:lnTo>
                      <a:pt x="76" y="18"/>
                    </a:lnTo>
                    <a:lnTo>
                      <a:pt x="78" y="24"/>
                    </a:lnTo>
                    <a:lnTo>
                      <a:pt x="78" y="24"/>
                    </a:lnTo>
                    <a:lnTo>
                      <a:pt x="80" y="34"/>
                    </a:lnTo>
                    <a:lnTo>
                      <a:pt x="80" y="42"/>
                    </a:lnTo>
                    <a:lnTo>
                      <a:pt x="80" y="42"/>
                    </a:lnTo>
                    <a:close/>
                    <a:moveTo>
                      <a:pt x="66" y="42"/>
                    </a:moveTo>
                    <a:lnTo>
                      <a:pt x="66" y="42"/>
                    </a:lnTo>
                    <a:lnTo>
                      <a:pt x="66" y="28"/>
                    </a:lnTo>
                    <a:lnTo>
                      <a:pt x="66" y="28"/>
                    </a:lnTo>
                    <a:lnTo>
                      <a:pt x="62" y="18"/>
                    </a:lnTo>
                    <a:lnTo>
                      <a:pt x="62" y="18"/>
                    </a:lnTo>
                    <a:lnTo>
                      <a:pt x="60" y="14"/>
                    </a:lnTo>
                    <a:lnTo>
                      <a:pt x="56" y="12"/>
                    </a:lnTo>
                    <a:lnTo>
                      <a:pt x="56" y="12"/>
                    </a:lnTo>
                    <a:lnTo>
                      <a:pt x="50" y="10"/>
                    </a:lnTo>
                    <a:lnTo>
                      <a:pt x="44" y="8"/>
                    </a:lnTo>
                    <a:lnTo>
                      <a:pt x="44" y="8"/>
                    </a:lnTo>
                    <a:lnTo>
                      <a:pt x="38" y="10"/>
                    </a:lnTo>
                    <a:lnTo>
                      <a:pt x="32" y="12"/>
                    </a:lnTo>
                    <a:lnTo>
                      <a:pt x="28" y="14"/>
                    </a:lnTo>
                    <a:lnTo>
                      <a:pt x="24" y="18"/>
                    </a:lnTo>
                    <a:lnTo>
                      <a:pt x="24" y="18"/>
                    </a:lnTo>
                    <a:lnTo>
                      <a:pt x="16" y="28"/>
                    </a:lnTo>
                    <a:lnTo>
                      <a:pt x="14" y="42"/>
                    </a:lnTo>
                    <a:lnTo>
                      <a:pt x="14" y="42"/>
                    </a:lnTo>
                    <a:lnTo>
                      <a:pt x="14" y="56"/>
                    </a:lnTo>
                    <a:lnTo>
                      <a:pt x="14" y="56"/>
                    </a:lnTo>
                    <a:lnTo>
                      <a:pt x="16" y="68"/>
                    </a:lnTo>
                    <a:lnTo>
                      <a:pt x="16" y="68"/>
                    </a:lnTo>
                    <a:lnTo>
                      <a:pt x="20" y="72"/>
                    </a:lnTo>
                    <a:lnTo>
                      <a:pt x="24" y="74"/>
                    </a:lnTo>
                    <a:lnTo>
                      <a:pt x="24" y="74"/>
                    </a:lnTo>
                    <a:lnTo>
                      <a:pt x="30" y="76"/>
                    </a:lnTo>
                    <a:lnTo>
                      <a:pt x="36" y="78"/>
                    </a:lnTo>
                    <a:lnTo>
                      <a:pt x="36" y="78"/>
                    </a:lnTo>
                    <a:lnTo>
                      <a:pt x="42" y="76"/>
                    </a:lnTo>
                    <a:lnTo>
                      <a:pt x="48" y="74"/>
                    </a:lnTo>
                    <a:lnTo>
                      <a:pt x="48" y="74"/>
                    </a:lnTo>
                    <a:lnTo>
                      <a:pt x="52" y="72"/>
                    </a:lnTo>
                    <a:lnTo>
                      <a:pt x="56" y="68"/>
                    </a:lnTo>
                    <a:lnTo>
                      <a:pt x="56" y="68"/>
                    </a:lnTo>
                    <a:lnTo>
                      <a:pt x="62" y="56"/>
                    </a:lnTo>
                    <a:lnTo>
                      <a:pt x="62" y="56"/>
                    </a:lnTo>
                    <a:lnTo>
                      <a:pt x="66" y="42"/>
                    </a:lnTo>
                    <a:lnTo>
                      <a:pt x="66" y="42"/>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6" name="Freeform 71"/>
              <p:cNvSpPr>
                <a:spLocks/>
              </p:cNvSpPr>
              <p:nvPr/>
            </p:nvSpPr>
            <p:spPr bwMode="auto">
              <a:xfrm>
                <a:off x="8137211" y="873928"/>
                <a:ext cx="47734" cy="52895"/>
              </a:xfrm>
              <a:custGeom>
                <a:avLst/>
                <a:gdLst/>
                <a:ahLst/>
                <a:cxnLst>
                  <a:cxn ang="0">
                    <a:pos x="54" y="82"/>
                  </a:cxn>
                  <a:cxn ang="0">
                    <a:pos x="54" y="72"/>
                  </a:cxn>
                  <a:cxn ang="0">
                    <a:pos x="54" y="72"/>
                  </a:cxn>
                  <a:cxn ang="0">
                    <a:pos x="44" y="78"/>
                  </a:cxn>
                  <a:cxn ang="0">
                    <a:pos x="44" y="78"/>
                  </a:cxn>
                  <a:cxn ang="0">
                    <a:pos x="36" y="82"/>
                  </a:cxn>
                  <a:cxn ang="0">
                    <a:pos x="36" y="82"/>
                  </a:cxn>
                  <a:cxn ang="0">
                    <a:pos x="28" y="82"/>
                  </a:cxn>
                  <a:cxn ang="0">
                    <a:pos x="28" y="82"/>
                  </a:cxn>
                  <a:cxn ang="0">
                    <a:pos x="20" y="82"/>
                  </a:cxn>
                  <a:cxn ang="0">
                    <a:pos x="20" y="82"/>
                  </a:cxn>
                  <a:cxn ang="0">
                    <a:pos x="12" y="82"/>
                  </a:cxn>
                  <a:cxn ang="0">
                    <a:pos x="12" y="82"/>
                  </a:cxn>
                  <a:cxn ang="0">
                    <a:pos x="6" y="78"/>
                  </a:cxn>
                  <a:cxn ang="0">
                    <a:pos x="6" y="78"/>
                  </a:cxn>
                  <a:cxn ang="0">
                    <a:pos x="2" y="70"/>
                  </a:cxn>
                  <a:cxn ang="0">
                    <a:pos x="2" y="70"/>
                  </a:cxn>
                  <a:cxn ang="0">
                    <a:pos x="0" y="58"/>
                  </a:cxn>
                  <a:cxn ang="0">
                    <a:pos x="8" y="0"/>
                  </a:cxn>
                  <a:cxn ang="0">
                    <a:pos x="20" y="0"/>
                  </a:cxn>
                  <a:cxn ang="0">
                    <a:pos x="14" y="52"/>
                  </a:cxn>
                  <a:cxn ang="0">
                    <a:pos x="14" y="52"/>
                  </a:cxn>
                  <a:cxn ang="0">
                    <a:pos x="12" y="58"/>
                  </a:cxn>
                  <a:cxn ang="0">
                    <a:pos x="12" y="58"/>
                  </a:cxn>
                  <a:cxn ang="0">
                    <a:pos x="14" y="66"/>
                  </a:cxn>
                  <a:cxn ang="0">
                    <a:pos x="14" y="66"/>
                  </a:cxn>
                  <a:cxn ang="0">
                    <a:pos x="18" y="70"/>
                  </a:cxn>
                  <a:cxn ang="0">
                    <a:pos x="18" y="70"/>
                  </a:cxn>
                  <a:cxn ang="0">
                    <a:pos x="20" y="72"/>
                  </a:cxn>
                  <a:cxn ang="0">
                    <a:pos x="26" y="72"/>
                  </a:cxn>
                  <a:cxn ang="0">
                    <a:pos x="26" y="72"/>
                  </a:cxn>
                  <a:cxn ang="0">
                    <a:pos x="34" y="72"/>
                  </a:cxn>
                  <a:cxn ang="0">
                    <a:pos x="34" y="72"/>
                  </a:cxn>
                  <a:cxn ang="0">
                    <a:pos x="42" y="70"/>
                  </a:cxn>
                  <a:cxn ang="0">
                    <a:pos x="42" y="70"/>
                  </a:cxn>
                  <a:cxn ang="0">
                    <a:pos x="48" y="66"/>
                  </a:cxn>
                  <a:cxn ang="0">
                    <a:pos x="48" y="66"/>
                  </a:cxn>
                  <a:cxn ang="0">
                    <a:pos x="54" y="64"/>
                  </a:cxn>
                  <a:cxn ang="0">
                    <a:pos x="62" y="0"/>
                  </a:cxn>
                  <a:cxn ang="0">
                    <a:pos x="74" y="0"/>
                  </a:cxn>
                  <a:cxn ang="0">
                    <a:pos x="64" y="82"/>
                  </a:cxn>
                  <a:cxn ang="0">
                    <a:pos x="54" y="82"/>
                  </a:cxn>
                </a:cxnLst>
                <a:rect l="0" t="0" r="r" b="b"/>
                <a:pathLst>
                  <a:path w="74" h="82">
                    <a:moveTo>
                      <a:pt x="54" y="82"/>
                    </a:moveTo>
                    <a:lnTo>
                      <a:pt x="54" y="72"/>
                    </a:lnTo>
                    <a:lnTo>
                      <a:pt x="54" y="72"/>
                    </a:lnTo>
                    <a:lnTo>
                      <a:pt x="44" y="78"/>
                    </a:lnTo>
                    <a:lnTo>
                      <a:pt x="44" y="78"/>
                    </a:lnTo>
                    <a:lnTo>
                      <a:pt x="36" y="82"/>
                    </a:lnTo>
                    <a:lnTo>
                      <a:pt x="36" y="82"/>
                    </a:lnTo>
                    <a:lnTo>
                      <a:pt x="28" y="82"/>
                    </a:lnTo>
                    <a:lnTo>
                      <a:pt x="28" y="82"/>
                    </a:lnTo>
                    <a:lnTo>
                      <a:pt x="20" y="82"/>
                    </a:lnTo>
                    <a:lnTo>
                      <a:pt x="20" y="82"/>
                    </a:lnTo>
                    <a:lnTo>
                      <a:pt x="12" y="82"/>
                    </a:lnTo>
                    <a:lnTo>
                      <a:pt x="12" y="82"/>
                    </a:lnTo>
                    <a:lnTo>
                      <a:pt x="6" y="78"/>
                    </a:lnTo>
                    <a:lnTo>
                      <a:pt x="6" y="78"/>
                    </a:lnTo>
                    <a:lnTo>
                      <a:pt x="2" y="70"/>
                    </a:lnTo>
                    <a:lnTo>
                      <a:pt x="2" y="70"/>
                    </a:lnTo>
                    <a:lnTo>
                      <a:pt x="0" y="58"/>
                    </a:lnTo>
                    <a:lnTo>
                      <a:pt x="8" y="0"/>
                    </a:lnTo>
                    <a:lnTo>
                      <a:pt x="20" y="0"/>
                    </a:lnTo>
                    <a:lnTo>
                      <a:pt x="14" y="52"/>
                    </a:lnTo>
                    <a:lnTo>
                      <a:pt x="14" y="52"/>
                    </a:lnTo>
                    <a:lnTo>
                      <a:pt x="12" y="58"/>
                    </a:lnTo>
                    <a:lnTo>
                      <a:pt x="12" y="58"/>
                    </a:lnTo>
                    <a:lnTo>
                      <a:pt x="14" y="66"/>
                    </a:lnTo>
                    <a:lnTo>
                      <a:pt x="14" y="66"/>
                    </a:lnTo>
                    <a:lnTo>
                      <a:pt x="18" y="70"/>
                    </a:lnTo>
                    <a:lnTo>
                      <a:pt x="18" y="70"/>
                    </a:lnTo>
                    <a:lnTo>
                      <a:pt x="20" y="72"/>
                    </a:lnTo>
                    <a:lnTo>
                      <a:pt x="26" y="72"/>
                    </a:lnTo>
                    <a:lnTo>
                      <a:pt x="26" y="72"/>
                    </a:lnTo>
                    <a:lnTo>
                      <a:pt x="34" y="72"/>
                    </a:lnTo>
                    <a:lnTo>
                      <a:pt x="34" y="72"/>
                    </a:lnTo>
                    <a:lnTo>
                      <a:pt x="42" y="70"/>
                    </a:lnTo>
                    <a:lnTo>
                      <a:pt x="42" y="70"/>
                    </a:lnTo>
                    <a:lnTo>
                      <a:pt x="48" y="66"/>
                    </a:lnTo>
                    <a:lnTo>
                      <a:pt x="48" y="66"/>
                    </a:lnTo>
                    <a:lnTo>
                      <a:pt x="54" y="64"/>
                    </a:lnTo>
                    <a:lnTo>
                      <a:pt x="62" y="0"/>
                    </a:lnTo>
                    <a:lnTo>
                      <a:pt x="74" y="0"/>
                    </a:lnTo>
                    <a:lnTo>
                      <a:pt x="64" y="82"/>
                    </a:lnTo>
                    <a:lnTo>
                      <a:pt x="54" y="82"/>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7" name="Freeform 72"/>
              <p:cNvSpPr>
                <a:spLocks/>
              </p:cNvSpPr>
              <p:nvPr/>
            </p:nvSpPr>
            <p:spPr bwMode="auto">
              <a:xfrm>
                <a:off x="8195267" y="873928"/>
                <a:ext cx="34833" cy="52895"/>
              </a:xfrm>
              <a:custGeom>
                <a:avLst/>
                <a:gdLst/>
                <a:ahLst/>
                <a:cxnLst>
                  <a:cxn ang="0">
                    <a:pos x="34" y="12"/>
                  </a:cxn>
                  <a:cxn ang="0">
                    <a:pos x="34" y="12"/>
                  </a:cxn>
                  <a:cxn ang="0">
                    <a:pos x="28" y="14"/>
                  </a:cxn>
                  <a:cxn ang="0">
                    <a:pos x="20" y="18"/>
                  </a:cxn>
                  <a:cxn ang="0">
                    <a:pos x="12" y="82"/>
                  </a:cxn>
                  <a:cxn ang="0">
                    <a:pos x="0" y="82"/>
                  </a:cxn>
                  <a:cxn ang="0">
                    <a:pos x="10" y="0"/>
                  </a:cxn>
                  <a:cxn ang="0">
                    <a:pos x="22" y="0"/>
                  </a:cxn>
                  <a:cxn ang="0">
                    <a:pos x="20" y="10"/>
                  </a:cxn>
                  <a:cxn ang="0">
                    <a:pos x="20" y="10"/>
                  </a:cxn>
                  <a:cxn ang="0">
                    <a:pos x="30" y="4"/>
                  </a:cxn>
                  <a:cxn ang="0">
                    <a:pos x="30" y="4"/>
                  </a:cxn>
                  <a:cxn ang="0">
                    <a:pos x="38" y="2"/>
                  </a:cxn>
                  <a:cxn ang="0">
                    <a:pos x="38" y="2"/>
                  </a:cxn>
                  <a:cxn ang="0">
                    <a:pos x="46" y="0"/>
                  </a:cxn>
                  <a:cxn ang="0">
                    <a:pos x="46" y="0"/>
                  </a:cxn>
                  <a:cxn ang="0">
                    <a:pos x="54" y="0"/>
                  </a:cxn>
                  <a:cxn ang="0">
                    <a:pos x="52" y="10"/>
                  </a:cxn>
                  <a:cxn ang="0">
                    <a:pos x="52" y="10"/>
                  </a:cxn>
                  <a:cxn ang="0">
                    <a:pos x="34" y="12"/>
                  </a:cxn>
                  <a:cxn ang="0">
                    <a:pos x="34" y="12"/>
                  </a:cxn>
                </a:cxnLst>
                <a:rect l="0" t="0" r="r" b="b"/>
                <a:pathLst>
                  <a:path w="54" h="82">
                    <a:moveTo>
                      <a:pt x="34" y="12"/>
                    </a:moveTo>
                    <a:lnTo>
                      <a:pt x="34" y="12"/>
                    </a:lnTo>
                    <a:lnTo>
                      <a:pt x="28" y="14"/>
                    </a:lnTo>
                    <a:lnTo>
                      <a:pt x="20" y="18"/>
                    </a:lnTo>
                    <a:lnTo>
                      <a:pt x="12" y="82"/>
                    </a:lnTo>
                    <a:lnTo>
                      <a:pt x="0" y="82"/>
                    </a:lnTo>
                    <a:lnTo>
                      <a:pt x="10" y="0"/>
                    </a:lnTo>
                    <a:lnTo>
                      <a:pt x="22" y="0"/>
                    </a:lnTo>
                    <a:lnTo>
                      <a:pt x="20" y="10"/>
                    </a:lnTo>
                    <a:lnTo>
                      <a:pt x="20" y="10"/>
                    </a:lnTo>
                    <a:lnTo>
                      <a:pt x="30" y="4"/>
                    </a:lnTo>
                    <a:lnTo>
                      <a:pt x="30" y="4"/>
                    </a:lnTo>
                    <a:lnTo>
                      <a:pt x="38" y="2"/>
                    </a:lnTo>
                    <a:lnTo>
                      <a:pt x="38" y="2"/>
                    </a:lnTo>
                    <a:lnTo>
                      <a:pt x="46" y="0"/>
                    </a:lnTo>
                    <a:lnTo>
                      <a:pt x="46" y="0"/>
                    </a:lnTo>
                    <a:lnTo>
                      <a:pt x="54" y="0"/>
                    </a:lnTo>
                    <a:lnTo>
                      <a:pt x="52" y="10"/>
                    </a:lnTo>
                    <a:lnTo>
                      <a:pt x="52" y="10"/>
                    </a:lnTo>
                    <a:lnTo>
                      <a:pt x="34" y="12"/>
                    </a:lnTo>
                    <a:lnTo>
                      <a:pt x="34" y="12"/>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8" name="Freeform 73"/>
              <p:cNvSpPr>
                <a:spLocks/>
              </p:cNvSpPr>
              <p:nvPr/>
            </p:nvSpPr>
            <p:spPr bwMode="auto">
              <a:xfrm>
                <a:off x="8267513" y="857157"/>
                <a:ext cx="63216" cy="69666"/>
              </a:xfrm>
              <a:custGeom>
                <a:avLst/>
                <a:gdLst/>
                <a:ahLst/>
                <a:cxnLst>
                  <a:cxn ang="0">
                    <a:pos x="84" y="108"/>
                  </a:cxn>
                  <a:cxn ang="0">
                    <a:pos x="66" y="108"/>
                  </a:cxn>
                  <a:cxn ang="0">
                    <a:pos x="24" y="10"/>
                  </a:cxn>
                  <a:cxn ang="0">
                    <a:pos x="22" y="10"/>
                  </a:cxn>
                  <a:cxn ang="0">
                    <a:pos x="12" y="108"/>
                  </a:cxn>
                  <a:cxn ang="0">
                    <a:pos x="0" y="108"/>
                  </a:cxn>
                  <a:cxn ang="0">
                    <a:pos x="14" y="0"/>
                  </a:cxn>
                  <a:cxn ang="0">
                    <a:pos x="32" y="0"/>
                  </a:cxn>
                  <a:cxn ang="0">
                    <a:pos x="74" y="94"/>
                  </a:cxn>
                  <a:cxn ang="0">
                    <a:pos x="76" y="94"/>
                  </a:cxn>
                  <a:cxn ang="0">
                    <a:pos x="86" y="0"/>
                  </a:cxn>
                  <a:cxn ang="0">
                    <a:pos x="98" y="0"/>
                  </a:cxn>
                  <a:cxn ang="0">
                    <a:pos x="84" y="108"/>
                  </a:cxn>
                </a:cxnLst>
                <a:rect l="0" t="0" r="r" b="b"/>
                <a:pathLst>
                  <a:path w="98" h="108">
                    <a:moveTo>
                      <a:pt x="84" y="108"/>
                    </a:moveTo>
                    <a:lnTo>
                      <a:pt x="66" y="108"/>
                    </a:lnTo>
                    <a:lnTo>
                      <a:pt x="24" y="10"/>
                    </a:lnTo>
                    <a:lnTo>
                      <a:pt x="22" y="10"/>
                    </a:lnTo>
                    <a:lnTo>
                      <a:pt x="12" y="108"/>
                    </a:lnTo>
                    <a:lnTo>
                      <a:pt x="0" y="108"/>
                    </a:lnTo>
                    <a:lnTo>
                      <a:pt x="14" y="0"/>
                    </a:lnTo>
                    <a:lnTo>
                      <a:pt x="32" y="0"/>
                    </a:lnTo>
                    <a:lnTo>
                      <a:pt x="74" y="94"/>
                    </a:lnTo>
                    <a:lnTo>
                      <a:pt x="76" y="94"/>
                    </a:lnTo>
                    <a:lnTo>
                      <a:pt x="86" y="0"/>
                    </a:lnTo>
                    <a:lnTo>
                      <a:pt x="98" y="0"/>
                    </a:lnTo>
                    <a:lnTo>
                      <a:pt x="84" y="108"/>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9" name="Freeform 74"/>
              <p:cNvSpPr>
                <a:spLocks noEditPoints="1"/>
              </p:cNvSpPr>
              <p:nvPr/>
            </p:nvSpPr>
            <p:spPr bwMode="auto">
              <a:xfrm>
                <a:off x="8338470" y="872638"/>
                <a:ext cx="49025" cy="55475"/>
              </a:xfrm>
              <a:custGeom>
                <a:avLst/>
                <a:gdLst/>
                <a:ahLst/>
                <a:cxnLst>
                  <a:cxn ang="0">
                    <a:pos x="14" y="46"/>
                  </a:cxn>
                  <a:cxn ang="0">
                    <a:pos x="16" y="64"/>
                  </a:cxn>
                  <a:cxn ang="0">
                    <a:pos x="20" y="70"/>
                  </a:cxn>
                  <a:cxn ang="0">
                    <a:pos x="24" y="72"/>
                  </a:cxn>
                  <a:cxn ang="0">
                    <a:pos x="34" y="76"/>
                  </a:cxn>
                  <a:cxn ang="0">
                    <a:pos x="44" y="78"/>
                  </a:cxn>
                  <a:cxn ang="0">
                    <a:pos x="56" y="76"/>
                  </a:cxn>
                  <a:cxn ang="0">
                    <a:pos x="66" y="74"/>
                  </a:cxn>
                  <a:cxn ang="0">
                    <a:pos x="64" y="82"/>
                  </a:cxn>
                  <a:cxn ang="0">
                    <a:pos x="52" y="86"/>
                  </a:cxn>
                  <a:cxn ang="0">
                    <a:pos x="38" y="86"/>
                  </a:cxn>
                  <a:cxn ang="0">
                    <a:pos x="20" y="82"/>
                  </a:cxn>
                  <a:cxn ang="0">
                    <a:pos x="8" y="74"/>
                  </a:cxn>
                  <a:cxn ang="0">
                    <a:pos x="4" y="68"/>
                  </a:cxn>
                  <a:cxn ang="0">
                    <a:pos x="0" y="52"/>
                  </a:cxn>
                  <a:cxn ang="0">
                    <a:pos x="2" y="42"/>
                  </a:cxn>
                  <a:cxn ang="0">
                    <a:pos x="6" y="22"/>
                  </a:cxn>
                  <a:cxn ang="0">
                    <a:pos x="10" y="16"/>
                  </a:cxn>
                  <a:cxn ang="0">
                    <a:pos x="16" y="10"/>
                  </a:cxn>
                  <a:cxn ang="0">
                    <a:pos x="28" y="2"/>
                  </a:cxn>
                  <a:cxn ang="0">
                    <a:pos x="44" y="0"/>
                  </a:cxn>
                  <a:cxn ang="0">
                    <a:pos x="52" y="2"/>
                  </a:cxn>
                  <a:cxn ang="0">
                    <a:pos x="60" y="4"/>
                  </a:cxn>
                  <a:cxn ang="0">
                    <a:pos x="70" y="12"/>
                  </a:cxn>
                  <a:cxn ang="0">
                    <a:pos x="74" y="18"/>
                  </a:cxn>
                  <a:cxn ang="0">
                    <a:pos x="76" y="26"/>
                  </a:cxn>
                  <a:cxn ang="0">
                    <a:pos x="76" y="44"/>
                  </a:cxn>
                  <a:cxn ang="0">
                    <a:pos x="14" y="46"/>
                  </a:cxn>
                  <a:cxn ang="0">
                    <a:pos x="62" y="26"/>
                  </a:cxn>
                  <a:cxn ang="0">
                    <a:pos x="60" y="18"/>
                  </a:cxn>
                  <a:cxn ang="0">
                    <a:pos x="54" y="10"/>
                  </a:cxn>
                  <a:cxn ang="0">
                    <a:pos x="48" y="10"/>
                  </a:cxn>
                  <a:cxn ang="0">
                    <a:pos x="42" y="8"/>
                  </a:cxn>
                  <a:cxn ang="0">
                    <a:pos x="24" y="16"/>
                  </a:cxn>
                  <a:cxn ang="0">
                    <a:pos x="18" y="26"/>
                  </a:cxn>
                  <a:cxn ang="0">
                    <a:pos x="62" y="38"/>
                  </a:cxn>
                  <a:cxn ang="0">
                    <a:pos x="62" y="26"/>
                  </a:cxn>
                </a:cxnLst>
                <a:rect l="0" t="0" r="r" b="b"/>
                <a:pathLst>
                  <a:path w="76" h="86">
                    <a:moveTo>
                      <a:pt x="14" y="46"/>
                    </a:moveTo>
                    <a:lnTo>
                      <a:pt x="14" y="46"/>
                    </a:lnTo>
                    <a:lnTo>
                      <a:pt x="14" y="56"/>
                    </a:lnTo>
                    <a:lnTo>
                      <a:pt x="16" y="64"/>
                    </a:lnTo>
                    <a:lnTo>
                      <a:pt x="16" y="64"/>
                    </a:lnTo>
                    <a:lnTo>
                      <a:pt x="20" y="70"/>
                    </a:lnTo>
                    <a:lnTo>
                      <a:pt x="24" y="72"/>
                    </a:lnTo>
                    <a:lnTo>
                      <a:pt x="24" y="72"/>
                    </a:lnTo>
                    <a:lnTo>
                      <a:pt x="30" y="76"/>
                    </a:lnTo>
                    <a:lnTo>
                      <a:pt x="34" y="76"/>
                    </a:lnTo>
                    <a:lnTo>
                      <a:pt x="34" y="76"/>
                    </a:lnTo>
                    <a:lnTo>
                      <a:pt x="44" y="78"/>
                    </a:lnTo>
                    <a:lnTo>
                      <a:pt x="44" y="78"/>
                    </a:lnTo>
                    <a:lnTo>
                      <a:pt x="56" y="76"/>
                    </a:lnTo>
                    <a:lnTo>
                      <a:pt x="56" y="76"/>
                    </a:lnTo>
                    <a:lnTo>
                      <a:pt x="66" y="74"/>
                    </a:lnTo>
                    <a:lnTo>
                      <a:pt x="64" y="82"/>
                    </a:lnTo>
                    <a:lnTo>
                      <a:pt x="64" y="82"/>
                    </a:lnTo>
                    <a:lnTo>
                      <a:pt x="52" y="86"/>
                    </a:lnTo>
                    <a:lnTo>
                      <a:pt x="52" y="86"/>
                    </a:lnTo>
                    <a:lnTo>
                      <a:pt x="38" y="86"/>
                    </a:lnTo>
                    <a:lnTo>
                      <a:pt x="38" y="86"/>
                    </a:lnTo>
                    <a:lnTo>
                      <a:pt x="30" y="84"/>
                    </a:lnTo>
                    <a:lnTo>
                      <a:pt x="20" y="82"/>
                    </a:lnTo>
                    <a:lnTo>
                      <a:pt x="14" y="80"/>
                    </a:lnTo>
                    <a:lnTo>
                      <a:pt x="8" y="74"/>
                    </a:lnTo>
                    <a:lnTo>
                      <a:pt x="8" y="74"/>
                    </a:lnTo>
                    <a:lnTo>
                      <a:pt x="4" y="68"/>
                    </a:lnTo>
                    <a:lnTo>
                      <a:pt x="2" y="60"/>
                    </a:lnTo>
                    <a:lnTo>
                      <a:pt x="0" y="52"/>
                    </a:lnTo>
                    <a:lnTo>
                      <a:pt x="2" y="42"/>
                    </a:lnTo>
                    <a:lnTo>
                      <a:pt x="2" y="42"/>
                    </a:lnTo>
                    <a:lnTo>
                      <a:pt x="4" y="32"/>
                    </a:lnTo>
                    <a:lnTo>
                      <a:pt x="6" y="22"/>
                    </a:lnTo>
                    <a:lnTo>
                      <a:pt x="6" y="22"/>
                    </a:lnTo>
                    <a:lnTo>
                      <a:pt x="10" y="16"/>
                    </a:lnTo>
                    <a:lnTo>
                      <a:pt x="16" y="10"/>
                    </a:lnTo>
                    <a:lnTo>
                      <a:pt x="16" y="10"/>
                    </a:lnTo>
                    <a:lnTo>
                      <a:pt x="22" y="6"/>
                    </a:lnTo>
                    <a:lnTo>
                      <a:pt x="28" y="2"/>
                    </a:lnTo>
                    <a:lnTo>
                      <a:pt x="28" y="2"/>
                    </a:lnTo>
                    <a:lnTo>
                      <a:pt x="44" y="0"/>
                    </a:lnTo>
                    <a:lnTo>
                      <a:pt x="44" y="0"/>
                    </a:lnTo>
                    <a:lnTo>
                      <a:pt x="52" y="2"/>
                    </a:lnTo>
                    <a:lnTo>
                      <a:pt x="60" y="4"/>
                    </a:lnTo>
                    <a:lnTo>
                      <a:pt x="60" y="4"/>
                    </a:lnTo>
                    <a:lnTo>
                      <a:pt x="66" y="8"/>
                    </a:lnTo>
                    <a:lnTo>
                      <a:pt x="70" y="12"/>
                    </a:lnTo>
                    <a:lnTo>
                      <a:pt x="70" y="12"/>
                    </a:lnTo>
                    <a:lnTo>
                      <a:pt x="74" y="18"/>
                    </a:lnTo>
                    <a:lnTo>
                      <a:pt x="76" y="26"/>
                    </a:lnTo>
                    <a:lnTo>
                      <a:pt x="76" y="26"/>
                    </a:lnTo>
                    <a:lnTo>
                      <a:pt x="76" y="34"/>
                    </a:lnTo>
                    <a:lnTo>
                      <a:pt x="76" y="44"/>
                    </a:lnTo>
                    <a:lnTo>
                      <a:pt x="76" y="46"/>
                    </a:lnTo>
                    <a:lnTo>
                      <a:pt x="14" y="46"/>
                    </a:lnTo>
                    <a:close/>
                    <a:moveTo>
                      <a:pt x="62" y="26"/>
                    </a:moveTo>
                    <a:lnTo>
                      <a:pt x="62" y="26"/>
                    </a:lnTo>
                    <a:lnTo>
                      <a:pt x="60" y="18"/>
                    </a:lnTo>
                    <a:lnTo>
                      <a:pt x="60" y="18"/>
                    </a:lnTo>
                    <a:lnTo>
                      <a:pt x="58" y="14"/>
                    </a:lnTo>
                    <a:lnTo>
                      <a:pt x="54" y="10"/>
                    </a:lnTo>
                    <a:lnTo>
                      <a:pt x="54" y="10"/>
                    </a:lnTo>
                    <a:lnTo>
                      <a:pt x="48" y="10"/>
                    </a:lnTo>
                    <a:lnTo>
                      <a:pt x="42" y="8"/>
                    </a:lnTo>
                    <a:lnTo>
                      <a:pt x="42" y="8"/>
                    </a:lnTo>
                    <a:lnTo>
                      <a:pt x="32" y="10"/>
                    </a:lnTo>
                    <a:lnTo>
                      <a:pt x="24" y="16"/>
                    </a:lnTo>
                    <a:lnTo>
                      <a:pt x="24" y="16"/>
                    </a:lnTo>
                    <a:lnTo>
                      <a:pt x="18" y="26"/>
                    </a:lnTo>
                    <a:lnTo>
                      <a:pt x="16" y="38"/>
                    </a:lnTo>
                    <a:lnTo>
                      <a:pt x="62" y="38"/>
                    </a:lnTo>
                    <a:lnTo>
                      <a:pt x="62" y="38"/>
                    </a:lnTo>
                    <a:lnTo>
                      <a:pt x="62" y="26"/>
                    </a:lnTo>
                    <a:lnTo>
                      <a:pt x="62" y="26"/>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0" name="Freeform 75"/>
              <p:cNvSpPr>
                <a:spLocks/>
              </p:cNvSpPr>
              <p:nvPr/>
            </p:nvSpPr>
            <p:spPr bwMode="auto">
              <a:xfrm>
                <a:off x="8395235" y="855866"/>
                <a:ext cx="34833" cy="70957"/>
              </a:xfrm>
              <a:custGeom>
                <a:avLst/>
                <a:gdLst/>
                <a:ahLst/>
                <a:cxnLst>
                  <a:cxn ang="0">
                    <a:pos x="30" y="38"/>
                  </a:cxn>
                  <a:cxn ang="0">
                    <a:pos x="24" y="90"/>
                  </a:cxn>
                  <a:cxn ang="0">
                    <a:pos x="24" y="90"/>
                  </a:cxn>
                  <a:cxn ang="0">
                    <a:pos x="22" y="96"/>
                  </a:cxn>
                  <a:cxn ang="0">
                    <a:pos x="22" y="96"/>
                  </a:cxn>
                  <a:cxn ang="0">
                    <a:pos x="24" y="100"/>
                  </a:cxn>
                  <a:cxn ang="0">
                    <a:pos x="24" y="100"/>
                  </a:cxn>
                  <a:cxn ang="0">
                    <a:pos x="28" y="100"/>
                  </a:cxn>
                  <a:cxn ang="0">
                    <a:pos x="28" y="100"/>
                  </a:cxn>
                  <a:cxn ang="0">
                    <a:pos x="34" y="100"/>
                  </a:cxn>
                  <a:cxn ang="0">
                    <a:pos x="44" y="100"/>
                  </a:cxn>
                  <a:cxn ang="0">
                    <a:pos x="44" y="110"/>
                  </a:cxn>
                  <a:cxn ang="0">
                    <a:pos x="32" y="110"/>
                  </a:cxn>
                  <a:cxn ang="0">
                    <a:pos x="32" y="110"/>
                  </a:cxn>
                  <a:cxn ang="0">
                    <a:pos x="22" y="110"/>
                  </a:cxn>
                  <a:cxn ang="0">
                    <a:pos x="22" y="110"/>
                  </a:cxn>
                  <a:cxn ang="0">
                    <a:pos x="14" y="108"/>
                  </a:cxn>
                  <a:cxn ang="0">
                    <a:pos x="14" y="108"/>
                  </a:cxn>
                  <a:cxn ang="0">
                    <a:pos x="12" y="104"/>
                  </a:cxn>
                  <a:cxn ang="0">
                    <a:pos x="10" y="102"/>
                  </a:cxn>
                  <a:cxn ang="0">
                    <a:pos x="10" y="102"/>
                  </a:cxn>
                  <a:cxn ang="0">
                    <a:pos x="10" y="90"/>
                  </a:cxn>
                  <a:cxn ang="0">
                    <a:pos x="18" y="38"/>
                  </a:cxn>
                  <a:cxn ang="0">
                    <a:pos x="0" y="38"/>
                  </a:cxn>
                  <a:cxn ang="0">
                    <a:pos x="2" y="28"/>
                  </a:cxn>
                  <a:cxn ang="0">
                    <a:pos x="18" y="28"/>
                  </a:cxn>
                  <a:cxn ang="0">
                    <a:pos x="22" y="4"/>
                  </a:cxn>
                  <a:cxn ang="0">
                    <a:pos x="22" y="4"/>
                  </a:cxn>
                  <a:cxn ang="0">
                    <a:pos x="24" y="4"/>
                  </a:cxn>
                  <a:cxn ang="0">
                    <a:pos x="24" y="4"/>
                  </a:cxn>
                  <a:cxn ang="0">
                    <a:pos x="26" y="2"/>
                  </a:cxn>
                  <a:cxn ang="0">
                    <a:pos x="26" y="2"/>
                  </a:cxn>
                  <a:cxn ang="0">
                    <a:pos x="30" y="0"/>
                  </a:cxn>
                  <a:cxn ang="0">
                    <a:pos x="30" y="0"/>
                  </a:cxn>
                  <a:cxn ang="0">
                    <a:pos x="34" y="0"/>
                  </a:cxn>
                  <a:cxn ang="0">
                    <a:pos x="30" y="28"/>
                  </a:cxn>
                  <a:cxn ang="0">
                    <a:pos x="54" y="28"/>
                  </a:cxn>
                  <a:cxn ang="0">
                    <a:pos x="52" y="38"/>
                  </a:cxn>
                  <a:cxn ang="0">
                    <a:pos x="30" y="38"/>
                  </a:cxn>
                </a:cxnLst>
                <a:rect l="0" t="0" r="r" b="b"/>
                <a:pathLst>
                  <a:path w="54" h="110">
                    <a:moveTo>
                      <a:pt x="30" y="38"/>
                    </a:moveTo>
                    <a:lnTo>
                      <a:pt x="24" y="90"/>
                    </a:lnTo>
                    <a:lnTo>
                      <a:pt x="24" y="90"/>
                    </a:lnTo>
                    <a:lnTo>
                      <a:pt x="22" y="96"/>
                    </a:lnTo>
                    <a:lnTo>
                      <a:pt x="22" y="96"/>
                    </a:lnTo>
                    <a:lnTo>
                      <a:pt x="24" y="100"/>
                    </a:lnTo>
                    <a:lnTo>
                      <a:pt x="24" y="100"/>
                    </a:lnTo>
                    <a:lnTo>
                      <a:pt x="28" y="100"/>
                    </a:lnTo>
                    <a:lnTo>
                      <a:pt x="28" y="100"/>
                    </a:lnTo>
                    <a:lnTo>
                      <a:pt x="34" y="100"/>
                    </a:lnTo>
                    <a:lnTo>
                      <a:pt x="44" y="100"/>
                    </a:lnTo>
                    <a:lnTo>
                      <a:pt x="44" y="110"/>
                    </a:lnTo>
                    <a:lnTo>
                      <a:pt x="32" y="110"/>
                    </a:lnTo>
                    <a:lnTo>
                      <a:pt x="32" y="110"/>
                    </a:lnTo>
                    <a:lnTo>
                      <a:pt x="22" y="110"/>
                    </a:lnTo>
                    <a:lnTo>
                      <a:pt x="22" y="110"/>
                    </a:lnTo>
                    <a:lnTo>
                      <a:pt x="14" y="108"/>
                    </a:lnTo>
                    <a:lnTo>
                      <a:pt x="14" y="108"/>
                    </a:lnTo>
                    <a:lnTo>
                      <a:pt x="12" y="104"/>
                    </a:lnTo>
                    <a:lnTo>
                      <a:pt x="10" y="102"/>
                    </a:lnTo>
                    <a:lnTo>
                      <a:pt x="10" y="102"/>
                    </a:lnTo>
                    <a:lnTo>
                      <a:pt x="10" y="90"/>
                    </a:lnTo>
                    <a:lnTo>
                      <a:pt x="18" y="38"/>
                    </a:lnTo>
                    <a:lnTo>
                      <a:pt x="0" y="38"/>
                    </a:lnTo>
                    <a:lnTo>
                      <a:pt x="2" y="28"/>
                    </a:lnTo>
                    <a:lnTo>
                      <a:pt x="18" y="28"/>
                    </a:lnTo>
                    <a:lnTo>
                      <a:pt x="22" y="4"/>
                    </a:lnTo>
                    <a:lnTo>
                      <a:pt x="22" y="4"/>
                    </a:lnTo>
                    <a:lnTo>
                      <a:pt x="24" y="4"/>
                    </a:lnTo>
                    <a:lnTo>
                      <a:pt x="24" y="4"/>
                    </a:lnTo>
                    <a:lnTo>
                      <a:pt x="26" y="2"/>
                    </a:lnTo>
                    <a:lnTo>
                      <a:pt x="26" y="2"/>
                    </a:lnTo>
                    <a:lnTo>
                      <a:pt x="30" y="0"/>
                    </a:lnTo>
                    <a:lnTo>
                      <a:pt x="30" y="0"/>
                    </a:lnTo>
                    <a:lnTo>
                      <a:pt x="34" y="0"/>
                    </a:lnTo>
                    <a:lnTo>
                      <a:pt x="30" y="28"/>
                    </a:lnTo>
                    <a:lnTo>
                      <a:pt x="54" y="28"/>
                    </a:lnTo>
                    <a:lnTo>
                      <a:pt x="52" y="38"/>
                    </a:lnTo>
                    <a:lnTo>
                      <a:pt x="30" y="38"/>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76"/>
              <p:cNvSpPr>
                <a:spLocks/>
              </p:cNvSpPr>
              <p:nvPr/>
            </p:nvSpPr>
            <p:spPr bwMode="auto">
              <a:xfrm>
                <a:off x="8436519" y="873928"/>
                <a:ext cx="74827" cy="52895"/>
              </a:xfrm>
              <a:custGeom>
                <a:avLst/>
                <a:gdLst/>
                <a:ahLst/>
                <a:cxnLst>
                  <a:cxn ang="0">
                    <a:pos x="86" y="82"/>
                  </a:cxn>
                  <a:cxn ang="0">
                    <a:pos x="68" y="82"/>
                  </a:cxn>
                  <a:cxn ang="0">
                    <a:pos x="56" y="12"/>
                  </a:cxn>
                  <a:cxn ang="0">
                    <a:pos x="56" y="12"/>
                  </a:cxn>
                  <a:cxn ang="0">
                    <a:pos x="28" y="82"/>
                  </a:cxn>
                  <a:cxn ang="0">
                    <a:pos x="8" y="82"/>
                  </a:cxn>
                  <a:cxn ang="0">
                    <a:pos x="0" y="0"/>
                  </a:cxn>
                  <a:cxn ang="0">
                    <a:pos x="12" y="0"/>
                  </a:cxn>
                  <a:cxn ang="0">
                    <a:pos x="12" y="0"/>
                  </a:cxn>
                  <a:cxn ang="0">
                    <a:pos x="12" y="10"/>
                  </a:cxn>
                  <a:cxn ang="0">
                    <a:pos x="12" y="10"/>
                  </a:cxn>
                  <a:cxn ang="0">
                    <a:pos x="14" y="26"/>
                  </a:cxn>
                  <a:cxn ang="0">
                    <a:pos x="14" y="26"/>
                  </a:cxn>
                  <a:cxn ang="0">
                    <a:pos x="16" y="42"/>
                  </a:cxn>
                  <a:cxn ang="0">
                    <a:pos x="16" y="42"/>
                  </a:cxn>
                  <a:cxn ang="0">
                    <a:pos x="18" y="56"/>
                  </a:cxn>
                  <a:cxn ang="0">
                    <a:pos x="18" y="56"/>
                  </a:cxn>
                  <a:cxn ang="0">
                    <a:pos x="18" y="72"/>
                  </a:cxn>
                  <a:cxn ang="0">
                    <a:pos x="22" y="72"/>
                  </a:cxn>
                  <a:cxn ang="0">
                    <a:pos x="22" y="72"/>
                  </a:cxn>
                  <a:cxn ang="0">
                    <a:pos x="28" y="56"/>
                  </a:cxn>
                  <a:cxn ang="0">
                    <a:pos x="28" y="56"/>
                  </a:cxn>
                  <a:cxn ang="0">
                    <a:pos x="34" y="42"/>
                  </a:cxn>
                  <a:cxn ang="0">
                    <a:pos x="34" y="42"/>
                  </a:cxn>
                  <a:cxn ang="0">
                    <a:pos x="40" y="26"/>
                  </a:cxn>
                  <a:cxn ang="0">
                    <a:pos x="40" y="26"/>
                  </a:cxn>
                  <a:cxn ang="0">
                    <a:pos x="46" y="10"/>
                  </a:cxn>
                  <a:cxn ang="0">
                    <a:pos x="46" y="10"/>
                  </a:cxn>
                  <a:cxn ang="0">
                    <a:pos x="48" y="0"/>
                  </a:cxn>
                  <a:cxn ang="0">
                    <a:pos x="68" y="0"/>
                  </a:cxn>
                  <a:cxn ang="0">
                    <a:pos x="68" y="0"/>
                  </a:cxn>
                  <a:cxn ang="0">
                    <a:pos x="68" y="10"/>
                  </a:cxn>
                  <a:cxn ang="0">
                    <a:pos x="68" y="10"/>
                  </a:cxn>
                  <a:cxn ang="0">
                    <a:pos x="70" y="26"/>
                  </a:cxn>
                  <a:cxn ang="0">
                    <a:pos x="70" y="26"/>
                  </a:cxn>
                  <a:cxn ang="0">
                    <a:pos x="72" y="42"/>
                  </a:cxn>
                  <a:cxn ang="0">
                    <a:pos x="72" y="42"/>
                  </a:cxn>
                  <a:cxn ang="0">
                    <a:pos x="76" y="56"/>
                  </a:cxn>
                  <a:cxn ang="0">
                    <a:pos x="76" y="56"/>
                  </a:cxn>
                  <a:cxn ang="0">
                    <a:pos x="78" y="72"/>
                  </a:cxn>
                  <a:cxn ang="0">
                    <a:pos x="80" y="72"/>
                  </a:cxn>
                  <a:cxn ang="0">
                    <a:pos x="80" y="72"/>
                  </a:cxn>
                  <a:cxn ang="0">
                    <a:pos x="86" y="58"/>
                  </a:cxn>
                  <a:cxn ang="0">
                    <a:pos x="86" y="58"/>
                  </a:cxn>
                  <a:cxn ang="0">
                    <a:pos x="90" y="42"/>
                  </a:cxn>
                  <a:cxn ang="0">
                    <a:pos x="90" y="42"/>
                  </a:cxn>
                  <a:cxn ang="0">
                    <a:pos x="96" y="26"/>
                  </a:cxn>
                  <a:cxn ang="0">
                    <a:pos x="96" y="26"/>
                  </a:cxn>
                  <a:cxn ang="0">
                    <a:pos x="102" y="10"/>
                  </a:cxn>
                  <a:cxn ang="0">
                    <a:pos x="102" y="10"/>
                  </a:cxn>
                  <a:cxn ang="0">
                    <a:pos x="106" y="0"/>
                  </a:cxn>
                  <a:cxn ang="0">
                    <a:pos x="116" y="0"/>
                  </a:cxn>
                  <a:cxn ang="0">
                    <a:pos x="86" y="82"/>
                  </a:cxn>
                </a:cxnLst>
                <a:rect l="0" t="0" r="r" b="b"/>
                <a:pathLst>
                  <a:path w="116" h="82">
                    <a:moveTo>
                      <a:pt x="86" y="82"/>
                    </a:moveTo>
                    <a:lnTo>
                      <a:pt x="68" y="82"/>
                    </a:lnTo>
                    <a:lnTo>
                      <a:pt x="56" y="12"/>
                    </a:lnTo>
                    <a:lnTo>
                      <a:pt x="56" y="12"/>
                    </a:lnTo>
                    <a:lnTo>
                      <a:pt x="28" y="82"/>
                    </a:lnTo>
                    <a:lnTo>
                      <a:pt x="8" y="82"/>
                    </a:lnTo>
                    <a:lnTo>
                      <a:pt x="0" y="0"/>
                    </a:lnTo>
                    <a:lnTo>
                      <a:pt x="12" y="0"/>
                    </a:lnTo>
                    <a:lnTo>
                      <a:pt x="12" y="0"/>
                    </a:lnTo>
                    <a:lnTo>
                      <a:pt x="12" y="10"/>
                    </a:lnTo>
                    <a:lnTo>
                      <a:pt x="12" y="10"/>
                    </a:lnTo>
                    <a:lnTo>
                      <a:pt x="14" y="26"/>
                    </a:lnTo>
                    <a:lnTo>
                      <a:pt x="14" y="26"/>
                    </a:lnTo>
                    <a:lnTo>
                      <a:pt x="16" y="42"/>
                    </a:lnTo>
                    <a:lnTo>
                      <a:pt x="16" y="42"/>
                    </a:lnTo>
                    <a:lnTo>
                      <a:pt x="18" y="56"/>
                    </a:lnTo>
                    <a:lnTo>
                      <a:pt x="18" y="56"/>
                    </a:lnTo>
                    <a:lnTo>
                      <a:pt x="18" y="72"/>
                    </a:lnTo>
                    <a:lnTo>
                      <a:pt x="22" y="72"/>
                    </a:lnTo>
                    <a:lnTo>
                      <a:pt x="22" y="72"/>
                    </a:lnTo>
                    <a:lnTo>
                      <a:pt x="28" y="56"/>
                    </a:lnTo>
                    <a:lnTo>
                      <a:pt x="28" y="56"/>
                    </a:lnTo>
                    <a:lnTo>
                      <a:pt x="34" y="42"/>
                    </a:lnTo>
                    <a:lnTo>
                      <a:pt x="34" y="42"/>
                    </a:lnTo>
                    <a:lnTo>
                      <a:pt x="40" y="26"/>
                    </a:lnTo>
                    <a:lnTo>
                      <a:pt x="40" y="26"/>
                    </a:lnTo>
                    <a:lnTo>
                      <a:pt x="46" y="10"/>
                    </a:lnTo>
                    <a:lnTo>
                      <a:pt x="46" y="10"/>
                    </a:lnTo>
                    <a:lnTo>
                      <a:pt x="48" y="0"/>
                    </a:lnTo>
                    <a:lnTo>
                      <a:pt x="68" y="0"/>
                    </a:lnTo>
                    <a:lnTo>
                      <a:pt x="68" y="0"/>
                    </a:lnTo>
                    <a:lnTo>
                      <a:pt x="68" y="10"/>
                    </a:lnTo>
                    <a:lnTo>
                      <a:pt x="68" y="10"/>
                    </a:lnTo>
                    <a:lnTo>
                      <a:pt x="70" y="26"/>
                    </a:lnTo>
                    <a:lnTo>
                      <a:pt x="70" y="26"/>
                    </a:lnTo>
                    <a:lnTo>
                      <a:pt x="72" y="42"/>
                    </a:lnTo>
                    <a:lnTo>
                      <a:pt x="72" y="42"/>
                    </a:lnTo>
                    <a:lnTo>
                      <a:pt x="76" y="56"/>
                    </a:lnTo>
                    <a:lnTo>
                      <a:pt x="76" y="56"/>
                    </a:lnTo>
                    <a:lnTo>
                      <a:pt x="78" y="72"/>
                    </a:lnTo>
                    <a:lnTo>
                      <a:pt x="80" y="72"/>
                    </a:lnTo>
                    <a:lnTo>
                      <a:pt x="80" y="72"/>
                    </a:lnTo>
                    <a:lnTo>
                      <a:pt x="86" y="58"/>
                    </a:lnTo>
                    <a:lnTo>
                      <a:pt x="86" y="58"/>
                    </a:lnTo>
                    <a:lnTo>
                      <a:pt x="90" y="42"/>
                    </a:lnTo>
                    <a:lnTo>
                      <a:pt x="90" y="42"/>
                    </a:lnTo>
                    <a:lnTo>
                      <a:pt x="96" y="26"/>
                    </a:lnTo>
                    <a:lnTo>
                      <a:pt x="96" y="26"/>
                    </a:lnTo>
                    <a:lnTo>
                      <a:pt x="102" y="10"/>
                    </a:lnTo>
                    <a:lnTo>
                      <a:pt x="102" y="10"/>
                    </a:lnTo>
                    <a:lnTo>
                      <a:pt x="106" y="0"/>
                    </a:lnTo>
                    <a:lnTo>
                      <a:pt x="116" y="0"/>
                    </a:lnTo>
                    <a:lnTo>
                      <a:pt x="86" y="82"/>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77"/>
              <p:cNvSpPr>
                <a:spLocks noEditPoints="1"/>
              </p:cNvSpPr>
              <p:nvPr/>
            </p:nvSpPr>
            <p:spPr bwMode="auto">
              <a:xfrm>
                <a:off x="8516506" y="872638"/>
                <a:ext cx="51605" cy="55475"/>
              </a:xfrm>
              <a:custGeom>
                <a:avLst/>
                <a:gdLst/>
                <a:ahLst/>
                <a:cxnLst>
                  <a:cxn ang="0">
                    <a:pos x="80" y="42"/>
                  </a:cxn>
                  <a:cxn ang="0">
                    <a:pos x="74" y="60"/>
                  </a:cxn>
                  <a:cxn ang="0">
                    <a:pos x="70" y="68"/>
                  </a:cxn>
                  <a:cxn ang="0">
                    <a:pos x="64" y="74"/>
                  </a:cxn>
                  <a:cxn ang="0">
                    <a:pos x="50" y="82"/>
                  </a:cxn>
                  <a:cxn ang="0">
                    <a:pos x="42" y="84"/>
                  </a:cxn>
                  <a:cxn ang="0">
                    <a:pos x="34" y="86"/>
                  </a:cxn>
                  <a:cxn ang="0">
                    <a:pos x="18" y="82"/>
                  </a:cxn>
                  <a:cxn ang="0">
                    <a:pos x="12" y="78"/>
                  </a:cxn>
                  <a:cxn ang="0">
                    <a:pos x="6" y="74"/>
                  </a:cxn>
                  <a:cxn ang="0">
                    <a:pos x="0" y="60"/>
                  </a:cxn>
                  <a:cxn ang="0">
                    <a:pos x="0" y="52"/>
                  </a:cxn>
                  <a:cxn ang="0">
                    <a:pos x="0" y="42"/>
                  </a:cxn>
                  <a:cxn ang="0">
                    <a:pos x="6" y="24"/>
                  </a:cxn>
                  <a:cxn ang="0">
                    <a:pos x="14" y="12"/>
                  </a:cxn>
                  <a:cxn ang="0">
                    <a:pos x="20" y="6"/>
                  </a:cxn>
                  <a:cxn ang="0">
                    <a:pos x="36" y="0"/>
                  </a:cxn>
                  <a:cxn ang="0">
                    <a:pos x="44" y="0"/>
                  </a:cxn>
                  <a:cxn ang="0">
                    <a:pos x="62" y="4"/>
                  </a:cxn>
                  <a:cxn ang="0">
                    <a:pos x="68" y="6"/>
                  </a:cxn>
                  <a:cxn ang="0">
                    <a:pos x="72" y="12"/>
                  </a:cxn>
                  <a:cxn ang="0">
                    <a:pos x="78" y="24"/>
                  </a:cxn>
                  <a:cxn ang="0">
                    <a:pos x="80" y="34"/>
                  </a:cxn>
                  <a:cxn ang="0">
                    <a:pos x="80" y="42"/>
                  </a:cxn>
                  <a:cxn ang="0">
                    <a:pos x="66" y="42"/>
                  </a:cxn>
                  <a:cxn ang="0">
                    <a:pos x="66" y="28"/>
                  </a:cxn>
                  <a:cxn ang="0">
                    <a:pos x="62" y="18"/>
                  </a:cxn>
                  <a:cxn ang="0">
                    <a:pos x="56" y="12"/>
                  </a:cxn>
                  <a:cxn ang="0">
                    <a:pos x="50" y="10"/>
                  </a:cxn>
                  <a:cxn ang="0">
                    <a:pos x="44" y="8"/>
                  </a:cxn>
                  <a:cxn ang="0">
                    <a:pos x="32" y="12"/>
                  </a:cxn>
                  <a:cxn ang="0">
                    <a:pos x="24" y="18"/>
                  </a:cxn>
                  <a:cxn ang="0">
                    <a:pos x="16" y="28"/>
                  </a:cxn>
                  <a:cxn ang="0">
                    <a:pos x="14" y="42"/>
                  </a:cxn>
                  <a:cxn ang="0">
                    <a:pos x="14" y="56"/>
                  </a:cxn>
                  <a:cxn ang="0">
                    <a:pos x="16" y="68"/>
                  </a:cxn>
                  <a:cxn ang="0">
                    <a:pos x="24" y="74"/>
                  </a:cxn>
                  <a:cxn ang="0">
                    <a:pos x="30" y="76"/>
                  </a:cxn>
                  <a:cxn ang="0">
                    <a:pos x="36" y="78"/>
                  </a:cxn>
                  <a:cxn ang="0">
                    <a:pos x="48" y="74"/>
                  </a:cxn>
                  <a:cxn ang="0">
                    <a:pos x="52" y="72"/>
                  </a:cxn>
                  <a:cxn ang="0">
                    <a:pos x="56" y="68"/>
                  </a:cxn>
                  <a:cxn ang="0">
                    <a:pos x="62" y="56"/>
                  </a:cxn>
                  <a:cxn ang="0">
                    <a:pos x="66" y="42"/>
                  </a:cxn>
                </a:cxnLst>
                <a:rect l="0" t="0" r="r" b="b"/>
                <a:pathLst>
                  <a:path w="80" h="86">
                    <a:moveTo>
                      <a:pt x="80" y="42"/>
                    </a:moveTo>
                    <a:lnTo>
                      <a:pt x="80" y="42"/>
                    </a:lnTo>
                    <a:lnTo>
                      <a:pt x="78" y="52"/>
                    </a:lnTo>
                    <a:lnTo>
                      <a:pt x="74" y="60"/>
                    </a:lnTo>
                    <a:lnTo>
                      <a:pt x="74" y="60"/>
                    </a:lnTo>
                    <a:lnTo>
                      <a:pt x="70" y="68"/>
                    </a:lnTo>
                    <a:lnTo>
                      <a:pt x="64" y="74"/>
                    </a:lnTo>
                    <a:lnTo>
                      <a:pt x="64" y="74"/>
                    </a:lnTo>
                    <a:lnTo>
                      <a:pt x="58" y="78"/>
                    </a:lnTo>
                    <a:lnTo>
                      <a:pt x="50" y="82"/>
                    </a:lnTo>
                    <a:lnTo>
                      <a:pt x="50" y="82"/>
                    </a:lnTo>
                    <a:lnTo>
                      <a:pt x="42" y="84"/>
                    </a:lnTo>
                    <a:lnTo>
                      <a:pt x="34" y="86"/>
                    </a:lnTo>
                    <a:lnTo>
                      <a:pt x="34" y="86"/>
                    </a:lnTo>
                    <a:lnTo>
                      <a:pt x="26" y="84"/>
                    </a:lnTo>
                    <a:lnTo>
                      <a:pt x="18" y="82"/>
                    </a:lnTo>
                    <a:lnTo>
                      <a:pt x="18" y="82"/>
                    </a:lnTo>
                    <a:lnTo>
                      <a:pt x="12" y="78"/>
                    </a:lnTo>
                    <a:lnTo>
                      <a:pt x="6" y="74"/>
                    </a:lnTo>
                    <a:lnTo>
                      <a:pt x="6" y="74"/>
                    </a:lnTo>
                    <a:lnTo>
                      <a:pt x="4" y="68"/>
                    </a:lnTo>
                    <a:lnTo>
                      <a:pt x="0" y="60"/>
                    </a:lnTo>
                    <a:lnTo>
                      <a:pt x="0" y="60"/>
                    </a:lnTo>
                    <a:lnTo>
                      <a:pt x="0" y="52"/>
                    </a:lnTo>
                    <a:lnTo>
                      <a:pt x="0" y="42"/>
                    </a:lnTo>
                    <a:lnTo>
                      <a:pt x="0" y="42"/>
                    </a:lnTo>
                    <a:lnTo>
                      <a:pt x="2" y="34"/>
                    </a:lnTo>
                    <a:lnTo>
                      <a:pt x="6" y="24"/>
                    </a:lnTo>
                    <a:lnTo>
                      <a:pt x="10" y="18"/>
                    </a:lnTo>
                    <a:lnTo>
                      <a:pt x="14" y="12"/>
                    </a:lnTo>
                    <a:lnTo>
                      <a:pt x="14" y="12"/>
                    </a:lnTo>
                    <a:lnTo>
                      <a:pt x="20" y="6"/>
                    </a:lnTo>
                    <a:lnTo>
                      <a:pt x="28" y="4"/>
                    </a:lnTo>
                    <a:lnTo>
                      <a:pt x="36" y="0"/>
                    </a:lnTo>
                    <a:lnTo>
                      <a:pt x="44" y="0"/>
                    </a:lnTo>
                    <a:lnTo>
                      <a:pt x="44" y="0"/>
                    </a:lnTo>
                    <a:lnTo>
                      <a:pt x="54" y="0"/>
                    </a:lnTo>
                    <a:lnTo>
                      <a:pt x="62" y="4"/>
                    </a:lnTo>
                    <a:lnTo>
                      <a:pt x="62" y="4"/>
                    </a:lnTo>
                    <a:lnTo>
                      <a:pt x="68" y="6"/>
                    </a:lnTo>
                    <a:lnTo>
                      <a:pt x="72" y="12"/>
                    </a:lnTo>
                    <a:lnTo>
                      <a:pt x="72" y="12"/>
                    </a:lnTo>
                    <a:lnTo>
                      <a:pt x="76" y="18"/>
                    </a:lnTo>
                    <a:lnTo>
                      <a:pt x="78" y="24"/>
                    </a:lnTo>
                    <a:lnTo>
                      <a:pt x="78" y="24"/>
                    </a:lnTo>
                    <a:lnTo>
                      <a:pt x="80" y="34"/>
                    </a:lnTo>
                    <a:lnTo>
                      <a:pt x="80" y="42"/>
                    </a:lnTo>
                    <a:lnTo>
                      <a:pt x="80" y="42"/>
                    </a:lnTo>
                    <a:close/>
                    <a:moveTo>
                      <a:pt x="66" y="42"/>
                    </a:moveTo>
                    <a:lnTo>
                      <a:pt x="66" y="42"/>
                    </a:lnTo>
                    <a:lnTo>
                      <a:pt x="66" y="28"/>
                    </a:lnTo>
                    <a:lnTo>
                      <a:pt x="66" y="28"/>
                    </a:lnTo>
                    <a:lnTo>
                      <a:pt x="62" y="18"/>
                    </a:lnTo>
                    <a:lnTo>
                      <a:pt x="62" y="18"/>
                    </a:lnTo>
                    <a:lnTo>
                      <a:pt x="60" y="14"/>
                    </a:lnTo>
                    <a:lnTo>
                      <a:pt x="56" y="12"/>
                    </a:lnTo>
                    <a:lnTo>
                      <a:pt x="56" y="12"/>
                    </a:lnTo>
                    <a:lnTo>
                      <a:pt x="50" y="10"/>
                    </a:lnTo>
                    <a:lnTo>
                      <a:pt x="44" y="8"/>
                    </a:lnTo>
                    <a:lnTo>
                      <a:pt x="44" y="8"/>
                    </a:lnTo>
                    <a:lnTo>
                      <a:pt x="38" y="10"/>
                    </a:lnTo>
                    <a:lnTo>
                      <a:pt x="32" y="12"/>
                    </a:lnTo>
                    <a:lnTo>
                      <a:pt x="28" y="14"/>
                    </a:lnTo>
                    <a:lnTo>
                      <a:pt x="24" y="18"/>
                    </a:lnTo>
                    <a:lnTo>
                      <a:pt x="24" y="18"/>
                    </a:lnTo>
                    <a:lnTo>
                      <a:pt x="16" y="28"/>
                    </a:lnTo>
                    <a:lnTo>
                      <a:pt x="14" y="42"/>
                    </a:lnTo>
                    <a:lnTo>
                      <a:pt x="14" y="42"/>
                    </a:lnTo>
                    <a:lnTo>
                      <a:pt x="14" y="56"/>
                    </a:lnTo>
                    <a:lnTo>
                      <a:pt x="14" y="56"/>
                    </a:lnTo>
                    <a:lnTo>
                      <a:pt x="16" y="68"/>
                    </a:lnTo>
                    <a:lnTo>
                      <a:pt x="16" y="68"/>
                    </a:lnTo>
                    <a:lnTo>
                      <a:pt x="20" y="72"/>
                    </a:lnTo>
                    <a:lnTo>
                      <a:pt x="24" y="74"/>
                    </a:lnTo>
                    <a:lnTo>
                      <a:pt x="24" y="74"/>
                    </a:lnTo>
                    <a:lnTo>
                      <a:pt x="30" y="76"/>
                    </a:lnTo>
                    <a:lnTo>
                      <a:pt x="36" y="78"/>
                    </a:lnTo>
                    <a:lnTo>
                      <a:pt x="36" y="78"/>
                    </a:lnTo>
                    <a:lnTo>
                      <a:pt x="42" y="76"/>
                    </a:lnTo>
                    <a:lnTo>
                      <a:pt x="48" y="74"/>
                    </a:lnTo>
                    <a:lnTo>
                      <a:pt x="48" y="74"/>
                    </a:lnTo>
                    <a:lnTo>
                      <a:pt x="52" y="72"/>
                    </a:lnTo>
                    <a:lnTo>
                      <a:pt x="56" y="68"/>
                    </a:lnTo>
                    <a:lnTo>
                      <a:pt x="56" y="68"/>
                    </a:lnTo>
                    <a:lnTo>
                      <a:pt x="62" y="56"/>
                    </a:lnTo>
                    <a:lnTo>
                      <a:pt x="62" y="56"/>
                    </a:lnTo>
                    <a:lnTo>
                      <a:pt x="66" y="42"/>
                    </a:lnTo>
                    <a:lnTo>
                      <a:pt x="66" y="42"/>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78"/>
              <p:cNvSpPr>
                <a:spLocks/>
              </p:cNvSpPr>
              <p:nvPr/>
            </p:nvSpPr>
            <p:spPr bwMode="auto">
              <a:xfrm>
                <a:off x="8577142" y="873928"/>
                <a:ext cx="34833" cy="52895"/>
              </a:xfrm>
              <a:custGeom>
                <a:avLst/>
                <a:gdLst/>
                <a:ahLst/>
                <a:cxnLst>
                  <a:cxn ang="0">
                    <a:pos x="36" y="12"/>
                  </a:cxn>
                  <a:cxn ang="0">
                    <a:pos x="36" y="12"/>
                  </a:cxn>
                  <a:cxn ang="0">
                    <a:pos x="28" y="14"/>
                  </a:cxn>
                  <a:cxn ang="0">
                    <a:pos x="20" y="18"/>
                  </a:cxn>
                  <a:cxn ang="0">
                    <a:pos x="12" y="82"/>
                  </a:cxn>
                  <a:cxn ang="0">
                    <a:pos x="0" y="82"/>
                  </a:cxn>
                  <a:cxn ang="0">
                    <a:pos x="10" y="0"/>
                  </a:cxn>
                  <a:cxn ang="0">
                    <a:pos x="22" y="0"/>
                  </a:cxn>
                  <a:cxn ang="0">
                    <a:pos x="20" y="10"/>
                  </a:cxn>
                  <a:cxn ang="0">
                    <a:pos x="20" y="10"/>
                  </a:cxn>
                  <a:cxn ang="0">
                    <a:pos x="30" y="4"/>
                  </a:cxn>
                  <a:cxn ang="0">
                    <a:pos x="30" y="4"/>
                  </a:cxn>
                  <a:cxn ang="0">
                    <a:pos x="38" y="2"/>
                  </a:cxn>
                  <a:cxn ang="0">
                    <a:pos x="38" y="2"/>
                  </a:cxn>
                  <a:cxn ang="0">
                    <a:pos x="46" y="0"/>
                  </a:cxn>
                  <a:cxn ang="0">
                    <a:pos x="46" y="0"/>
                  </a:cxn>
                  <a:cxn ang="0">
                    <a:pos x="54" y="0"/>
                  </a:cxn>
                  <a:cxn ang="0">
                    <a:pos x="52" y="10"/>
                  </a:cxn>
                  <a:cxn ang="0">
                    <a:pos x="52" y="10"/>
                  </a:cxn>
                  <a:cxn ang="0">
                    <a:pos x="36" y="12"/>
                  </a:cxn>
                  <a:cxn ang="0">
                    <a:pos x="36" y="12"/>
                  </a:cxn>
                </a:cxnLst>
                <a:rect l="0" t="0" r="r" b="b"/>
                <a:pathLst>
                  <a:path w="54" h="82">
                    <a:moveTo>
                      <a:pt x="36" y="12"/>
                    </a:moveTo>
                    <a:lnTo>
                      <a:pt x="36" y="12"/>
                    </a:lnTo>
                    <a:lnTo>
                      <a:pt x="28" y="14"/>
                    </a:lnTo>
                    <a:lnTo>
                      <a:pt x="20" y="18"/>
                    </a:lnTo>
                    <a:lnTo>
                      <a:pt x="12" y="82"/>
                    </a:lnTo>
                    <a:lnTo>
                      <a:pt x="0" y="82"/>
                    </a:lnTo>
                    <a:lnTo>
                      <a:pt x="10" y="0"/>
                    </a:lnTo>
                    <a:lnTo>
                      <a:pt x="22" y="0"/>
                    </a:lnTo>
                    <a:lnTo>
                      <a:pt x="20" y="10"/>
                    </a:lnTo>
                    <a:lnTo>
                      <a:pt x="20" y="10"/>
                    </a:lnTo>
                    <a:lnTo>
                      <a:pt x="30" y="4"/>
                    </a:lnTo>
                    <a:lnTo>
                      <a:pt x="30" y="4"/>
                    </a:lnTo>
                    <a:lnTo>
                      <a:pt x="38" y="2"/>
                    </a:lnTo>
                    <a:lnTo>
                      <a:pt x="38" y="2"/>
                    </a:lnTo>
                    <a:lnTo>
                      <a:pt x="46" y="0"/>
                    </a:lnTo>
                    <a:lnTo>
                      <a:pt x="46" y="0"/>
                    </a:lnTo>
                    <a:lnTo>
                      <a:pt x="54" y="0"/>
                    </a:lnTo>
                    <a:lnTo>
                      <a:pt x="52" y="10"/>
                    </a:lnTo>
                    <a:lnTo>
                      <a:pt x="52" y="10"/>
                    </a:lnTo>
                    <a:lnTo>
                      <a:pt x="36" y="12"/>
                    </a:lnTo>
                    <a:lnTo>
                      <a:pt x="36" y="12"/>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Freeform 79"/>
              <p:cNvSpPr>
                <a:spLocks/>
              </p:cNvSpPr>
              <p:nvPr/>
            </p:nvSpPr>
            <p:spPr bwMode="auto">
              <a:xfrm>
                <a:off x="8614556" y="851996"/>
                <a:ext cx="49025" cy="74827"/>
              </a:xfrm>
              <a:custGeom>
                <a:avLst/>
                <a:gdLst/>
                <a:ahLst/>
                <a:cxnLst>
                  <a:cxn ang="0">
                    <a:pos x="54" y="116"/>
                  </a:cxn>
                  <a:cxn ang="0">
                    <a:pos x="18" y="72"/>
                  </a:cxn>
                  <a:cxn ang="0">
                    <a:pos x="12" y="116"/>
                  </a:cxn>
                  <a:cxn ang="0">
                    <a:pos x="0" y="116"/>
                  </a:cxn>
                  <a:cxn ang="0">
                    <a:pos x="14" y="0"/>
                  </a:cxn>
                  <a:cxn ang="0">
                    <a:pos x="26" y="0"/>
                  </a:cxn>
                  <a:cxn ang="0">
                    <a:pos x="18" y="70"/>
                  </a:cxn>
                  <a:cxn ang="0">
                    <a:pos x="60" y="34"/>
                  </a:cxn>
                  <a:cxn ang="0">
                    <a:pos x="76" y="34"/>
                  </a:cxn>
                  <a:cxn ang="0">
                    <a:pos x="32" y="70"/>
                  </a:cxn>
                  <a:cxn ang="0">
                    <a:pos x="70" y="116"/>
                  </a:cxn>
                  <a:cxn ang="0">
                    <a:pos x="54" y="116"/>
                  </a:cxn>
                </a:cxnLst>
                <a:rect l="0" t="0" r="r" b="b"/>
                <a:pathLst>
                  <a:path w="76" h="116">
                    <a:moveTo>
                      <a:pt x="54" y="116"/>
                    </a:moveTo>
                    <a:lnTo>
                      <a:pt x="18" y="72"/>
                    </a:lnTo>
                    <a:lnTo>
                      <a:pt x="12" y="116"/>
                    </a:lnTo>
                    <a:lnTo>
                      <a:pt x="0" y="116"/>
                    </a:lnTo>
                    <a:lnTo>
                      <a:pt x="14" y="0"/>
                    </a:lnTo>
                    <a:lnTo>
                      <a:pt x="26" y="0"/>
                    </a:lnTo>
                    <a:lnTo>
                      <a:pt x="18" y="70"/>
                    </a:lnTo>
                    <a:lnTo>
                      <a:pt x="60" y="34"/>
                    </a:lnTo>
                    <a:lnTo>
                      <a:pt x="76" y="34"/>
                    </a:lnTo>
                    <a:lnTo>
                      <a:pt x="32" y="70"/>
                    </a:lnTo>
                    <a:lnTo>
                      <a:pt x="70" y="116"/>
                    </a:lnTo>
                    <a:lnTo>
                      <a:pt x="54" y="116"/>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5" name="Freeform 80"/>
              <p:cNvSpPr>
                <a:spLocks/>
              </p:cNvSpPr>
              <p:nvPr/>
            </p:nvSpPr>
            <p:spPr bwMode="auto">
              <a:xfrm>
                <a:off x="8672612" y="855866"/>
                <a:ext cx="14191" cy="23222"/>
              </a:xfrm>
              <a:custGeom>
                <a:avLst/>
                <a:gdLst/>
                <a:ahLst/>
                <a:cxnLst>
                  <a:cxn ang="0">
                    <a:pos x="8" y="36"/>
                  </a:cxn>
                  <a:cxn ang="0">
                    <a:pos x="0" y="36"/>
                  </a:cxn>
                  <a:cxn ang="0">
                    <a:pos x="6" y="0"/>
                  </a:cxn>
                  <a:cxn ang="0">
                    <a:pos x="22" y="0"/>
                  </a:cxn>
                  <a:cxn ang="0">
                    <a:pos x="8" y="36"/>
                  </a:cxn>
                </a:cxnLst>
                <a:rect l="0" t="0" r="r" b="b"/>
                <a:pathLst>
                  <a:path w="22" h="36">
                    <a:moveTo>
                      <a:pt x="8" y="36"/>
                    </a:moveTo>
                    <a:lnTo>
                      <a:pt x="0" y="36"/>
                    </a:lnTo>
                    <a:lnTo>
                      <a:pt x="6" y="0"/>
                    </a:lnTo>
                    <a:lnTo>
                      <a:pt x="22" y="0"/>
                    </a:lnTo>
                    <a:lnTo>
                      <a:pt x="8" y="36"/>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6" name="Freeform 81"/>
              <p:cNvSpPr>
                <a:spLocks/>
              </p:cNvSpPr>
              <p:nvPr/>
            </p:nvSpPr>
            <p:spPr bwMode="auto">
              <a:xfrm>
                <a:off x="8691963" y="872638"/>
                <a:ext cx="42574" cy="55475"/>
              </a:xfrm>
              <a:custGeom>
                <a:avLst/>
                <a:gdLst/>
                <a:ahLst/>
                <a:cxnLst>
                  <a:cxn ang="0">
                    <a:pos x="64" y="60"/>
                  </a:cxn>
                  <a:cxn ang="0">
                    <a:pos x="54" y="78"/>
                  </a:cxn>
                  <a:cxn ang="0">
                    <a:pos x="48" y="82"/>
                  </a:cxn>
                  <a:cxn ang="0">
                    <a:pos x="26" y="86"/>
                  </a:cxn>
                  <a:cxn ang="0">
                    <a:pos x="12" y="84"/>
                  </a:cxn>
                  <a:cxn ang="0">
                    <a:pos x="0" y="82"/>
                  </a:cxn>
                  <a:cxn ang="0">
                    <a:pos x="2" y="74"/>
                  </a:cxn>
                  <a:cxn ang="0">
                    <a:pos x="12" y="76"/>
                  </a:cxn>
                  <a:cxn ang="0">
                    <a:pos x="24" y="76"/>
                  </a:cxn>
                  <a:cxn ang="0">
                    <a:pos x="34" y="76"/>
                  </a:cxn>
                  <a:cxn ang="0">
                    <a:pos x="42" y="74"/>
                  </a:cxn>
                  <a:cxn ang="0">
                    <a:pos x="48" y="70"/>
                  </a:cxn>
                  <a:cxn ang="0">
                    <a:pos x="52" y="62"/>
                  </a:cxn>
                  <a:cxn ang="0">
                    <a:pos x="52" y="58"/>
                  </a:cxn>
                  <a:cxn ang="0">
                    <a:pos x="50" y="54"/>
                  </a:cxn>
                  <a:cxn ang="0">
                    <a:pos x="44" y="50"/>
                  </a:cxn>
                  <a:cxn ang="0">
                    <a:pos x="36" y="48"/>
                  </a:cxn>
                  <a:cxn ang="0">
                    <a:pos x="28" y="46"/>
                  </a:cxn>
                  <a:cxn ang="0">
                    <a:pos x="20" y="44"/>
                  </a:cxn>
                  <a:cxn ang="0">
                    <a:pos x="12" y="40"/>
                  </a:cxn>
                  <a:cxn ang="0">
                    <a:pos x="8" y="34"/>
                  </a:cxn>
                  <a:cxn ang="0">
                    <a:pos x="8" y="24"/>
                  </a:cxn>
                  <a:cxn ang="0">
                    <a:pos x="12" y="12"/>
                  </a:cxn>
                  <a:cxn ang="0">
                    <a:pos x="20" y="6"/>
                  </a:cxn>
                  <a:cxn ang="0">
                    <a:pos x="30" y="2"/>
                  </a:cxn>
                  <a:cxn ang="0">
                    <a:pos x="42" y="0"/>
                  </a:cxn>
                  <a:cxn ang="0">
                    <a:pos x="56" y="2"/>
                  </a:cxn>
                  <a:cxn ang="0">
                    <a:pos x="66" y="2"/>
                  </a:cxn>
                  <a:cxn ang="0">
                    <a:pos x="64" y="12"/>
                  </a:cxn>
                  <a:cxn ang="0">
                    <a:pos x="56" y="10"/>
                  </a:cxn>
                  <a:cxn ang="0">
                    <a:pos x="44" y="10"/>
                  </a:cxn>
                  <a:cxn ang="0">
                    <a:pos x="36" y="10"/>
                  </a:cxn>
                  <a:cxn ang="0">
                    <a:pos x="28" y="12"/>
                  </a:cxn>
                  <a:cxn ang="0">
                    <a:pos x="22" y="16"/>
                  </a:cxn>
                  <a:cxn ang="0">
                    <a:pos x="20" y="22"/>
                  </a:cxn>
                  <a:cxn ang="0">
                    <a:pos x="20" y="26"/>
                  </a:cxn>
                  <a:cxn ang="0">
                    <a:pos x="20" y="28"/>
                  </a:cxn>
                  <a:cxn ang="0">
                    <a:pos x="26" y="32"/>
                  </a:cxn>
                  <a:cxn ang="0">
                    <a:pos x="32" y="36"/>
                  </a:cxn>
                  <a:cxn ang="0">
                    <a:pos x="38" y="36"/>
                  </a:cxn>
                  <a:cxn ang="0">
                    <a:pos x="48" y="38"/>
                  </a:cxn>
                  <a:cxn ang="0">
                    <a:pos x="56" y="42"/>
                  </a:cxn>
                  <a:cxn ang="0">
                    <a:pos x="62" y="50"/>
                  </a:cxn>
                  <a:cxn ang="0">
                    <a:pos x="64" y="60"/>
                  </a:cxn>
                </a:cxnLst>
                <a:rect l="0" t="0" r="r" b="b"/>
                <a:pathLst>
                  <a:path w="66" h="86">
                    <a:moveTo>
                      <a:pt x="64" y="60"/>
                    </a:moveTo>
                    <a:lnTo>
                      <a:pt x="64" y="60"/>
                    </a:lnTo>
                    <a:lnTo>
                      <a:pt x="60" y="70"/>
                    </a:lnTo>
                    <a:lnTo>
                      <a:pt x="54" y="78"/>
                    </a:lnTo>
                    <a:lnTo>
                      <a:pt x="54" y="78"/>
                    </a:lnTo>
                    <a:lnTo>
                      <a:pt x="48" y="82"/>
                    </a:lnTo>
                    <a:lnTo>
                      <a:pt x="42" y="84"/>
                    </a:lnTo>
                    <a:lnTo>
                      <a:pt x="26" y="86"/>
                    </a:lnTo>
                    <a:lnTo>
                      <a:pt x="26" y="86"/>
                    </a:lnTo>
                    <a:lnTo>
                      <a:pt x="12" y="84"/>
                    </a:lnTo>
                    <a:lnTo>
                      <a:pt x="12" y="84"/>
                    </a:lnTo>
                    <a:lnTo>
                      <a:pt x="0" y="82"/>
                    </a:lnTo>
                    <a:lnTo>
                      <a:pt x="2" y="74"/>
                    </a:lnTo>
                    <a:lnTo>
                      <a:pt x="2" y="74"/>
                    </a:lnTo>
                    <a:lnTo>
                      <a:pt x="12" y="76"/>
                    </a:lnTo>
                    <a:lnTo>
                      <a:pt x="12" y="76"/>
                    </a:lnTo>
                    <a:lnTo>
                      <a:pt x="24" y="76"/>
                    </a:lnTo>
                    <a:lnTo>
                      <a:pt x="24" y="76"/>
                    </a:lnTo>
                    <a:lnTo>
                      <a:pt x="34" y="76"/>
                    </a:lnTo>
                    <a:lnTo>
                      <a:pt x="34" y="76"/>
                    </a:lnTo>
                    <a:lnTo>
                      <a:pt x="42" y="74"/>
                    </a:lnTo>
                    <a:lnTo>
                      <a:pt x="42" y="74"/>
                    </a:lnTo>
                    <a:lnTo>
                      <a:pt x="48" y="70"/>
                    </a:lnTo>
                    <a:lnTo>
                      <a:pt x="48" y="70"/>
                    </a:lnTo>
                    <a:lnTo>
                      <a:pt x="50" y="66"/>
                    </a:lnTo>
                    <a:lnTo>
                      <a:pt x="52" y="62"/>
                    </a:lnTo>
                    <a:lnTo>
                      <a:pt x="52" y="62"/>
                    </a:lnTo>
                    <a:lnTo>
                      <a:pt x="52" y="58"/>
                    </a:lnTo>
                    <a:lnTo>
                      <a:pt x="50" y="54"/>
                    </a:lnTo>
                    <a:lnTo>
                      <a:pt x="50" y="54"/>
                    </a:lnTo>
                    <a:lnTo>
                      <a:pt x="44" y="50"/>
                    </a:lnTo>
                    <a:lnTo>
                      <a:pt x="44" y="50"/>
                    </a:lnTo>
                    <a:lnTo>
                      <a:pt x="36" y="48"/>
                    </a:lnTo>
                    <a:lnTo>
                      <a:pt x="36" y="48"/>
                    </a:lnTo>
                    <a:lnTo>
                      <a:pt x="28" y="46"/>
                    </a:lnTo>
                    <a:lnTo>
                      <a:pt x="28" y="46"/>
                    </a:lnTo>
                    <a:lnTo>
                      <a:pt x="20" y="44"/>
                    </a:lnTo>
                    <a:lnTo>
                      <a:pt x="20" y="44"/>
                    </a:lnTo>
                    <a:lnTo>
                      <a:pt x="12" y="40"/>
                    </a:lnTo>
                    <a:lnTo>
                      <a:pt x="12" y="40"/>
                    </a:lnTo>
                    <a:lnTo>
                      <a:pt x="8" y="34"/>
                    </a:lnTo>
                    <a:lnTo>
                      <a:pt x="8" y="34"/>
                    </a:lnTo>
                    <a:lnTo>
                      <a:pt x="8" y="24"/>
                    </a:lnTo>
                    <a:lnTo>
                      <a:pt x="8" y="24"/>
                    </a:lnTo>
                    <a:lnTo>
                      <a:pt x="8" y="18"/>
                    </a:lnTo>
                    <a:lnTo>
                      <a:pt x="12" y="12"/>
                    </a:lnTo>
                    <a:lnTo>
                      <a:pt x="12" y="12"/>
                    </a:lnTo>
                    <a:lnTo>
                      <a:pt x="20" y="6"/>
                    </a:lnTo>
                    <a:lnTo>
                      <a:pt x="20" y="6"/>
                    </a:lnTo>
                    <a:lnTo>
                      <a:pt x="30" y="2"/>
                    </a:lnTo>
                    <a:lnTo>
                      <a:pt x="30" y="2"/>
                    </a:lnTo>
                    <a:lnTo>
                      <a:pt x="42" y="0"/>
                    </a:lnTo>
                    <a:lnTo>
                      <a:pt x="42" y="0"/>
                    </a:lnTo>
                    <a:lnTo>
                      <a:pt x="56" y="2"/>
                    </a:lnTo>
                    <a:lnTo>
                      <a:pt x="56" y="2"/>
                    </a:lnTo>
                    <a:lnTo>
                      <a:pt x="66" y="2"/>
                    </a:lnTo>
                    <a:lnTo>
                      <a:pt x="64" y="12"/>
                    </a:lnTo>
                    <a:lnTo>
                      <a:pt x="64" y="12"/>
                    </a:lnTo>
                    <a:lnTo>
                      <a:pt x="56" y="10"/>
                    </a:lnTo>
                    <a:lnTo>
                      <a:pt x="56" y="10"/>
                    </a:lnTo>
                    <a:lnTo>
                      <a:pt x="44" y="10"/>
                    </a:lnTo>
                    <a:lnTo>
                      <a:pt x="44" y="10"/>
                    </a:lnTo>
                    <a:lnTo>
                      <a:pt x="36" y="10"/>
                    </a:lnTo>
                    <a:lnTo>
                      <a:pt x="36" y="10"/>
                    </a:lnTo>
                    <a:lnTo>
                      <a:pt x="28" y="12"/>
                    </a:lnTo>
                    <a:lnTo>
                      <a:pt x="28" y="12"/>
                    </a:lnTo>
                    <a:lnTo>
                      <a:pt x="22" y="16"/>
                    </a:lnTo>
                    <a:lnTo>
                      <a:pt x="22" y="16"/>
                    </a:lnTo>
                    <a:lnTo>
                      <a:pt x="20" y="18"/>
                    </a:lnTo>
                    <a:lnTo>
                      <a:pt x="20" y="22"/>
                    </a:lnTo>
                    <a:lnTo>
                      <a:pt x="20" y="22"/>
                    </a:lnTo>
                    <a:lnTo>
                      <a:pt x="20" y="26"/>
                    </a:lnTo>
                    <a:lnTo>
                      <a:pt x="20" y="28"/>
                    </a:lnTo>
                    <a:lnTo>
                      <a:pt x="20" y="28"/>
                    </a:lnTo>
                    <a:lnTo>
                      <a:pt x="26" y="32"/>
                    </a:lnTo>
                    <a:lnTo>
                      <a:pt x="26" y="32"/>
                    </a:lnTo>
                    <a:lnTo>
                      <a:pt x="32" y="36"/>
                    </a:lnTo>
                    <a:lnTo>
                      <a:pt x="32" y="36"/>
                    </a:lnTo>
                    <a:lnTo>
                      <a:pt x="38" y="36"/>
                    </a:lnTo>
                    <a:lnTo>
                      <a:pt x="38" y="36"/>
                    </a:lnTo>
                    <a:lnTo>
                      <a:pt x="48" y="38"/>
                    </a:lnTo>
                    <a:lnTo>
                      <a:pt x="48" y="38"/>
                    </a:lnTo>
                    <a:lnTo>
                      <a:pt x="56" y="42"/>
                    </a:lnTo>
                    <a:lnTo>
                      <a:pt x="56" y="42"/>
                    </a:lnTo>
                    <a:lnTo>
                      <a:pt x="62" y="50"/>
                    </a:lnTo>
                    <a:lnTo>
                      <a:pt x="62" y="50"/>
                    </a:lnTo>
                    <a:lnTo>
                      <a:pt x="64" y="54"/>
                    </a:lnTo>
                    <a:lnTo>
                      <a:pt x="64" y="60"/>
                    </a:lnTo>
                    <a:lnTo>
                      <a:pt x="64" y="60"/>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7" name="Freeform 82"/>
              <p:cNvSpPr>
                <a:spLocks/>
              </p:cNvSpPr>
              <p:nvPr/>
            </p:nvSpPr>
            <p:spPr bwMode="auto">
              <a:xfrm>
                <a:off x="8778401" y="857157"/>
                <a:ext cx="50315" cy="69666"/>
              </a:xfrm>
              <a:custGeom>
                <a:avLst/>
                <a:gdLst/>
                <a:ahLst/>
                <a:cxnLst>
                  <a:cxn ang="0">
                    <a:pos x="0" y="108"/>
                  </a:cxn>
                  <a:cxn ang="0">
                    <a:pos x="14" y="0"/>
                  </a:cxn>
                  <a:cxn ang="0">
                    <a:pos x="78" y="0"/>
                  </a:cxn>
                  <a:cxn ang="0">
                    <a:pos x="76" y="8"/>
                  </a:cxn>
                  <a:cxn ang="0">
                    <a:pos x="24" y="8"/>
                  </a:cxn>
                  <a:cxn ang="0">
                    <a:pos x="20" y="48"/>
                  </a:cxn>
                  <a:cxn ang="0">
                    <a:pos x="60" y="48"/>
                  </a:cxn>
                  <a:cxn ang="0">
                    <a:pos x="58" y="56"/>
                  </a:cxn>
                  <a:cxn ang="0">
                    <a:pos x="20" y="56"/>
                  </a:cxn>
                  <a:cxn ang="0">
                    <a:pos x="14" y="98"/>
                  </a:cxn>
                  <a:cxn ang="0">
                    <a:pos x="66" y="98"/>
                  </a:cxn>
                  <a:cxn ang="0">
                    <a:pos x="66" y="108"/>
                  </a:cxn>
                  <a:cxn ang="0">
                    <a:pos x="0" y="108"/>
                  </a:cxn>
                </a:cxnLst>
                <a:rect l="0" t="0" r="r" b="b"/>
                <a:pathLst>
                  <a:path w="78" h="108">
                    <a:moveTo>
                      <a:pt x="0" y="108"/>
                    </a:moveTo>
                    <a:lnTo>
                      <a:pt x="14" y="0"/>
                    </a:lnTo>
                    <a:lnTo>
                      <a:pt x="78" y="0"/>
                    </a:lnTo>
                    <a:lnTo>
                      <a:pt x="76" y="8"/>
                    </a:lnTo>
                    <a:lnTo>
                      <a:pt x="24" y="8"/>
                    </a:lnTo>
                    <a:lnTo>
                      <a:pt x="20" y="48"/>
                    </a:lnTo>
                    <a:lnTo>
                      <a:pt x="60" y="48"/>
                    </a:lnTo>
                    <a:lnTo>
                      <a:pt x="58" y="56"/>
                    </a:lnTo>
                    <a:lnTo>
                      <a:pt x="20" y="56"/>
                    </a:lnTo>
                    <a:lnTo>
                      <a:pt x="14" y="98"/>
                    </a:lnTo>
                    <a:lnTo>
                      <a:pt x="66" y="98"/>
                    </a:lnTo>
                    <a:lnTo>
                      <a:pt x="66" y="108"/>
                    </a:lnTo>
                    <a:lnTo>
                      <a:pt x="0" y="108"/>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8" name="Freeform 83"/>
              <p:cNvSpPr>
                <a:spLocks noEditPoints="1"/>
              </p:cNvSpPr>
              <p:nvPr/>
            </p:nvSpPr>
            <p:spPr bwMode="auto">
              <a:xfrm>
                <a:off x="8831296" y="851993"/>
                <a:ext cx="51605" cy="76117"/>
              </a:xfrm>
              <a:custGeom>
                <a:avLst/>
                <a:gdLst/>
                <a:ahLst/>
                <a:cxnLst>
                  <a:cxn ang="0">
                    <a:pos x="66" y="114"/>
                  </a:cxn>
                  <a:cxn ang="0">
                    <a:pos x="60" y="116"/>
                  </a:cxn>
                  <a:cxn ang="0">
                    <a:pos x="54" y="116"/>
                  </a:cxn>
                  <a:cxn ang="0">
                    <a:pos x="46" y="118"/>
                  </a:cxn>
                  <a:cxn ang="0">
                    <a:pos x="38" y="118"/>
                  </a:cxn>
                  <a:cxn ang="0">
                    <a:pos x="22" y="114"/>
                  </a:cxn>
                  <a:cxn ang="0">
                    <a:pos x="14" y="112"/>
                  </a:cxn>
                  <a:cxn ang="0">
                    <a:pos x="8" y="106"/>
                  </a:cxn>
                  <a:cxn ang="0">
                    <a:pos x="2" y="94"/>
                  </a:cxn>
                  <a:cxn ang="0">
                    <a:pos x="0" y="86"/>
                  </a:cxn>
                  <a:cxn ang="0">
                    <a:pos x="0" y="76"/>
                  </a:cxn>
                  <a:cxn ang="0">
                    <a:pos x="4" y="58"/>
                  </a:cxn>
                  <a:cxn ang="0">
                    <a:pos x="10" y="50"/>
                  </a:cxn>
                  <a:cxn ang="0">
                    <a:pos x="14" y="44"/>
                  </a:cxn>
                  <a:cxn ang="0">
                    <a:pos x="28" y="36"/>
                  </a:cxn>
                  <a:cxn ang="0">
                    <a:pos x="36" y="34"/>
                  </a:cxn>
                  <a:cxn ang="0">
                    <a:pos x="44" y="32"/>
                  </a:cxn>
                  <a:cxn ang="0">
                    <a:pos x="52" y="34"/>
                  </a:cxn>
                  <a:cxn ang="0">
                    <a:pos x="68" y="0"/>
                  </a:cxn>
                  <a:cxn ang="0">
                    <a:pos x="80" y="0"/>
                  </a:cxn>
                  <a:cxn ang="0">
                    <a:pos x="78" y="16"/>
                  </a:cxn>
                  <a:cxn ang="0">
                    <a:pos x="76" y="38"/>
                  </a:cxn>
                  <a:cxn ang="0">
                    <a:pos x="72" y="62"/>
                  </a:cxn>
                  <a:cxn ang="0">
                    <a:pos x="70" y="84"/>
                  </a:cxn>
                  <a:cxn ang="0">
                    <a:pos x="68" y="102"/>
                  </a:cxn>
                  <a:cxn ang="0">
                    <a:pos x="66" y="114"/>
                  </a:cxn>
                  <a:cxn ang="0">
                    <a:pos x="64" y="44"/>
                  </a:cxn>
                  <a:cxn ang="0">
                    <a:pos x="54" y="42"/>
                  </a:cxn>
                  <a:cxn ang="0">
                    <a:pos x="48" y="42"/>
                  </a:cxn>
                  <a:cxn ang="0">
                    <a:pos x="28" y="46"/>
                  </a:cxn>
                  <a:cxn ang="0">
                    <a:pos x="24" y="50"/>
                  </a:cxn>
                  <a:cxn ang="0">
                    <a:pos x="16" y="60"/>
                  </a:cxn>
                  <a:cxn ang="0">
                    <a:pos x="14" y="76"/>
                  </a:cxn>
                  <a:cxn ang="0">
                    <a:pos x="14" y="88"/>
                  </a:cxn>
                  <a:cxn ang="0">
                    <a:pos x="18" y="100"/>
                  </a:cxn>
                  <a:cxn ang="0">
                    <a:pos x="22" y="104"/>
                  </a:cxn>
                  <a:cxn ang="0">
                    <a:pos x="28" y="106"/>
                  </a:cxn>
                  <a:cxn ang="0">
                    <a:pos x="40" y="108"/>
                  </a:cxn>
                  <a:cxn ang="0">
                    <a:pos x="46" y="108"/>
                  </a:cxn>
                  <a:cxn ang="0">
                    <a:pos x="56" y="108"/>
                  </a:cxn>
                </a:cxnLst>
                <a:rect l="0" t="0" r="r" b="b"/>
                <a:pathLst>
                  <a:path w="80" h="118">
                    <a:moveTo>
                      <a:pt x="66" y="114"/>
                    </a:moveTo>
                    <a:lnTo>
                      <a:pt x="66" y="114"/>
                    </a:lnTo>
                    <a:lnTo>
                      <a:pt x="60" y="116"/>
                    </a:lnTo>
                    <a:lnTo>
                      <a:pt x="60" y="116"/>
                    </a:lnTo>
                    <a:lnTo>
                      <a:pt x="54" y="116"/>
                    </a:lnTo>
                    <a:lnTo>
                      <a:pt x="54" y="116"/>
                    </a:lnTo>
                    <a:lnTo>
                      <a:pt x="46" y="118"/>
                    </a:lnTo>
                    <a:lnTo>
                      <a:pt x="46" y="118"/>
                    </a:lnTo>
                    <a:lnTo>
                      <a:pt x="38" y="118"/>
                    </a:lnTo>
                    <a:lnTo>
                      <a:pt x="38" y="118"/>
                    </a:lnTo>
                    <a:lnTo>
                      <a:pt x="30" y="116"/>
                    </a:lnTo>
                    <a:lnTo>
                      <a:pt x="22" y="114"/>
                    </a:lnTo>
                    <a:lnTo>
                      <a:pt x="22" y="114"/>
                    </a:lnTo>
                    <a:lnTo>
                      <a:pt x="14" y="112"/>
                    </a:lnTo>
                    <a:lnTo>
                      <a:pt x="8" y="106"/>
                    </a:lnTo>
                    <a:lnTo>
                      <a:pt x="8" y="106"/>
                    </a:lnTo>
                    <a:lnTo>
                      <a:pt x="4" y="100"/>
                    </a:lnTo>
                    <a:lnTo>
                      <a:pt x="2" y="94"/>
                    </a:lnTo>
                    <a:lnTo>
                      <a:pt x="2" y="94"/>
                    </a:lnTo>
                    <a:lnTo>
                      <a:pt x="0" y="86"/>
                    </a:lnTo>
                    <a:lnTo>
                      <a:pt x="0" y="76"/>
                    </a:lnTo>
                    <a:lnTo>
                      <a:pt x="0" y="76"/>
                    </a:lnTo>
                    <a:lnTo>
                      <a:pt x="2" y="66"/>
                    </a:lnTo>
                    <a:lnTo>
                      <a:pt x="4" y="58"/>
                    </a:lnTo>
                    <a:lnTo>
                      <a:pt x="4" y="58"/>
                    </a:lnTo>
                    <a:lnTo>
                      <a:pt x="10" y="50"/>
                    </a:lnTo>
                    <a:lnTo>
                      <a:pt x="14" y="44"/>
                    </a:lnTo>
                    <a:lnTo>
                      <a:pt x="14" y="44"/>
                    </a:lnTo>
                    <a:lnTo>
                      <a:pt x="20" y="40"/>
                    </a:lnTo>
                    <a:lnTo>
                      <a:pt x="28" y="36"/>
                    </a:lnTo>
                    <a:lnTo>
                      <a:pt x="28" y="36"/>
                    </a:lnTo>
                    <a:lnTo>
                      <a:pt x="36" y="34"/>
                    </a:lnTo>
                    <a:lnTo>
                      <a:pt x="44" y="32"/>
                    </a:lnTo>
                    <a:lnTo>
                      <a:pt x="44" y="32"/>
                    </a:lnTo>
                    <a:lnTo>
                      <a:pt x="52" y="34"/>
                    </a:lnTo>
                    <a:lnTo>
                      <a:pt x="52" y="34"/>
                    </a:lnTo>
                    <a:lnTo>
                      <a:pt x="64" y="34"/>
                    </a:lnTo>
                    <a:lnTo>
                      <a:pt x="68" y="0"/>
                    </a:lnTo>
                    <a:lnTo>
                      <a:pt x="80" y="0"/>
                    </a:lnTo>
                    <a:lnTo>
                      <a:pt x="80" y="0"/>
                    </a:lnTo>
                    <a:lnTo>
                      <a:pt x="78" y="16"/>
                    </a:lnTo>
                    <a:lnTo>
                      <a:pt x="78" y="16"/>
                    </a:lnTo>
                    <a:lnTo>
                      <a:pt x="76" y="38"/>
                    </a:lnTo>
                    <a:lnTo>
                      <a:pt x="76" y="38"/>
                    </a:lnTo>
                    <a:lnTo>
                      <a:pt x="72" y="62"/>
                    </a:lnTo>
                    <a:lnTo>
                      <a:pt x="72" y="62"/>
                    </a:lnTo>
                    <a:lnTo>
                      <a:pt x="70" y="84"/>
                    </a:lnTo>
                    <a:lnTo>
                      <a:pt x="70" y="84"/>
                    </a:lnTo>
                    <a:lnTo>
                      <a:pt x="68" y="102"/>
                    </a:lnTo>
                    <a:lnTo>
                      <a:pt x="68" y="102"/>
                    </a:lnTo>
                    <a:lnTo>
                      <a:pt x="66" y="114"/>
                    </a:lnTo>
                    <a:lnTo>
                      <a:pt x="66" y="114"/>
                    </a:lnTo>
                    <a:close/>
                    <a:moveTo>
                      <a:pt x="64" y="44"/>
                    </a:moveTo>
                    <a:lnTo>
                      <a:pt x="64" y="44"/>
                    </a:lnTo>
                    <a:lnTo>
                      <a:pt x="54" y="42"/>
                    </a:lnTo>
                    <a:lnTo>
                      <a:pt x="54" y="42"/>
                    </a:lnTo>
                    <a:lnTo>
                      <a:pt x="48" y="42"/>
                    </a:lnTo>
                    <a:lnTo>
                      <a:pt x="48" y="42"/>
                    </a:lnTo>
                    <a:lnTo>
                      <a:pt x="34" y="44"/>
                    </a:lnTo>
                    <a:lnTo>
                      <a:pt x="28" y="46"/>
                    </a:lnTo>
                    <a:lnTo>
                      <a:pt x="24" y="50"/>
                    </a:lnTo>
                    <a:lnTo>
                      <a:pt x="24" y="50"/>
                    </a:lnTo>
                    <a:lnTo>
                      <a:pt x="20" y="54"/>
                    </a:lnTo>
                    <a:lnTo>
                      <a:pt x="16" y="60"/>
                    </a:lnTo>
                    <a:lnTo>
                      <a:pt x="14" y="76"/>
                    </a:lnTo>
                    <a:lnTo>
                      <a:pt x="14" y="76"/>
                    </a:lnTo>
                    <a:lnTo>
                      <a:pt x="14" y="88"/>
                    </a:lnTo>
                    <a:lnTo>
                      <a:pt x="14" y="88"/>
                    </a:lnTo>
                    <a:lnTo>
                      <a:pt x="16" y="94"/>
                    </a:lnTo>
                    <a:lnTo>
                      <a:pt x="18" y="100"/>
                    </a:lnTo>
                    <a:lnTo>
                      <a:pt x="18" y="100"/>
                    </a:lnTo>
                    <a:lnTo>
                      <a:pt x="22" y="104"/>
                    </a:lnTo>
                    <a:lnTo>
                      <a:pt x="28" y="106"/>
                    </a:lnTo>
                    <a:lnTo>
                      <a:pt x="28" y="106"/>
                    </a:lnTo>
                    <a:lnTo>
                      <a:pt x="32" y="108"/>
                    </a:lnTo>
                    <a:lnTo>
                      <a:pt x="40" y="108"/>
                    </a:lnTo>
                    <a:lnTo>
                      <a:pt x="40" y="108"/>
                    </a:lnTo>
                    <a:lnTo>
                      <a:pt x="46" y="108"/>
                    </a:lnTo>
                    <a:lnTo>
                      <a:pt x="46" y="108"/>
                    </a:lnTo>
                    <a:lnTo>
                      <a:pt x="56" y="108"/>
                    </a:lnTo>
                    <a:lnTo>
                      <a:pt x="64" y="44"/>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9" name="Freeform 84"/>
              <p:cNvSpPr>
                <a:spLocks noEditPoints="1"/>
              </p:cNvSpPr>
              <p:nvPr/>
            </p:nvSpPr>
            <p:spPr bwMode="auto">
              <a:xfrm>
                <a:off x="8889351" y="872641"/>
                <a:ext cx="55475" cy="76117"/>
              </a:xfrm>
              <a:custGeom>
                <a:avLst/>
                <a:gdLst/>
                <a:ahLst/>
                <a:cxnLst>
                  <a:cxn ang="0">
                    <a:pos x="64" y="8"/>
                  </a:cxn>
                  <a:cxn ang="0">
                    <a:pos x="70" y="16"/>
                  </a:cxn>
                  <a:cxn ang="0">
                    <a:pos x="72" y="28"/>
                  </a:cxn>
                  <a:cxn ang="0">
                    <a:pos x="68" y="40"/>
                  </a:cxn>
                  <a:cxn ang="0">
                    <a:pos x="60" y="50"/>
                  </a:cxn>
                  <a:cxn ang="0">
                    <a:pos x="48" y="54"/>
                  </a:cxn>
                  <a:cxn ang="0">
                    <a:pos x="30" y="56"/>
                  </a:cxn>
                  <a:cxn ang="0">
                    <a:pos x="26" y="56"/>
                  </a:cxn>
                  <a:cxn ang="0">
                    <a:pos x="16" y="64"/>
                  </a:cxn>
                  <a:cxn ang="0">
                    <a:pos x="16" y="70"/>
                  </a:cxn>
                  <a:cxn ang="0">
                    <a:pos x="26" y="74"/>
                  </a:cxn>
                  <a:cxn ang="0">
                    <a:pos x="36" y="76"/>
                  </a:cxn>
                  <a:cxn ang="0">
                    <a:pos x="54" y="76"/>
                  </a:cxn>
                  <a:cxn ang="0">
                    <a:pos x="64" y="78"/>
                  </a:cxn>
                  <a:cxn ang="0">
                    <a:pos x="72" y="82"/>
                  </a:cxn>
                  <a:cxn ang="0">
                    <a:pos x="74" y="92"/>
                  </a:cxn>
                  <a:cxn ang="0">
                    <a:pos x="68" y="106"/>
                  </a:cxn>
                  <a:cxn ang="0">
                    <a:pos x="56" y="114"/>
                  </a:cxn>
                  <a:cxn ang="0">
                    <a:pos x="30" y="118"/>
                  </a:cxn>
                  <a:cxn ang="0">
                    <a:pos x="14" y="118"/>
                  </a:cxn>
                  <a:cxn ang="0">
                    <a:pos x="2" y="106"/>
                  </a:cxn>
                  <a:cxn ang="0">
                    <a:pos x="28" y="110"/>
                  </a:cxn>
                  <a:cxn ang="0">
                    <a:pos x="36" y="110"/>
                  </a:cxn>
                  <a:cxn ang="0">
                    <a:pos x="56" y="102"/>
                  </a:cxn>
                  <a:cxn ang="0">
                    <a:pos x="60" y="96"/>
                  </a:cxn>
                  <a:cxn ang="0">
                    <a:pos x="58" y="90"/>
                  </a:cxn>
                  <a:cxn ang="0">
                    <a:pos x="48" y="86"/>
                  </a:cxn>
                  <a:cxn ang="0">
                    <a:pos x="40" y="86"/>
                  </a:cxn>
                  <a:cxn ang="0">
                    <a:pos x="28" y="86"/>
                  </a:cxn>
                  <a:cxn ang="0">
                    <a:pos x="20" y="86"/>
                  </a:cxn>
                  <a:cxn ang="0">
                    <a:pos x="4" y="80"/>
                  </a:cxn>
                  <a:cxn ang="0">
                    <a:pos x="2" y="70"/>
                  </a:cxn>
                  <a:cxn ang="0">
                    <a:pos x="8" y="60"/>
                  </a:cxn>
                  <a:cxn ang="0">
                    <a:pos x="18" y="52"/>
                  </a:cxn>
                  <a:cxn ang="0">
                    <a:pos x="8" y="42"/>
                  </a:cxn>
                  <a:cxn ang="0">
                    <a:pos x="4" y="28"/>
                  </a:cxn>
                  <a:cxn ang="0">
                    <a:pos x="10" y="16"/>
                  </a:cxn>
                  <a:cxn ang="0">
                    <a:pos x="18" y="8"/>
                  </a:cxn>
                  <a:cxn ang="0">
                    <a:pos x="42" y="0"/>
                  </a:cxn>
                  <a:cxn ang="0">
                    <a:pos x="48" y="2"/>
                  </a:cxn>
                  <a:cxn ang="0">
                    <a:pos x="86" y="10"/>
                  </a:cxn>
                  <a:cxn ang="0">
                    <a:pos x="74" y="8"/>
                  </a:cxn>
                  <a:cxn ang="0">
                    <a:pos x="60" y="20"/>
                  </a:cxn>
                  <a:cxn ang="0">
                    <a:pos x="50" y="10"/>
                  </a:cxn>
                  <a:cxn ang="0">
                    <a:pos x="34" y="10"/>
                  </a:cxn>
                  <a:cxn ang="0">
                    <a:pos x="22" y="20"/>
                  </a:cxn>
                  <a:cxn ang="0">
                    <a:pos x="20" y="36"/>
                  </a:cxn>
                  <a:cxn ang="0">
                    <a:pos x="28" y="46"/>
                  </a:cxn>
                  <a:cxn ang="0">
                    <a:pos x="46" y="46"/>
                  </a:cxn>
                  <a:cxn ang="0">
                    <a:pos x="60" y="28"/>
                  </a:cxn>
                </a:cxnLst>
                <a:rect l="0" t="0" r="r" b="b"/>
                <a:pathLst>
                  <a:path w="86" h="118">
                    <a:moveTo>
                      <a:pt x="74" y="8"/>
                    </a:moveTo>
                    <a:lnTo>
                      <a:pt x="74" y="8"/>
                    </a:lnTo>
                    <a:lnTo>
                      <a:pt x="64" y="8"/>
                    </a:lnTo>
                    <a:lnTo>
                      <a:pt x="64" y="8"/>
                    </a:lnTo>
                    <a:lnTo>
                      <a:pt x="68" y="12"/>
                    </a:lnTo>
                    <a:lnTo>
                      <a:pt x="70" y="16"/>
                    </a:lnTo>
                    <a:lnTo>
                      <a:pt x="70" y="16"/>
                    </a:lnTo>
                    <a:lnTo>
                      <a:pt x="72" y="22"/>
                    </a:lnTo>
                    <a:lnTo>
                      <a:pt x="72" y="28"/>
                    </a:lnTo>
                    <a:lnTo>
                      <a:pt x="72" y="28"/>
                    </a:lnTo>
                    <a:lnTo>
                      <a:pt x="70" y="36"/>
                    </a:lnTo>
                    <a:lnTo>
                      <a:pt x="68" y="40"/>
                    </a:lnTo>
                    <a:lnTo>
                      <a:pt x="68" y="40"/>
                    </a:lnTo>
                    <a:lnTo>
                      <a:pt x="64" y="46"/>
                    </a:lnTo>
                    <a:lnTo>
                      <a:pt x="60" y="50"/>
                    </a:lnTo>
                    <a:lnTo>
                      <a:pt x="60" y="50"/>
                    </a:lnTo>
                    <a:lnTo>
                      <a:pt x="48" y="54"/>
                    </a:lnTo>
                    <a:lnTo>
                      <a:pt x="48" y="54"/>
                    </a:lnTo>
                    <a:lnTo>
                      <a:pt x="36" y="56"/>
                    </a:lnTo>
                    <a:lnTo>
                      <a:pt x="36" y="56"/>
                    </a:lnTo>
                    <a:lnTo>
                      <a:pt x="30" y="56"/>
                    </a:lnTo>
                    <a:lnTo>
                      <a:pt x="30" y="56"/>
                    </a:lnTo>
                    <a:lnTo>
                      <a:pt x="26" y="56"/>
                    </a:lnTo>
                    <a:lnTo>
                      <a:pt x="26" y="56"/>
                    </a:lnTo>
                    <a:lnTo>
                      <a:pt x="20" y="60"/>
                    </a:lnTo>
                    <a:lnTo>
                      <a:pt x="20" y="60"/>
                    </a:lnTo>
                    <a:lnTo>
                      <a:pt x="16" y="64"/>
                    </a:lnTo>
                    <a:lnTo>
                      <a:pt x="16" y="68"/>
                    </a:lnTo>
                    <a:lnTo>
                      <a:pt x="16" y="68"/>
                    </a:lnTo>
                    <a:lnTo>
                      <a:pt x="16" y="70"/>
                    </a:lnTo>
                    <a:lnTo>
                      <a:pt x="18" y="72"/>
                    </a:lnTo>
                    <a:lnTo>
                      <a:pt x="18" y="72"/>
                    </a:lnTo>
                    <a:lnTo>
                      <a:pt x="26" y="74"/>
                    </a:lnTo>
                    <a:lnTo>
                      <a:pt x="26" y="74"/>
                    </a:lnTo>
                    <a:lnTo>
                      <a:pt x="36" y="76"/>
                    </a:lnTo>
                    <a:lnTo>
                      <a:pt x="36" y="76"/>
                    </a:lnTo>
                    <a:lnTo>
                      <a:pt x="42" y="74"/>
                    </a:lnTo>
                    <a:lnTo>
                      <a:pt x="42" y="74"/>
                    </a:lnTo>
                    <a:lnTo>
                      <a:pt x="54" y="76"/>
                    </a:lnTo>
                    <a:lnTo>
                      <a:pt x="54" y="76"/>
                    </a:lnTo>
                    <a:lnTo>
                      <a:pt x="64" y="78"/>
                    </a:lnTo>
                    <a:lnTo>
                      <a:pt x="64" y="78"/>
                    </a:lnTo>
                    <a:lnTo>
                      <a:pt x="68" y="80"/>
                    </a:lnTo>
                    <a:lnTo>
                      <a:pt x="72" y="82"/>
                    </a:lnTo>
                    <a:lnTo>
                      <a:pt x="72" y="82"/>
                    </a:lnTo>
                    <a:lnTo>
                      <a:pt x="74" y="86"/>
                    </a:lnTo>
                    <a:lnTo>
                      <a:pt x="74" y="92"/>
                    </a:lnTo>
                    <a:lnTo>
                      <a:pt x="74" y="92"/>
                    </a:lnTo>
                    <a:lnTo>
                      <a:pt x="72" y="100"/>
                    </a:lnTo>
                    <a:lnTo>
                      <a:pt x="68" y="106"/>
                    </a:lnTo>
                    <a:lnTo>
                      <a:pt x="68" y="106"/>
                    </a:lnTo>
                    <a:lnTo>
                      <a:pt x="62" y="110"/>
                    </a:lnTo>
                    <a:lnTo>
                      <a:pt x="56" y="114"/>
                    </a:lnTo>
                    <a:lnTo>
                      <a:pt x="56" y="114"/>
                    </a:lnTo>
                    <a:lnTo>
                      <a:pt x="42" y="116"/>
                    </a:lnTo>
                    <a:lnTo>
                      <a:pt x="42" y="116"/>
                    </a:lnTo>
                    <a:lnTo>
                      <a:pt x="30" y="118"/>
                    </a:lnTo>
                    <a:lnTo>
                      <a:pt x="30" y="118"/>
                    </a:lnTo>
                    <a:lnTo>
                      <a:pt x="14" y="118"/>
                    </a:lnTo>
                    <a:lnTo>
                      <a:pt x="14" y="118"/>
                    </a:lnTo>
                    <a:lnTo>
                      <a:pt x="0" y="116"/>
                    </a:lnTo>
                    <a:lnTo>
                      <a:pt x="2" y="106"/>
                    </a:lnTo>
                    <a:lnTo>
                      <a:pt x="2" y="106"/>
                    </a:lnTo>
                    <a:lnTo>
                      <a:pt x="14" y="108"/>
                    </a:lnTo>
                    <a:lnTo>
                      <a:pt x="14" y="108"/>
                    </a:lnTo>
                    <a:lnTo>
                      <a:pt x="28" y="110"/>
                    </a:lnTo>
                    <a:lnTo>
                      <a:pt x="28" y="110"/>
                    </a:lnTo>
                    <a:lnTo>
                      <a:pt x="36" y="110"/>
                    </a:lnTo>
                    <a:lnTo>
                      <a:pt x="36" y="110"/>
                    </a:lnTo>
                    <a:lnTo>
                      <a:pt x="46" y="108"/>
                    </a:lnTo>
                    <a:lnTo>
                      <a:pt x="46" y="108"/>
                    </a:lnTo>
                    <a:lnTo>
                      <a:pt x="56" y="102"/>
                    </a:lnTo>
                    <a:lnTo>
                      <a:pt x="56" y="102"/>
                    </a:lnTo>
                    <a:lnTo>
                      <a:pt x="58" y="100"/>
                    </a:lnTo>
                    <a:lnTo>
                      <a:pt x="60" y="96"/>
                    </a:lnTo>
                    <a:lnTo>
                      <a:pt x="60" y="96"/>
                    </a:lnTo>
                    <a:lnTo>
                      <a:pt x="58" y="90"/>
                    </a:lnTo>
                    <a:lnTo>
                      <a:pt x="58" y="90"/>
                    </a:lnTo>
                    <a:lnTo>
                      <a:pt x="54" y="88"/>
                    </a:lnTo>
                    <a:lnTo>
                      <a:pt x="54" y="88"/>
                    </a:lnTo>
                    <a:lnTo>
                      <a:pt x="48" y="86"/>
                    </a:lnTo>
                    <a:lnTo>
                      <a:pt x="48" y="86"/>
                    </a:lnTo>
                    <a:lnTo>
                      <a:pt x="40" y="86"/>
                    </a:lnTo>
                    <a:lnTo>
                      <a:pt x="40" y="86"/>
                    </a:lnTo>
                    <a:lnTo>
                      <a:pt x="34" y="86"/>
                    </a:lnTo>
                    <a:lnTo>
                      <a:pt x="34" y="86"/>
                    </a:lnTo>
                    <a:lnTo>
                      <a:pt x="28" y="86"/>
                    </a:lnTo>
                    <a:lnTo>
                      <a:pt x="28" y="86"/>
                    </a:lnTo>
                    <a:lnTo>
                      <a:pt x="20" y="86"/>
                    </a:lnTo>
                    <a:lnTo>
                      <a:pt x="20" y="86"/>
                    </a:lnTo>
                    <a:lnTo>
                      <a:pt x="12" y="84"/>
                    </a:lnTo>
                    <a:lnTo>
                      <a:pt x="12" y="84"/>
                    </a:lnTo>
                    <a:lnTo>
                      <a:pt x="4" y="80"/>
                    </a:lnTo>
                    <a:lnTo>
                      <a:pt x="4" y="80"/>
                    </a:lnTo>
                    <a:lnTo>
                      <a:pt x="2" y="76"/>
                    </a:lnTo>
                    <a:lnTo>
                      <a:pt x="2" y="70"/>
                    </a:lnTo>
                    <a:lnTo>
                      <a:pt x="2" y="70"/>
                    </a:lnTo>
                    <a:lnTo>
                      <a:pt x="4" y="64"/>
                    </a:lnTo>
                    <a:lnTo>
                      <a:pt x="8" y="60"/>
                    </a:lnTo>
                    <a:lnTo>
                      <a:pt x="8" y="60"/>
                    </a:lnTo>
                    <a:lnTo>
                      <a:pt x="18" y="52"/>
                    </a:lnTo>
                    <a:lnTo>
                      <a:pt x="18" y="52"/>
                    </a:lnTo>
                    <a:lnTo>
                      <a:pt x="12" y="48"/>
                    </a:lnTo>
                    <a:lnTo>
                      <a:pt x="8" y="42"/>
                    </a:lnTo>
                    <a:lnTo>
                      <a:pt x="8" y="42"/>
                    </a:lnTo>
                    <a:lnTo>
                      <a:pt x="4" y="36"/>
                    </a:lnTo>
                    <a:lnTo>
                      <a:pt x="4" y="28"/>
                    </a:lnTo>
                    <a:lnTo>
                      <a:pt x="4" y="28"/>
                    </a:lnTo>
                    <a:lnTo>
                      <a:pt x="6" y="22"/>
                    </a:lnTo>
                    <a:lnTo>
                      <a:pt x="10" y="16"/>
                    </a:lnTo>
                    <a:lnTo>
                      <a:pt x="10" y="16"/>
                    </a:lnTo>
                    <a:lnTo>
                      <a:pt x="14" y="10"/>
                    </a:lnTo>
                    <a:lnTo>
                      <a:pt x="18" y="8"/>
                    </a:lnTo>
                    <a:lnTo>
                      <a:pt x="18" y="8"/>
                    </a:lnTo>
                    <a:lnTo>
                      <a:pt x="30" y="2"/>
                    </a:lnTo>
                    <a:lnTo>
                      <a:pt x="30" y="2"/>
                    </a:lnTo>
                    <a:lnTo>
                      <a:pt x="42" y="0"/>
                    </a:lnTo>
                    <a:lnTo>
                      <a:pt x="42" y="0"/>
                    </a:lnTo>
                    <a:lnTo>
                      <a:pt x="48" y="2"/>
                    </a:lnTo>
                    <a:lnTo>
                      <a:pt x="48" y="2"/>
                    </a:lnTo>
                    <a:lnTo>
                      <a:pt x="54" y="2"/>
                    </a:lnTo>
                    <a:lnTo>
                      <a:pt x="86" y="0"/>
                    </a:lnTo>
                    <a:lnTo>
                      <a:pt x="86" y="10"/>
                    </a:lnTo>
                    <a:lnTo>
                      <a:pt x="86" y="10"/>
                    </a:lnTo>
                    <a:lnTo>
                      <a:pt x="74" y="8"/>
                    </a:lnTo>
                    <a:lnTo>
                      <a:pt x="74" y="8"/>
                    </a:lnTo>
                    <a:close/>
                    <a:moveTo>
                      <a:pt x="60" y="28"/>
                    </a:moveTo>
                    <a:lnTo>
                      <a:pt x="60" y="28"/>
                    </a:lnTo>
                    <a:lnTo>
                      <a:pt x="60" y="20"/>
                    </a:lnTo>
                    <a:lnTo>
                      <a:pt x="56" y="14"/>
                    </a:lnTo>
                    <a:lnTo>
                      <a:pt x="56" y="14"/>
                    </a:lnTo>
                    <a:lnTo>
                      <a:pt x="50" y="10"/>
                    </a:lnTo>
                    <a:lnTo>
                      <a:pt x="42" y="8"/>
                    </a:lnTo>
                    <a:lnTo>
                      <a:pt x="42" y="8"/>
                    </a:lnTo>
                    <a:lnTo>
                      <a:pt x="34" y="10"/>
                    </a:lnTo>
                    <a:lnTo>
                      <a:pt x="26" y="14"/>
                    </a:lnTo>
                    <a:lnTo>
                      <a:pt x="26" y="14"/>
                    </a:lnTo>
                    <a:lnTo>
                      <a:pt x="22" y="20"/>
                    </a:lnTo>
                    <a:lnTo>
                      <a:pt x="20" y="28"/>
                    </a:lnTo>
                    <a:lnTo>
                      <a:pt x="20" y="28"/>
                    </a:lnTo>
                    <a:lnTo>
                      <a:pt x="20" y="36"/>
                    </a:lnTo>
                    <a:lnTo>
                      <a:pt x="22" y="42"/>
                    </a:lnTo>
                    <a:lnTo>
                      <a:pt x="22" y="42"/>
                    </a:lnTo>
                    <a:lnTo>
                      <a:pt x="28" y="46"/>
                    </a:lnTo>
                    <a:lnTo>
                      <a:pt x="36" y="48"/>
                    </a:lnTo>
                    <a:lnTo>
                      <a:pt x="36" y="48"/>
                    </a:lnTo>
                    <a:lnTo>
                      <a:pt x="46" y="46"/>
                    </a:lnTo>
                    <a:lnTo>
                      <a:pt x="52" y="42"/>
                    </a:lnTo>
                    <a:lnTo>
                      <a:pt x="58" y="36"/>
                    </a:lnTo>
                    <a:lnTo>
                      <a:pt x="60" y="28"/>
                    </a:lnTo>
                    <a:lnTo>
                      <a:pt x="60" y="28"/>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0" name="Freeform 85"/>
              <p:cNvSpPr>
                <a:spLocks noEditPoints="1"/>
              </p:cNvSpPr>
              <p:nvPr/>
            </p:nvSpPr>
            <p:spPr bwMode="auto">
              <a:xfrm>
                <a:off x="8948699" y="872638"/>
                <a:ext cx="49025" cy="55475"/>
              </a:xfrm>
              <a:custGeom>
                <a:avLst/>
                <a:gdLst/>
                <a:ahLst/>
                <a:cxnLst>
                  <a:cxn ang="0">
                    <a:pos x="12" y="46"/>
                  </a:cxn>
                  <a:cxn ang="0">
                    <a:pos x="16" y="64"/>
                  </a:cxn>
                  <a:cxn ang="0">
                    <a:pos x="18" y="70"/>
                  </a:cxn>
                  <a:cxn ang="0">
                    <a:pos x="24" y="72"/>
                  </a:cxn>
                  <a:cxn ang="0">
                    <a:pos x="34" y="76"/>
                  </a:cxn>
                  <a:cxn ang="0">
                    <a:pos x="44" y="78"/>
                  </a:cxn>
                  <a:cxn ang="0">
                    <a:pos x="54" y="76"/>
                  </a:cxn>
                  <a:cxn ang="0">
                    <a:pos x="64" y="74"/>
                  </a:cxn>
                  <a:cxn ang="0">
                    <a:pos x="64" y="82"/>
                  </a:cxn>
                  <a:cxn ang="0">
                    <a:pos x="50" y="86"/>
                  </a:cxn>
                  <a:cxn ang="0">
                    <a:pos x="38" y="86"/>
                  </a:cxn>
                  <a:cxn ang="0">
                    <a:pos x="20" y="82"/>
                  </a:cxn>
                  <a:cxn ang="0">
                    <a:pos x="8" y="74"/>
                  </a:cxn>
                  <a:cxn ang="0">
                    <a:pos x="4" y="68"/>
                  </a:cxn>
                  <a:cxn ang="0">
                    <a:pos x="0" y="52"/>
                  </a:cxn>
                  <a:cxn ang="0">
                    <a:pos x="0" y="42"/>
                  </a:cxn>
                  <a:cxn ang="0">
                    <a:pos x="6" y="22"/>
                  </a:cxn>
                  <a:cxn ang="0">
                    <a:pos x="10" y="16"/>
                  </a:cxn>
                  <a:cxn ang="0">
                    <a:pos x="16" y="10"/>
                  </a:cxn>
                  <a:cxn ang="0">
                    <a:pos x="28" y="2"/>
                  </a:cxn>
                  <a:cxn ang="0">
                    <a:pos x="42" y="0"/>
                  </a:cxn>
                  <a:cxn ang="0">
                    <a:pos x="52" y="2"/>
                  </a:cxn>
                  <a:cxn ang="0">
                    <a:pos x="58" y="4"/>
                  </a:cxn>
                  <a:cxn ang="0">
                    <a:pos x="70" y="12"/>
                  </a:cxn>
                  <a:cxn ang="0">
                    <a:pos x="72" y="18"/>
                  </a:cxn>
                  <a:cxn ang="0">
                    <a:pos x="74" y="26"/>
                  </a:cxn>
                  <a:cxn ang="0">
                    <a:pos x="74" y="44"/>
                  </a:cxn>
                  <a:cxn ang="0">
                    <a:pos x="12" y="46"/>
                  </a:cxn>
                  <a:cxn ang="0">
                    <a:pos x="62" y="26"/>
                  </a:cxn>
                  <a:cxn ang="0">
                    <a:pos x="58" y="18"/>
                  </a:cxn>
                  <a:cxn ang="0">
                    <a:pos x="52" y="10"/>
                  </a:cxn>
                  <a:cxn ang="0">
                    <a:pos x="48" y="10"/>
                  </a:cxn>
                  <a:cxn ang="0">
                    <a:pos x="42" y="8"/>
                  </a:cxn>
                  <a:cxn ang="0">
                    <a:pos x="22" y="16"/>
                  </a:cxn>
                  <a:cxn ang="0">
                    <a:pos x="18" y="26"/>
                  </a:cxn>
                  <a:cxn ang="0">
                    <a:pos x="62" y="38"/>
                  </a:cxn>
                  <a:cxn ang="0">
                    <a:pos x="62" y="26"/>
                  </a:cxn>
                </a:cxnLst>
                <a:rect l="0" t="0" r="r" b="b"/>
                <a:pathLst>
                  <a:path w="76" h="86">
                    <a:moveTo>
                      <a:pt x="12" y="46"/>
                    </a:moveTo>
                    <a:lnTo>
                      <a:pt x="12" y="46"/>
                    </a:lnTo>
                    <a:lnTo>
                      <a:pt x="14" y="56"/>
                    </a:lnTo>
                    <a:lnTo>
                      <a:pt x="16" y="64"/>
                    </a:lnTo>
                    <a:lnTo>
                      <a:pt x="16" y="64"/>
                    </a:lnTo>
                    <a:lnTo>
                      <a:pt x="18" y="70"/>
                    </a:lnTo>
                    <a:lnTo>
                      <a:pt x="24" y="72"/>
                    </a:lnTo>
                    <a:lnTo>
                      <a:pt x="24" y="72"/>
                    </a:lnTo>
                    <a:lnTo>
                      <a:pt x="28" y="76"/>
                    </a:lnTo>
                    <a:lnTo>
                      <a:pt x="34" y="76"/>
                    </a:lnTo>
                    <a:lnTo>
                      <a:pt x="34" y="76"/>
                    </a:lnTo>
                    <a:lnTo>
                      <a:pt x="44" y="78"/>
                    </a:lnTo>
                    <a:lnTo>
                      <a:pt x="44" y="78"/>
                    </a:lnTo>
                    <a:lnTo>
                      <a:pt x="54" y="76"/>
                    </a:lnTo>
                    <a:lnTo>
                      <a:pt x="54" y="76"/>
                    </a:lnTo>
                    <a:lnTo>
                      <a:pt x="64" y="74"/>
                    </a:lnTo>
                    <a:lnTo>
                      <a:pt x="64" y="82"/>
                    </a:lnTo>
                    <a:lnTo>
                      <a:pt x="64" y="82"/>
                    </a:lnTo>
                    <a:lnTo>
                      <a:pt x="50" y="86"/>
                    </a:lnTo>
                    <a:lnTo>
                      <a:pt x="50" y="86"/>
                    </a:lnTo>
                    <a:lnTo>
                      <a:pt x="38" y="86"/>
                    </a:lnTo>
                    <a:lnTo>
                      <a:pt x="38" y="86"/>
                    </a:lnTo>
                    <a:lnTo>
                      <a:pt x="28" y="84"/>
                    </a:lnTo>
                    <a:lnTo>
                      <a:pt x="20" y="82"/>
                    </a:lnTo>
                    <a:lnTo>
                      <a:pt x="12" y="80"/>
                    </a:lnTo>
                    <a:lnTo>
                      <a:pt x="8" y="74"/>
                    </a:lnTo>
                    <a:lnTo>
                      <a:pt x="8" y="74"/>
                    </a:lnTo>
                    <a:lnTo>
                      <a:pt x="4" y="68"/>
                    </a:lnTo>
                    <a:lnTo>
                      <a:pt x="0" y="60"/>
                    </a:lnTo>
                    <a:lnTo>
                      <a:pt x="0" y="52"/>
                    </a:lnTo>
                    <a:lnTo>
                      <a:pt x="0" y="42"/>
                    </a:lnTo>
                    <a:lnTo>
                      <a:pt x="0" y="42"/>
                    </a:lnTo>
                    <a:lnTo>
                      <a:pt x="2" y="32"/>
                    </a:lnTo>
                    <a:lnTo>
                      <a:pt x="6" y="22"/>
                    </a:lnTo>
                    <a:lnTo>
                      <a:pt x="6" y="22"/>
                    </a:lnTo>
                    <a:lnTo>
                      <a:pt x="10" y="16"/>
                    </a:lnTo>
                    <a:lnTo>
                      <a:pt x="16" y="10"/>
                    </a:lnTo>
                    <a:lnTo>
                      <a:pt x="16" y="10"/>
                    </a:lnTo>
                    <a:lnTo>
                      <a:pt x="20" y="6"/>
                    </a:lnTo>
                    <a:lnTo>
                      <a:pt x="28" y="2"/>
                    </a:lnTo>
                    <a:lnTo>
                      <a:pt x="28" y="2"/>
                    </a:lnTo>
                    <a:lnTo>
                      <a:pt x="42" y="0"/>
                    </a:lnTo>
                    <a:lnTo>
                      <a:pt x="42" y="0"/>
                    </a:lnTo>
                    <a:lnTo>
                      <a:pt x="52" y="2"/>
                    </a:lnTo>
                    <a:lnTo>
                      <a:pt x="58" y="4"/>
                    </a:lnTo>
                    <a:lnTo>
                      <a:pt x="58" y="4"/>
                    </a:lnTo>
                    <a:lnTo>
                      <a:pt x="64" y="8"/>
                    </a:lnTo>
                    <a:lnTo>
                      <a:pt x="70" y="12"/>
                    </a:lnTo>
                    <a:lnTo>
                      <a:pt x="70" y="12"/>
                    </a:lnTo>
                    <a:lnTo>
                      <a:pt x="72" y="18"/>
                    </a:lnTo>
                    <a:lnTo>
                      <a:pt x="74" y="26"/>
                    </a:lnTo>
                    <a:lnTo>
                      <a:pt x="74" y="26"/>
                    </a:lnTo>
                    <a:lnTo>
                      <a:pt x="76" y="34"/>
                    </a:lnTo>
                    <a:lnTo>
                      <a:pt x="74" y="44"/>
                    </a:lnTo>
                    <a:lnTo>
                      <a:pt x="74" y="46"/>
                    </a:lnTo>
                    <a:lnTo>
                      <a:pt x="12" y="46"/>
                    </a:lnTo>
                    <a:close/>
                    <a:moveTo>
                      <a:pt x="62" y="26"/>
                    </a:moveTo>
                    <a:lnTo>
                      <a:pt x="62" y="26"/>
                    </a:lnTo>
                    <a:lnTo>
                      <a:pt x="58" y="18"/>
                    </a:lnTo>
                    <a:lnTo>
                      <a:pt x="58" y="18"/>
                    </a:lnTo>
                    <a:lnTo>
                      <a:pt x="56" y="14"/>
                    </a:lnTo>
                    <a:lnTo>
                      <a:pt x="52" y="10"/>
                    </a:lnTo>
                    <a:lnTo>
                      <a:pt x="52" y="10"/>
                    </a:lnTo>
                    <a:lnTo>
                      <a:pt x="48" y="10"/>
                    </a:lnTo>
                    <a:lnTo>
                      <a:pt x="42" y="8"/>
                    </a:lnTo>
                    <a:lnTo>
                      <a:pt x="42" y="8"/>
                    </a:lnTo>
                    <a:lnTo>
                      <a:pt x="30" y="10"/>
                    </a:lnTo>
                    <a:lnTo>
                      <a:pt x="22" y="16"/>
                    </a:lnTo>
                    <a:lnTo>
                      <a:pt x="22" y="16"/>
                    </a:lnTo>
                    <a:lnTo>
                      <a:pt x="18" y="26"/>
                    </a:lnTo>
                    <a:lnTo>
                      <a:pt x="14" y="38"/>
                    </a:lnTo>
                    <a:lnTo>
                      <a:pt x="62" y="38"/>
                    </a:lnTo>
                    <a:lnTo>
                      <a:pt x="62" y="38"/>
                    </a:lnTo>
                    <a:lnTo>
                      <a:pt x="62" y="26"/>
                    </a:lnTo>
                    <a:lnTo>
                      <a:pt x="62" y="26"/>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spTree>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rans. Separator">
    <p:bg>
      <p:bgPr>
        <a:solidFill>
          <a:srgbClr val="0D0D0D"/>
        </a:solidFill>
        <a:effectLst/>
      </p:bgPr>
    </p:bg>
    <p:spTree>
      <p:nvGrpSpPr>
        <p:cNvPr id="1" name=""/>
        <p:cNvGrpSpPr/>
        <p:nvPr/>
      </p:nvGrpSpPr>
      <p:grpSpPr>
        <a:xfrm>
          <a:off x="0" y="0"/>
          <a:ext cx="0" cy="0"/>
          <a:chOff x="0" y="0"/>
          <a:chExt cx="0" cy="0"/>
        </a:xfrm>
      </p:grpSpPr>
      <p:sp>
        <p:nvSpPr>
          <p:cNvPr id="36" name="Freeform 5"/>
          <p:cNvSpPr>
            <a:spLocks/>
          </p:cNvSpPr>
          <p:nvPr userDrawn="1"/>
        </p:nvSpPr>
        <p:spPr bwMode="auto">
          <a:xfrm>
            <a:off x="584344" y="715790"/>
            <a:ext cx="7028329" cy="4926141"/>
          </a:xfrm>
          <a:custGeom>
            <a:avLst/>
            <a:gdLst/>
            <a:ahLst/>
            <a:cxnLst>
              <a:cxn ang="0">
                <a:pos x="4567" y="2765"/>
              </a:cxn>
              <a:cxn ang="0">
                <a:pos x="4562" y="2812"/>
              </a:cxn>
              <a:cxn ang="0">
                <a:pos x="4547" y="2858"/>
              </a:cxn>
              <a:cxn ang="0">
                <a:pos x="4526" y="2900"/>
              </a:cxn>
              <a:cxn ang="0">
                <a:pos x="4497" y="2937"/>
              </a:cxn>
              <a:cxn ang="0">
                <a:pos x="4461" y="2968"/>
              </a:cxn>
              <a:cxn ang="0">
                <a:pos x="4421" y="2991"/>
              </a:cxn>
              <a:cxn ang="0">
                <a:pos x="4375" y="3007"/>
              </a:cxn>
              <a:cxn ang="0">
                <a:pos x="4328" y="3015"/>
              </a:cxn>
              <a:cxn ang="0">
                <a:pos x="239" y="3201"/>
              </a:cxn>
              <a:cxn ang="0">
                <a:pos x="192" y="3199"/>
              </a:cxn>
              <a:cxn ang="0">
                <a:pos x="146" y="3186"/>
              </a:cxn>
              <a:cxn ang="0">
                <a:pos x="106" y="3167"/>
              </a:cxn>
              <a:cxn ang="0">
                <a:pos x="70" y="3139"/>
              </a:cxn>
              <a:cxn ang="0">
                <a:pos x="41" y="3105"/>
              </a:cxn>
              <a:cxn ang="0">
                <a:pos x="20" y="3064"/>
              </a:cxn>
              <a:cxn ang="0">
                <a:pos x="5" y="3020"/>
              </a:cxn>
              <a:cxn ang="0">
                <a:pos x="0" y="2973"/>
              </a:cxn>
              <a:cxn ang="0">
                <a:pos x="0" y="231"/>
              </a:cxn>
              <a:cxn ang="0">
                <a:pos x="5" y="184"/>
              </a:cxn>
              <a:cxn ang="0">
                <a:pos x="20" y="140"/>
              </a:cxn>
              <a:cxn ang="0">
                <a:pos x="41" y="99"/>
              </a:cxn>
              <a:cxn ang="0">
                <a:pos x="70" y="65"/>
              </a:cxn>
              <a:cxn ang="0">
                <a:pos x="106" y="36"/>
              </a:cxn>
              <a:cxn ang="0">
                <a:pos x="146" y="16"/>
              </a:cxn>
              <a:cxn ang="0">
                <a:pos x="192" y="3"/>
              </a:cxn>
              <a:cxn ang="0">
                <a:pos x="239" y="0"/>
              </a:cxn>
              <a:cxn ang="0">
                <a:pos x="4328" y="140"/>
              </a:cxn>
              <a:cxn ang="0">
                <a:pos x="4375" y="146"/>
              </a:cxn>
              <a:cxn ang="0">
                <a:pos x="4421" y="163"/>
              </a:cxn>
              <a:cxn ang="0">
                <a:pos x="4461" y="185"/>
              </a:cxn>
              <a:cxn ang="0">
                <a:pos x="4497" y="216"/>
              </a:cxn>
              <a:cxn ang="0">
                <a:pos x="4526" y="252"/>
              </a:cxn>
              <a:cxn ang="0">
                <a:pos x="4547" y="294"/>
              </a:cxn>
              <a:cxn ang="0">
                <a:pos x="4562" y="340"/>
              </a:cxn>
              <a:cxn ang="0">
                <a:pos x="4567" y="387"/>
              </a:cxn>
            </a:cxnLst>
            <a:rect l="0" t="0" r="r" b="b"/>
            <a:pathLst>
              <a:path w="4567" h="3201">
                <a:moveTo>
                  <a:pt x="4567" y="2765"/>
                </a:moveTo>
                <a:lnTo>
                  <a:pt x="4567" y="2765"/>
                </a:lnTo>
                <a:lnTo>
                  <a:pt x="4565" y="2789"/>
                </a:lnTo>
                <a:lnTo>
                  <a:pt x="4562" y="2812"/>
                </a:lnTo>
                <a:lnTo>
                  <a:pt x="4556" y="2837"/>
                </a:lnTo>
                <a:lnTo>
                  <a:pt x="4547" y="2858"/>
                </a:lnTo>
                <a:lnTo>
                  <a:pt x="4538" y="2880"/>
                </a:lnTo>
                <a:lnTo>
                  <a:pt x="4526" y="2900"/>
                </a:lnTo>
                <a:lnTo>
                  <a:pt x="4512" y="2919"/>
                </a:lnTo>
                <a:lnTo>
                  <a:pt x="4497" y="2937"/>
                </a:lnTo>
                <a:lnTo>
                  <a:pt x="4479" y="2954"/>
                </a:lnTo>
                <a:lnTo>
                  <a:pt x="4461" y="2968"/>
                </a:lnTo>
                <a:lnTo>
                  <a:pt x="4442" y="2981"/>
                </a:lnTo>
                <a:lnTo>
                  <a:pt x="4421" y="2991"/>
                </a:lnTo>
                <a:lnTo>
                  <a:pt x="4398" y="3001"/>
                </a:lnTo>
                <a:lnTo>
                  <a:pt x="4375" y="3007"/>
                </a:lnTo>
                <a:lnTo>
                  <a:pt x="4352" y="3012"/>
                </a:lnTo>
                <a:lnTo>
                  <a:pt x="4328" y="3015"/>
                </a:lnTo>
                <a:lnTo>
                  <a:pt x="239" y="3201"/>
                </a:lnTo>
                <a:lnTo>
                  <a:pt x="239" y="3201"/>
                </a:lnTo>
                <a:lnTo>
                  <a:pt x="215" y="3201"/>
                </a:lnTo>
                <a:lnTo>
                  <a:pt x="192" y="3199"/>
                </a:lnTo>
                <a:lnTo>
                  <a:pt x="169" y="3194"/>
                </a:lnTo>
                <a:lnTo>
                  <a:pt x="146" y="3186"/>
                </a:lnTo>
                <a:lnTo>
                  <a:pt x="125" y="3178"/>
                </a:lnTo>
                <a:lnTo>
                  <a:pt x="106" y="3167"/>
                </a:lnTo>
                <a:lnTo>
                  <a:pt x="88" y="3154"/>
                </a:lnTo>
                <a:lnTo>
                  <a:pt x="70" y="3139"/>
                </a:lnTo>
                <a:lnTo>
                  <a:pt x="55" y="3123"/>
                </a:lnTo>
                <a:lnTo>
                  <a:pt x="41" y="3105"/>
                </a:lnTo>
                <a:lnTo>
                  <a:pt x="29" y="3085"/>
                </a:lnTo>
                <a:lnTo>
                  <a:pt x="20" y="3064"/>
                </a:lnTo>
                <a:lnTo>
                  <a:pt x="11" y="3043"/>
                </a:lnTo>
                <a:lnTo>
                  <a:pt x="5" y="3020"/>
                </a:lnTo>
                <a:lnTo>
                  <a:pt x="2" y="2998"/>
                </a:lnTo>
                <a:lnTo>
                  <a:pt x="0" y="2973"/>
                </a:lnTo>
                <a:lnTo>
                  <a:pt x="0" y="231"/>
                </a:lnTo>
                <a:lnTo>
                  <a:pt x="0" y="231"/>
                </a:lnTo>
                <a:lnTo>
                  <a:pt x="2" y="207"/>
                </a:lnTo>
                <a:lnTo>
                  <a:pt x="5" y="184"/>
                </a:lnTo>
                <a:lnTo>
                  <a:pt x="11" y="161"/>
                </a:lnTo>
                <a:lnTo>
                  <a:pt x="20" y="140"/>
                </a:lnTo>
                <a:lnTo>
                  <a:pt x="29" y="119"/>
                </a:lnTo>
                <a:lnTo>
                  <a:pt x="41" y="99"/>
                </a:lnTo>
                <a:lnTo>
                  <a:pt x="55" y="81"/>
                </a:lnTo>
                <a:lnTo>
                  <a:pt x="70" y="65"/>
                </a:lnTo>
                <a:lnTo>
                  <a:pt x="88" y="50"/>
                </a:lnTo>
                <a:lnTo>
                  <a:pt x="106" y="36"/>
                </a:lnTo>
                <a:lnTo>
                  <a:pt x="125" y="24"/>
                </a:lnTo>
                <a:lnTo>
                  <a:pt x="146" y="16"/>
                </a:lnTo>
                <a:lnTo>
                  <a:pt x="169" y="8"/>
                </a:lnTo>
                <a:lnTo>
                  <a:pt x="192" y="3"/>
                </a:lnTo>
                <a:lnTo>
                  <a:pt x="215" y="0"/>
                </a:lnTo>
                <a:lnTo>
                  <a:pt x="239" y="0"/>
                </a:lnTo>
                <a:lnTo>
                  <a:pt x="4328" y="140"/>
                </a:lnTo>
                <a:lnTo>
                  <a:pt x="4328" y="140"/>
                </a:lnTo>
                <a:lnTo>
                  <a:pt x="4352" y="142"/>
                </a:lnTo>
                <a:lnTo>
                  <a:pt x="4375" y="146"/>
                </a:lnTo>
                <a:lnTo>
                  <a:pt x="4398" y="153"/>
                </a:lnTo>
                <a:lnTo>
                  <a:pt x="4421" y="163"/>
                </a:lnTo>
                <a:lnTo>
                  <a:pt x="4442" y="172"/>
                </a:lnTo>
                <a:lnTo>
                  <a:pt x="4461" y="185"/>
                </a:lnTo>
                <a:lnTo>
                  <a:pt x="4479" y="200"/>
                </a:lnTo>
                <a:lnTo>
                  <a:pt x="4497" y="216"/>
                </a:lnTo>
                <a:lnTo>
                  <a:pt x="4512" y="234"/>
                </a:lnTo>
                <a:lnTo>
                  <a:pt x="4526" y="252"/>
                </a:lnTo>
                <a:lnTo>
                  <a:pt x="4538" y="273"/>
                </a:lnTo>
                <a:lnTo>
                  <a:pt x="4547" y="294"/>
                </a:lnTo>
                <a:lnTo>
                  <a:pt x="4556" y="316"/>
                </a:lnTo>
                <a:lnTo>
                  <a:pt x="4562" y="340"/>
                </a:lnTo>
                <a:lnTo>
                  <a:pt x="4565" y="363"/>
                </a:lnTo>
                <a:lnTo>
                  <a:pt x="4567" y="387"/>
                </a:lnTo>
                <a:lnTo>
                  <a:pt x="4567" y="2765"/>
                </a:lnTo>
                <a:close/>
              </a:path>
            </a:pathLst>
          </a:custGeom>
          <a:solidFill>
            <a:srgbClr val="572381"/>
          </a:solidFill>
          <a:ln w="9525">
            <a:noFill/>
            <a:round/>
            <a:headEnd/>
            <a:tailEnd/>
          </a:ln>
        </p:spPr>
        <p:txBody>
          <a:bodyPr vert="horz" wrap="square" lIns="91440" tIns="45720" rIns="91440" bIns="45720" numCol="1" anchor="t" anchorCtr="0" compatLnSpc="1">
            <a:prstTxWarp prst="textNoShape">
              <a:avLst/>
            </a:prstTxWarp>
          </a:bodyPr>
          <a:lstStyle/>
          <a:p>
            <a:pPr marL="0" algn="l" defTabSz="914400" rtl="0" eaLnBrk="1" latinLnBrk="0" hangingPunct="1"/>
            <a:endParaRPr lang="en-US" sz="1800" kern="1200">
              <a:solidFill>
                <a:schemeClr val="tx1"/>
              </a:solidFill>
              <a:latin typeface="+mn-lt"/>
              <a:ea typeface="+mn-ea"/>
              <a:cs typeface="+mn-cs"/>
            </a:endParaRPr>
          </a:p>
        </p:txBody>
      </p:sp>
      <p:sp>
        <p:nvSpPr>
          <p:cNvPr id="37" name="Title 35"/>
          <p:cNvSpPr>
            <a:spLocks noGrp="1"/>
          </p:cNvSpPr>
          <p:nvPr>
            <p:ph type="title" hasCustomPrompt="1"/>
          </p:nvPr>
        </p:nvSpPr>
        <p:spPr>
          <a:xfrm>
            <a:off x="876947" y="1180383"/>
            <a:ext cx="6282181" cy="2056285"/>
          </a:xfrm>
          <a:prstGeom prst="rect">
            <a:avLst/>
          </a:prstGeom>
        </p:spPr>
        <p:txBody>
          <a:bodyPr/>
          <a:lstStyle>
            <a:lvl1pPr algn="l">
              <a:lnSpc>
                <a:spcPct val="80000"/>
              </a:lnSpc>
              <a:defRPr sz="5500" b="0">
                <a:solidFill>
                  <a:schemeClr val="bg1"/>
                </a:solidFill>
                <a:latin typeface="+mn-lt"/>
              </a:defRPr>
            </a:lvl1pPr>
          </a:lstStyle>
          <a:p>
            <a:r>
              <a:rPr lang="en-US" dirty="0" smtClean="0"/>
              <a:t>Click to edit</a:t>
            </a:r>
            <a:br>
              <a:rPr lang="en-US" dirty="0" smtClean="0"/>
            </a:br>
            <a:r>
              <a:rPr lang="en-US" dirty="0" smtClean="0"/>
              <a:t>Trans. Separator</a:t>
            </a:r>
            <a:endParaRPr lang="en-US" dirty="0"/>
          </a:p>
        </p:txBody>
      </p:sp>
      <p:grpSp>
        <p:nvGrpSpPr>
          <p:cNvPr id="32" name="Group 31"/>
          <p:cNvGrpSpPr/>
          <p:nvPr userDrawn="1"/>
        </p:nvGrpSpPr>
        <p:grpSpPr>
          <a:xfrm>
            <a:off x="8024971" y="266282"/>
            <a:ext cx="972753" cy="682476"/>
            <a:chOff x="8024971" y="266282"/>
            <a:chExt cx="972753" cy="682476"/>
          </a:xfrm>
        </p:grpSpPr>
        <p:sp>
          <p:nvSpPr>
            <p:cNvPr id="34" name="Freeform 59"/>
            <p:cNvSpPr>
              <a:spLocks/>
            </p:cNvSpPr>
            <p:nvPr/>
          </p:nvSpPr>
          <p:spPr bwMode="auto">
            <a:xfrm>
              <a:off x="8106248" y="290795"/>
              <a:ext cx="810194" cy="461862"/>
            </a:xfrm>
            <a:custGeom>
              <a:avLst/>
              <a:gdLst/>
              <a:ahLst/>
              <a:cxnLst>
                <a:cxn ang="0">
                  <a:pos x="66" y="70"/>
                </a:cxn>
                <a:cxn ang="0">
                  <a:pos x="0" y="716"/>
                </a:cxn>
                <a:cxn ang="0">
                  <a:pos x="1152" y="650"/>
                </a:cxn>
                <a:cxn ang="0">
                  <a:pos x="1256" y="0"/>
                </a:cxn>
                <a:cxn ang="0">
                  <a:pos x="66" y="70"/>
                </a:cxn>
              </a:cxnLst>
              <a:rect l="0" t="0" r="r" b="b"/>
              <a:pathLst>
                <a:path w="1256" h="716">
                  <a:moveTo>
                    <a:pt x="66" y="70"/>
                  </a:moveTo>
                  <a:lnTo>
                    <a:pt x="0" y="716"/>
                  </a:lnTo>
                  <a:lnTo>
                    <a:pt x="1152" y="650"/>
                  </a:lnTo>
                  <a:lnTo>
                    <a:pt x="1256" y="0"/>
                  </a:lnTo>
                  <a:lnTo>
                    <a:pt x="66" y="7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4" name="Freeform 60"/>
            <p:cNvSpPr>
              <a:spLocks/>
            </p:cNvSpPr>
            <p:nvPr/>
          </p:nvSpPr>
          <p:spPr bwMode="auto">
            <a:xfrm>
              <a:off x="8070125" y="266282"/>
              <a:ext cx="882441" cy="504436"/>
            </a:xfrm>
            <a:custGeom>
              <a:avLst/>
              <a:gdLst/>
              <a:ahLst/>
              <a:cxnLst>
                <a:cxn ang="0">
                  <a:pos x="90" y="0"/>
                </a:cxn>
                <a:cxn ang="0">
                  <a:pos x="1278" y="0"/>
                </a:cxn>
                <a:cxn ang="0">
                  <a:pos x="1278" y="0"/>
                </a:cxn>
                <a:cxn ang="0">
                  <a:pos x="1296" y="2"/>
                </a:cxn>
                <a:cxn ang="0">
                  <a:pos x="1312" y="8"/>
                </a:cxn>
                <a:cxn ang="0">
                  <a:pos x="1328" y="16"/>
                </a:cxn>
                <a:cxn ang="0">
                  <a:pos x="1342" y="28"/>
                </a:cxn>
                <a:cxn ang="0">
                  <a:pos x="1352" y="40"/>
                </a:cxn>
                <a:cxn ang="0">
                  <a:pos x="1360" y="56"/>
                </a:cxn>
                <a:cxn ang="0">
                  <a:pos x="1366" y="72"/>
                </a:cxn>
                <a:cxn ang="0">
                  <a:pos x="1368" y="92"/>
                </a:cxn>
                <a:cxn ang="0">
                  <a:pos x="1368" y="692"/>
                </a:cxn>
                <a:cxn ang="0">
                  <a:pos x="1368" y="692"/>
                </a:cxn>
                <a:cxn ang="0">
                  <a:pos x="1366" y="710"/>
                </a:cxn>
                <a:cxn ang="0">
                  <a:pos x="1360" y="726"/>
                </a:cxn>
                <a:cxn ang="0">
                  <a:pos x="1352" y="742"/>
                </a:cxn>
                <a:cxn ang="0">
                  <a:pos x="1342" y="756"/>
                </a:cxn>
                <a:cxn ang="0">
                  <a:pos x="1328" y="766"/>
                </a:cxn>
                <a:cxn ang="0">
                  <a:pos x="1312" y="776"/>
                </a:cxn>
                <a:cxn ang="0">
                  <a:pos x="1296" y="780"/>
                </a:cxn>
                <a:cxn ang="0">
                  <a:pos x="1278" y="782"/>
                </a:cxn>
                <a:cxn ang="0">
                  <a:pos x="90" y="782"/>
                </a:cxn>
                <a:cxn ang="0">
                  <a:pos x="90" y="782"/>
                </a:cxn>
                <a:cxn ang="0">
                  <a:pos x="72" y="780"/>
                </a:cxn>
                <a:cxn ang="0">
                  <a:pos x="54" y="776"/>
                </a:cxn>
                <a:cxn ang="0">
                  <a:pos x="40" y="766"/>
                </a:cxn>
                <a:cxn ang="0">
                  <a:pos x="26" y="756"/>
                </a:cxn>
                <a:cxn ang="0">
                  <a:pos x="14" y="742"/>
                </a:cxn>
                <a:cxn ang="0">
                  <a:pos x="6" y="726"/>
                </a:cxn>
                <a:cxn ang="0">
                  <a:pos x="2" y="710"/>
                </a:cxn>
                <a:cxn ang="0">
                  <a:pos x="0" y="692"/>
                </a:cxn>
                <a:cxn ang="0">
                  <a:pos x="0" y="92"/>
                </a:cxn>
                <a:cxn ang="0">
                  <a:pos x="0" y="92"/>
                </a:cxn>
                <a:cxn ang="0">
                  <a:pos x="2" y="72"/>
                </a:cxn>
                <a:cxn ang="0">
                  <a:pos x="6" y="56"/>
                </a:cxn>
                <a:cxn ang="0">
                  <a:pos x="14" y="40"/>
                </a:cxn>
                <a:cxn ang="0">
                  <a:pos x="26" y="28"/>
                </a:cxn>
                <a:cxn ang="0">
                  <a:pos x="40" y="16"/>
                </a:cxn>
                <a:cxn ang="0">
                  <a:pos x="54" y="8"/>
                </a:cxn>
                <a:cxn ang="0">
                  <a:pos x="72" y="2"/>
                </a:cxn>
                <a:cxn ang="0">
                  <a:pos x="90" y="0"/>
                </a:cxn>
                <a:cxn ang="0">
                  <a:pos x="90" y="0"/>
                </a:cxn>
              </a:cxnLst>
              <a:rect l="0" t="0" r="r" b="b"/>
              <a:pathLst>
                <a:path w="1368" h="782">
                  <a:moveTo>
                    <a:pt x="90" y="0"/>
                  </a:moveTo>
                  <a:lnTo>
                    <a:pt x="1278" y="0"/>
                  </a:lnTo>
                  <a:lnTo>
                    <a:pt x="1278" y="0"/>
                  </a:lnTo>
                  <a:lnTo>
                    <a:pt x="1296" y="2"/>
                  </a:lnTo>
                  <a:lnTo>
                    <a:pt x="1312" y="8"/>
                  </a:lnTo>
                  <a:lnTo>
                    <a:pt x="1328" y="16"/>
                  </a:lnTo>
                  <a:lnTo>
                    <a:pt x="1342" y="28"/>
                  </a:lnTo>
                  <a:lnTo>
                    <a:pt x="1352" y="40"/>
                  </a:lnTo>
                  <a:lnTo>
                    <a:pt x="1360" y="56"/>
                  </a:lnTo>
                  <a:lnTo>
                    <a:pt x="1366" y="72"/>
                  </a:lnTo>
                  <a:lnTo>
                    <a:pt x="1368" y="92"/>
                  </a:lnTo>
                  <a:lnTo>
                    <a:pt x="1368" y="692"/>
                  </a:lnTo>
                  <a:lnTo>
                    <a:pt x="1368" y="692"/>
                  </a:lnTo>
                  <a:lnTo>
                    <a:pt x="1366" y="710"/>
                  </a:lnTo>
                  <a:lnTo>
                    <a:pt x="1360" y="726"/>
                  </a:lnTo>
                  <a:lnTo>
                    <a:pt x="1352" y="742"/>
                  </a:lnTo>
                  <a:lnTo>
                    <a:pt x="1342" y="756"/>
                  </a:lnTo>
                  <a:lnTo>
                    <a:pt x="1328" y="766"/>
                  </a:lnTo>
                  <a:lnTo>
                    <a:pt x="1312" y="776"/>
                  </a:lnTo>
                  <a:lnTo>
                    <a:pt x="1296" y="780"/>
                  </a:lnTo>
                  <a:lnTo>
                    <a:pt x="1278" y="782"/>
                  </a:lnTo>
                  <a:lnTo>
                    <a:pt x="90" y="782"/>
                  </a:lnTo>
                  <a:lnTo>
                    <a:pt x="90" y="782"/>
                  </a:lnTo>
                  <a:lnTo>
                    <a:pt x="72" y="780"/>
                  </a:lnTo>
                  <a:lnTo>
                    <a:pt x="54" y="776"/>
                  </a:lnTo>
                  <a:lnTo>
                    <a:pt x="40" y="766"/>
                  </a:lnTo>
                  <a:lnTo>
                    <a:pt x="26" y="756"/>
                  </a:lnTo>
                  <a:lnTo>
                    <a:pt x="14" y="742"/>
                  </a:lnTo>
                  <a:lnTo>
                    <a:pt x="6" y="726"/>
                  </a:lnTo>
                  <a:lnTo>
                    <a:pt x="2" y="710"/>
                  </a:lnTo>
                  <a:lnTo>
                    <a:pt x="0" y="692"/>
                  </a:lnTo>
                  <a:lnTo>
                    <a:pt x="0" y="92"/>
                  </a:lnTo>
                  <a:lnTo>
                    <a:pt x="0" y="92"/>
                  </a:lnTo>
                  <a:lnTo>
                    <a:pt x="2" y="72"/>
                  </a:lnTo>
                  <a:lnTo>
                    <a:pt x="6" y="56"/>
                  </a:lnTo>
                  <a:lnTo>
                    <a:pt x="14" y="40"/>
                  </a:lnTo>
                  <a:lnTo>
                    <a:pt x="26" y="28"/>
                  </a:lnTo>
                  <a:lnTo>
                    <a:pt x="40" y="16"/>
                  </a:lnTo>
                  <a:lnTo>
                    <a:pt x="54" y="8"/>
                  </a:lnTo>
                  <a:lnTo>
                    <a:pt x="72" y="2"/>
                  </a:lnTo>
                  <a:lnTo>
                    <a:pt x="90" y="0"/>
                  </a:lnTo>
                  <a:lnTo>
                    <a:pt x="90" y="0"/>
                  </a:lnTo>
                  <a:close/>
                </a:path>
              </a:pathLst>
            </a:custGeom>
            <a:solidFill>
              <a:srgbClr val="ED1C2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5" name="Freeform 61"/>
            <p:cNvSpPr>
              <a:spLocks/>
            </p:cNvSpPr>
            <p:nvPr/>
          </p:nvSpPr>
          <p:spPr bwMode="auto">
            <a:xfrm>
              <a:off x="8156563" y="347560"/>
              <a:ext cx="709565" cy="341881"/>
            </a:xfrm>
            <a:custGeom>
              <a:avLst/>
              <a:gdLst/>
              <a:ahLst/>
              <a:cxnLst>
                <a:cxn ang="0">
                  <a:pos x="724" y="0"/>
                </a:cxn>
                <a:cxn ang="0">
                  <a:pos x="756" y="72"/>
                </a:cxn>
                <a:cxn ang="0">
                  <a:pos x="724" y="460"/>
                </a:cxn>
                <a:cxn ang="0">
                  <a:pos x="492" y="0"/>
                </a:cxn>
                <a:cxn ang="0">
                  <a:pos x="346" y="460"/>
                </a:cxn>
                <a:cxn ang="0">
                  <a:pos x="346" y="314"/>
                </a:cxn>
                <a:cxn ang="0">
                  <a:pos x="342" y="302"/>
                </a:cxn>
                <a:cxn ang="0">
                  <a:pos x="334" y="288"/>
                </a:cxn>
                <a:cxn ang="0">
                  <a:pos x="314" y="272"/>
                </a:cxn>
                <a:cxn ang="0">
                  <a:pos x="298" y="266"/>
                </a:cxn>
                <a:cxn ang="0">
                  <a:pos x="326" y="254"/>
                </a:cxn>
                <a:cxn ang="0">
                  <a:pos x="340" y="242"/>
                </a:cxn>
                <a:cxn ang="0">
                  <a:pos x="344" y="228"/>
                </a:cxn>
                <a:cxn ang="0">
                  <a:pos x="346" y="72"/>
                </a:cxn>
                <a:cxn ang="0">
                  <a:pos x="344" y="56"/>
                </a:cxn>
                <a:cxn ang="0">
                  <a:pos x="338" y="30"/>
                </a:cxn>
                <a:cxn ang="0">
                  <a:pos x="322" y="12"/>
                </a:cxn>
                <a:cxn ang="0">
                  <a:pos x="294" y="2"/>
                </a:cxn>
                <a:cxn ang="0">
                  <a:pos x="0" y="0"/>
                </a:cxn>
                <a:cxn ang="0">
                  <a:pos x="32" y="72"/>
                </a:cxn>
                <a:cxn ang="0">
                  <a:pos x="0" y="460"/>
                </a:cxn>
                <a:cxn ang="0">
                  <a:pos x="108" y="530"/>
                </a:cxn>
                <a:cxn ang="0">
                  <a:pos x="232" y="302"/>
                </a:cxn>
                <a:cxn ang="0">
                  <a:pos x="244" y="302"/>
                </a:cxn>
                <a:cxn ang="0">
                  <a:pos x="258" y="310"/>
                </a:cxn>
                <a:cxn ang="0">
                  <a:pos x="268" y="322"/>
                </a:cxn>
                <a:cxn ang="0">
                  <a:pos x="270" y="348"/>
                </a:cxn>
                <a:cxn ang="0">
                  <a:pos x="440" y="530"/>
                </a:cxn>
                <a:cxn ang="0">
                  <a:pos x="620" y="370"/>
                </a:cxn>
                <a:cxn ang="0">
                  <a:pos x="1028" y="530"/>
                </a:cxn>
                <a:cxn ang="0">
                  <a:pos x="1044" y="530"/>
                </a:cxn>
                <a:cxn ang="0">
                  <a:pos x="1072" y="524"/>
                </a:cxn>
                <a:cxn ang="0">
                  <a:pos x="1090" y="510"/>
                </a:cxn>
                <a:cxn ang="0">
                  <a:pos x="1098" y="480"/>
                </a:cxn>
                <a:cxn ang="0">
                  <a:pos x="1100" y="72"/>
                </a:cxn>
                <a:cxn ang="0">
                  <a:pos x="1098" y="60"/>
                </a:cxn>
                <a:cxn ang="0">
                  <a:pos x="1090" y="36"/>
                </a:cxn>
                <a:cxn ang="0">
                  <a:pos x="1076" y="16"/>
                </a:cxn>
                <a:cxn ang="0">
                  <a:pos x="1060" y="6"/>
                </a:cxn>
                <a:cxn ang="0">
                  <a:pos x="1040" y="0"/>
                </a:cxn>
                <a:cxn ang="0">
                  <a:pos x="1028" y="0"/>
                </a:cxn>
              </a:cxnLst>
              <a:rect l="0" t="0" r="r" b="b"/>
              <a:pathLst>
                <a:path w="1100" h="530">
                  <a:moveTo>
                    <a:pt x="1028" y="0"/>
                  </a:moveTo>
                  <a:lnTo>
                    <a:pt x="724" y="0"/>
                  </a:lnTo>
                  <a:lnTo>
                    <a:pt x="724" y="72"/>
                  </a:lnTo>
                  <a:lnTo>
                    <a:pt x="756" y="72"/>
                  </a:lnTo>
                  <a:lnTo>
                    <a:pt x="756" y="460"/>
                  </a:lnTo>
                  <a:lnTo>
                    <a:pt x="724" y="460"/>
                  </a:lnTo>
                  <a:lnTo>
                    <a:pt x="610" y="0"/>
                  </a:lnTo>
                  <a:lnTo>
                    <a:pt x="492" y="0"/>
                  </a:lnTo>
                  <a:lnTo>
                    <a:pt x="382" y="460"/>
                  </a:lnTo>
                  <a:lnTo>
                    <a:pt x="346" y="460"/>
                  </a:lnTo>
                  <a:lnTo>
                    <a:pt x="346" y="314"/>
                  </a:lnTo>
                  <a:lnTo>
                    <a:pt x="346" y="314"/>
                  </a:lnTo>
                  <a:lnTo>
                    <a:pt x="344" y="308"/>
                  </a:lnTo>
                  <a:lnTo>
                    <a:pt x="342" y="302"/>
                  </a:lnTo>
                  <a:lnTo>
                    <a:pt x="340" y="296"/>
                  </a:lnTo>
                  <a:lnTo>
                    <a:pt x="334" y="288"/>
                  </a:lnTo>
                  <a:lnTo>
                    <a:pt x="326" y="280"/>
                  </a:lnTo>
                  <a:lnTo>
                    <a:pt x="314" y="272"/>
                  </a:lnTo>
                  <a:lnTo>
                    <a:pt x="298" y="266"/>
                  </a:lnTo>
                  <a:lnTo>
                    <a:pt x="298" y="266"/>
                  </a:lnTo>
                  <a:lnTo>
                    <a:pt x="314" y="260"/>
                  </a:lnTo>
                  <a:lnTo>
                    <a:pt x="326" y="254"/>
                  </a:lnTo>
                  <a:lnTo>
                    <a:pt x="334" y="248"/>
                  </a:lnTo>
                  <a:lnTo>
                    <a:pt x="340" y="242"/>
                  </a:lnTo>
                  <a:lnTo>
                    <a:pt x="342" y="234"/>
                  </a:lnTo>
                  <a:lnTo>
                    <a:pt x="344" y="228"/>
                  </a:lnTo>
                  <a:lnTo>
                    <a:pt x="346" y="214"/>
                  </a:lnTo>
                  <a:lnTo>
                    <a:pt x="346" y="72"/>
                  </a:lnTo>
                  <a:lnTo>
                    <a:pt x="346" y="72"/>
                  </a:lnTo>
                  <a:lnTo>
                    <a:pt x="344" y="56"/>
                  </a:lnTo>
                  <a:lnTo>
                    <a:pt x="342" y="42"/>
                  </a:lnTo>
                  <a:lnTo>
                    <a:pt x="338" y="30"/>
                  </a:lnTo>
                  <a:lnTo>
                    <a:pt x="332" y="20"/>
                  </a:lnTo>
                  <a:lnTo>
                    <a:pt x="322" y="12"/>
                  </a:lnTo>
                  <a:lnTo>
                    <a:pt x="310" y="6"/>
                  </a:lnTo>
                  <a:lnTo>
                    <a:pt x="294" y="2"/>
                  </a:lnTo>
                  <a:lnTo>
                    <a:pt x="274" y="0"/>
                  </a:lnTo>
                  <a:lnTo>
                    <a:pt x="0" y="0"/>
                  </a:lnTo>
                  <a:lnTo>
                    <a:pt x="0" y="74"/>
                  </a:lnTo>
                  <a:lnTo>
                    <a:pt x="32" y="72"/>
                  </a:lnTo>
                  <a:lnTo>
                    <a:pt x="32" y="460"/>
                  </a:lnTo>
                  <a:lnTo>
                    <a:pt x="0" y="460"/>
                  </a:lnTo>
                  <a:lnTo>
                    <a:pt x="0" y="530"/>
                  </a:lnTo>
                  <a:lnTo>
                    <a:pt x="108" y="530"/>
                  </a:lnTo>
                  <a:lnTo>
                    <a:pt x="108" y="302"/>
                  </a:lnTo>
                  <a:lnTo>
                    <a:pt x="232" y="302"/>
                  </a:lnTo>
                  <a:lnTo>
                    <a:pt x="232" y="302"/>
                  </a:lnTo>
                  <a:lnTo>
                    <a:pt x="244" y="302"/>
                  </a:lnTo>
                  <a:lnTo>
                    <a:pt x="252" y="304"/>
                  </a:lnTo>
                  <a:lnTo>
                    <a:pt x="258" y="310"/>
                  </a:lnTo>
                  <a:lnTo>
                    <a:pt x="264" y="314"/>
                  </a:lnTo>
                  <a:lnTo>
                    <a:pt x="268" y="322"/>
                  </a:lnTo>
                  <a:lnTo>
                    <a:pt x="270" y="330"/>
                  </a:lnTo>
                  <a:lnTo>
                    <a:pt x="270" y="348"/>
                  </a:lnTo>
                  <a:lnTo>
                    <a:pt x="270" y="530"/>
                  </a:lnTo>
                  <a:lnTo>
                    <a:pt x="440" y="530"/>
                  </a:lnTo>
                  <a:lnTo>
                    <a:pt x="480" y="370"/>
                  </a:lnTo>
                  <a:lnTo>
                    <a:pt x="620" y="370"/>
                  </a:lnTo>
                  <a:lnTo>
                    <a:pt x="664" y="530"/>
                  </a:lnTo>
                  <a:lnTo>
                    <a:pt x="1028" y="530"/>
                  </a:lnTo>
                  <a:lnTo>
                    <a:pt x="1028" y="530"/>
                  </a:lnTo>
                  <a:lnTo>
                    <a:pt x="1044" y="530"/>
                  </a:lnTo>
                  <a:lnTo>
                    <a:pt x="1060" y="528"/>
                  </a:lnTo>
                  <a:lnTo>
                    <a:pt x="1072" y="524"/>
                  </a:lnTo>
                  <a:lnTo>
                    <a:pt x="1082" y="518"/>
                  </a:lnTo>
                  <a:lnTo>
                    <a:pt x="1090" y="510"/>
                  </a:lnTo>
                  <a:lnTo>
                    <a:pt x="1094" y="496"/>
                  </a:lnTo>
                  <a:lnTo>
                    <a:pt x="1098" y="480"/>
                  </a:lnTo>
                  <a:lnTo>
                    <a:pt x="1100" y="460"/>
                  </a:lnTo>
                  <a:lnTo>
                    <a:pt x="1100" y="72"/>
                  </a:lnTo>
                  <a:lnTo>
                    <a:pt x="1100" y="72"/>
                  </a:lnTo>
                  <a:lnTo>
                    <a:pt x="1098" y="60"/>
                  </a:lnTo>
                  <a:lnTo>
                    <a:pt x="1096" y="50"/>
                  </a:lnTo>
                  <a:lnTo>
                    <a:pt x="1090" y="36"/>
                  </a:lnTo>
                  <a:lnTo>
                    <a:pt x="1082" y="22"/>
                  </a:lnTo>
                  <a:lnTo>
                    <a:pt x="1076" y="16"/>
                  </a:lnTo>
                  <a:lnTo>
                    <a:pt x="1070" y="12"/>
                  </a:lnTo>
                  <a:lnTo>
                    <a:pt x="1060" y="6"/>
                  </a:lnTo>
                  <a:lnTo>
                    <a:pt x="1052" y="4"/>
                  </a:lnTo>
                  <a:lnTo>
                    <a:pt x="1040" y="0"/>
                  </a:lnTo>
                  <a:lnTo>
                    <a:pt x="1028" y="0"/>
                  </a:lnTo>
                  <a:lnTo>
                    <a:pt x="1028"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6" name="Freeform 62"/>
            <p:cNvSpPr>
              <a:spLocks/>
            </p:cNvSpPr>
            <p:nvPr/>
          </p:nvSpPr>
          <p:spPr bwMode="auto">
            <a:xfrm>
              <a:off x="8156563" y="347560"/>
              <a:ext cx="709565" cy="341881"/>
            </a:xfrm>
            <a:custGeom>
              <a:avLst/>
              <a:gdLst/>
              <a:ahLst/>
              <a:cxnLst>
                <a:cxn ang="0">
                  <a:pos x="724" y="0"/>
                </a:cxn>
                <a:cxn ang="0">
                  <a:pos x="756" y="458"/>
                </a:cxn>
                <a:cxn ang="0">
                  <a:pos x="492" y="0"/>
                </a:cxn>
                <a:cxn ang="0">
                  <a:pos x="346" y="314"/>
                </a:cxn>
                <a:cxn ang="0">
                  <a:pos x="344" y="302"/>
                </a:cxn>
                <a:cxn ang="0">
                  <a:pos x="326" y="280"/>
                </a:cxn>
                <a:cxn ang="0">
                  <a:pos x="298" y="266"/>
                </a:cxn>
                <a:cxn ang="0">
                  <a:pos x="314" y="260"/>
                </a:cxn>
                <a:cxn ang="0">
                  <a:pos x="340" y="242"/>
                </a:cxn>
                <a:cxn ang="0">
                  <a:pos x="346" y="214"/>
                </a:cxn>
                <a:cxn ang="0">
                  <a:pos x="346" y="56"/>
                </a:cxn>
                <a:cxn ang="0">
                  <a:pos x="332" y="18"/>
                </a:cxn>
                <a:cxn ang="0">
                  <a:pos x="310" y="4"/>
                </a:cxn>
                <a:cxn ang="0">
                  <a:pos x="0" y="0"/>
                </a:cxn>
                <a:cxn ang="0">
                  <a:pos x="32" y="458"/>
                </a:cxn>
                <a:cxn ang="0">
                  <a:pos x="108" y="530"/>
                </a:cxn>
                <a:cxn ang="0">
                  <a:pos x="232" y="302"/>
                </a:cxn>
                <a:cxn ang="0">
                  <a:pos x="258" y="310"/>
                </a:cxn>
                <a:cxn ang="0">
                  <a:pos x="270" y="330"/>
                </a:cxn>
                <a:cxn ang="0">
                  <a:pos x="442" y="530"/>
                </a:cxn>
                <a:cxn ang="0">
                  <a:pos x="664" y="530"/>
                </a:cxn>
                <a:cxn ang="0">
                  <a:pos x="1044" y="530"/>
                </a:cxn>
                <a:cxn ang="0">
                  <a:pos x="1082" y="518"/>
                </a:cxn>
                <a:cxn ang="0">
                  <a:pos x="1096" y="496"/>
                </a:cxn>
                <a:cxn ang="0">
                  <a:pos x="1100" y="72"/>
                </a:cxn>
                <a:cxn ang="0">
                  <a:pos x="1096" y="48"/>
                </a:cxn>
                <a:cxn ang="0">
                  <a:pos x="1082" y="22"/>
                </a:cxn>
                <a:cxn ang="0">
                  <a:pos x="1062" y="6"/>
                </a:cxn>
                <a:cxn ang="0">
                  <a:pos x="1028" y="0"/>
                </a:cxn>
                <a:cxn ang="0">
                  <a:pos x="1028" y="0"/>
                </a:cxn>
                <a:cxn ang="0">
                  <a:pos x="1060" y="8"/>
                </a:cxn>
                <a:cxn ang="0">
                  <a:pos x="1082" y="24"/>
                </a:cxn>
                <a:cxn ang="0">
                  <a:pos x="1096" y="50"/>
                </a:cxn>
                <a:cxn ang="0">
                  <a:pos x="1098" y="72"/>
                </a:cxn>
                <a:cxn ang="0">
                  <a:pos x="1098" y="480"/>
                </a:cxn>
                <a:cxn ang="0">
                  <a:pos x="1082" y="518"/>
                </a:cxn>
                <a:cxn ang="0">
                  <a:pos x="1058" y="528"/>
                </a:cxn>
                <a:cxn ang="0">
                  <a:pos x="664" y="530"/>
                </a:cxn>
                <a:cxn ang="0">
                  <a:pos x="440" y="530"/>
                </a:cxn>
                <a:cxn ang="0">
                  <a:pos x="272" y="348"/>
                </a:cxn>
                <a:cxn ang="0">
                  <a:pos x="264" y="314"/>
                </a:cxn>
                <a:cxn ang="0">
                  <a:pos x="252" y="304"/>
                </a:cxn>
                <a:cxn ang="0">
                  <a:pos x="106" y="300"/>
                </a:cxn>
                <a:cxn ang="0">
                  <a:pos x="0" y="460"/>
                </a:cxn>
                <a:cxn ang="0">
                  <a:pos x="0" y="74"/>
                </a:cxn>
                <a:cxn ang="0">
                  <a:pos x="274" y="0"/>
                </a:cxn>
                <a:cxn ang="0">
                  <a:pos x="322" y="12"/>
                </a:cxn>
                <a:cxn ang="0">
                  <a:pos x="342" y="42"/>
                </a:cxn>
                <a:cxn ang="0">
                  <a:pos x="346" y="214"/>
                </a:cxn>
                <a:cxn ang="0">
                  <a:pos x="342" y="234"/>
                </a:cxn>
                <a:cxn ang="0">
                  <a:pos x="326" y="254"/>
                </a:cxn>
                <a:cxn ang="0">
                  <a:pos x="298" y="266"/>
                </a:cxn>
                <a:cxn ang="0">
                  <a:pos x="326" y="280"/>
                </a:cxn>
                <a:cxn ang="0">
                  <a:pos x="340" y="296"/>
                </a:cxn>
                <a:cxn ang="0">
                  <a:pos x="344" y="308"/>
                </a:cxn>
                <a:cxn ang="0">
                  <a:pos x="382" y="460"/>
                </a:cxn>
                <a:cxn ang="0">
                  <a:pos x="724" y="460"/>
                </a:cxn>
                <a:cxn ang="0">
                  <a:pos x="724" y="72"/>
                </a:cxn>
                <a:cxn ang="0">
                  <a:pos x="1028" y="0"/>
                </a:cxn>
              </a:cxnLst>
              <a:rect l="0" t="0" r="r" b="b"/>
              <a:pathLst>
                <a:path w="1100" h="530">
                  <a:moveTo>
                    <a:pt x="1028" y="0"/>
                  </a:moveTo>
                  <a:lnTo>
                    <a:pt x="1028" y="0"/>
                  </a:lnTo>
                  <a:lnTo>
                    <a:pt x="724" y="0"/>
                  </a:lnTo>
                  <a:lnTo>
                    <a:pt x="724" y="72"/>
                  </a:lnTo>
                  <a:lnTo>
                    <a:pt x="756" y="72"/>
                  </a:lnTo>
                  <a:lnTo>
                    <a:pt x="756" y="458"/>
                  </a:lnTo>
                  <a:lnTo>
                    <a:pt x="724" y="458"/>
                  </a:lnTo>
                  <a:lnTo>
                    <a:pt x="610" y="0"/>
                  </a:lnTo>
                  <a:lnTo>
                    <a:pt x="492" y="0"/>
                  </a:lnTo>
                  <a:lnTo>
                    <a:pt x="380" y="458"/>
                  </a:lnTo>
                  <a:lnTo>
                    <a:pt x="346" y="458"/>
                  </a:lnTo>
                  <a:lnTo>
                    <a:pt x="346" y="314"/>
                  </a:lnTo>
                  <a:lnTo>
                    <a:pt x="346" y="314"/>
                  </a:lnTo>
                  <a:lnTo>
                    <a:pt x="346" y="308"/>
                  </a:lnTo>
                  <a:lnTo>
                    <a:pt x="344" y="302"/>
                  </a:lnTo>
                  <a:lnTo>
                    <a:pt x="340" y="296"/>
                  </a:lnTo>
                  <a:lnTo>
                    <a:pt x="334" y="288"/>
                  </a:lnTo>
                  <a:lnTo>
                    <a:pt x="326" y="280"/>
                  </a:lnTo>
                  <a:lnTo>
                    <a:pt x="314" y="272"/>
                  </a:lnTo>
                  <a:lnTo>
                    <a:pt x="298" y="266"/>
                  </a:lnTo>
                  <a:lnTo>
                    <a:pt x="298" y="266"/>
                  </a:lnTo>
                  <a:lnTo>
                    <a:pt x="298" y="266"/>
                  </a:lnTo>
                  <a:lnTo>
                    <a:pt x="298" y="266"/>
                  </a:lnTo>
                  <a:lnTo>
                    <a:pt x="314" y="260"/>
                  </a:lnTo>
                  <a:lnTo>
                    <a:pt x="326" y="254"/>
                  </a:lnTo>
                  <a:lnTo>
                    <a:pt x="334" y="248"/>
                  </a:lnTo>
                  <a:lnTo>
                    <a:pt x="340" y="242"/>
                  </a:lnTo>
                  <a:lnTo>
                    <a:pt x="344" y="234"/>
                  </a:lnTo>
                  <a:lnTo>
                    <a:pt x="346" y="228"/>
                  </a:lnTo>
                  <a:lnTo>
                    <a:pt x="346" y="214"/>
                  </a:lnTo>
                  <a:lnTo>
                    <a:pt x="346" y="72"/>
                  </a:lnTo>
                  <a:lnTo>
                    <a:pt x="346" y="72"/>
                  </a:lnTo>
                  <a:lnTo>
                    <a:pt x="346" y="56"/>
                  </a:lnTo>
                  <a:lnTo>
                    <a:pt x="344" y="42"/>
                  </a:lnTo>
                  <a:lnTo>
                    <a:pt x="338" y="30"/>
                  </a:lnTo>
                  <a:lnTo>
                    <a:pt x="332" y="18"/>
                  </a:lnTo>
                  <a:lnTo>
                    <a:pt x="332" y="18"/>
                  </a:lnTo>
                  <a:lnTo>
                    <a:pt x="322" y="10"/>
                  </a:lnTo>
                  <a:lnTo>
                    <a:pt x="310" y="4"/>
                  </a:lnTo>
                  <a:lnTo>
                    <a:pt x="294" y="2"/>
                  </a:lnTo>
                  <a:lnTo>
                    <a:pt x="274" y="0"/>
                  </a:lnTo>
                  <a:lnTo>
                    <a:pt x="0" y="0"/>
                  </a:lnTo>
                  <a:lnTo>
                    <a:pt x="0" y="76"/>
                  </a:lnTo>
                  <a:lnTo>
                    <a:pt x="32" y="72"/>
                  </a:lnTo>
                  <a:lnTo>
                    <a:pt x="32" y="458"/>
                  </a:lnTo>
                  <a:lnTo>
                    <a:pt x="0" y="458"/>
                  </a:lnTo>
                  <a:lnTo>
                    <a:pt x="0" y="530"/>
                  </a:lnTo>
                  <a:lnTo>
                    <a:pt x="108" y="530"/>
                  </a:lnTo>
                  <a:lnTo>
                    <a:pt x="108" y="302"/>
                  </a:lnTo>
                  <a:lnTo>
                    <a:pt x="232" y="302"/>
                  </a:lnTo>
                  <a:lnTo>
                    <a:pt x="232" y="302"/>
                  </a:lnTo>
                  <a:lnTo>
                    <a:pt x="244" y="302"/>
                  </a:lnTo>
                  <a:lnTo>
                    <a:pt x="252" y="306"/>
                  </a:lnTo>
                  <a:lnTo>
                    <a:pt x="258" y="310"/>
                  </a:lnTo>
                  <a:lnTo>
                    <a:pt x="264" y="316"/>
                  </a:lnTo>
                  <a:lnTo>
                    <a:pt x="268" y="322"/>
                  </a:lnTo>
                  <a:lnTo>
                    <a:pt x="270" y="330"/>
                  </a:lnTo>
                  <a:lnTo>
                    <a:pt x="270" y="348"/>
                  </a:lnTo>
                  <a:lnTo>
                    <a:pt x="270" y="530"/>
                  </a:lnTo>
                  <a:lnTo>
                    <a:pt x="442" y="530"/>
                  </a:lnTo>
                  <a:lnTo>
                    <a:pt x="480" y="370"/>
                  </a:lnTo>
                  <a:lnTo>
                    <a:pt x="620" y="370"/>
                  </a:lnTo>
                  <a:lnTo>
                    <a:pt x="664" y="530"/>
                  </a:lnTo>
                  <a:lnTo>
                    <a:pt x="1028" y="530"/>
                  </a:lnTo>
                  <a:lnTo>
                    <a:pt x="1028" y="530"/>
                  </a:lnTo>
                  <a:lnTo>
                    <a:pt x="1044" y="530"/>
                  </a:lnTo>
                  <a:lnTo>
                    <a:pt x="1060" y="528"/>
                  </a:lnTo>
                  <a:lnTo>
                    <a:pt x="1072" y="524"/>
                  </a:lnTo>
                  <a:lnTo>
                    <a:pt x="1082" y="518"/>
                  </a:lnTo>
                  <a:lnTo>
                    <a:pt x="1082" y="518"/>
                  </a:lnTo>
                  <a:lnTo>
                    <a:pt x="1090" y="510"/>
                  </a:lnTo>
                  <a:lnTo>
                    <a:pt x="1096" y="496"/>
                  </a:lnTo>
                  <a:lnTo>
                    <a:pt x="1098" y="480"/>
                  </a:lnTo>
                  <a:lnTo>
                    <a:pt x="1100" y="460"/>
                  </a:lnTo>
                  <a:lnTo>
                    <a:pt x="1100" y="72"/>
                  </a:lnTo>
                  <a:lnTo>
                    <a:pt x="1100" y="72"/>
                  </a:lnTo>
                  <a:lnTo>
                    <a:pt x="1098" y="60"/>
                  </a:lnTo>
                  <a:lnTo>
                    <a:pt x="1096" y="48"/>
                  </a:lnTo>
                  <a:lnTo>
                    <a:pt x="1090" y="36"/>
                  </a:lnTo>
                  <a:lnTo>
                    <a:pt x="1090" y="36"/>
                  </a:lnTo>
                  <a:lnTo>
                    <a:pt x="1082" y="22"/>
                  </a:lnTo>
                  <a:lnTo>
                    <a:pt x="1076" y="16"/>
                  </a:lnTo>
                  <a:lnTo>
                    <a:pt x="1070" y="12"/>
                  </a:lnTo>
                  <a:lnTo>
                    <a:pt x="1062" y="6"/>
                  </a:lnTo>
                  <a:lnTo>
                    <a:pt x="1052" y="2"/>
                  </a:lnTo>
                  <a:lnTo>
                    <a:pt x="1040" y="0"/>
                  </a:lnTo>
                  <a:lnTo>
                    <a:pt x="1028" y="0"/>
                  </a:lnTo>
                  <a:lnTo>
                    <a:pt x="1028" y="0"/>
                  </a:lnTo>
                  <a:lnTo>
                    <a:pt x="1028" y="0"/>
                  </a:lnTo>
                  <a:lnTo>
                    <a:pt x="1028" y="0"/>
                  </a:lnTo>
                  <a:lnTo>
                    <a:pt x="1040" y="2"/>
                  </a:lnTo>
                  <a:lnTo>
                    <a:pt x="1052" y="4"/>
                  </a:lnTo>
                  <a:lnTo>
                    <a:pt x="1060" y="8"/>
                  </a:lnTo>
                  <a:lnTo>
                    <a:pt x="1068" y="12"/>
                  </a:lnTo>
                  <a:lnTo>
                    <a:pt x="1076" y="18"/>
                  </a:lnTo>
                  <a:lnTo>
                    <a:pt x="1082" y="24"/>
                  </a:lnTo>
                  <a:lnTo>
                    <a:pt x="1090" y="36"/>
                  </a:lnTo>
                  <a:lnTo>
                    <a:pt x="1090" y="36"/>
                  </a:lnTo>
                  <a:lnTo>
                    <a:pt x="1096" y="50"/>
                  </a:lnTo>
                  <a:lnTo>
                    <a:pt x="1098" y="60"/>
                  </a:lnTo>
                  <a:lnTo>
                    <a:pt x="1098" y="60"/>
                  </a:lnTo>
                  <a:lnTo>
                    <a:pt x="1098" y="72"/>
                  </a:lnTo>
                  <a:lnTo>
                    <a:pt x="1098" y="460"/>
                  </a:lnTo>
                  <a:lnTo>
                    <a:pt x="1098" y="460"/>
                  </a:lnTo>
                  <a:lnTo>
                    <a:pt x="1098" y="480"/>
                  </a:lnTo>
                  <a:lnTo>
                    <a:pt x="1094" y="496"/>
                  </a:lnTo>
                  <a:lnTo>
                    <a:pt x="1088" y="508"/>
                  </a:lnTo>
                  <a:lnTo>
                    <a:pt x="1082" y="518"/>
                  </a:lnTo>
                  <a:lnTo>
                    <a:pt x="1082" y="518"/>
                  </a:lnTo>
                  <a:lnTo>
                    <a:pt x="1072" y="524"/>
                  </a:lnTo>
                  <a:lnTo>
                    <a:pt x="1058" y="528"/>
                  </a:lnTo>
                  <a:lnTo>
                    <a:pt x="1044" y="530"/>
                  </a:lnTo>
                  <a:lnTo>
                    <a:pt x="1028" y="530"/>
                  </a:lnTo>
                  <a:lnTo>
                    <a:pt x="664" y="530"/>
                  </a:lnTo>
                  <a:lnTo>
                    <a:pt x="620" y="370"/>
                  </a:lnTo>
                  <a:lnTo>
                    <a:pt x="480" y="370"/>
                  </a:lnTo>
                  <a:lnTo>
                    <a:pt x="440" y="530"/>
                  </a:lnTo>
                  <a:lnTo>
                    <a:pt x="272" y="530"/>
                  </a:lnTo>
                  <a:lnTo>
                    <a:pt x="272" y="348"/>
                  </a:lnTo>
                  <a:lnTo>
                    <a:pt x="272" y="348"/>
                  </a:lnTo>
                  <a:lnTo>
                    <a:pt x="270" y="330"/>
                  </a:lnTo>
                  <a:lnTo>
                    <a:pt x="268" y="322"/>
                  </a:lnTo>
                  <a:lnTo>
                    <a:pt x="264" y="314"/>
                  </a:lnTo>
                  <a:lnTo>
                    <a:pt x="264" y="314"/>
                  </a:lnTo>
                  <a:lnTo>
                    <a:pt x="260" y="308"/>
                  </a:lnTo>
                  <a:lnTo>
                    <a:pt x="252" y="304"/>
                  </a:lnTo>
                  <a:lnTo>
                    <a:pt x="244" y="302"/>
                  </a:lnTo>
                  <a:lnTo>
                    <a:pt x="232" y="300"/>
                  </a:lnTo>
                  <a:lnTo>
                    <a:pt x="106" y="300"/>
                  </a:lnTo>
                  <a:lnTo>
                    <a:pt x="106" y="530"/>
                  </a:lnTo>
                  <a:lnTo>
                    <a:pt x="0" y="530"/>
                  </a:lnTo>
                  <a:lnTo>
                    <a:pt x="0" y="460"/>
                  </a:lnTo>
                  <a:lnTo>
                    <a:pt x="32" y="460"/>
                  </a:lnTo>
                  <a:lnTo>
                    <a:pt x="32" y="72"/>
                  </a:lnTo>
                  <a:lnTo>
                    <a:pt x="0" y="74"/>
                  </a:lnTo>
                  <a:lnTo>
                    <a:pt x="0" y="0"/>
                  </a:lnTo>
                  <a:lnTo>
                    <a:pt x="274" y="0"/>
                  </a:lnTo>
                  <a:lnTo>
                    <a:pt x="274" y="0"/>
                  </a:lnTo>
                  <a:lnTo>
                    <a:pt x="294" y="2"/>
                  </a:lnTo>
                  <a:lnTo>
                    <a:pt x="310" y="6"/>
                  </a:lnTo>
                  <a:lnTo>
                    <a:pt x="322" y="12"/>
                  </a:lnTo>
                  <a:lnTo>
                    <a:pt x="332" y="20"/>
                  </a:lnTo>
                  <a:lnTo>
                    <a:pt x="338" y="30"/>
                  </a:lnTo>
                  <a:lnTo>
                    <a:pt x="342" y="42"/>
                  </a:lnTo>
                  <a:lnTo>
                    <a:pt x="344" y="56"/>
                  </a:lnTo>
                  <a:lnTo>
                    <a:pt x="346" y="72"/>
                  </a:lnTo>
                  <a:lnTo>
                    <a:pt x="346" y="214"/>
                  </a:lnTo>
                  <a:lnTo>
                    <a:pt x="346" y="214"/>
                  </a:lnTo>
                  <a:lnTo>
                    <a:pt x="344" y="228"/>
                  </a:lnTo>
                  <a:lnTo>
                    <a:pt x="342" y="234"/>
                  </a:lnTo>
                  <a:lnTo>
                    <a:pt x="340" y="240"/>
                  </a:lnTo>
                  <a:lnTo>
                    <a:pt x="334" y="248"/>
                  </a:lnTo>
                  <a:lnTo>
                    <a:pt x="326" y="254"/>
                  </a:lnTo>
                  <a:lnTo>
                    <a:pt x="314" y="260"/>
                  </a:lnTo>
                  <a:lnTo>
                    <a:pt x="298" y="266"/>
                  </a:lnTo>
                  <a:lnTo>
                    <a:pt x="298" y="266"/>
                  </a:lnTo>
                  <a:lnTo>
                    <a:pt x="298" y="266"/>
                  </a:lnTo>
                  <a:lnTo>
                    <a:pt x="314" y="272"/>
                  </a:lnTo>
                  <a:lnTo>
                    <a:pt x="326" y="280"/>
                  </a:lnTo>
                  <a:lnTo>
                    <a:pt x="334" y="288"/>
                  </a:lnTo>
                  <a:lnTo>
                    <a:pt x="340" y="296"/>
                  </a:lnTo>
                  <a:lnTo>
                    <a:pt x="340" y="296"/>
                  </a:lnTo>
                  <a:lnTo>
                    <a:pt x="342" y="302"/>
                  </a:lnTo>
                  <a:lnTo>
                    <a:pt x="344" y="308"/>
                  </a:lnTo>
                  <a:lnTo>
                    <a:pt x="344" y="308"/>
                  </a:lnTo>
                  <a:lnTo>
                    <a:pt x="346" y="314"/>
                  </a:lnTo>
                  <a:lnTo>
                    <a:pt x="346" y="460"/>
                  </a:lnTo>
                  <a:lnTo>
                    <a:pt x="382" y="460"/>
                  </a:lnTo>
                  <a:lnTo>
                    <a:pt x="492" y="0"/>
                  </a:lnTo>
                  <a:lnTo>
                    <a:pt x="610" y="0"/>
                  </a:lnTo>
                  <a:lnTo>
                    <a:pt x="724" y="460"/>
                  </a:lnTo>
                  <a:lnTo>
                    <a:pt x="756" y="460"/>
                  </a:lnTo>
                  <a:lnTo>
                    <a:pt x="756" y="72"/>
                  </a:lnTo>
                  <a:lnTo>
                    <a:pt x="724" y="72"/>
                  </a:lnTo>
                  <a:lnTo>
                    <a:pt x="724" y="0"/>
                  </a:lnTo>
                  <a:lnTo>
                    <a:pt x="1028" y="0"/>
                  </a:lnTo>
                  <a:lnTo>
                    <a:pt x="1028"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7" name="Freeform 63"/>
            <p:cNvSpPr>
              <a:spLocks/>
            </p:cNvSpPr>
            <p:nvPr/>
          </p:nvSpPr>
          <p:spPr bwMode="auto">
            <a:xfrm>
              <a:off x="8471352" y="377233"/>
              <a:ext cx="74827" cy="171586"/>
            </a:xfrm>
            <a:custGeom>
              <a:avLst/>
              <a:gdLst/>
              <a:ahLst/>
              <a:cxnLst>
                <a:cxn ang="0">
                  <a:pos x="62" y="0"/>
                </a:cxn>
                <a:cxn ang="0">
                  <a:pos x="116" y="266"/>
                </a:cxn>
                <a:cxn ang="0">
                  <a:pos x="0" y="266"/>
                </a:cxn>
                <a:cxn ang="0">
                  <a:pos x="62" y="0"/>
                </a:cxn>
              </a:cxnLst>
              <a:rect l="0" t="0" r="r" b="b"/>
              <a:pathLst>
                <a:path w="116" h="266">
                  <a:moveTo>
                    <a:pt x="62" y="0"/>
                  </a:moveTo>
                  <a:lnTo>
                    <a:pt x="116" y="266"/>
                  </a:lnTo>
                  <a:lnTo>
                    <a:pt x="0" y="266"/>
                  </a:lnTo>
                  <a:lnTo>
                    <a:pt x="62" y="0"/>
                  </a:lnTo>
                  <a:close/>
                </a:path>
              </a:pathLst>
            </a:custGeom>
            <a:solidFill>
              <a:srgbClr val="ED1C2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64"/>
            <p:cNvSpPr>
              <a:spLocks/>
            </p:cNvSpPr>
            <p:nvPr/>
          </p:nvSpPr>
          <p:spPr bwMode="auto">
            <a:xfrm>
              <a:off x="8471352" y="377233"/>
              <a:ext cx="74827" cy="171586"/>
            </a:xfrm>
            <a:custGeom>
              <a:avLst/>
              <a:gdLst/>
              <a:ahLst/>
              <a:cxnLst>
                <a:cxn ang="0">
                  <a:pos x="62" y="0"/>
                </a:cxn>
                <a:cxn ang="0">
                  <a:pos x="62" y="0"/>
                </a:cxn>
                <a:cxn ang="0">
                  <a:pos x="116" y="266"/>
                </a:cxn>
                <a:cxn ang="0">
                  <a:pos x="0" y="266"/>
                </a:cxn>
                <a:cxn ang="0">
                  <a:pos x="62" y="0"/>
                </a:cxn>
                <a:cxn ang="0">
                  <a:pos x="62" y="0"/>
                </a:cxn>
                <a:cxn ang="0">
                  <a:pos x="62" y="0"/>
                </a:cxn>
                <a:cxn ang="0">
                  <a:pos x="62" y="0"/>
                </a:cxn>
                <a:cxn ang="0">
                  <a:pos x="62" y="0"/>
                </a:cxn>
                <a:cxn ang="0">
                  <a:pos x="0" y="266"/>
                </a:cxn>
                <a:cxn ang="0">
                  <a:pos x="116" y="266"/>
                </a:cxn>
                <a:cxn ang="0">
                  <a:pos x="62" y="0"/>
                </a:cxn>
                <a:cxn ang="0">
                  <a:pos x="62" y="0"/>
                </a:cxn>
                <a:cxn ang="0">
                  <a:pos x="62" y="0"/>
                </a:cxn>
              </a:cxnLst>
              <a:rect l="0" t="0" r="r" b="b"/>
              <a:pathLst>
                <a:path w="116" h="266">
                  <a:moveTo>
                    <a:pt x="62" y="0"/>
                  </a:moveTo>
                  <a:lnTo>
                    <a:pt x="62" y="0"/>
                  </a:lnTo>
                  <a:lnTo>
                    <a:pt x="116" y="266"/>
                  </a:lnTo>
                  <a:lnTo>
                    <a:pt x="0" y="266"/>
                  </a:lnTo>
                  <a:lnTo>
                    <a:pt x="62" y="0"/>
                  </a:lnTo>
                  <a:lnTo>
                    <a:pt x="62" y="0"/>
                  </a:lnTo>
                  <a:lnTo>
                    <a:pt x="62" y="0"/>
                  </a:lnTo>
                  <a:lnTo>
                    <a:pt x="62" y="0"/>
                  </a:lnTo>
                  <a:lnTo>
                    <a:pt x="62" y="0"/>
                  </a:lnTo>
                  <a:lnTo>
                    <a:pt x="0" y="266"/>
                  </a:lnTo>
                  <a:lnTo>
                    <a:pt x="116" y="266"/>
                  </a:lnTo>
                  <a:lnTo>
                    <a:pt x="62" y="0"/>
                  </a:lnTo>
                  <a:lnTo>
                    <a:pt x="62" y="0"/>
                  </a:lnTo>
                  <a:lnTo>
                    <a:pt x="62" y="0"/>
                  </a:lnTo>
                  <a:close/>
                </a:path>
              </a:pathLst>
            </a:custGeom>
            <a:solidFill>
              <a:srgbClr val="ED1C2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65"/>
            <p:cNvSpPr>
              <a:spLocks/>
            </p:cNvSpPr>
            <p:nvPr/>
          </p:nvSpPr>
          <p:spPr bwMode="auto">
            <a:xfrm>
              <a:off x="8691962" y="392714"/>
              <a:ext cx="125142" cy="250283"/>
            </a:xfrm>
            <a:custGeom>
              <a:avLst/>
              <a:gdLst/>
              <a:ahLst/>
              <a:cxnLst>
                <a:cxn ang="0">
                  <a:pos x="0" y="0"/>
                </a:cxn>
                <a:cxn ang="0">
                  <a:pos x="0" y="388"/>
                </a:cxn>
                <a:cxn ang="0">
                  <a:pos x="158" y="388"/>
                </a:cxn>
                <a:cxn ang="0">
                  <a:pos x="158" y="388"/>
                </a:cxn>
                <a:cxn ang="0">
                  <a:pos x="170" y="386"/>
                </a:cxn>
                <a:cxn ang="0">
                  <a:pos x="180" y="384"/>
                </a:cxn>
                <a:cxn ang="0">
                  <a:pos x="186" y="380"/>
                </a:cxn>
                <a:cxn ang="0">
                  <a:pos x="190" y="374"/>
                </a:cxn>
                <a:cxn ang="0">
                  <a:pos x="192" y="370"/>
                </a:cxn>
                <a:cxn ang="0">
                  <a:pos x="194" y="364"/>
                </a:cxn>
                <a:cxn ang="0">
                  <a:pos x="194" y="348"/>
                </a:cxn>
                <a:cxn ang="0">
                  <a:pos x="194" y="42"/>
                </a:cxn>
                <a:cxn ang="0">
                  <a:pos x="194" y="42"/>
                </a:cxn>
                <a:cxn ang="0">
                  <a:pos x="194" y="30"/>
                </a:cxn>
                <a:cxn ang="0">
                  <a:pos x="192" y="22"/>
                </a:cxn>
                <a:cxn ang="0">
                  <a:pos x="188" y="16"/>
                </a:cxn>
                <a:cxn ang="0">
                  <a:pos x="184" y="10"/>
                </a:cxn>
                <a:cxn ang="0">
                  <a:pos x="176" y="4"/>
                </a:cxn>
                <a:cxn ang="0">
                  <a:pos x="164" y="2"/>
                </a:cxn>
                <a:cxn ang="0">
                  <a:pos x="150" y="0"/>
                </a:cxn>
                <a:cxn ang="0">
                  <a:pos x="0" y="0"/>
                </a:cxn>
              </a:cxnLst>
              <a:rect l="0" t="0" r="r" b="b"/>
              <a:pathLst>
                <a:path w="194" h="388">
                  <a:moveTo>
                    <a:pt x="0" y="0"/>
                  </a:moveTo>
                  <a:lnTo>
                    <a:pt x="0" y="388"/>
                  </a:lnTo>
                  <a:lnTo>
                    <a:pt x="158" y="388"/>
                  </a:lnTo>
                  <a:lnTo>
                    <a:pt x="158" y="388"/>
                  </a:lnTo>
                  <a:lnTo>
                    <a:pt x="170" y="386"/>
                  </a:lnTo>
                  <a:lnTo>
                    <a:pt x="180" y="384"/>
                  </a:lnTo>
                  <a:lnTo>
                    <a:pt x="186" y="380"/>
                  </a:lnTo>
                  <a:lnTo>
                    <a:pt x="190" y="374"/>
                  </a:lnTo>
                  <a:lnTo>
                    <a:pt x="192" y="370"/>
                  </a:lnTo>
                  <a:lnTo>
                    <a:pt x="194" y="364"/>
                  </a:lnTo>
                  <a:lnTo>
                    <a:pt x="194" y="348"/>
                  </a:lnTo>
                  <a:lnTo>
                    <a:pt x="194" y="42"/>
                  </a:lnTo>
                  <a:lnTo>
                    <a:pt x="194" y="42"/>
                  </a:lnTo>
                  <a:lnTo>
                    <a:pt x="194" y="30"/>
                  </a:lnTo>
                  <a:lnTo>
                    <a:pt x="192" y="22"/>
                  </a:lnTo>
                  <a:lnTo>
                    <a:pt x="188" y="16"/>
                  </a:lnTo>
                  <a:lnTo>
                    <a:pt x="184" y="10"/>
                  </a:lnTo>
                  <a:lnTo>
                    <a:pt x="176" y="4"/>
                  </a:lnTo>
                  <a:lnTo>
                    <a:pt x="164" y="2"/>
                  </a:lnTo>
                  <a:lnTo>
                    <a:pt x="150" y="0"/>
                  </a:lnTo>
                  <a:lnTo>
                    <a:pt x="0" y="0"/>
                  </a:lnTo>
                  <a:close/>
                </a:path>
              </a:pathLst>
            </a:custGeom>
            <a:solidFill>
              <a:srgbClr val="ED1C2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66"/>
            <p:cNvSpPr>
              <a:spLocks/>
            </p:cNvSpPr>
            <p:nvPr/>
          </p:nvSpPr>
          <p:spPr bwMode="auto">
            <a:xfrm>
              <a:off x="8691962" y="392714"/>
              <a:ext cx="125142" cy="250283"/>
            </a:xfrm>
            <a:custGeom>
              <a:avLst/>
              <a:gdLst/>
              <a:ahLst/>
              <a:cxnLst>
                <a:cxn ang="0">
                  <a:pos x="0" y="0"/>
                </a:cxn>
                <a:cxn ang="0">
                  <a:pos x="0" y="0"/>
                </a:cxn>
                <a:cxn ang="0">
                  <a:pos x="0" y="388"/>
                </a:cxn>
                <a:cxn ang="0">
                  <a:pos x="158" y="388"/>
                </a:cxn>
                <a:cxn ang="0">
                  <a:pos x="158" y="388"/>
                </a:cxn>
                <a:cxn ang="0">
                  <a:pos x="158" y="388"/>
                </a:cxn>
                <a:cxn ang="0">
                  <a:pos x="170" y="386"/>
                </a:cxn>
                <a:cxn ang="0">
                  <a:pos x="180" y="384"/>
                </a:cxn>
                <a:cxn ang="0">
                  <a:pos x="186" y="380"/>
                </a:cxn>
                <a:cxn ang="0">
                  <a:pos x="190" y="376"/>
                </a:cxn>
                <a:cxn ang="0">
                  <a:pos x="190" y="376"/>
                </a:cxn>
                <a:cxn ang="0">
                  <a:pos x="192" y="370"/>
                </a:cxn>
                <a:cxn ang="0">
                  <a:pos x="194" y="364"/>
                </a:cxn>
                <a:cxn ang="0">
                  <a:pos x="194" y="348"/>
                </a:cxn>
                <a:cxn ang="0">
                  <a:pos x="194" y="42"/>
                </a:cxn>
                <a:cxn ang="0">
                  <a:pos x="194" y="42"/>
                </a:cxn>
                <a:cxn ang="0">
                  <a:pos x="194" y="30"/>
                </a:cxn>
                <a:cxn ang="0">
                  <a:pos x="192" y="22"/>
                </a:cxn>
                <a:cxn ang="0">
                  <a:pos x="190" y="16"/>
                </a:cxn>
                <a:cxn ang="0">
                  <a:pos x="190" y="16"/>
                </a:cxn>
                <a:cxn ang="0">
                  <a:pos x="184" y="10"/>
                </a:cxn>
                <a:cxn ang="0">
                  <a:pos x="176" y="4"/>
                </a:cxn>
                <a:cxn ang="0">
                  <a:pos x="164" y="2"/>
                </a:cxn>
                <a:cxn ang="0">
                  <a:pos x="150" y="0"/>
                </a:cxn>
                <a:cxn ang="0">
                  <a:pos x="0" y="0"/>
                </a:cxn>
                <a:cxn ang="0">
                  <a:pos x="0" y="0"/>
                </a:cxn>
                <a:cxn ang="0">
                  <a:pos x="0" y="0"/>
                </a:cxn>
                <a:cxn ang="0">
                  <a:pos x="0" y="0"/>
                </a:cxn>
                <a:cxn ang="0">
                  <a:pos x="150" y="0"/>
                </a:cxn>
                <a:cxn ang="0">
                  <a:pos x="150" y="0"/>
                </a:cxn>
                <a:cxn ang="0">
                  <a:pos x="164" y="2"/>
                </a:cxn>
                <a:cxn ang="0">
                  <a:pos x="176" y="4"/>
                </a:cxn>
                <a:cxn ang="0">
                  <a:pos x="184" y="10"/>
                </a:cxn>
                <a:cxn ang="0">
                  <a:pos x="188" y="16"/>
                </a:cxn>
                <a:cxn ang="0">
                  <a:pos x="188" y="16"/>
                </a:cxn>
                <a:cxn ang="0">
                  <a:pos x="192" y="22"/>
                </a:cxn>
                <a:cxn ang="0">
                  <a:pos x="194" y="30"/>
                </a:cxn>
                <a:cxn ang="0">
                  <a:pos x="194" y="42"/>
                </a:cxn>
                <a:cxn ang="0">
                  <a:pos x="194" y="348"/>
                </a:cxn>
                <a:cxn ang="0">
                  <a:pos x="194" y="348"/>
                </a:cxn>
                <a:cxn ang="0">
                  <a:pos x="194" y="364"/>
                </a:cxn>
                <a:cxn ang="0">
                  <a:pos x="192" y="370"/>
                </a:cxn>
                <a:cxn ang="0">
                  <a:pos x="190" y="374"/>
                </a:cxn>
                <a:cxn ang="0">
                  <a:pos x="190" y="374"/>
                </a:cxn>
                <a:cxn ang="0">
                  <a:pos x="186" y="380"/>
                </a:cxn>
                <a:cxn ang="0">
                  <a:pos x="180" y="382"/>
                </a:cxn>
                <a:cxn ang="0">
                  <a:pos x="170" y="386"/>
                </a:cxn>
                <a:cxn ang="0">
                  <a:pos x="158" y="388"/>
                </a:cxn>
                <a:cxn ang="0">
                  <a:pos x="158" y="388"/>
                </a:cxn>
                <a:cxn ang="0">
                  <a:pos x="158" y="388"/>
                </a:cxn>
                <a:cxn ang="0">
                  <a:pos x="2" y="388"/>
                </a:cxn>
                <a:cxn ang="0">
                  <a:pos x="2" y="0"/>
                </a:cxn>
                <a:cxn ang="0">
                  <a:pos x="0" y="0"/>
                </a:cxn>
                <a:cxn ang="0">
                  <a:pos x="0" y="0"/>
                </a:cxn>
                <a:cxn ang="0">
                  <a:pos x="0" y="0"/>
                </a:cxn>
              </a:cxnLst>
              <a:rect l="0" t="0" r="r" b="b"/>
              <a:pathLst>
                <a:path w="194" h="388">
                  <a:moveTo>
                    <a:pt x="0" y="0"/>
                  </a:moveTo>
                  <a:lnTo>
                    <a:pt x="0" y="0"/>
                  </a:lnTo>
                  <a:lnTo>
                    <a:pt x="0" y="388"/>
                  </a:lnTo>
                  <a:lnTo>
                    <a:pt x="158" y="388"/>
                  </a:lnTo>
                  <a:lnTo>
                    <a:pt x="158" y="388"/>
                  </a:lnTo>
                  <a:lnTo>
                    <a:pt x="158" y="388"/>
                  </a:lnTo>
                  <a:lnTo>
                    <a:pt x="170" y="386"/>
                  </a:lnTo>
                  <a:lnTo>
                    <a:pt x="180" y="384"/>
                  </a:lnTo>
                  <a:lnTo>
                    <a:pt x="186" y="380"/>
                  </a:lnTo>
                  <a:lnTo>
                    <a:pt x="190" y="376"/>
                  </a:lnTo>
                  <a:lnTo>
                    <a:pt x="190" y="376"/>
                  </a:lnTo>
                  <a:lnTo>
                    <a:pt x="192" y="370"/>
                  </a:lnTo>
                  <a:lnTo>
                    <a:pt x="194" y="364"/>
                  </a:lnTo>
                  <a:lnTo>
                    <a:pt x="194" y="348"/>
                  </a:lnTo>
                  <a:lnTo>
                    <a:pt x="194" y="42"/>
                  </a:lnTo>
                  <a:lnTo>
                    <a:pt x="194" y="42"/>
                  </a:lnTo>
                  <a:lnTo>
                    <a:pt x="194" y="30"/>
                  </a:lnTo>
                  <a:lnTo>
                    <a:pt x="192" y="22"/>
                  </a:lnTo>
                  <a:lnTo>
                    <a:pt x="190" y="16"/>
                  </a:lnTo>
                  <a:lnTo>
                    <a:pt x="190" y="16"/>
                  </a:lnTo>
                  <a:lnTo>
                    <a:pt x="184" y="10"/>
                  </a:lnTo>
                  <a:lnTo>
                    <a:pt x="176" y="4"/>
                  </a:lnTo>
                  <a:lnTo>
                    <a:pt x="164" y="2"/>
                  </a:lnTo>
                  <a:lnTo>
                    <a:pt x="150" y="0"/>
                  </a:lnTo>
                  <a:lnTo>
                    <a:pt x="0" y="0"/>
                  </a:lnTo>
                  <a:lnTo>
                    <a:pt x="0" y="0"/>
                  </a:lnTo>
                  <a:lnTo>
                    <a:pt x="0" y="0"/>
                  </a:lnTo>
                  <a:lnTo>
                    <a:pt x="0" y="0"/>
                  </a:lnTo>
                  <a:lnTo>
                    <a:pt x="150" y="0"/>
                  </a:lnTo>
                  <a:lnTo>
                    <a:pt x="150" y="0"/>
                  </a:lnTo>
                  <a:lnTo>
                    <a:pt x="164" y="2"/>
                  </a:lnTo>
                  <a:lnTo>
                    <a:pt x="176" y="4"/>
                  </a:lnTo>
                  <a:lnTo>
                    <a:pt x="184" y="10"/>
                  </a:lnTo>
                  <a:lnTo>
                    <a:pt x="188" y="16"/>
                  </a:lnTo>
                  <a:lnTo>
                    <a:pt x="188" y="16"/>
                  </a:lnTo>
                  <a:lnTo>
                    <a:pt x="192" y="22"/>
                  </a:lnTo>
                  <a:lnTo>
                    <a:pt x="194" y="30"/>
                  </a:lnTo>
                  <a:lnTo>
                    <a:pt x="194" y="42"/>
                  </a:lnTo>
                  <a:lnTo>
                    <a:pt x="194" y="348"/>
                  </a:lnTo>
                  <a:lnTo>
                    <a:pt x="194" y="348"/>
                  </a:lnTo>
                  <a:lnTo>
                    <a:pt x="194" y="364"/>
                  </a:lnTo>
                  <a:lnTo>
                    <a:pt x="192" y="370"/>
                  </a:lnTo>
                  <a:lnTo>
                    <a:pt x="190" y="374"/>
                  </a:lnTo>
                  <a:lnTo>
                    <a:pt x="190" y="374"/>
                  </a:lnTo>
                  <a:lnTo>
                    <a:pt x="186" y="380"/>
                  </a:lnTo>
                  <a:lnTo>
                    <a:pt x="180" y="382"/>
                  </a:lnTo>
                  <a:lnTo>
                    <a:pt x="170" y="386"/>
                  </a:lnTo>
                  <a:lnTo>
                    <a:pt x="158" y="388"/>
                  </a:lnTo>
                  <a:lnTo>
                    <a:pt x="158" y="388"/>
                  </a:lnTo>
                  <a:lnTo>
                    <a:pt x="158" y="388"/>
                  </a:lnTo>
                  <a:lnTo>
                    <a:pt x="2" y="388"/>
                  </a:lnTo>
                  <a:lnTo>
                    <a:pt x="2" y="0"/>
                  </a:lnTo>
                  <a:lnTo>
                    <a:pt x="0" y="0"/>
                  </a:lnTo>
                  <a:lnTo>
                    <a:pt x="0" y="0"/>
                  </a:lnTo>
                  <a:lnTo>
                    <a:pt x="0" y="0"/>
                  </a:lnTo>
                  <a:close/>
                </a:path>
              </a:pathLst>
            </a:custGeom>
            <a:solidFill>
              <a:srgbClr val="ED1C2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67"/>
            <p:cNvSpPr>
              <a:spLocks/>
            </p:cNvSpPr>
            <p:nvPr/>
          </p:nvSpPr>
          <p:spPr bwMode="auto">
            <a:xfrm>
              <a:off x="8221069" y="392714"/>
              <a:ext cx="108370" cy="104500"/>
            </a:xfrm>
            <a:custGeom>
              <a:avLst/>
              <a:gdLst/>
              <a:ahLst/>
              <a:cxnLst>
                <a:cxn ang="0">
                  <a:pos x="0" y="0"/>
                </a:cxn>
                <a:cxn ang="0">
                  <a:pos x="0" y="162"/>
                </a:cxn>
                <a:cxn ang="0">
                  <a:pos x="134" y="162"/>
                </a:cxn>
                <a:cxn ang="0">
                  <a:pos x="134" y="162"/>
                </a:cxn>
                <a:cxn ang="0">
                  <a:pos x="144" y="158"/>
                </a:cxn>
                <a:cxn ang="0">
                  <a:pos x="152" y="154"/>
                </a:cxn>
                <a:cxn ang="0">
                  <a:pos x="158" y="150"/>
                </a:cxn>
                <a:cxn ang="0">
                  <a:pos x="162" y="144"/>
                </a:cxn>
                <a:cxn ang="0">
                  <a:pos x="166" y="138"/>
                </a:cxn>
                <a:cxn ang="0">
                  <a:pos x="166" y="132"/>
                </a:cxn>
                <a:cxn ang="0">
                  <a:pos x="168" y="120"/>
                </a:cxn>
                <a:cxn ang="0">
                  <a:pos x="168" y="36"/>
                </a:cxn>
                <a:cxn ang="0">
                  <a:pos x="168" y="36"/>
                </a:cxn>
                <a:cxn ang="0">
                  <a:pos x="164" y="24"/>
                </a:cxn>
                <a:cxn ang="0">
                  <a:pos x="162" y="18"/>
                </a:cxn>
                <a:cxn ang="0">
                  <a:pos x="160" y="12"/>
                </a:cxn>
                <a:cxn ang="0">
                  <a:pos x="154" y="8"/>
                </a:cxn>
                <a:cxn ang="0">
                  <a:pos x="148" y="4"/>
                </a:cxn>
                <a:cxn ang="0">
                  <a:pos x="140" y="2"/>
                </a:cxn>
                <a:cxn ang="0">
                  <a:pos x="128" y="0"/>
                </a:cxn>
                <a:cxn ang="0">
                  <a:pos x="0" y="0"/>
                </a:cxn>
              </a:cxnLst>
              <a:rect l="0" t="0" r="r" b="b"/>
              <a:pathLst>
                <a:path w="168" h="162">
                  <a:moveTo>
                    <a:pt x="0" y="0"/>
                  </a:moveTo>
                  <a:lnTo>
                    <a:pt x="0" y="162"/>
                  </a:lnTo>
                  <a:lnTo>
                    <a:pt x="134" y="162"/>
                  </a:lnTo>
                  <a:lnTo>
                    <a:pt x="134" y="162"/>
                  </a:lnTo>
                  <a:lnTo>
                    <a:pt x="144" y="158"/>
                  </a:lnTo>
                  <a:lnTo>
                    <a:pt x="152" y="154"/>
                  </a:lnTo>
                  <a:lnTo>
                    <a:pt x="158" y="150"/>
                  </a:lnTo>
                  <a:lnTo>
                    <a:pt x="162" y="144"/>
                  </a:lnTo>
                  <a:lnTo>
                    <a:pt x="166" y="138"/>
                  </a:lnTo>
                  <a:lnTo>
                    <a:pt x="166" y="132"/>
                  </a:lnTo>
                  <a:lnTo>
                    <a:pt x="168" y="120"/>
                  </a:lnTo>
                  <a:lnTo>
                    <a:pt x="168" y="36"/>
                  </a:lnTo>
                  <a:lnTo>
                    <a:pt x="168" y="36"/>
                  </a:lnTo>
                  <a:lnTo>
                    <a:pt x="164" y="24"/>
                  </a:lnTo>
                  <a:lnTo>
                    <a:pt x="162" y="18"/>
                  </a:lnTo>
                  <a:lnTo>
                    <a:pt x="160" y="12"/>
                  </a:lnTo>
                  <a:lnTo>
                    <a:pt x="154" y="8"/>
                  </a:lnTo>
                  <a:lnTo>
                    <a:pt x="148" y="4"/>
                  </a:lnTo>
                  <a:lnTo>
                    <a:pt x="140" y="2"/>
                  </a:lnTo>
                  <a:lnTo>
                    <a:pt x="128" y="0"/>
                  </a:lnTo>
                  <a:lnTo>
                    <a:pt x="0" y="0"/>
                  </a:lnTo>
                  <a:close/>
                </a:path>
              </a:pathLst>
            </a:custGeom>
            <a:solidFill>
              <a:srgbClr val="ED1C2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2" name="Freeform 68"/>
            <p:cNvSpPr>
              <a:spLocks/>
            </p:cNvSpPr>
            <p:nvPr/>
          </p:nvSpPr>
          <p:spPr bwMode="auto">
            <a:xfrm>
              <a:off x="8221069" y="392714"/>
              <a:ext cx="108370" cy="104500"/>
            </a:xfrm>
            <a:custGeom>
              <a:avLst/>
              <a:gdLst/>
              <a:ahLst/>
              <a:cxnLst>
                <a:cxn ang="0">
                  <a:pos x="0" y="0"/>
                </a:cxn>
                <a:cxn ang="0">
                  <a:pos x="0" y="0"/>
                </a:cxn>
                <a:cxn ang="0">
                  <a:pos x="0" y="162"/>
                </a:cxn>
                <a:cxn ang="0">
                  <a:pos x="134" y="162"/>
                </a:cxn>
                <a:cxn ang="0">
                  <a:pos x="134" y="162"/>
                </a:cxn>
                <a:cxn ang="0">
                  <a:pos x="134" y="162"/>
                </a:cxn>
                <a:cxn ang="0">
                  <a:pos x="144" y="158"/>
                </a:cxn>
                <a:cxn ang="0">
                  <a:pos x="152" y="154"/>
                </a:cxn>
                <a:cxn ang="0">
                  <a:pos x="158" y="150"/>
                </a:cxn>
                <a:cxn ang="0">
                  <a:pos x="162" y="144"/>
                </a:cxn>
                <a:cxn ang="0">
                  <a:pos x="166" y="138"/>
                </a:cxn>
                <a:cxn ang="0">
                  <a:pos x="168" y="132"/>
                </a:cxn>
                <a:cxn ang="0">
                  <a:pos x="168" y="120"/>
                </a:cxn>
                <a:cxn ang="0">
                  <a:pos x="168" y="36"/>
                </a:cxn>
                <a:cxn ang="0">
                  <a:pos x="168" y="36"/>
                </a:cxn>
                <a:cxn ang="0">
                  <a:pos x="168" y="36"/>
                </a:cxn>
                <a:cxn ang="0">
                  <a:pos x="166" y="24"/>
                </a:cxn>
                <a:cxn ang="0">
                  <a:pos x="162" y="18"/>
                </a:cxn>
                <a:cxn ang="0">
                  <a:pos x="160" y="12"/>
                </a:cxn>
                <a:cxn ang="0">
                  <a:pos x="154" y="8"/>
                </a:cxn>
                <a:cxn ang="0">
                  <a:pos x="148" y="4"/>
                </a:cxn>
                <a:cxn ang="0">
                  <a:pos x="140" y="0"/>
                </a:cxn>
                <a:cxn ang="0">
                  <a:pos x="128" y="0"/>
                </a:cxn>
                <a:cxn ang="0">
                  <a:pos x="0" y="0"/>
                </a:cxn>
                <a:cxn ang="0">
                  <a:pos x="0" y="0"/>
                </a:cxn>
                <a:cxn ang="0">
                  <a:pos x="0" y="0"/>
                </a:cxn>
                <a:cxn ang="0">
                  <a:pos x="0" y="0"/>
                </a:cxn>
                <a:cxn ang="0">
                  <a:pos x="128" y="0"/>
                </a:cxn>
                <a:cxn ang="0">
                  <a:pos x="128" y="0"/>
                </a:cxn>
                <a:cxn ang="0">
                  <a:pos x="140" y="2"/>
                </a:cxn>
                <a:cxn ang="0">
                  <a:pos x="148" y="4"/>
                </a:cxn>
                <a:cxn ang="0">
                  <a:pos x="154" y="8"/>
                </a:cxn>
                <a:cxn ang="0">
                  <a:pos x="160" y="12"/>
                </a:cxn>
                <a:cxn ang="0">
                  <a:pos x="162" y="18"/>
                </a:cxn>
                <a:cxn ang="0">
                  <a:pos x="164" y="24"/>
                </a:cxn>
                <a:cxn ang="0">
                  <a:pos x="168" y="36"/>
                </a:cxn>
                <a:cxn ang="0">
                  <a:pos x="168" y="36"/>
                </a:cxn>
                <a:cxn ang="0">
                  <a:pos x="168" y="36"/>
                </a:cxn>
                <a:cxn ang="0">
                  <a:pos x="168" y="120"/>
                </a:cxn>
                <a:cxn ang="0">
                  <a:pos x="168" y="120"/>
                </a:cxn>
                <a:cxn ang="0">
                  <a:pos x="166" y="132"/>
                </a:cxn>
                <a:cxn ang="0">
                  <a:pos x="164" y="138"/>
                </a:cxn>
                <a:cxn ang="0">
                  <a:pos x="162" y="144"/>
                </a:cxn>
                <a:cxn ang="0">
                  <a:pos x="158" y="150"/>
                </a:cxn>
                <a:cxn ang="0">
                  <a:pos x="152" y="154"/>
                </a:cxn>
                <a:cxn ang="0">
                  <a:pos x="144" y="158"/>
                </a:cxn>
                <a:cxn ang="0">
                  <a:pos x="134" y="160"/>
                </a:cxn>
                <a:cxn ang="0">
                  <a:pos x="134" y="162"/>
                </a:cxn>
                <a:cxn ang="0">
                  <a:pos x="134" y="160"/>
                </a:cxn>
                <a:cxn ang="0">
                  <a:pos x="2" y="160"/>
                </a:cxn>
                <a:cxn ang="0">
                  <a:pos x="2" y="0"/>
                </a:cxn>
                <a:cxn ang="0">
                  <a:pos x="0" y="0"/>
                </a:cxn>
                <a:cxn ang="0">
                  <a:pos x="0" y="0"/>
                </a:cxn>
                <a:cxn ang="0">
                  <a:pos x="0" y="0"/>
                </a:cxn>
              </a:cxnLst>
              <a:rect l="0" t="0" r="r" b="b"/>
              <a:pathLst>
                <a:path w="168" h="162">
                  <a:moveTo>
                    <a:pt x="0" y="0"/>
                  </a:moveTo>
                  <a:lnTo>
                    <a:pt x="0" y="0"/>
                  </a:lnTo>
                  <a:lnTo>
                    <a:pt x="0" y="162"/>
                  </a:lnTo>
                  <a:lnTo>
                    <a:pt x="134" y="162"/>
                  </a:lnTo>
                  <a:lnTo>
                    <a:pt x="134" y="162"/>
                  </a:lnTo>
                  <a:lnTo>
                    <a:pt x="134" y="162"/>
                  </a:lnTo>
                  <a:lnTo>
                    <a:pt x="144" y="158"/>
                  </a:lnTo>
                  <a:lnTo>
                    <a:pt x="152" y="154"/>
                  </a:lnTo>
                  <a:lnTo>
                    <a:pt x="158" y="150"/>
                  </a:lnTo>
                  <a:lnTo>
                    <a:pt x="162" y="144"/>
                  </a:lnTo>
                  <a:lnTo>
                    <a:pt x="166" y="138"/>
                  </a:lnTo>
                  <a:lnTo>
                    <a:pt x="168" y="132"/>
                  </a:lnTo>
                  <a:lnTo>
                    <a:pt x="168" y="120"/>
                  </a:lnTo>
                  <a:lnTo>
                    <a:pt x="168" y="36"/>
                  </a:lnTo>
                  <a:lnTo>
                    <a:pt x="168" y="36"/>
                  </a:lnTo>
                  <a:lnTo>
                    <a:pt x="168" y="36"/>
                  </a:lnTo>
                  <a:lnTo>
                    <a:pt x="166" y="24"/>
                  </a:lnTo>
                  <a:lnTo>
                    <a:pt x="162" y="18"/>
                  </a:lnTo>
                  <a:lnTo>
                    <a:pt x="160" y="12"/>
                  </a:lnTo>
                  <a:lnTo>
                    <a:pt x="154" y="8"/>
                  </a:lnTo>
                  <a:lnTo>
                    <a:pt x="148" y="4"/>
                  </a:lnTo>
                  <a:lnTo>
                    <a:pt x="140" y="0"/>
                  </a:lnTo>
                  <a:lnTo>
                    <a:pt x="128" y="0"/>
                  </a:lnTo>
                  <a:lnTo>
                    <a:pt x="0" y="0"/>
                  </a:lnTo>
                  <a:lnTo>
                    <a:pt x="0" y="0"/>
                  </a:lnTo>
                  <a:lnTo>
                    <a:pt x="0" y="0"/>
                  </a:lnTo>
                  <a:lnTo>
                    <a:pt x="0" y="0"/>
                  </a:lnTo>
                  <a:lnTo>
                    <a:pt x="128" y="0"/>
                  </a:lnTo>
                  <a:lnTo>
                    <a:pt x="128" y="0"/>
                  </a:lnTo>
                  <a:lnTo>
                    <a:pt x="140" y="2"/>
                  </a:lnTo>
                  <a:lnTo>
                    <a:pt x="148" y="4"/>
                  </a:lnTo>
                  <a:lnTo>
                    <a:pt x="154" y="8"/>
                  </a:lnTo>
                  <a:lnTo>
                    <a:pt x="160" y="12"/>
                  </a:lnTo>
                  <a:lnTo>
                    <a:pt x="162" y="18"/>
                  </a:lnTo>
                  <a:lnTo>
                    <a:pt x="164" y="24"/>
                  </a:lnTo>
                  <a:lnTo>
                    <a:pt x="168" y="36"/>
                  </a:lnTo>
                  <a:lnTo>
                    <a:pt x="168" y="36"/>
                  </a:lnTo>
                  <a:lnTo>
                    <a:pt x="168" y="36"/>
                  </a:lnTo>
                  <a:lnTo>
                    <a:pt x="168" y="120"/>
                  </a:lnTo>
                  <a:lnTo>
                    <a:pt x="168" y="120"/>
                  </a:lnTo>
                  <a:lnTo>
                    <a:pt x="166" y="132"/>
                  </a:lnTo>
                  <a:lnTo>
                    <a:pt x="164" y="138"/>
                  </a:lnTo>
                  <a:lnTo>
                    <a:pt x="162" y="144"/>
                  </a:lnTo>
                  <a:lnTo>
                    <a:pt x="158" y="150"/>
                  </a:lnTo>
                  <a:lnTo>
                    <a:pt x="152" y="154"/>
                  </a:lnTo>
                  <a:lnTo>
                    <a:pt x="144" y="158"/>
                  </a:lnTo>
                  <a:lnTo>
                    <a:pt x="134" y="160"/>
                  </a:lnTo>
                  <a:lnTo>
                    <a:pt x="134" y="162"/>
                  </a:lnTo>
                  <a:lnTo>
                    <a:pt x="134" y="160"/>
                  </a:lnTo>
                  <a:lnTo>
                    <a:pt x="2" y="160"/>
                  </a:lnTo>
                  <a:lnTo>
                    <a:pt x="2" y="0"/>
                  </a:lnTo>
                  <a:lnTo>
                    <a:pt x="0" y="0"/>
                  </a:lnTo>
                  <a:lnTo>
                    <a:pt x="0" y="0"/>
                  </a:lnTo>
                  <a:lnTo>
                    <a:pt x="0" y="0"/>
                  </a:lnTo>
                  <a:close/>
                </a:path>
              </a:pathLst>
            </a:custGeom>
            <a:solidFill>
              <a:srgbClr val="ED1C2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73" name="Group 116"/>
            <p:cNvGrpSpPr/>
            <p:nvPr userDrawn="1"/>
          </p:nvGrpSpPr>
          <p:grpSpPr>
            <a:xfrm>
              <a:off x="8024971" y="851993"/>
              <a:ext cx="972753" cy="96765"/>
              <a:chOff x="8024971" y="851993"/>
              <a:chExt cx="972753" cy="96765"/>
            </a:xfrm>
          </p:grpSpPr>
          <p:sp>
            <p:nvSpPr>
              <p:cNvPr id="74" name="Freeform 69"/>
              <p:cNvSpPr>
                <a:spLocks/>
              </p:cNvSpPr>
              <p:nvPr/>
            </p:nvSpPr>
            <p:spPr bwMode="auto">
              <a:xfrm>
                <a:off x="8024971" y="857157"/>
                <a:ext cx="56765" cy="69666"/>
              </a:xfrm>
              <a:custGeom>
                <a:avLst/>
                <a:gdLst/>
                <a:ahLst/>
                <a:cxnLst>
                  <a:cxn ang="0">
                    <a:pos x="42" y="66"/>
                  </a:cxn>
                  <a:cxn ang="0">
                    <a:pos x="38" y="108"/>
                  </a:cxn>
                  <a:cxn ang="0">
                    <a:pos x="24" y="108"/>
                  </a:cxn>
                  <a:cxn ang="0">
                    <a:pos x="30" y="66"/>
                  </a:cxn>
                  <a:cxn ang="0">
                    <a:pos x="0" y="0"/>
                  </a:cxn>
                  <a:cxn ang="0">
                    <a:pos x="16" y="0"/>
                  </a:cxn>
                  <a:cxn ang="0">
                    <a:pos x="38" y="54"/>
                  </a:cxn>
                  <a:cxn ang="0">
                    <a:pos x="40" y="54"/>
                  </a:cxn>
                  <a:cxn ang="0">
                    <a:pos x="76" y="0"/>
                  </a:cxn>
                  <a:cxn ang="0">
                    <a:pos x="88" y="0"/>
                  </a:cxn>
                  <a:cxn ang="0">
                    <a:pos x="42" y="66"/>
                  </a:cxn>
                </a:cxnLst>
                <a:rect l="0" t="0" r="r" b="b"/>
                <a:pathLst>
                  <a:path w="88" h="108">
                    <a:moveTo>
                      <a:pt x="42" y="66"/>
                    </a:moveTo>
                    <a:lnTo>
                      <a:pt x="38" y="108"/>
                    </a:lnTo>
                    <a:lnTo>
                      <a:pt x="24" y="108"/>
                    </a:lnTo>
                    <a:lnTo>
                      <a:pt x="30" y="66"/>
                    </a:lnTo>
                    <a:lnTo>
                      <a:pt x="0" y="0"/>
                    </a:lnTo>
                    <a:lnTo>
                      <a:pt x="16" y="0"/>
                    </a:lnTo>
                    <a:lnTo>
                      <a:pt x="38" y="54"/>
                    </a:lnTo>
                    <a:lnTo>
                      <a:pt x="40" y="54"/>
                    </a:lnTo>
                    <a:lnTo>
                      <a:pt x="76" y="0"/>
                    </a:lnTo>
                    <a:lnTo>
                      <a:pt x="88" y="0"/>
                    </a:lnTo>
                    <a:lnTo>
                      <a:pt x="42" y="66"/>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Freeform 70"/>
              <p:cNvSpPr>
                <a:spLocks noEditPoints="1"/>
              </p:cNvSpPr>
              <p:nvPr/>
            </p:nvSpPr>
            <p:spPr bwMode="auto">
              <a:xfrm>
                <a:off x="8073996" y="872638"/>
                <a:ext cx="51605" cy="55475"/>
              </a:xfrm>
              <a:custGeom>
                <a:avLst/>
                <a:gdLst/>
                <a:ahLst/>
                <a:cxnLst>
                  <a:cxn ang="0">
                    <a:pos x="80" y="42"/>
                  </a:cxn>
                  <a:cxn ang="0">
                    <a:pos x="74" y="60"/>
                  </a:cxn>
                  <a:cxn ang="0">
                    <a:pos x="70" y="68"/>
                  </a:cxn>
                  <a:cxn ang="0">
                    <a:pos x="64" y="74"/>
                  </a:cxn>
                  <a:cxn ang="0">
                    <a:pos x="50" y="82"/>
                  </a:cxn>
                  <a:cxn ang="0">
                    <a:pos x="42" y="84"/>
                  </a:cxn>
                  <a:cxn ang="0">
                    <a:pos x="34" y="86"/>
                  </a:cxn>
                  <a:cxn ang="0">
                    <a:pos x="18" y="82"/>
                  </a:cxn>
                  <a:cxn ang="0">
                    <a:pos x="12" y="78"/>
                  </a:cxn>
                  <a:cxn ang="0">
                    <a:pos x="6" y="74"/>
                  </a:cxn>
                  <a:cxn ang="0">
                    <a:pos x="0" y="60"/>
                  </a:cxn>
                  <a:cxn ang="0">
                    <a:pos x="0" y="52"/>
                  </a:cxn>
                  <a:cxn ang="0">
                    <a:pos x="0" y="42"/>
                  </a:cxn>
                  <a:cxn ang="0">
                    <a:pos x="6" y="24"/>
                  </a:cxn>
                  <a:cxn ang="0">
                    <a:pos x="14" y="12"/>
                  </a:cxn>
                  <a:cxn ang="0">
                    <a:pos x="20" y="6"/>
                  </a:cxn>
                  <a:cxn ang="0">
                    <a:pos x="36" y="0"/>
                  </a:cxn>
                  <a:cxn ang="0">
                    <a:pos x="46" y="0"/>
                  </a:cxn>
                  <a:cxn ang="0">
                    <a:pos x="62" y="4"/>
                  </a:cxn>
                  <a:cxn ang="0">
                    <a:pos x="68" y="6"/>
                  </a:cxn>
                  <a:cxn ang="0">
                    <a:pos x="72" y="12"/>
                  </a:cxn>
                  <a:cxn ang="0">
                    <a:pos x="78" y="24"/>
                  </a:cxn>
                  <a:cxn ang="0">
                    <a:pos x="80" y="34"/>
                  </a:cxn>
                  <a:cxn ang="0">
                    <a:pos x="80" y="42"/>
                  </a:cxn>
                  <a:cxn ang="0">
                    <a:pos x="66" y="42"/>
                  </a:cxn>
                  <a:cxn ang="0">
                    <a:pos x="66" y="28"/>
                  </a:cxn>
                  <a:cxn ang="0">
                    <a:pos x="62" y="18"/>
                  </a:cxn>
                  <a:cxn ang="0">
                    <a:pos x="56" y="12"/>
                  </a:cxn>
                  <a:cxn ang="0">
                    <a:pos x="50" y="10"/>
                  </a:cxn>
                  <a:cxn ang="0">
                    <a:pos x="44" y="8"/>
                  </a:cxn>
                  <a:cxn ang="0">
                    <a:pos x="32" y="12"/>
                  </a:cxn>
                  <a:cxn ang="0">
                    <a:pos x="24" y="18"/>
                  </a:cxn>
                  <a:cxn ang="0">
                    <a:pos x="16" y="28"/>
                  </a:cxn>
                  <a:cxn ang="0">
                    <a:pos x="14" y="42"/>
                  </a:cxn>
                  <a:cxn ang="0">
                    <a:pos x="14" y="56"/>
                  </a:cxn>
                  <a:cxn ang="0">
                    <a:pos x="16" y="68"/>
                  </a:cxn>
                  <a:cxn ang="0">
                    <a:pos x="24" y="74"/>
                  </a:cxn>
                  <a:cxn ang="0">
                    <a:pos x="30" y="76"/>
                  </a:cxn>
                  <a:cxn ang="0">
                    <a:pos x="36" y="78"/>
                  </a:cxn>
                  <a:cxn ang="0">
                    <a:pos x="48" y="74"/>
                  </a:cxn>
                  <a:cxn ang="0">
                    <a:pos x="52" y="72"/>
                  </a:cxn>
                  <a:cxn ang="0">
                    <a:pos x="56" y="68"/>
                  </a:cxn>
                  <a:cxn ang="0">
                    <a:pos x="62" y="56"/>
                  </a:cxn>
                  <a:cxn ang="0">
                    <a:pos x="66" y="42"/>
                  </a:cxn>
                </a:cxnLst>
                <a:rect l="0" t="0" r="r" b="b"/>
                <a:pathLst>
                  <a:path w="80" h="86">
                    <a:moveTo>
                      <a:pt x="80" y="42"/>
                    </a:moveTo>
                    <a:lnTo>
                      <a:pt x="80" y="42"/>
                    </a:lnTo>
                    <a:lnTo>
                      <a:pt x="78" y="52"/>
                    </a:lnTo>
                    <a:lnTo>
                      <a:pt x="74" y="60"/>
                    </a:lnTo>
                    <a:lnTo>
                      <a:pt x="74" y="60"/>
                    </a:lnTo>
                    <a:lnTo>
                      <a:pt x="70" y="68"/>
                    </a:lnTo>
                    <a:lnTo>
                      <a:pt x="64" y="74"/>
                    </a:lnTo>
                    <a:lnTo>
                      <a:pt x="64" y="74"/>
                    </a:lnTo>
                    <a:lnTo>
                      <a:pt x="58" y="78"/>
                    </a:lnTo>
                    <a:lnTo>
                      <a:pt x="50" y="82"/>
                    </a:lnTo>
                    <a:lnTo>
                      <a:pt x="50" y="82"/>
                    </a:lnTo>
                    <a:lnTo>
                      <a:pt x="42" y="84"/>
                    </a:lnTo>
                    <a:lnTo>
                      <a:pt x="34" y="86"/>
                    </a:lnTo>
                    <a:lnTo>
                      <a:pt x="34" y="86"/>
                    </a:lnTo>
                    <a:lnTo>
                      <a:pt x="26" y="84"/>
                    </a:lnTo>
                    <a:lnTo>
                      <a:pt x="18" y="82"/>
                    </a:lnTo>
                    <a:lnTo>
                      <a:pt x="18" y="82"/>
                    </a:lnTo>
                    <a:lnTo>
                      <a:pt x="12" y="78"/>
                    </a:lnTo>
                    <a:lnTo>
                      <a:pt x="6" y="74"/>
                    </a:lnTo>
                    <a:lnTo>
                      <a:pt x="6" y="74"/>
                    </a:lnTo>
                    <a:lnTo>
                      <a:pt x="4" y="68"/>
                    </a:lnTo>
                    <a:lnTo>
                      <a:pt x="0" y="60"/>
                    </a:lnTo>
                    <a:lnTo>
                      <a:pt x="0" y="60"/>
                    </a:lnTo>
                    <a:lnTo>
                      <a:pt x="0" y="52"/>
                    </a:lnTo>
                    <a:lnTo>
                      <a:pt x="0" y="42"/>
                    </a:lnTo>
                    <a:lnTo>
                      <a:pt x="0" y="42"/>
                    </a:lnTo>
                    <a:lnTo>
                      <a:pt x="2" y="34"/>
                    </a:lnTo>
                    <a:lnTo>
                      <a:pt x="6" y="24"/>
                    </a:lnTo>
                    <a:lnTo>
                      <a:pt x="10" y="18"/>
                    </a:lnTo>
                    <a:lnTo>
                      <a:pt x="14" y="12"/>
                    </a:lnTo>
                    <a:lnTo>
                      <a:pt x="14" y="12"/>
                    </a:lnTo>
                    <a:lnTo>
                      <a:pt x="20" y="6"/>
                    </a:lnTo>
                    <a:lnTo>
                      <a:pt x="28" y="4"/>
                    </a:lnTo>
                    <a:lnTo>
                      <a:pt x="36" y="0"/>
                    </a:lnTo>
                    <a:lnTo>
                      <a:pt x="46" y="0"/>
                    </a:lnTo>
                    <a:lnTo>
                      <a:pt x="46" y="0"/>
                    </a:lnTo>
                    <a:lnTo>
                      <a:pt x="54" y="0"/>
                    </a:lnTo>
                    <a:lnTo>
                      <a:pt x="62" y="4"/>
                    </a:lnTo>
                    <a:lnTo>
                      <a:pt x="62" y="4"/>
                    </a:lnTo>
                    <a:lnTo>
                      <a:pt x="68" y="6"/>
                    </a:lnTo>
                    <a:lnTo>
                      <a:pt x="72" y="12"/>
                    </a:lnTo>
                    <a:lnTo>
                      <a:pt x="72" y="12"/>
                    </a:lnTo>
                    <a:lnTo>
                      <a:pt x="76" y="18"/>
                    </a:lnTo>
                    <a:lnTo>
                      <a:pt x="78" y="24"/>
                    </a:lnTo>
                    <a:lnTo>
                      <a:pt x="78" y="24"/>
                    </a:lnTo>
                    <a:lnTo>
                      <a:pt x="80" y="34"/>
                    </a:lnTo>
                    <a:lnTo>
                      <a:pt x="80" y="42"/>
                    </a:lnTo>
                    <a:lnTo>
                      <a:pt x="80" y="42"/>
                    </a:lnTo>
                    <a:close/>
                    <a:moveTo>
                      <a:pt x="66" y="42"/>
                    </a:moveTo>
                    <a:lnTo>
                      <a:pt x="66" y="42"/>
                    </a:lnTo>
                    <a:lnTo>
                      <a:pt x="66" y="28"/>
                    </a:lnTo>
                    <a:lnTo>
                      <a:pt x="66" y="28"/>
                    </a:lnTo>
                    <a:lnTo>
                      <a:pt x="62" y="18"/>
                    </a:lnTo>
                    <a:lnTo>
                      <a:pt x="62" y="18"/>
                    </a:lnTo>
                    <a:lnTo>
                      <a:pt x="60" y="14"/>
                    </a:lnTo>
                    <a:lnTo>
                      <a:pt x="56" y="12"/>
                    </a:lnTo>
                    <a:lnTo>
                      <a:pt x="56" y="12"/>
                    </a:lnTo>
                    <a:lnTo>
                      <a:pt x="50" y="10"/>
                    </a:lnTo>
                    <a:lnTo>
                      <a:pt x="44" y="8"/>
                    </a:lnTo>
                    <a:lnTo>
                      <a:pt x="44" y="8"/>
                    </a:lnTo>
                    <a:lnTo>
                      <a:pt x="38" y="10"/>
                    </a:lnTo>
                    <a:lnTo>
                      <a:pt x="32" y="12"/>
                    </a:lnTo>
                    <a:lnTo>
                      <a:pt x="28" y="14"/>
                    </a:lnTo>
                    <a:lnTo>
                      <a:pt x="24" y="18"/>
                    </a:lnTo>
                    <a:lnTo>
                      <a:pt x="24" y="18"/>
                    </a:lnTo>
                    <a:lnTo>
                      <a:pt x="16" y="28"/>
                    </a:lnTo>
                    <a:lnTo>
                      <a:pt x="14" y="42"/>
                    </a:lnTo>
                    <a:lnTo>
                      <a:pt x="14" y="42"/>
                    </a:lnTo>
                    <a:lnTo>
                      <a:pt x="14" y="56"/>
                    </a:lnTo>
                    <a:lnTo>
                      <a:pt x="14" y="56"/>
                    </a:lnTo>
                    <a:lnTo>
                      <a:pt x="16" y="68"/>
                    </a:lnTo>
                    <a:lnTo>
                      <a:pt x="16" y="68"/>
                    </a:lnTo>
                    <a:lnTo>
                      <a:pt x="20" y="72"/>
                    </a:lnTo>
                    <a:lnTo>
                      <a:pt x="24" y="74"/>
                    </a:lnTo>
                    <a:lnTo>
                      <a:pt x="24" y="74"/>
                    </a:lnTo>
                    <a:lnTo>
                      <a:pt x="30" y="76"/>
                    </a:lnTo>
                    <a:lnTo>
                      <a:pt x="36" y="78"/>
                    </a:lnTo>
                    <a:lnTo>
                      <a:pt x="36" y="78"/>
                    </a:lnTo>
                    <a:lnTo>
                      <a:pt x="42" y="76"/>
                    </a:lnTo>
                    <a:lnTo>
                      <a:pt x="48" y="74"/>
                    </a:lnTo>
                    <a:lnTo>
                      <a:pt x="48" y="74"/>
                    </a:lnTo>
                    <a:lnTo>
                      <a:pt x="52" y="72"/>
                    </a:lnTo>
                    <a:lnTo>
                      <a:pt x="56" y="68"/>
                    </a:lnTo>
                    <a:lnTo>
                      <a:pt x="56" y="68"/>
                    </a:lnTo>
                    <a:lnTo>
                      <a:pt x="62" y="56"/>
                    </a:lnTo>
                    <a:lnTo>
                      <a:pt x="62" y="56"/>
                    </a:lnTo>
                    <a:lnTo>
                      <a:pt x="66" y="42"/>
                    </a:lnTo>
                    <a:lnTo>
                      <a:pt x="66" y="42"/>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6" name="Freeform 71"/>
              <p:cNvSpPr>
                <a:spLocks/>
              </p:cNvSpPr>
              <p:nvPr/>
            </p:nvSpPr>
            <p:spPr bwMode="auto">
              <a:xfrm>
                <a:off x="8137211" y="873928"/>
                <a:ext cx="47734" cy="52895"/>
              </a:xfrm>
              <a:custGeom>
                <a:avLst/>
                <a:gdLst/>
                <a:ahLst/>
                <a:cxnLst>
                  <a:cxn ang="0">
                    <a:pos x="54" y="82"/>
                  </a:cxn>
                  <a:cxn ang="0">
                    <a:pos x="54" y="72"/>
                  </a:cxn>
                  <a:cxn ang="0">
                    <a:pos x="54" y="72"/>
                  </a:cxn>
                  <a:cxn ang="0">
                    <a:pos x="44" y="78"/>
                  </a:cxn>
                  <a:cxn ang="0">
                    <a:pos x="44" y="78"/>
                  </a:cxn>
                  <a:cxn ang="0">
                    <a:pos x="36" y="82"/>
                  </a:cxn>
                  <a:cxn ang="0">
                    <a:pos x="36" y="82"/>
                  </a:cxn>
                  <a:cxn ang="0">
                    <a:pos x="28" y="82"/>
                  </a:cxn>
                  <a:cxn ang="0">
                    <a:pos x="28" y="82"/>
                  </a:cxn>
                  <a:cxn ang="0">
                    <a:pos x="20" y="82"/>
                  </a:cxn>
                  <a:cxn ang="0">
                    <a:pos x="20" y="82"/>
                  </a:cxn>
                  <a:cxn ang="0">
                    <a:pos x="12" y="82"/>
                  </a:cxn>
                  <a:cxn ang="0">
                    <a:pos x="12" y="82"/>
                  </a:cxn>
                  <a:cxn ang="0">
                    <a:pos x="6" y="78"/>
                  </a:cxn>
                  <a:cxn ang="0">
                    <a:pos x="6" y="78"/>
                  </a:cxn>
                  <a:cxn ang="0">
                    <a:pos x="2" y="70"/>
                  </a:cxn>
                  <a:cxn ang="0">
                    <a:pos x="2" y="70"/>
                  </a:cxn>
                  <a:cxn ang="0">
                    <a:pos x="0" y="58"/>
                  </a:cxn>
                  <a:cxn ang="0">
                    <a:pos x="8" y="0"/>
                  </a:cxn>
                  <a:cxn ang="0">
                    <a:pos x="20" y="0"/>
                  </a:cxn>
                  <a:cxn ang="0">
                    <a:pos x="14" y="52"/>
                  </a:cxn>
                  <a:cxn ang="0">
                    <a:pos x="14" y="52"/>
                  </a:cxn>
                  <a:cxn ang="0">
                    <a:pos x="12" y="58"/>
                  </a:cxn>
                  <a:cxn ang="0">
                    <a:pos x="12" y="58"/>
                  </a:cxn>
                  <a:cxn ang="0">
                    <a:pos x="14" y="66"/>
                  </a:cxn>
                  <a:cxn ang="0">
                    <a:pos x="14" y="66"/>
                  </a:cxn>
                  <a:cxn ang="0">
                    <a:pos x="18" y="70"/>
                  </a:cxn>
                  <a:cxn ang="0">
                    <a:pos x="18" y="70"/>
                  </a:cxn>
                  <a:cxn ang="0">
                    <a:pos x="20" y="72"/>
                  </a:cxn>
                  <a:cxn ang="0">
                    <a:pos x="26" y="72"/>
                  </a:cxn>
                  <a:cxn ang="0">
                    <a:pos x="26" y="72"/>
                  </a:cxn>
                  <a:cxn ang="0">
                    <a:pos x="34" y="72"/>
                  </a:cxn>
                  <a:cxn ang="0">
                    <a:pos x="34" y="72"/>
                  </a:cxn>
                  <a:cxn ang="0">
                    <a:pos x="42" y="70"/>
                  </a:cxn>
                  <a:cxn ang="0">
                    <a:pos x="42" y="70"/>
                  </a:cxn>
                  <a:cxn ang="0">
                    <a:pos x="48" y="66"/>
                  </a:cxn>
                  <a:cxn ang="0">
                    <a:pos x="48" y="66"/>
                  </a:cxn>
                  <a:cxn ang="0">
                    <a:pos x="54" y="64"/>
                  </a:cxn>
                  <a:cxn ang="0">
                    <a:pos x="62" y="0"/>
                  </a:cxn>
                  <a:cxn ang="0">
                    <a:pos x="74" y="0"/>
                  </a:cxn>
                  <a:cxn ang="0">
                    <a:pos x="64" y="82"/>
                  </a:cxn>
                  <a:cxn ang="0">
                    <a:pos x="54" y="82"/>
                  </a:cxn>
                </a:cxnLst>
                <a:rect l="0" t="0" r="r" b="b"/>
                <a:pathLst>
                  <a:path w="74" h="82">
                    <a:moveTo>
                      <a:pt x="54" y="82"/>
                    </a:moveTo>
                    <a:lnTo>
                      <a:pt x="54" y="72"/>
                    </a:lnTo>
                    <a:lnTo>
                      <a:pt x="54" y="72"/>
                    </a:lnTo>
                    <a:lnTo>
                      <a:pt x="44" y="78"/>
                    </a:lnTo>
                    <a:lnTo>
                      <a:pt x="44" y="78"/>
                    </a:lnTo>
                    <a:lnTo>
                      <a:pt x="36" y="82"/>
                    </a:lnTo>
                    <a:lnTo>
                      <a:pt x="36" y="82"/>
                    </a:lnTo>
                    <a:lnTo>
                      <a:pt x="28" y="82"/>
                    </a:lnTo>
                    <a:lnTo>
                      <a:pt x="28" y="82"/>
                    </a:lnTo>
                    <a:lnTo>
                      <a:pt x="20" y="82"/>
                    </a:lnTo>
                    <a:lnTo>
                      <a:pt x="20" y="82"/>
                    </a:lnTo>
                    <a:lnTo>
                      <a:pt x="12" y="82"/>
                    </a:lnTo>
                    <a:lnTo>
                      <a:pt x="12" y="82"/>
                    </a:lnTo>
                    <a:lnTo>
                      <a:pt x="6" y="78"/>
                    </a:lnTo>
                    <a:lnTo>
                      <a:pt x="6" y="78"/>
                    </a:lnTo>
                    <a:lnTo>
                      <a:pt x="2" y="70"/>
                    </a:lnTo>
                    <a:lnTo>
                      <a:pt x="2" y="70"/>
                    </a:lnTo>
                    <a:lnTo>
                      <a:pt x="0" y="58"/>
                    </a:lnTo>
                    <a:lnTo>
                      <a:pt x="8" y="0"/>
                    </a:lnTo>
                    <a:lnTo>
                      <a:pt x="20" y="0"/>
                    </a:lnTo>
                    <a:lnTo>
                      <a:pt x="14" y="52"/>
                    </a:lnTo>
                    <a:lnTo>
                      <a:pt x="14" y="52"/>
                    </a:lnTo>
                    <a:lnTo>
                      <a:pt x="12" y="58"/>
                    </a:lnTo>
                    <a:lnTo>
                      <a:pt x="12" y="58"/>
                    </a:lnTo>
                    <a:lnTo>
                      <a:pt x="14" y="66"/>
                    </a:lnTo>
                    <a:lnTo>
                      <a:pt x="14" y="66"/>
                    </a:lnTo>
                    <a:lnTo>
                      <a:pt x="18" y="70"/>
                    </a:lnTo>
                    <a:lnTo>
                      <a:pt x="18" y="70"/>
                    </a:lnTo>
                    <a:lnTo>
                      <a:pt x="20" y="72"/>
                    </a:lnTo>
                    <a:lnTo>
                      <a:pt x="26" y="72"/>
                    </a:lnTo>
                    <a:lnTo>
                      <a:pt x="26" y="72"/>
                    </a:lnTo>
                    <a:lnTo>
                      <a:pt x="34" y="72"/>
                    </a:lnTo>
                    <a:lnTo>
                      <a:pt x="34" y="72"/>
                    </a:lnTo>
                    <a:lnTo>
                      <a:pt x="42" y="70"/>
                    </a:lnTo>
                    <a:lnTo>
                      <a:pt x="42" y="70"/>
                    </a:lnTo>
                    <a:lnTo>
                      <a:pt x="48" y="66"/>
                    </a:lnTo>
                    <a:lnTo>
                      <a:pt x="48" y="66"/>
                    </a:lnTo>
                    <a:lnTo>
                      <a:pt x="54" y="64"/>
                    </a:lnTo>
                    <a:lnTo>
                      <a:pt x="62" y="0"/>
                    </a:lnTo>
                    <a:lnTo>
                      <a:pt x="74" y="0"/>
                    </a:lnTo>
                    <a:lnTo>
                      <a:pt x="64" y="82"/>
                    </a:lnTo>
                    <a:lnTo>
                      <a:pt x="54" y="82"/>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7" name="Freeform 72"/>
              <p:cNvSpPr>
                <a:spLocks/>
              </p:cNvSpPr>
              <p:nvPr/>
            </p:nvSpPr>
            <p:spPr bwMode="auto">
              <a:xfrm>
                <a:off x="8195267" y="873928"/>
                <a:ext cx="34833" cy="52895"/>
              </a:xfrm>
              <a:custGeom>
                <a:avLst/>
                <a:gdLst/>
                <a:ahLst/>
                <a:cxnLst>
                  <a:cxn ang="0">
                    <a:pos x="34" y="12"/>
                  </a:cxn>
                  <a:cxn ang="0">
                    <a:pos x="34" y="12"/>
                  </a:cxn>
                  <a:cxn ang="0">
                    <a:pos x="28" y="14"/>
                  </a:cxn>
                  <a:cxn ang="0">
                    <a:pos x="20" y="18"/>
                  </a:cxn>
                  <a:cxn ang="0">
                    <a:pos x="12" y="82"/>
                  </a:cxn>
                  <a:cxn ang="0">
                    <a:pos x="0" y="82"/>
                  </a:cxn>
                  <a:cxn ang="0">
                    <a:pos x="10" y="0"/>
                  </a:cxn>
                  <a:cxn ang="0">
                    <a:pos x="22" y="0"/>
                  </a:cxn>
                  <a:cxn ang="0">
                    <a:pos x="20" y="10"/>
                  </a:cxn>
                  <a:cxn ang="0">
                    <a:pos x="20" y="10"/>
                  </a:cxn>
                  <a:cxn ang="0">
                    <a:pos x="30" y="4"/>
                  </a:cxn>
                  <a:cxn ang="0">
                    <a:pos x="30" y="4"/>
                  </a:cxn>
                  <a:cxn ang="0">
                    <a:pos x="38" y="2"/>
                  </a:cxn>
                  <a:cxn ang="0">
                    <a:pos x="38" y="2"/>
                  </a:cxn>
                  <a:cxn ang="0">
                    <a:pos x="46" y="0"/>
                  </a:cxn>
                  <a:cxn ang="0">
                    <a:pos x="46" y="0"/>
                  </a:cxn>
                  <a:cxn ang="0">
                    <a:pos x="54" y="0"/>
                  </a:cxn>
                  <a:cxn ang="0">
                    <a:pos x="52" y="10"/>
                  </a:cxn>
                  <a:cxn ang="0">
                    <a:pos x="52" y="10"/>
                  </a:cxn>
                  <a:cxn ang="0">
                    <a:pos x="34" y="12"/>
                  </a:cxn>
                  <a:cxn ang="0">
                    <a:pos x="34" y="12"/>
                  </a:cxn>
                </a:cxnLst>
                <a:rect l="0" t="0" r="r" b="b"/>
                <a:pathLst>
                  <a:path w="54" h="82">
                    <a:moveTo>
                      <a:pt x="34" y="12"/>
                    </a:moveTo>
                    <a:lnTo>
                      <a:pt x="34" y="12"/>
                    </a:lnTo>
                    <a:lnTo>
                      <a:pt x="28" y="14"/>
                    </a:lnTo>
                    <a:lnTo>
                      <a:pt x="20" y="18"/>
                    </a:lnTo>
                    <a:lnTo>
                      <a:pt x="12" y="82"/>
                    </a:lnTo>
                    <a:lnTo>
                      <a:pt x="0" y="82"/>
                    </a:lnTo>
                    <a:lnTo>
                      <a:pt x="10" y="0"/>
                    </a:lnTo>
                    <a:lnTo>
                      <a:pt x="22" y="0"/>
                    </a:lnTo>
                    <a:lnTo>
                      <a:pt x="20" y="10"/>
                    </a:lnTo>
                    <a:lnTo>
                      <a:pt x="20" y="10"/>
                    </a:lnTo>
                    <a:lnTo>
                      <a:pt x="30" y="4"/>
                    </a:lnTo>
                    <a:lnTo>
                      <a:pt x="30" y="4"/>
                    </a:lnTo>
                    <a:lnTo>
                      <a:pt x="38" y="2"/>
                    </a:lnTo>
                    <a:lnTo>
                      <a:pt x="38" y="2"/>
                    </a:lnTo>
                    <a:lnTo>
                      <a:pt x="46" y="0"/>
                    </a:lnTo>
                    <a:lnTo>
                      <a:pt x="46" y="0"/>
                    </a:lnTo>
                    <a:lnTo>
                      <a:pt x="54" y="0"/>
                    </a:lnTo>
                    <a:lnTo>
                      <a:pt x="52" y="10"/>
                    </a:lnTo>
                    <a:lnTo>
                      <a:pt x="52" y="10"/>
                    </a:lnTo>
                    <a:lnTo>
                      <a:pt x="34" y="12"/>
                    </a:lnTo>
                    <a:lnTo>
                      <a:pt x="34" y="12"/>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8" name="Freeform 73"/>
              <p:cNvSpPr>
                <a:spLocks/>
              </p:cNvSpPr>
              <p:nvPr/>
            </p:nvSpPr>
            <p:spPr bwMode="auto">
              <a:xfrm>
                <a:off x="8267513" y="857157"/>
                <a:ext cx="63216" cy="69666"/>
              </a:xfrm>
              <a:custGeom>
                <a:avLst/>
                <a:gdLst/>
                <a:ahLst/>
                <a:cxnLst>
                  <a:cxn ang="0">
                    <a:pos x="84" y="108"/>
                  </a:cxn>
                  <a:cxn ang="0">
                    <a:pos x="66" y="108"/>
                  </a:cxn>
                  <a:cxn ang="0">
                    <a:pos x="24" y="10"/>
                  </a:cxn>
                  <a:cxn ang="0">
                    <a:pos x="22" y="10"/>
                  </a:cxn>
                  <a:cxn ang="0">
                    <a:pos x="12" y="108"/>
                  </a:cxn>
                  <a:cxn ang="0">
                    <a:pos x="0" y="108"/>
                  </a:cxn>
                  <a:cxn ang="0">
                    <a:pos x="14" y="0"/>
                  </a:cxn>
                  <a:cxn ang="0">
                    <a:pos x="32" y="0"/>
                  </a:cxn>
                  <a:cxn ang="0">
                    <a:pos x="74" y="94"/>
                  </a:cxn>
                  <a:cxn ang="0">
                    <a:pos x="76" y="94"/>
                  </a:cxn>
                  <a:cxn ang="0">
                    <a:pos x="86" y="0"/>
                  </a:cxn>
                  <a:cxn ang="0">
                    <a:pos x="98" y="0"/>
                  </a:cxn>
                  <a:cxn ang="0">
                    <a:pos x="84" y="108"/>
                  </a:cxn>
                </a:cxnLst>
                <a:rect l="0" t="0" r="r" b="b"/>
                <a:pathLst>
                  <a:path w="98" h="108">
                    <a:moveTo>
                      <a:pt x="84" y="108"/>
                    </a:moveTo>
                    <a:lnTo>
                      <a:pt x="66" y="108"/>
                    </a:lnTo>
                    <a:lnTo>
                      <a:pt x="24" y="10"/>
                    </a:lnTo>
                    <a:lnTo>
                      <a:pt x="22" y="10"/>
                    </a:lnTo>
                    <a:lnTo>
                      <a:pt x="12" y="108"/>
                    </a:lnTo>
                    <a:lnTo>
                      <a:pt x="0" y="108"/>
                    </a:lnTo>
                    <a:lnTo>
                      <a:pt x="14" y="0"/>
                    </a:lnTo>
                    <a:lnTo>
                      <a:pt x="32" y="0"/>
                    </a:lnTo>
                    <a:lnTo>
                      <a:pt x="74" y="94"/>
                    </a:lnTo>
                    <a:lnTo>
                      <a:pt x="76" y="94"/>
                    </a:lnTo>
                    <a:lnTo>
                      <a:pt x="86" y="0"/>
                    </a:lnTo>
                    <a:lnTo>
                      <a:pt x="98" y="0"/>
                    </a:lnTo>
                    <a:lnTo>
                      <a:pt x="84" y="108"/>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9" name="Freeform 74"/>
              <p:cNvSpPr>
                <a:spLocks noEditPoints="1"/>
              </p:cNvSpPr>
              <p:nvPr/>
            </p:nvSpPr>
            <p:spPr bwMode="auto">
              <a:xfrm>
                <a:off x="8338470" y="872638"/>
                <a:ext cx="49025" cy="55475"/>
              </a:xfrm>
              <a:custGeom>
                <a:avLst/>
                <a:gdLst/>
                <a:ahLst/>
                <a:cxnLst>
                  <a:cxn ang="0">
                    <a:pos x="14" y="46"/>
                  </a:cxn>
                  <a:cxn ang="0">
                    <a:pos x="16" y="64"/>
                  </a:cxn>
                  <a:cxn ang="0">
                    <a:pos x="20" y="70"/>
                  </a:cxn>
                  <a:cxn ang="0">
                    <a:pos x="24" y="72"/>
                  </a:cxn>
                  <a:cxn ang="0">
                    <a:pos x="34" y="76"/>
                  </a:cxn>
                  <a:cxn ang="0">
                    <a:pos x="44" y="78"/>
                  </a:cxn>
                  <a:cxn ang="0">
                    <a:pos x="56" y="76"/>
                  </a:cxn>
                  <a:cxn ang="0">
                    <a:pos x="66" y="74"/>
                  </a:cxn>
                  <a:cxn ang="0">
                    <a:pos x="64" y="82"/>
                  </a:cxn>
                  <a:cxn ang="0">
                    <a:pos x="52" y="86"/>
                  </a:cxn>
                  <a:cxn ang="0">
                    <a:pos x="38" y="86"/>
                  </a:cxn>
                  <a:cxn ang="0">
                    <a:pos x="20" y="82"/>
                  </a:cxn>
                  <a:cxn ang="0">
                    <a:pos x="8" y="74"/>
                  </a:cxn>
                  <a:cxn ang="0">
                    <a:pos x="4" y="68"/>
                  </a:cxn>
                  <a:cxn ang="0">
                    <a:pos x="0" y="52"/>
                  </a:cxn>
                  <a:cxn ang="0">
                    <a:pos x="2" y="42"/>
                  </a:cxn>
                  <a:cxn ang="0">
                    <a:pos x="6" y="22"/>
                  </a:cxn>
                  <a:cxn ang="0">
                    <a:pos x="10" y="16"/>
                  </a:cxn>
                  <a:cxn ang="0">
                    <a:pos x="16" y="10"/>
                  </a:cxn>
                  <a:cxn ang="0">
                    <a:pos x="28" y="2"/>
                  </a:cxn>
                  <a:cxn ang="0">
                    <a:pos x="44" y="0"/>
                  </a:cxn>
                  <a:cxn ang="0">
                    <a:pos x="52" y="2"/>
                  </a:cxn>
                  <a:cxn ang="0">
                    <a:pos x="60" y="4"/>
                  </a:cxn>
                  <a:cxn ang="0">
                    <a:pos x="70" y="12"/>
                  </a:cxn>
                  <a:cxn ang="0">
                    <a:pos x="74" y="18"/>
                  </a:cxn>
                  <a:cxn ang="0">
                    <a:pos x="76" y="26"/>
                  </a:cxn>
                  <a:cxn ang="0">
                    <a:pos x="76" y="44"/>
                  </a:cxn>
                  <a:cxn ang="0">
                    <a:pos x="14" y="46"/>
                  </a:cxn>
                  <a:cxn ang="0">
                    <a:pos x="62" y="26"/>
                  </a:cxn>
                  <a:cxn ang="0">
                    <a:pos x="60" y="18"/>
                  </a:cxn>
                  <a:cxn ang="0">
                    <a:pos x="54" y="10"/>
                  </a:cxn>
                  <a:cxn ang="0">
                    <a:pos x="48" y="10"/>
                  </a:cxn>
                  <a:cxn ang="0">
                    <a:pos x="42" y="8"/>
                  </a:cxn>
                  <a:cxn ang="0">
                    <a:pos x="24" y="16"/>
                  </a:cxn>
                  <a:cxn ang="0">
                    <a:pos x="18" y="26"/>
                  </a:cxn>
                  <a:cxn ang="0">
                    <a:pos x="62" y="38"/>
                  </a:cxn>
                  <a:cxn ang="0">
                    <a:pos x="62" y="26"/>
                  </a:cxn>
                </a:cxnLst>
                <a:rect l="0" t="0" r="r" b="b"/>
                <a:pathLst>
                  <a:path w="76" h="86">
                    <a:moveTo>
                      <a:pt x="14" y="46"/>
                    </a:moveTo>
                    <a:lnTo>
                      <a:pt x="14" y="46"/>
                    </a:lnTo>
                    <a:lnTo>
                      <a:pt x="14" y="56"/>
                    </a:lnTo>
                    <a:lnTo>
                      <a:pt x="16" y="64"/>
                    </a:lnTo>
                    <a:lnTo>
                      <a:pt x="16" y="64"/>
                    </a:lnTo>
                    <a:lnTo>
                      <a:pt x="20" y="70"/>
                    </a:lnTo>
                    <a:lnTo>
                      <a:pt x="24" y="72"/>
                    </a:lnTo>
                    <a:lnTo>
                      <a:pt x="24" y="72"/>
                    </a:lnTo>
                    <a:lnTo>
                      <a:pt x="30" y="76"/>
                    </a:lnTo>
                    <a:lnTo>
                      <a:pt x="34" y="76"/>
                    </a:lnTo>
                    <a:lnTo>
                      <a:pt x="34" y="76"/>
                    </a:lnTo>
                    <a:lnTo>
                      <a:pt x="44" y="78"/>
                    </a:lnTo>
                    <a:lnTo>
                      <a:pt x="44" y="78"/>
                    </a:lnTo>
                    <a:lnTo>
                      <a:pt x="56" y="76"/>
                    </a:lnTo>
                    <a:lnTo>
                      <a:pt x="56" y="76"/>
                    </a:lnTo>
                    <a:lnTo>
                      <a:pt x="66" y="74"/>
                    </a:lnTo>
                    <a:lnTo>
                      <a:pt x="64" y="82"/>
                    </a:lnTo>
                    <a:lnTo>
                      <a:pt x="64" y="82"/>
                    </a:lnTo>
                    <a:lnTo>
                      <a:pt x="52" y="86"/>
                    </a:lnTo>
                    <a:lnTo>
                      <a:pt x="52" y="86"/>
                    </a:lnTo>
                    <a:lnTo>
                      <a:pt x="38" y="86"/>
                    </a:lnTo>
                    <a:lnTo>
                      <a:pt x="38" y="86"/>
                    </a:lnTo>
                    <a:lnTo>
                      <a:pt x="30" y="84"/>
                    </a:lnTo>
                    <a:lnTo>
                      <a:pt x="20" y="82"/>
                    </a:lnTo>
                    <a:lnTo>
                      <a:pt x="14" y="80"/>
                    </a:lnTo>
                    <a:lnTo>
                      <a:pt x="8" y="74"/>
                    </a:lnTo>
                    <a:lnTo>
                      <a:pt x="8" y="74"/>
                    </a:lnTo>
                    <a:lnTo>
                      <a:pt x="4" y="68"/>
                    </a:lnTo>
                    <a:lnTo>
                      <a:pt x="2" y="60"/>
                    </a:lnTo>
                    <a:lnTo>
                      <a:pt x="0" y="52"/>
                    </a:lnTo>
                    <a:lnTo>
                      <a:pt x="2" y="42"/>
                    </a:lnTo>
                    <a:lnTo>
                      <a:pt x="2" y="42"/>
                    </a:lnTo>
                    <a:lnTo>
                      <a:pt x="4" y="32"/>
                    </a:lnTo>
                    <a:lnTo>
                      <a:pt x="6" y="22"/>
                    </a:lnTo>
                    <a:lnTo>
                      <a:pt x="6" y="22"/>
                    </a:lnTo>
                    <a:lnTo>
                      <a:pt x="10" y="16"/>
                    </a:lnTo>
                    <a:lnTo>
                      <a:pt x="16" y="10"/>
                    </a:lnTo>
                    <a:lnTo>
                      <a:pt x="16" y="10"/>
                    </a:lnTo>
                    <a:lnTo>
                      <a:pt x="22" y="6"/>
                    </a:lnTo>
                    <a:lnTo>
                      <a:pt x="28" y="2"/>
                    </a:lnTo>
                    <a:lnTo>
                      <a:pt x="28" y="2"/>
                    </a:lnTo>
                    <a:lnTo>
                      <a:pt x="44" y="0"/>
                    </a:lnTo>
                    <a:lnTo>
                      <a:pt x="44" y="0"/>
                    </a:lnTo>
                    <a:lnTo>
                      <a:pt x="52" y="2"/>
                    </a:lnTo>
                    <a:lnTo>
                      <a:pt x="60" y="4"/>
                    </a:lnTo>
                    <a:lnTo>
                      <a:pt x="60" y="4"/>
                    </a:lnTo>
                    <a:lnTo>
                      <a:pt x="66" y="8"/>
                    </a:lnTo>
                    <a:lnTo>
                      <a:pt x="70" y="12"/>
                    </a:lnTo>
                    <a:lnTo>
                      <a:pt x="70" y="12"/>
                    </a:lnTo>
                    <a:lnTo>
                      <a:pt x="74" y="18"/>
                    </a:lnTo>
                    <a:lnTo>
                      <a:pt x="76" y="26"/>
                    </a:lnTo>
                    <a:lnTo>
                      <a:pt x="76" y="26"/>
                    </a:lnTo>
                    <a:lnTo>
                      <a:pt x="76" y="34"/>
                    </a:lnTo>
                    <a:lnTo>
                      <a:pt x="76" y="44"/>
                    </a:lnTo>
                    <a:lnTo>
                      <a:pt x="76" y="46"/>
                    </a:lnTo>
                    <a:lnTo>
                      <a:pt x="14" y="46"/>
                    </a:lnTo>
                    <a:close/>
                    <a:moveTo>
                      <a:pt x="62" y="26"/>
                    </a:moveTo>
                    <a:lnTo>
                      <a:pt x="62" y="26"/>
                    </a:lnTo>
                    <a:lnTo>
                      <a:pt x="60" y="18"/>
                    </a:lnTo>
                    <a:lnTo>
                      <a:pt x="60" y="18"/>
                    </a:lnTo>
                    <a:lnTo>
                      <a:pt x="58" y="14"/>
                    </a:lnTo>
                    <a:lnTo>
                      <a:pt x="54" y="10"/>
                    </a:lnTo>
                    <a:lnTo>
                      <a:pt x="54" y="10"/>
                    </a:lnTo>
                    <a:lnTo>
                      <a:pt x="48" y="10"/>
                    </a:lnTo>
                    <a:lnTo>
                      <a:pt x="42" y="8"/>
                    </a:lnTo>
                    <a:lnTo>
                      <a:pt x="42" y="8"/>
                    </a:lnTo>
                    <a:lnTo>
                      <a:pt x="32" y="10"/>
                    </a:lnTo>
                    <a:lnTo>
                      <a:pt x="24" y="16"/>
                    </a:lnTo>
                    <a:lnTo>
                      <a:pt x="24" y="16"/>
                    </a:lnTo>
                    <a:lnTo>
                      <a:pt x="18" y="26"/>
                    </a:lnTo>
                    <a:lnTo>
                      <a:pt x="16" y="38"/>
                    </a:lnTo>
                    <a:lnTo>
                      <a:pt x="62" y="38"/>
                    </a:lnTo>
                    <a:lnTo>
                      <a:pt x="62" y="38"/>
                    </a:lnTo>
                    <a:lnTo>
                      <a:pt x="62" y="26"/>
                    </a:lnTo>
                    <a:lnTo>
                      <a:pt x="62" y="26"/>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0" name="Freeform 75"/>
              <p:cNvSpPr>
                <a:spLocks/>
              </p:cNvSpPr>
              <p:nvPr/>
            </p:nvSpPr>
            <p:spPr bwMode="auto">
              <a:xfrm>
                <a:off x="8395235" y="855866"/>
                <a:ext cx="34833" cy="70957"/>
              </a:xfrm>
              <a:custGeom>
                <a:avLst/>
                <a:gdLst/>
                <a:ahLst/>
                <a:cxnLst>
                  <a:cxn ang="0">
                    <a:pos x="30" y="38"/>
                  </a:cxn>
                  <a:cxn ang="0">
                    <a:pos x="24" y="90"/>
                  </a:cxn>
                  <a:cxn ang="0">
                    <a:pos x="24" y="90"/>
                  </a:cxn>
                  <a:cxn ang="0">
                    <a:pos x="22" y="96"/>
                  </a:cxn>
                  <a:cxn ang="0">
                    <a:pos x="22" y="96"/>
                  </a:cxn>
                  <a:cxn ang="0">
                    <a:pos x="24" y="100"/>
                  </a:cxn>
                  <a:cxn ang="0">
                    <a:pos x="24" y="100"/>
                  </a:cxn>
                  <a:cxn ang="0">
                    <a:pos x="28" y="100"/>
                  </a:cxn>
                  <a:cxn ang="0">
                    <a:pos x="28" y="100"/>
                  </a:cxn>
                  <a:cxn ang="0">
                    <a:pos x="34" y="100"/>
                  </a:cxn>
                  <a:cxn ang="0">
                    <a:pos x="44" y="100"/>
                  </a:cxn>
                  <a:cxn ang="0">
                    <a:pos x="44" y="110"/>
                  </a:cxn>
                  <a:cxn ang="0">
                    <a:pos x="32" y="110"/>
                  </a:cxn>
                  <a:cxn ang="0">
                    <a:pos x="32" y="110"/>
                  </a:cxn>
                  <a:cxn ang="0">
                    <a:pos x="22" y="110"/>
                  </a:cxn>
                  <a:cxn ang="0">
                    <a:pos x="22" y="110"/>
                  </a:cxn>
                  <a:cxn ang="0">
                    <a:pos x="14" y="108"/>
                  </a:cxn>
                  <a:cxn ang="0">
                    <a:pos x="14" y="108"/>
                  </a:cxn>
                  <a:cxn ang="0">
                    <a:pos x="12" y="104"/>
                  </a:cxn>
                  <a:cxn ang="0">
                    <a:pos x="10" y="102"/>
                  </a:cxn>
                  <a:cxn ang="0">
                    <a:pos x="10" y="102"/>
                  </a:cxn>
                  <a:cxn ang="0">
                    <a:pos x="10" y="90"/>
                  </a:cxn>
                  <a:cxn ang="0">
                    <a:pos x="18" y="38"/>
                  </a:cxn>
                  <a:cxn ang="0">
                    <a:pos x="0" y="38"/>
                  </a:cxn>
                  <a:cxn ang="0">
                    <a:pos x="2" y="28"/>
                  </a:cxn>
                  <a:cxn ang="0">
                    <a:pos x="18" y="28"/>
                  </a:cxn>
                  <a:cxn ang="0">
                    <a:pos x="22" y="4"/>
                  </a:cxn>
                  <a:cxn ang="0">
                    <a:pos x="22" y="4"/>
                  </a:cxn>
                  <a:cxn ang="0">
                    <a:pos x="24" y="4"/>
                  </a:cxn>
                  <a:cxn ang="0">
                    <a:pos x="24" y="4"/>
                  </a:cxn>
                  <a:cxn ang="0">
                    <a:pos x="26" y="2"/>
                  </a:cxn>
                  <a:cxn ang="0">
                    <a:pos x="26" y="2"/>
                  </a:cxn>
                  <a:cxn ang="0">
                    <a:pos x="30" y="0"/>
                  </a:cxn>
                  <a:cxn ang="0">
                    <a:pos x="30" y="0"/>
                  </a:cxn>
                  <a:cxn ang="0">
                    <a:pos x="34" y="0"/>
                  </a:cxn>
                  <a:cxn ang="0">
                    <a:pos x="30" y="28"/>
                  </a:cxn>
                  <a:cxn ang="0">
                    <a:pos x="54" y="28"/>
                  </a:cxn>
                  <a:cxn ang="0">
                    <a:pos x="52" y="38"/>
                  </a:cxn>
                  <a:cxn ang="0">
                    <a:pos x="30" y="38"/>
                  </a:cxn>
                </a:cxnLst>
                <a:rect l="0" t="0" r="r" b="b"/>
                <a:pathLst>
                  <a:path w="54" h="110">
                    <a:moveTo>
                      <a:pt x="30" y="38"/>
                    </a:moveTo>
                    <a:lnTo>
                      <a:pt x="24" y="90"/>
                    </a:lnTo>
                    <a:lnTo>
                      <a:pt x="24" y="90"/>
                    </a:lnTo>
                    <a:lnTo>
                      <a:pt x="22" y="96"/>
                    </a:lnTo>
                    <a:lnTo>
                      <a:pt x="22" y="96"/>
                    </a:lnTo>
                    <a:lnTo>
                      <a:pt x="24" y="100"/>
                    </a:lnTo>
                    <a:lnTo>
                      <a:pt x="24" y="100"/>
                    </a:lnTo>
                    <a:lnTo>
                      <a:pt x="28" y="100"/>
                    </a:lnTo>
                    <a:lnTo>
                      <a:pt x="28" y="100"/>
                    </a:lnTo>
                    <a:lnTo>
                      <a:pt x="34" y="100"/>
                    </a:lnTo>
                    <a:lnTo>
                      <a:pt x="44" y="100"/>
                    </a:lnTo>
                    <a:lnTo>
                      <a:pt x="44" y="110"/>
                    </a:lnTo>
                    <a:lnTo>
                      <a:pt x="32" y="110"/>
                    </a:lnTo>
                    <a:lnTo>
                      <a:pt x="32" y="110"/>
                    </a:lnTo>
                    <a:lnTo>
                      <a:pt x="22" y="110"/>
                    </a:lnTo>
                    <a:lnTo>
                      <a:pt x="22" y="110"/>
                    </a:lnTo>
                    <a:lnTo>
                      <a:pt x="14" y="108"/>
                    </a:lnTo>
                    <a:lnTo>
                      <a:pt x="14" y="108"/>
                    </a:lnTo>
                    <a:lnTo>
                      <a:pt x="12" y="104"/>
                    </a:lnTo>
                    <a:lnTo>
                      <a:pt x="10" y="102"/>
                    </a:lnTo>
                    <a:lnTo>
                      <a:pt x="10" y="102"/>
                    </a:lnTo>
                    <a:lnTo>
                      <a:pt x="10" y="90"/>
                    </a:lnTo>
                    <a:lnTo>
                      <a:pt x="18" y="38"/>
                    </a:lnTo>
                    <a:lnTo>
                      <a:pt x="0" y="38"/>
                    </a:lnTo>
                    <a:lnTo>
                      <a:pt x="2" y="28"/>
                    </a:lnTo>
                    <a:lnTo>
                      <a:pt x="18" y="28"/>
                    </a:lnTo>
                    <a:lnTo>
                      <a:pt x="22" y="4"/>
                    </a:lnTo>
                    <a:lnTo>
                      <a:pt x="22" y="4"/>
                    </a:lnTo>
                    <a:lnTo>
                      <a:pt x="24" y="4"/>
                    </a:lnTo>
                    <a:lnTo>
                      <a:pt x="24" y="4"/>
                    </a:lnTo>
                    <a:lnTo>
                      <a:pt x="26" y="2"/>
                    </a:lnTo>
                    <a:lnTo>
                      <a:pt x="26" y="2"/>
                    </a:lnTo>
                    <a:lnTo>
                      <a:pt x="30" y="0"/>
                    </a:lnTo>
                    <a:lnTo>
                      <a:pt x="30" y="0"/>
                    </a:lnTo>
                    <a:lnTo>
                      <a:pt x="34" y="0"/>
                    </a:lnTo>
                    <a:lnTo>
                      <a:pt x="30" y="28"/>
                    </a:lnTo>
                    <a:lnTo>
                      <a:pt x="54" y="28"/>
                    </a:lnTo>
                    <a:lnTo>
                      <a:pt x="52" y="38"/>
                    </a:lnTo>
                    <a:lnTo>
                      <a:pt x="30" y="38"/>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76"/>
              <p:cNvSpPr>
                <a:spLocks/>
              </p:cNvSpPr>
              <p:nvPr/>
            </p:nvSpPr>
            <p:spPr bwMode="auto">
              <a:xfrm>
                <a:off x="8436519" y="873928"/>
                <a:ext cx="74827" cy="52895"/>
              </a:xfrm>
              <a:custGeom>
                <a:avLst/>
                <a:gdLst/>
                <a:ahLst/>
                <a:cxnLst>
                  <a:cxn ang="0">
                    <a:pos x="86" y="82"/>
                  </a:cxn>
                  <a:cxn ang="0">
                    <a:pos x="68" y="82"/>
                  </a:cxn>
                  <a:cxn ang="0">
                    <a:pos x="56" y="12"/>
                  </a:cxn>
                  <a:cxn ang="0">
                    <a:pos x="56" y="12"/>
                  </a:cxn>
                  <a:cxn ang="0">
                    <a:pos x="28" y="82"/>
                  </a:cxn>
                  <a:cxn ang="0">
                    <a:pos x="8" y="82"/>
                  </a:cxn>
                  <a:cxn ang="0">
                    <a:pos x="0" y="0"/>
                  </a:cxn>
                  <a:cxn ang="0">
                    <a:pos x="12" y="0"/>
                  </a:cxn>
                  <a:cxn ang="0">
                    <a:pos x="12" y="0"/>
                  </a:cxn>
                  <a:cxn ang="0">
                    <a:pos x="12" y="10"/>
                  </a:cxn>
                  <a:cxn ang="0">
                    <a:pos x="12" y="10"/>
                  </a:cxn>
                  <a:cxn ang="0">
                    <a:pos x="14" y="26"/>
                  </a:cxn>
                  <a:cxn ang="0">
                    <a:pos x="14" y="26"/>
                  </a:cxn>
                  <a:cxn ang="0">
                    <a:pos x="16" y="42"/>
                  </a:cxn>
                  <a:cxn ang="0">
                    <a:pos x="16" y="42"/>
                  </a:cxn>
                  <a:cxn ang="0">
                    <a:pos x="18" y="56"/>
                  </a:cxn>
                  <a:cxn ang="0">
                    <a:pos x="18" y="56"/>
                  </a:cxn>
                  <a:cxn ang="0">
                    <a:pos x="18" y="72"/>
                  </a:cxn>
                  <a:cxn ang="0">
                    <a:pos x="22" y="72"/>
                  </a:cxn>
                  <a:cxn ang="0">
                    <a:pos x="22" y="72"/>
                  </a:cxn>
                  <a:cxn ang="0">
                    <a:pos x="28" y="56"/>
                  </a:cxn>
                  <a:cxn ang="0">
                    <a:pos x="28" y="56"/>
                  </a:cxn>
                  <a:cxn ang="0">
                    <a:pos x="34" y="42"/>
                  </a:cxn>
                  <a:cxn ang="0">
                    <a:pos x="34" y="42"/>
                  </a:cxn>
                  <a:cxn ang="0">
                    <a:pos x="40" y="26"/>
                  </a:cxn>
                  <a:cxn ang="0">
                    <a:pos x="40" y="26"/>
                  </a:cxn>
                  <a:cxn ang="0">
                    <a:pos x="46" y="10"/>
                  </a:cxn>
                  <a:cxn ang="0">
                    <a:pos x="46" y="10"/>
                  </a:cxn>
                  <a:cxn ang="0">
                    <a:pos x="48" y="0"/>
                  </a:cxn>
                  <a:cxn ang="0">
                    <a:pos x="68" y="0"/>
                  </a:cxn>
                  <a:cxn ang="0">
                    <a:pos x="68" y="0"/>
                  </a:cxn>
                  <a:cxn ang="0">
                    <a:pos x="68" y="10"/>
                  </a:cxn>
                  <a:cxn ang="0">
                    <a:pos x="68" y="10"/>
                  </a:cxn>
                  <a:cxn ang="0">
                    <a:pos x="70" y="26"/>
                  </a:cxn>
                  <a:cxn ang="0">
                    <a:pos x="70" y="26"/>
                  </a:cxn>
                  <a:cxn ang="0">
                    <a:pos x="72" y="42"/>
                  </a:cxn>
                  <a:cxn ang="0">
                    <a:pos x="72" y="42"/>
                  </a:cxn>
                  <a:cxn ang="0">
                    <a:pos x="76" y="56"/>
                  </a:cxn>
                  <a:cxn ang="0">
                    <a:pos x="76" y="56"/>
                  </a:cxn>
                  <a:cxn ang="0">
                    <a:pos x="78" y="72"/>
                  </a:cxn>
                  <a:cxn ang="0">
                    <a:pos x="80" y="72"/>
                  </a:cxn>
                  <a:cxn ang="0">
                    <a:pos x="80" y="72"/>
                  </a:cxn>
                  <a:cxn ang="0">
                    <a:pos x="86" y="58"/>
                  </a:cxn>
                  <a:cxn ang="0">
                    <a:pos x="86" y="58"/>
                  </a:cxn>
                  <a:cxn ang="0">
                    <a:pos x="90" y="42"/>
                  </a:cxn>
                  <a:cxn ang="0">
                    <a:pos x="90" y="42"/>
                  </a:cxn>
                  <a:cxn ang="0">
                    <a:pos x="96" y="26"/>
                  </a:cxn>
                  <a:cxn ang="0">
                    <a:pos x="96" y="26"/>
                  </a:cxn>
                  <a:cxn ang="0">
                    <a:pos x="102" y="10"/>
                  </a:cxn>
                  <a:cxn ang="0">
                    <a:pos x="102" y="10"/>
                  </a:cxn>
                  <a:cxn ang="0">
                    <a:pos x="106" y="0"/>
                  </a:cxn>
                  <a:cxn ang="0">
                    <a:pos x="116" y="0"/>
                  </a:cxn>
                  <a:cxn ang="0">
                    <a:pos x="86" y="82"/>
                  </a:cxn>
                </a:cxnLst>
                <a:rect l="0" t="0" r="r" b="b"/>
                <a:pathLst>
                  <a:path w="116" h="82">
                    <a:moveTo>
                      <a:pt x="86" y="82"/>
                    </a:moveTo>
                    <a:lnTo>
                      <a:pt x="68" y="82"/>
                    </a:lnTo>
                    <a:lnTo>
                      <a:pt x="56" y="12"/>
                    </a:lnTo>
                    <a:lnTo>
                      <a:pt x="56" y="12"/>
                    </a:lnTo>
                    <a:lnTo>
                      <a:pt x="28" y="82"/>
                    </a:lnTo>
                    <a:lnTo>
                      <a:pt x="8" y="82"/>
                    </a:lnTo>
                    <a:lnTo>
                      <a:pt x="0" y="0"/>
                    </a:lnTo>
                    <a:lnTo>
                      <a:pt x="12" y="0"/>
                    </a:lnTo>
                    <a:lnTo>
                      <a:pt x="12" y="0"/>
                    </a:lnTo>
                    <a:lnTo>
                      <a:pt x="12" y="10"/>
                    </a:lnTo>
                    <a:lnTo>
                      <a:pt x="12" y="10"/>
                    </a:lnTo>
                    <a:lnTo>
                      <a:pt x="14" y="26"/>
                    </a:lnTo>
                    <a:lnTo>
                      <a:pt x="14" y="26"/>
                    </a:lnTo>
                    <a:lnTo>
                      <a:pt x="16" y="42"/>
                    </a:lnTo>
                    <a:lnTo>
                      <a:pt x="16" y="42"/>
                    </a:lnTo>
                    <a:lnTo>
                      <a:pt x="18" y="56"/>
                    </a:lnTo>
                    <a:lnTo>
                      <a:pt x="18" y="56"/>
                    </a:lnTo>
                    <a:lnTo>
                      <a:pt x="18" y="72"/>
                    </a:lnTo>
                    <a:lnTo>
                      <a:pt x="22" y="72"/>
                    </a:lnTo>
                    <a:lnTo>
                      <a:pt x="22" y="72"/>
                    </a:lnTo>
                    <a:lnTo>
                      <a:pt x="28" y="56"/>
                    </a:lnTo>
                    <a:lnTo>
                      <a:pt x="28" y="56"/>
                    </a:lnTo>
                    <a:lnTo>
                      <a:pt x="34" y="42"/>
                    </a:lnTo>
                    <a:lnTo>
                      <a:pt x="34" y="42"/>
                    </a:lnTo>
                    <a:lnTo>
                      <a:pt x="40" y="26"/>
                    </a:lnTo>
                    <a:lnTo>
                      <a:pt x="40" y="26"/>
                    </a:lnTo>
                    <a:lnTo>
                      <a:pt x="46" y="10"/>
                    </a:lnTo>
                    <a:lnTo>
                      <a:pt x="46" y="10"/>
                    </a:lnTo>
                    <a:lnTo>
                      <a:pt x="48" y="0"/>
                    </a:lnTo>
                    <a:lnTo>
                      <a:pt x="68" y="0"/>
                    </a:lnTo>
                    <a:lnTo>
                      <a:pt x="68" y="0"/>
                    </a:lnTo>
                    <a:lnTo>
                      <a:pt x="68" y="10"/>
                    </a:lnTo>
                    <a:lnTo>
                      <a:pt x="68" y="10"/>
                    </a:lnTo>
                    <a:lnTo>
                      <a:pt x="70" y="26"/>
                    </a:lnTo>
                    <a:lnTo>
                      <a:pt x="70" y="26"/>
                    </a:lnTo>
                    <a:lnTo>
                      <a:pt x="72" y="42"/>
                    </a:lnTo>
                    <a:lnTo>
                      <a:pt x="72" y="42"/>
                    </a:lnTo>
                    <a:lnTo>
                      <a:pt x="76" y="56"/>
                    </a:lnTo>
                    <a:lnTo>
                      <a:pt x="76" y="56"/>
                    </a:lnTo>
                    <a:lnTo>
                      <a:pt x="78" y="72"/>
                    </a:lnTo>
                    <a:lnTo>
                      <a:pt x="80" y="72"/>
                    </a:lnTo>
                    <a:lnTo>
                      <a:pt x="80" y="72"/>
                    </a:lnTo>
                    <a:lnTo>
                      <a:pt x="86" y="58"/>
                    </a:lnTo>
                    <a:lnTo>
                      <a:pt x="86" y="58"/>
                    </a:lnTo>
                    <a:lnTo>
                      <a:pt x="90" y="42"/>
                    </a:lnTo>
                    <a:lnTo>
                      <a:pt x="90" y="42"/>
                    </a:lnTo>
                    <a:lnTo>
                      <a:pt x="96" y="26"/>
                    </a:lnTo>
                    <a:lnTo>
                      <a:pt x="96" y="26"/>
                    </a:lnTo>
                    <a:lnTo>
                      <a:pt x="102" y="10"/>
                    </a:lnTo>
                    <a:lnTo>
                      <a:pt x="102" y="10"/>
                    </a:lnTo>
                    <a:lnTo>
                      <a:pt x="106" y="0"/>
                    </a:lnTo>
                    <a:lnTo>
                      <a:pt x="116" y="0"/>
                    </a:lnTo>
                    <a:lnTo>
                      <a:pt x="86" y="82"/>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77"/>
              <p:cNvSpPr>
                <a:spLocks noEditPoints="1"/>
              </p:cNvSpPr>
              <p:nvPr/>
            </p:nvSpPr>
            <p:spPr bwMode="auto">
              <a:xfrm>
                <a:off x="8516506" y="872638"/>
                <a:ext cx="51605" cy="55475"/>
              </a:xfrm>
              <a:custGeom>
                <a:avLst/>
                <a:gdLst/>
                <a:ahLst/>
                <a:cxnLst>
                  <a:cxn ang="0">
                    <a:pos x="80" y="42"/>
                  </a:cxn>
                  <a:cxn ang="0">
                    <a:pos x="74" y="60"/>
                  </a:cxn>
                  <a:cxn ang="0">
                    <a:pos x="70" y="68"/>
                  </a:cxn>
                  <a:cxn ang="0">
                    <a:pos x="64" y="74"/>
                  </a:cxn>
                  <a:cxn ang="0">
                    <a:pos x="50" y="82"/>
                  </a:cxn>
                  <a:cxn ang="0">
                    <a:pos x="42" y="84"/>
                  </a:cxn>
                  <a:cxn ang="0">
                    <a:pos x="34" y="86"/>
                  </a:cxn>
                  <a:cxn ang="0">
                    <a:pos x="18" y="82"/>
                  </a:cxn>
                  <a:cxn ang="0">
                    <a:pos x="12" y="78"/>
                  </a:cxn>
                  <a:cxn ang="0">
                    <a:pos x="6" y="74"/>
                  </a:cxn>
                  <a:cxn ang="0">
                    <a:pos x="0" y="60"/>
                  </a:cxn>
                  <a:cxn ang="0">
                    <a:pos x="0" y="52"/>
                  </a:cxn>
                  <a:cxn ang="0">
                    <a:pos x="0" y="42"/>
                  </a:cxn>
                  <a:cxn ang="0">
                    <a:pos x="6" y="24"/>
                  </a:cxn>
                  <a:cxn ang="0">
                    <a:pos x="14" y="12"/>
                  </a:cxn>
                  <a:cxn ang="0">
                    <a:pos x="20" y="6"/>
                  </a:cxn>
                  <a:cxn ang="0">
                    <a:pos x="36" y="0"/>
                  </a:cxn>
                  <a:cxn ang="0">
                    <a:pos x="44" y="0"/>
                  </a:cxn>
                  <a:cxn ang="0">
                    <a:pos x="62" y="4"/>
                  </a:cxn>
                  <a:cxn ang="0">
                    <a:pos x="68" y="6"/>
                  </a:cxn>
                  <a:cxn ang="0">
                    <a:pos x="72" y="12"/>
                  </a:cxn>
                  <a:cxn ang="0">
                    <a:pos x="78" y="24"/>
                  </a:cxn>
                  <a:cxn ang="0">
                    <a:pos x="80" y="34"/>
                  </a:cxn>
                  <a:cxn ang="0">
                    <a:pos x="80" y="42"/>
                  </a:cxn>
                  <a:cxn ang="0">
                    <a:pos x="66" y="42"/>
                  </a:cxn>
                  <a:cxn ang="0">
                    <a:pos x="66" y="28"/>
                  </a:cxn>
                  <a:cxn ang="0">
                    <a:pos x="62" y="18"/>
                  </a:cxn>
                  <a:cxn ang="0">
                    <a:pos x="56" y="12"/>
                  </a:cxn>
                  <a:cxn ang="0">
                    <a:pos x="50" y="10"/>
                  </a:cxn>
                  <a:cxn ang="0">
                    <a:pos x="44" y="8"/>
                  </a:cxn>
                  <a:cxn ang="0">
                    <a:pos x="32" y="12"/>
                  </a:cxn>
                  <a:cxn ang="0">
                    <a:pos x="24" y="18"/>
                  </a:cxn>
                  <a:cxn ang="0">
                    <a:pos x="16" y="28"/>
                  </a:cxn>
                  <a:cxn ang="0">
                    <a:pos x="14" y="42"/>
                  </a:cxn>
                  <a:cxn ang="0">
                    <a:pos x="14" y="56"/>
                  </a:cxn>
                  <a:cxn ang="0">
                    <a:pos x="16" y="68"/>
                  </a:cxn>
                  <a:cxn ang="0">
                    <a:pos x="24" y="74"/>
                  </a:cxn>
                  <a:cxn ang="0">
                    <a:pos x="30" y="76"/>
                  </a:cxn>
                  <a:cxn ang="0">
                    <a:pos x="36" y="78"/>
                  </a:cxn>
                  <a:cxn ang="0">
                    <a:pos x="48" y="74"/>
                  </a:cxn>
                  <a:cxn ang="0">
                    <a:pos x="52" y="72"/>
                  </a:cxn>
                  <a:cxn ang="0">
                    <a:pos x="56" y="68"/>
                  </a:cxn>
                  <a:cxn ang="0">
                    <a:pos x="62" y="56"/>
                  </a:cxn>
                  <a:cxn ang="0">
                    <a:pos x="66" y="42"/>
                  </a:cxn>
                </a:cxnLst>
                <a:rect l="0" t="0" r="r" b="b"/>
                <a:pathLst>
                  <a:path w="80" h="86">
                    <a:moveTo>
                      <a:pt x="80" y="42"/>
                    </a:moveTo>
                    <a:lnTo>
                      <a:pt x="80" y="42"/>
                    </a:lnTo>
                    <a:lnTo>
                      <a:pt x="78" y="52"/>
                    </a:lnTo>
                    <a:lnTo>
                      <a:pt x="74" y="60"/>
                    </a:lnTo>
                    <a:lnTo>
                      <a:pt x="74" y="60"/>
                    </a:lnTo>
                    <a:lnTo>
                      <a:pt x="70" y="68"/>
                    </a:lnTo>
                    <a:lnTo>
                      <a:pt x="64" y="74"/>
                    </a:lnTo>
                    <a:lnTo>
                      <a:pt x="64" y="74"/>
                    </a:lnTo>
                    <a:lnTo>
                      <a:pt x="58" y="78"/>
                    </a:lnTo>
                    <a:lnTo>
                      <a:pt x="50" y="82"/>
                    </a:lnTo>
                    <a:lnTo>
                      <a:pt x="50" y="82"/>
                    </a:lnTo>
                    <a:lnTo>
                      <a:pt x="42" y="84"/>
                    </a:lnTo>
                    <a:lnTo>
                      <a:pt x="34" y="86"/>
                    </a:lnTo>
                    <a:lnTo>
                      <a:pt x="34" y="86"/>
                    </a:lnTo>
                    <a:lnTo>
                      <a:pt x="26" y="84"/>
                    </a:lnTo>
                    <a:lnTo>
                      <a:pt x="18" y="82"/>
                    </a:lnTo>
                    <a:lnTo>
                      <a:pt x="18" y="82"/>
                    </a:lnTo>
                    <a:lnTo>
                      <a:pt x="12" y="78"/>
                    </a:lnTo>
                    <a:lnTo>
                      <a:pt x="6" y="74"/>
                    </a:lnTo>
                    <a:lnTo>
                      <a:pt x="6" y="74"/>
                    </a:lnTo>
                    <a:lnTo>
                      <a:pt x="4" y="68"/>
                    </a:lnTo>
                    <a:lnTo>
                      <a:pt x="0" y="60"/>
                    </a:lnTo>
                    <a:lnTo>
                      <a:pt x="0" y="60"/>
                    </a:lnTo>
                    <a:lnTo>
                      <a:pt x="0" y="52"/>
                    </a:lnTo>
                    <a:lnTo>
                      <a:pt x="0" y="42"/>
                    </a:lnTo>
                    <a:lnTo>
                      <a:pt x="0" y="42"/>
                    </a:lnTo>
                    <a:lnTo>
                      <a:pt x="2" y="34"/>
                    </a:lnTo>
                    <a:lnTo>
                      <a:pt x="6" y="24"/>
                    </a:lnTo>
                    <a:lnTo>
                      <a:pt x="10" y="18"/>
                    </a:lnTo>
                    <a:lnTo>
                      <a:pt x="14" y="12"/>
                    </a:lnTo>
                    <a:lnTo>
                      <a:pt x="14" y="12"/>
                    </a:lnTo>
                    <a:lnTo>
                      <a:pt x="20" y="6"/>
                    </a:lnTo>
                    <a:lnTo>
                      <a:pt x="28" y="4"/>
                    </a:lnTo>
                    <a:lnTo>
                      <a:pt x="36" y="0"/>
                    </a:lnTo>
                    <a:lnTo>
                      <a:pt x="44" y="0"/>
                    </a:lnTo>
                    <a:lnTo>
                      <a:pt x="44" y="0"/>
                    </a:lnTo>
                    <a:lnTo>
                      <a:pt x="54" y="0"/>
                    </a:lnTo>
                    <a:lnTo>
                      <a:pt x="62" y="4"/>
                    </a:lnTo>
                    <a:lnTo>
                      <a:pt x="62" y="4"/>
                    </a:lnTo>
                    <a:lnTo>
                      <a:pt x="68" y="6"/>
                    </a:lnTo>
                    <a:lnTo>
                      <a:pt x="72" y="12"/>
                    </a:lnTo>
                    <a:lnTo>
                      <a:pt x="72" y="12"/>
                    </a:lnTo>
                    <a:lnTo>
                      <a:pt x="76" y="18"/>
                    </a:lnTo>
                    <a:lnTo>
                      <a:pt x="78" y="24"/>
                    </a:lnTo>
                    <a:lnTo>
                      <a:pt x="78" y="24"/>
                    </a:lnTo>
                    <a:lnTo>
                      <a:pt x="80" y="34"/>
                    </a:lnTo>
                    <a:lnTo>
                      <a:pt x="80" y="42"/>
                    </a:lnTo>
                    <a:lnTo>
                      <a:pt x="80" y="42"/>
                    </a:lnTo>
                    <a:close/>
                    <a:moveTo>
                      <a:pt x="66" y="42"/>
                    </a:moveTo>
                    <a:lnTo>
                      <a:pt x="66" y="42"/>
                    </a:lnTo>
                    <a:lnTo>
                      <a:pt x="66" y="28"/>
                    </a:lnTo>
                    <a:lnTo>
                      <a:pt x="66" y="28"/>
                    </a:lnTo>
                    <a:lnTo>
                      <a:pt x="62" y="18"/>
                    </a:lnTo>
                    <a:lnTo>
                      <a:pt x="62" y="18"/>
                    </a:lnTo>
                    <a:lnTo>
                      <a:pt x="60" y="14"/>
                    </a:lnTo>
                    <a:lnTo>
                      <a:pt x="56" y="12"/>
                    </a:lnTo>
                    <a:lnTo>
                      <a:pt x="56" y="12"/>
                    </a:lnTo>
                    <a:lnTo>
                      <a:pt x="50" y="10"/>
                    </a:lnTo>
                    <a:lnTo>
                      <a:pt x="44" y="8"/>
                    </a:lnTo>
                    <a:lnTo>
                      <a:pt x="44" y="8"/>
                    </a:lnTo>
                    <a:lnTo>
                      <a:pt x="38" y="10"/>
                    </a:lnTo>
                    <a:lnTo>
                      <a:pt x="32" y="12"/>
                    </a:lnTo>
                    <a:lnTo>
                      <a:pt x="28" y="14"/>
                    </a:lnTo>
                    <a:lnTo>
                      <a:pt x="24" y="18"/>
                    </a:lnTo>
                    <a:lnTo>
                      <a:pt x="24" y="18"/>
                    </a:lnTo>
                    <a:lnTo>
                      <a:pt x="16" y="28"/>
                    </a:lnTo>
                    <a:lnTo>
                      <a:pt x="14" y="42"/>
                    </a:lnTo>
                    <a:lnTo>
                      <a:pt x="14" y="42"/>
                    </a:lnTo>
                    <a:lnTo>
                      <a:pt x="14" y="56"/>
                    </a:lnTo>
                    <a:lnTo>
                      <a:pt x="14" y="56"/>
                    </a:lnTo>
                    <a:lnTo>
                      <a:pt x="16" y="68"/>
                    </a:lnTo>
                    <a:lnTo>
                      <a:pt x="16" y="68"/>
                    </a:lnTo>
                    <a:lnTo>
                      <a:pt x="20" y="72"/>
                    </a:lnTo>
                    <a:lnTo>
                      <a:pt x="24" y="74"/>
                    </a:lnTo>
                    <a:lnTo>
                      <a:pt x="24" y="74"/>
                    </a:lnTo>
                    <a:lnTo>
                      <a:pt x="30" y="76"/>
                    </a:lnTo>
                    <a:lnTo>
                      <a:pt x="36" y="78"/>
                    </a:lnTo>
                    <a:lnTo>
                      <a:pt x="36" y="78"/>
                    </a:lnTo>
                    <a:lnTo>
                      <a:pt x="42" y="76"/>
                    </a:lnTo>
                    <a:lnTo>
                      <a:pt x="48" y="74"/>
                    </a:lnTo>
                    <a:lnTo>
                      <a:pt x="48" y="74"/>
                    </a:lnTo>
                    <a:lnTo>
                      <a:pt x="52" y="72"/>
                    </a:lnTo>
                    <a:lnTo>
                      <a:pt x="56" y="68"/>
                    </a:lnTo>
                    <a:lnTo>
                      <a:pt x="56" y="68"/>
                    </a:lnTo>
                    <a:lnTo>
                      <a:pt x="62" y="56"/>
                    </a:lnTo>
                    <a:lnTo>
                      <a:pt x="62" y="56"/>
                    </a:lnTo>
                    <a:lnTo>
                      <a:pt x="66" y="42"/>
                    </a:lnTo>
                    <a:lnTo>
                      <a:pt x="66" y="42"/>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78"/>
              <p:cNvSpPr>
                <a:spLocks/>
              </p:cNvSpPr>
              <p:nvPr/>
            </p:nvSpPr>
            <p:spPr bwMode="auto">
              <a:xfrm>
                <a:off x="8577142" y="873928"/>
                <a:ext cx="34833" cy="52895"/>
              </a:xfrm>
              <a:custGeom>
                <a:avLst/>
                <a:gdLst/>
                <a:ahLst/>
                <a:cxnLst>
                  <a:cxn ang="0">
                    <a:pos x="36" y="12"/>
                  </a:cxn>
                  <a:cxn ang="0">
                    <a:pos x="36" y="12"/>
                  </a:cxn>
                  <a:cxn ang="0">
                    <a:pos x="28" y="14"/>
                  </a:cxn>
                  <a:cxn ang="0">
                    <a:pos x="20" y="18"/>
                  </a:cxn>
                  <a:cxn ang="0">
                    <a:pos x="12" y="82"/>
                  </a:cxn>
                  <a:cxn ang="0">
                    <a:pos x="0" y="82"/>
                  </a:cxn>
                  <a:cxn ang="0">
                    <a:pos x="10" y="0"/>
                  </a:cxn>
                  <a:cxn ang="0">
                    <a:pos x="22" y="0"/>
                  </a:cxn>
                  <a:cxn ang="0">
                    <a:pos x="20" y="10"/>
                  </a:cxn>
                  <a:cxn ang="0">
                    <a:pos x="20" y="10"/>
                  </a:cxn>
                  <a:cxn ang="0">
                    <a:pos x="30" y="4"/>
                  </a:cxn>
                  <a:cxn ang="0">
                    <a:pos x="30" y="4"/>
                  </a:cxn>
                  <a:cxn ang="0">
                    <a:pos x="38" y="2"/>
                  </a:cxn>
                  <a:cxn ang="0">
                    <a:pos x="38" y="2"/>
                  </a:cxn>
                  <a:cxn ang="0">
                    <a:pos x="46" y="0"/>
                  </a:cxn>
                  <a:cxn ang="0">
                    <a:pos x="46" y="0"/>
                  </a:cxn>
                  <a:cxn ang="0">
                    <a:pos x="54" y="0"/>
                  </a:cxn>
                  <a:cxn ang="0">
                    <a:pos x="52" y="10"/>
                  </a:cxn>
                  <a:cxn ang="0">
                    <a:pos x="52" y="10"/>
                  </a:cxn>
                  <a:cxn ang="0">
                    <a:pos x="36" y="12"/>
                  </a:cxn>
                  <a:cxn ang="0">
                    <a:pos x="36" y="12"/>
                  </a:cxn>
                </a:cxnLst>
                <a:rect l="0" t="0" r="r" b="b"/>
                <a:pathLst>
                  <a:path w="54" h="82">
                    <a:moveTo>
                      <a:pt x="36" y="12"/>
                    </a:moveTo>
                    <a:lnTo>
                      <a:pt x="36" y="12"/>
                    </a:lnTo>
                    <a:lnTo>
                      <a:pt x="28" y="14"/>
                    </a:lnTo>
                    <a:lnTo>
                      <a:pt x="20" y="18"/>
                    </a:lnTo>
                    <a:lnTo>
                      <a:pt x="12" y="82"/>
                    </a:lnTo>
                    <a:lnTo>
                      <a:pt x="0" y="82"/>
                    </a:lnTo>
                    <a:lnTo>
                      <a:pt x="10" y="0"/>
                    </a:lnTo>
                    <a:lnTo>
                      <a:pt x="22" y="0"/>
                    </a:lnTo>
                    <a:lnTo>
                      <a:pt x="20" y="10"/>
                    </a:lnTo>
                    <a:lnTo>
                      <a:pt x="20" y="10"/>
                    </a:lnTo>
                    <a:lnTo>
                      <a:pt x="30" y="4"/>
                    </a:lnTo>
                    <a:lnTo>
                      <a:pt x="30" y="4"/>
                    </a:lnTo>
                    <a:lnTo>
                      <a:pt x="38" y="2"/>
                    </a:lnTo>
                    <a:lnTo>
                      <a:pt x="38" y="2"/>
                    </a:lnTo>
                    <a:lnTo>
                      <a:pt x="46" y="0"/>
                    </a:lnTo>
                    <a:lnTo>
                      <a:pt x="46" y="0"/>
                    </a:lnTo>
                    <a:lnTo>
                      <a:pt x="54" y="0"/>
                    </a:lnTo>
                    <a:lnTo>
                      <a:pt x="52" y="10"/>
                    </a:lnTo>
                    <a:lnTo>
                      <a:pt x="52" y="10"/>
                    </a:lnTo>
                    <a:lnTo>
                      <a:pt x="36" y="12"/>
                    </a:lnTo>
                    <a:lnTo>
                      <a:pt x="36" y="12"/>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Freeform 79"/>
              <p:cNvSpPr>
                <a:spLocks/>
              </p:cNvSpPr>
              <p:nvPr/>
            </p:nvSpPr>
            <p:spPr bwMode="auto">
              <a:xfrm>
                <a:off x="8614556" y="851996"/>
                <a:ext cx="49025" cy="74827"/>
              </a:xfrm>
              <a:custGeom>
                <a:avLst/>
                <a:gdLst/>
                <a:ahLst/>
                <a:cxnLst>
                  <a:cxn ang="0">
                    <a:pos x="54" y="116"/>
                  </a:cxn>
                  <a:cxn ang="0">
                    <a:pos x="18" y="72"/>
                  </a:cxn>
                  <a:cxn ang="0">
                    <a:pos x="12" y="116"/>
                  </a:cxn>
                  <a:cxn ang="0">
                    <a:pos x="0" y="116"/>
                  </a:cxn>
                  <a:cxn ang="0">
                    <a:pos x="14" y="0"/>
                  </a:cxn>
                  <a:cxn ang="0">
                    <a:pos x="26" y="0"/>
                  </a:cxn>
                  <a:cxn ang="0">
                    <a:pos x="18" y="70"/>
                  </a:cxn>
                  <a:cxn ang="0">
                    <a:pos x="60" y="34"/>
                  </a:cxn>
                  <a:cxn ang="0">
                    <a:pos x="76" y="34"/>
                  </a:cxn>
                  <a:cxn ang="0">
                    <a:pos x="32" y="70"/>
                  </a:cxn>
                  <a:cxn ang="0">
                    <a:pos x="70" y="116"/>
                  </a:cxn>
                  <a:cxn ang="0">
                    <a:pos x="54" y="116"/>
                  </a:cxn>
                </a:cxnLst>
                <a:rect l="0" t="0" r="r" b="b"/>
                <a:pathLst>
                  <a:path w="76" h="116">
                    <a:moveTo>
                      <a:pt x="54" y="116"/>
                    </a:moveTo>
                    <a:lnTo>
                      <a:pt x="18" y="72"/>
                    </a:lnTo>
                    <a:lnTo>
                      <a:pt x="12" y="116"/>
                    </a:lnTo>
                    <a:lnTo>
                      <a:pt x="0" y="116"/>
                    </a:lnTo>
                    <a:lnTo>
                      <a:pt x="14" y="0"/>
                    </a:lnTo>
                    <a:lnTo>
                      <a:pt x="26" y="0"/>
                    </a:lnTo>
                    <a:lnTo>
                      <a:pt x="18" y="70"/>
                    </a:lnTo>
                    <a:lnTo>
                      <a:pt x="60" y="34"/>
                    </a:lnTo>
                    <a:lnTo>
                      <a:pt x="76" y="34"/>
                    </a:lnTo>
                    <a:lnTo>
                      <a:pt x="32" y="70"/>
                    </a:lnTo>
                    <a:lnTo>
                      <a:pt x="70" y="116"/>
                    </a:lnTo>
                    <a:lnTo>
                      <a:pt x="54" y="116"/>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5" name="Freeform 80"/>
              <p:cNvSpPr>
                <a:spLocks/>
              </p:cNvSpPr>
              <p:nvPr/>
            </p:nvSpPr>
            <p:spPr bwMode="auto">
              <a:xfrm>
                <a:off x="8672612" y="855866"/>
                <a:ext cx="14191" cy="23222"/>
              </a:xfrm>
              <a:custGeom>
                <a:avLst/>
                <a:gdLst/>
                <a:ahLst/>
                <a:cxnLst>
                  <a:cxn ang="0">
                    <a:pos x="8" y="36"/>
                  </a:cxn>
                  <a:cxn ang="0">
                    <a:pos x="0" y="36"/>
                  </a:cxn>
                  <a:cxn ang="0">
                    <a:pos x="6" y="0"/>
                  </a:cxn>
                  <a:cxn ang="0">
                    <a:pos x="22" y="0"/>
                  </a:cxn>
                  <a:cxn ang="0">
                    <a:pos x="8" y="36"/>
                  </a:cxn>
                </a:cxnLst>
                <a:rect l="0" t="0" r="r" b="b"/>
                <a:pathLst>
                  <a:path w="22" h="36">
                    <a:moveTo>
                      <a:pt x="8" y="36"/>
                    </a:moveTo>
                    <a:lnTo>
                      <a:pt x="0" y="36"/>
                    </a:lnTo>
                    <a:lnTo>
                      <a:pt x="6" y="0"/>
                    </a:lnTo>
                    <a:lnTo>
                      <a:pt x="22" y="0"/>
                    </a:lnTo>
                    <a:lnTo>
                      <a:pt x="8" y="36"/>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6" name="Freeform 81"/>
              <p:cNvSpPr>
                <a:spLocks/>
              </p:cNvSpPr>
              <p:nvPr/>
            </p:nvSpPr>
            <p:spPr bwMode="auto">
              <a:xfrm>
                <a:off x="8691963" y="872638"/>
                <a:ext cx="42574" cy="55475"/>
              </a:xfrm>
              <a:custGeom>
                <a:avLst/>
                <a:gdLst/>
                <a:ahLst/>
                <a:cxnLst>
                  <a:cxn ang="0">
                    <a:pos x="64" y="60"/>
                  </a:cxn>
                  <a:cxn ang="0">
                    <a:pos x="54" y="78"/>
                  </a:cxn>
                  <a:cxn ang="0">
                    <a:pos x="48" y="82"/>
                  </a:cxn>
                  <a:cxn ang="0">
                    <a:pos x="26" y="86"/>
                  </a:cxn>
                  <a:cxn ang="0">
                    <a:pos x="12" y="84"/>
                  </a:cxn>
                  <a:cxn ang="0">
                    <a:pos x="0" y="82"/>
                  </a:cxn>
                  <a:cxn ang="0">
                    <a:pos x="2" y="74"/>
                  </a:cxn>
                  <a:cxn ang="0">
                    <a:pos x="12" y="76"/>
                  </a:cxn>
                  <a:cxn ang="0">
                    <a:pos x="24" y="76"/>
                  </a:cxn>
                  <a:cxn ang="0">
                    <a:pos x="34" y="76"/>
                  </a:cxn>
                  <a:cxn ang="0">
                    <a:pos x="42" y="74"/>
                  </a:cxn>
                  <a:cxn ang="0">
                    <a:pos x="48" y="70"/>
                  </a:cxn>
                  <a:cxn ang="0">
                    <a:pos x="52" y="62"/>
                  </a:cxn>
                  <a:cxn ang="0">
                    <a:pos x="52" y="58"/>
                  </a:cxn>
                  <a:cxn ang="0">
                    <a:pos x="50" y="54"/>
                  </a:cxn>
                  <a:cxn ang="0">
                    <a:pos x="44" y="50"/>
                  </a:cxn>
                  <a:cxn ang="0">
                    <a:pos x="36" y="48"/>
                  </a:cxn>
                  <a:cxn ang="0">
                    <a:pos x="28" y="46"/>
                  </a:cxn>
                  <a:cxn ang="0">
                    <a:pos x="20" y="44"/>
                  </a:cxn>
                  <a:cxn ang="0">
                    <a:pos x="12" y="40"/>
                  </a:cxn>
                  <a:cxn ang="0">
                    <a:pos x="8" y="34"/>
                  </a:cxn>
                  <a:cxn ang="0">
                    <a:pos x="8" y="24"/>
                  </a:cxn>
                  <a:cxn ang="0">
                    <a:pos x="12" y="12"/>
                  </a:cxn>
                  <a:cxn ang="0">
                    <a:pos x="20" y="6"/>
                  </a:cxn>
                  <a:cxn ang="0">
                    <a:pos x="30" y="2"/>
                  </a:cxn>
                  <a:cxn ang="0">
                    <a:pos x="42" y="0"/>
                  </a:cxn>
                  <a:cxn ang="0">
                    <a:pos x="56" y="2"/>
                  </a:cxn>
                  <a:cxn ang="0">
                    <a:pos x="66" y="2"/>
                  </a:cxn>
                  <a:cxn ang="0">
                    <a:pos x="64" y="12"/>
                  </a:cxn>
                  <a:cxn ang="0">
                    <a:pos x="56" y="10"/>
                  </a:cxn>
                  <a:cxn ang="0">
                    <a:pos x="44" y="10"/>
                  </a:cxn>
                  <a:cxn ang="0">
                    <a:pos x="36" y="10"/>
                  </a:cxn>
                  <a:cxn ang="0">
                    <a:pos x="28" y="12"/>
                  </a:cxn>
                  <a:cxn ang="0">
                    <a:pos x="22" y="16"/>
                  </a:cxn>
                  <a:cxn ang="0">
                    <a:pos x="20" y="22"/>
                  </a:cxn>
                  <a:cxn ang="0">
                    <a:pos x="20" y="26"/>
                  </a:cxn>
                  <a:cxn ang="0">
                    <a:pos x="20" y="28"/>
                  </a:cxn>
                  <a:cxn ang="0">
                    <a:pos x="26" y="32"/>
                  </a:cxn>
                  <a:cxn ang="0">
                    <a:pos x="32" y="36"/>
                  </a:cxn>
                  <a:cxn ang="0">
                    <a:pos x="38" y="36"/>
                  </a:cxn>
                  <a:cxn ang="0">
                    <a:pos x="48" y="38"/>
                  </a:cxn>
                  <a:cxn ang="0">
                    <a:pos x="56" y="42"/>
                  </a:cxn>
                  <a:cxn ang="0">
                    <a:pos x="62" y="50"/>
                  </a:cxn>
                  <a:cxn ang="0">
                    <a:pos x="64" y="60"/>
                  </a:cxn>
                </a:cxnLst>
                <a:rect l="0" t="0" r="r" b="b"/>
                <a:pathLst>
                  <a:path w="66" h="86">
                    <a:moveTo>
                      <a:pt x="64" y="60"/>
                    </a:moveTo>
                    <a:lnTo>
                      <a:pt x="64" y="60"/>
                    </a:lnTo>
                    <a:lnTo>
                      <a:pt x="60" y="70"/>
                    </a:lnTo>
                    <a:lnTo>
                      <a:pt x="54" y="78"/>
                    </a:lnTo>
                    <a:lnTo>
                      <a:pt x="54" y="78"/>
                    </a:lnTo>
                    <a:lnTo>
                      <a:pt x="48" y="82"/>
                    </a:lnTo>
                    <a:lnTo>
                      <a:pt x="42" y="84"/>
                    </a:lnTo>
                    <a:lnTo>
                      <a:pt x="26" y="86"/>
                    </a:lnTo>
                    <a:lnTo>
                      <a:pt x="26" y="86"/>
                    </a:lnTo>
                    <a:lnTo>
                      <a:pt x="12" y="84"/>
                    </a:lnTo>
                    <a:lnTo>
                      <a:pt x="12" y="84"/>
                    </a:lnTo>
                    <a:lnTo>
                      <a:pt x="0" y="82"/>
                    </a:lnTo>
                    <a:lnTo>
                      <a:pt x="2" y="74"/>
                    </a:lnTo>
                    <a:lnTo>
                      <a:pt x="2" y="74"/>
                    </a:lnTo>
                    <a:lnTo>
                      <a:pt x="12" y="76"/>
                    </a:lnTo>
                    <a:lnTo>
                      <a:pt x="12" y="76"/>
                    </a:lnTo>
                    <a:lnTo>
                      <a:pt x="24" y="76"/>
                    </a:lnTo>
                    <a:lnTo>
                      <a:pt x="24" y="76"/>
                    </a:lnTo>
                    <a:lnTo>
                      <a:pt x="34" y="76"/>
                    </a:lnTo>
                    <a:lnTo>
                      <a:pt x="34" y="76"/>
                    </a:lnTo>
                    <a:lnTo>
                      <a:pt x="42" y="74"/>
                    </a:lnTo>
                    <a:lnTo>
                      <a:pt x="42" y="74"/>
                    </a:lnTo>
                    <a:lnTo>
                      <a:pt x="48" y="70"/>
                    </a:lnTo>
                    <a:lnTo>
                      <a:pt x="48" y="70"/>
                    </a:lnTo>
                    <a:lnTo>
                      <a:pt x="50" y="66"/>
                    </a:lnTo>
                    <a:lnTo>
                      <a:pt x="52" y="62"/>
                    </a:lnTo>
                    <a:lnTo>
                      <a:pt x="52" y="62"/>
                    </a:lnTo>
                    <a:lnTo>
                      <a:pt x="52" y="58"/>
                    </a:lnTo>
                    <a:lnTo>
                      <a:pt x="50" y="54"/>
                    </a:lnTo>
                    <a:lnTo>
                      <a:pt x="50" y="54"/>
                    </a:lnTo>
                    <a:lnTo>
                      <a:pt x="44" y="50"/>
                    </a:lnTo>
                    <a:lnTo>
                      <a:pt x="44" y="50"/>
                    </a:lnTo>
                    <a:lnTo>
                      <a:pt x="36" y="48"/>
                    </a:lnTo>
                    <a:lnTo>
                      <a:pt x="36" y="48"/>
                    </a:lnTo>
                    <a:lnTo>
                      <a:pt x="28" y="46"/>
                    </a:lnTo>
                    <a:lnTo>
                      <a:pt x="28" y="46"/>
                    </a:lnTo>
                    <a:lnTo>
                      <a:pt x="20" y="44"/>
                    </a:lnTo>
                    <a:lnTo>
                      <a:pt x="20" y="44"/>
                    </a:lnTo>
                    <a:lnTo>
                      <a:pt x="12" y="40"/>
                    </a:lnTo>
                    <a:lnTo>
                      <a:pt x="12" y="40"/>
                    </a:lnTo>
                    <a:lnTo>
                      <a:pt x="8" y="34"/>
                    </a:lnTo>
                    <a:lnTo>
                      <a:pt x="8" y="34"/>
                    </a:lnTo>
                    <a:lnTo>
                      <a:pt x="8" y="24"/>
                    </a:lnTo>
                    <a:lnTo>
                      <a:pt x="8" y="24"/>
                    </a:lnTo>
                    <a:lnTo>
                      <a:pt x="8" y="18"/>
                    </a:lnTo>
                    <a:lnTo>
                      <a:pt x="12" y="12"/>
                    </a:lnTo>
                    <a:lnTo>
                      <a:pt x="12" y="12"/>
                    </a:lnTo>
                    <a:lnTo>
                      <a:pt x="20" y="6"/>
                    </a:lnTo>
                    <a:lnTo>
                      <a:pt x="20" y="6"/>
                    </a:lnTo>
                    <a:lnTo>
                      <a:pt x="30" y="2"/>
                    </a:lnTo>
                    <a:lnTo>
                      <a:pt x="30" y="2"/>
                    </a:lnTo>
                    <a:lnTo>
                      <a:pt x="42" y="0"/>
                    </a:lnTo>
                    <a:lnTo>
                      <a:pt x="42" y="0"/>
                    </a:lnTo>
                    <a:lnTo>
                      <a:pt x="56" y="2"/>
                    </a:lnTo>
                    <a:lnTo>
                      <a:pt x="56" y="2"/>
                    </a:lnTo>
                    <a:lnTo>
                      <a:pt x="66" y="2"/>
                    </a:lnTo>
                    <a:lnTo>
                      <a:pt x="64" y="12"/>
                    </a:lnTo>
                    <a:lnTo>
                      <a:pt x="64" y="12"/>
                    </a:lnTo>
                    <a:lnTo>
                      <a:pt x="56" y="10"/>
                    </a:lnTo>
                    <a:lnTo>
                      <a:pt x="56" y="10"/>
                    </a:lnTo>
                    <a:lnTo>
                      <a:pt x="44" y="10"/>
                    </a:lnTo>
                    <a:lnTo>
                      <a:pt x="44" y="10"/>
                    </a:lnTo>
                    <a:lnTo>
                      <a:pt x="36" y="10"/>
                    </a:lnTo>
                    <a:lnTo>
                      <a:pt x="36" y="10"/>
                    </a:lnTo>
                    <a:lnTo>
                      <a:pt x="28" y="12"/>
                    </a:lnTo>
                    <a:lnTo>
                      <a:pt x="28" y="12"/>
                    </a:lnTo>
                    <a:lnTo>
                      <a:pt x="22" y="16"/>
                    </a:lnTo>
                    <a:lnTo>
                      <a:pt x="22" y="16"/>
                    </a:lnTo>
                    <a:lnTo>
                      <a:pt x="20" y="18"/>
                    </a:lnTo>
                    <a:lnTo>
                      <a:pt x="20" y="22"/>
                    </a:lnTo>
                    <a:lnTo>
                      <a:pt x="20" y="22"/>
                    </a:lnTo>
                    <a:lnTo>
                      <a:pt x="20" y="26"/>
                    </a:lnTo>
                    <a:lnTo>
                      <a:pt x="20" y="28"/>
                    </a:lnTo>
                    <a:lnTo>
                      <a:pt x="20" y="28"/>
                    </a:lnTo>
                    <a:lnTo>
                      <a:pt x="26" y="32"/>
                    </a:lnTo>
                    <a:lnTo>
                      <a:pt x="26" y="32"/>
                    </a:lnTo>
                    <a:lnTo>
                      <a:pt x="32" y="36"/>
                    </a:lnTo>
                    <a:lnTo>
                      <a:pt x="32" y="36"/>
                    </a:lnTo>
                    <a:lnTo>
                      <a:pt x="38" y="36"/>
                    </a:lnTo>
                    <a:lnTo>
                      <a:pt x="38" y="36"/>
                    </a:lnTo>
                    <a:lnTo>
                      <a:pt x="48" y="38"/>
                    </a:lnTo>
                    <a:lnTo>
                      <a:pt x="48" y="38"/>
                    </a:lnTo>
                    <a:lnTo>
                      <a:pt x="56" y="42"/>
                    </a:lnTo>
                    <a:lnTo>
                      <a:pt x="56" y="42"/>
                    </a:lnTo>
                    <a:lnTo>
                      <a:pt x="62" y="50"/>
                    </a:lnTo>
                    <a:lnTo>
                      <a:pt x="62" y="50"/>
                    </a:lnTo>
                    <a:lnTo>
                      <a:pt x="64" y="54"/>
                    </a:lnTo>
                    <a:lnTo>
                      <a:pt x="64" y="60"/>
                    </a:lnTo>
                    <a:lnTo>
                      <a:pt x="64" y="60"/>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7" name="Freeform 82"/>
              <p:cNvSpPr>
                <a:spLocks/>
              </p:cNvSpPr>
              <p:nvPr/>
            </p:nvSpPr>
            <p:spPr bwMode="auto">
              <a:xfrm>
                <a:off x="8778401" y="857157"/>
                <a:ext cx="50315" cy="69666"/>
              </a:xfrm>
              <a:custGeom>
                <a:avLst/>
                <a:gdLst/>
                <a:ahLst/>
                <a:cxnLst>
                  <a:cxn ang="0">
                    <a:pos x="0" y="108"/>
                  </a:cxn>
                  <a:cxn ang="0">
                    <a:pos x="14" y="0"/>
                  </a:cxn>
                  <a:cxn ang="0">
                    <a:pos x="78" y="0"/>
                  </a:cxn>
                  <a:cxn ang="0">
                    <a:pos x="76" y="8"/>
                  </a:cxn>
                  <a:cxn ang="0">
                    <a:pos x="24" y="8"/>
                  </a:cxn>
                  <a:cxn ang="0">
                    <a:pos x="20" y="48"/>
                  </a:cxn>
                  <a:cxn ang="0">
                    <a:pos x="60" y="48"/>
                  </a:cxn>
                  <a:cxn ang="0">
                    <a:pos x="58" y="56"/>
                  </a:cxn>
                  <a:cxn ang="0">
                    <a:pos x="20" y="56"/>
                  </a:cxn>
                  <a:cxn ang="0">
                    <a:pos x="14" y="98"/>
                  </a:cxn>
                  <a:cxn ang="0">
                    <a:pos x="66" y="98"/>
                  </a:cxn>
                  <a:cxn ang="0">
                    <a:pos x="66" y="108"/>
                  </a:cxn>
                  <a:cxn ang="0">
                    <a:pos x="0" y="108"/>
                  </a:cxn>
                </a:cxnLst>
                <a:rect l="0" t="0" r="r" b="b"/>
                <a:pathLst>
                  <a:path w="78" h="108">
                    <a:moveTo>
                      <a:pt x="0" y="108"/>
                    </a:moveTo>
                    <a:lnTo>
                      <a:pt x="14" y="0"/>
                    </a:lnTo>
                    <a:lnTo>
                      <a:pt x="78" y="0"/>
                    </a:lnTo>
                    <a:lnTo>
                      <a:pt x="76" y="8"/>
                    </a:lnTo>
                    <a:lnTo>
                      <a:pt x="24" y="8"/>
                    </a:lnTo>
                    <a:lnTo>
                      <a:pt x="20" y="48"/>
                    </a:lnTo>
                    <a:lnTo>
                      <a:pt x="60" y="48"/>
                    </a:lnTo>
                    <a:lnTo>
                      <a:pt x="58" y="56"/>
                    </a:lnTo>
                    <a:lnTo>
                      <a:pt x="20" y="56"/>
                    </a:lnTo>
                    <a:lnTo>
                      <a:pt x="14" y="98"/>
                    </a:lnTo>
                    <a:lnTo>
                      <a:pt x="66" y="98"/>
                    </a:lnTo>
                    <a:lnTo>
                      <a:pt x="66" y="108"/>
                    </a:lnTo>
                    <a:lnTo>
                      <a:pt x="0" y="108"/>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8" name="Freeform 83"/>
              <p:cNvSpPr>
                <a:spLocks noEditPoints="1"/>
              </p:cNvSpPr>
              <p:nvPr/>
            </p:nvSpPr>
            <p:spPr bwMode="auto">
              <a:xfrm>
                <a:off x="8831296" y="851993"/>
                <a:ext cx="51605" cy="76117"/>
              </a:xfrm>
              <a:custGeom>
                <a:avLst/>
                <a:gdLst/>
                <a:ahLst/>
                <a:cxnLst>
                  <a:cxn ang="0">
                    <a:pos x="66" y="114"/>
                  </a:cxn>
                  <a:cxn ang="0">
                    <a:pos x="60" y="116"/>
                  </a:cxn>
                  <a:cxn ang="0">
                    <a:pos x="54" y="116"/>
                  </a:cxn>
                  <a:cxn ang="0">
                    <a:pos x="46" y="118"/>
                  </a:cxn>
                  <a:cxn ang="0">
                    <a:pos x="38" y="118"/>
                  </a:cxn>
                  <a:cxn ang="0">
                    <a:pos x="22" y="114"/>
                  </a:cxn>
                  <a:cxn ang="0">
                    <a:pos x="14" y="112"/>
                  </a:cxn>
                  <a:cxn ang="0">
                    <a:pos x="8" y="106"/>
                  </a:cxn>
                  <a:cxn ang="0">
                    <a:pos x="2" y="94"/>
                  </a:cxn>
                  <a:cxn ang="0">
                    <a:pos x="0" y="86"/>
                  </a:cxn>
                  <a:cxn ang="0">
                    <a:pos x="0" y="76"/>
                  </a:cxn>
                  <a:cxn ang="0">
                    <a:pos x="4" y="58"/>
                  </a:cxn>
                  <a:cxn ang="0">
                    <a:pos x="10" y="50"/>
                  </a:cxn>
                  <a:cxn ang="0">
                    <a:pos x="14" y="44"/>
                  </a:cxn>
                  <a:cxn ang="0">
                    <a:pos x="28" y="36"/>
                  </a:cxn>
                  <a:cxn ang="0">
                    <a:pos x="36" y="34"/>
                  </a:cxn>
                  <a:cxn ang="0">
                    <a:pos x="44" y="32"/>
                  </a:cxn>
                  <a:cxn ang="0">
                    <a:pos x="52" y="34"/>
                  </a:cxn>
                  <a:cxn ang="0">
                    <a:pos x="68" y="0"/>
                  </a:cxn>
                  <a:cxn ang="0">
                    <a:pos x="80" y="0"/>
                  </a:cxn>
                  <a:cxn ang="0">
                    <a:pos x="78" y="16"/>
                  </a:cxn>
                  <a:cxn ang="0">
                    <a:pos x="76" y="38"/>
                  </a:cxn>
                  <a:cxn ang="0">
                    <a:pos x="72" y="62"/>
                  </a:cxn>
                  <a:cxn ang="0">
                    <a:pos x="70" y="84"/>
                  </a:cxn>
                  <a:cxn ang="0">
                    <a:pos x="68" y="102"/>
                  </a:cxn>
                  <a:cxn ang="0">
                    <a:pos x="66" y="114"/>
                  </a:cxn>
                  <a:cxn ang="0">
                    <a:pos x="64" y="44"/>
                  </a:cxn>
                  <a:cxn ang="0">
                    <a:pos x="54" y="42"/>
                  </a:cxn>
                  <a:cxn ang="0">
                    <a:pos x="48" y="42"/>
                  </a:cxn>
                  <a:cxn ang="0">
                    <a:pos x="28" y="46"/>
                  </a:cxn>
                  <a:cxn ang="0">
                    <a:pos x="24" y="50"/>
                  </a:cxn>
                  <a:cxn ang="0">
                    <a:pos x="16" y="60"/>
                  </a:cxn>
                  <a:cxn ang="0">
                    <a:pos x="14" y="76"/>
                  </a:cxn>
                  <a:cxn ang="0">
                    <a:pos x="14" y="88"/>
                  </a:cxn>
                  <a:cxn ang="0">
                    <a:pos x="18" y="100"/>
                  </a:cxn>
                  <a:cxn ang="0">
                    <a:pos x="22" y="104"/>
                  </a:cxn>
                  <a:cxn ang="0">
                    <a:pos x="28" y="106"/>
                  </a:cxn>
                  <a:cxn ang="0">
                    <a:pos x="40" y="108"/>
                  </a:cxn>
                  <a:cxn ang="0">
                    <a:pos x="46" y="108"/>
                  </a:cxn>
                  <a:cxn ang="0">
                    <a:pos x="56" y="108"/>
                  </a:cxn>
                </a:cxnLst>
                <a:rect l="0" t="0" r="r" b="b"/>
                <a:pathLst>
                  <a:path w="80" h="118">
                    <a:moveTo>
                      <a:pt x="66" y="114"/>
                    </a:moveTo>
                    <a:lnTo>
                      <a:pt x="66" y="114"/>
                    </a:lnTo>
                    <a:lnTo>
                      <a:pt x="60" y="116"/>
                    </a:lnTo>
                    <a:lnTo>
                      <a:pt x="60" y="116"/>
                    </a:lnTo>
                    <a:lnTo>
                      <a:pt x="54" y="116"/>
                    </a:lnTo>
                    <a:lnTo>
                      <a:pt x="54" y="116"/>
                    </a:lnTo>
                    <a:lnTo>
                      <a:pt x="46" y="118"/>
                    </a:lnTo>
                    <a:lnTo>
                      <a:pt x="46" y="118"/>
                    </a:lnTo>
                    <a:lnTo>
                      <a:pt x="38" y="118"/>
                    </a:lnTo>
                    <a:lnTo>
                      <a:pt x="38" y="118"/>
                    </a:lnTo>
                    <a:lnTo>
                      <a:pt x="30" y="116"/>
                    </a:lnTo>
                    <a:lnTo>
                      <a:pt x="22" y="114"/>
                    </a:lnTo>
                    <a:lnTo>
                      <a:pt x="22" y="114"/>
                    </a:lnTo>
                    <a:lnTo>
                      <a:pt x="14" y="112"/>
                    </a:lnTo>
                    <a:lnTo>
                      <a:pt x="8" y="106"/>
                    </a:lnTo>
                    <a:lnTo>
                      <a:pt x="8" y="106"/>
                    </a:lnTo>
                    <a:lnTo>
                      <a:pt x="4" y="100"/>
                    </a:lnTo>
                    <a:lnTo>
                      <a:pt x="2" y="94"/>
                    </a:lnTo>
                    <a:lnTo>
                      <a:pt x="2" y="94"/>
                    </a:lnTo>
                    <a:lnTo>
                      <a:pt x="0" y="86"/>
                    </a:lnTo>
                    <a:lnTo>
                      <a:pt x="0" y="76"/>
                    </a:lnTo>
                    <a:lnTo>
                      <a:pt x="0" y="76"/>
                    </a:lnTo>
                    <a:lnTo>
                      <a:pt x="2" y="66"/>
                    </a:lnTo>
                    <a:lnTo>
                      <a:pt x="4" y="58"/>
                    </a:lnTo>
                    <a:lnTo>
                      <a:pt x="4" y="58"/>
                    </a:lnTo>
                    <a:lnTo>
                      <a:pt x="10" y="50"/>
                    </a:lnTo>
                    <a:lnTo>
                      <a:pt x="14" y="44"/>
                    </a:lnTo>
                    <a:lnTo>
                      <a:pt x="14" y="44"/>
                    </a:lnTo>
                    <a:lnTo>
                      <a:pt x="20" y="40"/>
                    </a:lnTo>
                    <a:lnTo>
                      <a:pt x="28" y="36"/>
                    </a:lnTo>
                    <a:lnTo>
                      <a:pt x="28" y="36"/>
                    </a:lnTo>
                    <a:lnTo>
                      <a:pt x="36" y="34"/>
                    </a:lnTo>
                    <a:lnTo>
                      <a:pt x="44" y="32"/>
                    </a:lnTo>
                    <a:lnTo>
                      <a:pt x="44" y="32"/>
                    </a:lnTo>
                    <a:lnTo>
                      <a:pt x="52" y="34"/>
                    </a:lnTo>
                    <a:lnTo>
                      <a:pt x="52" y="34"/>
                    </a:lnTo>
                    <a:lnTo>
                      <a:pt x="64" y="34"/>
                    </a:lnTo>
                    <a:lnTo>
                      <a:pt x="68" y="0"/>
                    </a:lnTo>
                    <a:lnTo>
                      <a:pt x="80" y="0"/>
                    </a:lnTo>
                    <a:lnTo>
                      <a:pt x="80" y="0"/>
                    </a:lnTo>
                    <a:lnTo>
                      <a:pt x="78" y="16"/>
                    </a:lnTo>
                    <a:lnTo>
                      <a:pt x="78" y="16"/>
                    </a:lnTo>
                    <a:lnTo>
                      <a:pt x="76" y="38"/>
                    </a:lnTo>
                    <a:lnTo>
                      <a:pt x="76" y="38"/>
                    </a:lnTo>
                    <a:lnTo>
                      <a:pt x="72" y="62"/>
                    </a:lnTo>
                    <a:lnTo>
                      <a:pt x="72" y="62"/>
                    </a:lnTo>
                    <a:lnTo>
                      <a:pt x="70" y="84"/>
                    </a:lnTo>
                    <a:lnTo>
                      <a:pt x="70" y="84"/>
                    </a:lnTo>
                    <a:lnTo>
                      <a:pt x="68" y="102"/>
                    </a:lnTo>
                    <a:lnTo>
                      <a:pt x="68" y="102"/>
                    </a:lnTo>
                    <a:lnTo>
                      <a:pt x="66" y="114"/>
                    </a:lnTo>
                    <a:lnTo>
                      <a:pt x="66" y="114"/>
                    </a:lnTo>
                    <a:close/>
                    <a:moveTo>
                      <a:pt x="64" y="44"/>
                    </a:moveTo>
                    <a:lnTo>
                      <a:pt x="64" y="44"/>
                    </a:lnTo>
                    <a:lnTo>
                      <a:pt x="54" y="42"/>
                    </a:lnTo>
                    <a:lnTo>
                      <a:pt x="54" y="42"/>
                    </a:lnTo>
                    <a:lnTo>
                      <a:pt x="48" y="42"/>
                    </a:lnTo>
                    <a:lnTo>
                      <a:pt x="48" y="42"/>
                    </a:lnTo>
                    <a:lnTo>
                      <a:pt x="34" y="44"/>
                    </a:lnTo>
                    <a:lnTo>
                      <a:pt x="28" y="46"/>
                    </a:lnTo>
                    <a:lnTo>
                      <a:pt x="24" y="50"/>
                    </a:lnTo>
                    <a:lnTo>
                      <a:pt x="24" y="50"/>
                    </a:lnTo>
                    <a:lnTo>
                      <a:pt x="20" y="54"/>
                    </a:lnTo>
                    <a:lnTo>
                      <a:pt x="16" y="60"/>
                    </a:lnTo>
                    <a:lnTo>
                      <a:pt x="14" y="76"/>
                    </a:lnTo>
                    <a:lnTo>
                      <a:pt x="14" y="76"/>
                    </a:lnTo>
                    <a:lnTo>
                      <a:pt x="14" y="88"/>
                    </a:lnTo>
                    <a:lnTo>
                      <a:pt x="14" y="88"/>
                    </a:lnTo>
                    <a:lnTo>
                      <a:pt x="16" y="94"/>
                    </a:lnTo>
                    <a:lnTo>
                      <a:pt x="18" y="100"/>
                    </a:lnTo>
                    <a:lnTo>
                      <a:pt x="18" y="100"/>
                    </a:lnTo>
                    <a:lnTo>
                      <a:pt x="22" y="104"/>
                    </a:lnTo>
                    <a:lnTo>
                      <a:pt x="28" y="106"/>
                    </a:lnTo>
                    <a:lnTo>
                      <a:pt x="28" y="106"/>
                    </a:lnTo>
                    <a:lnTo>
                      <a:pt x="32" y="108"/>
                    </a:lnTo>
                    <a:lnTo>
                      <a:pt x="40" y="108"/>
                    </a:lnTo>
                    <a:lnTo>
                      <a:pt x="40" y="108"/>
                    </a:lnTo>
                    <a:lnTo>
                      <a:pt x="46" y="108"/>
                    </a:lnTo>
                    <a:lnTo>
                      <a:pt x="46" y="108"/>
                    </a:lnTo>
                    <a:lnTo>
                      <a:pt x="56" y="108"/>
                    </a:lnTo>
                    <a:lnTo>
                      <a:pt x="64" y="44"/>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9" name="Freeform 84"/>
              <p:cNvSpPr>
                <a:spLocks noEditPoints="1"/>
              </p:cNvSpPr>
              <p:nvPr/>
            </p:nvSpPr>
            <p:spPr bwMode="auto">
              <a:xfrm>
                <a:off x="8889351" y="872641"/>
                <a:ext cx="55475" cy="76117"/>
              </a:xfrm>
              <a:custGeom>
                <a:avLst/>
                <a:gdLst/>
                <a:ahLst/>
                <a:cxnLst>
                  <a:cxn ang="0">
                    <a:pos x="64" y="8"/>
                  </a:cxn>
                  <a:cxn ang="0">
                    <a:pos x="70" y="16"/>
                  </a:cxn>
                  <a:cxn ang="0">
                    <a:pos x="72" y="28"/>
                  </a:cxn>
                  <a:cxn ang="0">
                    <a:pos x="68" y="40"/>
                  </a:cxn>
                  <a:cxn ang="0">
                    <a:pos x="60" y="50"/>
                  </a:cxn>
                  <a:cxn ang="0">
                    <a:pos x="48" y="54"/>
                  </a:cxn>
                  <a:cxn ang="0">
                    <a:pos x="30" y="56"/>
                  </a:cxn>
                  <a:cxn ang="0">
                    <a:pos x="26" y="56"/>
                  </a:cxn>
                  <a:cxn ang="0">
                    <a:pos x="16" y="64"/>
                  </a:cxn>
                  <a:cxn ang="0">
                    <a:pos x="16" y="70"/>
                  </a:cxn>
                  <a:cxn ang="0">
                    <a:pos x="26" y="74"/>
                  </a:cxn>
                  <a:cxn ang="0">
                    <a:pos x="36" y="76"/>
                  </a:cxn>
                  <a:cxn ang="0">
                    <a:pos x="54" y="76"/>
                  </a:cxn>
                  <a:cxn ang="0">
                    <a:pos x="64" y="78"/>
                  </a:cxn>
                  <a:cxn ang="0">
                    <a:pos x="72" y="82"/>
                  </a:cxn>
                  <a:cxn ang="0">
                    <a:pos x="74" y="92"/>
                  </a:cxn>
                  <a:cxn ang="0">
                    <a:pos x="68" y="106"/>
                  </a:cxn>
                  <a:cxn ang="0">
                    <a:pos x="56" y="114"/>
                  </a:cxn>
                  <a:cxn ang="0">
                    <a:pos x="30" y="118"/>
                  </a:cxn>
                  <a:cxn ang="0">
                    <a:pos x="14" y="118"/>
                  </a:cxn>
                  <a:cxn ang="0">
                    <a:pos x="2" y="106"/>
                  </a:cxn>
                  <a:cxn ang="0">
                    <a:pos x="28" y="110"/>
                  </a:cxn>
                  <a:cxn ang="0">
                    <a:pos x="36" y="110"/>
                  </a:cxn>
                  <a:cxn ang="0">
                    <a:pos x="56" y="102"/>
                  </a:cxn>
                  <a:cxn ang="0">
                    <a:pos x="60" y="96"/>
                  </a:cxn>
                  <a:cxn ang="0">
                    <a:pos x="58" y="90"/>
                  </a:cxn>
                  <a:cxn ang="0">
                    <a:pos x="48" y="86"/>
                  </a:cxn>
                  <a:cxn ang="0">
                    <a:pos x="40" y="86"/>
                  </a:cxn>
                  <a:cxn ang="0">
                    <a:pos x="28" y="86"/>
                  </a:cxn>
                  <a:cxn ang="0">
                    <a:pos x="20" y="86"/>
                  </a:cxn>
                  <a:cxn ang="0">
                    <a:pos x="4" y="80"/>
                  </a:cxn>
                  <a:cxn ang="0">
                    <a:pos x="2" y="70"/>
                  </a:cxn>
                  <a:cxn ang="0">
                    <a:pos x="8" y="60"/>
                  </a:cxn>
                  <a:cxn ang="0">
                    <a:pos x="18" y="52"/>
                  </a:cxn>
                  <a:cxn ang="0">
                    <a:pos x="8" y="42"/>
                  </a:cxn>
                  <a:cxn ang="0">
                    <a:pos x="4" y="28"/>
                  </a:cxn>
                  <a:cxn ang="0">
                    <a:pos x="10" y="16"/>
                  </a:cxn>
                  <a:cxn ang="0">
                    <a:pos x="18" y="8"/>
                  </a:cxn>
                  <a:cxn ang="0">
                    <a:pos x="42" y="0"/>
                  </a:cxn>
                  <a:cxn ang="0">
                    <a:pos x="48" y="2"/>
                  </a:cxn>
                  <a:cxn ang="0">
                    <a:pos x="86" y="10"/>
                  </a:cxn>
                  <a:cxn ang="0">
                    <a:pos x="74" y="8"/>
                  </a:cxn>
                  <a:cxn ang="0">
                    <a:pos x="60" y="20"/>
                  </a:cxn>
                  <a:cxn ang="0">
                    <a:pos x="50" y="10"/>
                  </a:cxn>
                  <a:cxn ang="0">
                    <a:pos x="34" y="10"/>
                  </a:cxn>
                  <a:cxn ang="0">
                    <a:pos x="22" y="20"/>
                  </a:cxn>
                  <a:cxn ang="0">
                    <a:pos x="20" y="36"/>
                  </a:cxn>
                  <a:cxn ang="0">
                    <a:pos x="28" y="46"/>
                  </a:cxn>
                  <a:cxn ang="0">
                    <a:pos x="46" y="46"/>
                  </a:cxn>
                  <a:cxn ang="0">
                    <a:pos x="60" y="28"/>
                  </a:cxn>
                </a:cxnLst>
                <a:rect l="0" t="0" r="r" b="b"/>
                <a:pathLst>
                  <a:path w="86" h="118">
                    <a:moveTo>
                      <a:pt x="74" y="8"/>
                    </a:moveTo>
                    <a:lnTo>
                      <a:pt x="74" y="8"/>
                    </a:lnTo>
                    <a:lnTo>
                      <a:pt x="64" y="8"/>
                    </a:lnTo>
                    <a:lnTo>
                      <a:pt x="64" y="8"/>
                    </a:lnTo>
                    <a:lnTo>
                      <a:pt x="68" y="12"/>
                    </a:lnTo>
                    <a:lnTo>
                      <a:pt x="70" y="16"/>
                    </a:lnTo>
                    <a:lnTo>
                      <a:pt x="70" y="16"/>
                    </a:lnTo>
                    <a:lnTo>
                      <a:pt x="72" y="22"/>
                    </a:lnTo>
                    <a:lnTo>
                      <a:pt x="72" y="28"/>
                    </a:lnTo>
                    <a:lnTo>
                      <a:pt x="72" y="28"/>
                    </a:lnTo>
                    <a:lnTo>
                      <a:pt x="70" y="36"/>
                    </a:lnTo>
                    <a:lnTo>
                      <a:pt x="68" y="40"/>
                    </a:lnTo>
                    <a:lnTo>
                      <a:pt x="68" y="40"/>
                    </a:lnTo>
                    <a:lnTo>
                      <a:pt x="64" y="46"/>
                    </a:lnTo>
                    <a:lnTo>
                      <a:pt x="60" y="50"/>
                    </a:lnTo>
                    <a:lnTo>
                      <a:pt x="60" y="50"/>
                    </a:lnTo>
                    <a:lnTo>
                      <a:pt x="48" y="54"/>
                    </a:lnTo>
                    <a:lnTo>
                      <a:pt x="48" y="54"/>
                    </a:lnTo>
                    <a:lnTo>
                      <a:pt x="36" y="56"/>
                    </a:lnTo>
                    <a:lnTo>
                      <a:pt x="36" y="56"/>
                    </a:lnTo>
                    <a:lnTo>
                      <a:pt x="30" y="56"/>
                    </a:lnTo>
                    <a:lnTo>
                      <a:pt x="30" y="56"/>
                    </a:lnTo>
                    <a:lnTo>
                      <a:pt x="26" y="56"/>
                    </a:lnTo>
                    <a:lnTo>
                      <a:pt x="26" y="56"/>
                    </a:lnTo>
                    <a:lnTo>
                      <a:pt x="20" y="60"/>
                    </a:lnTo>
                    <a:lnTo>
                      <a:pt x="20" y="60"/>
                    </a:lnTo>
                    <a:lnTo>
                      <a:pt x="16" y="64"/>
                    </a:lnTo>
                    <a:lnTo>
                      <a:pt x="16" y="68"/>
                    </a:lnTo>
                    <a:lnTo>
                      <a:pt x="16" y="68"/>
                    </a:lnTo>
                    <a:lnTo>
                      <a:pt x="16" y="70"/>
                    </a:lnTo>
                    <a:lnTo>
                      <a:pt x="18" y="72"/>
                    </a:lnTo>
                    <a:lnTo>
                      <a:pt x="18" y="72"/>
                    </a:lnTo>
                    <a:lnTo>
                      <a:pt x="26" y="74"/>
                    </a:lnTo>
                    <a:lnTo>
                      <a:pt x="26" y="74"/>
                    </a:lnTo>
                    <a:lnTo>
                      <a:pt x="36" y="76"/>
                    </a:lnTo>
                    <a:lnTo>
                      <a:pt x="36" y="76"/>
                    </a:lnTo>
                    <a:lnTo>
                      <a:pt x="42" y="74"/>
                    </a:lnTo>
                    <a:lnTo>
                      <a:pt x="42" y="74"/>
                    </a:lnTo>
                    <a:lnTo>
                      <a:pt x="54" y="76"/>
                    </a:lnTo>
                    <a:lnTo>
                      <a:pt x="54" y="76"/>
                    </a:lnTo>
                    <a:lnTo>
                      <a:pt x="64" y="78"/>
                    </a:lnTo>
                    <a:lnTo>
                      <a:pt x="64" y="78"/>
                    </a:lnTo>
                    <a:lnTo>
                      <a:pt x="68" y="80"/>
                    </a:lnTo>
                    <a:lnTo>
                      <a:pt x="72" y="82"/>
                    </a:lnTo>
                    <a:lnTo>
                      <a:pt x="72" y="82"/>
                    </a:lnTo>
                    <a:lnTo>
                      <a:pt x="74" y="86"/>
                    </a:lnTo>
                    <a:lnTo>
                      <a:pt x="74" y="92"/>
                    </a:lnTo>
                    <a:lnTo>
                      <a:pt x="74" y="92"/>
                    </a:lnTo>
                    <a:lnTo>
                      <a:pt x="72" y="100"/>
                    </a:lnTo>
                    <a:lnTo>
                      <a:pt x="68" y="106"/>
                    </a:lnTo>
                    <a:lnTo>
                      <a:pt x="68" y="106"/>
                    </a:lnTo>
                    <a:lnTo>
                      <a:pt x="62" y="110"/>
                    </a:lnTo>
                    <a:lnTo>
                      <a:pt x="56" y="114"/>
                    </a:lnTo>
                    <a:lnTo>
                      <a:pt x="56" y="114"/>
                    </a:lnTo>
                    <a:lnTo>
                      <a:pt x="42" y="116"/>
                    </a:lnTo>
                    <a:lnTo>
                      <a:pt x="42" y="116"/>
                    </a:lnTo>
                    <a:lnTo>
                      <a:pt x="30" y="118"/>
                    </a:lnTo>
                    <a:lnTo>
                      <a:pt x="30" y="118"/>
                    </a:lnTo>
                    <a:lnTo>
                      <a:pt x="14" y="118"/>
                    </a:lnTo>
                    <a:lnTo>
                      <a:pt x="14" y="118"/>
                    </a:lnTo>
                    <a:lnTo>
                      <a:pt x="0" y="116"/>
                    </a:lnTo>
                    <a:lnTo>
                      <a:pt x="2" y="106"/>
                    </a:lnTo>
                    <a:lnTo>
                      <a:pt x="2" y="106"/>
                    </a:lnTo>
                    <a:lnTo>
                      <a:pt x="14" y="108"/>
                    </a:lnTo>
                    <a:lnTo>
                      <a:pt x="14" y="108"/>
                    </a:lnTo>
                    <a:lnTo>
                      <a:pt x="28" y="110"/>
                    </a:lnTo>
                    <a:lnTo>
                      <a:pt x="28" y="110"/>
                    </a:lnTo>
                    <a:lnTo>
                      <a:pt x="36" y="110"/>
                    </a:lnTo>
                    <a:lnTo>
                      <a:pt x="36" y="110"/>
                    </a:lnTo>
                    <a:lnTo>
                      <a:pt x="46" y="108"/>
                    </a:lnTo>
                    <a:lnTo>
                      <a:pt x="46" y="108"/>
                    </a:lnTo>
                    <a:lnTo>
                      <a:pt x="56" y="102"/>
                    </a:lnTo>
                    <a:lnTo>
                      <a:pt x="56" y="102"/>
                    </a:lnTo>
                    <a:lnTo>
                      <a:pt x="58" y="100"/>
                    </a:lnTo>
                    <a:lnTo>
                      <a:pt x="60" y="96"/>
                    </a:lnTo>
                    <a:lnTo>
                      <a:pt x="60" y="96"/>
                    </a:lnTo>
                    <a:lnTo>
                      <a:pt x="58" y="90"/>
                    </a:lnTo>
                    <a:lnTo>
                      <a:pt x="58" y="90"/>
                    </a:lnTo>
                    <a:lnTo>
                      <a:pt x="54" y="88"/>
                    </a:lnTo>
                    <a:lnTo>
                      <a:pt x="54" y="88"/>
                    </a:lnTo>
                    <a:lnTo>
                      <a:pt x="48" y="86"/>
                    </a:lnTo>
                    <a:lnTo>
                      <a:pt x="48" y="86"/>
                    </a:lnTo>
                    <a:lnTo>
                      <a:pt x="40" y="86"/>
                    </a:lnTo>
                    <a:lnTo>
                      <a:pt x="40" y="86"/>
                    </a:lnTo>
                    <a:lnTo>
                      <a:pt x="34" y="86"/>
                    </a:lnTo>
                    <a:lnTo>
                      <a:pt x="34" y="86"/>
                    </a:lnTo>
                    <a:lnTo>
                      <a:pt x="28" y="86"/>
                    </a:lnTo>
                    <a:lnTo>
                      <a:pt x="28" y="86"/>
                    </a:lnTo>
                    <a:lnTo>
                      <a:pt x="20" y="86"/>
                    </a:lnTo>
                    <a:lnTo>
                      <a:pt x="20" y="86"/>
                    </a:lnTo>
                    <a:lnTo>
                      <a:pt x="12" y="84"/>
                    </a:lnTo>
                    <a:lnTo>
                      <a:pt x="12" y="84"/>
                    </a:lnTo>
                    <a:lnTo>
                      <a:pt x="4" y="80"/>
                    </a:lnTo>
                    <a:lnTo>
                      <a:pt x="4" y="80"/>
                    </a:lnTo>
                    <a:lnTo>
                      <a:pt x="2" y="76"/>
                    </a:lnTo>
                    <a:lnTo>
                      <a:pt x="2" y="70"/>
                    </a:lnTo>
                    <a:lnTo>
                      <a:pt x="2" y="70"/>
                    </a:lnTo>
                    <a:lnTo>
                      <a:pt x="4" y="64"/>
                    </a:lnTo>
                    <a:lnTo>
                      <a:pt x="8" y="60"/>
                    </a:lnTo>
                    <a:lnTo>
                      <a:pt x="8" y="60"/>
                    </a:lnTo>
                    <a:lnTo>
                      <a:pt x="18" y="52"/>
                    </a:lnTo>
                    <a:lnTo>
                      <a:pt x="18" y="52"/>
                    </a:lnTo>
                    <a:lnTo>
                      <a:pt x="12" y="48"/>
                    </a:lnTo>
                    <a:lnTo>
                      <a:pt x="8" y="42"/>
                    </a:lnTo>
                    <a:lnTo>
                      <a:pt x="8" y="42"/>
                    </a:lnTo>
                    <a:lnTo>
                      <a:pt x="4" y="36"/>
                    </a:lnTo>
                    <a:lnTo>
                      <a:pt x="4" y="28"/>
                    </a:lnTo>
                    <a:lnTo>
                      <a:pt x="4" y="28"/>
                    </a:lnTo>
                    <a:lnTo>
                      <a:pt x="6" y="22"/>
                    </a:lnTo>
                    <a:lnTo>
                      <a:pt x="10" y="16"/>
                    </a:lnTo>
                    <a:lnTo>
                      <a:pt x="10" y="16"/>
                    </a:lnTo>
                    <a:lnTo>
                      <a:pt x="14" y="10"/>
                    </a:lnTo>
                    <a:lnTo>
                      <a:pt x="18" y="8"/>
                    </a:lnTo>
                    <a:lnTo>
                      <a:pt x="18" y="8"/>
                    </a:lnTo>
                    <a:lnTo>
                      <a:pt x="30" y="2"/>
                    </a:lnTo>
                    <a:lnTo>
                      <a:pt x="30" y="2"/>
                    </a:lnTo>
                    <a:lnTo>
                      <a:pt x="42" y="0"/>
                    </a:lnTo>
                    <a:lnTo>
                      <a:pt x="42" y="0"/>
                    </a:lnTo>
                    <a:lnTo>
                      <a:pt x="48" y="2"/>
                    </a:lnTo>
                    <a:lnTo>
                      <a:pt x="48" y="2"/>
                    </a:lnTo>
                    <a:lnTo>
                      <a:pt x="54" y="2"/>
                    </a:lnTo>
                    <a:lnTo>
                      <a:pt x="86" y="0"/>
                    </a:lnTo>
                    <a:lnTo>
                      <a:pt x="86" y="10"/>
                    </a:lnTo>
                    <a:lnTo>
                      <a:pt x="86" y="10"/>
                    </a:lnTo>
                    <a:lnTo>
                      <a:pt x="74" y="8"/>
                    </a:lnTo>
                    <a:lnTo>
                      <a:pt x="74" y="8"/>
                    </a:lnTo>
                    <a:close/>
                    <a:moveTo>
                      <a:pt x="60" y="28"/>
                    </a:moveTo>
                    <a:lnTo>
                      <a:pt x="60" y="28"/>
                    </a:lnTo>
                    <a:lnTo>
                      <a:pt x="60" y="20"/>
                    </a:lnTo>
                    <a:lnTo>
                      <a:pt x="56" y="14"/>
                    </a:lnTo>
                    <a:lnTo>
                      <a:pt x="56" y="14"/>
                    </a:lnTo>
                    <a:lnTo>
                      <a:pt x="50" y="10"/>
                    </a:lnTo>
                    <a:lnTo>
                      <a:pt x="42" y="8"/>
                    </a:lnTo>
                    <a:lnTo>
                      <a:pt x="42" y="8"/>
                    </a:lnTo>
                    <a:lnTo>
                      <a:pt x="34" y="10"/>
                    </a:lnTo>
                    <a:lnTo>
                      <a:pt x="26" y="14"/>
                    </a:lnTo>
                    <a:lnTo>
                      <a:pt x="26" y="14"/>
                    </a:lnTo>
                    <a:lnTo>
                      <a:pt x="22" y="20"/>
                    </a:lnTo>
                    <a:lnTo>
                      <a:pt x="20" y="28"/>
                    </a:lnTo>
                    <a:lnTo>
                      <a:pt x="20" y="28"/>
                    </a:lnTo>
                    <a:lnTo>
                      <a:pt x="20" y="36"/>
                    </a:lnTo>
                    <a:lnTo>
                      <a:pt x="22" y="42"/>
                    </a:lnTo>
                    <a:lnTo>
                      <a:pt x="22" y="42"/>
                    </a:lnTo>
                    <a:lnTo>
                      <a:pt x="28" y="46"/>
                    </a:lnTo>
                    <a:lnTo>
                      <a:pt x="36" y="48"/>
                    </a:lnTo>
                    <a:lnTo>
                      <a:pt x="36" y="48"/>
                    </a:lnTo>
                    <a:lnTo>
                      <a:pt x="46" y="46"/>
                    </a:lnTo>
                    <a:lnTo>
                      <a:pt x="52" y="42"/>
                    </a:lnTo>
                    <a:lnTo>
                      <a:pt x="58" y="36"/>
                    </a:lnTo>
                    <a:lnTo>
                      <a:pt x="60" y="28"/>
                    </a:lnTo>
                    <a:lnTo>
                      <a:pt x="60" y="28"/>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0" name="Freeform 85"/>
              <p:cNvSpPr>
                <a:spLocks noEditPoints="1"/>
              </p:cNvSpPr>
              <p:nvPr/>
            </p:nvSpPr>
            <p:spPr bwMode="auto">
              <a:xfrm>
                <a:off x="8948699" y="872638"/>
                <a:ext cx="49025" cy="55475"/>
              </a:xfrm>
              <a:custGeom>
                <a:avLst/>
                <a:gdLst/>
                <a:ahLst/>
                <a:cxnLst>
                  <a:cxn ang="0">
                    <a:pos x="12" y="46"/>
                  </a:cxn>
                  <a:cxn ang="0">
                    <a:pos x="16" y="64"/>
                  </a:cxn>
                  <a:cxn ang="0">
                    <a:pos x="18" y="70"/>
                  </a:cxn>
                  <a:cxn ang="0">
                    <a:pos x="24" y="72"/>
                  </a:cxn>
                  <a:cxn ang="0">
                    <a:pos x="34" y="76"/>
                  </a:cxn>
                  <a:cxn ang="0">
                    <a:pos x="44" y="78"/>
                  </a:cxn>
                  <a:cxn ang="0">
                    <a:pos x="54" y="76"/>
                  </a:cxn>
                  <a:cxn ang="0">
                    <a:pos x="64" y="74"/>
                  </a:cxn>
                  <a:cxn ang="0">
                    <a:pos x="64" y="82"/>
                  </a:cxn>
                  <a:cxn ang="0">
                    <a:pos x="50" y="86"/>
                  </a:cxn>
                  <a:cxn ang="0">
                    <a:pos x="38" y="86"/>
                  </a:cxn>
                  <a:cxn ang="0">
                    <a:pos x="20" y="82"/>
                  </a:cxn>
                  <a:cxn ang="0">
                    <a:pos x="8" y="74"/>
                  </a:cxn>
                  <a:cxn ang="0">
                    <a:pos x="4" y="68"/>
                  </a:cxn>
                  <a:cxn ang="0">
                    <a:pos x="0" y="52"/>
                  </a:cxn>
                  <a:cxn ang="0">
                    <a:pos x="0" y="42"/>
                  </a:cxn>
                  <a:cxn ang="0">
                    <a:pos x="6" y="22"/>
                  </a:cxn>
                  <a:cxn ang="0">
                    <a:pos x="10" y="16"/>
                  </a:cxn>
                  <a:cxn ang="0">
                    <a:pos x="16" y="10"/>
                  </a:cxn>
                  <a:cxn ang="0">
                    <a:pos x="28" y="2"/>
                  </a:cxn>
                  <a:cxn ang="0">
                    <a:pos x="42" y="0"/>
                  </a:cxn>
                  <a:cxn ang="0">
                    <a:pos x="52" y="2"/>
                  </a:cxn>
                  <a:cxn ang="0">
                    <a:pos x="58" y="4"/>
                  </a:cxn>
                  <a:cxn ang="0">
                    <a:pos x="70" y="12"/>
                  </a:cxn>
                  <a:cxn ang="0">
                    <a:pos x="72" y="18"/>
                  </a:cxn>
                  <a:cxn ang="0">
                    <a:pos x="74" y="26"/>
                  </a:cxn>
                  <a:cxn ang="0">
                    <a:pos x="74" y="44"/>
                  </a:cxn>
                  <a:cxn ang="0">
                    <a:pos x="12" y="46"/>
                  </a:cxn>
                  <a:cxn ang="0">
                    <a:pos x="62" y="26"/>
                  </a:cxn>
                  <a:cxn ang="0">
                    <a:pos x="58" y="18"/>
                  </a:cxn>
                  <a:cxn ang="0">
                    <a:pos x="52" y="10"/>
                  </a:cxn>
                  <a:cxn ang="0">
                    <a:pos x="48" y="10"/>
                  </a:cxn>
                  <a:cxn ang="0">
                    <a:pos x="42" y="8"/>
                  </a:cxn>
                  <a:cxn ang="0">
                    <a:pos x="22" y="16"/>
                  </a:cxn>
                  <a:cxn ang="0">
                    <a:pos x="18" y="26"/>
                  </a:cxn>
                  <a:cxn ang="0">
                    <a:pos x="62" y="38"/>
                  </a:cxn>
                  <a:cxn ang="0">
                    <a:pos x="62" y="26"/>
                  </a:cxn>
                </a:cxnLst>
                <a:rect l="0" t="0" r="r" b="b"/>
                <a:pathLst>
                  <a:path w="76" h="86">
                    <a:moveTo>
                      <a:pt x="12" y="46"/>
                    </a:moveTo>
                    <a:lnTo>
                      <a:pt x="12" y="46"/>
                    </a:lnTo>
                    <a:lnTo>
                      <a:pt x="14" y="56"/>
                    </a:lnTo>
                    <a:lnTo>
                      <a:pt x="16" y="64"/>
                    </a:lnTo>
                    <a:lnTo>
                      <a:pt x="16" y="64"/>
                    </a:lnTo>
                    <a:lnTo>
                      <a:pt x="18" y="70"/>
                    </a:lnTo>
                    <a:lnTo>
                      <a:pt x="24" y="72"/>
                    </a:lnTo>
                    <a:lnTo>
                      <a:pt x="24" y="72"/>
                    </a:lnTo>
                    <a:lnTo>
                      <a:pt x="28" y="76"/>
                    </a:lnTo>
                    <a:lnTo>
                      <a:pt x="34" y="76"/>
                    </a:lnTo>
                    <a:lnTo>
                      <a:pt x="34" y="76"/>
                    </a:lnTo>
                    <a:lnTo>
                      <a:pt x="44" y="78"/>
                    </a:lnTo>
                    <a:lnTo>
                      <a:pt x="44" y="78"/>
                    </a:lnTo>
                    <a:lnTo>
                      <a:pt x="54" y="76"/>
                    </a:lnTo>
                    <a:lnTo>
                      <a:pt x="54" y="76"/>
                    </a:lnTo>
                    <a:lnTo>
                      <a:pt x="64" y="74"/>
                    </a:lnTo>
                    <a:lnTo>
                      <a:pt x="64" y="82"/>
                    </a:lnTo>
                    <a:lnTo>
                      <a:pt x="64" y="82"/>
                    </a:lnTo>
                    <a:lnTo>
                      <a:pt x="50" y="86"/>
                    </a:lnTo>
                    <a:lnTo>
                      <a:pt x="50" y="86"/>
                    </a:lnTo>
                    <a:lnTo>
                      <a:pt x="38" y="86"/>
                    </a:lnTo>
                    <a:lnTo>
                      <a:pt x="38" y="86"/>
                    </a:lnTo>
                    <a:lnTo>
                      <a:pt x="28" y="84"/>
                    </a:lnTo>
                    <a:lnTo>
                      <a:pt x="20" y="82"/>
                    </a:lnTo>
                    <a:lnTo>
                      <a:pt x="12" y="80"/>
                    </a:lnTo>
                    <a:lnTo>
                      <a:pt x="8" y="74"/>
                    </a:lnTo>
                    <a:lnTo>
                      <a:pt x="8" y="74"/>
                    </a:lnTo>
                    <a:lnTo>
                      <a:pt x="4" y="68"/>
                    </a:lnTo>
                    <a:lnTo>
                      <a:pt x="0" y="60"/>
                    </a:lnTo>
                    <a:lnTo>
                      <a:pt x="0" y="52"/>
                    </a:lnTo>
                    <a:lnTo>
                      <a:pt x="0" y="42"/>
                    </a:lnTo>
                    <a:lnTo>
                      <a:pt x="0" y="42"/>
                    </a:lnTo>
                    <a:lnTo>
                      <a:pt x="2" y="32"/>
                    </a:lnTo>
                    <a:lnTo>
                      <a:pt x="6" y="22"/>
                    </a:lnTo>
                    <a:lnTo>
                      <a:pt x="6" y="22"/>
                    </a:lnTo>
                    <a:lnTo>
                      <a:pt x="10" y="16"/>
                    </a:lnTo>
                    <a:lnTo>
                      <a:pt x="16" y="10"/>
                    </a:lnTo>
                    <a:lnTo>
                      <a:pt x="16" y="10"/>
                    </a:lnTo>
                    <a:lnTo>
                      <a:pt x="20" y="6"/>
                    </a:lnTo>
                    <a:lnTo>
                      <a:pt x="28" y="2"/>
                    </a:lnTo>
                    <a:lnTo>
                      <a:pt x="28" y="2"/>
                    </a:lnTo>
                    <a:lnTo>
                      <a:pt x="42" y="0"/>
                    </a:lnTo>
                    <a:lnTo>
                      <a:pt x="42" y="0"/>
                    </a:lnTo>
                    <a:lnTo>
                      <a:pt x="52" y="2"/>
                    </a:lnTo>
                    <a:lnTo>
                      <a:pt x="58" y="4"/>
                    </a:lnTo>
                    <a:lnTo>
                      <a:pt x="58" y="4"/>
                    </a:lnTo>
                    <a:lnTo>
                      <a:pt x="64" y="8"/>
                    </a:lnTo>
                    <a:lnTo>
                      <a:pt x="70" y="12"/>
                    </a:lnTo>
                    <a:lnTo>
                      <a:pt x="70" y="12"/>
                    </a:lnTo>
                    <a:lnTo>
                      <a:pt x="72" y="18"/>
                    </a:lnTo>
                    <a:lnTo>
                      <a:pt x="74" y="26"/>
                    </a:lnTo>
                    <a:lnTo>
                      <a:pt x="74" y="26"/>
                    </a:lnTo>
                    <a:lnTo>
                      <a:pt x="76" y="34"/>
                    </a:lnTo>
                    <a:lnTo>
                      <a:pt x="74" y="44"/>
                    </a:lnTo>
                    <a:lnTo>
                      <a:pt x="74" y="46"/>
                    </a:lnTo>
                    <a:lnTo>
                      <a:pt x="12" y="46"/>
                    </a:lnTo>
                    <a:close/>
                    <a:moveTo>
                      <a:pt x="62" y="26"/>
                    </a:moveTo>
                    <a:lnTo>
                      <a:pt x="62" y="26"/>
                    </a:lnTo>
                    <a:lnTo>
                      <a:pt x="58" y="18"/>
                    </a:lnTo>
                    <a:lnTo>
                      <a:pt x="58" y="18"/>
                    </a:lnTo>
                    <a:lnTo>
                      <a:pt x="56" y="14"/>
                    </a:lnTo>
                    <a:lnTo>
                      <a:pt x="52" y="10"/>
                    </a:lnTo>
                    <a:lnTo>
                      <a:pt x="52" y="10"/>
                    </a:lnTo>
                    <a:lnTo>
                      <a:pt x="48" y="10"/>
                    </a:lnTo>
                    <a:lnTo>
                      <a:pt x="42" y="8"/>
                    </a:lnTo>
                    <a:lnTo>
                      <a:pt x="42" y="8"/>
                    </a:lnTo>
                    <a:lnTo>
                      <a:pt x="30" y="10"/>
                    </a:lnTo>
                    <a:lnTo>
                      <a:pt x="22" y="16"/>
                    </a:lnTo>
                    <a:lnTo>
                      <a:pt x="22" y="16"/>
                    </a:lnTo>
                    <a:lnTo>
                      <a:pt x="18" y="26"/>
                    </a:lnTo>
                    <a:lnTo>
                      <a:pt x="14" y="38"/>
                    </a:lnTo>
                    <a:lnTo>
                      <a:pt x="62" y="38"/>
                    </a:lnTo>
                    <a:lnTo>
                      <a:pt x="62" y="38"/>
                    </a:lnTo>
                    <a:lnTo>
                      <a:pt x="62" y="26"/>
                    </a:lnTo>
                    <a:lnTo>
                      <a:pt x="62" y="26"/>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spTree>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Box 40"/>
          <p:cNvSpPr txBox="1">
            <a:spLocks noChangeArrowheads="1"/>
          </p:cNvSpPr>
          <p:nvPr/>
        </p:nvSpPr>
        <p:spPr bwMode="auto">
          <a:xfrm>
            <a:off x="7290261" y="6598732"/>
            <a:ext cx="1481474" cy="246209"/>
          </a:xfrm>
          <a:prstGeom prst="rect">
            <a:avLst/>
          </a:prstGeom>
          <a:noFill/>
          <a:ln w="9525">
            <a:noFill/>
            <a:miter lim="800000"/>
            <a:headEnd/>
            <a:tailEnd/>
          </a:ln>
          <a:effectLst/>
        </p:spPr>
        <p:txBody>
          <a:bodyPr wrap="none" lIns="91429" tIns="45714" rIns="91429" bIns="45714">
            <a:spAutoFit/>
          </a:bodyPr>
          <a:lstStyle/>
          <a:p>
            <a:pPr algn="r">
              <a:defRPr/>
            </a:pPr>
            <a:r>
              <a:rPr lang="en-US" sz="1000" dirty="0" smtClean="0">
                <a:solidFill>
                  <a:schemeClr val="tx1"/>
                </a:solidFill>
                <a:latin typeface="+mn-lt"/>
                <a:cs typeface="+mn-cs"/>
              </a:rPr>
              <a:t>SAA</a:t>
            </a:r>
            <a:r>
              <a:rPr lang="en-US" sz="1000" baseline="0" dirty="0" smtClean="0">
                <a:solidFill>
                  <a:schemeClr val="tx1"/>
                </a:solidFill>
                <a:latin typeface="+mn-lt"/>
                <a:cs typeface="+mn-cs"/>
              </a:rPr>
              <a:t> Application Q4 2015</a:t>
            </a:r>
            <a:endParaRPr lang="en-US" sz="1100" dirty="0">
              <a:solidFill>
                <a:schemeClr val="tx1"/>
              </a:solidFill>
              <a:latin typeface="+mn-lt"/>
              <a:cs typeface="Arial" charset="0"/>
            </a:endParaRPr>
          </a:p>
        </p:txBody>
      </p:sp>
      <p:sp>
        <p:nvSpPr>
          <p:cNvPr id="4" name="Text Box 40"/>
          <p:cNvSpPr txBox="1">
            <a:spLocks noChangeArrowheads="1"/>
          </p:cNvSpPr>
          <p:nvPr/>
        </p:nvSpPr>
        <p:spPr bwMode="auto">
          <a:xfrm>
            <a:off x="8726963" y="6583343"/>
            <a:ext cx="367386" cy="276987"/>
          </a:xfrm>
          <a:prstGeom prst="rect">
            <a:avLst/>
          </a:prstGeom>
          <a:noFill/>
          <a:ln w="9525">
            <a:noFill/>
            <a:miter lim="800000"/>
            <a:headEnd/>
            <a:tailEnd/>
          </a:ln>
          <a:effectLst/>
        </p:spPr>
        <p:txBody>
          <a:bodyPr wrap="none" lIns="91429" tIns="45714" rIns="91429" bIns="45714">
            <a:spAutoFit/>
          </a:bodyPr>
          <a:lstStyle/>
          <a:p>
            <a:pPr algn="ctr">
              <a:defRPr/>
            </a:pPr>
            <a:fld id="{1FEB4FD2-243B-450F-B334-AD0C10AF24B3}" type="slidenum">
              <a:rPr lang="en-US" sz="1200" smtClean="0">
                <a:solidFill>
                  <a:schemeClr val="tx1"/>
                </a:solidFill>
                <a:latin typeface="+mj-lt"/>
                <a:cs typeface="Arial" charset="0"/>
              </a:rPr>
              <a:pPr algn="ctr">
                <a:defRPr/>
              </a:pPr>
              <a:t>‹#›</a:t>
            </a:fld>
            <a:endParaRPr lang="en-US" sz="1200" dirty="0">
              <a:solidFill>
                <a:schemeClr val="tx1"/>
              </a:solidFill>
              <a:latin typeface="+mj-lt"/>
              <a:cs typeface="Arial" charset="0"/>
            </a:endParaRPr>
          </a:p>
        </p:txBody>
      </p:sp>
      <p:cxnSp>
        <p:nvCxnSpPr>
          <p:cNvPr id="12" name="Straight Connector 11"/>
          <p:cNvCxnSpPr/>
          <p:nvPr/>
        </p:nvCxnSpPr>
        <p:spPr>
          <a:xfrm>
            <a:off x="8756113" y="6640033"/>
            <a:ext cx="0" cy="13597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0" y="0"/>
            <a:ext cx="9144000" cy="45719"/>
          </a:xfrm>
          <a:prstGeom prst="rect">
            <a:avLst/>
          </a:prstGeom>
          <a:solidFill>
            <a:srgbClr val="009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0" y="1099456"/>
            <a:ext cx="9144000" cy="304800"/>
          </a:xfrm>
          <a:prstGeom prst="rect">
            <a:avLst/>
          </a:prstGeom>
          <a:gradFill flip="none" rotWithShape="1">
            <a:gsLst>
              <a:gs pos="0">
                <a:schemeClr val="bg1">
                  <a:lumMod val="75000"/>
                </a:schemeClr>
              </a:gs>
              <a:gs pos="50000">
                <a:schemeClr val="bg1">
                  <a:alpha val="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grpSp>
        <p:nvGrpSpPr>
          <p:cNvPr id="8" name="Group 95"/>
          <p:cNvGrpSpPr/>
          <p:nvPr/>
        </p:nvGrpSpPr>
        <p:grpSpPr>
          <a:xfrm>
            <a:off x="8003039" y="208227"/>
            <a:ext cx="1033385" cy="740528"/>
            <a:chOff x="987425" y="2282825"/>
            <a:chExt cx="2543175" cy="1822450"/>
          </a:xfrm>
        </p:grpSpPr>
        <p:pic>
          <p:nvPicPr>
            <p:cNvPr id="9" name="Picture 58"/>
            <p:cNvPicPr>
              <a:picLocks noChangeAspect="1" noChangeArrowheads="1"/>
            </p:cNvPicPr>
            <p:nvPr/>
          </p:nvPicPr>
          <p:blipFill>
            <a:blip r:embed="rId16" cstate="print"/>
            <a:srcRect/>
            <a:stretch>
              <a:fillRect/>
            </a:stretch>
          </p:blipFill>
          <p:spPr bwMode="auto">
            <a:xfrm>
              <a:off x="987425" y="2282825"/>
              <a:ext cx="2543175" cy="1695450"/>
            </a:xfrm>
            <a:prstGeom prst="rect">
              <a:avLst/>
            </a:prstGeom>
            <a:noFill/>
            <a:ln w="9525">
              <a:noFill/>
              <a:miter lim="800000"/>
              <a:headEnd/>
              <a:tailEnd/>
            </a:ln>
          </p:spPr>
        </p:pic>
        <p:sp>
          <p:nvSpPr>
            <p:cNvPr id="10" name="Freeform 59"/>
            <p:cNvSpPr>
              <a:spLocks/>
            </p:cNvSpPr>
            <p:nvPr/>
          </p:nvSpPr>
          <p:spPr bwMode="auto">
            <a:xfrm>
              <a:off x="1241425" y="2486025"/>
              <a:ext cx="1993900" cy="1136650"/>
            </a:xfrm>
            <a:custGeom>
              <a:avLst/>
              <a:gdLst/>
              <a:ahLst/>
              <a:cxnLst>
                <a:cxn ang="0">
                  <a:pos x="66" y="70"/>
                </a:cxn>
                <a:cxn ang="0">
                  <a:pos x="0" y="716"/>
                </a:cxn>
                <a:cxn ang="0">
                  <a:pos x="1152" y="650"/>
                </a:cxn>
                <a:cxn ang="0">
                  <a:pos x="1256" y="0"/>
                </a:cxn>
                <a:cxn ang="0">
                  <a:pos x="66" y="70"/>
                </a:cxn>
              </a:cxnLst>
              <a:rect l="0" t="0" r="r" b="b"/>
              <a:pathLst>
                <a:path w="1256" h="716">
                  <a:moveTo>
                    <a:pt x="66" y="70"/>
                  </a:moveTo>
                  <a:lnTo>
                    <a:pt x="0" y="716"/>
                  </a:lnTo>
                  <a:lnTo>
                    <a:pt x="1152" y="650"/>
                  </a:lnTo>
                  <a:lnTo>
                    <a:pt x="1256" y="0"/>
                  </a:lnTo>
                  <a:lnTo>
                    <a:pt x="66" y="7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60"/>
            <p:cNvSpPr>
              <a:spLocks/>
            </p:cNvSpPr>
            <p:nvPr/>
          </p:nvSpPr>
          <p:spPr bwMode="auto">
            <a:xfrm>
              <a:off x="1152525" y="2425700"/>
              <a:ext cx="2171700" cy="1241425"/>
            </a:xfrm>
            <a:custGeom>
              <a:avLst/>
              <a:gdLst/>
              <a:ahLst/>
              <a:cxnLst>
                <a:cxn ang="0">
                  <a:pos x="90" y="0"/>
                </a:cxn>
                <a:cxn ang="0">
                  <a:pos x="1278" y="0"/>
                </a:cxn>
                <a:cxn ang="0">
                  <a:pos x="1278" y="0"/>
                </a:cxn>
                <a:cxn ang="0">
                  <a:pos x="1296" y="2"/>
                </a:cxn>
                <a:cxn ang="0">
                  <a:pos x="1312" y="8"/>
                </a:cxn>
                <a:cxn ang="0">
                  <a:pos x="1328" y="16"/>
                </a:cxn>
                <a:cxn ang="0">
                  <a:pos x="1342" y="28"/>
                </a:cxn>
                <a:cxn ang="0">
                  <a:pos x="1352" y="40"/>
                </a:cxn>
                <a:cxn ang="0">
                  <a:pos x="1360" y="56"/>
                </a:cxn>
                <a:cxn ang="0">
                  <a:pos x="1366" y="72"/>
                </a:cxn>
                <a:cxn ang="0">
                  <a:pos x="1368" y="92"/>
                </a:cxn>
                <a:cxn ang="0">
                  <a:pos x="1368" y="692"/>
                </a:cxn>
                <a:cxn ang="0">
                  <a:pos x="1368" y="692"/>
                </a:cxn>
                <a:cxn ang="0">
                  <a:pos x="1366" y="710"/>
                </a:cxn>
                <a:cxn ang="0">
                  <a:pos x="1360" y="726"/>
                </a:cxn>
                <a:cxn ang="0">
                  <a:pos x="1352" y="742"/>
                </a:cxn>
                <a:cxn ang="0">
                  <a:pos x="1342" y="756"/>
                </a:cxn>
                <a:cxn ang="0">
                  <a:pos x="1328" y="766"/>
                </a:cxn>
                <a:cxn ang="0">
                  <a:pos x="1312" y="776"/>
                </a:cxn>
                <a:cxn ang="0">
                  <a:pos x="1296" y="780"/>
                </a:cxn>
                <a:cxn ang="0">
                  <a:pos x="1278" y="782"/>
                </a:cxn>
                <a:cxn ang="0">
                  <a:pos x="90" y="782"/>
                </a:cxn>
                <a:cxn ang="0">
                  <a:pos x="90" y="782"/>
                </a:cxn>
                <a:cxn ang="0">
                  <a:pos x="72" y="780"/>
                </a:cxn>
                <a:cxn ang="0">
                  <a:pos x="54" y="776"/>
                </a:cxn>
                <a:cxn ang="0">
                  <a:pos x="40" y="766"/>
                </a:cxn>
                <a:cxn ang="0">
                  <a:pos x="26" y="756"/>
                </a:cxn>
                <a:cxn ang="0">
                  <a:pos x="14" y="742"/>
                </a:cxn>
                <a:cxn ang="0">
                  <a:pos x="6" y="726"/>
                </a:cxn>
                <a:cxn ang="0">
                  <a:pos x="2" y="710"/>
                </a:cxn>
                <a:cxn ang="0">
                  <a:pos x="0" y="692"/>
                </a:cxn>
                <a:cxn ang="0">
                  <a:pos x="0" y="92"/>
                </a:cxn>
                <a:cxn ang="0">
                  <a:pos x="0" y="92"/>
                </a:cxn>
                <a:cxn ang="0">
                  <a:pos x="2" y="72"/>
                </a:cxn>
                <a:cxn ang="0">
                  <a:pos x="6" y="56"/>
                </a:cxn>
                <a:cxn ang="0">
                  <a:pos x="14" y="40"/>
                </a:cxn>
                <a:cxn ang="0">
                  <a:pos x="26" y="28"/>
                </a:cxn>
                <a:cxn ang="0">
                  <a:pos x="40" y="16"/>
                </a:cxn>
                <a:cxn ang="0">
                  <a:pos x="54" y="8"/>
                </a:cxn>
                <a:cxn ang="0">
                  <a:pos x="72" y="2"/>
                </a:cxn>
                <a:cxn ang="0">
                  <a:pos x="90" y="0"/>
                </a:cxn>
                <a:cxn ang="0">
                  <a:pos x="90" y="0"/>
                </a:cxn>
              </a:cxnLst>
              <a:rect l="0" t="0" r="r" b="b"/>
              <a:pathLst>
                <a:path w="1368" h="782">
                  <a:moveTo>
                    <a:pt x="90" y="0"/>
                  </a:moveTo>
                  <a:lnTo>
                    <a:pt x="1278" y="0"/>
                  </a:lnTo>
                  <a:lnTo>
                    <a:pt x="1278" y="0"/>
                  </a:lnTo>
                  <a:lnTo>
                    <a:pt x="1296" y="2"/>
                  </a:lnTo>
                  <a:lnTo>
                    <a:pt x="1312" y="8"/>
                  </a:lnTo>
                  <a:lnTo>
                    <a:pt x="1328" y="16"/>
                  </a:lnTo>
                  <a:lnTo>
                    <a:pt x="1342" y="28"/>
                  </a:lnTo>
                  <a:lnTo>
                    <a:pt x="1352" y="40"/>
                  </a:lnTo>
                  <a:lnTo>
                    <a:pt x="1360" y="56"/>
                  </a:lnTo>
                  <a:lnTo>
                    <a:pt x="1366" y="72"/>
                  </a:lnTo>
                  <a:lnTo>
                    <a:pt x="1368" y="92"/>
                  </a:lnTo>
                  <a:lnTo>
                    <a:pt x="1368" y="692"/>
                  </a:lnTo>
                  <a:lnTo>
                    <a:pt x="1368" y="692"/>
                  </a:lnTo>
                  <a:lnTo>
                    <a:pt x="1366" y="710"/>
                  </a:lnTo>
                  <a:lnTo>
                    <a:pt x="1360" y="726"/>
                  </a:lnTo>
                  <a:lnTo>
                    <a:pt x="1352" y="742"/>
                  </a:lnTo>
                  <a:lnTo>
                    <a:pt x="1342" y="756"/>
                  </a:lnTo>
                  <a:lnTo>
                    <a:pt x="1328" y="766"/>
                  </a:lnTo>
                  <a:lnTo>
                    <a:pt x="1312" y="776"/>
                  </a:lnTo>
                  <a:lnTo>
                    <a:pt x="1296" y="780"/>
                  </a:lnTo>
                  <a:lnTo>
                    <a:pt x="1278" y="782"/>
                  </a:lnTo>
                  <a:lnTo>
                    <a:pt x="90" y="782"/>
                  </a:lnTo>
                  <a:lnTo>
                    <a:pt x="90" y="782"/>
                  </a:lnTo>
                  <a:lnTo>
                    <a:pt x="72" y="780"/>
                  </a:lnTo>
                  <a:lnTo>
                    <a:pt x="54" y="776"/>
                  </a:lnTo>
                  <a:lnTo>
                    <a:pt x="40" y="766"/>
                  </a:lnTo>
                  <a:lnTo>
                    <a:pt x="26" y="756"/>
                  </a:lnTo>
                  <a:lnTo>
                    <a:pt x="14" y="742"/>
                  </a:lnTo>
                  <a:lnTo>
                    <a:pt x="6" y="726"/>
                  </a:lnTo>
                  <a:lnTo>
                    <a:pt x="2" y="710"/>
                  </a:lnTo>
                  <a:lnTo>
                    <a:pt x="0" y="692"/>
                  </a:lnTo>
                  <a:lnTo>
                    <a:pt x="0" y="92"/>
                  </a:lnTo>
                  <a:lnTo>
                    <a:pt x="0" y="92"/>
                  </a:lnTo>
                  <a:lnTo>
                    <a:pt x="2" y="72"/>
                  </a:lnTo>
                  <a:lnTo>
                    <a:pt x="6" y="56"/>
                  </a:lnTo>
                  <a:lnTo>
                    <a:pt x="14" y="40"/>
                  </a:lnTo>
                  <a:lnTo>
                    <a:pt x="26" y="28"/>
                  </a:lnTo>
                  <a:lnTo>
                    <a:pt x="40" y="16"/>
                  </a:lnTo>
                  <a:lnTo>
                    <a:pt x="54" y="8"/>
                  </a:lnTo>
                  <a:lnTo>
                    <a:pt x="72" y="2"/>
                  </a:lnTo>
                  <a:lnTo>
                    <a:pt x="90" y="0"/>
                  </a:lnTo>
                  <a:lnTo>
                    <a:pt x="90" y="0"/>
                  </a:lnTo>
                  <a:close/>
                </a:path>
              </a:pathLst>
            </a:custGeom>
            <a:solidFill>
              <a:srgbClr val="ED1C2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61"/>
            <p:cNvSpPr>
              <a:spLocks/>
            </p:cNvSpPr>
            <p:nvPr/>
          </p:nvSpPr>
          <p:spPr bwMode="auto">
            <a:xfrm>
              <a:off x="1365250" y="2625725"/>
              <a:ext cx="1746250" cy="841375"/>
            </a:xfrm>
            <a:custGeom>
              <a:avLst/>
              <a:gdLst/>
              <a:ahLst/>
              <a:cxnLst>
                <a:cxn ang="0">
                  <a:pos x="724" y="0"/>
                </a:cxn>
                <a:cxn ang="0">
                  <a:pos x="756" y="72"/>
                </a:cxn>
                <a:cxn ang="0">
                  <a:pos x="724" y="460"/>
                </a:cxn>
                <a:cxn ang="0">
                  <a:pos x="492" y="0"/>
                </a:cxn>
                <a:cxn ang="0">
                  <a:pos x="346" y="460"/>
                </a:cxn>
                <a:cxn ang="0">
                  <a:pos x="346" y="314"/>
                </a:cxn>
                <a:cxn ang="0">
                  <a:pos x="342" y="302"/>
                </a:cxn>
                <a:cxn ang="0">
                  <a:pos x="334" y="288"/>
                </a:cxn>
                <a:cxn ang="0">
                  <a:pos x="314" y="272"/>
                </a:cxn>
                <a:cxn ang="0">
                  <a:pos x="298" y="266"/>
                </a:cxn>
                <a:cxn ang="0">
                  <a:pos x="326" y="254"/>
                </a:cxn>
                <a:cxn ang="0">
                  <a:pos x="340" y="242"/>
                </a:cxn>
                <a:cxn ang="0">
                  <a:pos x="344" y="228"/>
                </a:cxn>
                <a:cxn ang="0">
                  <a:pos x="346" y="72"/>
                </a:cxn>
                <a:cxn ang="0">
                  <a:pos x="344" y="56"/>
                </a:cxn>
                <a:cxn ang="0">
                  <a:pos x="338" y="30"/>
                </a:cxn>
                <a:cxn ang="0">
                  <a:pos x="322" y="12"/>
                </a:cxn>
                <a:cxn ang="0">
                  <a:pos x="294" y="2"/>
                </a:cxn>
                <a:cxn ang="0">
                  <a:pos x="0" y="0"/>
                </a:cxn>
                <a:cxn ang="0">
                  <a:pos x="32" y="72"/>
                </a:cxn>
                <a:cxn ang="0">
                  <a:pos x="0" y="460"/>
                </a:cxn>
                <a:cxn ang="0">
                  <a:pos x="108" y="530"/>
                </a:cxn>
                <a:cxn ang="0">
                  <a:pos x="232" y="302"/>
                </a:cxn>
                <a:cxn ang="0">
                  <a:pos x="244" y="302"/>
                </a:cxn>
                <a:cxn ang="0">
                  <a:pos x="258" y="310"/>
                </a:cxn>
                <a:cxn ang="0">
                  <a:pos x="268" y="322"/>
                </a:cxn>
                <a:cxn ang="0">
                  <a:pos x="270" y="348"/>
                </a:cxn>
                <a:cxn ang="0">
                  <a:pos x="440" y="530"/>
                </a:cxn>
                <a:cxn ang="0">
                  <a:pos x="620" y="370"/>
                </a:cxn>
                <a:cxn ang="0">
                  <a:pos x="1028" y="530"/>
                </a:cxn>
                <a:cxn ang="0">
                  <a:pos x="1044" y="530"/>
                </a:cxn>
                <a:cxn ang="0">
                  <a:pos x="1072" y="524"/>
                </a:cxn>
                <a:cxn ang="0">
                  <a:pos x="1090" y="510"/>
                </a:cxn>
                <a:cxn ang="0">
                  <a:pos x="1098" y="480"/>
                </a:cxn>
                <a:cxn ang="0">
                  <a:pos x="1100" y="72"/>
                </a:cxn>
                <a:cxn ang="0">
                  <a:pos x="1098" y="60"/>
                </a:cxn>
                <a:cxn ang="0">
                  <a:pos x="1090" y="36"/>
                </a:cxn>
                <a:cxn ang="0">
                  <a:pos x="1076" y="16"/>
                </a:cxn>
                <a:cxn ang="0">
                  <a:pos x="1060" y="6"/>
                </a:cxn>
                <a:cxn ang="0">
                  <a:pos x="1040" y="0"/>
                </a:cxn>
                <a:cxn ang="0">
                  <a:pos x="1028" y="0"/>
                </a:cxn>
              </a:cxnLst>
              <a:rect l="0" t="0" r="r" b="b"/>
              <a:pathLst>
                <a:path w="1100" h="530">
                  <a:moveTo>
                    <a:pt x="1028" y="0"/>
                  </a:moveTo>
                  <a:lnTo>
                    <a:pt x="724" y="0"/>
                  </a:lnTo>
                  <a:lnTo>
                    <a:pt x="724" y="72"/>
                  </a:lnTo>
                  <a:lnTo>
                    <a:pt x="756" y="72"/>
                  </a:lnTo>
                  <a:lnTo>
                    <a:pt x="756" y="460"/>
                  </a:lnTo>
                  <a:lnTo>
                    <a:pt x="724" y="460"/>
                  </a:lnTo>
                  <a:lnTo>
                    <a:pt x="610" y="0"/>
                  </a:lnTo>
                  <a:lnTo>
                    <a:pt x="492" y="0"/>
                  </a:lnTo>
                  <a:lnTo>
                    <a:pt x="382" y="460"/>
                  </a:lnTo>
                  <a:lnTo>
                    <a:pt x="346" y="460"/>
                  </a:lnTo>
                  <a:lnTo>
                    <a:pt x="346" y="314"/>
                  </a:lnTo>
                  <a:lnTo>
                    <a:pt x="346" y="314"/>
                  </a:lnTo>
                  <a:lnTo>
                    <a:pt x="344" y="308"/>
                  </a:lnTo>
                  <a:lnTo>
                    <a:pt x="342" y="302"/>
                  </a:lnTo>
                  <a:lnTo>
                    <a:pt x="340" y="296"/>
                  </a:lnTo>
                  <a:lnTo>
                    <a:pt x="334" y="288"/>
                  </a:lnTo>
                  <a:lnTo>
                    <a:pt x="326" y="280"/>
                  </a:lnTo>
                  <a:lnTo>
                    <a:pt x="314" y="272"/>
                  </a:lnTo>
                  <a:lnTo>
                    <a:pt x="298" y="266"/>
                  </a:lnTo>
                  <a:lnTo>
                    <a:pt x="298" y="266"/>
                  </a:lnTo>
                  <a:lnTo>
                    <a:pt x="314" y="260"/>
                  </a:lnTo>
                  <a:lnTo>
                    <a:pt x="326" y="254"/>
                  </a:lnTo>
                  <a:lnTo>
                    <a:pt x="334" y="248"/>
                  </a:lnTo>
                  <a:lnTo>
                    <a:pt x="340" y="242"/>
                  </a:lnTo>
                  <a:lnTo>
                    <a:pt x="342" y="234"/>
                  </a:lnTo>
                  <a:lnTo>
                    <a:pt x="344" y="228"/>
                  </a:lnTo>
                  <a:lnTo>
                    <a:pt x="346" y="214"/>
                  </a:lnTo>
                  <a:lnTo>
                    <a:pt x="346" y="72"/>
                  </a:lnTo>
                  <a:lnTo>
                    <a:pt x="346" y="72"/>
                  </a:lnTo>
                  <a:lnTo>
                    <a:pt x="344" y="56"/>
                  </a:lnTo>
                  <a:lnTo>
                    <a:pt x="342" y="42"/>
                  </a:lnTo>
                  <a:lnTo>
                    <a:pt x="338" y="30"/>
                  </a:lnTo>
                  <a:lnTo>
                    <a:pt x="332" y="20"/>
                  </a:lnTo>
                  <a:lnTo>
                    <a:pt x="322" y="12"/>
                  </a:lnTo>
                  <a:lnTo>
                    <a:pt x="310" y="6"/>
                  </a:lnTo>
                  <a:lnTo>
                    <a:pt x="294" y="2"/>
                  </a:lnTo>
                  <a:lnTo>
                    <a:pt x="274" y="0"/>
                  </a:lnTo>
                  <a:lnTo>
                    <a:pt x="0" y="0"/>
                  </a:lnTo>
                  <a:lnTo>
                    <a:pt x="0" y="74"/>
                  </a:lnTo>
                  <a:lnTo>
                    <a:pt x="32" y="72"/>
                  </a:lnTo>
                  <a:lnTo>
                    <a:pt x="32" y="460"/>
                  </a:lnTo>
                  <a:lnTo>
                    <a:pt x="0" y="460"/>
                  </a:lnTo>
                  <a:lnTo>
                    <a:pt x="0" y="530"/>
                  </a:lnTo>
                  <a:lnTo>
                    <a:pt x="108" y="530"/>
                  </a:lnTo>
                  <a:lnTo>
                    <a:pt x="108" y="302"/>
                  </a:lnTo>
                  <a:lnTo>
                    <a:pt x="232" y="302"/>
                  </a:lnTo>
                  <a:lnTo>
                    <a:pt x="232" y="302"/>
                  </a:lnTo>
                  <a:lnTo>
                    <a:pt x="244" y="302"/>
                  </a:lnTo>
                  <a:lnTo>
                    <a:pt x="252" y="304"/>
                  </a:lnTo>
                  <a:lnTo>
                    <a:pt x="258" y="310"/>
                  </a:lnTo>
                  <a:lnTo>
                    <a:pt x="264" y="314"/>
                  </a:lnTo>
                  <a:lnTo>
                    <a:pt x="268" y="322"/>
                  </a:lnTo>
                  <a:lnTo>
                    <a:pt x="270" y="330"/>
                  </a:lnTo>
                  <a:lnTo>
                    <a:pt x="270" y="348"/>
                  </a:lnTo>
                  <a:lnTo>
                    <a:pt x="270" y="530"/>
                  </a:lnTo>
                  <a:lnTo>
                    <a:pt x="440" y="530"/>
                  </a:lnTo>
                  <a:lnTo>
                    <a:pt x="480" y="370"/>
                  </a:lnTo>
                  <a:lnTo>
                    <a:pt x="620" y="370"/>
                  </a:lnTo>
                  <a:lnTo>
                    <a:pt x="664" y="530"/>
                  </a:lnTo>
                  <a:lnTo>
                    <a:pt x="1028" y="530"/>
                  </a:lnTo>
                  <a:lnTo>
                    <a:pt x="1028" y="530"/>
                  </a:lnTo>
                  <a:lnTo>
                    <a:pt x="1044" y="530"/>
                  </a:lnTo>
                  <a:lnTo>
                    <a:pt x="1060" y="528"/>
                  </a:lnTo>
                  <a:lnTo>
                    <a:pt x="1072" y="524"/>
                  </a:lnTo>
                  <a:lnTo>
                    <a:pt x="1082" y="518"/>
                  </a:lnTo>
                  <a:lnTo>
                    <a:pt x="1090" y="510"/>
                  </a:lnTo>
                  <a:lnTo>
                    <a:pt x="1094" y="496"/>
                  </a:lnTo>
                  <a:lnTo>
                    <a:pt x="1098" y="480"/>
                  </a:lnTo>
                  <a:lnTo>
                    <a:pt x="1100" y="460"/>
                  </a:lnTo>
                  <a:lnTo>
                    <a:pt x="1100" y="72"/>
                  </a:lnTo>
                  <a:lnTo>
                    <a:pt x="1100" y="72"/>
                  </a:lnTo>
                  <a:lnTo>
                    <a:pt x="1098" y="60"/>
                  </a:lnTo>
                  <a:lnTo>
                    <a:pt x="1096" y="50"/>
                  </a:lnTo>
                  <a:lnTo>
                    <a:pt x="1090" y="36"/>
                  </a:lnTo>
                  <a:lnTo>
                    <a:pt x="1082" y="22"/>
                  </a:lnTo>
                  <a:lnTo>
                    <a:pt x="1076" y="16"/>
                  </a:lnTo>
                  <a:lnTo>
                    <a:pt x="1070" y="12"/>
                  </a:lnTo>
                  <a:lnTo>
                    <a:pt x="1060" y="6"/>
                  </a:lnTo>
                  <a:lnTo>
                    <a:pt x="1052" y="4"/>
                  </a:lnTo>
                  <a:lnTo>
                    <a:pt x="1040" y="0"/>
                  </a:lnTo>
                  <a:lnTo>
                    <a:pt x="1028" y="0"/>
                  </a:lnTo>
                  <a:lnTo>
                    <a:pt x="1028"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62"/>
            <p:cNvSpPr>
              <a:spLocks/>
            </p:cNvSpPr>
            <p:nvPr/>
          </p:nvSpPr>
          <p:spPr bwMode="auto">
            <a:xfrm>
              <a:off x="1365250" y="2625725"/>
              <a:ext cx="1746250" cy="841375"/>
            </a:xfrm>
            <a:custGeom>
              <a:avLst/>
              <a:gdLst/>
              <a:ahLst/>
              <a:cxnLst>
                <a:cxn ang="0">
                  <a:pos x="724" y="0"/>
                </a:cxn>
                <a:cxn ang="0">
                  <a:pos x="756" y="458"/>
                </a:cxn>
                <a:cxn ang="0">
                  <a:pos x="492" y="0"/>
                </a:cxn>
                <a:cxn ang="0">
                  <a:pos x="346" y="314"/>
                </a:cxn>
                <a:cxn ang="0">
                  <a:pos x="344" y="302"/>
                </a:cxn>
                <a:cxn ang="0">
                  <a:pos x="326" y="280"/>
                </a:cxn>
                <a:cxn ang="0">
                  <a:pos x="298" y="266"/>
                </a:cxn>
                <a:cxn ang="0">
                  <a:pos x="314" y="260"/>
                </a:cxn>
                <a:cxn ang="0">
                  <a:pos x="340" y="242"/>
                </a:cxn>
                <a:cxn ang="0">
                  <a:pos x="346" y="214"/>
                </a:cxn>
                <a:cxn ang="0">
                  <a:pos x="346" y="56"/>
                </a:cxn>
                <a:cxn ang="0">
                  <a:pos x="332" y="18"/>
                </a:cxn>
                <a:cxn ang="0">
                  <a:pos x="310" y="4"/>
                </a:cxn>
                <a:cxn ang="0">
                  <a:pos x="0" y="0"/>
                </a:cxn>
                <a:cxn ang="0">
                  <a:pos x="32" y="458"/>
                </a:cxn>
                <a:cxn ang="0">
                  <a:pos x="108" y="530"/>
                </a:cxn>
                <a:cxn ang="0">
                  <a:pos x="232" y="302"/>
                </a:cxn>
                <a:cxn ang="0">
                  <a:pos x="258" y="310"/>
                </a:cxn>
                <a:cxn ang="0">
                  <a:pos x="270" y="330"/>
                </a:cxn>
                <a:cxn ang="0">
                  <a:pos x="442" y="530"/>
                </a:cxn>
                <a:cxn ang="0">
                  <a:pos x="664" y="530"/>
                </a:cxn>
                <a:cxn ang="0">
                  <a:pos x="1044" y="530"/>
                </a:cxn>
                <a:cxn ang="0">
                  <a:pos x="1082" y="518"/>
                </a:cxn>
                <a:cxn ang="0">
                  <a:pos x="1096" y="496"/>
                </a:cxn>
                <a:cxn ang="0">
                  <a:pos x="1100" y="72"/>
                </a:cxn>
                <a:cxn ang="0">
                  <a:pos x="1096" y="48"/>
                </a:cxn>
                <a:cxn ang="0">
                  <a:pos x="1082" y="22"/>
                </a:cxn>
                <a:cxn ang="0">
                  <a:pos x="1062" y="6"/>
                </a:cxn>
                <a:cxn ang="0">
                  <a:pos x="1028" y="0"/>
                </a:cxn>
                <a:cxn ang="0">
                  <a:pos x="1028" y="0"/>
                </a:cxn>
                <a:cxn ang="0">
                  <a:pos x="1060" y="8"/>
                </a:cxn>
                <a:cxn ang="0">
                  <a:pos x="1082" y="24"/>
                </a:cxn>
                <a:cxn ang="0">
                  <a:pos x="1096" y="50"/>
                </a:cxn>
                <a:cxn ang="0">
                  <a:pos x="1098" y="72"/>
                </a:cxn>
                <a:cxn ang="0">
                  <a:pos x="1098" y="480"/>
                </a:cxn>
                <a:cxn ang="0">
                  <a:pos x="1082" y="518"/>
                </a:cxn>
                <a:cxn ang="0">
                  <a:pos x="1058" y="528"/>
                </a:cxn>
                <a:cxn ang="0">
                  <a:pos x="664" y="530"/>
                </a:cxn>
                <a:cxn ang="0">
                  <a:pos x="440" y="530"/>
                </a:cxn>
                <a:cxn ang="0">
                  <a:pos x="272" y="348"/>
                </a:cxn>
                <a:cxn ang="0">
                  <a:pos x="264" y="314"/>
                </a:cxn>
                <a:cxn ang="0">
                  <a:pos x="252" y="304"/>
                </a:cxn>
                <a:cxn ang="0">
                  <a:pos x="106" y="300"/>
                </a:cxn>
                <a:cxn ang="0">
                  <a:pos x="0" y="460"/>
                </a:cxn>
                <a:cxn ang="0">
                  <a:pos x="0" y="74"/>
                </a:cxn>
                <a:cxn ang="0">
                  <a:pos x="274" y="0"/>
                </a:cxn>
                <a:cxn ang="0">
                  <a:pos x="322" y="12"/>
                </a:cxn>
                <a:cxn ang="0">
                  <a:pos x="342" y="42"/>
                </a:cxn>
                <a:cxn ang="0">
                  <a:pos x="346" y="214"/>
                </a:cxn>
                <a:cxn ang="0">
                  <a:pos x="342" y="234"/>
                </a:cxn>
                <a:cxn ang="0">
                  <a:pos x="326" y="254"/>
                </a:cxn>
                <a:cxn ang="0">
                  <a:pos x="298" y="266"/>
                </a:cxn>
                <a:cxn ang="0">
                  <a:pos x="326" y="280"/>
                </a:cxn>
                <a:cxn ang="0">
                  <a:pos x="340" y="296"/>
                </a:cxn>
                <a:cxn ang="0">
                  <a:pos x="344" y="308"/>
                </a:cxn>
                <a:cxn ang="0">
                  <a:pos x="382" y="460"/>
                </a:cxn>
                <a:cxn ang="0">
                  <a:pos x="724" y="460"/>
                </a:cxn>
                <a:cxn ang="0">
                  <a:pos x="724" y="72"/>
                </a:cxn>
                <a:cxn ang="0">
                  <a:pos x="1028" y="0"/>
                </a:cxn>
              </a:cxnLst>
              <a:rect l="0" t="0" r="r" b="b"/>
              <a:pathLst>
                <a:path w="1100" h="530">
                  <a:moveTo>
                    <a:pt x="1028" y="0"/>
                  </a:moveTo>
                  <a:lnTo>
                    <a:pt x="1028" y="0"/>
                  </a:lnTo>
                  <a:lnTo>
                    <a:pt x="724" y="0"/>
                  </a:lnTo>
                  <a:lnTo>
                    <a:pt x="724" y="72"/>
                  </a:lnTo>
                  <a:lnTo>
                    <a:pt x="756" y="72"/>
                  </a:lnTo>
                  <a:lnTo>
                    <a:pt x="756" y="458"/>
                  </a:lnTo>
                  <a:lnTo>
                    <a:pt x="724" y="458"/>
                  </a:lnTo>
                  <a:lnTo>
                    <a:pt x="610" y="0"/>
                  </a:lnTo>
                  <a:lnTo>
                    <a:pt x="492" y="0"/>
                  </a:lnTo>
                  <a:lnTo>
                    <a:pt x="380" y="458"/>
                  </a:lnTo>
                  <a:lnTo>
                    <a:pt x="346" y="458"/>
                  </a:lnTo>
                  <a:lnTo>
                    <a:pt x="346" y="314"/>
                  </a:lnTo>
                  <a:lnTo>
                    <a:pt x="346" y="314"/>
                  </a:lnTo>
                  <a:lnTo>
                    <a:pt x="346" y="308"/>
                  </a:lnTo>
                  <a:lnTo>
                    <a:pt x="344" y="302"/>
                  </a:lnTo>
                  <a:lnTo>
                    <a:pt x="340" y="296"/>
                  </a:lnTo>
                  <a:lnTo>
                    <a:pt x="334" y="288"/>
                  </a:lnTo>
                  <a:lnTo>
                    <a:pt x="326" y="280"/>
                  </a:lnTo>
                  <a:lnTo>
                    <a:pt x="314" y="272"/>
                  </a:lnTo>
                  <a:lnTo>
                    <a:pt x="298" y="266"/>
                  </a:lnTo>
                  <a:lnTo>
                    <a:pt x="298" y="266"/>
                  </a:lnTo>
                  <a:lnTo>
                    <a:pt x="298" y="266"/>
                  </a:lnTo>
                  <a:lnTo>
                    <a:pt x="298" y="266"/>
                  </a:lnTo>
                  <a:lnTo>
                    <a:pt x="314" y="260"/>
                  </a:lnTo>
                  <a:lnTo>
                    <a:pt x="326" y="254"/>
                  </a:lnTo>
                  <a:lnTo>
                    <a:pt x="334" y="248"/>
                  </a:lnTo>
                  <a:lnTo>
                    <a:pt x="340" y="242"/>
                  </a:lnTo>
                  <a:lnTo>
                    <a:pt x="344" y="234"/>
                  </a:lnTo>
                  <a:lnTo>
                    <a:pt x="346" y="228"/>
                  </a:lnTo>
                  <a:lnTo>
                    <a:pt x="346" y="214"/>
                  </a:lnTo>
                  <a:lnTo>
                    <a:pt x="346" y="72"/>
                  </a:lnTo>
                  <a:lnTo>
                    <a:pt x="346" y="72"/>
                  </a:lnTo>
                  <a:lnTo>
                    <a:pt x="346" y="56"/>
                  </a:lnTo>
                  <a:lnTo>
                    <a:pt x="344" y="42"/>
                  </a:lnTo>
                  <a:lnTo>
                    <a:pt x="338" y="30"/>
                  </a:lnTo>
                  <a:lnTo>
                    <a:pt x="332" y="18"/>
                  </a:lnTo>
                  <a:lnTo>
                    <a:pt x="332" y="18"/>
                  </a:lnTo>
                  <a:lnTo>
                    <a:pt x="322" y="10"/>
                  </a:lnTo>
                  <a:lnTo>
                    <a:pt x="310" y="4"/>
                  </a:lnTo>
                  <a:lnTo>
                    <a:pt x="294" y="2"/>
                  </a:lnTo>
                  <a:lnTo>
                    <a:pt x="274" y="0"/>
                  </a:lnTo>
                  <a:lnTo>
                    <a:pt x="0" y="0"/>
                  </a:lnTo>
                  <a:lnTo>
                    <a:pt x="0" y="76"/>
                  </a:lnTo>
                  <a:lnTo>
                    <a:pt x="32" y="72"/>
                  </a:lnTo>
                  <a:lnTo>
                    <a:pt x="32" y="458"/>
                  </a:lnTo>
                  <a:lnTo>
                    <a:pt x="0" y="458"/>
                  </a:lnTo>
                  <a:lnTo>
                    <a:pt x="0" y="530"/>
                  </a:lnTo>
                  <a:lnTo>
                    <a:pt x="108" y="530"/>
                  </a:lnTo>
                  <a:lnTo>
                    <a:pt x="108" y="302"/>
                  </a:lnTo>
                  <a:lnTo>
                    <a:pt x="232" y="302"/>
                  </a:lnTo>
                  <a:lnTo>
                    <a:pt x="232" y="302"/>
                  </a:lnTo>
                  <a:lnTo>
                    <a:pt x="244" y="302"/>
                  </a:lnTo>
                  <a:lnTo>
                    <a:pt x="252" y="306"/>
                  </a:lnTo>
                  <a:lnTo>
                    <a:pt x="258" y="310"/>
                  </a:lnTo>
                  <a:lnTo>
                    <a:pt x="264" y="316"/>
                  </a:lnTo>
                  <a:lnTo>
                    <a:pt x="268" y="322"/>
                  </a:lnTo>
                  <a:lnTo>
                    <a:pt x="270" y="330"/>
                  </a:lnTo>
                  <a:lnTo>
                    <a:pt x="270" y="348"/>
                  </a:lnTo>
                  <a:lnTo>
                    <a:pt x="270" y="530"/>
                  </a:lnTo>
                  <a:lnTo>
                    <a:pt x="442" y="530"/>
                  </a:lnTo>
                  <a:lnTo>
                    <a:pt x="480" y="370"/>
                  </a:lnTo>
                  <a:lnTo>
                    <a:pt x="620" y="370"/>
                  </a:lnTo>
                  <a:lnTo>
                    <a:pt x="664" y="530"/>
                  </a:lnTo>
                  <a:lnTo>
                    <a:pt x="1028" y="530"/>
                  </a:lnTo>
                  <a:lnTo>
                    <a:pt x="1028" y="530"/>
                  </a:lnTo>
                  <a:lnTo>
                    <a:pt x="1044" y="530"/>
                  </a:lnTo>
                  <a:lnTo>
                    <a:pt x="1060" y="528"/>
                  </a:lnTo>
                  <a:lnTo>
                    <a:pt x="1072" y="524"/>
                  </a:lnTo>
                  <a:lnTo>
                    <a:pt x="1082" y="518"/>
                  </a:lnTo>
                  <a:lnTo>
                    <a:pt x="1082" y="518"/>
                  </a:lnTo>
                  <a:lnTo>
                    <a:pt x="1090" y="510"/>
                  </a:lnTo>
                  <a:lnTo>
                    <a:pt x="1096" y="496"/>
                  </a:lnTo>
                  <a:lnTo>
                    <a:pt x="1098" y="480"/>
                  </a:lnTo>
                  <a:lnTo>
                    <a:pt x="1100" y="460"/>
                  </a:lnTo>
                  <a:lnTo>
                    <a:pt x="1100" y="72"/>
                  </a:lnTo>
                  <a:lnTo>
                    <a:pt x="1100" y="72"/>
                  </a:lnTo>
                  <a:lnTo>
                    <a:pt x="1098" y="60"/>
                  </a:lnTo>
                  <a:lnTo>
                    <a:pt x="1096" y="48"/>
                  </a:lnTo>
                  <a:lnTo>
                    <a:pt x="1090" y="36"/>
                  </a:lnTo>
                  <a:lnTo>
                    <a:pt x="1090" y="36"/>
                  </a:lnTo>
                  <a:lnTo>
                    <a:pt x="1082" y="22"/>
                  </a:lnTo>
                  <a:lnTo>
                    <a:pt x="1076" y="16"/>
                  </a:lnTo>
                  <a:lnTo>
                    <a:pt x="1070" y="12"/>
                  </a:lnTo>
                  <a:lnTo>
                    <a:pt x="1062" y="6"/>
                  </a:lnTo>
                  <a:lnTo>
                    <a:pt x="1052" y="2"/>
                  </a:lnTo>
                  <a:lnTo>
                    <a:pt x="1040" y="0"/>
                  </a:lnTo>
                  <a:lnTo>
                    <a:pt x="1028" y="0"/>
                  </a:lnTo>
                  <a:lnTo>
                    <a:pt x="1028" y="0"/>
                  </a:lnTo>
                  <a:lnTo>
                    <a:pt x="1028" y="0"/>
                  </a:lnTo>
                  <a:lnTo>
                    <a:pt x="1028" y="0"/>
                  </a:lnTo>
                  <a:lnTo>
                    <a:pt x="1040" y="2"/>
                  </a:lnTo>
                  <a:lnTo>
                    <a:pt x="1052" y="4"/>
                  </a:lnTo>
                  <a:lnTo>
                    <a:pt x="1060" y="8"/>
                  </a:lnTo>
                  <a:lnTo>
                    <a:pt x="1068" y="12"/>
                  </a:lnTo>
                  <a:lnTo>
                    <a:pt x="1076" y="18"/>
                  </a:lnTo>
                  <a:lnTo>
                    <a:pt x="1082" y="24"/>
                  </a:lnTo>
                  <a:lnTo>
                    <a:pt x="1090" y="36"/>
                  </a:lnTo>
                  <a:lnTo>
                    <a:pt x="1090" y="36"/>
                  </a:lnTo>
                  <a:lnTo>
                    <a:pt x="1096" y="50"/>
                  </a:lnTo>
                  <a:lnTo>
                    <a:pt x="1098" y="60"/>
                  </a:lnTo>
                  <a:lnTo>
                    <a:pt x="1098" y="60"/>
                  </a:lnTo>
                  <a:lnTo>
                    <a:pt x="1098" y="72"/>
                  </a:lnTo>
                  <a:lnTo>
                    <a:pt x="1098" y="460"/>
                  </a:lnTo>
                  <a:lnTo>
                    <a:pt x="1098" y="460"/>
                  </a:lnTo>
                  <a:lnTo>
                    <a:pt x="1098" y="480"/>
                  </a:lnTo>
                  <a:lnTo>
                    <a:pt x="1094" y="496"/>
                  </a:lnTo>
                  <a:lnTo>
                    <a:pt x="1088" y="508"/>
                  </a:lnTo>
                  <a:lnTo>
                    <a:pt x="1082" y="518"/>
                  </a:lnTo>
                  <a:lnTo>
                    <a:pt x="1082" y="518"/>
                  </a:lnTo>
                  <a:lnTo>
                    <a:pt x="1072" y="524"/>
                  </a:lnTo>
                  <a:lnTo>
                    <a:pt x="1058" y="528"/>
                  </a:lnTo>
                  <a:lnTo>
                    <a:pt x="1044" y="530"/>
                  </a:lnTo>
                  <a:lnTo>
                    <a:pt x="1028" y="530"/>
                  </a:lnTo>
                  <a:lnTo>
                    <a:pt x="664" y="530"/>
                  </a:lnTo>
                  <a:lnTo>
                    <a:pt x="620" y="370"/>
                  </a:lnTo>
                  <a:lnTo>
                    <a:pt x="480" y="370"/>
                  </a:lnTo>
                  <a:lnTo>
                    <a:pt x="440" y="530"/>
                  </a:lnTo>
                  <a:lnTo>
                    <a:pt x="272" y="530"/>
                  </a:lnTo>
                  <a:lnTo>
                    <a:pt x="272" y="348"/>
                  </a:lnTo>
                  <a:lnTo>
                    <a:pt x="272" y="348"/>
                  </a:lnTo>
                  <a:lnTo>
                    <a:pt x="270" y="330"/>
                  </a:lnTo>
                  <a:lnTo>
                    <a:pt x="268" y="322"/>
                  </a:lnTo>
                  <a:lnTo>
                    <a:pt x="264" y="314"/>
                  </a:lnTo>
                  <a:lnTo>
                    <a:pt x="264" y="314"/>
                  </a:lnTo>
                  <a:lnTo>
                    <a:pt x="260" y="308"/>
                  </a:lnTo>
                  <a:lnTo>
                    <a:pt x="252" y="304"/>
                  </a:lnTo>
                  <a:lnTo>
                    <a:pt x="244" y="302"/>
                  </a:lnTo>
                  <a:lnTo>
                    <a:pt x="232" y="300"/>
                  </a:lnTo>
                  <a:lnTo>
                    <a:pt x="106" y="300"/>
                  </a:lnTo>
                  <a:lnTo>
                    <a:pt x="106" y="530"/>
                  </a:lnTo>
                  <a:lnTo>
                    <a:pt x="0" y="530"/>
                  </a:lnTo>
                  <a:lnTo>
                    <a:pt x="0" y="460"/>
                  </a:lnTo>
                  <a:lnTo>
                    <a:pt x="32" y="460"/>
                  </a:lnTo>
                  <a:lnTo>
                    <a:pt x="32" y="72"/>
                  </a:lnTo>
                  <a:lnTo>
                    <a:pt x="0" y="74"/>
                  </a:lnTo>
                  <a:lnTo>
                    <a:pt x="0" y="0"/>
                  </a:lnTo>
                  <a:lnTo>
                    <a:pt x="274" y="0"/>
                  </a:lnTo>
                  <a:lnTo>
                    <a:pt x="274" y="0"/>
                  </a:lnTo>
                  <a:lnTo>
                    <a:pt x="294" y="2"/>
                  </a:lnTo>
                  <a:lnTo>
                    <a:pt x="310" y="6"/>
                  </a:lnTo>
                  <a:lnTo>
                    <a:pt x="322" y="12"/>
                  </a:lnTo>
                  <a:lnTo>
                    <a:pt x="332" y="20"/>
                  </a:lnTo>
                  <a:lnTo>
                    <a:pt x="338" y="30"/>
                  </a:lnTo>
                  <a:lnTo>
                    <a:pt x="342" y="42"/>
                  </a:lnTo>
                  <a:lnTo>
                    <a:pt x="344" y="56"/>
                  </a:lnTo>
                  <a:lnTo>
                    <a:pt x="346" y="72"/>
                  </a:lnTo>
                  <a:lnTo>
                    <a:pt x="346" y="214"/>
                  </a:lnTo>
                  <a:lnTo>
                    <a:pt x="346" y="214"/>
                  </a:lnTo>
                  <a:lnTo>
                    <a:pt x="344" y="228"/>
                  </a:lnTo>
                  <a:lnTo>
                    <a:pt x="342" y="234"/>
                  </a:lnTo>
                  <a:lnTo>
                    <a:pt x="340" y="240"/>
                  </a:lnTo>
                  <a:lnTo>
                    <a:pt x="334" y="248"/>
                  </a:lnTo>
                  <a:lnTo>
                    <a:pt x="326" y="254"/>
                  </a:lnTo>
                  <a:lnTo>
                    <a:pt x="314" y="260"/>
                  </a:lnTo>
                  <a:lnTo>
                    <a:pt x="298" y="266"/>
                  </a:lnTo>
                  <a:lnTo>
                    <a:pt x="298" y="266"/>
                  </a:lnTo>
                  <a:lnTo>
                    <a:pt x="298" y="266"/>
                  </a:lnTo>
                  <a:lnTo>
                    <a:pt x="314" y="272"/>
                  </a:lnTo>
                  <a:lnTo>
                    <a:pt x="326" y="280"/>
                  </a:lnTo>
                  <a:lnTo>
                    <a:pt x="334" y="288"/>
                  </a:lnTo>
                  <a:lnTo>
                    <a:pt x="340" y="296"/>
                  </a:lnTo>
                  <a:lnTo>
                    <a:pt x="340" y="296"/>
                  </a:lnTo>
                  <a:lnTo>
                    <a:pt x="342" y="302"/>
                  </a:lnTo>
                  <a:lnTo>
                    <a:pt x="344" y="308"/>
                  </a:lnTo>
                  <a:lnTo>
                    <a:pt x="344" y="308"/>
                  </a:lnTo>
                  <a:lnTo>
                    <a:pt x="346" y="314"/>
                  </a:lnTo>
                  <a:lnTo>
                    <a:pt x="346" y="460"/>
                  </a:lnTo>
                  <a:lnTo>
                    <a:pt x="382" y="460"/>
                  </a:lnTo>
                  <a:lnTo>
                    <a:pt x="492" y="0"/>
                  </a:lnTo>
                  <a:lnTo>
                    <a:pt x="610" y="0"/>
                  </a:lnTo>
                  <a:lnTo>
                    <a:pt x="724" y="460"/>
                  </a:lnTo>
                  <a:lnTo>
                    <a:pt x="756" y="460"/>
                  </a:lnTo>
                  <a:lnTo>
                    <a:pt x="756" y="72"/>
                  </a:lnTo>
                  <a:lnTo>
                    <a:pt x="724" y="72"/>
                  </a:lnTo>
                  <a:lnTo>
                    <a:pt x="724" y="0"/>
                  </a:lnTo>
                  <a:lnTo>
                    <a:pt x="1028" y="0"/>
                  </a:lnTo>
                  <a:lnTo>
                    <a:pt x="1028"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63"/>
            <p:cNvSpPr>
              <a:spLocks/>
            </p:cNvSpPr>
            <p:nvPr/>
          </p:nvSpPr>
          <p:spPr bwMode="auto">
            <a:xfrm>
              <a:off x="2139950" y="2698750"/>
              <a:ext cx="184150" cy="422275"/>
            </a:xfrm>
            <a:custGeom>
              <a:avLst/>
              <a:gdLst/>
              <a:ahLst/>
              <a:cxnLst>
                <a:cxn ang="0">
                  <a:pos x="62" y="0"/>
                </a:cxn>
                <a:cxn ang="0">
                  <a:pos x="116" y="266"/>
                </a:cxn>
                <a:cxn ang="0">
                  <a:pos x="0" y="266"/>
                </a:cxn>
                <a:cxn ang="0">
                  <a:pos x="62" y="0"/>
                </a:cxn>
              </a:cxnLst>
              <a:rect l="0" t="0" r="r" b="b"/>
              <a:pathLst>
                <a:path w="116" h="266">
                  <a:moveTo>
                    <a:pt x="62" y="0"/>
                  </a:moveTo>
                  <a:lnTo>
                    <a:pt x="116" y="266"/>
                  </a:lnTo>
                  <a:lnTo>
                    <a:pt x="0" y="266"/>
                  </a:lnTo>
                  <a:lnTo>
                    <a:pt x="62" y="0"/>
                  </a:lnTo>
                  <a:close/>
                </a:path>
              </a:pathLst>
            </a:custGeom>
            <a:solidFill>
              <a:srgbClr val="ED1C2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64"/>
            <p:cNvSpPr>
              <a:spLocks/>
            </p:cNvSpPr>
            <p:nvPr/>
          </p:nvSpPr>
          <p:spPr bwMode="auto">
            <a:xfrm>
              <a:off x="2139950" y="2698750"/>
              <a:ext cx="184150" cy="422275"/>
            </a:xfrm>
            <a:custGeom>
              <a:avLst/>
              <a:gdLst/>
              <a:ahLst/>
              <a:cxnLst>
                <a:cxn ang="0">
                  <a:pos x="62" y="0"/>
                </a:cxn>
                <a:cxn ang="0">
                  <a:pos x="62" y="0"/>
                </a:cxn>
                <a:cxn ang="0">
                  <a:pos x="116" y="266"/>
                </a:cxn>
                <a:cxn ang="0">
                  <a:pos x="0" y="266"/>
                </a:cxn>
                <a:cxn ang="0">
                  <a:pos x="62" y="0"/>
                </a:cxn>
                <a:cxn ang="0">
                  <a:pos x="62" y="0"/>
                </a:cxn>
                <a:cxn ang="0">
                  <a:pos x="62" y="0"/>
                </a:cxn>
                <a:cxn ang="0">
                  <a:pos x="62" y="0"/>
                </a:cxn>
                <a:cxn ang="0">
                  <a:pos x="62" y="0"/>
                </a:cxn>
                <a:cxn ang="0">
                  <a:pos x="0" y="266"/>
                </a:cxn>
                <a:cxn ang="0">
                  <a:pos x="116" y="266"/>
                </a:cxn>
                <a:cxn ang="0">
                  <a:pos x="62" y="0"/>
                </a:cxn>
                <a:cxn ang="0">
                  <a:pos x="62" y="0"/>
                </a:cxn>
                <a:cxn ang="0">
                  <a:pos x="62" y="0"/>
                </a:cxn>
              </a:cxnLst>
              <a:rect l="0" t="0" r="r" b="b"/>
              <a:pathLst>
                <a:path w="116" h="266">
                  <a:moveTo>
                    <a:pt x="62" y="0"/>
                  </a:moveTo>
                  <a:lnTo>
                    <a:pt x="62" y="0"/>
                  </a:lnTo>
                  <a:lnTo>
                    <a:pt x="116" y="266"/>
                  </a:lnTo>
                  <a:lnTo>
                    <a:pt x="0" y="266"/>
                  </a:lnTo>
                  <a:lnTo>
                    <a:pt x="62" y="0"/>
                  </a:lnTo>
                  <a:lnTo>
                    <a:pt x="62" y="0"/>
                  </a:lnTo>
                  <a:lnTo>
                    <a:pt x="62" y="0"/>
                  </a:lnTo>
                  <a:lnTo>
                    <a:pt x="62" y="0"/>
                  </a:lnTo>
                  <a:lnTo>
                    <a:pt x="62" y="0"/>
                  </a:lnTo>
                  <a:lnTo>
                    <a:pt x="0" y="266"/>
                  </a:lnTo>
                  <a:lnTo>
                    <a:pt x="116" y="266"/>
                  </a:lnTo>
                  <a:lnTo>
                    <a:pt x="62" y="0"/>
                  </a:lnTo>
                  <a:lnTo>
                    <a:pt x="62" y="0"/>
                  </a:lnTo>
                  <a:lnTo>
                    <a:pt x="62" y="0"/>
                  </a:lnTo>
                  <a:close/>
                </a:path>
              </a:pathLst>
            </a:custGeom>
            <a:solidFill>
              <a:srgbClr val="ED1C2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65"/>
            <p:cNvSpPr>
              <a:spLocks/>
            </p:cNvSpPr>
            <p:nvPr/>
          </p:nvSpPr>
          <p:spPr bwMode="auto">
            <a:xfrm>
              <a:off x="2682875" y="2736850"/>
              <a:ext cx="307975" cy="615950"/>
            </a:xfrm>
            <a:custGeom>
              <a:avLst/>
              <a:gdLst/>
              <a:ahLst/>
              <a:cxnLst>
                <a:cxn ang="0">
                  <a:pos x="0" y="0"/>
                </a:cxn>
                <a:cxn ang="0">
                  <a:pos x="0" y="388"/>
                </a:cxn>
                <a:cxn ang="0">
                  <a:pos x="158" y="388"/>
                </a:cxn>
                <a:cxn ang="0">
                  <a:pos x="158" y="388"/>
                </a:cxn>
                <a:cxn ang="0">
                  <a:pos x="170" y="386"/>
                </a:cxn>
                <a:cxn ang="0">
                  <a:pos x="180" y="384"/>
                </a:cxn>
                <a:cxn ang="0">
                  <a:pos x="186" y="380"/>
                </a:cxn>
                <a:cxn ang="0">
                  <a:pos x="190" y="374"/>
                </a:cxn>
                <a:cxn ang="0">
                  <a:pos x="192" y="370"/>
                </a:cxn>
                <a:cxn ang="0">
                  <a:pos x="194" y="364"/>
                </a:cxn>
                <a:cxn ang="0">
                  <a:pos x="194" y="348"/>
                </a:cxn>
                <a:cxn ang="0">
                  <a:pos x="194" y="42"/>
                </a:cxn>
                <a:cxn ang="0">
                  <a:pos x="194" y="42"/>
                </a:cxn>
                <a:cxn ang="0">
                  <a:pos x="194" y="30"/>
                </a:cxn>
                <a:cxn ang="0">
                  <a:pos x="192" y="22"/>
                </a:cxn>
                <a:cxn ang="0">
                  <a:pos x="188" y="16"/>
                </a:cxn>
                <a:cxn ang="0">
                  <a:pos x="184" y="10"/>
                </a:cxn>
                <a:cxn ang="0">
                  <a:pos x="176" y="4"/>
                </a:cxn>
                <a:cxn ang="0">
                  <a:pos x="164" y="2"/>
                </a:cxn>
                <a:cxn ang="0">
                  <a:pos x="150" y="0"/>
                </a:cxn>
                <a:cxn ang="0">
                  <a:pos x="0" y="0"/>
                </a:cxn>
              </a:cxnLst>
              <a:rect l="0" t="0" r="r" b="b"/>
              <a:pathLst>
                <a:path w="194" h="388">
                  <a:moveTo>
                    <a:pt x="0" y="0"/>
                  </a:moveTo>
                  <a:lnTo>
                    <a:pt x="0" y="388"/>
                  </a:lnTo>
                  <a:lnTo>
                    <a:pt x="158" y="388"/>
                  </a:lnTo>
                  <a:lnTo>
                    <a:pt x="158" y="388"/>
                  </a:lnTo>
                  <a:lnTo>
                    <a:pt x="170" y="386"/>
                  </a:lnTo>
                  <a:lnTo>
                    <a:pt x="180" y="384"/>
                  </a:lnTo>
                  <a:lnTo>
                    <a:pt x="186" y="380"/>
                  </a:lnTo>
                  <a:lnTo>
                    <a:pt x="190" y="374"/>
                  </a:lnTo>
                  <a:lnTo>
                    <a:pt x="192" y="370"/>
                  </a:lnTo>
                  <a:lnTo>
                    <a:pt x="194" y="364"/>
                  </a:lnTo>
                  <a:lnTo>
                    <a:pt x="194" y="348"/>
                  </a:lnTo>
                  <a:lnTo>
                    <a:pt x="194" y="42"/>
                  </a:lnTo>
                  <a:lnTo>
                    <a:pt x="194" y="42"/>
                  </a:lnTo>
                  <a:lnTo>
                    <a:pt x="194" y="30"/>
                  </a:lnTo>
                  <a:lnTo>
                    <a:pt x="192" y="22"/>
                  </a:lnTo>
                  <a:lnTo>
                    <a:pt x="188" y="16"/>
                  </a:lnTo>
                  <a:lnTo>
                    <a:pt x="184" y="10"/>
                  </a:lnTo>
                  <a:lnTo>
                    <a:pt x="176" y="4"/>
                  </a:lnTo>
                  <a:lnTo>
                    <a:pt x="164" y="2"/>
                  </a:lnTo>
                  <a:lnTo>
                    <a:pt x="150" y="0"/>
                  </a:lnTo>
                  <a:lnTo>
                    <a:pt x="0" y="0"/>
                  </a:lnTo>
                  <a:close/>
                </a:path>
              </a:pathLst>
            </a:custGeom>
            <a:solidFill>
              <a:srgbClr val="ED1C2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66"/>
            <p:cNvSpPr>
              <a:spLocks/>
            </p:cNvSpPr>
            <p:nvPr/>
          </p:nvSpPr>
          <p:spPr bwMode="auto">
            <a:xfrm>
              <a:off x="2682875" y="2736850"/>
              <a:ext cx="307975" cy="615950"/>
            </a:xfrm>
            <a:custGeom>
              <a:avLst/>
              <a:gdLst/>
              <a:ahLst/>
              <a:cxnLst>
                <a:cxn ang="0">
                  <a:pos x="0" y="0"/>
                </a:cxn>
                <a:cxn ang="0">
                  <a:pos x="0" y="0"/>
                </a:cxn>
                <a:cxn ang="0">
                  <a:pos x="0" y="388"/>
                </a:cxn>
                <a:cxn ang="0">
                  <a:pos x="158" y="388"/>
                </a:cxn>
                <a:cxn ang="0">
                  <a:pos x="158" y="388"/>
                </a:cxn>
                <a:cxn ang="0">
                  <a:pos x="158" y="388"/>
                </a:cxn>
                <a:cxn ang="0">
                  <a:pos x="170" y="386"/>
                </a:cxn>
                <a:cxn ang="0">
                  <a:pos x="180" y="384"/>
                </a:cxn>
                <a:cxn ang="0">
                  <a:pos x="186" y="380"/>
                </a:cxn>
                <a:cxn ang="0">
                  <a:pos x="190" y="376"/>
                </a:cxn>
                <a:cxn ang="0">
                  <a:pos x="190" y="376"/>
                </a:cxn>
                <a:cxn ang="0">
                  <a:pos x="192" y="370"/>
                </a:cxn>
                <a:cxn ang="0">
                  <a:pos x="194" y="364"/>
                </a:cxn>
                <a:cxn ang="0">
                  <a:pos x="194" y="348"/>
                </a:cxn>
                <a:cxn ang="0">
                  <a:pos x="194" y="42"/>
                </a:cxn>
                <a:cxn ang="0">
                  <a:pos x="194" y="42"/>
                </a:cxn>
                <a:cxn ang="0">
                  <a:pos x="194" y="30"/>
                </a:cxn>
                <a:cxn ang="0">
                  <a:pos x="192" y="22"/>
                </a:cxn>
                <a:cxn ang="0">
                  <a:pos x="190" y="16"/>
                </a:cxn>
                <a:cxn ang="0">
                  <a:pos x="190" y="16"/>
                </a:cxn>
                <a:cxn ang="0">
                  <a:pos x="184" y="10"/>
                </a:cxn>
                <a:cxn ang="0">
                  <a:pos x="176" y="4"/>
                </a:cxn>
                <a:cxn ang="0">
                  <a:pos x="164" y="2"/>
                </a:cxn>
                <a:cxn ang="0">
                  <a:pos x="150" y="0"/>
                </a:cxn>
                <a:cxn ang="0">
                  <a:pos x="0" y="0"/>
                </a:cxn>
                <a:cxn ang="0">
                  <a:pos x="0" y="0"/>
                </a:cxn>
                <a:cxn ang="0">
                  <a:pos x="0" y="0"/>
                </a:cxn>
                <a:cxn ang="0">
                  <a:pos x="0" y="0"/>
                </a:cxn>
                <a:cxn ang="0">
                  <a:pos x="150" y="0"/>
                </a:cxn>
                <a:cxn ang="0">
                  <a:pos x="150" y="0"/>
                </a:cxn>
                <a:cxn ang="0">
                  <a:pos x="164" y="2"/>
                </a:cxn>
                <a:cxn ang="0">
                  <a:pos x="176" y="4"/>
                </a:cxn>
                <a:cxn ang="0">
                  <a:pos x="184" y="10"/>
                </a:cxn>
                <a:cxn ang="0">
                  <a:pos x="188" y="16"/>
                </a:cxn>
                <a:cxn ang="0">
                  <a:pos x="188" y="16"/>
                </a:cxn>
                <a:cxn ang="0">
                  <a:pos x="192" y="22"/>
                </a:cxn>
                <a:cxn ang="0">
                  <a:pos x="194" y="30"/>
                </a:cxn>
                <a:cxn ang="0">
                  <a:pos x="194" y="42"/>
                </a:cxn>
                <a:cxn ang="0">
                  <a:pos x="194" y="348"/>
                </a:cxn>
                <a:cxn ang="0">
                  <a:pos x="194" y="348"/>
                </a:cxn>
                <a:cxn ang="0">
                  <a:pos x="194" y="364"/>
                </a:cxn>
                <a:cxn ang="0">
                  <a:pos x="192" y="370"/>
                </a:cxn>
                <a:cxn ang="0">
                  <a:pos x="190" y="374"/>
                </a:cxn>
                <a:cxn ang="0">
                  <a:pos x="190" y="374"/>
                </a:cxn>
                <a:cxn ang="0">
                  <a:pos x="186" y="380"/>
                </a:cxn>
                <a:cxn ang="0">
                  <a:pos x="180" y="382"/>
                </a:cxn>
                <a:cxn ang="0">
                  <a:pos x="170" y="386"/>
                </a:cxn>
                <a:cxn ang="0">
                  <a:pos x="158" y="388"/>
                </a:cxn>
                <a:cxn ang="0">
                  <a:pos x="158" y="388"/>
                </a:cxn>
                <a:cxn ang="0">
                  <a:pos x="158" y="388"/>
                </a:cxn>
                <a:cxn ang="0">
                  <a:pos x="2" y="388"/>
                </a:cxn>
                <a:cxn ang="0">
                  <a:pos x="2" y="0"/>
                </a:cxn>
                <a:cxn ang="0">
                  <a:pos x="0" y="0"/>
                </a:cxn>
                <a:cxn ang="0">
                  <a:pos x="0" y="0"/>
                </a:cxn>
                <a:cxn ang="0">
                  <a:pos x="0" y="0"/>
                </a:cxn>
              </a:cxnLst>
              <a:rect l="0" t="0" r="r" b="b"/>
              <a:pathLst>
                <a:path w="194" h="388">
                  <a:moveTo>
                    <a:pt x="0" y="0"/>
                  </a:moveTo>
                  <a:lnTo>
                    <a:pt x="0" y="0"/>
                  </a:lnTo>
                  <a:lnTo>
                    <a:pt x="0" y="388"/>
                  </a:lnTo>
                  <a:lnTo>
                    <a:pt x="158" y="388"/>
                  </a:lnTo>
                  <a:lnTo>
                    <a:pt x="158" y="388"/>
                  </a:lnTo>
                  <a:lnTo>
                    <a:pt x="158" y="388"/>
                  </a:lnTo>
                  <a:lnTo>
                    <a:pt x="170" y="386"/>
                  </a:lnTo>
                  <a:lnTo>
                    <a:pt x="180" y="384"/>
                  </a:lnTo>
                  <a:lnTo>
                    <a:pt x="186" y="380"/>
                  </a:lnTo>
                  <a:lnTo>
                    <a:pt x="190" y="376"/>
                  </a:lnTo>
                  <a:lnTo>
                    <a:pt x="190" y="376"/>
                  </a:lnTo>
                  <a:lnTo>
                    <a:pt x="192" y="370"/>
                  </a:lnTo>
                  <a:lnTo>
                    <a:pt x="194" y="364"/>
                  </a:lnTo>
                  <a:lnTo>
                    <a:pt x="194" y="348"/>
                  </a:lnTo>
                  <a:lnTo>
                    <a:pt x="194" y="42"/>
                  </a:lnTo>
                  <a:lnTo>
                    <a:pt x="194" y="42"/>
                  </a:lnTo>
                  <a:lnTo>
                    <a:pt x="194" y="30"/>
                  </a:lnTo>
                  <a:lnTo>
                    <a:pt x="192" y="22"/>
                  </a:lnTo>
                  <a:lnTo>
                    <a:pt x="190" y="16"/>
                  </a:lnTo>
                  <a:lnTo>
                    <a:pt x="190" y="16"/>
                  </a:lnTo>
                  <a:lnTo>
                    <a:pt x="184" y="10"/>
                  </a:lnTo>
                  <a:lnTo>
                    <a:pt x="176" y="4"/>
                  </a:lnTo>
                  <a:lnTo>
                    <a:pt x="164" y="2"/>
                  </a:lnTo>
                  <a:lnTo>
                    <a:pt x="150" y="0"/>
                  </a:lnTo>
                  <a:lnTo>
                    <a:pt x="0" y="0"/>
                  </a:lnTo>
                  <a:lnTo>
                    <a:pt x="0" y="0"/>
                  </a:lnTo>
                  <a:lnTo>
                    <a:pt x="0" y="0"/>
                  </a:lnTo>
                  <a:lnTo>
                    <a:pt x="0" y="0"/>
                  </a:lnTo>
                  <a:lnTo>
                    <a:pt x="150" y="0"/>
                  </a:lnTo>
                  <a:lnTo>
                    <a:pt x="150" y="0"/>
                  </a:lnTo>
                  <a:lnTo>
                    <a:pt x="164" y="2"/>
                  </a:lnTo>
                  <a:lnTo>
                    <a:pt x="176" y="4"/>
                  </a:lnTo>
                  <a:lnTo>
                    <a:pt x="184" y="10"/>
                  </a:lnTo>
                  <a:lnTo>
                    <a:pt x="188" y="16"/>
                  </a:lnTo>
                  <a:lnTo>
                    <a:pt x="188" y="16"/>
                  </a:lnTo>
                  <a:lnTo>
                    <a:pt x="192" y="22"/>
                  </a:lnTo>
                  <a:lnTo>
                    <a:pt x="194" y="30"/>
                  </a:lnTo>
                  <a:lnTo>
                    <a:pt x="194" y="42"/>
                  </a:lnTo>
                  <a:lnTo>
                    <a:pt x="194" y="348"/>
                  </a:lnTo>
                  <a:lnTo>
                    <a:pt x="194" y="348"/>
                  </a:lnTo>
                  <a:lnTo>
                    <a:pt x="194" y="364"/>
                  </a:lnTo>
                  <a:lnTo>
                    <a:pt x="192" y="370"/>
                  </a:lnTo>
                  <a:lnTo>
                    <a:pt x="190" y="374"/>
                  </a:lnTo>
                  <a:lnTo>
                    <a:pt x="190" y="374"/>
                  </a:lnTo>
                  <a:lnTo>
                    <a:pt x="186" y="380"/>
                  </a:lnTo>
                  <a:lnTo>
                    <a:pt x="180" y="382"/>
                  </a:lnTo>
                  <a:lnTo>
                    <a:pt x="170" y="386"/>
                  </a:lnTo>
                  <a:lnTo>
                    <a:pt x="158" y="388"/>
                  </a:lnTo>
                  <a:lnTo>
                    <a:pt x="158" y="388"/>
                  </a:lnTo>
                  <a:lnTo>
                    <a:pt x="158" y="388"/>
                  </a:lnTo>
                  <a:lnTo>
                    <a:pt x="2" y="388"/>
                  </a:lnTo>
                  <a:lnTo>
                    <a:pt x="2" y="0"/>
                  </a:lnTo>
                  <a:lnTo>
                    <a:pt x="0" y="0"/>
                  </a:lnTo>
                  <a:lnTo>
                    <a:pt x="0" y="0"/>
                  </a:lnTo>
                  <a:lnTo>
                    <a:pt x="0" y="0"/>
                  </a:lnTo>
                  <a:close/>
                </a:path>
              </a:pathLst>
            </a:custGeom>
            <a:solidFill>
              <a:srgbClr val="ED1C2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67"/>
            <p:cNvSpPr>
              <a:spLocks/>
            </p:cNvSpPr>
            <p:nvPr/>
          </p:nvSpPr>
          <p:spPr bwMode="auto">
            <a:xfrm>
              <a:off x="1524000" y="2736850"/>
              <a:ext cx="266700" cy="257175"/>
            </a:xfrm>
            <a:custGeom>
              <a:avLst/>
              <a:gdLst/>
              <a:ahLst/>
              <a:cxnLst>
                <a:cxn ang="0">
                  <a:pos x="0" y="0"/>
                </a:cxn>
                <a:cxn ang="0">
                  <a:pos x="0" y="162"/>
                </a:cxn>
                <a:cxn ang="0">
                  <a:pos x="134" y="162"/>
                </a:cxn>
                <a:cxn ang="0">
                  <a:pos x="134" y="162"/>
                </a:cxn>
                <a:cxn ang="0">
                  <a:pos x="144" y="158"/>
                </a:cxn>
                <a:cxn ang="0">
                  <a:pos x="152" y="154"/>
                </a:cxn>
                <a:cxn ang="0">
                  <a:pos x="158" y="150"/>
                </a:cxn>
                <a:cxn ang="0">
                  <a:pos x="162" y="144"/>
                </a:cxn>
                <a:cxn ang="0">
                  <a:pos x="166" y="138"/>
                </a:cxn>
                <a:cxn ang="0">
                  <a:pos x="166" y="132"/>
                </a:cxn>
                <a:cxn ang="0">
                  <a:pos x="168" y="120"/>
                </a:cxn>
                <a:cxn ang="0">
                  <a:pos x="168" y="36"/>
                </a:cxn>
                <a:cxn ang="0">
                  <a:pos x="168" y="36"/>
                </a:cxn>
                <a:cxn ang="0">
                  <a:pos x="164" y="24"/>
                </a:cxn>
                <a:cxn ang="0">
                  <a:pos x="162" y="18"/>
                </a:cxn>
                <a:cxn ang="0">
                  <a:pos x="160" y="12"/>
                </a:cxn>
                <a:cxn ang="0">
                  <a:pos x="154" y="8"/>
                </a:cxn>
                <a:cxn ang="0">
                  <a:pos x="148" y="4"/>
                </a:cxn>
                <a:cxn ang="0">
                  <a:pos x="140" y="2"/>
                </a:cxn>
                <a:cxn ang="0">
                  <a:pos x="128" y="0"/>
                </a:cxn>
                <a:cxn ang="0">
                  <a:pos x="0" y="0"/>
                </a:cxn>
              </a:cxnLst>
              <a:rect l="0" t="0" r="r" b="b"/>
              <a:pathLst>
                <a:path w="168" h="162">
                  <a:moveTo>
                    <a:pt x="0" y="0"/>
                  </a:moveTo>
                  <a:lnTo>
                    <a:pt x="0" y="162"/>
                  </a:lnTo>
                  <a:lnTo>
                    <a:pt x="134" y="162"/>
                  </a:lnTo>
                  <a:lnTo>
                    <a:pt x="134" y="162"/>
                  </a:lnTo>
                  <a:lnTo>
                    <a:pt x="144" y="158"/>
                  </a:lnTo>
                  <a:lnTo>
                    <a:pt x="152" y="154"/>
                  </a:lnTo>
                  <a:lnTo>
                    <a:pt x="158" y="150"/>
                  </a:lnTo>
                  <a:lnTo>
                    <a:pt x="162" y="144"/>
                  </a:lnTo>
                  <a:lnTo>
                    <a:pt x="166" y="138"/>
                  </a:lnTo>
                  <a:lnTo>
                    <a:pt x="166" y="132"/>
                  </a:lnTo>
                  <a:lnTo>
                    <a:pt x="168" y="120"/>
                  </a:lnTo>
                  <a:lnTo>
                    <a:pt x="168" y="36"/>
                  </a:lnTo>
                  <a:lnTo>
                    <a:pt x="168" y="36"/>
                  </a:lnTo>
                  <a:lnTo>
                    <a:pt x="164" y="24"/>
                  </a:lnTo>
                  <a:lnTo>
                    <a:pt x="162" y="18"/>
                  </a:lnTo>
                  <a:lnTo>
                    <a:pt x="160" y="12"/>
                  </a:lnTo>
                  <a:lnTo>
                    <a:pt x="154" y="8"/>
                  </a:lnTo>
                  <a:lnTo>
                    <a:pt x="148" y="4"/>
                  </a:lnTo>
                  <a:lnTo>
                    <a:pt x="140" y="2"/>
                  </a:lnTo>
                  <a:lnTo>
                    <a:pt x="128" y="0"/>
                  </a:lnTo>
                  <a:lnTo>
                    <a:pt x="0" y="0"/>
                  </a:lnTo>
                  <a:close/>
                </a:path>
              </a:pathLst>
            </a:custGeom>
            <a:solidFill>
              <a:srgbClr val="ED1C2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68"/>
            <p:cNvSpPr>
              <a:spLocks/>
            </p:cNvSpPr>
            <p:nvPr/>
          </p:nvSpPr>
          <p:spPr bwMode="auto">
            <a:xfrm>
              <a:off x="1524000" y="2736850"/>
              <a:ext cx="266700" cy="257175"/>
            </a:xfrm>
            <a:custGeom>
              <a:avLst/>
              <a:gdLst/>
              <a:ahLst/>
              <a:cxnLst>
                <a:cxn ang="0">
                  <a:pos x="0" y="0"/>
                </a:cxn>
                <a:cxn ang="0">
                  <a:pos x="0" y="0"/>
                </a:cxn>
                <a:cxn ang="0">
                  <a:pos x="0" y="162"/>
                </a:cxn>
                <a:cxn ang="0">
                  <a:pos x="134" y="162"/>
                </a:cxn>
                <a:cxn ang="0">
                  <a:pos x="134" y="162"/>
                </a:cxn>
                <a:cxn ang="0">
                  <a:pos x="134" y="162"/>
                </a:cxn>
                <a:cxn ang="0">
                  <a:pos x="144" y="158"/>
                </a:cxn>
                <a:cxn ang="0">
                  <a:pos x="152" y="154"/>
                </a:cxn>
                <a:cxn ang="0">
                  <a:pos x="158" y="150"/>
                </a:cxn>
                <a:cxn ang="0">
                  <a:pos x="162" y="144"/>
                </a:cxn>
                <a:cxn ang="0">
                  <a:pos x="166" y="138"/>
                </a:cxn>
                <a:cxn ang="0">
                  <a:pos x="168" y="132"/>
                </a:cxn>
                <a:cxn ang="0">
                  <a:pos x="168" y="120"/>
                </a:cxn>
                <a:cxn ang="0">
                  <a:pos x="168" y="36"/>
                </a:cxn>
                <a:cxn ang="0">
                  <a:pos x="168" y="36"/>
                </a:cxn>
                <a:cxn ang="0">
                  <a:pos x="168" y="36"/>
                </a:cxn>
                <a:cxn ang="0">
                  <a:pos x="166" y="24"/>
                </a:cxn>
                <a:cxn ang="0">
                  <a:pos x="162" y="18"/>
                </a:cxn>
                <a:cxn ang="0">
                  <a:pos x="160" y="12"/>
                </a:cxn>
                <a:cxn ang="0">
                  <a:pos x="154" y="8"/>
                </a:cxn>
                <a:cxn ang="0">
                  <a:pos x="148" y="4"/>
                </a:cxn>
                <a:cxn ang="0">
                  <a:pos x="140" y="0"/>
                </a:cxn>
                <a:cxn ang="0">
                  <a:pos x="128" y="0"/>
                </a:cxn>
                <a:cxn ang="0">
                  <a:pos x="0" y="0"/>
                </a:cxn>
                <a:cxn ang="0">
                  <a:pos x="0" y="0"/>
                </a:cxn>
                <a:cxn ang="0">
                  <a:pos x="0" y="0"/>
                </a:cxn>
                <a:cxn ang="0">
                  <a:pos x="0" y="0"/>
                </a:cxn>
                <a:cxn ang="0">
                  <a:pos x="128" y="0"/>
                </a:cxn>
                <a:cxn ang="0">
                  <a:pos x="128" y="0"/>
                </a:cxn>
                <a:cxn ang="0">
                  <a:pos x="140" y="2"/>
                </a:cxn>
                <a:cxn ang="0">
                  <a:pos x="148" y="4"/>
                </a:cxn>
                <a:cxn ang="0">
                  <a:pos x="154" y="8"/>
                </a:cxn>
                <a:cxn ang="0">
                  <a:pos x="160" y="12"/>
                </a:cxn>
                <a:cxn ang="0">
                  <a:pos x="162" y="18"/>
                </a:cxn>
                <a:cxn ang="0">
                  <a:pos x="164" y="24"/>
                </a:cxn>
                <a:cxn ang="0">
                  <a:pos x="168" y="36"/>
                </a:cxn>
                <a:cxn ang="0">
                  <a:pos x="168" y="36"/>
                </a:cxn>
                <a:cxn ang="0">
                  <a:pos x="168" y="36"/>
                </a:cxn>
                <a:cxn ang="0">
                  <a:pos x="168" y="120"/>
                </a:cxn>
                <a:cxn ang="0">
                  <a:pos x="168" y="120"/>
                </a:cxn>
                <a:cxn ang="0">
                  <a:pos x="166" y="132"/>
                </a:cxn>
                <a:cxn ang="0">
                  <a:pos x="164" y="138"/>
                </a:cxn>
                <a:cxn ang="0">
                  <a:pos x="162" y="144"/>
                </a:cxn>
                <a:cxn ang="0">
                  <a:pos x="158" y="150"/>
                </a:cxn>
                <a:cxn ang="0">
                  <a:pos x="152" y="154"/>
                </a:cxn>
                <a:cxn ang="0">
                  <a:pos x="144" y="158"/>
                </a:cxn>
                <a:cxn ang="0">
                  <a:pos x="134" y="160"/>
                </a:cxn>
                <a:cxn ang="0">
                  <a:pos x="134" y="162"/>
                </a:cxn>
                <a:cxn ang="0">
                  <a:pos x="134" y="160"/>
                </a:cxn>
                <a:cxn ang="0">
                  <a:pos x="2" y="160"/>
                </a:cxn>
                <a:cxn ang="0">
                  <a:pos x="2" y="0"/>
                </a:cxn>
                <a:cxn ang="0">
                  <a:pos x="0" y="0"/>
                </a:cxn>
                <a:cxn ang="0">
                  <a:pos x="0" y="0"/>
                </a:cxn>
                <a:cxn ang="0">
                  <a:pos x="0" y="0"/>
                </a:cxn>
              </a:cxnLst>
              <a:rect l="0" t="0" r="r" b="b"/>
              <a:pathLst>
                <a:path w="168" h="162">
                  <a:moveTo>
                    <a:pt x="0" y="0"/>
                  </a:moveTo>
                  <a:lnTo>
                    <a:pt x="0" y="0"/>
                  </a:lnTo>
                  <a:lnTo>
                    <a:pt x="0" y="162"/>
                  </a:lnTo>
                  <a:lnTo>
                    <a:pt x="134" y="162"/>
                  </a:lnTo>
                  <a:lnTo>
                    <a:pt x="134" y="162"/>
                  </a:lnTo>
                  <a:lnTo>
                    <a:pt x="134" y="162"/>
                  </a:lnTo>
                  <a:lnTo>
                    <a:pt x="144" y="158"/>
                  </a:lnTo>
                  <a:lnTo>
                    <a:pt x="152" y="154"/>
                  </a:lnTo>
                  <a:lnTo>
                    <a:pt x="158" y="150"/>
                  </a:lnTo>
                  <a:lnTo>
                    <a:pt x="162" y="144"/>
                  </a:lnTo>
                  <a:lnTo>
                    <a:pt x="166" y="138"/>
                  </a:lnTo>
                  <a:lnTo>
                    <a:pt x="168" y="132"/>
                  </a:lnTo>
                  <a:lnTo>
                    <a:pt x="168" y="120"/>
                  </a:lnTo>
                  <a:lnTo>
                    <a:pt x="168" y="36"/>
                  </a:lnTo>
                  <a:lnTo>
                    <a:pt x="168" y="36"/>
                  </a:lnTo>
                  <a:lnTo>
                    <a:pt x="168" y="36"/>
                  </a:lnTo>
                  <a:lnTo>
                    <a:pt x="166" y="24"/>
                  </a:lnTo>
                  <a:lnTo>
                    <a:pt x="162" y="18"/>
                  </a:lnTo>
                  <a:lnTo>
                    <a:pt x="160" y="12"/>
                  </a:lnTo>
                  <a:lnTo>
                    <a:pt x="154" y="8"/>
                  </a:lnTo>
                  <a:lnTo>
                    <a:pt x="148" y="4"/>
                  </a:lnTo>
                  <a:lnTo>
                    <a:pt x="140" y="0"/>
                  </a:lnTo>
                  <a:lnTo>
                    <a:pt x="128" y="0"/>
                  </a:lnTo>
                  <a:lnTo>
                    <a:pt x="0" y="0"/>
                  </a:lnTo>
                  <a:lnTo>
                    <a:pt x="0" y="0"/>
                  </a:lnTo>
                  <a:lnTo>
                    <a:pt x="0" y="0"/>
                  </a:lnTo>
                  <a:lnTo>
                    <a:pt x="0" y="0"/>
                  </a:lnTo>
                  <a:lnTo>
                    <a:pt x="128" y="0"/>
                  </a:lnTo>
                  <a:lnTo>
                    <a:pt x="128" y="0"/>
                  </a:lnTo>
                  <a:lnTo>
                    <a:pt x="140" y="2"/>
                  </a:lnTo>
                  <a:lnTo>
                    <a:pt x="148" y="4"/>
                  </a:lnTo>
                  <a:lnTo>
                    <a:pt x="154" y="8"/>
                  </a:lnTo>
                  <a:lnTo>
                    <a:pt x="160" y="12"/>
                  </a:lnTo>
                  <a:lnTo>
                    <a:pt x="162" y="18"/>
                  </a:lnTo>
                  <a:lnTo>
                    <a:pt x="164" y="24"/>
                  </a:lnTo>
                  <a:lnTo>
                    <a:pt x="168" y="36"/>
                  </a:lnTo>
                  <a:lnTo>
                    <a:pt x="168" y="36"/>
                  </a:lnTo>
                  <a:lnTo>
                    <a:pt x="168" y="36"/>
                  </a:lnTo>
                  <a:lnTo>
                    <a:pt x="168" y="120"/>
                  </a:lnTo>
                  <a:lnTo>
                    <a:pt x="168" y="120"/>
                  </a:lnTo>
                  <a:lnTo>
                    <a:pt x="166" y="132"/>
                  </a:lnTo>
                  <a:lnTo>
                    <a:pt x="164" y="138"/>
                  </a:lnTo>
                  <a:lnTo>
                    <a:pt x="162" y="144"/>
                  </a:lnTo>
                  <a:lnTo>
                    <a:pt x="158" y="150"/>
                  </a:lnTo>
                  <a:lnTo>
                    <a:pt x="152" y="154"/>
                  </a:lnTo>
                  <a:lnTo>
                    <a:pt x="144" y="158"/>
                  </a:lnTo>
                  <a:lnTo>
                    <a:pt x="134" y="160"/>
                  </a:lnTo>
                  <a:lnTo>
                    <a:pt x="134" y="162"/>
                  </a:lnTo>
                  <a:lnTo>
                    <a:pt x="134" y="160"/>
                  </a:lnTo>
                  <a:lnTo>
                    <a:pt x="2" y="160"/>
                  </a:lnTo>
                  <a:lnTo>
                    <a:pt x="2" y="0"/>
                  </a:lnTo>
                  <a:lnTo>
                    <a:pt x="0" y="0"/>
                  </a:lnTo>
                  <a:lnTo>
                    <a:pt x="0" y="0"/>
                  </a:lnTo>
                  <a:lnTo>
                    <a:pt x="0" y="0"/>
                  </a:lnTo>
                  <a:close/>
                </a:path>
              </a:pathLst>
            </a:custGeom>
            <a:solidFill>
              <a:srgbClr val="ED1C2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69"/>
            <p:cNvSpPr>
              <a:spLocks/>
            </p:cNvSpPr>
            <p:nvPr/>
          </p:nvSpPr>
          <p:spPr bwMode="auto">
            <a:xfrm>
              <a:off x="1041400" y="3879850"/>
              <a:ext cx="139700" cy="171450"/>
            </a:xfrm>
            <a:custGeom>
              <a:avLst/>
              <a:gdLst/>
              <a:ahLst/>
              <a:cxnLst>
                <a:cxn ang="0">
                  <a:pos x="42" y="66"/>
                </a:cxn>
                <a:cxn ang="0">
                  <a:pos x="38" y="108"/>
                </a:cxn>
                <a:cxn ang="0">
                  <a:pos x="24" y="108"/>
                </a:cxn>
                <a:cxn ang="0">
                  <a:pos x="30" y="66"/>
                </a:cxn>
                <a:cxn ang="0">
                  <a:pos x="0" y="0"/>
                </a:cxn>
                <a:cxn ang="0">
                  <a:pos x="16" y="0"/>
                </a:cxn>
                <a:cxn ang="0">
                  <a:pos x="38" y="54"/>
                </a:cxn>
                <a:cxn ang="0">
                  <a:pos x="40" y="54"/>
                </a:cxn>
                <a:cxn ang="0">
                  <a:pos x="76" y="0"/>
                </a:cxn>
                <a:cxn ang="0">
                  <a:pos x="88" y="0"/>
                </a:cxn>
                <a:cxn ang="0">
                  <a:pos x="42" y="66"/>
                </a:cxn>
              </a:cxnLst>
              <a:rect l="0" t="0" r="r" b="b"/>
              <a:pathLst>
                <a:path w="88" h="108">
                  <a:moveTo>
                    <a:pt x="42" y="66"/>
                  </a:moveTo>
                  <a:lnTo>
                    <a:pt x="38" y="108"/>
                  </a:lnTo>
                  <a:lnTo>
                    <a:pt x="24" y="108"/>
                  </a:lnTo>
                  <a:lnTo>
                    <a:pt x="30" y="66"/>
                  </a:lnTo>
                  <a:lnTo>
                    <a:pt x="0" y="0"/>
                  </a:lnTo>
                  <a:lnTo>
                    <a:pt x="16" y="0"/>
                  </a:lnTo>
                  <a:lnTo>
                    <a:pt x="38" y="54"/>
                  </a:lnTo>
                  <a:lnTo>
                    <a:pt x="40" y="54"/>
                  </a:lnTo>
                  <a:lnTo>
                    <a:pt x="76" y="0"/>
                  </a:lnTo>
                  <a:lnTo>
                    <a:pt x="88" y="0"/>
                  </a:lnTo>
                  <a:lnTo>
                    <a:pt x="42" y="66"/>
                  </a:lnTo>
                  <a:close/>
                </a:path>
              </a:pathLst>
            </a:custGeom>
            <a:solidFill>
              <a:srgbClr val="58595B"/>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70"/>
            <p:cNvSpPr>
              <a:spLocks noEditPoints="1"/>
            </p:cNvSpPr>
            <p:nvPr/>
          </p:nvSpPr>
          <p:spPr bwMode="auto">
            <a:xfrm>
              <a:off x="1162050" y="3917950"/>
              <a:ext cx="127000" cy="136525"/>
            </a:xfrm>
            <a:custGeom>
              <a:avLst/>
              <a:gdLst/>
              <a:ahLst/>
              <a:cxnLst>
                <a:cxn ang="0">
                  <a:pos x="80" y="42"/>
                </a:cxn>
                <a:cxn ang="0">
                  <a:pos x="74" y="60"/>
                </a:cxn>
                <a:cxn ang="0">
                  <a:pos x="70" y="68"/>
                </a:cxn>
                <a:cxn ang="0">
                  <a:pos x="64" y="74"/>
                </a:cxn>
                <a:cxn ang="0">
                  <a:pos x="50" y="82"/>
                </a:cxn>
                <a:cxn ang="0">
                  <a:pos x="42" y="84"/>
                </a:cxn>
                <a:cxn ang="0">
                  <a:pos x="34" y="86"/>
                </a:cxn>
                <a:cxn ang="0">
                  <a:pos x="18" y="82"/>
                </a:cxn>
                <a:cxn ang="0">
                  <a:pos x="12" y="78"/>
                </a:cxn>
                <a:cxn ang="0">
                  <a:pos x="6" y="74"/>
                </a:cxn>
                <a:cxn ang="0">
                  <a:pos x="0" y="60"/>
                </a:cxn>
                <a:cxn ang="0">
                  <a:pos x="0" y="52"/>
                </a:cxn>
                <a:cxn ang="0">
                  <a:pos x="0" y="42"/>
                </a:cxn>
                <a:cxn ang="0">
                  <a:pos x="6" y="24"/>
                </a:cxn>
                <a:cxn ang="0">
                  <a:pos x="14" y="12"/>
                </a:cxn>
                <a:cxn ang="0">
                  <a:pos x="20" y="6"/>
                </a:cxn>
                <a:cxn ang="0">
                  <a:pos x="36" y="0"/>
                </a:cxn>
                <a:cxn ang="0">
                  <a:pos x="46" y="0"/>
                </a:cxn>
                <a:cxn ang="0">
                  <a:pos x="62" y="4"/>
                </a:cxn>
                <a:cxn ang="0">
                  <a:pos x="68" y="6"/>
                </a:cxn>
                <a:cxn ang="0">
                  <a:pos x="72" y="12"/>
                </a:cxn>
                <a:cxn ang="0">
                  <a:pos x="78" y="24"/>
                </a:cxn>
                <a:cxn ang="0">
                  <a:pos x="80" y="34"/>
                </a:cxn>
                <a:cxn ang="0">
                  <a:pos x="80" y="42"/>
                </a:cxn>
                <a:cxn ang="0">
                  <a:pos x="66" y="42"/>
                </a:cxn>
                <a:cxn ang="0">
                  <a:pos x="66" y="28"/>
                </a:cxn>
                <a:cxn ang="0">
                  <a:pos x="62" y="18"/>
                </a:cxn>
                <a:cxn ang="0">
                  <a:pos x="56" y="12"/>
                </a:cxn>
                <a:cxn ang="0">
                  <a:pos x="50" y="10"/>
                </a:cxn>
                <a:cxn ang="0">
                  <a:pos x="44" y="8"/>
                </a:cxn>
                <a:cxn ang="0">
                  <a:pos x="32" y="12"/>
                </a:cxn>
                <a:cxn ang="0">
                  <a:pos x="24" y="18"/>
                </a:cxn>
                <a:cxn ang="0">
                  <a:pos x="16" y="28"/>
                </a:cxn>
                <a:cxn ang="0">
                  <a:pos x="14" y="42"/>
                </a:cxn>
                <a:cxn ang="0">
                  <a:pos x="14" y="56"/>
                </a:cxn>
                <a:cxn ang="0">
                  <a:pos x="16" y="68"/>
                </a:cxn>
                <a:cxn ang="0">
                  <a:pos x="24" y="74"/>
                </a:cxn>
                <a:cxn ang="0">
                  <a:pos x="30" y="76"/>
                </a:cxn>
                <a:cxn ang="0">
                  <a:pos x="36" y="78"/>
                </a:cxn>
                <a:cxn ang="0">
                  <a:pos x="48" y="74"/>
                </a:cxn>
                <a:cxn ang="0">
                  <a:pos x="52" y="72"/>
                </a:cxn>
                <a:cxn ang="0">
                  <a:pos x="56" y="68"/>
                </a:cxn>
                <a:cxn ang="0">
                  <a:pos x="62" y="56"/>
                </a:cxn>
                <a:cxn ang="0">
                  <a:pos x="66" y="42"/>
                </a:cxn>
              </a:cxnLst>
              <a:rect l="0" t="0" r="r" b="b"/>
              <a:pathLst>
                <a:path w="80" h="86">
                  <a:moveTo>
                    <a:pt x="80" y="42"/>
                  </a:moveTo>
                  <a:lnTo>
                    <a:pt x="80" y="42"/>
                  </a:lnTo>
                  <a:lnTo>
                    <a:pt x="78" y="52"/>
                  </a:lnTo>
                  <a:lnTo>
                    <a:pt x="74" y="60"/>
                  </a:lnTo>
                  <a:lnTo>
                    <a:pt x="74" y="60"/>
                  </a:lnTo>
                  <a:lnTo>
                    <a:pt x="70" y="68"/>
                  </a:lnTo>
                  <a:lnTo>
                    <a:pt x="64" y="74"/>
                  </a:lnTo>
                  <a:lnTo>
                    <a:pt x="64" y="74"/>
                  </a:lnTo>
                  <a:lnTo>
                    <a:pt x="58" y="78"/>
                  </a:lnTo>
                  <a:lnTo>
                    <a:pt x="50" y="82"/>
                  </a:lnTo>
                  <a:lnTo>
                    <a:pt x="50" y="82"/>
                  </a:lnTo>
                  <a:lnTo>
                    <a:pt x="42" y="84"/>
                  </a:lnTo>
                  <a:lnTo>
                    <a:pt x="34" y="86"/>
                  </a:lnTo>
                  <a:lnTo>
                    <a:pt x="34" y="86"/>
                  </a:lnTo>
                  <a:lnTo>
                    <a:pt x="26" y="84"/>
                  </a:lnTo>
                  <a:lnTo>
                    <a:pt x="18" y="82"/>
                  </a:lnTo>
                  <a:lnTo>
                    <a:pt x="18" y="82"/>
                  </a:lnTo>
                  <a:lnTo>
                    <a:pt x="12" y="78"/>
                  </a:lnTo>
                  <a:lnTo>
                    <a:pt x="6" y="74"/>
                  </a:lnTo>
                  <a:lnTo>
                    <a:pt x="6" y="74"/>
                  </a:lnTo>
                  <a:lnTo>
                    <a:pt x="4" y="68"/>
                  </a:lnTo>
                  <a:lnTo>
                    <a:pt x="0" y="60"/>
                  </a:lnTo>
                  <a:lnTo>
                    <a:pt x="0" y="60"/>
                  </a:lnTo>
                  <a:lnTo>
                    <a:pt x="0" y="52"/>
                  </a:lnTo>
                  <a:lnTo>
                    <a:pt x="0" y="42"/>
                  </a:lnTo>
                  <a:lnTo>
                    <a:pt x="0" y="42"/>
                  </a:lnTo>
                  <a:lnTo>
                    <a:pt x="2" y="34"/>
                  </a:lnTo>
                  <a:lnTo>
                    <a:pt x="6" y="24"/>
                  </a:lnTo>
                  <a:lnTo>
                    <a:pt x="10" y="18"/>
                  </a:lnTo>
                  <a:lnTo>
                    <a:pt x="14" y="12"/>
                  </a:lnTo>
                  <a:lnTo>
                    <a:pt x="14" y="12"/>
                  </a:lnTo>
                  <a:lnTo>
                    <a:pt x="20" y="6"/>
                  </a:lnTo>
                  <a:lnTo>
                    <a:pt x="28" y="4"/>
                  </a:lnTo>
                  <a:lnTo>
                    <a:pt x="36" y="0"/>
                  </a:lnTo>
                  <a:lnTo>
                    <a:pt x="46" y="0"/>
                  </a:lnTo>
                  <a:lnTo>
                    <a:pt x="46" y="0"/>
                  </a:lnTo>
                  <a:lnTo>
                    <a:pt x="54" y="0"/>
                  </a:lnTo>
                  <a:lnTo>
                    <a:pt x="62" y="4"/>
                  </a:lnTo>
                  <a:lnTo>
                    <a:pt x="62" y="4"/>
                  </a:lnTo>
                  <a:lnTo>
                    <a:pt x="68" y="6"/>
                  </a:lnTo>
                  <a:lnTo>
                    <a:pt x="72" y="12"/>
                  </a:lnTo>
                  <a:lnTo>
                    <a:pt x="72" y="12"/>
                  </a:lnTo>
                  <a:lnTo>
                    <a:pt x="76" y="18"/>
                  </a:lnTo>
                  <a:lnTo>
                    <a:pt x="78" y="24"/>
                  </a:lnTo>
                  <a:lnTo>
                    <a:pt x="78" y="24"/>
                  </a:lnTo>
                  <a:lnTo>
                    <a:pt x="80" y="34"/>
                  </a:lnTo>
                  <a:lnTo>
                    <a:pt x="80" y="42"/>
                  </a:lnTo>
                  <a:lnTo>
                    <a:pt x="80" y="42"/>
                  </a:lnTo>
                  <a:close/>
                  <a:moveTo>
                    <a:pt x="66" y="42"/>
                  </a:moveTo>
                  <a:lnTo>
                    <a:pt x="66" y="42"/>
                  </a:lnTo>
                  <a:lnTo>
                    <a:pt x="66" y="28"/>
                  </a:lnTo>
                  <a:lnTo>
                    <a:pt x="66" y="28"/>
                  </a:lnTo>
                  <a:lnTo>
                    <a:pt x="62" y="18"/>
                  </a:lnTo>
                  <a:lnTo>
                    <a:pt x="62" y="18"/>
                  </a:lnTo>
                  <a:lnTo>
                    <a:pt x="60" y="14"/>
                  </a:lnTo>
                  <a:lnTo>
                    <a:pt x="56" y="12"/>
                  </a:lnTo>
                  <a:lnTo>
                    <a:pt x="56" y="12"/>
                  </a:lnTo>
                  <a:lnTo>
                    <a:pt x="50" y="10"/>
                  </a:lnTo>
                  <a:lnTo>
                    <a:pt x="44" y="8"/>
                  </a:lnTo>
                  <a:lnTo>
                    <a:pt x="44" y="8"/>
                  </a:lnTo>
                  <a:lnTo>
                    <a:pt x="38" y="10"/>
                  </a:lnTo>
                  <a:lnTo>
                    <a:pt x="32" y="12"/>
                  </a:lnTo>
                  <a:lnTo>
                    <a:pt x="28" y="14"/>
                  </a:lnTo>
                  <a:lnTo>
                    <a:pt x="24" y="18"/>
                  </a:lnTo>
                  <a:lnTo>
                    <a:pt x="24" y="18"/>
                  </a:lnTo>
                  <a:lnTo>
                    <a:pt x="16" y="28"/>
                  </a:lnTo>
                  <a:lnTo>
                    <a:pt x="14" y="42"/>
                  </a:lnTo>
                  <a:lnTo>
                    <a:pt x="14" y="42"/>
                  </a:lnTo>
                  <a:lnTo>
                    <a:pt x="14" y="56"/>
                  </a:lnTo>
                  <a:lnTo>
                    <a:pt x="14" y="56"/>
                  </a:lnTo>
                  <a:lnTo>
                    <a:pt x="16" y="68"/>
                  </a:lnTo>
                  <a:lnTo>
                    <a:pt x="16" y="68"/>
                  </a:lnTo>
                  <a:lnTo>
                    <a:pt x="20" y="72"/>
                  </a:lnTo>
                  <a:lnTo>
                    <a:pt x="24" y="74"/>
                  </a:lnTo>
                  <a:lnTo>
                    <a:pt x="24" y="74"/>
                  </a:lnTo>
                  <a:lnTo>
                    <a:pt x="30" y="76"/>
                  </a:lnTo>
                  <a:lnTo>
                    <a:pt x="36" y="78"/>
                  </a:lnTo>
                  <a:lnTo>
                    <a:pt x="36" y="78"/>
                  </a:lnTo>
                  <a:lnTo>
                    <a:pt x="42" y="76"/>
                  </a:lnTo>
                  <a:lnTo>
                    <a:pt x="48" y="74"/>
                  </a:lnTo>
                  <a:lnTo>
                    <a:pt x="48" y="74"/>
                  </a:lnTo>
                  <a:lnTo>
                    <a:pt x="52" y="72"/>
                  </a:lnTo>
                  <a:lnTo>
                    <a:pt x="56" y="68"/>
                  </a:lnTo>
                  <a:lnTo>
                    <a:pt x="56" y="68"/>
                  </a:lnTo>
                  <a:lnTo>
                    <a:pt x="62" y="56"/>
                  </a:lnTo>
                  <a:lnTo>
                    <a:pt x="62" y="56"/>
                  </a:lnTo>
                  <a:lnTo>
                    <a:pt x="66" y="42"/>
                  </a:lnTo>
                  <a:lnTo>
                    <a:pt x="66" y="42"/>
                  </a:lnTo>
                  <a:close/>
                </a:path>
              </a:pathLst>
            </a:custGeom>
            <a:solidFill>
              <a:srgbClr val="58595B"/>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71"/>
            <p:cNvSpPr>
              <a:spLocks/>
            </p:cNvSpPr>
            <p:nvPr/>
          </p:nvSpPr>
          <p:spPr bwMode="auto">
            <a:xfrm>
              <a:off x="1317625" y="3921125"/>
              <a:ext cx="117475" cy="130175"/>
            </a:xfrm>
            <a:custGeom>
              <a:avLst/>
              <a:gdLst/>
              <a:ahLst/>
              <a:cxnLst>
                <a:cxn ang="0">
                  <a:pos x="54" y="82"/>
                </a:cxn>
                <a:cxn ang="0">
                  <a:pos x="54" y="72"/>
                </a:cxn>
                <a:cxn ang="0">
                  <a:pos x="54" y="72"/>
                </a:cxn>
                <a:cxn ang="0">
                  <a:pos x="44" y="78"/>
                </a:cxn>
                <a:cxn ang="0">
                  <a:pos x="44" y="78"/>
                </a:cxn>
                <a:cxn ang="0">
                  <a:pos x="36" y="82"/>
                </a:cxn>
                <a:cxn ang="0">
                  <a:pos x="36" y="82"/>
                </a:cxn>
                <a:cxn ang="0">
                  <a:pos x="28" y="82"/>
                </a:cxn>
                <a:cxn ang="0">
                  <a:pos x="28" y="82"/>
                </a:cxn>
                <a:cxn ang="0">
                  <a:pos x="20" y="82"/>
                </a:cxn>
                <a:cxn ang="0">
                  <a:pos x="20" y="82"/>
                </a:cxn>
                <a:cxn ang="0">
                  <a:pos x="12" y="82"/>
                </a:cxn>
                <a:cxn ang="0">
                  <a:pos x="12" y="82"/>
                </a:cxn>
                <a:cxn ang="0">
                  <a:pos x="6" y="78"/>
                </a:cxn>
                <a:cxn ang="0">
                  <a:pos x="6" y="78"/>
                </a:cxn>
                <a:cxn ang="0">
                  <a:pos x="2" y="70"/>
                </a:cxn>
                <a:cxn ang="0">
                  <a:pos x="2" y="70"/>
                </a:cxn>
                <a:cxn ang="0">
                  <a:pos x="0" y="58"/>
                </a:cxn>
                <a:cxn ang="0">
                  <a:pos x="8" y="0"/>
                </a:cxn>
                <a:cxn ang="0">
                  <a:pos x="20" y="0"/>
                </a:cxn>
                <a:cxn ang="0">
                  <a:pos x="14" y="52"/>
                </a:cxn>
                <a:cxn ang="0">
                  <a:pos x="14" y="52"/>
                </a:cxn>
                <a:cxn ang="0">
                  <a:pos x="12" y="58"/>
                </a:cxn>
                <a:cxn ang="0">
                  <a:pos x="12" y="58"/>
                </a:cxn>
                <a:cxn ang="0">
                  <a:pos x="14" y="66"/>
                </a:cxn>
                <a:cxn ang="0">
                  <a:pos x="14" y="66"/>
                </a:cxn>
                <a:cxn ang="0">
                  <a:pos x="18" y="70"/>
                </a:cxn>
                <a:cxn ang="0">
                  <a:pos x="18" y="70"/>
                </a:cxn>
                <a:cxn ang="0">
                  <a:pos x="20" y="72"/>
                </a:cxn>
                <a:cxn ang="0">
                  <a:pos x="26" y="72"/>
                </a:cxn>
                <a:cxn ang="0">
                  <a:pos x="26" y="72"/>
                </a:cxn>
                <a:cxn ang="0">
                  <a:pos x="34" y="72"/>
                </a:cxn>
                <a:cxn ang="0">
                  <a:pos x="34" y="72"/>
                </a:cxn>
                <a:cxn ang="0">
                  <a:pos x="42" y="70"/>
                </a:cxn>
                <a:cxn ang="0">
                  <a:pos x="42" y="70"/>
                </a:cxn>
                <a:cxn ang="0">
                  <a:pos x="48" y="66"/>
                </a:cxn>
                <a:cxn ang="0">
                  <a:pos x="48" y="66"/>
                </a:cxn>
                <a:cxn ang="0">
                  <a:pos x="54" y="64"/>
                </a:cxn>
                <a:cxn ang="0">
                  <a:pos x="62" y="0"/>
                </a:cxn>
                <a:cxn ang="0">
                  <a:pos x="74" y="0"/>
                </a:cxn>
                <a:cxn ang="0">
                  <a:pos x="64" y="82"/>
                </a:cxn>
                <a:cxn ang="0">
                  <a:pos x="54" y="82"/>
                </a:cxn>
              </a:cxnLst>
              <a:rect l="0" t="0" r="r" b="b"/>
              <a:pathLst>
                <a:path w="74" h="82">
                  <a:moveTo>
                    <a:pt x="54" y="82"/>
                  </a:moveTo>
                  <a:lnTo>
                    <a:pt x="54" y="72"/>
                  </a:lnTo>
                  <a:lnTo>
                    <a:pt x="54" y="72"/>
                  </a:lnTo>
                  <a:lnTo>
                    <a:pt x="44" y="78"/>
                  </a:lnTo>
                  <a:lnTo>
                    <a:pt x="44" y="78"/>
                  </a:lnTo>
                  <a:lnTo>
                    <a:pt x="36" y="82"/>
                  </a:lnTo>
                  <a:lnTo>
                    <a:pt x="36" y="82"/>
                  </a:lnTo>
                  <a:lnTo>
                    <a:pt x="28" y="82"/>
                  </a:lnTo>
                  <a:lnTo>
                    <a:pt x="28" y="82"/>
                  </a:lnTo>
                  <a:lnTo>
                    <a:pt x="20" y="82"/>
                  </a:lnTo>
                  <a:lnTo>
                    <a:pt x="20" y="82"/>
                  </a:lnTo>
                  <a:lnTo>
                    <a:pt x="12" y="82"/>
                  </a:lnTo>
                  <a:lnTo>
                    <a:pt x="12" y="82"/>
                  </a:lnTo>
                  <a:lnTo>
                    <a:pt x="6" y="78"/>
                  </a:lnTo>
                  <a:lnTo>
                    <a:pt x="6" y="78"/>
                  </a:lnTo>
                  <a:lnTo>
                    <a:pt x="2" y="70"/>
                  </a:lnTo>
                  <a:lnTo>
                    <a:pt x="2" y="70"/>
                  </a:lnTo>
                  <a:lnTo>
                    <a:pt x="0" y="58"/>
                  </a:lnTo>
                  <a:lnTo>
                    <a:pt x="8" y="0"/>
                  </a:lnTo>
                  <a:lnTo>
                    <a:pt x="20" y="0"/>
                  </a:lnTo>
                  <a:lnTo>
                    <a:pt x="14" y="52"/>
                  </a:lnTo>
                  <a:lnTo>
                    <a:pt x="14" y="52"/>
                  </a:lnTo>
                  <a:lnTo>
                    <a:pt x="12" y="58"/>
                  </a:lnTo>
                  <a:lnTo>
                    <a:pt x="12" y="58"/>
                  </a:lnTo>
                  <a:lnTo>
                    <a:pt x="14" y="66"/>
                  </a:lnTo>
                  <a:lnTo>
                    <a:pt x="14" y="66"/>
                  </a:lnTo>
                  <a:lnTo>
                    <a:pt x="18" y="70"/>
                  </a:lnTo>
                  <a:lnTo>
                    <a:pt x="18" y="70"/>
                  </a:lnTo>
                  <a:lnTo>
                    <a:pt x="20" y="72"/>
                  </a:lnTo>
                  <a:lnTo>
                    <a:pt x="26" y="72"/>
                  </a:lnTo>
                  <a:lnTo>
                    <a:pt x="26" y="72"/>
                  </a:lnTo>
                  <a:lnTo>
                    <a:pt x="34" y="72"/>
                  </a:lnTo>
                  <a:lnTo>
                    <a:pt x="34" y="72"/>
                  </a:lnTo>
                  <a:lnTo>
                    <a:pt x="42" y="70"/>
                  </a:lnTo>
                  <a:lnTo>
                    <a:pt x="42" y="70"/>
                  </a:lnTo>
                  <a:lnTo>
                    <a:pt x="48" y="66"/>
                  </a:lnTo>
                  <a:lnTo>
                    <a:pt x="48" y="66"/>
                  </a:lnTo>
                  <a:lnTo>
                    <a:pt x="54" y="64"/>
                  </a:lnTo>
                  <a:lnTo>
                    <a:pt x="62" y="0"/>
                  </a:lnTo>
                  <a:lnTo>
                    <a:pt x="74" y="0"/>
                  </a:lnTo>
                  <a:lnTo>
                    <a:pt x="64" y="82"/>
                  </a:lnTo>
                  <a:lnTo>
                    <a:pt x="54" y="82"/>
                  </a:lnTo>
                  <a:close/>
                </a:path>
              </a:pathLst>
            </a:custGeom>
            <a:solidFill>
              <a:srgbClr val="58595B"/>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72"/>
            <p:cNvSpPr>
              <a:spLocks/>
            </p:cNvSpPr>
            <p:nvPr/>
          </p:nvSpPr>
          <p:spPr bwMode="auto">
            <a:xfrm>
              <a:off x="1460500" y="3921125"/>
              <a:ext cx="85725" cy="130175"/>
            </a:xfrm>
            <a:custGeom>
              <a:avLst/>
              <a:gdLst/>
              <a:ahLst/>
              <a:cxnLst>
                <a:cxn ang="0">
                  <a:pos x="34" y="12"/>
                </a:cxn>
                <a:cxn ang="0">
                  <a:pos x="34" y="12"/>
                </a:cxn>
                <a:cxn ang="0">
                  <a:pos x="28" y="14"/>
                </a:cxn>
                <a:cxn ang="0">
                  <a:pos x="20" y="18"/>
                </a:cxn>
                <a:cxn ang="0">
                  <a:pos x="12" y="82"/>
                </a:cxn>
                <a:cxn ang="0">
                  <a:pos x="0" y="82"/>
                </a:cxn>
                <a:cxn ang="0">
                  <a:pos x="10" y="0"/>
                </a:cxn>
                <a:cxn ang="0">
                  <a:pos x="22" y="0"/>
                </a:cxn>
                <a:cxn ang="0">
                  <a:pos x="20" y="10"/>
                </a:cxn>
                <a:cxn ang="0">
                  <a:pos x="20" y="10"/>
                </a:cxn>
                <a:cxn ang="0">
                  <a:pos x="30" y="4"/>
                </a:cxn>
                <a:cxn ang="0">
                  <a:pos x="30" y="4"/>
                </a:cxn>
                <a:cxn ang="0">
                  <a:pos x="38" y="2"/>
                </a:cxn>
                <a:cxn ang="0">
                  <a:pos x="38" y="2"/>
                </a:cxn>
                <a:cxn ang="0">
                  <a:pos x="46" y="0"/>
                </a:cxn>
                <a:cxn ang="0">
                  <a:pos x="46" y="0"/>
                </a:cxn>
                <a:cxn ang="0">
                  <a:pos x="54" y="0"/>
                </a:cxn>
                <a:cxn ang="0">
                  <a:pos x="52" y="10"/>
                </a:cxn>
                <a:cxn ang="0">
                  <a:pos x="52" y="10"/>
                </a:cxn>
                <a:cxn ang="0">
                  <a:pos x="34" y="12"/>
                </a:cxn>
                <a:cxn ang="0">
                  <a:pos x="34" y="12"/>
                </a:cxn>
              </a:cxnLst>
              <a:rect l="0" t="0" r="r" b="b"/>
              <a:pathLst>
                <a:path w="54" h="82">
                  <a:moveTo>
                    <a:pt x="34" y="12"/>
                  </a:moveTo>
                  <a:lnTo>
                    <a:pt x="34" y="12"/>
                  </a:lnTo>
                  <a:lnTo>
                    <a:pt x="28" y="14"/>
                  </a:lnTo>
                  <a:lnTo>
                    <a:pt x="20" y="18"/>
                  </a:lnTo>
                  <a:lnTo>
                    <a:pt x="12" y="82"/>
                  </a:lnTo>
                  <a:lnTo>
                    <a:pt x="0" y="82"/>
                  </a:lnTo>
                  <a:lnTo>
                    <a:pt x="10" y="0"/>
                  </a:lnTo>
                  <a:lnTo>
                    <a:pt x="22" y="0"/>
                  </a:lnTo>
                  <a:lnTo>
                    <a:pt x="20" y="10"/>
                  </a:lnTo>
                  <a:lnTo>
                    <a:pt x="20" y="10"/>
                  </a:lnTo>
                  <a:lnTo>
                    <a:pt x="30" y="4"/>
                  </a:lnTo>
                  <a:lnTo>
                    <a:pt x="30" y="4"/>
                  </a:lnTo>
                  <a:lnTo>
                    <a:pt x="38" y="2"/>
                  </a:lnTo>
                  <a:lnTo>
                    <a:pt x="38" y="2"/>
                  </a:lnTo>
                  <a:lnTo>
                    <a:pt x="46" y="0"/>
                  </a:lnTo>
                  <a:lnTo>
                    <a:pt x="46" y="0"/>
                  </a:lnTo>
                  <a:lnTo>
                    <a:pt x="54" y="0"/>
                  </a:lnTo>
                  <a:lnTo>
                    <a:pt x="52" y="10"/>
                  </a:lnTo>
                  <a:lnTo>
                    <a:pt x="52" y="10"/>
                  </a:lnTo>
                  <a:lnTo>
                    <a:pt x="34" y="12"/>
                  </a:lnTo>
                  <a:lnTo>
                    <a:pt x="34" y="12"/>
                  </a:lnTo>
                  <a:close/>
                </a:path>
              </a:pathLst>
            </a:custGeom>
            <a:solidFill>
              <a:srgbClr val="58595B"/>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73"/>
            <p:cNvSpPr>
              <a:spLocks/>
            </p:cNvSpPr>
            <p:nvPr/>
          </p:nvSpPr>
          <p:spPr bwMode="auto">
            <a:xfrm>
              <a:off x="1638300" y="3879850"/>
              <a:ext cx="155575" cy="171450"/>
            </a:xfrm>
            <a:custGeom>
              <a:avLst/>
              <a:gdLst/>
              <a:ahLst/>
              <a:cxnLst>
                <a:cxn ang="0">
                  <a:pos x="84" y="108"/>
                </a:cxn>
                <a:cxn ang="0">
                  <a:pos x="66" y="108"/>
                </a:cxn>
                <a:cxn ang="0">
                  <a:pos x="24" y="10"/>
                </a:cxn>
                <a:cxn ang="0">
                  <a:pos x="22" y="10"/>
                </a:cxn>
                <a:cxn ang="0">
                  <a:pos x="12" y="108"/>
                </a:cxn>
                <a:cxn ang="0">
                  <a:pos x="0" y="108"/>
                </a:cxn>
                <a:cxn ang="0">
                  <a:pos x="14" y="0"/>
                </a:cxn>
                <a:cxn ang="0">
                  <a:pos x="32" y="0"/>
                </a:cxn>
                <a:cxn ang="0">
                  <a:pos x="74" y="94"/>
                </a:cxn>
                <a:cxn ang="0">
                  <a:pos x="76" y="94"/>
                </a:cxn>
                <a:cxn ang="0">
                  <a:pos x="86" y="0"/>
                </a:cxn>
                <a:cxn ang="0">
                  <a:pos x="98" y="0"/>
                </a:cxn>
                <a:cxn ang="0">
                  <a:pos x="84" y="108"/>
                </a:cxn>
              </a:cxnLst>
              <a:rect l="0" t="0" r="r" b="b"/>
              <a:pathLst>
                <a:path w="98" h="108">
                  <a:moveTo>
                    <a:pt x="84" y="108"/>
                  </a:moveTo>
                  <a:lnTo>
                    <a:pt x="66" y="108"/>
                  </a:lnTo>
                  <a:lnTo>
                    <a:pt x="24" y="10"/>
                  </a:lnTo>
                  <a:lnTo>
                    <a:pt x="22" y="10"/>
                  </a:lnTo>
                  <a:lnTo>
                    <a:pt x="12" y="108"/>
                  </a:lnTo>
                  <a:lnTo>
                    <a:pt x="0" y="108"/>
                  </a:lnTo>
                  <a:lnTo>
                    <a:pt x="14" y="0"/>
                  </a:lnTo>
                  <a:lnTo>
                    <a:pt x="32" y="0"/>
                  </a:lnTo>
                  <a:lnTo>
                    <a:pt x="74" y="94"/>
                  </a:lnTo>
                  <a:lnTo>
                    <a:pt x="76" y="94"/>
                  </a:lnTo>
                  <a:lnTo>
                    <a:pt x="86" y="0"/>
                  </a:lnTo>
                  <a:lnTo>
                    <a:pt x="98" y="0"/>
                  </a:lnTo>
                  <a:lnTo>
                    <a:pt x="84" y="108"/>
                  </a:lnTo>
                  <a:close/>
                </a:path>
              </a:pathLst>
            </a:custGeom>
            <a:solidFill>
              <a:srgbClr val="58595B"/>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74"/>
            <p:cNvSpPr>
              <a:spLocks noEditPoints="1"/>
            </p:cNvSpPr>
            <p:nvPr/>
          </p:nvSpPr>
          <p:spPr bwMode="auto">
            <a:xfrm>
              <a:off x="1812925" y="3917950"/>
              <a:ext cx="120650" cy="136525"/>
            </a:xfrm>
            <a:custGeom>
              <a:avLst/>
              <a:gdLst/>
              <a:ahLst/>
              <a:cxnLst>
                <a:cxn ang="0">
                  <a:pos x="14" y="46"/>
                </a:cxn>
                <a:cxn ang="0">
                  <a:pos x="16" y="64"/>
                </a:cxn>
                <a:cxn ang="0">
                  <a:pos x="20" y="70"/>
                </a:cxn>
                <a:cxn ang="0">
                  <a:pos x="24" y="72"/>
                </a:cxn>
                <a:cxn ang="0">
                  <a:pos x="34" y="76"/>
                </a:cxn>
                <a:cxn ang="0">
                  <a:pos x="44" y="78"/>
                </a:cxn>
                <a:cxn ang="0">
                  <a:pos x="56" y="76"/>
                </a:cxn>
                <a:cxn ang="0">
                  <a:pos x="66" y="74"/>
                </a:cxn>
                <a:cxn ang="0">
                  <a:pos x="64" y="82"/>
                </a:cxn>
                <a:cxn ang="0">
                  <a:pos x="52" y="86"/>
                </a:cxn>
                <a:cxn ang="0">
                  <a:pos x="38" y="86"/>
                </a:cxn>
                <a:cxn ang="0">
                  <a:pos x="20" y="82"/>
                </a:cxn>
                <a:cxn ang="0">
                  <a:pos x="8" y="74"/>
                </a:cxn>
                <a:cxn ang="0">
                  <a:pos x="4" y="68"/>
                </a:cxn>
                <a:cxn ang="0">
                  <a:pos x="0" y="52"/>
                </a:cxn>
                <a:cxn ang="0">
                  <a:pos x="2" y="42"/>
                </a:cxn>
                <a:cxn ang="0">
                  <a:pos x="6" y="22"/>
                </a:cxn>
                <a:cxn ang="0">
                  <a:pos x="10" y="16"/>
                </a:cxn>
                <a:cxn ang="0">
                  <a:pos x="16" y="10"/>
                </a:cxn>
                <a:cxn ang="0">
                  <a:pos x="28" y="2"/>
                </a:cxn>
                <a:cxn ang="0">
                  <a:pos x="44" y="0"/>
                </a:cxn>
                <a:cxn ang="0">
                  <a:pos x="52" y="2"/>
                </a:cxn>
                <a:cxn ang="0">
                  <a:pos x="60" y="4"/>
                </a:cxn>
                <a:cxn ang="0">
                  <a:pos x="70" y="12"/>
                </a:cxn>
                <a:cxn ang="0">
                  <a:pos x="74" y="18"/>
                </a:cxn>
                <a:cxn ang="0">
                  <a:pos x="76" y="26"/>
                </a:cxn>
                <a:cxn ang="0">
                  <a:pos x="76" y="44"/>
                </a:cxn>
                <a:cxn ang="0">
                  <a:pos x="14" y="46"/>
                </a:cxn>
                <a:cxn ang="0">
                  <a:pos x="62" y="26"/>
                </a:cxn>
                <a:cxn ang="0">
                  <a:pos x="60" y="18"/>
                </a:cxn>
                <a:cxn ang="0">
                  <a:pos x="54" y="10"/>
                </a:cxn>
                <a:cxn ang="0">
                  <a:pos x="48" y="10"/>
                </a:cxn>
                <a:cxn ang="0">
                  <a:pos x="42" y="8"/>
                </a:cxn>
                <a:cxn ang="0">
                  <a:pos x="24" y="16"/>
                </a:cxn>
                <a:cxn ang="0">
                  <a:pos x="18" y="26"/>
                </a:cxn>
                <a:cxn ang="0">
                  <a:pos x="62" y="38"/>
                </a:cxn>
                <a:cxn ang="0">
                  <a:pos x="62" y="26"/>
                </a:cxn>
              </a:cxnLst>
              <a:rect l="0" t="0" r="r" b="b"/>
              <a:pathLst>
                <a:path w="76" h="86">
                  <a:moveTo>
                    <a:pt x="14" y="46"/>
                  </a:moveTo>
                  <a:lnTo>
                    <a:pt x="14" y="46"/>
                  </a:lnTo>
                  <a:lnTo>
                    <a:pt x="14" y="56"/>
                  </a:lnTo>
                  <a:lnTo>
                    <a:pt x="16" y="64"/>
                  </a:lnTo>
                  <a:lnTo>
                    <a:pt x="16" y="64"/>
                  </a:lnTo>
                  <a:lnTo>
                    <a:pt x="20" y="70"/>
                  </a:lnTo>
                  <a:lnTo>
                    <a:pt x="24" y="72"/>
                  </a:lnTo>
                  <a:lnTo>
                    <a:pt x="24" y="72"/>
                  </a:lnTo>
                  <a:lnTo>
                    <a:pt x="30" y="76"/>
                  </a:lnTo>
                  <a:lnTo>
                    <a:pt x="34" y="76"/>
                  </a:lnTo>
                  <a:lnTo>
                    <a:pt x="34" y="76"/>
                  </a:lnTo>
                  <a:lnTo>
                    <a:pt x="44" y="78"/>
                  </a:lnTo>
                  <a:lnTo>
                    <a:pt x="44" y="78"/>
                  </a:lnTo>
                  <a:lnTo>
                    <a:pt x="56" y="76"/>
                  </a:lnTo>
                  <a:lnTo>
                    <a:pt x="56" y="76"/>
                  </a:lnTo>
                  <a:lnTo>
                    <a:pt x="66" y="74"/>
                  </a:lnTo>
                  <a:lnTo>
                    <a:pt x="64" y="82"/>
                  </a:lnTo>
                  <a:lnTo>
                    <a:pt x="64" y="82"/>
                  </a:lnTo>
                  <a:lnTo>
                    <a:pt x="52" y="86"/>
                  </a:lnTo>
                  <a:lnTo>
                    <a:pt x="52" y="86"/>
                  </a:lnTo>
                  <a:lnTo>
                    <a:pt x="38" y="86"/>
                  </a:lnTo>
                  <a:lnTo>
                    <a:pt x="38" y="86"/>
                  </a:lnTo>
                  <a:lnTo>
                    <a:pt x="30" y="84"/>
                  </a:lnTo>
                  <a:lnTo>
                    <a:pt x="20" y="82"/>
                  </a:lnTo>
                  <a:lnTo>
                    <a:pt x="14" y="80"/>
                  </a:lnTo>
                  <a:lnTo>
                    <a:pt x="8" y="74"/>
                  </a:lnTo>
                  <a:lnTo>
                    <a:pt x="8" y="74"/>
                  </a:lnTo>
                  <a:lnTo>
                    <a:pt x="4" y="68"/>
                  </a:lnTo>
                  <a:lnTo>
                    <a:pt x="2" y="60"/>
                  </a:lnTo>
                  <a:lnTo>
                    <a:pt x="0" y="52"/>
                  </a:lnTo>
                  <a:lnTo>
                    <a:pt x="2" y="42"/>
                  </a:lnTo>
                  <a:lnTo>
                    <a:pt x="2" y="42"/>
                  </a:lnTo>
                  <a:lnTo>
                    <a:pt x="4" y="32"/>
                  </a:lnTo>
                  <a:lnTo>
                    <a:pt x="6" y="22"/>
                  </a:lnTo>
                  <a:lnTo>
                    <a:pt x="6" y="22"/>
                  </a:lnTo>
                  <a:lnTo>
                    <a:pt x="10" y="16"/>
                  </a:lnTo>
                  <a:lnTo>
                    <a:pt x="16" y="10"/>
                  </a:lnTo>
                  <a:lnTo>
                    <a:pt x="16" y="10"/>
                  </a:lnTo>
                  <a:lnTo>
                    <a:pt x="22" y="6"/>
                  </a:lnTo>
                  <a:lnTo>
                    <a:pt x="28" y="2"/>
                  </a:lnTo>
                  <a:lnTo>
                    <a:pt x="28" y="2"/>
                  </a:lnTo>
                  <a:lnTo>
                    <a:pt x="44" y="0"/>
                  </a:lnTo>
                  <a:lnTo>
                    <a:pt x="44" y="0"/>
                  </a:lnTo>
                  <a:lnTo>
                    <a:pt x="52" y="2"/>
                  </a:lnTo>
                  <a:lnTo>
                    <a:pt x="60" y="4"/>
                  </a:lnTo>
                  <a:lnTo>
                    <a:pt x="60" y="4"/>
                  </a:lnTo>
                  <a:lnTo>
                    <a:pt x="66" y="8"/>
                  </a:lnTo>
                  <a:lnTo>
                    <a:pt x="70" y="12"/>
                  </a:lnTo>
                  <a:lnTo>
                    <a:pt x="70" y="12"/>
                  </a:lnTo>
                  <a:lnTo>
                    <a:pt x="74" y="18"/>
                  </a:lnTo>
                  <a:lnTo>
                    <a:pt x="76" y="26"/>
                  </a:lnTo>
                  <a:lnTo>
                    <a:pt x="76" y="26"/>
                  </a:lnTo>
                  <a:lnTo>
                    <a:pt x="76" y="34"/>
                  </a:lnTo>
                  <a:lnTo>
                    <a:pt x="76" y="44"/>
                  </a:lnTo>
                  <a:lnTo>
                    <a:pt x="76" y="46"/>
                  </a:lnTo>
                  <a:lnTo>
                    <a:pt x="14" y="46"/>
                  </a:lnTo>
                  <a:close/>
                  <a:moveTo>
                    <a:pt x="62" y="26"/>
                  </a:moveTo>
                  <a:lnTo>
                    <a:pt x="62" y="26"/>
                  </a:lnTo>
                  <a:lnTo>
                    <a:pt x="60" y="18"/>
                  </a:lnTo>
                  <a:lnTo>
                    <a:pt x="60" y="18"/>
                  </a:lnTo>
                  <a:lnTo>
                    <a:pt x="58" y="14"/>
                  </a:lnTo>
                  <a:lnTo>
                    <a:pt x="54" y="10"/>
                  </a:lnTo>
                  <a:lnTo>
                    <a:pt x="54" y="10"/>
                  </a:lnTo>
                  <a:lnTo>
                    <a:pt x="48" y="10"/>
                  </a:lnTo>
                  <a:lnTo>
                    <a:pt x="42" y="8"/>
                  </a:lnTo>
                  <a:lnTo>
                    <a:pt x="42" y="8"/>
                  </a:lnTo>
                  <a:lnTo>
                    <a:pt x="32" y="10"/>
                  </a:lnTo>
                  <a:lnTo>
                    <a:pt x="24" y="16"/>
                  </a:lnTo>
                  <a:lnTo>
                    <a:pt x="24" y="16"/>
                  </a:lnTo>
                  <a:lnTo>
                    <a:pt x="18" y="26"/>
                  </a:lnTo>
                  <a:lnTo>
                    <a:pt x="16" y="38"/>
                  </a:lnTo>
                  <a:lnTo>
                    <a:pt x="62" y="38"/>
                  </a:lnTo>
                  <a:lnTo>
                    <a:pt x="62" y="38"/>
                  </a:lnTo>
                  <a:lnTo>
                    <a:pt x="62" y="26"/>
                  </a:lnTo>
                  <a:lnTo>
                    <a:pt x="62" y="26"/>
                  </a:lnTo>
                  <a:close/>
                </a:path>
              </a:pathLst>
            </a:custGeom>
            <a:solidFill>
              <a:srgbClr val="58595B"/>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75"/>
            <p:cNvSpPr>
              <a:spLocks/>
            </p:cNvSpPr>
            <p:nvPr/>
          </p:nvSpPr>
          <p:spPr bwMode="auto">
            <a:xfrm>
              <a:off x="1952625" y="3876675"/>
              <a:ext cx="85725" cy="174625"/>
            </a:xfrm>
            <a:custGeom>
              <a:avLst/>
              <a:gdLst/>
              <a:ahLst/>
              <a:cxnLst>
                <a:cxn ang="0">
                  <a:pos x="30" y="38"/>
                </a:cxn>
                <a:cxn ang="0">
                  <a:pos x="24" y="90"/>
                </a:cxn>
                <a:cxn ang="0">
                  <a:pos x="24" y="90"/>
                </a:cxn>
                <a:cxn ang="0">
                  <a:pos x="22" y="96"/>
                </a:cxn>
                <a:cxn ang="0">
                  <a:pos x="22" y="96"/>
                </a:cxn>
                <a:cxn ang="0">
                  <a:pos x="24" y="100"/>
                </a:cxn>
                <a:cxn ang="0">
                  <a:pos x="24" y="100"/>
                </a:cxn>
                <a:cxn ang="0">
                  <a:pos x="28" y="100"/>
                </a:cxn>
                <a:cxn ang="0">
                  <a:pos x="28" y="100"/>
                </a:cxn>
                <a:cxn ang="0">
                  <a:pos x="34" y="100"/>
                </a:cxn>
                <a:cxn ang="0">
                  <a:pos x="44" y="100"/>
                </a:cxn>
                <a:cxn ang="0">
                  <a:pos x="44" y="110"/>
                </a:cxn>
                <a:cxn ang="0">
                  <a:pos x="32" y="110"/>
                </a:cxn>
                <a:cxn ang="0">
                  <a:pos x="32" y="110"/>
                </a:cxn>
                <a:cxn ang="0">
                  <a:pos x="22" y="110"/>
                </a:cxn>
                <a:cxn ang="0">
                  <a:pos x="22" y="110"/>
                </a:cxn>
                <a:cxn ang="0">
                  <a:pos x="14" y="108"/>
                </a:cxn>
                <a:cxn ang="0">
                  <a:pos x="14" y="108"/>
                </a:cxn>
                <a:cxn ang="0">
                  <a:pos x="12" y="104"/>
                </a:cxn>
                <a:cxn ang="0">
                  <a:pos x="10" y="102"/>
                </a:cxn>
                <a:cxn ang="0">
                  <a:pos x="10" y="102"/>
                </a:cxn>
                <a:cxn ang="0">
                  <a:pos x="10" y="90"/>
                </a:cxn>
                <a:cxn ang="0">
                  <a:pos x="18" y="38"/>
                </a:cxn>
                <a:cxn ang="0">
                  <a:pos x="0" y="38"/>
                </a:cxn>
                <a:cxn ang="0">
                  <a:pos x="2" y="28"/>
                </a:cxn>
                <a:cxn ang="0">
                  <a:pos x="18" y="28"/>
                </a:cxn>
                <a:cxn ang="0">
                  <a:pos x="22" y="4"/>
                </a:cxn>
                <a:cxn ang="0">
                  <a:pos x="22" y="4"/>
                </a:cxn>
                <a:cxn ang="0">
                  <a:pos x="24" y="4"/>
                </a:cxn>
                <a:cxn ang="0">
                  <a:pos x="24" y="4"/>
                </a:cxn>
                <a:cxn ang="0">
                  <a:pos x="26" y="2"/>
                </a:cxn>
                <a:cxn ang="0">
                  <a:pos x="26" y="2"/>
                </a:cxn>
                <a:cxn ang="0">
                  <a:pos x="30" y="0"/>
                </a:cxn>
                <a:cxn ang="0">
                  <a:pos x="30" y="0"/>
                </a:cxn>
                <a:cxn ang="0">
                  <a:pos x="34" y="0"/>
                </a:cxn>
                <a:cxn ang="0">
                  <a:pos x="30" y="28"/>
                </a:cxn>
                <a:cxn ang="0">
                  <a:pos x="54" y="28"/>
                </a:cxn>
                <a:cxn ang="0">
                  <a:pos x="52" y="38"/>
                </a:cxn>
                <a:cxn ang="0">
                  <a:pos x="30" y="38"/>
                </a:cxn>
              </a:cxnLst>
              <a:rect l="0" t="0" r="r" b="b"/>
              <a:pathLst>
                <a:path w="54" h="110">
                  <a:moveTo>
                    <a:pt x="30" y="38"/>
                  </a:moveTo>
                  <a:lnTo>
                    <a:pt x="24" y="90"/>
                  </a:lnTo>
                  <a:lnTo>
                    <a:pt x="24" y="90"/>
                  </a:lnTo>
                  <a:lnTo>
                    <a:pt x="22" y="96"/>
                  </a:lnTo>
                  <a:lnTo>
                    <a:pt x="22" y="96"/>
                  </a:lnTo>
                  <a:lnTo>
                    <a:pt x="24" y="100"/>
                  </a:lnTo>
                  <a:lnTo>
                    <a:pt x="24" y="100"/>
                  </a:lnTo>
                  <a:lnTo>
                    <a:pt x="28" y="100"/>
                  </a:lnTo>
                  <a:lnTo>
                    <a:pt x="28" y="100"/>
                  </a:lnTo>
                  <a:lnTo>
                    <a:pt x="34" y="100"/>
                  </a:lnTo>
                  <a:lnTo>
                    <a:pt x="44" y="100"/>
                  </a:lnTo>
                  <a:lnTo>
                    <a:pt x="44" y="110"/>
                  </a:lnTo>
                  <a:lnTo>
                    <a:pt x="32" y="110"/>
                  </a:lnTo>
                  <a:lnTo>
                    <a:pt x="32" y="110"/>
                  </a:lnTo>
                  <a:lnTo>
                    <a:pt x="22" y="110"/>
                  </a:lnTo>
                  <a:lnTo>
                    <a:pt x="22" y="110"/>
                  </a:lnTo>
                  <a:lnTo>
                    <a:pt x="14" y="108"/>
                  </a:lnTo>
                  <a:lnTo>
                    <a:pt x="14" y="108"/>
                  </a:lnTo>
                  <a:lnTo>
                    <a:pt x="12" y="104"/>
                  </a:lnTo>
                  <a:lnTo>
                    <a:pt x="10" y="102"/>
                  </a:lnTo>
                  <a:lnTo>
                    <a:pt x="10" y="102"/>
                  </a:lnTo>
                  <a:lnTo>
                    <a:pt x="10" y="90"/>
                  </a:lnTo>
                  <a:lnTo>
                    <a:pt x="18" y="38"/>
                  </a:lnTo>
                  <a:lnTo>
                    <a:pt x="0" y="38"/>
                  </a:lnTo>
                  <a:lnTo>
                    <a:pt x="2" y="28"/>
                  </a:lnTo>
                  <a:lnTo>
                    <a:pt x="18" y="28"/>
                  </a:lnTo>
                  <a:lnTo>
                    <a:pt x="22" y="4"/>
                  </a:lnTo>
                  <a:lnTo>
                    <a:pt x="22" y="4"/>
                  </a:lnTo>
                  <a:lnTo>
                    <a:pt x="24" y="4"/>
                  </a:lnTo>
                  <a:lnTo>
                    <a:pt x="24" y="4"/>
                  </a:lnTo>
                  <a:lnTo>
                    <a:pt x="26" y="2"/>
                  </a:lnTo>
                  <a:lnTo>
                    <a:pt x="26" y="2"/>
                  </a:lnTo>
                  <a:lnTo>
                    <a:pt x="30" y="0"/>
                  </a:lnTo>
                  <a:lnTo>
                    <a:pt x="30" y="0"/>
                  </a:lnTo>
                  <a:lnTo>
                    <a:pt x="34" y="0"/>
                  </a:lnTo>
                  <a:lnTo>
                    <a:pt x="30" y="28"/>
                  </a:lnTo>
                  <a:lnTo>
                    <a:pt x="54" y="28"/>
                  </a:lnTo>
                  <a:lnTo>
                    <a:pt x="52" y="38"/>
                  </a:lnTo>
                  <a:lnTo>
                    <a:pt x="30" y="38"/>
                  </a:lnTo>
                  <a:close/>
                </a:path>
              </a:pathLst>
            </a:custGeom>
            <a:solidFill>
              <a:srgbClr val="58595B"/>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76"/>
            <p:cNvSpPr>
              <a:spLocks/>
            </p:cNvSpPr>
            <p:nvPr/>
          </p:nvSpPr>
          <p:spPr bwMode="auto">
            <a:xfrm>
              <a:off x="2054225" y="3921125"/>
              <a:ext cx="184150" cy="130175"/>
            </a:xfrm>
            <a:custGeom>
              <a:avLst/>
              <a:gdLst/>
              <a:ahLst/>
              <a:cxnLst>
                <a:cxn ang="0">
                  <a:pos x="86" y="82"/>
                </a:cxn>
                <a:cxn ang="0">
                  <a:pos x="68" y="82"/>
                </a:cxn>
                <a:cxn ang="0">
                  <a:pos x="56" y="12"/>
                </a:cxn>
                <a:cxn ang="0">
                  <a:pos x="56" y="12"/>
                </a:cxn>
                <a:cxn ang="0">
                  <a:pos x="28" y="82"/>
                </a:cxn>
                <a:cxn ang="0">
                  <a:pos x="8" y="82"/>
                </a:cxn>
                <a:cxn ang="0">
                  <a:pos x="0" y="0"/>
                </a:cxn>
                <a:cxn ang="0">
                  <a:pos x="12" y="0"/>
                </a:cxn>
                <a:cxn ang="0">
                  <a:pos x="12" y="0"/>
                </a:cxn>
                <a:cxn ang="0">
                  <a:pos x="12" y="10"/>
                </a:cxn>
                <a:cxn ang="0">
                  <a:pos x="12" y="10"/>
                </a:cxn>
                <a:cxn ang="0">
                  <a:pos x="14" y="26"/>
                </a:cxn>
                <a:cxn ang="0">
                  <a:pos x="14" y="26"/>
                </a:cxn>
                <a:cxn ang="0">
                  <a:pos x="16" y="42"/>
                </a:cxn>
                <a:cxn ang="0">
                  <a:pos x="16" y="42"/>
                </a:cxn>
                <a:cxn ang="0">
                  <a:pos x="18" y="56"/>
                </a:cxn>
                <a:cxn ang="0">
                  <a:pos x="18" y="56"/>
                </a:cxn>
                <a:cxn ang="0">
                  <a:pos x="18" y="72"/>
                </a:cxn>
                <a:cxn ang="0">
                  <a:pos x="22" y="72"/>
                </a:cxn>
                <a:cxn ang="0">
                  <a:pos x="22" y="72"/>
                </a:cxn>
                <a:cxn ang="0">
                  <a:pos x="28" y="56"/>
                </a:cxn>
                <a:cxn ang="0">
                  <a:pos x="28" y="56"/>
                </a:cxn>
                <a:cxn ang="0">
                  <a:pos x="34" y="42"/>
                </a:cxn>
                <a:cxn ang="0">
                  <a:pos x="34" y="42"/>
                </a:cxn>
                <a:cxn ang="0">
                  <a:pos x="40" y="26"/>
                </a:cxn>
                <a:cxn ang="0">
                  <a:pos x="40" y="26"/>
                </a:cxn>
                <a:cxn ang="0">
                  <a:pos x="46" y="10"/>
                </a:cxn>
                <a:cxn ang="0">
                  <a:pos x="46" y="10"/>
                </a:cxn>
                <a:cxn ang="0">
                  <a:pos x="48" y="0"/>
                </a:cxn>
                <a:cxn ang="0">
                  <a:pos x="68" y="0"/>
                </a:cxn>
                <a:cxn ang="0">
                  <a:pos x="68" y="0"/>
                </a:cxn>
                <a:cxn ang="0">
                  <a:pos x="68" y="10"/>
                </a:cxn>
                <a:cxn ang="0">
                  <a:pos x="68" y="10"/>
                </a:cxn>
                <a:cxn ang="0">
                  <a:pos x="70" y="26"/>
                </a:cxn>
                <a:cxn ang="0">
                  <a:pos x="70" y="26"/>
                </a:cxn>
                <a:cxn ang="0">
                  <a:pos x="72" y="42"/>
                </a:cxn>
                <a:cxn ang="0">
                  <a:pos x="72" y="42"/>
                </a:cxn>
                <a:cxn ang="0">
                  <a:pos x="76" y="56"/>
                </a:cxn>
                <a:cxn ang="0">
                  <a:pos x="76" y="56"/>
                </a:cxn>
                <a:cxn ang="0">
                  <a:pos x="78" y="72"/>
                </a:cxn>
                <a:cxn ang="0">
                  <a:pos x="80" y="72"/>
                </a:cxn>
                <a:cxn ang="0">
                  <a:pos x="80" y="72"/>
                </a:cxn>
                <a:cxn ang="0">
                  <a:pos x="86" y="58"/>
                </a:cxn>
                <a:cxn ang="0">
                  <a:pos x="86" y="58"/>
                </a:cxn>
                <a:cxn ang="0">
                  <a:pos x="90" y="42"/>
                </a:cxn>
                <a:cxn ang="0">
                  <a:pos x="90" y="42"/>
                </a:cxn>
                <a:cxn ang="0">
                  <a:pos x="96" y="26"/>
                </a:cxn>
                <a:cxn ang="0">
                  <a:pos x="96" y="26"/>
                </a:cxn>
                <a:cxn ang="0">
                  <a:pos x="102" y="10"/>
                </a:cxn>
                <a:cxn ang="0">
                  <a:pos x="102" y="10"/>
                </a:cxn>
                <a:cxn ang="0">
                  <a:pos x="106" y="0"/>
                </a:cxn>
                <a:cxn ang="0">
                  <a:pos x="116" y="0"/>
                </a:cxn>
                <a:cxn ang="0">
                  <a:pos x="86" y="82"/>
                </a:cxn>
              </a:cxnLst>
              <a:rect l="0" t="0" r="r" b="b"/>
              <a:pathLst>
                <a:path w="116" h="82">
                  <a:moveTo>
                    <a:pt x="86" y="82"/>
                  </a:moveTo>
                  <a:lnTo>
                    <a:pt x="68" y="82"/>
                  </a:lnTo>
                  <a:lnTo>
                    <a:pt x="56" y="12"/>
                  </a:lnTo>
                  <a:lnTo>
                    <a:pt x="56" y="12"/>
                  </a:lnTo>
                  <a:lnTo>
                    <a:pt x="28" y="82"/>
                  </a:lnTo>
                  <a:lnTo>
                    <a:pt x="8" y="82"/>
                  </a:lnTo>
                  <a:lnTo>
                    <a:pt x="0" y="0"/>
                  </a:lnTo>
                  <a:lnTo>
                    <a:pt x="12" y="0"/>
                  </a:lnTo>
                  <a:lnTo>
                    <a:pt x="12" y="0"/>
                  </a:lnTo>
                  <a:lnTo>
                    <a:pt x="12" y="10"/>
                  </a:lnTo>
                  <a:lnTo>
                    <a:pt x="12" y="10"/>
                  </a:lnTo>
                  <a:lnTo>
                    <a:pt x="14" y="26"/>
                  </a:lnTo>
                  <a:lnTo>
                    <a:pt x="14" y="26"/>
                  </a:lnTo>
                  <a:lnTo>
                    <a:pt x="16" y="42"/>
                  </a:lnTo>
                  <a:lnTo>
                    <a:pt x="16" y="42"/>
                  </a:lnTo>
                  <a:lnTo>
                    <a:pt x="18" y="56"/>
                  </a:lnTo>
                  <a:lnTo>
                    <a:pt x="18" y="56"/>
                  </a:lnTo>
                  <a:lnTo>
                    <a:pt x="18" y="72"/>
                  </a:lnTo>
                  <a:lnTo>
                    <a:pt x="22" y="72"/>
                  </a:lnTo>
                  <a:lnTo>
                    <a:pt x="22" y="72"/>
                  </a:lnTo>
                  <a:lnTo>
                    <a:pt x="28" y="56"/>
                  </a:lnTo>
                  <a:lnTo>
                    <a:pt x="28" y="56"/>
                  </a:lnTo>
                  <a:lnTo>
                    <a:pt x="34" y="42"/>
                  </a:lnTo>
                  <a:lnTo>
                    <a:pt x="34" y="42"/>
                  </a:lnTo>
                  <a:lnTo>
                    <a:pt x="40" y="26"/>
                  </a:lnTo>
                  <a:lnTo>
                    <a:pt x="40" y="26"/>
                  </a:lnTo>
                  <a:lnTo>
                    <a:pt x="46" y="10"/>
                  </a:lnTo>
                  <a:lnTo>
                    <a:pt x="46" y="10"/>
                  </a:lnTo>
                  <a:lnTo>
                    <a:pt x="48" y="0"/>
                  </a:lnTo>
                  <a:lnTo>
                    <a:pt x="68" y="0"/>
                  </a:lnTo>
                  <a:lnTo>
                    <a:pt x="68" y="0"/>
                  </a:lnTo>
                  <a:lnTo>
                    <a:pt x="68" y="10"/>
                  </a:lnTo>
                  <a:lnTo>
                    <a:pt x="68" y="10"/>
                  </a:lnTo>
                  <a:lnTo>
                    <a:pt x="70" y="26"/>
                  </a:lnTo>
                  <a:lnTo>
                    <a:pt x="70" y="26"/>
                  </a:lnTo>
                  <a:lnTo>
                    <a:pt x="72" y="42"/>
                  </a:lnTo>
                  <a:lnTo>
                    <a:pt x="72" y="42"/>
                  </a:lnTo>
                  <a:lnTo>
                    <a:pt x="76" y="56"/>
                  </a:lnTo>
                  <a:lnTo>
                    <a:pt x="76" y="56"/>
                  </a:lnTo>
                  <a:lnTo>
                    <a:pt x="78" y="72"/>
                  </a:lnTo>
                  <a:lnTo>
                    <a:pt x="80" y="72"/>
                  </a:lnTo>
                  <a:lnTo>
                    <a:pt x="80" y="72"/>
                  </a:lnTo>
                  <a:lnTo>
                    <a:pt x="86" y="58"/>
                  </a:lnTo>
                  <a:lnTo>
                    <a:pt x="86" y="58"/>
                  </a:lnTo>
                  <a:lnTo>
                    <a:pt x="90" y="42"/>
                  </a:lnTo>
                  <a:lnTo>
                    <a:pt x="90" y="42"/>
                  </a:lnTo>
                  <a:lnTo>
                    <a:pt x="96" y="26"/>
                  </a:lnTo>
                  <a:lnTo>
                    <a:pt x="96" y="26"/>
                  </a:lnTo>
                  <a:lnTo>
                    <a:pt x="102" y="10"/>
                  </a:lnTo>
                  <a:lnTo>
                    <a:pt x="102" y="10"/>
                  </a:lnTo>
                  <a:lnTo>
                    <a:pt x="106" y="0"/>
                  </a:lnTo>
                  <a:lnTo>
                    <a:pt x="116" y="0"/>
                  </a:lnTo>
                  <a:lnTo>
                    <a:pt x="86" y="82"/>
                  </a:lnTo>
                  <a:close/>
                </a:path>
              </a:pathLst>
            </a:custGeom>
            <a:solidFill>
              <a:srgbClr val="58595B"/>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77"/>
            <p:cNvSpPr>
              <a:spLocks noEditPoints="1"/>
            </p:cNvSpPr>
            <p:nvPr/>
          </p:nvSpPr>
          <p:spPr bwMode="auto">
            <a:xfrm>
              <a:off x="2251075" y="3917950"/>
              <a:ext cx="127000" cy="136525"/>
            </a:xfrm>
            <a:custGeom>
              <a:avLst/>
              <a:gdLst/>
              <a:ahLst/>
              <a:cxnLst>
                <a:cxn ang="0">
                  <a:pos x="80" y="42"/>
                </a:cxn>
                <a:cxn ang="0">
                  <a:pos x="74" y="60"/>
                </a:cxn>
                <a:cxn ang="0">
                  <a:pos x="70" y="68"/>
                </a:cxn>
                <a:cxn ang="0">
                  <a:pos x="64" y="74"/>
                </a:cxn>
                <a:cxn ang="0">
                  <a:pos x="50" y="82"/>
                </a:cxn>
                <a:cxn ang="0">
                  <a:pos x="42" y="84"/>
                </a:cxn>
                <a:cxn ang="0">
                  <a:pos x="34" y="86"/>
                </a:cxn>
                <a:cxn ang="0">
                  <a:pos x="18" y="82"/>
                </a:cxn>
                <a:cxn ang="0">
                  <a:pos x="12" y="78"/>
                </a:cxn>
                <a:cxn ang="0">
                  <a:pos x="6" y="74"/>
                </a:cxn>
                <a:cxn ang="0">
                  <a:pos x="0" y="60"/>
                </a:cxn>
                <a:cxn ang="0">
                  <a:pos x="0" y="52"/>
                </a:cxn>
                <a:cxn ang="0">
                  <a:pos x="0" y="42"/>
                </a:cxn>
                <a:cxn ang="0">
                  <a:pos x="6" y="24"/>
                </a:cxn>
                <a:cxn ang="0">
                  <a:pos x="14" y="12"/>
                </a:cxn>
                <a:cxn ang="0">
                  <a:pos x="20" y="6"/>
                </a:cxn>
                <a:cxn ang="0">
                  <a:pos x="36" y="0"/>
                </a:cxn>
                <a:cxn ang="0">
                  <a:pos x="44" y="0"/>
                </a:cxn>
                <a:cxn ang="0">
                  <a:pos x="62" y="4"/>
                </a:cxn>
                <a:cxn ang="0">
                  <a:pos x="68" y="6"/>
                </a:cxn>
                <a:cxn ang="0">
                  <a:pos x="72" y="12"/>
                </a:cxn>
                <a:cxn ang="0">
                  <a:pos x="78" y="24"/>
                </a:cxn>
                <a:cxn ang="0">
                  <a:pos x="80" y="34"/>
                </a:cxn>
                <a:cxn ang="0">
                  <a:pos x="80" y="42"/>
                </a:cxn>
                <a:cxn ang="0">
                  <a:pos x="66" y="42"/>
                </a:cxn>
                <a:cxn ang="0">
                  <a:pos x="66" y="28"/>
                </a:cxn>
                <a:cxn ang="0">
                  <a:pos x="62" y="18"/>
                </a:cxn>
                <a:cxn ang="0">
                  <a:pos x="56" y="12"/>
                </a:cxn>
                <a:cxn ang="0">
                  <a:pos x="50" y="10"/>
                </a:cxn>
                <a:cxn ang="0">
                  <a:pos x="44" y="8"/>
                </a:cxn>
                <a:cxn ang="0">
                  <a:pos x="32" y="12"/>
                </a:cxn>
                <a:cxn ang="0">
                  <a:pos x="24" y="18"/>
                </a:cxn>
                <a:cxn ang="0">
                  <a:pos x="16" y="28"/>
                </a:cxn>
                <a:cxn ang="0">
                  <a:pos x="14" y="42"/>
                </a:cxn>
                <a:cxn ang="0">
                  <a:pos x="14" y="56"/>
                </a:cxn>
                <a:cxn ang="0">
                  <a:pos x="16" y="68"/>
                </a:cxn>
                <a:cxn ang="0">
                  <a:pos x="24" y="74"/>
                </a:cxn>
                <a:cxn ang="0">
                  <a:pos x="30" y="76"/>
                </a:cxn>
                <a:cxn ang="0">
                  <a:pos x="36" y="78"/>
                </a:cxn>
                <a:cxn ang="0">
                  <a:pos x="48" y="74"/>
                </a:cxn>
                <a:cxn ang="0">
                  <a:pos x="52" y="72"/>
                </a:cxn>
                <a:cxn ang="0">
                  <a:pos x="56" y="68"/>
                </a:cxn>
                <a:cxn ang="0">
                  <a:pos x="62" y="56"/>
                </a:cxn>
                <a:cxn ang="0">
                  <a:pos x="66" y="42"/>
                </a:cxn>
              </a:cxnLst>
              <a:rect l="0" t="0" r="r" b="b"/>
              <a:pathLst>
                <a:path w="80" h="86">
                  <a:moveTo>
                    <a:pt x="80" y="42"/>
                  </a:moveTo>
                  <a:lnTo>
                    <a:pt x="80" y="42"/>
                  </a:lnTo>
                  <a:lnTo>
                    <a:pt x="78" y="52"/>
                  </a:lnTo>
                  <a:lnTo>
                    <a:pt x="74" y="60"/>
                  </a:lnTo>
                  <a:lnTo>
                    <a:pt x="74" y="60"/>
                  </a:lnTo>
                  <a:lnTo>
                    <a:pt x="70" y="68"/>
                  </a:lnTo>
                  <a:lnTo>
                    <a:pt x="64" y="74"/>
                  </a:lnTo>
                  <a:lnTo>
                    <a:pt x="64" y="74"/>
                  </a:lnTo>
                  <a:lnTo>
                    <a:pt x="58" y="78"/>
                  </a:lnTo>
                  <a:lnTo>
                    <a:pt x="50" y="82"/>
                  </a:lnTo>
                  <a:lnTo>
                    <a:pt x="50" y="82"/>
                  </a:lnTo>
                  <a:lnTo>
                    <a:pt x="42" y="84"/>
                  </a:lnTo>
                  <a:lnTo>
                    <a:pt x="34" y="86"/>
                  </a:lnTo>
                  <a:lnTo>
                    <a:pt x="34" y="86"/>
                  </a:lnTo>
                  <a:lnTo>
                    <a:pt x="26" y="84"/>
                  </a:lnTo>
                  <a:lnTo>
                    <a:pt x="18" y="82"/>
                  </a:lnTo>
                  <a:lnTo>
                    <a:pt x="18" y="82"/>
                  </a:lnTo>
                  <a:lnTo>
                    <a:pt x="12" y="78"/>
                  </a:lnTo>
                  <a:lnTo>
                    <a:pt x="6" y="74"/>
                  </a:lnTo>
                  <a:lnTo>
                    <a:pt x="6" y="74"/>
                  </a:lnTo>
                  <a:lnTo>
                    <a:pt x="4" y="68"/>
                  </a:lnTo>
                  <a:lnTo>
                    <a:pt x="0" y="60"/>
                  </a:lnTo>
                  <a:lnTo>
                    <a:pt x="0" y="60"/>
                  </a:lnTo>
                  <a:lnTo>
                    <a:pt x="0" y="52"/>
                  </a:lnTo>
                  <a:lnTo>
                    <a:pt x="0" y="42"/>
                  </a:lnTo>
                  <a:lnTo>
                    <a:pt x="0" y="42"/>
                  </a:lnTo>
                  <a:lnTo>
                    <a:pt x="2" y="34"/>
                  </a:lnTo>
                  <a:lnTo>
                    <a:pt x="6" y="24"/>
                  </a:lnTo>
                  <a:lnTo>
                    <a:pt x="10" y="18"/>
                  </a:lnTo>
                  <a:lnTo>
                    <a:pt x="14" y="12"/>
                  </a:lnTo>
                  <a:lnTo>
                    <a:pt x="14" y="12"/>
                  </a:lnTo>
                  <a:lnTo>
                    <a:pt x="20" y="6"/>
                  </a:lnTo>
                  <a:lnTo>
                    <a:pt x="28" y="4"/>
                  </a:lnTo>
                  <a:lnTo>
                    <a:pt x="36" y="0"/>
                  </a:lnTo>
                  <a:lnTo>
                    <a:pt x="44" y="0"/>
                  </a:lnTo>
                  <a:lnTo>
                    <a:pt x="44" y="0"/>
                  </a:lnTo>
                  <a:lnTo>
                    <a:pt x="54" y="0"/>
                  </a:lnTo>
                  <a:lnTo>
                    <a:pt x="62" y="4"/>
                  </a:lnTo>
                  <a:lnTo>
                    <a:pt x="62" y="4"/>
                  </a:lnTo>
                  <a:lnTo>
                    <a:pt x="68" y="6"/>
                  </a:lnTo>
                  <a:lnTo>
                    <a:pt x="72" y="12"/>
                  </a:lnTo>
                  <a:lnTo>
                    <a:pt x="72" y="12"/>
                  </a:lnTo>
                  <a:lnTo>
                    <a:pt x="76" y="18"/>
                  </a:lnTo>
                  <a:lnTo>
                    <a:pt x="78" y="24"/>
                  </a:lnTo>
                  <a:lnTo>
                    <a:pt x="78" y="24"/>
                  </a:lnTo>
                  <a:lnTo>
                    <a:pt x="80" y="34"/>
                  </a:lnTo>
                  <a:lnTo>
                    <a:pt x="80" y="42"/>
                  </a:lnTo>
                  <a:lnTo>
                    <a:pt x="80" y="42"/>
                  </a:lnTo>
                  <a:close/>
                  <a:moveTo>
                    <a:pt x="66" y="42"/>
                  </a:moveTo>
                  <a:lnTo>
                    <a:pt x="66" y="42"/>
                  </a:lnTo>
                  <a:lnTo>
                    <a:pt x="66" y="28"/>
                  </a:lnTo>
                  <a:lnTo>
                    <a:pt x="66" y="28"/>
                  </a:lnTo>
                  <a:lnTo>
                    <a:pt x="62" y="18"/>
                  </a:lnTo>
                  <a:lnTo>
                    <a:pt x="62" y="18"/>
                  </a:lnTo>
                  <a:lnTo>
                    <a:pt x="60" y="14"/>
                  </a:lnTo>
                  <a:lnTo>
                    <a:pt x="56" y="12"/>
                  </a:lnTo>
                  <a:lnTo>
                    <a:pt x="56" y="12"/>
                  </a:lnTo>
                  <a:lnTo>
                    <a:pt x="50" y="10"/>
                  </a:lnTo>
                  <a:lnTo>
                    <a:pt x="44" y="8"/>
                  </a:lnTo>
                  <a:lnTo>
                    <a:pt x="44" y="8"/>
                  </a:lnTo>
                  <a:lnTo>
                    <a:pt x="38" y="10"/>
                  </a:lnTo>
                  <a:lnTo>
                    <a:pt x="32" y="12"/>
                  </a:lnTo>
                  <a:lnTo>
                    <a:pt x="28" y="14"/>
                  </a:lnTo>
                  <a:lnTo>
                    <a:pt x="24" y="18"/>
                  </a:lnTo>
                  <a:lnTo>
                    <a:pt x="24" y="18"/>
                  </a:lnTo>
                  <a:lnTo>
                    <a:pt x="16" y="28"/>
                  </a:lnTo>
                  <a:lnTo>
                    <a:pt x="14" y="42"/>
                  </a:lnTo>
                  <a:lnTo>
                    <a:pt x="14" y="42"/>
                  </a:lnTo>
                  <a:lnTo>
                    <a:pt x="14" y="56"/>
                  </a:lnTo>
                  <a:lnTo>
                    <a:pt x="14" y="56"/>
                  </a:lnTo>
                  <a:lnTo>
                    <a:pt x="16" y="68"/>
                  </a:lnTo>
                  <a:lnTo>
                    <a:pt x="16" y="68"/>
                  </a:lnTo>
                  <a:lnTo>
                    <a:pt x="20" y="72"/>
                  </a:lnTo>
                  <a:lnTo>
                    <a:pt x="24" y="74"/>
                  </a:lnTo>
                  <a:lnTo>
                    <a:pt x="24" y="74"/>
                  </a:lnTo>
                  <a:lnTo>
                    <a:pt x="30" y="76"/>
                  </a:lnTo>
                  <a:lnTo>
                    <a:pt x="36" y="78"/>
                  </a:lnTo>
                  <a:lnTo>
                    <a:pt x="36" y="78"/>
                  </a:lnTo>
                  <a:lnTo>
                    <a:pt x="42" y="76"/>
                  </a:lnTo>
                  <a:lnTo>
                    <a:pt x="48" y="74"/>
                  </a:lnTo>
                  <a:lnTo>
                    <a:pt x="48" y="74"/>
                  </a:lnTo>
                  <a:lnTo>
                    <a:pt x="52" y="72"/>
                  </a:lnTo>
                  <a:lnTo>
                    <a:pt x="56" y="68"/>
                  </a:lnTo>
                  <a:lnTo>
                    <a:pt x="56" y="68"/>
                  </a:lnTo>
                  <a:lnTo>
                    <a:pt x="62" y="56"/>
                  </a:lnTo>
                  <a:lnTo>
                    <a:pt x="62" y="56"/>
                  </a:lnTo>
                  <a:lnTo>
                    <a:pt x="66" y="42"/>
                  </a:lnTo>
                  <a:lnTo>
                    <a:pt x="66" y="42"/>
                  </a:lnTo>
                  <a:close/>
                </a:path>
              </a:pathLst>
            </a:custGeom>
            <a:solidFill>
              <a:srgbClr val="58595B"/>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78"/>
            <p:cNvSpPr>
              <a:spLocks/>
            </p:cNvSpPr>
            <p:nvPr/>
          </p:nvSpPr>
          <p:spPr bwMode="auto">
            <a:xfrm>
              <a:off x="2400300" y="3921125"/>
              <a:ext cx="85725" cy="130175"/>
            </a:xfrm>
            <a:custGeom>
              <a:avLst/>
              <a:gdLst/>
              <a:ahLst/>
              <a:cxnLst>
                <a:cxn ang="0">
                  <a:pos x="36" y="12"/>
                </a:cxn>
                <a:cxn ang="0">
                  <a:pos x="36" y="12"/>
                </a:cxn>
                <a:cxn ang="0">
                  <a:pos x="28" y="14"/>
                </a:cxn>
                <a:cxn ang="0">
                  <a:pos x="20" y="18"/>
                </a:cxn>
                <a:cxn ang="0">
                  <a:pos x="12" y="82"/>
                </a:cxn>
                <a:cxn ang="0">
                  <a:pos x="0" y="82"/>
                </a:cxn>
                <a:cxn ang="0">
                  <a:pos x="10" y="0"/>
                </a:cxn>
                <a:cxn ang="0">
                  <a:pos x="22" y="0"/>
                </a:cxn>
                <a:cxn ang="0">
                  <a:pos x="20" y="10"/>
                </a:cxn>
                <a:cxn ang="0">
                  <a:pos x="20" y="10"/>
                </a:cxn>
                <a:cxn ang="0">
                  <a:pos x="30" y="4"/>
                </a:cxn>
                <a:cxn ang="0">
                  <a:pos x="30" y="4"/>
                </a:cxn>
                <a:cxn ang="0">
                  <a:pos x="38" y="2"/>
                </a:cxn>
                <a:cxn ang="0">
                  <a:pos x="38" y="2"/>
                </a:cxn>
                <a:cxn ang="0">
                  <a:pos x="46" y="0"/>
                </a:cxn>
                <a:cxn ang="0">
                  <a:pos x="46" y="0"/>
                </a:cxn>
                <a:cxn ang="0">
                  <a:pos x="54" y="0"/>
                </a:cxn>
                <a:cxn ang="0">
                  <a:pos x="52" y="10"/>
                </a:cxn>
                <a:cxn ang="0">
                  <a:pos x="52" y="10"/>
                </a:cxn>
                <a:cxn ang="0">
                  <a:pos x="36" y="12"/>
                </a:cxn>
                <a:cxn ang="0">
                  <a:pos x="36" y="12"/>
                </a:cxn>
              </a:cxnLst>
              <a:rect l="0" t="0" r="r" b="b"/>
              <a:pathLst>
                <a:path w="54" h="82">
                  <a:moveTo>
                    <a:pt x="36" y="12"/>
                  </a:moveTo>
                  <a:lnTo>
                    <a:pt x="36" y="12"/>
                  </a:lnTo>
                  <a:lnTo>
                    <a:pt x="28" y="14"/>
                  </a:lnTo>
                  <a:lnTo>
                    <a:pt x="20" y="18"/>
                  </a:lnTo>
                  <a:lnTo>
                    <a:pt x="12" y="82"/>
                  </a:lnTo>
                  <a:lnTo>
                    <a:pt x="0" y="82"/>
                  </a:lnTo>
                  <a:lnTo>
                    <a:pt x="10" y="0"/>
                  </a:lnTo>
                  <a:lnTo>
                    <a:pt x="22" y="0"/>
                  </a:lnTo>
                  <a:lnTo>
                    <a:pt x="20" y="10"/>
                  </a:lnTo>
                  <a:lnTo>
                    <a:pt x="20" y="10"/>
                  </a:lnTo>
                  <a:lnTo>
                    <a:pt x="30" y="4"/>
                  </a:lnTo>
                  <a:lnTo>
                    <a:pt x="30" y="4"/>
                  </a:lnTo>
                  <a:lnTo>
                    <a:pt x="38" y="2"/>
                  </a:lnTo>
                  <a:lnTo>
                    <a:pt x="38" y="2"/>
                  </a:lnTo>
                  <a:lnTo>
                    <a:pt x="46" y="0"/>
                  </a:lnTo>
                  <a:lnTo>
                    <a:pt x="46" y="0"/>
                  </a:lnTo>
                  <a:lnTo>
                    <a:pt x="54" y="0"/>
                  </a:lnTo>
                  <a:lnTo>
                    <a:pt x="52" y="10"/>
                  </a:lnTo>
                  <a:lnTo>
                    <a:pt x="52" y="10"/>
                  </a:lnTo>
                  <a:lnTo>
                    <a:pt x="36" y="12"/>
                  </a:lnTo>
                  <a:lnTo>
                    <a:pt x="36" y="12"/>
                  </a:lnTo>
                  <a:close/>
                </a:path>
              </a:pathLst>
            </a:custGeom>
            <a:solidFill>
              <a:srgbClr val="58595B"/>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79"/>
            <p:cNvSpPr>
              <a:spLocks/>
            </p:cNvSpPr>
            <p:nvPr/>
          </p:nvSpPr>
          <p:spPr bwMode="auto">
            <a:xfrm>
              <a:off x="2492375" y="3867150"/>
              <a:ext cx="120650" cy="184150"/>
            </a:xfrm>
            <a:custGeom>
              <a:avLst/>
              <a:gdLst/>
              <a:ahLst/>
              <a:cxnLst>
                <a:cxn ang="0">
                  <a:pos x="54" y="116"/>
                </a:cxn>
                <a:cxn ang="0">
                  <a:pos x="18" y="72"/>
                </a:cxn>
                <a:cxn ang="0">
                  <a:pos x="12" y="116"/>
                </a:cxn>
                <a:cxn ang="0">
                  <a:pos x="0" y="116"/>
                </a:cxn>
                <a:cxn ang="0">
                  <a:pos x="14" y="0"/>
                </a:cxn>
                <a:cxn ang="0">
                  <a:pos x="26" y="0"/>
                </a:cxn>
                <a:cxn ang="0">
                  <a:pos x="18" y="70"/>
                </a:cxn>
                <a:cxn ang="0">
                  <a:pos x="60" y="34"/>
                </a:cxn>
                <a:cxn ang="0">
                  <a:pos x="76" y="34"/>
                </a:cxn>
                <a:cxn ang="0">
                  <a:pos x="32" y="70"/>
                </a:cxn>
                <a:cxn ang="0">
                  <a:pos x="70" y="116"/>
                </a:cxn>
                <a:cxn ang="0">
                  <a:pos x="54" y="116"/>
                </a:cxn>
              </a:cxnLst>
              <a:rect l="0" t="0" r="r" b="b"/>
              <a:pathLst>
                <a:path w="76" h="116">
                  <a:moveTo>
                    <a:pt x="54" y="116"/>
                  </a:moveTo>
                  <a:lnTo>
                    <a:pt x="18" y="72"/>
                  </a:lnTo>
                  <a:lnTo>
                    <a:pt x="12" y="116"/>
                  </a:lnTo>
                  <a:lnTo>
                    <a:pt x="0" y="116"/>
                  </a:lnTo>
                  <a:lnTo>
                    <a:pt x="14" y="0"/>
                  </a:lnTo>
                  <a:lnTo>
                    <a:pt x="26" y="0"/>
                  </a:lnTo>
                  <a:lnTo>
                    <a:pt x="18" y="70"/>
                  </a:lnTo>
                  <a:lnTo>
                    <a:pt x="60" y="34"/>
                  </a:lnTo>
                  <a:lnTo>
                    <a:pt x="76" y="34"/>
                  </a:lnTo>
                  <a:lnTo>
                    <a:pt x="32" y="70"/>
                  </a:lnTo>
                  <a:lnTo>
                    <a:pt x="70" y="116"/>
                  </a:lnTo>
                  <a:lnTo>
                    <a:pt x="54" y="116"/>
                  </a:lnTo>
                  <a:close/>
                </a:path>
              </a:pathLst>
            </a:custGeom>
            <a:solidFill>
              <a:srgbClr val="58595B"/>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80"/>
            <p:cNvSpPr>
              <a:spLocks/>
            </p:cNvSpPr>
            <p:nvPr/>
          </p:nvSpPr>
          <p:spPr bwMode="auto">
            <a:xfrm>
              <a:off x="2635250" y="3876675"/>
              <a:ext cx="34925" cy="57150"/>
            </a:xfrm>
            <a:custGeom>
              <a:avLst/>
              <a:gdLst/>
              <a:ahLst/>
              <a:cxnLst>
                <a:cxn ang="0">
                  <a:pos x="8" y="36"/>
                </a:cxn>
                <a:cxn ang="0">
                  <a:pos x="0" y="36"/>
                </a:cxn>
                <a:cxn ang="0">
                  <a:pos x="6" y="0"/>
                </a:cxn>
                <a:cxn ang="0">
                  <a:pos x="22" y="0"/>
                </a:cxn>
                <a:cxn ang="0">
                  <a:pos x="8" y="36"/>
                </a:cxn>
              </a:cxnLst>
              <a:rect l="0" t="0" r="r" b="b"/>
              <a:pathLst>
                <a:path w="22" h="36">
                  <a:moveTo>
                    <a:pt x="8" y="36"/>
                  </a:moveTo>
                  <a:lnTo>
                    <a:pt x="0" y="36"/>
                  </a:lnTo>
                  <a:lnTo>
                    <a:pt x="6" y="0"/>
                  </a:lnTo>
                  <a:lnTo>
                    <a:pt x="22" y="0"/>
                  </a:lnTo>
                  <a:lnTo>
                    <a:pt x="8" y="36"/>
                  </a:lnTo>
                  <a:close/>
                </a:path>
              </a:pathLst>
            </a:custGeom>
            <a:solidFill>
              <a:srgbClr val="58595B"/>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81"/>
            <p:cNvSpPr>
              <a:spLocks/>
            </p:cNvSpPr>
            <p:nvPr/>
          </p:nvSpPr>
          <p:spPr bwMode="auto">
            <a:xfrm>
              <a:off x="2682875" y="3917950"/>
              <a:ext cx="104775" cy="136525"/>
            </a:xfrm>
            <a:custGeom>
              <a:avLst/>
              <a:gdLst/>
              <a:ahLst/>
              <a:cxnLst>
                <a:cxn ang="0">
                  <a:pos x="64" y="60"/>
                </a:cxn>
                <a:cxn ang="0">
                  <a:pos x="54" y="78"/>
                </a:cxn>
                <a:cxn ang="0">
                  <a:pos x="48" y="82"/>
                </a:cxn>
                <a:cxn ang="0">
                  <a:pos x="26" y="86"/>
                </a:cxn>
                <a:cxn ang="0">
                  <a:pos x="12" y="84"/>
                </a:cxn>
                <a:cxn ang="0">
                  <a:pos x="0" y="82"/>
                </a:cxn>
                <a:cxn ang="0">
                  <a:pos x="2" y="74"/>
                </a:cxn>
                <a:cxn ang="0">
                  <a:pos x="12" y="76"/>
                </a:cxn>
                <a:cxn ang="0">
                  <a:pos x="24" y="76"/>
                </a:cxn>
                <a:cxn ang="0">
                  <a:pos x="34" y="76"/>
                </a:cxn>
                <a:cxn ang="0">
                  <a:pos x="42" y="74"/>
                </a:cxn>
                <a:cxn ang="0">
                  <a:pos x="48" y="70"/>
                </a:cxn>
                <a:cxn ang="0">
                  <a:pos x="52" y="62"/>
                </a:cxn>
                <a:cxn ang="0">
                  <a:pos x="52" y="58"/>
                </a:cxn>
                <a:cxn ang="0">
                  <a:pos x="50" y="54"/>
                </a:cxn>
                <a:cxn ang="0">
                  <a:pos x="44" y="50"/>
                </a:cxn>
                <a:cxn ang="0">
                  <a:pos x="36" y="48"/>
                </a:cxn>
                <a:cxn ang="0">
                  <a:pos x="28" y="46"/>
                </a:cxn>
                <a:cxn ang="0">
                  <a:pos x="20" y="44"/>
                </a:cxn>
                <a:cxn ang="0">
                  <a:pos x="12" y="40"/>
                </a:cxn>
                <a:cxn ang="0">
                  <a:pos x="8" y="34"/>
                </a:cxn>
                <a:cxn ang="0">
                  <a:pos x="8" y="24"/>
                </a:cxn>
                <a:cxn ang="0">
                  <a:pos x="12" y="12"/>
                </a:cxn>
                <a:cxn ang="0">
                  <a:pos x="20" y="6"/>
                </a:cxn>
                <a:cxn ang="0">
                  <a:pos x="30" y="2"/>
                </a:cxn>
                <a:cxn ang="0">
                  <a:pos x="42" y="0"/>
                </a:cxn>
                <a:cxn ang="0">
                  <a:pos x="56" y="2"/>
                </a:cxn>
                <a:cxn ang="0">
                  <a:pos x="66" y="2"/>
                </a:cxn>
                <a:cxn ang="0">
                  <a:pos x="64" y="12"/>
                </a:cxn>
                <a:cxn ang="0">
                  <a:pos x="56" y="10"/>
                </a:cxn>
                <a:cxn ang="0">
                  <a:pos x="44" y="10"/>
                </a:cxn>
                <a:cxn ang="0">
                  <a:pos x="36" y="10"/>
                </a:cxn>
                <a:cxn ang="0">
                  <a:pos x="28" y="12"/>
                </a:cxn>
                <a:cxn ang="0">
                  <a:pos x="22" y="16"/>
                </a:cxn>
                <a:cxn ang="0">
                  <a:pos x="20" y="22"/>
                </a:cxn>
                <a:cxn ang="0">
                  <a:pos x="20" y="26"/>
                </a:cxn>
                <a:cxn ang="0">
                  <a:pos x="20" y="28"/>
                </a:cxn>
                <a:cxn ang="0">
                  <a:pos x="26" y="32"/>
                </a:cxn>
                <a:cxn ang="0">
                  <a:pos x="32" y="36"/>
                </a:cxn>
                <a:cxn ang="0">
                  <a:pos x="38" y="36"/>
                </a:cxn>
                <a:cxn ang="0">
                  <a:pos x="48" y="38"/>
                </a:cxn>
                <a:cxn ang="0">
                  <a:pos x="56" y="42"/>
                </a:cxn>
                <a:cxn ang="0">
                  <a:pos x="62" y="50"/>
                </a:cxn>
                <a:cxn ang="0">
                  <a:pos x="64" y="60"/>
                </a:cxn>
              </a:cxnLst>
              <a:rect l="0" t="0" r="r" b="b"/>
              <a:pathLst>
                <a:path w="66" h="86">
                  <a:moveTo>
                    <a:pt x="64" y="60"/>
                  </a:moveTo>
                  <a:lnTo>
                    <a:pt x="64" y="60"/>
                  </a:lnTo>
                  <a:lnTo>
                    <a:pt x="60" y="70"/>
                  </a:lnTo>
                  <a:lnTo>
                    <a:pt x="54" y="78"/>
                  </a:lnTo>
                  <a:lnTo>
                    <a:pt x="54" y="78"/>
                  </a:lnTo>
                  <a:lnTo>
                    <a:pt x="48" y="82"/>
                  </a:lnTo>
                  <a:lnTo>
                    <a:pt x="42" y="84"/>
                  </a:lnTo>
                  <a:lnTo>
                    <a:pt x="26" y="86"/>
                  </a:lnTo>
                  <a:lnTo>
                    <a:pt x="26" y="86"/>
                  </a:lnTo>
                  <a:lnTo>
                    <a:pt x="12" y="84"/>
                  </a:lnTo>
                  <a:lnTo>
                    <a:pt x="12" y="84"/>
                  </a:lnTo>
                  <a:lnTo>
                    <a:pt x="0" y="82"/>
                  </a:lnTo>
                  <a:lnTo>
                    <a:pt x="2" y="74"/>
                  </a:lnTo>
                  <a:lnTo>
                    <a:pt x="2" y="74"/>
                  </a:lnTo>
                  <a:lnTo>
                    <a:pt x="12" y="76"/>
                  </a:lnTo>
                  <a:lnTo>
                    <a:pt x="12" y="76"/>
                  </a:lnTo>
                  <a:lnTo>
                    <a:pt x="24" y="76"/>
                  </a:lnTo>
                  <a:lnTo>
                    <a:pt x="24" y="76"/>
                  </a:lnTo>
                  <a:lnTo>
                    <a:pt x="34" y="76"/>
                  </a:lnTo>
                  <a:lnTo>
                    <a:pt x="34" y="76"/>
                  </a:lnTo>
                  <a:lnTo>
                    <a:pt x="42" y="74"/>
                  </a:lnTo>
                  <a:lnTo>
                    <a:pt x="42" y="74"/>
                  </a:lnTo>
                  <a:lnTo>
                    <a:pt x="48" y="70"/>
                  </a:lnTo>
                  <a:lnTo>
                    <a:pt x="48" y="70"/>
                  </a:lnTo>
                  <a:lnTo>
                    <a:pt x="50" y="66"/>
                  </a:lnTo>
                  <a:lnTo>
                    <a:pt x="52" y="62"/>
                  </a:lnTo>
                  <a:lnTo>
                    <a:pt x="52" y="62"/>
                  </a:lnTo>
                  <a:lnTo>
                    <a:pt x="52" y="58"/>
                  </a:lnTo>
                  <a:lnTo>
                    <a:pt x="50" y="54"/>
                  </a:lnTo>
                  <a:lnTo>
                    <a:pt x="50" y="54"/>
                  </a:lnTo>
                  <a:lnTo>
                    <a:pt x="44" y="50"/>
                  </a:lnTo>
                  <a:lnTo>
                    <a:pt x="44" y="50"/>
                  </a:lnTo>
                  <a:lnTo>
                    <a:pt x="36" y="48"/>
                  </a:lnTo>
                  <a:lnTo>
                    <a:pt x="36" y="48"/>
                  </a:lnTo>
                  <a:lnTo>
                    <a:pt x="28" y="46"/>
                  </a:lnTo>
                  <a:lnTo>
                    <a:pt x="28" y="46"/>
                  </a:lnTo>
                  <a:lnTo>
                    <a:pt x="20" y="44"/>
                  </a:lnTo>
                  <a:lnTo>
                    <a:pt x="20" y="44"/>
                  </a:lnTo>
                  <a:lnTo>
                    <a:pt x="12" y="40"/>
                  </a:lnTo>
                  <a:lnTo>
                    <a:pt x="12" y="40"/>
                  </a:lnTo>
                  <a:lnTo>
                    <a:pt x="8" y="34"/>
                  </a:lnTo>
                  <a:lnTo>
                    <a:pt x="8" y="34"/>
                  </a:lnTo>
                  <a:lnTo>
                    <a:pt x="8" y="24"/>
                  </a:lnTo>
                  <a:lnTo>
                    <a:pt x="8" y="24"/>
                  </a:lnTo>
                  <a:lnTo>
                    <a:pt x="8" y="18"/>
                  </a:lnTo>
                  <a:lnTo>
                    <a:pt x="12" y="12"/>
                  </a:lnTo>
                  <a:lnTo>
                    <a:pt x="12" y="12"/>
                  </a:lnTo>
                  <a:lnTo>
                    <a:pt x="20" y="6"/>
                  </a:lnTo>
                  <a:lnTo>
                    <a:pt x="20" y="6"/>
                  </a:lnTo>
                  <a:lnTo>
                    <a:pt x="30" y="2"/>
                  </a:lnTo>
                  <a:lnTo>
                    <a:pt x="30" y="2"/>
                  </a:lnTo>
                  <a:lnTo>
                    <a:pt x="42" y="0"/>
                  </a:lnTo>
                  <a:lnTo>
                    <a:pt x="42" y="0"/>
                  </a:lnTo>
                  <a:lnTo>
                    <a:pt x="56" y="2"/>
                  </a:lnTo>
                  <a:lnTo>
                    <a:pt x="56" y="2"/>
                  </a:lnTo>
                  <a:lnTo>
                    <a:pt x="66" y="2"/>
                  </a:lnTo>
                  <a:lnTo>
                    <a:pt x="64" y="12"/>
                  </a:lnTo>
                  <a:lnTo>
                    <a:pt x="64" y="12"/>
                  </a:lnTo>
                  <a:lnTo>
                    <a:pt x="56" y="10"/>
                  </a:lnTo>
                  <a:lnTo>
                    <a:pt x="56" y="10"/>
                  </a:lnTo>
                  <a:lnTo>
                    <a:pt x="44" y="10"/>
                  </a:lnTo>
                  <a:lnTo>
                    <a:pt x="44" y="10"/>
                  </a:lnTo>
                  <a:lnTo>
                    <a:pt x="36" y="10"/>
                  </a:lnTo>
                  <a:lnTo>
                    <a:pt x="36" y="10"/>
                  </a:lnTo>
                  <a:lnTo>
                    <a:pt x="28" y="12"/>
                  </a:lnTo>
                  <a:lnTo>
                    <a:pt x="28" y="12"/>
                  </a:lnTo>
                  <a:lnTo>
                    <a:pt x="22" y="16"/>
                  </a:lnTo>
                  <a:lnTo>
                    <a:pt x="22" y="16"/>
                  </a:lnTo>
                  <a:lnTo>
                    <a:pt x="20" y="18"/>
                  </a:lnTo>
                  <a:lnTo>
                    <a:pt x="20" y="22"/>
                  </a:lnTo>
                  <a:lnTo>
                    <a:pt x="20" y="22"/>
                  </a:lnTo>
                  <a:lnTo>
                    <a:pt x="20" y="26"/>
                  </a:lnTo>
                  <a:lnTo>
                    <a:pt x="20" y="28"/>
                  </a:lnTo>
                  <a:lnTo>
                    <a:pt x="20" y="28"/>
                  </a:lnTo>
                  <a:lnTo>
                    <a:pt x="26" y="32"/>
                  </a:lnTo>
                  <a:lnTo>
                    <a:pt x="26" y="32"/>
                  </a:lnTo>
                  <a:lnTo>
                    <a:pt x="32" y="36"/>
                  </a:lnTo>
                  <a:lnTo>
                    <a:pt x="32" y="36"/>
                  </a:lnTo>
                  <a:lnTo>
                    <a:pt x="38" y="36"/>
                  </a:lnTo>
                  <a:lnTo>
                    <a:pt x="38" y="36"/>
                  </a:lnTo>
                  <a:lnTo>
                    <a:pt x="48" y="38"/>
                  </a:lnTo>
                  <a:lnTo>
                    <a:pt x="48" y="38"/>
                  </a:lnTo>
                  <a:lnTo>
                    <a:pt x="56" y="42"/>
                  </a:lnTo>
                  <a:lnTo>
                    <a:pt x="56" y="42"/>
                  </a:lnTo>
                  <a:lnTo>
                    <a:pt x="62" y="50"/>
                  </a:lnTo>
                  <a:lnTo>
                    <a:pt x="62" y="50"/>
                  </a:lnTo>
                  <a:lnTo>
                    <a:pt x="64" y="54"/>
                  </a:lnTo>
                  <a:lnTo>
                    <a:pt x="64" y="60"/>
                  </a:lnTo>
                  <a:lnTo>
                    <a:pt x="64" y="60"/>
                  </a:lnTo>
                  <a:close/>
                </a:path>
              </a:pathLst>
            </a:custGeom>
            <a:solidFill>
              <a:srgbClr val="58595B"/>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82"/>
            <p:cNvSpPr>
              <a:spLocks/>
            </p:cNvSpPr>
            <p:nvPr/>
          </p:nvSpPr>
          <p:spPr bwMode="auto">
            <a:xfrm>
              <a:off x="2895600" y="3879850"/>
              <a:ext cx="123825" cy="171450"/>
            </a:xfrm>
            <a:custGeom>
              <a:avLst/>
              <a:gdLst/>
              <a:ahLst/>
              <a:cxnLst>
                <a:cxn ang="0">
                  <a:pos x="0" y="108"/>
                </a:cxn>
                <a:cxn ang="0">
                  <a:pos x="14" y="0"/>
                </a:cxn>
                <a:cxn ang="0">
                  <a:pos x="78" y="0"/>
                </a:cxn>
                <a:cxn ang="0">
                  <a:pos x="76" y="8"/>
                </a:cxn>
                <a:cxn ang="0">
                  <a:pos x="24" y="8"/>
                </a:cxn>
                <a:cxn ang="0">
                  <a:pos x="20" y="48"/>
                </a:cxn>
                <a:cxn ang="0">
                  <a:pos x="60" y="48"/>
                </a:cxn>
                <a:cxn ang="0">
                  <a:pos x="58" y="56"/>
                </a:cxn>
                <a:cxn ang="0">
                  <a:pos x="20" y="56"/>
                </a:cxn>
                <a:cxn ang="0">
                  <a:pos x="14" y="98"/>
                </a:cxn>
                <a:cxn ang="0">
                  <a:pos x="66" y="98"/>
                </a:cxn>
                <a:cxn ang="0">
                  <a:pos x="66" y="108"/>
                </a:cxn>
                <a:cxn ang="0">
                  <a:pos x="0" y="108"/>
                </a:cxn>
              </a:cxnLst>
              <a:rect l="0" t="0" r="r" b="b"/>
              <a:pathLst>
                <a:path w="78" h="108">
                  <a:moveTo>
                    <a:pt x="0" y="108"/>
                  </a:moveTo>
                  <a:lnTo>
                    <a:pt x="14" y="0"/>
                  </a:lnTo>
                  <a:lnTo>
                    <a:pt x="78" y="0"/>
                  </a:lnTo>
                  <a:lnTo>
                    <a:pt x="76" y="8"/>
                  </a:lnTo>
                  <a:lnTo>
                    <a:pt x="24" y="8"/>
                  </a:lnTo>
                  <a:lnTo>
                    <a:pt x="20" y="48"/>
                  </a:lnTo>
                  <a:lnTo>
                    <a:pt x="60" y="48"/>
                  </a:lnTo>
                  <a:lnTo>
                    <a:pt x="58" y="56"/>
                  </a:lnTo>
                  <a:lnTo>
                    <a:pt x="20" y="56"/>
                  </a:lnTo>
                  <a:lnTo>
                    <a:pt x="14" y="98"/>
                  </a:lnTo>
                  <a:lnTo>
                    <a:pt x="66" y="98"/>
                  </a:lnTo>
                  <a:lnTo>
                    <a:pt x="66" y="108"/>
                  </a:lnTo>
                  <a:lnTo>
                    <a:pt x="0" y="108"/>
                  </a:lnTo>
                  <a:close/>
                </a:path>
              </a:pathLst>
            </a:custGeom>
            <a:solidFill>
              <a:srgbClr val="58595B"/>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83"/>
            <p:cNvSpPr>
              <a:spLocks noEditPoints="1"/>
            </p:cNvSpPr>
            <p:nvPr/>
          </p:nvSpPr>
          <p:spPr bwMode="auto">
            <a:xfrm>
              <a:off x="3025775" y="3867150"/>
              <a:ext cx="127000" cy="187325"/>
            </a:xfrm>
            <a:custGeom>
              <a:avLst/>
              <a:gdLst/>
              <a:ahLst/>
              <a:cxnLst>
                <a:cxn ang="0">
                  <a:pos x="66" y="114"/>
                </a:cxn>
                <a:cxn ang="0">
                  <a:pos x="60" y="116"/>
                </a:cxn>
                <a:cxn ang="0">
                  <a:pos x="54" y="116"/>
                </a:cxn>
                <a:cxn ang="0">
                  <a:pos x="46" y="118"/>
                </a:cxn>
                <a:cxn ang="0">
                  <a:pos x="38" y="118"/>
                </a:cxn>
                <a:cxn ang="0">
                  <a:pos x="22" y="114"/>
                </a:cxn>
                <a:cxn ang="0">
                  <a:pos x="14" y="112"/>
                </a:cxn>
                <a:cxn ang="0">
                  <a:pos x="8" y="106"/>
                </a:cxn>
                <a:cxn ang="0">
                  <a:pos x="2" y="94"/>
                </a:cxn>
                <a:cxn ang="0">
                  <a:pos x="0" y="86"/>
                </a:cxn>
                <a:cxn ang="0">
                  <a:pos x="0" y="76"/>
                </a:cxn>
                <a:cxn ang="0">
                  <a:pos x="4" y="58"/>
                </a:cxn>
                <a:cxn ang="0">
                  <a:pos x="10" y="50"/>
                </a:cxn>
                <a:cxn ang="0">
                  <a:pos x="14" y="44"/>
                </a:cxn>
                <a:cxn ang="0">
                  <a:pos x="28" y="36"/>
                </a:cxn>
                <a:cxn ang="0">
                  <a:pos x="36" y="34"/>
                </a:cxn>
                <a:cxn ang="0">
                  <a:pos x="44" y="32"/>
                </a:cxn>
                <a:cxn ang="0">
                  <a:pos x="52" y="34"/>
                </a:cxn>
                <a:cxn ang="0">
                  <a:pos x="68" y="0"/>
                </a:cxn>
                <a:cxn ang="0">
                  <a:pos x="80" y="0"/>
                </a:cxn>
                <a:cxn ang="0">
                  <a:pos x="78" y="16"/>
                </a:cxn>
                <a:cxn ang="0">
                  <a:pos x="76" y="38"/>
                </a:cxn>
                <a:cxn ang="0">
                  <a:pos x="72" y="62"/>
                </a:cxn>
                <a:cxn ang="0">
                  <a:pos x="70" y="84"/>
                </a:cxn>
                <a:cxn ang="0">
                  <a:pos x="68" y="102"/>
                </a:cxn>
                <a:cxn ang="0">
                  <a:pos x="66" y="114"/>
                </a:cxn>
                <a:cxn ang="0">
                  <a:pos x="64" y="44"/>
                </a:cxn>
                <a:cxn ang="0">
                  <a:pos x="54" y="42"/>
                </a:cxn>
                <a:cxn ang="0">
                  <a:pos x="48" y="42"/>
                </a:cxn>
                <a:cxn ang="0">
                  <a:pos x="28" y="46"/>
                </a:cxn>
                <a:cxn ang="0">
                  <a:pos x="24" y="50"/>
                </a:cxn>
                <a:cxn ang="0">
                  <a:pos x="16" y="60"/>
                </a:cxn>
                <a:cxn ang="0">
                  <a:pos x="14" y="76"/>
                </a:cxn>
                <a:cxn ang="0">
                  <a:pos x="14" y="88"/>
                </a:cxn>
                <a:cxn ang="0">
                  <a:pos x="18" y="100"/>
                </a:cxn>
                <a:cxn ang="0">
                  <a:pos x="22" y="104"/>
                </a:cxn>
                <a:cxn ang="0">
                  <a:pos x="28" y="106"/>
                </a:cxn>
                <a:cxn ang="0">
                  <a:pos x="40" y="108"/>
                </a:cxn>
                <a:cxn ang="0">
                  <a:pos x="46" y="108"/>
                </a:cxn>
                <a:cxn ang="0">
                  <a:pos x="56" y="108"/>
                </a:cxn>
              </a:cxnLst>
              <a:rect l="0" t="0" r="r" b="b"/>
              <a:pathLst>
                <a:path w="80" h="118">
                  <a:moveTo>
                    <a:pt x="66" y="114"/>
                  </a:moveTo>
                  <a:lnTo>
                    <a:pt x="66" y="114"/>
                  </a:lnTo>
                  <a:lnTo>
                    <a:pt x="60" y="116"/>
                  </a:lnTo>
                  <a:lnTo>
                    <a:pt x="60" y="116"/>
                  </a:lnTo>
                  <a:lnTo>
                    <a:pt x="54" y="116"/>
                  </a:lnTo>
                  <a:lnTo>
                    <a:pt x="54" y="116"/>
                  </a:lnTo>
                  <a:lnTo>
                    <a:pt x="46" y="118"/>
                  </a:lnTo>
                  <a:lnTo>
                    <a:pt x="46" y="118"/>
                  </a:lnTo>
                  <a:lnTo>
                    <a:pt x="38" y="118"/>
                  </a:lnTo>
                  <a:lnTo>
                    <a:pt x="38" y="118"/>
                  </a:lnTo>
                  <a:lnTo>
                    <a:pt x="30" y="116"/>
                  </a:lnTo>
                  <a:lnTo>
                    <a:pt x="22" y="114"/>
                  </a:lnTo>
                  <a:lnTo>
                    <a:pt x="22" y="114"/>
                  </a:lnTo>
                  <a:lnTo>
                    <a:pt x="14" y="112"/>
                  </a:lnTo>
                  <a:lnTo>
                    <a:pt x="8" y="106"/>
                  </a:lnTo>
                  <a:lnTo>
                    <a:pt x="8" y="106"/>
                  </a:lnTo>
                  <a:lnTo>
                    <a:pt x="4" y="100"/>
                  </a:lnTo>
                  <a:lnTo>
                    <a:pt x="2" y="94"/>
                  </a:lnTo>
                  <a:lnTo>
                    <a:pt x="2" y="94"/>
                  </a:lnTo>
                  <a:lnTo>
                    <a:pt x="0" y="86"/>
                  </a:lnTo>
                  <a:lnTo>
                    <a:pt x="0" y="76"/>
                  </a:lnTo>
                  <a:lnTo>
                    <a:pt x="0" y="76"/>
                  </a:lnTo>
                  <a:lnTo>
                    <a:pt x="2" y="66"/>
                  </a:lnTo>
                  <a:lnTo>
                    <a:pt x="4" y="58"/>
                  </a:lnTo>
                  <a:lnTo>
                    <a:pt x="4" y="58"/>
                  </a:lnTo>
                  <a:lnTo>
                    <a:pt x="10" y="50"/>
                  </a:lnTo>
                  <a:lnTo>
                    <a:pt x="14" y="44"/>
                  </a:lnTo>
                  <a:lnTo>
                    <a:pt x="14" y="44"/>
                  </a:lnTo>
                  <a:lnTo>
                    <a:pt x="20" y="40"/>
                  </a:lnTo>
                  <a:lnTo>
                    <a:pt x="28" y="36"/>
                  </a:lnTo>
                  <a:lnTo>
                    <a:pt x="28" y="36"/>
                  </a:lnTo>
                  <a:lnTo>
                    <a:pt x="36" y="34"/>
                  </a:lnTo>
                  <a:lnTo>
                    <a:pt x="44" y="32"/>
                  </a:lnTo>
                  <a:lnTo>
                    <a:pt x="44" y="32"/>
                  </a:lnTo>
                  <a:lnTo>
                    <a:pt x="52" y="34"/>
                  </a:lnTo>
                  <a:lnTo>
                    <a:pt x="52" y="34"/>
                  </a:lnTo>
                  <a:lnTo>
                    <a:pt x="64" y="34"/>
                  </a:lnTo>
                  <a:lnTo>
                    <a:pt x="68" y="0"/>
                  </a:lnTo>
                  <a:lnTo>
                    <a:pt x="80" y="0"/>
                  </a:lnTo>
                  <a:lnTo>
                    <a:pt x="80" y="0"/>
                  </a:lnTo>
                  <a:lnTo>
                    <a:pt x="78" y="16"/>
                  </a:lnTo>
                  <a:lnTo>
                    <a:pt x="78" y="16"/>
                  </a:lnTo>
                  <a:lnTo>
                    <a:pt x="76" y="38"/>
                  </a:lnTo>
                  <a:lnTo>
                    <a:pt x="76" y="38"/>
                  </a:lnTo>
                  <a:lnTo>
                    <a:pt x="72" y="62"/>
                  </a:lnTo>
                  <a:lnTo>
                    <a:pt x="72" y="62"/>
                  </a:lnTo>
                  <a:lnTo>
                    <a:pt x="70" y="84"/>
                  </a:lnTo>
                  <a:lnTo>
                    <a:pt x="70" y="84"/>
                  </a:lnTo>
                  <a:lnTo>
                    <a:pt x="68" y="102"/>
                  </a:lnTo>
                  <a:lnTo>
                    <a:pt x="68" y="102"/>
                  </a:lnTo>
                  <a:lnTo>
                    <a:pt x="66" y="114"/>
                  </a:lnTo>
                  <a:lnTo>
                    <a:pt x="66" y="114"/>
                  </a:lnTo>
                  <a:close/>
                  <a:moveTo>
                    <a:pt x="64" y="44"/>
                  </a:moveTo>
                  <a:lnTo>
                    <a:pt x="64" y="44"/>
                  </a:lnTo>
                  <a:lnTo>
                    <a:pt x="54" y="42"/>
                  </a:lnTo>
                  <a:lnTo>
                    <a:pt x="54" y="42"/>
                  </a:lnTo>
                  <a:lnTo>
                    <a:pt x="48" y="42"/>
                  </a:lnTo>
                  <a:lnTo>
                    <a:pt x="48" y="42"/>
                  </a:lnTo>
                  <a:lnTo>
                    <a:pt x="34" y="44"/>
                  </a:lnTo>
                  <a:lnTo>
                    <a:pt x="28" y="46"/>
                  </a:lnTo>
                  <a:lnTo>
                    <a:pt x="24" y="50"/>
                  </a:lnTo>
                  <a:lnTo>
                    <a:pt x="24" y="50"/>
                  </a:lnTo>
                  <a:lnTo>
                    <a:pt x="20" y="54"/>
                  </a:lnTo>
                  <a:lnTo>
                    <a:pt x="16" y="60"/>
                  </a:lnTo>
                  <a:lnTo>
                    <a:pt x="14" y="76"/>
                  </a:lnTo>
                  <a:lnTo>
                    <a:pt x="14" y="76"/>
                  </a:lnTo>
                  <a:lnTo>
                    <a:pt x="14" y="88"/>
                  </a:lnTo>
                  <a:lnTo>
                    <a:pt x="14" y="88"/>
                  </a:lnTo>
                  <a:lnTo>
                    <a:pt x="16" y="94"/>
                  </a:lnTo>
                  <a:lnTo>
                    <a:pt x="18" y="100"/>
                  </a:lnTo>
                  <a:lnTo>
                    <a:pt x="18" y="100"/>
                  </a:lnTo>
                  <a:lnTo>
                    <a:pt x="22" y="104"/>
                  </a:lnTo>
                  <a:lnTo>
                    <a:pt x="28" y="106"/>
                  </a:lnTo>
                  <a:lnTo>
                    <a:pt x="28" y="106"/>
                  </a:lnTo>
                  <a:lnTo>
                    <a:pt x="32" y="108"/>
                  </a:lnTo>
                  <a:lnTo>
                    <a:pt x="40" y="108"/>
                  </a:lnTo>
                  <a:lnTo>
                    <a:pt x="40" y="108"/>
                  </a:lnTo>
                  <a:lnTo>
                    <a:pt x="46" y="108"/>
                  </a:lnTo>
                  <a:lnTo>
                    <a:pt x="46" y="108"/>
                  </a:lnTo>
                  <a:lnTo>
                    <a:pt x="56" y="108"/>
                  </a:lnTo>
                  <a:lnTo>
                    <a:pt x="64" y="44"/>
                  </a:lnTo>
                  <a:close/>
                </a:path>
              </a:pathLst>
            </a:custGeom>
            <a:solidFill>
              <a:srgbClr val="58595B"/>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84"/>
            <p:cNvSpPr>
              <a:spLocks noEditPoints="1"/>
            </p:cNvSpPr>
            <p:nvPr/>
          </p:nvSpPr>
          <p:spPr bwMode="auto">
            <a:xfrm>
              <a:off x="3168650" y="3917950"/>
              <a:ext cx="136525" cy="187325"/>
            </a:xfrm>
            <a:custGeom>
              <a:avLst/>
              <a:gdLst/>
              <a:ahLst/>
              <a:cxnLst>
                <a:cxn ang="0">
                  <a:pos x="64" y="8"/>
                </a:cxn>
                <a:cxn ang="0">
                  <a:pos x="70" y="16"/>
                </a:cxn>
                <a:cxn ang="0">
                  <a:pos x="72" y="28"/>
                </a:cxn>
                <a:cxn ang="0">
                  <a:pos x="68" y="40"/>
                </a:cxn>
                <a:cxn ang="0">
                  <a:pos x="60" y="50"/>
                </a:cxn>
                <a:cxn ang="0">
                  <a:pos x="48" y="54"/>
                </a:cxn>
                <a:cxn ang="0">
                  <a:pos x="30" y="56"/>
                </a:cxn>
                <a:cxn ang="0">
                  <a:pos x="26" y="56"/>
                </a:cxn>
                <a:cxn ang="0">
                  <a:pos x="16" y="64"/>
                </a:cxn>
                <a:cxn ang="0">
                  <a:pos x="16" y="70"/>
                </a:cxn>
                <a:cxn ang="0">
                  <a:pos x="26" y="74"/>
                </a:cxn>
                <a:cxn ang="0">
                  <a:pos x="36" y="76"/>
                </a:cxn>
                <a:cxn ang="0">
                  <a:pos x="54" y="76"/>
                </a:cxn>
                <a:cxn ang="0">
                  <a:pos x="64" y="78"/>
                </a:cxn>
                <a:cxn ang="0">
                  <a:pos x="72" y="82"/>
                </a:cxn>
                <a:cxn ang="0">
                  <a:pos x="74" y="92"/>
                </a:cxn>
                <a:cxn ang="0">
                  <a:pos x="68" y="106"/>
                </a:cxn>
                <a:cxn ang="0">
                  <a:pos x="56" y="114"/>
                </a:cxn>
                <a:cxn ang="0">
                  <a:pos x="30" y="118"/>
                </a:cxn>
                <a:cxn ang="0">
                  <a:pos x="14" y="118"/>
                </a:cxn>
                <a:cxn ang="0">
                  <a:pos x="2" y="106"/>
                </a:cxn>
                <a:cxn ang="0">
                  <a:pos x="28" y="110"/>
                </a:cxn>
                <a:cxn ang="0">
                  <a:pos x="36" y="110"/>
                </a:cxn>
                <a:cxn ang="0">
                  <a:pos x="56" y="102"/>
                </a:cxn>
                <a:cxn ang="0">
                  <a:pos x="60" y="96"/>
                </a:cxn>
                <a:cxn ang="0">
                  <a:pos x="58" y="90"/>
                </a:cxn>
                <a:cxn ang="0">
                  <a:pos x="48" y="86"/>
                </a:cxn>
                <a:cxn ang="0">
                  <a:pos x="40" y="86"/>
                </a:cxn>
                <a:cxn ang="0">
                  <a:pos x="28" y="86"/>
                </a:cxn>
                <a:cxn ang="0">
                  <a:pos x="20" y="86"/>
                </a:cxn>
                <a:cxn ang="0">
                  <a:pos x="4" y="80"/>
                </a:cxn>
                <a:cxn ang="0">
                  <a:pos x="2" y="70"/>
                </a:cxn>
                <a:cxn ang="0">
                  <a:pos x="8" y="60"/>
                </a:cxn>
                <a:cxn ang="0">
                  <a:pos x="18" y="52"/>
                </a:cxn>
                <a:cxn ang="0">
                  <a:pos x="8" y="42"/>
                </a:cxn>
                <a:cxn ang="0">
                  <a:pos x="4" y="28"/>
                </a:cxn>
                <a:cxn ang="0">
                  <a:pos x="10" y="16"/>
                </a:cxn>
                <a:cxn ang="0">
                  <a:pos x="18" y="8"/>
                </a:cxn>
                <a:cxn ang="0">
                  <a:pos x="42" y="0"/>
                </a:cxn>
                <a:cxn ang="0">
                  <a:pos x="48" y="2"/>
                </a:cxn>
                <a:cxn ang="0">
                  <a:pos x="86" y="10"/>
                </a:cxn>
                <a:cxn ang="0">
                  <a:pos x="74" y="8"/>
                </a:cxn>
                <a:cxn ang="0">
                  <a:pos x="60" y="20"/>
                </a:cxn>
                <a:cxn ang="0">
                  <a:pos x="50" y="10"/>
                </a:cxn>
                <a:cxn ang="0">
                  <a:pos x="34" y="10"/>
                </a:cxn>
                <a:cxn ang="0">
                  <a:pos x="22" y="20"/>
                </a:cxn>
                <a:cxn ang="0">
                  <a:pos x="20" y="36"/>
                </a:cxn>
                <a:cxn ang="0">
                  <a:pos x="28" y="46"/>
                </a:cxn>
                <a:cxn ang="0">
                  <a:pos x="46" y="46"/>
                </a:cxn>
                <a:cxn ang="0">
                  <a:pos x="60" y="28"/>
                </a:cxn>
              </a:cxnLst>
              <a:rect l="0" t="0" r="r" b="b"/>
              <a:pathLst>
                <a:path w="86" h="118">
                  <a:moveTo>
                    <a:pt x="74" y="8"/>
                  </a:moveTo>
                  <a:lnTo>
                    <a:pt x="74" y="8"/>
                  </a:lnTo>
                  <a:lnTo>
                    <a:pt x="64" y="8"/>
                  </a:lnTo>
                  <a:lnTo>
                    <a:pt x="64" y="8"/>
                  </a:lnTo>
                  <a:lnTo>
                    <a:pt x="68" y="12"/>
                  </a:lnTo>
                  <a:lnTo>
                    <a:pt x="70" y="16"/>
                  </a:lnTo>
                  <a:lnTo>
                    <a:pt x="70" y="16"/>
                  </a:lnTo>
                  <a:lnTo>
                    <a:pt x="72" y="22"/>
                  </a:lnTo>
                  <a:lnTo>
                    <a:pt x="72" y="28"/>
                  </a:lnTo>
                  <a:lnTo>
                    <a:pt x="72" y="28"/>
                  </a:lnTo>
                  <a:lnTo>
                    <a:pt x="70" y="36"/>
                  </a:lnTo>
                  <a:lnTo>
                    <a:pt x="68" y="40"/>
                  </a:lnTo>
                  <a:lnTo>
                    <a:pt x="68" y="40"/>
                  </a:lnTo>
                  <a:lnTo>
                    <a:pt x="64" y="46"/>
                  </a:lnTo>
                  <a:lnTo>
                    <a:pt x="60" y="50"/>
                  </a:lnTo>
                  <a:lnTo>
                    <a:pt x="60" y="50"/>
                  </a:lnTo>
                  <a:lnTo>
                    <a:pt x="48" y="54"/>
                  </a:lnTo>
                  <a:lnTo>
                    <a:pt x="48" y="54"/>
                  </a:lnTo>
                  <a:lnTo>
                    <a:pt x="36" y="56"/>
                  </a:lnTo>
                  <a:lnTo>
                    <a:pt x="36" y="56"/>
                  </a:lnTo>
                  <a:lnTo>
                    <a:pt x="30" y="56"/>
                  </a:lnTo>
                  <a:lnTo>
                    <a:pt x="30" y="56"/>
                  </a:lnTo>
                  <a:lnTo>
                    <a:pt x="26" y="56"/>
                  </a:lnTo>
                  <a:lnTo>
                    <a:pt x="26" y="56"/>
                  </a:lnTo>
                  <a:lnTo>
                    <a:pt x="20" y="60"/>
                  </a:lnTo>
                  <a:lnTo>
                    <a:pt x="20" y="60"/>
                  </a:lnTo>
                  <a:lnTo>
                    <a:pt x="16" y="64"/>
                  </a:lnTo>
                  <a:lnTo>
                    <a:pt x="16" y="68"/>
                  </a:lnTo>
                  <a:lnTo>
                    <a:pt x="16" y="68"/>
                  </a:lnTo>
                  <a:lnTo>
                    <a:pt x="16" y="70"/>
                  </a:lnTo>
                  <a:lnTo>
                    <a:pt x="18" y="72"/>
                  </a:lnTo>
                  <a:lnTo>
                    <a:pt x="18" y="72"/>
                  </a:lnTo>
                  <a:lnTo>
                    <a:pt x="26" y="74"/>
                  </a:lnTo>
                  <a:lnTo>
                    <a:pt x="26" y="74"/>
                  </a:lnTo>
                  <a:lnTo>
                    <a:pt x="36" y="76"/>
                  </a:lnTo>
                  <a:lnTo>
                    <a:pt x="36" y="76"/>
                  </a:lnTo>
                  <a:lnTo>
                    <a:pt x="42" y="74"/>
                  </a:lnTo>
                  <a:lnTo>
                    <a:pt x="42" y="74"/>
                  </a:lnTo>
                  <a:lnTo>
                    <a:pt x="54" y="76"/>
                  </a:lnTo>
                  <a:lnTo>
                    <a:pt x="54" y="76"/>
                  </a:lnTo>
                  <a:lnTo>
                    <a:pt x="64" y="78"/>
                  </a:lnTo>
                  <a:lnTo>
                    <a:pt x="64" y="78"/>
                  </a:lnTo>
                  <a:lnTo>
                    <a:pt x="68" y="80"/>
                  </a:lnTo>
                  <a:lnTo>
                    <a:pt x="72" y="82"/>
                  </a:lnTo>
                  <a:lnTo>
                    <a:pt x="72" y="82"/>
                  </a:lnTo>
                  <a:lnTo>
                    <a:pt x="74" y="86"/>
                  </a:lnTo>
                  <a:lnTo>
                    <a:pt x="74" y="92"/>
                  </a:lnTo>
                  <a:lnTo>
                    <a:pt x="74" y="92"/>
                  </a:lnTo>
                  <a:lnTo>
                    <a:pt x="72" y="100"/>
                  </a:lnTo>
                  <a:lnTo>
                    <a:pt x="68" y="106"/>
                  </a:lnTo>
                  <a:lnTo>
                    <a:pt x="68" y="106"/>
                  </a:lnTo>
                  <a:lnTo>
                    <a:pt x="62" y="110"/>
                  </a:lnTo>
                  <a:lnTo>
                    <a:pt x="56" y="114"/>
                  </a:lnTo>
                  <a:lnTo>
                    <a:pt x="56" y="114"/>
                  </a:lnTo>
                  <a:lnTo>
                    <a:pt x="42" y="116"/>
                  </a:lnTo>
                  <a:lnTo>
                    <a:pt x="42" y="116"/>
                  </a:lnTo>
                  <a:lnTo>
                    <a:pt x="30" y="118"/>
                  </a:lnTo>
                  <a:lnTo>
                    <a:pt x="30" y="118"/>
                  </a:lnTo>
                  <a:lnTo>
                    <a:pt x="14" y="118"/>
                  </a:lnTo>
                  <a:lnTo>
                    <a:pt x="14" y="118"/>
                  </a:lnTo>
                  <a:lnTo>
                    <a:pt x="0" y="116"/>
                  </a:lnTo>
                  <a:lnTo>
                    <a:pt x="2" y="106"/>
                  </a:lnTo>
                  <a:lnTo>
                    <a:pt x="2" y="106"/>
                  </a:lnTo>
                  <a:lnTo>
                    <a:pt x="14" y="108"/>
                  </a:lnTo>
                  <a:lnTo>
                    <a:pt x="14" y="108"/>
                  </a:lnTo>
                  <a:lnTo>
                    <a:pt x="28" y="110"/>
                  </a:lnTo>
                  <a:lnTo>
                    <a:pt x="28" y="110"/>
                  </a:lnTo>
                  <a:lnTo>
                    <a:pt x="36" y="110"/>
                  </a:lnTo>
                  <a:lnTo>
                    <a:pt x="36" y="110"/>
                  </a:lnTo>
                  <a:lnTo>
                    <a:pt x="46" y="108"/>
                  </a:lnTo>
                  <a:lnTo>
                    <a:pt x="46" y="108"/>
                  </a:lnTo>
                  <a:lnTo>
                    <a:pt x="56" y="102"/>
                  </a:lnTo>
                  <a:lnTo>
                    <a:pt x="56" y="102"/>
                  </a:lnTo>
                  <a:lnTo>
                    <a:pt x="58" y="100"/>
                  </a:lnTo>
                  <a:lnTo>
                    <a:pt x="60" y="96"/>
                  </a:lnTo>
                  <a:lnTo>
                    <a:pt x="60" y="96"/>
                  </a:lnTo>
                  <a:lnTo>
                    <a:pt x="58" y="90"/>
                  </a:lnTo>
                  <a:lnTo>
                    <a:pt x="58" y="90"/>
                  </a:lnTo>
                  <a:lnTo>
                    <a:pt x="54" y="88"/>
                  </a:lnTo>
                  <a:lnTo>
                    <a:pt x="54" y="88"/>
                  </a:lnTo>
                  <a:lnTo>
                    <a:pt x="48" y="86"/>
                  </a:lnTo>
                  <a:lnTo>
                    <a:pt x="48" y="86"/>
                  </a:lnTo>
                  <a:lnTo>
                    <a:pt x="40" y="86"/>
                  </a:lnTo>
                  <a:lnTo>
                    <a:pt x="40" y="86"/>
                  </a:lnTo>
                  <a:lnTo>
                    <a:pt x="34" y="86"/>
                  </a:lnTo>
                  <a:lnTo>
                    <a:pt x="34" y="86"/>
                  </a:lnTo>
                  <a:lnTo>
                    <a:pt x="28" y="86"/>
                  </a:lnTo>
                  <a:lnTo>
                    <a:pt x="28" y="86"/>
                  </a:lnTo>
                  <a:lnTo>
                    <a:pt x="20" y="86"/>
                  </a:lnTo>
                  <a:lnTo>
                    <a:pt x="20" y="86"/>
                  </a:lnTo>
                  <a:lnTo>
                    <a:pt x="12" y="84"/>
                  </a:lnTo>
                  <a:lnTo>
                    <a:pt x="12" y="84"/>
                  </a:lnTo>
                  <a:lnTo>
                    <a:pt x="4" y="80"/>
                  </a:lnTo>
                  <a:lnTo>
                    <a:pt x="4" y="80"/>
                  </a:lnTo>
                  <a:lnTo>
                    <a:pt x="2" y="76"/>
                  </a:lnTo>
                  <a:lnTo>
                    <a:pt x="2" y="70"/>
                  </a:lnTo>
                  <a:lnTo>
                    <a:pt x="2" y="70"/>
                  </a:lnTo>
                  <a:lnTo>
                    <a:pt x="4" y="64"/>
                  </a:lnTo>
                  <a:lnTo>
                    <a:pt x="8" y="60"/>
                  </a:lnTo>
                  <a:lnTo>
                    <a:pt x="8" y="60"/>
                  </a:lnTo>
                  <a:lnTo>
                    <a:pt x="18" y="52"/>
                  </a:lnTo>
                  <a:lnTo>
                    <a:pt x="18" y="52"/>
                  </a:lnTo>
                  <a:lnTo>
                    <a:pt x="12" y="48"/>
                  </a:lnTo>
                  <a:lnTo>
                    <a:pt x="8" y="42"/>
                  </a:lnTo>
                  <a:lnTo>
                    <a:pt x="8" y="42"/>
                  </a:lnTo>
                  <a:lnTo>
                    <a:pt x="4" y="36"/>
                  </a:lnTo>
                  <a:lnTo>
                    <a:pt x="4" y="28"/>
                  </a:lnTo>
                  <a:lnTo>
                    <a:pt x="4" y="28"/>
                  </a:lnTo>
                  <a:lnTo>
                    <a:pt x="6" y="22"/>
                  </a:lnTo>
                  <a:lnTo>
                    <a:pt x="10" y="16"/>
                  </a:lnTo>
                  <a:lnTo>
                    <a:pt x="10" y="16"/>
                  </a:lnTo>
                  <a:lnTo>
                    <a:pt x="14" y="10"/>
                  </a:lnTo>
                  <a:lnTo>
                    <a:pt x="18" y="8"/>
                  </a:lnTo>
                  <a:lnTo>
                    <a:pt x="18" y="8"/>
                  </a:lnTo>
                  <a:lnTo>
                    <a:pt x="30" y="2"/>
                  </a:lnTo>
                  <a:lnTo>
                    <a:pt x="30" y="2"/>
                  </a:lnTo>
                  <a:lnTo>
                    <a:pt x="42" y="0"/>
                  </a:lnTo>
                  <a:lnTo>
                    <a:pt x="42" y="0"/>
                  </a:lnTo>
                  <a:lnTo>
                    <a:pt x="48" y="2"/>
                  </a:lnTo>
                  <a:lnTo>
                    <a:pt x="48" y="2"/>
                  </a:lnTo>
                  <a:lnTo>
                    <a:pt x="54" y="2"/>
                  </a:lnTo>
                  <a:lnTo>
                    <a:pt x="86" y="0"/>
                  </a:lnTo>
                  <a:lnTo>
                    <a:pt x="86" y="10"/>
                  </a:lnTo>
                  <a:lnTo>
                    <a:pt x="86" y="10"/>
                  </a:lnTo>
                  <a:lnTo>
                    <a:pt x="74" y="8"/>
                  </a:lnTo>
                  <a:lnTo>
                    <a:pt x="74" y="8"/>
                  </a:lnTo>
                  <a:close/>
                  <a:moveTo>
                    <a:pt x="60" y="28"/>
                  </a:moveTo>
                  <a:lnTo>
                    <a:pt x="60" y="28"/>
                  </a:lnTo>
                  <a:lnTo>
                    <a:pt x="60" y="20"/>
                  </a:lnTo>
                  <a:lnTo>
                    <a:pt x="56" y="14"/>
                  </a:lnTo>
                  <a:lnTo>
                    <a:pt x="56" y="14"/>
                  </a:lnTo>
                  <a:lnTo>
                    <a:pt x="50" y="10"/>
                  </a:lnTo>
                  <a:lnTo>
                    <a:pt x="42" y="8"/>
                  </a:lnTo>
                  <a:lnTo>
                    <a:pt x="42" y="8"/>
                  </a:lnTo>
                  <a:lnTo>
                    <a:pt x="34" y="10"/>
                  </a:lnTo>
                  <a:lnTo>
                    <a:pt x="26" y="14"/>
                  </a:lnTo>
                  <a:lnTo>
                    <a:pt x="26" y="14"/>
                  </a:lnTo>
                  <a:lnTo>
                    <a:pt x="22" y="20"/>
                  </a:lnTo>
                  <a:lnTo>
                    <a:pt x="20" y="28"/>
                  </a:lnTo>
                  <a:lnTo>
                    <a:pt x="20" y="28"/>
                  </a:lnTo>
                  <a:lnTo>
                    <a:pt x="20" y="36"/>
                  </a:lnTo>
                  <a:lnTo>
                    <a:pt x="22" y="42"/>
                  </a:lnTo>
                  <a:lnTo>
                    <a:pt x="22" y="42"/>
                  </a:lnTo>
                  <a:lnTo>
                    <a:pt x="28" y="46"/>
                  </a:lnTo>
                  <a:lnTo>
                    <a:pt x="36" y="48"/>
                  </a:lnTo>
                  <a:lnTo>
                    <a:pt x="36" y="48"/>
                  </a:lnTo>
                  <a:lnTo>
                    <a:pt x="46" y="46"/>
                  </a:lnTo>
                  <a:lnTo>
                    <a:pt x="52" y="42"/>
                  </a:lnTo>
                  <a:lnTo>
                    <a:pt x="58" y="36"/>
                  </a:lnTo>
                  <a:lnTo>
                    <a:pt x="60" y="28"/>
                  </a:lnTo>
                  <a:lnTo>
                    <a:pt x="60" y="28"/>
                  </a:lnTo>
                  <a:close/>
                </a:path>
              </a:pathLst>
            </a:custGeom>
            <a:solidFill>
              <a:srgbClr val="58595B"/>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85"/>
            <p:cNvSpPr>
              <a:spLocks noEditPoints="1"/>
            </p:cNvSpPr>
            <p:nvPr/>
          </p:nvSpPr>
          <p:spPr bwMode="auto">
            <a:xfrm>
              <a:off x="3314700" y="3917950"/>
              <a:ext cx="120650" cy="136525"/>
            </a:xfrm>
            <a:custGeom>
              <a:avLst/>
              <a:gdLst/>
              <a:ahLst/>
              <a:cxnLst>
                <a:cxn ang="0">
                  <a:pos x="12" y="46"/>
                </a:cxn>
                <a:cxn ang="0">
                  <a:pos x="16" y="64"/>
                </a:cxn>
                <a:cxn ang="0">
                  <a:pos x="18" y="70"/>
                </a:cxn>
                <a:cxn ang="0">
                  <a:pos x="24" y="72"/>
                </a:cxn>
                <a:cxn ang="0">
                  <a:pos x="34" y="76"/>
                </a:cxn>
                <a:cxn ang="0">
                  <a:pos x="44" y="78"/>
                </a:cxn>
                <a:cxn ang="0">
                  <a:pos x="54" y="76"/>
                </a:cxn>
                <a:cxn ang="0">
                  <a:pos x="64" y="74"/>
                </a:cxn>
                <a:cxn ang="0">
                  <a:pos x="64" y="82"/>
                </a:cxn>
                <a:cxn ang="0">
                  <a:pos x="50" y="86"/>
                </a:cxn>
                <a:cxn ang="0">
                  <a:pos x="38" y="86"/>
                </a:cxn>
                <a:cxn ang="0">
                  <a:pos x="20" y="82"/>
                </a:cxn>
                <a:cxn ang="0">
                  <a:pos x="8" y="74"/>
                </a:cxn>
                <a:cxn ang="0">
                  <a:pos x="4" y="68"/>
                </a:cxn>
                <a:cxn ang="0">
                  <a:pos x="0" y="52"/>
                </a:cxn>
                <a:cxn ang="0">
                  <a:pos x="0" y="42"/>
                </a:cxn>
                <a:cxn ang="0">
                  <a:pos x="6" y="22"/>
                </a:cxn>
                <a:cxn ang="0">
                  <a:pos x="10" y="16"/>
                </a:cxn>
                <a:cxn ang="0">
                  <a:pos x="16" y="10"/>
                </a:cxn>
                <a:cxn ang="0">
                  <a:pos x="28" y="2"/>
                </a:cxn>
                <a:cxn ang="0">
                  <a:pos x="42" y="0"/>
                </a:cxn>
                <a:cxn ang="0">
                  <a:pos x="52" y="2"/>
                </a:cxn>
                <a:cxn ang="0">
                  <a:pos x="58" y="4"/>
                </a:cxn>
                <a:cxn ang="0">
                  <a:pos x="70" y="12"/>
                </a:cxn>
                <a:cxn ang="0">
                  <a:pos x="72" y="18"/>
                </a:cxn>
                <a:cxn ang="0">
                  <a:pos x="74" y="26"/>
                </a:cxn>
                <a:cxn ang="0">
                  <a:pos x="74" y="44"/>
                </a:cxn>
                <a:cxn ang="0">
                  <a:pos x="12" y="46"/>
                </a:cxn>
                <a:cxn ang="0">
                  <a:pos x="62" y="26"/>
                </a:cxn>
                <a:cxn ang="0">
                  <a:pos x="58" y="18"/>
                </a:cxn>
                <a:cxn ang="0">
                  <a:pos x="52" y="10"/>
                </a:cxn>
                <a:cxn ang="0">
                  <a:pos x="48" y="10"/>
                </a:cxn>
                <a:cxn ang="0">
                  <a:pos x="42" y="8"/>
                </a:cxn>
                <a:cxn ang="0">
                  <a:pos x="22" y="16"/>
                </a:cxn>
                <a:cxn ang="0">
                  <a:pos x="18" y="26"/>
                </a:cxn>
                <a:cxn ang="0">
                  <a:pos x="62" y="38"/>
                </a:cxn>
                <a:cxn ang="0">
                  <a:pos x="62" y="26"/>
                </a:cxn>
              </a:cxnLst>
              <a:rect l="0" t="0" r="r" b="b"/>
              <a:pathLst>
                <a:path w="76" h="86">
                  <a:moveTo>
                    <a:pt x="12" y="46"/>
                  </a:moveTo>
                  <a:lnTo>
                    <a:pt x="12" y="46"/>
                  </a:lnTo>
                  <a:lnTo>
                    <a:pt x="14" y="56"/>
                  </a:lnTo>
                  <a:lnTo>
                    <a:pt x="16" y="64"/>
                  </a:lnTo>
                  <a:lnTo>
                    <a:pt x="16" y="64"/>
                  </a:lnTo>
                  <a:lnTo>
                    <a:pt x="18" y="70"/>
                  </a:lnTo>
                  <a:lnTo>
                    <a:pt x="24" y="72"/>
                  </a:lnTo>
                  <a:lnTo>
                    <a:pt x="24" y="72"/>
                  </a:lnTo>
                  <a:lnTo>
                    <a:pt x="28" y="76"/>
                  </a:lnTo>
                  <a:lnTo>
                    <a:pt x="34" y="76"/>
                  </a:lnTo>
                  <a:lnTo>
                    <a:pt x="34" y="76"/>
                  </a:lnTo>
                  <a:lnTo>
                    <a:pt x="44" y="78"/>
                  </a:lnTo>
                  <a:lnTo>
                    <a:pt x="44" y="78"/>
                  </a:lnTo>
                  <a:lnTo>
                    <a:pt x="54" y="76"/>
                  </a:lnTo>
                  <a:lnTo>
                    <a:pt x="54" y="76"/>
                  </a:lnTo>
                  <a:lnTo>
                    <a:pt x="64" y="74"/>
                  </a:lnTo>
                  <a:lnTo>
                    <a:pt x="64" y="82"/>
                  </a:lnTo>
                  <a:lnTo>
                    <a:pt x="64" y="82"/>
                  </a:lnTo>
                  <a:lnTo>
                    <a:pt x="50" y="86"/>
                  </a:lnTo>
                  <a:lnTo>
                    <a:pt x="50" y="86"/>
                  </a:lnTo>
                  <a:lnTo>
                    <a:pt x="38" y="86"/>
                  </a:lnTo>
                  <a:lnTo>
                    <a:pt x="38" y="86"/>
                  </a:lnTo>
                  <a:lnTo>
                    <a:pt x="28" y="84"/>
                  </a:lnTo>
                  <a:lnTo>
                    <a:pt x="20" y="82"/>
                  </a:lnTo>
                  <a:lnTo>
                    <a:pt x="12" y="80"/>
                  </a:lnTo>
                  <a:lnTo>
                    <a:pt x="8" y="74"/>
                  </a:lnTo>
                  <a:lnTo>
                    <a:pt x="8" y="74"/>
                  </a:lnTo>
                  <a:lnTo>
                    <a:pt x="4" y="68"/>
                  </a:lnTo>
                  <a:lnTo>
                    <a:pt x="0" y="60"/>
                  </a:lnTo>
                  <a:lnTo>
                    <a:pt x="0" y="52"/>
                  </a:lnTo>
                  <a:lnTo>
                    <a:pt x="0" y="42"/>
                  </a:lnTo>
                  <a:lnTo>
                    <a:pt x="0" y="42"/>
                  </a:lnTo>
                  <a:lnTo>
                    <a:pt x="2" y="32"/>
                  </a:lnTo>
                  <a:lnTo>
                    <a:pt x="6" y="22"/>
                  </a:lnTo>
                  <a:lnTo>
                    <a:pt x="6" y="22"/>
                  </a:lnTo>
                  <a:lnTo>
                    <a:pt x="10" y="16"/>
                  </a:lnTo>
                  <a:lnTo>
                    <a:pt x="16" y="10"/>
                  </a:lnTo>
                  <a:lnTo>
                    <a:pt x="16" y="10"/>
                  </a:lnTo>
                  <a:lnTo>
                    <a:pt x="20" y="6"/>
                  </a:lnTo>
                  <a:lnTo>
                    <a:pt x="28" y="2"/>
                  </a:lnTo>
                  <a:lnTo>
                    <a:pt x="28" y="2"/>
                  </a:lnTo>
                  <a:lnTo>
                    <a:pt x="42" y="0"/>
                  </a:lnTo>
                  <a:lnTo>
                    <a:pt x="42" y="0"/>
                  </a:lnTo>
                  <a:lnTo>
                    <a:pt x="52" y="2"/>
                  </a:lnTo>
                  <a:lnTo>
                    <a:pt x="58" y="4"/>
                  </a:lnTo>
                  <a:lnTo>
                    <a:pt x="58" y="4"/>
                  </a:lnTo>
                  <a:lnTo>
                    <a:pt x="64" y="8"/>
                  </a:lnTo>
                  <a:lnTo>
                    <a:pt x="70" y="12"/>
                  </a:lnTo>
                  <a:lnTo>
                    <a:pt x="70" y="12"/>
                  </a:lnTo>
                  <a:lnTo>
                    <a:pt x="72" y="18"/>
                  </a:lnTo>
                  <a:lnTo>
                    <a:pt x="74" y="26"/>
                  </a:lnTo>
                  <a:lnTo>
                    <a:pt x="74" y="26"/>
                  </a:lnTo>
                  <a:lnTo>
                    <a:pt x="76" y="34"/>
                  </a:lnTo>
                  <a:lnTo>
                    <a:pt x="74" y="44"/>
                  </a:lnTo>
                  <a:lnTo>
                    <a:pt x="74" y="46"/>
                  </a:lnTo>
                  <a:lnTo>
                    <a:pt x="12" y="46"/>
                  </a:lnTo>
                  <a:close/>
                  <a:moveTo>
                    <a:pt x="62" y="26"/>
                  </a:moveTo>
                  <a:lnTo>
                    <a:pt x="62" y="26"/>
                  </a:lnTo>
                  <a:lnTo>
                    <a:pt x="58" y="18"/>
                  </a:lnTo>
                  <a:lnTo>
                    <a:pt x="58" y="18"/>
                  </a:lnTo>
                  <a:lnTo>
                    <a:pt x="56" y="14"/>
                  </a:lnTo>
                  <a:lnTo>
                    <a:pt x="52" y="10"/>
                  </a:lnTo>
                  <a:lnTo>
                    <a:pt x="52" y="10"/>
                  </a:lnTo>
                  <a:lnTo>
                    <a:pt x="48" y="10"/>
                  </a:lnTo>
                  <a:lnTo>
                    <a:pt x="42" y="8"/>
                  </a:lnTo>
                  <a:lnTo>
                    <a:pt x="42" y="8"/>
                  </a:lnTo>
                  <a:lnTo>
                    <a:pt x="30" y="10"/>
                  </a:lnTo>
                  <a:lnTo>
                    <a:pt x="22" y="16"/>
                  </a:lnTo>
                  <a:lnTo>
                    <a:pt x="22" y="16"/>
                  </a:lnTo>
                  <a:lnTo>
                    <a:pt x="18" y="26"/>
                  </a:lnTo>
                  <a:lnTo>
                    <a:pt x="14" y="38"/>
                  </a:lnTo>
                  <a:lnTo>
                    <a:pt x="62" y="38"/>
                  </a:lnTo>
                  <a:lnTo>
                    <a:pt x="62" y="38"/>
                  </a:lnTo>
                  <a:lnTo>
                    <a:pt x="62" y="26"/>
                  </a:lnTo>
                  <a:lnTo>
                    <a:pt x="62" y="26"/>
                  </a:lnTo>
                  <a:close/>
                </a:path>
              </a:pathLst>
            </a:custGeom>
            <a:solidFill>
              <a:srgbClr val="58595B"/>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Tree>
  </p:cSld>
  <p:clrMap bg1="lt1" tx1="dk1" bg2="lt2" tx2="dk2" accent1="accent1" accent2="accent2" accent3="accent3" accent4="accent4" accent5="accent5" accent6="accent6" hlink="hlink" folHlink="folHlink"/>
  <p:sldLayoutIdLst>
    <p:sldLayoutId id="2147483664" r:id="rId1"/>
    <p:sldLayoutId id="2147483677" r:id="rId2"/>
    <p:sldLayoutId id="2147483682" r:id="rId3"/>
    <p:sldLayoutId id="2147483679" r:id="rId4"/>
    <p:sldLayoutId id="2147483683" r:id="rId5"/>
    <p:sldLayoutId id="2147483668" r:id="rId6"/>
    <p:sldLayoutId id="2147483684" r:id="rId7"/>
    <p:sldLayoutId id="2147483685" r:id="rId8"/>
    <p:sldLayoutId id="2147483686" r:id="rId9"/>
    <p:sldLayoutId id="2147483687" r:id="rId10"/>
    <p:sldLayoutId id="2147483688" r:id="rId11"/>
    <p:sldLayoutId id="2147483665" r:id="rId12"/>
    <p:sldLayoutId id="2147483689" r:id="rId13"/>
    <p:sldLayoutId id="2147483690" r:id="rId14"/>
  </p:sldLayoutIdLst>
  <p:transition>
    <p:fade/>
  </p:transition>
  <p:timing>
    <p:tnLst>
      <p:par>
        <p:cTn id="1" dur="indefinite" restart="never" nodeType="tmRoot"/>
      </p:par>
    </p:tnLst>
  </p:timing>
  <p:hf hdr="0" ftr="0" dt="0"/>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charset="0"/>
          <a:cs typeface="Times New Roman" charset="0"/>
        </a:defRPr>
      </a:lvl2pPr>
      <a:lvl3pPr algn="ctr" rtl="0" eaLnBrk="1" fontAlgn="base" hangingPunct="1">
        <a:spcBef>
          <a:spcPct val="0"/>
        </a:spcBef>
        <a:spcAft>
          <a:spcPct val="0"/>
        </a:spcAft>
        <a:defRPr sz="4400">
          <a:solidFill>
            <a:schemeClr val="tx2"/>
          </a:solidFill>
          <a:latin typeface="Times New Roman" charset="0"/>
          <a:cs typeface="Times New Roman" charset="0"/>
        </a:defRPr>
      </a:lvl3pPr>
      <a:lvl4pPr algn="ctr" rtl="0" eaLnBrk="1" fontAlgn="base" hangingPunct="1">
        <a:spcBef>
          <a:spcPct val="0"/>
        </a:spcBef>
        <a:spcAft>
          <a:spcPct val="0"/>
        </a:spcAft>
        <a:defRPr sz="4400">
          <a:solidFill>
            <a:schemeClr val="tx2"/>
          </a:solidFill>
          <a:latin typeface="Times New Roman" charset="0"/>
          <a:cs typeface="Times New Roman" charset="0"/>
        </a:defRPr>
      </a:lvl4pPr>
      <a:lvl5pPr algn="ctr" rtl="0" eaLnBrk="1" fontAlgn="base" hangingPunct="1">
        <a:spcBef>
          <a:spcPct val="0"/>
        </a:spcBef>
        <a:spcAft>
          <a:spcPct val="0"/>
        </a:spcAft>
        <a:defRPr sz="4400">
          <a:solidFill>
            <a:schemeClr val="tx2"/>
          </a:solidFill>
          <a:latin typeface="Times New Roman" charset="0"/>
          <a:cs typeface="Times New Roman" charset="0"/>
        </a:defRPr>
      </a:lvl5pPr>
      <a:lvl6pPr marL="457200" algn="ctr" rtl="0" eaLnBrk="1" fontAlgn="base" hangingPunct="1">
        <a:spcBef>
          <a:spcPct val="0"/>
        </a:spcBef>
        <a:spcAft>
          <a:spcPct val="0"/>
        </a:spcAft>
        <a:defRPr sz="4400">
          <a:solidFill>
            <a:schemeClr val="tx2"/>
          </a:solidFill>
          <a:latin typeface="Times New Roman" charset="0"/>
          <a:cs typeface="Times New Roman" charset="0"/>
        </a:defRPr>
      </a:lvl6pPr>
      <a:lvl7pPr marL="914400" algn="ctr" rtl="0" eaLnBrk="1" fontAlgn="base" hangingPunct="1">
        <a:spcBef>
          <a:spcPct val="0"/>
        </a:spcBef>
        <a:spcAft>
          <a:spcPct val="0"/>
        </a:spcAft>
        <a:defRPr sz="4400">
          <a:solidFill>
            <a:schemeClr val="tx2"/>
          </a:solidFill>
          <a:latin typeface="Times New Roman" charset="0"/>
          <a:cs typeface="Times New Roman" charset="0"/>
        </a:defRPr>
      </a:lvl7pPr>
      <a:lvl8pPr marL="1371600" algn="ctr" rtl="0" eaLnBrk="1" fontAlgn="base" hangingPunct="1">
        <a:spcBef>
          <a:spcPct val="0"/>
        </a:spcBef>
        <a:spcAft>
          <a:spcPct val="0"/>
        </a:spcAft>
        <a:defRPr sz="4400">
          <a:solidFill>
            <a:schemeClr val="tx2"/>
          </a:solidFill>
          <a:latin typeface="Times New Roman" charset="0"/>
          <a:cs typeface="Times New Roman" charset="0"/>
        </a:defRPr>
      </a:lvl8pPr>
      <a:lvl9pPr marL="1828800" algn="ctr" rtl="0" eaLnBrk="1" fontAlgn="base" hangingPunct="1">
        <a:spcBef>
          <a:spcPct val="0"/>
        </a:spcBef>
        <a:spcAft>
          <a:spcPct val="0"/>
        </a:spcAft>
        <a:defRPr sz="4400">
          <a:solidFill>
            <a:schemeClr val="tx2"/>
          </a:solidFill>
          <a:latin typeface="Times New Roman" charset="0"/>
          <a:cs typeface="Times New Roman"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1.xml"/></Relationships>
</file>

<file path=ppt/slides/_rels/slide10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0.png"/><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81.png"/><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11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3.xml"/><Relationship Id="rId4" Type="http://schemas.openxmlformats.org/officeDocument/2006/relationships/image" Target="../media/image86.png"/></Relationships>
</file>

<file path=ppt/slides/_rels/slide11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12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99.png"/></Relationships>
</file>

<file path=ppt/slides/_rels/slide12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0.png"/></Relationships>
</file>

<file path=ppt/slides/_rels/slide13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96.png"/><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1.xml"/></Relationships>
</file>

<file path=ppt/slides/_rels/slide133.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111.png"/><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1.xml"/></Relationships>
</file>

<file path=ppt/slides/_rels/slide145.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121.png"/><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1.xml"/></Relationships>
</file>

<file path=ppt/slides/_rels/slide155.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3.xml"/></Relationships>
</file>

<file path=ppt/slides/_rels/slide15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127.png"/><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3.xml"/></Relationships>
</file>

<file path=ppt/slides/_rels/slide158.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3.xml"/></Relationships>
</file>

<file path=ppt/slides/_rels/slide159.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slide" Target="slide62.xml"/><Relationship Id="rId2" Type="http://schemas.openxmlformats.org/officeDocument/2006/relationships/slide" Target="slide19.xml"/><Relationship Id="rId1" Type="http://schemas.openxmlformats.org/officeDocument/2006/relationships/slideLayout" Target="../slideLayouts/slideLayout3.xml"/><Relationship Id="rId6" Type="http://schemas.openxmlformats.org/officeDocument/2006/relationships/slide" Target="slide101.xml"/><Relationship Id="rId5" Type="http://schemas.openxmlformats.org/officeDocument/2006/relationships/slide" Target="slide79.xml"/><Relationship Id="rId4" Type="http://schemas.openxmlformats.org/officeDocument/2006/relationships/slide" Target="slide73.xml"/></Relationships>
</file>

<file path=ppt/slides/_rels/slide160.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3.xml"/></Relationships>
</file>

<file path=ppt/slides/_rels/slide161.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3.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1.xml"/></Relationships>
</file>

<file path=ppt/slides/_rels/slide16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33.png"/><Relationship Id="rId1" Type="http://schemas.openxmlformats.org/officeDocument/2006/relationships/slideLayout" Target="../slideLayouts/slideLayout3.xml"/></Relationships>
</file>

<file path=ppt/slides/_rels/slide166.xml.rels><?xml version="1.0" encoding="UTF-8" standalone="yes"?>
<Relationships xmlns="http://schemas.openxmlformats.org/package/2006/relationships"><Relationship Id="rId3" Type="http://schemas.openxmlformats.org/officeDocument/2006/relationships/image" Target="../media/image134.png"/><Relationship Id="rId7" Type="http://schemas.openxmlformats.org/officeDocument/2006/relationships/image" Target="../media/image90.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s>
</file>

<file path=ppt/slides/_rels/slide16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9.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3.xml"/></Relationships>
</file>

<file path=ppt/slides/_rels/slide17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3.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3.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3.xml"/></Relationships>
</file>

<file path=ppt/slides/_rels/slide174.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3.xml"/></Relationships>
</file>

<file path=ppt/slides/_rels/slide175.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3.xml"/></Relationships>
</file>

<file path=ppt/slides/_rels/slide176.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3.xml"/></Relationships>
</file>

<file path=ppt/slides/_rels/slide177.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3.xml"/></Relationships>
</file>

<file path=ppt/slides/_rels/slide178.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3.xml"/></Relationships>
</file>

<file path=ppt/slides/_rels/slide17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13.png"/><Relationship Id="rId3" Type="http://schemas.openxmlformats.org/officeDocument/2006/relationships/oleObject" Target="../embeddings/oleObject1.bin"/><Relationship Id="rId7" Type="http://schemas.openxmlformats.org/officeDocument/2006/relationships/oleObject" Target="../embeddings/oleObject5.bin"/><Relationship Id="rId12"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oleObject" Target="../embeddings/oleObject4.bin"/><Relationship Id="rId11" Type="http://schemas.openxmlformats.org/officeDocument/2006/relationships/image" Target="../media/image11.png"/><Relationship Id="rId5" Type="http://schemas.openxmlformats.org/officeDocument/2006/relationships/oleObject" Target="../embeddings/oleObject3.bin"/><Relationship Id="rId15" Type="http://schemas.openxmlformats.org/officeDocument/2006/relationships/image" Target="../media/image10.png"/><Relationship Id="rId10" Type="http://schemas.openxmlformats.org/officeDocument/2006/relationships/oleObject" Target="../embeddings/oleObject8.bin"/><Relationship Id="rId4" Type="http://schemas.openxmlformats.org/officeDocument/2006/relationships/oleObject" Target="../embeddings/oleObject2.bin"/><Relationship Id="rId9" Type="http://schemas.openxmlformats.org/officeDocument/2006/relationships/oleObject" Target="../embeddings/oleObject7.bin"/><Relationship Id="rId14" Type="http://schemas.openxmlformats.org/officeDocument/2006/relationships/image" Target="../media/image9.png"/></Relationships>
</file>

<file path=ppt/slides/_rels/slide18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9.png"/><Relationship Id="rId1" Type="http://schemas.openxmlformats.org/officeDocument/2006/relationships/slideLayout" Target="../slideLayouts/slideLayout3.xml"/></Relationships>
</file>

<file path=ppt/slides/_rels/slide181.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3.xml"/></Relationships>
</file>

<file path=ppt/slides/_rels/slide18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3.xml"/></Relationships>
</file>

<file path=ppt/slides/_rels/slide183.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3.xml"/></Relationships>
</file>

<file path=ppt/slides/_rels/slide184.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3.xml"/></Relationships>
</file>

<file path=ppt/slides/_rels/slide185.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3.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1.xml"/></Relationships>
</file>

<file path=ppt/slides/_rels/slide188.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wmf"/><Relationship Id="rId1" Type="http://schemas.openxmlformats.org/officeDocument/2006/relationships/slideLayout" Target="../slideLayouts/slideLayout3.xml"/><Relationship Id="rId4" Type="http://schemas.openxmlformats.org/officeDocument/2006/relationships/image" Target="../media/image156.png"/></Relationships>
</file>

<file path=ppt/slides/_rels/slide189.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190.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3.xml"/></Relationships>
</file>

<file path=ppt/slides/_rels/slide19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192.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3.xml"/><Relationship Id="rId4" Type="http://schemas.openxmlformats.org/officeDocument/2006/relationships/image" Target="../media/image161.png"/></Relationships>
</file>

<file path=ppt/slides/_rels/slide193.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3.xml"/></Relationships>
</file>

<file path=ppt/slides/_rels/slide194.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3.xml"/></Relationships>
</file>

<file path=ppt/slides/_rels/slide195.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13.png"/><Relationship Id="rId1" Type="http://schemas.openxmlformats.org/officeDocument/2006/relationships/slideLayout" Target="../slideLayouts/slideLayout3.xml"/></Relationships>
</file>

<file path=ppt/slides/_rels/slide196.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hyperlink" Target="http://172.17.160.125/pmweb/" TargetMode="External"/><Relationship Id="rId1" Type="http://schemas.openxmlformats.org/officeDocument/2006/relationships/slideLayout" Target="../slideLayouts/slideLayout3.xml"/></Relationships>
</file>

<file path=ppt/slides/_rels/slide197.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3.xml"/></Relationships>
</file>

<file path=ppt/slides/_rels/slide198.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3.xml"/></Relationships>
</file>

<file path=ppt/slides/_rels/slide199.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slide" Target="slide233.xml"/><Relationship Id="rId13" Type="http://schemas.openxmlformats.org/officeDocument/2006/relationships/slide" Target="slide164.xml"/><Relationship Id="rId3" Type="http://schemas.openxmlformats.org/officeDocument/2006/relationships/slide" Target="slide3.xml"/><Relationship Id="rId7" Type="http://schemas.openxmlformats.org/officeDocument/2006/relationships/slide" Target="slide154.xml"/><Relationship Id="rId12" Type="http://schemas.openxmlformats.org/officeDocument/2006/relationships/slide" Target="slide26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144.xml"/><Relationship Id="rId11" Type="http://schemas.openxmlformats.org/officeDocument/2006/relationships/slide" Target="slide15.xml"/><Relationship Id="rId5" Type="http://schemas.openxmlformats.org/officeDocument/2006/relationships/slide" Target="slide120.xml"/><Relationship Id="rId10" Type="http://schemas.openxmlformats.org/officeDocument/2006/relationships/slide" Target="slide14.xml"/><Relationship Id="rId4" Type="http://schemas.openxmlformats.org/officeDocument/2006/relationships/slide" Target="slide4.xml"/><Relationship Id="rId9" Type="http://schemas.openxmlformats.org/officeDocument/2006/relationships/slide" Target="slide12.xml"/><Relationship Id="rId14" Type="http://schemas.openxmlformats.org/officeDocument/2006/relationships/slide" Target="slide264.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01.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13.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8.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2.png"/><Relationship Id="rId1" Type="http://schemas.openxmlformats.org/officeDocument/2006/relationships/slideLayout" Target="../slideLayouts/slideLayout3.xml"/><Relationship Id="rId5" Type="http://schemas.openxmlformats.org/officeDocument/2006/relationships/image" Target="../media/image173.png"/><Relationship Id="rId4" Type="http://schemas.openxmlformats.org/officeDocument/2006/relationships/image" Target="../media/image172.png"/></Relationships>
</file>

<file path=ppt/slides/_rels/slide209.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2.png"/><Relationship Id="rId1" Type="http://schemas.openxmlformats.org/officeDocument/2006/relationships/slideLayout" Target="../slideLayouts/slideLayout3.xml"/><Relationship Id="rId5" Type="http://schemas.openxmlformats.org/officeDocument/2006/relationships/image" Target="../media/image173.png"/><Relationship Id="rId4" Type="http://schemas.openxmlformats.org/officeDocument/2006/relationships/image" Target="../media/image172.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2.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3.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4.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3.xml"/></Relationships>
</file>

<file path=ppt/slides/_rels/slide215.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3.xml"/></Relationships>
</file>

<file path=ppt/slides/_rels/slide216.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3.xml"/></Relationships>
</file>

<file path=ppt/slides/_rels/slide217.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11.xml"/></Relationships>
</file>

<file path=ppt/slides/_rels/slide2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9.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220.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3.xml"/></Relationships>
</file>

<file path=ppt/slides/_rels/slide221.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3.xml"/></Relationships>
</file>

<file path=ppt/slides/_rels/slide222.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5.xml"/></Relationships>
</file>

<file path=ppt/slides/_rels/slide223.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3.xml"/></Relationships>
</file>

<file path=ppt/slides/_rels/slide224.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3.xml"/><Relationship Id="rId5" Type="http://schemas.openxmlformats.org/officeDocument/2006/relationships/image" Target="../media/image186.png"/><Relationship Id="rId4" Type="http://schemas.openxmlformats.org/officeDocument/2006/relationships/image" Target="../media/image189.png"/></Relationships>
</file>

<file path=ppt/slides/_rels/slide225.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3.xml"/></Relationships>
</file>

<file path=ppt/slides/_rels/slide226.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3.xml"/></Relationships>
</file>

<file path=ppt/slides/_rels/slide227.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png"/><Relationship Id="rId1" Type="http://schemas.openxmlformats.org/officeDocument/2006/relationships/slideLayout" Target="../slideLayouts/slideLayout3.xml"/></Relationships>
</file>

<file path=ppt/slides/_rels/slide228.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3.xml"/></Relationships>
</file>

<file path=ppt/slides/_rels/slide229.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6.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0.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7.png"/><Relationship Id="rId1" Type="http://schemas.openxmlformats.org/officeDocument/2006/relationships/slideLayout" Target="../slideLayouts/slideLayout3.xml"/><Relationship Id="rId4" Type="http://schemas.openxmlformats.org/officeDocument/2006/relationships/image" Target="../media/image198.png"/></Relationships>
</file>

<file path=ppt/slides/_rels/slide231.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3.xml"/></Relationships>
</file>

<file path=ppt/slides/_rels/slide232.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200.png"/><Relationship Id="rId1" Type="http://schemas.openxmlformats.org/officeDocument/2006/relationships/slideLayout" Target="../slideLayouts/slideLayout3.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5.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3.xml"/></Relationships>
</file>

<file path=ppt/slides/_rels/slide236.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3.xml"/></Relationships>
</file>

<file path=ppt/slides/_rels/slide237.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3.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9.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4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205.jpeg"/><Relationship Id="rId1" Type="http://schemas.openxmlformats.org/officeDocument/2006/relationships/slideLayout" Target="../slideLayouts/slideLayout14.xml"/></Relationships>
</file>

<file path=ppt/slides/_rels/slide24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1.xml"/></Relationships>
</file>

<file path=ppt/slides/_rels/slide243.xml.rels><?xml version="1.0" encoding="UTF-8" standalone="yes"?>
<Relationships xmlns="http://schemas.openxmlformats.org/package/2006/relationships"><Relationship Id="rId3" Type="http://schemas.openxmlformats.org/officeDocument/2006/relationships/image" Target="../media/image206.png"/><Relationship Id="rId7" Type="http://schemas.openxmlformats.org/officeDocument/2006/relationships/image" Target="../media/image210.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209.png"/><Relationship Id="rId5" Type="http://schemas.openxmlformats.org/officeDocument/2006/relationships/image" Target="../media/image208.png"/><Relationship Id="rId4" Type="http://schemas.openxmlformats.org/officeDocument/2006/relationships/image" Target="../media/image207.png"/></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1.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7.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3.xml"/></Relationships>
</file>

<file path=ppt/slides/_rels/slide248.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13.png"/><Relationship Id="rId1" Type="http://schemas.openxmlformats.org/officeDocument/2006/relationships/slideLayout" Target="../slideLayouts/slideLayout3.xml"/><Relationship Id="rId4" Type="http://schemas.openxmlformats.org/officeDocument/2006/relationships/image" Target="../media/image215.png"/></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3.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3.xml"/></Relationships>
</file>

<file path=ppt/slides/_rels/slide254.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3.xml"/></Relationships>
</file>

<file path=ppt/slides/_rels/slide255.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3.xml"/></Relationships>
</file>

<file path=ppt/slides/_rels/slide256.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3.xml"/></Relationships>
</file>

<file path=ppt/slides/_rels/slide257.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png"/><Relationship Id="rId1" Type="http://schemas.openxmlformats.org/officeDocument/2006/relationships/slideLayout" Target="../slideLayouts/slideLayout3.xml"/></Relationships>
</file>

<file path=ppt/slides/_rels/slide258.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3.xml"/></Relationships>
</file>

<file path=ppt/slides/_rels/slide259.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3.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0.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25.png"/><Relationship Id="rId1" Type="http://schemas.openxmlformats.org/officeDocument/2006/relationships/slideLayout" Target="../slideLayouts/slideLayout3.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3.xml.rels><?xml version="1.0" encoding="UTF-8" standalone="yes"?>
<Relationships xmlns="http://schemas.openxmlformats.org/package/2006/relationships"><Relationship Id="rId8" Type="http://schemas.openxmlformats.org/officeDocument/2006/relationships/slide" Target="slide235.xml"/><Relationship Id="rId3" Type="http://schemas.openxmlformats.org/officeDocument/2006/relationships/slide" Target="slide145.xml"/><Relationship Id="rId7" Type="http://schemas.openxmlformats.org/officeDocument/2006/relationships/slide" Target="slide162.xml"/><Relationship Id="rId2" Type="http://schemas.openxmlformats.org/officeDocument/2006/relationships/slide" Target="slide121.xml"/><Relationship Id="rId1" Type="http://schemas.openxmlformats.org/officeDocument/2006/relationships/slideLayout" Target="../slideLayouts/slideLayout3.xml"/><Relationship Id="rId6" Type="http://schemas.openxmlformats.org/officeDocument/2006/relationships/slide" Target="slide152.xml"/><Relationship Id="rId5" Type="http://schemas.openxmlformats.org/officeDocument/2006/relationships/slide" Target="slide131.xml"/><Relationship Id="rId4" Type="http://schemas.openxmlformats.org/officeDocument/2006/relationships/slide" Target="slide155.xml"/><Relationship Id="rId9" Type="http://schemas.openxmlformats.org/officeDocument/2006/relationships/slide" Target="slide261.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5.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oleObject" Target="../embeddings/oleObject9.bin"/><Relationship Id="rId7" Type="http://schemas.openxmlformats.org/officeDocument/2006/relationships/oleObject" Target="../embeddings/oleObject13.bin"/><Relationship Id="rId2" Type="http://schemas.openxmlformats.org/officeDocument/2006/relationships/slideLayout" Target="../slideLayouts/slideLayout3.xml"/><Relationship Id="rId1" Type="http://schemas.openxmlformats.org/officeDocument/2006/relationships/vmlDrawing" Target="../drawings/vmlDrawing2.vml"/><Relationship Id="rId6" Type="http://schemas.openxmlformats.org/officeDocument/2006/relationships/oleObject" Target="../embeddings/oleObject12.bin"/><Relationship Id="rId11" Type="http://schemas.openxmlformats.org/officeDocument/2006/relationships/oleObject" Target="../embeddings/oleObject17.bin"/><Relationship Id="rId5" Type="http://schemas.openxmlformats.org/officeDocument/2006/relationships/oleObject" Target="../embeddings/oleObject11.bin"/><Relationship Id="rId10" Type="http://schemas.openxmlformats.org/officeDocument/2006/relationships/oleObject" Target="../embeddings/oleObject16.bin"/><Relationship Id="rId4" Type="http://schemas.openxmlformats.org/officeDocument/2006/relationships/oleObject" Target="../embeddings/oleObject10.bin"/><Relationship Id="rId9" Type="http://schemas.openxmlformats.org/officeDocument/2006/relationships/oleObject" Target="../embeddings/oleObject15.bin"/></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28.png"/></Relationships>
</file>

<file path=ppt/slides/_rels/slide6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35.jpeg"/><Relationship Id="rId4" Type="http://schemas.openxmlformats.org/officeDocument/2006/relationships/image" Target="../media/image34.png"/></Relationships>
</file>

<file path=ppt/slides/_rels/slide6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7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3.png"/><Relationship Id="rId1" Type="http://schemas.openxmlformats.org/officeDocument/2006/relationships/slideLayout" Target="../slideLayouts/slideLayout3.xml"/><Relationship Id="rId4" Type="http://schemas.openxmlformats.org/officeDocument/2006/relationships/image" Target="../media/image35.jpeg"/></Relationships>
</file>

<file path=ppt/slides/_rels/slide7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9.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0.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28.png"/></Relationships>
</file>

<file path=ppt/slides/_rels/slide7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8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xml"/><Relationship Id="rId5" Type="http://schemas.openxmlformats.org/officeDocument/2006/relationships/image" Target="../media/image53.png"/><Relationship Id="rId4" Type="http://schemas.openxmlformats.org/officeDocument/2006/relationships/image" Target="../media/image50.png"/></Relationships>
</file>

<file path=ppt/slides/_rels/slide8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xml"/><Relationship Id="rId5" Type="http://schemas.openxmlformats.org/officeDocument/2006/relationships/image" Target="../media/image58.png"/><Relationship Id="rId4" Type="http://schemas.openxmlformats.org/officeDocument/2006/relationships/image" Target="../media/image57.png"/></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9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9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3.xml"/><Relationship Id="rId4" Type="http://schemas.openxmlformats.org/officeDocument/2006/relationships/image" Target="../media/image73.png"/></Relationships>
</file>

<file path=ppt/slides/_rels/slide9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n-US" dirty="0" smtClean="0"/>
              <a:t>SAA - Ethernet Application</a:t>
            </a:r>
            <a:endParaRPr lang="en-US" dirty="0"/>
          </a:p>
        </p:txBody>
      </p:sp>
      <p:sp>
        <p:nvSpPr>
          <p:cNvPr id="13" name="Text Placeholder 12"/>
          <p:cNvSpPr>
            <a:spLocks noGrp="1"/>
          </p:cNvSpPr>
          <p:nvPr>
            <p:ph type="body" sz="quarter" idx="10"/>
          </p:nvPr>
        </p:nvSpPr>
        <p:spPr>
          <a:xfrm>
            <a:off x="810768" y="2274162"/>
            <a:ext cx="3958939" cy="746125"/>
          </a:xfrm>
        </p:spPr>
        <p:txBody>
          <a:bodyPr/>
          <a:lstStyle/>
          <a:p>
            <a:r>
              <a:rPr lang="en-US" dirty="0" smtClean="0"/>
              <a:t>Complete guide to setup, demonstrate, test and troubleshoot</a:t>
            </a:r>
          </a:p>
          <a:p>
            <a:r>
              <a:rPr lang="en-US" dirty="0" smtClean="0"/>
              <a:t>Focus on Ethernet Services</a:t>
            </a:r>
            <a:endParaRPr lang="en-US" dirty="0"/>
          </a:p>
        </p:txBody>
      </p:sp>
      <p:sp>
        <p:nvSpPr>
          <p:cNvPr id="16" name="Text Placeholder 15"/>
          <p:cNvSpPr>
            <a:spLocks noGrp="1"/>
          </p:cNvSpPr>
          <p:nvPr>
            <p:ph type="body" sz="quarter" idx="12"/>
          </p:nvPr>
        </p:nvSpPr>
        <p:spPr/>
        <p:txBody>
          <a:bodyPr/>
          <a:lstStyle/>
          <a:p>
            <a:endParaRPr lang="en-US" dirty="0"/>
          </a:p>
        </p:txBody>
      </p:sp>
      <p:sp>
        <p:nvSpPr>
          <p:cNvPr id="17" name="Text Placeholder 16"/>
          <p:cNvSpPr>
            <a:spLocks noGrp="1"/>
          </p:cNvSpPr>
          <p:nvPr>
            <p:ph type="body" sz="quarter" idx="13"/>
          </p:nvPr>
        </p:nvSpPr>
        <p:spPr/>
        <p:txBody>
          <a:bodyPr/>
          <a:lstStyle/>
          <a:p>
            <a:endParaRPr lang="en-US"/>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PM for Business VPNs</a:t>
            </a:r>
            <a:endParaRPr lang="en-US" dirty="0"/>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2" cstate="print"/>
          <a:stretch>
            <a:fillRect/>
          </a:stretch>
        </p:blipFill>
        <p:spPr>
          <a:xfrm>
            <a:off x="56427" y="1195356"/>
            <a:ext cx="8988719" cy="5662644"/>
          </a:xfrm>
          <a:prstGeom prst="rect">
            <a:avLst/>
          </a:prstGeom>
        </p:spPr>
      </p:pic>
    </p:spTree>
    <p:extLst>
      <p:ext uri="{BB962C8B-B14F-4D97-AF65-F5344CB8AC3E}">
        <p14:creationId xmlns:p14="http://schemas.microsoft.com/office/powerpoint/2010/main" xmlns="" val="2780779339"/>
      </p:ext>
    </p:extLst>
  </p:cSld>
  <p:clrMapOvr>
    <a:masterClrMapping/>
  </p:clrMapOvr>
  <p:transition>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Ring Discovery</a:t>
            </a:r>
            <a:endParaRPr lang="en-US" dirty="0"/>
          </a:p>
        </p:txBody>
      </p:sp>
      <p:sp>
        <p:nvSpPr>
          <p:cNvPr id="3" name="Text Placeholder 2"/>
          <p:cNvSpPr>
            <a:spLocks noGrp="1"/>
          </p:cNvSpPr>
          <p:nvPr>
            <p:ph type="body" sz="quarter" idx="10"/>
          </p:nvPr>
        </p:nvSpPr>
        <p:spPr>
          <a:xfrm>
            <a:off x="361378" y="1441421"/>
            <a:ext cx="6746788" cy="4711729"/>
          </a:xfrm>
        </p:spPr>
        <p:txBody>
          <a:bodyPr/>
          <a:lstStyle/>
          <a:p>
            <a:r>
              <a:rPr lang="en-US" dirty="0"/>
              <a:t>In RV 5.0 user doesn’t need to discover the RING, the ERP is automatically discovered once the ERP devices added to the topology and the links were connected between </a:t>
            </a:r>
            <a:r>
              <a:rPr lang="en-US" dirty="0" smtClean="0"/>
              <a:t>them</a:t>
            </a:r>
            <a:endParaRPr lang="en-US" dirty="0"/>
          </a:p>
          <a:p>
            <a:endParaRPr lang="en-US" dirty="0" smtClean="0"/>
          </a:p>
          <a:p>
            <a:r>
              <a:rPr lang="en-US" dirty="0" smtClean="0"/>
              <a:t>In the </a:t>
            </a:r>
            <a:r>
              <a:rPr lang="en-US" dirty="0" smtClean="0">
                <a:solidFill>
                  <a:srgbClr val="044ABC"/>
                </a:solidFill>
              </a:rPr>
              <a:t>Transport</a:t>
            </a:r>
            <a:r>
              <a:rPr lang="en-US" dirty="0" smtClean="0"/>
              <a:t> workspace, Go to </a:t>
            </a:r>
            <a:r>
              <a:rPr lang="en-US" dirty="0" smtClean="0">
                <a:solidFill>
                  <a:srgbClr val="044ABC"/>
                </a:solidFill>
              </a:rPr>
              <a:t>Rings</a:t>
            </a:r>
          </a:p>
          <a:p>
            <a:r>
              <a:rPr lang="en-US" dirty="0" smtClean="0"/>
              <a:t>The line that appears describes the discovered ERP ring</a:t>
            </a:r>
          </a:p>
          <a:p>
            <a:r>
              <a:rPr lang="en-US" dirty="0" smtClean="0"/>
              <a:t>In a normal state, the ring state should be ‘</a:t>
            </a:r>
            <a:r>
              <a:rPr lang="en-US" dirty="0" smtClean="0">
                <a:solidFill>
                  <a:srgbClr val="044ABC"/>
                </a:solidFill>
              </a:rPr>
              <a:t>Idle</a:t>
            </a:r>
            <a:r>
              <a:rPr lang="en-US" dirty="0" smtClean="0"/>
              <a:t>’ </a:t>
            </a:r>
            <a:endParaRPr lang="en-US" dirty="0"/>
          </a:p>
        </p:txBody>
      </p:sp>
      <p:pic>
        <p:nvPicPr>
          <p:cNvPr id="4" name="Picture 3"/>
          <p:cNvPicPr>
            <a:picLocks noChangeAspect="1"/>
          </p:cNvPicPr>
          <p:nvPr/>
        </p:nvPicPr>
        <p:blipFill>
          <a:blip r:embed="rId2" cstate="print"/>
          <a:stretch>
            <a:fillRect/>
          </a:stretch>
        </p:blipFill>
        <p:spPr>
          <a:xfrm>
            <a:off x="6991187" y="1292239"/>
            <a:ext cx="2095500" cy="3762375"/>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cstate="print"/>
          <a:stretch>
            <a:fillRect/>
          </a:stretch>
        </p:blipFill>
        <p:spPr>
          <a:xfrm>
            <a:off x="0" y="5185931"/>
            <a:ext cx="9147398" cy="1423824"/>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7008833" y="2439525"/>
            <a:ext cx="1862912" cy="3209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865276" y="2956204"/>
            <a:ext cx="299768" cy="40809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7479" y="5666206"/>
            <a:ext cx="1000271" cy="2316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a:off x="6581955" y="4822166"/>
            <a:ext cx="352589" cy="1150259"/>
          </a:xfrm>
          <a:prstGeom prst="downArrow">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rot="1505614">
            <a:off x="5465530" y="899686"/>
            <a:ext cx="941433" cy="261610"/>
          </a:xfrm>
          <a:prstGeom prst="rect">
            <a:avLst/>
          </a:prstGeom>
        </p:spPr>
        <p:style>
          <a:lnRef idx="3">
            <a:schemeClr val="lt1"/>
          </a:lnRef>
          <a:fillRef idx="1">
            <a:schemeClr val="accent1"/>
          </a:fillRef>
          <a:effectRef idx="1">
            <a:schemeClr val="accent1"/>
          </a:effectRef>
          <a:fontRef idx="minor">
            <a:schemeClr val="lt1"/>
          </a:fontRef>
        </p:style>
        <p:txBody>
          <a:bodyPr wrap="square" rtlCol="0" anchor="ctr">
            <a:spAutoFit/>
          </a:bodyPr>
          <a:lstStyle/>
          <a:p>
            <a:pPr algn="ctr"/>
            <a:r>
              <a:rPr lang="en-US" sz="1100" b="1" kern="0" dirty="0" smtClean="0"/>
              <a:t>FYI</a:t>
            </a:r>
          </a:p>
        </p:txBody>
      </p:sp>
    </p:spTree>
    <p:extLst>
      <p:ext uri="{BB962C8B-B14F-4D97-AF65-F5344CB8AC3E}">
        <p14:creationId xmlns:p14="http://schemas.microsoft.com/office/powerpoint/2010/main" xmlns="" val="3607244937"/>
      </p:ext>
    </p:extLst>
  </p:cSld>
  <p:clrMapOvr>
    <a:masterClrMapping/>
  </p:clrMapOvr>
  <p:transition>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dirty="0" smtClean="0"/>
              <a:t>Ethernet Services</a:t>
            </a:r>
            <a:br>
              <a:rPr lang="en-US" dirty="0" smtClean="0"/>
            </a:br>
            <a:r>
              <a:rPr lang="en-US" dirty="0" smtClean="0"/>
              <a:t>(SM)</a:t>
            </a:r>
            <a:endParaRPr lang="en-US" dirty="0"/>
          </a:p>
        </p:txBody>
      </p:sp>
      <p:sp>
        <p:nvSpPr>
          <p:cNvPr id="3" name="Freeform 5"/>
          <p:cNvSpPr>
            <a:spLocks/>
          </p:cNvSpPr>
          <p:nvPr/>
        </p:nvSpPr>
        <p:spPr bwMode="auto">
          <a:xfrm>
            <a:off x="4470573" y="3327892"/>
            <a:ext cx="4308475" cy="3248025"/>
          </a:xfrm>
          <a:custGeom>
            <a:avLst/>
            <a:gdLst/>
            <a:ahLst/>
            <a:cxnLst>
              <a:cxn ang="0">
                <a:pos x="0" y="1556"/>
              </a:cxn>
              <a:cxn ang="0">
                <a:pos x="4" y="1604"/>
              </a:cxn>
              <a:cxn ang="0">
                <a:pos x="18" y="1650"/>
              </a:cxn>
              <a:cxn ang="0">
                <a:pos x="40" y="1694"/>
              </a:cxn>
              <a:cxn ang="0">
                <a:pos x="70" y="1732"/>
              </a:cxn>
              <a:cxn ang="0">
                <a:pos x="104" y="1766"/>
              </a:cxn>
              <a:cxn ang="0">
                <a:pos x="146" y="1792"/>
              </a:cxn>
              <a:cxn ang="0">
                <a:pos x="190" y="1810"/>
              </a:cxn>
              <a:cxn ang="0">
                <a:pos x="238" y="1820"/>
              </a:cxn>
              <a:cxn ang="0">
                <a:pos x="2474" y="2044"/>
              </a:cxn>
              <a:cxn ang="0">
                <a:pos x="2522" y="2044"/>
              </a:cxn>
              <a:cxn ang="0">
                <a:pos x="2568" y="2034"/>
              </a:cxn>
              <a:cxn ang="0">
                <a:pos x="2608" y="2016"/>
              </a:cxn>
              <a:cxn ang="0">
                <a:pos x="2644" y="1992"/>
              </a:cxn>
              <a:cxn ang="0">
                <a:pos x="2672" y="1958"/>
              </a:cxn>
              <a:cxn ang="0">
                <a:pos x="2694" y="1920"/>
              </a:cxn>
              <a:cxn ang="0">
                <a:pos x="2708" y="1876"/>
              </a:cxn>
              <a:cxn ang="0">
                <a:pos x="2714" y="1828"/>
              </a:cxn>
              <a:cxn ang="0">
                <a:pos x="2714" y="240"/>
              </a:cxn>
              <a:cxn ang="0">
                <a:pos x="2708" y="192"/>
              </a:cxn>
              <a:cxn ang="0">
                <a:pos x="2694" y="148"/>
              </a:cxn>
              <a:cxn ang="0">
                <a:pos x="2672" y="106"/>
              </a:cxn>
              <a:cxn ang="0">
                <a:pos x="2642" y="72"/>
              </a:cxn>
              <a:cxn ang="0">
                <a:pos x="2608" y="42"/>
              </a:cxn>
              <a:cxn ang="0">
                <a:pos x="2566" y="20"/>
              </a:cxn>
              <a:cxn ang="0">
                <a:pos x="2522" y="6"/>
              </a:cxn>
              <a:cxn ang="0">
                <a:pos x="2474" y="0"/>
              </a:cxn>
              <a:cxn ang="0">
                <a:pos x="238" y="0"/>
              </a:cxn>
              <a:cxn ang="0">
                <a:pos x="190" y="6"/>
              </a:cxn>
              <a:cxn ang="0">
                <a:pos x="146" y="20"/>
              </a:cxn>
              <a:cxn ang="0">
                <a:pos x="106" y="42"/>
              </a:cxn>
              <a:cxn ang="0">
                <a:pos x="70" y="72"/>
              </a:cxn>
              <a:cxn ang="0">
                <a:pos x="40" y="106"/>
              </a:cxn>
              <a:cxn ang="0">
                <a:pos x="18" y="148"/>
              </a:cxn>
              <a:cxn ang="0">
                <a:pos x="4" y="192"/>
              </a:cxn>
              <a:cxn ang="0">
                <a:pos x="0" y="240"/>
              </a:cxn>
            </a:cxnLst>
            <a:rect l="0" t="0" r="r" b="b"/>
            <a:pathLst>
              <a:path w="2714" h="2046">
                <a:moveTo>
                  <a:pt x="0" y="1556"/>
                </a:moveTo>
                <a:lnTo>
                  <a:pt x="0" y="1556"/>
                </a:lnTo>
                <a:lnTo>
                  <a:pt x="0" y="1580"/>
                </a:lnTo>
                <a:lnTo>
                  <a:pt x="4" y="1604"/>
                </a:lnTo>
                <a:lnTo>
                  <a:pt x="10" y="1628"/>
                </a:lnTo>
                <a:lnTo>
                  <a:pt x="18" y="1650"/>
                </a:lnTo>
                <a:lnTo>
                  <a:pt x="28" y="1672"/>
                </a:lnTo>
                <a:lnTo>
                  <a:pt x="40" y="1694"/>
                </a:lnTo>
                <a:lnTo>
                  <a:pt x="54" y="1714"/>
                </a:lnTo>
                <a:lnTo>
                  <a:pt x="70" y="1732"/>
                </a:lnTo>
                <a:lnTo>
                  <a:pt x="86" y="1750"/>
                </a:lnTo>
                <a:lnTo>
                  <a:pt x="104" y="1766"/>
                </a:lnTo>
                <a:lnTo>
                  <a:pt x="124" y="1780"/>
                </a:lnTo>
                <a:lnTo>
                  <a:pt x="146" y="1792"/>
                </a:lnTo>
                <a:lnTo>
                  <a:pt x="166" y="1802"/>
                </a:lnTo>
                <a:lnTo>
                  <a:pt x="190" y="1810"/>
                </a:lnTo>
                <a:lnTo>
                  <a:pt x="214" y="1816"/>
                </a:lnTo>
                <a:lnTo>
                  <a:pt x="238" y="1820"/>
                </a:lnTo>
                <a:lnTo>
                  <a:pt x="2474" y="2044"/>
                </a:lnTo>
                <a:lnTo>
                  <a:pt x="2474" y="2044"/>
                </a:lnTo>
                <a:lnTo>
                  <a:pt x="2500" y="2046"/>
                </a:lnTo>
                <a:lnTo>
                  <a:pt x="2522" y="2044"/>
                </a:lnTo>
                <a:lnTo>
                  <a:pt x="2546" y="2040"/>
                </a:lnTo>
                <a:lnTo>
                  <a:pt x="2568" y="2034"/>
                </a:lnTo>
                <a:lnTo>
                  <a:pt x="2588" y="2026"/>
                </a:lnTo>
                <a:lnTo>
                  <a:pt x="2608" y="2016"/>
                </a:lnTo>
                <a:lnTo>
                  <a:pt x="2626" y="2004"/>
                </a:lnTo>
                <a:lnTo>
                  <a:pt x="2644" y="1992"/>
                </a:lnTo>
                <a:lnTo>
                  <a:pt x="2658" y="1976"/>
                </a:lnTo>
                <a:lnTo>
                  <a:pt x="2672" y="1958"/>
                </a:lnTo>
                <a:lnTo>
                  <a:pt x="2684" y="1940"/>
                </a:lnTo>
                <a:lnTo>
                  <a:pt x="2694" y="1920"/>
                </a:lnTo>
                <a:lnTo>
                  <a:pt x="2702" y="1898"/>
                </a:lnTo>
                <a:lnTo>
                  <a:pt x="2708" y="1876"/>
                </a:lnTo>
                <a:lnTo>
                  <a:pt x="2712" y="1854"/>
                </a:lnTo>
                <a:lnTo>
                  <a:pt x="2714" y="1828"/>
                </a:lnTo>
                <a:lnTo>
                  <a:pt x="2714" y="240"/>
                </a:lnTo>
                <a:lnTo>
                  <a:pt x="2714" y="240"/>
                </a:lnTo>
                <a:lnTo>
                  <a:pt x="2712" y="216"/>
                </a:lnTo>
                <a:lnTo>
                  <a:pt x="2708" y="192"/>
                </a:lnTo>
                <a:lnTo>
                  <a:pt x="2702" y="170"/>
                </a:lnTo>
                <a:lnTo>
                  <a:pt x="2694" y="148"/>
                </a:lnTo>
                <a:lnTo>
                  <a:pt x="2684" y="126"/>
                </a:lnTo>
                <a:lnTo>
                  <a:pt x="2672" y="106"/>
                </a:lnTo>
                <a:lnTo>
                  <a:pt x="2658" y="88"/>
                </a:lnTo>
                <a:lnTo>
                  <a:pt x="2642" y="72"/>
                </a:lnTo>
                <a:lnTo>
                  <a:pt x="2626" y="56"/>
                </a:lnTo>
                <a:lnTo>
                  <a:pt x="2608" y="42"/>
                </a:lnTo>
                <a:lnTo>
                  <a:pt x="2588" y="30"/>
                </a:lnTo>
                <a:lnTo>
                  <a:pt x="2566" y="20"/>
                </a:lnTo>
                <a:lnTo>
                  <a:pt x="2544" y="12"/>
                </a:lnTo>
                <a:lnTo>
                  <a:pt x="2522" y="6"/>
                </a:lnTo>
                <a:lnTo>
                  <a:pt x="2498" y="2"/>
                </a:lnTo>
                <a:lnTo>
                  <a:pt x="2474" y="0"/>
                </a:lnTo>
                <a:lnTo>
                  <a:pt x="238" y="0"/>
                </a:lnTo>
                <a:lnTo>
                  <a:pt x="238" y="0"/>
                </a:lnTo>
                <a:lnTo>
                  <a:pt x="214" y="2"/>
                </a:lnTo>
                <a:lnTo>
                  <a:pt x="190" y="6"/>
                </a:lnTo>
                <a:lnTo>
                  <a:pt x="168" y="12"/>
                </a:lnTo>
                <a:lnTo>
                  <a:pt x="146" y="20"/>
                </a:lnTo>
                <a:lnTo>
                  <a:pt x="124" y="30"/>
                </a:lnTo>
                <a:lnTo>
                  <a:pt x="106" y="42"/>
                </a:lnTo>
                <a:lnTo>
                  <a:pt x="86" y="56"/>
                </a:lnTo>
                <a:lnTo>
                  <a:pt x="70" y="72"/>
                </a:lnTo>
                <a:lnTo>
                  <a:pt x="54" y="88"/>
                </a:lnTo>
                <a:lnTo>
                  <a:pt x="40" y="106"/>
                </a:lnTo>
                <a:lnTo>
                  <a:pt x="28" y="126"/>
                </a:lnTo>
                <a:lnTo>
                  <a:pt x="18" y="148"/>
                </a:lnTo>
                <a:lnTo>
                  <a:pt x="10" y="170"/>
                </a:lnTo>
                <a:lnTo>
                  <a:pt x="4" y="192"/>
                </a:lnTo>
                <a:lnTo>
                  <a:pt x="0" y="216"/>
                </a:lnTo>
                <a:lnTo>
                  <a:pt x="0" y="240"/>
                </a:lnTo>
                <a:lnTo>
                  <a:pt x="0" y="1556"/>
                </a:lnTo>
                <a:close/>
              </a:path>
            </a:pathLst>
          </a:custGeom>
          <a:blipFill>
            <a:blip r:embed="rId2" cstate="print"/>
            <a:stretch>
              <a:fillRect/>
            </a:stretch>
          </a:blipFill>
          <a:ln w="9525">
            <a:noFill/>
            <a:round/>
            <a:headEnd/>
            <a:tailEnd/>
          </a:ln>
          <a:effectLst>
            <a:outerShdw blurRad="228600" dist="152400" dir="4200000" algn="tl" rotWithShape="0">
              <a:prstClr val="black">
                <a:alpha val="50000"/>
              </a:prstClr>
            </a:outerShdw>
          </a:effectLst>
        </p:spPr>
        <p:txBody>
          <a:bodyPr vert="horz" wrap="square" lIns="91440" tIns="45720" rIns="91440" bIns="45720" numCol="1" anchor="t" anchorCtr="0" compatLnSpc="1">
            <a:prstTxWarp prst="textNoShape">
              <a:avLst/>
            </a:prstTxWarp>
          </a:bodyPr>
          <a:lstStyle/>
          <a:p>
            <a:pPr marL="0" algn="l" defTabSz="914400" rtl="0" eaLnBrk="1" latinLnBrk="0" hangingPunct="1"/>
            <a:endParaRPr lang="en-US" sz="1800" kern="1200">
              <a:solidFill>
                <a:schemeClr val="tx1"/>
              </a:solidFill>
              <a:latin typeface="+mn-lt"/>
              <a:ea typeface="+mn-ea"/>
              <a:cs typeface="+mn-cs"/>
            </a:endParaRPr>
          </a:p>
        </p:txBody>
      </p:sp>
    </p:spTree>
    <p:extLst>
      <p:ext uri="{BB962C8B-B14F-4D97-AF65-F5344CB8AC3E}">
        <p14:creationId xmlns:p14="http://schemas.microsoft.com/office/powerpoint/2010/main" xmlns="" val="1032323323"/>
      </p:ext>
    </p:extLst>
  </p:cSld>
  <p:clrMapOvr>
    <a:masterClrMapping/>
  </p:clrMapOvr>
  <p:transition>
    <p:fad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Service Management</a:t>
            </a:r>
            <a:endParaRPr lang="en-US" dirty="0"/>
          </a:p>
        </p:txBody>
      </p:sp>
      <p:sp>
        <p:nvSpPr>
          <p:cNvPr id="3" name="Text Placeholder 2"/>
          <p:cNvSpPr>
            <a:spLocks noGrp="1"/>
          </p:cNvSpPr>
          <p:nvPr>
            <p:ph type="body" sz="quarter" idx="10"/>
          </p:nvPr>
        </p:nvSpPr>
        <p:spPr/>
        <p:txBody>
          <a:bodyPr/>
          <a:lstStyle/>
          <a:p>
            <a:pPr marL="523881" indent="-316060"/>
            <a:r>
              <a:rPr lang="en-US" dirty="0"/>
              <a:t>Point-and-click end-to-end service provisioning</a:t>
            </a:r>
          </a:p>
          <a:p>
            <a:pPr marL="523881" indent="-316060"/>
            <a:r>
              <a:rPr lang="en-US" dirty="0" smtClean="0"/>
              <a:t>Continuous </a:t>
            </a:r>
            <a:r>
              <a:rPr lang="en-US" dirty="0"/>
              <a:t>Monitoring and SLA assurance for provisioned services</a:t>
            </a:r>
          </a:p>
          <a:p>
            <a:pPr marL="523881" indent="-316060"/>
            <a:r>
              <a:rPr lang="en-US" dirty="0"/>
              <a:t>Association of service to customers - Every alarm in the network indicates the impacted service and customer</a:t>
            </a:r>
          </a:p>
          <a:p>
            <a:endParaRPr lang="en-US" dirty="0"/>
          </a:p>
        </p:txBody>
      </p:sp>
      <p:pic>
        <p:nvPicPr>
          <p:cNvPr id="4" name="Picture 2" descr="M:\Photos\Technical\iStock_000006006976XSmall[1].jpg"/>
          <p:cNvPicPr>
            <a:picLocks noChangeAspect="1" noChangeArrowheads="1"/>
          </p:cNvPicPr>
          <p:nvPr/>
        </p:nvPicPr>
        <p:blipFill>
          <a:blip r:embed="rId2" cstate="print"/>
          <a:stretch>
            <a:fillRect/>
          </a:stretch>
        </p:blipFill>
        <p:spPr bwMode="auto">
          <a:xfrm>
            <a:off x="5264728" y="4106882"/>
            <a:ext cx="3542805" cy="2412482"/>
          </a:xfrm>
          <a:prstGeom prst="rect">
            <a:avLst/>
          </a:prstGeom>
          <a:noFill/>
          <a:ln>
            <a:noFill/>
          </a:ln>
        </p:spPr>
      </p:pic>
    </p:spTree>
    <p:extLst>
      <p:ext uri="{BB962C8B-B14F-4D97-AF65-F5344CB8AC3E}">
        <p14:creationId xmlns:p14="http://schemas.microsoft.com/office/powerpoint/2010/main" xmlns="" val="4210439914"/>
      </p:ext>
    </p:extLst>
  </p:cSld>
  <p:clrMapOvr>
    <a:masterClrMapping/>
  </p:clrMapOvr>
  <p:transition>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38023" y="3754269"/>
            <a:ext cx="5917720" cy="365645"/>
          </a:xfrm>
          <a:prstGeom prst="rect">
            <a:avLst/>
          </a:prstGeom>
          <a:solidFill>
            <a:schemeClr val="accent3">
              <a:lumMod val="8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201729" y="3882518"/>
            <a:ext cx="983411" cy="261610"/>
          </a:xfrm>
          <a:prstGeom prst="rect">
            <a:avLst/>
          </a:prstGeom>
        </p:spPr>
        <p:txBody>
          <a:bodyPr wrap="square" rtlCol="0" anchor="ctr">
            <a:spAutoFit/>
          </a:bodyPr>
          <a:lstStyle/>
          <a:p>
            <a:pPr algn="ctr"/>
            <a:r>
              <a:rPr lang="en-US" sz="1100" b="1" kern="0" dirty="0" smtClean="0"/>
              <a:t>*Optional</a:t>
            </a:r>
          </a:p>
        </p:txBody>
      </p:sp>
      <p:sp>
        <p:nvSpPr>
          <p:cNvPr id="3" name="Rectangle 2"/>
          <p:cNvSpPr/>
          <p:nvPr/>
        </p:nvSpPr>
        <p:spPr>
          <a:xfrm>
            <a:off x="138023" y="1861364"/>
            <a:ext cx="5917720" cy="950322"/>
          </a:xfrm>
          <a:prstGeom prst="rect">
            <a:avLst/>
          </a:prstGeom>
          <a:solidFill>
            <a:schemeClr val="accent3">
              <a:lumMod val="8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2"/>
          <p:cNvSpPr>
            <a:spLocks noGrp="1"/>
          </p:cNvSpPr>
          <p:nvPr>
            <p:ph type="body" sz="quarter" idx="10"/>
          </p:nvPr>
        </p:nvSpPr>
        <p:spPr/>
        <p:txBody>
          <a:bodyPr/>
          <a:lstStyle/>
          <a:p>
            <a:pPr marL="808038" lvl="1" indent="-457200">
              <a:buFont typeface="+mj-lt"/>
              <a:buAutoNum type="arabicPeriod"/>
            </a:pPr>
            <a:r>
              <a:rPr lang="en-US" dirty="0" smtClean="0">
                <a:solidFill>
                  <a:schemeClr val="tx1"/>
                </a:solidFill>
              </a:rPr>
              <a:t>Define the PM SLA</a:t>
            </a:r>
            <a:r>
              <a:rPr lang="en-US" dirty="0">
                <a:solidFill>
                  <a:schemeClr val="tx1"/>
                </a:solidFill>
              </a:rPr>
              <a:t> </a:t>
            </a:r>
            <a:r>
              <a:rPr lang="en-US" dirty="0" smtClean="0">
                <a:solidFill>
                  <a:schemeClr val="tx1"/>
                </a:solidFill>
              </a:rPr>
              <a:t>Profiles</a:t>
            </a:r>
          </a:p>
          <a:p>
            <a:pPr marL="808038" lvl="1" indent="-457200">
              <a:buFont typeface="+mj-lt"/>
              <a:buAutoNum type="arabicPeriod"/>
            </a:pPr>
            <a:r>
              <a:rPr lang="en-US" dirty="0" smtClean="0">
                <a:solidFill>
                  <a:schemeClr val="tx1"/>
                </a:solidFill>
              </a:rPr>
              <a:t>Define </a:t>
            </a:r>
            <a:r>
              <a:rPr lang="en-US" dirty="0">
                <a:solidFill>
                  <a:schemeClr val="tx1"/>
                </a:solidFill>
              </a:rPr>
              <a:t>the catalog:</a:t>
            </a:r>
          </a:p>
          <a:p>
            <a:pPr marL="1428750" lvl="3" indent="-457200">
              <a:buFont typeface="+mj-lt"/>
              <a:buAutoNum type="arabicPeriod"/>
            </a:pPr>
            <a:r>
              <a:rPr lang="en-US" dirty="0" smtClean="0">
                <a:solidFill>
                  <a:schemeClr val="tx1"/>
                </a:solidFill>
              </a:rPr>
              <a:t>Define </a:t>
            </a:r>
            <a:r>
              <a:rPr lang="en-US" dirty="0">
                <a:solidFill>
                  <a:schemeClr val="tx1"/>
                </a:solidFill>
              </a:rPr>
              <a:t>the </a:t>
            </a:r>
            <a:r>
              <a:rPr lang="en-US" dirty="0" err="1">
                <a:solidFill>
                  <a:schemeClr val="tx1"/>
                </a:solidFill>
              </a:rPr>
              <a:t>CoS</a:t>
            </a:r>
            <a:r>
              <a:rPr lang="en-US" dirty="0">
                <a:solidFill>
                  <a:schemeClr val="tx1"/>
                </a:solidFill>
              </a:rPr>
              <a:t>:</a:t>
            </a:r>
          </a:p>
          <a:p>
            <a:pPr marL="1665288" lvl="4" indent="-457200">
              <a:buFont typeface="+mj-lt"/>
              <a:buAutoNum type="arabicPeriod"/>
            </a:pPr>
            <a:r>
              <a:rPr lang="en-US" dirty="0" err="1" smtClean="0">
                <a:solidFill>
                  <a:schemeClr val="tx1"/>
                </a:solidFill>
              </a:rPr>
              <a:t>CoS</a:t>
            </a:r>
            <a:r>
              <a:rPr lang="en-US" dirty="0" smtClean="0">
                <a:solidFill>
                  <a:schemeClr val="tx1"/>
                </a:solidFill>
              </a:rPr>
              <a:t> List (Four </a:t>
            </a:r>
            <a:r>
              <a:rPr lang="en-US" dirty="0" err="1" smtClean="0">
                <a:solidFill>
                  <a:schemeClr val="tx1"/>
                </a:solidFill>
              </a:rPr>
              <a:t>CoS</a:t>
            </a:r>
            <a:r>
              <a:rPr lang="en-US" dirty="0" smtClean="0">
                <a:solidFill>
                  <a:schemeClr val="tx1"/>
                </a:solidFill>
              </a:rPr>
              <a:t> by default)</a:t>
            </a:r>
            <a:endParaRPr lang="en-US" dirty="0">
              <a:solidFill>
                <a:schemeClr val="tx1"/>
              </a:solidFill>
            </a:endParaRPr>
          </a:p>
          <a:p>
            <a:pPr marL="1665288" lvl="4" indent="-457200">
              <a:buFont typeface="+mj-lt"/>
              <a:buAutoNum type="arabicPeriod"/>
            </a:pPr>
            <a:r>
              <a:rPr lang="en-US" dirty="0" smtClean="0">
                <a:solidFill>
                  <a:schemeClr val="tx1"/>
                </a:solidFill>
              </a:rPr>
              <a:t>Per </a:t>
            </a:r>
            <a:r>
              <a:rPr lang="en-US" dirty="0">
                <a:solidFill>
                  <a:schemeClr val="tx1"/>
                </a:solidFill>
              </a:rPr>
              <a:t>P-bit</a:t>
            </a:r>
          </a:p>
          <a:p>
            <a:pPr marL="1665288" lvl="4" indent="-457200">
              <a:buFont typeface="+mj-lt"/>
              <a:buAutoNum type="arabicPeriod"/>
            </a:pPr>
            <a:r>
              <a:rPr lang="en-US" dirty="0" smtClean="0">
                <a:solidFill>
                  <a:schemeClr val="tx1"/>
                </a:solidFill>
              </a:rPr>
              <a:t>Per </a:t>
            </a:r>
            <a:r>
              <a:rPr lang="en-US" dirty="0">
                <a:solidFill>
                  <a:schemeClr val="tx1"/>
                </a:solidFill>
              </a:rPr>
              <a:t>queue</a:t>
            </a:r>
          </a:p>
          <a:p>
            <a:pPr marL="1428750" lvl="3" indent="-457200">
              <a:buFont typeface="+mj-lt"/>
              <a:buAutoNum type="arabicPeriod"/>
            </a:pPr>
            <a:r>
              <a:rPr lang="en-US" dirty="0" smtClean="0">
                <a:solidFill>
                  <a:schemeClr val="tx1"/>
                </a:solidFill>
              </a:rPr>
              <a:t>Define </a:t>
            </a:r>
            <a:r>
              <a:rPr lang="en-US" dirty="0">
                <a:solidFill>
                  <a:schemeClr val="tx1"/>
                </a:solidFill>
              </a:rPr>
              <a:t>the Ethernet bandwidth</a:t>
            </a:r>
          </a:p>
          <a:p>
            <a:pPr marL="1428750" lvl="3" indent="-457200">
              <a:buFont typeface="+mj-lt"/>
              <a:buAutoNum type="arabicPeriod"/>
            </a:pPr>
            <a:r>
              <a:rPr lang="en-US" dirty="0" smtClean="0">
                <a:solidFill>
                  <a:schemeClr val="tx1"/>
                </a:solidFill>
              </a:rPr>
              <a:t>Define </a:t>
            </a:r>
            <a:r>
              <a:rPr lang="en-US" dirty="0">
                <a:solidFill>
                  <a:schemeClr val="tx1"/>
                </a:solidFill>
              </a:rPr>
              <a:t>the service catalog</a:t>
            </a:r>
          </a:p>
          <a:p>
            <a:pPr marL="808038" lvl="1" indent="-457200">
              <a:buFont typeface="+mj-lt"/>
              <a:buAutoNum type="arabicPeriod"/>
            </a:pPr>
            <a:r>
              <a:rPr lang="en-US" dirty="0" smtClean="0">
                <a:solidFill>
                  <a:schemeClr val="tx1"/>
                </a:solidFill>
              </a:rPr>
              <a:t>Create a </a:t>
            </a:r>
            <a:r>
              <a:rPr lang="en-US" dirty="0">
                <a:solidFill>
                  <a:schemeClr val="tx1"/>
                </a:solidFill>
              </a:rPr>
              <a:t>service between </a:t>
            </a:r>
            <a:r>
              <a:rPr lang="en-US" dirty="0" smtClean="0">
                <a:solidFill>
                  <a:schemeClr val="tx1"/>
                </a:solidFill>
              </a:rPr>
              <a:t>ETXs</a:t>
            </a:r>
            <a:endParaRPr lang="en-US" dirty="0">
              <a:solidFill>
                <a:schemeClr val="tx1"/>
              </a:solidFill>
            </a:endParaRPr>
          </a:p>
          <a:p>
            <a:pPr marL="808038" lvl="1" indent="-457200">
              <a:buFont typeface="+mj-lt"/>
              <a:buAutoNum type="arabicPeriod"/>
            </a:pPr>
            <a:r>
              <a:rPr lang="en-US" dirty="0" smtClean="0">
                <a:solidFill>
                  <a:schemeClr val="tx1"/>
                </a:solidFill>
              </a:rPr>
              <a:t>Define statistics collection job (For PM)</a:t>
            </a:r>
          </a:p>
          <a:p>
            <a:pPr marL="808038" lvl="1" indent="-457200">
              <a:buFont typeface="+mj-lt"/>
              <a:buAutoNum type="arabicPeriod"/>
            </a:pPr>
            <a:endParaRPr lang="en-US" dirty="0" smtClean="0">
              <a:solidFill>
                <a:schemeClr val="tx1"/>
              </a:solidFill>
            </a:endParaRPr>
          </a:p>
          <a:p>
            <a:endParaRPr lang="en-US" sz="2400" dirty="0">
              <a:solidFill>
                <a:schemeClr val="tx1"/>
              </a:solidFill>
            </a:endParaRPr>
          </a:p>
        </p:txBody>
      </p:sp>
      <p:sp>
        <p:nvSpPr>
          <p:cNvPr id="2" name="Title 1"/>
          <p:cNvSpPr>
            <a:spLocks noGrp="1"/>
          </p:cNvSpPr>
          <p:nvPr>
            <p:ph type="title"/>
          </p:nvPr>
        </p:nvSpPr>
        <p:spPr/>
        <p:txBody>
          <a:bodyPr/>
          <a:lstStyle/>
          <a:p>
            <a:r>
              <a:rPr lang="en-US" dirty="0"/>
              <a:t>Service </a:t>
            </a:r>
            <a:r>
              <a:rPr lang="en-US" dirty="0" smtClean="0"/>
              <a:t>Configuration steps</a:t>
            </a:r>
            <a:endParaRPr lang="en-US" dirty="0"/>
          </a:p>
        </p:txBody>
      </p:sp>
      <p:pic>
        <p:nvPicPr>
          <p:cNvPr id="5" name="Picture 4"/>
          <p:cNvPicPr>
            <a:picLocks noChangeAspect="1"/>
          </p:cNvPicPr>
          <p:nvPr/>
        </p:nvPicPr>
        <p:blipFill>
          <a:blip r:embed="rId2" cstate="print"/>
          <a:stretch>
            <a:fillRect/>
          </a:stretch>
        </p:blipFill>
        <p:spPr>
          <a:xfrm>
            <a:off x="6452558" y="1232325"/>
            <a:ext cx="2498133" cy="53003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5201729" y="2563724"/>
            <a:ext cx="983411" cy="261610"/>
          </a:xfrm>
          <a:prstGeom prst="rect">
            <a:avLst/>
          </a:prstGeom>
        </p:spPr>
        <p:txBody>
          <a:bodyPr wrap="square" rtlCol="0" anchor="ctr">
            <a:spAutoFit/>
          </a:bodyPr>
          <a:lstStyle/>
          <a:p>
            <a:pPr algn="ctr"/>
            <a:r>
              <a:rPr lang="en-US" sz="1100" b="1" kern="0" dirty="0" smtClean="0"/>
              <a:t>*Optional</a:t>
            </a:r>
          </a:p>
        </p:txBody>
      </p:sp>
      <p:sp>
        <p:nvSpPr>
          <p:cNvPr id="7" name="TextBox 6"/>
          <p:cNvSpPr txBox="1"/>
          <p:nvPr/>
        </p:nvSpPr>
        <p:spPr>
          <a:xfrm>
            <a:off x="-8626" y="6301070"/>
            <a:ext cx="6461183" cy="461665"/>
          </a:xfrm>
          <a:prstGeom prst="rect">
            <a:avLst/>
          </a:prstGeom>
        </p:spPr>
        <p:txBody>
          <a:bodyPr wrap="square" rtlCol="0" anchor="ctr">
            <a:spAutoFit/>
          </a:bodyPr>
          <a:lstStyle/>
          <a:p>
            <a:pPr algn="ctr"/>
            <a:r>
              <a:rPr lang="en-US" sz="1200" b="1" kern="0" dirty="0" smtClean="0"/>
              <a:t>*Optional – Starting RV v5.0 , there’s no need to create a pre-defined service catalog. Users can directly configure a service using the ‘New ETH Service’ button</a:t>
            </a:r>
          </a:p>
        </p:txBody>
      </p:sp>
    </p:spTree>
    <p:extLst>
      <p:ext uri="{BB962C8B-B14F-4D97-AF65-F5344CB8AC3E}">
        <p14:creationId xmlns:p14="http://schemas.microsoft.com/office/powerpoint/2010/main" xmlns="" val="3312896574"/>
      </p:ext>
    </p:extLst>
  </p:cSld>
  <p:clrMapOvr>
    <a:masterClrMapping/>
  </p:clrMapOvr>
  <p:transition>
    <p:fad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Service Configuration </a:t>
            </a:r>
            <a:r>
              <a:rPr lang="en-US" dirty="0" smtClean="0"/>
              <a:t>Steps</a:t>
            </a:r>
            <a:endParaRPr lang="en-US" dirty="0"/>
          </a:p>
        </p:txBody>
      </p:sp>
      <p:sp>
        <p:nvSpPr>
          <p:cNvPr id="3" name="Text Placeholder 2"/>
          <p:cNvSpPr>
            <a:spLocks noGrp="1"/>
          </p:cNvSpPr>
          <p:nvPr>
            <p:ph type="body" sz="quarter" idx="10"/>
          </p:nvPr>
        </p:nvSpPr>
        <p:spPr/>
        <p:txBody>
          <a:bodyPr/>
          <a:lstStyle/>
          <a:p>
            <a:r>
              <a:rPr lang="en-US" dirty="0" smtClean="0"/>
              <a:t>In this workshop we will use the following </a:t>
            </a:r>
            <a:r>
              <a:rPr lang="en-US" dirty="0" err="1" smtClean="0"/>
              <a:t>CoS</a:t>
            </a:r>
            <a:r>
              <a:rPr lang="en-US" dirty="0" smtClean="0"/>
              <a:t> Attributes:</a:t>
            </a:r>
            <a:endParaRPr lang="en-US" dirty="0"/>
          </a:p>
        </p:txBody>
      </p:sp>
      <p:graphicFrame>
        <p:nvGraphicFramePr>
          <p:cNvPr id="4" name="Table 3"/>
          <p:cNvGraphicFramePr>
            <a:graphicFrameLocks noGrp="1"/>
          </p:cNvGraphicFramePr>
          <p:nvPr>
            <p:extLst/>
          </p:nvPr>
        </p:nvGraphicFramePr>
        <p:xfrm>
          <a:off x="361378" y="1925090"/>
          <a:ext cx="8334046" cy="2137953"/>
        </p:xfrm>
        <a:graphic>
          <a:graphicData uri="http://schemas.openxmlformats.org/drawingml/2006/table">
            <a:tbl>
              <a:tblPr firstRow="1" firstCol="1" bandRow="1">
                <a:tableStyleId>{21E4AEA4-8DFA-4A89-87EB-49C32662AFE0}</a:tableStyleId>
              </a:tblPr>
              <a:tblGrid>
                <a:gridCol w="1238851"/>
                <a:gridCol w="1469524"/>
                <a:gridCol w="1749625"/>
                <a:gridCol w="1749625"/>
                <a:gridCol w="2126421"/>
              </a:tblGrid>
              <a:tr h="455072">
                <a:tc>
                  <a:txBody>
                    <a:bodyPr/>
                    <a:lstStyle/>
                    <a:p>
                      <a:pPr marL="0" marR="0" algn="ctr">
                        <a:lnSpc>
                          <a:spcPct val="115000"/>
                        </a:lnSpc>
                        <a:spcBef>
                          <a:spcPts val="0"/>
                        </a:spcBef>
                        <a:spcAft>
                          <a:spcPts val="1000"/>
                        </a:spcAft>
                      </a:pPr>
                      <a:r>
                        <a:rPr lang="en-US" sz="1400" dirty="0" err="1">
                          <a:effectLst/>
                        </a:rPr>
                        <a:t>CoS</a:t>
                      </a:r>
                      <a:r>
                        <a:rPr lang="en-US" sz="1400" dirty="0">
                          <a:effectLst/>
                        </a:rPr>
                        <a:t> List</a:t>
                      </a:r>
                      <a:endParaRPr lang="en-US" sz="1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1000"/>
                        </a:spcAft>
                      </a:pPr>
                      <a:r>
                        <a:rPr lang="en-US" sz="1400" dirty="0" err="1">
                          <a:effectLst/>
                        </a:rPr>
                        <a:t>CoS</a:t>
                      </a:r>
                      <a:r>
                        <a:rPr lang="en-US" sz="1400" dirty="0">
                          <a:effectLst/>
                        </a:rPr>
                        <a:t> to </a:t>
                      </a:r>
                      <a:r>
                        <a:rPr lang="en-US" sz="1400" dirty="0" err="1">
                          <a:effectLst/>
                        </a:rPr>
                        <a:t>pBit</a:t>
                      </a:r>
                      <a:endParaRPr lang="en-US" sz="1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1000"/>
                        </a:spcAft>
                      </a:pPr>
                      <a:r>
                        <a:rPr lang="en-US" sz="1400" dirty="0" err="1">
                          <a:effectLst/>
                        </a:rPr>
                        <a:t>CoS</a:t>
                      </a:r>
                      <a:r>
                        <a:rPr lang="en-US" sz="1400" dirty="0">
                          <a:effectLst/>
                        </a:rPr>
                        <a:t> to Queue</a:t>
                      </a:r>
                      <a:endParaRPr lang="en-US" sz="1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defTabSz="914400" rtl="0" eaLnBrk="1" latinLnBrk="0" hangingPunct="1">
                        <a:lnSpc>
                          <a:spcPct val="115000"/>
                        </a:lnSpc>
                        <a:spcBef>
                          <a:spcPts val="0"/>
                        </a:spcBef>
                        <a:spcAft>
                          <a:spcPts val="1000"/>
                        </a:spcAft>
                      </a:pPr>
                      <a:r>
                        <a:rPr lang="en-US" sz="1400" b="1" kern="1200" dirty="0" smtClean="0">
                          <a:solidFill>
                            <a:schemeClr val="lt1"/>
                          </a:solidFill>
                          <a:effectLst/>
                          <a:latin typeface="+mn-lt"/>
                          <a:ea typeface="+mn-ea"/>
                          <a:cs typeface="+mn-cs"/>
                        </a:rPr>
                        <a:t>Scheduling</a:t>
                      </a:r>
                      <a:endParaRPr lang="en-US" sz="1400" b="1" kern="1200" dirty="0">
                        <a:solidFill>
                          <a:schemeClr val="lt1"/>
                        </a:solidFill>
                        <a:effectLst/>
                        <a:latin typeface="+mn-lt"/>
                        <a:ea typeface="+mn-ea"/>
                        <a:cs typeface="+mn-cs"/>
                      </a:endParaRPr>
                    </a:p>
                  </a:txBody>
                  <a:tcPr marL="68580" marR="68580" marT="0" marB="0" anchor="ctr"/>
                </a:tc>
                <a:tc>
                  <a:txBody>
                    <a:bodyPr/>
                    <a:lstStyle/>
                    <a:p>
                      <a:pPr marL="0" marR="0" algn="ctr" defTabSz="914400" rtl="0" eaLnBrk="1" latinLnBrk="0" hangingPunct="1">
                        <a:lnSpc>
                          <a:spcPct val="115000"/>
                        </a:lnSpc>
                        <a:spcBef>
                          <a:spcPts val="0"/>
                        </a:spcBef>
                        <a:spcAft>
                          <a:spcPts val="1000"/>
                        </a:spcAft>
                      </a:pPr>
                      <a:r>
                        <a:rPr lang="en-US" sz="1400" b="1" kern="1200" dirty="0" err="1">
                          <a:solidFill>
                            <a:schemeClr val="lt1"/>
                          </a:solidFill>
                          <a:effectLst/>
                          <a:latin typeface="+mn-lt"/>
                          <a:ea typeface="+mn-ea"/>
                          <a:cs typeface="+mn-cs"/>
                        </a:rPr>
                        <a:t>pBit</a:t>
                      </a:r>
                      <a:r>
                        <a:rPr lang="en-US" sz="1400" b="1" kern="1200" dirty="0">
                          <a:solidFill>
                            <a:schemeClr val="lt1"/>
                          </a:solidFill>
                          <a:effectLst/>
                          <a:latin typeface="+mn-lt"/>
                          <a:ea typeface="+mn-ea"/>
                          <a:cs typeface="+mn-cs"/>
                        </a:rPr>
                        <a:t> Marking</a:t>
                      </a:r>
                    </a:p>
                  </a:txBody>
                  <a:tcPr marL="68580" marR="68580" marT="0" marB="0" anchor="ctr"/>
                </a:tc>
              </a:tr>
              <a:tr h="423101">
                <a:tc>
                  <a:txBody>
                    <a:bodyPr/>
                    <a:lstStyle/>
                    <a:p>
                      <a:pPr marL="0" marR="0">
                        <a:lnSpc>
                          <a:spcPct val="115000"/>
                        </a:lnSpc>
                        <a:spcBef>
                          <a:spcPts val="0"/>
                        </a:spcBef>
                        <a:spcAft>
                          <a:spcPts val="1000"/>
                        </a:spcAft>
                      </a:pPr>
                      <a:r>
                        <a:rPr lang="en-US" sz="1400" dirty="0">
                          <a:effectLst/>
                        </a:rPr>
                        <a:t>Platinum</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1000"/>
                        </a:spcAft>
                      </a:pPr>
                      <a:r>
                        <a:rPr lang="en-US" sz="1400" dirty="0">
                          <a:effectLst/>
                        </a:rPr>
                        <a:t>7</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1000"/>
                        </a:spcAft>
                      </a:pPr>
                      <a:r>
                        <a:rPr lang="en-US" sz="1400" dirty="0">
                          <a:effectLst/>
                        </a:rPr>
                        <a:t>0</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defTabSz="914400" rtl="0" eaLnBrk="1" latinLnBrk="0" hangingPunct="1">
                        <a:lnSpc>
                          <a:spcPct val="115000"/>
                        </a:lnSpc>
                        <a:spcBef>
                          <a:spcPts val="0"/>
                        </a:spcBef>
                        <a:spcAft>
                          <a:spcPts val="1000"/>
                        </a:spcAft>
                      </a:pPr>
                      <a:r>
                        <a:rPr lang="en-US" sz="1400" kern="1200" dirty="0" smtClean="0">
                          <a:solidFill>
                            <a:schemeClr val="dk1"/>
                          </a:solidFill>
                          <a:effectLst/>
                          <a:latin typeface="+mn-lt"/>
                          <a:ea typeface="+mn-ea"/>
                          <a:cs typeface="+mn-cs"/>
                        </a:rPr>
                        <a:t>Strict</a:t>
                      </a:r>
                      <a:endParaRPr lang="en-US" sz="1400" kern="1200" dirty="0">
                        <a:solidFill>
                          <a:schemeClr val="dk1"/>
                        </a:solidFill>
                        <a:effectLst/>
                        <a:latin typeface="+mn-lt"/>
                        <a:ea typeface="+mn-ea"/>
                        <a:cs typeface="+mn-cs"/>
                      </a:endParaRPr>
                    </a:p>
                  </a:txBody>
                  <a:tcPr marL="68580" marR="68580" marT="0" marB="0" anchor="ctr"/>
                </a:tc>
                <a:tc rowSpan="4">
                  <a:txBody>
                    <a:bodyPr/>
                    <a:lstStyle/>
                    <a:p>
                      <a:pPr marL="171450" marR="0" lvl="0" indent="-171450" algn="ctr" defTabSz="914400" rtl="0" eaLnBrk="1" fontAlgn="auto" latinLnBrk="0" hangingPunct="1">
                        <a:lnSpc>
                          <a:spcPct val="115000"/>
                        </a:lnSpc>
                        <a:spcBef>
                          <a:spcPts val="0"/>
                        </a:spcBef>
                        <a:spcAft>
                          <a:spcPts val="1000"/>
                        </a:spcAft>
                        <a:buClrTx/>
                        <a:buSzTx/>
                        <a:buFont typeface="Arial" panose="020B0604020202020204" pitchFamily="34" charset="0"/>
                        <a:buChar char="•"/>
                        <a:tabLst/>
                        <a:defRPr/>
                      </a:pPr>
                      <a:r>
                        <a:rPr lang="en-US" sz="1400" dirty="0">
                          <a:effectLst/>
                        </a:rPr>
                        <a:t>No Color </a:t>
                      </a:r>
                      <a:r>
                        <a:rPr lang="en-US" sz="1400" dirty="0" smtClean="0">
                          <a:effectLst/>
                        </a:rPr>
                        <a:t>Marking</a:t>
                      </a:r>
                    </a:p>
                    <a:p>
                      <a:pPr marL="171450" marR="0" lvl="0" indent="-171450" algn="ctr" defTabSz="914400" rtl="0" eaLnBrk="1" fontAlgn="auto" latinLnBrk="0" hangingPunct="1">
                        <a:lnSpc>
                          <a:spcPct val="115000"/>
                        </a:lnSpc>
                        <a:spcBef>
                          <a:spcPts val="0"/>
                        </a:spcBef>
                        <a:spcAft>
                          <a:spcPts val="1000"/>
                        </a:spcAft>
                        <a:buClrTx/>
                        <a:buSzTx/>
                        <a:buFont typeface="Arial" panose="020B0604020202020204" pitchFamily="34" charset="0"/>
                        <a:buChar char="•"/>
                        <a:tabLst/>
                        <a:defRPr/>
                      </a:pPr>
                      <a:r>
                        <a:rPr lang="en-US" sz="1200" dirty="0" smtClean="0">
                          <a:effectLst/>
                        </a:rPr>
                        <a:t>Network Default</a:t>
                      </a:r>
                      <a:endParaRPr lang="en-US" sz="1100" dirty="0" smtClean="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r>
              <a:tr h="413578">
                <a:tc>
                  <a:txBody>
                    <a:bodyPr/>
                    <a:lstStyle/>
                    <a:p>
                      <a:pPr marL="0" marR="0">
                        <a:lnSpc>
                          <a:spcPct val="115000"/>
                        </a:lnSpc>
                        <a:spcBef>
                          <a:spcPts val="0"/>
                        </a:spcBef>
                        <a:spcAft>
                          <a:spcPts val="1000"/>
                        </a:spcAft>
                      </a:pPr>
                      <a:r>
                        <a:rPr lang="en-US" sz="1400">
                          <a:effectLst/>
                        </a:rPr>
                        <a:t>Gold</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1000"/>
                        </a:spcAft>
                      </a:pPr>
                      <a:r>
                        <a:rPr lang="en-US" sz="1400">
                          <a:effectLst/>
                        </a:rPr>
                        <a:t>5</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1000"/>
                        </a:spcAft>
                      </a:pPr>
                      <a:r>
                        <a:rPr lang="en-US" sz="1400" dirty="0">
                          <a:effectLst/>
                        </a:rPr>
                        <a:t>1</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defTabSz="914400" rtl="0" eaLnBrk="1" latinLnBrk="0" hangingPunct="1">
                        <a:lnSpc>
                          <a:spcPct val="115000"/>
                        </a:lnSpc>
                        <a:spcBef>
                          <a:spcPts val="0"/>
                        </a:spcBef>
                        <a:spcAft>
                          <a:spcPts val="1000"/>
                        </a:spcAft>
                      </a:pPr>
                      <a:r>
                        <a:rPr lang="en-US" sz="1400" kern="1200" dirty="0" smtClean="0">
                          <a:solidFill>
                            <a:schemeClr val="dk1"/>
                          </a:solidFill>
                          <a:effectLst/>
                          <a:latin typeface="+mn-lt"/>
                          <a:ea typeface="+mn-ea"/>
                          <a:cs typeface="+mn-cs"/>
                        </a:rPr>
                        <a:t>Strict</a:t>
                      </a:r>
                      <a:endParaRPr lang="en-US" sz="1400" kern="1200" dirty="0">
                        <a:solidFill>
                          <a:schemeClr val="dk1"/>
                        </a:solidFill>
                        <a:effectLst/>
                        <a:latin typeface="+mn-lt"/>
                        <a:ea typeface="+mn-ea"/>
                        <a:cs typeface="+mn-cs"/>
                      </a:endParaRPr>
                    </a:p>
                  </a:txBody>
                  <a:tcPr marL="68580" marR="68580" marT="0" marB="0" anchor="ctr"/>
                </a:tc>
                <a:tc vMerge="1">
                  <a:txBody>
                    <a:bodyPr/>
                    <a:lstStyle/>
                    <a:p>
                      <a:endParaRPr lang="en-US"/>
                    </a:p>
                  </a:txBody>
                  <a:tcPr/>
                </a:tc>
              </a:tr>
              <a:tr h="423101">
                <a:tc>
                  <a:txBody>
                    <a:bodyPr/>
                    <a:lstStyle/>
                    <a:p>
                      <a:pPr marL="0" marR="0">
                        <a:lnSpc>
                          <a:spcPct val="115000"/>
                        </a:lnSpc>
                        <a:spcBef>
                          <a:spcPts val="0"/>
                        </a:spcBef>
                        <a:spcAft>
                          <a:spcPts val="1000"/>
                        </a:spcAft>
                      </a:pPr>
                      <a:r>
                        <a:rPr lang="en-US" sz="1400">
                          <a:effectLst/>
                        </a:rPr>
                        <a:t>Silver</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1000"/>
                        </a:spcAft>
                      </a:pPr>
                      <a:r>
                        <a:rPr lang="en-US" sz="1400">
                          <a:effectLst/>
                        </a:rPr>
                        <a:t>3</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1000"/>
                        </a:spcAft>
                      </a:pPr>
                      <a:r>
                        <a:rPr lang="en-US" sz="1400" dirty="0">
                          <a:effectLst/>
                        </a:rPr>
                        <a:t>4</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defTabSz="914400" rtl="0" eaLnBrk="1" latinLnBrk="0" hangingPunct="1">
                        <a:lnSpc>
                          <a:spcPct val="115000"/>
                        </a:lnSpc>
                        <a:spcBef>
                          <a:spcPts val="0"/>
                        </a:spcBef>
                        <a:spcAft>
                          <a:spcPts val="1000"/>
                        </a:spcAft>
                      </a:pPr>
                      <a:r>
                        <a:rPr lang="en-US" sz="1400" kern="1200" dirty="0" smtClean="0">
                          <a:solidFill>
                            <a:schemeClr val="dk1"/>
                          </a:solidFill>
                          <a:effectLst/>
                          <a:latin typeface="+mn-lt"/>
                          <a:ea typeface="+mn-ea"/>
                          <a:cs typeface="+mn-cs"/>
                        </a:rPr>
                        <a:t>WFQ</a:t>
                      </a:r>
                      <a:endParaRPr lang="en-US" sz="1400" kern="1200" dirty="0">
                        <a:solidFill>
                          <a:schemeClr val="dk1"/>
                        </a:solidFill>
                        <a:effectLst/>
                        <a:latin typeface="+mn-lt"/>
                        <a:ea typeface="+mn-ea"/>
                        <a:cs typeface="+mn-cs"/>
                      </a:endParaRPr>
                    </a:p>
                  </a:txBody>
                  <a:tcPr marL="68580" marR="68580" marT="0" marB="0" anchor="ctr"/>
                </a:tc>
                <a:tc vMerge="1">
                  <a:txBody>
                    <a:bodyPr/>
                    <a:lstStyle/>
                    <a:p>
                      <a:endParaRPr lang="en-US"/>
                    </a:p>
                  </a:txBody>
                  <a:tcPr/>
                </a:tc>
              </a:tr>
              <a:tr h="423101">
                <a:tc>
                  <a:txBody>
                    <a:bodyPr/>
                    <a:lstStyle/>
                    <a:p>
                      <a:pPr marL="0" marR="0">
                        <a:lnSpc>
                          <a:spcPct val="115000"/>
                        </a:lnSpc>
                        <a:spcBef>
                          <a:spcPts val="0"/>
                        </a:spcBef>
                        <a:spcAft>
                          <a:spcPts val="1000"/>
                        </a:spcAft>
                      </a:pPr>
                      <a:r>
                        <a:rPr lang="en-US" sz="1400" dirty="0">
                          <a:effectLst/>
                        </a:rPr>
                        <a:t>Best Effort</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1000"/>
                        </a:spcAft>
                      </a:pPr>
                      <a:r>
                        <a:rPr lang="en-US" sz="1400" dirty="0">
                          <a:effectLst/>
                        </a:rPr>
                        <a:t>1</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1000"/>
                        </a:spcAft>
                      </a:pPr>
                      <a:r>
                        <a:rPr lang="en-US" sz="1400" dirty="0">
                          <a:effectLst/>
                        </a:rPr>
                        <a:t>6</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defTabSz="914400" rtl="0" eaLnBrk="1" latinLnBrk="0" hangingPunct="1">
                        <a:lnSpc>
                          <a:spcPct val="115000"/>
                        </a:lnSpc>
                        <a:spcBef>
                          <a:spcPts val="0"/>
                        </a:spcBef>
                        <a:spcAft>
                          <a:spcPts val="1000"/>
                        </a:spcAft>
                      </a:pPr>
                      <a:r>
                        <a:rPr lang="en-US" sz="1400" kern="1200" dirty="0" smtClean="0">
                          <a:solidFill>
                            <a:schemeClr val="dk1"/>
                          </a:solidFill>
                          <a:effectLst/>
                          <a:latin typeface="+mn-lt"/>
                          <a:ea typeface="+mn-ea"/>
                          <a:cs typeface="+mn-cs"/>
                        </a:rPr>
                        <a:t>WFQ</a:t>
                      </a:r>
                      <a:endParaRPr lang="en-US" sz="1400" kern="1200" dirty="0">
                        <a:solidFill>
                          <a:schemeClr val="dk1"/>
                        </a:solidFill>
                        <a:effectLst/>
                        <a:latin typeface="+mn-lt"/>
                        <a:ea typeface="+mn-ea"/>
                        <a:cs typeface="+mn-cs"/>
                      </a:endParaRPr>
                    </a:p>
                  </a:txBody>
                  <a:tcPr marL="68580" marR="68580" marT="0" marB="0" anchor="ctr"/>
                </a:tc>
                <a:tc vMerge="1">
                  <a:txBody>
                    <a:bodyPr/>
                    <a:lstStyle/>
                    <a:p>
                      <a:endParaRPr lang="en-US"/>
                    </a:p>
                  </a:txBody>
                  <a:tcPr/>
                </a:tc>
              </a:tr>
            </a:tbl>
          </a:graphicData>
        </a:graphic>
      </p:graphicFrame>
      <p:sp>
        <p:nvSpPr>
          <p:cNvPr id="5" name="Rectangle 4"/>
          <p:cNvSpPr/>
          <p:nvPr/>
        </p:nvSpPr>
        <p:spPr>
          <a:xfrm>
            <a:off x="543465" y="4347713"/>
            <a:ext cx="7806906" cy="2053087"/>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71267" y="5365630"/>
            <a:ext cx="544396" cy="261610"/>
          </a:xfrm>
          <a:prstGeom prst="rect">
            <a:avLst/>
          </a:prstGeom>
        </p:spPr>
        <p:style>
          <a:lnRef idx="2">
            <a:schemeClr val="accent5"/>
          </a:lnRef>
          <a:fillRef idx="1">
            <a:schemeClr val="lt1"/>
          </a:fillRef>
          <a:effectRef idx="0">
            <a:schemeClr val="accent5"/>
          </a:effectRef>
          <a:fontRef idx="minor">
            <a:schemeClr val="dk1"/>
          </a:fontRef>
        </p:style>
        <p:txBody>
          <a:bodyPr wrap="square" rtlCol="0" anchor="ctr">
            <a:spAutoFit/>
          </a:bodyPr>
          <a:lstStyle/>
          <a:p>
            <a:pPr algn="ctr"/>
            <a:r>
              <a:rPr lang="en-US" sz="1100" b="1" kern="0" dirty="0" smtClean="0"/>
              <a:t>UNI</a:t>
            </a:r>
          </a:p>
        </p:txBody>
      </p:sp>
      <p:sp>
        <p:nvSpPr>
          <p:cNvPr id="7" name="TextBox 6"/>
          <p:cNvSpPr txBox="1"/>
          <p:nvPr/>
        </p:nvSpPr>
        <p:spPr>
          <a:xfrm>
            <a:off x="8078173" y="5371201"/>
            <a:ext cx="544396" cy="261610"/>
          </a:xfrm>
          <a:prstGeom prst="rect">
            <a:avLst/>
          </a:prstGeom>
        </p:spPr>
        <p:style>
          <a:lnRef idx="2">
            <a:schemeClr val="accent5"/>
          </a:lnRef>
          <a:fillRef idx="1">
            <a:schemeClr val="lt1"/>
          </a:fillRef>
          <a:effectRef idx="0">
            <a:schemeClr val="accent5"/>
          </a:effectRef>
          <a:fontRef idx="minor">
            <a:schemeClr val="dk1"/>
          </a:fontRef>
        </p:style>
        <p:txBody>
          <a:bodyPr wrap="square" rtlCol="0" anchor="ctr">
            <a:spAutoFit/>
          </a:bodyPr>
          <a:lstStyle/>
          <a:p>
            <a:pPr algn="ctr"/>
            <a:r>
              <a:rPr lang="en-US" sz="1100" b="1" kern="0" dirty="0" smtClean="0"/>
              <a:t>NNI</a:t>
            </a:r>
          </a:p>
        </p:txBody>
      </p:sp>
      <p:sp>
        <p:nvSpPr>
          <p:cNvPr id="8" name="Rectangle 7"/>
          <p:cNvSpPr/>
          <p:nvPr/>
        </p:nvSpPr>
        <p:spPr>
          <a:xfrm>
            <a:off x="1155940" y="4436332"/>
            <a:ext cx="1276709" cy="293298"/>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9" name="TextBox 8"/>
          <p:cNvSpPr txBox="1"/>
          <p:nvPr/>
        </p:nvSpPr>
        <p:spPr>
          <a:xfrm>
            <a:off x="1699405" y="4452176"/>
            <a:ext cx="232912" cy="261610"/>
          </a:xfrm>
          <a:prstGeom prst="rect">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sz="1100" b="1" kern="0" dirty="0" smtClean="0"/>
              <a:t>7</a:t>
            </a:r>
          </a:p>
        </p:txBody>
      </p:sp>
      <p:sp>
        <p:nvSpPr>
          <p:cNvPr id="10" name="Rectangle 9"/>
          <p:cNvSpPr/>
          <p:nvPr/>
        </p:nvSpPr>
        <p:spPr>
          <a:xfrm>
            <a:off x="1155940" y="4936856"/>
            <a:ext cx="1276709" cy="293298"/>
          </a:xfrm>
          <a:prstGeom prst="rect">
            <a:avLst/>
          </a:prstGeom>
          <a:solidFill>
            <a:schemeClr val="bg1"/>
          </a:solidFill>
          <a:ln>
            <a:solidFill>
              <a:srgbClr val="F29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699405" y="4952700"/>
            <a:ext cx="232912" cy="261610"/>
          </a:xfrm>
          <a:prstGeom prst="rect">
            <a:avLst/>
          </a:prstGeom>
          <a:ln>
            <a:solidFill>
              <a:srgbClr val="F29400"/>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sz="1100" b="1" kern="0" dirty="0"/>
              <a:t>5</a:t>
            </a:r>
            <a:endParaRPr lang="en-US" sz="1100" b="1" kern="0" dirty="0" smtClean="0"/>
          </a:p>
        </p:txBody>
      </p:sp>
      <p:sp>
        <p:nvSpPr>
          <p:cNvPr id="12" name="Rectangle 11"/>
          <p:cNvSpPr/>
          <p:nvPr/>
        </p:nvSpPr>
        <p:spPr>
          <a:xfrm>
            <a:off x="1155940" y="5514825"/>
            <a:ext cx="1276709" cy="293298"/>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699405" y="5530669"/>
            <a:ext cx="232912" cy="261610"/>
          </a:xfrm>
          <a:prstGeom prst="rect">
            <a:avLst/>
          </a:prstGeom>
          <a:ln>
            <a:solidFill>
              <a:schemeClr val="bg2"/>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sz="1100" b="1" kern="0" dirty="0"/>
              <a:t>3</a:t>
            </a:r>
            <a:endParaRPr lang="en-US" sz="1100" b="1" kern="0" dirty="0" smtClean="0"/>
          </a:p>
        </p:txBody>
      </p:sp>
      <p:sp>
        <p:nvSpPr>
          <p:cNvPr id="14" name="Rectangle 13"/>
          <p:cNvSpPr/>
          <p:nvPr/>
        </p:nvSpPr>
        <p:spPr>
          <a:xfrm>
            <a:off x="1155940" y="6033639"/>
            <a:ext cx="1276709" cy="293298"/>
          </a:xfrm>
          <a:prstGeom prst="rect">
            <a:avLst/>
          </a:prstGeom>
          <a:solidFill>
            <a:schemeClr val="bg1"/>
          </a:solidFill>
          <a:ln>
            <a:solidFill>
              <a:srgbClr val="044A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699405" y="6049483"/>
            <a:ext cx="232912" cy="261610"/>
          </a:xfrm>
          <a:prstGeom prst="rect">
            <a:avLst/>
          </a:prstGeom>
          <a:ln>
            <a:solidFill>
              <a:srgbClr val="044ABC"/>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sz="1100" b="1" kern="0" dirty="0"/>
              <a:t>1</a:t>
            </a:r>
            <a:endParaRPr lang="en-US" sz="1100" b="1" kern="0" dirty="0" smtClean="0"/>
          </a:p>
        </p:txBody>
      </p:sp>
      <p:cxnSp>
        <p:nvCxnSpPr>
          <p:cNvPr id="17" name="Straight Arrow Connector 16"/>
          <p:cNvCxnSpPr>
            <a:endCxn id="8" idx="1"/>
          </p:cNvCxnSpPr>
          <p:nvPr/>
        </p:nvCxnSpPr>
        <p:spPr>
          <a:xfrm flipV="1">
            <a:off x="750498" y="4582981"/>
            <a:ext cx="405442" cy="782649"/>
          </a:xfrm>
          <a:prstGeom prst="straightConnector1">
            <a:avLst/>
          </a:prstGeom>
          <a:ln w="19050">
            <a:solidFill>
              <a:srgbClr val="4D4948"/>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endCxn id="10" idx="1"/>
          </p:cNvCxnSpPr>
          <p:nvPr/>
        </p:nvCxnSpPr>
        <p:spPr>
          <a:xfrm flipV="1">
            <a:off x="815663" y="5083505"/>
            <a:ext cx="340277" cy="356723"/>
          </a:xfrm>
          <a:prstGeom prst="straightConnector1">
            <a:avLst/>
          </a:prstGeom>
          <a:ln w="19050">
            <a:solidFill>
              <a:srgbClr val="4D4948"/>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endCxn id="12" idx="1"/>
          </p:cNvCxnSpPr>
          <p:nvPr/>
        </p:nvCxnSpPr>
        <p:spPr>
          <a:xfrm>
            <a:off x="815663" y="5530669"/>
            <a:ext cx="340277" cy="130805"/>
          </a:xfrm>
          <a:prstGeom prst="straightConnector1">
            <a:avLst/>
          </a:prstGeom>
          <a:ln w="19050">
            <a:solidFill>
              <a:srgbClr val="4D4948"/>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endCxn id="14" idx="1"/>
          </p:cNvCxnSpPr>
          <p:nvPr/>
        </p:nvCxnSpPr>
        <p:spPr>
          <a:xfrm>
            <a:off x="774424" y="5641675"/>
            <a:ext cx="381516" cy="538613"/>
          </a:xfrm>
          <a:prstGeom prst="straightConnector1">
            <a:avLst/>
          </a:prstGeom>
          <a:ln w="19050">
            <a:solidFill>
              <a:srgbClr val="4D4948"/>
            </a:solidFill>
            <a:tailEnd type="triangle"/>
          </a:ln>
        </p:spPr>
        <p:style>
          <a:lnRef idx="1">
            <a:schemeClr val="accent1"/>
          </a:lnRef>
          <a:fillRef idx="0">
            <a:schemeClr val="accent1"/>
          </a:fillRef>
          <a:effectRef idx="0">
            <a:schemeClr val="accent1"/>
          </a:effectRef>
          <a:fontRef idx="minor">
            <a:schemeClr val="tx1"/>
          </a:fontRef>
        </p:style>
      </p:cxnSp>
      <p:grpSp>
        <p:nvGrpSpPr>
          <p:cNvPr id="28" name="Group 157"/>
          <p:cNvGrpSpPr>
            <a:grpSpLocks/>
          </p:cNvGrpSpPr>
          <p:nvPr/>
        </p:nvGrpSpPr>
        <p:grpSpPr bwMode="auto">
          <a:xfrm>
            <a:off x="4639315" y="4373591"/>
            <a:ext cx="1821872" cy="1954316"/>
            <a:chOff x="635000" y="1378712"/>
            <a:chExt cx="1784011" cy="1841500"/>
          </a:xfrm>
        </p:grpSpPr>
        <p:grpSp>
          <p:nvGrpSpPr>
            <p:cNvPr id="29" name="Group 99"/>
            <p:cNvGrpSpPr>
              <a:grpSpLocks/>
            </p:cNvGrpSpPr>
            <p:nvPr/>
          </p:nvGrpSpPr>
          <p:grpSpPr bwMode="auto">
            <a:xfrm>
              <a:off x="1581150" y="1378712"/>
              <a:ext cx="837861" cy="1841500"/>
              <a:chOff x="1885950" y="1226312"/>
              <a:chExt cx="837861" cy="1841500"/>
            </a:xfrm>
          </p:grpSpPr>
          <p:sp>
            <p:nvSpPr>
              <p:cNvPr id="54" name="Flowchart: Manual Operation 53"/>
              <p:cNvSpPr/>
              <p:nvPr/>
            </p:nvSpPr>
            <p:spPr>
              <a:xfrm rot="16200000">
                <a:off x="1336675" y="1775587"/>
                <a:ext cx="1841500" cy="742950"/>
              </a:xfrm>
              <a:prstGeom prst="flowChartManualOperation">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dirty="0"/>
              </a:p>
            </p:txBody>
          </p:sp>
          <p:sp>
            <p:nvSpPr>
              <p:cNvPr id="55" name="TextBox 188"/>
              <p:cNvSpPr txBox="1">
                <a:spLocks noChangeArrowheads="1"/>
              </p:cNvSpPr>
              <p:nvPr/>
            </p:nvSpPr>
            <p:spPr bwMode="auto">
              <a:xfrm>
                <a:off x="1892299" y="1447800"/>
                <a:ext cx="682279" cy="217507"/>
              </a:xfrm>
              <a:prstGeom prst="rect">
                <a:avLst/>
              </a:prstGeom>
              <a:noFill/>
              <a:ln w="9525">
                <a:noFill/>
                <a:miter lim="800000"/>
                <a:headEnd/>
                <a:tailEnd/>
              </a:ln>
            </p:spPr>
            <p:txBody>
              <a:bodyPr wrap="square">
                <a:spAutoFit/>
              </a:bodyPr>
              <a:lstStyle/>
              <a:p>
                <a:r>
                  <a:rPr lang="en-US" sz="900" dirty="0" smtClean="0"/>
                  <a:t>SP</a:t>
                </a:r>
                <a:endParaRPr lang="en-US" sz="900" dirty="0"/>
              </a:p>
            </p:txBody>
          </p:sp>
          <p:sp>
            <p:nvSpPr>
              <p:cNvPr id="56" name="TextBox 189"/>
              <p:cNvSpPr txBox="1">
                <a:spLocks noChangeArrowheads="1"/>
              </p:cNvSpPr>
              <p:nvPr/>
            </p:nvSpPr>
            <p:spPr bwMode="auto">
              <a:xfrm>
                <a:off x="1892299" y="1600200"/>
                <a:ext cx="573746" cy="217507"/>
              </a:xfrm>
              <a:prstGeom prst="rect">
                <a:avLst/>
              </a:prstGeom>
              <a:noFill/>
              <a:ln w="9525">
                <a:noFill/>
                <a:miter lim="800000"/>
                <a:headEnd/>
                <a:tailEnd/>
              </a:ln>
            </p:spPr>
            <p:txBody>
              <a:bodyPr wrap="square">
                <a:spAutoFit/>
              </a:bodyPr>
              <a:lstStyle/>
              <a:p>
                <a:r>
                  <a:rPr lang="en-US" sz="900" dirty="0" smtClean="0"/>
                  <a:t>SP</a:t>
                </a:r>
                <a:endParaRPr lang="en-US" sz="900" dirty="0"/>
              </a:p>
            </p:txBody>
          </p:sp>
          <p:sp>
            <p:nvSpPr>
              <p:cNvPr id="57" name="TextBox 190"/>
              <p:cNvSpPr txBox="1">
                <a:spLocks noChangeArrowheads="1"/>
              </p:cNvSpPr>
              <p:nvPr/>
            </p:nvSpPr>
            <p:spPr bwMode="auto">
              <a:xfrm>
                <a:off x="1892299" y="1752600"/>
                <a:ext cx="831512" cy="217507"/>
              </a:xfrm>
              <a:prstGeom prst="rect">
                <a:avLst/>
              </a:prstGeom>
              <a:noFill/>
              <a:ln w="9525">
                <a:noFill/>
                <a:miter lim="800000"/>
                <a:headEnd/>
                <a:tailEnd/>
              </a:ln>
            </p:spPr>
            <p:txBody>
              <a:bodyPr wrap="square">
                <a:spAutoFit/>
              </a:bodyPr>
              <a:lstStyle/>
              <a:p>
                <a:r>
                  <a:rPr lang="en-US" sz="900" dirty="0" smtClean="0"/>
                  <a:t>SP</a:t>
                </a:r>
                <a:endParaRPr lang="en-US" sz="900" dirty="0"/>
              </a:p>
            </p:txBody>
          </p:sp>
          <p:sp>
            <p:nvSpPr>
              <p:cNvPr id="58" name="TextBox 191"/>
              <p:cNvSpPr txBox="1">
                <a:spLocks noChangeArrowheads="1"/>
              </p:cNvSpPr>
              <p:nvPr/>
            </p:nvSpPr>
            <p:spPr bwMode="auto">
              <a:xfrm>
                <a:off x="1892300" y="1905000"/>
                <a:ext cx="787400" cy="217507"/>
              </a:xfrm>
              <a:prstGeom prst="rect">
                <a:avLst/>
              </a:prstGeom>
              <a:noFill/>
              <a:ln w="9525">
                <a:noFill/>
                <a:miter lim="800000"/>
                <a:headEnd/>
                <a:tailEnd/>
              </a:ln>
            </p:spPr>
            <p:txBody>
              <a:bodyPr>
                <a:spAutoFit/>
              </a:bodyPr>
              <a:lstStyle/>
              <a:p>
                <a:r>
                  <a:rPr lang="en-US" sz="900" dirty="0" smtClean="0"/>
                  <a:t>SP</a:t>
                </a:r>
                <a:endParaRPr lang="en-US" sz="900" dirty="0"/>
              </a:p>
            </p:txBody>
          </p:sp>
          <p:sp>
            <p:nvSpPr>
              <p:cNvPr id="59" name="TextBox 192"/>
              <p:cNvSpPr txBox="1">
                <a:spLocks noChangeArrowheads="1"/>
              </p:cNvSpPr>
              <p:nvPr/>
            </p:nvSpPr>
            <p:spPr bwMode="auto">
              <a:xfrm>
                <a:off x="1892300" y="2057400"/>
                <a:ext cx="787400" cy="217507"/>
              </a:xfrm>
              <a:prstGeom prst="rect">
                <a:avLst/>
              </a:prstGeom>
              <a:noFill/>
              <a:ln w="9525">
                <a:noFill/>
                <a:miter lim="800000"/>
                <a:headEnd/>
                <a:tailEnd/>
              </a:ln>
            </p:spPr>
            <p:txBody>
              <a:bodyPr>
                <a:spAutoFit/>
              </a:bodyPr>
              <a:lstStyle/>
              <a:p>
                <a:r>
                  <a:rPr lang="en-US" sz="900" dirty="0" smtClean="0"/>
                  <a:t>WFQ</a:t>
                </a:r>
                <a:endParaRPr lang="en-US" sz="900" dirty="0"/>
              </a:p>
            </p:txBody>
          </p:sp>
          <p:sp>
            <p:nvSpPr>
              <p:cNvPr id="60" name="TextBox 193"/>
              <p:cNvSpPr txBox="1">
                <a:spLocks noChangeArrowheads="1"/>
              </p:cNvSpPr>
              <p:nvPr/>
            </p:nvSpPr>
            <p:spPr bwMode="auto">
              <a:xfrm>
                <a:off x="1892300" y="2209800"/>
                <a:ext cx="787400" cy="217507"/>
              </a:xfrm>
              <a:prstGeom prst="rect">
                <a:avLst/>
              </a:prstGeom>
              <a:noFill/>
              <a:ln w="9525">
                <a:noFill/>
                <a:miter lim="800000"/>
                <a:headEnd/>
                <a:tailEnd/>
              </a:ln>
            </p:spPr>
            <p:txBody>
              <a:bodyPr>
                <a:spAutoFit/>
              </a:bodyPr>
              <a:lstStyle/>
              <a:p>
                <a:r>
                  <a:rPr lang="en-US" sz="900" dirty="0" smtClean="0"/>
                  <a:t>WFQ</a:t>
                </a:r>
                <a:endParaRPr lang="en-US" sz="900" dirty="0"/>
              </a:p>
            </p:txBody>
          </p:sp>
          <p:sp>
            <p:nvSpPr>
              <p:cNvPr id="61" name="TextBox 194"/>
              <p:cNvSpPr txBox="1">
                <a:spLocks noChangeArrowheads="1"/>
              </p:cNvSpPr>
              <p:nvPr/>
            </p:nvSpPr>
            <p:spPr bwMode="auto">
              <a:xfrm>
                <a:off x="1892300" y="2362200"/>
                <a:ext cx="787400" cy="217507"/>
              </a:xfrm>
              <a:prstGeom prst="rect">
                <a:avLst/>
              </a:prstGeom>
              <a:noFill/>
              <a:ln w="9525">
                <a:noFill/>
                <a:miter lim="800000"/>
                <a:headEnd/>
                <a:tailEnd/>
              </a:ln>
            </p:spPr>
            <p:txBody>
              <a:bodyPr>
                <a:spAutoFit/>
              </a:bodyPr>
              <a:lstStyle/>
              <a:p>
                <a:r>
                  <a:rPr lang="en-US" sz="900" dirty="0" smtClean="0"/>
                  <a:t>WFQ</a:t>
                </a:r>
                <a:endParaRPr lang="en-US" sz="900" dirty="0"/>
              </a:p>
            </p:txBody>
          </p:sp>
          <p:sp>
            <p:nvSpPr>
              <p:cNvPr id="62" name="TextBox 195"/>
              <p:cNvSpPr txBox="1">
                <a:spLocks noChangeArrowheads="1"/>
              </p:cNvSpPr>
              <p:nvPr/>
            </p:nvSpPr>
            <p:spPr bwMode="auto">
              <a:xfrm>
                <a:off x="1892300" y="2514600"/>
                <a:ext cx="787400" cy="217507"/>
              </a:xfrm>
              <a:prstGeom prst="rect">
                <a:avLst/>
              </a:prstGeom>
              <a:noFill/>
              <a:ln w="9525">
                <a:noFill/>
                <a:miter lim="800000"/>
                <a:headEnd/>
                <a:tailEnd/>
              </a:ln>
            </p:spPr>
            <p:txBody>
              <a:bodyPr>
                <a:spAutoFit/>
              </a:bodyPr>
              <a:lstStyle/>
              <a:p>
                <a:r>
                  <a:rPr lang="en-US" sz="900" dirty="0" smtClean="0"/>
                  <a:t>WFQ</a:t>
                </a:r>
                <a:endParaRPr lang="en-US" sz="900" dirty="0"/>
              </a:p>
            </p:txBody>
          </p:sp>
        </p:grpSp>
        <p:grpSp>
          <p:nvGrpSpPr>
            <p:cNvPr id="30" name="Group 101"/>
            <p:cNvGrpSpPr>
              <a:grpSpLocks/>
            </p:cNvGrpSpPr>
            <p:nvPr/>
          </p:nvGrpSpPr>
          <p:grpSpPr bwMode="auto">
            <a:xfrm>
              <a:off x="635000" y="1412367"/>
              <a:ext cx="774700" cy="161511"/>
              <a:chOff x="635000" y="1412367"/>
              <a:chExt cx="774700" cy="161511"/>
            </a:xfrm>
          </p:grpSpPr>
          <p:sp>
            <p:nvSpPr>
              <p:cNvPr id="52" name="Rectangle 51"/>
              <p:cNvSpPr/>
              <p:nvPr/>
            </p:nvSpPr>
            <p:spPr>
              <a:xfrm>
                <a:off x="635000" y="1413764"/>
                <a:ext cx="584200" cy="1601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dirty="0" smtClean="0"/>
                  <a:t>Queue 0</a:t>
                </a:r>
                <a:endParaRPr lang="en-US" sz="900" dirty="0"/>
              </a:p>
            </p:txBody>
          </p:sp>
          <p:sp>
            <p:nvSpPr>
              <p:cNvPr id="53" name="Flowchart: Collate 52"/>
              <p:cNvSpPr/>
              <p:nvPr/>
            </p:nvSpPr>
            <p:spPr>
              <a:xfrm>
                <a:off x="1295400" y="1412367"/>
                <a:ext cx="114300" cy="139700"/>
              </a:xfrm>
              <a:prstGeom prst="flowChartCollate">
                <a:avLst/>
              </a:prstGeom>
              <a:solidFill>
                <a:srgbClr val="FF66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dirty="0">
                  <a:solidFill>
                    <a:schemeClr val="tx1"/>
                  </a:solidFill>
                </a:endParaRPr>
              </a:p>
            </p:txBody>
          </p:sp>
        </p:grpSp>
        <p:grpSp>
          <p:nvGrpSpPr>
            <p:cNvPr id="31" name="Group 102"/>
            <p:cNvGrpSpPr>
              <a:grpSpLocks/>
            </p:cNvGrpSpPr>
            <p:nvPr/>
          </p:nvGrpSpPr>
          <p:grpSpPr bwMode="auto">
            <a:xfrm>
              <a:off x="635000" y="1647663"/>
              <a:ext cx="774700" cy="160114"/>
              <a:chOff x="635000" y="1444463"/>
              <a:chExt cx="774700" cy="160114"/>
            </a:xfrm>
          </p:grpSpPr>
          <p:sp>
            <p:nvSpPr>
              <p:cNvPr id="50" name="Rectangle 49"/>
              <p:cNvSpPr/>
              <p:nvPr/>
            </p:nvSpPr>
            <p:spPr>
              <a:xfrm>
                <a:off x="635000" y="1444463"/>
                <a:ext cx="584200" cy="1601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dirty="0" smtClean="0"/>
                  <a:t>Queue 1</a:t>
                </a:r>
                <a:endParaRPr lang="en-US" sz="900" dirty="0"/>
              </a:p>
            </p:txBody>
          </p:sp>
          <p:sp>
            <p:nvSpPr>
              <p:cNvPr id="51" name="Flowchart: Collate 50"/>
              <p:cNvSpPr/>
              <p:nvPr/>
            </p:nvSpPr>
            <p:spPr>
              <a:xfrm>
                <a:off x="1295400" y="1453007"/>
                <a:ext cx="114300" cy="139700"/>
              </a:xfrm>
              <a:prstGeom prst="flowChartCollate">
                <a:avLst/>
              </a:prstGeom>
              <a:solidFill>
                <a:srgbClr val="FF66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dirty="0">
                  <a:solidFill>
                    <a:schemeClr val="tx1"/>
                  </a:solidFill>
                </a:endParaRPr>
              </a:p>
            </p:txBody>
          </p:sp>
        </p:grpSp>
        <p:grpSp>
          <p:nvGrpSpPr>
            <p:cNvPr id="32" name="Group 117"/>
            <p:cNvGrpSpPr>
              <a:grpSpLocks/>
            </p:cNvGrpSpPr>
            <p:nvPr/>
          </p:nvGrpSpPr>
          <p:grpSpPr bwMode="auto">
            <a:xfrm>
              <a:off x="635000" y="1881560"/>
              <a:ext cx="774700" cy="160114"/>
              <a:chOff x="635000" y="1475160"/>
              <a:chExt cx="774700" cy="160114"/>
            </a:xfrm>
          </p:grpSpPr>
          <p:sp>
            <p:nvSpPr>
              <p:cNvPr id="48" name="Rectangle 47"/>
              <p:cNvSpPr/>
              <p:nvPr/>
            </p:nvSpPr>
            <p:spPr>
              <a:xfrm>
                <a:off x="635000" y="1475160"/>
                <a:ext cx="584200" cy="1601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dirty="0" smtClean="0"/>
                  <a:t>Queue 2</a:t>
                </a:r>
                <a:endParaRPr lang="en-US" sz="900" dirty="0"/>
              </a:p>
            </p:txBody>
          </p:sp>
          <p:sp>
            <p:nvSpPr>
              <p:cNvPr id="49" name="Flowchart: Collate 48"/>
              <p:cNvSpPr/>
              <p:nvPr/>
            </p:nvSpPr>
            <p:spPr>
              <a:xfrm>
                <a:off x="1295400" y="1485519"/>
                <a:ext cx="114300" cy="139700"/>
              </a:xfrm>
              <a:prstGeom prst="flowChartCollate">
                <a:avLst/>
              </a:prstGeom>
              <a:solidFill>
                <a:srgbClr val="FF66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dirty="0">
                  <a:solidFill>
                    <a:schemeClr val="tx1"/>
                  </a:solidFill>
                </a:endParaRPr>
              </a:p>
            </p:txBody>
          </p:sp>
        </p:grpSp>
        <p:grpSp>
          <p:nvGrpSpPr>
            <p:cNvPr id="33" name="Group 121"/>
            <p:cNvGrpSpPr>
              <a:grpSpLocks/>
            </p:cNvGrpSpPr>
            <p:nvPr/>
          </p:nvGrpSpPr>
          <p:grpSpPr bwMode="auto">
            <a:xfrm>
              <a:off x="635000" y="2115458"/>
              <a:ext cx="774700" cy="160114"/>
              <a:chOff x="635000" y="1505858"/>
              <a:chExt cx="774700" cy="160114"/>
            </a:xfrm>
          </p:grpSpPr>
          <p:sp>
            <p:nvSpPr>
              <p:cNvPr id="46" name="Rectangle 45"/>
              <p:cNvSpPr/>
              <p:nvPr/>
            </p:nvSpPr>
            <p:spPr>
              <a:xfrm>
                <a:off x="635000" y="1505858"/>
                <a:ext cx="584200" cy="1601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dirty="0" smtClean="0"/>
                  <a:t>Queue 3</a:t>
                </a:r>
                <a:endParaRPr lang="en-US" sz="900" dirty="0"/>
              </a:p>
            </p:txBody>
          </p:sp>
          <p:sp>
            <p:nvSpPr>
              <p:cNvPr id="47" name="Flowchart: Collate 46"/>
              <p:cNvSpPr/>
              <p:nvPr/>
            </p:nvSpPr>
            <p:spPr>
              <a:xfrm>
                <a:off x="1295400" y="1518031"/>
                <a:ext cx="114300" cy="139700"/>
              </a:xfrm>
              <a:prstGeom prst="flowChartCollate">
                <a:avLst/>
              </a:prstGeom>
              <a:solidFill>
                <a:srgbClr val="FF66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dirty="0">
                  <a:solidFill>
                    <a:schemeClr val="tx1"/>
                  </a:solidFill>
                </a:endParaRPr>
              </a:p>
            </p:txBody>
          </p:sp>
        </p:grpSp>
        <p:grpSp>
          <p:nvGrpSpPr>
            <p:cNvPr id="34" name="Group 125"/>
            <p:cNvGrpSpPr>
              <a:grpSpLocks/>
            </p:cNvGrpSpPr>
            <p:nvPr/>
          </p:nvGrpSpPr>
          <p:grpSpPr bwMode="auto">
            <a:xfrm>
              <a:off x="635000" y="2349355"/>
              <a:ext cx="774700" cy="160114"/>
              <a:chOff x="635000" y="1549255"/>
              <a:chExt cx="774700" cy="160114"/>
            </a:xfrm>
          </p:grpSpPr>
          <p:sp>
            <p:nvSpPr>
              <p:cNvPr id="44" name="Rectangle 43"/>
              <p:cNvSpPr/>
              <p:nvPr/>
            </p:nvSpPr>
            <p:spPr>
              <a:xfrm>
                <a:off x="635000" y="1549255"/>
                <a:ext cx="584200" cy="1601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dirty="0" smtClean="0"/>
                  <a:t>Queue 4</a:t>
                </a:r>
                <a:endParaRPr lang="en-US" sz="900" dirty="0"/>
              </a:p>
            </p:txBody>
          </p:sp>
          <p:sp>
            <p:nvSpPr>
              <p:cNvPr id="45" name="Flowchart: Collate 44"/>
              <p:cNvSpPr/>
              <p:nvPr/>
            </p:nvSpPr>
            <p:spPr>
              <a:xfrm>
                <a:off x="1295400" y="1550543"/>
                <a:ext cx="114300" cy="139700"/>
              </a:xfrm>
              <a:prstGeom prst="flowChartCollate">
                <a:avLst/>
              </a:prstGeom>
              <a:solidFill>
                <a:srgbClr val="FF66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dirty="0">
                  <a:solidFill>
                    <a:schemeClr val="tx1"/>
                  </a:solidFill>
                </a:endParaRPr>
              </a:p>
            </p:txBody>
          </p:sp>
        </p:grpSp>
        <p:grpSp>
          <p:nvGrpSpPr>
            <p:cNvPr id="35" name="Group 128"/>
            <p:cNvGrpSpPr>
              <a:grpSpLocks/>
            </p:cNvGrpSpPr>
            <p:nvPr/>
          </p:nvGrpSpPr>
          <p:grpSpPr bwMode="auto">
            <a:xfrm>
              <a:off x="635000" y="2583253"/>
              <a:ext cx="774700" cy="160114"/>
              <a:chOff x="635000" y="1579953"/>
              <a:chExt cx="774700" cy="160114"/>
            </a:xfrm>
          </p:grpSpPr>
          <p:sp>
            <p:nvSpPr>
              <p:cNvPr id="42" name="Rectangle 41"/>
              <p:cNvSpPr/>
              <p:nvPr/>
            </p:nvSpPr>
            <p:spPr>
              <a:xfrm>
                <a:off x="635000" y="1579953"/>
                <a:ext cx="584200" cy="1601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dirty="0" smtClean="0"/>
                  <a:t>Queue 5</a:t>
                </a:r>
                <a:endParaRPr lang="en-US" sz="900" dirty="0"/>
              </a:p>
            </p:txBody>
          </p:sp>
          <p:sp>
            <p:nvSpPr>
              <p:cNvPr id="43" name="Flowchart: Collate 42"/>
              <p:cNvSpPr/>
              <p:nvPr/>
            </p:nvSpPr>
            <p:spPr>
              <a:xfrm>
                <a:off x="1295400" y="1583055"/>
                <a:ext cx="114300" cy="139700"/>
              </a:xfrm>
              <a:prstGeom prst="flowChartCollate">
                <a:avLst/>
              </a:prstGeom>
              <a:solidFill>
                <a:srgbClr val="FF66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dirty="0">
                  <a:solidFill>
                    <a:schemeClr val="tx1"/>
                  </a:solidFill>
                </a:endParaRPr>
              </a:p>
            </p:txBody>
          </p:sp>
        </p:grpSp>
        <p:grpSp>
          <p:nvGrpSpPr>
            <p:cNvPr id="36" name="Group 135"/>
            <p:cNvGrpSpPr>
              <a:grpSpLocks/>
            </p:cNvGrpSpPr>
            <p:nvPr/>
          </p:nvGrpSpPr>
          <p:grpSpPr bwMode="auto">
            <a:xfrm>
              <a:off x="635000" y="2817150"/>
              <a:ext cx="774700" cy="160114"/>
              <a:chOff x="635000" y="1610650"/>
              <a:chExt cx="774700" cy="160114"/>
            </a:xfrm>
          </p:grpSpPr>
          <p:sp>
            <p:nvSpPr>
              <p:cNvPr id="40" name="Rectangle 39"/>
              <p:cNvSpPr/>
              <p:nvPr/>
            </p:nvSpPr>
            <p:spPr>
              <a:xfrm>
                <a:off x="635000" y="1610650"/>
                <a:ext cx="584200" cy="1601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dirty="0" smtClean="0"/>
                  <a:t>Queue 6</a:t>
                </a:r>
                <a:endParaRPr lang="en-US" sz="900" dirty="0"/>
              </a:p>
            </p:txBody>
          </p:sp>
          <p:sp>
            <p:nvSpPr>
              <p:cNvPr id="41" name="Flowchart: Collate 40"/>
              <p:cNvSpPr/>
              <p:nvPr/>
            </p:nvSpPr>
            <p:spPr>
              <a:xfrm>
                <a:off x="1295400" y="1615567"/>
                <a:ext cx="114300" cy="139700"/>
              </a:xfrm>
              <a:prstGeom prst="flowChartCollate">
                <a:avLst/>
              </a:prstGeom>
              <a:solidFill>
                <a:srgbClr val="FF66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dirty="0">
                  <a:solidFill>
                    <a:schemeClr val="tx1"/>
                  </a:solidFill>
                </a:endParaRPr>
              </a:p>
            </p:txBody>
          </p:sp>
        </p:grpSp>
        <p:grpSp>
          <p:nvGrpSpPr>
            <p:cNvPr id="37" name="Group 138"/>
            <p:cNvGrpSpPr>
              <a:grpSpLocks/>
            </p:cNvGrpSpPr>
            <p:nvPr/>
          </p:nvGrpSpPr>
          <p:grpSpPr bwMode="auto">
            <a:xfrm>
              <a:off x="635000" y="3049651"/>
              <a:ext cx="774700" cy="161511"/>
              <a:chOff x="635000" y="1639951"/>
              <a:chExt cx="774700" cy="161511"/>
            </a:xfrm>
          </p:grpSpPr>
          <p:sp>
            <p:nvSpPr>
              <p:cNvPr id="38" name="Rectangle 37"/>
              <p:cNvSpPr/>
              <p:nvPr/>
            </p:nvSpPr>
            <p:spPr>
              <a:xfrm>
                <a:off x="635000" y="1641348"/>
                <a:ext cx="584200" cy="1601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dirty="0" smtClean="0"/>
                  <a:t>Queue 7</a:t>
                </a:r>
                <a:endParaRPr lang="en-US" sz="900" dirty="0"/>
              </a:p>
            </p:txBody>
          </p:sp>
          <p:sp>
            <p:nvSpPr>
              <p:cNvPr id="39" name="Flowchart: Collate 38"/>
              <p:cNvSpPr/>
              <p:nvPr/>
            </p:nvSpPr>
            <p:spPr>
              <a:xfrm>
                <a:off x="1295400" y="1639951"/>
                <a:ext cx="114300" cy="139700"/>
              </a:xfrm>
              <a:prstGeom prst="flowChartCollate">
                <a:avLst/>
              </a:prstGeom>
              <a:solidFill>
                <a:srgbClr val="FF66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dirty="0">
                  <a:solidFill>
                    <a:schemeClr val="tx1"/>
                  </a:solidFill>
                </a:endParaRPr>
              </a:p>
            </p:txBody>
          </p:sp>
        </p:grpSp>
      </p:grpSp>
      <p:grpSp>
        <p:nvGrpSpPr>
          <p:cNvPr id="63" name="Group 251"/>
          <p:cNvGrpSpPr>
            <a:grpSpLocks/>
          </p:cNvGrpSpPr>
          <p:nvPr/>
        </p:nvGrpSpPr>
        <p:grpSpPr bwMode="auto">
          <a:xfrm>
            <a:off x="6545833" y="5075886"/>
            <a:ext cx="324063" cy="543613"/>
            <a:chOff x="2514600" y="1981200"/>
            <a:chExt cx="457200" cy="596900"/>
          </a:xfrm>
        </p:grpSpPr>
        <p:sp>
          <p:nvSpPr>
            <p:cNvPr id="64" name="Flowchart: Collate 63"/>
            <p:cNvSpPr/>
            <p:nvPr/>
          </p:nvSpPr>
          <p:spPr>
            <a:xfrm>
              <a:off x="2514600" y="2032000"/>
              <a:ext cx="457200" cy="546100"/>
            </a:xfrm>
            <a:prstGeom prst="flowChartCollat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65" name="Flowchart: Collate 64"/>
            <p:cNvSpPr/>
            <p:nvPr/>
          </p:nvSpPr>
          <p:spPr>
            <a:xfrm>
              <a:off x="2514600" y="1981200"/>
              <a:ext cx="457200" cy="546100"/>
            </a:xfrm>
            <a:prstGeom prst="flowChartCollat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grpSp>
      <p:cxnSp>
        <p:nvCxnSpPr>
          <p:cNvPr id="77" name="Straight Arrow Connector 76"/>
          <p:cNvCxnSpPr>
            <a:stCxn id="8" idx="3"/>
            <a:endCxn id="52" idx="1"/>
          </p:cNvCxnSpPr>
          <p:nvPr/>
        </p:nvCxnSpPr>
        <p:spPr>
          <a:xfrm flipV="1">
            <a:off x="2432649" y="4495753"/>
            <a:ext cx="2206666" cy="87228"/>
          </a:xfrm>
          <a:prstGeom prst="straightConnector1">
            <a:avLst/>
          </a:prstGeom>
          <a:ln w="38100">
            <a:solidFill>
              <a:srgbClr val="4D4948"/>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a:stCxn id="10" idx="3"/>
          </p:cNvCxnSpPr>
          <p:nvPr/>
        </p:nvCxnSpPr>
        <p:spPr>
          <a:xfrm flipV="1">
            <a:off x="2432649" y="4749303"/>
            <a:ext cx="2206665" cy="334202"/>
          </a:xfrm>
          <a:prstGeom prst="straightConnector1">
            <a:avLst/>
          </a:prstGeom>
          <a:ln w="38100">
            <a:solidFill>
              <a:srgbClr val="4D4948"/>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a:stCxn id="12" idx="3"/>
            <a:endCxn id="44" idx="1"/>
          </p:cNvCxnSpPr>
          <p:nvPr/>
        </p:nvCxnSpPr>
        <p:spPr>
          <a:xfrm flipV="1">
            <a:off x="2432649" y="5488661"/>
            <a:ext cx="2206666" cy="172813"/>
          </a:xfrm>
          <a:prstGeom prst="straightConnector1">
            <a:avLst/>
          </a:prstGeom>
          <a:ln w="38100">
            <a:solidFill>
              <a:srgbClr val="4D4948"/>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a:stCxn id="14" idx="3"/>
            <a:endCxn id="40" idx="1"/>
          </p:cNvCxnSpPr>
          <p:nvPr/>
        </p:nvCxnSpPr>
        <p:spPr>
          <a:xfrm flipV="1">
            <a:off x="2432649" y="5985114"/>
            <a:ext cx="2206666" cy="195174"/>
          </a:xfrm>
          <a:prstGeom prst="straightConnector1">
            <a:avLst/>
          </a:prstGeom>
          <a:ln w="38100">
            <a:solidFill>
              <a:srgbClr val="4D4948"/>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a:endCxn id="7" idx="1"/>
          </p:cNvCxnSpPr>
          <p:nvPr/>
        </p:nvCxnSpPr>
        <p:spPr>
          <a:xfrm>
            <a:off x="6707864" y="5348323"/>
            <a:ext cx="1370309" cy="153683"/>
          </a:xfrm>
          <a:prstGeom prst="straightConnector1">
            <a:avLst/>
          </a:prstGeom>
          <a:ln w="19050">
            <a:solidFill>
              <a:srgbClr val="4D4948"/>
            </a:solidFill>
            <a:tailEnd type="triangle"/>
          </a:ln>
        </p:spPr>
        <p:style>
          <a:lnRef idx="1">
            <a:schemeClr val="accent1"/>
          </a:lnRef>
          <a:fillRef idx="0">
            <a:schemeClr val="accent1"/>
          </a:fillRef>
          <a:effectRef idx="0">
            <a:schemeClr val="accent1"/>
          </a:effectRef>
          <a:fontRef idx="minor">
            <a:schemeClr val="tx1"/>
          </a:fontRef>
        </p:style>
      </p:cxnSp>
      <p:sp>
        <p:nvSpPr>
          <p:cNvPr id="89" name="Flowchart: Manual Operation 88"/>
          <p:cNvSpPr/>
          <p:nvPr/>
        </p:nvSpPr>
        <p:spPr bwMode="auto">
          <a:xfrm rot="16200000">
            <a:off x="7047316" y="5246888"/>
            <a:ext cx="1114678" cy="392503"/>
          </a:xfrm>
          <a:prstGeom prst="flowChartManualOperation">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dirty="0"/>
          </a:p>
        </p:txBody>
      </p:sp>
    </p:spTree>
    <p:extLst>
      <p:ext uri="{BB962C8B-B14F-4D97-AF65-F5344CB8AC3E}">
        <p14:creationId xmlns:p14="http://schemas.microsoft.com/office/powerpoint/2010/main" xmlns="" val="3745757610"/>
      </p:ext>
    </p:extLst>
  </p:cSld>
  <p:clrMapOvr>
    <a:masterClrMapping/>
  </p:clrMapOvr>
  <p:transition>
    <p:fad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Ethernet PM SLA</a:t>
            </a:r>
            <a:endParaRPr lang="en-US" dirty="0"/>
          </a:p>
        </p:txBody>
      </p:sp>
      <p:sp>
        <p:nvSpPr>
          <p:cNvPr id="3" name="Text Placeholder 2"/>
          <p:cNvSpPr>
            <a:spLocks noGrp="1"/>
          </p:cNvSpPr>
          <p:nvPr>
            <p:ph type="body" sz="quarter" idx="10"/>
          </p:nvPr>
        </p:nvSpPr>
        <p:spPr/>
        <p:txBody>
          <a:bodyPr/>
          <a:lstStyle/>
          <a:p>
            <a:r>
              <a:rPr lang="en-US" b="1" dirty="0" smtClean="0">
                <a:solidFill>
                  <a:srgbClr val="C00000"/>
                </a:solidFill>
              </a:rPr>
              <a:t>What are the PM SLA Profiles?</a:t>
            </a:r>
          </a:p>
          <a:p>
            <a:pPr lvl="1"/>
            <a:r>
              <a:rPr lang="en-US" dirty="0" smtClean="0"/>
              <a:t>End-customers have </a:t>
            </a:r>
            <a:r>
              <a:rPr lang="en-US" dirty="0"/>
              <a:t>several defined OAM </a:t>
            </a:r>
            <a:r>
              <a:rPr lang="en-US" dirty="0" smtClean="0"/>
              <a:t>services that </a:t>
            </a:r>
            <a:br>
              <a:rPr lang="en-US" dirty="0" smtClean="0"/>
            </a:br>
            <a:r>
              <a:rPr lang="en-US" dirty="0" smtClean="0"/>
              <a:t>belong </a:t>
            </a:r>
            <a:r>
              <a:rPr lang="en-US" dirty="0"/>
              <a:t>to a different service </a:t>
            </a:r>
            <a:r>
              <a:rPr lang="en-US" dirty="0" smtClean="0"/>
              <a:t>grade</a:t>
            </a:r>
          </a:p>
          <a:p>
            <a:pPr lvl="1"/>
            <a:r>
              <a:rPr lang="en-US" dirty="0" smtClean="0"/>
              <a:t>Each </a:t>
            </a:r>
            <a:r>
              <a:rPr lang="en-US" dirty="0"/>
              <a:t>end customer has a different </a:t>
            </a:r>
            <a:r>
              <a:rPr lang="en-US" dirty="0" smtClean="0"/>
              <a:t>SLA (Service Level </a:t>
            </a:r>
            <a:br>
              <a:rPr lang="en-US" dirty="0" smtClean="0"/>
            </a:br>
            <a:r>
              <a:rPr lang="en-US" dirty="0" smtClean="0"/>
              <a:t>Agreement) contract with its parameters defined</a:t>
            </a:r>
            <a:endParaRPr lang="en-US" dirty="0" smtClean="0">
              <a:solidFill>
                <a:schemeClr val="tx1"/>
              </a:solidFill>
            </a:endParaRPr>
          </a:p>
          <a:p>
            <a:pPr lvl="1"/>
            <a:r>
              <a:rPr lang="en-US" dirty="0" smtClean="0">
                <a:solidFill>
                  <a:schemeClr val="tx1"/>
                </a:solidFill>
              </a:rPr>
              <a:t>The PM SLA define the parameters that the service will </a:t>
            </a:r>
            <a:br>
              <a:rPr lang="en-US" dirty="0" smtClean="0">
                <a:solidFill>
                  <a:schemeClr val="tx1"/>
                </a:solidFill>
              </a:rPr>
            </a:br>
            <a:r>
              <a:rPr lang="en-US" dirty="0" smtClean="0">
                <a:solidFill>
                  <a:schemeClr val="tx1"/>
                </a:solidFill>
              </a:rPr>
              <a:t>have to meet as its </a:t>
            </a:r>
            <a:r>
              <a:rPr lang="en-US" dirty="0" smtClean="0"/>
              <a:t>Key </a:t>
            </a:r>
            <a:r>
              <a:rPr lang="en-US" dirty="0"/>
              <a:t>Performance Indicators (KPI)</a:t>
            </a:r>
            <a:r>
              <a:rPr lang="en-US" dirty="0" smtClean="0">
                <a:solidFill>
                  <a:schemeClr val="tx1"/>
                </a:solidFill>
              </a:rPr>
              <a:t>:</a:t>
            </a:r>
          </a:p>
          <a:p>
            <a:pPr lvl="2"/>
            <a:r>
              <a:rPr lang="en-US" dirty="0" smtClean="0">
                <a:solidFill>
                  <a:schemeClr val="tx1"/>
                </a:solidFill>
              </a:rPr>
              <a:t>Availability</a:t>
            </a:r>
          </a:p>
          <a:p>
            <a:pPr lvl="2"/>
            <a:r>
              <a:rPr lang="en-US" dirty="0" smtClean="0">
                <a:solidFill>
                  <a:schemeClr val="tx1"/>
                </a:solidFill>
              </a:rPr>
              <a:t>Frame Lose Ration (FLR) </a:t>
            </a:r>
          </a:p>
          <a:p>
            <a:pPr lvl="2"/>
            <a:r>
              <a:rPr lang="en-US" dirty="0" smtClean="0">
                <a:solidFill>
                  <a:schemeClr val="tx1"/>
                </a:solidFill>
              </a:rPr>
              <a:t>Average Frame Delay</a:t>
            </a:r>
          </a:p>
          <a:p>
            <a:pPr lvl="2"/>
            <a:r>
              <a:rPr lang="en-US" dirty="0" smtClean="0">
                <a:solidFill>
                  <a:schemeClr val="tx1"/>
                </a:solidFill>
              </a:rPr>
              <a:t>Average Frame Delay Variation</a:t>
            </a:r>
            <a:endParaRPr lang="en-US" dirty="0">
              <a:solidFill>
                <a:schemeClr val="tx1"/>
              </a:solidFill>
            </a:endParaRPr>
          </a:p>
        </p:txBody>
      </p:sp>
      <p:pic>
        <p:nvPicPr>
          <p:cNvPr id="7" name="Picture 6"/>
          <p:cNvPicPr>
            <a:picLocks noChangeAspect="1"/>
          </p:cNvPicPr>
          <p:nvPr/>
        </p:nvPicPr>
        <p:blipFill>
          <a:blip r:embed="rId3" cstate="print"/>
          <a:stretch>
            <a:fillRect/>
          </a:stretch>
        </p:blipFill>
        <p:spPr>
          <a:xfrm>
            <a:off x="7210425" y="0"/>
            <a:ext cx="1933575" cy="421005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xmlns="" val="385373633"/>
      </p:ext>
    </p:extLst>
  </p:cSld>
  <p:clrMapOvr>
    <a:masterClrMapping/>
  </p:clrMapOvr>
  <p:transition>
    <p:fad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Ethernet PM SLA</a:t>
            </a:r>
          </a:p>
        </p:txBody>
      </p:sp>
      <p:sp>
        <p:nvSpPr>
          <p:cNvPr id="3" name="Text Placeholder 2"/>
          <p:cNvSpPr>
            <a:spLocks noGrp="1"/>
          </p:cNvSpPr>
          <p:nvPr>
            <p:ph type="body" sz="quarter" idx="10"/>
          </p:nvPr>
        </p:nvSpPr>
        <p:spPr>
          <a:xfrm>
            <a:off x="200402" y="1209784"/>
            <a:ext cx="7083419" cy="4711729"/>
          </a:xfrm>
        </p:spPr>
        <p:txBody>
          <a:bodyPr/>
          <a:lstStyle/>
          <a:p>
            <a:r>
              <a:rPr lang="en-US" dirty="0" smtClean="0"/>
              <a:t>In </a:t>
            </a:r>
            <a:r>
              <a:rPr lang="en-US" dirty="0"/>
              <a:t>the </a:t>
            </a:r>
            <a:r>
              <a:rPr lang="en-US" dirty="0">
                <a:solidFill>
                  <a:srgbClr val="044ABC"/>
                </a:solidFill>
              </a:rPr>
              <a:t>Profiles</a:t>
            </a:r>
            <a:r>
              <a:rPr lang="en-US" dirty="0"/>
              <a:t> workspace:</a:t>
            </a:r>
          </a:p>
          <a:p>
            <a:pPr lvl="1"/>
            <a:r>
              <a:rPr lang="en-US" dirty="0"/>
              <a:t>Select </a:t>
            </a:r>
            <a:r>
              <a:rPr lang="en-US" dirty="0" smtClean="0">
                <a:solidFill>
                  <a:srgbClr val="044ABC"/>
                </a:solidFill>
              </a:rPr>
              <a:t>SLA -&gt; PM SLA Policy</a:t>
            </a:r>
            <a:r>
              <a:rPr lang="en-US" dirty="0" smtClean="0"/>
              <a:t> </a:t>
            </a:r>
            <a:r>
              <a:rPr lang="en-US" dirty="0"/>
              <a:t>and then a list of the SLA profiles appears</a:t>
            </a:r>
          </a:p>
          <a:p>
            <a:pPr lvl="0"/>
            <a:r>
              <a:rPr lang="en-US" dirty="0" smtClean="0"/>
              <a:t>Multiple SLA profiles can be configured, and be assigned to multiple services</a:t>
            </a:r>
          </a:p>
          <a:p>
            <a:pPr lvl="0"/>
            <a:r>
              <a:rPr lang="en-US" dirty="0" smtClean="0"/>
              <a:t>In </a:t>
            </a:r>
            <a:r>
              <a:rPr lang="en-US" dirty="0"/>
              <a:t>order to use the </a:t>
            </a:r>
            <a:r>
              <a:rPr lang="en-US" dirty="0" smtClean="0"/>
              <a:t>configured PM </a:t>
            </a:r>
            <a:r>
              <a:rPr lang="en-US" dirty="0"/>
              <a:t>SLA </a:t>
            </a:r>
            <a:r>
              <a:rPr lang="en-US" dirty="0" smtClean="0"/>
              <a:t>profile, </a:t>
            </a:r>
            <a:r>
              <a:rPr lang="en-US" dirty="0"/>
              <a:t>the user must assign the SLA to the required service template, or to the specific </a:t>
            </a:r>
            <a:r>
              <a:rPr lang="en-US" dirty="0" smtClean="0"/>
              <a:t>service</a:t>
            </a:r>
            <a:endParaRPr lang="en-US" dirty="0"/>
          </a:p>
          <a:p>
            <a:pPr lvl="0"/>
            <a:r>
              <a:rPr lang="en-US" b="1" dirty="0" smtClean="0"/>
              <a:t>TWAMP </a:t>
            </a:r>
            <a:r>
              <a:rPr lang="en-US" b="1" dirty="0"/>
              <a:t>SLA profile</a:t>
            </a:r>
            <a:r>
              <a:rPr lang="en-US" dirty="0"/>
              <a:t> configuration contains an additional network parameters that are being measured, and is being used when creating new L3 IP monitoring </a:t>
            </a:r>
            <a:r>
              <a:rPr lang="en-US" dirty="0" smtClean="0"/>
              <a:t>service</a:t>
            </a:r>
            <a:endParaRPr lang="en-US" dirty="0"/>
          </a:p>
          <a:p>
            <a:endParaRPr lang="en-US" dirty="0" smtClean="0"/>
          </a:p>
          <a:p>
            <a:endParaRPr lang="en-US" dirty="0"/>
          </a:p>
          <a:p>
            <a:endParaRPr lang="en-US" dirty="0" smtClean="0"/>
          </a:p>
        </p:txBody>
      </p:sp>
      <p:pic>
        <p:nvPicPr>
          <p:cNvPr id="4" name="Picture 3"/>
          <p:cNvPicPr>
            <a:picLocks noChangeAspect="1"/>
          </p:cNvPicPr>
          <p:nvPr/>
        </p:nvPicPr>
        <p:blipFill>
          <a:blip r:embed="rId2" cstate="print"/>
          <a:stretch>
            <a:fillRect/>
          </a:stretch>
        </p:blipFill>
        <p:spPr>
          <a:xfrm>
            <a:off x="0" y="5228417"/>
            <a:ext cx="9164722" cy="1629583"/>
          </a:xfrm>
          <a:prstGeom prst="rect">
            <a:avLst/>
          </a:prstGeom>
        </p:spPr>
      </p:pic>
      <p:pic>
        <p:nvPicPr>
          <p:cNvPr id="7" name="Picture 6"/>
          <p:cNvPicPr>
            <a:picLocks noChangeAspect="1"/>
          </p:cNvPicPr>
          <p:nvPr/>
        </p:nvPicPr>
        <p:blipFill>
          <a:blip r:embed="rId3" cstate="print"/>
          <a:stretch>
            <a:fillRect/>
          </a:stretch>
        </p:blipFill>
        <p:spPr>
          <a:xfrm>
            <a:off x="7210425" y="0"/>
            <a:ext cx="1933575" cy="4210050"/>
          </a:xfrm>
          <a:prstGeom prst="rect">
            <a:avLst/>
          </a:prstGeom>
          <a:ln>
            <a:noFill/>
          </a:ln>
          <a:effectLst>
            <a:outerShdw blurRad="190500" algn="tl" rotWithShape="0">
              <a:srgbClr val="000000">
                <a:alpha val="70000"/>
              </a:srgbClr>
            </a:outerShdw>
          </a:effectLst>
        </p:spPr>
      </p:pic>
      <p:sp>
        <p:nvSpPr>
          <p:cNvPr id="8" name="Rectangle 7"/>
          <p:cNvSpPr/>
          <p:nvPr/>
        </p:nvSpPr>
        <p:spPr>
          <a:xfrm>
            <a:off x="7223235" y="3823163"/>
            <a:ext cx="1862912" cy="3209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6273938"/>
            <a:ext cx="1000271" cy="33581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a:off x="1009060" y="5355316"/>
            <a:ext cx="352589" cy="1150259"/>
          </a:xfrm>
          <a:prstGeom prst="downArrow">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660026663"/>
      </p:ext>
    </p:extLst>
  </p:cSld>
  <p:clrMapOvr>
    <a:masterClrMapping/>
  </p:clrMapOvr>
  <p:transition>
    <p:fad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Ethernet PM SLA</a:t>
            </a:r>
          </a:p>
        </p:txBody>
      </p:sp>
      <p:sp>
        <p:nvSpPr>
          <p:cNvPr id="3" name="Text Placeholder 2"/>
          <p:cNvSpPr>
            <a:spLocks noGrp="1"/>
          </p:cNvSpPr>
          <p:nvPr>
            <p:ph type="body" sz="quarter" idx="10"/>
          </p:nvPr>
        </p:nvSpPr>
        <p:spPr/>
        <p:txBody>
          <a:bodyPr/>
          <a:lstStyle/>
          <a:p>
            <a:endParaRPr lang="en-US"/>
          </a:p>
        </p:txBody>
      </p:sp>
      <p:pic>
        <p:nvPicPr>
          <p:cNvPr id="5" name="Picture 4"/>
          <p:cNvPicPr>
            <a:picLocks noChangeAspect="1"/>
          </p:cNvPicPr>
          <p:nvPr/>
        </p:nvPicPr>
        <p:blipFill>
          <a:blip r:embed="rId2" cstate="print"/>
          <a:stretch>
            <a:fillRect/>
          </a:stretch>
        </p:blipFill>
        <p:spPr>
          <a:xfrm>
            <a:off x="48765" y="3072124"/>
            <a:ext cx="9067513" cy="3449678"/>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807052" y="3654237"/>
            <a:ext cx="830100" cy="16892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1675358" y="3188973"/>
            <a:ext cx="790609" cy="457314"/>
            <a:chOff x="1914065" y="2515312"/>
            <a:chExt cx="790609" cy="457314"/>
          </a:xfrm>
        </p:grpSpPr>
        <p:cxnSp>
          <p:nvCxnSpPr>
            <p:cNvPr id="8" name="Straight Arrow Connector 7"/>
            <p:cNvCxnSpPr>
              <a:stCxn id="11" idx="0"/>
            </p:cNvCxnSpPr>
            <p:nvPr/>
          </p:nvCxnSpPr>
          <p:spPr>
            <a:xfrm flipH="1">
              <a:off x="1914065" y="2529714"/>
              <a:ext cx="619373" cy="44291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9" name="Group 7"/>
            <p:cNvGrpSpPr/>
            <p:nvPr/>
          </p:nvGrpSpPr>
          <p:grpSpPr>
            <a:xfrm>
              <a:off x="2362202" y="2515312"/>
              <a:ext cx="342472" cy="254924"/>
              <a:chOff x="192311" y="2725948"/>
              <a:chExt cx="381000" cy="304800"/>
            </a:xfrm>
          </p:grpSpPr>
          <p:sp>
            <p:nvSpPr>
              <p:cNvPr id="10" name="Oval 9"/>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latin typeface="+mn-lt"/>
                  </a:rPr>
                  <a:t>2</a:t>
                </a:r>
              </a:p>
            </p:txBody>
          </p:sp>
        </p:grpSp>
      </p:grpSp>
      <p:grpSp>
        <p:nvGrpSpPr>
          <p:cNvPr id="12" name="Group 11"/>
          <p:cNvGrpSpPr/>
          <p:nvPr/>
        </p:nvGrpSpPr>
        <p:grpSpPr>
          <a:xfrm>
            <a:off x="8334182" y="5893389"/>
            <a:ext cx="790609" cy="457314"/>
            <a:chOff x="1914065" y="2515312"/>
            <a:chExt cx="790609" cy="457314"/>
          </a:xfrm>
        </p:grpSpPr>
        <p:cxnSp>
          <p:nvCxnSpPr>
            <p:cNvPr id="13" name="Straight Arrow Connector 12"/>
            <p:cNvCxnSpPr>
              <a:stCxn id="16" idx="0"/>
            </p:cNvCxnSpPr>
            <p:nvPr/>
          </p:nvCxnSpPr>
          <p:spPr>
            <a:xfrm flipH="1">
              <a:off x="1914065" y="2529714"/>
              <a:ext cx="619373" cy="44291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4" name="Group 7"/>
            <p:cNvGrpSpPr/>
            <p:nvPr/>
          </p:nvGrpSpPr>
          <p:grpSpPr>
            <a:xfrm>
              <a:off x="2362202" y="2515312"/>
              <a:ext cx="342472" cy="254924"/>
              <a:chOff x="192311" y="2725948"/>
              <a:chExt cx="381000" cy="304800"/>
            </a:xfrm>
          </p:grpSpPr>
          <p:sp>
            <p:nvSpPr>
              <p:cNvPr id="15" name="Oval 14"/>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a:t>4</a:t>
                </a:r>
                <a:endParaRPr lang="en-US" sz="1100" b="1" dirty="0" smtClean="0">
                  <a:latin typeface="+mn-lt"/>
                </a:endParaRPr>
              </a:p>
            </p:txBody>
          </p:sp>
        </p:grpSp>
      </p:grpSp>
      <p:sp>
        <p:nvSpPr>
          <p:cNvPr id="17" name="Rectangle 16"/>
          <p:cNvSpPr/>
          <p:nvPr/>
        </p:nvSpPr>
        <p:spPr>
          <a:xfrm>
            <a:off x="8092189" y="6350397"/>
            <a:ext cx="1001336" cy="17140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rotWithShape="1">
          <a:blip r:embed="rId3" cstate="print"/>
          <a:srcRect b="14936"/>
          <a:stretch/>
        </p:blipFill>
        <p:spPr>
          <a:xfrm>
            <a:off x="0" y="1085108"/>
            <a:ext cx="6020428" cy="910601"/>
          </a:xfrm>
          <a:prstGeom prst="rect">
            <a:avLst/>
          </a:prstGeom>
          <a:ln>
            <a:noFill/>
          </a:ln>
          <a:effectLst>
            <a:outerShdw blurRad="292100" dist="139700" dir="2700000" algn="tl" rotWithShape="0">
              <a:srgbClr val="333333">
                <a:alpha val="65000"/>
              </a:srgbClr>
            </a:outerShdw>
          </a:effectLst>
        </p:spPr>
      </p:pic>
      <p:sp>
        <p:nvSpPr>
          <p:cNvPr id="21" name="Rectangle 20"/>
          <p:cNvSpPr/>
          <p:nvPr/>
        </p:nvSpPr>
        <p:spPr>
          <a:xfrm>
            <a:off x="5104846" y="1396774"/>
            <a:ext cx="191773" cy="1724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Line Callout 2 18"/>
          <p:cNvSpPr/>
          <p:nvPr/>
        </p:nvSpPr>
        <p:spPr>
          <a:xfrm>
            <a:off x="3536830" y="1755947"/>
            <a:ext cx="5556695" cy="1192149"/>
          </a:xfrm>
          <a:prstGeom prst="borderCallout2">
            <a:avLst>
              <a:gd name="adj1" fmla="val 99622"/>
              <a:gd name="adj2" fmla="val 97069"/>
              <a:gd name="adj3" fmla="val 110485"/>
              <a:gd name="adj4" fmla="val 97235"/>
              <a:gd name="adj5" fmla="val 137232"/>
              <a:gd name="adj6" fmla="val 83595"/>
            </a:avLst>
          </a:prstGeom>
          <a:solidFill>
            <a:srgbClr val="F29400"/>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AutoNum type="arabicPeriod"/>
            </a:pPr>
            <a:r>
              <a:rPr lang="en-US" sz="1600" dirty="0" smtClean="0">
                <a:solidFill>
                  <a:schemeClr val="tx1"/>
                </a:solidFill>
              </a:rPr>
              <a:t>In order to create new SLA profile, click the ‘</a:t>
            </a:r>
            <a:r>
              <a:rPr lang="en-US" sz="1600" dirty="0" smtClean="0">
                <a:solidFill>
                  <a:srgbClr val="044ABC"/>
                </a:solidFill>
              </a:rPr>
              <a:t>+</a:t>
            </a:r>
            <a:r>
              <a:rPr lang="en-US" sz="1600" dirty="0" smtClean="0">
                <a:solidFill>
                  <a:schemeClr val="tx1"/>
                </a:solidFill>
              </a:rPr>
              <a:t>’ </a:t>
            </a:r>
          </a:p>
          <a:p>
            <a:pPr marL="342900" indent="-342900">
              <a:buAutoNum type="arabicPeriod"/>
            </a:pPr>
            <a:r>
              <a:rPr lang="en-US" sz="1600" dirty="0" smtClean="0">
                <a:solidFill>
                  <a:schemeClr val="tx1"/>
                </a:solidFill>
              </a:rPr>
              <a:t>Provide a </a:t>
            </a:r>
            <a:r>
              <a:rPr lang="en-US" sz="1600" dirty="0" smtClean="0">
                <a:solidFill>
                  <a:srgbClr val="044ABC"/>
                </a:solidFill>
              </a:rPr>
              <a:t>Name</a:t>
            </a:r>
            <a:r>
              <a:rPr lang="en-US" sz="1600" dirty="0" smtClean="0">
                <a:solidFill>
                  <a:schemeClr val="tx1"/>
                </a:solidFill>
              </a:rPr>
              <a:t> for the SLA Profile and the </a:t>
            </a:r>
            <a:r>
              <a:rPr lang="en-US" sz="1600" dirty="0" smtClean="0">
                <a:solidFill>
                  <a:srgbClr val="044ABC"/>
                </a:solidFill>
              </a:rPr>
              <a:t>PIE Name</a:t>
            </a:r>
            <a:endParaRPr lang="en-US" sz="1600" dirty="0" smtClean="0">
              <a:solidFill>
                <a:schemeClr val="tx1"/>
              </a:solidFill>
            </a:endParaRPr>
          </a:p>
          <a:p>
            <a:pPr marL="342900" indent="-342900">
              <a:buAutoNum type="arabicPeriod"/>
            </a:pPr>
            <a:r>
              <a:rPr lang="en-US" sz="1600" dirty="0" smtClean="0">
                <a:solidFill>
                  <a:schemeClr val="tx1"/>
                </a:solidFill>
              </a:rPr>
              <a:t>Set the </a:t>
            </a:r>
            <a:r>
              <a:rPr lang="en-US" sz="1600" dirty="0" smtClean="0">
                <a:solidFill>
                  <a:srgbClr val="044ABC"/>
                </a:solidFill>
              </a:rPr>
              <a:t>Thresholds</a:t>
            </a:r>
            <a:r>
              <a:rPr lang="en-US" sz="1600" dirty="0" smtClean="0">
                <a:solidFill>
                  <a:schemeClr val="tx1"/>
                </a:solidFill>
              </a:rPr>
              <a:t> for the </a:t>
            </a:r>
            <a:r>
              <a:rPr lang="en-US" sz="1600" dirty="0" smtClean="0">
                <a:solidFill>
                  <a:srgbClr val="044ABC"/>
                </a:solidFill>
              </a:rPr>
              <a:t>Warning</a:t>
            </a:r>
            <a:r>
              <a:rPr lang="en-US" sz="1600" dirty="0" smtClean="0">
                <a:solidFill>
                  <a:schemeClr val="tx1"/>
                </a:solidFill>
              </a:rPr>
              <a:t> and </a:t>
            </a:r>
            <a:r>
              <a:rPr lang="en-US" sz="1600" dirty="0" smtClean="0">
                <a:solidFill>
                  <a:srgbClr val="044ABC"/>
                </a:solidFill>
              </a:rPr>
              <a:t>Error</a:t>
            </a:r>
            <a:r>
              <a:rPr lang="en-US" sz="1600" dirty="0" smtClean="0">
                <a:solidFill>
                  <a:schemeClr val="tx1"/>
                </a:solidFill>
              </a:rPr>
              <a:t> KPIs according to the customer SLA</a:t>
            </a:r>
          </a:p>
          <a:p>
            <a:pPr marL="342900" indent="-342900">
              <a:buAutoNum type="arabicPeriod"/>
            </a:pPr>
            <a:r>
              <a:rPr lang="en-US" sz="1600" dirty="0" smtClean="0">
                <a:solidFill>
                  <a:schemeClr val="tx1"/>
                </a:solidFill>
              </a:rPr>
              <a:t>Click the ‘</a:t>
            </a:r>
            <a:r>
              <a:rPr lang="en-US" sz="1600" dirty="0" smtClean="0">
                <a:solidFill>
                  <a:srgbClr val="044ABC"/>
                </a:solidFill>
              </a:rPr>
              <a:t>Save</a:t>
            </a:r>
            <a:r>
              <a:rPr lang="en-US" sz="1600" dirty="0" smtClean="0">
                <a:solidFill>
                  <a:schemeClr val="tx1"/>
                </a:solidFill>
              </a:rPr>
              <a:t>’ button</a:t>
            </a:r>
            <a:endParaRPr lang="en-US" sz="1400" b="1" dirty="0">
              <a:solidFill>
                <a:schemeClr val="tx1"/>
              </a:solidFill>
            </a:endParaRPr>
          </a:p>
        </p:txBody>
      </p:sp>
      <p:grpSp>
        <p:nvGrpSpPr>
          <p:cNvPr id="22" name="Group 21"/>
          <p:cNvGrpSpPr/>
          <p:nvPr/>
        </p:nvGrpSpPr>
        <p:grpSpPr>
          <a:xfrm>
            <a:off x="5296619" y="1158638"/>
            <a:ext cx="1280065" cy="324344"/>
            <a:chOff x="1424609" y="2515312"/>
            <a:chExt cx="1280065" cy="324344"/>
          </a:xfrm>
        </p:grpSpPr>
        <p:cxnSp>
          <p:nvCxnSpPr>
            <p:cNvPr id="23" name="Straight Arrow Connector 22"/>
            <p:cNvCxnSpPr>
              <a:stCxn id="26" idx="0"/>
              <a:endCxn id="21" idx="3"/>
            </p:cNvCxnSpPr>
            <p:nvPr/>
          </p:nvCxnSpPr>
          <p:spPr>
            <a:xfrm flipH="1">
              <a:off x="1424609" y="2529714"/>
              <a:ext cx="1108829" cy="30994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24" name="Group 7"/>
            <p:cNvGrpSpPr/>
            <p:nvPr/>
          </p:nvGrpSpPr>
          <p:grpSpPr>
            <a:xfrm>
              <a:off x="2362202" y="2515312"/>
              <a:ext cx="342472" cy="254924"/>
              <a:chOff x="192311" y="2725948"/>
              <a:chExt cx="381000" cy="304800"/>
            </a:xfrm>
          </p:grpSpPr>
          <p:sp>
            <p:nvSpPr>
              <p:cNvPr id="25" name="Oval 24"/>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latin typeface="+mn-lt"/>
                  </a:rPr>
                  <a:t>1</a:t>
                </a:r>
              </a:p>
            </p:txBody>
          </p:sp>
        </p:grpSp>
      </p:grpSp>
      <p:grpSp>
        <p:nvGrpSpPr>
          <p:cNvPr id="28" name="Group 27"/>
          <p:cNvGrpSpPr/>
          <p:nvPr/>
        </p:nvGrpSpPr>
        <p:grpSpPr>
          <a:xfrm>
            <a:off x="6234212" y="3340730"/>
            <a:ext cx="790609" cy="457314"/>
            <a:chOff x="1914065" y="2515312"/>
            <a:chExt cx="790609" cy="457314"/>
          </a:xfrm>
        </p:grpSpPr>
        <p:cxnSp>
          <p:nvCxnSpPr>
            <p:cNvPr id="29" name="Straight Arrow Connector 28"/>
            <p:cNvCxnSpPr>
              <a:stCxn id="32" idx="0"/>
            </p:cNvCxnSpPr>
            <p:nvPr/>
          </p:nvCxnSpPr>
          <p:spPr>
            <a:xfrm flipH="1">
              <a:off x="1914065" y="2529714"/>
              <a:ext cx="619373" cy="44291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30" name="Group 7"/>
            <p:cNvGrpSpPr/>
            <p:nvPr/>
          </p:nvGrpSpPr>
          <p:grpSpPr>
            <a:xfrm>
              <a:off x="2362202" y="2515312"/>
              <a:ext cx="342472" cy="254924"/>
              <a:chOff x="192311" y="2725948"/>
              <a:chExt cx="381000" cy="304800"/>
            </a:xfrm>
          </p:grpSpPr>
          <p:sp>
            <p:nvSpPr>
              <p:cNvPr id="31" name="Oval 30"/>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a:t>3</a:t>
                </a:r>
                <a:endParaRPr lang="en-US" sz="1100" b="1" dirty="0" smtClean="0">
                  <a:latin typeface="+mn-lt"/>
                </a:endParaRPr>
              </a:p>
            </p:txBody>
          </p:sp>
        </p:grpSp>
      </p:grpSp>
      <p:sp>
        <p:nvSpPr>
          <p:cNvPr id="33" name="Rectangle 32"/>
          <p:cNvSpPr/>
          <p:nvPr/>
        </p:nvSpPr>
        <p:spPr>
          <a:xfrm>
            <a:off x="200426" y="4628037"/>
            <a:ext cx="830100" cy="16892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968166530"/>
      </p:ext>
    </p:extLst>
  </p:cSld>
  <p:clrMapOvr>
    <a:masterClrMapping/>
  </p:clrMapOvr>
  <p:transition>
    <p:fad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Ethernet PM SLA</a:t>
            </a:r>
          </a:p>
        </p:txBody>
      </p:sp>
      <p:pic>
        <p:nvPicPr>
          <p:cNvPr id="5" name="Picture 4"/>
          <p:cNvPicPr>
            <a:picLocks noChangeAspect="1"/>
          </p:cNvPicPr>
          <p:nvPr/>
        </p:nvPicPr>
        <p:blipFill>
          <a:blip r:embed="rId2" cstate="print"/>
          <a:stretch>
            <a:fillRect/>
          </a:stretch>
        </p:blipFill>
        <p:spPr>
          <a:xfrm>
            <a:off x="48765" y="3072124"/>
            <a:ext cx="9067513" cy="3449678"/>
          </a:xfrm>
          <a:prstGeom prst="rect">
            <a:avLst/>
          </a:prstGeom>
          <a:ln>
            <a:noFill/>
          </a:ln>
          <a:effectLst>
            <a:outerShdw blurRad="190500" algn="tl" rotWithShape="0">
              <a:srgbClr val="000000">
                <a:alpha val="70000"/>
              </a:srgbClr>
            </a:outerShdw>
          </a:effectLst>
        </p:spPr>
      </p:pic>
      <p:sp>
        <p:nvSpPr>
          <p:cNvPr id="4" name="Text Placeholder 3"/>
          <p:cNvSpPr>
            <a:spLocks noGrp="1"/>
          </p:cNvSpPr>
          <p:nvPr>
            <p:ph type="body" sz="quarter" idx="10"/>
          </p:nvPr>
        </p:nvSpPr>
        <p:spPr/>
        <p:txBody>
          <a:bodyPr/>
          <a:lstStyle/>
          <a:p>
            <a:r>
              <a:rPr lang="en-US" sz="2000" dirty="0"/>
              <a:t>The warning threshold will always be higher </a:t>
            </a:r>
            <a:r>
              <a:rPr lang="en-US" sz="2000" dirty="0" smtClean="0"/>
              <a:t>then the Error </a:t>
            </a:r>
            <a:r>
              <a:rPr lang="en-US" sz="2000" dirty="0"/>
              <a:t>threshold since it has to notify the NOC operator that the service is close to SLA </a:t>
            </a:r>
            <a:r>
              <a:rPr lang="en-US" sz="2000" dirty="0" smtClean="0"/>
              <a:t>violation</a:t>
            </a:r>
            <a:r>
              <a:rPr lang="en-US" sz="2000" dirty="0"/>
              <a:t/>
            </a:r>
            <a:br>
              <a:rPr lang="en-US" sz="2000" dirty="0"/>
            </a:br>
            <a:r>
              <a:rPr lang="en-US" sz="2000" dirty="0"/>
              <a:t/>
            </a:r>
            <a:br>
              <a:rPr lang="en-US" sz="2000" dirty="0"/>
            </a:br>
            <a:r>
              <a:rPr lang="en-US" sz="2000" dirty="0"/>
              <a:t>The highest availability is 100%  and in this example, the notification will be generated once the service availability is degraded down to 99.95 % </a:t>
            </a:r>
          </a:p>
          <a:p>
            <a:endParaRPr lang="en-US" sz="2000" dirty="0"/>
          </a:p>
        </p:txBody>
      </p:sp>
      <p:sp>
        <p:nvSpPr>
          <p:cNvPr id="35" name="TextBox 34"/>
          <p:cNvSpPr txBox="1"/>
          <p:nvPr/>
        </p:nvSpPr>
        <p:spPr>
          <a:xfrm rot="1505614">
            <a:off x="3351883" y="992528"/>
            <a:ext cx="941433" cy="261610"/>
          </a:xfrm>
          <a:prstGeom prst="rect">
            <a:avLst/>
          </a:prstGeom>
        </p:spPr>
        <p:style>
          <a:lnRef idx="3">
            <a:schemeClr val="lt1"/>
          </a:lnRef>
          <a:fillRef idx="1">
            <a:schemeClr val="accent1"/>
          </a:fillRef>
          <a:effectRef idx="1">
            <a:schemeClr val="accent1"/>
          </a:effectRef>
          <a:fontRef idx="minor">
            <a:schemeClr val="lt1"/>
          </a:fontRef>
        </p:style>
        <p:txBody>
          <a:bodyPr wrap="square" rtlCol="0" anchor="ctr">
            <a:spAutoFit/>
          </a:bodyPr>
          <a:lstStyle/>
          <a:p>
            <a:pPr algn="ctr"/>
            <a:r>
              <a:rPr lang="en-US" sz="1100" b="1" kern="0" dirty="0" smtClean="0"/>
              <a:t>FYI</a:t>
            </a:r>
          </a:p>
        </p:txBody>
      </p:sp>
    </p:spTree>
    <p:extLst>
      <p:ext uri="{BB962C8B-B14F-4D97-AF65-F5344CB8AC3E}">
        <p14:creationId xmlns:p14="http://schemas.microsoft.com/office/powerpoint/2010/main" xmlns="" val="2017324726"/>
      </p:ext>
    </p:extLst>
  </p:cSld>
  <p:clrMapOvr>
    <a:masterClrMapping/>
  </p:clrMapOvr>
  <p:transition>
    <p:fad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srcRect r="87382" b="49900"/>
          <a:stretch/>
        </p:blipFill>
        <p:spPr>
          <a:xfrm>
            <a:off x="7539468" y="1123649"/>
            <a:ext cx="1604532" cy="2462347"/>
          </a:xfrm>
          <a:prstGeom prst="rect">
            <a:avLst/>
          </a:prstGeom>
        </p:spPr>
      </p:pic>
      <p:sp>
        <p:nvSpPr>
          <p:cNvPr id="2" name="Title 1"/>
          <p:cNvSpPr>
            <a:spLocks noGrp="1"/>
          </p:cNvSpPr>
          <p:nvPr>
            <p:ph type="title"/>
          </p:nvPr>
        </p:nvSpPr>
        <p:spPr/>
        <p:txBody>
          <a:bodyPr/>
          <a:lstStyle/>
          <a:p>
            <a:r>
              <a:rPr lang="en-US" dirty="0" smtClean="0"/>
              <a:t>Define the </a:t>
            </a:r>
            <a:r>
              <a:rPr lang="en-US" dirty="0" err="1" smtClean="0"/>
              <a:t>CoS</a:t>
            </a:r>
            <a:r>
              <a:rPr lang="en-US" dirty="0" smtClean="0"/>
              <a:t> List</a:t>
            </a:r>
            <a:endParaRPr lang="en-US" dirty="0"/>
          </a:p>
        </p:txBody>
      </p:sp>
      <p:sp>
        <p:nvSpPr>
          <p:cNvPr id="3" name="Text Placeholder 2"/>
          <p:cNvSpPr>
            <a:spLocks noGrp="1"/>
          </p:cNvSpPr>
          <p:nvPr>
            <p:ph type="body" sz="quarter" idx="10"/>
          </p:nvPr>
        </p:nvSpPr>
        <p:spPr>
          <a:xfrm>
            <a:off x="361378" y="1441421"/>
            <a:ext cx="7290252" cy="4711729"/>
          </a:xfrm>
        </p:spPr>
        <p:txBody>
          <a:bodyPr/>
          <a:lstStyle/>
          <a:p>
            <a:pPr>
              <a:lnSpc>
                <a:spcPct val="85000"/>
              </a:lnSpc>
              <a:buFont typeface="Arial" pitchFamily="34" charset="0"/>
              <a:buChar char="•"/>
            </a:pPr>
            <a:r>
              <a:rPr lang="en-US" b="1" dirty="0">
                <a:solidFill>
                  <a:srgbClr val="C00000"/>
                </a:solidFill>
              </a:rPr>
              <a:t>What is COS?</a:t>
            </a:r>
          </a:p>
          <a:p>
            <a:pPr marL="630238" lvl="1" indent="-173038">
              <a:lnSpc>
                <a:spcPct val="85000"/>
              </a:lnSpc>
            </a:pPr>
            <a:r>
              <a:rPr lang="en-US" sz="2200" b="1" dirty="0" smtClean="0">
                <a:solidFill>
                  <a:srgbClr val="C00000"/>
                </a:solidFill>
              </a:rPr>
              <a:t> </a:t>
            </a:r>
            <a:r>
              <a:rPr lang="en-US" b="1" dirty="0"/>
              <a:t>C</a:t>
            </a:r>
            <a:r>
              <a:rPr lang="en-US" dirty="0"/>
              <a:t>lass </a:t>
            </a:r>
            <a:r>
              <a:rPr lang="en-US" b="1" dirty="0"/>
              <a:t>O</a:t>
            </a:r>
            <a:r>
              <a:rPr lang="en-US" dirty="0"/>
              <a:t>f </a:t>
            </a:r>
            <a:r>
              <a:rPr lang="en-US" b="1" dirty="0"/>
              <a:t>S</a:t>
            </a:r>
            <a:r>
              <a:rPr lang="en-US" dirty="0"/>
              <a:t>ervice is a parameter used in data and voice protocols to differentiate the types of payloads contained in the packet being transmitted. The objective of such differentiation is generally associated with assigning priorities to the data payload or access levels to the telephone call</a:t>
            </a:r>
            <a:r>
              <a:rPr lang="en-US" dirty="0" smtClean="0"/>
              <a:t>.</a:t>
            </a:r>
          </a:p>
          <a:p>
            <a:pPr marL="630238" lvl="1" indent="-173038">
              <a:lnSpc>
                <a:spcPct val="85000"/>
              </a:lnSpc>
            </a:pPr>
            <a:endParaRPr lang="en-US" b="1" dirty="0">
              <a:solidFill>
                <a:srgbClr val="C00000"/>
              </a:solidFill>
            </a:endParaRPr>
          </a:p>
          <a:p>
            <a:r>
              <a:rPr lang="en-US" b="1" dirty="0" smtClean="0">
                <a:solidFill>
                  <a:srgbClr val="C00000"/>
                </a:solidFill>
              </a:rPr>
              <a:t>What is </a:t>
            </a:r>
            <a:r>
              <a:rPr lang="en-US" b="1" dirty="0" err="1" smtClean="0">
                <a:solidFill>
                  <a:srgbClr val="C00000"/>
                </a:solidFill>
              </a:rPr>
              <a:t>CoS</a:t>
            </a:r>
            <a:r>
              <a:rPr lang="en-US" b="1" dirty="0" smtClean="0">
                <a:solidFill>
                  <a:srgbClr val="C00000"/>
                </a:solidFill>
              </a:rPr>
              <a:t> List?</a:t>
            </a:r>
          </a:p>
          <a:p>
            <a:pPr lvl="1"/>
            <a:r>
              <a:rPr lang="en-US" dirty="0" smtClean="0">
                <a:solidFill>
                  <a:schemeClr val="tx1"/>
                </a:solidFill>
              </a:rPr>
              <a:t>RADview has four </a:t>
            </a:r>
            <a:r>
              <a:rPr lang="en-US" dirty="0" err="1" smtClean="0">
                <a:solidFill>
                  <a:schemeClr val="tx1"/>
                </a:solidFill>
              </a:rPr>
              <a:t>CoS</a:t>
            </a:r>
            <a:r>
              <a:rPr lang="en-US" dirty="0" smtClean="0">
                <a:solidFill>
                  <a:schemeClr val="tx1"/>
                </a:solidFill>
              </a:rPr>
              <a:t> entries built-in that describes the service type. Eventually these service types  are mapped to priority bits. You can add additional </a:t>
            </a:r>
            <a:r>
              <a:rPr lang="en-US" dirty="0" err="1" smtClean="0">
                <a:solidFill>
                  <a:schemeClr val="tx1"/>
                </a:solidFill>
              </a:rPr>
              <a:t>CoS</a:t>
            </a:r>
            <a:r>
              <a:rPr lang="en-US" dirty="0" smtClean="0">
                <a:solidFill>
                  <a:schemeClr val="tx1"/>
                </a:solidFill>
              </a:rPr>
              <a:t> or remove the built-in and compile an entirely new list.</a:t>
            </a:r>
            <a:endParaRPr lang="en-US" dirty="0">
              <a:solidFill>
                <a:schemeClr val="tx1"/>
              </a:solidFill>
            </a:endParaRPr>
          </a:p>
        </p:txBody>
      </p:sp>
      <p:sp>
        <p:nvSpPr>
          <p:cNvPr id="7" name="Rectangle 6"/>
          <p:cNvSpPr/>
          <p:nvPr/>
        </p:nvSpPr>
        <p:spPr>
          <a:xfrm>
            <a:off x="7539468" y="2167789"/>
            <a:ext cx="889435" cy="18703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rotWithShape="1">
          <a:blip r:embed="rId3" cstate="print"/>
          <a:srcRect l="13342" r="-109" b="8712"/>
          <a:stretch/>
        </p:blipFill>
        <p:spPr>
          <a:xfrm>
            <a:off x="4830791" y="4909304"/>
            <a:ext cx="4313209" cy="1753980"/>
          </a:xfrm>
          <a:prstGeom prst="rect">
            <a:avLst/>
          </a:prstGeom>
        </p:spPr>
      </p:pic>
    </p:spTree>
    <p:extLst>
      <p:ext uri="{BB962C8B-B14F-4D97-AF65-F5344CB8AC3E}">
        <p14:creationId xmlns:p14="http://schemas.microsoft.com/office/powerpoint/2010/main" xmlns="" val="1338071138"/>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Diagram Setup</a:t>
            </a:r>
            <a:br>
              <a:rPr lang="en-US" dirty="0" smtClean="0"/>
            </a:br>
            <a:r>
              <a:rPr lang="en-US" sz="2400" dirty="0" smtClean="0"/>
              <a:t>for Configuration and Training Workshop </a:t>
            </a:r>
            <a:endParaRPr lang="en-US" sz="4800" dirty="0"/>
          </a:p>
        </p:txBody>
      </p:sp>
    </p:spTree>
    <p:extLst>
      <p:ext uri="{BB962C8B-B14F-4D97-AF65-F5344CB8AC3E}">
        <p14:creationId xmlns:p14="http://schemas.microsoft.com/office/powerpoint/2010/main" xmlns="" val="710737677"/>
      </p:ext>
    </p:extLst>
  </p:cSld>
  <p:clrMapOvr>
    <a:masterClrMapping/>
  </p:clrMapOvr>
  <p:transition>
    <p:fade/>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Define the </a:t>
            </a:r>
            <a:r>
              <a:rPr lang="en-US" dirty="0" err="1" smtClean="0"/>
              <a:t>CoS</a:t>
            </a:r>
            <a:r>
              <a:rPr lang="en-US" dirty="0" smtClean="0"/>
              <a:t> List</a:t>
            </a:r>
            <a:endParaRPr lang="en-US" dirty="0"/>
          </a:p>
        </p:txBody>
      </p:sp>
      <p:sp>
        <p:nvSpPr>
          <p:cNvPr id="3" name="Text Placeholder 2"/>
          <p:cNvSpPr>
            <a:spLocks noGrp="1"/>
          </p:cNvSpPr>
          <p:nvPr>
            <p:ph type="body" sz="quarter" idx="10"/>
          </p:nvPr>
        </p:nvSpPr>
        <p:spPr/>
        <p:txBody>
          <a:bodyPr/>
          <a:lstStyle/>
          <a:p>
            <a:r>
              <a:rPr lang="en-US" dirty="0" smtClean="0"/>
              <a:t>In this workshop we will use the default </a:t>
            </a:r>
            <a:r>
              <a:rPr lang="en-US" dirty="0" err="1" smtClean="0"/>
              <a:t>CoS</a:t>
            </a:r>
            <a:r>
              <a:rPr lang="en-US" dirty="0" smtClean="0"/>
              <a:t> list. </a:t>
            </a:r>
            <a:br>
              <a:rPr lang="en-US" dirty="0" smtClean="0"/>
            </a:br>
            <a:r>
              <a:rPr lang="en-US" dirty="0" smtClean="0"/>
              <a:t>Below is an example of how to create a New </a:t>
            </a:r>
            <a:r>
              <a:rPr lang="en-US" dirty="0" err="1" smtClean="0"/>
              <a:t>CoS</a:t>
            </a:r>
            <a:r>
              <a:rPr lang="en-US" dirty="0" smtClean="0"/>
              <a:t>:</a:t>
            </a:r>
          </a:p>
        </p:txBody>
      </p:sp>
      <p:pic>
        <p:nvPicPr>
          <p:cNvPr id="7" name="Picture 6"/>
          <p:cNvPicPr>
            <a:picLocks noChangeAspect="1"/>
          </p:cNvPicPr>
          <p:nvPr/>
        </p:nvPicPr>
        <p:blipFill>
          <a:blip r:embed="rId2" cstate="print"/>
          <a:stretch>
            <a:fillRect/>
          </a:stretch>
        </p:blipFill>
        <p:spPr>
          <a:xfrm>
            <a:off x="71519" y="2778245"/>
            <a:ext cx="6572250" cy="3952875"/>
          </a:xfrm>
          <a:prstGeom prst="rect">
            <a:avLst/>
          </a:prstGeom>
          <a:ln>
            <a:noFill/>
          </a:ln>
          <a:effectLst>
            <a:outerShdw blurRad="190500" algn="tl" rotWithShape="0">
              <a:srgbClr val="000000">
                <a:alpha val="70000"/>
              </a:srgbClr>
            </a:outerShdw>
          </a:effectLst>
        </p:spPr>
      </p:pic>
      <p:sp>
        <p:nvSpPr>
          <p:cNvPr id="8" name="Rectangle 7"/>
          <p:cNvSpPr/>
          <p:nvPr/>
        </p:nvSpPr>
        <p:spPr>
          <a:xfrm>
            <a:off x="2428803" y="5065379"/>
            <a:ext cx="830100" cy="16892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3943547" y="4687793"/>
            <a:ext cx="790609" cy="457314"/>
            <a:chOff x="1914065" y="2515312"/>
            <a:chExt cx="790609" cy="457314"/>
          </a:xfrm>
        </p:grpSpPr>
        <p:cxnSp>
          <p:nvCxnSpPr>
            <p:cNvPr id="10" name="Straight Arrow Connector 9"/>
            <p:cNvCxnSpPr>
              <a:stCxn id="13" idx="0"/>
            </p:cNvCxnSpPr>
            <p:nvPr/>
          </p:nvCxnSpPr>
          <p:spPr>
            <a:xfrm flipH="1">
              <a:off x="1914065" y="2529714"/>
              <a:ext cx="619373" cy="44291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1" name="Group 7"/>
            <p:cNvGrpSpPr/>
            <p:nvPr/>
          </p:nvGrpSpPr>
          <p:grpSpPr>
            <a:xfrm>
              <a:off x="2362202" y="2515312"/>
              <a:ext cx="342472" cy="254924"/>
              <a:chOff x="192311" y="2725948"/>
              <a:chExt cx="381000" cy="304800"/>
            </a:xfrm>
          </p:grpSpPr>
          <p:sp>
            <p:nvSpPr>
              <p:cNvPr id="12" name="Oval 11"/>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latin typeface="+mn-lt"/>
                  </a:rPr>
                  <a:t>2</a:t>
                </a:r>
              </a:p>
            </p:txBody>
          </p:sp>
        </p:grpSp>
      </p:grpSp>
      <p:grpSp>
        <p:nvGrpSpPr>
          <p:cNvPr id="14" name="Group 13"/>
          <p:cNvGrpSpPr/>
          <p:nvPr/>
        </p:nvGrpSpPr>
        <p:grpSpPr>
          <a:xfrm>
            <a:off x="5198872" y="5924493"/>
            <a:ext cx="790609" cy="457314"/>
            <a:chOff x="1914065" y="2515312"/>
            <a:chExt cx="790609" cy="457314"/>
          </a:xfrm>
        </p:grpSpPr>
        <p:cxnSp>
          <p:nvCxnSpPr>
            <p:cNvPr id="15" name="Straight Arrow Connector 14"/>
            <p:cNvCxnSpPr>
              <a:stCxn id="18" idx="0"/>
            </p:cNvCxnSpPr>
            <p:nvPr/>
          </p:nvCxnSpPr>
          <p:spPr>
            <a:xfrm flipH="1">
              <a:off x="1914065" y="2529714"/>
              <a:ext cx="619373" cy="44291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6" name="Group 7"/>
            <p:cNvGrpSpPr/>
            <p:nvPr/>
          </p:nvGrpSpPr>
          <p:grpSpPr>
            <a:xfrm>
              <a:off x="2362202" y="2515312"/>
              <a:ext cx="342472" cy="254924"/>
              <a:chOff x="192311" y="2725948"/>
              <a:chExt cx="381000" cy="304800"/>
            </a:xfrm>
          </p:grpSpPr>
          <p:sp>
            <p:nvSpPr>
              <p:cNvPr id="17" name="Oval 16"/>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a:t>3</a:t>
                </a:r>
                <a:endParaRPr lang="en-US" sz="1100" b="1" dirty="0" smtClean="0">
                  <a:latin typeface="+mn-lt"/>
                </a:endParaRPr>
              </a:p>
            </p:txBody>
          </p:sp>
        </p:grpSp>
      </p:grpSp>
      <p:sp>
        <p:nvSpPr>
          <p:cNvPr id="19" name="Rectangle 18"/>
          <p:cNvSpPr/>
          <p:nvPr/>
        </p:nvSpPr>
        <p:spPr>
          <a:xfrm>
            <a:off x="4436686" y="6323974"/>
            <a:ext cx="687405" cy="1579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Line Callout 2 19"/>
          <p:cNvSpPr/>
          <p:nvPr/>
        </p:nvSpPr>
        <p:spPr>
          <a:xfrm>
            <a:off x="6373177" y="2427310"/>
            <a:ext cx="2770823" cy="1192108"/>
          </a:xfrm>
          <a:prstGeom prst="borderCallout2">
            <a:avLst>
              <a:gd name="adj1" fmla="val 100130"/>
              <a:gd name="adj2" fmla="val 27331"/>
              <a:gd name="adj3" fmla="val 125206"/>
              <a:gd name="adj4" fmla="val 27185"/>
              <a:gd name="adj5" fmla="val 140689"/>
              <a:gd name="adj6" fmla="val -3640"/>
            </a:avLst>
          </a:prstGeom>
          <a:solidFill>
            <a:srgbClr val="F29400"/>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AutoNum type="arabicPeriod"/>
            </a:pPr>
            <a:r>
              <a:rPr lang="en-US" sz="1600" dirty="0" smtClean="0">
                <a:solidFill>
                  <a:schemeClr val="tx1"/>
                </a:solidFill>
              </a:rPr>
              <a:t>Click the ‘</a:t>
            </a:r>
            <a:r>
              <a:rPr lang="en-US" sz="1600" dirty="0" smtClean="0">
                <a:solidFill>
                  <a:srgbClr val="044ABC"/>
                </a:solidFill>
              </a:rPr>
              <a:t>+</a:t>
            </a:r>
            <a:r>
              <a:rPr lang="en-US" sz="1600" dirty="0" smtClean="0">
                <a:solidFill>
                  <a:schemeClr val="tx1"/>
                </a:solidFill>
              </a:rPr>
              <a:t>’ </a:t>
            </a:r>
          </a:p>
          <a:p>
            <a:pPr marL="342900" indent="-342900">
              <a:buAutoNum type="arabicPeriod"/>
            </a:pPr>
            <a:r>
              <a:rPr lang="en-US" sz="1600" dirty="0" smtClean="0">
                <a:solidFill>
                  <a:schemeClr val="tx1"/>
                </a:solidFill>
              </a:rPr>
              <a:t>Provide a </a:t>
            </a:r>
            <a:r>
              <a:rPr lang="en-US" sz="1600" dirty="0" smtClean="0">
                <a:solidFill>
                  <a:srgbClr val="044ABC"/>
                </a:solidFill>
              </a:rPr>
              <a:t>Name</a:t>
            </a:r>
            <a:r>
              <a:rPr lang="en-US" sz="1600" dirty="0" smtClean="0">
                <a:solidFill>
                  <a:schemeClr val="tx1"/>
                </a:solidFill>
              </a:rPr>
              <a:t> and its indexed</a:t>
            </a:r>
            <a:r>
              <a:rPr lang="en-US" sz="1600" dirty="0" smtClean="0">
                <a:solidFill>
                  <a:srgbClr val="044ABC"/>
                </a:solidFill>
              </a:rPr>
              <a:t> priority </a:t>
            </a:r>
          </a:p>
          <a:p>
            <a:pPr marL="342900" indent="-342900">
              <a:buAutoNum type="arabicPeriod"/>
            </a:pPr>
            <a:r>
              <a:rPr lang="en-US" sz="1600" dirty="0" smtClean="0">
                <a:solidFill>
                  <a:schemeClr val="tx1"/>
                </a:solidFill>
              </a:rPr>
              <a:t>Click the ‘</a:t>
            </a:r>
            <a:r>
              <a:rPr lang="en-US" sz="1600" dirty="0" smtClean="0">
                <a:solidFill>
                  <a:srgbClr val="044ABC"/>
                </a:solidFill>
              </a:rPr>
              <a:t>Save</a:t>
            </a:r>
            <a:r>
              <a:rPr lang="en-US" sz="1600" dirty="0" smtClean="0">
                <a:solidFill>
                  <a:schemeClr val="tx1"/>
                </a:solidFill>
              </a:rPr>
              <a:t>’ button</a:t>
            </a:r>
            <a:endParaRPr lang="en-US" sz="1400" b="1" dirty="0">
              <a:solidFill>
                <a:schemeClr val="tx1"/>
              </a:solidFill>
            </a:endParaRPr>
          </a:p>
        </p:txBody>
      </p:sp>
      <p:grpSp>
        <p:nvGrpSpPr>
          <p:cNvPr id="21" name="Group 20"/>
          <p:cNvGrpSpPr/>
          <p:nvPr/>
        </p:nvGrpSpPr>
        <p:grpSpPr>
          <a:xfrm>
            <a:off x="5499339" y="2263680"/>
            <a:ext cx="562972" cy="516378"/>
            <a:chOff x="2141702" y="2515312"/>
            <a:chExt cx="562972" cy="516378"/>
          </a:xfrm>
        </p:grpSpPr>
        <p:cxnSp>
          <p:nvCxnSpPr>
            <p:cNvPr id="22" name="Straight Arrow Connector 21"/>
            <p:cNvCxnSpPr>
              <a:stCxn id="25" idx="0"/>
              <a:endCxn id="26" idx="0"/>
            </p:cNvCxnSpPr>
            <p:nvPr/>
          </p:nvCxnSpPr>
          <p:spPr>
            <a:xfrm flipH="1">
              <a:off x="2141702" y="2529714"/>
              <a:ext cx="391736" cy="50197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23" name="Group 7"/>
            <p:cNvGrpSpPr/>
            <p:nvPr/>
          </p:nvGrpSpPr>
          <p:grpSpPr>
            <a:xfrm>
              <a:off x="2362202" y="2515312"/>
              <a:ext cx="342472" cy="254924"/>
              <a:chOff x="192311" y="2725948"/>
              <a:chExt cx="381000" cy="304800"/>
            </a:xfrm>
          </p:grpSpPr>
          <p:sp>
            <p:nvSpPr>
              <p:cNvPr id="24" name="Oval 23"/>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latin typeface="+mn-lt"/>
                  </a:rPr>
                  <a:t>1</a:t>
                </a:r>
              </a:p>
            </p:txBody>
          </p:sp>
        </p:grpSp>
      </p:grpSp>
      <p:sp>
        <p:nvSpPr>
          <p:cNvPr id="26" name="Rectangle 25"/>
          <p:cNvSpPr/>
          <p:nvPr/>
        </p:nvSpPr>
        <p:spPr>
          <a:xfrm>
            <a:off x="5313871" y="2797310"/>
            <a:ext cx="370936" cy="33990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2736479" y="5976366"/>
            <a:ext cx="1207068" cy="1767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Line Callout 2 29"/>
          <p:cNvSpPr/>
          <p:nvPr/>
        </p:nvSpPr>
        <p:spPr>
          <a:xfrm>
            <a:off x="6399148" y="4687793"/>
            <a:ext cx="2746840" cy="1579686"/>
          </a:xfrm>
          <a:prstGeom prst="borderCallout2">
            <a:avLst>
              <a:gd name="adj1" fmla="val 20492"/>
              <a:gd name="adj2" fmla="val -194"/>
              <a:gd name="adj3" fmla="val 20781"/>
              <a:gd name="adj4" fmla="val -7478"/>
              <a:gd name="adj5" fmla="val 81396"/>
              <a:gd name="adj6" fmla="val -88713"/>
            </a:avLst>
          </a:prstGeom>
          <a:solidFill>
            <a:schemeClr val="accent3">
              <a:lumMod val="85000"/>
            </a:schemeClr>
          </a:solidFill>
          <a:ln>
            <a:solidFill>
              <a:srgbClr val="FFC000"/>
            </a:solidFill>
            <a:headEnd type="none" w="med" len="med"/>
            <a:tailEnd type="arrow" w="med" len="med"/>
          </a:ln>
        </p:spPr>
        <p:style>
          <a:lnRef idx="2">
            <a:schemeClr val="accent1"/>
          </a:lnRef>
          <a:fillRef idx="1">
            <a:schemeClr val="lt1"/>
          </a:fillRef>
          <a:effectRef idx="0">
            <a:schemeClr val="accent1"/>
          </a:effectRef>
          <a:fontRef idx="minor">
            <a:schemeClr val="dk1"/>
          </a:fontRef>
        </p:style>
        <p:txBody>
          <a:bodyPr rtlCol="0" anchor="ctr"/>
          <a:lstStyle/>
          <a:p>
            <a:pPr lvl="0">
              <a:spcAft>
                <a:spcPts val="600"/>
              </a:spcAft>
            </a:pPr>
            <a:r>
              <a:rPr lang="en-US" sz="1600" dirty="0">
                <a:solidFill>
                  <a:schemeClr val="tx1"/>
                </a:solidFill>
              </a:rPr>
              <a:t>The priority definition in this window is </a:t>
            </a:r>
            <a:r>
              <a:rPr lang="en-US" sz="1600" u="sng" dirty="0">
                <a:solidFill>
                  <a:schemeClr val="tx1"/>
                </a:solidFill>
              </a:rPr>
              <a:t>meaningless</a:t>
            </a:r>
            <a:r>
              <a:rPr lang="en-US" sz="1600" dirty="0">
                <a:solidFill>
                  <a:schemeClr val="tx1"/>
                </a:solidFill>
              </a:rPr>
              <a:t> as the actual priorities of the </a:t>
            </a:r>
            <a:r>
              <a:rPr lang="en-US" sz="1600" dirty="0" err="1">
                <a:solidFill>
                  <a:schemeClr val="tx1"/>
                </a:solidFill>
              </a:rPr>
              <a:t>CoS</a:t>
            </a:r>
            <a:r>
              <a:rPr lang="en-US" sz="1600" dirty="0">
                <a:solidFill>
                  <a:schemeClr val="tx1"/>
                </a:solidFill>
              </a:rPr>
              <a:t> is defined by the “Cos to </a:t>
            </a:r>
            <a:r>
              <a:rPr lang="en-US" sz="1600" dirty="0" err="1">
                <a:solidFill>
                  <a:schemeClr val="tx1"/>
                </a:solidFill>
              </a:rPr>
              <a:t>Pbit</a:t>
            </a:r>
            <a:r>
              <a:rPr lang="en-US" sz="1600" dirty="0">
                <a:solidFill>
                  <a:schemeClr val="tx1"/>
                </a:solidFill>
              </a:rPr>
              <a:t>” and “</a:t>
            </a:r>
            <a:r>
              <a:rPr lang="en-US" sz="1600" dirty="0" err="1">
                <a:solidFill>
                  <a:schemeClr val="tx1"/>
                </a:solidFill>
              </a:rPr>
              <a:t>CoS</a:t>
            </a:r>
            <a:r>
              <a:rPr lang="en-US" sz="1600" dirty="0">
                <a:solidFill>
                  <a:schemeClr val="tx1"/>
                </a:solidFill>
              </a:rPr>
              <a:t> to queue” </a:t>
            </a:r>
            <a:r>
              <a:rPr lang="en-US" sz="1600" dirty="0" smtClean="0">
                <a:solidFill>
                  <a:schemeClr val="tx1"/>
                </a:solidFill>
              </a:rPr>
              <a:t>configurations</a:t>
            </a:r>
            <a:endParaRPr lang="en-US" sz="1600" dirty="0">
              <a:solidFill>
                <a:schemeClr val="tx1"/>
              </a:solidFill>
            </a:endParaRPr>
          </a:p>
        </p:txBody>
      </p:sp>
    </p:spTree>
    <p:extLst>
      <p:ext uri="{BB962C8B-B14F-4D97-AF65-F5344CB8AC3E}">
        <p14:creationId xmlns:p14="http://schemas.microsoft.com/office/powerpoint/2010/main" xmlns="" val="4162999197"/>
      </p:ext>
    </p:extLst>
  </p:cSld>
  <p:clrMapOvr>
    <a:masterClrMapping/>
  </p:clrMapOvr>
  <p:transition>
    <p:fad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stretch>
            <a:fillRect/>
          </a:stretch>
        </p:blipFill>
        <p:spPr>
          <a:xfrm>
            <a:off x="7326683" y="1443037"/>
            <a:ext cx="1800225" cy="2524125"/>
          </a:xfrm>
          <a:prstGeom prst="rect">
            <a:avLst/>
          </a:prstGeom>
        </p:spPr>
      </p:pic>
      <p:sp>
        <p:nvSpPr>
          <p:cNvPr id="2" name="Title 1"/>
          <p:cNvSpPr>
            <a:spLocks noGrp="1"/>
          </p:cNvSpPr>
          <p:nvPr>
            <p:ph type="title"/>
          </p:nvPr>
        </p:nvSpPr>
        <p:spPr/>
        <p:txBody>
          <a:bodyPr/>
          <a:lstStyle/>
          <a:p>
            <a:r>
              <a:rPr lang="en-US" dirty="0" smtClean="0"/>
              <a:t>Define </a:t>
            </a:r>
            <a:r>
              <a:rPr lang="en-US" dirty="0" err="1" smtClean="0"/>
              <a:t>CoS</a:t>
            </a:r>
            <a:r>
              <a:rPr lang="en-US" dirty="0" smtClean="0"/>
              <a:t> to P-bit</a:t>
            </a:r>
            <a:endParaRPr lang="en-US" dirty="0"/>
          </a:p>
        </p:txBody>
      </p:sp>
      <p:sp>
        <p:nvSpPr>
          <p:cNvPr id="3" name="Text Placeholder 2"/>
          <p:cNvSpPr>
            <a:spLocks noGrp="1"/>
          </p:cNvSpPr>
          <p:nvPr>
            <p:ph type="body" sz="quarter" idx="10"/>
          </p:nvPr>
        </p:nvSpPr>
        <p:spPr>
          <a:xfrm>
            <a:off x="361378" y="1441421"/>
            <a:ext cx="7114078" cy="4711729"/>
          </a:xfrm>
        </p:spPr>
        <p:txBody>
          <a:bodyPr/>
          <a:lstStyle/>
          <a:p>
            <a:r>
              <a:rPr lang="en-US" b="1" dirty="0" smtClean="0">
                <a:solidFill>
                  <a:srgbClr val="C00000"/>
                </a:solidFill>
              </a:rPr>
              <a:t>What is </a:t>
            </a:r>
            <a:r>
              <a:rPr lang="en-US" b="1" dirty="0" err="1" smtClean="0">
                <a:solidFill>
                  <a:srgbClr val="C00000"/>
                </a:solidFill>
              </a:rPr>
              <a:t>CoS</a:t>
            </a:r>
            <a:r>
              <a:rPr lang="en-US" b="1" dirty="0" smtClean="0">
                <a:solidFill>
                  <a:srgbClr val="C00000"/>
                </a:solidFill>
              </a:rPr>
              <a:t> to P-bit?</a:t>
            </a:r>
          </a:p>
          <a:p>
            <a:pPr lvl="1"/>
            <a:r>
              <a:rPr lang="en-US" dirty="0" smtClean="0"/>
              <a:t>Marking profiles map the defined </a:t>
            </a:r>
            <a:r>
              <a:rPr lang="en-US" dirty="0" err="1" smtClean="0"/>
              <a:t>CoS</a:t>
            </a:r>
            <a:r>
              <a:rPr lang="en-US" dirty="0" smtClean="0"/>
              <a:t> to priority bits. The marking can also be done per color (green and/or yellow), to support color re-marking, optionally specifying the Drop Eligible Indicator (DEI) bit in the frame header.</a:t>
            </a:r>
          </a:p>
          <a:p>
            <a:pPr lvl="1"/>
            <a:endParaRPr lang="en-US" dirty="0" smtClean="0"/>
          </a:p>
          <a:p>
            <a:pPr lvl="1"/>
            <a:r>
              <a:rPr lang="en-US" dirty="0" smtClean="0"/>
              <a:t>This section explains how to map the </a:t>
            </a:r>
            <a:r>
              <a:rPr lang="en-US" dirty="0" err="1" smtClean="0"/>
              <a:t>CoS</a:t>
            </a:r>
            <a:r>
              <a:rPr lang="en-US" dirty="0"/>
              <a:t> </a:t>
            </a:r>
            <a:r>
              <a:rPr lang="en-US" dirty="0" smtClean="0"/>
              <a:t>entries to priority bits and create a </a:t>
            </a:r>
            <a:r>
              <a:rPr lang="en-US" dirty="0" err="1" smtClean="0"/>
              <a:t>CoS</a:t>
            </a:r>
            <a:r>
              <a:rPr lang="en-US" dirty="0" smtClean="0"/>
              <a:t> priority profile (Marking profile).</a:t>
            </a:r>
            <a:endParaRPr lang="en-US" dirty="0"/>
          </a:p>
        </p:txBody>
      </p:sp>
      <p:sp>
        <p:nvSpPr>
          <p:cNvPr id="6" name="Rectangle 5"/>
          <p:cNvSpPr/>
          <p:nvPr/>
        </p:nvSpPr>
        <p:spPr>
          <a:xfrm>
            <a:off x="7475456" y="2705100"/>
            <a:ext cx="1381027" cy="1933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cstate="print"/>
          <a:stretch>
            <a:fillRect/>
          </a:stretch>
        </p:blipFill>
        <p:spPr>
          <a:xfrm>
            <a:off x="903535" y="4584443"/>
            <a:ext cx="6754351" cy="1429831"/>
          </a:xfrm>
          <a:prstGeom prst="rect">
            <a:avLst/>
          </a:prstGeom>
        </p:spPr>
      </p:pic>
      <p:pic>
        <p:nvPicPr>
          <p:cNvPr id="4" name="Picture 3"/>
          <p:cNvPicPr>
            <a:picLocks noChangeAspect="1"/>
          </p:cNvPicPr>
          <p:nvPr/>
        </p:nvPicPr>
        <p:blipFill rotWithShape="1">
          <a:blip r:embed="rId4" cstate="print"/>
          <a:srcRect l="48745"/>
          <a:stretch/>
        </p:blipFill>
        <p:spPr>
          <a:xfrm>
            <a:off x="7234595" y="4552355"/>
            <a:ext cx="1889346" cy="2057400"/>
          </a:xfrm>
          <a:prstGeom prst="rect">
            <a:avLst/>
          </a:prstGeom>
        </p:spPr>
      </p:pic>
    </p:spTree>
    <p:extLst>
      <p:ext uri="{BB962C8B-B14F-4D97-AF65-F5344CB8AC3E}">
        <p14:creationId xmlns:p14="http://schemas.microsoft.com/office/powerpoint/2010/main" xmlns="" val="3883417767"/>
      </p:ext>
    </p:extLst>
  </p:cSld>
  <p:clrMapOvr>
    <a:masterClrMapping/>
  </p:clrMapOvr>
  <p:transition>
    <p:fade/>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Define </a:t>
            </a:r>
            <a:r>
              <a:rPr lang="en-US" dirty="0" err="1"/>
              <a:t>CoS</a:t>
            </a:r>
            <a:r>
              <a:rPr lang="en-US" dirty="0"/>
              <a:t> to P-bit</a:t>
            </a:r>
          </a:p>
        </p:txBody>
      </p:sp>
      <p:sp>
        <p:nvSpPr>
          <p:cNvPr id="3" name="Text Placeholder 2"/>
          <p:cNvSpPr>
            <a:spLocks noGrp="1"/>
          </p:cNvSpPr>
          <p:nvPr>
            <p:ph type="body" sz="quarter" idx="10"/>
          </p:nvPr>
        </p:nvSpPr>
        <p:spPr/>
        <p:txBody>
          <a:bodyPr/>
          <a:lstStyle/>
          <a:p>
            <a:endParaRPr lang="en-US" dirty="0"/>
          </a:p>
        </p:txBody>
      </p:sp>
      <p:pic>
        <p:nvPicPr>
          <p:cNvPr id="6" name="Picture 5"/>
          <p:cNvPicPr>
            <a:picLocks noChangeAspect="1"/>
          </p:cNvPicPr>
          <p:nvPr/>
        </p:nvPicPr>
        <p:blipFill>
          <a:blip r:embed="rId2" cstate="print"/>
          <a:stretch>
            <a:fillRect/>
          </a:stretch>
        </p:blipFill>
        <p:spPr>
          <a:xfrm>
            <a:off x="0" y="1090887"/>
            <a:ext cx="4766111" cy="2572187"/>
          </a:xfrm>
          <a:prstGeom prst="rect">
            <a:avLst/>
          </a:prstGeom>
        </p:spPr>
      </p:pic>
      <p:pic>
        <p:nvPicPr>
          <p:cNvPr id="5" name="Picture 4"/>
          <p:cNvPicPr>
            <a:picLocks noChangeAspect="1"/>
          </p:cNvPicPr>
          <p:nvPr/>
        </p:nvPicPr>
        <p:blipFill>
          <a:blip r:embed="rId3" cstate="print"/>
          <a:stretch>
            <a:fillRect/>
          </a:stretch>
        </p:blipFill>
        <p:spPr>
          <a:xfrm>
            <a:off x="1670084" y="3566100"/>
            <a:ext cx="7473916" cy="3291900"/>
          </a:xfrm>
          <a:prstGeom prst="rect">
            <a:avLst/>
          </a:prstGeom>
          <a:ln>
            <a:noFill/>
          </a:ln>
          <a:effectLst>
            <a:outerShdw blurRad="190500" algn="tl" rotWithShape="0">
              <a:srgbClr val="000000">
                <a:alpha val="70000"/>
              </a:srgbClr>
            </a:outerShdw>
          </a:effectLst>
        </p:spPr>
      </p:pic>
      <p:sp>
        <p:nvSpPr>
          <p:cNvPr id="7" name="Rectangle 6"/>
          <p:cNvSpPr/>
          <p:nvPr/>
        </p:nvSpPr>
        <p:spPr>
          <a:xfrm>
            <a:off x="7996687" y="4540525"/>
            <a:ext cx="1086927" cy="206922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6154177" y="4178224"/>
            <a:ext cx="801517" cy="254924"/>
            <a:chOff x="1903157" y="2515312"/>
            <a:chExt cx="801517" cy="254924"/>
          </a:xfrm>
        </p:grpSpPr>
        <p:cxnSp>
          <p:nvCxnSpPr>
            <p:cNvPr id="14" name="Straight Arrow Connector 13"/>
            <p:cNvCxnSpPr>
              <a:stCxn id="17" idx="0"/>
            </p:cNvCxnSpPr>
            <p:nvPr/>
          </p:nvCxnSpPr>
          <p:spPr>
            <a:xfrm flipH="1" flipV="1">
              <a:off x="1903157" y="2515312"/>
              <a:ext cx="630281" cy="1440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5" name="Group 7"/>
            <p:cNvGrpSpPr/>
            <p:nvPr/>
          </p:nvGrpSpPr>
          <p:grpSpPr>
            <a:xfrm>
              <a:off x="2362202" y="2515312"/>
              <a:ext cx="342472" cy="254924"/>
              <a:chOff x="192311" y="2725948"/>
              <a:chExt cx="381000" cy="304800"/>
            </a:xfrm>
          </p:grpSpPr>
          <p:sp>
            <p:nvSpPr>
              <p:cNvPr id="16" name="Oval 15"/>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a:t>3</a:t>
                </a:r>
                <a:endParaRPr lang="en-US" sz="1100" b="1" dirty="0" smtClean="0">
                  <a:latin typeface="+mn-lt"/>
                </a:endParaRPr>
              </a:p>
            </p:txBody>
          </p:sp>
        </p:grpSp>
      </p:grpSp>
      <p:sp>
        <p:nvSpPr>
          <p:cNvPr id="18" name="Rectangle 17"/>
          <p:cNvSpPr/>
          <p:nvPr/>
        </p:nvSpPr>
        <p:spPr>
          <a:xfrm>
            <a:off x="8459963" y="6687922"/>
            <a:ext cx="687405" cy="1579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Line Callout 2 18"/>
          <p:cNvSpPr/>
          <p:nvPr/>
        </p:nvSpPr>
        <p:spPr>
          <a:xfrm>
            <a:off x="3856009" y="1118280"/>
            <a:ext cx="5287992" cy="2338539"/>
          </a:xfrm>
          <a:prstGeom prst="borderCallout2">
            <a:avLst>
              <a:gd name="adj1" fmla="val 100130"/>
              <a:gd name="adj2" fmla="val 27331"/>
              <a:gd name="adj3" fmla="val 125206"/>
              <a:gd name="adj4" fmla="val 27185"/>
              <a:gd name="adj5" fmla="val 140689"/>
              <a:gd name="adj6" fmla="val -3640"/>
            </a:avLst>
          </a:prstGeom>
          <a:solidFill>
            <a:srgbClr val="F29400"/>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solidFill>
                  <a:schemeClr val="tx1"/>
                </a:solidFill>
              </a:rPr>
              <a:t>Under the </a:t>
            </a:r>
            <a:r>
              <a:rPr lang="en-US" sz="1600" dirty="0" err="1" smtClean="0">
                <a:solidFill>
                  <a:schemeClr val="tx1"/>
                </a:solidFill>
              </a:rPr>
              <a:t>CoS</a:t>
            </a:r>
            <a:r>
              <a:rPr lang="en-US" sz="1600" dirty="0" smtClean="0">
                <a:solidFill>
                  <a:schemeClr val="tx1"/>
                </a:solidFill>
              </a:rPr>
              <a:t> to </a:t>
            </a:r>
            <a:r>
              <a:rPr lang="en-US" sz="1600" dirty="0" err="1" smtClean="0">
                <a:solidFill>
                  <a:schemeClr val="tx1"/>
                </a:solidFill>
              </a:rPr>
              <a:t>pBit</a:t>
            </a:r>
            <a:r>
              <a:rPr lang="en-US" sz="1600" dirty="0" smtClean="0">
                <a:solidFill>
                  <a:schemeClr val="tx1"/>
                </a:solidFill>
              </a:rPr>
              <a:t> window, Click the ‘</a:t>
            </a:r>
            <a:r>
              <a:rPr lang="en-US" sz="1600" dirty="0" smtClean="0">
                <a:solidFill>
                  <a:srgbClr val="044ABC"/>
                </a:solidFill>
              </a:rPr>
              <a:t>+</a:t>
            </a:r>
            <a:r>
              <a:rPr lang="en-US" sz="1600" dirty="0" smtClean="0">
                <a:solidFill>
                  <a:schemeClr val="tx1"/>
                </a:solidFill>
              </a:rPr>
              <a:t>’ </a:t>
            </a:r>
          </a:p>
          <a:p>
            <a:pPr marL="342900" indent="-342900">
              <a:buAutoNum type="arabicPeriod"/>
            </a:pPr>
            <a:r>
              <a:rPr lang="en-US" sz="1600" dirty="0" smtClean="0">
                <a:solidFill>
                  <a:schemeClr val="tx1"/>
                </a:solidFill>
              </a:rPr>
              <a:t>Provide a </a:t>
            </a:r>
            <a:r>
              <a:rPr lang="en-US" sz="1600" dirty="0" smtClean="0">
                <a:solidFill>
                  <a:srgbClr val="044ABC"/>
                </a:solidFill>
              </a:rPr>
              <a:t>Name</a:t>
            </a:r>
            <a:r>
              <a:rPr lang="en-US" sz="1600" dirty="0" smtClean="0">
                <a:solidFill>
                  <a:schemeClr val="tx1"/>
                </a:solidFill>
              </a:rPr>
              <a:t> and its indexed</a:t>
            </a:r>
            <a:r>
              <a:rPr lang="en-US" sz="1600" dirty="0" smtClean="0">
                <a:solidFill>
                  <a:srgbClr val="044ABC"/>
                </a:solidFill>
              </a:rPr>
              <a:t> priority </a:t>
            </a:r>
          </a:p>
          <a:p>
            <a:pPr marL="342900" indent="-342900">
              <a:buAutoNum type="arabicPeriod"/>
            </a:pPr>
            <a:r>
              <a:rPr lang="en-US" sz="1600" dirty="0" smtClean="0">
                <a:solidFill>
                  <a:schemeClr val="tx1"/>
                </a:solidFill>
              </a:rPr>
              <a:t>Define the </a:t>
            </a:r>
            <a:r>
              <a:rPr lang="en-US" sz="1600" dirty="0" smtClean="0">
                <a:solidFill>
                  <a:srgbClr val="044ABC"/>
                </a:solidFill>
              </a:rPr>
              <a:t>Marking</a:t>
            </a:r>
            <a:r>
              <a:rPr lang="en-US" sz="1600" dirty="0" smtClean="0">
                <a:solidFill>
                  <a:schemeClr val="tx1"/>
                </a:solidFill>
              </a:rPr>
              <a:t> mode.</a:t>
            </a:r>
          </a:p>
          <a:p>
            <a:pPr marL="342900" indent="-342900">
              <a:buAutoNum type="arabicPeriod"/>
            </a:pPr>
            <a:r>
              <a:rPr lang="en-US" sz="1600" dirty="0" smtClean="0">
                <a:solidFill>
                  <a:schemeClr val="tx1"/>
                </a:solidFill>
              </a:rPr>
              <a:t>Check the ‘</a:t>
            </a:r>
            <a:r>
              <a:rPr lang="en-US" sz="1600" dirty="0" smtClean="0">
                <a:solidFill>
                  <a:srgbClr val="044ABC"/>
                </a:solidFill>
              </a:rPr>
              <a:t>Network default</a:t>
            </a:r>
            <a:r>
              <a:rPr lang="en-US" sz="1600" dirty="0" smtClean="0">
                <a:solidFill>
                  <a:schemeClr val="tx1"/>
                </a:solidFill>
              </a:rPr>
              <a:t>’ If this is the network default profile that the SM will use</a:t>
            </a:r>
          </a:p>
          <a:p>
            <a:pPr marL="342900" indent="-342900">
              <a:buAutoNum type="arabicPeriod"/>
            </a:pPr>
            <a:r>
              <a:rPr lang="en-US" sz="1600" dirty="0" smtClean="0">
                <a:solidFill>
                  <a:schemeClr val="tx1"/>
                </a:solidFill>
              </a:rPr>
              <a:t>Set the </a:t>
            </a:r>
            <a:r>
              <a:rPr lang="en-US" sz="1600" dirty="0" err="1" smtClean="0">
                <a:solidFill>
                  <a:srgbClr val="044ABC"/>
                </a:solidFill>
              </a:rPr>
              <a:t>Pbits</a:t>
            </a:r>
            <a:r>
              <a:rPr lang="en-US" sz="1600" dirty="0" smtClean="0">
                <a:solidFill>
                  <a:schemeClr val="tx1"/>
                </a:solidFill>
              </a:rPr>
              <a:t> that would be associated with the class of service. In this example we configured:</a:t>
            </a:r>
            <a:br>
              <a:rPr lang="en-US" sz="1600" dirty="0" smtClean="0">
                <a:solidFill>
                  <a:schemeClr val="tx1"/>
                </a:solidFill>
              </a:rPr>
            </a:br>
            <a:r>
              <a:rPr lang="en-US" sz="1600" dirty="0" smtClean="0">
                <a:solidFill>
                  <a:schemeClr val="tx1"/>
                </a:solidFill>
              </a:rPr>
              <a:t>Platinum (</a:t>
            </a:r>
            <a:r>
              <a:rPr lang="en-US" sz="1600" dirty="0" smtClean="0">
                <a:solidFill>
                  <a:srgbClr val="044ABC"/>
                </a:solidFill>
              </a:rPr>
              <a:t>7</a:t>
            </a:r>
            <a:r>
              <a:rPr lang="en-US" sz="1600" dirty="0" smtClean="0">
                <a:solidFill>
                  <a:schemeClr val="tx1"/>
                </a:solidFill>
              </a:rPr>
              <a:t>) , Gold (</a:t>
            </a:r>
            <a:r>
              <a:rPr lang="en-US" sz="1600" dirty="0" smtClean="0">
                <a:solidFill>
                  <a:srgbClr val="044ABC"/>
                </a:solidFill>
              </a:rPr>
              <a:t>5</a:t>
            </a:r>
            <a:r>
              <a:rPr lang="en-US" sz="1600" dirty="0" smtClean="0">
                <a:solidFill>
                  <a:schemeClr val="tx1"/>
                </a:solidFill>
              </a:rPr>
              <a:t>), Silver (</a:t>
            </a:r>
            <a:r>
              <a:rPr lang="en-US" sz="1600" dirty="0" smtClean="0">
                <a:solidFill>
                  <a:srgbClr val="044ABC"/>
                </a:solidFill>
              </a:rPr>
              <a:t>3</a:t>
            </a:r>
            <a:r>
              <a:rPr lang="en-US" sz="1600" dirty="0" smtClean="0">
                <a:solidFill>
                  <a:schemeClr val="tx1"/>
                </a:solidFill>
              </a:rPr>
              <a:t>), BE (</a:t>
            </a:r>
            <a:r>
              <a:rPr lang="en-US" sz="1600" dirty="0" smtClean="0">
                <a:solidFill>
                  <a:srgbClr val="044ABC"/>
                </a:solidFill>
              </a:rPr>
              <a:t>1</a:t>
            </a:r>
            <a:r>
              <a:rPr lang="en-US" sz="1600" dirty="0" smtClean="0">
                <a:solidFill>
                  <a:schemeClr val="tx1"/>
                </a:solidFill>
              </a:rPr>
              <a:t>)</a:t>
            </a:r>
          </a:p>
          <a:p>
            <a:pPr marL="342900" indent="-342900">
              <a:buAutoNum type="arabicPeriod"/>
            </a:pPr>
            <a:r>
              <a:rPr lang="en-US" sz="1600" dirty="0" smtClean="0">
                <a:solidFill>
                  <a:schemeClr val="tx1"/>
                </a:solidFill>
              </a:rPr>
              <a:t>Click the ‘</a:t>
            </a:r>
            <a:r>
              <a:rPr lang="en-US" sz="1600" dirty="0" smtClean="0">
                <a:solidFill>
                  <a:srgbClr val="044ABC"/>
                </a:solidFill>
              </a:rPr>
              <a:t>Save</a:t>
            </a:r>
            <a:r>
              <a:rPr lang="en-US" sz="1600" dirty="0" smtClean="0">
                <a:solidFill>
                  <a:schemeClr val="tx1"/>
                </a:solidFill>
              </a:rPr>
              <a:t>’ button</a:t>
            </a:r>
            <a:endParaRPr lang="en-US" sz="1400" b="1" dirty="0">
              <a:solidFill>
                <a:schemeClr val="tx1"/>
              </a:solidFill>
            </a:endParaRPr>
          </a:p>
        </p:txBody>
      </p:sp>
      <p:grpSp>
        <p:nvGrpSpPr>
          <p:cNvPr id="20" name="Group 19"/>
          <p:cNvGrpSpPr/>
          <p:nvPr/>
        </p:nvGrpSpPr>
        <p:grpSpPr>
          <a:xfrm>
            <a:off x="863631" y="3730946"/>
            <a:ext cx="806453" cy="282662"/>
            <a:chOff x="2362202" y="2515312"/>
            <a:chExt cx="806453" cy="282662"/>
          </a:xfrm>
        </p:grpSpPr>
        <p:cxnSp>
          <p:nvCxnSpPr>
            <p:cNvPr id="21" name="Straight Arrow Connector 20"/>
            <p:cNvCxnSpPr>
              <a:stCxn id="24" idx="0"/>
            </p:cNvCxnSpPr>
            <p:nvPr/>
          </p:nvCxnSpPr>
          <p:spPr>
            <a:xfrm>
              <a:off x="2533438" y="2529714"/>
              <a:ext cx="635217" cy="26826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22" name="Group 7"/>
            <p:cNvGrpSpPr/>
            <p:nvPr/>
          </p:nvGrpSpPr>
          <p:grpSpPr>
            <a:xfrm>
              <a:off x="2362202" y="2515312"/>
              <a:ext cx="342472" cy="254924"/>
              <a:chOff x="192311" y="2725948"/>
              <a:chExt cx="381000" cy="304800"/>
            </a:xfrm>
          </p:grpSpPr>
          <p:sp>
            <p:nvSpPr>
              <p:cNvPr id="23" name="Oval 22"/>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latin typeface="+mn-lt"/>
                  </a:rPr>
                  <a:t>1</a:t>
                </a:r>
              </a:p>
            </p:txBody>
          </p:sp>
        </p:grpSp>
      </p:grpSp>
      <p:sp>
        <p:nvSpPr>
          <p:cNvPr id="25" name="Rectangle 24"/>
          <p:cNvSpPr/>
          <p:nvPr/>
        </p:nvSpPr>
        <p:spPr>
          <a:xfrm>
            <a:off x="5492722" y="3778062"/>
            <a:ext cx="3582198" cy="21797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702522" y="3942895"/>
            <a:ext cx="1092436" cy="1767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7895568" y="3303552"/>
            <a:ext cx="790609" cy="457314"/>
            <a:chOff x="1914065" y="2515312"/>
            <a:chExt cx="790609" cy="457314"/>
          </a:xfrm>
        </p:grpSpPr>
        <p:cxnSp>
          <p:nvCxnSpPr>
            <p:cNvPr id="9" name="Straight Arrow Connector 8"/>
            <p:cNvCxnSpPr>
              <a:stCxn id="12" idx="0"/>
            </p:cNvCxnSpPr>
            <p:nvPr/>
          </p:nvCxnSpPr>
          <p:spPr>
            <a:xfrm flipH="1">
              <a:off x="1914065" y="2529714"/>
              <a:ext cx="619373" cy="44291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0" name="Group 7"/>
            <p:cNvGrpSpPr/>
            <p:nvPr/>
          </p:nvGrpSpPr>
          <p:grpSpPr>
            <a:xfrm>
              <a:off x="2362202" y="2515312"/>
              <a:ext cx="342472" cy="254924"/>
              <a:chOff x="192311" y="2725948"/>
              <a:chExt cx="381000" cy="304800"/>
            </a:xfrm>
          </p:grpSpPr>
          <p:sp>
            <p:nvSpPr>
              <p:cNvPr id="11" name="Oval 10"/>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latin typeface="+mn-lt"/>
                  </a:rPr>
                  <a:t>2</a:t>
                </a:r>
              </a:p>
            </p:txBody>
          </p:sp>
        </p:grpSp>
      </p:grpSp>
      <p:grpSp>
        <p:nvGrpSpPr>
          <p:cNvPr id="31" name="Group 30"/>
          <p:cNvGrpSpPr/>
          <p:nvPr/>
        </p:nvGrpSpPr>
        <p:grpSpPr>
          <a:xfrm>
            <a:off x="7605415" y="6532304"/>
            <a:ext cx="806453" cy="282662"/>
            <a:chOff x="2362202" y="2515312"/>
            <a:chExt cx="806453" cy="282662"/>
          </a:xfrm>
        </p:grpSpPr>
        <p:cxnSp>
          <p:nvCxnSpPr>
            <p:cNvPr id="32" name="Straight Arrow Connector 31"/>
            <p:cNvCxnSpPr>
              <a:stCxn id="35" idx="0"/>
            </p:cNvCxnSpPr>
            <p:nvPr/>
          </p:nvCxnSpPr>
          <p:spPr>
            <a:xfrm>
              <a:off x="2533438" y="2529714"/>
              <a:ext cx="635217" cy="26826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33" name="Group 7"/>
            <p:cNvGrpSpPr/>
            <p:nvPr/>
          </p:nvGrpSpPr>
          <p:grpSpPr>
            <a:xfrm>
              <a:off x="2362202" y="2515312"/>
              <a:ext cx="342472" cy="254924"/>
              <a:chOff x="192311" y="2725948"/>
              <a:chExt cx="381000" cy="304800"/>
            </a:xfrm>
          </p:grpSpPr>
          <p:sp>
            <p:nvSpPr>
              <p:cNvPr id="34" name="Oval 33"/>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latin typeface="+mn-lt"/>
                  </a:rPr>
                  <a:t>5</a:t>
                </a:r>
              </a:p>
            </p:txBody>
          </p:sp>
        </p:grpSp>
      </p:grpSp>
      <p:grpSp>
        <p:nvGrpSpPr>
          <p:cNvPr id="36" name="Group 35"/>
          <p:cNvGrpSpPr/>
          <p:nvPr/>
        </p:nvGrpSpPr>
        <p:grpSpPr>
          <a:xfrm>
            <a:off x="7190234" y="5292811"/>
            <a:ext cx="806453" cy="282662"/>
            <a:chOff x="2362202" y="2515312"/>
            <a:chExt cx="806453" cy="282662"/>
          </a:xfrm>
        </p:grpSpPr>
        <p:cxnSp>
          <p:nvCxnSpPr>
            <p:cNvPr id="37" name="Straight Arrow Connector 36"/>
            <p:cNvCxnSpPr>
              <a:stCxn id="40" idx="0"/>
            </p:cNvCxnSpPr>
            <p:nvPr/>
          </p:nvCxnSpPr>
          <p:spPr>
            <a:xfrm>
              <a:off x="2533438" y="2529714"/>
              <a:ext cx="635217" cy="26826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38" name="Group 7"/>
            <p:cNvGrpSpPr/>
            <p:nvPr/>
          </p:nvGrpSpPr>
          <p:grpSpPr>
            <a:xfrm>
              <a:off x="2362202" y="2515312"/>
              <a:ext cx="342472" cy="254924"/>
              <a:chOff x="192311" y="2725948"/>
              <a:chExt cx="381000" cy="304800"/>
            </a:xfrm>
          </p:grpSpPr>
          <p:sp>
            <p:nvSpPr>
              <p:cNvPr id="39" name="Oval 38"/>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latin typeface="+mn-lt"/>
                  </a:rPr>
                  <a:t>4</a:t>
                </a:r>
              </a:p>
            </p:txBody>
          </p:sp>
        </p:grpSp>
      </p:grpSp>
    </p:spTree>
    <p:extLst>
      <p:ext uri="{BB962C8B-B14F-4D97-AF65-F5344CB8AC3E}">
        <p14:creationId xmlns:p14="http://schemas.microsoft.com/office/powerpoint/2010/main" xmlns="" val="2123931934"/>
      </p:ext>
    </p:extLst>
  </p:cSld>
  <p:clrMapOvr>
    <a:masterClrMapping/>
  </p:clrMapOvr>
  <p:transition>
    <p:fad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srcRect t="12190" r="66018"/>
          <a:stretch/>
        </p:blipFill>
        <p:spPr>
          <a:xfrm>
            <a:off x="7315200" y="1920946"/>
            <a:ext cx="1828800" cy="2525912"/>
          </a:xfrm>
          <a:prstGeom prst="rect">
            <a:avLst/>
          </a:prstGeom>
        </p:spPr>
      </p:pic>
      <p:sp>
        <p:nvSpPr>
          <p:cNvPr id="2" name="Title 1"/>
          <p:cNvSpPr>
            <a:spLocks noGrp="1"/>
          </p:cNvSpPr>
          <p:nvPr>
            <p:ph type="title"/>
          </p:nvPr>
        </p:nvSpPr>
        <p:spPr/>
        <p:txBody>
          <a:bodyPr/>
          <a:lstStyle/>
          <a:p>
            <a:r>
              <a:rPr lang="en-US" dirty="0" smtClean="0"/>
              <a:t>Define </a:t>
            </a:r>
            <a:r>
              <a:rPr lang="en-US" dirty="0" err="1" smtClean="0"/>
              <a:t>CoS</a:t>
            </a:r>
            <a:r>
              <a:rPr lang="en-US" dirty="0" smtClean="0"/>
              <a:t> to Queue</a:t>
            </a:r>
            <a:endParaRPr lang="en-US" dirty="0"/>
          </a:p>
        </p:txBody>
      </p:sp>
      <p:sp>
        <p:nvSpPr>
          <p:cNvPr id="3" name="Text Placeholder 2"/>
          <p:cNvSpPr>
            <a:spLocks noGrp="1"/>
          </p:cNvSpPr>
          <p:nvPr>
            <p:ph type="body" sz="quarter" idx="10"/>
          </p:nvPr>
        </p:nvSpPr>
        <p:spPr>
          <a:xfrm>
            <a:off x="361378" y="1441421"/>
            <a:ext cx="7061109" cy="4711729"/>
          </a:xfrm>
        </p:spPr>
        <p:txBody>
          <a:bodyPr/>
          <a:lstStyle/>
          <a:p>
            <a:r>
              <a:rPr lang="en-US" sz="2000" b="1" dirty="0" smtClean="0">
                <a:solidFill>
                  <a:srgbClr val="C00000"/>
                </a:solidFill>
              </a:rPr>
              <a:t>What is </a:t>
            </a:r>
            <a:r>
              <a:rPr lang="en-US" sz="2000" b="1" dirty="0" err="1" smtClean="0">
                <a:solidFill>
                  <a:srgbClr val="C00000"/>
                </a:solidFill>
              </a:rPr>
              <a:t>CoS</a:t>
            </a:r>
            <a:r>
              <a:rPr lang="en-US" sz="2000" b="1" dirty="0" smtClean="0">
                <a:solidFill>
                  <a:srgbClr val="C00000"/>
                </a:solidFill>
              </a:rPr>
              <a:t> to Queue?</a:t>
            </a:r>
          </a:p>
          <a:p>
            <a:pPr lvl="1"/>
            <a:r>
              <a:rPr lang="en-US" sz="1800" dirty="0" smtClean="0"/>
              <a:t>In order to facilitate congestion management, you can sort traffic by applying queue block profiles to queue block entities. A queue block profile contains entries for queues 0 –7, with the following scheduling methods:</a:t>
            </a:r>
          </a:p>
          <a:p>
            <a:pPr lvl="2"/>
            <a:r>
              <a:rPr lang="en-US" sz="1600" b="1" dirty="0" smtClean="0"/>
              <a:t>Strict</a:t>
            </a:r>
            <a:r>
              <a:rPr lang="en-US" sz="1600" dirty="0" smtClean="0"/>
              <a:t> – High-priority queues that are always serviced first. If a lower-priority queue is being serviced and a packet enters a higher queue, that queue is serviced immediately.</a:t>
            </a:r>
          </a:p>
          <a:p>
            <a:pPr lvl="2"/>
            <a:r>
              <a:rPr lang="en-US" sz="1600" dirty="0" smtClean="0"/>
              <a:t> </a:t>
            </a:r>
            <a:r>
              <a:rPr lang="en-US" sz="1600" b="1" dirty="0" smtClean="0"/>
              <a:t>WFQ (weighted fair queuing) </a:t>
            </a:r>
            <a:r>
              <a:rPr lang="en-US" sz="1600" dirty="0" smtClean="0"/>
              <a:t>– If one port does not transmit, its unused bandwidth is shared by the ‘transmitting’ queues according to the assigned weight.</a:t>
            </a:r>
          </a:p>
          <a:p>
            <a:pPr lvl="1"/>
            <a:r>
              <a:rPr lang="en-US" sz="1800" dirty="0" smtClean="0"/>
              <a:t>In configurations with Strict and WFQ queues, the WFQ frames are transmitted only after the transmission of frames associated with the Strict queues is completed.</a:t>
            </a:r>
          </a:p>
          <a:p>
            <a:pPr lvl="1">
              <a:buNone/>
            </a:pPr>
            <a:endParaRPr lang="en-US" sz="1800" dirty="0" smtClean="0"/>
          </a:p>
          <a:p>
            <a:pPr lvl="1"/>
            <a:r>
              <a:rPr lang="en-US" sz="1800" dirty="0" smtClean="0"/>
              <a:t>This section explains how to map the </a:t>
            </a:r>
            <a:r>
              <a:rPr lang="en-US" sz="1800" dirty="0" err="1" smtClean="0"/>
              <a:t>CoS</a:t>
            </a:r>
            <a:r>
              <a:rPr lang="en-US" sz="1800" dirty="0" smtClean="0"/>
              <a:t> priorities to priority queues and create a block profile.</a:t>
            </a:r>
            <a:endParaRPr lang="en-US" sz="1800" dirty="0"/>
          </a:p>
        </p:txBody>
      </p:sp>
      <p:sp>
        <p:nvSpPr>
          <p:cNvPr id="6" name="Rectangle 5"/>
          <p:cNvSpPr/>
          <p:nvPr/>
        </p:nvSpPr>
        <p:spPr>
          <a:xfrm>
            <a:off x="7519359" y="3337021"/>
            <a:ext cx="1066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p:cNvPicPr>
            <a:picLocks noChangeAspect="1" noChangeArrowheads="1"/>
          </p:cNvPicPr>
          <p:nvPr/>
        </p:nvPicPr>
        <p:blipFill>
          <a:blip r:embed="rId3" cstate="print"/>
          <a:srcRect/>
          <a:stretch>
            <a:fillRect/>
          </a:stretch>
        </p:blipFill>
        <p:spPr bwMode="auto">
          <a:xfrm>
            <a:off x="7953804" y="1081292"/>
            <a:ext cx="1126462" cy="457200"/>
          </a:xfrm>
          <a:prstGeom prst="rect">
            <a:avLst/>
          </a:prstGeom>
          <a:noFill/>
          <a:ln w="9525">
            <a:noFill/>
            <a:miter lim="800000"/>
            <a:headEnd/>
            <a:tailEnd/>
          </a:ln>
        </p:spPr>
      </p:pic>
    </p:spTree>
    <p:extLst>
      <p:ext uri="{BB962C8B-B14F-4D97-AF65-F5344CB8AC3E}">
        <p14:creationId xmlns:p14="http://schemas.microsoft.com/office/powerpoint/2010/main" xmlns="" val="1762118199"/>
      </p:ext>
    </p:extLst>
  </p:cSld>
  <p:clrMapOvr>
    <a:masterClrMapping/>
  </p:clrMapOvr>
  <p:transition>
    <p:fade/>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Define </a:t>
            </a:r>
            <a:r>
              <a:rPr lang="en-US" dirty="0" err="1"/>
              <a:t>CoS</a:t>
            </a:r>
            <a:r>
              <a:rPr lang="en-US" dirty="0"/>
              <a:t> to Queue</a:t>
            </a:r>
          </a:p>
        </p:txBody>
      </p:sp>
      <p:sp>
        <p:nvSpPr>
          <p:cNvPr id="3" name="Text Placeholder 2"/>
          <p:cNvSpPr>
            <a:spLocks noGrp="1"/>
          </p:cNvSpPr>
          <p:nvPr>
            <p:ph type="body" sz="quarter" idx="10"/>
          </p:nvPr>
        </p:nvSpPr>
        <p:spPr>
          <a:xfrm>
            <a:off x="361378" y="1263997"/>
            <a:ext cx="8442288" cy="4711729"/>
          </a:xfrm>
        </p:spPr>
        <p:txBody>
          <a:bodyPr/>
          <a:lstStyle/>
          <a:p>
            <a:endParaRPr lang="en-US" dirty="0"/>
          </a:p>
        </p:txBody>
      </p:sp>
      <p:pic>
        <p:nvPicPr>
          <p:cNvPr id="5" name="Picture 4"/>
          <p:cNvPicPr>
            <a:picLocks noChangeAspect="1"/>
          </p:cNvPicPr>
          <p:nvPr/>
        </p:nvPicPr>
        <p:blipFill>
          <a:blip r:embed="rId2" cstate="print"/>
          <a:stretch>
            <a:fillRect/>
          </a:stretch>
        </p:blipFill>
        <p:spPr>
          <a:xfrm>
            <a:off x="0" y="1736855"/>
            <a:ext cx="9144000" cy="3892061"/>
          </a:xfrm>
          <a:prstGeom prst="rect">
            <a:avLst/>
          </a:prstGeom>
          <a:ln>
            <a:noFill/>
          </a:ln>
          <a:effectLst>
            <a:outerShdw blurRad="190500" algn="tl" rotWithShape="0">
              <a:srgbClr val="000000">
                <a:alpha val="70000"/>
              </a:srgbClr>
            </a:outerShdw>
          </a:effectLst>
        </p:spPr>
      </p:pic>
      <p:sp>
        <p:nvSpPr>
          <p:cNvPr id="6" name="Rectangle 5"/>
          <p:cNvSpPr/>
          <p:nvPr/>
        </p:nvSpPr>
        <p:spPr>
          <a:xfrm>
            <a:off x="7800241" y="2816274"/>
            <a:ext cx="1143331" cy="243307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413465" y="5417627"/>
            <a:ext cx="687405" cy="1579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Line Callout 2 12"/>
          <p:cNvSpPr/>
          <p:nvPr/>
        </p:nvSpPr>
        <p:spPr>
          <a:xfrm>
            <a:off x="2947915" y="807392"/>
            <a:ext cx="6196085" cy="1207340"/>
          </a:xfrm>
          <a:prstGeom prst="borderCallout2">
            <a:avLst>
              <a:gd name="adj1" fmla="val 100130"/>
              <a:gd name="adj2" fmla="val 27331"/>
              <a:gd name="adj3" fmla="val 125206"/>
              <a:gd name="adj4" fmla="val 27185"/>
              <a:gd name="adj5" fmla="val 140689"/>
              <a:gd name="adj6" fmla="val -3640"/>
            </a:avLst>
          </a:prstGeom>
          <a:solidFill>
            <a:srgbClr val="F29400"/>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solidFill>
                  <a:schemeClr val="tx1"/>
                </a:solidFill>
              </a:rPr>
              <a:t>Under the </a:t>
            </a:r>
            <a:r>
              <a:rPr lang="en-US" sz="1600" dirty="0" err="1" smtClean="0">
                <a:solidFill>
                  <a:schemeClr val="tx1"/>
                </a:solidFill>
              </a:rPr>
              <a:t>CoS</a:t>
            </a:r>
            <a:r>
              <a:rPr lang="en-US" sz="1600" dirty="0" smtClean="0">
                <a:solidFill>
                  <a:schemeClr val="tx1"/>
                </a:solidFill>
              </a:rPr>
              <a:t> to Queue window, Click the ‘</a:t>
            </a:r>
            <a:r>
              <a:rPr lang="en-US" sz="1600" dirty="0" smtClean="0">
                <a:solidFill>
                  <a:srgbClr val="044ABC"/>
                </a:solidFill>
              </a:rPr>
              <a:t>+</a:t>
            </a:r>
            <a:r>
              <a:rPr lang="en-US" sz="1600" dirty="0" smtClean="0">
                <a:solidFill>
                  <a:schemeClr val="tx1"/>
                </a:solidFill>
              </a:rPr>
              <a:t>’ </a:t>
            </a:r>
          </a:p>
          <a:p>
            <a:pPr marL="342900" indent="-342900">
              <a:buAutoNum type="arabicPeriod"/>
            </a:pPr>
            <a:r>
              <a:rPr lang="en-US" sz="1600" dirty="0" smtClean="0">
                <a:solidFill>
                  <a:schemeClr val="tx1"/>
                </a:solidFill>
              </a:rPr>
              <a:t>Provide a </a:t>
            </a:r>
            <a:r>
              <a:rPr lang="en-US" sz="1600" dirty="0" smtClean="0">
                <a:solidFill>
                  <a:srgbClr val="044ABC"/>
                </a:solidFill>
              </a:rPr>
              <a:t>Name</a:t>
            </a:r>
            <a:r>
              <a:rPr lang="en-US" sz="1600" dirty="0" smtClean="0">
                <a:solidFill>
                  <a:schemeClr val="tx1"/>
                </a:solidFill>
              </a:rPr>
              <a:t> to the profile</a:t>
            </a:r>
            <a:endParaRPr lang="en-US" sz="1600" dirty="0" smtClean="0">
              <a:solidFill>
                <a:srgbClr val="044ABC"/>
              </a:solidFill>
            </a:endParaRPr>
          </a:p>
          <a:p>
            <a:pPr marL="342900" indent="-342900">
              <a:buAutoNum type="arabicPeriod"/>
            </a:pPr>
            <a:r>
              <a:rPr lang="en-US" sz="1600" dirty="0" smtClean="0">
                <a:solidFill>
                  <a:schemeClr val="tx1"/>
                </a:solidFill>
              </a:rPr>
              <a:t>Set the </a:t>
            </a:r>
            <a:r>
              <a:rPr lang="en-US" sz="1600" dirty="0" smtClean="0">
                <a:solidFill>
                  <a:srgbClr val="044ABC"/>
                </a:solidFill>
              </a:rPr>
              <a:t>Queue number</a:t>
            </a:r>
            <a:r>
              <a:rPr lang="en-US" sz="1600" dirty="0" smtClean="0">
                <a:solidFill>
                  <a:schemeClr val="tx1"/>
                </a:solidFill>
              </a:rPr>
              <a:t> that would be associated with the class of service and the </a:t>
            </a:r>
            <a:r>
              <a:rPr lang="en-US" sz="1600" dirty="0" smtClean="0">
                <a:solidFill>
                  <a:srgbClr val="044ABC"/>
                </a:solidFill>
              </a:rPr>
              <a:t>Scheduling mode</a:t>
            </a:r>
          </a:p>
          <a:p>
            <a:pPr marL="342900" indent="-342900">
              <a:buAutoNum type="arabicPeriod"/>
            </a:pPr>
            <a:r>
              <a:rPr lang="en-US" sz="1600" dirty="0" smtClean="0">
                <a:solidFill>
                  <a:schemeClr val="tx1"/>
                </a:solidFill>
              </a:rPr>
              <a:t>Click the ‘</a:t>
            </a:r>
            <a:r>
              <a:rPr lang="en-US" sz="1600" dirty="0" smtClean="0">
                <a:solidFill>
                  <a:srgbClr val="044ABC"/>
                </a:solidFill>
              </a:rPr>
              <a:t>Save</a:t>
            </a:r>
            <a:r>
              <a:rPr lang="en-US" sz="1600" dirty="0" smtClean="0">
                <a:solidFill>
                  <a:schemeClr val="tx1"/>
                </a:solidFill>
              </a:rPr>
              <a:t>’ button</a:t>
            </a:r>
            <a:endParaRPr lang="en-US" sz="1400" b="1" dirty="0">
              <a:solidFill>
                <a:schemeClr val="tx1"/>
              </a:solidFill>
            </a:endParaRPr>
          </a:p>
        </p:txBody>
      </p:sp>
      <p:grpSp>
        <p:nvGrpSpPr>
          <p:cNvPr id="14" name="Group 13"/>
          <p:cNvGrpSpPr/>
          <p:nvPr/>
        </p:nvGrpSpPr>
        <p:grpSpPr>
          <a:xfrm>
            <a:off x="1113479" y="1603391"/>
            <a:ext cx="907284" cy="753582"/>
            <a:chOff x="1797390" y="2515312"/>
            <a:chExt cx="907284" cy="753582"/>
          </a:xfrm>
        </p:grpSpPr>
        <p:cxnSp>
          <p:nvCxnSpPr>
            <p:cNvPr id="15" name="Straight Arrow Connector 14"/>
            <p:cNvCxnSpPr>
              <a:stCxn id="18" idx="0"/>
              <a:endCxn id="19" idx="3"/>
            </p:cNvCxnSpPr>
            <p:nvPr/>
          </p:nvCxnSpPr>
          <p:spPr>
            <a:xfrm flipH="1">
              <a:off x="1797390" y="2529714"/>
              <a:ext cx="736048" cy="73918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6" name="Group 7"/>
            <p:cNvGrpSpPr/>
            <p:nvPr/>
          </p:nvGrpSpPr>
          <p:grpSpPr>
            <a:xfrm>
              <a:off x="2362202" y="2515312"/>
              <a:ext cx="342472" cy="254924"/>
              <a:chOff x="192311" y="2725948"/>
              <a:chExt cx="381000" cy="304800"/>
            </a:xfrm>
          </p:grpSpPr>
          <p:sp>
            <p:nvSpPr>
              <p:cNvPr id="17" name="Oval 16"/>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latin typeface="+mn-lt"/>
                  </a:rPr>
                  <a:t>1</a:t>
                </a:r>
              </a:p>
            </p:txBody>
          </p:sp>
        </p:grpSp>
      </p:grpSp>
      <p:sp>
        <p:nvSpPr>
          <p:cNvPr id="19" name="Rectangle 18"/>
          <p:cNvSpPr/>
          <p:nvPr/>
        </p:nvSpPr>
        <p:spPr>
          <a:xfrm>
            <a:off x="21043" y="2268581"/>
            <a:ext cx="1092436" cy="1767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p:cNvGrpSpPr/>
          <p:nvPr/>
        </p:nvGrpSpPr>
        <p:grpSpPr>
          <a:xfrm>
            <a:off x="8183224" y="2308164"/>
            <a:ext cx="790609" cy="457314"/>
            <a:chOff x="1914065" y="2515312"/>
            <a:chExt cx="790609" cy="457314"/>
          </a:xfrm>
        </p:grpSpPr>
        <p:cxnSp>
          <p:nvCxnSpPr>
            <p:cNvPr id="21" name="Straight Arrow Connector 20"/>
            <p:cNvCxnSpPr>
              <a:stCxn id="24" idx="0"/>
            </p:cNvCxnSpPr>
            <p:nvPr/>
          </p:nvCxnSpPr>
          <p:spPr>
            <a:xfrm flipH="1">
              <a:off x="1914065" y="2529714"/>
              <a:ext cx="619373" cy="44291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22" name="Group 7"/>
            <p:cNvGrpSpPr/>
            <p:nvPr/>
          </p:nvGrpSpPr>
          <p:grpSpPr>
            <a:xfrm>
              <a:off x="2362202" y="2515312"/>
              <a:ext cx="342472" cy="254924"/>
              <a:chOff x="192311" y="2725948"/>
              <a:chExt cx="381000" cy="304800"/>
            </a:xfrm>
          </p:grpSpPr>
          <p:sp>
            <p:nvSpPr>
              <p:cNvPr id="23" name="Oval 22"/>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latin typeface="+mn-lt"/>
                  </a:rPr>
                  <a:t>2</a:t>
                </a:r>
              </a:p>
            </p:txBody>
          </p:sp>
        </p:grpSp>
      </p:grpSp>
      <p:grpSp>
        <p:nvGrpSpPr>
          <p:cNvPr id="25" name="Group 24"/>
          <p:cNvGrpSpPr/>
          <p:nvPr/>
        </p:nvGrpSpPr>
        <p:grpSpPr>
          <a:xfrm>
            <a:off x="7401714" y="5219877"/>
            <a:ext cx="1011751" cy="263081"/>
            <a:chOff x="2362202" y="2515312"/>
            <a:chExt cx="1011751" cy="263081"/>
          </a:xfrm>
        </p:grpSpPr>
        <p:cxnSp>
          <p:nvCxnSpPr>
            <p:cNvPr id="26" name="Straight Arrow Connector 25"/>
            <p:cNvCxnSpPr>
              <a:stCxn id="29" idx="0"/>
              <a:endCxn id="12" idx="1"/>
            </p:cNvCxnSpPr>
            <p:nvPr/>
          </p:nvCxnSpPr>
          <p:spPr>
            <a:xfrm>
              <a:off x="2533438" y="2529714"/>
              <a:ext cx="840515" cy="24867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27" name="Group 7"/>
            <p:cNvGrpSpPr/>
            <p:nvPr/>
          </p:nvGrpSpPr>
          <p:grpSpPr>
            <a:xfrm>
              <a:off x="2362202" y="2515312"/>
              <a:ext cx="342472" cy="254924"/>
              <a:chOff x="192311" y="2725948"/>
              <a:chExt cx="381000" cy="304800"/>
            </a:xfrm>
          </p:grpSpPr>
          <p:sp>
            <p:nvSpPr>
              <p:cNvPr id="28" name="Oval 27"/>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latin typeface="+mn-lt"/>
                  </a:rPr>
                  <a:t>3</a:t>
                </a:r>
              </a:p>
            </p:txBody>
          </p:sp>
        </p:grpSp>
      </p:grpSp>
      <p:sp>
        <p:nvSpPr>
          <p:cNvPr id="30" name="Line Callout 2 29"/>
          <p:cNvSpPr/>
          <p:nvPr/>
        </p:nvSpPr>
        <p:spPr>
          <a:xfrm>
            <a:off x="0" y="5575585"/>
            <a:ext cx="7528578" cy="1248156"/>
          </a:xfrm>
          <a:prstGeom prst="borderCallout2">
            <a:avLst>
              <a:gd name="adj1" fmla="val -1646"/>
              <a:gd name="adj2" fmla="val 90200"/>
              <a:gd name="adj3" fmla="val -39969"/>
              <a:gd name="adj4" fmla="val 89993"/>
              <a:gd name="adj5" fmla="val -83536"/>
              <a:gd name="adj6" fmla="val 102691"/>
            </a:avLst>
          </a:prstGeom>
          <a:solidFill>
            <a:schemeClr val="accent3">
              <a:lumMod val="85000"/>
            </a:schemeClr>
          </a:solidFill>
          <a:ln>
            <a:solidFill>
              <a:srgbClr val="FFC000"/>
            </a:solidFill>
            <a:headEnd type="none" w="med" len="med"/>
            <a:tailEnd type="arrow" w="med" len="med"/>
          </a:ln>
        </p:spPr>
        <p:style>
          <a:lnRef idx="2">
            <a:schemeClr val="accent1"/>
          </a:lnRef>
          <a:fillRef idx="1">
            <a:schemeClr val="lt1"/>
          </a:fillRef>
          <a:effectRef idx="0">
            <a:schemeClr val="accent1"/>
          </a:effectRef>
          <a:fontRef idx="minor">
            <a:schemeClr val="dk1"/>
          </a:fontRef>
        </p:style>
        <p:txBody>
          <a:bodyPr rtlCol="0" anchor="ctr"/>
          <a:lstStyle/>
          <a:p>
            <a:pPr lvl="0"/>
            <a:r>
              <a:rPr lang="en-US" sz="1600" dirty="0" smtClean="0">
                <a:solidFill>
                  <a:schemeClr val="tx1"/>
                </a:solidFill>
              </a:rPr>
              <a:t>Notes: </a:t>
            </a:r>
          </a:p>
          <a:p>
            <a:pPr marL="285750" lvl="0" indent="-285750">
              <a:buFont typeface="Arial" panose="020B0604020202020204" pitchFamily="34" charset="0"/>
              <a:buChar char="•"/>
            </a:pPr>
            <a:r>
              <a:rPr lang="en-US" sz="1600" dirty="0" smtClean="0"/>
              <a:t>The </a:t>
            </a:r>
            <a:r>
              <a:rPr lang="en-US" sz="1600" dirty="0" err="1"/>
              <a:t>CoS</a:t>
            </a:r>
            <a:r>
              <a:rPr lang="en-US" sz="1600" dirty="0"/>
              <a:t> to Queue profile cannot be deleted or edited if it’s assigned to a service or a service template.</a:t>
            </a:r>
          </a:p>
          <a:p>
            <a:pPr marL="285750" lvl="0" indent="-285750">
              <a:buFont typeface="Arial" panose="020B0604020202020204" pitchFamily="34" charset="0"/>
              <a:buChar char="•"/>
            </a:pPr>
            <a:r>
              <a:rPr lang="en-US" sz="1600" dirty="0"/>
              <a:t>The list of queues is ordered from highest to lowest: 0 (strict), 1 (strict),  2 (strict</a:t>
            </a:r>
            <a:r>
              <a:rPr lang="en-US" sz="1600" dirty="0" smtClean="0"/>
              <a:t>), </a:t>
            </a:r>
            <a:br>
              <a:rPr lang="en-US" sz="1600" dirty="0" smtClean="0"/>
            </a:br>
            <a:r>
              <a:rPr lang="en-US" sz="1600" dirty="0" smtClean="0"/>
              <a:t>3 </a:t>
            </a:r>
            <a:r>
              <a:rPr lang="en-US" sz="1600" dirty="0"/>
              <a:t>(strict), 4 (WFQ), 5 (WFQ), 6 (WFQ), 7 (WFQ).   </a:t>
            </a:r>
            <a:endParaRPr lang="en-US" sz="1600" dirty="0">
              <a:solidFill>
                <a:schemeClr val="tx1"/>
              </a:solidFill>
            </a:endParaRPr>
          </a:p>
        </p:txBody>
      </p:sp>
    </p:spTree>
    <p:extLst>
      <p:ext uri="{BB962C8B-B14F-4D97-AF65-F5344CB8AC3E}">
        <p14:creationId xmlns:p14="http://schemas.microsoft.com/office/powerpoint/2010/main" xmlns="" val="3515966872"/>
      </p:ext>
    </p:extLst>
  </p:cSld>
  <p:clrMapOvr>
    <a:masterClrMapping/>
  </p:clrMapOvr>
  <p:transition>
    <p:fade/>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srcRect b="38595"/>
          <a:stretch/>
        </p:blipFill>
        <p:spPr>
          <a:xfrm>
            <a:off x="7283821" y="2387332"/>
            <a:ext cx="1847850" cy="1590881"/>
          </a:xfrm>
          <a:prstGeom prst="rect">
            <a:avLst/>
          </a:prstGeom>
        </p:spPr>
      </p:pic>
      <p:pic>
        <p:nvPicPr>
          <p:cNvPr id="9" name="Picture 8"/>
          <p:cNvPicPr>
            <a:picLocks noChangeAspect="1"/>
          </p:cNvPicPr>
          <p:nvPr/>
        </p:nvPicPr>
        <p:blipFill>
          <a:blip r:embed="rId3" cstate="print"/>
          <a:stretch>
            <a:fillRect/>
          </a:stretch>
        </p:blipFill>
        <p:spPr>
          <a:xfrm>
            <a:off x="3553512" y="3978213"/>
            <a:ext cx="5590488" cy="2824061"/>
          </a:xfrm>
          <a:prstGeom prst="rect">
            <a:avLst/>
          </a:prstGeom>
        </p:spPr>
      </p:pic>
      <p:sp>
        <p:nvSpPr>
          <p:cNvPr id="2" name="Title 1"/>
          <p:cNvSpPr>
            <a:spLocks noGrp="1"/>
          </p:cNvSpPr>
          <p:nvPr>
            <p:ph type="title"/>
          </p:nvPr>
        </p:nvSpPr>
        <p:spPr/>
        <p:txBody>
          <a:bodyPr/>
          <a:lstStyle/>
          <a:p>
            <a:r>
              <a:rPr lang="en-US" dirty="0" smtClean="0"/>
              <a:t>Define the Ethernet Bandwidth (BW)</a:t>
            </a:r>
            <a:endParaRPr lang="en-US" dirty="0"/>
          </a:p>
        </p:txBody>
      </p:sp>
      <p:sp>
        <p:nvSpPr>
          <p:cNvPr id="3" name="Text Placeholder 2"/>
          <p:cNvSpPr>
            <a:spLocks noGrp="1"/>
          </p:cNvSpPr>
          <p:nvPr>
            <p:ph type="body" sz="quarter" idx="10"/>
          </p:nvPr>
        </p:nvSpPr>
        <p:spPr>
          <a:xfrm>
            <a:off x="361378" y="1441421"/>
            <a:ext cx="8610094" cy="4711729"/>
          </a:xfrm>
        </p:spPr>
        <p:txBody>
          <a:bodyPr/>
          <a:lstStyle/>
          <a:p>
            <a:r>
              <a:rPr lang="en-US" b="1" dirty="0" smtClean="0">
                <a:solidFill>
                  <a:srgbClr val="C00000"/>
                </a:solidFill>
              </a:rPr>
              <a:t>What is Ethernet Bandwidth?</a:t>
            </a:r>
          </a:p>
          <a:p>
            <a:pPr lvl="1"/>
            <a:r>
              <a:rPr lang="en-US" dirty="0" smtClean="0">
                <a:solidFill>
                  <a:schemeClr val="tx1"/>
                </a:solidFill>
              </a:rPr>
              <a:t>Ethernet BW defines a rate limit profile that later can be used as a policer on the ingress traffic or as a shaper on the egress traffic</a:t>
            </a:r>
          </a:p>
          <a:p>
            <a:pPr lvl="1"/>
            <a:endParaRPr lang="en-US" dirty="0" smtClean="0">
              <a:solidFill>
                <a:schemeClr val="tx1"/>
              </a:solidFill>
            </a:endParaRPr>
          </a:p>
          <a:p>
            <a:pPr lvl="1"/>
            <a:r>
              <a:rPr lang="en-US" dirty="0" smtClean="0">
                <a:solidFill>
                  <a:schemeClr val="tx1"/>
                </a:solidFill>
              </a:rPr>
              <a:t>Defining the Bandwidth Policy</a:t>
            </a:r>
          </a:p>
          <a:p>
            <a:pPr lvl="2"/>
            <a:r>
              <a:rPr lang="en-US" b="1" dirty="0" smtClean="0">
                <a:solidFill>
                  <a:schemeClr val="tx1"/>
                </a:solidFill>
              </a:rPr>
              <a:t>CIR </a:t>
            </a:r>
            <a:r>
              <a:rPr lang="en-US" dirty="0" smtClean="0">
                <a:solidFill>
                  <a:schemeClr val="tx1"/>
                </a:solidFill>
              </a:rPr>
              <a:t>(Committed Information Rate)</a:t>
            </a:r>
          </a:p>
          <a:p>
            <a:pPr lvl="2"/>
            <a:r>
              <a:rPr lang="en-US" b="1" dirty="0" smtClean="0">
                <a:solidFill>
                  <a:schemeClr val="tx1"/>
                </a:solidFill>
              </a:rPr>
              <a:t>EIR </a:t>
            </a:r>
            <a:r>
              <a:rPr lang="en-US" dirty="0" smtClean="0">
                <a:solidFill>
                  <a:schemeClr val="tx1"/>
                </a:solidFill>
              </a:rPr>
              <a:t>(Excess Information Rate)</a:t>
            </a:r>
          </a:p>
          <a:p>
            <a:pPr lvl="2"/>
            <a:r>
              <a:rPr lang="en-US" b="1" dirty="0" smtClean="0">
                <a:solidFill>
                  <a:schemeClr val="tx1"/>
                </a:solidFill>
              </a:rPr>
              <a:t>CBS</a:t>
            </a:r>
            <a:r>
              <a:rPr lang="en-US" dirty="0" smtClean="0">
                <a:solidFill>
                  <a:schemeClr val="tx1"/>
                </a:solidFill>
              </a:rPr>
              <a:t> (Committed Burst Size)</a:t>
            </a:r>
          </a:p>
          <a:p>
            <a:pPr lvl="2"/>
            <a:r>
              <a:rPr lang="en-US" b="1" dirty="0" smtClean="0">
                <a:solidFill>
                  <a:schemeClr val="tx1"/>
                </a:solidFill>
              </a:rPr>
              <a:t>EBS</a:t>
            </a:r>
            <a:r>
              <a:rPr lang="en-US" dirty="0" smtClean="0">
                <a:solidFill>
                  <a:schemeClr val="tx1"/>
                </a:solidFill>
              </a:rPr>
              <a:t> (Excess Burst Size)</a:t>
            </a:r>
          </a:p>
        </p:txBody>
      </p:sp>
      <p:sp>
        <p:nvSpPr>
          <p:cNvPr id="6" name="Rectangle 5"/>
          <p:cNvSpPr/>
          <p:nvPr/>
        </p:nvSpPr>
        <p:spPr>
          <a:xfrm>
            <a:off x="7377437" y="2773367"/>
            <a:ext cx="1066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644478082"/>
      </p:ext>
    </p:extLst>
  </p:cSld>
  <p:clrMapOvr>
    <a:masterClrMapping/>
  </p:clrMapOvr>
  <p:transition>
    <p:fade/>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Define the Ethernet Bandwidth (BW)</a:t>
            </a:r>
          </a:p>
        </p:txBody>
      </p:sp>
      <p:sp>
        <p:nvSpPr>
          <p:cNvPr id="3" name="Text Placeholder 2"/>
          <p:cNvSpPr>
            <a:spLocks noGrp="1"/>
          </p:cNvSpPr>
          <p:nvPr>
            <p:ph type="body" sz="quarter" idx="10"/>
          </p:nvPr>
        </p:nvSpPr>
        <p:spPr/>
        <p:txBody>
          <a:bodyPr/>
          <a:lstStyle/>
          <a:p>
            <a:r>
              <a:rPr lang="en-US" dirty="0" smtClean="0"/>
              <a:t>In this workshop we will define the following BW profiles:</a:t>
            </a:r>
            <a:endParaRPr lang="en-US" dirty="0"/>
          </a:p>
        </p:txBody>
      </p:sp>
      <p:graphicFrame>
        <p:nvGraphicFramePr>
          <p:cNvPr id="4" name="Table 3"/>
          <p:cNvGraphicFramePr>
            <a:graphicFrameLocks noGrp="1"/>
          </p:cNvGraphicFramePr>
          <p:nvPr>
            <p:extLst/>
          </p:nvPr>
        </p:nvGraphicFramePr>
        <p:xfrm>
          <a:off x="361378" y="2152318"/>
          <a:ext cx="7928607" cy="2186765"/>
        </p:xfrm>
        <a:graphic>
          <a:graphicData uri="http://schemas.openxmlformats.org/drawingml/2006/table">
            <a:tbl>
              <a:tblPr firstRow="1" firstCol="1" bandRow="1">
                <a:tableStyleId>{21E4AEA4-8DFA-4A89-87EB-49C32662AFE0}</a:tableStyleId>
              </a:tblPr>
              <a:tblGrid>
                <a:gridCol w="1873822"/>
                <a:gridCol w="1405592"/>
                <a:gridCol w="1550627"/>
                <a:gridCol w="1547045"/>
                <a:gridCol w="1551521"/>
              </a:tblGrid>
              <a:tr h="355889">
                <a:tc>
                  <a:txBody>
                    <a:bodyPr/>
                    <a:lstStyle/>
                    <a:p>
                      <a:pPr marL="0" marR="0" algn="ctr">
                        <a:lnSpc>
                          <a:spcPct val="115000"/>
                        </a:lnSpc>
                        <a:spcBef>
                          <a:spcPts val="0"/>
                        </a:spcBef>
                        <a:spcAft>
                          <a:spcPts val="1000"/>
                        </a:spcAft>
                      </a:pPr>
                      <a:r>
                        <a:rPr lang="en-US" sz="1600" dirty="0">
                          <a:effectLst/>
                        </a:rPr>
                        <a:t>BW Name</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1000"/>
                        </a:spcAft>
                      </a:pPr>
                      <a:r>
                        <a:rPr lang="en-US" sz="1600" dirty="0">
                          <a:effectLst/>
                        </a:rPr>
                        <a:t>CIR (Kbps)</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1000"/>
                        </a:spcAft>
                      </a:pPr>
                      <a:r>
                        <a:rPr lang="en-US" sz="1600" dirty="0">
                          <a:effectLst/>
                        </a:rPr>
                        <a:t>CBS (Bytes)</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1000"/>
                        </a:spcAft>
                      </a:pPr>
                      <a:r>
                        <a:rPr lang="en-US" sz="1600" dirty="0">
                          <a:effectLst/>
                        </a:rPr>
                        <a:t>EIR (Kbps)</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1000"/>
                        </a:spcAft>
                      </a:pPr>
                      <a:r>
                        <a:rPr lang="en-US" sz="1600" dirty="0">
                          <a:effectLst/>
                        </a:rPr>
                        <a:t>EBS (Bytes)</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r>
              <a:tr h="305146">
                <a:tc>
                  <a:txBody>
                    <a:bodyPr/>
                    <a:lstStyle/>
                    <a:p>
                      <a:pPr marL="0" marR="0" algn="ctr">
                        <a:lnSpc>
                          <a:spcPct val="115000"/>
                        </a:lnSpc>
                        <a:spcBef>
                          <a:spcPts val="0"/>
                        </a:spcBef>
                        <a:spcAft>
                          <a:spcPts val="1000"/>
                        </a:spcAft>
                      </a:pPr>
                      <a:r>
                        <a:rPr lang="en-US" sz="1600" dirty="0">
                          <a:effectLst/>
                        </a:rPr>
                        <a:t>Policer_10M_0M</a:t>
                      </a:r>
                      <a:endParaRPr lang="en-US"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1000"/>
                        </a:spcAft>
                      </a:pPr>
                      <a:r>
                        <a:rPr lang="en-US" sz="1400" dirty="0">
                          <a:effectLst/>
                        </a:rPr>
                        <a:t>10000</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1000"/>
                        </a:spcAft>
                      </a:pPr>
                      <a:r>
                        <a:rPr lang="en-US" sz="1400" dirty="0">
                          <a:effectLst/>
                        </a:rPr>
                        <a:t>64000</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1000"/>
                        </a:spcAft>
                      </a:pPr>
                      <a:r>
                        <a:rPr lang="en-US" sz="1400">
                          <a:effectLst/>
                        </a:rPr>
                        <a:t>0</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1000"/>
                        </a:spcAft>
                      </a:pPr>
                      <a:r>
                        <a:rPr lang="en-US" sz="1400">
                          <a:effectLst/>
                        </a:rPr>
                        <a:t>0</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r>
              <a:tr h="305146">
                <a:tc>
                  <a:txBody>
                    <a:bodyPr/>
                    <a:lstStyle/>
                    <a:p>
                      <a:pPr marL="0" marR="0" algn="ctr">
                        <a:spcBef>
                          <a:spcPts val="0"/>
                        </a:spcBef>
                        <a:spcAft>
                          <a:spcPts val="600"/>
                        </a:spcAft>
                      </a:pPr>
                      <a:r>
                        <a:rPr lang="en-US" sz="1600" dirty="0">
                          <a:effectLst/>
                        </a:rPr>
                        <a:t>Policer_20M_0M</a:t>
                      </a:r>
                      <a:endParaRPr lang="en-US"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1000"/>
                        </a:spcAft>
                      </a:pPr>
                      <a:r>
                        <a:rPr lang="en-US" sz="1400" dirty="0">
                          <a:effectLst/>
                        </a:rPr>
                        <a:t>20000</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1000"/>
                        </a:spcAft>
                      </a:pPr>
                      <a:r>
                        <a:rPr lang="en-US" sz="1400" dirty="0">
                          <a:effectLst/>
                        </a:rPr>
                        <a:t>64000</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1000"/>
                        </a:spcAft>
                      </a:pPr>
                      <a:r>
                        <a:rPr lang="en-US" sz="1400">
                          <a:effectLst/>
                        </a:rPr>
                        <a:t>0</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1000"/>
                        </a:spcAft>
                      </a:pPr>
                      <a:r>
                        <a:rPr lang="en-US" sz="1400">
                          <a:effectLst/>
                        </a:rPr>
                        <a:t>0</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r>
              <a:tr h="305146">
                <a:tc>
                  <a:txBody>
                    <a:bodyPr/>
                    <a:lstStyle/>
                    <a:p>
                      <a:pPr marL="0" marR="0" algn="ctr">
                        <a:spcBef>
                          <a:spcPts val="0"/>
                        </a:spcBef>
                        <a:spcAft>
                          <a:spcPts val="600"/>
                        </a:spcAft>
                      </a:pPr>
                      <a:r>
                        <a:rPr lang="en-US" sz="1600" dirty="0">
                          <a:effectLst/>
                        </a:rPr>
                        <a:t>Policer_30M_5M</a:t>
                      </a:r>
                      <a:endParaRPr lang="en-US"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1000"/>
                        </a:spcAft>
                      </a:pPr>
                      <a:r>
                        <a:rPr lang="en-US" sz="1400" dirty="0">
                          <a:effectLst/>
                        </a:rPr>
                        <a:t>30000</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0"/>
                        </a:spcBef>
                        <a:spcAft>
                          <a:spcPts val="600"/>
                        </a:spcAft>
                      </a:pPr>
                      <a:r>
                        <a:rPr lang="en-US" sz="1400" dirty="0">
                          <a:effectLst/>
                        </a:rPr>
                        <a:t>64000</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1000"/>
                        </a:spcAft>
                      </a:pPr>
                      <a:r>
                        <a:rPr lang="en-US" sz="1400" dirty="0">
                          <a:effectLst/>
                        </a:rPr>
                        <a:t>5000</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0"/>
                        </a:spcBef>
                        <a:spcAft>
                          <a:spcPts val="600"/>
                        </a:spcAft>
                      </a:pPr>
                      <a:r>
                        <a:rPr lang="en-US" sz="1400">
                          <a:effectLst/>
                        </a:rPr>
                        <a:t>64000</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r>
              <a:tr h="305146">
                <a:tc>
                  <a:txBody>
                    <a:bodyPr/>
                    <a:lstStyle/>
                    <a:p>
                      <a:pPr marL="0" marR="0" algn="ctr">
                        <a:spcBef>
                          <a:spcPts val="0"/>
                        </a:spcBef>
                        <a:spcAft>
                          <a:spcPts val="600"/>
                        </a:spcAft>
                      </a:pPr>
                      <a:r>
                        <a:rPr lang="en-US" sz="1600" dirty="0">
                          <a:effectLst/>
                        </a:rPr>
                        <a:t>Policer_20M_5M</a:t>
                      </a:r>
                      <a:endParaRPr lang="en-US"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1000"/>
                        </a:spcAft>
                      </a:pPr>
                      <a:r>
                        <a:rPr lang="en-US" sz="1400" dirty="0">
                          <a:effectLst/>
                        </a:rPr>
                        <a:t>20000</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0"/>
                        </a:spcBef>
                        <a:spcAft>
                          <a:spcPts val="600"/>
                        </a:spcAft>
                      </a:pPr>
                      <a:r>
                        <a:rPr lang="en-US" sz="1400">
                          <a:effectLst/>
                        </a:rPr>
                        <a:t>64000</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1000"/>
                        </a:spcAft>
                      </a:pPr>
                      <a:r>
                        <a:rPr lang="en-US" sz="1400" dirty="0">
                          <a:effectLst/>
                        </a:rPr>
                        <a:t>5000</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0"/>
                        </a:spcBef>
                        <a:spcAft>
                          <a:spcPts val="600"/>
                        </a:spcAft>
                      </a:pPr>
                      <a:r>
                        <a:rPr lang="en-US" sz="1400">
                          <a:effectLst/>
                        </a:rPr>
                        <a:t>64000</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r>
              <a:tr h="305146">
                <a:tc>
                  <a:txBody>
                    <a:bodyPr/>
                    <a:lstStyle/>
                    <a:p>
                      <a:pPr marL="0" marR="0" algn="ctr">
                        <a:spcBef>
                          <a:spcPts val="0"/>
                        </a:spcBef>
                        <a:spcAft>
                          <a:spcPts val="600"/>
                        </a:spcAft>
                      </a:pPr>
                      <a:r>
                        <a:rPr lang="en-US" sz="1600" dirty="0">
                          <a:effectLst/>
                        </a:rPr>
                        <a:t>Policer_10M_5M</a:t>
                      </a:r>
                      <a:endParaRPr lang="en-US"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1000"/>
                        </a:spcAft>
                      </a:pPr>
                      <a:r>
                        <a:rPr lang="en-US" sz="1400" dirty="0">
                          <a:effectLst/>
                        </a:rPr>
                        <a:t>10000</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0"/>
                        </a:spcBef>
                        <a:spcAft>
                          <a:spcPts val="600"/>
                        </a:spcAft>
                      </a:pPr>
                      <a:r>
                        <a:rPr lang="en-US" sz="1400">
                          <a:effectLst/>
                        </a:rPr>
                        <a:t>64000</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1000"/>
                        </a:spcAft>
                      </a:pPr>
                      <a:r>
                        <a:rPr lang="en-US" sz="1400" dirty="0">
                          <a:effectLst/>
                        </a:rPr>
                        <a:t>5000</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0"/>
                        </a:spcBef>
                        <a:spcAft>
                          <a:spcPts val="600"/>
                        </a:spcAft>
                      </a:pPr>
                      <a:r>
                        <a:rPr lang="en-US" sz="1400">
                          <a:effectLst/>
                        </a:rPr>
                        <a:t>64000</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r>
              <a:tr h="305146">
                <a:tc>
                  <a:txBody>
                    <a:bodyPr/>
                    <a:lstStyle/>
                    <a:p>
                      <a:pPr marL="0" marR="0" algn="ctr">
                        <a:lnSpc>
                          <a:spcPct val="115000"/>
                        </a:lnSpc>
                        <a:spcBef>
                          <a:spcPts val="0"/>
                        </a:spcBef>
                        <a:spcAft>
                          <a:spcPts val="1000"/>
                        </a:spcAft>
                      </a:pPr>
                      <a:r>
                        <a:rPr lang="en-US" sz="1600" dirty="0">
                          <a:effectLst/>
                        </a:rPr>
                        <a:t>Shaper_70M_0M</a:t>
                      </a:r>
                      <a:endParaRPr lang="en-US"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1000"/>
                        </a:spcAft>
                      </a:pPr>
                      <a:r>
                        <a:rPr lang="en-US" sz="1400">
                          <a:effectLst/>
                        </a:rPr>
                        <a:t>70000</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0"/>
                        </a:spcBef>
                        <a:spcAft>
                          <a:spcPts val="600"/>
                        </a:spcAft>
                      </a:pPr>
                      <a:r>
                        <a:rPr lang="en-US" sz="1400">
                          <a:effectLst/>
                        </a:rPr>
                        <a:t>64000</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1000"/>
                        </a:spcAft>
                      </a:pPr>
                      <a:r>
                        <a:rPr lang="en-US" sz="1400" dirty="0">
                          <a:effectLst/>
                        </a:rPr>
                        <a:t>0</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1000"/>
                        </a:spcAft>
                      </a:pPr>
                      <a:r>
                        <a:rPr lang="en-US" sz="1400" dirty="0">
                          <a:effectLst/>
                        </a:rPr>
                        <a:t>0</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r>
            </a:tbl>
          </a:graphicData>
        </a:graphic>
      </p:graphicFrame>
    </p:spTree>
    <p:extLst>
      <p:ext uri="{BB962C8B-B14F-4D97-AF65-F5344CB8AC3E}">
        <p14:creationId xmlns:p14="http://schemas.microsoft.com/office/powerpoint/2010/main" xmlns="" val="1282705127"/>
      </p:ext>
    </p:extLst>
  </p:cSld>
  <p:clrMapOvr>
    <a:masterClrMapping/>
  </p:clrMapOvr>
  <p:transition>
    <p:fade/>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Define the Ethernet BW Profile</a:t>
            </a:r>
            <a:endParaRPr lang="en-US" dirty="0"/>
          </a:p>
        </p:txBody>
      </p:sp>
      <p:sp>
        <p:nvSpPr>
          <p:cNvPr id="3" name="Text Placeholder 2"/>
          <p:cNvSpPr>
            <a:spLocks noGrp="1"/>
          </p:cNvSpPr>
          <p:nvPr>
            <p:ph type="body" sz="quarter" idx="10"/>
          </p:nvPr>
        </p:nvSpPr>
        <p:spPr>
          <a:xfrm>
            <a:off x="253936" y="1193146"/>
            <a:ext cx="8911107" cy="4711729"/>
          </a:xfrm>
        </p:spPr>
        <p:txBody>
          <a:bodyPr/>
          <a:lstStyle/>
          <a:p>
            <a:r>
              <a:rPr lang="en-US" sz="2400" dirty="0">
                <a:solidFill>
                  <a:schemeClr val="tx1"/>
                </a:solidFill>
              </a:rPr>
              <a:t>In the following example we will create a </a:t>
            </a:r>
            <a:r>
              <a:rPr lang="en-US" sz="2400" dirty="0" err="1">
                <a:solidFill>
                  <a:schemeClr val="tx1"/>
                </a:solidFill>
              </a:rPr>
              <a:t>policer</a:t>
            </a:r>
            <a:r>
              <a:rPr lang="en-US" sz="2400" dirty="0">
                <a:solidFill>
                  <a:schemeClr val="tx1"/>
                </a:solidFill>
              </a:rPr>
              <a:t> with the following attributes:</a:t>
            </a:r>
          </a:p>
          <a:p>
            <a:pPr lvl="8"/>
            <a:r>
              <a:rPr lang="en-US" dirty="0" smtClean="0">
                <a:solidFill>
                  <a:schemeClr val="tx1"/>
                </a:solidFill>
              </a:rPr>
              <a:t>                         </a:t>
            </a:r>
            <a:r>
              <a:rPr lang="en-US" dirty="0" smtClean="0">
                <a:solidFill>
                  <a:srgbClr val="044ABC"/>
                </a:solidFill>
              </a:rPr>
              <a:t>CIR</a:t>
            </a:r>
            <a:r>
              <a:rPr lang="en-US" dirty="0" smtClean="0">
                <a:solidFill>
                  <a:schemeClr val="tx1"/>
                </a:solidFill>
              </a:rPr>
              <a:t> </a:t>
            </a:r>
            <a:r>
              <a:rPr lang="en-US" dirty="0">
                <a:solidFill>
                  <a:schemeClr val="tx1"/>
                </a:solidFill>
              </a:rPr>
              <a:t>= 10Mbps, </a:t>
            </a:r>
            <a:r>
              <a:rPr lang="en-US" dirty="0">
                <a:solidFill>
                  <a:srgbClr val="044ABC"/>
                </a:solidFill>
              </a:rPr>
              <a:t>CBS</a:t>
            </a:r>
            <a:r>
              <a:rPr lang="en-US" dirty="0">
                <a:solidFill>
                  <a:schemeClr val="tx1"/>
                </a:solidFill>
              </a:rPr>
              <a:t> = 64000Bytes</a:t>
            </a:r>
          </a:p>
          <a:p>
            <a:pPr lvl="8"/>
            <a:r>
              <a:rPr lang="en-US" dirty="0" smtClean="0">
                <a:solidFill>
                  <a:schemeClr val="tx1"/>
                </a:solidFill>
              </a:rPr>
              <a:t>                         </a:t>
            </a:r>
            <a:r>
              <a:rPr lang="en-US" dirty="0" smtClean="0">
                <a:solidFill>
                  <a:srgbClr val="044ABC"/>
                </a:solidFill>
              </a:rPr>
              <a:t>EIR</a:t>
            </a:r>
            <a:r>
              <a:rPr lang="en-US" dirty="0" smtClean="0">
                <a:solidFill>
                  <a:schemeClr val="tx1"/>
                </a:solidFill>
              </a:rPr>
              <a:t> </a:t>
            </a:r>
            <a:r>
              <a:rPr lang="en-US" dirty="0">
                <a:solidFill>
                  <a:schemeClr val="tx1"/>
                </a:solidFill>
              </a:rPr>
              <a:t>= 5Mbps,  </a:t>
            </a:r>
            <a:r>
              <a:rPr lang="en-US" dirty="0">
                <a:solidFill>
                  <a:srgbClr val="044ABC"/>
                </a:solidFill>
              </a:rPr>
              <a:t>EIR </a:t>
            </a:r>
            <a:r>
              <a:rPr lang="en-US" dirty="0">
                <a:solidFill>
                  <a:schemeClr val="tx1"/>
                </a:solidFill>
              </a:rPr>
              <a:t>= 64000Bytes</a:t>
            </a:r>
          </a:p>
          <a:p>
            <a:endParaRPr lang="en-US" dirty="0"/>
          </a:p>
        </p:txBody>
      </p:sp>
      <p:pic>
        <p:nvPicPr>
          <p:cNvPr id="4" name="Picture 3"/>
          <p:cNvPicPr>
            <a:picLocks noChangeAspect="1"/>
          </p:cNvPicPr>
          <p:nvPr/>
        </p:nvPicPr>
        <p:blipFill>
          <a:blip r:embed="rId2" cstate="print"/>
          <a:stretch>
            <a:fillRect/>
          </a:stretch>
        </p:blipFill>
        <p:spPr>
          <a:xfrm>
            <a:off x="0" y="2007559"/>
            <a:ext cx="5638800" cy="4800600"/>
          </a:xfrm>
          <a:prstGeom prst="rect">
            <a:avLst/>
          </a:prstGeom>
        </p:spPr>
      </p:pic>
      <p:sp>
        <p:nvSpPr>
          <p:cNvPr id="5" name="Rectangle 4"/>
          <p:cNvSpPr/>
          <p:nvPr/>
        </p:nvSpPr>
        <p:spPr>
          <a:xfrm>
            <a:off x="2475697" y="4584924"/>
            <a:ext cx="698824" cy="2286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Line Callout 2 5"/>
          <p:cNvSpPr/>
          <p:nvPr/>
        </p:nvSpPr>
        <p:spPr>
          <a:xfrm>
            <a:off x="5817994" y="3722197"/>
            <a:ext cx="3347050" cy="1892024"/>
          </a:xfrm>
          <a:prstGeom prst="borderCallout2">
            <a:avLst>
              <a:gd name="adj1" fmla="val 100130"/>
              <a:gd name="adj2" fmla="val 27331"/>
              <a:gd name="adj3" fmla="val 125206"/>
              <a:gd name="adj4" fmla="val 27185"/>
              <a:gd name="adj5" fmla="val 111047"/>
              <a:gd name="adj6" fmla="val -12918"/>
            </a:avLst>
          </a:prstGeom>
          <a:solidFill>
            <a:srgbClr val="F29400"/>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solidFill>
                  <a:schemeClr val="tx1"/>
                </a:solidFill>
              </a:rPr>
              <a:t>Under the BW Profile window, Click the ‘</a:t>
            </a:r>
            <a:r>
              <a:rPr lang="en-US" sz="1600" dirty="0" smtClean="0">
                <a:solidFill>
                  <a:srgbClr val="044ABC"/>
                </a:solidFill>
              </a:rPr>
              <a:t>+</a:t>
            </a:r>
            <a:r>
              <a:rPr lang="en-US" sz="1600" dirty="0" smtClean="0">
                <a:solidFill>
                  <a:schemeClr val="tx1"/>
                </a:solidFill>
              </a:rPr>
              <a:t>’ </a:t>
            </a:r>
          </a:p>
          <a:p>
            <a:pPr marL="342900" indent="-342900">
              <a:buAutoNum type="arabicPeriod"/>
            </a:pPr>
            <a:r>
              <a:rPr lang="en-US" sz="1600" dirty="0" smtClean="0">
                <a:solidFill>
                  <a:schemeClr val="tx1"/>
                </a:solidFill>
              </a:rPr>
              <a:t>Provide a </a:t>
            </a:r>
            <a:r>
              <a:rPr lang="en-US" sz="1600" dirty="0" smtClean="0">
                <a:solidFill>
                  <a:srgbClr val="044ABC"/>
                </a:solidFill>
              </a:rPr>
              <a:t>Name</a:t>
            </a:r>
            <a:r>
              <a:rPr lang="en-US" sz="1600" dirty="0" smtClean="0">
                <a:solidFill>
                  <a:schemeClr val="tx1"/>
                </a:solidFill>
              </a:rPr>
              <a:t> to the profile</a:t>
            </a:r>
            <a:endParaRPr lang="en-US" sz="1600" dirty="0" smtClean="0">
              <a:solidFill>
                <a:srgbClr val="044ABC"/>
              </a:solidFill>
            </a:endParaRPr>
          </a:p>
          <a:p>
            <a:pPr marL="342900" indent="-342900">
              <a:buAutoNum type="arabicPeriod"/>
            </a:pPr>
            <a:r>
              <a:rPr lang="en-US" sz="1600" dirty="0" smtClean="0">
                <a:solidFill>
                  <a:schemeClr val="tx1"/>
                </a:solidFill>
              </a:rPr>
              <a:t>Set</a:t>
            </a:r>
            <a:r>
              <a:rPr lang="en-US" sz="1600" dirty="0" smtClean="0">
                <a:solidFill>
                  <a:srgbClr val="044ABC"/>
                </a:solidFill>
              </a:rPr>
              <a:t> CIR </a:t>
            </a:r>
            <a:r>
              <a:rPr lang="en-US" sz="1600" dirty="0" smtClean="0">
                <a:solidFill>
                  <a:schemeClr val="tx1"/>
                </a:solidFill>
              </a:rPr>
              <a:t>and </a:t>
            </a:r>
            <a:r>
              <a:rPr lang="en-US" sz="1600" dirty="0" smtClean="0">
                <a:solidFill>
                  <a:srgbClr val="044ABC"/>
                </a:solidFill>
              </a:rPr>
              <a:t>EIR</a:t>
            </a:r>
            <a:r>
              <a:rPr lang="en-US" sz="1600" dirty="0" smtClean="0">
                <a:solidFill>
                  <a:schemeClr val="tx1"/>
                </a:solidFill>
              </a:rPr>
              <a:t> parameters according to the task</a:t>
            </a:r>
            <a:endParaRPr lang="en-US" sz="1600" dirty="0" smtClean="0">
              <a:solidFill>
                <a:srgbClr val="044ABC"/>
              </a:solidFill>
            </a:endParaRPr>
          </a:p>
          <a:p>
            <a:pPr marL="342900" indent="-342900">
              <a:buAutoNum type="arabicPeriod"/>
            </a:pPr>
            <a:r>
              <a:rPr lang="en-US" sz="1600" dirty="0" smtClean="0">
                <a:solidFill>
                  <a:schemeClr val="tx1"/>
                </a:solidFill>
              </a:rPr>
              <a:t>Click the ‘</a:t>
            </a:r>
            <a:r>
              <a:rPr lang="en-US" sz="1600" dirty="0" smtClean="0">
                <a:solidFill>
                  <a:srgbClr val="044ABC"/>
                </a:solidFill>
              </a:rPr>
              <a:t>Save</a:t>
            </a:r>
            <a:r>
              <a:rPr lang="en-US" sz="1600" dirty="0" smtClean="0">
                <a:solidFill>
                  <a:schemeClr val="tx1"/>
                </a:solidFill>
              </a:rPr>
              <a:t>’ button</a:t>
            </a:r>
            <a:endParaRPr lang="en-US" sz="1400" b="1" dirty="0">
              <a:solidFill>
                <a:schemeClr val="tx1"/>
              </a:solidFill>
            </a:endParaRPr>
          </a:p>
        </p:txBody>
      </p:sp>
      <p:grpSp>
        <p:nvGrpSpPr>
          <p:cNvPr id="7" name="Group 6"/>
          <p:cNvGrpSpPr/>
          <p:nvPr/>
        </p:nvGrpSpPr>
        <p:grpSpPr>
          <a:xfrm>
            <a:off x="2061691" y="3049056"/>
            <a:ext cx="840734" cy="490073"/>
            <a:chOff x="1863940" y="2515312"/>
            <a:chExt cx="840734" cy="490073"/>
          </a:xfrm>
        </p:grpSpPr>
        <p:cxnSp>
          <p:nvCxnSpPr>
            <p:cNvPr id="8" name="Straight Arrow Connector 7"/>
            <p:cNvCxnSpPr>
              <a:stCxn id="11" idx="0"/>
            </p:cNvCxnSpPr>
            <p:nvPr/>
          </p:nvCxnSpPr>
          <p:spPr>
            <a:xfrm flipH="1">
              <a:off x="1863940" y="2529714"/>
              <a:ext cx="669498" cy="47567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9" name="Group 7"/>
            <p:cNvGrpSpPr/>
            <p:nvPr/>
          </p:nvGrpSpPr>
          <p:grpSpPr>
            <a:xfrm>
              <a:off x="2362202" y="2515312"/>
              <a:ext cx="342472" cy="254924"/>
              <a:chOff x="192311" y="2725948"/>
              <a:chExt cx="381000" cy="304800"/>
            </a:xfrm>
          </p:grpSpPr>
          <p:sp>
            <p:nvSpPr>
              <p:cNvPr id="10" name="Oval 9"/>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latin typeface="+mn-lt"/>
                  </a:rPr>
                  <a:t>1</a:t>
                </a:r>
              </a:p>
            </p:txBody>
          </p:sp>
        </p:grpSp>
      </p:grpSp>
      <p:sp>
        <p:nvSpPr>
          <p:cNvPr id="12" name="Rectangle 11"/>
          <p:cNvSpPr/>
          <p:nvPr/>
        </p:nvSpPr>
        <p:spPr>
          <a:xfrm>
            <a:off x="5257218" y="2574483"/>
            <a:ext cx="369781" cy="28636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2359635" y="4024221"/>
            <a:ext cx="790609" cy="457314"/>
            <a:chOff x="1914065" y="2515312"/>
            <a:chExt cx="790609" cy="457314"/>
          </a:xfrm>
        </p:grpSpPr>
        <p:cxnSp>
          <p:nvCxnSpPr>
            <p:cNvPr id="14" name="Straight Arrow Connector 13"/>
            <p:cNvCxnSpPr>
              <a:stCxn id="17" idx="0"/>
            </p:cNvCxnSpPr>
            <p:nvPr/>
          </p:nvCxnSpPr>
          <p:spPr>
            <a:xfrm flipH="1">
              <a:off x="1914065" y="2529714"/>
              <a:ext cx="619373" cy="44291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5" name="Group 7"/>
            <p:cNvGrpSpPr/>
            <p:nvPr/>
          </p:nvGrpSpPr>
          <p:grpSpPr>
            <a:xfrm>
              <a:off x="2362202" y="2515312"/>
              <a:ext cx="342472" cy="254924"/>
              <a:chOff x="192311" y="2725948"/>
              <a:chExt cx="381000" cy="304800"/>
            </a:xfrm>
          </p:grpSpPr>
          <p:sp>
            <p:nvSpPr>
              <p:cNvPr id="16" name="Oval 15"/>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latin typeface="+mn-lt"/>
                  </a:rPr>
                  <a:t>2</a:t>
                </a:r>
              </a:p>
            </p:txBody>
          </p:sp>
        </p:grpSp>
      </p:grpSp>
      <p:grpSp>
        <p:nvGrpSpPr>
          <p:cNvPr id="18" name="Group 17"/>
          <p:cNvGrpSpPr/>
          <p:nvPr/>
        </p:nvGrpSpPr>
        <p:grpSpPr>
          <a:xfrm>
            <a:off x="3986301" y="5223241"/>
            <a:ext cx="799922" cy="312000"/>
            <a:chOff x="1904752" y="2515312"/>
            <a:chExt cx="799922" cy="312000"/>
          </a:xfrm>
        </p:grpSpPr>
        <p:cxnSp>
          <p:nvCxnSpPr>
            <p:cNvPr id="19" name="Straight Arrow Connector 18"/>
            <p:cNvCxnSpPr>
              <a:stCxn id="22" idx="0"/>
            </p:cNvCxnSpPr>
            <p:nvPr/>
          </p:nvCxnSpPr>
          <p:spPr>
            <a:xfrm flipH="1">
              <a:off x="1904752" y="2529714"/>
              <a:ext cx="628686" cy="29759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20" name="Group 7"/>
            <p:cNvGrpSpPr/>
            <p:nvPr/>
          </p:nvGrpSpPr>
          <p:grpSpPr>
            <a:xfrm>
              <a:off x="2362202" y="2515312"/>
              <a:ext cx="342472" cy="254924"/>
              <a:chOff x="192311" y="2725948"/>
              <a:chExt cx="381000" cy="304800"/>
            </a:xfrm>
          </p:grpSpPr>
          <p:sp>
            <p:nvSpPr>
              <p:cNvPr id="21" name="Oval 20"/>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latin typeface="+mn-lt"/>
                  </a:rPr>
                  <a:t>3</a:t>
                </a:r>
              </a:p>
            </p:txBody>
          </p:sp>
        </p:grpSp>
      </p:grpSp>
      <p:sp>
        <p:nvSpPr>
          <p:cNvPr id="30" name="Rectangle 29"/>
          <p:cNvSpPr/>
          <p:nvPr/>
        </p:nvSpPr>
        <p:spPr>
          <a:xfrm>
            <a:off x="1078136" y="4584924"/>
            <a:ext cx="707532" cy="2286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1014877" y="3681043"/>
            <a:ext cx="969198" cy="2375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3246242" y="5456262"/>
            <a:ext cx="687405" cy="1579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269905530"/>
      </p:ext>
    </p:extLst>
  </p:cSld>
  <p:clrMapOvr>
    <a:masterClrMapping/>
  </p:clrMapOvr>
  <p:transition>
    <p:fade/>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Define a Service Catalog</a:t>
            </a:r>
            <a:endParaRPr lang="en-US" dirty="0"/>
          </a:p>
        </p:txBody>
      </p:sp>
      <p:sp>
        <p:nvSpPr>
          <p:cNvPr id="3" name="Text Placeholder 2"/>
          <p:cNvSpPr>
            <a:spLocks noGrp="1"/>
          </p:cNvSpPr>
          <p:nvPr>
            <p:ph type="body" sz="quarter" idx="10"/>
          </p:nvPr>
        </p:nvSpPr>
        <p:spPr/>
        <p:txBody>
          <a:bodyPr/>
          <a:lstStyle/>
          <a:p>
            <a:endParaRPr lang="en-US"/>
          </a:p>
        </p:txBody>
      </p:sp>
      <p:pic>
        <p:nvPicPr>
          <p:cNvPr id="7" name="Picture 6"/>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522" y="2422496"/>
            <a:ext cx="8176875" cy="4435504"/>
          </a:xfrm>
          <a:prstGeom prst="rect">
            <a:avLst/>
          </a:prstGeom>
          <a:noFill/>
          <a:ln>
            <a:noFill/>
          </a:ln>
        </p:spPr>
      </p:pic>
      <p:pic>
        <p:nvPicPr>
          <p:cNvPr id="6" name="Picture 5"/>
          <p:cNvPicPr>
            <a:picLocks noChangeAspect="1"/>
          </p:cNvPicPr>
          <p:nvPr/>
        </p:nvPicPr>
        <p:blipFill rotWithShape="1">
          <a:blip r:embed="rId3" cstate="print"/>
          <a:srcRect r="85887"/>
          <a:stretch/>
        </p:blipFill>
        <p:spPr>
          <a:xfrm>
            <a:off x="7334368" y="3741"/>
            <a:ext cx="1820154" cy="3371850"/>
          </a:xfrm>
          <a:prstGeom prst="rect">
            <a:avLst/>
          </a:prstGeom>
        </p:spPr>
      </p:pic>
      <p:sp>
        <p:nvSpPr>
          <p:cNvPr id="8" name="Rectangle 7"/>
          <p:cNvSpPr/>
          <p:nvPr/>
        </p:nvSpPr>
        <p:spPr>
          <a:xfrm>
            <a:off x="3711981" y="2972900"/>
            <a:ext cx="3622387" cy="335369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541010" y="6683915"/>
            <a:ext cx="687405" cy="1579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Line Callout 2 14"/>
          <p:cNvSpPr/>
          <p:nvPr/>
        </p:nvSpPr>
        <p:spPr>
          <a:xfrm>
            <a:off x="126719" y="1051591"/>
            <a:ext cx="7112082" cy="1375832"/>
          </a:xfrm>
          <a:prstGeom prst="borderCallout2">
            <a:avLst>
              <a:gd name="adj1" fmla="val 100130"/>
              <a:gd name="adj2" fmla="val 27331"/>
              <a:gd name="adj3" fmla="val 125206"/>
              <a:gd name="adj4" fmla="val 27185"/>
              <a:gd name="adj5" fmla="val 180048"/>
              <a:gd name="adj6" fmla="val 30579"/>
            </a:avLst>
          </a:prstGeom>
          <a:solidFill>
            <a:srgbClr val="F29400"/>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solidFill>
                  <a:schemeClr val="tx1"/>
                </a:solidFill>
              </a:rPr>
              <a:t>Under ‘Services’ go to ‘Service Templates’ </a:t>
            </a:r>
          </a:p>
          <a:p>
            <a:pPr lvl="0"/>
            <a:r>
              <a:rPr lang="en-US" b="1" dirty="0">
                <a:solidFill>
                  <a:schemeClr val="tx1"/>
                </a:solidFill>
              </a:rPr>
              <a:t>Name: </a:t>
            </a:r>
            <a:r>
              <a:rPr lang="en-US" dirty="0">
                <a:solidFill>
                  <a:schemeClr val="tx1"/>
                </a:solidFill>
              </a:rPr>
              <a:t>Must be unique.</a:t>
            </a:r>
          </a:p>
          <a:p>
            <a:pPr lvl="0"/>
            <a:r>
              <a:rPr lang="en-US" b="1" dirty="0">
                <a:solidFill>
                  <a:schemeClr val="tx1"/>
                </a:solidFill>
              </a:rPr>
              <a:t>Service type:</a:t>
            </a:r>
            <a:r>
              <a:rPr lang="en-US" dirty="0">
                <a:solidFill>
                  <a:schemeClr val="tx1"/>
                </a:solidFill>
              </a:rPr>
              <a:t> can be selected from E-LAN, </a:t>
            </a:r>
            <a:r>
              <a:rPr lang="en-US" dirty="0" smtClean="0">
                <a:solidFill>
                  <a:schemeClr val="tx1"/>
                </a:solidFill>
              </a:rPr>
              <a:t>E-Line, </a:t>
            </a:r>
            <a:r>
              <a:rPr lang="en-US" dirty="0">
                <a:solidFill>
                  <a:schemeClr val="tx1"/>
                </a:solidFill>
              </a:rPr>
              <a:t>E-TREE. Default is E-Line.</a:t>
            </a:r>
          </a:p>
          <a:p>
            <a:pPr lvl="0"/>
            <a:r>
              <a:rPr lang="en-US" b="1" dirty="0">
                <a:solidFill>
                  <a:schemeClr val="tx1"/>
                </a:solidFill>
              </a:rPr>
              <a:t>S-TAG Manipulation</a:t>
            </a:r>
            <a:r>
              <a:rPr lang="en-US" dirty="0">
                <a:solidFill>
                  <a:schemeClr val="tx1"/>
                </a:solidFill>
              </a:rPr>
              <a:t>: </a:t>
            </a:r>
            <a:r>
              <a:rPr lang="en-US" dirty="0" smtClean="0">
                <a:solidFill>
                  <a:schemeClr val="tx1"/>
                </a:solidFill>
              </a:rPr>
              <a:t>add/ add &amp; pop</a:t>
            </a:r>
            <a:endParaRPr lang="en-US" dirty="0">
              <a:solidFill>
                <a:schemeClr val="tx1"/>
              </a:solidFill>
            </a:endParaRPr>
          </a:p>
          <a:p>
            <a:pPr lvl="0"/>
            <a:r>
              <a:rPr lang="en-US" b="1" dirty="0">
                <a:solidFill>
                  <a:schemeClr val="tx1"/>
                </a:solidFill>
              </a:rPr>
              <a:t>Add </a:t>
            </a:r>
            <a:r>
              <a:rPr lang="en-US" b="1" dirty="0" err="1">
                <a:solidFill>
                  <a:schemeClr val="tx1"/>
                </a:solidFill>
              </a:rPr>
              <a:t>CoS’s</a:t>
            </a:r>
            <a:r>
              <a:rPr lang="en-US" b="1" dirty="0">
                <a:solidFill>
                  <a:schemeClr val="tx1"/>
                </a:solidFill>
              </a:rPr>
              <a:t>:</a:t>
            </a:r>
            <a:r>
              <a:rPr lang="en-US" dirty="0">
                <a:solidFill>
                  <a:schemeClr val="tx1"/>
                </a:solidFill>
              </a:rPr>
              <a:t> </a:t>
            </a:r>
            <a:r>
              <a:rPr lang="en-US" dirty="0" smtClean="0">
                <a:solidFill>
                  <a:schemeClr val="tx1"/>
                </a:solidFill>
              </a:rPr>
              <a:t>user can add the service </a:t>
            </a:r>
            <a:r>
              <a:rPr lang="en-US" dirty="0" err="1" smtClean="0">
                <a:solidFill>
                  <a:schemeClr val="tx1"/>
                </a:solidFill>
              </a:rPr>
              <a:t>CoS</a:t>
            </a:r>
            <a:r>
              <a:rPr lang="en-US" dirty="0" smtClean="0">
                <a:solidFill>
                  <a:schemeClr val="tx1"/>
                </a:solidFill>
              </a:rPr>
              <a:t> </a:t>
            </a:r>
            <a:r>
              <a:rPr lang="en-US" dirty="0">
                <a:solidFill>
                  <a:schemeClr val="tx1"/>
                </a:solidFill>
              </a:rPr>
              <a:t>from the pre-configured </a:t>
            </a:r>
            <a:r>
              <a:rPr lang="en-US" dirty="0" err="1">
                <a:solidFill>
                  <a:schemeClr val="tx1"/>
                </a:solidFill>
              </a:rPr>
              <a:t>CoS</a:t>
            </a:r>
            <a:r>
              <a:rPr lang="en-US" dirty="0">
                <a:solidFill>
                  <a:schemeClr val="tx1"/>
                </a:solidFill>
              </a:rPr>
              <a:t> List. </a:t>
            </a:r>
          </a:p>
        </p:txBody>
      </p:sp>
      <p:grpSp>
        <p:nvGrpSpPr>
          <p:cNvPr id="16" name="Group 15"/>
          <p:cNvGrpSpPr/>
          <p:nvPr/>
        </p:nvGrpSpPr>
        <p:grpSpPr>
          <a:xfrm>
            <a:off x="8737467" y="1627792"/>
            <a:ext cx="379636" cy="599367"/>
            <a:chOff x="2325038" y="2515312"/>
            <a:chExt cx="379636" cy="599367"/>
          </a:xfrm>
        </p:grpSpPr>
        <p:cxnSp>
          <p:nvCxnSpPr>
            <p:cNvPr id="17" name="Straight Arrow Connector 16"/>
            <p:cNvCxnSpPr>
              <a:stCxn id="20" idx="0"/>
            </p:cNvCxnSpPr>
            <p:nvPr/>
          </p:nvCxnSpPr>
          <p:spPr>
            <a:xfrm flipH="1">
              <a:off x="2325038" y="2529714"/>
              <a:ext cx="208400" cy="58496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8" name="Group 7"/>
            <p:cNvGrpSpPr/>
            <p:nvPr/>
          </p:nvGrpSpPr>
          <p:grpSpPr>
            <a:xfrm>
              <a:off x="2362202" y="2515312"/>
              <a:ext cx="342472" cy="254924"/>
              <a:chOff x="192311" y="2725948"/>
              <a:chExt cx="381000" cy="304800"/>
            </a:xfrm>
          </p:grpSpPr>
          <p:sp>
            <p:nvSpPr>
              <p:cNvPr id="19" name="Oval 18"/>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latin typeface="+mn-lt"/>
                  </a:rPr>
                  <a:t>1</a:t>
                </a:r>
              </a:p>
            </p:txBody>
          </p:sp>
        </p:grpSp>
      </p:grpSp>
      <p:sp>
        <p:nvSpPr>
          <p:cNvPr id="21" name="Rectangle 20"/>
          <p:cNvSpPr/>
          <p:nvPr/>
        </p:nvSpPr>
        <p:spPr>
          <a:xfrm>
            <a:off x="7419320" y="2249055"/>
            <a:ext cx="1728842" cy="41184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373152" y="3656041"/>
            <a:ext cx="794468" cy="14702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1331586" y="3641973"/>
            <a:ext cx="794468" cy="14702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2285434" y="3655091"/>
            <a:ext cx="794468" cy="14702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2307954" y="4007515"/>
            <a:ext cx="871344" cy="78879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2344514" y="5001708"/>
            <a:ext cx="1066241" cy="66082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Line Callout 2 42"/>
          <p:cNvSpPr/>
          <p:nvPr/>
        </p:nvSpPr>
        <p:spPr>
          <a:xfrm>
            <a:off x="6991643" y="2779357"/>
            <a:ext cx="2162879" cy="3460513"/>
          </a:xfrm>
          <a:prstGeom prst="borderCallout2">
            <a:avLst>
              <a:gd name="adj1" fmla="val 53380"/>
              <a:gd name="adj2" fmla="val 53"/>
              <a:gd name="adj3" fmla="val 53658"/>
              <a:gd name="adj4" fmla="val -9792"/>
              <a:gd name="adj5" fmla="val 59791"/>
              <a:gd name="adj6" fmla="val -19047"/>
            </a:avLst>
          </a:prstGeom>
          <a:solidFill>
            <a:srgbClr val="F29400"/>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b="1" dirty="0" smtClean="0">
                <a:solidFill>
                  <a:schemeClr val="tx1"/>
                </a:solidFill>
              </a:rPr>
              <a:t>OAM </a:t>
            </a:r>
            <a:r>
              <a:rPr lang="en-US" b="1" dirty="0">
                <a:solidFill>
                  <a:schemeClr val="tx1"/>
                </a:solidFill>
              </a:rPr>
              <a:t>parameters:</a:t>
            </a:r>
            <a:r>
              <a:rPr lang="en-US" dirty="0">
                <a:solidFill>
                  <a:schemeClr val="tx1"/>
                </a:solidFill>
              </a:rPr>
              <a:t> MD level, CCM, MA name Format and OAM topology. </a:t>
            </a:r>
          </a:p>
          <a:p>
            <a:pPr lvl="0"/>
            <a:r>
              <a:rPr lang="en-US" b="1" dirty="0">
                <a:solidFill>
                  <a:schemeClr val="tx1"/>
                </a:solidFill>
              </a:rPr>
              <a:t>EP Shaper default: </a:t>
            </a:r>
            <a:r>
              <a:rPr lang="en-US" dirty="0">
                <a:solidFill>
                  <a:schemeClr val="tx1"/>
                </a:solidFill>
              </a:rPr>
              <a:t> The user can assign the default shaper to each EP.</a:t>
            </a:r>
          </a:p>
          <a:p>
            <a:pPr lvl="0"/>
            <a:r>
              <a:rPr lang="en-US" b="1" dirty="0">
                <a:solidFill>
                  <a:schemeClr val="tx1"/>
                </a:solidFill>
              </a:rPr>
              <a:t>Throughput PM Mode: </a:t>
            </a:r>
            <a:r>
              <a:rPr lang="en-US" dirty="0">
                <a:solidFill>
                  <a:schemeClr val="tx1"/>
                </a:solidFill>
              </a:rPr>
              <a:t>Can be selected from Per Service or Per </a:t>
            </a:r>
            <a:r>
              <a:rPr lang="en-US" dirty="0" err="1">
                <a:solidFill>
                  <a:schemeClr val="tx1"/>
                </a:solidFill>
              </a:rPr>
              <a:t>CoS</a:t>
            </a:r>
            <a:r>
              <a:rPr lang="en-US" dirty="0" err="1" smtClean="0">
                <a:solidFill>
                  <a:schemeClr val="tx1"/>
                </a:solidFill>
              </a:rPr>
              <a:t>.</a:t>
            </a:r>
            <a:endParaRPr lang="en-US" dirty="0">
              <a:solidFill>
                <a:schemeClr val="tx1"/>
              </a:solidFill>
            </a:endParaRPr>
          </a:p>
        </p:txBody>
      </p:sp>
      <p:sp>
        <p:nvSpPr>
          <p:cNvPr id="44" name="TextBox 43"/>
          <p:cNvSpPr txBox="1"/>
          <p:nvPr/>
        </p:nvSpPr>
        <p:spPr>
          <a:xfrm rot="1505614">
            <a:off x="5852343" y="475438"/>
            <a:ext cx="941433" cy="261610"/>
          </a:xfrm>
          <a:prstGeom prst="rect">
            <a:avLst/>
          </a:prstGeom>
        </p:spPr>
        <p:style>
          <a:lnRef idx="3">
            <a:schemeClr val="lt1"/>
          </a:lnRef>
          <a:fillRef idx="1">
            <a:schemeClr val="accent1"/>
          </a:fillRef>
          <a:effectRef idx="1">
            <a:schemeClr val="accent1"/>
          </a:effectRef>
          <a:fontRef idx="minor">
            <a:schemeClr val="lt1"/>
          </a:fontRef>
        </p:style>
        <p:txBody>
          <a:bodyPr wrap="square" rtlCol="0" anchor="ctr">
            <a:spAutoFit/>
          </a:bodyPr>
          <a:lstStyle/>
          <a:p>
            <a:pPr algn="ctr"/>
            <a:r>
              <a:rPr lang="en-US" sz="1100" b="1" kern="0" dirty="0" smtClean="0"/>
              <a:t>Optional !</a:t>
            </a:r>
          </a:p>
        </p:txBody>
      </p:sp>
    </p:spTree>
    <p:extLst>
      <p:ext uri="{BB962C8B-B14F-4D97-AF65-F5344CB8AC3E}">
        <p14:creationId xmlns:p14="http://schemas.microsoft.com/office/powerpoint/2010/main" xmlns="" val="2100916459"/>
      </p:ext>
    </p:extLst>
  </p:cSld>
  <p:clrMapOvr>
    <a:masterClrMapping/>
  </p:clrMapOvr>
  <p:transition>
    <p:fade/>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Ethernet Services Provision</a:t>
            </a:r>
            <a:endParaRPr lang="en-US" dirty="0"/>
          </a:p>
        </p:txBody>
      </p:sp>
      <p:sp>
        <p:nvSpPr>
          <p:cNvPr id="3" name="Text Placeholder 2"/>
          <p:cNvSpPr>
            <a:spLocks noGrp="1"/>
          </p:cNvSpPr>
          <p:nvPr>
            <p:ph type="body" sz="quarter" idx="10"/>
          </p:nvPr>
        </p:nvSpPr>
        <p:spPr/>
        <p:txBody>
          <a:bodyPr/>
          <a:lstStyle/>
          <a:p>
            <a:r>
              <a:rPr lang="en-US" dirty="0" smtClean="0"/>
              <a:t>The following section can be suitable for the following applications:</a:t>
            </a:r>
          </a:p>
          <a:p>
            <a:pPr lvl="1"/>
            <a:r>
              <a:rPr lang="en-US" dirty="0"/>
              <a:t>Carrier Ethernet Services</a:t>
            </a:r>
          </a:p>
          <a:p>
            <a:pPr lvl="1"/>
            <a:r>
              <a:rPr lang="en-US" dirty="0" smtClean="0"/>
              <a:t>Wholesale Networking</a:t>
            </a:r>
          </a:p>
          <a:p>
            <a:pPr lvl="1"/>
            <a:r>
              <a:rPr lang="en-US" dirty="0" smtClean="0"/>
              <a:t>IP VPNs </a:t>
            </a:r>
            <a:r>
              <a:rPr lang="en-US" dirty="0"/>
              <a:t>for International Service </a:t>
            </a:r>
            <a:r>
              <a:rPr lang="en-US" dirty="0" smtClean="0"/>
              <a:t>Providers</a:t>
            </a:r>
          </a:p>
          <a:p>
            <a:pPr lvl="1"/>
            <a:r>
              <a:rPr lang="en-US" dirty="0" smtClean="0"/>
              <a:t>vCPE</a:t>
            </a:r>
            <a:endParaRPr lang="en-US" dirty="0"/>
          </a:p>
          <a:p>
            <a:pPr lvl="1"/>
            <a:endParaRPr lang="en-US" dirty="0" smtClean="0"/>
          </a:p>
          <a:p>
            <a:r>
              <a:rPr lang="en-US" dirty="0" smtClean="0"/>
              <a:t>In the following section there are 3 examples of creating different Ethernet services:</a:t>
            </a:r>
          </a:p>
          <a:p>
            <a:pPr lvl="1"/>
            <a:r>
              <a:rPr lang="en-US" dirty="0" smtClean="0"/>
              <a:t>E-Line/E-LAN/E-Tree</a:t>
            </a:r>
          </a:p>
          <a:p>
            <a:endParaRPr lang="en-US" dirty="0"/>
          </a:p>
          <a:p>
            <a:r>
              <a:rPr lang="en-US" dirty="0" smtClean="0"/>
              <a:t>Each service is configured according to the attributes in the table prior the procedure</a:t>
            </a:r>
            <a:endParaRPr lang="en-US" dirty="0"/>
          </a:p>
        </p:txBody>
      </p:sp>
    </p:spTree>
    <p:extLst>
      <p:ext uri="{BB962C8B-B14F-4D97-AF65-F5344CB8AC3E}">
        <p14:creationId xmlns:p14="http://schemas.microsoft.com/office/powerpoint/2010/main" xmlns="" val="2641985051"/>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Block Arc 125"/>
          <p:cNvSpPr/>
          <p:nvPr/>
        </p:nvSpPr>
        <p:spPr>
          <a:xfrm>
            <a:off x="3101755" y="2479979"/>
            <a:ext cx="2272500" cy="2001515"/>
          </a:xfrm>
          <a:prstGeom prst="blockArc">
            <a:avLst>
              <a:gd name="adj1" fmla="val 10800000"/>
              <a:gd name="adj2" fmla="val 90182"/>
              <a:gd name="adj3" fmla="val 1487"/>
            </a:avLst>
          </a:prstGeom>
          <a:solidFill>
            <a:srgbClr val="F3A303"/>
          </a:solidFill>
          <a:ln>
            <a:solidFill>
              <a:srgbClr val="F3A3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8" name="Rectangle 127"/>
          <p:cNvSpPr/>
          <p:nvPr/>
        </p:nvSpPr>
        <p:spPr>
          <a:xfrm>
            <a:off x="4051992" y="2069348"/>
            <a:ext cx="459934" cy="292388"/>
          </a:xfrm>
          <a:prstGeom prst="rect">
            <a:avLst/>
          </a:prstGeom>
        </p:spPr>
        <p:txBody>
          <a:bodyPr wrap="none">
            <a:spAutoFit/>
          </a:bodyPr>
          <a:lstStyle/>
          <a:p>
            <a:pPr algn="ctr"/>
            <a:r>
              <a:rPr lang="en-US" sz="1300" b="1" dirty="0">
                <a:solidFill>
                  <a:schemeClr val="bg1">
                    <a:lumMod val="50000"/>
                  </a:schemeClr>
                </a:solidFill>
              </a:rPr>
              <a:t>LAG</a:t>
            </a:r>
          </a:p>
        </p:txBody>
      </p:sp>
      <p:cxnSp>
        <p:nvCxnSpPr>
          <p:cNvPr id="41" name="Elbow Connector 40"/>
          <p:cNvCxnSpPr/>
          <p:nvPr/>
        </p:nvCxnSpPr>
        <p:spPr>
          <a:xfrm rot="10800000">
            <a:off x="1208768" y="1960182"/>
            <a:ext cx="1770972" cy="1377421"/>
          </a:xfrm>
          <a:prstGeom prst="bentConnector3">
            <a:avLst/>
          </a:prstGeom>
          <a:ln w="28575">
            <a:solidFill>
              <a:srgbClr val="4D4948"/>
            </a:solidFill>
          </a:ln>
        </p:spPr>
        <p:style>
          <a:lnRef idx="1">
            <a:schemeClr val="accent1"/>
          </a:lnRef>
          <a:fillRef idx="0">
            <a:schemeClr val="accent1"/>
          </a:fillRef>
          <a:effectRef idx="0">
            <a:schemeClr val="accent1"/>
          </a:effectRef>
          <a:fontRef idx="minor">
            <a:schemeClr val="tx1"/>
          </a:fontRef>
        </p:style>
      </p:cxnSp>
      <p:cxnSp>
        <p:nvCxnSpPr>
          <p:cNvPr id="36" name="Elbow Connector 35"/>
          <p:cNvCxnSpPr/>
          <p:nvPr/>
        </p:nvCxnSpPr>
        <p:spPr>
          <a:xfrm flipV="1">
            <a:off x="5740008" y="1823850"/>
            <a:ext cx="2399919" cy="1509446"/>
          </a:xfrm>
          <a:prstGeom prst="bentConnector3">
            <a:avLst>
              <a:gd name="adj1" fmla="val 50000"/>
            </a:avLst>
          </a:prstGeom>
          <a:ln w="28575">
            <a:solidFill>
              <a:srgbClr val="4D4948"/>
            </a:solidFill>
          </a:ln>
        </p:spPr>
        <p:style>
          <a:lnRef idx="1">
            <a:schemeClr val="accent1"/>
          </a:lnRef>
          <a:fillRef idx="0">
            <a:schemeClr val="accent1"/>
          </a:fillRef>
          <a:effectRef idx="0">
            <a:schemeClr val="accent1"/>
          </a:effectRef>
          <a:fontRef idx="minor">
            <a:schemeClr val="tx1"/>
          </a:fontRef>
        </p:style>
      </p:cxnSp>
      <p:cxnSp>
        <p:nvCxnSpPr>
          <p:cNvPr id="40" name="Elbow Connector 39"/>
          <p:cNvCxnSpPr>
            <a:stCxn id="64" idx="3"/>
          </p:cNvCxnSpPr>
          <p:nvPr/>
        </p:nvCxnSpPr>
        <p:spPr>
          <a:xfrm>
            <a:off x="5027487" y="4604231"/>
            <a:ext cx="1737525" cy="1048611"/>
          </a:xfrm>
          <a:prstGeom prst="bentConnector3">
            <a:avLst>
              <a:gd name="adj1" fmla="val 23924"/>
            </a:avLst>
          </a:prstGeom>
          <a:ln w="28575">
            <a:solidFill>
              <a:srgbClr val="4D4948"/>
            </a:solidFill>
          </a:ln>
        </p:spPr>
        <p:style>
          <a:lnRef idx="1">
            <a:schemeClr val="accent1"/>
          </a:lnRef>
          <a:fillRef idx="0">
            <a:schemeClr val="accent1"/>
          </a:fillRef>
          <a:effectRef idx="0">
            <a:schemeClr val="accent1"/>
          </a:effectRef>
          <a:fontRef idx="minor">
            <a:schemeClr val="tx1"/>
          </a:fontRef>
        </p:style>
      </p:cxnSp>
      <p:sp>
        <p:nvSpPr>
          <p:cNvPr id="9" name="Title 8"/>
          <p:cNvSpPr>
            <a:spLocks noGrp="1"/>
          </p:cNvSpPr>
          <p:nvPr>
            <p:ph type="title"/>
          </p:nvPr>
        </p:nvSpPr>
        <p:spPr>
          <a:xfrm>
            <a:off x="361378" y="197590"/>
            <a:ext cx="7255128" cy="787226"/>
          </a:xfrm>
        </p:spPr>
        <p:txBody>
          <a:bodyPr/>
          <a:lstStyle/>
          <a:p>
            <a:r>
              <a:rPr lang="en-US" dirty="0" smtClean="0"/>
              <a:t>SAA Complete Application Layout</a:t>
            </a:r>
            <a:endParaRPr lang="en-US" dirty="0"/>
          </a:p>
        </p:txBody>
      </p:sp>
      <p:pic>
        <p:nvPicPr>
          <p:cNvPr id="12" name="Picture 11" descr="Switch.png"/>
          <p:cNvPicPr>
            <a:picLocks noChangeAspect="1"/>
          </p:cNvPicPr>
          <p:nvPr/>
        </p:nvPicPr>
        <p:blipFill>
          <a:blip r:embed="rId2" cstate="print"/>
          <a:stretch>
            <a:fillRect/>
          </a:stretch>
        </p:blipFill>
        <p:spPr>
          <a:xfrm>
            <a:off x="7045917" y="5471629"/>
            <a:ext cx="359665" cy="359665"/>
          </a:xfrm>
          <a:prstGeom prst="rect">
            <a:avLst/>
          </a:prstGeom>
        </p:spPr>
      </p:pic>
      <p:pic>
        <p:nvPicPr>
          <p:cNvPr id="13" name="Picture 12" descr="MiNIDIconL.png"/>
          <p:cNvPicPr>
            <a:picLocks noChangeAspect="1"/>
          </p:cNvPicPr>
          <p:nvPr/>
        </p:nvPicPr>
        <p:blipFill>
          <a:blip r:embed="rId3" cstate="print"/>
          <a:stretch>
            <a:fillRect/>
          </a:stretch>
        </p:blipFill>
        <p:spPr>
          <a:xfrm>
            <a:off x="6736660" y="5585101"/>
            <a:ext cx="413973" cy="128792"/>
          </a:xfrm>
          <a:prstGeom prst="rect">
            <a:avLst/>
          </a:prstGeom>
        </p:spPr>
      </p:pic>
      <p:grpSp>
        <p:nvGrpSpPr>
          <p:cNvPr id="19" name="Group 18"/>
          <p:cNvGrpSpPr/>
          <p:nvPr/>
        </p:nvGrpSpPr>
        <p:grpSpPr>
          <a:xfrm>
            <a:off x="3355751" y="2739857"/>
            <a:ext cx="1780404" cy="1765686"/>
            <a:chOff x="3599513" y="3321495"/>
            <a:chExt cx="1638914" cy="1638914"/>
          </a:xfrm>
        </p:grpSpPr>
        <p:sp>
          <p:nvSpPr>
            <p:cNvPr id="10" name="Oval 9"/>
            <p:cNvSpPr/>
            <p:nvPr/>
          </p:nvSpPr>
          <p:spPr>
            <a:xfrm>
              <a:off x="3599513" y="3321495"/>
              <a:ext cx="1638914" cy="1638914"/>
            </a:xfrm>
            <a:prstGeom prst="ellipse">
              <a:avLst/>
            </a:prstGeom>
            <a:noFill/>
            <a:ln w="57150">
              <a:solidFill>
                <a:srgbClr val="F3AE4A"/>
              </a:solidFill>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14" name="TextBox 13"/>
            <p:cNvSpPr txBox="1"/>
            <p:nvPr/>
          </p:nvSpPr>
          <p:spPr>
            <a:xfrm>
              <a:off x="4207316" y="3817406"/>
              <a:ext cx="621528" cy="457087"/>
            </a:xfrm>
            <a:prstGeom prst="rect">
              <a:avLst/>
            </a:prstGeom>
          </p:spPr>
          <p:txBody>
            <a:bodyPr wrap="none" rtlCol="0" anchor="ctr">
              <a:spAutoFit/>
            </a:bodyPr>
            <a:lstStyle/>
            <a:p>
              <a:pPr algn="ctr"/>
              <a:r>
                <a:rPr lang="en-US" sz="1300" b="1" dirty="0"/>
                <a:t>10G </a:t>
              </a:r>
            </a:p>
            <a:p>
              <a:pPr algn="ctr"/>
              <a:r>
                <a:rPr lang="en-US" sz="1300" b="1" dirty="0"/>
                <a:t>G.8032</a:t>
              </a:r>
              <a:endParaRPr lang="en-US" sz="1300" b="1" kern="0" dirty="0"/>
            </a:p>
          </p:txBody>
        </p:sp>
      </p:grpSp>
      <p:grpSp>
        <p:nvGrpSpPr>
          <p:cNvPr id="17" name="Group 16"/>
          <p:cNvGrpSpPr/>
          <p:nvPr/>
        </p:nvGrpSpPr>
        <p:grpSpPr>
          <a:xfrm>
            <a:off x="2745700" y="3217029"/>
            <a:ext cx="1108147" cy="730635"/>
            <a:chOff x="5857747" y="2414467"/>
            <a:chExt cx="862586" cy="478051"/>
          </a:xfrm>
        </p:grpSpPr>
        <p:pic>
          <p:nvPicPr>
            <p:cNvPr id="8" name="Picture 7" descr="RAD 2U_Modules.png"/>
            <p:cNvPicPr>
              <a:picLocks noChangeAspect="1"/>
            </p:cNvPicPr>
            <p:nvPr/>
          </p:nvPicPr>
          <p:blipFill>
            <a:blip r:embed="rId4" cstate="print"/>
            <a:stretch>
              <a:fillRect/>
            </a:stretch>
          </p:blipFill>
          <p:spPr>
            <a:xfrm>
              <a:off x="5857747" y="2456653"/>
              <a:ext cx="862586" cy="435865"/>
            </a:xfrm>
            <a:prstGeom prst="rect">
              <a:avLst/>
            </a:prstGeom>
          </p:spPr>
        </p:pic>
        <p:sp>
          <p:nvSpPr>
            <p:cNvPr id="16" name="TextBox 15"/>
            <p:cNvSpPr txBox="1"/>
            <p:nvPr/>
          </p:nvSpPr>
          <p:spPr>
            <a:xfrm>
              <a:off x="6009981" y="2414467"/>
              <a:ext cx="523072" cy="171170"/>
            </a:xfrm>
            <a:prstGeom prst="rect">
              <a:avLst/>
            </a:prstGeom>
          </p:spPr>
          <p:txBody>
            <a:bodyPr wrap="none" rtlCol="0" anchor="ctr">
              <a:spAutoFit/>
            </a:bodyPr>
            <a:lstStyle/>
            <a:p>
              <a:pPr algn="ctr"/>
              <a:r>
                <a:rPr lang="en-US" sz="1100" b="1" kern="0" dirty="0" smtClean="0"/>
                <a:t>ETX-5_A</a:t>
              </a:r>
            </a:p>
          </p:txBody>
        </p:sp>
      </p:grpSp>
      <p:sp>
        <p:nvSpPr>
          <p:cNvPr id="22" name="TextBox 21"/>
          <p:cNvSpPr txBox="1"/>
          <p:nvPr/>
        </p:nvSpPr>
        <p:spPr>
          <a:xfrm>
            <a:off x="8122721" y="1368451"/>
            <a:ext cx="780984" cy="236218"/>
          </a:xfrm>
          <a:prstGeom prst="rect">
            <a:avLst/>
          </a:prstGeom>
        </p:spPr>
        <p:txBody>
          <a:bodyPr wrap="none" rtlCol="0" anchor="ctr">
            <a:spAutoFit/>
          </a:bodyPr>
          <a:lstStyle/>
          <a:p>
            <a:pPr algn="ctr">
              <a:lnSpc>
                <a:spcPct val="85000"/>
              </a:lnSpc>
            </a:pPr>
            <a:r>
              <a:rPr lang="en-US" sz="1100" b="1" kern="0" dirty="0" smtClean="0"/>
              <a:t>ETX-2i “C”</a:t>
            </a:r>
          </a:p>
        </p:txBody>
      </p:sp>
      <p:sp>
        <p:nvSpPr>
          <p:cNvPr id="25" name="TextBox 24"/>
          <p:cNvSpPr txBox="1"/>
          <p:nvPr/>
        </p:nvSpPr>
        <p:spPr>
          <a:xfrm>
            <a:off x="6249425" y="5365784"/>
            <a:ext cx="987771" cy="261610"/>
          </a:xfrm>
          <a:prstGeom prst="rect">
            <a:avLst/>
          </a:prstGeom>
        </p:spPr>
        <p:txBody>
          <a:bodyPr wrap="none" rtlCol="0" anchor="ctr">
            <a:spAutoFit/>
          </a:bodyPr>
          <a:lstStyle/>
          <a:p>
            <a:pPr algn="ctr"/>
            <a:r>
              <a:rPr lang="en-US" sz="1100" b="1" kern="0" dirty="0" err="1" smtClean="0"/>
              <a:t>MiNID</a:t>
            </a:r>
            <a:r>
              <a:rPr lang="en-US" sz="1100" b="1" kern="0" dirty="0" smtClean="0"/>
              <a:t>-SA “C”</a:t>
            </a:r>
          </a:p>
        </p:txBody>
      </p:sp>
      <p:sp>
        <p:nvSpPr>
          <p:cNvPr id="33" name="TextBox 32"/>
          <p:cNvSpPr txBox="1"/>
          <p:nvPr/>
        </p:nvSpPr>
        <p:spPr>
          <a:xfrm>
            <a:off x="367134" y="1465964"/>
            <a:ext cx="551754" cy="380104"/>
          </a:xfrm>
          <a:prstGeom prst="rect">
            <a:avLst/>
          </a:prstGeom>
        </p:spPr>
        <p:txBody>
          <a:bodyPr wrap="none" rtlCol="0" anchor="ctr">
            <a:spAutoFit/>
          </a:bodyPr>
          <a:lstStyle/>
          <a:p>
            <a:pPr algn="ctr">
              <a:lnSpc>
                <a:spcPct val="85000"/>
              </a:lnSpc>
            </a:pPr>
            <a:r>
              <a:rPr lang="en-US" sz="1100" b="1" kern="0" dirty="0" smtClean="0"/>
              <a:t>ETX-2i</a:t>
            </a:r>
          </a:p>
          <a:p>
            <a:pPr algn="ctr">
              <a:lnSpc>
                <a:spcPct val="85000"/>
              </a:lnSpc>
            </a:pPr>
            <a:r>
              <a:rPr lang="en-US" sz="1100" b="1" kern="0" dirty="0" smtClean="0"/>
              <a:t>“A”</a:t>
            </a:r>
          </a:p>
        </p:txBody>
      </p:sp>
      <p:sp>
        <p:nvSpPr>
          <p:cNvPr id="49" name="TextBox 48"/>
          <p:cNvSpPr txBox="1"/>
          <p:nvPr/>
        </p:nvSpPr>
        <p:spPr>
          <a:xfrm>
            <a:off x="5814824" y="3140838"/>
            <a:ext cx="365806" cy="246221"/>
          </a:xfrm>
          <a:prstGeom prst="rect">
            <a:avLst/>
          </a:prstGeom>
        </p:spPr>
        <p:txBody>
          <a:bodyPr wrap="none" rtlCol="0" anchor="ctr">
            <a:spAutoFit/>
          </a:bodyPr>
          <a:lstStyle/>
          <a:p>
            <a:pPr algn="ctr"/>
            <a:r>
              <a:rPr lang="en-US" sz="1000" kern="0" dirty="0" smtClean="0"/>
              <a:t>1/1</a:t>
            </a:r>
          </a:p>
        </p:txBody>
      </p:sp>
      <p:sp>
        <p:nvSpPr>
          <p:cNvPr id="50" name="TextBox 49"/>
          <p:cNvSpPr txBox="1"/>
          <p:nvPr/>
        </p:nvSpPr>
        <p:spPr>
          <a:xfrm>
            <a:off x="5814824" y="3541373"/>
            <a:ext cx="365806" cy="246221"/>
          </a:xfrm>
          <a:prstGeom prst="rect">
            <a:avLst/>
          </a:prstGeom>
        </p:spPr>
        <p:txBody>
          <a:bodyPr wrap="none" rtlCol="0" anchor="ctr">
            <a:spAutoFit/>
          </a:bodyPr>
          <a:lstStyle/>
          <a:p>
            <a:pPr algn="ctr"/>
            <a:r>
              <a:rPr lang="en-US" sz="1000" kern="0" dirty="0" smtClean="0"/>
              <a:t>1/3</a:t>
            </a:r>
          </a:p>
        </p:txBody>
      </p:sp>
      <p:sp>
        <p:nvSpPr>
          <p:cNvPr id="51" name="TextBox 50"/>
          <p:cNvSpPr txBox="1"/>
          <p:nvPr/>
        </p:nvSpPr>
        <p:spPr>
          <a:xfrm>
            <a:off x="2460249" y="3125357"/>
            <a:ext cx="365806" cy="246221"/>
          </a:xfrm>
          <a:prstGeom prst="rect">
            <a:avLst/>
          </a:prstGeom>
        </p:spPr>
        <p:txBody>
          <a:bodyPr wrap="none" rtlCol="0" anchor="ctr">
            <a:spAutoFit/>
          </a:bodyPr>
          <a:lstStyle/>
          <a:p>
            <a:pPr algn="ctr"/>
            <a:r>
              <a:rPr lang="en-US" sz="1000" kern="0" dirty="0" smtClean="0"/>
              <a:t>1/1</a:t>
            </a:r>
          </a:p>
        </p:txBody>
      </p:sp>
      <p:sp>
        <p:nvSpPr>
          <p:cNvPr id="52" name="TextBox 51"/>
          <p:cNvSpPr txBox="1"/>
          <p:nvPr/>
        </p:nvSpPr>
        <p:spPr>
          <a:xfrm>
            <a:off x="1123027" y="1751408"/>
            <a:ext cx="376212" cy="246221"/>
          </a:xfrm>
          <a:prstGeom prst="rect">
            <a:avLst/>
          </a:prstGeom>
        </p:spPr>
        <p:txBody>
          <a:bodyPr wrap="square" rtlCol="0" anchor="ctr">
            <a:spAutoFit/>
          </a:bodyPr>
          <a:lstStyle/>
          <a:p>
            <a:pPr algn="ctr"/>
            <a:r>
              <a:rPr lang="en-US" sz="1000" kern="0" dirty="0" smtClean="0"/>
              <a:t>0/1</a:t>
            </a:r>
          </a:p>
        </p:txBody>
      </p:sp>
      <p:sp>
        <p:nvSpPr>
          <p:cNvPr id="39" name="TextBox 38"/>
          <p:cNvSpPr txBox="1"/>
          <p:nvPr/>
        </p:nvSpPr>
        <p:spPr>
          <a:xfrm>
            <a:off x="7839132" y="1635641"/>
            <a:ext cx="365806" cy="246221"/>
          </a:xfrm>
          <a:prstGeom prst="rect">
            <a:avLst/>
          </a:prstGeom>
        </p:spPr>
        <p:txBody>
          <a:bodyPr wrap="none" rtlCol="0" anchor="ctr">
            <a:spAutoFit/>
          </a:bodyPr>
          <a:lstStyle/>
          <a:p>
            <a:pPr algn="ctr"/>
            <a:r>
              <a:rPr lang="en-US" sz="1000" kern="0" dirty="0" smtClean="0"/>
              <a:t>0/1</a:t>
            </a:r>
          </a:p>
        </p:txBody>
      </p:sp>
      <p:sp>
        <p:nvSpPr>
          <p:cNvPr id="47" name="TextBox 46"/>
          <p:cNvSpPr txBox="1"/>
          <p:nvPr/>
        </p:nvSpPr>
        <p:spPr>
          <a:xfrm>
            <a:off x="3361948" y="6527934"/>
            <a:ext cx="551754" cy="380103"/>
          </a:xfrm>
          <a:prstGeom prst="rect">
            <a:avLst/>
          </a:prstGeom>
        </p:spPr>
        <p:txBody>
          <a:bodyPr wrap="none" rtlCol="0" anchor="ctr">
            <a:spAutoFit/>
          </a:bodyPr>
          <a:lstStyle/>
          <a:p>
            <a:pPr algn="ctr">
              <a:lnSpc>
                <a:spcPct val="85000"/>
              </a:lnSpc>
            </a:pPr>
            <a:r>
              <a:rPr lang="en-US" sz="1100" b="1" kern="0" dirty="0" smtClean="0"/>
              <a:t>ETX-2i</a:t>
            </a:r>
          </a:p>
          <a:p>
            <a:pPr algn="ctr">
              <a:lnSpc>
                <a:spcPct val="85000"/>
              </a:lnSpc>
            </a:pPr>
            <a:r>
              <a:rPr lang="en-US" sz="1100" b="1" kern="0" dirty="0" smtClean="0"/>
              <a:t>“E”</a:t>
            </a:r>
          </a:p>
        </p:txBody>
      </p:sp>
      <p:cxnSp>
        <p:nvCxnSpPr>
          <p:cNvPr id="57" name="Elbow Connector 56"/>
          <p:cNvCxnSpPr/>
          <p:nvPr/>
        </p:nvCxnSpPr>
        <p:spPr>
          <a:xfrm>
            <a:off x="3624001" y="4774420"/>
            <a:ext cx="10763" cy="1594885"/>
          </a:xfrm>
          <a:prstGeom prst="straightConnector1">
            <a:avLst/>
          </a:prstGeom>
          <a:ln w="28575">
            <a:solidFill>
              <a:srgbClr val="4D4948"/>
            </a:solidFill>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3331183" y="4777973"/>
            <a:ext cx="365806" cy="246221"/>
          </a:xfrm>
          <a:prstGeom prst="rect">
            <a:avLst/>
          </a:prstGeom>
        </p:spPr>
        <p:txBody>
          <a:bodyPr wrap="none" rtlCol="0" anchor="ctr">
            <a:spAutoFit/>
          </a:bodyPr>
          <a:lstStyle/>
          <a:p>
            <a:pPr algn="ctr"/>
            <a:r>
              <a:rPr lang="en-US" sz="1000" kern="0" dirty="0" smtClean="0"/>
              <a:t>1/1</a:t>
            </a:r>
          </a:p>
        </p:txBody>
      </p:sp>
      <p:cxnSp>
        <p:nvCxnSpPr>
          <p:cNvPr id="59" name="Elbow Connector 58"/>
          <p:cNvCxnSpPr>
            <a:endCxn id="61" idx="1"/>
          </p:cNvCxnSpPr>
          <p:nvPr/>
        </p:nvCxnSpPr>
        <p:spPr>
          <a:xfrm>
            <a:off x="5832702" y="3747672"/>
            <a:ext cx="2489009" cy="339072"/>
          </a:xfrm>
          <a:prstGeom prst="bentConnector3">
            <a:avLst>
              <a:gd name="adj1" fmla="val 52598"/>
            </a:avLst>
          </a:prstGeom>
          <a:ln w="28575">
            <a:solidFill>
              <a:srgbClr val="4D4948"/>
            </a:solidFill>
          </a:ln>
        </p:spPr>
        <p:style>
          <a:lnRef idx="1">
            <a:schemeClr val="accent1"/>
          </a:lnRef>
          <a:fillRef idx="0">
            <a:schemeClr val="accent1"/>
          </a:fillRef>
          <a:effectRef idx="0">
            <a:schemeClr val="accent1"/>
          </a:effectRef>
          <a:fontRef idx="minor">
            <a:schemeClr val="tx1"/>
          </a:fontRef>
        </p:style>
      </p:cxnSp>
      <p:pic>
        <p:nvPicPr>
          <p:cNvPr id="60" name="Picture 59" descr="Switch.png"/>
          <p:cNvPicPr>
            <a:picLocks noChangeAspect="1"/>
          </p:cNvPicPr>
          <p:nvPr/>
        </p:nvPicPr>
        <p:blipFill>
          <a:blip r:embed="rId2" cstate="print"/>
          <a:stretch>
            <a:fillRect/>
          </a:stretch>
        </p:blipFill>
        <p:spPr>
          <a:xfrm>
            <a:off x="8630968" y="3908876"/>
            <a:ext cx="359665" cy="359665"/>
          </a:xfrm>
          <a:prstGeom prst="rect">
            <a:avLst/>
          </a:prstGeom>
        </p:spPr>
      </p:pic>
      <p:pic>
        <p:nvPicPr>
          <p:cNvPr id="61" name="Picture 60" descr="MiNIDIconL.png"/>
          <p:cNvPicPr>
            <a:picLocks noChangeAspect="1"/>
          </p:cNvPicPr>
          <p:nvPr/>
        </p:nvPicPr>
        <p:blipFill>
          <a:blip r:embed="rId3" cstate="print"/>
          <a:stretch>
            <a:fillRect/>
          </a:stretch>
        </p:blipFill>
        <p:spPr>
          <a:xfrm>
            <a:off x="8321711" y="4022348"/>
            <a:ext cx="413973" cy="128792"/>
          </a:xfrm>
          <a:prstGeom prst="rect">
            <a:avLst/>
          </a:prstGeom>
        </p:spPr>
      </p:pic>
      <p:sp>
        <p:nvSpPr>
          <p:cNvPr id="62" name="TextBox 61"/>
          <p:cNvSpPr txBox="1"/>
          <p:nvPr/>
        </p:nvSpPr>
        <p:spPr>
          <a:xfrm>
            <a:off x="7754958" y="3822556"/>
            <a:ext cx="997389" cy="261610"/>
          </a:xfrm>
          <a:prstGeom prst="rect">
            <a:avLst/>
          </a:prstGeom>
        </p:spPr>
        <p:txBody>
          <a:bodyPr wrap="none" rtlCol="0" anchor="ctr">
            <a:spAutoFit/>
          </a:bodyPr>
          <a:lstStyle/>
          <a:p>
            <a:pPr algn="ctr"/>
            <a:r>
              <a:rPr lang="en-US" sz="1100" b="1" kern="0" dirty="0" err="1" smtClean="0"/>
              <a:t>MiNID</a:t>
            </a:r>
            <a:r>
              <a:rPr lang="en-US" sz="1100" b="1" kern="0" dirty="0" smtClean="0"/>
              <a:t>-SA “A”</a:t>
            </a:r>
          </a:p>
        </p:txBody>
      </p:sp>
      <p:sp>
        <p:nvSpPr>
          <p:cNvPr id="63" name="TextBox 62"/>
          <p:cNvSpPr txBox="1"/>
          <p:nvPr/>
        </p:nvSpPr>
        <p:spPr>
          <a:xfrm>
            <a:off x="4920188" y="4408857"/>
            <a:ext cx="397960" cy="246221"/>
          </a:xfrm>
          <a:prstGeom prst="rect">
            <a:avLst/>
          </a:prstGeom>
        </p:spPr>
        <p:txBody>
          <a:bodyPr wrap="square" rtlCol="0" anchor="ctr">
            <a:spAutoFit/>
          </a:bodyPr>
          <a:lstStyle/>
          <a:p>
            <a:pPr algn="ctr"/>
            <a:r>
              <a:rPr lang="en-US" sz="1000" kern="0" dirty="0" smtClean="0"/>
              <a:t>1/4</a:t>
            </a:r>
          </a:p>
        </p:txBody>
      </p:sp>
      <p:sp>
        <p:nvSpPr>
          <p:cNvPr id="83" name="TextBox 82"/>
          <p:cNvSpPr txBox="1"/>
          <p:nvPr/>
        </p:nvSpPr>
        <p:spPr>
          <a:xfrm>
            <a:off x="3327963" y="6123615"/>
            <a:ext cx="365806" cy="246221"/>
          </a:xfrm>
          <a:prstGeom prst="rect">
            <a:avLst/>
          </a:prstGeom>
        </p:spPr>
        <p:txBody>
          <a:bodyPr wrap="none" rtlCol="0" anchor="ctr">
            <a:spAutoFit/>
          </a:bodyPr>
          <a:lstStyle/>
          <a:p>
            <a:pPr algn="ctr"/>
            <a:r>
              <a:rPr lang="en-US" sz="1000" kern="0" dirty="0" smtClean="0"/>
              <a:t>0/1</a:t>
            </a:r>
          </a:p>
        </p:txBody>
      </p:sp>
      <p:cxnSp>
        <p:nvCxnSpPr>
          <p:cNvPr id="82" name="Elbow Connector 81"/>
          <p:cNvCxnSpPr/>
          <p:nvPr/>
        </p:nvCxnSpPr>
        <p:spPr>
          <a:xfrm rot="10800000">
            <a:off x="1211417" y="2746654"/>
            <a:ext cx="1531172" cy="739567"/>
          </a:xfrm>
          <a:prstGeom prst="bentConnector3">
            <a:avLst/>
          </a:prstGeom>
          <a:ln w="28575">
            <a:solidFill>
              <a:srgbClr val="4D4948"/>
            </a:solidFill>
          </a:ln>
        </p:spPr>
        <p:style>
          <a:lnRef idx="1">
            <a:schemeClr val="accent1"/>
          </a:lnRef>
          <a:fillRef idx="0">
            <a:schemeClr val="accent1"/>
          </a:fillRef>
          <a:effectRef idx="0">
            <a:schemeClr val="accent1"/>
          </a:effectRef>
          <a:fontRef idx="minor">
            <a:schemeClr val="tx1"/>
          </a:fontRef>
        </p:style>
      </p:cxnSp>
      <p:sp>
        <p:nvSpPr>
          <p:cNvPr id="86" name="TextBox 85"/>
          <p:cNvSpPr txBox="1"/>
          <p:nvPr/>
        </p:nvSpPr>
        <p:spPr>
          <a:xfrm>
            <a:off x="349974" y="2267551"/>
            <a:ext cx="551754" cy="380104"/>
          </a:xfrm>
          <a:prstGeom prst="rect">
            <a:avLst/>
          </a:prstGeom>
        </p:spPr>
        <p:txBody>
          <a:bodyPr wrap="none" rtlCol="0" anchor="ctr">
            <a:spAutoFit/>
          </a:bodyPr>
          <a:lstStyle/>
          <a:p>
            <a:pPr algn="ctr">
              <a:lnSpc>
                <a:spcPct val="85000"/>
              </a:lnSpc>
            </a:pPr>
            <a:r>
              <a:rPr lang="en-US" sz="1100" b="1" kern="0" dirty="0" smtClean="0"/>
              <a:t>ETX-2i</a:t>
            </a:r>
          </a:p>
          <a:p>
            <a:pPr algn="ctr">
              <a:lnSpc>
                <a:spcPct val="85000"/>
              </a:lnSpc>
            </a:pPr>
            <a:r>
              <a:rPr lang="en-US" sz="1100" b="1" kern="0" dirty="0" smtClean="0"/>
              <a:t>“B”</a:t>
            </a:r>
          </a:p>
        </p:txBody>
      </p:sp>
      <p:sp>
        <p:nvSpPr>
          <p:cNvPr id="87" name="TextBox 86"/>
          <p:cNvSpPr txBox="1"/>
          <p:nvPr/>
        </p:nvSpPr>
        <p:spPr>
          <a:xfrm>
            <a:off x="2460249" y="3304368"/>
            <a:ext cx="365806" cy="246221"/>
          </a:xfrm>
          <a:prstGeom prst="rect">
            <a:avLst/>
          </a:prstGeom>
        </p:spPr>
        <p:txBody>
          <a:bodyPr wrap="none" rtlCol="0" anchor="ctr">
            <a:spAutoFit/>
          </a:bodyPr>
          <a:lstStyle/>
          <a:p>
            <a:pPr algn="ctr"/>
            <a:r>
              <a:rPr lang="en-US" sz="1000" kern="0" dirty="0" smtClean="0"/>
              <a:t>1/2</a:t>
            </a:r>
          </a:p>
        </p:txBody>
      </p:sp>
      <p:sp>
        <p:nvSpPr>
          <p:cNvPr id="88" name="TextBox 87"/>
          <p:cNvSpPr txBox="1"/>
          <p:nvPr/>
        </p:nvSpPr>
        <p:spPr>
          <a:xfrm>
            <a:off x="1130129" y="2548107"/>
            <a:ext cx="388405" cy="246221"/>
          </a:xfrm>
          <a:prstGeom prst="rect">
            <a:avLst/>
          </a:prstGeom>
        </p:spPr>
        <p:txBody>
          <a:bodyPr wrap="square" rtlCol="0" anchor="ctr">
            <a:spAutoFit/>
          </a:bodyPr>
          <a:lstStyle/>
          <a:p>
            <a:pPr algn="ctr"/>
            <a:r>
              <a:rPr lang="en-US" sz="1000" kern="0" dirty="0" smtClean="0"/>
              <a:t>0/1</a:t>
            </a:r>
          </a:p>
        </p:txBody>
      </p:sp>
      <p:cxnSp>
        <p:nvCxnSpPr>
          <p:cNvPr id="89" name="Elbow Connector 88"/>
          <p:cNvCxnSpPr/>
          <p:nvPr/>
        </p:nvCxnSpPr>
        <p:spPr>
          <a:xfrm flipV="1">
            <a:off x="5804677" y="2748677"/>
            <a:ext cx="2362305" cy="738192"/>
          </a:xfrm>
          <a:prstGeom prst="bentConnector3">
            <a:avLst>
              <a:gd name="adj1" fmla="val 55865"/>
            </a:avLst>
          </a:prstGeom>
          <a:ln w="28575">
            <a:solidFill>
              <a:srgbClr val="4D4948"/>
            </a:solidFill>
          </a:ln>
        </p:spPr>
        <p:style>
          <a:lnRef idx="1">
            <a:schemeClr val="accent1"/>
          </a:lnRef>
          <a:fillRef idx="0">
            <a:schemeClr val="accent1"/>
          </a:fillRef>
          <a:effectRef idx="0">
            <a:schemeClr val="accent1"/>
          </a:effectRef>
          <a:fontRef idx="minor">
            <a:schemeClr val="tx1"/>
          </a:fontRef>
        </p:style>
      </p:cxnSp>
      <p:sp>
        <p:nvSpPr>
          <p:cNvPr id="92" name="TextBox 91"/>
          <p:cNvSpPr txBox="1"/>
          <p:nvPr/>
        </p:nvSpPr>
        <p:spPr>
          <a:xfrm>
            <a:off x="8143364" y="2293277"/>
            <a:ext cx="793808" cy="236218"/>
          </a:xfrm>
          <a:prstGeom prst="rect">
            <a:avLst/>
          </a:prstGeom>
        </p:spPr>
        <p:txBody>
          <a:bodyPr wrap="none" rtlCol="0" anchor="ctr">
            <a:spAutoFit/>
          </a:bodyPr>
          <a:lstStyle/>
          <a:p>
            <a:pPr algn="ctr">
              <a:lnSpc>
                <a:spcPct val="85000"/>
              </a:lnSpc>
            </a:pPr>
            <a:r>
              <a:rPr lang="en-US" sz="1100" b="1" kern="0" dirty="0" smtClean="0"/>
              <a:t>ETX-2i “</a:t>
            </a:r>
            <a:r>
              <a:rPr lang="en-US" sz="1100" b="1" kern="0" dirty="0"/>
              <a:t>D</a:t>
            </a:r>
            <a:r>
              <a:rPr lang="en-US" sz="1100" b="1" kern="0" dirty="0" smtClean="0"/>
              <a:t>”</a:t>
            </a:r>
          </a:p>
        </p:txBody>
      </p:sp>
      <p:sp>
        <p:nvSpPr>
          <p:cNvPr id="93" name="TextBox 92"/>
          <p:cNvSpPr txBox="1"/>
          <p:nvPr/>
        </p:nvSpPr>
        <p:spPr>
          <a:xfrm>
            <a:off x="5814824" y="3317672"/>
            <a:ext cx="365806" cy="246221"/>
          </a:xfrm>
          <a:prstGeom prst="rect">
            <a:avLst/>
          </a:prstGeom>
        </p:spPr>
        <p:txBody>
          <a:bodyPr wrap="square" rtlCol="0" anchor="ctr">
            <a:spAutoFit/>
          </a:bodyPr>
          <a:lstStyle/>
          <a:p>
            <a:pPr algn="ctr"/>
            <a:r>
              <a:rPr lang="en-US" sz="1000" kern="0" dirty="0" smtClean="0"/>
              <a:t>1/2</a:t>
            </a:r>
          </a:p>
        </p:txBody>
      </p:sp>
      <p:sp>
        <p:nvSpPr>
          <p:cNvPr id="94" name="TextBox 93"/>
          <p:cNvSpPr txBox="1"/>
          <p:nvPr/>
        </p:nvSpPr>
        <p:spPr>
          <a:xfrm>
            <a:off x="7848368" y="2562034"/>
            <a:ext cx="399081" cy="246221"/>
          </a:xfrm>
          <a:prstGeom prst="rect">
            <a:avLst/>
          </a:prstGeom>
        </p:spPr>
        <p:txBody>
          <a:bodyPr wrap="square" rtlCol="0" anchor="ctr">
            <a:spAutoFit/>
          </a:bodyPr>
          <a:lstStyle/>
          <a:p>
            <a:pPr algn="ctr"/>
            <a:r>
              <a:rPr lang="en-US" sz="1000" kern="0" dirty="0" smtClean="0"/>
              <a:t>0/1</a:t>
            </a:r>
          </a:p>
        </p:txBody>
      </p:sp>
      <p:sp>
        <p:nvSpPr>
          <p:cNvPr id="95" name="TextBox 94"/>
          <p:cNvSpPr txBox="1"/>
          <p:nvPr/>
        </p:nvSpPr>
        <p:spPr>
          <a:xfrm>
            <a:off x="2460249" y="3527667"/>
            <a:ext cx="365806" cy="246221"/>
          </a:xfrm>
          <a:prstGeom prst="rect">
            <a:avLst/>
          </a:prstGeom>
        </p:spPr>
        <p:txBody>
          <a:bodyPr wrap="none" rtlCol="0" anchor="ctr">
            <a:spAutoFit/>
          </a:bodyPr>
          <a:lstStyle/>
          <a:p>
            <a:pPr algn="ctr"/>
            <a:r>
              <a:rPr lang="en-US" sz="1000" kern="0" dirty="0" smtClean="0"/>
              <a:t>1/3</a:t>
            </a:r>
          </a:p>
        </p:txBody>
      </p:sp>
      <p:cxnSp>
        <p:nvCxnSpPr>
          <p:cNvPr id="96" name="Elbow Connector 95"/>
          <p:cNvCxnSpPr/>
          <p:nvPr/>
        </p:nvCxnSpPr>
        <p:spPr>
          <a:xfrm flipV="1">
            <a:off x="855927" y="3721246"/>
            <a:ext cx="1879696" cy="249790"/>
          </a:xfrm>
          <a:prstGeom prst="bentConnector3">
            <a:avLst>
              <a:gd name="adj1" fmla="val 50000"/>
            </a:avLst>
          </a:prstGeom>
          <a:ln w="28575">
            <a:solidFill>
              <a:srgbClr val="4D4948"/>
            </a:solidFill>
          </a:ln>
        </p:spPr>
        <p:style>
          <a:lnRef idx="1">
            <a:schemeClr val="accent1"/>
          </a:lnRef>
          <a:fillRef idx="0">
            <a:schemeClr val="accent1"/>
          </a:fillRef>
          <a:effectRef idx="0">
            <a:schemeClr val="accent1"/>
          </a:effectRef>
          <a:fontRef idx="minor">
            <a:schemeClr val="tx1"/>
          </a:fontRef>
        </p:style>
      </p:cxnSp>
      <p:pic>
        <p:nvPicPr>
          <p:cNvPr id="97" name="Picture 96" descr="Switch.png"/>
          <p:cNvPicPr>
            <a:picLocks noChangeAspect="1"/>
          </p:cNvPicPr>
          <p:nvPr/>
        </p:nvPicPr>
        <p:blipFill>
          <a:blip r:embed="rId2" cstate="print"/>
          <a:stretch>
            <a:fillRect/>
          </a:stretch>
        </p:blipFill>
        <p:spPr>
          <a:xfrm>
            <a:off x="432422" y="4488968"/>
            <a:ext cx="359665" cy="359665"/>
          </a:xfrm>
          <a:prstGeom prst="rect">
            <a:avLst/>
          </a:prstGeom>
        </p:spPr>
      </p:pic>
      <p:pic>
        <p:nvPicPr>
          <p:cNvPr id="98" name="Picture 97" descr="MiNIDIconL.png"/>
          <p:cNvPicPr>
            <a:picLocks noChangeAspect="1"/>
          </p:cNvPicPr>
          <p:nvPr/>
        </p:nvPicPr>
        <p:blipFill>
          <a:blip r:embed="rId3" cstate="print"/>
          <a:stretch>
            <a:fillRect/>
          </a:stretch>
        </p:blipFill>
        <p:spPr>
          <a:xfrm>
            <a:off x="711902" y="4595777"/>
            <a:ext cx="413973" cy="128792"/>
          </a:xfrm>
          <a:prstGeom prst="rect">
            <a:avLst/>
          </a:prstGeom>
        </p:spPr>
      </p:pic>
      <p:sp>
        <p:nvSpPr>
          <p:cNvPr id="99" name="TextBox 98"/>
          <p:cNvSpPr txBox="1"/>
          <p:nvPr/>
        </p:nvSpPr>
        <p:spPr>
          <a:xfrm>
            <a:off x="575590" y="4359140"/>
            <a:ext cx="1032655" cy="261610"/>
          </a:xfrm>
          <a:prstGeom prst="rect">
            <a:avLst/>
          </a:prstGeom>
        </p:spPr>
        <p:txBody>
          <a:bodyPr wrap="none" rtlCol="0" anchor="ctr">
            <a:spAutoFit/>
          </a:bodyPr>
          <a:lstStyle/>
          <a:p>
            <a:pPr algn="ctr"/>
            <a:r>
              <a:rPr lang="en-US" sz="1100" b="1" kern="0" dirty="0" err="1" smtClean="0"/>
              <a:t>MiNID</a:t>
            </a:r>
            <a:r>
              <a:rPr lang="en-US" sz="1100" b="1" kern="0" dirty="0" smtClean="0"/>
              <a:t>-SLV “F”</a:t>
            </a:r>
          </a:p>
        </p:txBody>
      </p:sp>
      <p:cxnSp>
        <p:nvCxnSpPr>
          <p:cNvPr id="100" name="Elbow Connector 99"/>
          <p:cNvCxnSpPr>
            <a:stCxn id="98" idx="3"/>
          </p:cNvCxnSpPr>
          <p:nvPr/>
        </p:nvCxnSpPr>
        <p:spPr>
          <a:xfrm flipV="1">
            <a:off x="1125875" y="3923499"/>
            <a:ext cx="1654703" cy="736674"/>
          </a:xfrm>
          <a:prstGeom prst="bentConnector3">
            <a:avLst>
              <a:gd name="adj1" fmla="val 50000"/>
            </a:avLst>
          </a:prstGeom>
          <a:ln w="28575">
            <a:solidFill>
              <a:srgbClr val="4D4948"/>
            </a:solidFill>
          </a:ln>
        </p:spPr>
        <p:style>
          <a:lnRef idx="1">
            <a:schemeClr val="accent1"/>
          </a:lnRef>
          <a:fillRef idx="0">
            <a:schemeClr val="accent1"/>
          </a:fillRef>
          <a:effectRef idx="0">
            <a:schemeClr val="accent1"/>
          </a:effectRef>
          <a:fontRef idx="minor">
            <a:schemeClr val="tx1"/>
          </a:fontRef>
        </p:style>
      </p:cxnSp>
      <p:pic>
        <p:nvPicPr>
          <p:cNvPr id="101" name="Picture 100" descr="Switch.png"/>
          <p:cNvPicPr>
            <a:picLocks noChangeAspect="1"/>
          </p:cNvPicPr>
          <p:nvPr/>
        </p:nvPicPr>
        <p:blipFill>
          <a:blip r:embed="rId2" cstate="print"/>
          <a:stretch>
            <a:fillRect/>
          </a:stretch>
        </p:blipFill>
        <p:spPr>
          <a:xfrm>
            <a:off x="446019" y="3823316"/>
            <a:ext cx="359665" cy="359665"/>
          </a:xfrm>
          <a:prstGeom prst="rect">
            <a:avLst/>
          </a:prstGeom>
        </p:spPr>
      </p:pic>
      <p:pic>
        <p:nvPicPr>
          <p:cNvPr id="102" name="Picture 101" descr="MiNIDIconL.png"/>
          <p:cNvPicPr>
            <a:picLocks noChangeAspect="1"/>
          </p:cNvPicPr>
          <p:nvPr/>
        </p:nvPicPr>
        <p:blipFill>
          <a:blip r:embed="rId3" cstate="print"/>
          <a:stretch>
            <a:fillRect/>
          </a:stretch>
        </p:blipFill>
        <p:spPr>
          <a:xfrm>
            <a:off x="725499" y="3930125"/>
            <a:ext cx="413973" cy="128792"/>
          </a:xfrm>
          <a:prstGeom prst="rect">
            <a:avLst/>
          </a:prstGeom>
        </p:spPr>
      </p:pic>
      <p:sp>
        <p:nvSpPr>
          <p:cNvPr id="103" name="TextBox 102"/>
          <p:cNvSpPr txBox="1"/>
          <p:nvPr/>
        </p:nvSpPr>
        <p:spPr>
          <a:xfrm>
            <a:off x="615635" y="3693488"/>
            <a:ext cx="979756" cy="261610"/>
          </a:xfrm>
          <a:prstGeom prst="rect">
            <a:avLst/>
          </a:prstGeom>
        </p:spPr>
        <p:txBody>
          <a:bodyPr wrap="none" rtlCol="0" anchor="ctr">
            <a:spAutoFit/>
          </a:bodyPr>
          <a:lstStyle/>
          <a:p>
            <a:pPr algn="ctr"/>
            <a:r>
              <a:rPr lang="en-US" sz="1100" b="1" kern="0" dirty="0" err="1" smtClean="0"/>
              <a:t>MiNID</a:t>
            </a:r>
            <a:r>
              <a:rPr lang="en-US" sz="1100" b="1" kern="0" dirty="0" smtClean="0"/>
              <a:t>-SA “E”</a:t>
            </a:r>
          </a:p>
        </p:txBody>
      </p:sp>
      <p:sp>
        <p:nvSpPr>
          <p:cNvPr id="104" name="TextBox 103"/>
          <p:cNvSpPr txBox="1"/>
          <p:nvPr/>
        </p:nvSpPr>
        <p:spPr>
          <a:xfrm>
            <a:off x="5814824" y="3736599"/>
            <a:ext cx="365806" cy="246221"/>
          </a:xfrm>
          <a:prstGeom prst="rect">
            <a:avLst/>
          </a:prstGeom>
        </p:spPr>
        <p:txBody>
          <a:bodyPr wrap="none" rtlCol="0" anchor="ctr">
            <a:spAutoFit/>
          </a:bodyPr>
          <a:lstStyle/>
          <a:p>
            <a:pPr algn="ctr"/>
            <a:r>
              <a:rPr lang="en-US" sz="1000" kern="0" dirty="0" smtClean="0"/>
              <a:t>1/4</a:t>
            </a:r>
          </a:p>
        </p:txBody>
      </p:sp>
      <p:cxnSp>
        <p:nvCxnSpPr>
          <p:cNvPr id="105" name="Elbow Connector 104"/>
          <p:cNvCxnSpPr>
            <a:endCxn id="107" idx="1"/>
          </p:cNvCxnSpPr>
          <p:nvPr/>
        </p:nvCxnSpPr>
        <p:spPr>
          <a:xfrm>
            <a:off x="5804350" y="3924394"/>
            <a:ext cx="2474043" cy="742111"/>
          </a:xfrm>
          <a:prstGeom prst="bentConnector3">
            <a:avLst>
              <a:gd name="adj1" fmla="val 46267"/>
            </a:avLst>
          </a:prstGeom>
          <a:ln w="28575">
            <a:solidFill>
              <a:srgbClr val="4D4948"/>
            </a:solidFill>
          </a:ln>
        </p:spPr>
        <p:style>
          <a:lnRef idx="1">
            <a:schemeClr val="accent1"/>
          </a:lnRef>
          <a:fillRef idx="0">
            <a:schemeClr val="accent1"/>
          </a:fillRef>
          <a:effectRef idx="0">
            <a:schemeClr val="accent1"/>
          </a:effectRef>
          <a:fontRef idx="minor">
            <a:schemeClr val="tx1"/>
          </a:fontRef>
        </p:style>
      </p:cxnSp>
      <p:pic>
        <p:nvPicPr>
          <p:cNvPr id="106" name="Picture 105" descr="Switch.png"/>
          <p:cNvPicPr>
            <a:picLocks noChangeAspect="1"/>
          </p:cNvPicPr>
          <p:nvPr/>
        </p:nvPicPr>
        <p:blipFill>
          <a:blip r:embed="rId2" cstate="print"/>
          <a:stretch>
            <a:fillRect/>
          </a:stretch>
        </p:blipFill>
        <p:spPr>
          <a:xfrm>
            <a:off x="8587650" y="4488637"/>
            <a:ext cx="359665" cy="359665"/>
          </a:xfrm>
          <a:prstGeom prst="rect">
            <a:avLst/>
          </a:prstGeom>
        </p:spPr>
      </p:pic>
      <p:pic>
        <p:nvPicPr>
          <p:cNvPr id="107" name="Picture 106" descr="MiNIDIconL.png"/>
          <p:cNvPicPr>
            <a:picLocks noChangeAspect="1"/>
          </p:cNvPicPr>
          <p:nvPr/>
        </p:nvPicPr>
        <p:blipFill>
          <a:blip r:embed="rId3" cstate="print"/>
          <a:stretch>
            <a:fillRect/>
          </a:stretch>
        </p:blipFill>
        <p:spPr>
          <a:xfrm>
            <a:off x="8278393" y="4602109"/>
            <a:ext cx="413973" cy="128792"/>
          </a:xfrm>
          <a:prstGeom prst="rect">
            <a:avLst/>
          </a:prstGeom>
        </p:spPr>
      </p:pic>
      <p:sp>
        <p:nvSpPr>
          <p:cNvPr id="108" name="TextBox 107"/>
          <p:cNvSpPr txBox="1"/>
          <p:nvPr/>
        </p:nvSpPr>
        <p:spPr>
          <a:xfrm>
            <a:off x="7704465" y="4402317"/>
            <a:ext cx="1048685" cy="261610"/>
          </a:xfrm>
          <a:prstGeom prst="rect">
            <a:avLst/>
          </a:prstGeom>
        </p:spPr>
        <p:txBody>
          <a:bodyPr wrap="none" rtlCol="0" anchor="ctr">
            <a:spAutoFit/>
          </a:bodyPr>
          <a:lstStyle/>
          <a:p>
            <a:pPr algn="ctr"/>
            <a:r>
              <a:rPr lang="en-US" sz="1100" b="1" kern="0" dirty="0" err="1" smtClean="0"/>
              <a:t>MiNID</a:t>
            </a:r>
            <a:r>
              <a:rPr lang="en-US" sz="1100" b="1" kern="0" dirty="0" smtClean="0"/>
              <a:t>-SLV “B”</a:t>
            </a:r>
          </a:p>
        </p:txBody>
      </p:sp>
      <p:sp>
        <p:nvSpPr>
          <p:cNvPr id="111" name="TextBox 110"/>
          <p:cNvSpPr txBox="1"/>
          <p:nvPr/>
        </p:nvSpPr>
        <p:spPr>
          <a:xfrm>
            <a:off x="4183468" y="6523098"/>
            <a:ext cx="551754" cy="380103"/>
          </a:xfrm>
          <a:prstGeom prst="rect">
            <a:avLst/>
          </a:prstGeom>
        </p:spPr>
        <p:txBody>
          <a:bodyPr wrap="none" rtlCol="0" anchor="ctr">
            <a:spAutoFit/>
          </a:bodyPr>
          <a:lstStyle/>
          <a:p>
            <a:pPr algn="ctr">
              <a:lnSpc>
                <a:spcPct val="85000"/>
              </a:lnSpc>
            </a:pPr>
            <a:r>
              <a:rPr lang="en-US" sz="1100" b="1" kern="0" dirty="0" smtClean="0"/>
              <a:t>ETX-2i</a:t>
            </a:r>
          </a:p>
          <a:p>
            <a:pPr algn="ctr">
              <a:lnSpc>
                <a:spcPct val="85000"/>
              </a:lnSpc>
            </a:pPr>
            <a:r>
              <a:rPr lang="en-US" sz="1100" b="1" kern="0" dirty="0" smtClean="0"/>
              <a:t>“F”</a:t>
            </a:r>
          </a:p>
        </p:txBody>
      </p:sp>
      <p:cxnSp>
        <p:nvCxnSpPr>
          <p:cNvPr id="112" name="Elbow Connector 56"/>
          <p:cNvCxnSpPr/>
          <p:nvPr/>
        </p:nvCxnSpPr>
        <p:spPr>
          <a:xfrm>
            <a:off x="4445521" y="4769584"/>
            <a:ext cx="16530" cy="1599721"/>
          </a:xfrm>
          <a:prstGeom prst="straightConnector1">
            <a:avLst/>
          </a:prstGeom>
          <a:ln w="28575">
            <a:solidFill>
              <a:srgbClr val="4D4948"/>
            </a:solidFill>
          </a:ln>
        </p:spPr>
        <p:style>
          <a:lnRef idx="1">
            <a:schemeClr val="accent1"/>
          </a:lnRef>
          <a:fillRef idx="0">
            <a:schemeClr val="accent1"/>
          </a:fillRef>
          <a:effectRef idx="0">
            <a:schemeClr val="accent1"/>
          </a:effectRef>
          <a:fontRef idx="minor">
            <a:schemeClr val="tx1"/>
          </a:fontRef>
        </p:style>
      </p:cxnSp>
      <p:sp>
        <p:nvSpPr>
          <p:cNvPr id="113" name="TextBox 112"/>
          <p:cNvSpPr txBox="1"/>
          <p:nvPr/>
        </p:nvSpPr>
        <p:spPr>
          <a:xfrm>
            <a:off x="4387586" y="4796247"/>
            <a:ext cx="365806" cy="246221"/>
          </a:xfrm>
          <a:prstGeom prst="rect">
            <a:avLst/>
          </a:prstGeom>
        </p:spPr>
        <p:txBody>
          <a:bodyPr wrap="none" rtlCol="0" anchor="ctr">
            <a:spAutoFit/>
          </a:bodyPr>
          <a:lstStyle/>
          <a:p>
            <a:pPr algn="ctr"/>
            <a:r>
              <a:rPr lang="en-US" sz="1000" kern="0" dirty="0" smtClean="0"/>
              <a:t>1/2</a:t>
            </a:r>
          </a:p>
        </p:txBody>
      </p:sp>
      <p:sp>
        <p:nvSpPr>
          <p:cNvPr id="114" name="TextBox 113"/>
          <p:cNvSpPr txBox="1"/>
          <p:nvPr/>
        </p:nvSpPr>
        <p:spPr>
          <a:xfrm>
            <a:off x="4390844" y="6116818"/>
            <a:ext cx="365806" cy="246221"/>
          </a:xfrm>
          <a:prstGeom prst="rect">
            <a:avLst/>
          </a:prstGeom>
        </p:spPr>
        <p:txBody>
          <a:bodyPr wrap="none" rtlCol="0" anchor="ctr">
            <a:spAutoFit/>
          </a:bodyPr>
          <a:lstStyle/>
          <a:p>
            <a:pPr algn="ctr"/>
            <a:r>
              <a:rPr lang="en-US" sz="1000" kern="0" dirty="0" smtClean="0"/>
              <a:t>0/1</a:t>
            </a:r>
          </a:p>
        </p:txBody>
      </p:sp>
      <p:sp>
        <p:nvSpPr>
          <p:cNvPr id="115" name="TextBox 114"/>
          <p:cNvSpPr txBox="1"/>
          <p:nvPr/>
        </p:nvSpPr>
        <p:spPr>
          <a:xfrm>
            <a:off x="2460249" y="3725209"/>
            <a:ext cx="365806" cy="246221"/>
          </a:xfrm>
          <a:prstGeom prst="rect">
            <a:avLst/>
          </a:prstGeom>
        </p:spPr>
        <p:txBody>
          <a:bodyPr wrap="none" rtlCol="0" anchor="ctr">
            <a:spAutoFit/>
          </a:bodyPr>
          <a:lstStyle/>
          <a:p>
            <a:pPr algn="ctr"/>
            <a:r>
              <a:rPr lang="en-US" sz="1000" kern="0" dirty="0" smtClean="0"/>
              <a:t>1/4</a:t>
            </a:r>
          </a:p>
        </p:txBody>
      </p:sp>
      <p:cxnSp>
        <p:nvCxnSpPr>
          <p:cNvPr id="116" name="Elbow Connector 115"/>
          <p:cNvCxnSpPr>
            <a:endCxn id="118" idx="1"/>
          </p:cNvCxnSpPr>
          <p:nvPr/>
        </p:nvCxnSpPr>
        <p:spPr>
          <a:xfrm>
            <a:off x="4818817" y="4792919"/>
            <a:ext cx="1941162" cy="1382614"/>
          </a:xfrm>
          <a:prstGeom prst="bentConnector3">
            <a:avLst>
              <a:gd name="adj1" fmla="val 22055"/>
            </a:avLst>
          </a:prstGeom>
          <a:ln w="28575">
            <a:solidFill>
              <a:srgbClr val="4D4948"/>
            </a:solidFill>
          </a:ln>
        </p:spPr>
        <p:style>
          <a:lnRef idx="1">
            <a:schemeClr val="accent1"/>
          </a:lnRef>
          <a:fillRef idx="0">
            <a:schemeClr val="accent1"/>
          </a:fillRef>
          <a:effectRef idx="0">
            <a:schemeClr val="accent1"/>
          </a:effectRef>
          <a:fontRef idx="minor">
            <a:schemeClr val="tx1"/>
          </a:fontRef>
        </p:style>
      </p:cxnSp>
      <p:pic>
        <p:nvPicPr>
          <p:cNvPr id="117" name="Picture 116" descr="Switch.png"/>
          <p:cNvPicPr>
            <a:picLocks noChangeAspect="1"/>
          </p:cNvPicPr>
          <p:nvPr/>
        </p:nvPicPr>
        <p:blipFill>
          <a:blip r:embed="rId2" cstate="print"/>
          <a:stretch>
            <a:fillRect/>
          </a:stretch>
        </p:blipFill>
        <p:spPr>
          <a:xfrm>
            <a:off x="7069236" y="5997665"/>
            <a:ext cx="359665" cy="359665"/>
          </a:xfrm>
          <a:prstGeom prst="rect">
            <a:avLst/>
          </a:prstGeom>
        </p:spPr>
      </p:pic>
      <p:pic>
        <p:nvPicPr>
          <p:cNvPr id="118" name="Picture 117" descr="MiNIDIconL.png"/>
          <p:cNvPicPr>
            <a:picLocks noChangeAspect="1"/>
          </p:cNvPicPr>
          <p:nvPr/>
        </p:nvPicPr>
        <p:blipFill>
          <a:blip r:embed="rId3" cstate="print"/>
          <a:stretch>
            <a:fillRect/>
          </a:stretch>
        </p:blipFill>
        <p:spPr>
          <a:xfrm>
            <a:off x="6759979" y="6111137"/>
            <a:ext cx="413973" cy="128792"/>
          </a:xfrm>
          <a:prstGeom prst="rect">
            <a:avLst/>
          </a:prstGeom>
        </p:spPr>
      </p:pic>
      <p:sp>
        <p:nvSpPr>
          <p:cNvPr id="119" name="TextBox 118"/>
          <p:cNvSpPr txBox="1"/>
          <p:nvPr/>
        </p:nvSpPr>
        <p:spPr>
          <a:xfrm>
            <a:off x="6220524" y="5902572"/>
            <a:ext cx="1058303" cy="261610"/>
          </a:xfrm>
          <a:prstGeom prst="rect">
            <a:avLst/>
          </a:prstGeom>
        </p:spPr>
        <p:txBody>
          <a:bodyPr wrap="none" rtlCol="0" anchor="ctr">
            <a:spAutoFit/>
          </a:bodyPr>
          <a:lstStyle/>
          <a:p>
            <a:pPr algn="ctr"/>
            <a:r>
              <a:rPr lang="en-US" sz="1100" b="1" kern="0" dirty="0" err="1" smtClean="0"/>
              <a:t>MiNID</a:t>
            </a:r>
            <a:r>
              <a:rPr lang="en-US" sz="1100" b="1" kern="0" dirty="0" smtClean="0"/>
              <a:t>-SLV “D”</a:t>
            </a:r>
          </a:p>
        </p:txBody>
      </p:sp>
      <p:sp>
        <p:nvSpPr>
          <p:cNvPr id="120" name="TextBox 119"/>
          <p:cNvSpPr txBox="1"/>
          <p:nvPr/>
        </p:nvSpPr>
        <p:spPr>
          <a:xfrm>
            <a:off x="4874834" y="4752779"/>
            <a:ext cx="397960" cy="246221"/>
          </a:xfrm>
          <a:prstGeom prst="rect">
            <a:avLst/>
          </a:prstGeom>
        </p:spPr>
        <p:txBody>
          <a:bodyPr wrap="square" rtlCol="0" anchor="ctr">
            <a:spAutoFit/>
          </a:bodyPr>
          <a:lstStyle/>
          <a:p>
            <a:pPr algn="ctr"/>
            <a:r>
              <a:rPr lang="en-US" sz="1000" kern="0" dirty="0" smtClean="0"/>
              <a:t>1/3</a:t>
            </a:r>
          </a:p>
        </p:txBody>
      </p:sp>
      <p:grpSp>
        <p:nvGrpSpPr>
          <p:cNvPr id="55" name="Group 54"/>
          <p:cNvGrpSpPr/>
          <p:nvPr/>
        </p:nvGrpSpPr>
        <p:grpSpPr>
          <a:xfrm>
            <a:off x="3525522" y="4363459"/>
            <a:ext cx="1501965" cy="481543"/>
            <a:chOff x="6988187" y="2541128"/>
            <a:chExt cx="1212722" cy="351390"/>
          </a:xfrm>
        </p:grpSpPr>
        <p:pic>
          <p:nvPicPr>
            <p:cNvPr id="64" name="Picture 63" descr="RAD 1U_Wide.png"/>
            <p:cNvPicPr>
              <a:picLocks noChangeAspect="1"/>
            </p:cNvPicPr>
            <p:nvPr/>
          </p:nvPicPr>
          <p:blipFill>
            <a:blip r:embed="rId5" cstate="print"/>
            <a:stretch>
              <a:fillRect/>
            </a:stretch>
          </p:blipFill>
          <p:spPr>
            <a:xfrm>
              <a:off x="6988187" y="2541128"/>
              <a:ext cx="1212722" cy="351390"/>
            </a:xfrm>
            <a:prstGeom prst="rect">
              <a:avLst/>
            </a:prstGeom>
          </p:spPr>
        </p:pic>
        <p:sp>
          <p:nvSpPr>
            <p:cNvPr id="65" name="TextBox 64"/>
            <p:cNvSpPr txBox="1"/>
            <p:nvPr/>
          </p:nvSpPr>
          <p:spPr>
            <a:xfrm>
              <a:off x="7296758" y="2612412"/>
              <a:ext cx="745717" cy="261610"/>
            </a:xfrm>
            <a:prstGeom prst="rect">
              <a:avLst/>
            </a:prstGeom>
          </p:spPr>
          <p:txBody>
            <a:bodyPr wrap="none" rtlCol="0" anchor="ctr">
              <a:spAutoFit/>
            </a:bodyPr>
            <a:lstStyle/>
            <a:p>
              <a:pPr algn="ctr"/>
              <a:r>
                <a:rPr lang="en-US" sz="1100" b="1" kern="0" dirty="0" smtClean="0"/>
                <a:t>ETX-220A</a:t>
              </a:r>
            </a:p>
          </p:txBody>
        </p:sp>
      </p:grpSp>
      <p:grpSp>
        <p:nvGrpSpPr>
          <p:cNvPr id="121" name="Group 120"/>
          <p:cNvGrpSpPr/>
          <p:nvPr/>
        </p:nvGrpSpPr>
        <p:grpSpPr>
          <a:xfrm>
            <a:off x="4741547" y="3235114"/>
            <a:ext cx="1108147" cy="730635"/>
            <a:chOff x="5857747" y="2414467"/>
            <a:chExt cx="862586" cy="478051"/>
          </a:xfrm>
        </p:grpSpPr>
        <p:pic>
          <p:nvPicPr>
            <p:cNvPr id="122" name="Picture 121" descr="RAD 2U_Modules.png"/>
            <p:cNvPicPr>
              <a:picLocks noChangeAspect="1"/>
            </p:cNvPicPr>
            <p:nvPr/>
          </p:nvPicPr>
          <p:blipFill>
            <a:blip r:embed="rId4" cstate="print"/>
            <a:stretch>
              <a:fillRect/>
            </a:stretch>
          </p:blipFill>
          <p:spPr>
            <a:xfrm>
              <a:off x="5857747" y="2456653"/>
              <a:ext cx="862586" cy="435865"/>
            </a:xfrm>
            <a:prstGeom prst="rect">
              <a:avLst/>
            </a:prstGeom>
          </p:spPr>
        </p:pic>
        <p:sp>
          <p:nvSpPr>
            <p:cNvPr id="123" name="TextBox 122"/>
            <p:cNvSpPr txBox="1"/>
            <p:nvPr/>
          </p:nvSpPr>
          <p:spPr>
            <a:xfrm>
              <a:off x="6012479" y="2414467"/>
              <a:ext cx="518081" cy="171170"/>
            </a:xfrm>
            <a:prstGeom prst="rect">
              <a:avLst/>
            </a:prstGeom>
          </p:spPr>
          <p:txBody>
            <a:bodyPr wrap="none" rtlCol="0" anchor="ctr">
              <a:spAutoFit/>
            </a:bodyPr>
            <a:lstStyle/>
            <a:p>
              <a:pPr algn="ctr"/>
              <a:r>
                <a:rPr lang="en-US" sz="1100" b="1" kern="0" dirty="0" smtClean="0"/>
                <a:t>ETX-5_B</a:t>
              </a:r>
            </a:p>
          </p:txBody>
        </p:sp>
      </p:grpSp>
      <p:sp>
        <p:nvSpPr>
          <p:cNvPr id="127" name="Oval 126"/>
          <p:cNvSpPr/>
          <p:nvPr/>
        </p:nvSpPr>
        <p:spPr>
          <a:xfrm>
            <a:off x="4144740" y="2328876"/>
            <a:ext cx="189328" cy="575334"/>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9" name="Picture 128"/>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356749" y="2465293"/>
            <a:ext cx="858377" cy="372217"/>
          </a:xfrm>
          <a:prstGeom prst="rect">
            <a:avLst/>
          </a:prstGeom>
        </p:spPr>
      </p:pic>
      <p:pic>
        <p:nvPicPr>
          <p:cNvPr id="130" name="Picture 129"/>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351510" y="1678756"/>
            <a:ext cx="858377" cy="372217"/>
          </a:xfrm>
          <a:prstGeom prst="rect">
            <a:avLst/>
          </a:prstGeom>
        </p:spPr>
      </p:pic>
      <p:pic>
        <p:nvPicPr>
          <p:cNvPr id="131" name="Picture 130"/>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8133568" y="1543752"/>
            <a:ext cx="858377" cy="372217"/>
          </a:xfrm>
          <a:prstGeom prst="rect">
            <a:avLst/>
          </a:prstGeom>
        </p:spPr>
      </p:pic>
      <p:pic>
        <p:nvPicPr>
          <p:cNvPr id="132" name="Picture 131"/>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8166982" y="2472851"/>
            <a:ext cx="858377" cy="372217"/>
          </a:xfrm>
          <a:prstGeom prst="rect">
            <a:avLst/>
          </a:prstGeom>
        </p:spPr>
      </p:pic>
      <p:pic>
        <p:nvPicPr>
          <p:cNvPr id="133" name="Picture 132"/>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218159" y="6189062"/>
            <a:ext cx="858377" cy="372217"/>
          </a:xfrm>
          <a:prstGeom prst="rect">
            <a:avLst/>
          </a:prstGeom>
        </p:spPr>
      </p:pic>
      <p:pic>
        <p:nvPicPr>
          <p:cNvPr id="134" name="Picture 133"/>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3224136" y="6194889"/>
            <a:ext cx="858377" cy="372217"/>
          </a:xfrm>
          <a:prstGeom prst="rect">
            <a:avLst/>
          </a:prstGeom>
        </p:spPr>
      </p:pic>
      <p:sp>
        <p:nvSpPr>
          <p:cNvPr id="135" name="TextBox 134"/>
          <p:cNvSpPr txBox="1"/>
          <p:nvPr/>
        </p:nvSpPr>
        <p:spPr>
          <a:xfrm>
            <a:off x="3418274" y="3081465"/>
            <a:ext cx="599844" cy="246221"/>
          </a:xfrm>
          <a:prstGeom prst="rect">
            <a:avLst/>
          </a:prstGeom>
        </p:spPr>
        <p:txBody>
          <a:bodyPr wrap="none" rtlCol="0" anchor="ctr">
            <a:spAutoFit/>
          </a:bodyPr>
          <a:lstStyle/>
          <a:p>
            <a:pPr algn="ctr"/>
            <a:r>
              <a:rPr lang="en-US" sz="1000" kern="0" dirty="0" smtClean="0"/>
              <a:t>MC-A/1</a:t>
            </a:r>
          </a:p>
        </p:txBody>
      </p:sp>
      <p:sp>
        <p:nvSpPr>
          <p:cNvPr id="136" name="TextBox 135"/>
          <p:cNvSpPr txBox="1"/>
          <p:nvPr/>
        </p:nvSpPr>
        <p:spPr>
          <a:xfrm>
            <a:off x="3704345" y="4161735"/>
            <a:ext cx="365806" cy="246221"/>
          </a:xfrm>
          <a:prstGeom prst="rect">
            <a:avLst/>
          </a:prstGeom>
        </p:spPr>
        <p:txBody>
          <a:bodyPr wrap="none" rtlCol="0" anchor="ctr">
            <a:spAutoFit/>
          </a:bodyPr>
          <a:lstStyle/>
          <a:p>
            <a:pPr algn="ctr"/>
            <a:r>
              <a:rPr lang="en-US" sz="1000" kern="0" dirty="0" smtClean="0"/>
              <a:t>4/1</a:t>
            </a:r>
          </a:p>
        </p:txBody>
      </p:sp>
      <p:sp>
        <p:nvSpPr>
          <p:cNvPr id="137" name="TextBox 136"/>
          <p:cNvSpPr txBox="1"/>
          <p:nvPr/>
        </p:nvSpPr>
        <p:spPr>
          <a:xfrm>
            <a:off x="4439809" y="4176105"/>
            <a:ext cx="365806" cy="246221"/>
          </a:xfrm>
          <a:prstGeom prst="rect">
            <a:avLst/>
          </a:prstGeom>
        </p:spPr>
        <p:txBody>
          <a:bodyPr wrap="none" rtlCol="0" anchor="ctr">
            <a:spAutoFit/>
          </a:bodyPr>
          <a:lstStyle/>
          <a:p>
            <a:pPr algn="ctr"/>
            <a:r>
              <a:rPr lang="en-US" sz="1000" kern="0" dirty="0" smtClean="0"/>
              <a:t>4/2</a:t>
            </a:r>
          </a:p>
        </p:txBody>
      </p:sp>
      <p:sp>
        <p:nvSpPr>
          <p:cNvPr id="138" name="Oval 137"/>
          <p:cNvSpPr/>
          <p:nvPr/>
        </p:nvSpPr>
        <p:spPr>
          <a:xfrm>
            <a:off x="3050421" y="3656451"/>
            <a:ext cx="539351" cy="254100"/>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000" b="1" dirty="0" smtClean="0">
                <a:solidFill>
                  <a:srgbClr val="FF0000"/>
                </a:solidFill>
              </a:rPr>
              <a:t>RPL</a:t>
            </a:r>
            <a:endParaRPr lang="en-US" sz="1000" b="1" dirty="0">
              <a:solidFill>
                <a:srgbClr val="FF0000"/>
              </a:solidFill>
            </a:endParaRPr>
          </a:p>
        </p:txBody>
      </p:sp>
      <p:sp>
        <p:nvSpPr>
          <p:cNvPr id="139" name="TextBox 138"/>
          <p:cNvSpPr txBox="1"/>
          <p:nvPr/>
        </p:nvSpPr>
        <p:spPr>
          <a:xfrm>
            <a:off x="2708925" y="2919778"/>
            <a:ext cx="590226" cy="246221"/>
          </a:xfrm>
          <a:prstGeom prst="rect">
            <a:avLst/>
          </a:prstGeom>
        </p:spPr>
        <p:txBody>
          <a:bodyPr wrap="none" rtlCol="0" anchor="ctr">
            <a:spAutoFit/>
          </a:bodyPr>
          <a:lstStyle/>
          <a:p>
            <a:pPr algn="ctr"/>
            <a:r>
              <a:rPr lang="en-US" sz="1000" kern="0" dirty="0" smtClean="0"/>
              <a:t>MC-A/2</a:t>
            </a:r>
          </a:p>
        </p:txBody>
      </p:sp>
      <p:sp>
        <p:nvSpPr>
          <p:cNvPr id="140" name="TextBox 139"/>
          <p:cNvSpPr txBox="1"/>
          <p:nvPr/>
        </p:nvSpPr>
        <p:spPr>
          <a:xfrm>
            <a:off x="4472407" y="3101347"/>
            <a:ext cx="599844" cy="246221"/>
          </a:xfrm>
          <a:prstGeom prst="rect">
            <a:avLst/>
          </a:prstGeom>
        </p:spPr>
        <p:txBody>
          <a:bodyPr wrap="none" rtlCol="0" anchor="ctr">
            <a:spAutoFit/>
          </a:bodyPr>
          <a:lstStyle/>
          <a:p>
            <a:pPr algn="ctr"/>
            <a:r>
              <a:rPr lang="en-US" sz="1000" kern="0" dirty="0" smtClean="0"/>
              <a:t>MC-A/1</a:t>
            </a:r>
          </a:p>
        </p:txBody>
      </p:sp>
      <p:sp>
        <p:nvSpPr>
          <p:cNvPr id="141" name="TextBox 140"/>
          <p:cNvSpPr txBox="1"/>
          <p:nvPr/>
        </p:nvSpPr>
        <p:spPr>
          <a:xfrm>
            <a:off x="5197543" y="2945187"/>
            <a:ext cx="590226" cy="246221"/>
          </a:xfrm>
          <a:prstGeom prst="rect">
            <a:avLst/>
          </a:prstGeom>
        </p:spPr>
        <p:txBody>
          <a:bodyPr wrap="none" rtlCol="0" anchor="ctr">
            <a:spAutoFit/>
          </a:bodyPr>
          <a:lstStyle/>
          <a:p>
            <a:pPr algn="ctr"/>
            <a:r>
              <a:rPr lang="en-US" sz="1000" kern="0" dirty="0" smtClean="0"/>
              <a:t>MC-A/2</a:t>
            </a:r>
          </a:p>
        </p:txBody>
      </p:sp>
      <p:sp>
        <p:nvSpPr>
          <p:cNvPr id="142" name="TextBox 141"/>
          <p:cNvSpPr txBox="1"/>
          <p:nvPr/>
        </p:nvSpPr>
        <p:spPr>
          <a:xfrm>
            <a:off x="4510502" y="3900986"/>
            <a:ext cx="590226" cy="246221"/>
          </a:xfrm>
          <a:prstGeom prst="rect">
            <a:avLst/>
          </a:prstGeom>
        </p:spPr>
        <p:txBody>
          <a:bodyPr wrap="none" rtlCol="0" anchor="ctr">
            <a:spAutoFit/>
          </a:bodyPr>
          <a:lstStyle/>
          <a:p>
            <a:pPr algn="ctr"/>
            <a:r>
              <a:rPr lang="en-US" sz="1000" kern="0" dirty="0" smtClean="0"/>
              <a:t>MC-A/3</a:t>
            </a:r>
          </a:p>
        </p:txBody>
      </p:sp>
      <p:sp>
        <p:nvSpPr>
          <p:cNvPr id="143" name="TextBox 142"/>
          <p:cNvSpPr txBox="1"/>
          <p:nvPr/>
        </p:nvSpPr>
        <p:spPr>
          <a:xfrm>
            <a:off x="3391486" y="3880752"/>
            <a:ext cx="590226" cy="246221"/>
          </a:xfrm>
          <a:prstGeom prst="rect">
            <a:avLst/>
          </a:prstGeom>
        </p:spPr>
        <p:txBody>
          <a:bodyPr wrap="none" rtlCol="0" anchor="ctr">
            <a:spAutoFit/>
          </a:bodyPr>
          <a:lstStyle/>
          <a:p>
            <a:pPr algn="ctr"/>
            <a:r>
              <a:rPr lang="en-US" sz="1000" kern="0" dirty="0" smtClean="0"/>
              <a:t>MC-A/3</a:t>
            </a:r>
          </a:p>
        </p:txBody>
      </p:sp>
      <p:pic>
        <p:nvPicPr>
          <p:cNvPr id="144" name="Picture 143" descr="RAD RADview.png"/>
          <p:cNvPicPr>
            <a:picLocks noChangeAspect="1"/>
          </p:cNvPicPr>
          <p:nvPr/>
        </p:nvPicPr>
        <p:blipFill>
          <a:blip r:embed="rId7" cstate="print"/>
          <a:stretch>
            <a:fillRect/>
          </a:stretch>
        </p:blipFill>
        <p:spPr>
          <a:xfrm>
            <a:off x="546579" y="5917845"/>
            <a:ext cx="518161" cy="524257"/>
          </a:xfrm>
          <a:prstGeom prst="rect">
            <a:avLst/>
          </a:prstGeom>
        </p:spPr>
      </p:pic>
      <p:cxnSp>
        <p:nvCxnSpPr>
          <p:cNvPr id="145" name="Straight Connector 144"/>
          <p:cNvCxnSpPr>
            <a:endCxn id="144" idx="0"/>
          </p:cNvCxnSpPr>
          <p:nvPr/>
        </p:nvCxnSpPr>
        <p:spPr>
          <a:xfrm flipH="1">
            <a:off x="805660" y="3955098"/>
            <a:ext cx="2115529" cy="1962747"/>
          </a:xfrm>
          <a:prstGeom prst="line">
            <a:avLst/>
          </a:prstGeom>
          <a:ln w="19050">
            <a:solidFill>
              <a:srgbClr val="4D4948"/>
            </a:solidFill>
          </a:ln>
        </p:spPr>
        <p:style>
          <a:lnRef idx="1">
            <a:schemeClr val="accent1"/>
          </a:lnRef>
          <a:fillRef idx="0">
            <a:schemeClr val="accent1"/>
          </a:fillRef>
          <a:effectRef idx="0">
            <a:schemeClr val="accent1"/>
          </a:effectRef>
          <a:fontRef idx="minor">
            <a:schemeClr val="tx1"/>
          </a:fontRef>
        </p:style>
      </p:cxnSp>
      <p:sp>
        <p:nvSpPr>
          <p:cNvPr id="147" name="TextBox 146"/>
          <p:cNvSpPr txBox="1"/>
          <p:nvPr/>
        </p:nvSpPr>
        <p:spPr>
          <a:xfrm>
            <a:off x="328735" y="6401702"/>
            <a:ext cx="931665" cy="236219"/>
          </a:xfrm>
          <a:prstGeom prst="rect">
            <a:avLst/>
          </a:prstGeom>
        </p:spPr>
        <p:txBody>
          <a:bodyPr wrap="none" rtlCol="0" anchor="ctr">
            <a:spAutoFit/>
          </a:bodyPr>
          <a:lstStyle/>
          <a:p>
            <a:pPr algn="ctr">
              <a:lnSpc>
                <a:spcPct val="85000"/>
              </a:lnSpc>
            </a:pPr>
            <a:r>
              <a:rPr lang="en-US" sz="1100" b="1" kern="0" dirty="0" smtClean="0"/>
              <a:t>RADview 5.0</a:t>
            </a:r>
          </a:p>
        </p:txBody>
      </p:sp>
      <p:sp>
        <p:nvSpPr>
          <p:cNvPr id="148" name="TextBox 147"/>
          <p:cNvSpPr txBox="1"/>
          <p:nvPr/>
        </p:nvSpPr>
        <p:spPr>
          <a:xfrm rot="19036335">
            <a:off x="2160449" y="4428326"/>
            <a:ext cx="436338" cy="246221"/>
          </a:xfrm>
          <a:prstGeom prst="rect">
            <a:avLst/>
          </a:prstGeom>
        </p:spPr>
        <p:txBody>
          <a:bodyPr wrap="none" rtlCol="0" anchor="ctr">
            <a:spAutoFit/>
          </a:bodyPr>
          <a:lstStyle/>
          <a:p>
            <a:pPr algn="ctr"/>
            <a:r>
              <a:rPr lang="en-US" sz="1000" b="1" kern="0" dirty="0" smtClean="0"/>
              <a:t>1/20</a:t>
            </a:r>
          </a:p>
        </p:txBody>
      </p:sp>
      <p:cxnSp>
        <p:nvCxnSpPr>
          <p:cNvPr id="109" name="Straight Connector 108"/>
          <p:cNvCxnSpPr/>
          <p:nvPr/>
        </p:nvCxnSpPr>
        <p:spPr>
          <a:xfrm>
            <a:off x="1416672" y="5224115"/>
            <a:ext cx="271709" cy="693730"/>
          </a:xfrm>
          <a:prstGeom prst="line">
            <a:avLst/>
          </a:prstGeom>
          <a:ln w="19050">
            <a:solidFill>
              <a:srgbClr val="4D4948"/>
            </a:solidFill>
          </a:ln>
        </p:spPr>
        <p:style>
          <a:lnRef idx="1">
            <a:schemeClr val="accent1"/>
          </a:lnRef>
          <a:fillRef idx="0">
            <a:schemeClr val="accent1"/>
          </a:fillRef>
          <a:effectRef idx="0">
            <a:schemeClr val="accent1"/>
          </a:effectRef>
          <a:fontRef idx="minor">
            <a:schemeClr val="tx1"/>
          </a:fontRef>
        </p:style>
      </p:cxnSp>
      <p:sp>
        <p:nvSpPr>
          <p:cNvPr id="146" name="Freeform 145"/>
          <p:cNvSpPr>
            <a:spLocks/>
          </p:cNvSpPr>
          <p:nvPr/>
        </p:nvSpPr>
        <p:spPr bwMode="auto">
          <a:xfrm>
            <a:off x="1008739" y="5077638"/>
            <a:ext cx="854685" cy="583377"/>
          </a:xfrm>
          <a:custGeom>
            <a:avLst/>
            <a:gdLst>
              <a:gd name="connsiteX0" fmla="*/ 10000 w 10000"/>
              <a:gd name="connsiteY0" fmla="*/ 7308 h 10000"/>
              <a:gd name="connsiteX1" fmla="*/ 10000 w 10000"/>
              <a:gd name="connsiteY1" fmla="*/ 7308 h 10000"/>
              <a:gd name="connsiteX2" fmla="*/ 8636 w 10000"/>
              <a:gd name="connsiteY2" fmla="*/ 4615 h 10000"/>
              <a:gd name="connsiteX3" fmla="*/ 8636 w 10000"/>
              <a:gd name="connsiteY3" fmla="*/ 4615 h 10000"/>
              <a:gd name="connsiteX4" fmla="*/ 6818 w 10000"/>
              <a:gd name="connsiteY4" fmla="*/ 2308 h 10000"/>
              <a:gd name="connsiteX5" fmla="*/ 5227 w 10000"/>
              <a:gd name="connsiteY5" fmla="*/ 0 h 10000"/>
              <a:gd name="connsiteX6" fmla="*/ 3864 w 10000"/>
              <a:gd name="connsiteY6" fmla="*/ 0 h 10000"/>
              <a:gd name="connsiteX7" fmla="*/ 2273 w 10000"/>
              <a:gd name="connsiteY7" fmla="*/ 2692 h 10000"/>
              <a:gd name="connsiteX8" fmla="*/ 1136 w 10000"/>
              <a:gd name="connsiteY8" fmla="*/ 4615 h 10000"/>
              <a:gd name="connsiteX9" fmla="*/ 0 w 10000"/>
              <a:gd name="connsiteY9" fmla="*/ 7308 h 10000"/>
              <a:gd name="connsiteX10" fmla="*/ 0 w 10000"/>
              <a:gd name="connsiteY10" fmla="*/ 7308 h 10000"/>
              <a:gd name="connsiteX11" fmla="*/ 1364 w 10000"/>
              <a:gd name="connsiteY11" fmla="*/ 10000 h 10000"/>
              <a:gd name="connsiteX12" fmla="*/ 8636 w 10000"/>
              <a:gd name="connsiteY12" fmla="*/ 10000 h 10000"/>
              <a:gd name="connsiteX13" fmla="*/ 10000 w 10000"/>
              <a:gd name="connsiteY13" fmla="*/ 7308 h 10000"/>
              <a:gd name="connsiteX0" fmla="*/ 10000 w 10000"/>
              <a:gd name="connsiteY0" fmla="*/ 7308 h 10000"/>
              <a:gd name="connsiteX1" fmla="*/ 10000 w 10000"/>
              <a:gd name="connsiteY1" fmla="*/ 7308 h 10000"/>
              <a:gd name="connsiteX2" fmla="*/ 8636 w 10000"/>
              <a:gd name="connsiteY2" fmla="*/ 4615 h 10000"/>
              <a:gd name="connsiteX3" fmla="*/ 8636 w 10000"/>
              <a:gd name="connsiteY3" fmla="*/ 4615 h 10000"/>
              <a:gd name="connsiteX4" fmla="*/ 6818 w 10000"/>
              <a:gd name="connsiteY4" fmla="*/ 2308 h 10000"/>
              <a:gd name="connsiteX5" fmla="*/ 5227 w 10000"/>
              <a:gd name="connsiteY5" fmla="*/ 0 h 10000"/>
              <a:gd name="connsiteX6" fmla="*/ 3864 w 10000"/>
              <a:gd name="connsiteY6" fmla="*/ 0 h 10000"/>
              <a:gd name="connsiteX7" fmla="*/ 2273 w 10000"/>
              <a:gd name="connsiteY7" fmla="*/ 2692 h 10000"/>
              <a:gd name="connsiteX8" fmla="*/ 1136 w 10000"/>
              <a:gd name="connsiteY8" fmla="*/ 4615 h 10000"/>
              <a:gd name="connsiteX9" fmla="*/ 0 w 10000"/>
              <a:gd name="connsiteY9" fmla="*/ 7308 h 10000"/>
              <a:gd name="connsiteX10" fmla="*/ 0 w 10000"/>
              <a:gd name="connsiteY10" fmla="*/ 7308 h 10000"/>
              <a:gd name="connsiteX11" fmla="*/ 1364 w 10000"/>
              <a:gd name="connsiteY11" fmla="*/ 10000 h 10000"/>
              <a:gd name="connsiteX12" fmla="*/ 7589 w 10000"/>
              <a:gd name="connsiteY12" fmla="*/ 9973 h 10000"/>
              <a:gd name="connsiteX13" fmla="*/ 10000 w 10000"/>
              <a:gd name="connsiteY13" fmla="*/ 7308 h 10000"/>
              <a:gd name="connsiteX0" fmla="*/ 7589 w 10000"/>
              <a:gd name="connsiteY0" fmla="*/ 9973 h 10000"/>
              <a:gd name="connsiteX1" fmla="*/ 10000 w 10000"/>
              <a:gd name="connsiteY1" fmla="*/ 7308 h 10000"/>
              <a:gd name="connsiteX2" fmla="*/ 8636 w 10000"/>
              <a:gd name="connsiteY2" fmla="*/ 4615 h 10000"/>
              <a:gd name="connsiteX3" fmla="*/ 8636 w 10000"/>
              <a:gd name="connsiteY3" fmla="*/ 4615 h 10000"/>
              <a:gd name="connsiteX4" fmla="*/ 6818 w 10000"/>
              <a:gd name="connsiteY4" fmla="*/ 2308 h 10000"/>
              <a:gd name="connsiteX5" fmla="*/ 5227 w 10000"/>
              <a:gd name="connsiteY5" fmla="*/ 0 h 10000"/>
              <a:gd name="connsiteX6" fmla="*/ 3864 w 10000"/>
              <a:gd name="connsiteY6" fmla="*/ 0 h 10000"/>
              <a:gd name="connsiteX7" fmla="*/ 2273 w 10000"/>
              <a:gd name="connsiteY7" fmla="*/ 2692 h 10000"/>
              <a:gd name="connsiteX8" fmla="*/ 1136 w 10000"/>
              <a:gd name="connsiteY8" fmla="*/ 4615 h 10000"/>
              <a:gd name="connsiteX9" fmla="*/ 0 w 10000"/>
              <a:gd name="connsiteY9" fmla="*/ 7308 h 10000"/>
              <a:gd name="connsiteX10" fmla="*/ 0 w 10000"/>
              <a:gd name="connsiteY10" fmla="*/ 7308 h 10000"/>
              <a:gd name="connsiteX11" fmla="*/ 1364 w 10000"/>
              <a:gd name="connsiteY11" fmla="*/ 10000 h 10000"/>
              <a:gd name="connsiteX12" fmla="*/ 7589 w 10000"/>
              <a:gd name="connsiteY12" fmla="*/ 9973 h 10000"/>
              <a:gd name="connsiteX0" fmla="*/ 7589 w 10000"/>
              <a:gd name="connsiteY0" fmla="*/ 9973 h 10000"/>
              <a:gd name="connsiteX1" fmla="*/ 8679 w 10000"/>
              <a:gd name="connsiteY1" fmla="*/ 7254 h 10000"/>
              <a:gd name="connsiteX2" fmla="*/ 8636 w 10000"/>
              <a:gd name="connsiteY2" fmla="*/ 4615 h 10000"/>
              <a:gd name="connsiteX3" fmla="*/ 8636 w 10000"/>
              <a:gd name="connsiteY3" fmla="*/ 4615 h 10000"/>
              <a:gd name="connsiteX4" fmla="*/ 6818 w 10000"/>
              <a:gd name="connsiteY4" fmla="*/ 2308 h 10000"/>
              <a:gd name="connsiteX5" fmla="*/ 5227 w 10000"/>
              <a:gd name="connsiteY5" fmla="*/ 0 h 10000"/>
              <a:gd name="connsiteX6" fmla="*/ 3864 w 10000"/>
              <a:gd name="connsiteY6" fmla="*/ 0 h 10000"/>
              <a:gd name="connsiteX7" fmla="*/ 2273 w 10000"/>
              <a:gd name="connsiteY7" fmla="*/ 2692 h 10000"/>
              <a:gd name="connsiteX8" fmla="*/ 1136 w 10000"/>
              <a:gd name="connsiteY8" fmla="*/ 4615 h 10000"/>
              <a:gd name="connsiteX9" fmla="*/ 0 w 10000"/>
              <a:gd name="connsiteY9" fmla="*/ 7308 h 10000"/>
              <a:gd name="connsiteX10" fmla="*/ 0 w 10000"/>
              <a:gd name="connsiteY10" fmla="*/ 7308 h 10000"/>
              <a:gd name="connsiteX11" fmla="*/ 1364 w 10000"/>
              <a:gd name="connsiteY11" fmla="*/ 10000 h 10000"/>
              <a:gd name="connsiteX12" fmla="*/ 7589 w 10000"/>
              <a:gd name="connsiteY12" fmla="*/ 9973 h 10000"/>
              <a:gd name="connsiteX0" fmla="*/ 7589 w 10000"/>
              <a:gd name="connsiteY0" fmla="*/ 9973 h 10000"/>
              <a:gd name="connsiteX1" fmla="*/ 8679 w 10000"/>
              <a:gd name="connsiteY1" fmla="*/ 7254 h 10000"/>
              <a:gd name="connsiteX2" fmla="*/ 8636 w 10000"/>
              <a:gd name="connsiteY2" fmla="*/ 4615 h 10000"/>
              <a:gd name="connsiteX3" fmla="*/ 6818 w 10000"/>
              <a:gd name="connsiteY3" fmla="*/ 2308 h 10000"/>
              <a:gd name="connsiteX4" fmla="*/ 5227 w 10000"/>
              <a:gd name="connsiteY4" fmla="*/ 0 h 10000"/>
              <a:gd name="connsiteX5" fmla="*/ 3864 w 10000"/>
              <a:gd name="connsiteY5" fmla="*/ 0 h 10000"/>
              <a:gd name="connsiteX6" fmla="*/ 2273 w 10000"/>
              <a:gd name="connsiteY6" fmla="*/ 2692 h 10000"/>
              <a:gd name="connsiteX7" fmla="*/ 1136 w 10000"/>
              <a:gd name="connsiteY7" fmla="*/ 4615 h 10000"/>
              <a:gd name="connsiteX8" fmla="*/ 0 w 10000"/>
              <a:gd name="connsiteY8" fmla="*/ 7308 h 10000"/>
              <a:gd name="connsiteX9" fmla="*/ 0 w 10000"/>
              <a:gd name="connsiteY9" fmla="*/ 7308 h 10000"/>
              <a:gd name="connsiteX10" fmla="*/ 1364 w 10000"/>
              <a:gd name="connsiteY10" fmla="*/ 10000 h 10000"/>
              <a:gd name="connsiteX11" fmla="*/ 7589 w 10000"/>
              <a:gd name="connsiteY11" fmla="*/ 9973 h 10000"/>
              <a:gd name="connsiteX0" fmla="*/ 7589 w 9162"/>
              <a:gd name="connsiteY0" fmla="*/ 9973 h 10000"/>
              <a:gd name="connsiteX1" fmla="*/ 8679 w 9162"/>
              <a:gd name="connsiteY1" fmla="*/ 7254 h 10000"/>
              <a:gd name="connsiteX2" fmla="*/ 7798 w 9162"/>
              <a:gd name="connsiteY2" fmla="*/ 4479 h 10000"/>
              <a:gd name="connsiteX3" fmla="*/ 6818 w 9162"/>
              <a:gd name="connsiteY3" fmla="*/ 2308 h 10000"/>
              <a:gd name="connsiteX4" fmla="*/ 5227 w 9162"/>
              <a:gd name="connsiteY4" fmla="*/ 0 h 10000"/>
              <a:gd name="connsiteX5" fmla="*/ 3864 w 9162"/>
              <a:gd name="connsiteY5" fmla="*/ 0 h 10000"/>
              <a:gd name="connsiteX6" fmla="*/ 2273 w 9162"/>
              <a:gd name="connsiteY6" fmla="*/ 2692 h 10000"/>
              <a:gd name="connsiteX7" fmla="*/ 1136 w 9162"/>
              <a:gd name="connsiteY7" fmla="*/ 4615 h 10000"/>
              <a:gd name="connsiteX8" fmla="*/ 0 w 9162"/>
              <a:gd name="connsiteY8" fmla="*/ 7308 h 10000"/>
              <a:gd name="connsiteX9" fmla="*/ 0 w 9162"/>
              <a:gd name="connsiteY9" fmla="*/ 7308 h 10000"/>
              <a:gd name="connsiteX10" fmla="*/ 1364 w 9162"/>
              <a:gd name="connsiteY10" fmla="*/ 10000 h 10000"/>
              <a:gd name="connsiteX11" fmla="*/ 7589 w 9162"/>
              <a:gd name="connsiteY11" fmla="*/ 9973 h 10000"/>
              <a:gd name="connsiteX0" fmla="*/ 8283 w 9854"/>
              <a:gd name="connsiteY0" fmla="*/ 9973 h 10000"/>
              <a:gd name="connsiteX1" fmla="*/ 9473 w 9854"/>
              <a:gd name="connsiteY1" fmla="*/ 7254 h 10000"/>
              <a:gd name="connsiteX2" fmla="*/ 8230 w 9854"/>
              <a:gd name="connsiteY2" fmla="*/ 4533 h 10000"/>
              <a:gd name="connsiteX3" fmla="*/ 7442 w 9854"/>
              <a:gd name="connsiteY3" fmla="*/ 2308 h 10000"/>
              <a:gd name="connsiteX4" fmla="*/ 5705 w 9854"/>
              <a:gd name="connsiteY4" fmla="*/ 0 h 10000"/>
              <a:gd name="connsiteX5" fmla="*/ 4217 w 9854"/>
              <a:gd name="connsiteY5" fmla="*/ 0 h 10000"/>
              <a:gd name="connsiteX6" fmla="*/ 2481 w 9854"/>
              <a:gd name="connsiteY6" fmla="*/ 2692 h 10000"/>
              <a:gd name="connsiteX7" fmla="*/ 1240 w 9854"/>
              <a:gd name="connsiteY7" fmla="*/ 4615 h 10000"/>
              <a:gd name="connsiteX8" fmla="*/ 0 w 9854"/>
              <a:gd name="connsiteY8" fmla="*/ 7308 h 10000"/>
              <a:gd name="connsiteX9" fmla="*/ 0 w 9854"/>
              <a:gd name="connsiteY9" fmla="*/ 7308 h 10000"/>
              <a:gd name="connsiteX10" fmla="*/ 1489 w 9854"/>
              <a:gd name="connsiteY10" fmla="*/ 10000 h 10000"/>
              <a:gd name="connsiteX11" fmla="*/ 8283 w 9854"/>
              <a:gd name="connsiteY11" fmla="*/ 9973 h 10000"/>
              <a:gd name="connsiteX0" fmla="*/ 8406 w 10000"/>
              <a:gd name="connsiteY0" fmla="*/ 9973 h 10000"/>
              <a:gd name="connsiteX1" fmla="*/ 9613 w 10000"/>
              <a:gd name="connsiteY1" fmla="*/ 7254 h 10000"/>
              <a:gd name="connsiteX2" fmla="*/ 8352 w 10000"/>
              <a:gd name="connsiteY2" fmla="*/ 4533 h 10000"/>
              <a:gd name="connsiteX3" fmla="*/ 7552 w 10000"/>
              <a:gd name="connsiteY3" fmla="*/ 2308 h 10000"/>
              <a:gd name="connsiteX4" fmla="*/ 5790 w 10000"/>
              <a:gd name="connsiteY4" fmla="*/ 0 h 10000"/>
              <a:gd name="connsiteX5" fmla="*/ 4279 w 10000"/>
              <a:gd name="connsiteY5" fmla="*/ 0 h 10000"/>
              <a:gd name="connsiteX6" fmla="*/ 2518 w 10000"/>
              <a:gd name="connsiteY6" fmla="*/ 2692 h 10000"/>
              <a:gd name="connsiteX7" fmla="*/ 1258 w 10000"/>
              <a:gd name="connsiteY7" fmla="*/ 4615 h 10000"/>
              <a:gd name="connsiteX8" fmla="*/ 0 w 10000"/>
              <a:gd name="connsiteY8" fmla="*/ 7308 h 10000"/>
              <a:gd name="connsiteX9" fmla="*/ 0 w 10000"/>
              <a:gd name="connsiteY9" fmla="*/ 7308 h 10000"/>
              <a:gd name="connsiteX10" fmla="*/ 1511 w 10000"/>
              <a:gd name="connsiteY10" fmla="*/ 10000 h 10000"/>
              <a:gd name="connsiteX11" fmla="*/ 8406 w 10000"/>
              <a:gd name="connsiteY11" fmla="*/ 9973 h 10000"/>
              <a:gd name="connsiteX0" fmla="*/ 8103 w 9863"/>
              <a:gd name="connsiteY0" fmla="*/ 10000 h 10000"/>
              <a:gd name="connsiteX1" fmla="*/ 9613 w 9863"/>
              <a:gd name="connsiteY1" fmla="*/ 7254 h 10000"/>
              <a:gd name="connsiteX2" fmla="*/ 8352 w 9863"/>
              <a:gd name="connsiteY2" fmla="*/ 4533 h 10000"/>
              <a:gd name="connsiteX3" fmla="*/ 7552 w 9863"/>
              <a:gd name="connsiteY3" fmla="*/ 2308 h 10000"/>
              <a:gd name="connsiteX4" fmla="*/ 5790 w 9863"/>
              <a:gd name="connsiteY4" fmla="*/ 0 h 10000"/>
              <a:gd name="connsiteX5" fmla="*/ 4279 w 9863"/>
              <a:gd name="connsiteY5" fmla="*/ 0 h 10000"/>
              <a:gd name="connsiteX6" fmla="*/ 2518 w 9863"/>
              <a:gd name="connsiteY6" fmla="*/ 2692 h 10000"/>
              <a:gd name="connsiteX7" fmla="*/ 1258 w 9863"/>
              <a:gd name="connsiteY7" fmla="*/ 4615 h 10000"/>
              <a:gd name="connsiteX8" fmla="*/ 0 w 9863"/>
              <a:gd name="connsiteY8" fmla="*/ 7308 h 10000"/>
              <a:gd name="connsiteX9" fmla="*/ 0 w 9863"/>
              <a:gd name="connsiteY9" fmla="*/ 7308 h 10000"/>
              <a:gd name="connsiteX10" fmla="*/ 1511 w 9863"/>
              <a:gd name="connsiteY10" fmla="*/ 10000 h 10000"/>
              <a:gd name="connsiteX11" fmla="*/ 8103 w 9863"/>
              <a:gd name="connsiteY11" fmla="*/ 10000 h 10000"/>
              <a:gd name="connsiteX0" fmla="*/ 8216 w 10000"/>
              <a:gd name="connsiteY0" fmla="*/ 10000 h 10000"/>
              <a:gd name="connsiteX1" fmla="*/ 9747 w 10000"/>
              <a:gd name="connsiteY1" fmla="*/ 7254 h 10000"/>
              <a:gd name="connsiteX2" fmla="*/ 8468 w 10000"/>
              <a:gd name="connsiteY2" fmla="*/ 4533 h 10000"/>
              <a:gd name="connsiteX3" fmla="*/ 7657 w 10000"/>
              <a:gd name="connsiteY3" fmla="*/ 2308 h 10000"/>
              <a:gd name="connsiteX4" fmla="*/ 5870 w 10000"/>
              <a:gd name="connsiteY4" fmla="*/ 0 h 10000"/>
              <a:gd name="connsiteX5" fmla="*/ 4338 w 10000"/>
              <a:gd name="connsiteY5" fmla="*/ 0 h 10000"/>
              <a:gd name="connsiteX6" fmla="*/ 2553 w 10000"/>
              <a:gd name="connsiteY6" fmla="*/ 2692 h 10000"/>
              <a:gd name="connsiteX7" fmla="*/ 1275 w 10000"/>
              <a:gd name="connsiteY7" fmla="*/ 4615 h 10000"/>
              <a:gd name="connsiteX8" fmla="*/ 0 w 10000"/>
              <a:gd name="connsiteY8" fmla="*/ 7308 h 10000"/>
              <a:gd name="connsiteX9" fmla="*/ 0 w 10000"/>
              <a:gd name="connsiteY9" fmla="*/ 7308 h 10000"/>
              <a:gd name="connsiteX10" fmla="*/ 1532 w 10000"/>
              <a:gd name="connsiteY10" fmla="*/ 10000 h 10000"/>
              <a:gd name="connsiteX11" fmla="*/ 8216 w 10000"/>
              <a:gd name="connsiteY11" fmla="*/ 10000 h 10000"/>
              <a:gd name="connsiteX0" fmla="*/ 8216 w 9747"/>
              <a:gd name="connsiteY0" fmla="*/ 10000 h 10000"/>
              <a:gd name="connsiteX1" fmla="*/ 9747 w 9747"/>
              <a:gd name="connsiteY1" fmla="*/ 7254 h 10000"/>
              <a:gd name="connsiteX2" fmla="*/ 8468 w 9747"/>
              <a:gd name="connsiteY2" fmla="*/ 4533 h 10000"/>
              <a:gd name="connsiteX3" fmla="*/ 7657 w 9747"/>
              <a:gd name="connsiteY3" fmla="*/ 2308 h 10000"/>
              <a:gd name="connsiteX4" fmla="*/ 5870 w 9747"/>
              <a:gd name="connsiteY4" fmla="*/ 0 h 10000"/>
              <a:gd name="connsiteX5" fmla="*/ 4338 w 9747"/>
              <a:gd name="connsiteY5" fmla="*/ 0 h 10000"/>
              <a:gd name="connsiteX6" fmla="*/ 2553 w 9747"/>
              <a:gd name="connsiteY6" fmla="*/ 2692 h 10000"/>
              <a:gd name="connsiteX7" fmla="*/ 1275 w 9747"/>
              <a:gd name="connsiteY7" fmla="*/ 4615 h 10000"/>
              <a:gd name="connsiteX8" fmla="*/ 0 w 9747"/>
              <a:gd name="connsiteY8" fmla="*/ 7308 h 10000"/>
              <a:gd name="connsiteX9" fmla="*/ 0 w 9747"/>
              <a:gd name="connsiteY9" fmla="*/ 7308 h 10000"/>
              <a:gd name="connsiteX10" fmla="*/ 1532 w 9747"/>
              <a:gd name="connsiteY10" fmla="*/ 10000 h 10000"/>
              <a:gd name="connsiteX11" fmla="*/ 8216 w 9747"/>
              <a:gd name="connsiteY11" fmla="*/ 10000 h 10000"/>
              <a:gd name="connsiteX0" fmla="*/ 8429 w 10000"/>
              <a:gd name="connsiteY0" fmla="*/ 10000 h 10000"/>
              <a:gd name="connsiteX1" fmla="*/ 10000 w 10000"/>
              <a:gd name="connsiteY1" fmla="*/ 7254 h 10000"/>
              <a:gd name="connsiteX2" fmla="*/ 8688 w 10000"/>
              <a:gd name="connsiteY2" fmla="*/ 4533 h 10000"/>
              <a:gd name="connsiteX3" fmla="*/ 7856 w 10000"/>
              <a:gd name="connsiteY3" fmla="*/ 2308 h 10000"/>
              <a:gd name="connsiteX4" fmla="*/ 6022 w 10000"/>
              <a:gd name="connsiteY4" fmla="*/ 0 h 10000"/>
              <a:gd name="connsiteX5" fmla="*/ 4451 w 10000"/>
              <a:gd name="connsiteY5" fmla="*/ 0 h 10000"/>
              <a:gd name="connsiteX6" fmla="*/ 2619 w 10000"/>
              <a:gd name="connsiteY6" fmla="*/ 2692 h 10000"/>
              <a:gd name="connsiteX7" fmla="*/ 1308 w 10000"/>
              <a:gd name="connsiteY7" fmla="*/ 4615 h 10000"/>
              <a:gd name="connsiteX8" fmla="*/ 0 w 10000"/>
              <a:gd name="connsiteY8" fmla="*/ 7308 h 10000"/>
              <a:gd name="connsiteX9" fmla="*/ 0 w 10000"/>
              <a:gd name="connsiteY9" fmla="*/ 7308 h 10000"/>
              <a:gd name="connsiteX10" fmla="*/ 1572 w 10000"/>
              <a:gd name="connsiteY10" fmla="*/ 10000 h 10000"/>
              <a:gd name="connsiteX11" fmla="*/ 8429 w 10000"/>
              <a:gd name="connsiteY11" fmla="*/ 10000 h 10000"/>
              <a:gd name="connsiteX0" fmla="*/ 8429 w 10000"/>
              <a:gd name="connsiteY0" fmla="*/ 10000 h 10000"/>
              <a:gd name="connsiteX1" fmla="*/ 10000 w 10000"/>
              <a:gd name="connsiteY1" fmla="*/ 7254 h 10000"/>
              <a:gd name="connsiteX2" fmla="*/ 8688 w 10000"/>
              <a:gd name="connsiteY2" fmla="*/ 4533 h 10000"/>
              <a:gd name="connsiteX3" fmla="*/ 7856 w 10000"/>
              <a:gd name="connsiteY3" fmla="*/ 2308 h 10000"/>
              <a:gd name="connsiteX4" fmla="*/ 6022 w 10000"/>
              <a:gd name="connsiteY4" fmla="*/ 0 h 10000"/>
              <a:gd name="connsiteX5" fmla="*/ 4451 w 10000"/>
              <a:gd name="connsiteY5" fmla="*/ 0 h 10000"/>
              <a:gd name="connsiteX6" fmla="*/ 2619 w 10000"/>
              <a:gd name="connsiteY6" fmla="*/ 2692 h 10000"/>
              <a:gd name="connsiteX7" fmla="*/ 1308 w 10000"/>
              <a:gd name="connsiteY7" fmla="*/ 4615 h 10000"/>
              <a:gd name="connsiteX8" fmla="*/ 0 w 10000"/>
              <a:gd name="connsiteY8" fmla="*/ 7308 h 10000"/>
              <a:gd name="connsiteX9" fmla="*/ 0 w 10000"/>
              <a:gd name="connsiteY9" fmla="*/ 7308 h 10000"/>
              <a:gd name="connsiteX10" fmla="*/ 1572 w 10000"/>
              <a:gd name="connsiteY10" fmla="*/ 10000 h 10000"/>
              <a:gd name="connsiteX11" fmla="*/ 8429 w 10000"/>
              <a:gd name="connsiteY11" fmla="*/ 10000 h 10000"/>
              <a:gd name="connsiteX0" fmla="*/ 8429 w 10000"/>
              <a:gd name="connsiteY0" fmla="*/ 10000 h 10000"/>
              <a:gd name="connsiteX1" fmla="*/ 10000 w 10000"/>
              <a:gd name="connsiteY1" fmla="*/ 7254 h 10000"/>
              <a:gd name="connsiteX2" fmla="*/ 8688 w 10000"/>
              <a:gd name="connsiteY2" fmla="*/ 4533 h 10000"/>
              <a:gd name="connsiteX3" fmla="*/ 7856 w 10000"/>
              <a:gd name="connsiteY3" fmla="*/ 2308 h 10000"/>
              <a:gd name="connsiteX4" fmla="*/ 6022 w 10000"/>
              <a:gd name="connsiteY4" fmla="*/ 0 h 10000"/>
              <a:gd name="connsiteX5" fmla="*/ 4451 w 10000"/>
              <a:gd name="connsiteY5" fmla="*/ 0 h 10000"/>
              <a:gd name="connsiteX6" fmla="*/ 2619 w 10000"/>
              <a:gd name="connsiteY6" fmla="*/ 2692 h 10000"/>
              <a:gd name="connsiteX7" fmla="*/ 1308 w 10000"/>
              <a:gd name="connsiteY7" fmla="*/ 4615 h 10000"/>
              <a:gd name="connsiteX8" fmla="*/ 0 w 10000"/>
              <a:gd name="connsiteY8" fmla="*/ 7308 h 10000"/>
              <a:gd name="connsiteX9" fmla="*/ 0 w 10000"/>
              <a:gd name="connsiteY9" fmla="*/ 7308 h 10000"/>
              <a:gd name="connsiteX10" fmla="*/ 1572 w 10000"/>
              <a:gd name="connsiteY10" fmla="*/ 10000 h 10000"/>
              <a:gd name="connsiteX11" fmla="*/ 8429 w 10000"/>
              <a:gd name="connsiteY11" fmla="*/ 10000 h 10000"/>
              <a:gd name="connsiteX0" fmla="*/ 8429 w 10000"/>
              <a:gd name="connsiteY0" fmla="*/ 10000 h 10000"/>
              <a:gd name="connsiteX1" fmla="*/ 10000 w 10000"/>
              <a:gd name="connsiteY1" fmla="*/ 7254 h 10000"/>
              <a:gd name="connsiteX2" fmla="*/ 8688 w 10000"/>
              <a:gd name="connsiteY2" fmla="*/ 4533 h 10000"/>
              <a:gd name="connsiteX3" fmla="*/ 7540 w 10000"/>
              <a:gd name="connsiteY3" fmla="*/ 2362 h 10000"/>
              <a:gd name="connsiteX4" fmla="*/ 6022 w 10000"/>
              <a:gd name="connsiteY4" fmla="*/ 0 h 10000"/>
              <a:gd name="connsiteX5" fmla="*/ 4451 w 10000"/>
              <a:gd name="connsiteY5" fmla="*/ 0 h 10000"/>
              <a:gd name="connsiteX6" fmla="*/ 2619 w 10000"/>
              <a:gd name="connsiteY6" fmla="*/ 2692 h 10000"/>
              <a:gd name="connsiteX7" fmla="*/ 1308 w 10000"/>
              <a:gd name="connsiteY7" fmla="*/ 4615 h 10000"/>
              <a:gd name="connsiteX8" fmla="*/ 0 w 10000"/>
              <a:gd name="connsiteY8" fmla="*/ 7308 h 10000"/>
              <a:gd name="connsiteX9" fmla="*/ 0 w 10000"/>
              <a:gd name="connsiteY9" fmla="*/ 7308 h 10000"/>
              <a:gd name="connsiteX10" fmla="*/ 1572 w 10000"/>
              <a:gd name="connsiteY10" fmla="*/ 10000 h 10000"/>
              <a:gd name="connsiteX11" fmla="*/ 8429 w 10000"/>
              <a:gd name="connsiteY11" fmla="*/ 10000 h 10000"/>
              <a:gd name="connsiteX0" fmla="*/ 8429 w 10000"/>
              <a:gd name="connsiteY0" fmla="*/ 10000 h 10000"/>
              <a:gd name="connsiteX1" fmla="*/ 10000 w 10000"/>
              <a:gd name="connsiteY1" fmla="*/ 7254 h 10000"/>
              <a:gd name="connsiteX2" fmla="*/ 8688 w 10000"/>
              <a:gd name="connsiteY2" fmla="*/ 4533 h 10000"/>
              <a:gd name="connsiteX3" fmla="*/ 7540 w 10000"/>
              <a:gd name="connsiteY3" fmla="*/ 2362 h 10000"/>
              <a:gd name="connsiteX4" fmla="*/ 6003 w 10000"/>
              <a:gd name="connsiteY4" fmla="*/ 82 h 10000"/>
              <a:gd name="connsiteX5" fmla="*/ 4451 w 10000"/>
              <a:gd name="connsiteY5" fmla="*/ 0 h 10000"/>
              <a:gd name="connsiteX6" fmla="*/ 2619 w 10000"/>
              <a:gd name="connsiteY6" fmla="*/ 2692 h 10000"/>
              <a:gd name="connsiteX7" fmla="*/ 1308 w 10000"/>
              <a:gd name="connsiteY7" fmla="*/ 4615 h 10000"/>
              <a:gd name="connsiteX8" fmla="*/ 0 w 10000"/>
              <a:gd name="connsiteY8" fmla="*/ 7308 h 10000"/>
              <a:gd name="connsiteX9" fmla="*/ 0 w 10000"/>
              <a:gd name="connsiteY9" fmla="*/ 7308 h 10000"/>
              <a:gd name="connsiteX10" fmla="*/ 1572 w 10000"/>
              <a:gd name="connsiteY10" fmla="*/ 10000 h 10000"/>
              <a:gd name="connsiteX11" fmla="*/ 8429 w 10000"/>
              <a:gd name="connsiteY11" fmla="*/ 10000 h 10000"/>
              <a:gd name="connsiteX0" fmla="*/ 8429 w 10000"/>
              <a:gd name="connsiteY0" fmla="*/ 10000 h 10000"/>
              <a:gd name="connsiteX1" fmla="*/ 10000 w 10000"/>
              <a:gd name="connsiteY1" fmla="*/ 7254 h 10000"/>
              <a:gd name="connsiteX2" fmla="*/ 8688 w 10000"/>
              <a:gd name="connsiteY2" fmla="*/ 4533 h 10000"/>
              <a:gd name="connsiteX3" fmla="*/ 7540 w 10000"/>
              <a:gd name="connsiteY3" fmla="*/ 2362 h 10000"/>
              <a:gd name="connsiteX4" fmla="*/ 6003 w 10000"/>
              <a:gd name="connsiteY4" fmla="*/ 82 h 10000"/>
              <a:gd name="connsiteX5" fmla="*/ 4451 w 10000"/>
              <a:gd name="connsiteY5" fmla="*/ 0 h 10000"/>
              <a:gd name="connsiteX6" fmla="*/ 2619 w 10000"/>
              <a:gd name="connsiteY6" fmla="*/ 2692 h 10000"/>
              <a:gd name="connsiteX7" fmla="*/ 1308 w 10000"/>
              <a:gd name="connsiteY7" fmla="*/ 4615 h 10000"/>
              <a:gd name="connsiteX8" fmla="*/ 0 w 10000"/>
              <a:gd name="connsiteY8" fmla="*/ 7308 h 10000"/>
              <a:gd name="connsiteX9" fmla="*/ 0 w 10000"/>
              <a:gd name="connsiteY9" fmla="*/ 7308 h 10000"/>
              <a:gd name="connsiteX10" fmla="*/ 1572 w 10000"/>
              <a:gd name="connsiteY10" fmla="*/ 10000 h 10000"/>
              <a:gd name="connsiteX11" fmla="*/ 8429 w 10000"/>
              <a:gd name="connsiteY11" fmla="*/ 10000 h 10000"/>
              <a:gd name="connsiteX0" fmla="*/ 8429 w 10000"/>
              <a:gd name="connsiteY0" fmla="*/ 10000 h 10000"/>
              <a:gd name="connsiteX1" fmla="*/ 10000 w 10000"/>
              <a:gd name="connsiteY1" fmla="*/ 7254 h 10000"/>
              <a:gd name="connsiteX2" fmla="*/ 8688 w 10000"/>
              <a:gd name="connsiteY2" fmla="*/ 4533 h 10000"/>
              <a:gd name="connsiteX3" fmla="*/ 7540 w 10000"/>
              <a:gd name="connsiteY3" fmla="*/ 2362 h 10000"/>
              <a:gd name="connsiteX4" fmla="*/ 6003 w 10000"/>
              <a:gd name="connsiteY4" fmla="*/ 82 h 10000"/>
              <a:gd name="connsiteX5" fmla="*/ 4451 w 10000"/>
              <a:gd name="connsiteY5" fmla="*/ 0 h 10000"/>
              <a:gd name="connsiteX6" fmla="*/ 2619 w 10000"/>
              <a:gd name="connsiteY6" fmla="*/ 2692 h 10000"/>
              <a:gd name="connsiteX7" fmla="*/ 1308 w 10000"/>
              <a:gd name="connsiteY7" fmla="*/ 4615 h 10000"/>
              <a:gd name="connsiteX8" fmla="*/ 0 w 10000"/>
              <a:gd name="connsiteY8" fmla="*/ 7308 h 10000"/>
              <a:gd name="connsiteX9" fmla="*/ 0 w 10000"/>
              <a:gd name="connsiteY9" fmla="*/ 7308 h 10000"/>
              <a:gd name="connsiteX10" fmla="*/ 1572 w 10000"/>
              <a:gd name="connsiteY10" fmla="*/ 10000 h 10000"/>
              <a:gd name="connsiteX11" fmla="*/ 8429 w 10000"/>
              <a:gd name="connsiteY11" fmla="*/ 10000 h 10000"/>
              <a:gd name="connsiteX0" fmla="*/ 8429 w 10000"/>
              <a:gd name="connsiteY0" fmla="*/ 10000 h 10000"/>
              <a:gd name="connsiteX1" fmla="*/ 10000 w 10000"/>
              <a:gd name="connsiteY1" fmla="*/ 7254 h 10000"/>
              <a:gd name="connsiteX2" fmla="*/ 8688 w 10000"/>
              <a:gd name="connsiteY2" fmla="*/ 4533 h 10000"/>
              <a:gd name="connsiteX3" fmla="*/ 7540 w 10000"/>
              <a:gd name="connsiteY3" fmla="*/ 2362 h 10000"/>
              <a:gd name="connsiteX4" fmla="*/ 6003 w 10000"/>
              <a:gd name="connsiteY4" fmla="*/ 82 h 10000"/>
              <a:gd name="connsiteX5" fmla="*/ 4451 w 10000"/>
              <a:gd name="connsiteY5" fmla="*/ 0 h 10000"/>
              <a:gd name="connsiteX6" fmla="*/ 2619 w 10000"/>
              <a:gd name="connsiteY6" fmla="*/ 2692 h 10000"/>
              <a:gd name="connsiteX7" fmla="*/ 1308 w 10000"/>
              <a:gd name="connsiteY7" fmla="*/ 4615 h 10000"/>
              <a:gd name="connsiteX8" fmla="*/ 0 w 10000"/>
              <a:gd name="connsiteY8" fmla="*/ 7308 h 10000"/>
              <a:gd name="connsiteX9" fmla="*/ 0 w 10000"/>
              <a:gd name="connsiteY9" fmla="*/ 7308 h 10000"/>
              <a:gd name="connsiteX10" fmla="*/ 1572 w 10000"/>
              <a:gd name="connsiteY10" fmla="*/ 10000 h 10000"/>
              <a:gd name="connsiteX11" fmla="*/ 8429 w 10000"/>
              <a:gd name="connsiteY11"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00" h="10000">
                <a:moveTo>
                  <a:pt x="8429" y="10000"/>
                </a:moveTo>
                <a:cubicBezTo>
                  <a:pt x="9623" y="9932"/>
                  <a:pt x="9985" y="8392"/>
                  <a:pt x="10000" y="7254"/>
                </a:cubicBezTo>
                <a:cubicBezTo>
                  <a:pt x="10000" y="7254"/>
                  <a:pt x="9888" y="4533"/>
                  <a:pt x="8688" y="4533"/>
                </a:cubicBezTo>
                <a:cubicBezTo>
                  <a:pt x="8652" y="3301"/>
                  <a:pt x="8096" y="2397"/>
                  <a:pt x="7540" y="2362"/>
                </a:cubicBezTo>
                <a:cubicBezTo>
                  <a:pt x="7278" y="1592"/>
                  <a:pt x="7184" y="55"/>
                  <a:pt x="6003" y="82"/>
                </a:cubicBezTo>
                <a:lnTo>
                  <a:pt x="4451" y="0"/>
                </a:lnTo>
                <a:cubicBezTo>
                  <a:pt x="4451" y="0"/>
                  <a:pt x="2880" y="0"/>
                  <a:pt x="2619" y="2692"/>
                </a:cubicBezTo>
                <a:cubicBezTo>
                  <a:pt x="2356" y="2692"/>
                  <a:pt x="1308" y="2692"/>
                  <a:pt x="1308" y="4615"/>
                </a:cubicBezTo>
                <a:cubicBezTo>
                  <a:pt x="785" y="4615"/>
                  <a:pt x="0" y="5000"/>
                  <a:pt x="0" y="7308"/>
                </a:cubicBezTo>
                <a:lnTo>
                  <a:pt x="0" y="7308"/>
                </a:lnTo>
                <a:cubicBezTo>
                  <a:pt x="0" y="7308"/>
                  <a:pt x="0" y="10000"/>
                  <a:pt x="1572" y="10000"/>
                </a:cubicBezTo>
                <a:lnTo>
                  <a:pt x="8429" y="10000"/>
                </a:lnTo>
                <a:close/>
              </a:path>
            </a:pathLst>
          </a:custGeom>
          <a:solidFill>
            <a:schemeClr val="bg1"/>
          </a:solidFill>
          <a:ln w="38100">
            <a:solidFill>
              <a:srgbClr val="F3AE4A"/>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pic>
        <p:nvPicPr>
          <p:cNvPr id="110" name="Picture 109" descr="RAD RADview.png"/>
          <p:cNvPicPr>
            <a:picLocks noChangeAspect="1"/>
          </p:cNvPicPr>
          <p:nvPr/>
        </p:nvPicPr>
        <p:blipFill>
          <a:blip r:embed="rId7" cstate="print"/>
          <a:stretch>
            <a:fillRect/>
          </a:stretch>
        </p:blipFill>
        <p:spPr>
          <a:xfrm>
            <a:off x="1520540" y="5895353"/>
            <a:ext cx="518161" cy="524257"/>
          </a:xfrm>
          <a:prstGeom prst="rect">
            <a:avLst/>
          </a:prstGeom>
        </p:spPr>
      </p:pic>
      <p:sp>
        <p:nvSpPr>
          <p:cNvPr id="124" name="TextBox 123"/>
          <p:cNvSpPr txBox="1"/>
          <p:nvPr/>
        </p:nvSpPr>
        <p:spPr>
          <a:xfrm>
            <a:off x="1364413" y="6378569"/>
            <a:ext cx="808235" cy="237501"/>
          </a:xfrm>
          <a:prstGeom prst="rect">
            <a:avLst/>
          </a:prstGeom>
        </p:spPr>
        <p:txBody>
          <a:bodyPr wrap="none" rtlCol="0" anchor="ctr">
            <a:spAutoFit/>
          </a:bodyPr>
          <a:lstStyle/>
          <a:p>
            <a:pPr algn="ctr">
              <a:lnSpc>
                <a:spcPct val="85000"/>
              </a:lnSpc>
            </a:pPr>
            <a:r>
              <a:rPr lang="en-US" sz="1100" b="1" kern="0" dirty="0" smtClean="0"/>
              <a:t>Controller </a:t>
            </a:r>
          </a:p>
        </p:txBody>
      </p:sp>
      <p:sp>
        <p:nvSpPr>
          <p:cNvPr id="2" name="TextBox 1"/>
          <p:cNvSpPr txBox="1"/>
          <p:nvPr/>
        </p:nvSpPr>
        <p:spPr>
          <a:xfrm>
            <a:off x="-92917" y="1981028"/>
            <a:ext cx="1742418" cy="276999"/>
          </a:xfrm>
          <a:prstGeom prst="rect">
            <a:avLst/>
          </a:prstGeom>
        </p:spPr>
        <p:txBody>
          <a:bodyPr wrap="square" rtlCol="0" anchor="ctr">
            <a:spAutoFit/>
          </a:bodyPr>
          <a:lstStyle/>
          <a:p>
            <a:pPr algn="ctr"/>
            <a:r>
              <a:rPr lang="en-US" sz="1200" b="1" kern="0" dirty="0" smtClean="0">
                <a:solidFill>
                  <a:srgbClr val="FF0000"/>
                </a:solidFill>
              </a:rPr>
              <a:t>172.17.195.110</a:t>
            </a:r>
          </a:p>
        </p:txBody>
      </p:sp>
      <p:sp>
        <p:nvSpPr>
          <p:cNvPr id="125" name="TextBox 124"/>
          <p:cNvSpPr txBox="1"/>
          <p:nvPr/>
        </p:nvSpPr>
        <p:spPr>
          <a:xfrm>
            <a:off x="-70988" y="2777483"/>
            <a:ext cx="1742418" cy="276999"/>
          </a:xfrm>
          <a:prstGeom prst="rect">
            <a:avLst/>
          </a:prstGeom>
        </p:spPr>
        <p:txBody>
          <a:bodyPr wrap="square" rtlCol="0" anchor="ctr">
            <a:spAutoFit/>
          </a:bodyPr>
          <a:lstStyle/>
          <a:p>
            <a:pPr algn="ctr"/>
            <a:r>
              <a:rPr lang="en-US" sz="1200" b="1" kern="0" dirty="0" smtClean="0">
                <a:solidFill>
                  <a:srgbClr val="FF0000"/>
                </a:solidFill>
              </a:rPr>
              <a:t>172.17.195.120</a:t>
            </a:r>
          </a:p>
        </p:txBody>
      </p:sp>
      <p:sp>
        <p:nvSpPr>
          <p:cNvPr id="149" name="TextBox 148"/>
          <p:cNvSpPr txBox="1"/>
          <p:nvPr/>
        </p:nvSpPr>
        <p:spPr>
          <a:xfrm>
            <a:off x="-45040" y="4080428"/>
            <a:ext cx="1742418" cy="276999"/>
          </a:xfrm>
          <a:prstGeom prst="rect">
            <a:avLst/>
          </a:prstGeom>
        </p:spPr>
        <p:txBody>
          <a:bodyPr wrap="square" rtlCol="0" anchor="ctr">
            <a:spAutoFit/>
          </a:bodyPr>
          <a:lstStyle/>
          <a:p>
            <a:pPr algn="ctr"/>
            <a:r>
              <a:rPr lang="en-US" sz="1200" b="1" kern="0" dirty="0" smtClean="0">
                <a:solidFill>
                  <a:srgbClr val="FF0000"/>
                </a:solidFill>
              </a:rPr>
              <a:t>172.17.195.159</a:t>
            </a:r>
          </a:p>
        </p:txBody>
      </p:sp>
      <p:sp>
        <p:nvSpPr>
          <p:cNvPr id="150" name="TextBox 149"/>
          <p:cNvSpPr txBox="1"/>
          <p:nvPr/>
        </p:nvSpPr>
        <p:spPr>
          <a:xfrm>
            <a:off x="-33891" y="4777842"/>
            <a:ext cx="1742418" cy="276999"/>
          </a:xfrm>
          <a:prstGeom prst="rect">
            <a:avLst/>
          </a:prstGeom>
        </p:spPr>
        <p:txBody>
          <a:bodyPr wrap="square" rtlCol="0" anchor="ctr">
            <a:spAutoFit/>
          </a:bodyPr>
          <a:lstStyle/>
          <a:p>
            <a:pPr algn="ctr"/>
            <a:r>
              <a:rPr lang="en-US" sz="1200" b="1" kern="0" dirty="0" smtClean="0">
                <a:solidFill>
                  <a:srgbClr val="FF0000"/>
                </a:solidFill>
              </a:rPr>
              <a:t>172.17.195.169</a:t>
            </a:r>
          </a:p>
        </p:txBody>
      </p:sp>
      <p:sp>
        <p:nvSpPr>
          <p:cNvPr id="151" name="TextBox 150"/>
          <p:cNvSpPr txBox="1"/>
          <p:nvPr/>
        </p:nvSpPr>
        <p:spPr>
          <a:xfrm>
            <a:off x="-177551" y="6515103"/>
            <a:ext cx="1742418" cy="276999"/>
          </a:xfrm>
          <a:prstGeom prst="rect">
            <a:avLst/>
          </a:prstGeom>
        </p:spPr>
        <p:txBody>
          <a:bodyPr wrap="square" rtlCol="0" anchor="ctr">
            <a:spAutoFit/>
          </a:bodyPr>
          <a:lstStyle/>
          <a:p>
            <a:pPr algn="ctr"/>
            <a:r>
              <a:rPr lang="en-US" sz="1200" b="1" kern="0" dirty="0" smtClean="0">
                <a:solidFill>
                  <a:srgbClr val="FF0000"/>
                </a:solidFill>
              </a:rPr>
              <a:t>172.17.160.125</a:t>
            </a:r>
          </a:p>
        </p:txBody>
      </p:sp>
      <p:sp>
        <p:nvSpPr>
          <p:cNvPr id="152" name="TextBox 151"/>
          <p:cNvSpPr txBox="1"/>
          <p:nvPr/>
        </p:nvSpPr>
        <p:spPr>
          <a:xfrm>
            <a:off x="993205" y="6515102"/>
            <a:ext cx="1742418" cy="276999"/>
          </a:xfrm>
          <a:prstGeom prst="rect">
            <a:avLst/>
          </a:prstGeom>
        </p:spPr>
        <p:txBody>
          <a:bodyPr wrap="square" rtlCol="0" anchor="ctr">
            <a:spAutoFit/>
          </a:bodyPr>
          <a:lstStyle/>
          <a:p>
            <a:pPr algn="ctr"/>
            <a:r>
              <a:rPr lang="en-US" sz="1200" b="1" kern="0" dirty="0" smtClean="0">
                <a:solidFill>
                  <a:srgbClr val="FF0000"/>
                </a:solidFill>
              </a:rPr>
              <a:t>172.17.160.202</a:t>
            </a:r>
          </a:p>
        </p:txBody>
      </p:sp>
      <p:sp>
        <p:nvSpPr>
          <p:cNvPr id="153" name="TextBox 152"/>
          <p:cNvSpPr txBox="1"/>
          <p:nvPr/>
        </p:nvSpPr>
        <p:spPr>
          <a:xfrm>
            <a:off x="4214664" y="6633523"/>
            <a:ext cx="1742418" cy="276999"/>
          </a:xfrm>
          <a:prstGeom prst="rect">
            <a:avLst/>
          </a:prstGeom>
        </p:spPr>
        <p:txBody>
          <a:bodyPr wrap="square" rtlCol="0" anchor="ctr">
            <a:spAutoFit/>
          </a:bodyPr>
          <a:lstStyle/>
          <a:p>
            <a:pPr algn="ctr"/>
            <a:r>
              <a:rPr lang="en-US" sz="1200" b="1" kern="0" dirty="0" smtClean="0">
                <a:solidFill>
                  <a:srgbClr val="FF0000"/>
                </a:solidFill>
              </a:rPr>
              <a:t>172.17.195.160</a:t>
            </a:r>
          </a:p>
        </p:txBody>
      </p:sp>
      <p:sp>
        <p:nvSpPr>
          <p:cNvPr id="154" name="TextBox 153"/>
          <p:cNvSpPr txBox="1"/>
          <p:nvPr/>
        </p:nvSpPr>
        <p:spPr>
          <a:xfrm>
            <a:off x="2149425" y="6631038"/>
            <a:ext cx="1742418" cy="276999"/>
          </a:xfrm>
          <a:prstGeom prst="rect">
            <a:avLst/>
          </a:prstGeom>
        </p:spPr>
        <p:txBody>
          <a:bodyPr wrap="square" rtlCol="0" anchor="ctr">
            <a:spAutoFit/>
          </a:bodyPr>
          <a:lstStyle/>
          <a:p>
            <a:pPr algn="ctr"/>
            <a:r>
              <a:rPr lang="en-US" sz="1200" b="1" kern="0" dirty="0" smtClean="0">
                <a:solidFill>
                  <a:srgbClr val="FF0000"/>
                </a:solidFill>
              </a:rPr>
              <a:t>172.17.195.150</a:t>
            </a:r>
          </a:p>
        </p:txBody>
      </p:sp>
      <p:sp>
        <p:nvSpPr>
          <p:cNvPr id="155" name="TextBox 154"/>
          <p:cNvSpPr txBox="1"/>
          <p:nvPr/>
        </p:nvSpPr>
        <p:spPr>
          <a:xfrm>
            <a:off x="7077206" y="5482300"/>
            <a:ext cx="1742418" cy="276999"/>
          </a:xfrm>
          <a:prstGeom prst="rect">
            <a:avLst/>
          </a:prstGeom>
        </p:spPr>
        <p:txBody>
          <a:bodyPr wrap="square" rtlCol="0" anchor="ctr">
            <a:spAutoFit/>
          </a:bodyPr>
          <a:lstStyle/>
          <a:p>
            <a:pPr algn="ctr"/>
            <a:r>
              <a:rPr lang="en-US" sz="1200" b="1" kern="0" dirty="0" smtClean="0">
                <a:solidFill>
                  <a:srgbClr val="FF0000"/>
                </a:solidFill>
              </a:rPr>
              <a:t>172.17.195.139</a:t>
            </a:r>
          </a:p>
        </p:txBody>
      </p:sp>
      <p:sp>
        <p:nvSpPr>
          <p:cNvPr id="156" name="TextBox 155"/>
          <p:cNvSpPr txBox="1"/>
          <p:nvPr/>
        </p:nvSpPr>
        <p:spPr>
          <a:xfrm>
            <a:off x="7112003" y="6025682"/>
            <a:ext cx="1742418" cy="276999"/>
          </a:xfrm>
          <a:prstGeom prst="rect">
            <a:avLst/>
          </a:prstGeom>
        </p:spPr>
        <p:txBody>
          <a:bodyPr wrap="square" rtlCol="0" anchor="ctr">
            <a:spAutoFit/>
          </a:bodyPr>
          <a:lstStyle/>
          <a:p>
            <a:pPr algn="ctr"/>
            <a:r>
              <a:rPr lang="en-US" sz="1200" b="1" kern="0" dirty="0" smtClean="0">
                <a:solidFill>
                  <a:srgbClr val="FF0000"/>
                </a:solidFill>
              </a:rPr>
              <a:t>172.17.195.149</a:t>
            </a:r>
          </a:p>
        </p:txBody>
      </p:sp>
      <p:sp>
        <p:nvSpPr>
          <p:cNvPr id="157" name="TextBox 156"/>
          <p:cNvSpPr txBox="1"/>
          <p:nvPr/>
        </p:nvSpPr>
        <p:spPr>
          <a:xfrm>
            <a:off x="7614170" y="4854300"/>
            <a:ext cx="1742418" cy="276999"/>
          </a:xfrm>
          <a:prstGeom prst="rect">
            <a:avLst/>
          </a:prstGeom>
        </p:spPr>
        <p:txBody>
          <a:bodyPr wrap="square" rtlCol="0" anchor="ctr">
            <a:spAutoFit/>
          </a:bodyPr>
          <a:lstStyle/>
          <a:p>
            <a:pPr algn="ctr"/>
            <a:r>
              <a:rPr lang="en-US" sz="1200" b="1" kern="0" dirty="0" smtClean="0">
                <a:solidFill>
                  <a:srgbClr val="FF0000"/>
                </a:solidFill>
              </a:rPr>
              <a:t>172.17.195.129</a:t>
            </a:r>
          </a:p>
        </p:txBody>
      </p:sp>
      <p:sp>
        <p:nvSpPr>
          <p:cNvPr id="158" name="TextBox 157"/>
          <p:cNvSpPr txBox="1"/>
          <p:nvPr/>
        </p:nvSpPr>
        <p:spPr>
          <a:xfrm>
            <a:off x="7614170" y="3566013"/>
            <a:ext cx="1742418" cy="276999"/>
          </a:xfrm>
          <a:prstGeom prst="rect">
            <a:avLst/>
          </a:prstGeom>
        </p:spPr>
        <p:txBody>
          <a:bodyPr wrap="square" rtlCol="0" anchor="ctr">
            <a:spAutoFit/>
          </a:bodyPr>
          <a:lstStyle/>
          <a:p>
            <a:pPr algn="ctr"/>
            <a:r>
              <a:rPr lang="en-US" sz="1200" b="1" kern="0" dirty="0" smtClean="0">
                <a:solidFill>
                  <a:srgbClr val="FF0000"/>
                </a:solidFill>
              </a:rPr>
              <a:t>172.17.195.119</a:t>
            </a:r>
          </a:p>
        </p:txBody>
      </p:sp>
      <p:sp>
        <p:nvSpPr>
          <p:cNvPr id="159" name="TextBox 158"/>
          <p:cNvSpPr txBox="1"/>
          <p:nvPr/>
        </p:nvSpPr>
        <p:spPr>
          <a:xfrm>
            <a:off x="7669059" y="2831508"/>
            <a:ext cx="1742418" cy="276999"/>
          </a:xfrm>
          <a:prstGeom prst="rect">
            <a:avLst/>
          </a:prstGeom>
        </p:spPr>
        <p:txBody>
          <a:bodyPr wrap="square" rtlCol="0" anchor="ctr">
            <a:spAutoFit/>
          </a:bodyPr>
          <a:lstStyle/>
          <a:p>
            <a:pPr algn="ctr"/>
            <a:r>
              <a:rPr lang="en-US" sz="1200" b="1" kern="0" dirty="0" smtClean="0">
                <a:solidFill>
                  <a:srgbClr val="FF0000"/>
                </a:solidFill>
              </a:rPr>
              <a:t>172.17.195.140</a:t>
            </a:r>
          </a:p>
        </p:txBody>
      </p:sp>
      <p:sp>
        <p:nvSpPr>
          <p:cNvPr id="160" name="TextBox 159"/>
          <p:cNvSpPr txBox="1"/>
          <p:nvPr/>
        </p:nvSpPr>
        <p:spPr>
          <a:xfrm>
            <a:off x="7691547" y="1968750"/>
            <a:ext cx="1742418" cy="276999"/>
          </a:xfrm>
          <a:prstGeom prst="rect">
            <a:avLst/>
          </a:prstGeom>
        </p:spPr>
        <p:txBody>
          <a:bodyPr wrap="square" rtlCol="0" anchor="ctr">
            <a:spAutoFit/>
          </a:bodyPr>
          <a:lstStyle/>
          <a:p>
            <a:pPr algn="ctr"/>
            <a:r>
              <a:rPr lang="en-US" sz="1200" b="1" kern="0" dirty="0" smtClean="0">
                <a:solidFill>
                  <a:srgbClr val="FF0000"/>
                </a:solidFill>
              </a:rPr>
              <a:t>172.17.195.130</a:t>
            </a:r>
          </a:p>
        </p:txBody>
      </p:sp>
      <p:sp>
        <p:nvSpPr>
          <p:cNvPr id="161" name="TextBox 160"/>
          <p:cNvSpPr txBox="1"/>
          <p:nvPr/>
        </p:nvSpPr>
        <p:spPr>
          <a:xfrm>
            <a:off x="2048124" y="3913629"/>
            <a:ext cx="1742418" cy="276999"/>
          </a:xfrm>
          <a:prstGeom prst="rect">
            <a:avLst/>
          </a:prstGeom>
        </p:spPr>
        <p:txBody>
          <a:bodyPr wrap="square" rtlCol="0" anchor="ctr">
            <a:spAutoFit/>
          </a:bodyPr>
          <a:lstStyle/>
          <a:p>
            <a:pPr algn="ctr"/>
            <a:r>
              <a:rPr lang="en-US" sz="1200" b="1" kern="0" dirty="0" smtClean="0">
                <a:solidFill>
                  <a:srgbClr val="FF0000"/>
                </a:solidFill>
              </a:rPr>
              <a:t>172.17.195.201</a:t>
            </a:r>
          </a:p>
        </p:txBody>
      </p:sp>
      <p:sp>
        <p:nvSpPr>
          <p:cNvPr id="162" name="TextBox 161"/>
          <p:cNvSpPr txBox="1"/>
          <p:nvPr/>
        </p:nvSpPr>
        <p:spPr>
          <a:xfrm>
            <a:off x="4712791" y="3911309"/>
            <a:ext cx="1742418" cy="276999"/>
          </a:xfrm>
          <a:prstGeom prst="rect">
            <a:avLst/>
          </a:prstGeom>
        </p:spPr>
        <p:txBody>
          <a:bodyPr wrap="square" rtlCol="0" anchor="ctr">
            <a:spAutoFit/>
          </a:bodyPr>
          <a:lstStyle/>
          <a:p>
            <a:pPr algn="ctr"/>
            <a:r>
              <a:rPr lang="en-US" sz="1200" b="1" kern="0" dirty="0" smtClean="0">
                <a:solidFill>
                  <a:srgbClr val="FF0000"/>
                </a:solidFill>
              </a:rPr>
              <a:t>172.17.195.202</a:t>
            </a:r>
          </a:p>
        </p:txBody>
      </p:sp>
      <p:sp>
        <p:nvSpPr>
          <p:cNvPr id="163" name="TextBox 162"/>
          <p:cNvSpPr txBox="1"/>
          <p:nvPr/>
        </p:nvSpPr>
        <p:spPr>
          <a:xfrm>
            <a:off x="3590842" y="4632844"/>
            <a:ext cx="1742418" cy="276999"/>
          </a:xfrm>
          <a:prstGeom prst="rect">
            <a:avLst/>
          </a:prstGeom>
        </p:spPr>
        <p:txBody>
          <a:bodyPr wrap="square" rtlCol="0" anchor="ctr">
            <a:spAutoFit/>
          </a:bodyPr>
          <a:lstStyle/>
          <a:p>
            <a:pPr algn="ctr"/>
            <a:r>
              <a:rPr lang="en-US" sz="1200" b="1" kern="0" dirty="0" smtClean="0">
                <a:solidFill>
                  <a:srgbClr val="FF0000"/>
                </a:solidFill>
              </a:rPr>
              <a:t>172.17.195.203</a:t>
            </a:r>
          </a:p>
        </p:txBody>
      </p:sp>
    </p:spTree>
    <p:extLst>
      <p:ext uri="{BB962C8B-B14F-4D97-AF65-F5344CB8AC3E}">
        <p14:creationId xmlns:p14="http://schemas.microsoft.com/office/powerpoint/2010/main" xmlns="" val="2177815430"/>
      </p:ext>
    </p:extLst>
  </p:cSld>
  <p:clrMapOvr>
    <a:masterClrMapping/>
  </p:clrMapOvr>
  <p:transition>
    <p:fade/>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dirty="0" smtClean="0"/>
              <a:t>Creating E-Line Single </a:t>
            </a:r>
            <a:r>
              <a:rPr lang="en-US" dirty="0" err="1" smtClean="0"/>
              <a:t>CoS</a:t>
            </a:r>
            <a:r>
              <a:rPr lang="en-US" dirty="0" smtClean="0"/>
              <a:t> Service</a:t>
            </a:r>
            <a:br>
              <a:rPr lang="en-US" dirty="0" smtClean="0"/>
            </a:br>
            <a:r>
              <a:rPr lang="en-US" sz="2000" dirty="0"/>
              <a:t/>
            </a:r>
            <a:br>
              <a:rPr lang="en-US" sz="2000" dirty="0"/>
            </a:br>
            <a:r>
              <a:rPr lang="en-US" sz="2400" dirty="0" smtClean="0"/>
              <a:t>For Carrier Ethernet and Wholesale Application</a:t>
            </a:r>
            <a:endParaRPr lang="en-US" sz="4800" dirty="0"/>
          </a:p>
        </p:txBody>
      </p:sp>
      <p:sp>
        <p:nvSpPr>
          <p:cNvPr id="3" name="Freeform 5"/>
          <p:cNvSpPr>
            <a:spLocks/>
          </p:cNvSpPr>
          <p:nvPr/>
        </p:nvSpPr>
        <p:spPr bwMode="auto">
          <a:xfrm>
            <a:off x="4470573" y="3327892"/>
            <a:ext cx="4308475" cy="3248025"/>
          </a:xfrm>
          <a:custGeom>
            <a:avLst/>
            <a:gdLst/>
            <a:ahLst/>
            <a:cxnLst>
              <a:cxn ang="0">
                <a:pos x="0" y="1556"/>
              </a:cxn>
              <a:cxn ang="0">
                <a:pos x="4" y="1604"/>
              </a:cxn>
              <a:cxn ang="0">
                <a:pos x="18" y="1650"/>
              </a:cxn>
              <a:cxn ang="0">
                <a:pos x="40" y="1694"/>
              </a:cxn>
              <a:cxn ang="0">
                <a:pos x="70" y="1732"/>
              </a:cxn>
              <a:cxn ang="0">
                <a:pos x="104" y="1766"/>
              </a:cxn>
              <a:cxn ang="0">
                <a:pos x="146" y="1792"/>
              </a:cxn>
              <a:cxn ang="0">
                <a:pos x="190" y="1810"/>
              </a:cxn>
              <a:cxn ang="0">
                <a:pos x="238" y="1820"/>
              </a:cxn>
              <a:cxn ang="0">
                <a:pos x="2474" y="2044"/>
              </a:cxn>
              <a:cxn ang="0">
                <a:pos x="2522" y="2044"/>
              </a:cxn>
              <a:cxn ang="0">
                <a:pos x="2568" y="2034"/>
              </a:cxn>
              <a:cxn ang="0">
                <a:pos x="2608" y="2016"/>
              </a:cxn>
              <a:cxn ang="0">
                <a:pos x="2644" y="1992"/>
              </a:cxn>
              <a:cxn ang="0">
                <a:pos x="2672" y="1958"/>
              </a:cxn>
              <a:cxn ang="0">
                <a:pos x="2694" y="1920"/>
              </a:cxn>
              <a:cxn ang="0">
                <a:pos x="2708" y="1876"/>
              </a:cxn>
              <a:cxn ang="0">
                <a:pos x="2714" y="1828"/>
              </a:cxn>
              <a:cxn ang="0">
                <a:pos x="2714" y="240"/>
              </a:cxn>
              <a:cxn ang="0">
                <a:pos x="2708" y="192"/>
              </a:cxn>
              <a:cxn ang="0">
                <a:pos x="2694" y="148"/>
              </a:cxn>
              <a:cxn ang="0">
                <a:pos x="2672" y="106"/>
              </a:cxn>
              <a:cxn ang="0">
                <a:pos x="2642" y="72"/>
              </a:cxn>
              <a:cxn ang="0">
                <a:pos x="2608" y="42"/>
              </a:cxn>
              <a:cxn ang="0">
                <a:pos x="2566" y="20"/>
              </a:cxn>
              <a:cxn ang="0">
                <a:pos x="2522" y="6"/>
              </a:cxn>
              <a:cxn ang="0">
                <a:pos x="2474" y="0"/>
              </a:cxn>
              <a:cxn ang="0">
                <a:pos x="238" y="0"/>
              </a:cxn>
              <a:cxn ang="0">
                <a:pos x="190" y="6"/>
              </a:cxn>
              <a:cxn ang="0">
                <a:pos x="146" y="20"/>
              </a:cxn>
              <a:cxn ang="0">
                <a:pos x="106" y="42"/>
              </a:cxn>
              <a:cxn ang="0">
                <a:pos x="70" y="72"/>
              </a:cxn>
              <a:cxn ang="0">
                <a:pos x="40" y="106"/>
              </a:cxn>
              <a:cxn ang="0">
                <a:pos x="18" y="148"/>
              </a:cxn>
              <a:cxn ang="0">
                <a:pos x="4" y="192"/>
              </a:cxn>
              <a:cxn ang="0">
                <a:pos x="0" y="240"/>
              </a:cxn>
            </a:cxnLst>
            <a:rect l="0" t="0" r="r" b="b"/>
            <a:pathLst>
              <a:path w="2714" h="2046">
                <a:moveTo>
                  <a:pt x="0" y="1556"/>
                </a:moveTo>
                <a:lnTo>
                  <a:pt x="0" y="1556"/>
                </a:lnTo>
                <a:lnTo>
                  <a:pt x="0" y="1580"/>
                </a:lnTo>
                <a:lnTo>
                  <a:pt x="4" y="1604"/>
                </a:lnTo>
                <a:lnTo>
                  <a:pt x="10" y="1628"/>
                </a:lnTo>
                <a:lnTo>
                  <a:pt x="18" y="1650"/>
                </a:lnTo>
                <a:lnTo>
                  <a:pt x="28" y="1672"/>
                </a:lnTo>
                <a:lnTo>
                  <a:pt x="40" y="1694"/>
                </a:lnTo>
                <a:lnTo>
                  <a:pt x="54" y="1714"/>
                </a:lnTo>
                <a:lnTo>
                  <a:pt x="70" y="1732"/>
                </a:lnTo>
                <a:lnTo>
                  <a:pt x="86" y="1750"/>
                </a:lnTo>
                <a:lnTo>
                  <a:pt x="104" y="1766"/>
                </a:lnTo>
                <a:lnTo>
                  <a:pt x="124" y="1780"/>
                </a:lnTo>
                <a:lnTo>
                  <a:pt x="146" y="1792"/>
                </a:lnTo>
                <a:lnTo>
                  <a:pt x="166" y="1802"/>
                </a:lnTo>
                <a:lnTo>
                  <a:pt x="190" y="1810"/>
                </a:lnTo>
                <a:lnTo>
                  <a:pt x="214" y="1816"/>
                </a:lnTo>
                <a:lnTo>
                  <a:pt x="238" y="1820"/>
                </a:lnTo>
                <a:lnTo>
                  <a:pt x="2474" y="2044"/>
                </a:lnTo>
                <a:lnTo>
                  <a:pt x="2474" y="2044"/>
                </a:lnTo>
                <a:lnTo>
                  <a:pt x="2500" y="2046"/>
                </a:lnTo>
                <a:lnTo>
                  <a:pt x="2522" y="2044"/>
                </a:lnTo>
                <a:lnTo>
                  <a:pt x="2546" y="2040"/>
                </a:lnTo>
                <a:lnTo>
                  <a:pt x="2568" y="2034"/>
                </a:lnTo>
                <a:lnTo>
                  <a:pt x="2588" y="2026"/>
                </a:lnTo>
                <a:lnTo>
                  <a:pt x="2608" y="2016"/>
                </a:lnTo>
                <a:lnTo>
                  <a:pt x="2626" y="2004"/>
                </a:lnTo>
                <a:lnTo>
                  <a:pt x="2644" y="1992"/>
                </a:lnTo>
                <a:lnTo>
                  <a:pt x="2658" y="1976"/>
                </a:lnTo>
                <a:lnTo>
                  <a:pt x="2672" y="1958"/>
                </a:lnTo>
                <a:lnTo>
                  <a:pt x="2684" y="1940"/>
                </a:lnTo>
                <a:lnTo>
                  <a:pt x="2694" y="1920"/>
                </a:lnTo>
                <a:lnTo>
                  <a:pt x="2702" y="1898"/>
                </a:lnTo>
                <a:lnTo>
                  <a:pt x="2708" y="1876"/>
                </a:lnTo>
                <a:lnTo>
                  <a:pt x="2712" y="1854"/>
                </a:lnTo>
                <a:lnTo>
                  <a:pt x="2714" y="1828"/>
                </a:lnTo>
                <a:lnTo>
                  <a:pt x="2714" y="240"/>
                </a:lnTo>
                <a:lnTo>
                  <a:pt x="2714" y="240"/>
                </a:lnTo>
                <a:lnTo>
                  <a:pt x="2712" y="216"/>
                </a:lnTo>
                <a:lnTo>
                  <a:pt x="2708" y="192"/>
                </a:lnTo>
                <a:lnTo>
                  <a:pt x="2702" y="170"/>
                </a:lnTo>
                <a:lnTo>
                  <a:pt x="2694" y="148"/>
                </a:lnTo>
                <a:lnTo>
                  <a:pt x="2684" y="126"/>
                </a:lnTo>
                <a:lnTo>
                  <a:pt x="2672" y="106"/>
                </a:lnTo>
                <a:lnTo>
                  <a:pt x="2658" y="88"/>
                </a:lnTo>
                <a:lnTo>
                  <a:pt x="2642" y="72"/>
                </a:lnTo>
                <a:lnTo>
                  <a:pt x="2626" y="56"/>
                </a:lnTo>
                <a:lnTo>
                  <a:pt x="2608" y="42"/>
                </a:lnTo>
                <a:lnTo>
                  <a:pt x="2588" y="30"/>
                </a:lnTo>
                <a:lnTo>
                  <a:pt x="2566" y="20"/>
                </a:lnTo>
                <a:lnTo>
                  <a:pt x="2544" y="12"/>
                </a:lnTo>
                <a:lnTo>
                  <a:pt x="2522" y="6"/>
                </a:lnTo>
                <a:lnTo>
                  <a:pt x="2498" y="2"/>
                </a:lnTo>
                <a:lnTo>
                  <a:pt x="2474" y="0"/>
                </a:lnTo>
                <a:lnTo>
                  <a:pt x="238" y="0"/>
                </a:lnTo>
                <a:lnTo>
                  <a:pt x="238" y="0"/>
                </a:lnTo>
                <a:lnTo>
                  <a:pt x="214" y="2"/>
                </a:lnTo>
                <a:lnTo>
                  <a:pt x="190" y="6"/>
                </a:lnTo>
                <a:lnTo>
                  <a:pt x="168" y="12"/>
                </a:lnTo>
                <a:lnTo>
                  <a:pt x="146" y="20"/>
                </a:lnTo>
                <a:lnTo>
                  <a:pt x="124" y="30"/>
                </a:lnTo>
                <a:lnTo>
                  <a:pt x="106" y="42"/>
                </a:lnTo>
                <a:lnTo>
                  <a:pt x="86" y="56"/>
                </a:lnTo>
                <a:lnTo>
                  <a:pt x="70" y="72"/>
                </a:lnTo>
                <a:lnTo>
                  <a:pt x="54" y="88"/>
                </a:lnTo>
                <a:lnTo>
                  <a:pt x="40" y="106"/>
                </a:lnTo>
                <a:lnTo>
                  <a:pt x="28" y="126"/>
                </a:lnTo>
                <a:lnTo>
                  <a:pt x="18" y="148"/>
                </a:lnTo>
                <a:lnTo>
                  <a:pt x="10" y="170"/>
                </a:lnTo>
                <a:lnTo>
                  <a:pt x="4" y="192"/>
                </a:lnTo>
                <a:lnTo>
                  <a:pt x="0" y="216"/>
                </a:lnTo>
                <a:lnTo>
                  <a:pt x="0" y="240"/>
                </a:lnTo>
                <a:lnTo>
                  <a:pt x="0" y="1556"/>
                </a:lnTo>
                <a:close/>
              </a:path>
            </a:pathLst>
          </a:custGeom>
          <a:blipFill>
            <a:blip r:embed="rId3" cstate="print"/>
            <a:stretch>
              <a:fillRect/>
            </a:stretch>
          </a:blipFill>
          <a:ln w="9525">
            <a:noFill/>
            <a:round/>
            <a:headEnd/>
            <a:tailEnd/>
          </a:ln>
          <a:effectLst>
            <a:outerShdw blurRad="228600" dist="152400" dir="4200000" algn="tl" rotWithShape="0">
              <a:prstClr val="black">
                <a:alpha val="50000"/>
              </a:prstClr>
            </a:outerShdw>
          </a:effectLst>
        </p:spPr>
        <p:txBody>
          <a:bodyPr vert="horz" wrap="square" lIns="91440" tIns="45720" rIns="91440" bIns="45720" numCol="1" anchor="t" anchorCtr="0" compatLnSpc="1">
            <a:prstTxWarp prst="textNoShape">
              <a:avLst/>
            </a:prstTxWarp>
          </a:bodyPr>
          <a:lstStyle/>
          <a:p>
            <a:pPr marL="0" algn="l" defTabSz="914400" rtl="0" eaLnBrk="1" latinLnBrk="0" hangingPunct="1"/>
            <a:endParaRPr lang="en-US" sz="1800" kern="1200">
              <a:solidFill>
                <a:schemeClr val="tx1"/>
              </a:solidFill>
              <a:latin typeface="+mn-lt"/>
              <a:ea typeface="+mn-ea"/>
              <a:cs typeface="+mn-cs"/>
            </a:endParaRPr>
          </a:p>
        </p:txBody>
      </p:sp>
    </p:spTree>
    <p:extLst>
      <p:ext uri="{BB962C8B-B14F-4D97-AF65-F5344CB8AC3E}">
        <p14:creationId xmlns:p14="http://schemas.microsoft.com/office/powerpoint/2010/main" xmlns="" val="1622529763"/>
      </p:ext>
    </p:extLst>
  </p:cSld>
  <p:clrMapOvr>
    <a:masterClrMapping/>
  </p:clrMapOvr>
  <p:transition>
    <p:fade/>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stretch>
            <a:fillRect/>
          </a:stretch>
        </p:blipFill>
        <p:spPr>
          <a:xfrm>
            <a:off x="1103872" y="2576690"/>
            <a:ext cx="6989250" cy="4294958"/>
          </a:xfrm>
          <a:prstGeom prst="rect">
            <a:avLst/>
          </a:prstGeom>
        </p:spPr>
      </p:pic>
      <p:sp>
        <p:nvSpPr>
          <p:cNvPr id="2" name="Title 1"/>
          <p:cNvSpPr>
            <a:spLocks noGrp="1"/>
          </p:cNvSpPr>
          <p:nvPr>
            <p:ph type="title"/>
          </p:nvPr>
        </p:nvSpPr>
        <p:spPr/>
        <p:txBody>
          <a:bodyPr/>
          <a:lstStyle/>
          <a:p>
            <a:r>
              <a:rPr lang="en-US" dirty="0" smtClean="0"/>
              <a:t>Creating E-Line Service – Single </a:t>
            </a:r>
            <a:r>
              <a:rPr lang="en-US" dirty="0" err="1" smtClean="0"/>
              <a:t>CoS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xmlns="" val="3247436618"/>
              </p:ext>
            </p:extLst>
          </p:nvPr>
        </p:nvGraphicFramePr>
        <p:xfrm>
          <a:off x="13648" y="1141491"/>
          <a:ext cx="9103056" cy="2173224"/>
        </p:xfrm>
        <a:graphic>
          <a:graphicData uri="http://schemas.openxmlformats.org/drawingml/2006/table">
            <a:tbl>
              <a:tblPr firstRow="1" firstCol="1" bandRow="1">
                <a:tableStyleId>{21E4AEA4-8DFA-4A89-87EB-49C32662AFE0}</a:tableStyleId>
              </a:tblPr>
              <a:tblGrid>
                <a:gridCol w="647266"/>
                <a:gridCol w="853843"/>
                <a:gridCol w="840070"/>
                <a:gridCol w="1367546"/>
                <a:gridCol w="1015794"/>
                <a:gridCol w="770366"/>
                <a:gridCol w="592181"/>
                <a:gridCol w="762869"/>
                <a:gridCol w="1041215"/>
                <a:gridCol w="1211906"/>
              </a:tblGrid>
              <a:tr h="390747">
                <a:tc>
                  <a:txBody>
                    <a:bodyPr/>
                    <a:lstStyle/>
                    <a:p>
                      <a:pPr marL="0" marR="0" algn="ctr">
                        <a:lnSpc>
                          <a:spcPct val="115000"/>
                        </a:lnSpc>
                        <a:spcBef>
                          <a:spcPts val="0"/>
                        </a:spcBef>
                        <a:spcAft>
                          <a:spcPts val="0"/>
                        </a:spcAft>
                      </a:pPr>
                      <a:r>
                        <a:rPr lang="en-US" sz="1200" dirty="0">
                          <a:effectLst/>
                        </a:rPr>
                        <a:t>Service</a:t>
                      </a:r>
                      <a:endParaRPr lang="en-US" sz="16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200" dirty="0" smtClean="0">
                          <a:effectLst/>
                        </a:rPr>
                        <a:t>Type</a:t>
                      </a:r>
                      <a:r>
                        <a:rPr lang="en-US" sz="1600" baseline="0" dirty="0" smtClean="0">
                          <a:effectLst/>
                        </a:rPr>
                        <a:t> </a:t>
                      </a:r>
                      <a:r>
                        <a:rPr lang="en-US" sz="1200" dirty="0" smtClean="0">
                          <a:effectLst/>
                        </a:rPr>
                        <a:t>of </a:t>
                      </a:r>
                      <a:endParaRPr lang="en-US" sz="1600" dirty="0">
                        <a:effectLst/>
                      </a:endParaRPr>
                    </a:p>
                    <a:p>
                      <a:pPr marL="0" marR="0" algn="ctr">
                        <a:lnSpc>
                          <a:spcPct val="115000"/>
                        </a:lnSpc>
                        <a:spcBef>
                          <a:spcPts val="0"/>
                        </a:spcBef>
                        <a:spcAft>
                          <a:spcPts val="0"/>
                        </a:spcAft>
                      </a:pPr>
                      <a:r>
                        <a:rPr lang="en-US" sz="1200" dirty="0">
                          <a:effectLst/>
                        </a:rPr>
                        <a:t>Service</a:t>
                      </a:r>
                      <a:endParaRPr lang="en-US" sz="16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200" dirty="0" smtClean="0">
                          <a:effectLst/>
                        </a:rPr>
                        <a:t>Customer</a:t>
                      </a:r>
                      <a:endParaRPr lang="en-US" sz="16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A Point</a:t>
                      </a:r>
                      <a:endParaRPr lang="en-US" sz="16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Z point</a:t>
                      </a:r>
                      <a:endParaRPr lang="en-US" sz="16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CoS</a:t>
                      </a:r>
                      <a:endParaRPr lang="en-US" sz="16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C-Vlan</a:t>
                      </a:r>
                      <a:endParaRPr lang="en-US" sz="16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S-Vlan</a:t>
                      </a:r>
                      <a:endParaRPr lang="en-US" sz="16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Manipulation</a:t>
                      </a:r>
                      <a:endParaRPr lang="en-US" sz="16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200" dirty="0">
                          <a:effectLst/>
                        </a:rPr>
                        <a:t>A Point Policer</a:t>
                      </a:r>
                      <a:endParaRPr lang="en-US" sz="16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r>
              <a:tr h="364254">
                <a:tc>
                  <a:txBody>
                    <a:bodyPr/>
                    <a:lstStyle/>
                    <a:p>
                      <a:pPr marL="0" marR="0" algn="ctr">
                        <a:lnSpc>
                          <a:spcPct val="115000"/>
                        </a:lnSpc>
                        <a:spcBef>
                          <a:spcPts val="0"/>
                        </a:spcBef>
                        <a:spcAft>
                          <a:spcPts val="0"/>
                        </a:spcAft>
                      </a:pPr>
                      <a:r>
                        <a:rPr lang="en-US" sz="1200" dirty="0">
                          <a:effectLst/>
                        </a:rPr>
                        <a:t>1</a:t>
                      </a:r>
                      <a:endParaRPr lang="en-US" sz="16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200" b="1" dirty="0">
                          <a:effectLst/>
                        </a:rPr>
                        <a:t>E-Line</a:t>
                      </a:r>
                      <a:br>
                        <a:rPr lang="en-US" sz="1200" b="1" dirty="0">
                          <a:effectLst/>
                        </a:rPr>
                      </a:br>
                      <a:r>
                        <a:rPr lang="en-US" sz="1200" b="1" dirty="0">
                          <a:effectLst/>
                        </a:rPr>
                        <a:t> Single </a:t>
                      </a:r>
                      <a:r>
                        <a:rPr lang="en-US" sz="1200" b="1" dirty="0" err="1">
                          <a:effectLst/>
                        </a:rPr>
                        <a:t>CoS</a:t>
                      </a:r>
                      <a:endParaRPr lang="en-US" sz="1600" b="1"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200" dirty="0" smtClean="0">
                          <a:effectLst/>
                        </a:rPr>
                        <a:t>RAD Customer</a:t>
                      </a:r>
                      <a:endParaRPr lang="en-US" sz="16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nSpc>
                          <a:spcPct val="115000"/>
                        </a:lnSpc>
                        <a:spcBef>
                          <a:spcPts val="0"/>
                        </a:spcBef>
                        <a:spcAft>
                          <a:spcPts val="0"/>
                        </a:spcAft>
                      </a:pPr>
                      <a:r>
                        <a:rPr lang="en-US" sz="1200">
                          <a:effectLst/>
                        </a:rPr>
                        <a:t>ETX-2i_E port 0/3</a:t>
                      </a:r>
                      <a:endParaRPr lang="en-US" sz="16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b"/>
                </a:tc>
                <a:tc>
                  <a:txBody>
                    <a:bodyPr/>
                    <a:lstStyle/>
                    <a:p>
                      <a:pPr marL="0" marR="0">
                        <a:lnSpc>
                          <a:spcPct val="115000"/>
                        </a:lnSpc>
                        <a:spcBef>
                          <a:spcPts val="0"/>
                        </a:spcBef>
                        <a:spcAft>
                          <a:spcPts val="0"/>
                        </a:spcAft>
                      </a:pPr>
                      <a:r>
                        <a:rPr lang="en-US" sz="1200">
                          <a:effectLst/>
                        </a:rPr>
                        <a:t>MiNID-SA_E</a:t>
                      </a:r>
                      <a:endParaRPr lang="en-US" sz="16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b"/>
                </a:tc>
                <a:tc>
                  <a:txBody>
                    <a:bodyPr/>
                    <a:lstStyle/>
                    <a:p>
                      <a:pPr marL="0" marR="0">
                        <a:lnSpc>
                          <a:spcPct val="115000"/>
                        </a:lnSpc>
                        <a:spcBef>
                          <a:spcPts val="0"/>
                        </a:spcBef>
                        <a:spcAft>
                          <a:spcPts val="0"/>
                        </a:spcAft>
                      </a:pPr>
                      <a:r>
                        <a:rPr lang="en-US" sz="1200">
                          <a:effectLst/>
                        </a:rPr>
                        <a:t>Platinum</a:t>
                      </a:r>
                      <a:endParaRPr lang="en-US" sz="16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b"/>
                </a:tc>
                <a:tc>
                  <a:txBody>
                    <a:bodyPr/>
                    <a:lstStyle/>
                    <a:p>
                      <a:pPr marL="0" marR="0" algn="ctr">
                        <a:lnSpc>
                          <a:spcPct val="115000"/>
                        </a:lnSpc>
                        <a:spcBef>
                          <a:spcPts val="0"/>
                        </a:spcBef>
                        <a:spcAft>
                          <a:spcPts val="0"/>
                        </a:spcAft>
                      </a:pPr>
                      <a:r>
                        <a:rPr lang="en-US" sz="1200">
                          <a:effectLst/>
                        </a:rPr>
                        <a:t>51</a:t>
                      </a:r>
                      <a:endParaRPr lang="en-US" sz="16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b"/>
                </a:tc>
                <a:tc>
                  <a:txBody>
                    <a:bodyPr/>
                    <a:lstStyle/>
                    <a:p>
                      <a:pPr marL="0" marR="0" algn="ctr">
                        <a:lnSpc>
                          <a:spcPct val="115000"/>
                        </a:lnSpc>
                        <a:spcBef>
                          <a:spcPts val="0"/>
                        </a:spcBef>
                        <a:spcAft>
                          <a:spcPts val="0"/>
                        </a:spcAft>
                      </a:pPr>
                      <a:r>
                        <a:rPr lang="en-US" sz="1200">
                          <a:effectLst/>
                        </a:rPr>
                        <a:t>151</a:t>
                      </a:r>
                      <a:endParaRPr lang="en-US" sz="16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b"/>
                </a:tc>
                <a:tc>
                  <a:txBody>
                    <a:bodyPr/>
                    <a:lstStyle/>
                    <a:p>
                      <a:pPr marL="0" marR="0">
                        <a:lnSpc>
                          <a:spcPct val="115000"/>
                        </a:lnSpc>
                        <a:spcBef>
                          <a:spcPts val="0"/>
                        </a:spcBef>
                        <a:spcAft>
                          <a:spcPts val="0"/>
                        </a:spcAft>
                      </a:pPr>
                      <a:r>
                        <a:rPr lang="en-US" sz="1200">
                          <a:effectLst/>
                        </a:rPr>
                        <a:t>Add &amp; Pop</a:t>
                      </a:r>
                      <a:endParaRPr lang="en-US" sz="16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b"/>
                </a:tc>
                <a:tc>
                  <a:txBody>
                    <a:bodyPr/>
                    <a:lstStyle/>
                    <a:p>
                      <a:pPr marL="0" marR="0">
                        <a:lnSpc>
                          <a:spcPct val="115000"/>
                        </a:lnSpc>
                        <a:spcBef>
                          <a:spcPts val="0"/>
                        </a:spcBef>
                        <a:spcAft>
                          <a:spcPts val="0"/>
                        </a:spcAft>
                      </a:pPr>
                      <a:r>
                        <a:rPr lang="en-US" sz="1200">
                          <a:effectLst/>
                        </a:rPr>
                        <a:t>CIR = 10M, EIR=0</a:t>
                      </a:r>
                      <a:endParaRPr lang="en-US" sz="16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b"/>
                </a:tc>
              </a:tr>
              <a:tr h="732852">
                <a:tc gridSpan="10">
                  <a:txBody>
                    <a:bodyPr/>
                    <a:lstStyle/>
                    <a:p>
                      <a:pPr marL="0" marR="0">
                        <a:lnSpc>
                          <a:spcPct val="115000"/>
                        </a:lnSpc>
                        <a:spcBef>
                          <a:spcPts val="0"/>
                        </a:spcBef>
                        <a:spcAft>
                          <a:spcPts val="0"/>
                        </a:spcAft>
                      </a:pPr>
                      <a:r>
                        <a:rPr lang="en-US" sz="1200" u="sng" dirty="0">
                          <a:solidFill>
                            <a:schemeClr val="tx1"/>
                          </a:solidFill>
                          <a:effectLst/>
                        </a:rPr>
                        <a:t>Notes: </a:t>
                      </a:r>
                      <a:r>
                        <a:rPr lang="en-US" sz="1200" dirty="0" smtClean="0">
                          <a:effectLst/>
                        </a:rPr>
                        <a:t/>
                      </a:r>
                      <a:br>
                        <a:rPr lang="en-US" sz="1200" dirty="0" smtClean="0">
                          <a:effectLst/>
                        </a:rPr>
                      </a:br>
                      <a:r>
                        <a:rPr lang="en-US" sz="1200" dirty="0" smtClean="0">
                          <a:effectLst/>
                        </a:rPr>
                        <a:t>The </a:t>
                      </a:r>
                      <a:r>
                        <a:rPr lang="en-US" sz="1200" dirty="0">
                          <a:effectLst/>
                        </a:rPr>
                        <a:t>current version of the SM doesn't support Policer configuration on MiNID. Therefore, we won't configure policer on Z-Point (MiNID)</a:t>
                      </a:r>
                      <a:br>
                        <a:rPr lang="en-US" sz="1200" dirty="0">
                          <a:effectLst/>
                        </a:rPr>
                      </a:br>
                      <a:r>
                        <a:rPr lang="en-US" sz="1200" dirty="0" smtClean="0">
                          <a:effectLst/>
                        </a:rPr>
                        <a:t>Customer</a:t>
                      </a:r>
                      <a:r>
                        <a:rPr lang="en-US" sz="1200" dirty="0">
                          <a:effectLst/>
                        </a:rPr>
                        <a:t>: </a:t>
                      </a:r>
                      <a:r>
                        <a:rPr lang="en-US" sz="1200" dirty="0" smtClean="0">
                          <a:effectLst/>
                        </a:rPr>
                        <a:t>RAD Customer</a:t>
                      </a:r>
                    </a:p>
                    <a:p>
                      <a:pPr marL="0" marR="0">
                        <a:lnSpc>
                          <a:spcPct val="115000"/>
                        </a:lnSpc>
                        <a:spcBef>
                          <a:spcPts val="0"/>
                        </a:spcBef>
                        <a:spcAft>
                          <a:spcPts val="0"/>
                        </a:spcAft>
                      </a:pPr>
                      <a:r>
                        <a:rPr lang="en-US" sz="1200" dirty="0" smtClean="0">
                          <a:effectLst/>
                        </a:rPr>
                        <a:t>SLA </a:t>
                      </a:r>
                      <a:r>
                        <a:rPr lang="en-US" sz="1200" dirty="0">
                          <a:effectLst/>
                        </a:rPr>
                        <a:t>Threshold </a:t>
                      </a:r>
                      <a:br>
                        <a:rPr lang="en-US" sz="1200" dirty="0">
                          <a:effectLst/>
                        </a:rPr>
                      </a:br>
                      <a:r>
                        <a:rPr lang="en-US" sz="1200" dirty="0">
                          <a:effectLst/>
                        </a:rPr>
                        <a:t>OAM Interval: 5 Min</a:t>
                      </a:r>
                      <a:br>
                        <a:rPr lang="en-US" sz="1200" dirty="0">
                          <a:effectLst/>
                        </a:rPr>
                      </a:br>
                      <a:r>
                        <a:rPr lang="en-US" sz="1200" dirty="0">
                          <a:effectLst/>
                        </a:rPr>
                        <a:t>Throughput Interval : 5 Min</a:t>
                      </a:r>
                      <a:endParaRPr lang="en-US" sz="16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8" name="Rectangle 7"/>
          <p:cNvSpPr/>
          <p:nvPr/>
        </p:nvSpPr>
        <p:spPr>
          <a:xfrm>
            <a:off x="6619164" y="6632812"/>
            <a:ext cx="2129051" cy="225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735498610"/>
      </p:ext>
    </p:extLst>
  </p:cSld>
  <p:clrMapOvr>
    <a:masterClrMapping/>
  </p:clrMapOvr>
  <p:transition>
    <p:fade/>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E-Line </a:t>
            </a:r>
            <a:r>
              <a:rPr lang="en-US" dirty="0" smtClean="0"/>
              <a:t>Service – </a:t>
            </a:r>
            <a:r>
              <a:rPr lang="en-US" dirty="0"/>
              <a:t>Single </a:t>
            </a:r>
            <a:r>
              <a:rPr lang="en-US" dirty="0" err="1"/>
              <a:t>CoS</a:t>
            </a:r>
            <a:endParaRPr lang="en-US" dirty="0"/>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2" cstate="print"/>
          <a:stretch>
            <a:fillRect/>
          </a:stretch>
        </p:blipFill>
        <p:spPr>
          <a:xfrm>
            <a:off x="6953250" y="0"/>
            <a:ext cx="2190750" cy="4648200"/>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3" cstate="print"/>
          <a:stretch>
            <a:fillRect/>
          </a:stretch>
        </p:blipFill>
        <p:spPr>
          <a:xfrm>
            <a:off x="0" y="2616256"/>
            <a:ext cx="7453739" cy="4241744"/>
          </a:xfrm>
          <a:prstGeom prst="rect">
            <a:avLst/>
          </a:prstGeom>
          <a:ln>
            <a:noFill/>
          </a:ln>
          <a:effectLst>
            <a:outerShdw blurRad="190500" algn="tl" rotWithShape="0">
              <a:srgbClr val="000000">
                <a:alpha val="70000"/>
              </a:srgbClr>
            </a:outerShdw>
          </a:effectLst>
        </p:spPr>
      </p:pic>
      <p:sp>
        <p:nvSpPr>
          <p:cNvPr id="6" name="Rectangle 5"/>
          <p:cNvSpPr/>
          <p:nvPr/>
        </p:nvSpPr>
        <p:spPr>
          <a:xfrm>
            <a:off x="7670277" y="1935984"/>
            <a:ext cx="741591" cy="6400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1681014" y="4781227"/>
            <a:ext cx="343034" cy="1011410"/>
            <a:chOff x="2361640" y="2515312"/>
            <a:chExt cx="343034" cy="1011410"/>
          </a:xfrm>
        </p:grpSpPr>
        <p:cxnSp>
          <p:nvCxnSpPr>
            <p:cNvPr id="14" name="Straight Arrow Connector 13"/>
            <p:cNvCxnSpPr>
              <a:stCxn id="17" idx="0"/>
              <a:endCxn id="36" idx="0"/>
            </p:cNvCxnSpPr>
            <p:nvPr/>
          </p:nvCxnSpPr>
          <p:spPr>
            <a:xfrm flipH="1">
              <a:off x="2361640" y="2529714"/>
              <a:ext cx="171798" cy="99700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5" name="Group 7"/>
            <p:cNvGrpSpPr/>
            <p:nvPr/>
          </p:nvGrpSpPr>
          <p:grpSpPr>
            <a:xfrm>
              <a:off x="2362202" y="2515312"/>
              <a:ext cx="342472" cy="254924"/>
              <a:chOff x="192311" y="2725948"/>
              <a:chExt cx="381000" cy="304800"/>
            </a:xfrm>
          </p:grpSpPr>
          <p:sp>
            <p:nvSpPr>
              <p:cNvPr id="16" name="Oval 15"/>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latin typeface="+mn-lt"/>
                  </a:rPr>
                  <a:t>1</a:t>
                </a:r>
              </a:p>
            </p:txBody>
          </p:sp>
        </p:grpSp>
      </p:grpSp>
      <p:sp>
        <p:nvSpPr>
          <p:cNvPr id="19" name="Rectangle 18"/>
          <p:cNvSpPr/>
          <p:nvPr/>
        </p:nvSpPr>
        <p:spPr>
          <a:xfrm>
            <a:off x="1277223" y="6064675"/>
            <a:ext cx="807580" cy="7876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p:cNvGrpSpPr/>
          <p:nvPr/>
        </p:nvGrpSpPr>
        <p:grpSpPr>
          <a:xfrm>
            <a:off x="7358553" y="1415796"/>
            <a:ext cx="703850" cy="500062"/>
            <a:chOff x="2362202" y="2515312"/>
            <a:chExt cx="703850" cy="500062"/>
          </a:xfrm>
        </p:grpSpPr>
        <p:cxnSp>
          <p:nvCxnSpPr>
            <p:cNvPr id="21" name="Straight Arrow Connector 20"/>
            <p:cNvCxnSpPr>
              <a:stCxn id="24" idx="0"/>
            </p:cNvCxnSpPr>
            <p:nvPr/>
          </p:nvCxnSpPr>
          <p:spPr>
            <a:xfrm>
              <a:off x="2533438" y="2529712"/>
              <a:ext cx="532614" cy="48566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22" name="Group 7"/>
            <p:cNvGrpSpPr/>
            <p:nvPr/>
          </p:nvGrpSpPr>
          <p:grpSpPr>
            <a:xfrm>
              <a:off x="2362202" y="2515312"/>
              <a:ext cx="342472" cy="254924"/>
              <a:chOff x="192311" y="2725948"/>
              <a:chExt cx="381000" cy="304800"/>
            </a:xfrm>
          </p:grpSpPr>
          <p:sp>
            <p:nvSpPr>
              <p:cNvPr id="23" name="Oval 22"/>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192311" y="2743165"/>
                <a:ext cx="381000" cy="283968"/>
              </a:xfrm>
              <a:prstGeom prst="rect">
                <a:avLst/>
              </a:prstGeom>
              <a:noFill/>
            </p:spPr>
            <p:txBody>
              <a:bodyPr wrap="square" rtlCol="0">
                <a:spAutoFit/>
              </a:bodyPr>
              <a:lstStyle/>
              <a:p>
                <a:pPr algn="ctr">
                  <a:lnSpc>
                    <a:spcPct val="85000"/>
                  </a:lnSpc>
                </a:pPr>
                <a:r>
                  <a:rPr lang="en-US" sz="1100" b="1" dirty="0" smtClean="0">
                    <a:latin typeface="+mn-lt"/>
                  </a:rPr>
                  <a:t>2</a:t>
                </a:r>
              </a:p>
            </p:txBody>
          </p:sp>
        </p:grpSp>
      </p:grpSp>
      <p:grpSp>
        <p:nvGrpSpPr>
          <p:cNvPr id="35" name="Group 7"/>
          <p:cNvGrpSpPr/>
          <p:nvPr/>
        </p:nvGrpSpPr>
        <p:grpSpPr>
          <a:xfrm>
            <a:off x="1391620" y="5792637"/>
            <a:ext cx="578786" cy="550090"/>
            <a:chOff x="189066" y="2725948"/>
            <a:chExt cx="381000" cy="409623"/>
          </a:xfrm>
        </p:grpSpPr>
        <p:sp>
          <p:nvSpPr>
            <p:cNvPr id="36" name="Oval 35"/>
            <p:cNvSpPr/>
            <p:nvPr/>
          </p:nvSpPr>
          <p:spPr>
            <a:xfrm>
              <a:off x="227166" y="2725948"/>
              <a:ext cx="304800" cy="304800"/>
            </a:xfrm>
            <a:prstGeom prst="ellipse">
              <a:avLst/>
            </a:prstGeom>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37" name="TextBox 36"/>
            <p:cNvSpPr txBox="1"/>
            <p:nvPr/>
          </p:nvSpPr>
          <p:spPr>
            <a:xfrm>
              <a:off x="189066" y="2772792"/>
              <a:ext cx="381000" cy="362779"/>
            </a:xfrm>
            <a:prstGeom prst="rect">
              <a:avLst/>
            </a:prstGeom>
            <a:noFill/>
          </p:spPr>
          <p:txBody>
            <a:bodyPr wrap="square" rtlCol="0">
              <a:spAutoFit/>
            </a:bodyPr>
            <a:lstStyle/>
            <a:p>
              <a:pPr algn="ctr">
                <a:lnSpc>
                  <a:spcPct val="85000"/>
                </a:lnSpc>
              </a:pPr>
              <a:r>
                <a:rPr lang="en-US" sz="1600" b="1" dirty="0" smtClean="0">
                  <a:solidFill>
                    <a:schemeClr val="bg1"/>
                  </a:solidFill>
                  <a:latin typeface="+mn-lt"/>
                </a:rPr>
                <a:t>A</a:t>
              </a:r>
            </a:p>
          </p:txBody>
        </p:sp>
      </p:grpSp>
      <p:sp>
        <p:nvSpPr>
          <p:cNvPr id="41" name="Rectangle 40"/>
          <p:cNvSpPr/>
          <p:nvPr/>
        </p:nvSpPr>
        <p:spPr>
          <a:xfrm>
            <a:off x="81430" y="4254381"/>
            <a:ext cx="807580" cy="7876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7"/>
          <p:cNvGrpSpPr/>
          <p:nvPr/>
        </p:nvGrpSpPr>
        <p:grpSpPr>
          <a:xfrm>
            <a:off x="190998" y="3973563"/>
            <a:ext cx="578786" cy="409321"/>
            <a:chOff x="189066" y="2725948"/>
            <a:chExt cx="381000" cy="304800"/>
          </a:xfrm>
        </p:grpSpPr>
        <p:sp>
          <p:nvSpPr>
            <p:cNvPr id="39" name="Oval 38"/>
            <p:cNvSpPr/>
            <p:nvPr/>
          </p:nvSpPr>
          <p:spPr>
            <a:xfrm>
              <a:off x="227166" y="2725948"/>
              <a:ext cx="304800" cy="304800"/>
            </a:xfrm>
            <a:prstGeom prst="ellipse">
              <a:avLst/>
            </a:prstGeom>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40" name="TextBox 39"/>
            <p:cNvSpPr txBox="1"/>
            <p:nvPr/>
          </p:nvSpPr>
          <p:spPr>
            <a:xfrm>
              <a:off x="189066" y="2772792"/>
              <a:ext cx="381000" cy="218644"/>
            </a:xfrm>
            <a:prstGeom prst="rect">
              <a:avLst/>
            </a:prstGeom>
            <a:noFill/>
          </p:spPr>
          <p:txBody>
            <a:bodyPr wrap="square" rtlCol="0">
              <a:spAutoFit/>
            </a:bodyPr>
            <a:lstStyle/>
            <a:p>
              <a:pPr algn="ctr">
                <a:lnSpc>
                  <a:spcPct val="85000"/>
                </a:lnSpc>
              </a:pPr>
              <a:r>
                <a:rPr lang="en-US" sz="1600" b="1" dirty="0" smtClean="0">
                  <a:solidFill>
                    <a:schemeClr val="bg1"/>
                  </a:solidFill>
                  <a:latin typeface="+mn-lt"/>
                </a:rPr>
                <a:t>Z</a:t>
              </a:r>
            </a:p>
          </p:txBody>
        </p:sp>
      </p:grpSp>
      <p:sp>
        <p:nvSpPr>
          <p:cNvPr id="44" name="Rectangle 43"/>
          <p:cNvSpPr/>
          <p:nvPr/>
        </p:nvSpPr>
        <p:spPr>
          <a:xfrm>
            <a:off x="8459963" y="-5857"/>
            <a:ext cx="684037" cy="5654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Line Callout 2 45"/>
          <p:cNvSpPr/>
          <p:nvPr/>
        </p:nvSpPr>
        <p:spPr>
          <a:xfrm>
            <a:off x="130228" y="1197847"/>
            <a:ext cx="6533664" cy="1180908"/>
          </a:xfrm>
          <a:prstGeom prst="borderCallout2">
            <a:avLst>
              <a:gd name="adj1" fmla="val 100130"/>
              <a:gd name="adj2" fmla="val 27331"/>
              <a:gd name="adj3" fmla="val 125206"/>
              <a:gd name="adj4" fmla="val 27185"/>
              <a:gd name="adj5" fmla="val 140689"/>
              <a:gd name="adj6" fmla="val 22262"/>
            </a:avLst>
          </a:prstGeom>
          <a:solidFill>
            <a:srgbClr val="F29400"/>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AutoNum type="arabicPeriod"/>
            </a:pPr>
            <a:r>
              <a:rPr lang="en-US" sz="1600" dirty="0" smtClean="0">
                <a:solidFill>
                  <a:schemeClr val="tx1"/>
                </a:solidFill>
              </a:rPr>
              <a:t>In the topology map, select the </a:t>
            </a:r>
            <a:r>
              <a:rPr lang="en-US" sz="1600" dirty="0" smtClean="0">
                <a:solidFill>
                  <a:srgbClr val="044ABC"/>
                </a:solidFill>
              </a:rPr>
              <a:t>A point </a:t>
            </a:r>
            <a:r>
              <a:rPr lang="en-US" sz="1600" dirty="0" smtClean="0">
                <a:solidFill>
                  <a:schemeClr val="tx1"/>
                </a:solidFill>
              </a:rPr>
              <a:t>and the </a:t>
            </a:r>
            <a:r>
              <a:rPr lang="en-US" sz="1600" dirty="0" smtClean="0">
                <a:solidFill>
                  <a:srgbClr val="044ABC"/>
                </a:solidFill>
              </a:rPr>
              <a:t>Z point</a:t>
            </a:r>
            <a:r>
              <a:rPr lang="en-US" sz="1600" dirty="0" smtClean="0">
                <a:solidFill>
                  <a:schemeClr val="tx1"/>
                </a:solidFill>
              </a:rPr>
              <a:t>.</a:t>
            </a:r>
            <a:br>
              <a:rPr lang="en-US" sz="1600" dirty="0" smtClean="0">
                <a:solidFill>
                  <a:schemeClr val="tx1"/>
                </a:solidFill>
              </a:rPr>
            </a:br>
            <a:r>
              <a:rPr lang="en-US" sz="1600" dirty="0" smtClean="0">
                <a:solidFill>
                  <a:schemeClr val="tx1"/>
                </a:solidFill>
              </a:rPr>
              <a:t>This step is optional. You can define the endpoints also from the service creation window.</a:t>
            </a:r>
          </a:p>
          <a:p>
            <a:pPr marL="342900" indent="-342900">
              <a:buAutoNum type="arabicPeriod"/>
            </a:pPr>
            <a:r>
              <a:rPr lang="en-US" sz="1600" dirty="0" smtClean="0">
                <a:solidFill>
                  <a:schemeClr val="tx1"/>
                </a:solidFill>
              </a:rPr>
              <a:t>Click the </a:t>
            </a:r>
            <a:r>
              <a:rPr lang="en-US" sz="1600" dirty="0" smtClean="0">
                <a:solidFill>
                  <a:srgbClr val="044ABC"/>
                </a:solidFill>
              </a:rPr>
              <a:t>Create New </a:t>
            </a:r>
            <a:r>
              <a:rPr lang="en-US" sz="1600" dirty="0" smtClean="0">
                <a:solidFill>
                  <a:schemeClr val="tx1"/>
                </a:solidFill>
              </a:rPr>
              <a:t>(‘</a:t>
            </a:r>
            <a:r>
              <a:rPr lang="en-US" sz="1600" dirty="0" smtClean="0">
                <a:solidFill>
                  <a:srgbClr val="044ABC"/>
                </a:solidFill>
              </a:rPr>
              <a:t>+</a:t>
            </a:r>
            <a:r>
              <a:rPr lang="en-US" sz="1600" dirty="0" smtClean="0">
                <a:solidFill>
                  <a:schemeClr val="tx1"/>
                </a:solidFill>
              </a:rPr>
              <a:t>’) sign -&gt; </a:t>
            </a:r>
            <a:r>
              <a:rPr lang="en-US" sz="1600" dirty="0" smtClean="0">
                <a:solidFill>
                  <a:srgbClr val="044ABC"/>
                </a:solidFill>
              </a:rPr>
              <a:t>Services</a:t>
            </a:r>
            <a:r>
              <a:rPr lang="en-US" sz="1600" dirty="0" smtClean="0">
                <a:solidFill>
                  <a:schemeClr val="tx1"/>
                </a:solidFill>
              </a:rPr>
              <a:t> -&gt;  </a:t>
            </a:r>
            <a:r>
              <a:rPr lang="en-US" sz="1600" dirty="0" smtClean="0">
                <a:solidFill>
                  <a:srgbClr val="044ABC"/>
                </a:solidFill>
              </a:rPr>
              <a:t>ETH Service</a:t>
            </a:r>
          </a:p>
        </p:txBody>
      </p:sp>
      <p:cxnSp>
        <p:nvCxnSpPr>
          <p:cNvPr id="47" name="Straight Arrow Connector 46"/>
          <p:cNvCxnSpPr>
            <a:stCxn id="17" idx="0"/>
          </p:cNvCxnSpPr>
          <p:nvPr/>
        </p:nvCxnSpPr>
        <p:spPr>
          <a:xfrm flipH="1" flipV="1">
            <a:off x="889010" y="4433235"/>
            <a:ext cx="963802" cy="36239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537901935"/>
      </p:ext>
    </p:extLst>
  </p:cSld>
  <p:clrMapOvr>
    <a:masterClrMapping/>
  </p:clrMapOvr>
  <p:transition>
    <p:fade/>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E-Line </a:t>
            </a:r>
            <a:r>
              <a:rPr lang="en-US" dirty="0" smtClean="0"/>
              <a:t>Service </a:t>
            </a:r>
            <a:r>
              <a:rPr lang="en-US" dirty="0"/>
              <a:t>– Single </a:t>
            </a:r>
            <a:r>
              <a:rPr lang="en-US" dirty="0" err="1"/>
              <a:t>CoS</a:t>
            </a:r>
            <a:endParaRPr lang="en-US" dirty="0"/>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3" cstate="print"/>
          <a:stretch>
            <a:fillRect/>
          </a:stretch>
        </p:blipFill>
        <p:spPr>
          <a:xfrm>
            <a:off x="793811" y="4778460"/>
            <a:ext cx="6918844" cy="2021997"/>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cstate="print"/>
          <a:stretch>
            <a:fillRect/>
          </a:stretch>
        </p:blipFill>
        <p:spPr>
          <a:xfrm>
            <a:off x="48193" y="1232964"/>
            <a:ext cx="4848225" cy="3343275"/>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3352956" y="1816075"/>
            <a:ext cx="1155371" cy="21654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3915371" y="1276331"/>
            <a:ext cx="790609" cy="457314"/>
            <a:chOff x="1914065" y="2515312"/>
            <a:chExt cx="790609" cy="457314"/>
          </a:xfrm>
        </p:grpSpPr>
        <p:cxnSp>
          <p:nvCxnSpPr>
            <p:cNvPr id="9" name="Straight Arrow Connector 8"/>
            <p:cNvCxnSpPr>
              <a:stCxn id="12" idx="0"/>
            </p:cNvCxnSpPr>
            <p:nvPr/>
          </p:nvCxnSpPr>
          <p:spPr>
            <a:xfrm flipH="1">
              <a:off x="1914065" y="2529714"/>
              <a:ext cx="619373" cy="44291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0" name="Group 7"/>
            <p:cNvGrpSpPr/>
            <p:nvPr/>
          </p:nvGrpSpPr>
          <p:grpSpPr>
            <a:xfrm>
              <a:off x="2362202" y="2515312"/>
              <a:ext cx="342472" cy="254924"/>
              <a:chOff x="192311" y="2725948"/>
              <a:chExt cx="381000" cy="304800"/>
            </a:xfrm>
          </p:grpSpPr>
          <p:sp>
            <p:nvSpPr>
              <p:cNvPr id="11" name="Oval 10"/>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latin typeface="+mn-lt"/>
                  </a:rPr>
                  <a:t>4</a:t>
                </a:r>
              </a:p>
            </p:txBody>
          </p:sp>
        </p:grpSp>
      </p:grpSp>
      <p:grpSp>
        <p:nvGrpSpPr>
          <p:cNvPr id="13" name="Group 12"/>
          <p:cNvGrpSpPr/>
          <p:nvPr/>
        </p:nvGrpSpPr>
        <p:grpSpPr>
          <a:xfrm>
            <a:off x="4083097" y="2088032"/>
            <a:ext cx="790609" cy="457314"/>
            <a:chOff x="1914065" y="2515312"/>
            <a:chExt cx="790609" cy="457314"/>
          </a:xfrm>
        </p:grpSpPr>
        <p:cxnSp>
          <p:nvCxnSpPr>
            <p:cNvPr id="14" name="Straight Arrow Connector 13"/>
            <p:cNvCxnSpPr>
              <a:stCxn id="17" idx="0"/>
            </p:cNvCxnSpPr>
            <p:nvPr/>
          </p:nvCxnSpPr>
          <p:spPr>
            <a:xfrm flipH="1">
              <a:off x="1914065" y="2529714"/>
              <a:ext cx="619373" cy="44291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5" name="Group 7"/>
            <p:cNvGrpSpPr/>
            <p:nvPr/>
          </p:nvGrpSpPr>
          <p:grpSpPr>
            <a:xfrm>
              <a:off x="2362202" y="2515312"/>
              <a:ext cx="342472" cy="254924"/>
              <a:chOff x="192311" y="2725948"/>
              <a:chExt cx="381000" cy="304800"/>
            </a:xfrm>
          </p:grpSpPr>
          <p:sp>
            <p:nvSpPr>
              <p:cNvPr id="16" name="Oval 15"/>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latin typeface="+mn-lt"/>
                  </a:rPr>
                  <a:t>5</a:t>
                </a:r>
              </a:p>
            </p:txBody>
          </p:sp>
        </p:grpSp>
      </p:grpSp>
      <p:sp>
        <p:nvSpPr>
          <p:cNvPr id="18" name="Rectangle 17"/>
          <p:cNvSpPr/>
          <p:nvPr/>
        </p:nvSpPr>
        <p:spPr>
          <a:xfrm>
            <a:off x="4532994" y="6396133"/>
            <a:ext cx="478063" cy="12580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Line Callout 2 18"/>
          <p:cNvSpPr/>
          <p:nvPr/>
        </p:nvSpPr>
        <p:spPr>
          <a:xfrm>
            <a:off x="5008728" y="1232226"/>
            <a:ext cx="4110975" cy="3130573"/>
          </a:xfrm>
          <a:prstGeom prst="borderCallout2">
            <a:avLst>
              <a:gd name="adj1" fmla="val 100130"/>
              <a:gd name="adj2" fmla="val 27331"/>
              <a:gd name="adj3" fmla="val 125206"/>
              <a:gd name="adj4" fmla="val 27185"/>
              <a:gd name="adj5" fmla="val 140689"/>
              <a:gd name="adj6" fmla="val -3640"/>
            </a:avLst>
          </a:prstGeom>
          <a:solidFill>
            <a:srgbClr val="F29400"/>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solidFill>
                  <a:schemeClr val="tx1"/>
                </a:solidFill>
              </a:rPr>
              <a:t>3. Select the </a:t>
            </a:r>
            <a:r>
              <a:rPr lang="en-US" sz="1600" dirty="0" smtClean="0">
                <a:solidFill>
                  <a:srgbClr val="044ABC"/>
                </a:solidFill>
              </a:rPr>
              <a:t>administrative state</a:t>
            </a:r>
          </a:p>
          <a:p>
            <a:r>
              <a:rPr lang="en-US" sz="1600" dirty="0" smtClean="0">
                <a:solidFill>
                  <a:schemeClr val="tx1"/>
                </a:solidFill>
              </a:rPr>
              <a:t>4. Provide a </a:t>
            </a:r>
            <a:r>
              <a:rPr lang="en-US" sz="1600" dirty="0" smtClean="0">
                <a:solidFill>
                  <a:srgbClr val="044ABC"/>
                </a:solidFill>
              </a:rPr>
              <a:t>name</a:t>
            </a:r>
          </a:p>
          <a:p>
            <a:r>
              <a:rPr lang="en-US" sz="1600" dirty="0" smtClean="0">
                <a:solidFill>
                  <a:schemeClr val="tx1"/>
                </a:solidFill>
              </a:rPr>
              <a:t>5. Set the </a:t>
            </a:r>
            <a:r>
              <a:rPr lang="en-US" sz="1600" dirty="0" smtClean="0">
                <a:solidFill>
                  <a:srgbClr val="044ABC"/>
                </a:solidFill>
              </a:rPr>
              <a:t>service type</a:t>
            </a:r>
            <a:r>
              <a:rPr lang="en-US" sz="1600" dirty="0" smtClean="0">
                <a:solidFill>
                  <a:schemeClr val="tx1"/>
                </a:solidFill>
              </a:rPr>
              <a:t>. In this case – </a:t>
            </a:r>
            <a:r>
              <a:rPr lang="en-US" sz="1600" dirty="0" smtClean="0">
                <a:solidFill>
                  <a:srgbClr val="044ABC"/>
                </a:solidFill>
              </a:rPr>
              <a:t>E-Line</a:t>
            </a:r>
          </a:p>
          <a:p>
            <a:r>
              <a:rPr lang="en-US" sz="1600" dirty="0">
                <a:solidFill>
                  <a:schemeClr val="tx1"/>
                </a:solidFill>
              </a:rPr>
              <a:t>I</a:t>
            </a:r>
            <a:r>
              <a:rPr lang="en-US" sz="1600" dirty="0" smtClean="0">
                <a:solidFill>
                  <a:schemeClr val="tx1"/>
                </a:solidFill>
              </a:rPr>
              <a:t>n this example we are not working with service catalog, therefore, we won’t configure the service template</a:t>
            </a:r>
          </a:p>
          <a:p>
            <a:r>
              <a:rPr lang="en-US" sz="1600" dirty="0" smtClean="0">
                <a:solidFill>
                  <a:schemeClr val="tx1"/>
                </a:solidFill>
              </a:rPr>
              <a:t>6. Select the </a:t>
            </a:r>
            <a:r>
              <a:rPr lang="en-US" sz="1600" dirty="0" smtClean="0">
                <a:solidFill>
                  <a:srgbClr val="044ABC"/>
                </a:solidFill>
              </a:rPr>
              <a:t>customer</a:t>
            </a:r>
          </a:p>
          <a:p>
            <a:r>
              <a:rPr lang="en-US" sz="1600" dirty="0" smtClean="0">
                <a:solidFill>
                  <a:schemeClr val="tx1"/>
                </a:solidFill>
              </a:rPr>
              <a:t>7. Set the </a:t>
            </a:r>
            <a:r>
              <a:rPr lang="en-US" sz="1600" dirty="0" smtClean="0">
                <a:solidFill>
                  <a:srgbClr val="044ABC"/>
                </a:solidFill>
              </a:rPr>
              <a:t>service VLAN </a:t>
            </a:r>
            <a:r>
              <a:rPr lang="en-US" sz="1600" dirty="0" smtClean="0">
                <a:solidFill>
                  <a:schemeClr val="tx1"/>
                </a:solidFill>
              </a:rPr>
              <a:t>(S-TAG)</a:t>
            </a:r>
          </a:p>
          <a:p>
            <a:r>
              <a:rPr lang="en-US" sz="1600" dirty="0" smtClean="0">
                <a:solidFill>
                  <a:schemeClr val="tx1"/>
                </a:solidFill>
              </a:rPr>
              <a:t>8. Set the </a:t>
            </a:r>
            <a:r>
              <a:rPr lang="en-US" sz="1600" dirty="0" smtClean="0">
                <a:solidFill>
                  <a:srgbClr val="044ABC"/>
                </a:solidFill>
              </a:rPr>
              <a:t>S-TAG Manipulation</a:t>
            </a:r>
            <a:r>
              <a:rPr lang="en-US" sz="1600" dirty="0" smtClean="0">
                <a:solidFill>
                  <a:schemeClr val="tx1"/>
                </a:solidFill>
              </a:rPr>
              <a:t>: Add on </a:t>
            </a:r>
            <a:r>
              <a:rPr lang="en-US" sz="1600" dirty="0" err="1" smtClean="0">
                <a:solidFill>
                  <a:schemeClr val="tx1"/>
                </a:solidFill>
              </a:rPr>
              <a:t>Apoint</a:t>
            </a:r>
            <a:r>
              <a:rPr lang="en-US" sz="1600" dirty="0" smtClean="0">
                <a:solidFill>
                  <a:schemeClr val="tx1"/>
                </a:solidFill>
              </a:rPr>
              <a:t> and remove on </a:t>
            </a:r>
            <a:r>
              <a:rPr lang="en-US" sz="1600" dirty="0" err="1" smtClean="0">
                <a:solidFill>
                  <a:schemeClr val="tx1"/>
                </a:solidFill>
              </a:rPr>
              <a:t>Zpoint</a:t>
            </a:r>
            <a:r>
              <a:rPr lang="en-US" sz="1600" dirty="0" smtClean="0">
                <a:solidFill>
                  <a:schemeClr val="tx1"/>
                </a:solidFill>
              </a:rPr>
              <a:t> (</a:t>
            </a:r>
            <a:r>
              <a:rPr lang="en-US" sz="1600" dirty="0" smtClean="0">
                <a:solidFill>
                  <a:srgbClr val="044ABC"/>
                </a:solidFill>
              </a:rPr>
              <a:t>Add &amp; Pop S-VLAN</a:t>
            </a:r>
            <a:r>
              <a:rPr lang="en-US" sz="1600" dirty="0" smtClean="0">
                <a:solidFill>
                  <a:schemeClr val="tx1"/>
                </a:solidFill>
              </a:rPr>
              <a:t>)</a:t>
            </a:r>
          </a:p>
          <a:p>
            <a:r>
              <a:rPr lang="en-US" sz="1600" dirty="0" smtClean="0">
                <a:solidFill>
                  <a:schemeClr val="tx1"/>
                </a:solidFill>
              </a:rPr>
              <a:t>9. Add the </a:t>
            </a:r>
            <a:r>
              <a:rPr lang="en-US" sz="1600" dirty="0" err="1" smtClean="0">
                <a:solidFill>
                  <a:srgbClr val="044ABC"/>
                </a:solidFill>
              </a:rPr>
              <a:t>CoS</a:t>
            </a:r>
            <a:r>
              <a:rPr lang="en-US" sz="1600" dirty="0" smtClean="0">
                <a:solidFill>
                  <a:schemeClr val="tx1"/>
                </a:solidFill>
              </a:rPr>
              <a:t> of the service. </a:t>
            </a:r>
            <a:br>
              <a:rPr lang="en-US" sz="1600" dirty="0" smtClean="0">
                <a:solidFill>
                  <a:schemeClr val="tx1"/>
                </a:solidFill>
              </a:rPr>
            </a:br>
            <a:r>
              <a:rPr lang="en-US" sz="1600" dirty="0" smtClean="0">
                <a:solidFill>
                  <a:schemeClr val="tx1"/>
                </a:solidFill>
              </a:rPr>
              <a:t>In our case: </a:t>
            </a:r>
            <a:r>
              <a:rPr lang="en-US" sz="1600" dirty="0" smtClean="0">
                <a:solidFill>
                  <a:srgbClr val="044ABC"/>
                </a:solidFill>
              </a:rPr>
              <a:t>Platinum</a:t>
            </a:r>
          </a:p>
        </p:txBody>
      </p:sp>
      <p:grpSp>
        <p:nvGrpSpPr>
          <p:cNvPr id="20" name="Group 19"/>
          <p:cNvGrpSpPr/>
          <p:nvPr/>
        </p:nvGrpSpPr>
        <p:grpSpPr>
          <a:xfrm>
            <a:off x="2060811" y="1418175"/>
            <a:ext cx="522675" cy="423967"/>
            <a:chOff x="2181999" y="2515312"/>
            <a:chExt cx="522675" cy="423967"/>
          </a:xfrm>
        </p:grpSpPr>
        <p:cxnSp>
          <p:nvCxnSpPr>
            <p:cNvPr id="21" name="Straight Arrow Connector 20"/>
            <p:cNvCxnSpPr>
              <a:stCxn id="24" idx="0"/>
            </p:cNvCxnSpPr>
            <p:nvPr/>
          </p:nvCxnSpPr>
          <p:spPr>
            <a:xfrm flipH="1">
              <a:off x="2181999" y="2529714"/>
              <a:ext cx="351439" cy="40956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22" name="Group 7"/>
            <p:cNvGrpSpPr/>
            <p:nvPr/>
          </p:nvGrpSpPr>
          <p:grpSpPr>
            <a:xfrm>
              <a:off x="2362202" y="2515312"/>
              <a:ext cx="342472" cy="254924"/>
              <a:chOff x="192311" y="2725948"/>
              <a:chExt cx="381000" cy="304800"/>
            </a:xfrm>
          </p:grpSpPr>
          <p:sp>
            <p:nvSpPr>
              <p:cNvPr id="23" name="Oval 22"/>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latin typeface="+mn-lt"/>
                  </a:rPr>
                  <a:t>3</a:t>
                </a:r>
              </a:p>
            </p:txBody>
          </p:sp>
        </p:grpSp>
      </p:grpSp>
      <p:sp>
        <p:nvSpPr>
          <p:cNvPr id="25" name="Rectangle 24"/>
          <p:cNvSpPr/>
          <p:nvPr/>
        </p:nvSpPr>
        <p:spPr>
          <a:xfrm>
            <a:off x="1478849" y="1862665"/>
            <a:ext cx="581962" cy="1699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879147" y="5417050"/>
            <a:ext cx="1000531" cy="44776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p:cNvCxnSpPr/>
          <p:nvPr/>
        </p:nvCxnSpPr>
        <p:spPr>
          <a:xfrm>
            <a:off x="1478849" y="3340863"/>
            <a:ext cx="1067473" cy="1920024"/>
          </a:xfrm>
          <a:prstGeom prst="straightConnector1">
            <a:avLst/>
          </a:prstGeom>
          <a:ln w="57150">
            <a:solidFill>
              <a:srgbClr val="044ABC"/>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185027" y="4263046"/>
            <a:ext cx="1155371" cy="21654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161533" y="3691523"/>
            <a:ext cx="1155371" cy="21654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185027" y="3205295"/>
            <a:ext cx="1155371" cy="21654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3323031" y="2380952"/>
            <a:ext cx="1155371" cy="21654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p:cNvGrpSpPr/>
          <p:nvPr/>
        </p:nvGrpSpPr>
        <p:grpSpPr>
          <a:xfrm>
            <a:off x="2916806" y="5287113"/>
            <a:ext cx="790609" cy="457314"/>
            <a:chOff x="1914065" y="2515312"/>
            <a:chExt cx="790609" cy="457314"/>
          </a:xfrm>
        </p:grpSpPr>
        <p:cxnSp>
          <p:nvCxnSpPr>
            <p:cNvPr id="35" name="Straight Arrow Connector 34"/>
            <p:cNvCxnSpPr>
              <a:stCxn id="38" idx="0"/>
            </p:cNvCxnSpPr>
            <p:nvPr/>
          </p:nvCxnSpPr>
          <p:spPr>
            <a:xfrm flipH="1">
              <a:off x="1914065" y="2529714"/>
              <a:ext cx="619373" cy="44291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36" name="Group 7"/>
            <p:cNvGrpSpPr/>
            <p:nvPr/>
          </p:nvGrpSpPr>
          <p:grpSpPr>
            <a:xfrm>
              <a:off x="2362202" y="2515312"/>
              <a:ext cx="342472" cy="254924"/>
              <a:chOff x="192311" y="2725948"/>
              <a:chExt cx="381000" cy="304800"/>
            </a:xfrm>
          </p:grpSpPr>
          <p:sp>
            <p:nvSpPr>
              <p:cNvPr id="37" name="Oval 36"/>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a:t>6</a:t>
                </a:r>
                <a:endParaRPr lang="en-US" sz="1100" b="1" dirty="0" smtClean="0">
                  <a:latin typeface="+mn-lt"/>
                </a:endParaRPr>
              </a:p>
            </p:txBody>
          </p:sp>
        </p:grpSp>
      </p:grpSp>
      <p:grpSp>
        <p:nvGrpSpPr>
          <p:cNvPr id="39" name="Group 38"/>
          <p:cNvGrpSpPr/>
          <p:nvPr/>
        </p:nvGrpSpPr>
        <p:grpSpPr>
          <a:xfrm>
            <a:off x="921599" y="2693556"/>
            <a:ext cx="790609" cy="457314"/>
            <a:chOff x="1914065" y="2515312"/>
            <a:chExt cx="790609" cy="457314"/>
          </a:xfrm>
        </p:grpSpPr>
        <p:cxnSp>
          <p:nvCxnSpPr>
            <p:cNvPr id="40" name="Straight Arrow Connector 39"/>
            <p:cNvCxnSpPr>
              <a:stCxn id="43" idx="0"/>
            </p:cNvCxnSpPr>
            <p:nvPr/>
          </p:nvCxnSpPr>
          <p:spPr>
            <a:xfrm flipH="1">
              <a:off x="1914065" y="2529714"/>
              <a:ext cx="619373" cy="44291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41" name="Group 7"/>
            <p:cNvGrpSpPr/>
            <p:nvPr/>
          </p:nvGrpSpPr>
          <p:grpSpPr>
            <a:xfrm>
              <a:off x="2362202" y="2515312"/>
              <a:ext cx="342472" cy="254924"/>
              <a:chOff x="192311" y="2725948"/>
              <a:chExt cx="381000" cy="304800"/>
            </a:xfrm>
          </p:grpSpPr>
          <p:sp>
            <p:nvSpPr>
              <p:cNvPr id="42" name="Oval 41"/>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a:t>6</a:t>
                </a:r>
                <a:endParaRPr lang="en-US" sz="1100" b="1" dirty="0" smtClean="0">
                  <a:latin typeface="+mn-lt"/>
                </a:endParaRPr>
              </a:p>
            </p:txBody>
          </p:sp>
        </p:grpSp>
      </p:grpSp>
      <p:grpSp>
        <p:nvGrpSpPr>
          <p:cNvPr id="44" name="Group 43"/>
          <p:cNvGrpSpPr/>
          <p:nvPr/>
        </p:nvGrpSpPr>
        <p:grpSpPr>
          <a:xfrm>
            <a:off x="1180437" y="3900723"/>
            <a:ext cx="531771" cy="481273"/>
            <a:chOff x="2172903" y="2515312"/>
            <a:chExt cx="531771" cy="481273"/>
          </a:xfrm>
        </p:grpSpPr>
        <p:cxnSp>
          <p:nvCxnSpPr>
            <p:cNvPr id="45" name="Straight Arrow Connector 44"/>
            <p:cNvCxnSpPr>
              <a:stCxn id="48" idx="0"/>
            </p:cNvCxnSpPr>
            <p:nvPr/>
          </p:nvCxnSpPr>
          <p:spPr>
            <a:xfrm flipH="1">
              <a:off x="2172903" y="2529714"/>
              <a:ext cx="360535" cy="46687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46" name="Group 7"/>
            <p:cNvGrpSpPr/>
            <p:nvPr/>
          </p:nvGrpSpPr>
          <p:grpSpPr>
            <a:xfrm>
              <a:off x="2362202" y="2515312"/>
              <a:ext cx="342472" cy="254924"/>
              <a:chOff x="192311" y="2725948"/>
              <a:chExt cx="381000" cy="304800"/>
            </a:xfrm>
          </p:grpSpPr>
          <p:sp>
            <p:nvSpPr>
              <p:cNvPr id="47" name="Oval 46"/>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a:t>8</a:t>
                </a:r>
                <a:endParaRPr lang="en-US" sz="1100" b="1" dirty="0" smtClean="0">
                  <a:latin typeface="+mn-lt"/>
                </a:endParaRPr>
              </a:p>
            </p:txBody>
          </p:sp>
        </p:grpSp>
      </p:grpSp>
      <p:grpSp>
        <p:nvGrpSpPr>
          <p:cNvPr id="49" name="Group 48"/>
          <p:cNvGrpSpPr/>
          <p:nvPr/>
        </p:nvGrpSpPr>
        <p:grpSpPr>
          <a:xfrm>
            <a:off x="712732" y="3462866"/>
            <a:ext cx="790609" cy="457314"/>
            <a:chOff x="1914065" y="2515312"/>
            <a:chExt cx="790609" cy="457314"/>
          </a:xfrm>
        </p:grpSpPr>
        <p:cxnSp>
          <p:nvCxnSpPr>
            <p:cNvPr id="50" name="Straight Arrow Connector 49"/>
            <p:cNvCxnSpPr>
              <a:stCxn id="53" idx="0"/>
            </p:cNvCxnSpPr>
            <p:nvPr/>
          </p:nvCxnSpPr>
          <p:spPr>
            <a:xfrm flipH="1">
              <a:off x="1914065" y="2529714"/>
              <a:ext cx="619373" cy="44291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51" name="Group 7"/>
            <p:cNvGrpSpPr/>
            <p:nvPr/>
          </p:nvGrpSpPr>
          <p:grpSpPr>
            <a:xfrm>
              <a:off x="2362202" y="2515312"/>
              <a:ext cx="342472" cy="254924"/>
              <a:chOff x="192311" y="2725948"/>
              <a:chExt cx="381000" cy="304800"/>
            </a:xfrm>
          </p:grpSpPr>
          <p:sp>
            <p:nvSpPr>
              <p:cNvPr id="52" name="Oval 51"/>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a:t>7</a:t>
                </a:r>
                <a:endParaRPr lang="en-US" sz="1100" b="1" dirty="0" smtClean="0">
                  <a:latin typeface="+mn-lt"/>
                </a:endParaRPr>
              </a:p>
            </p:txBody>
          </p:sp>
        </p:grpSp>
      </p:grpSp>
      <p:grpSp>
        <p:nvGrpSpPr>
          <p:cNvPr id="56" name="Group 55"/>
          <p:cNvGrpSpPr/>
          <p:nvPr/>
        </p:nvGrpSpPr>
        <p:grpSpPr>
          <a:xfrm>
            <a:off x="4098620" y="2893679"/>
            <a:ext cx="790609" cy="457314"/>
            <a:chOff x="1914065" y="2515312"/>
            <a:chExt cx="790609" cy="457314"/>
          </a:xfrm>
        </p:grpSpPr>
        <p:cxnSp>
          <p:nvCxnSpPr>
            <p:cNvPr id="57" name="Straight Arrow Connector 56"/>
            <p:cNvCxnSpPr>
              <a:stCxn id="60" idx="0"/>
            </p:cNvCxnSpPr>
            <p:nvPr/>
          </p:nvCxnSpPr>
          <p:spPr>
            <a:xfrm flipH="1">
              <a:off x="1914065" y="2529714"/>
              <a:ext cx="619373" cy="44291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58" name="Group 7"/>
            <p:cNvGrpSpPr/>
            <p:nvPr/>
          </p:nvGrpSpPr>
          <p:grpSpPr>
            <a:xfrm>
              <a:off x="2362202" y="2515312"/>
              <a:ext cx="342472" cy="254924"/>
              <a:chOff x="192311" y="2725948"/>
              <a:chExt cx="381000" cy="304800"/>
            </a:xfrm>
          </p:grpSpPr>
          <p:sp>
            <p:nvSpPr>
              <p:cNvPr id="59" name="Oval 58"/>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a:t>9</a:t>
                </a:r>
                <a:endParaRPr lang="en-US" sz="1100" b="1" dirty="0" smtClean="0">
                  <a:latin typeface="+mn-lt"/>
                </a:endParaRPr>
              </a:p>
            </p:txBody>
          </p:sp>
        </p:grpSp>
      </p:grpSp>
      <p:sp>
        <p:nvSpPr>
          <p:cNvPr id="61" name="Rectangle 60"/>
          <p:cNvSpPr/>
          <p:nvPr/>
        </p:nvSpPr>
        <p:spPr>
          <a:xfrm>
            <a:off x="3338554" y="3186598"/>
            <a:ext cx="1363916" cy="40737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4149129048"/>
      </p:ext>
    </p:extLst>
  </p:cSld>
  <p:clrMapOvr>
    <a:masterClrMapping/>
  </p:clrMapOvr>
  <p:transition>
    <p:fade/>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E-Line Service</a:t>
            </a:r>
          </a:p>
        </p:txBody>
      </p:sp>
      <p:sp>
        <p:nvSpPr>
          <p:cNvPr id="3" name="Text Placeholder 2"/>
          <p:cNvSpPr>
            <a:spLocks noGrp="1"/>
          </p:cNvSpPr>
          <p:nvPr>
            <p:ph type="body" sz="quarter" idx="10"/>
          </p:nvPr>
        </p:nvSpPr>
        <p:spPr/>
        <p:txBody>
          <a:bodyPr/>
          <a:lstStyle/>
          <a:p>
            <a:endParaRPr lang="en-US" dirty="0"/>
          </a:p>
        </p:txBody>
      </p:sp>
      <p:pic>
        <p:nvPicPr>
          <p:cNvPr id="4" name="Picture 3"/>
          <p:cNvPicPr>
            <a:picLocks noChangeAspect="1"/>
          </p:cNvPicPr>
          <p:nvPr/>
        </p:nvPicPr>
        <p:blipFill rotWithShape="1">
          <a:blip r:embed="rId2" cstate="print"/>
          <a:srcRect r="15631" b="2805"/>
          <a:stretch/>
        </p:blipFill>
        <p:spPr>
          <a:xfrm>
            <a:off x="4790363" y="-1"/>
            <a:ext cx="4299045" cy="3242589"/>
          </a:xfrm>
          <a:prstGeom prst="rect">
            <a:avLst/>
          </a:prstGeom>
        </p:spPr>
      </p:pic>
      <p:pic>
        <p:nvPicPr>
          <p:cNvPr id="5" name="Picture 4"/>
          <p:cNvPicPr>
            <a:picLocks noChangeAspect="1"/>
          </p:cNvPicPr>
          <p:nvPr/>
        </p:nvPicPr>
        <p:blipFill rotWithShape="1">
          <a:blip r:embed="rId3" cstate="print"/>
          <a:srcRect r="15529" b="4600"/>
          <a:stretch/>
        </p:blipFill>
        <p:spPr>
          <a:xfrm>
            <a:off x="4790363" y="3251607"/>
            <a:ext cx="4299045" cy="3606394"/>
          </a:xfrm>
          <a:prstGeom prst="rect">
            <a:avLst/>
          </a:prstGeom>
          <a:ln>
            <a:noFill/>
          </a:ln>
          <a:effectLst>
            <a:outerShdw blurRad="190500" algn="tl" rotWithShape="0">
              <a:srgbClr val="000000">
                <a:alpha val="70000"/>
              </a:srgbClr>
            </a:outerShdw>
          </a:effectLst>
        </p:spPr>
      </p:pic>
      <p:sp>
        <p:nvSpPr>
          <p:cNvPr id="6" name="Rectangle 5"/>
          <p:cNvSpPr/>
          <p:nvPr/>
        </p:nvSpPr>
        <p:spPr>
          <a:xfrm>
            <a:off x="4916264" y="97986"/>
            <a:ext cx="2467173" cy="3660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7414767" y="97986"/>
            <a:ext cx="1557966" cy="254924"/>
            <a:chOff x="1146708" y="2515312"/>
            <a:chExt cx="1557966" cy="254924"/>
          </a:xfrm>
        </p:grpSpPr>
        <p:cxnSp>
          <p:nvCxnSpPr>
            <p:cNvPr id="8" name="Straight Arrow Connector 7"/>
            <p:cNvCxnSpPr>
              <a:stCxn id="11" idx="0"/>
            </p:cNvCxnSpPr>
            <p:nvPr/>
          </p:nvCxnSpPr>
          <p:spPr>
            <a:xfrm flipH="1">
              <a:off x="1146708" y="2529714"/>
              <a:ext cx="1386730" cy="23750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9" name="Group 7"/>
            <p:cNvGrpSpPr/>
            <p:nvPr/>
          </p:nvGrpSpPr>
          <p:grpSpPr>
            <a:xfrm>
              <a:off x="2362202" y="2515312"/>
              <a:ext cx="342472" cy="254924"/>
              <a:chOff x="192311" y="2725948"/>
              <a:chExt cx="381000" cy="304800"/>
            </a:xfrm>
          </p:grpSpPr>
          <p:sp>
            <p:nvSpPr>
              <p:cNvPr id="10" name="Oval 9"/>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latin typeface="+mn-lt"/>
                  </a:rPr>
                  <a:t>10</a:t>
                </a:r>
              </a:p>
            </p:txBody>
          </p:sp>
        </p:grpSp>
      </p:grpSp>
      <p:grpSp>
        <p:nvGrpSpPr>
          <p:cNvPr id="12" name="Group 11"/>
          <p:cNvGrpSpPr/>
          <p:nvPr/>
        </p:nvGrpSpPr>
        <p:grpSpPr>
          <a:xfrm>
            <a:off x="6592828" y="3295789"/>
            <a:ext cx="790609" cy="457314"/>
            <a:chOff x="1914065" y="2515312"/>
            <a:chExt cx="790609" cy="457314"/>
          </a:xfrm>
        </p:grpSpPr>
        <p:cxnSp>
          <p:nvCxnSpPr>
            <p:cNvPr id="13" name="Straight Arrow Connector 12"/>
            <p:cNvCxnSpPr>
              <a:stCxn id="16" idx="0"/>
            </p:cNvCxnSpPr>
            <p:nvPr/>
          </p:nvCxnSpPr>
          <p:spPr>
            <a:xfrm flipH="1">
              <a:off x="1914065" y="2529714"/>
              <a:ext cx="619373" cy="44291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4" name="Group 7"/>
            <p:cNvGrpSpPr/>
            <p:nvPr/>
          </p:nvGrpSpPr>
          <p:grpSpPr>
            <a:xfrm>
              <a:off x="2362202" y="2515312"/>
              <a:ext cx="342472" cy="254924"/>
              <a:chOff x="192311" y="2725948"/>
              <a:chExt cx="381000" cy="304800"/>
            </a:xfrm>
          </p:grpSpPr>
          <p:sp>
            <p:nvSpPr>
              <p:cNvPr id="15" name="Oval 14"/>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t>11</a:t>
                </a:r>
                <a:endParaRPr lang="en-US" sz="1100" b="1" dirty="0" smtClean="0">
                  <a:latin typeface="+mn-lt"/>
                </a:endParaRPr>
              </a:p>
            </p:txBody>
          </p:sp>
        </p:grpSp>
      </p:grpSp>
      <p:sp>
        <p:nvSpPr>
          <p:cNvPr id="17" name="Rectangle 16"/>
          <p:cNvSpPr/>
          <p:nvPr/>
        </p:nvSpPr>
        <p:spPr>
          <a:xfrm>
            <a:off x="5186382" y="3797285"/>
            <a:ext cx="1649588" cy="204395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5172734" y="6345976"/>
            <a:ext cx="1514668" cy="2228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Line Callout 2 18"/>
          <p:cNvSpPr/>
          <p:nvPr/>
        </p:nvSpPr>
        <p:spPr>
          <a:xfrm>
            <a:off x="157931" y="2349935"/>
            <a:ext cx="4527180" cy="2467725"/>
          </a:xfrm>
          <a:prstGeom prst="borderCallout2">
            <a:avLst>
              <a:gd name="adj1" fmla="val 99622"/>
              <a:gd name="adj2" fmla="val 97069"/>
              <a:gd name="adj3" fmla="val 110485"/>
              <a:gd name="adj4" fmla="val 97235"/>
              <a:gd name="adj5" fmla="val 120274"/>
              <a:gd name="adj6" fmla="val 102182"/>
            </a:avLst>
          </a:prstGeom>
          <a:solidFill>
            <a:srgbClr val="F29400"/>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solidFill>
                  <a:schemeClr val="tx1"/>
                </a:solidFill>
              </a:rPr>
              <a:t>On the left side of the window you will find the added </a:t>
            </a:r>
            <a:r>
              <a:rPr lang="en-US" sz="1600" dirty="0" err="1" smtClean="0">
                <a:solidFill>
                  <a:schemeClr val="tx1"/>
                </a:solidFill>
              </a:rPr>
              <a:t>CoS.</a:t>
            </a:r>
            <a:r>
              <a:rPr lang="en-US" sz="1600" dirty="0" smtClean="0">
                <a:solidFill>
                  <a:schemeClr val="tx1"/>
                </a:solidFill>
              </a:rPr>
              <a:t> </a:t>
            </a:r>
          </a:p>
          <a:p>
            <a:r>
              <a:rPr lang="en-US" sz="1600" dirty="0" smtClean="0">
                <a:solidFill>
                  <a:schemeClr val="tx1"/>
                </a:solidFill>
              </a:rPr>
              <a:t>10. Click the </a:t>
            </a:r>
            <a:r>
              <a:rPr lang="en-US" sz="1600" dirty="0" err="1" smtClean="0">
                <a:solidFill>
                  <a:srgbClr val="044ABC"/>
                </a:solidFill>
              </a:rPr>
              <a:t>CoS</a:t>
            </a:r>
            <a:r>
              <a:rPr lang="en-US" sz="1600" dirty="0" err="1" smtClean="0">
                <a:solidFill>
                  <a:schemeClr val="tx1"/>
                </a:solidFill>
              </a:rPr>
              <a:t>.</a:t>
            </a:r>
            <a:r>
              <a:rPr lang="en-US" sz="1600" dirty="0" smtClean="0">
                <a:solidFill>
                  <a:schemeClr val="tx1"/>
                </a:solidFill>
              </a:rPr>
              <a:t> </a:t>
            </a:r>
          </a:p>
          <a:p>
            <a:r>
              <a:rPr lang="en-US" sz="1600" dirty="0" smtClean="0">
                <a:solidFill>
                  <a:schemeClr val="tx1"/>
                </a:solidFill>
              </a:rPr>
              <a:t>11. Set the </a:t>
            </a:r>
            <a:r>
              <a:rPr lang="en-US" sz="1600" dirty="0" smtClean="0">
                <a:solidFill>
                  <a:srgbClr val="044ABC"/>
                </a:solidFill>
              </a:rPr>
              <a:t>PM parameters </a:t>
            </a:r>
            <a:r>
              <a:rPr lang="en-US" sz="1600" dirty="0" smtClean="0">
                <a:solidFill>
                  <a:schemeClr val="tx1"/>
                </a:solidFill>
              </a:rPr>
              <a:t>for the service. </a:t>
            </a:r>
          </a:p>
          <a:p>
            <a:r>
              <a:rPr lang="en-US" sz="1600" dirty="0" smtClean="0">
                <a:solidFill>
                  <a:schemeClr val="tx1"/>
                </a:solidFill>
              </a:rPr>
              <a:t>12. Set the </a:t>
            </a:r>
            <a:r>
              <a:rPr lang="en-US" sz="1600" dirty="0" smtClean="0">
                <a:solidFill>
                  <a:srgbClr val="044ABC"/>
                </a:solidFill>
              </a:rPr>
              <a:t>Policer</a:t>
            </a:r>
            <a:r>
              <a:rPr lang="en-US" sz="1600" dirty="0" smtClean="0">
                <a:solidFill>
                  <a:schemeClr val="tx1"/>
                </a:solidFill>
              </a:rPr>
              <a:t> for the </a:t>
            </a:r>
            <a:r>
              <a:rPr lang="en-US" sz="1600" dirty="0" smtClean="0">
                <a:solidFill>
                  <a:srgbClr val="044ABC"/>
                </a:solidFill>
              </a:rPr>
              <a:t>A-Point</a:t>
            </a:r>
            <a:r>
              <a:rPr lang="en-US" sz="1600" dirty="0" smtClean="0">
                <a:solidFill>
                  <a:schemeClr val="tx1"/>
                </a:solidFill>
              </a:rPr>
              <a:t> and for the </a:t>
            </a:r>
            <a:r>
              <a:rPr lang="en-US" sz="1600" dirty="0" smtClean="0">
                <a:solidFill>
                  <a:srgbClr val="044ABC"/>
                </a:solidFill>
              </a:rPr>
              <a:t>Z-Point</a:t>
            </a:r>
            <a:r>
              <a:rPr lang="en-US" sz="1600" dirty="0" smtClean="0">
                <a:solidFill>
                  <a:schemeClr val="tx1"/>
                </a:solidFill>
              </a:rPr>
              <a:t> according to the task. </a:t>
            </a:r>
          </a:p>
          <a:p>
            <a:r>
              <a:rPr lang="en-US" sz="1600" dirty="0" smtClean="0">
                <a:solidFill>
                  <a:schemeClr val="tx1"/>
                </a:solidFill>
              </a:rPr>
              <a:t>13. set the </a:t>
            </a:r>
            <a:r>
              <a:rPr lang="en-US" sz="1600" dirty="0" smtClean="0">
                <a:solidFill>
                  <a:srgbClr val="044ABC"/>
                </a:solidFill>
              </a:rPr>
              <a:t>classification rule </a:t>
            </a:r>
            <a:r>
              <a:rPr lang="en-US" sz="1600" dirty="0" smtClean="0">
                <a:solidFill>
                  <a:schemeClr val="tx1"/>
                </a:solidFill>
              </a:rPr>
              <a:t>per endpoint. In our application the classification rule is to receive from the client C-VLAN 51</a:t>
            </a:r>
          </a:p>
        </p:txBody>
      </p:sp>
      <p:sp>
        <p:nvSpPr>
          <p:cNvPr id="20" name="Rectangle 19"/>
          <p:cNvSpPr/>
          <p:nvPr/>
        </p:nvSpPr>
        <p:spPr>
          <a:xfrm>
            <a:off x="7009361" y="3779626"/>
            <a:ext cx="1649588" cy="204395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7144281" y="6330105"/>
            <a:ext cx="1514668" cy="2228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p:nvGrpSpPr>
        <p:grpSpPr>
          <a:xfrm>
            <a:off x="8245979" y="3272049"/>
            <a:ext cx="790609" cy="457314"/>
            <a:chOff x="1914065" y="2515312"/>
            <a:chExt cx="790609" cy="457314"/>
          </a:xfrm>
        </p:grpSpPr>
        <p:cxnSp>
          <p:nvCxnSpPr>
            <p:cNvPr id="23" name="Straight Arrow Connector 22"/>
            <p:cNvCxnSpPr>
              <a:stCxn id="26" idx="0"/>
            </p:cNvCxnSpPr>
            <p:nvPr/>
          </p:nvCxnSpPr>
          <p:spPr>
            <a:xfrm flipH="1">
              <a:off x="1914065" y="2529714"/>
              <a:ext cx="619373" cy="44291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24" name="Group 7"/>
            <p:cNvGrpSpPr/>
            <p:nvPr/>
          </p:nvGrpSpPr>
          <p:grpSpPr>
            <a:xfrm>
              <a:off x="2362202" y="2515312"/>
              <a:ext cx="342472" cy="254924"/>
              <a:chOff x="192311" y="2725948"/>
              <a:chExt cx="381000" cy="304800"/>
            </a:xfrm>
          </p:grpSpPr>
          <p:sp>
            <p:nvSpPr>
              <p:cNvPr id="25" name="Oval 24"/>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t>12</a:t>
                </a:r>
                <a:endParaRPr lang="en-US" sz="1100" b="1" dirty="0" smtClean="0">
                  <a:latin typeface="+mn-lt"/>
                </a:endParaRPr>
              </a:p>
            </p:txBody>
          </p:sp>
        </p:grpSp>
      </p:grpSp>
      <p:grpSp>
        <p:nvGrpSpPr>
          <p:cNvPr id="27" name="Group 26"/>
          <p:cNvGrpSpPr/>
          <p:nvPr/>
        </p:nvGrpSpPr>
        <p:grpSpPr>
          <a:xfrm>
            <a:off x="8330141" y="5850106"/>
            <a:ext cx="790609" cy="457314"/>
            <a:chOff x="1914065" y="2515312"/>
            <a:chExt cx="790609" cy="457314"/>
          </a:xfrm>
        </p:grpSpPr>
        <p:cxnSp>
          <p:nvCxnSpPr>
            <p:cNvPr id="28" name="Straight Arrow Connector 27"/>
            <p:cNvCxnSpPr>
              <a:stCxn id="31" idx="0"/>
            </p:cNvCxnSpPr>
            <p:nvPr/>
          </p:nvCxnSpPr>
          <p:spPr>
            <a:xfrm flipH="1">
              <a:off x="1914065" y="2529714"/>
              <a:ext cx="619373" cy="44291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29" name="Group 7"/>
            <p:cNvGrpSpPr/>
            <p:nvPr/>
          </p:nvGrpSpPr>
          <p:grpSpPr>
            <a:xfrm>
              <a:off x="2362202" y="2515312"/>
              <a:ext cx="342472" cy="254924"/>
              <a:chOff x="192311" y="2725948"/>
              <a:chExt cx="381000" cy="304800"/>
            </a:xfrm>
          </p:grpSpPr>
          <p:sp>
            <p:nvSpPr>
              <p:cNvPr id="30" name="Oval 29"/>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t>13</a:t>
                </a:r>
                <a:endParaRPr lang="en-US" sz="1100" b="1" dirty="0" smtClean="0">
                  <a:latin typeface="+mn-lt"/>
                </a:endParaRPr>
              </a:p>
            </p:txBody>
          </p:sp>
        </p:grpSp>
      </p:grpSp>
    </p:spTree>
    <p:extLst>
      <p:ext uri="{BB962C8B-B14F-4D97-AF65-F5344CB8AC3E}">
        <p14:creationId xmlns:p14="http://schemas.microsoft.com/office/powerpoint/2010/main" xmlns="" val="2843178373"/>
      </p:ext>
    </p:extLst>
  </p:cSld>
  <p:clrMapOvr>
    <a:masterClrMapping/>
  </p:clrMapOvr>
  <p:transition>
    <p:fade/>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E-Line </a:t>
            </a:r>
            <a:r>
              <a:rPr lang="en-US" dirty="0" smtClean="0"/>
              <a:t>Service </a:t>
            </a:r>
            <a:r>
              <a:rPr lang="en-US" dirty="0"/>
              <a:t>– Single </a:t>
            </a:r>
            <a:r>
              <a:rPr lang="en-US" dirty="0" err="1"/>
              <a:t>CoS</a:t>
            </a:r>
            <a:endParaRPr lang="en-US" dirty="0"/>
          </a:p>
        </p:txBody>
      </p:sp>
      <p:sp>
        <p:nvSpPr>
          <p:cNvPr id="3" name="Text Placeholder 2"/>
          <p:cNvSpPr>
            <a:spLocks noGrp="1"/>
          </p:cNvSpPr>
          <p:nvPr>
            <p:ph type="body" sz="quarter" idx="10"/>
          </p:nvPr>
        </p:nvSpPr>
        <p:spPr/>
        <p:txBody>
          <a:bodyPr/>
          <a:lstStyle/>
          <a:p>
            <a:endParaRPr lang="en-US" dirty="0"/>
          </a:p>
        </p:txBody>
      </p:sp>
      <p:pic>
        <p:nvPicPr>
          <p:cNvPr id="5" name="Picture 4"/>
          <p:cNvPicPr>
            <a:picLocks noChangeAspect="1"/>
          </p:cNvPicPr>
          <p:nvPr/>
        </p:nvPicPr>
        <p:blipFill rotWithShape="1">
          <a:blip r:embed="rId2" cstate="print"/>
          <a:srcRect b="17350"/>
          <a:stretch/>
        </p:blipFill>
        <p:spPr>
          <a:xfrm>
            <a:off x="54589" y="1185751"/>
            <a:ext cx="6696075" cy="3085998"/>
          </a:xfrm>
          <a:prstGeom prst="rect">
            <a:avLst/>
          </a:prstGeom>
          <a:ln>
            <a:noFill/>
          </a:ln>
          <a:effectLst>
            <a:outerShdw blurRad="190500" algn="tl" rotWithShape="0">
              <a:srgbClr val="000000">
                <a:alpha val="70000"/>
              </a:srgbClr>
            </a:outerShdw>
          </a:effectLst>
        </p:spPr>
      </p:pic>
      <p:grpSp>
        <p:nvGrpSpPr>
          <p:cNvPr id="12" name="Group 11"/>
          <p:cNvGrpSpPr/>
          <p:nvPr/>
        </p:nvGrpSpPr>
        <p:grpSpPr>
          <a:xfrm>
            <a:off x="5829541" y="1265269"/>
            <a:ext cx="342472" cy="625327"/>
            <a:chOff x="2362202" y="2515312"/>
            <a:chExt cx="342472" cy="625327"/>
          </a:xfrm>
        </p:grpSpPr>
        <p:cxnSp>
          <p:nvCxnSpPr>
            <p:cNvPr id="13" name="Straight Arrow Connector 12"/>
            <p:cNvCxnSpPr>
              <a:stCxn id="16" idx="0"/>
            </p:cNvCxnSpPr>
            <p:nvPr/>
          </p:nvCxnSpPr>
          <p:spPr>
            <a:xfrm flipH="1">
              <a:off x="2527604" y="2529714"/>
              <a:ext cx="5834" cy="61092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4" name="Group 7"/>
            <p:cNvGrpSpPr/>
            <p:nvPr/>
          </p:nvGrpSpPr>
          <p:grpSpPr>
            <a:xfrm>
              <a:off x="2362202" y="2515312"/>
              <a:ext cx="342472" cy="254924"/>
              <a:chOff x="192311" y="2725948"/>
              <a:chExt cx="381000" cy="304800"/>
            </a:xfrm>
          </p:grpSpPr>
          <p:sp>
            <p:nvSpPr>
              <p:cNvPr id="15" name="Oval 14"/>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latin typeface="+mn-lt"/>
                  </a:rPr>
                  <a:t>15</a:t>
                </a:r>
              </a:p>
            </p:txBody>
          </p:sp>
        </p:grpSp>
      </p:grpSp>
      <p:sp>
        <p:nvSpPr>
          <p:cNvPr id="25" name="Rectangle 24"/>
          <p:cNvSpPr/>
          <p:nvPr/>
        </p:nvSpPr>
        <p:spPr>
          <a:xfrm>
            <a:off x="5806730" y="1979192"/>
            <a:ext cx="498534" cy="31539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496377" y="1115445"/>
            <a:ext cx="815651" cy="32823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p:cNvGrpSpPr/>
          <p:nvPr/>
        </p:nvGrpSpPr>
        <p:grpSpPr>
          <a:xfrm>
            <a:off x="826063" y="915322"/>
            <a:ext cx="790609" cy="457314"/>
            <a:chOff x="1914065" y="2515312"/>
            <a:chExt cx="790609" cy="457314"/>
          </a:xfrm>
        </p:grpSpPr>
        <p:cxnSp>
          <p:nvCxnSpPr>
            <p:cNvPr id="29" name="Straight Arrow Connector 28"/>
            <p:cNvCxnSpPr>
              <a:stCxn id="32" idx="0"/>
            </p:cNvCxnSpPr>
            <p:nvPr/>
          </p:nvCxnSpPr>
          <p:spPr>
            <a:xfrm flipH="1">
              <a:off x="1914065" y="2529714"/>
              <a:ext cx="619373" cy="44291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30" name="Group 7"/>
            <p:cNvGrpSpPr/>
            <p:nvPr/>
          </p:nvGrpSpPr>
          <p:grpSpPr>
            <a:xfrm>
              <a:off x="2362202" y="2515312"/>
              <a:ext cx="342472" cy="254924"/>
              <a:chOff x="192311" y="2725948"/>
              <a:chExt cx="381000" cy="304800"/>
            </a:xfrm>
          </p:grpSpPr>
          <p:sp>
            <p:nvSpPr>
              <p:cNvPr id="31" name="Oval 30"/>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latin typeface="+mn-lt"/>
                  </a:rPr>
                  <a:t>14</a:t>
                </a:r>
              </a:p>
            </p:txBody>
          </p:sp>
        </p:grpSp>
      </p:grpSp>
      <p:sp>
        <p:nvSpPr>
          <p:cNvPr id="48" name="Rectangle 47"/>
          <p:cNvSpPr/>
          <p:nvPr/>
        </p:nvSpPr>
        <p:spPr>
          <a:xfrm>
            <a:off x="5124772" y="2680653"/>
            <a:ext cx="1016719" cy="40737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48"/>
          <p:cNvPicPr>
            <a:picLocks noChangeAspect="1"/>
          </p:cNvPicPr>
          <p:nvPr/>
        </p:nvPicPr>
        <p:blipFill>
          <a:blip r:embed="rId3" cstate="print"/>
          <a:stretch>
            <a:fillRect/>
          </a:stretch>
        </p:blipFill>
        <p:spPr>
          <a:xfrm>
            <a:off x="983755" y="4367830"/>
            <a:ext cx="7716871" cy="2435578"/>
          </a:xfrm>
          <a:prstGeom prst="rect">
            <a:avLst/>
          </a:prstGeom>
          <a:ln>
            <a:noFill/>
          </a:ln>
          <a:effectLst>
            <a:outerShdw blurRad="292100" dist="139700" dir="2700000" algn="tl" rotWithShape="0">
              <a:srgbClr val="333333">
                <a:alpha val="65000"/>
              </a:srgbClr>
            </a:outerShdw>
          </a:effectLst>
        </p:spPr>
      </p:pic>
      <p:sp>
        <p:nvSpPr>
          <p:cNvPr id="17" name="Line Callout 2 16"/>
          <p:cNvSpPr/>
          <p:nvPr/>
        </p:nvSpPr>
        <p:spPr>
          <a:xfrm>
            <a:off x="6443900" y="1067747"/>
            <a:ext cx="2631653" cy="2780921"/>
          </a:xfrm>
          <a:prstGeom prst="borderCallout2">
            <a:avLst>
              <a:gd name="adj1" fmla="val 100130"/>
              <a:gd name="adj2" fmla="val 27331"/>
              <a:gd name="adj3" fmla="val 125206"/>
              <a:gd name="adj4" fmla="val 27185"/>
              <a:gd name="adj5" fmla="val 140689"/>
              <a:gd name="adj6" fmla="val -3640"/>
            </a:avLst>
          </a:prstGeom>
          <a:solidFill>
            <a:srgbClr val="F29400"/>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solidFill>
                  <a:schemeClr val="tx1"/>
                </a:solidFill>
              </a:rPr>
              <a:t>On the ‘</a:t>
            </a:r>
            <a:r>
              <a:rPr lang="en-US" sz="1600" b="1" dirty="0" smtClean="0">
                <a:solidFill>
                  <a:schemeClr val="tx1"/>
                </a:solidFill>
              </a:rPr>
              <a:t>End Points</a:t>
            </a:r>
            <a:r>
              <a:rPr lang="en-US" sz="1600" dirty="0" smtClean="0">
                <a:solidFill>
                  <a:schemeClr val="tx1"/>
                </a:solidFill>
              </a:rPr>
              <a:t>’ tab you will find a small exclamation sign.</a:t>
            </a:r>
            <a:br>
              <a:rPr lang="en-US" sz="1600" dirty="0" smtClean="0">
                <a:solidFill>
                  <a:schemeClr val="tx1"/>
                </a:solidFill>
              </a:rPr>
            </a:br>
            <a:r>
              <a:rPr lang="en-US" sz="1600" dirty="0" smtClean="0">
                <a:solidFill>
                  <a:schemeClr val="tx1"/>
                </a:solidFill>
              </a:rPr>
              <a:t>This sign indicates that some configuration is missing.</a:t>
            </a:r>
          </a:p>
          <a:p>
            <a:endParaRPr lang="en-US" sz="1600" dirty="0">
              <a:solidFill>
                <a:schemeClr val="tx1"/>
              </a:solidFill>
            </a:endParaRPr>
          </a:p>
          <a:p>
            <a:endParaRPr lang="en-US" sz="1600" dirty="0" smtClean="0">
              <a:solidFill>
                <a:schemeClr val="tx1"/>
              </a:solidFill>
            </a:endParaRPr>
          </a:p>
          <a:p>
            <a:r>
              <a:rPr lang="en-US" sz="1600" dirty="0" smtClean="0">
                <a:solidFill>
                  <a:schemeClr val="tx1"/>
                </a:solidFill>
              </a:rPr>
              <a:t>14. Click the ‘End Points’ tab.</a:t>
            </a:r>
          </a:p>
          <a:p>
            <a:r>
              <a:rPr lang="en-US" sz="1600" dirty="0" smtClean="0">
                <a:solidFill>
                  <a:schemeClr val="tx1"/>
                </a:solidFill>
              </a:rPr>
              <a:t>15. Click the A point and select the specific port. In our case, the port is 0/3.</a:t>
            </a:r>
            <a:endParaRPr lang="en-US" sz="1600" dirty="0" smtClean="0">
              <a:solidFill>
                <a:srgbClr val="044ABC"/>
              </a:solidFill>
            </a:endParaRPr>
          </a:p>
        </p:txBody>
      </p:sp>
      <p:sp>
        <p:nvSpPr>
          <p:cNvPr id="6" name="Rectangle 5"/>
          <p:cNvSpPr/>
          <p:nvPr/>
        </p:nvSpPr>
        <p:spPr>
          <a:xfrm>
            <a:off x="791979" y="5381562"/>
            <a:ext cx="8174600" cy="21654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4839573" y="6307866"/>
            <a:ext cx="619532" cy="2189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p:cNvGrpSpPr/>
          <p:nvPr/>
        </p:nvGrpSpPr>
        <p:grpSpPr>
          <a:xfrm>
            <a:off x="5296192" y="4587122"/>
            <a:ext cx="505385" cy="794440"/>
            <a:chOff x="2199289" y="2515312"/>
            <a:chExt cx="505385" cy="794440"/>
          </a:xfrm>
        </p:grpSpPr>
        <p:cxnSp>
          <p:nvCxnSpPr>
            <p:cNvPr id="52" name="Straight Arrow Connector 51"/>
            <p:cNvCxnSpPr>
              <a:stCxn id="55" idx="0"/>
            </p:cNvCxnSpPr>
            <p:nvPr/>
          </p:nvCxnSpPr>
          <p:spPr>
            <a:xfrm flipH="1">
              <a:off x="2199289" y="2529714"/>
              <a:ext cx="334149" cy="78003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53" name="Group 7"/>
            <p:cNvGrpSpPr/>
            <p:nvPr/>
          </p:nvGrpSpPr>
          <p:grpSpPr>
            <a:xfrm>
              <a:off x="2362202" y="2515312"/>
              <a:ext cx="342472" cy="254924"/>
              <a:chOff x="192311" y="2725948"/>
              <a:chExt cx="381000" cy="304800"/>
            </a:xfrm>
          </p:grpSpPr>
          <p:sp>
            <p:nvSpPr>
              <p:cNvPr id="54" name="Oval 53"/>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latin typeface="+mn-lt"/>
                  </a:rPr>
                  <a:t>15</a:t>
                </a:r>
              </a:p>
            </p:txBody>
          </p:sp>
        </p:grpSp>
      </p:grpSp>
    </p:spTree>
    <p:extLst>
      <p:ext uri="{BB962C8B-B14F-4D97-AF65-F5344CB8AC3E}">
        <p14:creationId xmlns:p14="http://schemas.microsoft.com/office/powerpoint/2010/main" xmlns="" val="3873689540"/>
      </p:ext>
    </p:extLst>
  </p:cSld>
  <p:clrMapOvr>
    <a:masterClrMapping/>
  </p:clrMapOvr>
  <p:transition>
    <p:fade/>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E-Line </a:t>
            </a:r>
            <a:r>
              <a:rPr lang="en-US" dirty="0" smtClean="0"/>
              <a:t>Service </a:t>
            </a:r>
            <a:r>
              <a:rPr lang="en-US" dirty="0"/>
              <a:t>– Single </a:t>
            </a:r>
            <a:r>
              <a:rPr lang="en-US" dirty="0" err="1"/>
              <a:t>CoS</a:t>
            </a:r>
            <a:endParaRPr lang="en-US" dirty="0"/>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2" cstate="print"/>
          <a:stretch>
            <a:fillRect/>
          </a:stretch>
        </p:blipFill>
        <p:spPr>
          <a:xfrm>
            <a:off x="59901" y="1265269"/>
            <a:ext cx="6715125" cy="5314950"/>
          </a:xfrm>
          <a:prstGeom prst="rect">
            <a:avLst/>
          </a:prstGeom>
          <a:ln>
            <a:noFill/>
          </a:ln>
          <a:effectLst>
            <a:outerShdw blurRad="292100" dist="139700" dir="2700000" algn="tl" rotWithShape="0">
              <a:srgbClr val="333333">
                <a:alpha val="65000"/>
              </a:srgbClr>
            </a:outerShdw>
          </a:effectLst>
        </p:spPr>
      </p:pic>
      <p:sp>
        <p:nvSpPr>
          <p:cNvPr id="10" name="Rectangle 9"/>
          <p:cNvSpPr/>
          <p:nvPr/>
        </p:nvSpPr>
        <p:spPr>
          <a:xfrm>
            <a:off x="5780386" y="2045049"/>
            <a:ext cx="498534" cy="31539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67348" y="1137079"/>
            <a:ext cx="838938" cy="48852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168314" y="2875746"/>
            <a:ext cx="1016719" cy="25582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Line Callout 2 17"/>
          <p:cNvSpPr/>
          <p:nvPr/>
        </p:nvSpPr>
        <p:spPr>
          <a:xfrm>
            <a:off x="1809143" y="4030257"/>
            <a:ext cx="7296000" cy="1238730"/>
          </a:xfrm>
          <a:prstGeom prst="borderCallout2">
            <a:avLst>
              <a:gd name="adj1" fmla="val 26658"/>
              <a:gd name="adj2" fmla="val -520"/>
              <a:gd name="adj3" fmla="val 26353"/>
              <a:gd name="adj4" fmla="val -5440"/>
              <a:gd name="adj5" fmla="val 84583"/>
              <a:gd name="adj6" fmla="val -10205"/>
            </a:avLst>
          </a:prstGeom>
          <a:solidFill>
            <a:schemeClr val="accent3">
              <a:lumMod val="95000"/>
            </a:schemeClr>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solidFill>
                  <a:schemeClr val="tx1"/>
                </a:solidFill>
              </a:rPr>
              <a:t>The result is that the port is added to the A</a:t>
            </a:r>
            <a:r>
              <a:rPr lang="en-US" sz="1600" dirty="0">
                <a:solidFill>
                  <a:schemeClr val="tx1"/>
                </a:solidFill>
              </a:rPr>
              <a:t> </a:t>
            </a:r>
            <a:r>
              <a:rPr lang="en-US" sz="1600" dirty="0" smtClean="0">
                <a:solidFill>
                  <a:schemeClr val="tx1"/>
                </a:solidFill>
              </a:rPr>
              <a:t>point window and a new line is added to the service endpoints at the bottom of the window. </a:t>
            </a:r>
          </a:p>
          <a:p>
            <a:endParaRPr lang="en-US" sz="1600" dirty="0" smtClean="0">
              <a:solidFill>
                <a:schemeClr val="tx1"/>
              </a:solidFill>
            </a:endParaRPr>
          </a:p>
          <a:p>
            <a:r>
              <a:rPr lang="en-US" sz="1600" dirty="0" smtClean="0">
                <a:solidFill>
                  <a:schemeClr val="tx1"/>
                </a:solidFill>
              </a:rPr>
              <a:t>You can also notice that the exclamation sign from A-point is gone but we still see it on the End Points tab. This is because we are still missing the Z point configuration</a:t>
            </a:r>
            <a:endParaRPr lang="en-US" sz="1600" dirty="0" smtClean="0">
              <a:solidFill>
                <a:srgbClr val="044ABC"/>
              </a:solidFill>
            </a:endParaRPr>
          </a:p>
        </p:txBody>
      </p:sp>
      <p:sp>
        <p:nvSpPr>
          <p:cNvPr id="19" name="Rectangle 18"/>
          <p:cNvSpPr/>
          <p:nvPr/>
        </p:nvSpPr>
        <p:spPr>
          <a:xfrm>
            <a:off x="56936" y="5696056"/>
            <a:ext cx="6997007" cy="2838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940516654"/>
      </p:ext>
    </p:extLst>
  </p:cSld>
  <p:clrMapOvr>
    <a:masterClrMapping/>
  </p:clrMapOvr>
  <p:transition>
    <p:fade/>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E-Line </a:t>
            </a:r>
            <a:r>
              <a:rPr lang="en-US" dirty="0" smtClean="0"/>
              <a:t>Service </a:t>
            </a:r>
            <a:r>
              <a:rPr lang="en-US" dirty="0"/>
              <a:t>– Single </a:t>
            </a:r>
            <a:r>
              <a:rPr lang="en-US" dirty="0" err="1"/>
              <a:t>CoS</a:t>
            </a:r>
            <a:endParaRPr lang="en-US" dirty="0"/>
          </a:p>
        </p:txBody>
      </p:sp>
      <p:sp>
        <p:nvSpPr>
          <p:cNvPr id="3" name="Text Placeholder 2"/>
          <p:cNvSpPr>
            <a:spLocks noGrp="1"/>
          </p:cNvSpPr>
          <p:nvPr>
            <p:ph type="body" sz="quarter" idx="10"/>
          </p:nvPr>
        </p:nvSpPr>
        <p:spPr/>
        <p:txBody>
          <a:bodyPr/>
          <a:lstStyle/>
          <a:p>
            <a:endParaRPr lang="en-US"/>
          </a:p>
        </p:txBody>
      </p:sp>
      <p:pic>
        <p:nvPicPr>
          <p:cNvPr id="5" name="Picture 4"/>
          <p:cNvPicPr>
            <a:picLocks noChangeAspect="1"/>
          </p:cNvPicPr>
          <p:nvPr/>
        </p:nvPicPr>
        <p:blipFill rotWithShape="1">
          <a:blip r:embed="rId2" cstate="print"/>
          <a:srcRect b="6561"/>
          <a:stretch/>
        </p:blipFill>
        <p:spPr>
          <a:xfrm>
            <a:off x="73026" y="1196067"/>
            <a:ext cx="6762750" cy="5393419"/>
          </a:xfrm>
          <a:prstGeom prst="rect">
            <a:avLst/>
          </a:prstGeom>
          <a:ln>
            <a:noFill/>
          </a:ln>
          <a:effectLst>
            <a:outerShdw blurRad="292100" dist="139700" dir="2700000" algn="tl" rotWithShape="0">
              <a:srgbClr val="333333">
                <a:alpha val="65000"/>
              </a:srgbClr>
            </a:outerShdw>
          </a:effectLst>
        </p:spPr>
      </p:pic>
      <p:grpSp>
        <p:nvGrpSpPr>
          <p:cNvPr id="6" name="Group 5"/>
          <p:cNvGrpSpPr/>
          <p:nvPr/>
        </p:nvGrpSpPr>
        <p:grpSpPr>
          <a:xfrm>
            <a:off x="5963208" y="1967061"/>
            <a:ext cx="342472" cy="1293796"/>
            <a:chOff x="2362202" y="2515312"/>
            <a:chExt cx="342472" cy="1293796"/>
          </a:xfrm>
        </p:grpSpPr>
        <p:cxnSp>
          <p:nvCxnSpPr>
            <p:cNvPr id="7" name="Straight Arrow Connector 6"/>
            <p:cNvCxnSpPr>
              <a:stCxn id="10" idx="0"/>
            </p:cNvCxnSpPr>
            <p:nvPr/>
          </p:nvCxnSpPr>
          <p:spPr>
            <a:xfrm flipH="1">
              <a:off x="2512951" y="2529714"/>
              <a:ext cx="20487" cy="127939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2362202" y="2515312"/>
              <a:ext cx="342472" cy="254924"/>
              <a:chOff x="192311" y="2725948"/>
              <a:chExt cx="381000" cy="304800"/>
            </a:xfrm>
          </p:grpSpPr>
          <p:sp>
            <p:nvSpPr>
              <p:cNvPr id="9" name="Oval 8"/>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latin typeface="+mn-lt"/>
                  </a:rPr>
                  <a:t>17</a:t>
                </a:r>
              </a:p>
            </p:txBody>
          </p:sp>
        </p:grpSp>
      </p:grpSp>
      <p:sp>
        <p:nvSpPr>
          <p:cNvPr id="12" name="Rectangle 11"/>
          <p:cNvSpPr/>
          <p:nvPr/>
        </p:nvSpPr>
        <p:spPr>
          <a:xfrm>
            <a:off x="303322" y="3114232"/>
            <a:ext cx="464685" cy="5519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724394" y="2627038"/>
            <a:ext cx="790609" cy="457314"/>
            <a:chOff x="1914065" y="2515312"/>
            <a:chExt cx="790609" cy="457314"/>
          </a:xfrm>
        </p:grpSpPr>
        <p:cxnSp>
          <p:nvCxnSpPr>
            <p:cNvPr id="14" name="Straight Arrow Connector 13"/>
            <p:cNvCxnSpPr>
              <a:stCxn id="17" idx="0"/>
            </p:cNvCxnSpPr>
            <p:nvPr/>
          </p:nvCxnSpPr>
          <p:spPr>
            <a:xfrm flipH="1">
              <a:off x="1914065" y="2529714"/>
              <a:ext cx="619373" cy="44291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5" name="Group 7"/>
            <p:cNvGrpSpPr/>
            <p:nvPr/>
          </p:nvGrpSpPr>
          <p:grpSpPr>
            <a:xfrm>
              <a:off x="2362202" y="2515312"/>
              <a:ext cx="342472" cy="254924"/>
              <a:chOff x="192311" y="2725948"/>
              <a:chExt cx="381000" cy="304800"/>
            </a:xfrm>
          </p:grpSpPr>
          <p:sp>
            <p:nvSpPr>
              <p:cNvPr id="16" name="Oval 15"/>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latin typeface="+mn-lt"/>
                  </a:rPr>
                  <a:t>16</a:t>
                </a:r>
              </a:p>
            </p:txBody>
          </p:sp>
        </p:grpSp>
      </p:grpSp>
      <p:sp>
        <p:nvSpPr>
          <p:cNvPr id="18" name="Rectangle 17"/>
          <p:cNvSpPr/>
          <p:nvPr/>
        </p:nvSpPr>
        <p:spPr>
          <a:xfrm>
            <a:off x="5197997" y="3260857"/>
            <a:ext cx="1016719" cy="34513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Line Callout 2 18"/>
          <p:cNvSpPr/>
          <p:nvPr/>
        </p:nvSpPr>
        <p:spPr>
          <a:xfrm>
            <a:off x="6704231" y="2579016"/>
            <a:ext cx="2402301" cy="2425529"/>
          </a:xfrm>
          <a:prstGeom prst="borderCallout2">
            <a:avLst>
              <a:gd name="adj1" fmla="val 100130"/>
              <a:gd name="adj2" fmla="val 27331"/>
              <a:gd name="adj3" fmla="val 125206"/>
              <a:gd name="adj4" fmla="val 27185"/>
              <a:gd name="adj5" fmla="val 140689"/>
              <a:gd name="adj6" fmla="val -3640"/>
            </a:avLst>
          </a:prstGeom>
          <a:solidFill>
            <a:srgbClr val="F29400"/>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solidFill>
                  <a:schemeClr val="tx1"/>
                </a:solidFill>
              </a:rPr>
              <a:t>16. Click the small arrow to move to Z point configuration.</a:t>
            </a:r>
          </a:p>
          <a:p>
            <a:r>
              <a:rPr lang="en-US" sz="1600" dirty="0" smtClean="0">
                <a:solidFill>
                  <a:schemeClr val="tx1"/>
                </a:solidFill>
              </a:rPr>
              <a:t>17. select the specific </a:t>
            </a:r>
            <a:r>
              <a:rPr lang="en-US" sz="1600" dirty="0">
                <a:solidFill>
                  <a:srgbClr val="044ABC"/>
                </a:solidFill>
              </a:rPr>
              <a:t>port</a:t>
            </a:r>
            <a:r>
              <a:rPr lang="en-US" sz="1600" dirty="0" smtClean="0">
                <a:solidFill>
                  <a:srgbClr val="044ABC"/>
                </a:solidFill>
              </a:rPr>
              <a:t> </a:t>
            </a:r>
            <a:r>
              <a:rPr lang="en-US" sz="1600" dirty="0" smtClean="0">
                <a:solidFill>
                  <a:schemeClr val="tx1"/>
                </a:solidFill>
              </a:rPr>
              <a:t>for the Z point.</a:t>
            </a:r>
            <a:br>
              <a:rPr lang="en-US" sz="1600" dirty="0" smtClean="0">
                <a:solidFill>
                  <a:schemeClr val="tx1"/>
                </a:solidFill>
              </a:rPr>
            </a:br>
            <a:r>
              <a:rPr lang="en-US" sz="1600" dirty="0" smtClean="0">
                <a:solidFill>
                  <a:schemeClr val="tx1"/>
                </a:solidFill>
              </a:rPr>
              <a:t/>
            </a:r>
            <a:br>
              <a:rPr lang="en-US" sz="1600" dirty="0" smtClean="0">
                <a:solidFill>
                  <a:schemeClr val="tx1"/>
                </a:solidFill>
              </a:rPr>
            </a:br>
            <a:r>
              <a:rPr lang="en-US" sz="1600" dirty="0" smtClean="0">
                <a:solidFill>
                  <a:schemeClr val="tx1"/>
                </a:solidFill>
              </a:rPr>
              <a:t> In our case, the port is port 2 of the MiNID.</a:t>
            </a:r>
            <a:endParaRPr lang="en-US" sz="1600" dirty="0" smtClean="0">
              <a:solidFill>
                <a:srgbClr val="044ABC"/>
              </a:solidFill>
            </a:endParaRPr>
          </a:p>
        </p:txBody>
      </p:sp>
      <p:sp>
        <p:nvSpPr>
          <p:cNvPr id="20" name="Rectangle 19"/>
          <p:cNvSpPr/>
          <p:nvPr/>
        </p:nvSpPr>
        <p:spPr>
          <a:xfrm>
            <a:off x="29028" y="5592812"/>
            <a:ext cx="7097486" cy="68865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210544344"/>
      </p:ext>
    </p:extLst>
  </p:cSld>
  <p:clrMapOvr>
    <a:masterClrMapping/>
  </p:clrMapOvr>
  <p:transition>
    <p:fade/>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E-Line </a:t>
            </a:r>
            <a:r>
              <a:rPr lang="en-US" dirty="0" smtClean="0"/>
              <a:t>Service </a:t>
            </a:r>
            <a:r>
              <a:rPr lang="en-US" dirty="0"/>
              <a:t>– Single </a:t>
            </a:r>
            <a:r>
              <a:rPr lang="en-US" dirty="0" err="1"/>
              <a:t>CoS</a:t>
            </a:r>
            <a:endParaRPr lang="en-US" dirty="0"/>
          </a:p>
        </p:txBody>
      </p:sp>
      <p:pic>
        <p:nvPicPr>
          <p:cNvPr id="4" name="Picture 3"/>
          <p:cNvPicPr>
            <a:picLocks noChangeAspect="1"/>
          </p:cNvPicPr>
          <p:nvPr/>
        </p:nvPicPr>
        <p:blipFill>
          <a:blip r:embed="rId2" cstate="print"/>
          <a:stretch>
            <a:fillRect/>
          </a:stretch>
        </p:blipFill>
        <p:spPr>
          <a:xfrm>
            <a:off x="145708" y="1173028"/>
            <a:ext cx="4857750" cy="2714625"/>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3" cstate="print"/>
          <a:stretch>
            <a:fillRect/>
          </a:stretch>
        </p:blipFill>
        <p:spPr>
          <a:xfrm>
            <a:off x="145708" y="4032110"/>
            <a:ext cx="4876800" cy="2724150"/>
          </a:xfrm>
          <a:prstGeom prst="rect">
            <a:avLst/>
          </a:prstGeom>
          <a:ln>
            <a:noFill/>
          </a:ln>
          <a:effectLst>
            <a:outerShdw blurRad="190500" algn="tl" rotWithShape="0">
              <a:srgbClr val="000000">
                <a:alpha val="70000"/>
              </a:srgbClr>
            </a:outerShdw>
          </a:effectLst>
        </p:spPr>
      </p:pic>
      <p:sp>
        <p:nvSpPr>
          <p:cNvPr id="11" name="Rectangle 10"/>
          <p:cNvSpPr/>
          <p:nvPr/>
        </p:nvSpPr>
        <p:spPr>
          <a:xfrm>
            <a:off x="3882981" y="3562448"/>
            <a:ext cx="869155" cy="2816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4601533" y="3149031"/>
            <a:ext cx="790609" cy="457314"/>
            <a:chOff x="1914065" y="2515312"/>
            <a:chExt cx="790609" cy="457314"/>
          </a:xfrm>
        </p:grpSpPr>
        <p:cxnSp>
          <p:nvCxnSpPr>
            <p:cNvPr id="13" name="Straight Arrow Connector 12"/>
            <p:cNvCxnSpPr>
              <a:stCxn id="16" idx="0"/>
            </p:cNvCxnSpPr>
            <p:nvPr/>
          </p:nvCxnSpPr>
          <p:spPr>
            <a:xfrm flipH="1">
              <a:off x="1914065" y="2529714"/>
              <a:ext cx="619373" cy="44291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4" name="Group 7"/>
            <p:cNvGrpSpPr/>
            <p:nvPr/>
          </p:nvGrpSpPr>
          <p:grpSpPr>
            <a:xfrm>
              <a:off x="2362202" y="2515312"/>
              <a:ext cx="342472" cy="254924"/>
              <a:chOff x="192311" y="2725948"/>
              <a:chExt cx="381000" cy="304800"/>
            </a:xfrm>
          </p:grpSpPr>
          <p:sp>
            <p:nvSpPr>
              <p:cNvPr id="15" name="Oval 14"/>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latin typeface="+mn-lt"/>
                  </a:rPr>
                  <a:t>18</a:t>
                </a:r>
              </a:p>
            </p:txBody>
          </p:sp>
        </p:grpSp>
      </p:grpSp>
      <p:sp>
        <p:nvSpPr>
          <p:cNvPr id="17" name="Rectangle 16"/>
          <p:cNvSpPr/>
          <p:nvPr/>
        </p:nvSpPr>
        <p:spPr>
          <a:xfrm>
            <a:off x="361378" y="4673600"/>
            <a:ext cx="3049479" cy="190531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Line Callout 2 17"/>
          <p:cNvSpPr/>
          <p:nvPr/>
        </p:nvSpPr>
        <p:spPr>
          <a:xfrm>
            <a:off x="5397112" y="2268693"/>
            <a:ext cx="3633028" cy="2425529"/>
          </a:xfrm>
          <a:prstGeom prst="borderCallout2">
            <a:avLst>
              <a:gd name="adj1" fmla="val 100130"/>
              <a:gd name="adj2" fmla="val 27331"/>
              <a:gd name="adj3" fmla="val 125206"/>
              <a:gd name="adj4" fmla="val 27185"/>
              <a:gd name="adj5" fmla="val 140689"/>
              <a:gd name="adj6" fmla="val -3640"/>
            </a:avLst>
          </a:prstGeom>
          <a:solidFill>
            <a:srgbClr val="F29400"/>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solidFill>
                  <a:schemeClr val="tx1"/>
                </a:solidFill>
              </a:rPr>
              <a:t>Now on the bottom left side of the windows you can see the ‘</a:t>
            </a:r>
            <a:r>
              <a:rPr lang="en-US" sz="1600" b="1" dirty="0" smtClean="0">
                <a:solidFill>
                  <a:srgbClr val="044ABC"/>
                </a:solidFill>
              </a:rPr>
              <a:t>Map</a:t>
            </a:r>
            <a:r>
              <a:rPr lang="en-US" sz="1600" dirty="0" smtClean="0">
                <a:solidFill>
                  <a:schemeClr val="tx1"/>
                </a:solidFill>
              </a:rPr>
              <a:t>’ tab with the endpoints.</a:t>
            </a:r>
          </a:p>
          <a:p>
            <a:r>
              <a:rPr lang="en-US" sz="1600" dirty="0" smtClean="0">
                <a:solidFill>
                  <a:schemeClr val="tx1"/>
                </a:solidFill>
              </a:rPr>
              <a:t>In this tab you can also see the </a:t>
            </a:r>
            <a:r>
              <a:rPr lang="en-US" sz="1600" u="sng" dirty="0" smtClean="0">
                <a:solidFill>
                  <a:schemeClr val="tx1"/>
                </a:solidFill>
              </a:rPr>
              <a:t>exclamation sign</a:t>
            </a:r>
            <a:r>
              <a:rPr lang="en-US" sz="1600" dirty="0" smtClean="0">
                <a:solidFill>
                  <a:schemeClr val="tx1"/>
                </a:solidFill>
              </a:rPr>
              <a:t>. This means that a configuration is missing under this tab:</a:t>
            </a:r>
          </a:p>
          <a:p>
            <a:endParaRPr lang="en-US" sz="1600" dirty="0" smtClean="0">
              <a:solidFill>
                <a:schemeClr val="tx1"/>
              </a:solidFill>
            </a:endParaRPr>
          </a:p>
          <a:p>
            <a:r>
              <a:rPr lang="en-US" sz="1600" dirty="0" smtClean="0">
                <a:solidFill>
                  <a:schemeClr val="tx1"/>
                </a:solidFill>
              </a:rPr>
              <a:t>18. Click the ‘Compute’ button and view your results</a:t>
            </a:r>
          </a:p>
        </p:txBody>
      </p:sp>
    </p:spTree>
    <p:extLst>
      <p:ext uri="{BB962C8B-B14F-4D97-AF65-F5344CB8AC3E}">
        <p14:creationId xmlns:p14="http://schemas.microsoft.com/office/powerpoint/2010/main" xmlns="" val="549788941"/>
      </p:ext>
    </p:extLst>
  </p:cSld>
  <p:clrMapOvr>
    <a:masterClrMapping/>
  </p:clrMapOvr>
  <p:transition>
    <p:fade/>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E-Line </a:t>
            </a:r>
            <a:r>
              <a:rPr lang="en-US" dirty="0" smtClean="0"/>
              <a:t>Service </a:t>
            </a:r>
            <a:r>
              <a:rPr lang="en-US" dirty="0"/>
              <a:t>– Single </a:t>
            </a:r>
            <a:r>
              <a:rPr lang="en-US" dirty="0" err="1"/>
              <a:t>CoS</a:t>
            </a:r>
            <a:endParaRPr lang="en-US" dirty="0"/>
          </a:p>
        </p:txBody>
      </p:sp>
      <p:sp>
        <p:nvSpPr>
          <p:cNvPr id="3" name="Text Placeholder 2"/>
          <p:cNvSpPr>
            <a:spLocks noGrp="1"/>
          </p:cNvSpPr>
          <p:nvPr>
            <p:ph type="body" sz="quarter" idx="10"/>
          </p:nvPr>
        </p:nvSpPr>
        <p:spPr/>
        <p:txBody>
          <a:bodyPr/>
          <a:lstStyle/>
          <a:p>
            <a:r>
              <a:rPr lang="en-US" dirty="0" smtClean="0"/>
              <a:t>This is a complete view of the new ETH service window:</a:t>
            </a:r>
            <a:endParaRPr lang="en-US" dirty="0"/>
          </a:p>
        </p:txBody>
      </p:sp>
      <p:pic>
        <p:nvPicPr>
          <p:cNvPr id="4" name="Picture 3"/>
          <p:cNvPicPr>
            <a:picLocks noChangeAspect="1"/>
          </p:cNvPicPr>
          <p:nvPr/>
        </p:nvPicPr>
        <p:blipFill>
          <a:blip r:embed="rId2" cstate="print"/>
          <a:stretch>
            <a:fillRect/>
          </a:stretch>
        </p:blipFill>
        <p:spPr>
          <a:xfrm>
            <a:off x="58056" y="1869115"/>
            <a:ext cx="9023644" cy="4922661"/>
          </a:xfrm>
          <a:prstGeom prst="rect">
            <a:avLst/>
          </a:prstGeom>
          <a:ln>
            <a:noFill/>
          </a:ln>
          <a:effectLst>
            <a:outerShdw blurRad="190500" algn="tl" rotWithShape="0">
              <a:srgbClr val="000000">
                <a:alpha val="70000"/>
              </a:srgbClr>
            </a:outerShdw>
          </a:effectLst>
        </p:spPr>
      </p:pic>
      <p:sp>
        <p:nvSpPr>
          <p:cNvPr id="5" name="Rectangle 4"/>
          <p:cNvSpPr/>
          <p:nvPr/>
        </p:nvSpPr>
        <p:spPr>
          <a:xfrm>
            <a:off x="8548914" y="6595600"/>
            <a:ext cx="561814" cy="22336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7353504" y="6580844"/>
            <a:ext cx="1158246" cy="254924"/>
            <a:chOff x="2362202" y="2515312"/>
            <a:chExt cx="1158246" cy="254924"/>
          </a:xfrm>
        </p:grpSpPr>
        <p:cxnSp>
          <p:nvCxnSpPr>
            <p:cNvPr id="7" name="Straight Arrow Connector 6"/>
            <p:cNvCxnSpPr>
              <a:stCxn id="10" idx="0"/>
            </p:cNvCxnSpPr>
            <p:nvPr/>
          </p:nvCxnSpPr>
          <p:spPr>
            <a:xfrm>
              <a:off x="2533438" y="2529714"/>
              <a:ext cx="987010" cy="11203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2362202" y="2515312"/>
              <a:ext cx="342472" cy="254924"/>
              <a:chOff x="192311" y="2725948"/>
              <a:chExt cx="381000" cy="304800"/>
            </a:xfrm>
          </p:grpSpPr>
          <p:sp>
            <p:nvSpPr>
              <p:cNvPr id="9" name="Oval 8"/>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latin typeface="+mn-lt"/>
                  </a:rPr>
                  <a:t>19</a:t>
                </a:r>
              </a:p>
            </p:txBody>
          </p:sp>
        </p:grpSp>
      </p:grpSp>
      <p:sp>
        <p:nvSpPr>
          <p:cNvPr id="12" name="Line Callout 2 11"/>
          <p:cNvSpPr/>
          <p:nvPr/>
        </p:nvSpPr>
        <p:spPr>
          <a:xfrm>
            <a:off x="1880782" y="5856895"/>
            <a:ext cx="7263218" cy="515329"/>
          </a:xfrm>
          <a:prstGeom prst="borderCallout2">
            <a:avLst>
              <a:gd name="adj1" fmla="val 100130"/>
              <a:gd name="adj2" fmla="val 27331"/>
              <a:gd name="adj3" fmla="val 125206"/>
              <a:gd name="adj4" fmla="val 27185"/>
              <a:gd name="adj5" fmla="val 142697"/>
              <a:gd name="adj6" fmla="val 55510"/>
            </a:avLst>
          </a:prstGeom>
          <a:solidFill>
            <a:srgbClr val="F29400"/>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solidFill>
                  <a:schemeClr val="tx1"/>
                </a:solidFill>
              </a:rPr>
              <a:t>19. Save the configuration. The action would be according to the administrative state of the service (Design/Provision/Active)</a:t>
            </a:r>
          </a:p>
        </p:txBody>
      </p:sp>
    </p:spTree>
    <p:extLst>
      <p:ext uri="{BB962C8B-B14F-4D97-AF65-F5344CB8AC3E}">
        <p14:creationId xmlns:p14="http://schemas.microsoft.com/office/powerpoint/2010/main" xmlns="" val="1807882703"/>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SAA – Demo Application </a:t>
            </a:r>
            <a:r>
              <a:rPr lang="en-US" dirty="0"/>
              <a:t>Overview</a:t>
            </a:r>
          </a:p>
        </p:txBody>
      </p:sp>
      <p:sp>
        <p:nvSpPr>
          <p:cNvPr id="34" name="Text Placeholder 33"/>
          <p:cNvSpPr>
            <a:spLocks noGrp="1"/>
          </p:cNvSpPr>
          <p:nvPr>
            <p:ph type="body" sz="quarter" idx="10"/>
          </p:nvPr>
        </p:nvSpPr>
        <p:spPr/>
        <p:txBody>
          <a:bodyPr/>
          <a:lstStyle/>
          <a:p>
            <a:r>
              <a:rPr lang="en-US" dirty="0" smtClean="0"/>
              <a:t>Diagram:</a:t>
            </a:r>
          </a:p>
          <a:p>
            <a:endParaRPr lang="en-US" dirty="0"/>
          </a:p>
        </p:txBody>
      </p:sp>
      <p:sp>
        <p:nvSpPr>
          <p:cNvPr id="5" name="Block Arc 4"/>
          <p:cNvSpPr/>
          <p:nvPr/>
        </p:nvSpPr>
        <p:spPr>
          <a:xfrm>
            <a:off x="3727831" y="1705622"/>
            <a:ext cx="2272500" cy="2001515"/>
          </a:xfrm>
          <a:prstGeom prst="blockArc">
            <a:avLst>
              <a:gd name="adj1" fmla="val 10800000"/>
              <a:gd name="adj2" fmla="val 90182"/>
              <a:gd name="adj3" fmla="val 1487"/>
            </a:avLst>
          </a:prstGeom>
          <a:solidFill>
            <a:srgbClr val="F3A303"/>
          </a:solidFill>
          <a:ln>
            <a:solidFill>
              <a:srgbClr val="F3A3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6" name="Group 5"/>
          <p:cNvGrpSpPr/>
          <p:nvPr/>
        </p:nvGrpSpPr>
        <p:grpSpPr>
          <a:xfrm>
            <a:off x="3981827" y="1965500"/>
            <a:ext cx="1780404" cy="1765686"/>
            <a:chOff x="3599513" y="3321495"/>
            <a:chExt cx="1638914" cy="1638914"/>
          </a:xfrm>
        </p:grpSpPr>
        <p:sp>
          <p:nvSpPr>
            <p:cNvPr id="7" name="Oval 6"/>
            <p:cNvSpPr/>
            <p:nvPr/>
          </p:nvSpPr>
          <p:spPr>
            <a:xfrm>
              <a:off x="3599513" y="3321495"/>
              <a:ext cx="1638914" cy="1638914"/>
            </a:xfrm>
            <a:prstGeom prst="ellipse">
              <a:avLst/>
            </a:prstGeom>
            <a:noFill/>
            <a:ln w="57150">
              <a:solidFill>
                <a:srgbClr val="F3AE4A"/>
              </a:solidFill>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8" name="TextBox 7"/>
            <p:cNvSpPr txBox="1"/>
            <p:nvPr/>
          </p:nvSpPr>
          <p:spPr>
            <a:xfrm>
              <a:off x="4207316" y="3817406"/>
              <a:ext cx="621528" cy="457087"/>
            </a:xfrm>
            <a:prstGeom prst="rect">
              <a:avLst/>
            </a:prstGeom>
          </p:spPr>
          <p:txBody>
            <a:bodyPr wrap="none" rtlCol="0" anchor="ctr">
              <a:spAutoFit/>
            </a:bodyPr>
            <a:lstStyle/>
            <a:p>
              <a:pPr algn="ctr"/>
              <a:r>
                <a:rPr lang="en-US" sz="1300" b="1" dirty="0"/>
                <a:t>10G </a:t>
              </a:r>
            </a:p>
            <a:p>
              <a:pPr algn="ctr"/>
              <a:r>
                <a:rPr lang="en-US" sz="1300" b="1" dirty="0"/>
                <a:t>G.8032</a:t>
              </a:r>
              <a:endParaRPr lang="en-US" sz="1300" b="1" kern="0" dirty="0"/>
            </a:p>
          </p:txBody>
        </p:sp>
      </p:grpSp>
      <p:grpSp>
        <p:nvGrpSpPr>
          <p:cNvPr id="9" name="Group 8"/>
          <p:cNvGrpSpPr/>
          <p:nvPr/>
        </p:nvGrpSpPr>
        <p:grpSpPr>
          <a:xfrm>
            <a:off x="3371776" y="2442672"/>
            <a:ext cx="1108147" cy="730635"/>
            <a:chOff x="5857747" y="2414467"/>
            <a:chExt cx="862586" cy="478051"/>
          </a:xfrm>
        </p:grpSpPr>
        <p:pic>
          <p:nvPicPr>
            <p:cNvPr id="10" name="Picture 9" descr="RAD 2U_Modules.png"/>
            <p:cNvPicPr>
              <a:picLocks noChangeAspect="1"/>
            </p:cNvPicPr>
            <p:nvPr/>
          </p:nvPicPr>
          <p:blipFill>
            <a:blip r:embed="rId2" cstate="print"/>
            <a:stretch>
              <a:fillRect/>
            </a:stretch>
          </p:blipFill>
          <p:spPr>
            <a:xfrm>
              <a:off x="5857747" y="2456653"/>
              <a:ext cx="862586" cy="435865"/>
            </a:xfrm>
            <a:prstGeom prst="rect">
              <a:avLst/>
            </a:prstGeom>
          </p:spPr>
        </p:pic>
        <p:sp>
          <p:nvSpPr>
            <p:cNvPr id="11" name="TextBox 10"/>
            <p:cNvSpPr txBox="1"/>
            <p:nvPr/>
          </p:nvSpPr>
          <p:spPr>
            <a:xfrm>
              <a:off x="6009981" y="2414467"/>
              <a:ext cx="523072" cy="171170"/>
            </a:xfrm>
            <a:prstGeom prst="rect">
              <a:avLst/>
            </a:prstGeom>
          </p:spPr>
          <p:txBody>
            <a:bodyPr wrap="none" rtlCol="0" anchor="ctr">
              <a:spAutoFit/>
            </a:bodyPr>
            <a:lstStyle/>
            <a:p>
              <a:pPr algn="ctr"/>
              <a:r>
                <a:rPr lang="en-US" sz="1100" b="1" kern="0" dirty="0" smtClean="0"/>
                <a:t>ETX-5_A</a:t>
              </a:r>
            </a:p>
          </p:txBody>
        </p:sp>
      </p:grpSp>
      <p:sp>
        <p:nvSpPr>
          <p:cNvPr id="12" name="TextBox 11"/>
          <p:cNvSpPr txBox="1"/>
          <p:nvPr/>
        </p:nvSpPr>
        <p:spPr>
          <a:xfrm>
            <a:off x="3988024" y="5753577"/>
            <a:ext cx="551754" cy="380103"/>
          </a:xfrm>
          <a:prstGeom prst="rect">
            <a:avLst/>
          </a:prstGeom>
        </p:spPr>
        <p:txBody>
          <a:bodyPr wrap="none" rtlCol="0" anchor="ctr">
            <a:spAutoFit/>
          </a:bodyPr>
          <a:lstStyle/>
          <a:p>
            <a:pPr algn="ctr">
              <a:lnSpc>
                <a:spcPct val="85000"/>
              </a:lnSpc>
            </a:pPr>
            <a:r>
              <a:rPr lang="en-US" sz="1100" b="1" kern="0" dirty="0" smtClean="0"/>
              <a:t>ETX-2i</a:t>
            </a:r>
          </a:p>
          <a:p>
            <a:pPr algn="ctr">
              <a:lnSpc>
                <a:spcPct val="85000"/>
              </a:lnSpc>
            </a:pPr>
            <a:r>
              <a:rPr lang="en-US" sz="1100" b="1" kern="0" dirty="0" smtClean="0"/>
              <a:t>“E”</a:t>
            </a:r>
          </a:p>
        </p:txBody>
      </p:sp>
      <p:cxnSp>
        <p:nvCxnSpPr>
          <p:cNvPr id="13" name="Elbow Connector 56"/>
          <p:cNvCxnSpPr/>
          <p:nvPr/>
        </p:nvCxnSpPr>
        <p:spPr>
          <a:xfrm>
            <a:off x="4250077" y="4000063"/>
            <a:ext cx="10763" cy="1594885"/>
          </a:xfrm>
          <a:prstGeom prst="straightConnector1">
            <a:avLst/>
          </a:prstGeom>
          <a:ln w="28575">
            <a:solidFill>
              <a:srgbClr val="4D4948"/>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957259" y="4003616"/>
            <a:ext cx="365806" cy="246221"/>
          </a:xfrm>
          <a:prstGeom prst="rect">
            <a:avLst/>
          </a:prstGeom>
        </p:spPr>
        <p:txBody>
          <a:bodyPr wrap="none" rtlCol="0" anchor="ctr">
            <a:spAutoFit/>
          </a:bodyPr>
          <a:lstStyle/>
          <a:p>
            <a:pPr algn="ctr"/>
            <a:r>
              <a:rPr lang="en-US" sz="1000" kern="0" dirty="0" smtClean="0"/>
              <a:t>1/1</a:t>
            </a:r>
          </a:p>
        </p:txBody>
      </p:sp>
      <p:sp>
        <p:nvSpPr>
          <p:cNvPr id="15" name="TextBox 14"/>
          <p:cNvSpPr txBox="1"/>
          <p:nvPr/>
        </p:nvSpPr>
        <p:spPr>
          <a:xfrm>
            <a:off x="3954039" y="5349258"/>
            <a:ext cx="365806" cy="246221"/>
          </a:xfrm>
          <a:prstGeom prst="rect">
            <a:avLst/>
          </a:prstGeom>
        </p:spPr>
        <p:txBody>
          <a:bodyPr wrap="none" rtlCol="0" anchor="ctr">
            <a:spAutoFit/>
          </a:bodyPr>
          <a:lstStyle/>
          <a:p>
            <a:pPr algn="ctr"/>
            <a:r>
              <a:rPr lang="en-US" sz="1000" kern="0" dirty="0" smtClean="0"/>
              <a:t>0/1</a:t>
            </a:r>
          </a:p>
        </p:txBody>
      </p:sp>
      <p:sp>
        <p:nvSpPr>
          <p:cNvPr id="16" name="TextBox 15"/>
          <p:cNvSpPr txBox="1"/>
          <p:nvPr/>
        </p:nvSpPr>
        <p:spPr>
          <a:xfrm>
            <a:off x="3086325" y="2753310"/>
            <a:ext cx="365806" cy="246221"/>
          </a:xfrm>
          <a:prstGeom prst="rect">
            <a:avLst/>
          </a:prstGeom>
        </p:spPr>
        <p:txBody>
          <a:bodyPr wrap="none" rtlCol="0" anchor="ctr">
            <a:spAutoFit/>
          </a:bodyPr>
          <a:lstStyle/>
          <a:p>
            <a:pPr algn="ctr"/>
            <a:r>
              <a:rPr lang="en-US" sz="1000" kern="0" dirty="0" smtClean="0"/>
              <a:t>1/3</a:t>
            </a:r>
          </a:p>
        </p:txBody>
      </p:sp>
      <p:cxnSp>
        <p:nvCxnSpPr>
          <p:cNvPr id="17" name="Elbow Connector 16"/>
          <p:cNvCxnSpPr/>
          <p:nvPr/>
        </p:nvCxnSpPr>
        <p:spPr>
          <a:xfrm flipV="1">
            <a:off x="1482003" y="2946889"/>
            <a:ext cx="1879696" cy="249790"/>
          </a:xfrm>
          <a:prstGeom prst="bentConnector3">
            <a:avLst>
              <a:gd name="adj1" fmla="val 50000"/>
            </a:avLst>
          </a:prstGeom>
          <a:ln w="28575">
            <a:solidFill>
              <a:srgbClr val="4D4948"/>
            </a:solidFill>
          </a:ln>
        </p:spPr>
        <p:style>
          <a:lnRef idx="1">
            <a:schemeClr val="accent1"/>
          </a:lnRef>
          <a:fillRef idx="0">
            <a:schemeClr val="accent1"/>
          </a:fillRef>
          <a:effectRef idx="0">
            <a:schemeClr val="accent1"/>
          </a:effectRef>
          <a:fontRef idx="minor">
            <a:schemeClr val="tx1"/>
          </a:fontRef>
        </p:style>
      </p:cxnSp>
      <p:pic>
        <p:nvPicPr>
          <p:cNvPr id="18" name="Picture 17" descr="Switch.png"/>
          <p:cNvPicPr>
            <a:picLocks noChangeAspect="1"/>
          </p:cNvPicPr>
          <p:nvPr/>
        </p:nvPicPr>
        <p:blipFill>
          <a:blip r:embed="rId3" cstate="print"/>
          <a:stretch>
            <a:fillRect/>
          </a:stretch>
        </p:blipFill>
        <p:spPr>
          <a:xfrm>
            <a:off x="1058498" y="3714611"/>
            <a:ext cx="359665" cy="359665"/>
          </a:xfrm>
          <a:prstGeom prst="rect">
            <a:avLst/>
          </a:prstGeom>
        </p:spPr>
      </p:pic>
      <p:pic>
        <p:nvPicPr>
          <p:cNvPr id="19" name="Picture 18" descr="MiNIDIconL.png"/>
          <p:cNvPicPr>
            <a:picLocks noChangeAspect="1"/>
          </p:cNvPicPr>
          <p:nvPr/>
        </p:nvPicPr>
        <p:blipFill>
          <a:blip r:embed="rId4" cstate="print"/>
          <a:stretch>
            <a:fillRect/>
          </a:stretch>
        </p:blipFill>
        <p:spPr>
          <a:xfrm>
            <a:off x="1337978" y="3821420"/>
            <a:ext cx="413973" cy="128792"/>
          </a:xfrm>
          <a:prstGeom prst="rect">
            <a:avLst/>
          </a:prstGeom>
        </p:spPr>
      </p:pic>
      <p:sp>
        <p:nvSpPr>
          <p:cNvPr id="20" name="TextBox 19"/>
          <p:cNvSpPr txBox="1"/>
          <p:nvPr/>
        </p:nvSpPr>
        <p:spPr>
          <a:xfrm>
            <a:off x="1201666" y="3584783"/>
            <a:ext cx="1032655" cy="261610"/>
          </a:xfrm>
          <a:prstGeom prst="rect">
            <a:avLst/>
          </a:prstGeom>
        </p:spPr>
        <p:txBody>
          <a:bodyPr wrap="none" rtlCol="0" anchor="ctr">
            <a:spAutoFit/>
          </a:bodyPr>
          <a:lstStyle/>
          <a:p>
            <a:pPr algn="ctr"/>
            <a:r>
              <a:rPr lang="en-US" sz="1100" b="1" kern="0" dirty="0" err="1" smtClean="0"/>
              <a:t>MiNID</a:t>
            </a:r>
            <a:r>
              <a:rPr lang="en-US" sz="1100" b="1" kern="0" dirty="0" smtClean="0"/>
              <a:t>-SLV “F”</a:t>
            </a:r>
          </a:p>
        </p:txBody>
      </p:sp>
      <p:cxnSp>
        <p:nvCxnSpPr>
          <p:cNvPr id="21" name="Elbow Connector 20"/>
          <p:cNvCxnSpPr>
            <a:stCxn id="19" idx="3"/>
          </p:cNvCxnSpPr>
          <p:nvPr/>
        </p:nvCxnSpPr>
        <p:spPr>
          <a:xfrm flipV="1">
            <a:off x="1751951" y="3149142"/>
            <a:ext cx="1654703" cy="736674"/>
          </a:xfrm>
          <a:prstGeom prst="bentConnector3">
            <a:avLst>
              <a:gd name="adj1" fmla="val 50000"/>
            </a:avLst>
          </a:prstGeom>
          <a:ln w="28575">
            <a:solidFill>
              <a:srgbClr val="4D4948"/>
            </a:solidFill>
          </a:ln>
        </p:spPr>
        <p:style>
          <a:lnRef idx="1">
            <a:schemeClr val="accent1"/>
          </a:lnRef>
          <a:fillRef idx="0">
            <a:schemeClr val="accent1"/>
          </a:fillRef>
          <a:effectRef idx="0">
            <a:schemeClr val="accent1"/>
          </a:effectRef>
          <a:fontRef idx="minor">
            <a:schemeClr val="tx1"/>
          </a:fontRef>
        </p:style>
      </p:cxnSp>
      <p:pic>
        <p:nvPicPr>
          <p:cNvPr id="22" name="Picture 21" descr="Switch.png"/>
          <p:cNvPicPr>
            <a:picLocks noChangeAspect="1"/>
          </p:cNvPicPr>
          <p:nvPr/>
        </p:nvPicPr>
        <p:blipFill>
          <a:blip r:embed="rId3" cstate="print"/>
          <a:stretch>
            <a:fillRect/>
          </a:stretch>
        </p:blipFill>
        <p:spPr>
          <a:xfrm>
            <a:off x="1072095" y="3048959"/>
            <a:ext cx="359665" cy="359665"/>
          </a:xfrm>
          <a:prstGeom prst="rect">
            <a:avLst/>
          </a:prstGeom>
        </p:spPr>
      </p:pic>
      <p:pic>
        <p:nvPicPr>
          <p:cNvPr id="23" name="Picture 22" descr="MiNIDIconL.png"/>
          <p:cNvPicPr>
            <a:picLocks noChangeAspect="1"/>
          </p:cNvPicPr>
          <p:nvPr/>
        </p:nvPicPr>
        <p:blipFill>
          <a:blip r:embed="rId4" cstate="print"/>
          <a:stretch>
            <a:fillRect/>
          </a:stretch>
        </p:blipFill>
        <p:spPr>
          <a:xfrm>
            <a:off x="1351575" y="3155768"/>
            <a:ext cx="413973" cy="128792"/>
          </a:xfrm>
          <a:prstGeom prst="rect">
            <a:avLst/>
          </a:prstGeom>
        </p:spPr>
      </p:pic>
      <p:sp>
        <p:nvSpPr>
          <p:cNvPr id="24" name="TextBox 23"/>
          <p:cNvSpPr txBox="1"/>
          <p:nvPr/>
        </p:nvSpPr>
        <p:spPr>
          <a:xfrm>
            <a:off x="1241711" y="2919131"/>
            <a:ext cx="979756" cy="261610"/>
          </a:xfrm>
          <a:prstGeom prst="rect">
            <a:avLst/>
          </a:prstGeom>
        </p:spPr>
        <p:txBody>
          <a:bodyPr wrap="none" rtlCol="0" anchor="ctr">
            <a:spAutoFit/>
          </a:bodyPr>
          <a:lstStyle/>
          <a:p>
            <a:pPr algn="ctr"/>
            <a:r>
              <a:rPr lang="en-US" sz="1100" b="1" kern="0" dirty="0" err="1" smtClean="0"/>
              <a:t>MiNID</a:t>
            </a:r>
            <a:r>
              <a:rPr lang="en-US" sz="1100" b="1" kern="0" dirty="0" smtClean="0"/>
              <a:t>-SA “E”</a:t>
            </a:r>
          </a:p>
        </p:txBody>
      </p:sp>
      <p:sp>
        <p:nvSpPr>
          <p:cNvPr id="25" name="TextBox 24"/>
          <p:cNvSpPr txBox="1"/>
          <p:nvPr/>
        </p:nvSpPr>
        <p:spPr>
          <a:xfrm>
            <a:off x="4809544" y="5748741"/>
            <a:ext cx="551754" cy="380103"/>
          </a:xfrm>
          <a:prstGeom prst="rect">
            <a:avLst/>
          </a:prstGeom>
        </p:spPr>
        <p:txBody>
          <a:bodyPr wrap="none" rtlCol="0" anchor="ctr">
            <a:spAutoFit/>
          </a:bodyPr>
          <a:lstStyle/>
          <a:p>
            <a:pPr algn="ctr">
              <a:lnSpc>
                <a:spcPct val="85000"/>
              </a:lnSpc>
            </a:pPr>
            <a:r>
              <a:rPr lang="en-US" sz="1100" b="1" kern="0" dirty="0" smtClean="0"/>
              <a:t>ETX-2i</a:t>
            </a:r>
          </a:p>
          <a:p>
            <a:pPr algn="ctr">
              <a:lnSpc>
                <a:spcPct val="85000"/>
              </a:lnSpc>
            </a:pPr>
            <a:r>
              <a:rPr lang="en-US" sz="1100" b="1" kern="0" dirty="0" smtClean="0"/>
              <a:t>“F”</a:t>
            </a:r>
          </a:p>
        </p:txBody>
      </p:sp>
      <p:cxnSp>
        <p:nvCxnSpPr>
          <p:cNvPr id="26" name="Elbow Connector 56"/>
          <p:cNvCxnSpPr/>
          <p:nvPr/>
        </p:nvCxnSpPr>
        <p:spPr>
          <a:xfrm>
            <a:off x="5071597" y="3995227"/>
            <a:ext cx="16530" cy="1599721"/>
          </a:xfrm>
          <a:prstGeom prst="straightConnector1">
            <a:avLst/>
          </a:prstGeom>
          <a:ln w="28575">
            <a:solidFill>
              <a:srgbClr val="4D4948"/>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5013662" y="4021890"/>
            <a:ext cx="365806" cy="246221"/>
          </a:xfrm>
          <a:prstGeom prst="rect">
            <a:avLst/>
          </a:prstGeom>
        </p:spPr>
        <p:txBody>
          <a:bodyPr wrap="none" rtlCol="0" anchor="ctr">
            <a:spAutoFit/>
          </a:bodyPr>
          <a:lstStyle/>
          <a:p>
            <a:pPr algn="ctr"/>
            <a:r>
              <a:rPr lang="en-US" sz="1000" kern="0" dirty="0" smtClean="0"/>
              <a:t>1/2</a:t>
            </a:r>
          </a:p>
        </p:txBody>
      </p:sp>
      <p:sp>
        <p:nvSpPr>
          <p:cNvPr id="28" name="TextBox 27"/>
          <p:cNvSpPr txBox="1"/>
          <p:nvPr/>
        </p:nvSpPr>
        <p:spPr>
          <a:xfrm>
            <a:off x="5016920" y="5342461"/>
            <a:ext cx="365806" cy="246221"/>
          </a:xfrm>
          <a:prstGeom prst="rect">
            <a:avLst/>
          </a:prstGeom>
        </p:spPr>
        <p:txBody>
          <a:bodyPr wrap="none" rtlCol="0" anchor="ctr">
            <a:spAutoFit/>
          </a:bodyPr>
          <a:lstStyle/>
          <a:p>
            <a:pPr algn="ctr"/>
            <a:r>
              <a:rPr lang="en-US" sz="1000" kern="0" dirty="0" smtClean="0"/>
              <a:t>0/1</a:t>
            </a:r>
          </a:p>
        </p:txBody>
      </p:sp>
      <p:sp>
        <p:nvSpPr>
          <p:cNvPr id="29" name="TextBox 28"/>
          <p:cNvSpPr txBox="1"/>
          <p:nvPr/>
        </p:nvSpPr>
        <p:spPr>
          <a:xfrm>
            <a:off x="3086325" y="2950852"/>
            <a:ext cx="365806" cy="246221"/>
          </a:xfrm>
          <a:prstGeom prst="rect">
            <a:avLst/>
          </a:prstGeom>
        </p:spPr>
        <p:txBody>
          <a:bodyPr wrap="none" rtlCol="0" anchor="ctr">
            <a:spAutoFit/>
          </a:bodyPr>
          <a:lstStyle/>
          <a:p>
            <a:pPr algn="ctr"/>
            <a:r>
              <a:rPr lang="en-US" sz="1000" kern="0" dirty="0" smtClean="0"/>
              <a:t>1/4</a:t>
            </a:r>
          </a:p>
        </p:txBody>
      </p:sp>
      <p:grpSp>
        <p:nvGrpSpPr>
          <p:cNvPr id="30" name="Group 29"/>
          <p:cNvGrpSpPr/>
          <p:nvPr/>
        </p:nvGrpSpPr>
        <p:grpSpPr>
          <a:xfrm>
            <a:off x="4151598" y="3589102"/>
            <a:ext cx="1501965" cy="481543"/>
            <a:chOff x="6988187" y="2541128"/>
            <a:chExt cx="1212722" cy="351390"/>
          </a:xfrm>
        </p:grpSpPr>
        <p:pic>
          <p:nvPicPr>
            <p:cNvPr id="31" name="Picture 30" descr="RAD 1U_Wide.png"/>
            <p:cNvPicPr>
              <a:picLocks noChangeAspect="1"/>
            </p:cNvPicPr>
            <p:nvPr/>
          </p:nvPicPr>
          <p:blipFill>
            <a:blip r:embed="rId5" cstate="print"/>
            <a:stretch>
              <a:fillRect/>
            </a:stretch>
          </p:blipFill>
          <p:spPr>
            <a:xfrm>
              <a:off x="6988187" y="2541128"/>
              <a:ext cx="1212722" cy="351390"/>
            </a:xfrm>
            <a:prstGeom prst="rect">
              <a:avLst/>
            </a:prstGeom>
          </p:spPr>
        </p:pic>
        <p:sp>
          <p:nvSpPr>
            <p:cNvPr id="32" name="TextBox 31"/>
            <p:cNvSpPr txBox="1"/>
            <p:nvPr/>
          </p:nvSpPr>
          <p:spPr>
            <a:xfrm>
              <a:off x="7296758" y="2612412"/>
              <a:ext cx="745717" cy="261610"/>
            </a:xfrm>
            <a:prstGeom prst="rect">
              <a:avLst/>
            </a:prstGeom>
          </p:spPr>
          <p:txBody>
            <a:bodyPr wrap="none" rtlCol="0" anchor="ctr">
              <a:spAutoFit/>
            </a:bodyPr>
            <a:lstStyle/>
            <a:p>
              <a:pPr algn="ctr"/>
              <a:r>
                <a:rPr lang="en-US" sz="1100" b="1" kern="0" dirty="0" smtClean="0"/>
                <a:t>ETX-220A</a:t>
              </a:r>
            </a:p>
          </p:txBody>
        </p:sp>
      </p:grpSp>
      <p:grpSp>
        <p:nvGrpSpPr>
          <p:cNvPr id="33" name="Group 32"/>
          <p:cNvGrpSpPr/>
          <p:nvPr/>
        </p:nvGrpSpPr>
        <p:grpSpPr>
          <a:xfrm>
            <a:off x="5367623" y="2460757"/>
            <a:ext cx="1108147" cy="730635"/>
            <a:chOff x="5857747" y="2414467"/>
            <a:chExt cx="862586" cy="478051"/>
          </a:xfrm>
        </p:grpSpPr>
        <p:pic>
          <p:nvPicPr>
            <p:cNvPr id="36" name="Picture 35" descr="RAD 2U_Modules.png"/>
            <p:cNvPicPr>
              <a:picLocks noChangeAspect="1"/>
            </p:cNvPicPr>
            <p:nvPr/>
          </p:nvPicPr>
          <p:blipFill>
            <a:blip r:embed="rId2" cstate="print"/>
            <a:stretch>
              <a:fillRect/>
            </a:stretch>
          </p:blipFill>
          <p:spPr>
            <a:xfrm>
              <a:off x="5857747" y="2456653"/>
              <a:ext cx="862586" cy="435865"/>
            </a:xfrm>
            <a:prstGeom prst="rect">
              <a:avLst/>
            </a:prstGeom>
          </p:spPr>
        </p:pic>
        <p:sp>
          <p:nvSpPr>
            <p:cNvPr id="37" name="TextBox 36"/>
            <p:cNvSpPr txBox="1"/>
            <p:nvPr/>
          </p:nvSpPr>
          <p:spPr>
            <a:xfrm>
              <a:off x="6012479" y="2414467"/>
              <a:ext cx="518081" cy="171170"/>
            </a:xfrm>
            <a:prstGeom prst="rect">
              <a:avLst/>
            </a:prstGeom>
          </p:spPr>
          <p:txBody>
            <a:bodyPr wrap="none" rtlCol="0" anchor="ctr">
              <a:spAutoFit/>
            </a:bodyPr>
            <a:lstStyle/>
            <a:p>
              <a:pPr algn="ctr"/>
              <a:r>
                <a:rPr lang="en-US" sz="1100" b="1" kern="0" dirty="0" smtClean="0"/>
                <a:t>ETX-5_B</a:t>
              </a:r>
            </a:p>
          </p:txBody>
        </p:sp>
      </p:grpSp>
      <p:sp>
        <p:nvSpPr>
          <p:cNvPr id="38" name="Oval 37"/>
          <p:cNvSpPr/>
          <p:nvPr/>
        </p:nvSpPr>
        <p:spPr>
          <a:xfrm>
            <a:off x="4770816" y="1554519"/>
            <a:ext cx="189328" cy="575334"/>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844235" y="5414705"/>
            <a:ext cx="858377" cy="372217"/>
          </a:xfrm>
          <a:prstGeom prst="rect">
            <a:avLst/>
          </a:prstGeom>
        </p:spPr>
      </p:pic>
      <p:pic>
        <p:nvPicPr>
          <p:cNvPr id="40" name="Picture 39"/>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3850212" y="5420532"/>
            <a:ext cx="858377" cy="372217"/>
          </a:xfrm>
          <a:prstGeom prst="rect">
            <a:avLst/>
          </a:prstGeom>
        </p:spPr>
      </p:pic>
      <p:sp>
        <p:nvSpPr>
          <p:cNvPr id="41" name="TextBox 40"/>
          <p:cNvSpPr txBox="1"/>
          <p:nvPr/>
        </p:nvSpPr>
        <p:spPr>
          <a:xfrm>
            <a:off x="4044350" y="2307108"/>
            <a:ext cx="599844" cy="246221"/>
          </a:xfrm>
          <a:prstGeom prst="rect">
            <a:avLst/>
          </a:prstGeom>
        </p:spPr>
        <p:txBody>
          <a:bodyPr wrap="none" rtlCol="0" anchor="ctr">
            <a:spAutoFit/>
          </a:bodyPr>
          <a:lstStyle/>
          <a:p>
            <a:pPr algn="ctr"/>
            <a:r>
              <a:rPr lang="en-US" sz="1000" kern="0" dirty="0" smtClean="0"/>
              <a:t>MC-A/1</a:t>
            </a:r>
          </a:p>
        </p:txBody>
      </p:sp>
      <p:sp>
        <p:nvSpPr>
          <p:cNvPr id="42" name="TextBox 41"/>
          <p:cNvSpPr txBox="1"/>
          <p:nvPr/>
        </p:nvSpPr>
        <p:spPr>
          <a:xfrm>
            <a:off x="4330421" y="3387378"/>
            <a:ext cx="365806" cy="246221"/>
          </a:xfrm>
          <a:prstGeom prst="rect">
            <a:avLst/>
          </a:prstGeom>
        </p:spPr>
        <p:txBody>
          <a:bodyPr wrap="none" rtlCol="0" anchor="ctr">
            <a:spAutoFit/>
          </a:bodyPr>
          <a:lstStyle/>
          <a:p>
            <a:pPr algn="ctr"/>
            <a:r>
              <a:rPr lang="en-US" sz="1000" kern="0" dirty="0" smtClean="0"/>
              <a:t>4/1</a:t>
            </a:r>
          </a:p>
        </p:txBody>
      </p:sp>
      <p:sp>
        <p:nvSpPr>
          <p:cNvPr id="43" name="TextBox 42"/>
          <p:cNvSpPr txBox="1"/>
          <p:nvPr/>
        </p:nvSpPr>
        <p:spPr>
          <a:xfrm>
            <a:off x="5065885" y="3401748"/>
            <a:ext cx="365806" cy="246221"/>
          </a:xfrm>
          <a:prstGeom prst="rect">
            <a:avLst/>
          </a:prstGeom>
        </p:spPr>
        <p:txBody>
          <a:bodyPr wrap="none" rtlCol="0" anchor="ctr">
            <a:spAutoFit/>
          </a:bodyPr>
          <a:lstStyle/>
          <a:p>
            <a:pPr algn="ctr"/>
            <a:r>
              <a:rPr lang="en-US" sz="1000" kern="0" dirty="0" smtClean="0"/>
              <a:t>4/2</a:t>
            </a:r>
          </a:p>
        </p:txBody>
      </p:sp>
      <p:sp>
        <p:nvSpPr>
          <p:cNvPr id="44" name="Oval 43"/>
          <p:cNvSpPr/>
          <p:nvPr/>
        </p:nvSpPr>
        <p:spPr>
          <a:xfrm>
            <a:off x="3676497" y="2882094"/>
            <a:ext cx="539351" cy="254100"/>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000" b="1" dirty="0" smtClean="0">
                <a:solidFill>
                  <a:srgbClr val="FF0000"/>
                </a:solidFill>
              </a:rPr>
              <a:t>RPL</a:t>
            </a:r>
            <a:endParaRPr lang="en-US" sz="1000" b="1" dirty="0">
              <a:solidFill>
                <a:srgbClr val="FF0000"/>
              </a:solidFill>
            </a:endParaRPr>
          </a:p>
        </p:txBody>
      </p:sp>
      <p:sp>
        <p:nvSpPr>
          <p:cNvPr id="45" name="TextBox 44"/>
          <p:cNvSpPr txBox="1"/>
          <p:nvPr/>
        </p:nvSpPr>
        <p:spPr>
          <a:xfrm>
            <a:off x="3335001" y="2145421"/>
            <a:ext cx="590226" cy="246221"/>
          </a:xfrm>
          <a:prstGeom prst="rect">
            <a:avLst/>
          </a:prstGeom>
        </p:spPr>
        <p:txBody>
          <a:bodyPr wrap="none" rtlCol="0" anchor="ctr">
            <a:spAutoFit/>
          </a:bodyPr>
          <a:lstStyle/>
          <a:p>
            <a:pPr algn="ctr"/>
            <a:r>
              <a:rPr lang="en-US" sz="1000" kern="0" dirty="0" smtClean="0"/>
              <a:t>MC-A/2</a:t>
            </a:r>
          </a:p>
        </p:txBody>
      </p:sp>
      <p:sp>
        <p:nvSpPr>
          <p:cNvPr id="46" name="TextBox 45"/>
          <p:cNvSpPr txBox="1"/>
          <p:nvPr/>
        </p:nvSpPr>
        <p:spPr>
          <a:xfrm>
            <a:off x="5098483" y="2326990"/>
            <a:ext cx="599844" cy="246221"/>
          </a:xfrm>
          <a:prstGeom prst="rect">
            <a:avLst/>
          </a:prstGeom>
        </p:spPr>
        <p:txBody>
          <a:bodyPr wrap="none" rtlCol="0" anchor="ctr">
            <a:spAutoFit/>
          </a:bodyPr>
          <a:lstStyle/>
          <a:p>
            <a:pPr algn="ctr"/>
            <a:r>
              <a:rPr lang="en-US" sz="1000" kern="0" dirty="0" smtClean="0"/>
              <a:t>MC-A/1</a:t>
            </a:r>
          </a:p>
        </p:txBody>
      </p:sp>
      <p:sp>
        <p:nvSpPr>
          <p:cNvPr id="47" name="TextBox 46"/>
          <p:cNvSpPr txBox="1"/>
          <p:nvPr/>
        </p:nvSpPr>
        <p:spPr>
          <a:xfrm>
            <a:off x="5823619" y="2170830"/>
            <a:ext cx="590226" cy="246221"/>
          </a:xfrm>
          <a:prstGeom prst="rect">
            <a:avLst/>
          </a:prstGeom>
        </p:spPr>
        <p:txBody>
          <a:bodyPr wrap="none" rtlCol="0" anchor="ctr">
            <a:spAutoFit/>
          </a:bodyPr>
          <a:lstStyle/>
          <a:p>
            <a:pPr algn="ctr"/>
            <a:r>
              <a:rPr lang="en-US" sz="1000" kern="0" dirty="0" smtClean="0"/>
              <a:t>MC-A/2</a:t>
            </a:r>
          </a:p>
        </p:txBody>
      </p:sp>
      <p:sp>
        <p:nvSpPr>
          <p:cNvPr id="48" name="TextBox 47"/>
          <p:cNvSpPr txBox="1"/>
          <p:nvPr/>
        </p:nvSpPr>
        <p:spPr>
          <a:xfrm>
            <a:off x="5136578" y="3126629"/>
            <a:ext cx="590226" cy="246221"/>
          </a:xfrm>
          <a:prstGeom prst="rect">
            <a:avLst/>
          </a:prstGeom>
        </p:spPr>
        <p:txBody>
          <a:bodyPr wrap="none" rtlCol="0" anchor="ctr">
            <a:spAutoFit/>
          </a:bodyPr>
          <a:lstStyle/>
          <a:p>
            <a:pPr algn="ctr"/>
            <a:r>
              <a:rPr lang="en-US" sz="1000" kern="0" dirty="0" smtClean="0"/>
              <a:t>MC-A/3</a:t>
            </a:r>
          </a:p>
        </p:txBody>
      </p:sp>
      <p:sp>
        <p:nvSpPr>
          <p:cNvPr id="49" name="TextBox 48"/>
          <p:cNvSpPr txBox="1"/>
          <p:nvPr/>
        </p:nvSpPr>
        <p:spPr>
          <a:xfrm>
            <a:off x="4017562" y="3106395"/>
            <a:ext cx="590226" cy="246221"/>
          </a:xfrm>
          <a:prstGeom prst="rect">
            <a:avLst/>
          </a:prstGeom>
        </p:spPr>
        <p:txBody>
          <a:bodyPr wrap="none" rtlCol="0" anchor="ctr">
            <a:spAutoFit/>
          </a:bodyPr>
          <a:lstStyle/>
          <a:p>
            <a:pPr algn="ctr"/>
            <a:r>
              <a:rPr lang="en-US" sz="1000" kern="0" dirty="0" smtClean="0"/>
              <a:t>MC-A/3</a:t>
            </a:r>
          </a:p>
        </p:txBody>
      </p:sp>
      <p:pic>
        <p:nvPicPr>
          <p:cNvPr id="50" name="Picture 49" descr="RAD RADview.png"/>
          <p:cNvPicPr>
            <a:picLocks noChangeAspect="1"/>
          </p:cNvPicPr>
          <p:nvPr/>
        </p:nvPicPr>
        <p:blipFill>
          <a:blip r:embed="rId7" cstate="print"/>
          <a:stretch>
            <a:fillRect/>
          </a:stretch>
        </p:blipFill>
        <p:spPr>
          <a:xfrm>
            <a:off x="1172655" y="5143488"/>
            <a:ext cx="518161" cy="524257"/>
          </a:xfrm>
          <a:prstGeom prst="rect">
            <a:avLst/>
          </a:prstGeom>
        </p:spPr>
      </p:pic>
      <p:cxnSp>
        <p:nvCxnSpPr>
          <p:cNvPr id="51" name="Straight Connector 50"/>
          <p:cNvCxnSpPr>
            <a:endCxn id="50" idx="0"/>
          </p:cNvCxnSpPr>
          <p:nvPr/>
        </p:nvCxnSpPr>
        <p:spPr>
          <a:xfrm flipH="1">
            <a:off x="1431736" y="3180741"/>
            <a:ext cx="2115529" cy="1962747"/>
          </a:xfrm>
          <a:prstGeom prst="line">
            <a:avLst/>
          </a:prstGeom>
          <a:ln w="19050">
            <a:solidFill>
              <a:srgbClr val="4D4948"/>
            </a:solidFill>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954811" y="5627345"/>
            <a:ext cx="931665" cy="236219"/>
          </a:xfrm>
          <a:prstGeom prst="rect">
            <a:avLst/>
          </a:prstGeom>
        </p:spPr>
        <p:txBody>
          <a:bodyPr wrap="none" rtlCol="0" anchor="ctr">
            <a:spAutoFit/>
          </a:bodyPr>
          <a:lstStyle/>
          <a:p>
            <a:pPr algn="ctr">
              <a:lnSpc>
                <a:spcPct val="85000"/>
              </a:lnSpc>
            </a:pPr>
            <a:r>
              <a:rPr lang="en-US" sz="1100" b="1" kern="0" dirty="0" smtClean="0"/>
              <a:t>RADview 5.0</a:t>
            </a:r>
          </a:p>
        </p:txBody>
      </p:sp>
      <p:sp>
        <p:nvSpPr>
          <p:cNvPr id="53" name="TextBox 52"/>
          <p:cNvSpPr txBox="1"/>
          <p:nvPr/>
        </p:nvSpPr>
        <p:spPr>
          <a:xfrm rot="19036335">
            <a:off x="2786994" y="3669511"/>
            <a:ext cx="436338" cy="246221"/>
          </a:xfrm>
          <a:prstGeom prst="rect">
            <a:avLst/>
          </a:prstGeom>
        </p:spPr>
        <p:txBody>
          <a:bodyPr wrap="none" rtlCol="0" anchor="ctr">
            <a:spAutoFit/>
          </a:bodyPr>
          <a:lstStyle/>
          <a:p>
            <a:pPr algn="ctr"/>
            <a:r>
              <a:rPr lang="en-US" sz="1000" b="1" kern="0" dirty="0" smtClean="0"/>
              <a:t>1/20</a:t>
            </a:r>
          </a:p>
        </p:txBody>
      </p:sp>
      <p:cxnSp>
        <p:nvCxnSpPr>
          <p:cNvPr id="54" name="Straight Connector 53"/>
          <p:cNvCxnSpPr/>
          <p:nvPr/>
        </p:nvCxnSpPr>
        <p:spPr>
          <a:xfrm>
            <a:off x="2042748" y="4449758"/>
            <a:ext cx="271709" cy="693730"/>
          </a:xfrm>
          <a:prstGeom prst="line">
            <a:avLst/>
          </a:prstGeom>
          <a:ln w="19050">
            <a:solidFill>
              <a:srgbClr val="4D4948"/>
            </a:solidFill>
          </a:ln>
        </p:spPr>
        <p:style>
          <a:lnRef idx="1">
            <a:schemeClr val="accent1"/>
          </a:lnRef>
          <a:fillRef idx="0">
            <a:schemeClr val="accent1"/>
          </a:fillRef>
          <a:effectRef idx="0">
            <a:schemeClr val="accent1"/>
          </a:effectRef>
          <a:fontRef idx="minor">
            <a:schemeClr val="tx1"/>
          </a:fontRef>
        </p:style>
      </p:cxnSp>
      <p:sp>
        <p:nvSpPr>
          <p:cNvPr id="55" name="Freeform 54"/>
          <p:cNvSpPr>
            <a:spLocks/>
          </p:cNvSpPr>
          <p:nvPr/>
        </p:nvSpPr>
        <p:spPr bwMode="auto">
          <a:xfrm>
            <a:off x="1634815" y="4303281"/>
            <a:ext cx="854685" cy="583377"/>
          </a:xfrm>
          <a:custGeom>
            <a:avLst/>
            <a:gdLst>
              <a:gd name="connsiteX0" fmla="*/ 10000 w 10000"/>
              <a:gd name="connsiteY0" fmla="*/ 7308 h 10000"/>
              <a:gd name="connsiteX1" fmla="*/ 10000 w 10000"/>
              <a:gd name="connsiteY1" fmla="*/ 7308 h 10000"/>
              <a:gd name="connsiteX2" fmla="*/ 8636 w 10000"/>
              <a:gd name="connsiteY2" fmla="*/ 4615 h 10000"/>
              <a:gd name="connsiteX3" fmla="*/ 8636 w 10000"/>
              <a:gd name="connsiteY3" fmla="*/ 4615 h 10000"/>
              <a:gd name="connsiteX4" fmla="*/ 6818 w 10000"/>
              <a:gd name="connsiteY4" fmla="*/ 2308 h 10000"/>
              <a:gd name="connsiteX5" fmla="*/ 5227 w 10000"/>
              <a:gd name="connsiteY5" fmla="*/ 0 h 10000"/>
              <a:gd name="connsiteX6" fmla="*/ 3864 w 10000"/>
              <a:gd name="connsiteY6" fmla="*/ 0 h 10000"/>
              <a:gd name="connsiteX7" fmla="*/ 2273 w 10000"/>
              <a:gd name="connsiteY7" fmla="*/ 2692 h 10000"/>
              <a:gd name="connsiteX8" fmla="*/ 1136 w 10000"/>
              <a:gd name="connsiteY8" fmla="*/ 4615 h 10000"/>
              <a:gd name="connsiteX9" fmla="*/ 0 w 10000"/>
              <a:gd name="connsiteY9" fmla="*/ 7308 h 10000"/>
              <a:gd name="connsiteX10" fmla="*/ 0 w 10000"/>
              <a:gd name="connsiteY10" fmla="*/ 7308 h 10000"/>
              <a:gd name="connsiteX11" fmla="*/ 1364 w 10000"/>
              <a:gd name="connsiteY11" fmla="*/ 10000 h 10000"/>
              <a:gd name="connsiteX12" fmla="*/ 8636 w 10000"/>
              <a:gd name="connsiteY12" fmla="*/ 10000 h 10000"/>
              <a:gd name="connsiteX13" fmla="*/ 10000 w 10000"/>
              <a:gd name="connsiteY13" fmla="*/ 7308 h 10000"/>
              <a:gd name="connsiteX0" fmla="*/ 10000 w 10000"/>
              <a:gd name="connsiteY0" fmla="*/ 7308 h 10000"/>
              <a:gd name="connsiteX1" fmla="*/ 10000 w 10000"/>
              <a:gd name="connsiteY1" fmla="*/ 7308 h 10000"/>
              <a:gd name="connsiteX2" fmla="*/ 8636 w 10000"/>
              <a:gd name="connsiteY2" fmla="*/ 4615 h 10000"/>
              <a:gd name="connsiteX3" fmla="*/ 8636 w 10000"/>
              <a:gd name="connsiteY3" fmla="*/ 4615 h 10000"/>
              <a:gd name="connsiteX4" fmla="*/ 6818 w 10000"/>
              <a:gd name="connsiteY4" fmla="*/ 2308 h 10000"/>
              <a:gd name="connsiteX5" fmla="*/ 5227 w 10000"/>
              <a:gd name="connsiteY5" fmla="*/ 0 h 10000"/>
              <a:gd name="connsiteX6" fmla="*/ 3864 w 10000"/>
              <a:gd name="connsiteY6" fmla="*/ 0 h 10000"/>
              <a:gd name="connsiteX7" fmla="*/ 2273 w 10000"/>
              <a:gd name="connsiteY7" fmla="*/ 2692 h 10000"/>
              <a:gd name="connsiteX8" fmla="*/ 1136 w 10000"/>
              <a:gd name="connsiteY8" fmla="*/ 4615 h 10000"/>
              <a:gd name="connsiteX9" fmla="*/ 0 w 10000"/>
              <a:gd name="connsiteY9" fmla="*/ 7308 h 10000"/>
              <a:gd name="connsiteX10" fmla="*/ 0 w 10000"/>
              <a:gd name="connsiteY10" fmla="*/ 7308 h 10000"/>
              <a:gd name="connsiteX11" fmla="*/ 1364 w 10000"/>
              <a:gd name="connsiteY11" fmla="*/ 10000 h 10000"/>
              <a:gd name="connsiteX12" fmla="*/ 7589 w 10000"/>
              <a:gd name="connsiteY12" fmla="*/ 9973 h 10000"/>
              <a:gd name="connsiteX13" fmla="*/ 10000 w 10000"/>
              <a:gd name="connsiteY13" fmla="*/ 7308 h 10000"/>
              <a:gd name="connsiteX0" fmla="*/ 7589 w 10000"/>
              <a:gd name="connsiteY0" fmla="*/ 9973 h 10000"/>
              <a:gd name="connsiteX1" fmla="*/ 10000 w 10000"/>
              <a:gd name="connsiteY1" fmla="*/ 7308 h 10000"/>
              <a:gd name="connsiteX2" fmla="*/ 8636 w 10000"/>
              <a:gd name="connsiteY2" fmla="*/ 4615 h 10000"/>
              <a:gd name="connsiteX3" fmla="*/ 8636 w 10000"/>
              <a:gd name="connsiteY3" fmla="*/ 4615 h 10000"/>
              <a:gd name="connsiteX4" fmla="*/ 6818 w 10000"/>
              <a:gd name="connsiteY4" fmla="*/ 2308 h 10000"/>
              <a:gd name="connsiteX5" fmla="*/ 5227 w 10000"/>
              <a:gd name="connsiteY5" fmla="*/ 0 h 10000"/>
              <a:gd name="connsiteX6" fmla="*/ 3864 w 10000"/>
              <a:gd name="connsiteY6" fmla="*/ 0 h 10000"/>
              <a:gd name="connsiteX7" fmla="*/ 2273 w 10000"/>
              <a:gd name="connsiteY7" fmla="*/ 2692 h 10000"/>
              <a:gd name="connsiteX8" fmla="*/ 1136 w 10000"/>
              <a:gd name="connsiteY8" fmla="*/ 4615 h 10000"/>
              <a:gd name="connsiteX9" fmla="*/ 0 w 10000"/>
              <a:gd name="connsiteY9" fmla="*/ 7308 h 10000"/>
              <a:gd name="connsiteX10" fmla="*/ 0 w 10000"/>
              <a:gd name="connsiteY10" fmla="*/ 7308 h 10000"/>
              <a:gd name="connsiteX11" fmla="*/ 1364 w 10000"/>
              <a:gd name="connsiteY11" fmla="*/ 10000 h 10000"/>
              <a:gd name="connsiteX12" fmla="*/ 7589 w 10000"/>
              <a:gd name="connsiteY12" fmla="*/ 9973 h 10000"/>
              <a:gd name="connsiteX0" fmla="*/ 7589 w 10000"/>
              <a:gd name="connsiteY0" fmla="*/ 9973 h 10000"/>
              <a:gd name="connsiteX1" fmla="*/ 8679 w 10000"/>
              <a:gd name="connsiteY1" fmla="*/ 7254 h 10000"/>
              <a:gd name="connsiteX2" fmla="*/ 8636 w 10000"/>
              <a:gd name="connsiteY2" fmla="*/ 4615 h 10000"/>
              <a:gd name="connsiteX3" fmla="*/ 8636 w 10000"/>
              <a:gd name="connsiteY3" fmla="*/ 4615 h 10000"/>
              <a:gd name="connsiteX4" fmla="*/ 6818 w 10000"/>
              <a:gd name="connsiteY4" fmla="*/ 2308 h 10000"/>
              <a:gd name="connsiteX5" fmla="*/ 5227 w 10000"/>
              <a:gd name="connsiteY5" fmla="*/ 0 h 10000"/>
              <a:gd name="connsiteX6" fmla="*/ 3864 w 10000"/>
              <a:gd name="connsiteY6" fmla="*/ 0 h 10000"/>
              <a:gd name="connsiteX7" fmla="*/ 2273 w 10000"/>
              <a:gd name="connsiteY7" fmla="*/ 2692 h 10000"/>
              <a:gd name="connsiteX8" fmla="*/ 1136 w 10000"/>
              <a:gd name="connsiteY8" fmla="*/ 4615 h 10000"/>
              <a:gd name="connsiteX9" fmla="*/ 0 w 10000"/>
              <a:gd name="connsiteY9" fmla="*/ 7308 h 10000"/>
              <a:gd name="connsiteX10" fmla="*/ 0 w 10000"/>
              <a:gd name="connsiteY10" fmla="*/ 7308 h 10000"/>
              <a:gd name="connsiteX11" fmla="*/ 1364 w 10000"/>
              <a:gd name="connsiteY11" fmla="*/ 10000 h 10000"/>
              <a:gd name="connsiteX12" fmla="*/ 7589 w 10000"/>
              <a:gd name="connsiteY12" fmla="*/ 9973 h 10000"/>
              <a:gd name="connsiteX0" fmla="*/ 7589 w 10000"/>
              <a:gd name="connsiteY0" fmla="*/ 9973 h 10000"/>
              <a:gd name="connsiteX1" fmla="*/ 8679 w 10000"/>
              <a:gd name="connsiteY1" fmla="*/ 7254 h 10000"/>
              <a:gd name="connsiteX2" fmla="*/ 8636 w 10000"/>
              <a:gd name="connsiteY2" fmla="*/ 4615 h 10000"/>
              <a:gd name="connsiteX3" fmla="*/ 6818 w 10000"/>
              <a:gd name="connsiteY3" fmla="*/ 2308 h 10000"/>
              <a:gd name="connsiteX4" fmla="*/ 5227 w 10000"/>
              <a:gd name="connsiteY4" fmla="*/ 0 h 10000"/>
              <a:gd name="connsiteX5" fmla="*/ 3864 w 10000"/>
              <a:gd name="connsiteY5" fmla="*/ 0 h 10000"/>
              <a:gd name="connsiteX6" fmla="*/ 2273 w 10000"/>
              <a:gd name="connsiteY6" fmla="*/ 2692 h 10000"/>
              <a:gd name="connsiteX7" fmla="*/ 1136 w 10000"/>
              <a:gd name="connsiteY7" fmla="*/ 4615 h 10000"/>
              <a:gd name="connsiteX8" fmla="*/ 0 w 10000"/>
              <a:gd name="connsiteY8" fmla="*/ 7308 h 10000"/>
              <a:gd name="connsiteX9" fmla="*/ 0 w 10000"/>
              <a:gd name="connsiteY9" fmla="*/ 7308 h 10000"/>
              <a:gd name="connsiteX10" fmla="*/ 1364 w 10000"/>
              <a:gd name="connsiteY10" fmla="*/ 10000 h 10000"/>
              <a:gd name="connsiteX11" fmla="*/ 7589 w 10000"/>
              <a:gd name="connsiteY11" fmla="*/ 9973 h 10000"/>
              <a:gd name="connsiteX0" fmla="*/ 7589 w 9162"/>
              <a:gd name="connsiteY0" fmla="*/ 9973 h 10000"/>
              <a:gd name="connsiteX1" fmla="*/ 8679 w 9162"/>
              <a:gd name="connsiteY1" fmla="*/ 7254 h 10000"/>
              <a:gd name="connsiteX2" fmla="*/ 7798 w 9162"/>
              <a:gd name="connsiteY2" fmla="*/ 4479 h 10000"/>
              <a:gd name="connsiteX3" fmla="*/ 6818 w 9162"/>
              <a:gd name="connsiteY3" fmla="*/ 2308 h 10000"/>
              <a:gd name="connsiteX4" fmla="*/ 5227 w 9162"/>
              <a:gd name="connsiteY4" fmla="*/ 0 h 10000"/>
              <a:gd name="connsiteX5" fmla="*/ 3864 w 9162"/>
              <a:gd name="connsiteY5" fmla="*/ 0 h 10000"/>
              <a:gd name="connsiteX6" fmla="*/ 2273 w 9162"/>
              <a:gd name="connsiteY6" fmla="*/ 2692 h 10000"/>
              <a:gd name="connsiteX7" fmla="*/ 1136 w 9162"/>
              <a:gd name="connsiteY7" fmla="*/ 4615 h 10000"/>
              <a:gd name="connsiteX8" fmla="*/ 0 w 9162"/>
              <a:gd name="connsiteY8" fmla="*/ 7308 h 10000"/>
              <a:gd name="connsiteX9" fmla="*/ 0 w 9162"/>
              <a:gd name="connsiteY9" fmla="*/ 7308 h 10000"/>
              <a:gd name="connsiteX10" fmla="*/ 1364 w 9162"/>
              <a:gd name="connsiteY10" fmla="*/ 10000 h 10000"/>
              <a:gd name="connsiteX11" fmla="*/ 7589 w 9162"/>
              <a:gd name="connsiteY11" fmla="*/ 9973 h 10000"/>
              <a:gd name="connsiteX0" fmla="*/ 8283 w 9854"/>
              <a:gd name="connsiteY0" fmla="*/ 9973 h 10000"/>
              <a:gd name="connsiteX1" fmla="*/ 9473 w 9854"/>
              <a:gd name="connsiteY1" fmla="*/ 7254 h 10000"/>
              <a:gd name="connsiteX2" fmla="*/ 8230 w 9854"/>
              <a:gd name="connsiteY2" fmla="*/ 4533 h 10000"/>
              <a:gd name="connsiteX3" fmla="*/ 7442 w 9854"/>
              <a:gd name="connsiteY3" fmla="*/ 2308 h 10000"/>
              <a:gd name="connsiteX4" fmla="*/ 5705 w 9854"/>
              <a:gd name="connsiteY4" fmla="*/ 0 h 10000"/>
              <a:gd name="connsiteX5" fmla="*/ 4217 w 9854"/>
              <a:gd name="connsiteY5" fmla="*/ 0 h 10000"/>
              <a:gd name="connsiteX6" fmla="*/ 2481 w 9854"/>
              <a:gd name="connsiteY6" fmla="*/ 2692 h 10000"/>
              <a:gd name="connsiteX7" fmla="*/ 1240 w 9854"/>
              <a:gd name="connsiteY7" fmla="*/ 4615 h 10000"/>
              <a:gd name="connsiteX8" fmla="*/ 0 w 9854"/>
              <a:gd name="connsiteY8" fmla="*/ 7308 h 10000"/>
              <a:gd name="connsiteX9" fmla="*/ 0 w 9854"/>
              <a:gd name="connsiteY9" fmla="*/ 7308 h 10000"/>
              <a:gd name="connsiteX10" fmla="*/ 1489 w 9854"/>
              <a:gd name="connsiteY10" fmla="*/ 10000 h 10000"/>
              <a:gd name="connsiteX11" fmla="*/ 8283 w 9854"/>
              <a:gd name="connsiteY11" fmla="*/ 9973 h 10000"/>
              <a:gd name="connsiteX0" fmla="*/ 8406 w 10000"/>
              <a:gd name="connsiteY0" fmla="*/ 9973 h 10000"/>
              <a:gd name="connsiteX1" fmla="*/ 9613 w 10000"/>
              <a:gd name="connsiteY1" fmla="*/ 7254 h 10000"/>
              <a:gd name="connsiteX2" fmla="*/ 8352 w 10000"/>
              <a:gd name="connsiteY2" fmla="*/ 4533 h 10000"/>
              <a:gd name="connsiteX3" fmla="*/ 7552 w 10000"/>
              <a:gd name="connsiteY3" fmla="*/ 2308 h 10000"/>
              <a:gd name="connsiteX4" fmla="*/ 5790 w 10000"/>
              <a:gd name="connsiteY4" fmla="*/ 0 h 10000"/>
              <a:gd name="connsiteX5" fmla="*/ 4279 w 10000"/>
              <a:gd name="connsiteY5" fmla="*/ 0 h 10000"/>
              <a:gd name="connsiteX6" fmla="*/ 2518 w 10000"/>
              <a:gd name="connsiteY6" fmla="*/ 2692 h 10000"/>
              <a:gd name="connsiteX7" fmla="*/ 1258 w 10000"/>
              <a:gd name="connsiteY7" fmla="*/ 4615 h 10000"/>
              <a:gd name="connsiteX8" fmla="*/ 0 w 10000"/>
              <a:gd name="connsiteY8" fmla="*/ 7308 h 10000"/>
              <a:gd name="connsiteX9" fmla="*/ 0 w 10000"/>
              <a:gd name="connsiteY9" fmla="*/ 7308 h 10000"/>
              <a:gd name="connsiteX10" fmla="*/ 1511 w 10000"/>
              <a:gd name="connsiteY10" fmla="*/ 10000 h 10000"/>
              <a:gd name="connsiteX11" fmla="*/ 8406 w 10000"/>
              <a:gd name="connsiteY11" fmla="*/ 9973 h 10000"/>
              <a:gd name="connsiteX0" fmla="*/ 8103 w 9863"/>
              <a:gd name="connsiteY0" fmla="*/ 10000 h 10000"/>
              <a:gd name="connsiteX1" fmla="*/ 9613 w 9863"/>
              <a:gd name="connsiteY1" fmla="*/ 7254 h 10000"/>
              <a:gd name="connsiteX2" fmla="*/ 8352 w 9863"/>
              <a:gd name="connsiteY2" fmla="*/ 4533 h 10000"/>
              <a:gd name="connsiteX3" fmla="*/ 7552 w 9863"/>
              <a:gd name="connsiteY3" fmla="*/ 2308 h 10000"/>
              <a:gd name="connsiteX4" fmla="*/ 5790 w 9863"/>
              <a:gd name="connsiteY4" fmla="*/ 0 h 10000"/>
              <a:gd name="connsiteX5" fmla="*/ 4279 w 9863"/>
              <a:gd name="connsiteY5" fmla="*/ 0 h 10000"/>
              <a:gd name="connsiteX6" fmla="*/ 2518 w 9863"/>
              <a:gd name="connsiteY6" fmla="*/ 2692 h 10000"/>
              <a:gd name="connsiteX7" fmla="*/ 1258 w 9863"/>
              <a:gd name="connsiteY7" fmla="*/ 4615 h 10000"/>
              <a:gd name="connsiteX8" fmla="*/ 0 w 9863"/>
              <a:gd name="connsiteY8" fmla="*/ 7308 h 10000"/>
              <a:gd name="connsiteX9" fmla="*/ 0 w 9863"/>
              <a:gd name="connsiteY9" fmla="*/ 7308 h 10000"/>
              <a:gd name="connsiteX10" fmla="*/ 1511 w 9863"/>
              <a:gd name="connsiteY10" fmla="*/ 10000 h 10000"/>
              <a:gd name="connsiteX11" fmla="*/ 8103 w 9863"/>
              <a:gd name="connsiteY11" fmla="*/ 10000 h 10000"/>
              <a:gd name="connsiteX0" fmla="*/ 8216 w 10000"/>
              <a:gd name="connsiteY0" fmla="*/ 10000 h 10000"/>
              <a:gd name="connsiteX1" fmla="*/ 9747 w 10000"/>
              <a:gd name="connsiteY1" fmla="*/ 7254 h 10000"/>
              <a:gd name="connsiteX2" fmla="*/ 8468 w 10000"/>
              <a:gd name="connsiteY2" fmla="*/ 4533 h 10000"/>
              <a:gd name="connsiteX3" fmla="*/ 7657 w 10000"/>
              <a:gd name="connsiteY3" fmla="*/ 2308 h 10000"/>
              <a:gd name="connsiteX4" fmla="*/ 5870 w 10000"/>
              <a:gd name="connsiteY4" fmla="*/ 0 h 10000"/>
              <a:gd name="connsiteX5" fmla="*/ 4338 w 10000"/>
              <a:gd name="connsiteY5" fmla="*/ 0 h 10000"/>
              <a:gd name="connsiteX6" fmla="*/ 2553 w 10000"/>
              <a:gd name="connsiteY6" fmla="*/ 2692 h 10000"/>
              <a:gd name="connsiteX7" fmla="*/ 1275 w 10000"/>
              <a:gd name="connsiteY7" fmla="*/ 4615 h 10000"/>
              <a:gd name="connsiteX8" fmla="*/ 0 w 10000"/>
              <a:gd name="connsiteY8" fmla="*/ 7308 h 10000"/>
              <a:gd name="connsiteX9" fmla="*/ 0 w 10000"/>
              <a:gd name="connsiteY9" fmla="*/ 7308 h 10000"/>
              <a:gd name="connsiteX10" fmla="*/ 1532 w 10000"/>
              <a:gd name="connsiteY10" fmla="*/ 10000 h 10000"/>
              <a:gd name="connsiteX11" fmla="*/ 8216 w 10000"/>
              <a:gd name="connsiteY11" fmla="*/ 10000 h 10000"/>
              <a:gd name="connsiteX0" fmla="*/ 8216 w 9747"/>
              <a:gd name="connsiteY0" fmla="*/ 10000 h 10000"/>
              <a:gd name="connsiteX1" fmla="*/ 9747 w 9747"/>
              <a:gd name="connsiteY1" fmla="*/ 7254 h 10000"/>
              <a:gd name="connsiteX2" fmla="*/ 8468 w 9747"/>
              <a:gd name="connsiteY2" fmla="*/ 4533 h 10000"/>
              <a:gd name="connsiteX3" fmla="*/ 7657 w 9747"/>
              <a:gd name="connsiteY3" fmla="*/ 2308 h 10000"/>
              <a:gd name="connsiteX4" fmla="*/ 5870 w 9747"/>
              <a:gd name="connsiteY4" fmla="*/ 0 h 10000"/>
              <a:gd name="connsiteX5" fmla="*/ 4338 w 9747"/>
              <a:gd name="connsiteY5" fmla="*/ 0 h 10000"/>
              <a:gd name="connsiteX6" fmla="*/ 2553 w 9747"/>
              <a:gd name="connsiteY6" fmla="*/ 2692 h 10000"/>
              <a:gd name="connsiteX7" fmla="*/ 1275 w 9747"/>
              <a:gd name="connsiteY7" fmla="*/ 4615 h 10000"/>
              <a:gd name="connsiteX8" fmla="*/ 0 w 9747"/>
              <a:gd name="connsiteY8" fmla="*/ 7308 h 10000"/>
              <a:gd name="connsiteX9" fmla="*/ 0 w 9747"/>
              <a:gd name="connsiteY9" fmla="*/ 7308 h 10000"/>
              <a:gd name="connsiteX10" fmla="*/ 1532 w 9747"/>
              <a:gd name="connsiteY10" fmla="*/ 10000 h 10000"/>
              <a:gd name="connsiteX11" fmla="*/ 8216 w 9747"/>
              <a:gd name="connsiteY11" fmla="*/ 10000 h 10000"/>
              <a:gd name="connsiteX0" fmla="*/ 8429 w 10000"/>
              <a:gd name="connsiteY0" fmla="*/ 10000 h 10000"/>
              <a:gd name="connsiteX1" fmla="*/ 10000 w 10000"/>
              <a:gd name="connsiteY1" fmla="*/ 7254 h 10000"/>
              <a:gd name="connsiteX2" fmla="*/ 8688 w 10000"/>
              <a:gd name="connsiteY2" fmla="*/ 4533 h 10000"/>
              <a:gd name="connsiteX3" fmla="*/ 7856 w 10000"/>
              <a:gd name="connsiteY3" fmla="*/ 2308 h 10000"/>
              <a:gd name="connsiteX4" fmla="*/ 6022 w 10000"/>
              <a:gd name="connsiteY4" fmla="*/ 0 h 10000"/>
              <a:gd name="connsiteX5" fmla="*/ 4451 w 10000"/>
              <a:gd name="connsiteY5" fmla="*/ 0 h 10000"/>
              <a:gd name="connsiteX6" fmla="*/ 2619 w 10000"/>
              <a:gd name="connsiteY6" fmla="*/ 2692 h 10000"/>
              <a:gd name="connsiteX7" fmla="*/ 1308 w 10000"/>
              <a:gd name="connsiteY7" fmla="*/ 4615 h 10000"/>
              <a:gd name="connsiteX8" fmla="*/ 0 w 10000"/>
              <a:gd name="connsiteY8" fmla="*/ 7308 h 10000"/>
              <a:gd name="connsiteX9" fmla="*/ 0 w 10000"/>
              <a:gd name="connsiteY9" fmla="*/ 7308 h 10000"/>
              <a:gd name="connsiteX10" fmla="*/ 1572 w 10000"/>
              <a:gd name="connsiteY10" fmla="*/ 10000 h 10000"/>
              <a:gd name="connsiteX11" fmla="*/ 8429 w 10000"/>
              <a:gd name="connsiteY11" fmla="*/ 10000 h 10000"/>
              <a:gd name="connsiteX0" fmla="*/ 8429 w 10000"/>
              <a:gd name="connsiteY0" fmla="*/ 10000 h 10000"/>
              <a:gd name="connsiteX1" fmla="*/ 10000 w 10000"/>
              <a:gd name="connsiteY1" fmla="*/ 7254 h 10000"/>
              <a:gd name="connsiteX2" fmla="*/ 8688 w 10000"/>
              <a:gd name="connsiteY2" fmla="*/ 4533 h 10000"/>
              <a:gd name="connsiteX3" fmla="*/ 7856 w 10000"/>
              <a:gd name="connsiteY3" fmla="*/ 2308 h 10000"/>
              <a:gd name="connsiteX4" fmla="*/ 6022 w 10000"/>
              <a:gd name="connsiteY4" fmla="*/ 0 h 10000"/>
              <a:gd name="connsiteX5" fmla="*/ 4451 w 10000"/>
              <a:gd name="connsiteY5" fmla="*/ 0 h 10000"/>
              <a:gd name="connsiteX6" fmla="*/ 2619 w 10000"/>
              <a:gd name="connsiteY6" fmla="*/ 2692 h 10000"/>
              <a:gd name="connsiteX7" fmla="*/ 1308 w 10000"/>
              <a:gd name="connsiteY7" fmla="*/ 4615 h 10000"/>
              <a:gd name="connsiteX8" fmla="*/ 0 w 10000"/>
              <a:gd name="connsiteY8" fmla="*/ 7308 h 10000"/>
              <a:gd name="connsiteX9" fmla="*/ 0 w 10000"/>
              <a:gd name="connsiteY9" fmla="*/ 7308 h 10000"/>
              <a:gd name="connsiteX10" fmla="*/ 1572 w 10000"/>
              <a:gd name="connsiteY10" fmla="*/ 10000 h 10000"/>
              <a:gd name="connsiteX11" fmla="*/ 8429 w 10000"/>
              <a:gd name="connsiteY11" fmla="*/ 10000 h 10000"/>
              <a:gd name="connsiteX0" fmla="*/ 8429 w 10000"/>
              <a:gd name="connsiteY0" fmla="*/ 10000 h 10000"/>
              <a:gd name="connsiteX1" fmla="*/ 10000 w 10000"/>
              <a:gd name="connsiteY1" fmla="*/ 7254 h 10000"/>
              <a:gd name="connsiteX2" fmla="*/ 8688 w 10000"/>
              <a:gd name="connsiteY2" fmla="*/ 4533 h 10000"/>
              <a:gd name="connsiteX3" fmla="*/ 7856 w 10000"/>
              <a:gd name="connsiteY3" fmla="*/ 2308 h 10000"/>
              <a:gd name="connsiteX4" fmla="*/ 6022 w 10000"/>
              <a:gd name="connsiteY4" fmla="*/ 0 h 10000"/>
              <a:gd name="connsiteX5" fmla="*/ 4451 w 10000"/>
              <a:gd name="connsiteY5" fmla="*/ 0 h 10000"/>
              <a:gd name="connsiteX6" fmla="*/ 2619 w 10000"/>
              <a:gd name="connsiteY6" fmla="*/ 2692 h 10000"/>
              <a:gd name="connsiteX7" fmla="*/ 1308 w 10000"/>
              <a:gd name="connsiteY7" fmla="*/ 4615 h 10000"/>
              <a:gd name="connsiteX8" fmla="*/ 0 w 10000"/>
              <a:gd name="connsiteY8" fmla="*/ 7308 h 10000"/>
              <a:gd name="connsiteX9" fmla="*/ 0 w 10000"/>
              <a:gd name="connsiteY9" fmla="*/ 7308 h 10000"/>
              <a:gd name="connsiteX10" fmla="*/ 1572 w 10000"/>
              <a:gd name="connsiteY10" fmla="*/ 10000 h 10000"/>
              <a:gd name="connsiteX11" fmla="*/ 8429 w 10000"/>
              <a:gd name="connsiteY11" fmla="*/ 10000 h 10000"/>
              <a:gd name="connsiteX0" fmla="*/ 8429 w 10000"/>
              <a:gd name="connsiteY0" fmla="*/ 10000 h 10000"/>
              <a:gd name="connsiteX1" fmla="*/ 10000 w 10000"/>
              <a:gd name="connsiteY1" fmla="*/ 7254 h 10000"/>
              <a:gd name="connsiteX2" fmla="*/ 8688 w 10000"/>
              <a:gd name="connsiteY2" fmla="*/ 4533 h 10000"/>
              <a:gd name="connsiteX3" fmla="*/ 7540 w 10000"/>
              <a:gd name="connsiteY3" fmla="*/ 2362 h 10000"/>
              <a:gd name="connsiteX4" fmla="*/ 6022 w 10000"/>
              <a:gd name="connsiteY4" fmla="*/ 0 h 10000"/>
              <a:gd name="connsiteX5" fmla="*/ 4451 w 10000"/>
              <a:gd name="connsiteY5" fmla="*/ 0 h 10000"/>
              <a:gd name="connsiteX6" fmla="*/ 2619 w 10000"/>
              <a:gd name="connsiteY6" fmla="*/ 2692 h 10000"/>
              <a:gd name="connsiteX7" fmla="*/ 1308 w 10000"/>
              <a:gd name="connsiteY7" fmla="*/ 4615 h 10000"/>
              <a:gd name="connsiteX8" fmla="*/ 0 w 10000"/>
              <a:gd name="connsiteY8" fmla="*/ 7308 h 10000"/>
              <a:gd name="connsiteX9" fmla="*/ 0 w 10000"/>
              <a:gd name="connsiteY9" fmla="*/ 7308 h 10000"/>
              <a:gd name="connsiteX10" fmla="*/ 1572 w 10000"/>
              <a:gd name="connsiteY10" fmla="*/ 10000 h 10000"/>
              <a:gd name="connsiteX11" fmla="*/ 8429 w 10000"/>
              <a:gd name="connsiteY11" fmla="*/ 10000 h 10000"/>
              <a:gd name="connsiteX0" fmla="*/ 8429 w 10000"/>
              <a:gd name="connsiteY0" fmla="*/ 10000 h 10000"/>
              <a:gd name="connsiteX1" fmla="*/ 10000 w 10000"/>
              <a:gd name="connsiteY1" fmla="*/ 7254 h 10000"/>
              <a:gd name="connsiteX2" fmla="*/ 8688 w 10000"/>
              <a:gd name="connsiteY2" fmla="*/ 4533 h 10000"/>
              <a:gd name="connsiteX3" fmla="*/ 7540 w 10000"/>
              <a:gd name="connsiteY3" fmla="*/ 2362 h 10000"/>
              <a:gd name="connsiteX4" fmla="*/ 6003 w 10000"/>
              <a:gd name="connsiteY4" fmla="*/ 82 h 10000"/>
              <a:gd name="connsiteX5" fmla="*/ 4451 w 10000"/>
              <a:gd name="connsiteY5" fmla="*/ 0 h 10000"/>
              <a:gd name="connsiteX6" fmla="*/ 2619 w 10000"/>
              <a:gd name="connsiteY6" fmla="*/ 2692 h 10000"/>
              <a:gd name="connsiteX7" fmla="*/ 1308 w 10000"/>
              <a:gd name="connsiteY7" fmla="*/ 4615 h 10000"/>
              <a:gd name="connsiteX8" fmla="*/ 0 w 10000"/>
              <a:gd name="connsiteY8" fmla="*/ 7308 h 10000"/>
              <a:gd name="connsiteX9" fmla="*/ 0 w 10000"/>
              <a:gd name="connsiteY9" fmla="*/ 7308 h 10000"/>
              <a:gd name="connsiteX10" fmla="*/ 1572 w 10000"/>
              <a:gd name="connsiteY10" fmla="*/ 10000 h 10000"/>
              <a:gd name="connsiteX11" fmla="*/ 8429 w 10000"/>
              <a:gd name="connsiteY11" fmla="*/ 10000 h 10000"/>
              <a:gd name="connsiteX0" fmla="*/ 8429 w 10000"/>
              <a:gd name="connsiteY0" fmla="*/ 10000 h 10000"/>
              <a:gd name="connsiteX1" fmla="*/ 10000 w 10000"/>
              <a:gd name="connsiteY1" fmla="*/ 7254 h 10000"/>
              <a:gd name="connsiteX2" fmla="*/ 8688 w 10000"/>
              <a:gd name="connsiteY2" fmla="*/ 4533 h 10000"/>
              <a:gd name="connsiteX3" fmla="*/ 7540 w 10000"/>
              <a:gd name="connsiteY3" fmla="*/ 2362 h 10000"/>
              <a:gd name="connsiteX4" fmla="*/ 6003 w 10000"/>
              <a:gd name="connsiteY4" fmla="*/ 82 h 10000"/>
              <a:gd name="connsiteX5" fmla="*/ 4451 w 10000"/>
              <a:gd name="connsiteY5" fmla="*/ 0 h 10000"/>
              <a:gd name="connsiteX6" fmla="*/ 2619 w 10000"/>
              <a:gd name="connsiteY6" fmla="*/ 2692 h 10000"/>
              <a:gd name="connsiteX7" fmla="*/ 1308 w 10000"/>
              <a:gd name="connsiteY7" fmla="*/ 4615 h 10000"/>
              <a:gd name="connsiteX8" fmla="*/ 0 w 10000"/>
              <a:gd name="connsiteY8" fmla="*/ 7308 h 10000"/>
              <a:gd name="connsiteX9" fmla="*/ 0 w 10000"/>
              <a:gd name="connsiteY9" fmla="*/ 7308 h 10000"/>
              <a:gd name="connsiteX10" fmla="*/ 1572 w 10000"/>
              <a:gd name="connsiteY10" fmla="*/ 10000 h 10000"/>
              <a:gd name="connsiteX11" fmla="*/ 8429 w 10000"/>
              <a:gd name="connsiteY11" fmla="*/ 10000 h 10000"/>
              <a:gd name="connsiteX0" fmla="*/ 8429 w 10000"/>
              <a:gd name="connsiteY0" fmla="*/ 10000 h 10000"/>
              <a:gd name="connsiteX1" fmla="*/ 10000 w 10000"/>
              <a:gd name="connsiteY1" fmla="*/ 7254 h 10000"/>
              <a:gd name="connsiteX2" fmla="*/ 8688 w 10000"/>
              <a:gd name="connsiteY2" fmla="*/ 4533 h 10000"/>
              <a:gd name="connsiteX3" fmla="*/ 7540 w 10000"/>
              <a:gd name="connsiteY3" fmla="*/ 2362 h 10000"/>
              <a:gd name="connsiteX4" fmla="*/ 6003 w 10000"/>
              <a:gd name="connsiteY4" fmla="*/ 82 h 10000"/>
              <a:gd name="connsiteX5" fmla="*/ 4451 w 10000"/>
              <a:gd name="connsiteY5" fmla="*/ 0 h 10000"/>
              <a:gd name="connsiteX6" fmla="*/ 2619 w 10000"/>
              <a:gd name="connsiteY6" fmla="*/ 2692 h 10000"/>
              <a:gd name="connsiteX7" fmla="*/ 1308 w 10000"/>
              <a:gd name="connsiteY7" fmla="*/ 4615 h 10000"/>
              <a:gd name="connsiteX8" fmla="*/ 0 w 10000"/>
              <a:gd name="connsiteY8" fmla="*/ 7308 h 10000"/>
              <a:gd name="connsiteX9" fmla="*/ 0 w 10000"/>
              <a:gd name="connsiteY9" fmla="*/ 7308 h 10000"/>
              <a:gd name="connsiteX10" fmla="*/ 1572 w 10000"/>
              <a:gd name="connsiteY10" fmla="*/ 10000 h 10000"/>
              <a:gd name="connsiteX11" fmla="*/ 8429 w 10000"/>
              <a:gd name="connsiteY11" fmla="*/ 10000 h 10000"/>
              <a:gd name="connsiteX0" fmla="*/ 8429 w 10000"/>
              <a:gd name="connsiteY0" fmla="*/ 10000 h 10000"/>
              <a:gd name="connsiteX1" fmla="*/ 10000 w 10000"/>
              <a:gd name="connsiteY1" fmla="*/ 7254 h 10000"/>
              <a:gd name="connsiteX2" fmla="*/ 8688 w 10000"/>
              <a:gd name="connsiteY2" fmla="*/ 4533 h 10000"/>
              <a:gd name="connsiteX3" fmla="*/ 7540 w 10000"/>
              <a:gd name="connsiteY3" fmla="*/ 2362 h 10000"/>
              <a:gd name="connsiteX4" fmla="*/ 6003 w 10000"/>
              <a:gd name="connsiteY4" fmla="*/ 82 h 10000"/>
              <a:gd name="connsiteX5" fmla="*/ 4451 w 10000"/>
              <a:gd name="connsiteY5" fmla="*/ 0 h 10000"/>
              <a:gd name="connsiteX6" fmla="*/ 2619 w 10000"/>
              <a:gd name="connsiteY6" fmla="*/ 2692 h 10000"/>
              <a:gd name="connsiteX7" fmla="*/ 1308 w 10000"/>
              <a:gd name="connsiteY7" fmla="*/ 4615 h 10000"/>
              <a:gd name="connsiteX8" fmla="*/ 0 w 10000"/>
              <a:gd name="connsiteY8" fmla="*/ 7308 h 10000"/>
              <a:gd name="connsiteX9" fmla="*/ 0 w 10000"/>
              <a:gd name="connsiteY9" fmla="*/ 7308 h 10000"/>
              <a:gd name="connsiteX10" fmla="*/ 1572 w 10000"/>
              <a:gd name="connsiteY10" fmla="*/ 10000 h 10000"/>
              <a:gd name="connsiteX11" fmla="*/ 8429 w 10000"/>
              <a:gd name="connsiteY11"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00" h="10000">
                <a:moveTo>
                  <a:pt x="8429" y="10000"/>
                </a:moveTo>
                <a:cubicBezTo>
                  <a:pt x="9623" y="9932"/>
                  <a:pt x="9985" y="8392"/>
                  <a:pt x="10000" y="7254"/>
                </a:cubicBezTo>
                <a:cubicBezTo>
                  <a:pt x="10000" y="7254"/>
                  <a:pt x="9888" y="4533"/>
                  <a:pt x="8688" y="4533"/>
                </a:cubicBezTo>
                <a:cubicBezTo>
                  <a:pt x="8652" y="3301"/>
                  <a:pt x="8096" y="2397"/>
                  <a:pt x="7540" y="2362"/>
                </a:cubicBezTo>
                <a:cubicBezTo>
                  <a:pt x="7278" y="1592"/>
                  <a:pt x="7184" y="55"/>
                  <a:pt x="6003" y="82"/>
                </a:cubicBezTo>
                <a:lnTo>
                  <a:pt x="4451" y="0"/>
                </a:lnTo>
                <a:cubicBezTo>
                  <a:pt x="4451" y="0"/>
                  <a:pt x="2880" y="0"/>
                  <a:pt x="2619" y="2692"/>
                </a:cubicBezTo>
                <a:cubicBezTo>
                  <a:pt x="2356" y="2692"/>
                  <a:pt x="1308" y="2692"/>
                  <a:pt x="1308" y="4615"/>
                </a:cubicBezTo>
                <a:cubicBezTo>
                  <a:pt x="785" y="4615"/>
                  <a:pt x="0" y="5000"/>
                  <a:pt x="0" y="7308"/>
                </a:cubicBezTo>
                <a:lnTo>
                  <a:pt x="0" y="7308"/>
                </a:lnTo>
                <a:cubicBezTo>
                  <a:pt x="0" y="7308"/>
                  <a:pt x="0" y="10000"/>
                  <a:pt x="1572" y="10000"/>
                </a:cubicBezTo>
                <a:lnTo>
                  <a:pt x="8429" y="10000"/>
                </a:lnTo>
                <a:close/>
              </a:path>
            </a:pathLst>
          </a:custGeom>
          <a:solidFill>
            <a:schemeClr val="bg1"/>
          </a:solidFill>
          <a:ln w="38100">
            <a:solidFill>
              <a:srgbClr val="F3AE4A"/>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pic>
        <p:nvPicPr>
          <p:cNvPr id="56" name="Picture 55" descr="RAD RADview.png"/>
          <p:cNvPicPr>
            <a:picLocks noChangeAspect="1"/>
          </p:cNvPicPr>
          <p:nvPr/>
        </p:nvPicPr>
        <p:blipFill>
          <a:blip r:embed="rId7" cstate="print"/>
          <a:stretch>
            <a:fillRect/>
          </a:stretch>
        </p:blipFill>
        <p:spPr>
          <a:xfrm>
            <a:off x="2146616" y="5120996"/>
            <a:ext cx="518161" cy="524257"/>
          </a:xfrm>
          <a:prstGeom prst="rect">
            <a:avLst/>
          </a:prstGeom>
        </p:spPr>
      </p:pic>
      <p:sp>
        <p:nvSpPr>
          <p:cNvPr id="57" name="TextBox 56"/>
          <p:cNvSpPr txBox="1"/>
          <p:nvPr/>
        </p:nvSpPr>
        <p:spPr>
          <a:xfrm>
            <a:off x="1990489" y="5604212"/>
            <a:ext cx="808235" cy="237501"/>
          </a:xfrm>
          <a:prstGeom prst="rect">
            <a:avLst/>
          </a:prstGeom>
        </p:spPr>
        <p:txBody>
          <a:bodyPr wrap="none" rtlCol="0" anchor="ctr">
            <a:spAutoFit/>
          </a:bodyPr>
          <a:lstStyle/>
          <a:p>
            <a:pPr algn="ctr">
              <a:lnSpc>
                <a:spcPct val="85000"/>
              </a:lnSpc>
            </a:pPr>
            <a:r>
              <a:rPr lang="en-US" sz="1100" b="1" kern="0" dirty="0" smtClean="0"/>
              <a:t>Controller </a:t>
            </a:r>
          </a:p>
        </p:txBody>
      </p:sp>
      <p:sp>
        <p:nvSpPr>
          <p:cNvPr id="58" name="TextBox 57"/>
          <p:cNvSpPr txBox="1"/>
          <p:nvPr/>
        </p:nvSpPr>
        <p:spPr>
          <a:xfrm>
            <a:off x="559457" y="3320149"/>
            <a:ext cx="1742418" cy="276999"/>
          </a:xfrm>
          <a:prstGeom prst="rect">
            <a:avLst/>
          </a:prstGeom>
        </p:spPr>
        <p:txBody>
          <a:bodyPr wrap="square" rtlCol="0" anchor="ctr">
            <a:spAutoFit/>
          </a:bodyPr>
          <a:lstStyle/>
          <a:p>
            <a:pPr algn="ctr"/>
            <a:r>
              <a:rPr lang="en-US" sz="1200" b="1" kern="0" dirty="0" smtClean="0">
                <a:solidFill>
                  <a:srgbClr val="FF0000"/>
                </a:solidFill>
              </a:rPr>
              <a:t>172.17.195.159</a:t>
            </a:r>
          </a:p>
        </p:txBody>
      </p:sp>
      <p:sp>
        <p:nvSpPr>
          <p:cNvPr id="59" name="TextBox 58"/>
          <p:cNvSpPr txBox="1"/>
          <p:nvPr/>
        </p:nvSpPr>
        <p:spPr>
          <a:xfrm>
            <a:off x="570606" y="4017563"/>
            <a:ext cx="1742418" cy="276999"/>
          </a:xfrm>
          <a:prstGeom prst="rect">
            <a:avLst/>
          </a:prstGeom>
        </p:spPr>
        <p:txBody>
          <a:bodyPr wrap="square" rtlCol="0" anchor="ctr">
            <a:spAutoFit/>
          </a:bodyPr>
          <a:lstStyle/>
          <a:p>
            <a:pPr algn="ctr"/>
            <a:r>
              <a:rPr lang="en-US" sz="1200" b="1" kern="0" dirty="0" smtClean="0">
                <a:solidFill>
                  <a:srgbClr val="FF0000"/>
                </a:solidFill>
              </a:rPr>
              <a:t>172.17.195.169</a:t>
            </a:r>
          </a:p>
        </p:txBody>
      </p:sp>
      <p:sp>
        <p:nvSpPr>
          <p:cNvPr id="60" name="TextBox 59"/>
          <p:cNvSpPr txBox="1"/>
          <p:nvPr/>
        </p:nvSpPr>
        <p:spPr>
          <a:xfrm>
            <a:off x="426946" y="5754824"/>
            <a:ext cx="1742418" cy="276999"/>
          </a:xfrm>
          <a:prstGeom prst="rect">
            <a:avLst/>
          </a:prstGeom>
        </p:spPr>
        <p:txBody>
          <a:bodyPr wrap="square" rtlCol="0" anchor="ctr">
            <a:spAutoFit/>
          </a:bodyPr>
          <a:lstStyle/>
          <a:p>
            <a:pPr algn="ctr"/>
            <a:r>
              <a:rPr lang="en-US" sz="1200" b="1" kern="0" dirty="0" smtClean="0">
                <a:solidFill>
                  <a:srgbClr val="FF0000"/>
                </a:solidFill>
              </a:rPr>
              <a:t>172.17.160.125</a:t>
            </a:r>
          </a:p>
        </p:txBody>
      </p:sp>
      <p:sp>
        <p:nvSpPr>
          <p:cNvPr id="61" name="TextBox 60"/>
          <p:cNvSpPr txBox="1"/>
          <p:nvPr/>
        </p:nvSpPr>
        <p:spPr>
          <a:xfrm>
            <a:off x="1597702" y="5754823"/>
            <a:ext cx="1742418" cy="276999"/>
          </a:xfrm>
          <a:prstGeom prst="rect">
            <a:avLst/>
          </a:prstGeom>
        </p:spPr>
        <p:txBody>
          <a:bodyPr wrap="square" rtlCol="0" anchor="ctr">
            <a:spAutoFit/>
          </a:bodyPr>
          <a:lstStyle/>
          <a:p>
            <a:pPr algn="ctr"/>
            <a:r>
              <a:rPr lang="en-US" sz="1200" b="1" kern="0" dirty="0" smtClean="0">
                <a:solidFill>
                  <a:srgbClr val="FF0000"/>
                </a:solidFill>
              </a:rPr>
              <a:t>172.17.160.202</a:t>
            </a:r>
          </a:p>
        </p:txBody>
      </p:sp>
      <p:sp>
        <p:nvSpPr>
          <p:cNvPr id="62" name="TextBox 61"/>
          <p:cNvSpPr txBox="1"/>
          <p:nvPr/>
        </p:nvSpPr>
        <p:spPr>
          <a:xfrm>
            <a:off x="4819161" y="5873244"/>
            <a:ext cx="1742418" cy="276999"/>
          </a:xfrm>
          <a:prstGeom prst="rect">
            <a:avLst/>
          </a:prstGeom>
        </p:spPr>
        <p:txBody>
          <a:bodyPr wrap="square" rtlCol="0" anchor="ctr">
            <a:spAutoFit/>
          </a:bodyPr>
          <a:lstStyle/>
          <a:p>
            <a:pPr algn="ctr"/>
            <a:r>
              <a:rPr lang="en-US" sz="1200" b="1" kern="0" dirty="0" smtClean="0">
                <a:solidFill>
                  <a:srgbClr val="FF0000"/>
                </a:solidFill>
              </a:rPr>
              <a:t>172.17.195.160</a:t>
            </a:r>
          </a:p>
        </p:txBody>
      </p:sp>
      <p:sp>
        <p:nvSpPr>
          <p:cNvPr id="63" name="TextBox 62"/>
          <p:cNvSpPr txBox="1"/>
          <p:nvPr/>
        </p:nvSpPr>
        <p:spPr>
          <a:xfrm>
            <a:off x="2753922" y="5870759"/>
            <a:ext cx="1742418" cy="276999"/>
          </a:xfrm>
          <a:prstGeom prst="rect">
            <a:avLst/>
          </a:prstGeom>
        </p:spPr>
        <p:txBody>
          <a:bodyPr wrap="square" rtlCol="0" anchor="ctr">
            <a:spAutoFit/>
          </a:bodyPr>
          <a:lstStyle/>
          <a:p>
            <a:pPr algn="ctr"/>
            <a:r>
              <a:rPr lang="en-US" sz="1200" b="1" kern="0" dirty="0" smtClean="0">
                <a:solidFill>
                  <a:srgbClr val="FF0000"/>
                </a:solidFill>
              </a:rPr>
              <a:t>172.17.195.150</a:t>
            </a:r>
          </a:p>
        </p:txBody>
      </p:sp>
      <p:sp>
        <p:nvSpPr>
          <p:cNvPr id="64" name="TextBox 63"/>
          <p:cNvSpPr txBox="1"/>
          <p:nvPr/>
        </p:nvSpPr>
        <p:spPr>
          <a:xfrm>
            <a:off x="2652621" y="3153350"/>
            <a:ext cx="1742418" cy="276999"/>
          </a:xfrm>
          <a:prstGeom prst="rect">
            <a:avLst/>
          </a:prstGeom>
        </p:spPr>
        <p:txBody>
          <a:bodyPr wrap="square" rtlCol="0" anchor="ctr">
            <a:spAutoFit/>
          </a:bodyPr>
          <a:lstStyle/>
          <a:p>
            <a:pPr algn="ctr"/>
            <a:r>
              <a:rPr lang="en-US" sz="1200" b="1" kern="0" dirty="0" smtClean="0">
                <a:solidFill>
                  <a:srgbClr val="FF0000"/>
                </a:solidFill>
              </a:rPr>
              <a:t>172.17.195.201</a:t>
            </a:r>
          </a:p>
        </p:txBody>
      </p:sp>
      <p:sp>
        <p:nvSpPr>
          <p:cNvPr id="65" name="TextBox 64"/>
          <p:cNvSpPr txBox="1"/>
          <p:nvPr/>
        </p:nvSpPr>
        <p:spPr>
          <a:xfrm>
            <a:off x="5317288" y="3151030"/>
            <a:ext cx="1742418" cy="276999"/>
          </a:xfrm>
          <a:prstGeom prst="rect">
            <a:avLst/>
          </a:prstGeom>
        </p:spPr>
        <p:txBody>
          <a:bodyPr wrap="square" rtlCol="0" anchor="ctr">
            <a:spAutoFit/>
          </a:bodyPr>
          <a:lstStyle/>
          <a:p>
            <a:pPr algn="ctr"/>
            <a:r>
              <a:rPr lang="en-US" sz="1200" b="1" kern="0" dirty="0" smtClean="0">
                <a:solidFill>
                  <a:srgbClr val="FF0000"/>
                </a:solidFill>
              </a:rPr>
              <a:t>172.17.195.202</a:t>
            </a:r>
          </a:p>
        </p:txBody>
      </p:sp>
      <p:sp>
        <p:nvSpPr>
          <p:cNvPr id="66" name="TextBox 65"/>
          <p:cNvSpPr txBox="1"/>
          <p:nvPr/>
        </p:nvSpPr>
        <p:spPr>
          <a:xfrm>
            <a:off x="4195339" y="3872565"/>
            <a:ext cx="1742418" cy="276999"/>
          </a:xfrm>
          <a:prstGeom prst="rect">
            <a:avLst/>
          </a:prstGeom>
        </p:spPr>
        <p:txBody>
          <a:bodyPr wrap="square" rtlCol="0" anchor="ctr">
            <a:spAutoFit/>
          </a:bodyPr>
          <a:lstStyle/>
          <a:p>
            <a:pPr algn="ctr"/>
            <a:r>
              <a:rPr lang="en-US" sz="1200" b="1" kern="0" dirty="0" smtClean="0">
                <a:solidFill>
                  <a:srgbClr val="FF0000"/>
                </a:solidFill>
              </a:rPr>
              <a:t>172.17.195.203</a:t>
            </a:r>
          </a:p>
        </p:txBody>
      </p:sp>
    </p:spTree>
    <p:extLst>
      <p:ext uri="{BB962C8B-B14F-4D97-AF65-F5344CB8AC3E}">
        <p14:creationId xmlns:p14="http://schemas.microsoft.com/office/powerpoint/2010/main" xmlns="" val="1191100669"/>
      </p:ext>
    </p:extLst>
  </p:cSld>
  <p:clrMapOvr>
    <a:masterClrMapping/>
  </p:clrMapOvr>
  <p:transition>
    <p:fade/>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E-Line Service</a:t>
            </a:r>
          </a:p>
        </p:txBody>
      </p:sp>
      <p:sp>
        <p:nvSpPr>
          <p:cNvPr id="3" name="Text Placeholder 2"/>
          <p:cNvSpPr>
            <a:spLocks noGrp="1"/>
          </p:cNvSpPr>
          <p:nvPr>
            <p:ph type="body" sz="quarter" idx="10"/>
          </p:nvPr>
        </p:nvSpPr>
        <p:spPr>
          <a:xfrm>
            <a:off x="187207" y="1165650"/>
            <a:ext cx="8442288" cy="4711729"/>
          </a:xfrm>
        </p:spPr>
        <p:txBody>
          <a:bodyPr/>
          <a:lstStyle/>
          <a:p>
            <a:r>
              <a:rPr lang="en-US" dirty="0" smtClean="0"/>
              <a:t>The result: A new service is added to the service list</a:t>
            </a:r>
          </a:p>
          <a:p>
            <a:r>
              <a:rPr lang="en-US" dirty="0" smtClean="0"/>
              <a:t>Double click the Admin Status in order to move between the states:</a:t>
            </a:r>
          </a:p>
          <a:p>
            <a:pPr lvl="1"/>
            <a:r>
              <a:rPr lang="en-US" b="1" dirty="0" smtClean="0"/>
              <a:t>Designed:</a:t>
            </a:r>
            <a:r>
              <a:rPr lang="en-US" dirty="0" smtClean="0"/>
              <a:t> </a:t>
            </a:r>
            <a:r>
              <a:rPr lang="en-US" dirty="0"/>
              <a:t>P</a:t>
            </a:r>
            <a:r>
              <a:rPr lang="en-US" dirty="0" smtClean="0"/>
              <a:t>lanned in RV only</a:t>
            </a:r>
          </a:p>
          <a:p>
            <a:pPr lvl="1"/>
            <a:r>
              <a:rPr lang="en-US" b="1" dirty="0" smtClean="0"/>
              <a:t>Provision:</a:t>
            </a:r>
            <a:r>
              <a:rPr lang="en-US" dirty="0" smtClean="0"/>
              <a:t> Planned in RV and in the </a:t>
            </a:r>
            <a:r>
              <a:rPr lang="en-US" dirty="0" err="1" smtClean="0"/>
              <a:t>Nes</a:t>
            </a:r>
            <a:r>
              <a:rPr lang="en-US" dirty="0" smtClean="0"/>
              <a:t> but all the flows are disabled</a:t>
            </a:r>
          </a:p>
          <a:p>
            <a:pPr lvl="1"/>
            <a:r>
              <a:rPr lang="en-US" b="1" dirty="0" smtClean="0"/>
              <a:t>Active:</a:t>
            </a:r>
            <a:r>
              <a:rPr lang="en-US" dirty="0" smtClean="0"/>
              <a:t> save the configuration in RV, send the services to the devices and enable the flows to start transmitting traffic</a:t>
            </a:r>
          </a:p>
        </p:txBody>
      </p:sp>
      <p:pic>
        <p:nvPicPr>
          <p:cNvPr id="4" name="Picture 3"/>
          <p:cNvPicPr>
            <a:picLocks noChangeAspect="1"/>
          </p:cNvPicPr>
          <p:nvPr/>
        </p:nvPicPr>
        <p:blipFill>
          <a:blip r:embed="rId2" cstate="print"/>
          <a:stretch>
            <a:fillRect/>
          </a:stretch>
        </p:blipFill>
        <p:spPr>
          <a:xfrm>
            <a:off x="15779" y="3489452"/>
            <a:ext cx="9133485" cy="2387927"/>
          </a:xfrm>
          <a:prstGeom prst="rect">
            <a:avLst/>
          </a:prstGeom>
        </p:spPr>
      </p:pic>
      <p:pic>
        <p:nvPicPr>
          <p:cNvPr id="5" name="Picture 4"/>
          <p:cNvPicPr>
            <a:picLocks noChangeAspect="1"/>
          </p:cNvPicPr>
          <p:nvPr/>
        </p:nvPicPr>
        <p:blipFill>
          <a:blip r:embed="rId3" cstate="print"/>
          <a:stretch>
            <a:fillRect/>
          </a:stretch>
        </p:blipFill>
        <p:spPr>
          <a:xfrm>
            <a:off x="685462" y="6058213"/>
            <a:ext cx="8458538" cy="668544"/>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4633824" y="5347371"/>
            <a:ext cx="867090" cy="2841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272850" y="6058213"/>
            <a:ext cx="923264" cy="66854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383497213"/>
      </p:ext>
    </p:extLst>
  </p:cSld>
  <p:clrMapOvr>
    <a:masterClrMapping/>
  </p:clrMapOvr>
  <p:transition>
    <p:fade/>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 The configuration - Success Criteria</a:t>
            </a:r>
            <a:endParaRPr lang="en-US" dirty="0"/>
          </a:p>
        </p:txBody>
      </p:sp>
      <p:sp>
        <p:nvSpPr>
          <p:cNvPr id="3" name="Text Placeholder 2"/>
          <p:cNvSpPr>
            <a:spLocks noGrp="1"/>
          </p:cNvSpPr>
          <p:nvPr>
            <p:ph type="body" sz="quarter" idx="10"/>
          </p:nvPr>
        </p:nvSpPr>
        <p:spPr/>
        <p:txBody>
          <a:bodyPr/>
          <a:lstStyle/>
          <a:p>
            <a:pPr lvl="0"/>
            <a:r>
              <a:rPr lang="en-US" dirty="0"/>
              <a:t>Simultaneously transmit flows according to the traffic description for 1min</a:t>
            </a:r>
          </a:p>
          <a:p>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xmlns="" val="2893854200"/>
              </p:ext>
            </p:extLst>
          </p:nvPr>
        </p:nvGraphicFramePr>
        <p:xfrm>
          <a:off x="361378" y="2765825"/>
          <a:ext cx="8442288" cy="2168640"/>
        </p:xfrm>
        <a:graphic>
          <a:graphicData uri="http://schemas.openxmlformats.org/drawingml/2006/table">
            <a:tbl>
              <a:tblPr firstRow="1" firstCol="1" bandRow="1">
                <a:tableStyleId>{85BE263C-DBD7-4A20-BB59-AAB30ACAA65A}</a:tableStyleId>
              </a:tblPr>
              <a:tblGrid>
                <a:gridCol w="4049553"/>
                <a:gridCol w="4392735"/>
              </a:tblGrid>
              <a:tr h="388413">
                <a:tc>
                  <a:txBody>
                    <a:bodyPr/>
                    <a:lstStyle/>
                    <a:p>
                      <a:pPr marL="0" marR="0">
                        <a:spcBef>
                          <a:spcPts val="300"/>
                        </a:spcBef>
                        <a:spcAft>
                          <a:spcPts val="300"/>
                        </a:spcAft>
                      </a:pPr>
                      <a:r>
                        <a:rPr lang="en-US" sz="2400" dirty="0">
                          <a:effectLst/>
                        </a:rPr>
                        <a:t>Traffic</a:t>
                      </a:r>
                      <a:endParaRPr lang="en-US" sz="2400" b="1"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spcBef>
                          <a:spcPts val="300"/>
                        </a:spcBef>
                        <a:spcAft>
                          <a:spcPts val="300"/>
                        </a:spcAft>
                      </a:pPr>
                      <a:r>
                        <a:rPr lang="en-US" sz="2400" dirty="0">
                          <a:effectLst/>
                        </a:rPr>
                        <a:t>Expected Results</a:t>
                      </a:r>
                      <a:endParaRPr lang="en-US" sz="2400" b="1"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r>
              <a:tr h="647355">
                <a:tc>
                  <a:txBody>
                    <a:bodyPr/>
                    <a:lstStyle/>
                    <a:p>
                      <a:pPr marL="0" marR="0">
                        <a:spcBef>
                          <a:spcPts val="300"/>
                        </a:spcBef>
                        <a:spcAft>
                          <a:spcPts val="300"/>
                        </a:spcAft>
                        <a:tabLst>
                          <a:tab pos="180340" algn="l"/>
                        </a:tabLst>
                      </a:pPr>
                      <a:r>
                        <a:rPr lang="en-US" sz="1600">
                          <a:effectLst/>
                        </a:rPr>
                        <a:t>S1) 100Mbps, 1500B, A -&gt; Z, [Ethernet 0800][802.1Q][IPv4]</a:t>
                      </a:r>
                      <a:endParaRPr lang="en-US" sz="2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spcBef>
                          <a:spcPts val="300"/>
                        </a:spcBef>
                        <a:spcAft>
                          <a:spcPts val="300"/>
                        </a:spcAft>
                        <a:tabLst>
                          <a:tab pos="180340" algn="l"/>
                        </a:tabLst>
                      </a:pPr>
                      <a:r>
                        <a:rPr lang="en-US" sz="1600" dirty="0">
                          <a:effectLst/>
                        </a:rPr>
                        <a:t>S1) Total RX RATE at Z-End is 10M</a:t>
                      </a:r>
                      <a:endParaRPr lang="en-US" sz="20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r>
              <a:tr h="1132872">
                <a:tc>
                  <a:txBody>
                    <a:bodyPr/>
                    <a:lstStyle/>
                    <a:p>
                      <a:pPr marL="0" marR="0">
                        <a:spcBef>
                          <a:spcPts val="300"/>
                        </a:spcBef>
                        <a:spcAft>
                          <a:spcPts val="300"/>
                        </a:spcAft>
                        <a:tabLst>
                          <a:tab pos="180340" algn="l"/>
                        </a:tabLst>
                      </a:pPr>
                      <a:r>
                        <a:rPr lang="en-US" sz="1600" dirty="0">
                          <a:effectLst/>
                        </a:rPr>
                        <a:t>S1) 100Mbps, 1500B, Z -&gt; A, [Ethernet 8100][802.1Q][IPv4]</a:t>
                      </a:r>
                      <a:endParaRPr lang="en-US" sz="20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spcBef>
                          <a:spcPts val="300"/>
                        </a:spcBef>
                        <a:spcAft>
                          <a:spcPts val="300"/>
                        </a:spcAft>
                        <a:tabLst>
                          <a:tab pos="180340" algn="l"/>
                        </a:tabLst>
                      </a:pPr>
                      <a:r>
                        <a:rPr lang="en-US" sz="1600" dirty="0">
                          <a:effectLst/>
                        </a:rPr>
                        <a:t>S1) Total RX RATE at A-End is 200M, 0 Packet loss</a:t>
                      </a:r>
                      <a:endParaRPr lang="en-US" sz="2000" dirty="0">
                        <a:effectLst/>
                      </a:endParaRPr>
                    </a:p>
                    <a:p>
                      <a:pPr marL="0" marR="0">
                        <a:spcBef>
                          <a:spcPts val="300"/>
                        </a:spcBef>
                        <a:spcAft>
                          <a:spcPts val="300"/>
                        </a:spcAft>
                        <a:tabLst>
                          <a:tab pos="180340" algn="l"/>
                        </a:tabLst>
                      </a:pPr>
                      <a:r>
                        <a:rPr lang="en-US" sz="1600" dirty="0">
                          <a:effectLst/>
                        </a:rPr>
                        <a:t>All the traffic is pass since no </a:t>
                      </a:r>
                      <a:r>
                        <a:rPr lang="en-US" sz="1600" dirty="0" err="1">
                          <a:effectLst/>
                        </a:rPr>
                        <a:t>policer</a:t>
                      </a:r>
                      <a:r>
                        <a:rPr lang="en-US" sz="1600" dirty="0">
                          <a:effectLst/>
                        </a:rPr>
                        <a:t> configured in the MiNID</a:t>
                      </a:r>
                      <a:endParaRPr lang="en-US" sz="20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xmlns="" val="3051804159"/>
              </p:ext>
            </p:extLst>
          </p:nvPr>
        </p:nvGraphicFramePr>
        <p:xfrm>
          <a:off x="361378" y="5242324"/>
          <a:ext cx="8442288" cy="1150238"/>
        </p:xfrm>
        <a:graphic>
          <a:graphicData uri="http://schemas.openxmlformats.org/drawingml/2006/table">
            <a:tbl>
              <a:tblPr firstRow="1" firstCol="1" bandRow="1">
                <a:tableStyleId>{85BE263C-DBD7-4A20-BB59-AAB30ACAA65A}</a:tableStyleId>
              </a:tblPr>
              <a:tblGrid>
                <a:gridCol w="4049553"/>
                <a:gridCol w="4392735"/>
              </a:tblGrid>
              <a:tr h="627403">
                <a:tc>
                  <a:txBody>
                    <a:bodyPr/>
                    <a:lstStyle/>
                    <a:p>
                      <a:pPr marL="0" marR="0">
                        <a:spcBef>
                          <a:spcPts val="300"/>
                        </a:spcBef>
                        <a:spcAft>
                          <a:spcPts val="300"/>
                        </a:spcAft>
                      </a:pPr>
                      <a:r>
                        <a:rPr lang="en-US" sz="1800" dirty="0">
                          <a:effectLst/>
                        </a:rPr>
                        <a:t>OAM</a:t>
                      </a:r>
                      <a:endParaRPr lang="en-US" sz="1800" b="1"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spcBef>
                          <a:spcPts val="300"/>
                        </a:spcBef>
                        <a:spcAft>
                          <a:spcPts val="300"/>
                        </a:spcAft>
                      </a:pPr>
                      <a:r>
                        <a:rPr lang="en-US" sz="1800" dirty="0">
                          <a:effectLst/>
                        </a:rPr>
                        <a:t>Expected Results</a:t>
                      </a:r>
                      <a:endParaRPr lang="en-US" sz="1800" b="1"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r>
              <a:tr h="522835">
                <a:tc>
                  <a:txBody>
                    <a:bodyPr/>
                    <a:lstStyle/>
                    <a:p>
                      <a:pPr marL="0" marR="0">
                        <a:spcBef>
                          <a:spcPts val="300"/>
                        </a:spcBef>
                        <a:spcAft>
                          <a:spcPts val="300"/>
                        </a:spcAft>
                        <a:tabLst>
                          <a:tab pos="180340" algn="l"/>
                        </a:tabLst>
                      </a:pPr>
                      <a:r>
                        <a:rPr lang="en-US" sz="1200">
                          <a:effectLst/>
                        </a:rPr>
                        <a:t>Check that MEP status is OK in ETX-2i and MiNID</a:t>
                      </a:r>
                      <a:endParaRPr lang="en-US" sz="16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spcBef>
                          <a:spcPts val="300"/>
                        </a:spcBef>
                        <a:spcAft>
                          <a:spcPts val="300"/>
                        </a:spcAft>
                        <a:tabLst>
                          <a:tab pos="180340" algn="l"/>
                        </a:tabLst>
                      </a:pPr>
                      <a:r>
                        <a:rPr lang="en-US" sz="1200" dirty="0">
                          <a:effectLst/>
                        </a:rPr>
                        <a:t>MEP Status in ETX and MiNID is OK</a:t>
                      </a:r>
                      <a:endParaRPr lang="en-US" sz="16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r>
            </a:tbl>
          </a:graphicData>
        </a:graphic>
      </p:graphicFrame>
    </p:spTree>
    <p:extLst>
      <p:ext uri="{BB962C8B-B14F-4D97-AF65-F5344CB8AC3E}">
        <p14:creationId xmlns:p14="http://schemas.microsoft.com/office/powerpoint/2010/main" xmlns="" val="1214237324"/>
      </p:ext>
    </p:extLst>
  </p:cSld>
  <p:clrMapOvr>
    <a:masterClrMapping/>
  </p:clrMapOvr>
  <p:transition>
    <p:fade/>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dirty="0" smtClean="0"/>
              <a:t>Creating E-Line Multi-</a:t>
            </a:r>
            <a:r>
              <a:rPr lang="en-US" dirty="0" err="1" smtClean="0"/>
              <a:t>CoS</a:t>
            </a:r>
            <a:r>
              <a:rPr lang="en-US" dirty="0" smtClean="0"/>
              <a:t> Service</a:t>
            </a:r>
            <a:br>
              <a:rPr lang="en-US" dirty="0" smtClean="0"/>
            </a:br>
            <a:r>
              <a:rPr lang="en-US" sz="2800" dirty="0" smtClean="0"/>
              <a:t/>
            </a:r>
            <a:br>
              <a:rPr lang="en-US" sz="2800" dirty="0" smtClean="0"/>
            </a:br>
            <a:r>
              <a:rPr lang="en-US" sz="2400" dirty="0" smtClean="0"/>
              <a:t>For </a:t>
            </a:r>
            <a:r>
              <a:rPr lang="en-US" sz="2400" dirty="0"/>
              <a:t>Carrier Ethernet and Wholesale Application</a:t>
            </a:r>
          </a:p>
        </p:txBody>
      </p:sp>
      <p:sp>
        <p:nvSpPr>
          <p:cNvPr id="3" name="Freeform 5"/>
          <p:cNvSpPr>
            <a:spLocks/>
          </p:cNvSpPr>
          <p:nvPr/>
        </p:nvSpPr>
        <p:spPr bwMode="auto">
          <a:xfrm>
            <a:off x="4470573" y="3327892"/>
            <a:ext cx="4308475" cy="3248025"/>
          </a:xfrm>
          <a:custGeom>
            <a:avLst/>
            <a:gdLst/>
            <a:ahLst/>
            <a:cxnLst>
              <a:cxn ang="0">
                <a:pos x="0" y="1556"/>
              </a:cxn>
              <a:cxn ang="0">
                <a:pos x="4" y="1604"/>
              </a:cxn>
              <a:cxn ang="0">
                <a:pos x="18" y="1650"/>
              </a:cxn>
              <a:cxn ang="0">
                <a:pos x="40" y="1694"/>
              </a:cxn>
              <a:cxn ang="0">
                <a:pos x="70" y="1732"/>
              </a:cxn>
              <a:cxn ang="0">
                <a:pos x="104" y="1766"/>
              </a:cxn>
              <a:cxn ang="0">
                <a:pos x="146" y="1792"/>
              </a:cxn>
              <a:cxn ang="0">
                <a:pos x="190" y="1810"/>
              </a:cxn>
              <a:cxn ang="0">
                <a:pos x="238" y="1820"/>
              </a:cxn>
              <a:cxn ang="0">
                <a:pos x="2474" y="2044"/>
              </a:cxn>
              <a:cxn ang="0">
                <a:pos x="2522" y="2044"/>
              </a:cxn>
              <a:cxn ang="0">
                <a:pos x="2568" y="2034"/>
              </a:cxn>
              <a:cxn ang="0">
                <a:pos x="2608" y="2016"/>
              </a:cxn>
              <a:cxn ang="0">
                <a:pos x="2644" y="1992"/>
              </a:cxn>
              <a:cxn ang="0">
                <a:pos x="2672" y="1958"/>
              </a:cxn>
              <a:cxn ang="0">
                <a:pos x="2694" y="1920"/>
              </a:cxn>
              <a:cxn ang="0">
                <a:pos x="2708" y="1876"/>
              </a:cxn>
              <a:cxn ang="0">
                <a:pos x="2714" y="1828"/>
              </a:cxn>
              <a:cxn ang="0">
                <a:pos x="2714" y="240"/>
              </a:cxn>
              <a:cxn ang="0">
                <a:pos x="2708" y="192"/>
              </a:cxn>
              <a:cxn ang="0">
                <a:pos x="2694" y="148"/>
              </a:cxn>
              <a:cxn ang="0">
                <a:pos x="2672" y="106"/>
              </a:cxn>
              <a:cxn ang="0">
                <a:pos x="2642" y="72"/>
              </a:cxn>
              <a:cxn ang="0">
                <a:pos x="2608" y="42"/>
              </a:cxn>
              <a:cxn ang="0">
                <a:pos x="2566" y="20"/>
              </a:cxn>
              <a:cxn ang="0">
                <a:pos x="2522" y="6"/>
              </a:cxn>
              <a:cxn ang="0">
                <a:pos x="2474" y="0"/>
              </a:cxn>
              <a:cxn ang="0">
                <a:pos x="238" y="0"/>
              </a:cxn>
              <a:cxn ang="0">
                <a:pos x="190" y="6"/>
              </a:cxn>
              <a:cxn ang="0">
                <a:pos x="146" y="20"/>
              </a:cxn>
              <a:cxn ang="0">
                <a:pos x="106" y="42"/>
              </a:cxn>
              <a:cxn ang="0">
                <a:pos x="70" y="72"/>
              </a:cxn>
              <a:cxn ang="0">
                <a:pos x="40" y="106"/>
              </a:cxn>
              <a:cxn ang="0">
                <a:pos x="18" y="148"/>
              </a:cxn>
              <a:cxn ang="0">
                <a:pos x="4" y="192"/>
              </a:cxn>
              <a:cxn ang="0">
                <a:pos x="0" y="240"/>
              </a:cxn>
            </a:cxnLst>
            <a:rect l="0" t="0" r="r" b="b"/>
            <a:pathLst>
              <a:path w="2714" h="2046">
                <a:moveTo>
                  <a:pt x="0" y="1556"/>
                </a:moveTo>
                <a:lnTo>
                  <a:pt x="0" y="1556"/>
                </a:lnTo>
                <a:lnTo>
                  <a:pt x="0" y="1580"/>
                </a:lnTo>
                <a:lnTo>
                  <a:pt x="4" y="1604"/>
                </a:lnTo>
                <a:lnTo>
                  <a:pt x="10" y="1628"/>
                </a:lnTo>
                <a:lnTo>
                  <a:pt x="18" y="1650"/>
                </a:lnTo>
                <a:lnTo>
                  <a:pt x="28" y="1672"/>
                </a:lnTo>
                <a:lnTo>
                  <a:pt x="40" y="1694"/>
                </a:lnTo>
                <a:lnTo>
                  <a:pt x="54" y="1714"/>
                </a:lnTo>
                <a:lnTo>
                  <a:pt x="70" y="1732"/>
                </a:lnTo>
                <a:lnTo>
                  <a:pt x="86" y="1750"/>
                </a:lnTo>
                <a:lnTo>
                  <a:pt x="104" y="1766"/>
                </a:lnTo>
                <a:lnTo>
                  <a:pt x="124" y="1780"/>
                </a:lnTo>
                <a:lnTo>
                  <a:pt x="146" y="1792"/>
                </a:lnTo>
                <a:lnTo>
                  <a:pt x="166" y="1802"/>
                </a:lnTo>
                <a:lnTo>
                  <a:pt x="190" y="1810"/>
                </a:lnTo>
                <a:lnTo>
                  <a:pt x="214" y="1816"/>
                </a:lnTo>
                <a:lnTo>
                  <a:pt x="238" y="1820"/>
                </a:lnTo>
                <a:lnTo>
                  <a:pt x="2474" y="2044"/>
                </a:lnTo>
                <a:lnTo>
                  <a:pt x="2474" y="2044"/>
                </a:lnTo>
                <a:lnTo>
                  <a:pt x="2500" y="2046"/>
                </a:lnTo>
                <a:lnTo>
                  <a:pt x="2522" y="2044"/>
                </a:lnTo>
                <a:lnTo>
                  <a:pt x="2546" y="2040"/>
                </a:lnTo>
                <a:lnTo>
                  <a:pt x="2568" y="2034"/>
                </a:lnTo>
                <a:lnTo>
                  <a:pt x="2588" y="2026"/>
                </a:lnTo>
                <a:lnTo>
                  <a:pt x="2608" y="2016"/>
                </a:lnTo>
                <a:lnTo>
                  <a:pt x="2626" y="2004"/>
                </a:lnTo>
                <a:lnTo>
                  <a:pt x="2644" y="1992"/>
                </a:lnTo>
                <a:lnTo>
                  <a:pt x="2658" y="1976"/>
                </a:lnTo>
                <a:lnTo>
                  <a:pt x="2672" y="1958"/>
                </a:lnTo>
                <a:lnTo>
                  <a:pt x="2684" y="1940"/>
                </a:lnTo>
                <a:lnTo>
                  <a:pt x="2694" y="1920"/>
                </a:lnTo>
                <a:lnTo>
                  <a:pt x="2702" y="1898"/>
                </a:lnTo>
                <a:lnTo>
                  <a:pt x="2708" y="1876"/>
                </a:lnTo>
                <a:lnTo>
                  <a:pt x="2712" y="1854"/>
                </a:lnTo>
                <a:lnTo>
                  <a:pt x="2714" y="1828"/>
                </a:lnTo>
                <a:lnTo>
                  <a:pt x="2714" y="240"/>
                </a:lnTo>
                <a:lnTo>
                  <a:pt x="2714" y="240"/>
                </a:lnTo>
                <a:lnTo>
                  <a:pt x="2712" y="216"/>
                </a:lnTo>
                <a:lnTo>
                  <a:pt x="2708" y="192"/>
                </a:lnTo>
                <a:lnTo>
                  <a:pt x="2702" y="170"/>
                </a:lnTo>
                <a:lnTo>
                  <a:pt x="2694" y="148"/>
                </a:lnTo>
                <a:lnTo>
                  <a:pt x="2684" y="126"/>
                </a:lnTo>
                <a:lnTo>
                  <a:pt x="2672" y="106"/>
                </a:lnTo>
                <a:lnTo>
                  <a:pt x="2658" y="88"/>
                </a:lnTo>
                <a:lnTo>
                  <a:pt x="2642" y="72"/>
                </a:lnTo>
                <a:lnTo>
                  <a:pt x="2626" y="56"/>
                </a:lnTo>
                <a:lnTo>
                  <a:pt x="2608" y="42"/>
                </a:lnTo>
                <a:lnTo>
                  <a:pt x="2588" y="30"/>
                </a:lnTo>
                <a:lnTo>
                  <a:pt x="2566" y="20"/>
                </a:lnTo>
                <a:lnTo>
                  <a:pt x="2544" y="12"/>
                </a:lnTo>
                <a:lnTo>
                  <a:pt x="2522" y="6"/>
                </a:lnTo>
                <a:lnTo>
                  <a:pt x="2498" y="2"/>
                </a:lnTo>
                <a:lnTo>
                  <a:pt x="2474" y="0"/>
                </a:lnTo>
                <a:lnTo>
                  <a:pt x="238" y="0"/>
                </a:lnTo>
                <a:lnTo>
                  <a:pt x="238" y="0"/>
                </a:lnTo>
                <a:lnTo>
                  <a:pt x="214" y="2"/>
                </a:lnTo>
                <a:lnTo>
                  <a:pt x="190" y="6"/>
                </a:lnTo>
                <a:lnTo>
                  <a:pt x="168" y="12"/>
                </a:lnTo>
                <a:lnTo>
                  <a:pt x="146" y="20"/>
                </a:lnTo>
                <a:lnTo>
                  <a:pt x="124" y="30"/>
                </a:lnTo>
                <a:lnTo>
                  <a:pt x="106" y="42"/>
                </a:lnTo>
                <a:lnTo>
                  <a:pt x="86" y="56"/>
                </a:lnTo>
                <a:lnTo>
                  <a:pt x="70" y="72"/>
                </a:lnTo>
                <a:lnTo>
                  <a:pt x="54" y="88"/>
                </a:lnTo>
                <a:lnTo>
                  <a:pt x="40" y="106"/>
                </a:lnTo>
                <a:lnTo>
                  <a:pt x="28" y="126"/>
                </a:lnTo>
                <a:lnTo>
                  <a:pt x="18" y="148"/>
                </a:lnTo>
                <a:lnTo>
                  <a:pt x="10" y="170"/>
                </a:lnTo>
                <a:lnTo>
                  <a:pt x="4" y="192"/>
                </a:lnTo>
                <a:lnTo>
                  <a:pt x="0" y="216"/>
                </a:lnTo>
                <a:lnTo>
                  <a:pt x="0" y="240"/>
                </a:lnTo>
                <a:lnTo>
                  <a:pt x="0" y="1556"/>
                </a:lnTo>
                <a:close/>
              </a:path>
            </a:pathLst>
          </a:custGeom>
          <a:blipFill>
            <a:blip r:embed="rId2" cstate="print"/>
            <a:stretch>
              <a:fillRect/>
            </a:stretch>
          </a:blipFill>
          <a:ln w="9525">
            <a:noFill/>
            <a:round/>
            <a:headEnd/>
            <a:tailEnd/>
          </a:ln>
          <a:effectLst>
            <a:outerShdw blurRad="228600" dist="152400" dir="4200000" algn="tl" rotWithShape="0">
              <a:prstClr val="black">
                <a:alpha val="50000"/>
              </a:prstClr>
            </a:outerShdw>
          </a:effectLst>
        </p:spPr>
        <p:txBody>
          <a:bodyPr vert="horz" wrap="square" lIns="91440" tIns="45720" rIns="91440" bIns="45720" numCol="1" anchor="t" anchorCtr="0" compatLnSpc="1">
            <a:prstTxWarp prst="textNoShape">
              <a:avLst/>
            </a:prstTxWarp>
          </a:bodyPr>
          <a:lstStyle/>
          <a:p>
            <a:pPr marL="0" algn="l" defTabSz="914400" rtl="0" eaLnBrk="1" latinLnBrk="0" hangingPunct="1"/>
            <a:endParaRPr lang="en-US" sz="1800" kern="1200">
              <a:solidFill>
                <a:schemeClr val="tx1"/>
              </a:solidFill>
              <a:latin typeface="+mn-lt"/>
              <a:ea typeface="+mn-ea"/>
              <a:cs typeface="+mn-cs"/>
            </a:endParaRPr>
          </a:p>
        </p:txBody>
      </p:sp>
    </p:spTree>
    <p:extLst>
      <p:ext uri="{BB962C8B-B14F-4D97-AF65-F5344CB8AC3E}">
        <p14:creationId xmlns:p14="http://schemas.microsoft.com/office/powerpoint/2010/main" xmlns="" val="2130110387"/>
      </p:ext>
    </p:extLst>
  </p:cSld>
  <p:clrMapOvr>
    <a:masterClrMapping/>
  </p:clrMapOvr>
  <p:transition>
    <p:fade/>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Creating E-Line Service - Multi </a:t>
            </a:r>
            <a:r>
              <a:rPr lang="en-US" dirty="0" err="1" smtClean="0"/>
              <a:t>CoS</a:t>
            </a:r>
            <a:r>
              <a:rPr lang="en-US" dirty="0" smtClean="0"/>
              <a:t> </a:t>
            </a:r>
            <a:endParaRPr lang="en-US" dirty="0"/>
          </a:p>
        </p:txBody>
      </p:sp>
      <p:sp>
        <p:nvSpPr>
          <p:cNvPr id="3" name="Text Placeholder 2"/>
          <p:cNvSpPr>
            <a:spLocks noGrp="1"/>
          </p:cNvSpPr>
          <p:nvPr>
            <p:ph type="body" sz="quarter" idx="10"/>
          </p:nvPr>
        </p:nvSpPr>
        <p:spPr/>
        <p:txBody>
          <a:bodyPr/>
          <a:lstStyle/>
          <a:p>
            <a:r>
              <a:rPr lang="en-US" dirty="0" smtClean="0"/>
              <a:t>Service attributes &amp; diagram</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xmlns="" val="333045964"/>
              </p:ext>
            </p:extLst>
          </p:nvPr>
        </p:nvGraphicFramePr>
        <p:xfrm>
          <a:off x="0" y="1862334"/>
          <a:ext cx="9078312" cy="4320100"/>
        </p:xfrm>
        <a:graphic>
          <a:graphicData uri="http://schemas.openxmlformats.org/drawingml/2006/table">
            <a:tbl>
              <a:tblPr firstRow="1" firstCol="1" bandRow="1">
                <a:tableStyleId>{21E4AEA4-8DFA-4A89-87EB-49C32662AFE0}</a:tableStyleId>
              </a:tblPr>
              <a:tblGrid>
                <a:gridCol w="601545"/>
                <a:gridCol w="1343369"/>
                <a:gridCol w="823904"/>
                <a:gridCol w="1019411"/>
                <a:gridCol w="914400"/>
                <a:gridCol w="2075542"/>
                <a:gridCol w="1132115"/>
                <a:gridCol w="1168026"/>
              </a:tblGrid>
              <a:tr h="334604">
                <a:tc>
                  <a:txBody>
                    <a:bodyPr/>
                    <a:lstStyle/>
                    <a:p>
                      <a:pPr marL="0" marR="0" algn="ctr">
                        <a:lnSpc>
                          <a:spcPct val="115000"/>
                        </a:lnSpc>
                        <a:spcBef>
                          <a:spcPts val="0"/>
                        </a:spcBef>
                        <a:spcAft>
                          <a:spcPts val="0"/>
                        </a:spcAft>
                      </a:pPr>
                      <a:r>
                        <a:rPr lang="en-US" sz="1400" dirty="0">
                          <a:effectLst/>
                        </a:rPr>
                        <a:t>Service</a:t>
                      </a:r>
                      <a:endParaRPr lang="en-US"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4381" marR="34381" marT="0" marB="0" anchor="ctr"/>
                </a:tc>
                <a:tc>
                  <a:txBody>
                    <a:bodyPr/>
                    <a:lstStyle/>
                    <a:p>
                      <a:pPr marL="0" marR="0" algn="ctr">
                        <a:lnSpc>
                          <a:spcPct val="115000"/>
                        </a:lnSpc>
                        <a:spcBef>
                          <a:spcPts val="0"/>
                        </a:spcBef>
                        <a:spcAft>
                          <a:spcPts val="0"/>
                        </a:spcAft>
                      </a:pPr>
                      <a:r>
                        <a:rPr lang="en-US" sz="1400" dirty="0" smtClean="0">
                          <a:effectLst/>
                        </a:rPr>
                        <a:t>Type Of Service</a:t>
                      </a:r>
                      <a:endParaRPr lang="en-US"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4381" marR="34381" marT="0" marB="0" anchor="ctr"/>
                </a:tc>
                <a:tc>
                  <a:txBody>
                    <a:bodyPr/>
                    <a:lstStyle/>
                    <a:p>
                      <a:pPr marL="0" marR="0" algn="ctr">
                        <a:lnSpc>
                          <a:spcPct val="115000"/>
                        </a:lnSpc>
                        <a:spcBef>
                          <a:spcPts val="0"/>
                        </a:spcBef>
                        <a:spcAft>
                          <a:spcPts val="0"/>
                        </a:spcAft>
                      </a:pPr>
                      <a:r>
                        <a:rPr lang="en-US" sz="1400" dirty="0" smtClean="0">
                          <a:effectLst/>
                        </a:rPr>
                        <a:t>Customer</a:t>
                      </a:r>
                      <a:endParaRPr lang="en-US"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4381" marR="34381" marT="0" marB="0" anchor="ctr"/>
                </a:tc>
                <a:tc>
                  <a:txBody>
                    <a:bodyPr/>
                    <a:lstStyle/>
                    <a:p>
                      <a:pPr marL="0" marR="0" algn="ctr">
                        <a:lnSpc>
                          <a:spcPct val="115000"/>
                        </a:lnSpc>
                        <a:spcBef>
                          <a:spcPts val="0"/>
                        </a:spcBef>
                        <a:spcAft>
                          <a:spcPts val="0"/>
                        </a:spcAft>
                      </a:pPr>
                      <a:r>
                        <a:rPr lang="en-US" sz="1400">
                          <a:effectLst/>
                        </a:rPr>
                        <a:t>A Point</a:t>
                      </a:r>
                      <a:endParaRPr lang="en-US" sz="1400">
                        <a:effectLst/>
                        <a:latin typeface="Times New Roman" panose="02020603050405020304" pitchFamily="18" charset="0"/>
                        <a:ea typeface="Times New Roman" panose="02020603050405020304" pitchFamily="18" charset="0"/>
                        <a:cs typeface="Arial" panose="020B0604020202020204" pitchFamily="34" charset="0"/>
                      </a:endParaRPr>
                    </a:p>
                  </a:txBody>
                  <a:tcPr marL="34381" marR="34381" marT="0" marB="0" anchor="ctr"/>
                </a:tc>
                <a:tc>
                  <a:txBody>
                    <a:bodyPr/>
                    <a:lstStyle/>
                    <a:p>
                      <a:pPr marL="0" marR="0" algn="ctr">
                        <a:lnSpc>
                          <a:spcPct val="115000"/>
                        </a:lnSpc>
                        <a:spcBef>
                          <a:spcPts val="0"/>
                        </a:spcBef>
                        <a:spcAft>
                          <a:spcPts val="0"/>
                        </a:spcAft>
                      </a:pPr>
                      <a:r>
                        <a:rPr lang="en-US" sz="1400">
                          <a:effectLst/>
                        </a:rPr>
                        <a:t>Z point</a:t>
                      </a:r>
                      <a:endParaRPr lang="en-US" sz="1400">
                        <a:effectLst/>
                        <a:latin typeface="Times New Roman" panose="02020603050405020304" pitchFamily="18" charset="0"/>
                        <a:ea typeface="Times New Roman" panose="02020603050405020304" pitchFamily="18" charset="0"/>
                        <a:cs typeface="Arial" panose="020B0604020202020204" pitchFamily="34" charset="0"/>
                      </a:endParaRPr>
                    </a:p>
                  </a:txBody>
                  <a:tcPr marL="34381" marR="34381" marT="0" marB="0" anchor="ctr"/>
                </a:tc>
                <a:tc>
                  <a:txBody>
                    <a:bodyPr/>
                    <a:lstStyle/>
                    <a:p>
                      <a:pPr marL="0" marR="0" algn="ctr">
                        <a:lnSpc>
                          <a:spcPct val="115000"/>
                        </a:lnSpc>
                        <a:spcBef>
                          <a:spcPts val="0"/>
                        </a:spcBef>
                        <a:spcAft>
                          <a:spcPts val="0"/>
                        </a:spcAft>
                      </a:pPr>
                      <a:r>
                        <a:rPr lang="en-US" sz="1400" dirty="0">
                          <a:effectLst/>
                        </a:rPr>
                        <a:t>C-</a:t>
                      </a:r>
                      <a:r>
                        <a:rPr lang="en-US" sz="1400" dirty="0" err="1">
                          <a:effectLst/>
                        </a:rPr>
                        <a:t>Vlan</a:t>
                      </a:r>
                      <a:r>
                        <a:rPr lang="en-US" sz="1400" dirty="0">
                          <a:effectLst/>
                        </a:rPr>
                        <a:t> &amp; </a:t>
                      </a:r>
                      <a:r>
                        <a:rPr lang="en-US" sz="1400" dirty="0" err="1">
                          <a:effectLst/>
                        </a:rPr>
                        <a:t>Pbit</a:t>
                      </a:r>
                      <a:endParaRPr lang="en-US"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4381" marR="34381" marT="0" marB="0" anchor="ctr"/>
                </a:tc>
                <a:tc>
                  <a:txBody>
                    <a:bodyPr/>
                    <a:lstStyle/>
                    <a:p>
                      <a:pPr marL="0" marR="0" algn="ctr">
                        <a:lnSpc>
                          <a:spcPct val="115000"/>
                        </a:lnSpc>
                        <a:spcBef>
                          <a:spcPts val="0"/>
                        </a:spcBef>
                        <a:spcAft>
                          <a:spcPts val="0"/>
                        </a:spcAft>
                      </a:pPr>
                      <a:r>
                        <a:rPr lang="en-US" sz="1400" dirty="0">
                          <a:effectLst/>
                        </a:rPr>
                        <a:t>S-</a:t>
                      </a:r>
                      <a:r>
                        <a:rPr lang="en-US" sz="1400" dirty="0" err="1">
                          <a:effectLst/>
                        </a:rPr>
                        <a:t>Vlan</a:t>
                      </a:r>
                      <a:endParaRPr lang="en-US"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4381" marR="34381" marT="0" marB="0" anchor="ctr"/>
                </a:tc>
                <a:tc>
                  <a:txBody>
                    <a:bodyPr/>
                    <a:lstStyle/>
                    <a:p>
                      <a:pPr marL="0" marR="0" algn="ctr">
                        <a:lnSpc>
                          <a:spcPct val="115000"/>
                        </a:lnSpc>
                        <a:spcBef>
                          <a:spcPts val="0"/>
                        </a:spcBef>
                        <a:spcAft>
                          <a:spcPts val="0"/>
                        </a:spcAft>
                      </a:pPr>
                      <a:r>
                        <a:rPr lang="en-US" sz="1400">
                          <a:effectLst/>
                        </a:rPr>
                        <a:t>Manipulation</a:t>
                      </a:r>
                      <a:endParaRPr lang="en-US" sz="1400">
                        <a:effectLst/>
                        <a:latin typeface="Times New Roman" panose="02020603050405020304" pitchFamily="18" charset="0"/>
                        <a:ea typeface="Times New Roman" panose="02020603050405020304" pitchFamily="18" charset="0"/>
                        <a:cs typeface="Arial" panose="020B0604020202020204" pitchFamily="34" charset="0"/>
                      </a:endParaRPr>
                    </a:p>
                  </a:txBody>
                  <a:tcPr marL="34381" marR="34381" marT="0" marB="0" anchor="ctr"/>
                </a:tc>
              </a:tr>
              <a:tr h="1286492">
                <a:tc>
                  <a:txBody>
                    <a:bodyPr/>
                    <a:lstStyle/>
                    <a:p>
                      <a:pPr marL="0" marR="0" algn="ctr">
                        <a:lnSpc>
                          <a:spcPct val="115000"/>
                        </a:lnSpc>
                        <a:spcBef>
                          <a:spcPts val="0"/>
                        </a:spcBef>
                        <a:spcAft>
                          <a:spcPts val="0"/>
                        </a:spcAft>
                      </a:pPr>
                      <a:r>
                        <a:rPr lang="en-US" sz="1400" dirty="0">
                          <a:effectLst/>
                        </a:rPr>
                        <a:t>2</a:t>
                      </a:r>
                      <a:endParaRPr lang="en-US"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4381" marR="34381" marT="0" marB="0" anchor="ctr"/>
                </a:tc>
                <a:tc>
                  <a:txBody>
                    <a:bodyPr/>
                    <a:lstStyle/>
                    <a:p>
                      <a:pPr marL="0" marR="0" algn="ctr">
                        <a:lnSpc>
                          <a:spcPct val="115000"/>
                        </a:lnSpc>
                        <a:spcBef>
                          <a:spcPts val="0"/>
                        </a:spcBef>
                        <a:spcAft>
                          <a:spcPts val="0"/>
                        </a:spcAft>
                      </a:pPr>
                      <a:r>
                        <a:rPr lang="en-US" sz="1400" dirty="0" smtClean="0">
                          <a:effectLst/>
                        </a:rPr>
                        <a:t>E-Line Multi-</a:t>
                      </a:r>
                      <a:r>
                        <a:rPr lang="en-US" sz="1400" dirty="0" err="1" smtClean="0">
                          <a:effectLst/>
                        </a:rPr>
                        <a:t>CoS</a:t>
                      </a:r>
                      <a:endParaRPr lang="en-US" sz="1400" dirty="0">
                        <a:effectLst/>
                      </a:endParaRPr>
                    </a:p>
                    <a:p>
                      <a:pPr marL="0" marR="0" algn="ctr">
                        <a:lnSpc>
                          <a:spcPct val="115000"/>
                        </a:lnSpc>
                        <a:spcBef>
                          <a:spcPts val="0"/>
                        </a:spcBef>
                        <a:spcAft>
                          <a:spcPts val="0"/>
                        </a:spcAft>
                      </a:pPr>
                      <a:r>
                        <a:rPr lang="en-US" sz="1400" dirty="0">
                          <a:effectLst/>
                        </a:rPr>
                        <a:t/>
                      </a:r>
                      <a:br>
                        <a:rPr lang="en-US" sz="1400" dirty="0">
                          <a:effectLst/>
                        </a:rPr>
                      </a:br>
                      <a:r>
                        <a:rPr lang="en-US" sz="1400" dirty="0">
                          <a:effectLst/>
                        </a:rPr>
                        <a:t>Platinum (7)</a:t>
                      </a:r>
                      <a:br>
                        <a:rPr lang="en-US" sz="1400" dirty="0">
                          <a:effectLst/>
                        </a:rPr>
                      </a:br>
                      <a:r>
                        <a:rPr lang="en-US" sz="1400" dirty="0">
                          <a:effectLst/>
                        </a:rPr>
                        <a:t>Gold (5)</a:t>
                      </a:r>
                      <a:br>
                        <a:rPr lang="en-US" sz="1400" dirty="0">
                          <a:effectLst/>
                        </a:rPr>
                      </a:br>
                      <a:r>
                        <a:rPr lang="en-US" sz="1400" dirty="0">
                          <a:effectLst/>
                        </a:rPr>
                        <a:t>Silver (1)</a:t>
                      </a:r>
                      <a:endParaRPr lang="en-US"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4381" marR="34381" marT="0" marB="0" anchor="ctr"/>
                </a:tc>
                <a:tc>
                  <a:txBody>
                    <a:bodyPr/>
                    <a:lstStyle/>
                    <a:p>
                      <a:pPr marL="0" marR="0" algn="ctr">
                        <a:lnSpc>
                          <a:spcPct val="115000"/>
                        </a:lnSpc>
                        <a:spcBef>
                          <a:spcPts val="0"/>
                        </a:spcBef>
                        <a:spcAft>
                          <a:spcPts val="0"/>
                        </a:spcAft>
                      </a:pPr>
                      <a:r>
                        <a:rPr lang="en-US" sz="1400" dirty="0" smtClean="0">
                          <a:effectLst/>
                        </a:rPr>
                        <a:t>RAD Customer</a:t>
                      </a:r>
                      <a:endParaRPr lang="en-US"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4381" marR="34381" marT="0" marB="0" anchor="ctr"/>
                </a:tc>
                <a:tc>
                  <a:txBody>
                    <a:bodyPr/>
                    <a:lstStyle/>
                    <a:p>
                      <a:pPr marL="0" marR="0" algn="ctr">
                        <a:lnSpc>
                          <a:spcPct val="115000"/>
                        </a:lnSpc>
                        <a:spcBef>
                          <a:spcPts val="0"/>
                        </a:spcBef>
                        <a:spcAft>
                          <a:spcPts val="0"/>
                        </a:spcAft>
                      </a:pPr>
                      <a:r>
                        <a:rPr lang="en-US" sz="1400" dirty="0">
                          <a:effectLst/>
                        </a:rPr>
                        <a:t>ETX-2i_E port 0/3</a:t>
                      </a:r>
                      <a:endParaRPr lang="en-US"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4381" marR="34381" marT="0" marB="0" anchor="ctr"/>
                </a:tc>
                <a:tc>
                  <a:txBody>
                    <a:bodyPr/>
                    <a:lstStyle/>
                    <a:p>
                      <a:pPr marL="0" marR="0" algn="ctr">
                        <a:lnSpc>
                          <a:spcPct val="115000"/>
                        </a:lnSpc>
                        <a:spcBef>
                          <a:spcPts val="0"/>
                        </a:spcBef>
                        <a:spcAft>
                          <a:spcPts val="0"/>
                        </a:spcAft>
                      </a:pPr>
                      <a:r>
                        <a:rPr lang="en-US" sz="1400" dirty="0">
                          <a:effectLst/>
                        </a:rPr>
                        <a:t>ETX-220 port </a:t>
                      </a:r>
                      <a:r>
                        <a:rPr lang="en-US" sz="1400" dirty="0" smtClean="0">
                          <a:effectLst/>
                        </a:rPr>
                        <a:t>1/10</a:t>
                      </a:r>
                      <a:endParaRPr lang="en-US"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4381" marR="34381" marT="0" marB="0" anchor="ctr"/>
                </a:tc>
                <a:tc>
                  <a:txBody>
                    <a:bodyPr/>
                    <a:lstStyle/>
                    <a:p>
                      <a:pPr marL="0" marR="0" algn="ctr">
                        <a:lnSpc>
                          <a:spcPct val="115000"/>
                        </a:lnSpc>
                        <a:spcBef>
                          <a:spcPts val="0"/>
                        </a:spcBef>
                        <a:spcAft>
                          <a:spcPts val="0"/>
                        </a:spcAft>
                      </a:pPr>
                      <a:r>
                        <a:rPr lang="en-US" sz="1400" dirty="0">
                          <a:effectLst/>
                        </a:rPr>
                        <a:t>Platinum = 52 (pBit7)</a:t>
                      </a:r>
                      <a:br>
                        <a:rPr lang="en-US" sz="1400" dirty="0">
                          <a:effectLst/>
                        </a:rPr>
                      </a:br>
                      <a:r>
                        <a:rPr lang="en-US" sz="1400" dirty="0">
                          <a:effectLst/>
                        </a:rPr>
                        <a:t>Gold = 52 (</a:t>
                      </a:r>
                      <a:r>
                        <a:rPr lang="en-US" sz="1400" dirty="0" err="1">
                          <a:effectLst/>
                        </a:rPr>
                        <a:t>pBit</a:t>
                      </a:r>
                      <a:r>
                        <a:rPr lang="en-US" sz="1400" dirty="0">
                          <a:effectLst/>
                        </a:rPr>
                        <a:t> 5)</a:t>
                      </a:r>
                      <a:br>
                        <a:rPr lang="en-US" sz="1400" dirty="0">
                          <a:effectLst/>
                        </a:rPr>
                      </a:br>
                      <a:r>
                        <a:rPr lang="en-US" sz="1400" dirty="0">
                          <a:effectLst/>
                        </a:rPr>
                        <a:t>Silver = 52 (</a:t>
                      </a:r>
                      <a:r>
                        <a:rPr lang="en-US" sz="1400" dirty="0" err="1">
                          <a:effectLst/>
                        </a:rPr>
                        <a:t>pBit</a:t>
                      </a:r>
                      <a:r>
                        <a:rPr lang="en-US" sz="1400" dirty="0">
                          <a:effectLst/>
                        </a:rPr>
                        <a:t> 3)</a:t>
                      </a:r>
                      <a:endParaRPr lang="en-US"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4381" marR="34381" marT="0" marB="0" anchor="ctr"/>
                </a:tc>
                <a:tc>
                  <a:txBody>
                    <a:bodyPr/>
                    <a:lstStyle/>
                    <a:p>
                      <a:pPr marL="0" marR="0" algn="ctr">
                        <a:lnSpc>
                          <a:spcPct val="115000"/>
                        </a:lnSpc>
                        <a:spcBef>
                          <a:spcPts val="0"/>
                        </a:spcBef>
                        <a:spcAft>
                          <a:spcPts val="0"/>
                        </a:spcAft>
                      </a:pPr>
                      <a:r>
                        <a:rPr lang="en-US" sz="1400" dirty="0">
                          <a:effectLst/>
                        </a:rPr>
                        <a:t>252</a:t>
                      </a:r>
                      <a:endParaRPr lang="en-US"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4381" marR="34381" marT="0" marB="0" anchor="ctr"/>
                </a:tc>
                <a:tc>
                  <a:txBody>
                    <a:bodyPr/>
                    <a:lstStyle/>
                    <a:p>
                      <a:pPr marL="0" marR="0" algn="ctr">
                        <a:lnSpc>
                          <a:spcPct val="115000"/>
                        </a:lnSpc>
                        <a:spcBef>
                          <a:spcPts val="0"/>
                        </a:spcBef>
                        <a:spcAft>
                          <a:spcPts val="0"/>
                        </a:spcAft>
                      </a:pPr>
                      <a:r>
                        <a:rPr lang="en-US" sz="1400" dirty="0">
                          <a:effectLst/>
                        </a:rPr>
                        <a:t>Add &amp; Pop</a:t>
                      </a:r>
                      <a:endParaRPr lang="en-US"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4381" marR="34381" marT="0" marB="0" anchor="ctr"/>
                </a:tc>
              </a:tr>
              <a:tr h="1226882">
                <a:tc gridSpan="8">
                  <a:txBody>
                    <a:bodyPr/>
                    <a:lstStyle/>
                    <a:p>
                      <a:pPr marL="0" marR="0">
                        <a:lnSpc>
                          <a:spcPct val="115000"/>
                        </a:lnSpc>
                        <a:spcBef>
                          <a:spcPts val="0"/>
                        </a:spcBef>
                        <a:spcAft>
                          <a:spcPts val="0"/>
                        </a:spcAft>
                      </a:pPr>
                      <a:r>
                        <a:rPr lang="en-US" sz="1400" u="sng" dirty="0">
                          <a:solidFill>
                            <a:schemeClr val="tx1"/>
                          </a:solidFill>
                          <a:effectLst/>
                        </a:rPr>
                        <a:t>BW configuration (Both endpoints):</a:t>
                      </a:r>
                      <a:r>
                        <a:rPr lang="en-US" sz="1400" dirty="0">
                          <a:effectLst/>
                        </a:rPr>
                        <a:t/>
                      </a:r>
                      <a:br>
                        <a:rPr lang="en-US" sz="1400" dirty="0">
                          <a:effectLst/>
                        </a:rPr>
                      </a:br>
                      <a:r>
                        <a:rPr lang="en-US" sz="1400" dirty="0">
                          <a:effectLst/>
                        </a:rPr>
                        <a:t>Platinum : CIR = 30M, EIR = 5M</a:t>
                      </a:r>
                      <a:br>
                        <a:rPr lang="en-US" sz="1400" dirty="0">
                          <a:effectLst/>
                        </a:rPr>
                      </a:br>
                      <a:r>
                        <a:rPr lang="en-US" sz="1400" dirty="0">
                          <a:effectLst/>
                        </a:rPr>
                        <a:t>Gold: CIR = 20M, EIR = 5M</a:t>
                      </a:r>
                      <a:br>
                        <a:rPr lang="en-US" sz="1400" dirty="0">
                          <a:effectLst/>
                        </a:rPr>
                      </a:br>
                      <a:r>
                        <a:rPr lang="en-US" sz="1400" dirty="0">
                          <a:effectLst/>
                        </a:rPr>
                        <a:t>Silver CIR = 10M, EIR = 5M</a:t>
                      </a:r>
                      <a:br>
                        <a:rPr lang="en-US" sz="1400" dirty="0">
                          <a:effectLst/>
                        </a:rPr>
                      </a:br>
                      <a:endParaRPr lang="he-IL" sz="1400" dirty="0" smtClean="0">
                        <a:effectLst/>
                      </a:endParaRPr>
                    </a:p>
                    <a:p>
                      <a:pPr marL="0" marR="0">
                        <a:lnSpc>
                          <a:spcPct val="115000"/>
                        </a:lnSpc>
                        <a:spcBef>
                          <a:spcPts val="0"/>
                        </a:spcBef>
                        <a:spcAft>
                          <a:spcPts val="0"/>
                        </a:spcAft>
                      </a:pPr>
                      <a:r>
                        <a:rPr lang="en-US" sz="1400" dirty="0" smtClean="0">
                          <a:effectLst/>
                        </a:rPr>
                        <a:t>Shaper</a:t>
                      </a:r>
                      <a:r>
                        <a:rPr lang="en-US" sz="1400" dirty="0">
                          <a:effectLst/>
                        </a:rPr>
                        <a:t>: CIR= 70M, EIR=0M </a:t>
                      </a:r>
                      <a:br>
                        <a:rPr lang="en-US" sz="1400" dirty="0">
                          <a:effectLst/>
                        </a:rPr>
                      </a:br>
                      <a:r>
                        <a:rPr lang="en-US" sz="1400" dirty="0">
                          <a:effectLst/>
                        </a:rPr>
                        <a:t/>
                      </a:r>
                      <a:br>
                        <a:rPr lang="en-US" sz="1400" dirty="0">
                          <a:effectLst/>
                        </a:rPr>
                      </a:br>
                      <a:r>
                        <a:rPr lang="en-US" sz="1400" dirty="0">
                          <a:effectLst/>
                        </a:rPr>
                        <a:t>Customer: your group</a:t>
                      </a:r>
                      <a:br>
                        <a:rPr lang="en-US" sz="1400" dirty="0">
                          <a:effectLst/>
                        </a:rPr>
                      </a:br>
                      <a:r>
                        <a:rPr lang="en-US" sz="1400" dirty="0">
                          <a:effectLst/>
                        </a:rPr>
                        <a:t>SLA Threshold </a:t>
                      </a:r>
                      <a:br>
                        <a:rPr lang="en-US" sz="1400" dirty="0">
                          <a:effectLst/>
                        </a:rPr>
                      </a:br>
                      <a:r>
                        <a:rPr lang="en-US" sz="1400" dirty="0">
                          <a:effectLst/>
                        </a:rPr>
                        <a:t>OAM Interval: 5 Min</a:t>
                      </a:r>
                      <a:br>
                        <a:rPr lang="en-US" sz="1400" dirty="0">
                          <a:effectLst/>
                        </a:rPr>
                      </a:br>
                      <a:r>
                        <a:rPr lang="en-US" sz="1400" dirty="0">
                          <a:effectLst/>
                        </a:rPr>
                        <a:t>Throughput Interval : 5 Min</a:t>
                      </a:r>
                      <a:endParaRPr lang="en-US"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4381" marR="34381"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pic>
        <p:nvPicPr>
          <p:cNvPr id="6" name="Picture 5"/>
          <p:cNvPicPr>
            <a:picLocks noChangeAspect="1"/>
          </p:cNvPicPr>
          <p:nvPr/>
        </p:nvPicPr>
        <p:blipFill>
          <a:blip r:embed="rId2" cstate="print"/>
          <a:stretch>
            <a:fillRect/>
          </a:stretch>
        </p:blipFill>
        <p:spPr>
          <a:xfrm>
            <a:off x="3778476" y="3560836"/>
            <a:ext cx="5365524" cy="3297164"/>
          </a:xfrm>
          <a:prstGeom prst="rect">
            <a:avLst/>
          </a:prstGeom>
        </p:spPr>
      </p:pic>
    </p:spTree>
    <p:extLst>
      <p:ext uri="{BB962C8B-B14F-4D97-AF65-F5344CB8AC3E}">
        <p14:creationId xmlns:p14="http://schemas.microsoft.com/office/powerpoint/2010/main" xmlns="" val="1918122372"/>
      </p:ext>
    </p:extLst>
  </p:cSld>
  <p:clrMapOvr>
    <a:masterClrMapping/>
  </p:clrMapOvr>
  <p:transition>
    <p:fade/>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Creating E-Line Service - Multi </a:t>
            </a:r>
            <a:r>
              <a:rPr lang="en-US" dirty="0" err="1" smtClean="0"/>
              <a:t>CoS</a:t>
            </a:r>
            <a:r>
              <a:rPr lang="en-US" dirty="0" smtClean="0"/>
              <a:t> </a:t>
            </a:r>
            <a:endParaRPr lang="en-US" dirty="0"/>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2" cstate="print"/>
          <a:stretch>
            <a:fillRect/>
          </a:stretch>
        </p:blipFill>
        <p:spPr>
          <a:xfrm>
            <a:off x="830777" y="1866678"/>
            <a:ext cx="6419850" cy="4495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3" cstate="print"/>
          <a:stretch>
            <a:fillRect/>
          </a:stretch>
        </p:blipFill>
        <p:spPr>
          <a:xfrm>
            <a:off x="6953250" y="0"/>
            <a:ext cx="2190750" cy="4648200"/>
          </a:xfrm>
          <a:prstGeom prst="rect">
            <a:avLst/>
          </a:prstGeom>
          <a:ln>
            <a:noFill/>
          </a:ln>
          <a:effectLst>
            <a:outerShdw blurRad="190500" algn="tl" rotWithShape="0">
              <a:srgbClr val="000000">
                <a:alpha val="70000"/>
              </a:srgbClr>
            </a:outerShdw>
          </a:effectLst>
        </p:spPr>
      </p:pic>
      <p:sp>
        <p:nvSpPr>
          <p:cNvPr id="6" name="Rectangle 5"/>
          <p:cNvSpPr/>
          <p:nvPr/>
        </p:nvSpPr>
        <p:spPr>
          <a:xfrm>
            <a:off x="7670277" y="1935984"/>
            <a:ext cx="741591" cy="6400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2617009" y="3972328"/>
            <a:ext cx="941278" cy="254924"/>
            <a:chOff x="2362202" y="2515312"/>
            <a:chExt cx="941278" cy="254924"/>
          </a:xfrm>
        </p:grpSpPr>
        <p:cxnSp>
          <p:nvCxnSpPr>
            <p:cNvPr id="8" name="Straight Arrow Connector 7"/>
            <p:cNvCxnSpPr>
              <a:stCxn id="11" idx="0"/>
            </p:cNvCxnSpPr>
            <p:nvPr/>
          </p:nvCxnSpPr>
          <p:spPr>
            <a:xfrm>
              <a:off x="2533438" y="2529714"/>
              <a:ext cx="770042" cy="12468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9" name="Group 7"/>
            <p:cNvGrpSpPr/>
            <p:nvPr/>
          </p:nvGrpSpPr>
          <p:grpSpPr>
            <a:xfrm>
              <a:off x="2362202" y="2515312"/>
              <a:ext cx="342472" cy="254924"/>
              <a:chOff x="192311" y="2725948"/>
              <a:chExt cx="381000" cy="304800"/>
            </a:xfrm>
          </p:grpSpPr>
          <p:sp>
            <p:nvSpPr>
              <p:cNvPr id="10" name="Oval 9"/>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latin typeface="+mn-lt"/>
                  </a:rPr>
                  <a:t>1</a:t>
                </a:r>
              </a:p>
            </p:txBody>
          </p:sp>
        </p:grpSp>
      </p:grpSp>
      <p:sp>
        <p:nvSpPr>
          <p:cNvPr id="12" name="Rectangle 11"/>
          <p:cNvSpPr/>
          <p:nvPr/>
        </p:nvSpPr>
        <p:spPr>
          <a:xfrm>
            <a:off x="2365795" y="5376737"/>
            <a:ext cx="807580" cy="7876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7358553" y="1415796"/>
            <a:ext cx="703850" cy="500062"/>
            <a:chOff x="2362202" y="2515312"/>
            <a:chExt cx="703850" cy="500062"/>
          </a:xfrm>
        </p:grpSpPr>
        <p:cxnSp>
          <p:nvCxnSpPr>
            <p:cNvPr id="14" name="Straight Arrow Connector 13"/>
            <p:cNvCxnSpPr>
              <a:stCxn id="17" idx="0"/>
            </p:cNvCxnSpPr>
            <p:nvPr/>
          </p:nvCxnSpPr>
          <p:spPr>
            <a:xfrm>
              <a:off x="2533438" y="2529712"/>
              <a:ext cx="532614" cy="48566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5" name="Group 7"/>
            <p:cNvGrpSpPr/>
            <p:nvPr/>
          </p:nvGrpSpPr>
          <p:grpSpPr>
            <a:xfrm>
              <a:off x="2362202" y="2515312"/>
              <a:ext cx="342472" cy="254924"/>
              <a:chOff x="192311" y="2725948"/>
              <a:chExt cx="381000" cy="304800"/>
            </a:xfrm>
          </p:grpSpPr>
          <p:sp>
            <p:nvSpPr>
              <p:cNvPr id="16" name="Oval 15"/>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92311" y="2743165"/>
                <a:ext cx="381000" cy="283968"/>
              </a:xfrm>
              <a:prstGeom prst="rect">
                <a:avLst/>
              </a:prstGeom>
              <a:noFill/>
            </p:spPr>
            <p:txBody>
              <a:bodyPr wrap="square" rtlCol="0">
                <a:spAutoFit/>
              </a:bodyPr>
              <a:lstStyle/>
              <a:p>
                <a:pPr algn="ctr">
                  <a:lnSpc>
                    <a:spcPct val="85000"/>
                  </a:lnSpc>
                </a:pPr>
                <a:r>
                  <a:rPr lang="en-US" sz="1100" b="1" dirty="0" smtClean="0">
                    <a:latin typeface="+mn-lt"/>
                  </a:rPr>
                  <a:t>2</a:t>
                </a:r>
              </a:p>
            </p:txBody>
          </p:sp>
        </p:grpSp>
      </p:grpSp>
      <p:grpSp>
        <p:nvGrpSpPr>
          <p:cNvPr id="18" name="Group 7"/>
          <p:cNvGrpSpPr/>
          <p:nvPr/>
        </p:nvGrpSpPr>
        <p:grpSpPr>
          <a:xfrm>
            <a:off x="2480192" y="5104699"/>
            <a:ext cx="578786" cy="550090"/>
            <a:chOff x="189066" y="2725948"/>
            <a:chExt cx="381000" cy="409623"/>
          </a:xfrm>
        </p:grpSpPr>
        <p:sp>
          <p:nvSpPr>
            <p:cNvPr id="19" name="Oval 18"/>
            <p:cNvSpPr/>
            <p:nvPr/>
          </p:nvSpPr>
          <p:spPr>
            <a:xfrm>
              <a:off x="227166" y="2725948"/>
              <a:ext cx="304800" cy="304800"/>
            </a:xfrm>
            <a:prstGeom prst="ellipse">
              <a:avLst/>
            </a:prstGeom>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20" name="TextBox 19"/>
            <p:cNvSpPr txBox="1"/>
            <p:nvPr/>
          </p:nvSpPr>
          <p:spPr>
            <a:xfrm>
              <a:off x="189066" y="2772792"/>
              <a:ext cx="381000" cy="362779"/>
            </a:xfrm>
            <a:prstGeom prst="rect">
              <a:avLst/>
            </a:prstGeom>
            <a:noFill/>
          </p:spPr>
          <p:txBody>
            <a:bodyPr wrap="square" rtlCol="0">
              <a:spAutoFit/>
            </a:bodyPr>
            <a:lstStyle/>
            <a:p>
              <a:pPr algn="ctr">
                <a:lnSpc>
                  <a:spcPct val="85000"/>
                </a:lnSpc>
              </a:pPr>
              <a:r>
                <a:rPr lang="en-US" sz="1600" b="1" dirty="0" smtClean="0">
                  <a:solidFill>
                    <a:schemeClr val="bg1"/>
                  </a:solidFill>
                  <a:latin typeface="+mn-lt"/>
                </a:rPr>
                <a:t>A</a:t>
              </a:r>
            </a:p>
          </p:txBody>
        </p:sp>
      </p:grpSp>
      <p:sp>
        <p:nvSpPr>
          <p:cNvPr id="21" name="Rectangle 20"/>
          <p:cNvSpPr/>
          <p:nvPr/>
        </p:nvSpPr>
        <p:spPr>
          <a:xfrm>
            <a:off x="3595451" y="3687487"/>
            <a:ext cx="807580" cy="7876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7"/>
          <p:cNvGrpSpPr/>
          <p:nvPr/>
        </p:nvGrpSpPr>
        <p:grpSpPr>
          <a:xfrm>
            <a:off x="3705019" y="3406669"/>
            <a:ext cx="578786" cy="409321"/>
            <a:chOff x="189066" y="2725948"/>
            <a:chExt cx="381000" cy="304800"/>
          </a:xfrm>
        </p:grpSpPr>
        <p:sp>
          <p:nvSpPr>
            <p:cNvPr id="23" name="Oval 22"/>
            <p:cNvSpPr/>
            <p:nvPr/>
          </p:nvSpPr>
          <p:spPr>
            <a:xfrm>
              <a:off x="227166" y="2725948"/>
              <a:ext cx="304800" cy="304800"/>
            </a:xfrm>
            <a:prstGeom prst="ellipse">
              <a:avLst/>
            </a:prstGeom>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24" name="TextBox 23"/>
            <p:cNvSpPr txBox="1"/>
            <p:nvPr/>
          </p:nvSpPr>
          <p:spPr>
            <a:xfrm>
              <a:off x="189066" y="2772792"/>
              <a:ext cx="381000" cy="218644"/>
            </a:xfrm>
            <a:prstGeom prst="rect">
              <a:avLst/>
            </a:prstGeom>
            <a:noFill/>
          </p:spPr>
          <p:txBody>
            <a:bodyPr wrap="square" rtlCol="0">
              <a:spAutoFit/>
            </a:bodyPr>
            <a:lstStyle/>
            <a:p>
              <a:pPr algn="ctr">
                <a:lnSpc>
                  <a:spcPct val="85000"/>
                </a:lnSpc>
              </a:pPr>
              <a:r>
                <a:rPr lang="en-US" sz="1600" b="1" dirty="0" smtClean="0">
                  <a:solidFill>
                    <a:schemeClr val="bg1"/>
                  </a:solidFill>
                  <a:latin typeface="+mn-lt"/>
                </a:rPr>
                <a:t>Z</a:t>
              </a:r>
            </a:p>
          </p:txBody>
        </p:sp>
      </p:grpSp>
      <p:sp>
        <p:nvSpPr>
          <p:cNvPr id="25" name="Rectangle 24"/>
          <p:cNvSpPr/>
          <p:nvPr/>
        </p:nvSpPr>
        <p:spPr>
          <a:xfrm>
            <a:off x="8459963" y="-5857"/>
            <a:ext cx="684037" cy="5654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Line Callout 2 25"/>
          <p:cNvSpPr/>
          <p:nvPr/>
        </p:nvSpPr>
        <p:spPr>
          <a:xfrm>
            <a:off x="130228" y="1197847"/>
            <a:ext cx="6533664" cy="1180908"/>
          </a:xfrm>
          <a:prstGeom prst="borderCallout2">
            <a:avLst>
              <a:gd name="adj1" fmla="val 100130"/>
              <a:gd name="adj2" fmla="val 27331"/>
              <a:gd name="adj3" fmla="val 125206"/>
              <a:gd name="adj4" fmla="val 27185"/>
              <a:gd name="adj5" fmla="val 140689"/>
              <a:gd name="adj6" fmla="val 22262"/>
            </a:avLst>
          </a:prstGeom>
          <a:solidFill>
            <a:srgbClr val="F29400"/>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AutoNum type="arabicPeriod"/>
            </a:pPr>
            <a:r>
              <a:rPr lang="en-US" sz="1600" dirty="0" smtClean="0">
                <a:solidFill>
                  <a:schemeClr val="tx1"/>
                </a:solidFill>
              </a:rPr>
              <a:t>In the topology map, select the </a:t>
            </a:r>
            <a:r>
              <a:rPr lang="en-US" sz="1600" dirty="0" smtClean="0">
                <a:solidFill>
                  <a:srgbClr val="044ABC"/>
                </a:solidFill>
              </a:rPr>
              <a:t>A point </a:t>
            </a:r>
            <a:r>
              <a:rPr lang="en-US" sz="1600" dirty="0" smtClean="0">
                <a:solidFill>
                  <a:schemeClr val="tx1"/>
                </a:solidFill>
              </a:rPr>
              <a:t>and the </a:t>
            </a:r>
            <a:r>
              <a:rPr lang="en-US" sz="1600" dirty="0" smtClean="0">
                <a:solidFill>
                  <a:srgbClr val="044ABC"/>
                </a:solidFill>
              </a:rPr>
              <a:t>Z point</a:t>
            </a:r>
            <a:r>
              <a:rPr lang="en-US" sz="1600" dirty="0" smtClean="0">
                <a:solidFill>
                  <a:schemeClr val="tx1"/>
                </a:solidFill>
              </a:rPr>
              <a:t>.</a:t>
            </a:r>
            <a:br>
              <a:rPr lang="en-US" sz="1600" dirty="0" smtClean="0">
                <a:solidFill>
                  <a:schemeClr val="tx1"/>
                </a:solidFill>
              </a:rPr>
            </a:br>
            <a:r>
              <a:rPr lang="en-US" sz="1600" dirty="0" smtClean="0">
                <a:solidFill>
                  <a:schemeClr val="tx1"/>
                </a:solidFill>
              </a:rPr>
              <a:t>This step is optional. You can define the endpoints also from the service creation window.</a:t>
            </a:r>
          </a:p>
          <a:p>
            <a:pPr marL="342900" indent="-342900">
              <a:buAutoNum type="arabicPeriod"/>
            </a:pPr>
            <a:r>
              <a:rPr lang="en-US" sz="1600" dirty="0" smtClean="0">
                <a:solidFill>
                  <a:schemeClr val="tx1"/>
                </a:solidFill>
              </a:rPr>
              <a:t>Click the </a:t>
            </a:r>
            <a:r>
              <a:rPr lang="en-US" sz="1600" dirty="0" smtClean="0">
                <a:solidFill>
                  <a:srgbClr val="044ABC"/>
                </a:solidFill>
              </a:rPr>
              <a:t>Create New </a:t>
            </a:r>
            <a:r>
              <a:rPr lang="en-US" sz="1600" dirty="0" smtClean="0">
                <a:solidFill>
                  <a:schemeClr val="tx1"/>
                </a:solidFill>
              </a:rPr>
              <a:t>(‘</a:t>
            </a:r>
            <a:r>
              <a:rPr lang="en-US" sz="1600" dirty="0" smtClean="0">
                <a:solidFill>
                  <a:srgbClr val="044ABC"/>
                </a:solidFill>
              </a:rPr>
              <a:t>+</a:t>
            </a:r>
            <a:r>
              <a:rPr lang="en-US" sz="1600" dirty="0" smtClean="0">
                <a:solidFill>
                  <a:schemeClr val="tx1"/>
                </a:solidFill>
              </a:rPr>
              <a:t>’) sign -&gt; </a:t>
            </a:r>
            <a:r>
              <a:rPr lang="en-US" sz="1600" dirty="0" smtClean="0">
                <a:solidFill>
                  <a:srgbClr val="044ABC"/>
                </a:solidFill>
              </a:rPr>
              <a:t>Services</a:t>
            </a:r>
            <a:r>
              <a:rPr lang="en-US" sz="1600" dirty="0" smtClean="0">
                <a:solidFill>
                  <a:schemeClr val="tx1"/>
                </a:solidFill>
              </a:rPr>
              <a:t> -&gt;  </a:t>
            </a:r>
            <a:r>
              <a:rPr lang="en-US" sz="1600" dirty="0" smtClean="0">
                <a:solidFill>
                  <a:srgbClr val="044ABC"/>
                </a:solidFill>
              </a:rPr>
              <a:t>ETH Service</a:t>
            </a:r>
          </a:p>
        </p:txBody>
      </p:sp>
      <p:cxnSp>
        <p:nvCxnSpPr>
          <p:cNvPr id="27" name="Straight Arrow Connector 26"/>
          <p:cNvCxnSpPr>
            <a:stCxn id="10" idx="4"/>
          </p:cNvCxnSpPr>
          <p:nvPr/>
        </p:nvCxnSpPr>
        <p:spPr>
          <a:xfrm flipH="1">
            <a:off x="2763257" y="4227252"/>
            <a:ext cx="22071" cy="81098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667372227"/>
      </p:ext>
    </p:extLst>
  </p:cSld>
  <p:clrMapOvr>
    <a:masterClrMapping/>
  </p:clrMapOvr>
  <p:transition>
    <p:fade/>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E-Line Service - Multi </a:t>
            </a:r>
            <a:r>
              <a:rPr lang="en-US" dirty="0" err="1"/>
              <a:t>CoS</a:t>
            </a:r>
            <a:r>
              <a:rPr lang="en-US" dirty="0"/>
              <a:t> </a:t>
            </a:r>
          </a:p>
        </p:txBody>
      </p:sp>
      <p:pic>
        <p:nvPicPr>
          <p:cNvPr id="4" name="Picture 3"/>
          <p:cNvPicPr>
            <a:picLocks noChangeAspect="1"/>
          </p:cNvPicPr>
          <p:nvPr/>
        </p:nvPicPr>
        <p:blipFill>
          <a:blip r:embed="rId2" cstate="print"/>
          <a:stretch>
            <a:fillRect/>
          </a:stretch>
        </p:blipFill>
        <p:spPr>
          <a:xfrm>
            <a:off x="92850" y="1335521"/>
            <a:ext cx="8917585" cy="3367889"/>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2514880" y="1761455"/>
            <a:ext cx="1155371" cy="21654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3291187" y="1170984"/>
            <a:ext cx="790609" cy="457314"/>
            <a:chOff x="1914065" y="2515312"/>
            <a:chExt cx="790609" cy="457314"/>
          </a:xfrm>
        </p:grpSpPr>
        <p:cxnSp>
          <p:nvCxnSpPr>
            <p:cNvPr id="8" name="Straight Arrow Connector 7"/>
            <p:cNvCxnSpPr>
              <a:stCxn id="11" idx="0"/>
            </p:cNvCxnSpPr>
            <p:nvPr/>
          </p:nvCxnSpPr>
          <p:spPr>
            <a:xfrm flipH="1">
              <a:off x="1914065" y="2529714"/>
              <a:ext cx="619373" cy="44291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9" name="Group 7"/>
            <p:cNvGrpSpPr/>
            <p:nvPr/>
          </p:nvGrpSpPr>
          <p:grpSpPr>
            <a:xfrm>
              <a:off x="2362202" y="2515312"/>
              <a:ext cx="342472" cy="254924"/>
              <a:chOff x="192311" y="2725948"/>
              <a:chExt cx="381000" cy="304800"/>
            </a:xfrm>
          </p:grpSpPr>
          <p:sp>
            <p:nvSpPr>
              <p:cNvPr id="10" name="Oval 9"/>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latin typeface="+mn-lt"/>
                  </a:rPr>
                  <a:t>4</a:t>
                </a:r>
              </a:p>
            </p:txBody>
          </p:sp>
        </p:grpSp>
      </p:grpSp>
      <p:grpSp>
        <p:nvGrpSpPr>
          <p:cNvPr id="12" name="Group 11"/>
          <p:cNvGrpSpPr/>
          <p:nvPr/>
        </p:nvGrpSpPr>
        <p:grpSpPr>
          <a:xfrm>
            <a:off x="3505125" y="1696146"/>
            <a:ext cx="790609" cy="457314"/>
            <a:chOff x="1914065" y="2515312"/>
            <a:chExt cx="790609" cy="457314"/>
          </a:xfrm>
        </p:grpSpPr>
        <p:cxnSp>
          <p:nvCxnSpPr>
            <p:cNvPr id="13" name="Straight Arrow Connector 12"/>
            <p:cNvCxnSpPr>
              <a:stCxn id="16" idx="0"/>
            </p:cNvCxnSpPr>
            <p:nvPr/>
          </p:nvCxnSpPr>
          <p:spPr>
            <a:xfrm flipH="1">
              <a:off x="1914065" y="2529714"/>
              <a:ext cx="619373" cy="44291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4" name="Group 7"/>
            <p:cNvGrpSpPr/>
            <p:nvPr/>
          </p:nvGrpSpPr>
          <p:grpSpPr>
            <a:xfrm>
              <a:off x="2362202" y="2515312"/>
              <a:ext cx="342472" cy="254924"/>
              <a:chOff x="192311" y="2725948"/>
              <a:chExt cx="381000" cy="304800"/>
            </a:xfrm>
          </p:grpSpPr>
          <p:sp>
            <p:nvSpPr>
              <p:cNvPr id="15" name="Oval 14"/>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latin typeface="+mn-lt"/>
                  </a:rPr>
                  <a:t>5</a:t>
                </a:r>
              </a:p>
            </p:txBody>
          </p:sp>
        </p:grpSp>
      </p:grpSp>
      <p:sp>
        <p:nvSpPr>
          <p:cNvPr id="17" name="Line Callout 2 16"/>
          <p:cNvSpPr/>
          <p:nvPr/>
        </p:nvSpPr>
        <p:spPr>
          <a:xfrm>
            <a:off x="4899460" y="4391526"/>
            <a:ext cx="4110975" cy="2242528"/>
          </a:xfrm>
          <a:prstGeom prst="borderCallout2">
            <a:avLst>
              <a:gd name="adj1" fmla="val 21816"/>
              <a:gd name="adj2" fmla="val -561"/>
              <a:gd name="adj3" fmla="val 22296"/>
              <a:gd name="adj4" fmla="val -12711"/>
              <a:gd name="adj5" fmla="val -21118"/>
              <a:gd name="adj6" fmla="val -29061"/>
            </a:avLst>
          </a:prstGeom>
          <a:solidFill>
            <a:srgbClr val="F29400"/>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solidFill>
                  <a:schemeClr val="tx1"/>
                </a:solidFill>
              </a:rPr>
              <a:t>3. Select the </a:t>
            </a:r>
            <a:r>
              <a:rPr lang="en-US" sz="1600" dirty="0" smtClean="0">
                <a:solidFill>
                  <a:srgbClr val="044ABC"/>
                </a:solidFill>
              </a:rPr>
              <a:t>administrative state</a:t>
            </a:r>
          </a:p>
          <a:p>
            <a:r>
              <a:rPr lang="en-US" sz="1600" dirty="0" smtClean="0">
                <a:solidFill>
                  <a:schemeClr val="tx1"/>
                </a:solidFill>
              </a:rPr>
              <a:t>4. Provide a </a:t>
            </a:r>
            <a:r>
              <a:rPr lang="en-US" sz="1600" dirty="0" smtClean="0">
                <a:solidFill>
                  <a:srgbClr val="044ABC"/>
                </a:solidFill>
              </a:rPr>
              <a:t>name</a:t>
            </a:r>
          </a:p>
          <a:p>
            <a:r>
              <a:rPr lang="en-US" sz="1600" dirty="0" smtClean="0">
                <a:solidFill>
                  <a:schemeClr val="tx1"/>
                </a:solidFill>
              </a:rPr>
              <a:t>5. Set the </a:t>
            </a:r>
            <a:r>
              <a:rPr lang="en-US" sz="1600" dirty="0" smtClean="0">
                <a:solidFill>
                  <a:srgbClr val="044ABC"/>
                </a:solidFill>
              </a:rPr>
              <a:t>service type</a:t>
            </a:r>
            <a:r>
              <a:rPr lang="en-US" sz="1600" dirty="0" smtClean="0">
                <a:solidFill>
                  <a:schemeClr val="tx1"/>
                </a:solidFill>
              </a:rPr>
              <a:t>. In this case – </a:t>
            </a:r>
            <a:r>
              <a:rPr lang="en-US" sz="1600" dirty="0" smtClean="0">
                <a:solidFill>
                  <a:srgbClr val="044ABC"/>
                </a:solidFill>
              </a:rPr>
              <a:t>E-Line</a:t>
            </a:r>
          </a:p>
          <a:p>
            <a:r>
              <a:rPr lang="en-US" sz="1600" dirty="0" smtClean="0">
                <a:solidFill>
                  <a:schemeClr val="tx1"/>
                </a:solidFill>
              </a:rPr>
              <a:t>6. Select the </a:t>
            </a:r>
            <a:r>
              <a:rPr lang="en-US" sz="1600" dirty="0" smtClean="0">
                <a:solidFill>
                  <a:srgbClr val="044ABC"/>
                </a:solidFill>
              </a:rPr>
              <a:t>customer</a:t>
            </a:r>
          </a:p>
          <a:p>
            <a:r>
              <a:rPr lang="en-US" sz="1600" dirty="0" smtClean="0">
                <a:solidFill>
                  <a:schemeClr val="tx1"/>
                </a:solidFill>
              </a:rPr>
              <a:t>7. Set the </a:t>
            </a:r>
            <a:r>
              <a:rPr lang="en-US" sz="1600" dirty="0" smtClean="0">
                <a:solidFill>
                  <a:srgbClr val="044ABC"/>
                </a:solidFill>
              </a:rPr>
              <a:t>service VLAN </a:t>
            </a:r>
            <a:r>
              <a:rPr lang="en-US" sz="1600" dirty="0" smtClean="0">
                <a:solidFill>
                  <a:schemeClr val="tx1"/>
                </a:solidFill>
              </a:rPr>
              <a:t>(S-TAG)</a:t>
            </a:r>
          </a:p>
          <a:p>
            <a:r>
              <a:rPr lang="en-US" sz="1600" dirty="0" smtClean="0">
                <a:solidFill>
                  <a:schemeClr val="tx1"/>
                </a:solidFill>
              </a:rPr>
              <a:t>8. Set the </a:t>
            </a:r>
            <a:r>
              <a:rPr lang="en-US" sz="1600" dirty="0" smtClean="0">
                <a:solidFill>
                  <a:srgbClr val="044ABC"/>
                </a:solidFill>
              </a:rPr>
              <a:t>S-TAG Manipulation</a:t>
            </a:r>
            <a:r>
              <a:rPr lang="en-US" sz="1600" dirty="0" smtClean="0">
                <a:solidFill>
                  <a:schemeClr val="tx1"/>
                </a:solidFill>
              </a:rPr>
              <a:t>: Add on </a:t>
            </a:r>
            <a:r>
              <a:rPr lang="en-US" sz="1600" dirty="0" err="1" smtClean="0">
                <a:solidFill>
                  <a:schemeClr val="tx1"/>
                </a:solidFill>
              </a:rPr>
              <a:t>Apoint</a:t>
            </a:r>
            <a:r>
              <a:rPr lang="en-US" sz="1600" dirty="0" smtClean="0">
                <a:solidFill>
                  <a:schemeClr val="tx1"/>
                </a:solidFill>
              </a:rPr>
              <a:t> and remove on </a:t>
            </a:r>
            <a:r>
              <a:rPr lang="en-US" sz="1600" dirty="0" err="1" smtClean="0">
                <a:solidFill>
                  <a:schemeClr val="tx1"/>
                </a:solidFill>
              </a:rPr>
              <a:t>Zpoint</a:t>
            </a:r>
            <a:r>
              <a:rPr lang="en-US" sz="1600" dirty="0" smtClean="0">
                <a:solidFill>
                  <a:schemeClr val="tx1"/>
                </a:solidFill>
              </a:rPr>
              <a:t> (</a:t>
            </a:r>
            <a:r>
              <a:rPr lang="en-US" sz="1600" dirty="0" smtClean="0">
                <a:solidFill>
                  <a:srgbClr val="044ABC"/>
                </a:solidFill>
              </a:rPr>
              <a:t>Add &amp; Pop S-VLAN</a:t>
            </a:r>
            <a:r>
              <a:rPr lang="en-US" sz="1600" dirty="0" smtClean="0">
                <a:solidFill>
                  <a:schemeClr val="tx1"/>
                </a:solidFill>
              </a:rPr>
              <a:t>)</a:t>
            </a:r>
          </a:p>
          <a:p>
            <a:r>
              <a:rPr lang="en-US" sz="1600" dirty="0" smtClean="0">
                <a:solidFill>
                  <a:schemeClr val="tx1"/>
                </a:solidFill>
              </a:rPr>
              <a:t>9. Add the </a:t>
            </a:r>
            <a:r>
              <a:rPr lang="en-US" sz="1600" dirty="0" err="1" smtClean="0">
                <a:solidFill>
                  <a:srgbClr val="044ABC"/>
                </a:solidFill>
              </a:rPr>
              <a:t>CoS</a:t>
            </a:r>
            <a:r>
              <a:rPr lang="en-US" sz="1600" dirty="0" smtClean="0">
                <a:solidFill>
                  <a:schemeClr val="tx1"/>
                </a:solidFill>
              </a:rPr>
              <a:t> of the service. </a:t>
            </a:r>
            <a:br>
              <a:rPr lang="en-US" sz="1600" dirty="0" smtClean="0">
                <a:solidFill>
                  <a:schemeClr val="tx1"/>
                </a:solidFill>
              </a:rPr>
            </a:br>
            <a:r>
              <a:rPr lang="en-US" sz="1600" dirty="0" smtClean="0">
                <a:solidFill>
                  <a:schemeClr val="tx1"/>
                </a:solidFill>
              </a:rPr>
              <a:t>In our case: </a:t>
            </a:r>
            <a:r>
              <a:rPr lang="en-US" sz="1600" dirty="0" smtClean="0">
                <a:solidFill>
                  <a:srgbClr val="044ABC"/>
                </a:solidFill>
              </a:rPr>
              <a:t>Platinum, Gold, Silver (Multi-</a:t>
            </a:r>
            <a:r>
              <a:rPr lang="en-US" sz="1600" dirty="0" err="1" smtClean="0">
                <a:solidFill>
                  <a:srgbClr val="044ABC"/>
                </a:solidFill>
              </a:rPr>
              <a:t>CoS</a:t>
            </a:r>
            <a:r>
              <a:rPr lang="en-US" sz="1600" dirty="0" smtClean="0">
                <a:solidFill>
                  <a:srgbClr val="044ABC"/>
                </a:solidFill>
              </a:rPr>
              <a:t>)</a:t>
            </a:r>
          </a:p>
        </p:txBody>
      </p:sp>
      <p:grpSp>
        <p:nvGrpSpPr>
          <p:cNvPr id="18" name="Group 17"/>
          <p:cNvGrpSpPr/>
          <p:nvPr/>
        </p:nvGrpSpPr>
        <p:grpSpPr>
          <a:xfrm>
            <a:off x="1058886" y="1272179"/>
            <a:ext cx="522675" cy="423967"/>
            <a:chOff x="2181999" y="2515312"/>
            <a:chExt cx="522675" cy="423967"/>
          </a:xfrm>
        </p:grpSpPr>
        <p:cxnSp>
          <p:nvCxnSpPr>
            <p:cNvPr id="19" name="Straight Arrow Connector 18"/>
            <p:cNvCxnSpPr>
              <a:stCxn id="22" idx="0"/>
            </p:cNvCxnSpPr>
            <p:nvPr/>
          </p:nvCxnSpPr>
          <p:spPr>
            <a:xfrm flipH="1">
              <a:off x="2181999" y="2529714"/>
              <a:ext cx="351439" cy="40956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20" name="Group 7"/>
            <p:cNvGrpSpPr/>
            <p:nvPr/>
          </p:nvGrpSpPr>
          <p:grpSpPr>
            <a:xfrm>
              <a:off x="2362202" y="2515312"/>
              <a:ext cx="342472" cy="254924"/>
              <a:chOff x="192311" y="2725948"/>
              <a:chExt cx="381000" cy="304800"/>
            </a:xfrm>
          </p:grpSpPr>
          <p:sp>
            <p:nvSpPr>
              <p:cNvPr id="21" name="Oval 20"/>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latin typeface="+mn-lt"/>
                  </a:rPr>
                  <a:t>3</a:t>
                </a:r>
              </a:p>
            </p:txBody>
          </p:sp>
        </p:grpSp>
      </p:grpSp>
      <p:sp>
        <p:nvSpPr>
          <p:cNvPr id="23" name="Rectangle 22"/>
          <p:cNvSpPr/>
          <p:nvPr/>
        </p:nvSpPr>
        <p:spPr>
          <a:xfrm>
            <a:off x="476923" y="1716669"/>
            <a:ext cx="1104637" cy="27211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85027" y="3653448"/>
            <a:ext cx="1155371" cy="21654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157519" y="3226345"/>
            <a:ext cx="1155371" cy="21654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116709" y="2871822"/>
            <a:ext cx="1155371" cy="21654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2468237" y="2208747"/>
            <a:ext cx="1155371" cy="21654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p:cNvGrpSpPr/>
          <p:nvPr/>
        </p:nvGrpSpPr>
        <p:grpSpPr>
          <a:xfrm>
            <a:off x="3413990" y="2427382"/>
            <a:ext cx="790609" cy="457314"/>
            <a:chOff x="1914065" y="2515312"/>
            <a:chExt cx="790609" cy="457314"/>
          </a:xfrm>
        </p:grpSpPr>
        <p:cxnSp>
          <p:nvCxnSpPr>
            <p:cNvPr id="31" name="Straight Arrow Connector 30"/>
            <p:cNvCxnSpPr>
              <a:stCxn id="34" idx="0"/>
            </p:cNvCxnSpPr>
            <p:nvPr/>
          </p:nvCxnSpPr>
          <p:spPr>
            <a:xfrm flipH="1">
              <a:off x="1914065" y="2529714"/>
              <a:ext cx="619373" cy="44291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32" name="Group 7"/>
            <p:cNvGrpSpPr/>
            <p:nvPr/>
          </p:nvGrpSpPr>
          <p:grpSpPr>
            <a:xfrm>
              <a:off x="2362202" y="2515312"/>
              <a:ext cx="342472" cy="254924"/>
              <a:chOff x="192311" y="2725948"/>
              <a:chExt cx="381000" cy="304800"/>
            </a:xfrm>
          </p:grpSpPr>
          <p:sp>
            <p:nvSpPr>
              <p:cNvPr id="33" name="Oval 32"/>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a:t>9</a:t>
                </a:r>
                <a:endParaRPr lang="en-US" sz="1100" b="1" dirty="0" smtClean="0">
                  <a:latin typeface="+mn-lt"/>
                </a:endParaRPr>
              </a:p>
            </p:txBody>
          </p:sp>
        </p:grpSp>
      </p:grpSp>
      <p:grpSp>
        <p:nvGrpSpPr>
          <p:cNvPr id="35" name="Group 34"/>
          <p:cNvGrpSpPr/>
          <p:nvPr/>
        </p:nvGrpSpPr>
        <p:grpSpPr>
          <a:xfrm>
            <a:off x="775910" y="2371580"/>
            <a:ext cx="790609" cy="457314"/>
            <a:chOff x="1914065" y="2515312"/>
            <a:chExt cx="790609" cy="457314"/>
          </a:xfrm>
        </p:grpSpPr>
        <p:cxnSp>
          <p:nvCxnSpPr>
            <p:cNvPr id="36" name="Straight Arrow Connector 35"/>
            <p:cNvCxnSpPr>
              <a:stCxn id="39" idx="0"/>
            </p:cNvCxnSpPr>
            <p:nvPr/>
          </p:nvCxnSpPr>
          <p:spPr>
            <a:xfrm flipH="1">
              <a:off x="1914065" y="2529714"/>
              <a:ext cx="619373" cy="44291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37" name="Group 7"/>
            <p:cNvGrpSpPr/>
            <p:nvPr/>
          </p:nvGrpSpPr>
          <p:grpSpPr>
            <a:xfrm>
              <a:off x="2362202" y="2515312"/>
              <a:ext cx="342472" cy="254924"/>
              <a:chOff x="192311" y="2725948"/>
              <a:chExt cx="381000" cy="304800"/>
            </a:xfrm>
          </p:grpSpPr>
          <p:sp>
            <p:nvSpPr>
              <p:cNvPr id="38" name="Oval 37"/>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a:t>6</a:t>
                </a:r>
                <a:endParaRPr lang="en-US" sz="1100" b="1" dirty="0" smtClean="0">
                  <a:latin typeface="+mn-lt"/>
                </a:endParaRPr>
              </a:p>
            </p:txBody>
          </p:sp>
        </p:grpSp>
      </p:grpSp>
      <p:grpSp>
        <p:nvGrpSpPr>
          <p:cNvPr id="40" name="Group 39"/>
          <p:cNvGrpSpPr/>
          <p:nvPr/>
        </p:nvGrpSpPr>
        <p:grpSpPr>
          <a:xfrm>
            <a:off x="1368516" y="3294643"/>
            <a:ext cx="531771" cy="481273"/>
            <a:chOff x="2172903" y="2515312"/>
            <a:chExt cx="531771" cy="481273"/>
          </a:xfrm>
        </p:grpSpPr>
        <p:cxnSp>
          <p:nvCxnSpPr>
            <p:cNvPr id="41" name="Straight Arrow Connector 40"/>
            <p:cNvCxnSpPr>
              <a:stCxn id="44" idx="0"/>
            </p:cNvCxnSpPr>
            <p:nvPr/>
          </p:nvCxnSpPr>
          <p:spPr>
            <a:xfrm flipH="1">
              <a:off x="2172903" y="2529714"/>
              <a:ext cx="360535" cy="46687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42" name="Group 7"/>
            <p:cNvGrpSpPr/>
            <p:nvPr/>
          </p:nvGrpSpPr>
          <p:grpSpPr>
            <a:xfrm>
              <a:off x="2362202" y="2515312"/>
              <a:ext cx="342472" cy="254924"/>
              <a:chOff x="192311" y="2725948"/>
              <a:chExt cx="381000" cy="304800"/>
            </a:xfrm>
          </p:grpSpPr>
          <p:sp>
            <p:nvSpPr>
              <p:cNvPr id="43" name="Oval 42"/>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a:t>8</a:t>
                </a:r>
                <a:endParaRPr lang="en-US" sz="1100" b="1" dirty="0" smtClean="0">
                  <a:latin typeface="+mn-lt"/>
                </a:endParaRPr>
              </a:p>
            </p:txBody>
          </p:sp>
        </p:grpSp>
      </p:grpSp>
      <p:grpSp>
        <p:nvGrpSpPr>
          <p:cNvPr id="45" name="Group 44"/>
          <p:cNvGrpSpPr/>
          <p:nvPr/>
        </p:nvGrpSpPr>
        <p:grpSpPr>
          <a:xfrm>
            <a:off x="1320645" y="2737216"/>
            <a:ext cx="790609" cy="457314"/>
            <a:chOff x="1914065" y="2515312"/>
            <a:chExt cx="790609" cy="457314"/>
          </a:xfrm>
        </p:grpSpPr>
        <p:cxnSp>
          <p:nvCxnSpPr>
            <p:cNvPr id="46" name="Straight Arrow Connector 45"/>
            <p:cNvCxnSpPr>
              <a:stCxn id="49" idx="0"/>
            </p:cNvCxnSpPr>
            <p:nvPr/>
          </p:nvCxnSpPr>
          <p:spPr>
            <a:xfrm flipH="1">
              <a:off x="1914065" y="2529714"/>
              <a:ext cx="619373" cy="44291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47" name="Group 7"/>
            <p:cNvGrpSpPr/>
            <p:nvPr/>
          </p:nvGrpSpPr>
          <p:grpSpPr>
            <a:xfrm>
              <a:off x="2362202" y="2515312"/>
              <a:ext cx="342472" cy="254924"/>
              <a:chOff x="192311" y="2725948"/>
              <a:chExt cx="381000" cy="304800"/>
            </a:xfrm>
          </p:grpSpPr>
          <p:sp>
            <p:nvSpPr>
              <p:cNvPr id="48" name="Oval 47"/>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a:t>7</a:t>
                </a:r>
                <a:endParaRPr lang="en-US" sz="1100" b="1" dirty="0" smtClean="0">
                  <a:latin typeface="+mn-lt"/>
                </a:endParaRPr>
              </a:p>
            </p:txBody>
          </p:sp>
        </p:grpSp>
      </p:grpSp>
      <p:sp>
        <p:nvSpPr>
          <p:cNvPr id="55" name="Rectangle 54"/>
          <p:cNvSpPr/>
          <p:nvPr/>
        </p:nvSpPr>
        <p:spPr>
          <a:xfrm>
            <a:off x="2511779" y="2868088"/>
            <a:ext cx="1239178" cy="102584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915802996"/>
      </p:ext>
    </p:extLst>
  </p:cSld>
  <p:clrMapOvr>
    <a:masterClrMapping/>
  </p:clrMapOvr>
  <p:transition>
    <p:fade/>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E-Line Service - Multi </a:t>
            </a:r>
            <a:r>
              <a:rPr lang="en-US" dirty="0" err="1"/>
              <a:t>CoS</a:t>
            </a:r>
            <a:r>
              <a:rPr lang="en-US" dirty="0"/>
              <a:t> </a:t>
            </a:r>
          </a:p>
        </p:txBody>
      </p:sp>
      <p:sp>
        <p:nvSpPr>
          <p:cNvPr id="3" name="Text Placeholder 2"/>
          <p:cNvSpPr>
            <a:spLocks noGrp="1"/>
          </p:cNvSpPr>
          <p:nvPr>
            <p:ph type="body" sz="quarter" idx="10"/>
          </p:nvPr>
        </p:nvSpPr>
        <p:spPr/>
        <p:txBody>
          <a:bodyPr/>
          <a:lstStyle/>
          <a:p>
            <a:endParaRPr lang="en-US"/>
          </a:p>
        </p:txBody>
      </p:sp>
      <p:pic>
        <p:nvPicPr>
          <p:cNvPr id="5" name="Picture 4"/>
          <p:cNvPicPr>
            <a:picLocks noChangeAspect="1"/>
          </p:cNvPicPr>
          <p:nvPr/>
        </p:nvPicPr>
        <p:blipFill rotWithShape="1">
          <a:blip r:embed="rId2" cstate="print"/>
          <a:srcRect r="16266" b="2650"/>
          <a:stretch/>
        </p:blipFill>
        <p:spPr>
          <a:xfrm>
            <a:off x="254864" y="1313623"/>
            <a:ext cx="5925286" cy="5234288"/>
          </a:xfrm>
          <a:prstGeom prst="rect">
            <a:avLst/>
          </a:prstGeom>
          <a:ln>
            <a:noFill/>
          </a:ln>
          <a:effectLst>
            <a:outerShdw blurRad="190500" algn="tl" rotWithShape="0">
              <a:srgbClr val="000000">
                <a:alpha val="70000"/>
              </a:srgbClr>
            </a:outerShdw>
          </a:effectLst>
        </p:spPr>
      </p:pic>
      <p:sp>
        <p:nvSpPr>
          <p:cNvPr id="6" name="Rectangle 5"/>
          <p:cNvSpPr/>
          <p:nvPr/>
        </p:nvSpPr>
        <p:spPr>
          <a:xfrm>
            <a:off x="534150" y="1869657"/>
            <a:ext cx="2414575" cy="49821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2870288" y="2205440"/>
            <a:ext cx="790609" cy="457314"/>
            <a:chOff x="1914065" y="2515312"/>
            <a:chExt cx="790609" cy="457314"/>
          </a:xfrm>
        </p:grpSpPr>
        <p:cxnSp>
          <p:nvCxnSpPr>
            <p:cNvPr id="8" name="Straight Arrow Connector 7"/>
            <p:cNvCxnSpPr>
              <a:stCxn id="11" idx="0"/>
            </p:cNvCxnSpPr>
            <p:nvPr/>
          </p:nvCxnSpPr>
          <p:spPr>
            <a:xfrm flipH="1">
              <a:off x="1914065" y="2529714"/>
              <a:ext cx="619373" cy="44291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9" name="Group 7"/>
            <p:cNvGrpSpPr/>
            <p:nvPr/>
          </p:nvGrpSpPr>
          <p:grpSpPr>
            <a:xfrm>
              <a:off x="2362202" y="2515312"/>
              <a:ext cx="342472" cy="254924"/>
              <a:chOff x="192311" y="2725948"/>
              <a:chExt cx="381000" cy="304800"/>
            </a:xfrm>
          </p:grpSpPr>
          <p:sp>
            <p:nvSpPr>
              <p:cNvPr id="10" name="Oval 9"/>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latin typeface="+mn-lt"/>
                  </a:rPr>
                  <a:t>11</a:t>
                </a:r>
              </a:p>
            </p:txBody>
          </p:sp>
        </p:grpSp>
      </p:grpSp>
      <p:grpSp>
        <p:nvGrpSpPr>
          <p:cNvPr id="12" name="Group 11"/>
          <p:cNvGrpSpPr/>
          <p:nvPr/>
        </p:nvGrpSpPr>
        <p:grpSpPr>
          <a:xfrm>
            <a:off x="5851882" y="5547478"/>
            <a:ext cx="790609" cy="457314"/>
            <a:chOff x="1914065" y="2515312"/>
            <a:chExt cx="790609" cy="457314"/>
          </a:xfrm>
        </p:grpSpPr>
        <p:cxnSp>
          <p:nvCxnSpPr>
            <p:cNvPr id="13" name="Straight Arrow Connector 12"/>
            <p:cNvCxnSpPr>
              <a:stCxn id="16" idx="0"/>
            </p:cNvCxnSpPr>
            <p:nvPr/>
          </p:nvCxnSpPr>
          <p:spPr>
            <a:xfrm flipH="1">
              <a:off x="1914065" y="2529714"/>
              <a:ext cx="619373" cy="44291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4" name="Group 7"/>
            <p:cNvGrpSpPr/>
            <p:nvPr/>
          </p:nvGrpSpPr>
          <p:grpSpPr>
            <a:xfrm>
              <a:off x="2362202" y="2515312"/>
              <a:ext cx="342472" cy="254924"/>
              <a:chOff x="192311" y="2725948"/>
              <a:chExt cx="381000" cy="304800"/>
            </a:xfrm>
          </p:grpSpPr>
          <p:sp>
            <p:nvSpPr>
              <p:cNvPr id="15" name="Oval 14"/>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t>13</a:t>
                </a:r>
                <a:endParaRPr lang="en-US" sz="1100" b="1" dirty="0" smtClean="0">
                  <a:latin typeface="+mn-lt"/>
                </a:endParaRPr>
              </a:p>
            </p:txBody>
          </p:sp>
        </p:grpSp>
      </p:grpSp>
      <p:sp>
        <p:nvSpPr>
          <p:cNvPr id="17" name="Line Callout 2 16"/>
          <p:cNvSpPr/>
          <p:nvPr/>
        </p:nvSpPr>
        <p:spPr>
          <a:xfrm>
            <a:off x="5572241" y="1441421"/>
            <a:ext cx="3465487" cy="3112326"/>
          </a:xfrm>
          <a:prstGeom prst="borderCallout2">
            <a:avLst>
              <a:gd name="adj1" fmla="val 100130"/>
              <a:gd name="adj2" fmla="val 27331"/>
              <a:gd name="adj3" fmla="val 125206"/>
              <a:gd name="adj4" fmla="val 27185"/>
              <a:gd name="adj5" fmla="val 140689"/>
              <a:gd name="adj6" fmla="val -3640"/>
            </a:avLst>
          </a:prstGeom>
          <a:solidFill>
            <a:srgbClr val="F29400"/>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On the left side of the window you will find the added </a:t>
            </a:r>
            <a:r>
              <a:rPr lang="en-US" sz="1600" dirty="0" err="1">
                <a:solidFill>
                  <a:schemeClr val="tx1"/>
                </a:solidFill>
              </a:rPr>
              <a:t>CoS.</a:t>
            </a:r>
            <a:r>
              <a:rPr lang="en-US" sz="1600" dirty="0">
                <a:solidFill>
                  <a:schemeClr val="tx1"/>
                </a:solidFill>
              </a:rPr>
              <a:t> </a:t>
            </a:r>
          </a:p>
          <a:p>
            <a:r>
              <a:rPr lang="en-US" sz="1600" dirty="0">
                <a:solidFill>
                  <a:schemeClr val="tx1"/>
                </a:solidFill>
              </a:rPr>
              <a:t>10. Click the </a:t>
            </a:r>
            <a:r>
              <a:rPr lang="en-US" sz="1600" dirty="0" err="1">
                <a:solidFill>
                  <a:srgbClr val="044ABC"/>
                </a:solidFill>
              </a:rPr>
              <a:t>CoS</a:t>
            </a:r>
            <a:r>
              <a:rPr lang="en-US" sz="1600" dirty="0" err="1">
                <a:solidFill>
                  <a:schemeClr val="tx1"/>
                </a:solidFill>
              </a:rPr>
              <a:t>.</a:t>
            </a:r>
            <a:r>
              <a:rPr lang="en-US" sz="1600" dirty="0">
                <a:solidFill>
                  <a:schemeClr val="tx1"/>
                </a:solidFill>
              </a:rPr>
              <a:t> </a:t>
            </a:r>
          </a:p>
          <a:p>
            <a:r>
              <a:rPr lang="en-US" sz="1600" dirty="0">
                <a:solidFill>
                  <a:schemeClr val="tx1"/>
                </a:solidFill>
              </a:rPr>
              <a:t>11. Set the </a:t>
            </a:r>
            <a:r>
              <a:rPr lang="en-US" sz="1600" dirty="0">
                <a:solidFill>
                  <a:srgbClr val="044ABC"/>
                </a:solidFill>
              </a:rPr>
              <a:t>PM parameters </a:t>
            </a:r>
            <a:r>
              <a:rPr lang="en-US" sz="1600" dirty="0">
                <a:solidFill>
                  <a:schemeClr val="tx1"/>
                </a:solidFill>
              </a:rPr>
              <a:t>for the service. </a:t>
            </a:r>
          </a:p>
          <a:p>
            <a:r>
              <a:rPr lang="en-US" sz="1600" dirty="0">
                <a:solidFill>
                  <a:schemeClr val="tx1"/>
                </a:solidFill>
              </a:rPr>
              <a:t>12. Set the </a:t>
            </a:r>
            <a:r>
              <a:rPr lang="en-US" sz="1600" dirty="0">
                <a:solidFill>
                  <a:srgbClr val="044ABC"/>
                </a:solidFill>
              </a:rPr>
              <a:t>Policer</a:t>
            </a:r>
            <a:r>
              <a:rPr lang="en-US" sz="1600" dirty="0">
                <a:solidFill>
                  <a:schemeClr val="tx1"/>
                </a:solidFill>
              </a:rPr>
              <a:t> for the </a:t>
            </a:r>
            <a:r>
              <a:rPr lang="en-US" sz="1600" dirty="0">
                <a:solidFill>
                  <a:srgbClr val="044ABC"/>
                </a:solidFill>
              </a:rPr>
              <a:t>A-Point</a:t>
            </a:r>
            <a:r>
              <a:rPr lang="en-US" sz="1600" dirty="0">
                <a:solidFill>
                  <a:schemeClr val="tx1"/>
                </a:solidFill>
              </a:rPr>
              <a:t> and for the </a:t>
            </a:r>
            <a:r>
              <a:rPr lang="en-US" sz="1600" dirty="0">
                <a:solidFill>
                  <a:srgbClr val="044ABC"/>
                </a:solidFill>
              </a:rPr>
              <a:t>Z-Point</a:t>
            </a:r>
            <a:r>
              <a:rPr lang="en-US" sz="1600" dirty="0">
                <a:solidFill>
                  <a:schemeClr val="tx1"/>
                </a:solidFill>
              </a:rPr>
              <a:t> according to the task. </a:t>
            </a:r>
          </a:p>
          <a:p>
            <a:r>
              <a:rPr lang="en-US" sz="1600" dirty="0">
                <a:solidFill>
                  <a:schemeClr val="tx1"/>
                </a:solidFill>
              </a:rPr>
              <a:t>13. set the </a:t>
            </a:r>
            <a:r>
              <a:rPr lang="en-US" sz="1600" dirty="0">
                <a:solidFill>
                  <a:srgbClr val="044ABC"/>
                </a:solidFill>
              </a:rPr>
              <a:t>classification rule </a:t>
            </a:r>
            <a:r>
              <a:rPr lang="en-US" sz="1600" dirty="0">
                <a:solidFill>
                  <a:schemeClr val="tx1"/>
                </a:solidFill>
              </a:rPr>
              <a:t>per endpoint. In our application the classification rule is to receive from the client C-VLAN </a:t>
            </a:r>
            <a:r>
              <a:rPr lang="en-US" sz="1600" dirty="0" smtClean="0">
                <a:solidFill>
                  <a:schemeClr val="tx1"/>
                </a:solidFill>
              </a:rPr>
              <a:t>52 with </a:t>
            </a:r>
            <a:r>
              <a:rPr lang="en-US" sz="1600" dirty="0" err="1" smtClean="0">
                <a:solidFill>
                  <a:schemeClr val="tx1"/>
                </a:solidFill>
              </a:rPr>
              <a:t>pBit</a:t>
            </a:r>
            <a:r>
              <a:rPr lang="en-US" sz="1600" dirty="0" smtClean="0">
                <a:solidFill>
                  <a:schemeClr val="tx1"/>
                </a:solidFill>
              </a:rPr>
              <a:t> (7) </a:t>
            </a:r>
            <a:endParaRPr lang="en-US" sz="1600" dirty="0">
              <a:solidFill>
                <a:schemeClr val="tx1"/>
              </a:solidFill>
            </a:endParaRPr>
          </a:p>
        </p:txBody>
      </p:sp>
      <p:grpSp>
        <p:nvGrpSpPr>
          <p:cNvPr id="18" name="Group 17"/>
          <p:cNvGrpSpPr/>
          <p:nvPr/>
        </p:nvGrpSpPr>
        <p:grpSpPr>
          <a:xfrm>
            <a:off x="2603426" y="1498082"/>
            <a:ext cx="522675" cy="423967"/>
            <a:chOff x="2181999" y="2515312"/>
            <a:chExt cx="522675" cy="423967"/>
          </a:xfrm>
        </p:grpSpPr>
        <p:cxnSp>
          <p:nvCxnSpPr>
            <p:cNvPr id="19" name="Straight Arrow Connector 18"/>
            <p:cNvCxnSpPr>
              <a:stCxn id="22" idx="0"/>
            </p:cNvCxnSpPr>
            <p:nvPr/>
          </p:nvCxnSpPr>
          <p:spPr>
            <a:xfrm flipH="1">
              <a:off x="2181999" y="2529714"/>
              <a:ext cx="351439" cy="40956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20" name="Group 7"/>
            <p:cNvGrpSpPr/>
            <p:nvPr/>
          </p:nvGrpSpPr>
          <p:grpSpPr>
            <a:xfrm>
              <a:off x="2362202" y="2515312"/>
              <a:ext cx="342472" cy="254924"/>
              <a:chOff x="192311" y="2725948"/>
              <a:chExt cx="381000" cy="304800"/>
            </a:xfrm>
          </p:grpSpPr>
          <p:sp>
            <p:nvSpPr>
              <p:cNvPr id="21" name="Oval 20"/>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t>10</a:t>
                </a:r>
                <a:endParaRPr lang="en-US" sz="1100" b="1" dirty="0" smtClean="0">
                  <a:latin typeface="+mn-lt"/>
                </a:endParaRPr>
              </a:p>
            </p:txBody>
          </p:sp>
        </p:grpSp>
      </p:grpSp>
      <p:sp>
        <p:nvSpPr>
          <p:cNvPr id="23" name="Rectangle 22"/>
          <p:cNvSpPr/>
          <p:nvPr/>
        </p:nvSpPr>
        <p:spPr>
          <a:xfrm>
            <a:off x="1057934" y="2636486"/>
            <a:ext cx="1858871" cy="22702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674513" y="5856435"/>
            <a:ext cx="2242293" cy="29671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3695685" y="2946138"/>
            <a:ext cx="1543972" cy="15135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p:cNvGrpSpPr/>
          <p:nvPr/>
        </p:nvGrpSpPr>
        <p:grpSpPr>
          <a:xfrm>
            <a:off x="4690452" y="2414379"/>
            <a:ext cx="790609" cy="457314"/>
            <a:chOff x="1914065" y="2515312"/>
            <a:chExt cx="790609" cy="457314"/>
          </a:xfrm>
        </p:grpSpPr>
        <p:cxnSp>
          <p:nvCxnSpPr>
            <p:cNvPr id="51" name="Straight Arrow Connector 50"/>
            <p:cNvCxnSpPr>
              <a:stCxn id="54" idx="0"/>
            </p:cNvCxnSpPr>
            <p:nvPr/>
          </p:nvCxnSpPr>
          <p:spPr>
            <a:xfrm flipH="1">
              <a:off x="1914065" y="2529714"/>
              <a:ext cx="619373" cy="44291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52" name="Group 7"/>
            <p:cNvGrpSpPr/>
            <p:nvPr/>
          </p:nvGrpSpPr>
          <p:grpSpPr>
            <a:xfrm>
              <a:off x="2362202" y="2515312"/>
              <a:ext cx="342472" cy="254924"/>
              <a:chOff x="192311" y="2725948"/>
              <a:chExt cx="381000" cy="304800"/>
            </a:xfrm>
          </p:grpSpPr>
          <p:sp>
            <p:nvSpPr>
              <p:cNvPr id="53" name="Oval 52"/>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t>12</a:t>
                </a:r>
                <a:endParaRPr lang="en-US" sz="1100" b="1" dirty="0" smtClean="0">
                  <a:latin typeface="+mn-lt"/>
                </a:endParaRPr>
              </a:p>
            </p:txBody>
          </p:sp>
        </p:grpSp>
      </p:grpSp>
      <p:sp>
        <p:nvSpPr>
          <p:cNvPr id="55" name="Rectangle 54"/>
          <p:cNvSpPr/>
          <p:nvPr/>
        </p:nvSpPr>
        <p:spPr>
          <a:xfrm>
            <a:off x="3416662" y="5867823"/>
            <a:ext cx="2287452" cy="2853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999078144"/>
      </p:ext>
    </p:extLst>
  </p:cSld>
  <p:clrMapOvr>
    <a:masterClrMapping/>
  </p:clrMapOvr>
  <p:transition>
    <p:fade/>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E-Line Service - Multi </a:t>
            </a:r>
            <a:r>
              <a:rPr lang="en-US" dirty="0" err="1"/>
              <a:t>CoS</a:t>
            </a:r>
            <a:r>
              <a:rPr lang="en-US" dirty="0"/>
              <a:t> </a:t>
            </a:r>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rotWithShape="1">
          <a:blip r:embed="rId2" cstate="print"/>
          <a:srcRect r="10367"/>
          <a:stretch/>
        </p:blipFill>
        <p:spPr>
          <a:xfrm>
            <a:off x="195715" y="1302203"/>
            <a:ext cx="6670418" cy="5272768"/>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310851" y="1466234"/>
            <a:ext cx="2414575" cy="49821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2830288" y="1792197"/>
            <a:ext cx="790609" cy="457314"/>
            <a:chOff x="1914065" y="2515312"/>
            <a:chExt cx="790609" cy="457314"/>
          </a:xfrm>
        </p:grpSpPr>
        <p:cxnSp>
          <p:nvCxnSpPr>
            <p:cNvPr id="7" name="Straight Arrow Connector 6"/>
            <p:cNvCxnSpPr>
              <a:stCxn id="10" idx="0"/>
            </p:cNvCxnSpPr>
            <p:nvPr/>
          </p:nvCxnSpPr>
          <p:spPr>
            <a:xfrm flipH="1">
              <a:off x="1914065" y="2529714"/>
              <a:ext cx="619373" cy="44291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2362202" y="2515312"/>
              <a:ext cx="342472" cy="254924"/>
              <a:chOff x="192311" y="2725948"/>
              <a:chExt cx="381000" cy="304800"/>
            </a:xfrm>
          </p:grpSpPr>
          <p:sp>
            <p:nvSpPr>
              <p:cNvPr id="9" name="Oval 8"/>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latin typeface="+mn-lt"/>
                  </a:rPr>
                  <a:t>11</a:t>
                </a:r>
              </a:p>
            </p:txBody>
          </p:sp>
        </p:grpSp>
      </p:grpSp>
      <p:grpSp>
        <p:nvGrpSpPr>
          <p:cNvPr id="11" name="Group 10"/>
          <p:cNvGrpSpPr/>
          <p:nvPr/>
        </p:nvGrpSpPr>
        <p:grpSpPr>
          <a:xfrm>
            <a:off x="5953480" y="5547478"/>
            <a:ext cx="790609" cy="457314"/>
            <a:chOff x="1914065" y="2515312"/>
            <a:chExt cx="790609" cy="457314"/>
          </a:xfrm>
        </p:grpSpPr>
        <p:cxnSp>
          <p:nvCxnSpPr>
            <p:cNvPr id="12" name="Straight Arrow Connector 11"/>
            <p:cNvCxnSpPr>
              <a:stCxn id="15" idx="0"/>
            </p:cNvCxnSpPr>
            <p:nvPr/>
          </p:nvCxnSpPr>
          <p:spPr>
            <a:xfrm flipH="1">
              <a:off x="1914065" y="2529714"/>
              <a:ext cx="619373" cy="44291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3" name="Group 7"/>
            <p:cNvGrpSpPr/>
            <p:nvPr/>
          </p:nvGrpSpPr>
          <p:grpSpPr>
            <a:xfrm>
              <a:off x="2362202" y="2515312"/>
              <a:ext cx="342472" cy="254924"/>
              <a:chOff x="192311" y="2725948"/>
              <a:chExt cx="381000" cy="304800"/>
            </a:xfrm>
          </p:grpSpPr>
          <p:sp>
            <p:nvSpPr>
              <p:cNvPr id="14" name="Oval 13"/>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t>13</a:t>
                </a:r>
                <a:endParaRPr lang="en-US" sz="1100" b="1" dirty="0" smtClean="0">
                  <a:latin typeface="+mn-lt"/>
                </a:endParaRPr>
              </a:p>
            </p:txBody>
          </p:sp>
        </p:grpSp>
      </p:grpSp>
      <p:sp>
        <p:nvSpPr>
          <p:cNvPr id="16" name="Line Callout 2 15"/>
          <p:cNvSpPr/>
          <p:nvPr/>
        </p:nvSpPr>
        <p:spPr>
          <a:xfrm>
            <a:off x="5809992" y="1389975"/>
            <a:ext cx="3298190" cy="3112326"/>
          </a:xfrm>
          <a:prstGeom prst="borderCallout2">
            <a:avLst>
              <a:gd name="adj1" fmla="val 100130"/>
              <a:gd name="adj2" fmla="val 27331"/>
              <a:gd name="adj3" fmla="val 125206"/>
              <a:gd name="adj4" fmla="val 27185"/>
              <a:gd name="adj5" fmla="val 140689"/>
              <a:gd name="adj6" fmla="val -3640"/>
            </a:avLst>
          </a:prstGeom>
          <a:solidFill>
            <a:srgbClr val="F29400"/>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solidFill>
                  <a:schemeClr val="tx1"/>
                </a:solidFill>
              </a:rPr>
              <a:t>Repeat the same steps for Gold and Silver traffic:</a:t>
            </a:r>
            <a:endParaRPr lang="en-US" sz="1600" dirty="0">
              <a:solidFill>
                <a:schemeClr val="tx1"/>
              </a:solidFill>
            </a:endParaRPr>
          </a:p>
          <a:p>
            <a:r>
              <a:rPr lang="en-US" sz="1600" dirty="0">
                <a:solidFill>
                  <a:schemeClr val="tx1"/>
                </a:solidFill>
              </a:rPr>
              <a:t>10. Click the </a:t>
            </a:r>
            <a:r>
              <a:rPr lang="en-US" sz="1600" dirty="0" err="1">
                <a:solidFill>
                  <a:srgbClr val="044ABC"/>
                </a:solidFill>
              </a:rPr>
              <a:t>CoS</a:t>
            </a:r>
            <a:r>
              <a:rPr lang="en-US" sz="1600" dirty="0" err="1">
                <a:solidFill>
                  <a:schemeClr val="tx1"/>
                </a:solidFill>
              </a:rPr>
              <a:t>.</a:t>
            </a:r>
            <a:r>
              <a:rPr lang="en-US" sz="1600" dirty="0">
                <a:solidFill>
                  <a:schemeClr val="tx1"/>
                </a:solidFill>
              </a:rPr>
              <a:t> </a:t>
            </a:r>
          </a:p>
          <a:p>
            <a:r>
              <a:rPr lang="en-US" sz="1600" dirty="0">
                <a:solidFill>
                  <a:schemeClr val="tx1"/>
                </a:solidFill>
              </a:rPr>
              <a:t>11. Set the </a:t>
            </a:r>
            <a:r>
              <a:rPr lang="en-US" sz="1600" dirty="0">
                <a:solidFill>
                  <a:srgbClr val="044ABC"/>
                </a:solidFill>
              </a:rPr>
              <a:t>PM parameters </a:t>
            </a:r>
            <a:r>
              <a:rPr lang="en-US" sz="1600" dirty="0">
                <a:solidFill>
                  <a:schemeClr val="tx1"/>
                </a:solidFill>
              </a:rPr>
              <a:t>for the service. </a:t>
            </a:r>
          </a:p>
          <a:p>
            <a:r>
              <a:rPr lang="en-US" sz="1600" dirty="0">
                <a:solidFill>
                  <a:schemeClr val="tx1"/>
                </a:solidFill>
              </a:rPr>
              <a:t>12. Set the </a:t>
            </a:r>
            <a:r>
              <a:rPr lang="en-US" sz="1600" dirty="0">
                <a:solidFill>
                  <a:srgbClr val="044ABC"/>
                </a:solidFill>
              </a:rPr>
              <a:t>Policer</a:t>
            </a:r>
            <a:r>
              <a:rPr lang="en-US" sz="1600" dirty="0">
                <a:solidFill>
                  <a:schemeClr val="tx1"/>
                </a:solidFill>
              </a:rPr>
              <a:t> for the </a:t>
            </a:r>
            <a:r>
              <a:rPr lang="en-US" sz="1600" dirty="0">
                <a:solidFill>
                  <a:srgbClr val="044ABC"/>
                </a:solidFill>
              </a:rPr>
              <a:t>A-Point</a:t>
            </a:r>
            <a:r>
              <a:rPr lang="en-US" sz="1600" dirty="0">
                <a:solidFill>
                  <a:schemeClr val="tx1"/>
                </a:solidFill>
              </a:rPr>
              <a:t> and for the </a:t>
            </a:r>
            <a:r>
              <a:rPr lang="en-US" sz="1600" dirty="0">
                <a:solidFill>
                  <a:srgbClr val="044ABC"/>
                </a:solidFill>
              </a:rPr>
              <a:t>Z-Point</a:t>
            </a:r>
            <a:r>
              <a:rPr lang="en-US" sz="1600" dirty="0">
                <a:solidFill>
                  <a:schemeClr val="tx1"/>
                </a:solidFill>
              </a:rPr>
              <a:t> according to the task. </a:t>
            </a:r>
          </a:p>
          <a:p>
            <a:r>
              <a:rPr lang="en-US" sz="1600" dirty="0">
                <a:solidFill>
                  <a:schemeClr val="tx1"/>
                </a:solidFill>
              </a:rPr>
              <a:t>13. set the </a:t>
            </a:r>
            <a:r>
              <a:rPr lang="en-US" sz="1600" dirty="0">
                <a:solidFill>
                  <a:srgbClr val="044ABC"/>
                </a:solidFill>
              </a:rPr>
              <a:t>classification rule </a:t>
            </a:r>
            <a:r>
              <a:rPr lang="en-US" sz="1600" dirty="0">
                <a:solidFill>
                  <a:schemeClr val="tx1"/>
                </a:solidFill>
              </a:rPr>
              <a:t>per endpoint. In our application the classification rule is to receive from the client C-VLAN </a:t>
            </a:r>
            <a:r>
              <a:rPr lang="en-US" sz="1600" dirty="0" smtClean="0">
                <a:solidFill>
                  <a:schemeClr val="tx1"/>
                </a:solidFill>
              </a:rPr>
              <a:t>52 with </a:t>
            </a:r>
            <a:r>
              <a:rPr lang="en-US" sz="1600" dirty="0" err="1" smtClean="0">
                <a:solidFill>
                  <a:schemeClr val="tx1"/>
                </a:solidFill>
              </a:rPr>
              <a:t>pBit</a:t>
            </a:r>
            <a:r>
              <a:rPr lang="en-US" sz="1600" dirty="0" smtClean="0">
                <a:solidFill>
                  <a:schemeClr val="tx1"/>
                </a:solidFill>
              </a:rPr>
              <a:t> (5) </a:t>
            </a:r>
            <a:endParaRPr lang="en-US" sz="1600" dirty="0">
              <a:solidFill>
                <a:schemeClr val="tx1"/>
              </a:solidFill>
            </a:endParaRPr>
          </a:p>
        </p:txBody>
      </p:sp>
      <p:grpSp>
        <p:nvGrpSpPr>
          <p:cNvPr id="17" name="Group 16"/>
          <p:cNvGrpSpPr/>
          <p:nvPr/>
        </p:nvGrpSpPr>
        <p:grpSpPr>
          <a:xfrm>
            <a:off x="2380127" y="1094659"/>
            <a:ext cx="522675" cy="423967"/>
            <a:chOff x="2181999" y="2515312"/>
            <a:chExt cx="522675" cy="423967"/>
          </a:xfrm>
        </p:grpSpPr>
        <p:cxnSp>
          <p:nvCxnSpPr>
            <p:cNvPr id="18" name="Straight Arrow Connector 17"/>
            <p:cNvCxnSpPr>
              <a:stCxn id="21" idx="0"/>
            </p:cNvCxnSpPr>
            <p:nvPr/>
          </p:nvCxnSpPr>
          <p:spPr>
            <a:xfrm flipH="1">
              <a:off x="2181999" y="2529714"/>
              <a:ext cx="351439" cy="40956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9" name="Group 7"/>
            <p:cNvGrpSpPr/>
            <p:nvPr/>
          </p:nvGrpSpPr>
          <p:grpSpPr>
            <a:xfrm>
              <a:off x="2362202" y="2515312"/>
              <a:ext cx="342472" cy="254924"/>
              <a:chOff x="192311" y="2725948"/>
              <a:chExt cx="381000" cy="304800"/>
            </a:xfrm>
          </p:grpSpPr>
          <p:sp>
            <p:nvSpPr>
              <p:cNvPr id="20" name="Oval 19"/>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t>10</a:t>
                </a:r>
                <a:endParaRPr lang="en-US" sz="1100" b="1" dirty="0" smtClean="0">
                  <a:latin typeface="+mn-lt"/>
                </a:endParaRPr>
              </a:p>
            </p:txBody>
          </p:sp>
        </p:grpSp>
      </p:grpSp>
      <p:sp>
        <p:nvSpPr>
          <p:cNvPr id="22" name="Rectangle 21"/>
          <p:cNvSpPr/>
          <p:nvPr/>
        </p:nvSpPr>
        <p:spPr>
          <a:xfrm>
            <a:off x="1086330" y="2248802"/>
            <a:ext cx="1927579" cy="262800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87995" y="5870837"/>
            <a:ext cx="2242293" cy="29671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3924876" y="2683123"/>
            <a:ext cx="1779237" cy="15135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p:cNvGrpSpPr/>
          <p:nvPr/>
        </p:nvGrpSpPr>
        <p:grpSpPr>
          <a:xfrm>
            <a:off x="4934397" y="2200830"/>
            <a:ext cx="790609" cy="457314"/>
            <a:chOff x="1914065" y="2515312"/>
            <a:chExt cx="790609" cy="457314"/>
          </a:xfrm>
        </p:grpSpPr>
        <p:cxnSp>
          <p:nvCxnSpPr>
            <p:cNvPr id="26" name="Straight Arrow Connector 25"/>
            <p:cNvCxnSpPr>
              <a:stCxn id="29" idx="0"/>
            </p:cNvCxnSpPr>
            <p:nvPr/>
          </p:nvCxnSpPr>
          <p:spPr>
            <a:xfrm flipH="1">
              <a:off x="1914065" y="2529714"/>
              <a:ext cx="619373" cy="44291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27" name="Group 7"/>
            <p:cNvGrpSpPr/>
            <p:nvPr/>
          </p:nvGrpSpPr>
          <p:grpSpPr>
            <a:xfrm>
              <a:off x="2362202" y="2515312"/>
              <a:ext cx="342472" cy="254924"/>
              <a:chOff x="192311" y="2725948"/>
              <a:chExt cx="381000" cy="304800"/>
            </a:xfrm>
          </p:grpSpPr>
          <p:sp>
            <p:nvSpPr>
              <p:cNvPr id="28" name="Oval 27"/>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t>12</a:t>
                </a:r>
                <a:endParaRPr lang="en-US" sz="1100" b="1" dirty="0" smtClean="0">
                  <a:latin typeface="+mn-lt"/>
                </a:endParaRPr>
              </a:p>
            </p:txBody>
          </p:sp>
        </p:grpSp>
      </p:grpSp>
      <p:sp>
        <p:nvSpPr>
          <p:cNvPr id="30" name="Rectangle 29"/>
          <p:cNvSpPr/>
          <p:nvPr/>
        </p:nvSpPr>
        <p:spPr>
          <a:xfrm>
            <a:off x="3670768" y="5882386"/>
            <a:ext cx="2287452" cy="2853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205025325"/>
      </p:ext>
    </p:extLst>
  </p:cSld>
  <p:clrMapOvr>
    <a:masterClrMapping/>
  </p:clrMapOvr>
  <p:transition>
    <p:fade/>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E-Line Service - Multi </a:t>
            </a:r>
            <a:r>
              <a:rPr lang="en-US" dirty="0" err="1"/>
              <a:t>CoS</a:t>
            </a:r>
            <a:r>
              <a:rPr lang="en-US" dirty="0"/>
              <a:t> </a:t>
            </a:r>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rotWithShape="1">
          <a:blip r:embed="rId2" cstate="print"/>
          <a:srcRect r="12807"/>
          <a:stretch/>
        </p:blipFill>
        <p:spPr>
          <a:xfrm>
            <a:off x="220436" y="1316944"/>
            <a:ext cx="6533211" cy="5287056"/>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310851" y="1466234"/>
            <a:ext cx="2414575" cy="49821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2830288" y="1792197"/>
            <a:ext cx="790609" cy="457314"/>
            <a:chOff x="1914065" y="2515312"/>
            <a:chExt cx="790609" cy="457314"/>
          </a:xfrm>
        </p:grpSpPr>
        <p:cxnSp>
          <p:nvCxnSpPr>
            <p:cNvPr id="7" name="Straight Arrow Connector 6"/>
            <p:cNvCxnSpPr>
              <a:stCxn id="10" idx="0"/>
            </p:cNvCxnSpPr>
            <p:nvPr/>
          </p:nvCxnSpPr>
          <p:spPr>
            <a:xfrm flipH="1">
              <a:off x="1914065" y="2529714"/>
              <a:ext cx="619373" cy="44291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2362202" y="2515312"/>
              <a:ext cx="342472" cy="254924"/>
              <a:chOff x="192311" y="2725948"/>
              <a:chExt cx="381000" cy="304800"/>
            </a:xfrm>
          </p:grpSpPr>
          <p:sp>
            <p:nvSpPr>
              <p:cNvPr id="9" name="Oval 8"/>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latin typeface="+mn-lt"/>
                  </a:rPr>
                  <a:t>11</a:t>
                </a:r>
              </a:p>
            </p:txBody>
          </p:sp>
        </p:grpSp>
      </p:grpSp>
      <p:grpSp>
        <p:nvGrpSpPr>
          <p:cNvPr id="11" name="Group 10"/>
          <p:cNvGrpSpPr/>
          <p:nvPr/>
        </p:nvGrpSpPr>
        <p:grpSpPr>
          <a:xfrm>
            <a:off x="5953480" y="5547478"/>
            <a:ext cx="790609" cy="457314"/>
            <a:chOff x="1914065" y="2515312"/>
            <a:chExt cx="790609" cy="457314"/>
          </a:xfrm>
        </p:grpSpPr>
        <p:cxnSp>
          <p:nvCxnSpPr>
            <p:cNvPr id="12" name="Straight Arrow Connector 11"/>
            <p:cNvCxnSpPr>
              <a:stCxn id="15" idx="0"/>
            </p:cNvCxnSpPr>
            <p:nvPr/>
          </p:nvCxnSpPr>
          <p:spPr>
            <a:xfrm flipH="1">
              <a:off x="1914065" y="2529714"/>
              <a:ext cx="619373" cy="44291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3" name="Group 7"/>
            <p:cNvGrpSpPr/>
            <p:nvPr/>
          </p:nvGrpSpPr>
          <p:grpSpPr>
            <a:xfrm>
              <a:off x="2362202" y="2515312"/>
              <a:ext cx="342472" cy="254924"/>
              <a:chOff x="192311" y="2725948"/>
              <a:chExt cx="381000" cy="304800"/>
            </a:xfrm>
          </p:grpSpPr>
          <p:sp>
            <p:nvSpPr>
              <p:cNvPr id="14" name="Oval 13"/>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t>13</a:t>
                </a:r>
                <a:endParaRPr lang="en-US" sz="1100" b="1" dirty="0" smtClean="0">
                  <a:latin typeface="+mn-lt"/>
                </a:endParaRPr>
              </a:p>
            </p:txBody>
          </p:sp>
        </p:grpSp>
      </p:grpSp>
      <p:sp>
        <p:nvSpPr>
          <p:cNvPr id="16" name="Line Callout 2 15"/>
          <p:cNvSpPr/>
          <p:nvPr/>
        </p:nvSpPr>
        <p:spPr>
          <a:xfrm>
            <a:off x="5809992" y="1389975"/>
            <a:ext cx="3298190" cy="3112326"/>
          </a:xfrm>
          <a:prstGeom prst="borderCallout2">
            <a:avLst>
              <a:gd name="adj1" fmla="val 100130"/>
              <a:gd name="adj2" fmla="val 27331"/>
              <a:gd name="adj3" fmla="val 125206"/>
              <a:gd name="adj4" fmla="val 27185"/>
              <a:gd name="adj5" fmla="val 140689"/>
              <a:gd name="adj6" fmla="val -3640"/>
            </a:avLst>
          </a:prstGeom>
          <a:solidFill>
            <a:srgbClr val="F29400"/>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solidFill>
                  <a:schemeClr val="tx1"/>
                </a:solidFill>
              </a:rPr>
              <a:t>Repeat the same steps for Gold and Silver traffic:</a:t>
            </a:r>
            <a:endParaRPr lang="en-US" sz="1600" dirty="0">
              <a:solidFill>
                <a:schemeClr val="tx1"/>
              </a:solidFill>
            </a:endParaRPr>
          </a:p>
          <a:p>
            <a:r>
              <a:rPr lang="en-US" sz="1600" dirty="0">
                <a:solidFill>
                  <a:schemeClr val="tx1"/>
                </a:solidFill>
              </a:rPr>
              <a:t>10. Click the </a:t>
            </a:r>
            <a:r>
              <a:rPr lang="en-US" sz="1600" dirty="0" err="1">
                <a:solidFill>
                  <a:srgbClr val="044ABC"/>
                </a:solidFill>
              </a:rPr>
              <a:t>CoS</a:t>
            </a:r>
            <a:r>
              <a:rPr lang="en-US" sz="1600" dirty="0" err="1">
                <a:solidFill>
                  <a:schemeClr val="tx1"/>
                </a:solidFill>
              </a:rPr>
              <a:t>.</a:t>
            </a:r>
            <a:r>
              <a:rPr lang="en-US" sz="1600" dirty="0">
                <a:solidFill>
                  <a:schemeClr val="tx1"/>
                </a:solidFill>
              </a:rPr>
              <a:t> </a:t>
            </a:r>
          </a:p>
          <a:p>
            <a:r>
              <a:rPr lang="en-US" sz="1600" dirty="0">
                <a:solidFill>
                  <a:schemeClr val="tx1"/>
                </a:solidFill>
              </a:rPr>
              <a:t>11. Set the </a:t>
            </a:r>
            <a:r>
              <a:rPr lang="en-US" sz="1600" dirty="0">
                <a:solidFill>
                  <a:srgbClr val="044ABC"/>
                </a:solidFill>
              </a:rPr>
              <a:t>PM parameters </a:t>
            </a:r>
            <a:r>
              <a:rPr lang="en-US" sz="1600" dirty="0">
                <a:solidFill>
                  <a:schemeClr val="tx1"/>
                </a:solidFill>
              </a:rPr>
              <a:t>for the service. </a:t>
            </a:r>
          </a:p>
          <a:p>
            <a:r>
              <a:rPr lang="en-US" sz="1600" dirty="0">
                <a:solidFill>
                  <a:schemeClr val="tx1"/>
                </a:solidFill>
              </a:rPr>
              <a:t>12. Set the </a:t>
            </a:r>
            <a:r>
              <a:rPr lang="en-US" sz="1600" dirty="0">
                <a:solidFill>
                  <a:srgbClr val="044ABC"/>
                </a:solidFill>
              </a:rPr>
              <a:t>Policer</a:t>
            </a:r>
            <a:r>
              <a:rPr lang="en-US" sz="1600" dirty="0">
                <a:solidFill>
                  <a:schemeClr val="tx1"/>
                </a:solidFill>
              </a:rPr>
              <a:t> for the </a:t>
            </a:r>
            <a:r>
              <a:rPr lang="en-US" sz="1600" dirty="0">
                <a:solidFill>
                  <a:srgbClr val="044ABC"/>
                </a:solidFill>
              </a:rPr>
              <a:t>A-Point</a:t>
            </a:r>
            <a:r>
              <a:rPr lang="en-US" sz="1600" dirty="0">
                <a:solidFill>
                  <a:schemeClr val="tx1"/>
                </a:solidFill>
              </a:rPr>
              <a:t> and for the </a:t>
            </a:r>
            <a:r>
              <a:rPr lang="en-US" sz="1600" dirty="0">
                <a:solidFill>
                  <a:srgbClr val="044ABC"/>
                </a:solidFill>
              </a:rPr>
              <a:t>Z-Point</a:t>
            </a:r>
            <a:r>
              <a:rPr lang="en-US" sz="1600" dirty="0">
                <a:solidFill>
                  <a:schemeClr val="tx1"/>
                </a:solidFill>
              </a:rPr>
              <a:t> according to the task. </a:t>
            </a:r>
          </a:p>
          <a:p>
            <a:r>
              <a:rPr lang="en-US" sz="1600" dirty="0">
                <a:solidFill>
                  <a:schemeClr val="tx1"/>
                </a:solidFill>
              </a:rPr>
              <a:t>13. set the </a:t>
            </a:r>
            <a:r>
              <a:rPr lang="en-US" sz="1600" dirty="0">
                <a:solidFill>
                  <a:srgbClr val="044ABC"/>
                </a:solidFill>
              </a:rPr>
              <a:t>classification rule </a:t>
            </a:r>
            <a:r>
              <a:rPr lang="en-US" sz="1600" dirty="0">
                <a:solidFill>
                  <a:schemeClr val="tx1"/>
                </a:solidFill>
              </a:rPr>
              <a:t>per endpoint. In our application the classification rule is to receive from the client C-VLAN </a:t>
            </a:r>
            <a:r>
              <a:rPr lang="en-US" sz="1600" dirty="0" smtClean="0">
                <a:solidFill>
                  <a:schemeClr val="tx1"/>
                </a:solidFill>
              </a:rPr>
              <a:t>52 with </a:t>
            </a:r>
            <a:r>
              <a:rPr lang="en-US" sz="1600" dirty="0" err="1" smtClean="0">
                <a:solidFill>
                  <a:schemeClr val="tx1"/>
                </a:solidFill>
              </a:rPr>
              <a:t>pBit</a:t>
            </a:r>
            <a:r>
              <a:rPr lang="en-US" sz="1600" dirty="0" smtClean="0">
                <a:solidFill>
                  <a:schemeClr val="tx1"/>
                </a:solidFill>
              </a:rPr>
              <a:t> (3) </a:t>
            </a:r>
            <a:endParaRPr lang="en-US" sz="1600" dirty="0">
              <a:solidFill>
                <a:schemeClr val="tx1"/>
              </a:solidFill>
            </a:endParaRPr>
          </a:p>
        </p:txBody>
      </p:sp>
      <p:grpSp>
        <p:nvGrpSpPr>
          <p:cNvPr id="17" name="Group 16"/>
          <p:cNvGrpSpPr/>
          <p:nvPr/>
        </p:nvGrpSpPr>
        <p:grpSpPr>
          <a:xfrm>
            <a:off x="2380127" y="1094659"/>
            <a:ext cx="522675" cy="423967"/>
            <a:chOff x="2181999" y="2515312"/>
            <a:chExt cx="522675" cy="423967"/>
          </a:xfrm>
        </p:grpSpPr>
        <p:cxnSp>
          <p:nvCxnSpPr>
            <p:cNvPr id="18" name="Straight Arrow Connector 17"/>
            <p:cNvCxnSpPr>
              <a:stCxn id="21" idx="0"/>
            </p:cNvCxnSpPr>
            <p:nvPr/>
          </p:nvCxnSpPr>
          <p:spPr>
            <a:xfrm flipH="1">
              <a:off x="2181999" y="2529714"/>
              <a:ext cx="351439" cy="40956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9" name="Group 7"/>
            <p:cNvGrpSpPr/>
            <p:nvPr/>
          </p:nvGrpSpPr>
          <p:grpSpPr>
            <a:xfrm>
              <a:off x="2362202" y="2515312"/>
              <a:ext cx="342472" cy="254924"/>
              <a:chOff x="192311" y="2725948"/>
              <a:chExt cx="381000" cy="304800"/>
            </a:xfrm>
          </p:grpSpPr>
          <p:sp>
            <p:nvSpPr>
              <p:cNvPr id="20" name="Oval 19"/>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t>10</a:t>
                </a:r>
                <a:endParaRPr lang="en-US" sz="1100" b="1" dirty="0" smtClean="0">
                  <a:latin typeface="+mn-lt"/>
                </a:endParaRPr>
              </a:p>
            </p:txBody>
          </p:sp>
        </p:grpSp>
      </p:grpSp>
      <p:sp>
        <p:nvSpPr>
          <p:cNvPr id="22" name="Rectangle 21"/>
          <p:cNvSpPr/>
          <p:nvPr/>
        </p:nvSpPr>
        <p:spPr>
          <a:xfrm>
            <a:off x="1086330" y="2248802"/>
            <a:ext cx="1927579" cy="262800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87995" y="5870837"/>
            <a:ext cx="2242293" cy="29671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3924876" y="2683123"/>
            <a:ext cx="1779237" cy="15135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p:cNvGrpSpPr/>
          <p:nvPr/>
        </p:nvGrpSpPr>
        <p:grpSpPr>
          <a:xfrm>
            <a:off x="4934397" y="2200830"/>
            <a:ext cx="790609" cy="457314"/>
            <a:chOff x="1914065" y="2515312"/>
            <a:chExt cx="790609" cy="457314"/>
          </a:xfrm>
        </p:grpSpPr>
        <p:cxnSp>
          <p:nvCxnSpPr>
            <p:cNvPr id="26" name="Straight Arrow Connector 25"/>
            <p:cNvCxnSpPr>
              <a:stCxn id="29" idx="0"/>
            </p:cNvCxnSpPr>
            <p:nvPr/>
          </p:nvCxnSpPr>
          <p:spPr>
            <a:xfrm flipH="1">
              <a:off x="1914065" y="2529714"/>
              <a:ext cx="619373" cy="44291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27" name="Group 7"/>
            <p:cNvGrpSpPr/>
            <p:nvPr/>
          </p:nvGrpSpPr>
          <p:grpSpPr>
            <a:xfrm>
              <a:off x="2362202" y="2515312"/>
              <a:ext cx="342472" cy="254924"/>
              <a:chOff x="192311" y="2725948"/>
              <a:chExt cx="381000" cy="304800"/>
            </a:xfrm>
          </p:grpSpPr>
          <p:sp>
            <p:nvSpPr>
              <p:cNvPr id="28" name="Oval 27"/>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t>12</a:t>
                </a:r>
                <a:endParaRPr lang="en-US" sz="1100" b="1" dirty="0" smtClean="0">
                  <a:latin typeface="+mn-lt"/>
                </a:endParaRPr>
              </a:p>
            </p:txBody>
          </p:sp>
        </p:grpSp>
      </p:grpSp>
      <p:sp>
        <p:nvSpPr>
          <p:cNvPr id="30" name="Rectangle 29"/>
          <p:cNvSpPr/>
          <p:nvPr/>
        </p:nvSpPr>
        <p:spPr>
          <a:xfrm>
            <a:off x="3670768" y="5882386"/>
            <a:ext cx="2287452" cy="2853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4176562832"/>
      </p:ext>
    </p:extLst>
  </p:cSld>
  <p:clrMapOvr>
    <a:masterClrMapping/>
  </p:clrMapOvr>
  <p:transition>
    <p:fade/>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E-Line Service - Multi </a:t>
            </a:r>
            <a:r>
              <a:rPr lang="en-US" dirty="0" err="1"/>
              <a:t>CoS</a:t>
            </a:r>
            <a:r>
              <a:rPr lang="en-US" dirty="0"/>
              <a:t> </a:t>
            </a:r>
          </a:p>
        </p:txBody>
      </p:sp>
      <p:sp>
        <p:nvSpPr>
          <p:cNvPr id="3" name="Text Placeholder 2"/>
          <p:cNvSpPr>
            <a:spLocks noGrp="1"/>
          </p:cNvSpPr>
          <p:nvPr>
            <p:ph type="body" sz="quarter" idx="10"/>
          </p:nvPr>
        </p:nvSpPr>
        <p:spPr/>
        <p:txBody>
          <a:bodyPr/>
          <a:lstStyle/>
          <a:p>
            <a:endParaRPr lang="en-US" dirty="0"/>
          </a:p>
        </p:txBody>
      </p:sp>
      <p:pic>
        <p:nvPicPr>
          <p:cNvPr id="4" name="Picture 3"/>
          <p:cNvPicPr>
            <a:picLocks noChangeAspect="1"/>
          </p:cNvPicPr>
          <p:nvPr/>
        </p:nvPicPr>
        <p:blipFill>
          <a:blip r:embed="rId2" cstate="print"/>
          <a:stretch>
            <a:fillRect/>
          </a:stretch>
        </p:blipFill>
        <p:spPr>
          <a:xfrm>
            <a:off x="85607" y="1175658"/>
            <a:ext cx="6810375" cy="5638800"/>
          </a:xfrm>
          <a:prstGeom prst="rect">
            <a:avLst/>
          </a:prstGeom>
          <a:ln>
            <a:noFill/>
          </a:ln>
          <a:effectLst>
            <a:outerShdw blurRad="292100" dist="139700" dir="2700000" algn="tl" rotWithShape="0">
              <a:srgbClr val="333333">
                <a:alpha val="65000"/>
              </a:srgbClr>
            </a:outerShdw>
          </a:effectLst>
        </p:spPr>
      </p:pic>
      <p:grpSp>
        <p:nvGrpSpPr>
          <p:cNvPr id="5" name="Group 4"/>
          <p:cNvGrpSpPr/>
          <p:nvPr/>
        </p:nvGrpSpPr>
        <p:grpSpPr>
          <a:xfrm>
            <a:off x="5963543" y="2612206"/>
            <a:ext cx="342472" cy="625327"/>
            <a:chOff x="2362202" y="2515312"/>
            <a:chExt cx="342472" cy="625327"/>
          </a:xfrm>
        </p:grpSpPr>
        <p:cxnSp>
          <p:nvCxnSpPr>
            <p:cNvPr id="6" name="Straight Arrow Connector 5"/>
            <p:cNvCxnSpPr>
              <a:stCxn id="9" idx="0"/>
            </p:cNvCxnSpPr>
            <p:nvPr/>
          </p:nvCxnSpPr>
          <p:spPr>
            <a:xfrm flipH="1">
              <a:off x="2527604" y="2529714"/>
              <a:ext cx="5834" cy="61092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7" name="Group 7"/>
            <p:cNvGrpSpPr/>
            <p:nvPr/>
          </p:nvGrpSpPr>
          <p:grpSpPr>
            <a:xfrm>
              <a:off x="2362202" y="2515312"/>
              <a:ext cx="342472" cy="254924"/>
              <a:chOff x="192311" y="2725948"/>
              <a:chExt cx="381000" cy="304800"/>
            </a:xfrm>
          </p:grpSpPr>
          <p:sp>
            <p:nvSpPr>
              <p:cNvPr id="8" name="Oval 7"/>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latin typeface="+mn-lt"/>
                  </a:rPr>
                  <a:t>15</a:t>
                </a:r>
              </a:p>
            </p:txBody>
          </p:sp>
        </p:grpSp>
      </p:grpSp>
      <p:sp>
        <p:nvSpPr>
          <p:cNvPr id="10" name="Rectangle 9"/>
          <p:cNvSpPr/>
          <p:nvPr/>
        </p:nvSpPr>
        <p:spPr>
          <a:xfrm>
            <a:off x="41385" y="5666763"/>
            <a:ext cx="7056101" cy="86006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68947" y="1158987"/>
            <a:ext cx="815651" cy="32823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1411076" y="816047"/>
            <a:ext cx="790609" cy="457314"/>
            <a:chOff x="1914065" y="2515312"/>
            <a:chExt cx="790609" cy="457314"/>
          </a:xfrm>
        </p:grpSpPr>
        <p:cxnSp>
          <p:nvCxnSpPr>
            <p:cNvPr id="13" name="Straight Arrow Connector 12"/>
            <p:cNvCxnSpPr>
              <a:stCxn id="16" idx="0"/>
            </p:cNvCxnSpPr>
            <p:nvPr/>
          </p:nvCxnSpPr>
          <p:spPr>
            <a:xfrm flipH="1">
              <a:off x="1914065" y="2529714"/>
              <a:ext cx="619373" cy="44291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4" name="Group 7"/>
            <p:cNvGrpSpPr/>
            <p:nvPr/>
          </p:nvGrpSpPr>
          <p:grpSpPr>
            <a:xfrm>
              <a:off x="2362202" y="2515312"/>
              <a:ext cx="342472" cy="254924"/>
              <a:chOff x="192311" y="2725948"/>
              <a:chExt cx="381000" cy="304800"/>
            </a:xfrm>
          </p:grpSpPr>
          <p:sp>
            <p:nvSpPr>
              <p:cNvPr id="15" name="Oval 14"/>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latin typeface="+mn-lt"/>
                  </a:rPr>
                  <a:t>14</a:t>
                </a:r>
              </a:p>
            </p:txBody>
          </p:sp>
        </p:grpSp>
      </p:grpSp>
      <p:sp>
        <p:nvSpPr>
          <p:cNvPr id="17" name="Rectangle 16"/>
          <p:cNvSpPr/>
          <p:nvPr/>
        </p:nvSpPr>
        <p:spPr>
          <a:xfrm>
            <a:off x="5191105" y="3338288"/>
            <a:ext cx="1016719" cy="25579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Line Callout 2 17"/>
          <p:cNvSpPr/>
          <p:nvPr/>
        </p:nvSpPr>
        <p:spPr>
          <a:xfrm>
            <a:off x="6443900" y="1067747"/>
            <a:ext cx="2631653" cy="2780921"/>
          </a:xfrm>
          <a:prstGeom prst="borderCallout2">
            <a:avLst>
              <a:gd name="adj1" fmla="val 100130"/>
              <a:gd name="adj2" fmla="val 27331"/>
              <a:gd name="adj3" fmla="val 125206"/>
              <a:gd name="adj4" fmla="val 27185"/>
              <a:gd name="adj5" fmla="val 140689"/>
              <a:gd name="adj6" fmla="val -3640"/>
            </a:avLst>
          </a:prstGeom>
          <a:solidFill>
            <a:srgbClr val="F29400"/>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solidFill>
                  <a:schemeClr val="tx1"/>
                </a:solidFill>
              </a:rPr>
              <a:t>On the ‘</a:t>
            </a:r>
            <a:r>
              <a:rPr lang="en-US" sz="1600" b="1" dirty="0" smtClean="0">
                <a:solidFill>
                  <a:schemeClr val="tx1"/>
                </a:solidFill>
              </a:rPr>
              <a:t>End Points</a:t>
            </a:r>
            <a:r>
              <a:rPr lang="en-US" sz="1600" dirty="0" smtClean="0">
                <a:solidFill>
                  <a:schemeClr val="tx1"/>
                </a:solidFill>
              </a:rPr>
              <a:t>’ tab you will find a small exclamation sign.</a:t>
            </a:r>
            <a:br>
              <a:rPr lang="en-US" sz="1600" dirty="0" smtClean="0">
                <a:solidFill>
                  <a:schemeClr val="tx1"/>
                </a:solidFill>
              </a:rPr>
            </a:br>
            <a:r>
              <a:rPr lang="en-US" sz="1600" dirty="0" smtClean="0">
                <a:solidFill>
                  <a:schemeClr val="tx1"/>
                </a:solidFill>
              </a:rPr>
              <a:t>This sign indicates that some configuration is missing.</a:t>
            </a:r>
          </a:p>
          <a:p>
            <a:endParaRPr lang="en-US" sz="1600" dirty="0">
              <a:solidFill>
                <a:schemeClr val="tx1"/>
              </a:solidFill>
            </a:endParaRPr>
          </a:p>
          <a:p>
            <a:endParaRPr lang="en-US" sz="1600" dirty="0" smtClean="0">
              <a:solidFill>
                <a:schemeClr val="tx1"/>
              </a:solidFill>
            </a:endParaRPr>
          </a:p>
          <a:p>
            <a:r>
              <a:rPr lang="en-US" sz="1600" dirty="0" smtClean="0">
                <a:solidFill>
                  <a:schemeClr val="tx1"/>
                </a:solidFill>
              </a:rPr>
              <a:t>14. Click the ‘End Points’ tab.</a:t>
            </a:r>
          </a:p>
          <a:p>
            <a:r>
              <a:rPr lang="en-US" sz="1600" dirty="0" smtClean="0">
                <a:solidFill>
                  <a:schemeClr val="tx1"/>
                </a:solidFill>
              </a:rPr>
              <a:t>15. Click the end point and select the specific port. In our case, the port is 1/10.</a:t>
            </a:r>
            <a:endParaRPr lang="en-US" sz="1600" dirty="0" smtClean="0">
              <a:solidFill>
                <a:srgbClr val="044ABC"/>
              </a:solidFill>
            </a:endParaRPr>
          </a:p>
        </p:txBody>
      </p:sp>
    </p:spTree>
    <p:extLst>
      <p:ext uri="{BB962C8B-B14F-4D97-AF65-F5344CB8AC3E}">
        <p14:creationId xmlns:p14="http://schemas.microsoft.com/office/powerpoint/2010/main" xmlns="" val="3810662835"/>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Bill of Materials*</a:t>
            </a:r>
            <a:endParaRPr lang="en-US" dirty="0"/>
          </a:p>
        </p:txBody>
      </p:sp>
      <p:sp>
        <p:nvSpPr>
          <p:cNvPr id="3" name="Text Placeholder 2"/>
          <p:cNvSpPr>
            <a:spLocks noGrp="1"/>
          </p:cNvSpPr>
          <p:nvPr>
            <p:ph type="body" sz="quarter" idx="10"/>
          </p:nvPr>
        </p:nvSpPr>
        <p:spPr>
          <a:xfrm>
            <a:off x="303713" y="1754459"/>
            <a:ext cx="8442288" cy="4711729"/>
          </a:xfrm>
        </p:spPr>
        <p:txBody>
          <a:bodyPr/>
          <a:lstStyle/>
          <a:p>
            <a:pPr marL="0" indent="0">
              <a:buNone/>
            </a:pPr>
            <a:endParaRPr lang="en-US" dirty="0" smtClean="0"/>
          </a:p>
          <a:p>
            <a:pPr marL="0" indent="0">
              <a:buNone/>
            </a:pPr>
            <a:endParaRPr lang="en-US" dirty="0" smtClean="0"/>
          </a:p>
          <a:p>
            <a:pPr marL="0" indent="0">
              <a:buNone/>
            </a:pPr>
            <a:endParaRPr lang="en-US" dirty="0" smtClean="0"/>
          </a:p>
          <a:p>
            <a:pPr marL="0" indent="0">
              <a:buNone/>
            </a:pPr>
            <a:endParaRPr lang="en-US" dirty="0"/>
          </a:p>
          <a:p>
            <a:pPr marL="0" indent="0">
              <a:buNone/>
            </a:pPr>
            <a:endParaRPr lang="en-US" dirty="0"/>
          </a:p>
          <a:p>
            <a:endParaRPr lang="en-US" dirty="0" smtClean="0"/>
          </a:p>
          <a:p>
            <a:endParaRPr lang="en-US" dirty="0"/>
          </a:p>
          <a:p>
            <a:endParaRPr lang="en-US" dirty="0" smtClean="0"/>
          </a:p>
          <a:p>
            <a:endParaRPr lang="en-US" dirty="0"/>
          </a:p>
          <a:p>
            <a:endParaRPr lang="en-US" dirty="0" smtClean="0"/>
          </a:p>
          <a:p>
            <a:endParaRPr lang="en-US" dirty="0"/>
          </a:p>
          <a:p>
            <a:r>
              <a:rPr lang="en-US" dirty="0" smtClean="0"/>
              <a:t>Ethernet tester</a:t>
            </a:r>
          </a:p>
        </p:txBody>
      </p:sp>
      <p:graphicFrame>
        <p:nvGraphicFramePr>
          <p:cNvPr id="5" name="Table 4"/>
          <p:cNvGraphicFramePr>
            <a:graphicFrameLocks noGrp="1"/>
          </p:cNvGraphicFramePr>
          <p:nvPr>
            <p:extLst>
              <p:ext uri="{D42A27DB-BD31-4B8C-83A1-F6EECF244321}">
                <p14:modId xmlns:p14="http://schemas.microsoft.com/office/powerpoint/2010/main" xmlns="" val="3671136629"/>
              </p:ext>
            </p:extLst>
          </p:nvPr>
        </p:nvGraphicFramePr>
        <p:xfrm>
          <a:off x="99316" y="1243276"/>
          <a:ext cx="8954531" cy="4696592"/>
        </p:xfrm>
        <a:graphic>
          <a:graphicData uri="http://schemas.openxmlformats.org/drawingml/2006/table">
            <a:tbl>
              <a:tblPr firstRow="1" bandRow="1">
                <a:tableStyleId>{21E4AEA4-8DFA-4A89-87EB-49C32662AFE0}</a:tableStyleId>
              </a:tblPr>
              <a:tblGrid>
                <a:gridCol w="3402229"/>
                <a:gridCol w="1913759"/>
                <a:gridCol w="2530451"/>
                <a:gridCol w="1108092"/>
              </a:tblGrid>
              <a:tr h="337952">
                <a:tc>
                  <a:txBody>
                    <a:bodyPr/>
                    <a:lstStyle/>
                    <a:p>
                      <a:r>
                        <a:rPr lang="en-US" sz="1600" dirty="0" smtClean="0"/>
                        <a:t>Product Name</a:t>
                      </a:r>
                      <a:endParaRPr lang="en-US" sz="1600" dirty="0"/>
                    </a:p>
                  </a:txBody>
                  <a:tcPr/>
                </a:tc>
                <a:tc>
                  <a:txBody>
                    <a:bodyPr/>
                    <a:lstStyle/>
                    <a:p>
                      <a:r>
                        <a:rPr lang="en-US" sz="1600" dirty="0" smtClean="0"/>
                        <a:t>Catalog</a:t>
                      </a:r>
                      <a:r>
                        <a:rPr lang="en-US" sz="1600" baseline="0" dirty="0" smtClean="0"/>
                        <a:t> Number</a:t>
                      </a:r>
                      <a:endParaRPr lang="en-US" sz="1600" dirty="0"/>
                    </a:p>
                  </a:txBody>
                  <a:tcPr/>
                </a:tc>
                <a:tc>
                  <a:txBody>
                    <a:bodyPr/>
                    <a:lstStyle/>
                    <a:p>
                      <a:r>
                        <a:rPr lang="en-US" sz="1600" dirty="0" smtClean="0"/>
                        <a:t>S/W version</a:t>
                      </a:r>
                      <a:endParaRPr lang="en-US" sz="1600" dirty="0"/>
                    </a:p>
                  </a:txBody>
                  <a:tcPr/>
                </a:tc>
                <a:tc>
                  <a:txBody>
                    <a:bodyPr/>
                    <a:lstStyle/>
                    <a:p>
                      <a:r>
                        <a:rPr lang="en-US" sz="1600" dirty="0" smtClean="0"/>
                        <a:t>Quantity</a:t>
                      </a:r>
                      <a:endParaRPr lang="en-US" sz="1600" dirty="0"/>
                    </a:p>
                  </a:txBody>
                  <a:tcPr/>
                </a:tc>
              </a:tr>
              <a:tr h="19461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u="none" strike="noStrike" dirty="0" smtClean="0">
                          <a:effectLst/>
                        </a:rPr>
                        <a:t>ETX-220A/AC/2XFP/20S/SYE/BSK</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smtClean="0">
                          <a:solidFill>
                            <a:schemeClr val="dk1"/>
                          </a:solidFill>
                          <a:effectLst/>
                          <a:latin typeface="+mn-lt"/>
                          <a:ea typeface="+mn-ea"/>
                          <a:cs typeface="+mn-cs"/>
                        </a:rPr>
                        <a:t>5600470000</a:t>
                      </a:r>
                      <a:endParaRPr lang="en-US" sz="1600" b="0" i="0" u="none" strike="noStrike" dirty="0" smtClean="0">
                        <a:effectLst/>
                        <a:latin typeface="Tahoma" panose="020B0604030504040204" pitchFamily="34" charset="0"/>
                      </a:endParaRPr>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600" dirty="0" smtClean="0"/>
                        <a:t>5.9.0 (0.22)</a:t>
                      </a:r>
                    </a:p>
                  </a:txBody>
                  <a:tcPr/>
                </a:tc>
                <a:tc>
                  <a:txBody>
                    <a:bodyPr/>
                    <a:lstStyle/>
                    <a:p>
                      <a:r>
                        <a:rPr lang="en-US" sz="1600" dirty="0" smtClean="0"/>
                        <a:t>1</a:t>
                      </a:r>
                      <a:endParaRPr lang="en-US" sz="1600" dirty="0"/>
                    </a:p>
                  </a:txBody>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u="none" strike="noStrike" dirty="0" smtClean="0">
                          <a:effectLst/>
                        </a:rPr>
                        <a:t>ETX-5300A/AC</a:t>
                      </a:r>
                      <a:endParaRPr lang="en-US" sz="1600" b="0" i="0" u="none" strike="noStrike" dirty="0" smtClean="0">
                        <a:effectLst/>
                        <a:latin typeface="Tahoma" panose="020B060403050404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u="none" strike="noStrike" dirty="0" smtClean="0">
                          <a:effectLst/>
                        </a:rPr>
                        <a:t>5700040000</a:t>
                      </a:r>
                      <a:endParaRPr lang="en-US" sz="1600" b="0" i="0" u="none" strike="noStrike" dirty="0" smtClean="0">
                        <a:effectLst/>
                        <a:latin typeface="Tahoma" panose="020B0604030504040204" pitchFamily="34" charset="0"/>
                      </a:endParaRPr>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600" dirty="0" smtClean="0"/>
                        <a:t>2.6.0 (0.14)</a:t>
                      </a:r>
                    </a:p>
                  </a:txBody>
                  <a:tcPr/>
                </a:tc>
                <a:tc>
                  <a:txBody>
                    <a:bodyPr/>
                    <a:lstStyle/>
                    <a:p>
                      <a:r>
                        <a:rPr lang="en-US" sz="1600" dirty="0" smtClean="0"/>
                        <a:t>2</a:t>
                      </a:r>
                      <a:endParaRPr lang="en-US" sz="1600" dirty="0"/>
                    </a:p>
                  </a:txBody>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u="none" strike="noStrike" dirty="0" smtClean="0">
                          <a:effectLst/>
                        </a:rPr>
                        <a:t>ETX-5300A-MC/4XFP/AT</a:t>
                      </a:r>
                      <a:endParaRPr lang="en-US" sz="1600" b="0" i="0" u="none" strike="noStrike" dirty="0" smtClean="0">
                        <a:effectLst/>
                        <a:latin typeface="Tahoma" panose="020B060403050404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u="none" strike="noStrike" dirty="0" smtClean="0">
                          <a:effectLst/>
                        </a:rPr>
                        <a:t>6170210000</a:t>
                      </a:r>
                      <a:endParaRPr lang="en-US" sz="1600" b="0" i="0" u="none" strike="noStrike" dirty="0" smtClean="0">
                        <a:effectLst/>
                        <a:latin typeface="Tahoma" panose="020B0604030504040204" pitchFamily="34" charset="0"/>
                      </a:endParaRPr>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600" dirty="0" smtClean="0"/>
                        <a:t>2.6.0 (0.14)</a:t>
                      </a:r>
                    </a:p>
                  </a:txBody>
                  <a:tcPr/>
                </a:tc>
                <a:tc>
                  <a:txBody>
                    <a:bodyPr/>
                    <a:lstStyle/>
                    <a:p>
                      <a:r>
                        <a:rPr lang="en-US" sz="1600" dirty="0" smtClean="0"/>
                        <a:t>2</a:t>
                      </a:r>
                      <a:endParaRPr lang="en-US" sz="1600" dirty="0"/>
                    </a:p>
                  </a:txBody>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u="none" strike="noStrike" dirty="0" smtClean="0">
                          <a:effectLst/>
                        </a:rPr>
                        <a:t>ETX-5300A-ETH/20XGE/SFP</a:t>
                      </a:r>
                      <a:endParaRPr lang="en-US" sz="1600" b="0" i="0" u="none" strike="noStrike" dirty="0" smtClean="0">
                        <a:effectLst/>
                        <a:latin typeface="Tahoma" panose="020B060403050404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u="none" strike="noStrike" dirty="0" smtClean="0">
                          <a:effectLst/>
                        </a:rPr>
                        <a:t>6170060000</a:t>
                      </a:r>
                      <a:endParaRPr lang="en-US" sz="1600" b="0" i="0" u="none" strike="noStrike" dirty="0" smtClean="0">
                        <a:effectLst/>
                        <a:latin typeface="Tahoma" panose="020B0604030504040204" pitchFamily="34" charset="0"/>
                      </a:endParaRPr>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600" dirty="0" smtClean="0"/>
                        <a:t>2.6.0 (0.14)</a:t>
                      </a:r>
                    </a:p>
                  </a:txBody>
                  <a:tcPr/>
                </a:tc>
                <a:tc>
                  <a:txBody>
                    <a:bodyPr/>
                    <a:lstStyle/>
                    <a:p>
                      <a:r>
                        <a:rPr lang="en-US" sz="1600" dirty="0" smtClean="0"/>
                        <a:t>2</a:t>
                      </a:r>
                      <a:endParaRPr lang="en-US" sz="1600" dirty="0"/>
                    </a:p>
                  </a:txBody>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smtClean="0">
                          <a:solidFill>
                            <a:schemeClr val="dk1"/>
                          </a:solidFill>
                          <a:effectLst/>
                          <a:latin typeface="+mn-lt"/>
                          <a:ea typeface="+mn-ea"/>
                          <a:cs typeface="+mn-cs"/>
                        </a:rPr>
                        <a:t>ETX-2I/ACHP/19V</a:t>
                      </a:r>
                      <a:endParaRPr lang="en-US" sz="1600" b="0" i="0" u="none" strike="noStrike" dirty="0" smtClean="0">
                        <a:effectLst/>
                        <a:latin typeface="Tahoma" panose="020B0604030504040204" pitchFamily="34" charset="0"/>
                      </a:endParaRPr>
                    </a:p>
                  </a:txBody>
                  <a:tcPr/>
                </a:tc>
                <a:tc>
                  <a:txBody>
                    <a:bodyPr/>
                    <a:lstStyle/>
                    <a:p>
                      <a:r>
                        <a:rPr lang="en-US" sz="1600" kern="1200" dirty="0" smtClean="0">
                          <a:solidFill>
                            <a:schemeClr val="dk1"/>
                          </a:solidFill>
                          <a:effectLst/>
                          <a:latin typeface="+mn-lt"/>
                          <a:ea typeface="+mn-ea"/>
                          <a:cs typeface="+mn-cs"/>
                        </a:rPr>
                        <a:t>5470080001</a:t>
                      </a:r>
                      <a:endParaRPr lang="en-US" sz="1600" dirty="0"/>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600" smtClean="0"/>
                        <a:t>5.9.0 (0.22)</a:t>
                      </a:r>
                      <a:endParaRPr lang="en-US" sz="1600" dirty="0" smtClean="0"/>
                    </a:p>
                  </a:txBody>
                  <a:tcPr/>
                </a:tc>
                <a:tc>
                  <a:txBody>
                    <a:bodyPr/>
                    <a:lstStyle/>
                    <a:p>
                      <a:r>
                        <a:rPr lang="en-US" sz="1600" dirty="0" smtClean="0"/>
                        <a:t>2</a:t>
                      </a:r>
                      <a:endParaRPr lang="en-US" sz="1600" dirty="0"/>
                    </a:p>
                  </a:txBody>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smtClean="0">
                          <a:solidFill>
                            <a:schemeClr val="dk1"/>
                          </a:solidFill>
                          <a:effectLst/>
                          <a:latin typeface="+mn-lt"/>
                          <a:ea typeface="+mn-ea"/>
                          <a:cs typeface="+mn-cs"/>
                        </a:rPr>
                        <a:t>ETX-DNFV-M/I7/128S</a:t>
                      </a:r>
                      <a:endParaRPr lang="en-US" sz="1600" b="0" i="0" u="none" strike="noStrike" dirty="0" smtClean="0">
                        <a:effectLst/>
                        <a:latin typeface="Tahoma" panose="020B0604030504040204" pitchFamily="34" charset="0"/>
                      </a:endParaRPr>
                    </a:p>
                  </a:txBody>
                  <a:tcPr/>
                </a:tc>
                <a:tc>
                  <a:txBody>
                    <a:bodyPr/>
                    <a:lstStyle/>
                    <a:p>
                      <a:r>
                        <a:rPr lang="en-US" sz="1600" kern="1200" dirty="0" smtClean="0">
                          <a:solidFill>
                            <a:schemeClr val="dk1"/>
                          </a:solidFill>
                          <a:effectLst/>
                          <a:latin typeface="+mn-lt"/>
                          <a:ea typeface="+mn-ea"/>
                          <a:cs typeface="+mn-cs"/>
                        </a:rPr>
                        <a:t>5271590000</a:t>
                      </a:r>
                      <a:endParaRPr lang="en-US" sz="1600" dirty="0"/>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600" dirty="0" smtClean="0"/>
                        <a:t>5.9.0 (0.22)</a:t>
                      </a:r>
                    </a:p>
                  </a:txBody>
                  <a:tcPr/>
                </a:tc>
                <a:tc>
                  <a:txBody>
                    <a:bodyPr/>
                    <a:lstStyle/>
                    <a:p>
                      <a:r>
                        <a:rPr lang="en-US" sz="1600" dirty="0" smtClean="0"/>
                        <a:t>2</a:t>
                      </a:r>
                      <a:endParaRPr lang="en-US" sz="1600" dirty="0"/>
                    </a:p>
                  </a:txBody>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smtClean="0">
                          <a:solidFill>
                            <a:schemeClr val="dk1"/>
                          </a:solidFill>
                          <a:effectLst/>
                          <a:latin typeface="+mn-lt"/>
                          <a:ea typeface="+mn-ea"/>
                          <a:cs typeface="+mn-cs"/>
                        </a:rPr>
                        <a:t>MINID/STU/GE/ACEX/CMB</a:t>
                      </a:r>
                      <a:endParaRPr lang="en-US" sz="1600" b="0" i="0" u="none" strike="noStrike" dirty="0" smtClean="0">
                        <a:effectLst/>
                        <a:latin typeface="Tahoma" panose="020B0604030504040204" pitchFamily="34" charset="0"/>
                      </a:endParaRPr>
                    </a:p>
                  </a:txBody>
                  <a:tcPr/>
                </a:tc>
                <a:tc>
                  <a:txBody>
                    <a:bodyPr/>
                    <a:lstStyle/>
                    <a:p>
                      <a:r>
                        <a:rPr lang="en-US" sz="1600" kern="1200" dirty="0" smtClean="0">
                          <a:solidFill>
                            <a:schemeClr val="dk1"/>
                          </a:solidFill>
                          <a:effectLst/>
                          <a:latin typeface="+mn-lt"/>
                          <a:ea typeface="+mn-ea"/>
                          <a:cs typeface="+mn-cs"/>
                        </a:rPr>
                        <a:t>6790080000</a:t>
                      </a:r>
                      <a:endParaRPr lang="en-US" sz="1600" dirty="0"/>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600" dirty="0" smtClean="0"/>
                        <a:t>2.3 (0.29)</a:t>
                      </a:r>
                    </a:p>
                  </a:txBody>
                  <a:tcPr/>
                </a:tc>
                <a:tc>
                  <a:txBody>
                    <a:bodyPr/>
                    <a:lstStyle/>
                    <a:p>
                      <a:r>
                        <a:rPr lang="en-US" sz="1600" dirty="0" smtClean="0"/>
                        <a:t>1</a:t>
                      </a:r>
                      <a:endParaRPr lang="en-US" sz="1600" dirty="0"/>
                    </a:p>
                  </a:txBody>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smtClean="0">
                          <a:solidFill>
                            <a:schemeClr val="dk1"/>
                          </a:solidFill>
                          <a:effectLst/>
                          <a:latin typeface="+mn-lt"/>
                          <a:ea typeface="+mn-ea"/>
                          <a:cs typeface="+mn-cs"/>
                        </a:rPr>
                        <a:t>MINID/SLV/GE</a:t>
                      </a:r>
                      <a:endParaRPr lang="en-US" sz="1600" b="0" i="0" u="none" strike="noStrike" dirty="0" smtClean="0">
                        <a:effectLst/>
                        <a:latin typeface="Tahoma" panose="020B0604030504040204" pitchFamily="34" charset="0"/>
                      </a:endParaRPr>
                    </a:p>
                  </a:txBody>
                  <a:tcPr/>
                </a:tc>
                <a:tc>
                  <a:txBody>
                    <a:bodyPr/>
                    <a:lstStyle/>
                    <a:p>
                      <a:r>
                        <a:rPr lang="en-US" sz="1600" kern="1200" dirty="0" smtClean="0">
                          <a:solidFill>
                            <a:schemeClr val="dk1"/>
                          </a:solidFill>
                          <a:effectLst/>
                          <a:latin typeface="+mn-lt"/>
                          <a:ea typeface="+mn-ea"/>
                          <a:cs typeface="+mn-cs"/>
                        </a:rPr>
                        <a:t>6790050000</a:t>
                      </a:r>
                      <a:endParaRPr lang="en-US" sz="1600" dirty="0"/>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600" dirty="0" smtClean="0"/>
                        <a:t>2.3 (0.29)</a:t>
                      </a:r>
                    </a:p>
                  </a:txBody>
                  <a:tcPr/>
                </a:tc>
                <a:tc>
                  <a:txBody>
                    <a:bodyPr/>
                    <a:lstStyle/>
                    <a:p>
                      <a:r>
                        <a:rPr lang="en-US" sz="1600" dirty="0" smtClean="0"/>
                        <a:t>1</a:t>
                      </a:r>
                      <a:endParaRPr lang="en-US" sz="1600" dirty="0"/>
                    </a:p>
                  </a:txBody>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smtClean="0">
                          <a:solidFill>
                            <a:schemeClr val="dk1"/>
                          </a:solidFill>
                          <a:effectLst/>
                          <a:latin typeface="+mn-lt"/>
                          <a:ea typeface="+mn-ea"/>
                          <a:cs typeface="+mn-cs"/>
                        </a:rPr>
                        <a:t>MINID-SW/DEMARC</a:t>
                      </a:r>
                      <a:endParaRPr lang="en-US" sz="1600" b="0" i="0" u="none" strike="noStrike" dirty="0" smtClean="0">
                        <a:effectLst/>
                        <a:latin typeface="Tahoma" panose="020B0604030504040204" pitchFamily="34" charset="0"/>
                      </a:endParaRPr>
                    </a:p>
                  </a:txBody>
                  <a:tcPr/>
                </a:tc>
                <a:tc>
                  <a:txBody>
                    <a:bodyPr/>
                    <a:lstStyle/>
                    <a:p>
                      <a:r>
                        <a:rPr lang="en-US" sz="1600" kern="1200" dirty="0" smtClean="0">
                          <a:solidFill>
                            <a:schemeClr val="dk1"/>
                          </a:solidFill>
                          <a:effectLst/>
                          <a:latin typeface="+mn-lt"/>
                          <a:ea typeface="+mn-ea"/>
                          <a:cs typeface="+mn-cs"/>
                        </a:rPr>
                        <a:t>6790000000</a:t>
                      </a:r>
                      <a:endParaRPr lang="en-US" sz="1600" dirty="0"/>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600" dirty="0" smtClean="0"/>
                        <a:t>2.3 (0.29)</a:t>
                      </a:r>
                    </a:p>
                  </a:txBody>
                  <a:tcPr/>
                </a:tc>
                <a:tc>
                  <a:txBody>
                    <a:bodyPr/>
                    <a:lstStyle/>
                    <a:p>
                      <a:r>
                        <a:rPr lang="en-US" sz="1600" dirty="0" smtClean="0"/>
                        <a:t>2</a:t>
                      </a:r>
                      <a:endParaRPr lang="en-US" sz="1600" dirty="0"/>
                    </a:p>
                  </a:txBody>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smtClean="0">
                          <a:solidFill>
                            <a:schemeClr val="dk1"/>
                          </a:solidFill>
                          <a:effectLst/>
                          <a:latin typeface="+mn-lt"/>
                          <a:ea typeface="+mn-ea"/>
                          <a:cs typeface="+mn-cs"/>
                        </a:rPr>
                        <a:t>SFP-5</a:t>
                      </a:r>
                      <a:endParaRPr lang="en-US" sz="1600" b="0" i="0" u="none" strike="noStrike" dirty="0" smtClean="0">
                        <a:effectLst/>
                        <a:latin typeface="Tahoma" panose="020B0604030504040204" pitchFamily="34" charset="0"/>
                      </a:endParaRPr>
                    </a:p>
                  </a:txBody>
                  <a:tcPr/>
                </a:tc>
                <a:tc>
                  <a:txBody>
                    <a:bodyPr/>
                    <a:lstStyle/>
                    <a:p>
                      <a:r>
                        <a:rPr lang="en-US" sz="1600" kern="1200" dirty="0" smtClean="0">
                          <a:solidFill>
                            <a:schemeClr val="dk1"/>
                          </a:solidFill>
                          <a:effectLst/>
                          <a:latin typeface="+mn-lt"/>
                          <a:ea typeface="+mn-ea"/>
                          <a:cs typeface="+mn-cs"/>
                        </a:rPr>
                        <a:t>1278060000</a:t>
                      </a:r>
                      <a:endParaRPr lang="en-US" sz="1600" dirty="0"/>
                    </a:p>
                  </a:txBody>
                  <a:tcPr/>
                </a:tc>
                <a:tc>
                  <a:txBody>
                    <a:bodyPr/>
                    <a:lstStyle/>
                    <a:p>
                      <a:endParaRPr lang="en-US" sz="1600" dirty="0"/>
                    </a:p>
                  </a:txBody>
                  <a:tcPr/>
                </a:tc>
                <a:tc>
                  <a:txBody>
                    <a:bodyPr/>
                    <a:lstStyle/>
                    <a:p>
                      <a:r>
                        <a:rPr lang="en-US" sz="1600" dirty="0" smtClean="0"/>
                        <a:t>8</a:t>
                      </a:r>
                      <a:endParaRPr lang="en-US" sz="1600" dirty="0"/>
                    </a:p>
                  </a:txBody>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smtClean="0">
                          <a:solidFill>
                            <a:schemeClr val="dk1"/>
                          </a:solidFill>
                          <a:effectLst/>
                          <a:latin typeface="+mn-lt"/>
                          <a:ea typeface="+mn-ea"/>
                          <a:cs typeface="+mn-cs"/>
                        </a:rPr>
                        <a:t>XFP-1D</a:t>
                      </a:r>
                      <a:endParaRPr lang="en-US" sz="1600" b="0" i="0" u="none" strike="noStrike" dirty="0" smtClean="0">
                        <a:effectLst/>
                        <a:latin typeface="Tahoma" panose="020B0604030504040204" pitchFamily="34" charset="0"/>
                      </a:endParaRPr>
                    </a:p>
                  </a:txBody>
                  <a:tcPr/>
                </a:tc>
                <a:tc>
                  <a:txBody>
                    <a:bodyPr/>
                    <a:lstStyle/>
                    <a:p>
                      <a:r>
                        <a:rPr lang="en-US" sz="1600" kern="1200" dirty="0" smtClean="0">
                          <a:solidFill>
                            <a:schemeClr val="dk1"/>
                          </a:solidFill>
                          <a:effectLst/>
                          <a:latin typeface="+mn-lt"/>
                          <a:ea typeface="+mn-ea"/>
                          <a:cs typeface="+mn-cs"/>
                        </a:rPr>
                        <a:t>1279010000</a:t>
                      </a:r>
                      <a:endParaRPr lang="en-US" sz="1600" dirty="0"/>
                    </a:p>
                  </a:txBody>
                  <a:tcPr/>
                </a:tc>
                <a:tc>
                  <a:txBody>
                    <a:bodyPr/>
                    <a:lstStyle/>
                    <a:p>
                      <a:endParaRPr lang="en-US" sz="1600" dirty="0"/>
                    </a:p>
                  </a:txBody>
                  <a:tcPr/>
                </a:tc>
                <a:tc>
                  <a:txBody>
                    <a:bodyPr/>
                    <a:lstStyle/>
                    <a:p>
                      <a:r>
                        <a:rPr lang="en-US" sz="1600" dirty="0" smtClean="0"/>
                        <a:t>8</a:t>
                      </a:r>
                      <a:endParaRPr lang="en-US" sz="1600" dirty="0"/>
                    </a:p>
                  </a:txBody>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smtClean="0">
                          <a:solidFill>
                            <a:schemeClr val="dk1"/>
                          </a:solidFill>
                          <a:effectLst/>
                          <a:latin typeface="+mn-lt"/>
                          <a:ea typeface="+mn-ea"/>
                          <a:cs typeface="+mn-cs"/>
                        </a:rPr>
                        <a:t>CBL-LC/LC/SM</a:t>
                      </a:r>
                      <a:endParaRPr lang="en-US" sz="1600" b="0" i="0" u="none" strike="noStrike" dirty="0" smtClean="0">
                        <a:effectLst/>
                        <a:latin typeface="Tahoma" panose="020B0604030504040204" pitchFamily="34" charset="0"/>
                      </a:endParaRPr>
                    </a:p>
                  </a:txBody>
                  <a:tcPr/>
                </a:tc>
                <a:tc>
                  <a:txBody>
                    <a:bodyPr/>
                    <a:lstStyle/>
                    <a:p>
                      <a:r>
                        <a:rPr lang="en-US" sz="1600" kern="1200" dirty="0" smtClean="0">
                          <a:solidFill>
                            <a:schemeClr val="dk1"/>
                          </a:solidFill>
                          <a:effectLst/>
                          <a:latin typeface="+mn-lt"/>
                          <a:ea typeface="+mn-ea"/>
                          <a:cs typeface="+mn-cs"/>
                        </a:rPr>
                        <a:t>2504520000</a:t>
                      </a:r>
                      <a:endParaRPr lang="en-US" sz="1600" dirty="0"/>
                    </a:p>
                  </a:txBody>
                  <a:tcPr/>
                </a:tc>
                <a:tc>
                  <a:txBody>
                    <a:bodyPr/>
                    <a:lstStyle/>
                    <a:p>
                      <a:endParaRPr lang="en-US" sz="1600" dirty="0"/>
                    </a:p>
                  </a:txBody>
                  <a:tcPr/>
                </a:tc>
                <a:tc>
                  <a:txBody>
                    <a:bodyPr/>
                    <a:lstStyle/>
                    <a:p>
                      <a:r>
                        <a:rPr lang="en-US" sz="1600" dirty="0" smtClean="0"/>
                        <a:t>8</a:t>
                      </a:r>
                      <a:endParaRPr lang="en-US" sz="1600" dirty="0"/>
                    </a:p>
                  </a:txBody>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smtClean="0">
                          <a:solidFill>
                            <a:schemeClr val="dk1"/>
                          </a:solidFill>
                          <a:effectLst/>
                          <a:latin typeface="+mn-lt"/>
                          <a:ea typeface="+mn-ea"/>
                          <a:cs typeface="+mn-cs"/>
                        </a:rPr>
                        <a:t>CBL-ETH/UTP/STR</a:t>
                      </a:r>
                      <a:endParaRPr lang="en-US" sz="1600" b="0" i="0" u="none" strike="noStrike" dirty="0" smtClean="0">
                        <a:effectLst/>
                        <a:latin typeface="Tahoma" panose="020B0604030504040204" pitchFamily="34" charset="0"/>
                      </a:endParaRPr>
                    </a:p>
                  </a:txBody>
                  <a:tcPr/>
                </a:tc>
                <a:tc>
                  <a:txBody>
                    <a:bodyPr/>
                    <a:lstStyle/>
                    <a:p>
                      <a:r>
                        <a:rPr lang="en-US" sz="1600" kern="1200" dirty="0" smtClean="0">
                          <a:solidFill>
                            <a:schemeClr val="dk1"/>
                          </a:solidFill>
                          <a:effectLst/>
                          <a:latin typeface="+mn-lt"/>
                          <a:ea typeface="+mn-ea"/>
                          <a:cs typeface="+mn-cs"/>
                        </a:rPr>
                        <a:t>2500580000</a:t>
                      </a:r>
                      <a:endParaRPr lang="en-US" sz="1600" dirty="0"/>
                    </a:p>
                  </a:txBody>
                  <a:tcPr/>
                </a:tc>
                <a:tc>
                  <a:txBody>
                    <a:bodyPr/>
                    <a:lstStyle/>
                    <a:p>
                      <a:endParaRPr lang="en-US" sz="1600" dirty="0"/>
                    </a:p>
                  </a:txBody>
                  <a:tcPr/>
                </a:tc>
                <a:tc>
                  <a:txBody>
                    <a:bodyPr/>
                    <a:lstStyle/>
                    <a:p>
                      <a:endParaRPr lang="en-US" sz="1600" dirty="0"/>
                    </a:p>
                  </a:txBody>
                  <a:tcPr/>
                </a:tc>
              </a:tr>
            </a:tbl>
          </a:graphicData>
        </a:graphic>
      </p:graphicFrame>
      <p:sp>
        <p:nvSpPr>
          <p:cNvPr id="4" name="TextBox 3"/>
          <p:cNvSpPr txBox="1"/>
          <p:nvPr/>
        </p:nvSpPr>
        <p:spPr>
          <a:xfrm>
            <a:off x="5117270" y="6022345"/>
            <a:ext cx="3812546" cy="261610"/>
          </a:xfrm>
          <a:prstGeom prst="rect">
            <a:avLst/>
          </a:prstGeom>
        </p:spPr>
        <p:txBody>
          <a:bodyPr wrap="square" rtlCol="0" anchor="ctr">
            <a:spAutoFit/>
          </a:bodyPr>
          <a:lstStyle/>
          <a:p>
            <a:pPr algn="ctr"/>
            <a:r>
              <a:rPr lang="en-US" sz="1100" b="1" kern="0" dirty="0" smtClean="0"/>
              <a:t>*quantities may change according to the tested application</a:t>
            </a:r>
          </a:p>
        </p:txBody>
      </p:sp>
    </p:spTree>
    <p:extLst>
      <p:ext uri="{BB962C8B-B14F-4D97-AF65-F5344CB8AC3E}">
        <p14:creationId xmlns:p14="http://schemas.microsoft.com/office/powerpoint/2010/main" xmlns="" val="4131825337"/>
      </p:ext>
    </p:extLst>
  </p:cSld>
  <p:clrMapOvr>
    <a:masterClrMapping/>
  </p:clrMapOvr>
  <p:transition>
    <p:fade/>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E-Line Service - Multi </a:t>
            </a:r>
            <a:r>
              <a:rPr lang="en-US" dirty="0" err="1"/>
              <a:t>CoS</a:t>
            </a:r>
            <a:r>
              <a:rPr lang="en-US" dirty="0"/>
              <a:t> </a:t>
            </a:r>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2" cstate="print"/>
          <a:stretch>
            <a:fillRect/>
          </a:stretch>
        </p:blipFill>
        <p:spPr>
          <a:xfrm>
            <a:off x="126095" y="1212399"/>
            <a:ext cx="6743700" cy="5514975"/>
          </a:xfrm>
          <a:prstGeom prst="rect">
            <a:avLst/>
          </a:prstGeom>
          <a:ln>
            <a:noFill/>
          </a:ln>
          <a:effectLst>
            <a:outerShdw blurRad="292100" dist="139700" dir="2700000" algn="tl" rotWithShape="0">
              <a:srgbClr val="333333">
                <a:alpha val="65000"/>
              </a:srgbClr>
            </a:outerShdw>
          </a:effectLst>
        </p:spPr>
      </p:pic>
      <p:grpSp>
        <p:nvGrpSpPr>
          <p:cNvPr id="5" name="Group 4"/>
          <p:cNvGrpSpPr/>
          <p:nvPr/>
        </p:nvGrpSpPr>
        <p:grpSpPr>
          <a:xfrm>
            <a:off x="6058893" y="1441421"/>
            <a:ext cx="342472" cy="1293796"/>
            <a:chOff x="2362202" y="2515312"/>
            <a:chExt cx="342472" cy="1293796"/>
          </a:xfrm>
        </p:grpSpPr>
        <p:cxnSp>
          <p:nvCxnSpPr>
            <p:cNvPr id="6" name="Straight Arrow Connector 5"/>
            <p:cNvCxnSpPr>
              <a:stCxn id="9" idx="0"/>
            </p:cNvCxnSpPr>
            <p:nvPr/>
          </p:nvCxnSpPr>
          <p:spPr>
            <a:xfrm flipH="1">
              <a:off x="2512951" y="2529714"/>
              <a:ext cx="20487" cy="127939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2362202" y="2515312"/>
              <a:ext cx="342472" cy="254924"/>
              <a:chOff x="192311" y="2725948"/>
              <a:chExt cx="381000" cy="304800"/>
            </a:xfrm>
          </p:grpSpPr>
          <p:sp>
            <p:nvSpPr>
              <p:cNvPr id="8" name="Oval 7"/>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latin typeface="+mn-lt"/>
                  </a:rPr>
                  <a:t>17</a:t>
                </a:r>
              </a:p>
            </p:txBody>
          </p:sp>
        </p:grpSp>
      </p:grpSp>
      <p:sp>
        <p:nvSpPr>
          <p:cNvPr id="10" name="Rectangle 9"/>
          <p:cNvSpPr/>
          <p:nvPr/>
        </p:nvSpPr>
        <p:spPr>
          <a:xfrm>
            <a:off x="303322" y="3114232"/>
            <a:ext cx="464685" cy="5519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724394" y="2627038"/>
            <a:ext cx="790609" cy="457314"/>
            <a:chOff x="1914065" y="2515312"/>
            <a:chExt cx="790609" cy="457314"/>
          </a:xfrm>
        </p:grpSpPr>
        <p:cxnSp>
          <p:nvCxnSpPr>
            <p:cNvPr id="12" name="Straight Arrow Connector 11"/>
            <p:cNvCxnSpPr>
              <a:stCxn id="15" idx="0"/>
            </p:cNvCxnSpPr>
            <p:nvPr/>
          </p:nvCxnSpPr>
          <p:spPr>
            <a:xfrm flipH="1">
              <a:off x="1914065" y="2529714"/>
              <a:ext cx="619373" cy="44291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3" name="Group 7"/>
            <p:cNvGrpSpPr/>
            <p:nvPr/>
          </p:nvGrpSpPr>
          <p:grpSpPr>
            <a:xfrm>
              <a:off x="2362202" y="2515312"/>
              <a:ext cx="342472" cy="254924"/>
              <a:chOff x="192311" y="2725948"/>
              <a:chExt cx="381000" cy="304800"/>
            </a:xfrm>
          </p:grpSpPr>
          <p:sp>
            <p:nvSpPr>
              <p:cNvPr id="14" name="Oval 13"/>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latin typeface="+mn-lt"/>
                  </a:rPr>
                  <a:t>16</a:t>
                </a:r>
              </a:p>
            </p:txBody>
          </p:sp>
        </p:grpSp>
      </p:grpSp>
      <p:sp>
        <p:nvSpPr>
          <p:cNvPr id="16" name="Rectangle 15"/>
          <p:cNvSpPr/>
          <p:nvPr/>
        </p:nvSpPr>
        <p:spPr>
          <a:xfrm>
            <a:off x="5251797" y="2841373"/>
            <a:ext cx="1016719" cy="34513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9028" y="5592812"/>
            <a:ext cx="7097486" cy="11345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Line Callout 2 16"/>
          <p:cNvSpPr/>
          <p:nvPr/>
        </p:nvSpPr>
        <p:spPr>
          <a:xfrm>
            <a:off x="6704231" y="2579016"/>
            <a:ext cx="2402301" cy="2425529"/>
          </a:xfrm>
          <a:prstGeom prst="borderCallout2">
            <a:avLst>
              <a:gd name="adj1" fmla="val 100130"/>
              <a:gd name="adj2" fmla="val 27331"/>
              <a:gd name="adj3" fmla="val 125206"/>
              <a:gd name="adj4" fmla="val 27185"/>
              <a:gd name="adj5" fmla="val 140689"/>
              <a:gd name="adj6" fmla="val -3640"/>
            </a:avLst>
          </a:prstGeom>
          <a:solidFill>
            <a:srgbClr val="F29400"/>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solidFill>
                  <a:schemeClr val="tx1"/>
                </a:solidFill>
              </a:rPr>
              <a:t>16. Click the small arrow to move to Z point configuration.</a:t>
            </a:r>
          </a:p>
          <a:p>
            <a:r>
              <a:rPr lang="en-US" sz="1600" dirty="0" smtClean="0">
                <a:solidFill>
                  <a:schemeClr val="tx1"/>
                </a:solidFill>
              </a:rPr>
              <a:t>17. select the specific </a:t>
            </a:r>
            <a:r>
              <a:rPr lang="en-US" sz="1600" dirty="0">
                <a:solidFill>
                  <a:srgbClr val="044ABC"/>
                </a:solidFill>
              </a:rPr>
              <a:t>port</a:t>
            </a:r>
            <a:r>
              <a:rPr lang="en-US" sz="1600" dirty="0" smtClean="0">
                <a:solidFill>
                  <a:srgbClr val="044ABC"/>
                </a:solidFill>
              </a:rPr>
              <a:t> </a:t>
            </a:r>
            <a:r>
              <a:rPr lang="en-US" sz="1600" dirty="0" smtClean="0">
                <a:solidFill>
                  <a:schemeClr val="tx1"/>
                </a:solidFill>
              </a:rPr>
              <a:t>for the Z point.</a:t>
            </a:r>
            <a:br>
              <a:rPr lang="en-US" sz="1600" dirty="0" smtClean="0">
                <a:solidFill>
                  <a:schemeClr val="tx1"/>
                </a:solidFill>
              </a:rPr>
            </a:br>
            <a:r>
              <a:rPr lang="en-US" sz="1600" dirty="0" smtClean="0">
                <a:solidFill>
                  <a:schemeClr val="tx1"/>
                </a:solidFill>
              </a:rPr>
              <a:t/>
            </a:r>
            <a:br>
              <a:rPr lang="en-US" sz="1600" dirty="0" smtClean="0">
                <a:solidFill>
                  <a:schemeClr val="tx1"/>
                </a:solidFill>
              </a:rPr>
            </a:br>
            <a:r>
              <a:rPr lang="en-US" sz="1600" dirty="0" smtClean="0">
                <a:solidFill>
                  <a:schemeClr val="tx1"/>
                </a:solidFill>
              </a:rPr>
              <a:t> In our case, the port is 0/3 of the ETX-2i</a:t>
            </a:r>
            <a:endParaRPr lang="en-US" sz="1600" dirty="0" smtClean="0">
              <a:solidFill>
                <a:srgbClr val="044ABC"/>
              </a:solidFill>
            </a:endParaRPr>
          </a:p>
        </p:txBody>
      </p:sp>
    </p:spTree>
    <p:extLst>
      <p:ext uri="{BB962C8B-B14F-4D97-AF65-F5344CB8AC3E}">
        <p14:creationId xmlns:p14="http://schemas.microsoft.com/office/powerpoint/2010/main" xmlns="" val="3946352651"/>
      </p:ext>
    </p:extLst>
  </p:cSld>
  <p:clrMapOvr>
    <a:masterClrMapping/>
  </p:clrMapOvr>
  <p:transition>
    <p:fade/>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E-Line Service - Multi </a:t>
            </a:r>
            <a:r>
              <a:rPr lang="en-US" dirty="0" err="1"/>
              <a:t>CoS</a:t>
            </a:r>
            <a:r>
              <a:rPr lang="en-US" dirty="0"/>
              <a:t> </a:t>
            </a:r>
          </a:p>
        </p:txBody>
      </p:sp>
      <p:pic>
        <p:nvPicPr>
          <p:cNvPr id="4" name="Picture 3"/>
          <p:cNvPicPr>
            <a:picLocks noChangeAspect="1"/>
          </p:cNvPicPr>
          <p:nvPr/>
        </p:nvPicPr>
        <p:blipFill>
          <a:blip r:embed="rId2" cstate="print"/>
          <a:stretch>
            <a:fillRect/>
          </a:stretch>
        </p:blipFill>
        <p:spPr>
          <a:xfrm>
            <a:off x="0" y="1011610"/>
            <a:ext cx="9138331" cy="4692053"/>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2852467" y="5421999"/>
            <a:ext cx="869155" cy="2816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3571019" y="5008582"/>
            <a:ext cx="790609" cy="457314"/>
            <a:chOff x="1914065" y="2515312"/>
            <a:chExt cx="790609" cy="457314"/>
          </a:xfrm>
        </p:grpSpPr>
        <p:cxnSp>
          <p:nvCxnSpPr>
            <p:cNvPr id="7" name="Straight Arrow Connector 6"/>
            <p:cNvCxnSpPr>
              <a:stCxn id="10" idx="0"/>
            </p:cNvCxnSpPr>
            <p:nvPr/>
          </p:nvCxnSpPr>
          <p:spPr>
            <a:xfrm flipH="1">
              <a:off x="1914065" y="2529714"/>
              <a:ext cx="619373" cy="44291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2362202" y="2515312"/>
              <a:ext cx="342472" cy="254924"/>
              <a:chOff x="192311" y="2725948"/>
              <a:chExt cx="381000" cy="304800"/>
            </a:xfrm>
          </p:grpSpPr>
          <p:sp>
            <p:nvSpPr>
              <p:cNvPr id="9" name="Oval 8"/>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latin typeface="+mn-lt"/>
                  </a:rPr>
                  <a:t>18</a:t>
                </a:r>
              </a:p>
            </p:txBody>
          </p:sp>
        </p:grpSp>
      </p:grpSp>
      <p:sp>
        <p:nvSpPr>
          <p:cNvPr id="11" name="Line Callout 2 10"/>
          <p:cNvSpPr/>
          <p:nvPr/>
        </p:nvSpPr>
        <p:spPr>
          <a:xfrm>
            <a:off x="81415" y="6073649"/>
            <a:ext cx="9004526" cy="732759"/>
          </a:xfrm>
          <a:prstGeom prst="borderCallout2">
            <a:avLst>
              <a:gd name="adj1" fmla="val 1091"/>
              <a:gd name="adj2" fmla="val 10188"/>
              <a:gd name="adj3" fmla="val -62967"/>
              <a:gd name="adj4" fmla="val 10201"/>
              <a:gd name="adj5" fmla="val -83138"/>
              <a:gd name="adj6" fmla="val 30011"/>
            </a:avLst>
          </a:prstGeom>
          <a:solidFill>
            <a:srgbClr val="F29400"/>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solidFill>
                  <a:schemeClr val="tx1"/>
                </a:solidFill>
              </a:rPr>
              <a:t>Now on the bottom left side of the windows you can see the ‘</a:t>
            </a:r>
            <a:r>
              <a:rPr lang="en-US" sz="1600" b="1" dirty="0" smtClean="0">
                <a:solidFill>
                  <a:srgbClr val="044ABC"/>
                </a:solidFill>
              </a:rPr>
              <a:t>Map</a:t>
            </a:r>
            <a:r>
              <a:rPr lang="en-US" sz="1600" dirty="0" smtClean="0">
                <a:solidFill>
                  <a:schemeClr val="tx1"/>
                </a:solidFill>
              </a:rPr>
              <a:t>’ tab with the endpoints.</a:t>
            </a:r>
          </a:p>
          <a:p>
            <a:r>
              <a:rPr lang="en-US" sz="1600" dirty="0" smtClean="0">
                <a:solidFill>
                  <a:schemeClr val="tx1"/>
                </a:solidFill>
              </a:rPr>
              <a:t>In this tab you can also see the </a:t>
            </a:r>
            <a:r>
              <a:rPr lang="en-US" sz="1600" u="sng" dirty="0" smtClean="0">
                <a:solidFill>
                  <a:schemeClr val="tx1"/>
                </a:solidFill>
              </a:rPr>
              <a:t>exclamation sign</a:t>
            </a:r>
            <a:r>
              <a:rPr lang="en-US" sz="1600" dirty="0" smtClean="0">
                <a:solidFill>
                  <a:schemeClr val="tx1"/>
                </a:solidFill>
              </a:rPr>
              <a:t>. This means that a configuration is missing under this tab:</a:t>
            </a:r>
          </a:p>
          <a:p>
            <a:r>
              <a:rPr lang="en-US" sz="1600" dirty="0" smtClean="0">
                <a:solidFill>
                  <a:schemeClr val="tx1"/>
                </a:solidFill>
              </a:rPr>
              <a:t>18. Click the ‘Compute’ button and view your results</a:t>
            </a:r>
          </a:p>
        </p:txBody>
      </p:sp>
    </p:spTree>
    <p:extLst>
      <p:ext uri="{BB962C8B-B14F-4D97-AF65-F5344CB8AC3E}">
        <p14:creationId xmlns:p14="http://schemas.microsoft.com/office/powerpoint/2010/main" xmlns="" val="2137305408"/>
      </p:ext>
    </p:extLst>
  </p:cSld>
  <p:clrMapOvr>
    <a:masterClrMapping/>
  </p:clrMapOvr>
  <p:transition>
    <p:fade/>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E-Line Service - Multi </a:t>
            </a:r>
            <a:r>
              <a:rPr lang="en-US" dirty="0" err="1"/>
              <a:t>CoS</a:t>
            </a:r>
            <a:r>
              <a:rPr lang="en-US" dirty="0"/>
              <a:t> </a:t>
            </a:r>
          </a:p>
        </p:txBody>
      </p:sp>
      <p:sp>
        <p:nvSpPr>
          <p:cNvPr id="3" name="Text Placeholder 2"/>
          <p:cNvSpPr>
            <a:spLocks noGrp="1"/>
          </p:cNvSpPr>
          <p:nvPr>
            <p:ph type="body" sz="quarter" idx="10"/>
          </p:nvPr>
        </p:nvSpPr>
        <p:spPr/>
        <p:txBody>
          <a:bodyPr/>
          <a:lstStyle/>
          <a:p>
            <a:r>
              <a:rPr lang="en-US" dirty="0" smtClean="0"/>
              <a:t>This is a complete view of the ETH service:</a:t>
            </a:r>
            <a:endParaRPr lang="en-US" dirty="0"/>
          </a:p>
        </p:txBody>
      </p:sp>
      <p:pic>
        <p:nvPicPr>
          <p:cNvPr id="4" name="Picture 3"/>
          <p:cNvPicPr>
            <a:picLocks noChangeAspect="1"/>
          </p:cNvPicPr>
          <p:nvPr/>
        </p:nvPicPr>
        <p:blipFill>
          <a:blip r:embed="rId2" cstate="print"/>
          <a:stretch>
            <a:fillRect/>
          </a:stretch>
        </p:blipFill>
        <p:spPr>
          <a:xfrm>
            <a:off x="10522" y="1830496"/>
            <a:ext cx="9144000" cy="4967941"/>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8548914" y="6595600"/>
            <a:ext cx="561814" cy="22336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7353504" y="6580844"/>
            <a:ext cx="1158246" cy="254924"/>
            <a:chOff x="2362202" y="2515312"/>
            <a:chExt cx="1158246" cy="254924"/>
          </a:xfrm>
        </p:grpSpPr>
        <p:cxnSp>
          <p:nvCxnSpPr>
            <p:cNvPr id="7" name="Straight Arrow Connector 6"/>
            <p:cNvCxnSpPr>
              <a:stCxn id="10" idx="0"/>
            </p:cNvCxnSpPr>
            <p:nvPr/>
          </p:nvCxnSpPr>
          <p:spPr>
            <a:xfrm>
              <a:off x="2533438" y="2529714"/>
              <a:ext cx="987010" cy="11203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2362202" y="2515312"/>
              <a:ext cx="342472" cy="254924"/>
              <a:chOff x="192311" y="2725948"/>
              <a:chExt cx="381000" cy="304800"/>
            </a:xfrm>
          </p:grpSpPr>
          <p:sp>
            <p:nvSpPr>
              <p:cNvPr id="9" name="Oval 8"/>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latin typeface="+mn-lt"/>
                  </a:rPr>
                  <a:t>19</a:t>
                </a:r>
              </a:p>
            </p:txBody>
          </p:sp>
        </p:grpSp>
      </p:grpSp>
      <p:sp>
        <p:nvSpPr>
          <p:cNvPr id="11" name="Line Callout 2 10"/>
          <p:cNvSpPr/>
          <p:nvPr/>
        </p:nvSpPr>
        <p:spPr>
          <a:xfrm>
            <a:off x="1880782" y="5856895"/>
            <a:ext cx="7263218" cy="515329"/>
          </a:xfrm>
          <a:prstGeom prst="borderCallout2">
            <a:avLst>
              <a:gd name="adj1" fmla="val 100130"/>
              <a:gd name="adj2" fmla="val 27331"/>
              <a:gd name="adj3" fmla="val 125206"/>
              <a:gd name="adj4" fmla="val 27185"/>
              <a:gd name="adj5" fmla="val 142697"/>
              <a:gd name="adj6" fmla="val 55510"/>
            </a:avLst>
          </a:prstGeom>
          <a:solidFill>
            <a:srgbClr val="F29400"/>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solidFill>
                  <a:schemeClr val="tx1"/>
                </a:solidFill>
              </a:rPr>
              <a:t>19. Save the configuration. The action would be according to the administrative state of the service (Design/Provision/Active)</a:t>
            </a:r>
          </a:p>
        </p:txBody>
      </p:sp>
    </p:spTree>
    <p:extLst>
      <p:ext uri="{BB962C8B-B14F-4D97-AF65-F5344CB8AC3E}">
        <p14:creationId xmlns:p14="http://schemas.microsoft.com/office/powerpoint/2010/main" xmlns="" val="2169932592"/>
      </p:ext>
    </p:extLst>
  </p:cSld>
  <p:clrMapOvr>
    <a:masterClrMapping/>
  </p:clrMapOvr>
  <p:transition>
    <p:fade/>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 The configuration - Success Criteria</a:t>
            </a:r>
            <a:endParaRPr lang="en-US" dirty="0"/>
          </a:p>
        </p:txBody>
      </p:sp>
      <p:sp>
        <p:nvSpPr>
          <p:cNvPr id="3" name="Text Placeholder 2"/>
          <p:cNvSpPr>
            <a:spLocks noGrp="1"/>
          </p:cNvSpPr>
          <p:nvPr>
            <p:ph type="body" sz="quarter" idx="10"/>
          </p:nvPr>
        </p:nvSpPr>
        <p:spPr/>
        <p:txBody>
          <a:bodyPr/>
          <a:lstStyle/>
          <a:p>
            <a:pPr lvl="0"/>
            <a:r>
              <a:rPr lang="en-US" dirty="0"/>
              <a:t>Simultaneously transmit flows according to the traffic description for 1min</a:t>
            </a:r>
          </a:p>
          <a:p>
            <a:endParaRPr lang="en-US" dirty="0"/>
          </a:p>
        </p:txBody>
      </p:sp>
      <p:graphicFrame>
        <p:nvGraphicFramePr>
          <p:cNvPr id="6" name="Table 5"/>
          <p:cNvGraphicFramePr>
            <a:graphicFrameLocks noGrp="1"/>
          </p:cNvGraphicFramePr>
          <p:nvPr/>
        </p:nvGraphicFramePr>
        <p:xfrm>
          <a:off x="361378" y="2765825"/>
          <a:ext cx="8442288" cy="2168640"/>
        </p:xfrm>
        <a:graphic>
          <a:graphicData uri="http://schemas.openxmlformats.org/drawingml/2006/table">
            <a:tbl>
              <a:tblPr firstRow="1" firstCol="1" bandRow="1">
                <a:tableStyleId>{85BE263C-DBD7-4A20-BB59-AAB30ACAA65A}</a:tableStyleId>
              </a:tblPr>
              <a:tblGrid>
                <a:gridCol w="4049553"/>
                <a:gridCol w="4392735"/>
              </a:tblGrid>
              <a:tr h="388413">
                <a:tc>
                  <a:txBody>
                    <a:bodyPr/>
                    <a:lstStyle/>
                    <a:p>
                      <a:pPr marL="0" marR="0">
                        <a:spcBef>
                          <a:spcPts val="300"/>
                        </a:spcBef>
                        <a:spcAft>
                          <a:spcPts val="300"/>
                        </a:spcAft>
                      </a:pPr>
                      <a:r>
                        <a:rPr lang="en-US" sz="1200" b="1">
                          <a:effectLst/>
                          <a:latin typeface="Calibri" panose="020F0502020204030204" pitchFamily="34" charset="0"/>
                          <a:ea typeface="Times New Roman" panose="02020603050405020304" pitchFamily="18" charset="0"/>
                          <a:cs typeface="Arial" panose="020B0604020202020204" pitchFamily="34" charset="0"/>
                        </a:rPr>
                        <a:t>Traffic</a:t>
                      </a:r>
                    </a:p>
                  </a:txBody>
                  <a:tcPr marL="68580" marR="68580" marT="0" marB="0"/>
                </a:tc>
                <a:tc>
                  <a:txBody>
                    <a:bodyPr/>
                    <a:lstStyle/>
                    <a:p>
                      <a:pPr marL="0" marR="0">
                        <a:spcBef>
                          <a:spcPts val="300"/>
                        </a:spcBef>
                        <a:spcAft>
                          <a:spcPts val="300"/>
                        </a:spcAft>
                      </a:pPr>
                      <a:r>
                        <a:rPr lang="en-US" sz="1200" b="1">
                          <a:effectLst/>
                          <a:latin typeface="Calibri" panose="020F0502020204030204" pitchFamily="34" charset="0"/>
                          <a:ea typeface="Times New Roman" panose="02020603050405020304" pitchFamily="18" charset="0"/>
                          <a:cs typeface="Arial" panose="020B0604020202020204" pitchFamily="34" charset="0"/>
                        </a:rPr>
                        <a:t>Expected Results</a:t>
                      </a:r>
                    </a:p>
                  </a:txBody>
                  <a:tcPr marL="68580" marR="68580" marT="0" marB="0"/>
                </a:tc>
              </a:tr>
              <a:tr h="647355">
                <a:tc>
                  <a:txBody>
                    <a:bodyPr/>
                    <a:lstStyle/>
                    <a:p>
                      <a:pPr marL="0" marR="0">
                        <a:spcBef>
                          <a:spcPts val="300"/>
                        </a:spcBef>
                        <a:spcAft>
                          <a:spcPts val="300"/>
                        </a:spcAft>
                        <a:tabLst>
                          <a:tab pos="180340" algn="l"/>
                        </a:tabLst>
                      </a:pPr>
                      <a:r>
                        <a:rPr lang="en-US" sz="1000" dirty="0">
                          <a:effectLst/>
                          <a:latin typeface="Calibri" panose="020F0502020204030204" pitchFamily="34" charset="0"/>
                          <a:ea typeface="Times New Roman" panose="02020603050405020304" pitchFamily="18" charset="0"/>
                          <a:cs typeface="Arial" panose="020B0604020202020204" pitchFamily="34" charset="0"/>
                        </a:rPr>
                        <a:t>S2- stream#1) </a:t>
                      </a:r>
                      <a:r>
                        <a:rPr lang="en-US" sz="1000" b="1" dirty="0">
                          <a:effectLst/>
                          <a:latin typeface="Calibri" panose="020F0502020204030204" pitchFamily="34" charset="0"/>
                          <a:ea typeface="Times New Roman" panose="02020603050405020304" pitchFamily="18" charset="0"/>
                          <a:cs typeface="Arial" panose="020B0604020202020204" pitchFamily="34" charset="0"/>
                        </a:rPr>
                        <a:t>Platinum</a:t>
                      </a:r>
                      <a:r>
                        <a:rPr lang="en-US" sz="1000" dirty="0">
                          <a:effectLst/>
                          <a:latin typeface="Calibri" panose="020F0502020204030204" pitchFamily="34" charset="0"/>
                          <a:ea typeface="Times New Roman" panose="02020603050405020304" pitchFamily="18" charset="0"/>
                          <a:cs typeface="Arial" panose="020B0604020202020204" pitchFamily="34" charset="0"/>
                        </a:rPr>
                        <a:t> </a:t>
                      </a:r>
                      <a:r>
                        <a:rPr lang="en-US" sz="1000" dirty="0" err="1">
                          <a:effectLst/>
                          <a:latin typeface="Calibri" panose="020F0502020204030204" pitchFamily="34" charset="0"/>
                          <a:ea typeface="Times New Roman" panose="02020603050405020304" pitchFamily="18" charset="0"/>
                          <a:cs typeface="Arial" panose="020B0604020202020204" pitchFamily="34" charset="0"/>
                        </a:rPr>
                        <a:t>Vlan</a:t>
                      </a:r>
                      <a:r>
                        <a:rPr lang="en-US" sz="1000" dirty="0">
                          <a:effectLst/>
                          <a:latin typeface="Calibri" panose="020F0502020204030204" pitchFamily="34" charset="0"/>
                          <a:ea typeface="Times New Roman" panose="02020603050405020304" pitchFamily="18" charset="0"/>
                          <a:cs typeface="Arial" panose="020B0604020202020204" pitchFamily="34" charset="0"/>
                        </a:rPr>
                        <a:t>+ </a:t>
                      </a:r>
                      <a:r>
                        <a:rPr lang="en-US" sz="1000" dirty="0" err="1">
                          <a:effectLst/>
                          <a:latin typeface="Calibri" panose="020F0502020204030204" pitchFamily="34" charset="0"/>
                          <a:ea typeface="Times New Roman" panose="02020603050405020304" pitchFamily="18" charset="0"/>
                          <a:cs typeface="Arial" panose="020B0604020202020204" pitchFamily="34" charset="0"/>
                        </a:rPr>
                        <a:t>pBit</a:t>
                      </a:r>
                      <a:r>
                        <a:rPr lang="en-US" sz="1000" dirty="0">
                          <a:effectLst/>
                          <a:latin typeface="Calibri" panose="020F0502020204030204" pitchFamily="34" charset="0"/>
                          <a:ea typeface="Times New Roman" panose="02020603050405020304" pitchFamily="18" charset="0"/>
                          <a:cs typeface="Arial" panose="020B0604020202020204" pitchFamily="34" charset="0"/>
                        </a:rPr>
                        <a:t>  100Mbps, A -&gt; Z</a:t>
                      </a:r>
                      <a:br>
                        <a:rPr lang="en-US" sz="1000" dirty="0">
                          <a:effectLst/>
                          <a:latin typeface="Calibri" panose="020F0502020204030204" pitchFamily="34" charset="0"/>
                          <a:ea typeface="Times New Roman" panose="02020603050405020304" pitchFamily="18" charset="0"/>
                          <a:cs typeface="Arial" panose="020B0604020202020204" pitchFamily="34" charset="0"/>
                        </a:rPr>
                      </a:br>
                      <a:r>
                        <a:rPr lang="en-US" sz="1000" dirty="0">
                          <a:effectLst/>
                          <a:latin typeface="Calibri" panose="020F0502020204030204" pitchFamily="34" charset="0"/>
                          <a:ea typeface="Times New Roman" panose="02020603050405020304" pitchFamily="18" charset="0"/>
                          <a:cs typeface="Arial" panose="020B0604020202020204" pitchFamily="34" charset="0"/>
                        </a:rPr>
                        <a:t>S2- stream#2) </a:t>
                      </a:r>
                      <a:r>
                        <a:rPr lang="en-US" sz="1000" b="1" dirty="0">
                          <a:effectLst/>
                          <a:latin typeface="Calibri" panose="020F0502020204030204" pitchFamily="34" charset="0"/>
                          <a:ea typeface="Times New Roman" panose="02020603050405020304" pitchFamily="18" charset="0"/>
                          <a:cs typeface="Arial" panose="020B0604020202020204" pitchFamily="34" charset="0"/>
                        </a:rPr>
                        <a:t>Gold</a:t>
                      </a:r>
                      <a:r>
                        <a:rPr lang="en-US" sz="1000" dirty="0">
                          <a:effectLst/>
                          <a:latin typeface="Calibri" panose="020F0502020204030204" pitchFamily="34" charset="0"/>
                          <a:ea typeface="Times New Roman" panose="02020603050405020304" pitchFamily="18" charset="0"/>
                          <a:cs typeface="Arial" panose="020B0604020202020204" pitchFamily="34" charset="0"/>
                        </a:rPr>
                        <a:t> </a:t>
                      </a:r>
                      <a:r>
                        <a:rPr lang="en-US" sz="1000" dirty="0" err="1">
                          <a:effectLst/>
                          <a:latin typeface="Calibri" panose="020F0502020204030204" pitchFamily="34" charset="0"/>
                          <a:ea typeface="Times New Roman" panose="02020603050405020304" pitchFamily="18" charset="0"/>
                          <a:cs typeface="Arial" panose="020B0604020202020204" pitchFamily="34" charset="0"/>
                        </a:rPr>
                        <a:t>Vlan</a:t>
                      </a:r>
                      <a:r>
                        <a:rPr lang="en-US" sz="1000" dirty="0">
                          <a:effectLst/>
                          <a:latin typeface="Calibri" panose="020F0502020204030204" pitchFamily="34" charset="0"/>
                          <a:ea typeface="Times New Roman" panose="02020603050405020304" pitchFamily="18" charset="0"/>
                          <a:cs typeface="Arial" panose="020B0604020202020204" pitchFamily="34" charset="0"/>
                        </a:rPr>
                        <a:t>+ </a:t>
                      </a:r>
                      <a:r>
                        <a:rPr lang="en-US" sz="1000" dirty="0" err="1">
                          <a:effectLst/>
                          <a:latin typeface="Calibri" panose="020F0502020204030204" pitchFamily="34" charset="0"/>
                          <a:ea typeface="Times New Roman" panose="02020603050405020304" pitchFamily="18" charset="0"/>
                          <a:cs typeface="Arial" panose="020B0604020202020204" pitchFamily="34" charset="0"/>
                        </a:rPr>
                        <a:t>pBit</a:t>
                      </a:r>
                      <a:r>
                        <a:rPr lang="en-US" sz="1000" dirty="0">
                          <a:effectLst/>
                          <a:latin typeface="Calibri" panose="020F0502020204030204" pitchFamily="34" charset="0"/>
                          <a:ea typeface="Times New Roman" panose="02020603050405020304" pitchFamily="18" charset="0"/>
                          <a:cs typeface="Arial" panose="020B0604020202020204" pitchFamily="34" charset="0"/>
                        </a:rPr>
                        <a:t>  100Mbps, A -&gt; Z</a:t>
                      </a:r>
                      <a:br>
                        <a:rPr lang="en-US" sz="1000" dirty="0">
                          <a:effectLst/>
                          <a:latin typeface="Calibri" panose="020F0502020204030204" pitchFamily="34" charset="0"/>
                          <a:ea typeface="Times New Roman" panose="02020603050405020304" pitchFamily="18" charset="0"/>
                          <a:cs typeface="Arial" panose="020B0604020202020204" pitchFamily="34" charset="0"/>
                        </a:rPr>
                      </a:br>
                      <a:r>
                        <a:rPr lang="en-US" sz="1000" dirty="0">
                          <a:effectLst/>
                          <a:latin typeface="Calibri" panose="020F0502020204030204" pitchFamily="34" charset="0"/>
                          <a:ea typeface="Times New Roman" panose="02020603050405020304" pitchFamily="18" charset="0"/>
                          <a:cs typeface="Arial" panose="020B0604020202020204" pitchFamily="34" charset="0"/>
                        </a:rPr>
                        <a:t>S2- stream#3) </a:t>
                      </a:r>
                      <a:r>
                        <a:rPr lang="en-US" sz="1000" b="1" dirty="0">
                          <a:effectLst/>
                          <a:latin typeface="Calibri" panose="020F0502020204030204" pitchFamily="34" charset="0"/>
                          <a:ea typeface="Times New Roman" panose="02020603050405020304" pitchFamily="18" charset="0"/>
                          <a:cs typeface="Arial" panose="020B0604020202020204" pitchFamily="34" charset="0"/>
                        </a:rPr>
                        <a:t>Silver</a:t>
                      </a:r>
                      <a:r>
                        <a:rPr lang="en-US" sz="1000" dirty="0">
                          <a:effectLst/>
                          <a:latin typeface="Calibri" panose="020F0502020204030204" pitchFamily="34" charset="0"/>
                          <a:ea typeface="Times New Roman" panose="02020603050405020304" pitchFamily="18" charset="0"/>
                          <a:cs typeface="Arial" panose="020B0604020202020204" pitchFamily="34" charset="0"/>
                        </a:rPr>
                        <a:t> </a:t>
                      </a:r>
                      <a:r>
                        <a:rPr lang="en-US" sz="1000" dirty="0" err="1">
                          <a:effectLst/>
                          <a:latin typeface="Calibri" panose="020F0502020204030204" pitchFamily="34" charset="0"/>
                          <a:ea typeface="Times New Roman" panose="02020603050405020304" pitchFamily="18" charset="0"/>
                          <a:cs typeface="Arial" panose="020B0604020202020204" pitchFamily="34" charset="0"/>
                        </a:rPr>
                        <a:t>Vlan</a:t>
                      </a:r>
                      <a:r>
                        <a:rPr lang="en-US" sz="1000" dirty="0">
                          <a:effectLst/>
                          <a:latin typeface="Calibri" panose="020F0502020204030204" pitchFamily="34" charset="0"/>
                          <a:ea typeface="Times New Roman" panose="02020603050405020304" pitchFamily="18" charset="0"/>
                          <a:cs typeface="Arial" panose="020B0604020202020204" pitchFamily="34" charset="0"/>
                        </a:rPr>
                        <a:t>+ </a:t>
                      </a:r>
                      <a:r>
                        <a:rPr lang="en-US" sz="1000" dirty="0" err="1">
                          <a:effectLst/>
                          <a:latin typeface="Calibri" panose="020F0502020204030204" pitchFamily="34" charset="0"/>
                          <a:ea typeface="Times New Roman" panose="02020603050405020304" pitchFamily="18" charset="0"/>
                          <a:cs typeface="Arial" panose="020B0604020202020204" pitchFamily="34" charset="0"/>
                        </a:rPr>
                        <a:t>pBit</a:t>
                      </a:r>
                      <a:r>
                        <a:rPr lang="en-US" sz="1000" dirty="0">
                          <a:effectLst/>
                          <a:latin typeface="Calibri" panose="020F0502020204030204" pitchFamily="34" charset="0"/>
                          <a:ea typeface="Times New Roman" panose="02020603050405020304" pitchFamily="18" charset="0"/>
                          <a:cs typeface="Arial" panose="020B0604020202020204" pitchFamily="34" charset="0"/>
                        </a:rPr>
                        <a:t>  100Mbps, A -&gt; Z </a:t>
                      </a:r>
                      <a:endParaRPr lang="en-US" sz="11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spcBef>
                          <a:spcPts val="300"/>
                        </a:spcBef>
                        <a:spcAft>
                          <a:spcPts val="300"/>
                        </a:spcAft>
                        <a:tabLst>
                          <a:tab pos="180340" algn="l"/>
                        </a:tabLst>
                      </a:pPr>
                      <a:r>
                        <a:rPr lang="en-US" sz="1000">
                          <a:effectLst/>
                          <a:latin typeface="Calibri" panose="020F0502020204030204" pitchFamily="34" charset="0"/>
                          <a:ea typeface="Times New Roman" panose="02020603050405020304" pitchFamily="18" charset="0"/>
                          <a:cs typeface="Arial" panose="020B0604020202020204" pitchFamily="34" charset="0"/>
                        </a:rPr>
                        <a:t>S2- stream#1) Received traffic at each end = 35Mbps</a:t>
                      </a:r>
                      <a:br>
                        <a:rPr lang="en-US" sz="1000">
                          <a:effectLst/>
                          <a:latin typeface="Calibri" panose="020F0502020204030204" pitchFamily="34" charset="0"/>
                          <a:ea typeface="Times New Roman" panose="02020603050405020304" pitchFamily="18" charset="0"/>
                          <a:cs typeface="Arial" panose="020B0604020202020204" pitchFamily="34" charset="0"/>
                        </a:rPr>
                      </a:br>
                      <a:r>
                        <a:rPr lang="en-US" sz="1000">
                          <a:effectLst/>
                          <a:latin typeface="Calibri" panose="020F0502020204030204" pitchFamily="34" charset="0"/>
                          <a:ea typeface="Times New Roman" panose="02020603050405020304" pitchFamily="18" charset="0"/>
                          <a:cs typeface="Arial" panose="020B0604020202020204" pitchFamily="34" charset="0"/>
                        </a:rPr>
                        <a:t>S2- stream#2) Received traffic at each end = 25Mbps</a:t>
                      </a:r>
                      <a:br>
                        <a:rPr lang="en-US" sz="1000">
                          <a:effectLst/>
                          <a:latin typeface="Calibri" panose="020F0502020204030204" pitchFamily="34" charset="0"/>
                          <a:ea typeface="Times New Roman" panose="02020603050405020304" pitchFamily="18" charset="0"/>
                          <a:cs typeface="Arial" panose="020B0604020202020204" pitchFamily="34" charset="0"/>
                        </a:rPr>
                      </a:br>
                      <a:r>
                        <a:rPr lang="en-US" sz="1000">
                          <a:effectLst/>
                          <a:latin typeface="Calibri" panose="020F0502020204030204" pitchFamily="34" charset="0"/>
                          <a:ea typeface="Times New Roman" panose="02020603050405020304" pitchFamily="18" charset="0"/>
                          <a:cs typeface="Arial" panose="020B0604020202020204" pitchFamily="34" charset="0"/>
                        </a:rPr>
                        <a:t>S2- stream#3) Received traffic at each end = 10Mbps</a:t>
                      </a:r>
                      <a:endParaRPr lang="en-US" sz="11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r>
              <a:tr h="1132872">
                <a:tc>
                  <a:txBody>
                    <a:bodyPr/>
                    <a:lstStyle/>
                    <a:p>
                      <a:pPr marL="0" marR="0">
                        <a:spcBef>
                          <a:spcPts val="300"/>
                        </a:spcBef>
                        <a:spcAft>
                          <a:spcPts val="300"/>
                        </a:spcAft>
                        <a:tabLst>
                          <a:tab pos="180340" algn="l"/>
                        </a:tabLst>
                      </a:pPr>
                      <a:r>
                        <a:rPr lang="en-US" sz="1000">
                          <a:effectLst/>
                          <a:latin typeface="Calibri" panose="020F0502020204030204" pitchFamily="34" charset="0"/>
                          <a:ea typeface="Times New Roman" panose="02020603050405020304" pitchFamily="18" charset="0"/>
                          <a:cs typeface="Arial" panose="020B0604020202020204" pitchFamily="34" charset="0"/>
                        </a:rPr>
                        <a:t>S2- stream#1) </a:t>
                      </a:r>
                      <a:r>
                        <a:rPr lang="en-US" sz="1000" b="1">
                          <a:effectLst/>
                          <a:latin typeface="Calibri" panose="020F0502020204030204" pitchFamily="34" charset="0"/>
                          <a:ea typeface="Times New Roman" panose="02020603050405020304" pitchFamily="18" charset="0"/>
                          <a:cs typeface="Arial" panose="020B0604020202020204" pitchFamily="34" charset="0"/>
                        </a:rPr>
                        <a:t>Platinum</a:t>
                      </a:r>
                      <a:r>
                        <a:rPr lang="en-US" sz="1000">
                          <a:effectLst/>
                          <a:latin typeface="Calibri" panose="020F0502020204030204" pitchFamily="34" charset="0"/>
                          <a:ea typeface="Times New Roman" panose="02020603050405020304" pitchFamily="18" charset="0"/>
                          <a:cs typeface="Arial" panose="020B0604020202020204" pitchFamily="34" charset="0"/>
                        </a:rPr>
                        <a:t> Vlan+ pBit  100Mbps, Z -&gt; A</a:t>
                      </a:r>
                      <a:br>
                        <a:rPr lang="en-US" sz="1000">
                          <a:effectLst/>
                          <a:latin typeface="Calibri" panose="020F0502020204030204" pitchFamily="34" charset="0"/>
                          <a:ea typeface="Times New Roman" panose="02020603050405020304" pitchFamily="18" charset="0"/>
                          <a:cs typeface="Arial" panose="020B0604020202020204" pitchFamily="34" charset="0"/>
                        </a:rPr>
                      </a:br>
                      <a:r>
                        <a:rPr lang="en-US" sz="1000">
                          <a:effectLst/>
                          <a:latin typeface="Calibri" panose="020F0502020204030204" pitchFamily="34" charset="0"/>
                          <a:ea typeface="Times New Roman" panose="02020603050405020304" pitchFamily="18" charset="0"/>
                          <a:cs typeface="Arial" panose="020B0604020202020204" pitchFamily="34" charset="0"/>
                        </a:rPr>
                        <a:t>S2- stream#2) </a:t>
                      </a:r>
                      <a:r>
                        <a:rPr lang="en-US" sz="1000" b="1">
                          <a:effectLst/>
                          <a:latin typeface="Calibri" panose="020F0502020204030204" pitchFamily="34" charset="0"/>
                          <a:ea typeface="Times New Roman" panose="02020603050405020304" pitchFamily="18" charset="0"/>
                          <a:cs typeface="Arial" panose="020B0604020202020204" pitchFamily="34" charset="0"/>
                        </a:rPr>
                        <a:t>Gold</a:t>
                      </a:r>
                      <a:r>
                        <a:rPr lang="en-US" sz="1000">
                          <a:effectLst/>
                          <a:latin typeface="Calibri" panose="020F0502020204030204" pitchFamily="34" charset="0"/>
                          <a:ea typeface="Times New Roman" panose="02020603050405020304" pitchFamily="18" charset="0"/>
                          <a:cs typeface="Arial" panose="020B0604020202020204" pitchFamily="34" charset="0"/>
                        </a:rPr>
                        <a:t> Vlan+ pBit  100Mbps, Z -&gt; A</a:t>
                      </a:r>
                      <a:br>
                        <a:rPr lang="en-US" sz="1000">
                          <a:effectLst/>
                          <a:latin typeface="Calibri" panose="020F0502020204030204" pitchFamily="34" charset="0"/>
                          <a:ea typeface="Times New Roman" panose="02020603050405020304" pitchFamily="18" charset="0"/>
                          <a:cs typeface="Arial" panose="020B0604020202020204" pitchFamily="34" charset="0"/>
                        </a:rPr>
                      </a:br>
                      <a:r>
                        <a:rPr lang="en-US" sz="1000">
                          <a:effectLst/>
                          <a:latin typeface="Calibri" panose="020F0502020204030204" pitchFamily="34" charset="0"/>
                          <a:ea typeface="Times New Roman" panose="02020603050405020304" pitchFamily="18" charset="0"/>
                          <a:cs typeface="Arial" panose="020B0604020202020204" pitchFamily="34" charset="0"/>
                        </a:rPr>
                        <a:t>S2- stream#3) </a:t>
                      </a:r>
                      <a:r>
                        <a:rPr lang="en-US" sz="1000" b="1">
                          <a:effectLst/>
                          <a:latin typeface="Calibri" panose="020F0502020204030204" pitchFamily="34" charset="0"/>
                          <a:ea typeface="Times New Roman" panose="02020603050405020304" pitchFamily="18" charset="0"/>
                          <a:cs typeface="Arial" panose="020B0604020202020204" pitchFamily="34" charset="0"/>
                        </a:rPr>
                        <a:t>Silver</a:t>
                      </a:r>
                      <a:r>
                        <a:rPr lang="en-US" sz="1000">
                          <a:effectLst/>
                          <a:latin typeface="Calibri" panose="020F0502020204030204" pitchFamily="34" charset="0"/>
                          <a:ea typeface="Times New Roman" panose="02020603050405020304" pitchFamily="18" charset="0"/>
                          <a:cs typeface="Arial" panose="020B0604020202020204" pitchFamily="34" charset="0"/>
                        </a:rPr>
                        <a:t> Vlan+ pBit  100Mbps, Z -&gt; A</a:t>
                      </a:r>
                      <a:endParaRPr lang="en-US" sz="11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spcBef>
                          <a:spcPts val="300"/>
                        </a:spcBef>
                        <a:spcAft>
                          <a:spcPts val="300"/>
                        </a:spcAft>
                        <a:tabLst>
                          <a:tab pos="180340" algn="l"/>
                        </a:tabLst>
                      </a:pPr>
                      <a:r>
                        <a:rPr lang="en-US" sz="1000" dirty="0">
                          <a:effectLst/>
                          <a:latin typeface="Calibri" panose="020F0502020204030204" pitchFamily="34" charset="0"/>
                          <a:ea typeface="Times New Roman" panose="02020603050405020304" pitchFamily="18" charset="0"/>
                          <a:cs typeface="Arial" panose="020B0604020202020204" pitchFamily="34" charset="0"/>
                        </a:rPr>
                        <a:t>S2- stream#1) Received traffic at each end = 35Mbps</a:t>
                      </a:r>
                      <a:br>
                        <a:rPr lang="en-US" sz="1000" dirty="0">
                          <a:effectLst/>
                          <a:latin typeface="Calibri" panose="020F0502020204030204" pitchFamily="34" charset="0"/>
                          <a:ea typeface="Times New Roman" panose="02020603050405020304" pitchFamily="18" charset="0"/>
                          <a:cs typeface="Arial" panose="020B0604020202020204" pitchFamily="34" charset="0"/>
                        </a:rPr>
                      </a:br>
                      <a:r>
                        <a:rPr lang="en-US" sz="1000" dirty="0">
                          <a:effectLst/>
                          <a:latin typeface="Calibri" panose="020F0502020204030204" pitchFamily="34" charset="0"/>
                          <a:ea typeface="Times New Roman" panose="02020603050405020304" pitchFamily="18" charset="0"/>
                          <a:cs typeface="Arial" panose="020B0604020202020204" pitchFamily="34" charset="0"/>
                        </a:rPr>
                        <a:t>S2- stream#2) Received traffic at each end = 25Mbps</a:t>
                      </a:r>
                      <a:br>
                        <a:rPr lang="en-US" sz="1000" dirty="0">
                          <a:effectLst/>
                          <a:latin typeface="Calibri" panose="020F0502020204030204" pitchFamily="34" charset="0"/>
                          <a:ea typeface="Times New Roman" panose="02020603050405020304" pitchFamily="18" charset="0"/>
                          <a:cs typeface="Arial" panose="020B0604020202020204" pitchFamily="34" charset="0"/>
                        </a:rPr>
                      </a:br>
                      <a:r>
                        <a:rPr lang="en-US" sz="1000" dirty="0">
                          <a:effectLst/>
                          <a:latin typeface="Calibri" panose="020F0502020204030204" pitchFamily="34" charset="0"/>
                          <a:ea typeface="Times New Roman" panose="02020603050405020304" pitchFamily="18" charset="0"/>
                          <a:cs typeface="Arial" panose="020B0604020202020204" pitchFamily="34" charset="0"/>
                        </a:rPr>
                        <a:t>S2- stream#3) Received traffic at each end = 10Mbps</a:t>
                      </a:r>
                      <a:endParaRPr lang="en-US" sz="11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r>
            </a:tbl>
          </a:graphicData>
        </a:graphic>
      </p:graphicFrame>
      <p:graphicFrame>
        <p:nvGraphicFramePr>
          <p:cNvPr id="7" name="Table 6"/>
          <p:cNvGraphicFramePr>
            <a:graphicFrameLocks noGrp="1"/>
          </p:cNvGraphicFramePr>
          <p:nvPr/>
        </p:nvGraphicFramePr>
        <p:xfrm>
          <a:off x="361378" y="5242324"/>
          <a:ext cx="8442288" cy="1160803"/>
        </p:xfrm>
        <a:graphic>
          <a:graphicData uri="http://schemas.openxmlformats.org/drawingml/2006/table">
            <a:tbl>
              <a:tblPr firstRow="1" firstCol="1" bandRow="1">
                <a:tableStyleId>{85BE263C-DBD7-4A20-BB59-AAB30ACAA65A}</a:tableStyleId>
              </a:tblPr>
              <a:tblGrid>
                <a:gridCol w="4049553"/>
                <a:gridCol w="4392735"/>
              </a:tblGrid>
              <a:tr h="627403">
                <a:tc>
                  <a:txBody>
                    <a:bodyPr/>
                    <a:lstStyle/>
                    <a:p>
                      <a:pPr marL="0" marR="0">
                        <a:spcBef>
                          <a:spcPts val="300"/>
                        </a:spcBef>
                        <a:spcAft>
                          <a:spcPts val="300"/>
                        </a:spcAft>
                      </a:pPr>
                      <a:r>
                        <a:rPr lang="en-US" sz="1200" b="1">
                          <a:effectLst/>
                          <a:latin typeface="Calibri" panose="020F0502020204030204" pitchFamily="34" charset="0"/>
                          <a:ea typeface="Times New Roman" panose="02020603050405020304" pitchFamily="18" charset="0"/>
                          <a:cs typeface="Arial" panose="020B0604020202020204" pitchFamily="34" charset="0"/>
                        </a:rPr>
                        <a:t>OAM</a:t>
                      </a:r>
                    </a:p>
                  </a:txBody>
                  <a:tcPr marL="68580" marR="68580" marT="0" marB="0"/>
                </a:tc>
                <a:tc>
                  <a:txBody>
                    <a:bodyPr/>
                    <a:lstStyle/>
                    <a:p>
                      <a:pPr marL="0" marR="0">
                        <a:spcBef>
                          <a:spcPts val="300"/>
                        </a:spcBef>
                        <a:spcAft>
                          <a:spcPts val="300"/>
                        </a:spcAft>
                      </a:pPr>
                      <a:r>
                        <a:rPr lang="en-US" sz="1200" b="1">
                          <a:effectLst/>
                          <a:latin typeface="Calibri" panose="020F0502020204030204" pitchFamily="34" charset="0"/>
                          <a:ea typeface="Times New Roman" panose="02020603050405020304" pitchFamily="18" charset="0"/>
                          <a:cs typeface="Arial" panose="020B0604020202020204" pitchFamily="34" charset="0"/>
                        </a:rPr>
                        <a:t>Expected Results</a:t>
                      </a:r>
                    </a:p>
                  </a:txBody>
                  <a:tcPr marL="68580" marR="68580" marT="0" marB="0"/>
                </a:tc>
              </a:tr>
              <a:tr h="522835">
                <a:tc>
                  <a:txBody>
                    <a:bodyPr/>
                    <a:lstStyle/>
                    <a:p>
                      <a:pPr marL="0" marR="0">
                        <a:spcBef>
                          <a:spcPts val="300"/>
                        </a:spcBef>
                        <a:spcAft>
                          <a:spcPts val="300"/>
                        </a:spcAft>
                        <a:tabLst>
                          <a:tab pos="180340" algn="l"/>
                        </a:tabLst>
                      </a:pPr>
                      <a:r>
                        <a:rPr lang="en-US" sz="1000">
                          <a:effectLst/>
                          <a:latin typeface="Calibri" panose="020F0502020204030204" pitchFamily="34" charset="0"/>
                          <a:ea typeface="Times New Roman" panose="02020603050405020304" pitchFamily="18" charset="0"/>
                          <a:cs typeface="Arial" panose="020B0604020202020204" pitchFamily="34" charset="0"/>
                        </a:rPr>
                        <a:t>Check that MEP status is OK in ETX-2i and ETX-5</a:t>
                      </a:r>
                      <a:endParaRPr lang="en-US" sz="11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spcBef>
                          <a:spcPts val="300"/>
                        </a:spcBef>
                        <a:spcAft>
                          <a:spcPts val="300"/>
                        </a:spcAft>
                        <a:tabLst>
                          <a:tab pos="180340" algn="l"/>
                        </a:tabLst>
                      </a:pPr>
                      <a:r>
                        <a:rPr lang="en-US" sz="1000" dirty="0">
                          <a:effectLst/>
                          <a:latin typeface="Calibri" panose="020F0502020204030204" pitchFamily="34" charset="0"/>
                          <a:ea typeface="Times New Roman" panose="02020603050405020304" pitchFamily="18" charset="0"/>
                          <a:cs typeface="Arial" panose="020B0604020202020204" pitchFamily="34" charset="0"/>
                        </a:rPr>
                        <a:t>MEP Status in ETX-2i and ETX-5 is OK</a:t>
                      </a:r>
                      <a:endParaRPr lang="en-US" sz="1100" dirty="0">
                        <a:effectLst/>
                        <a:latin typeface="Calibri" panose="020F0502020204030204" pitchFamily="34" charset="0"/>
                        <a:ea typeface="Times New Roman" panose="02020603050405020304" pitchFamily="18" charset="0"/>
                        <a:cs typeface="Arial" panose="020B0604020202020204" pitchFamily="34" charset="0"/>
                      </a:endParaRPr>
                    </a:p>
                    <a:p>
                      <a:pPr marL="0" marR="0">
                        <a:spcBef>
                          <a:spcPts val="300"/>
                        </a:spcBef>
                        <a:spcAft>
                          <a:spcPts val="300"/>
                        </a:spcAft>
                        <a:tabLst>
                          <a:tab pos="180340" algn="l"/>
                        </a:tabLst>
                      </a:pPr>
                      <a:r>
                        <a:rPr lang="en-US" sz="1000" dirty="0">
                          <a:effectLst/>
                          <a:latin typeface="Calibri" panose="020F0502020204030204" pitchFamily="34" charset="0"/>
                          <a:ea typeface="Times New Roman" panose="02020603050405020304" pitchFamily="18" charset="0"/>
                          <a:cs typeface="Arial" panose="020B0604020202020204" pitchFamily="34" charset="0"/>
                        </a:rPr>
                        <a:t>One MEP created with 3 Services (Service Mode) while CCM is transmitted on </a:t>
                      </a:r>
                      <a:r>
                        <a:rPr lang="en-US" sz="1000" b="1" dirty="0">
                          <a:effectLst/>
                          <a:latin typeface="Calibri" panose="020F0502020204030204" pitchFamily="34" charset="0"/>
                          <a:ea typeface="Times New Roman" panose="02020603050405020304" pitchFamily="18" charset="0"/>
                          <a:cs typeface="Arial" panose="020B0604020202020204" pitchFamily="34" charset="0"/>
                        </a:rPr>
                        <a:t>Platinum</a:t>
                      </a:r>
                      <a:r>
                        <a:rPr lang="en-US" sz="1000" dirty="0">
                          <a:effectLst/>
                          <a:latin typeface="Calibri" panose="020F0502020204030204" pitchFamily="34" charset="0"/>
                          <a:ea typeface="Times New Roman" panose="02020603050405020304" pitchFamily="18" charset="0"/>
                          <a:cs typeface="Arial" panose="020B0604020202020204" pitchFamily="34" charset="0"/>
                        </a:rPr>
                        <a:t> </a:t>
                      </a:r>
                      <a:r>
                        <a:rPr lang="en-US" sz="1000" dirty="0" err="1">
                          <a:effectLst/>
                          <a:latin typeface="Calibri" panose="020F0502020204030204" pitchFamily="34" charset="0"/>
                          <a:ea typeface="Times New Roman" panose="02020603050405020304" pitchFamily="18" charset="0"/>
                          <a:cs typeface="Arial" panose="020B0604020202020204" pitchFamily="34" charset="0"/>
                        </a:rPr>
                        <a:t>CoS</a:t>
                      </a:r>
                      <a:r>
                        <a:rPr lang="en-US" sz="1000" dirty="0">
                          <a:effectLst/>
                          <a:latin typeface="Calibri" panose="020F0502020204030204" pitchFamily="34" charset="0"/>
                          <a:ea typeface="Times New Roman" panose="02020603050405020304" pitchFamily="18" charset="0"/>
                          <a:cs typeface="Arial" panose="020B0604020202020204" pitchFamily="34" charset="0"/>
                        </a:rPr>
                        <a:t> (</a:t>
                      </a:r>
                      <a:r>
                        <a:rPr lang="en-US" sz="1000" dirty="0" err="1">
                          <a:effectLst/>
                          <a:latin typeface="Calibri" panose="020F0502020204030204" pitchFamily="34" charset="0"/>
                          <a:ea typeface="Times New Roman" panose="02020603050405020304" pitchFamily="18" charset="0"/>
                          <a:cs typeface="Arial" panose="020B0604020202020204" pitchFamily="34" charset="0"/>
                        </a:rPr>
                        <a:t>Pbit</a:t>
                      </a:r>
                      <a:r>
                        <a:rPr lang="en-US" sz="1000" dirty="0">
                          <a:effectLst/>
                          <a:latin typeface="Calibri" panose="020F0502020204030204" pitchFamily="34" charset="0"/>
                          <a:ea typeface="Times New Roman" panose="02020603050405020304" pitchFamily="18" charset="0"/>
                          <a:cs typeface="Arial" panose="020B0604020202020204" pitchFamily="34" charset="0"/>
                        </a:rPr>
                        <a:t> 7)</a:t>
                      </a:r>
                      <a:endParaRPr lang="en-US" sz="11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r>
            </a:tbl>
          </a:graphicData>
        </a:graphic>
      </p:graphicFrame>
    </p:spTree>
    <p:extLst>
      <p:ext uri="{BB962C8B-B14F-4D97-AF65-F5344CB8AC3E}">
        <p14:creationId xmlns:p14="http://schemas.microsoft.com/office/powerpoint/2010/main" xmlns="" val="3512794491"/>
      </p:ext>
    </p:extLst>
  </p:cSld>
  <p:clrMapOvr>
    <a:masterClrMapping/>
  </p:clrMapOvr>
  <p:transition>
    <p:fade/>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dirty="0" smtClean="0"/>
              <a:t>Creating E-LAN Single </a:t>
            </a:r>
            <a:r>
              <a:rPr lang="en-US" dirty="0" err="1" smtClean="0"/>
              <a:t>CoS</a:t>
            </a:r>
            <a:r>
              <a:rPr lang="en-US" dirty="0" smtClean="0"/>
              <a:t> Service</a:t>
            </a:r>
            <a:br>
              <a:rPr lang="en-US" dirty="0" smtClean="0"/>
            </a:br>
            <a:r>
              <a:rPr lang="en-US" sz="2000" dirty="0" smtClean="0"/>
              <a:t/>
            </a:r>
            <a:br>
              <a:rPr lang="en-US" sz="2000" dirty="0" smtClean="0"/>
            </a:br>
            <a:r>
              <a:rPr lang="en-US" sz="2400" dirty="0" smtClean="0"/>
              <a:t>For </a:t>
            </a:r>
            <a:r>
              <a:rPr lang="en-US" sz="2400" dirty="0"/>
              <a:t>Carrier Ethernet and Wholesale Application</a:t>
            </a:r>
          </a:p>
        </p:txBody>
      </p:sp>
      <p:sp>
        <p:nvSpPr>
          <p:cNvPr id="3" name="Freeform 5"/>
          <p:cNvSpPr>
            <a:spLocks/>
          </p:cNvSpPr>
          <p:nvPr/>
        </p:nvSpPr>
        <p:spPr bwMode="auto">
          <a:xfrm>
            <a:off x="4470573" y="3327892"/>
            <a:ext cx="4308475" cy="3248025"/>
          </a:xfrm>
          <a:custGeom>
            <a:avLst/>
            <a:gdLst/>
            <a:ahLst/>
            <a:cxnLst>
              <a:cxn ang="0">
                <a:pos x="0" y="1556"/>
              </a:cxn>
              <a:cxn ang="0">
                <a:pos x="4" y="1604"/>
              </a:cxn>
              <a:cxn ang="0">
                <a:pos x="18" y="1650"/>
              </a:cxn>
              <a:cxn ang="0">
                <a:pos x="40" y="1694"/>
              </a:cxn>
              <a:cxn ang="0">
                <a:pos x="70" y="1732"/>
              </a:cxn>
              <a:cxn ang="0">
                <a:pos x="104" y="1766"/>
              </a:cxn>
              <a:cxn ang="0">
                <a:pos x="146" y="1792"/>
              </a:cxn>
              <a:cxn ang="0">
                <a:pos x="190" y="1810"/>
              </a:cxn>
              <a:cxn ang="0">
                <a:pos x="238" y="1820"/>
              </a:cxn>
              <a:cxn ang="0">
                <a:pos x="2474" y="2044"/>
              </a:cxn>
              <a:cxn ang="0">
                <a:pos x="2522" y="2044"/>
              </a:cxn>
              <a:cxn ang="0">
                <a:pos x="2568" y="2034"/>
              </a:cxn>
              <a:cxn ang="0">
                <a:pos x="2608" y="2016"/>
              </a:cxn>
              <a:cxn ang="0">
                <a:pos x="2644" y="1992"/>
              </a:cxn>
              <a:cxn ang="0">
                <a:pos x="2672" y="1958"/>
              </a:cxn>
              <a:cxn ang="0">
                <a:pos x="2694" y="1920"/>
              </a:cxn>
              <a:cxn ang="0">
                <a:pos x="2708" y="1876"/>
              </a:cxn>
              <a:cxn ang="0">
                <a:pos x="2714" y="1828"/>
              </a:cxn>
              <a:cxn ang="0">
                <a:pos x="2714" y="240"/>
              </a:cxn>
              <a:cxn ang="0">
                <a:pos x="2708" y="192"/>
              </a:cxn>
              <a:cxn ang="0">
                <a:pos x="2694" y="148"/>
              </a:cxn>
              <a:cxn ang="0">
                <a:pos x="2672" y="106"/>
              </a:cxn>
              <a:cxn ang="0">
                <a:pos x="2642" y="72"/>
              </a:cxn>
              <a:cxn ang="0">
                <a:pos x="2608" y="42"/>
              </a:cxn>
              <a:cxn ang="0">
                <a:pos x="2566" y="20"/>
              </a:cxn>
              <a:cxn ang="0">
                <a:pos x="2522" y="6"/>
              </a:cxn>
              <a:cxn ang="0">
                <a:pos x="2474" y="0"/>
              </a:cxn>
              <a:cxn ang="0">
                <a:pos x="238" y="0"/>
              </a:cxn>
              <a:cxn ang="0">
                <a:pos x="190" y="6"/>
              </a:cxn>
              <a:cxn ang="0">
                <a:pos x="146" y="20"/>
              </a:cxn>
              <a:cxn ang="0">
                <a:pos x="106" y="42"/>
              </a:cxn>
              <a:cxn ang="0">
                <a:pos x="70" y="72"/>
              </a:cxn>
              <a:cxn ang="0">
                <a:pos x="40" y="106"/>
              </a:cxn>
              <a:cxn ang="0">
                <a:pos x="18" y="148"/>
              </a:cxn>
              <a:cxn ang="0">
                <a:pos x="4" y="192"/>
              </a:cxn>
              <a:cxn ang="0">
                <a:pos x="0" y="240"/>
              </a:cxn>
            </a:cxnLst>
            <a:rect l="0" t="0" r="r" b="b"/>
            <a:pathLst>
              <a:path w="2714" h="2046">
                <a:moveTo>
                  <a:pt x="0" y="1556"/>
                </a:moveTo>
                <a:lnTo>
                  <a:pt x="0" y="1556"/>
                </a:lnTo>
                <a:lnTo>
                  <a:pt x="0" y="1580"/>
                </a:lnTo>
                <a:lnTo>
                  <a:pt x="4" y="1604"/>
                </a:lnTo>
                <a:lnTo>
                  <a:pt x="10" y="1628"/>
                </a:lnTo>
                <a:lnTo>
                  <a:pt x="18" y="1650"/>
                </a:lnTo>
                <a:lnTo>
                  <a:pt x="28" y="1672"/>
                </a:lnTo>
                <a:lnTo>
                  <a:pt x="40" y="1694"/>
                </a:lnTo>
                <a:lnTo>
                  <a:pt x="54" y="1714"/>
                </a:lnTo>
                <a:lnTo>
                  <a:pt x="70" y="1732"/>
                </a:lnTo>
                <a:lnTo>
                  <a:pt x="86" y="1750"/>
                </a:lnTo>
                <a:lnTo>
                  <a:pt x="104" y="1766"/>
                </a:lnTo>
                <a:lnTo>
                  <a:pt x="124" y="1780"/>
                </a:lnTo>
                <a:lnTo>
                  <a:pt x="146" y="1792"/>
                </a:lnTo>
                <a:lnTo>
                  <a:pt x="166" y="1802"/>
                </a:lnTo>
                <a:lnTo>
                  <a:pt x="190" y="1810"/>
                </a:lnTo>
                <a:lnTo>
                  <a:pt x="214" y="1816"/>
                </a:lnTo>
                <a:lnTo>
                  <a:pt x="238" y="1820"/>
                </a:lnTo>
                <a:lnTo>
                  <a:pt x="2474" y="2044"/>
                </a:lnTo>
                <a:lnTo>
                  <a:pt x="2474" y="2044"/>
                </a:lnTo>
                <a:lnTo>
                  <a:pt x="2500" y="2046"/>
                </a:lnTo>
                <a:lnTo>
                  <a:pt x="2522" y="2044"/>
                </a:lnTo>
                <a:lnTo>
                  <a:pt x="2546" y="2040"/>
                </a:lnTo>
                <a:lnTo>
                  <a:pt x="2568" y="2034"/>
                </a:lnTo>
                <a:lnTo>
                  <a:pt x="2588" y="2026"/>
                </a:lnTo>
                <a:lnTo>
                  <a:pt x="2608" y="2016"/>
                </a:lnTo>
                <a:lnTo>
                  <a:pt x="2626" y="2004"/>
                </a:lnTo>
                <a:lnTo>
                  <a:pt x="2644" y="1992"/>
                </a:lnTo>
                <a:lnTo>
                  <a:pt x="2658" y="1976"/>
                </a:lnTo>
                <a:lnTo>
                  <a:pt x="2672" y="1958"/>
                </a:lnTo>
                <a:lnTo>
                  <a:pt x="2684" y="1940"/>
                </a:lnTo>
                <a:lnTo>
                  <a:pt x="2694" y="1920"/>
                </a:lnTo>
                <a:lnTo>
                  <a:pt x="2702" y="1898"/>
                </a:lnTo>
                <a:lnTo>
                  <a:pt x="2708" y="1876"/>
                </a:lnTo>
                <a:lnTo>
                  <a:pt x="2712" y="1854"/>
                </a:lnTo>
                <a:lnTo>
                  <a:pt x="2714" y="1828"/>
                </a:lnTo>
                <a:lnTo>
                  <a:pt x="2714" y="240"/>
                </a:lnTo>
                <a:lnTo>
                  <a:pt x="2714" y="240"/>
                </a:lnTo>
                <a:lnTo>
                  <a:pt x="2712" y="216"/>
                </a:lnTo>
                <a:lnTo>
                  <a:pt x="2708" y="192"/>
                </a:lnTo>
                <a:lnTo>
                  <a:pt x="2702" y="170"/>
                </a:lnTo>
                <a:lnTo>
                  <a:pt x="2694" y="148"/>
                </a:lnTo>
                <a:lnTo>
                  <a:pt x="2684" y="126"/>
                </a:lnTo>
                <a:lnTo>
                  <a:pt x="2672" y="106"/>
                </a:lnTo>
                <a:lnTo>
                  <a:pt x="2658" y="88"/>
                </a:lnTo>
                <a:lnTo>
                  <a:pt x="2642" y="72"/>
                </a:lnTo>
                <a:lnTo>
                  <a:pt x="2626" y="56"/>
                </a:lnTo>
                <a:lnTo>
                  <a:pt x="2608" y="42"/>
                </a:lnTo>
                <a:lnTo>
                  <a:pt x="2588" y="30"/>
                </a:lnTo>
                <a:lnTo>
                  <a:pt x="2566" y="20"/>
                </a:lnTo>
                <a:lnTo>
                  <a:pt x="2544" y="12"/>
                </a:lnTo>
                <a:lnTo>
                  <a:pt x="2522" y="6"/>
                </a:lnTo>
                <a:lnTo>
                  <a:pt x="2498" y="2"/>
                </a:lnTo>
                <a:lnTo>
                  <a:pt x="2474" y="0"/>
                </a:lnTo>
                <a:lnTo>
                  <a:pt x="238" y="0"/>
                </a:lnTo>
                <a:lnTo>
                  <a:pt x="238" y="0"/>
                </a:lnTo>
                <a:lnTo>
                  <a:pt x="214" y="2"/>
                </a:lnTo>
                <a:lnTo>
                  <a:pt x="190" y="6"/>
                </a:lnTo>
                <a:lnTo>
                  <a:pt x="168" y="12"/>
                </a:lnTo>
                <a:lnTo>
                  <a:pt x="146" y="20"/>
                </a:lnTo>
                <a:lnTo>
                  <a:pt x="124" y="30"/>
                </a:lnTo>
                <a:lnTo>
                  <a:pt x="106" y="42"/>
                </a:lnTo>
                <a:lnTo>
                  <a:pt x="86" y="56"/>
                </a:lnTo>
                <a:lnTo>
                  <a:pt x="70" y="72"/>
                </a:lnTo>
                <a:lnTo>
                  <a:pt x="54" y="88"/>
                </a:lnTo>
                <a:lnTo>
                  <a:pt x="40" y="106"/>
                </a:lnTo>
                <a:lnTo>
                  <a:pt x="28" y="126"/>
                </a:lnTo>
                <a:lnTo>
                  <a:pt x="18" y="148"/>
                </a:lnTo>
                <a:lnTo>
                  <a:pt x="10" y="170"/>
                </a:lnTo>
                <a:lnTo>
                  <a:pt x="4" y="192"/>
                </a:lnTo>
                <a:lnTo>
                  <a:pt x="0" y="216"/>
                </a:lnTo>
                <a:lnTo>
                  <a:pt x="0" y="240"/>
                </a:lnTo>
                <a:lnTo>
                  <a:pt x="0" y="1556"/>
                </a:lnTo>
                <a:close/>
              </a:path>
            </a:pathLst>
          </a:custGeom>
          <a:blipFill>
            <a:blip r:embed="rId2" cstate="print"/>
            <a:stretch>
              <a:fillRect/>
            </a:stretch>
          </a:blipFill>
          <a:ln w="9525">
            <a:noFill/>
            <a:round/>
            <a:headEnd/>
            <a:tailEnd/>
          </a:ln>
          <a:effectLst>
            <a:outerShdw blurRad="228600" dist="152400" dir="4200000" algn="tl" rotWithShape="0">
              <a:prstClr val="black">
                <a:alpha val="50000"/>
              </a:prstClr>
            </a:outerShdw>
          </a:effectLst>
        </p:spPr>
        <p:txBody>
          <a:bodyPr vert="horz" wrap="square" lIns="91440" tIns="45720" rIns="91440" bIns="45720" numCol="1" anchor="t" anchorCtr="0" compatLnSpc="1">
            <a:prstTxWarp prst="textNoShape">
              <a:avLst/>
            </a:prstTxWarp>
          </a:bodyPr>
          <a:lstStyle/>
          <a:p>
            <a:pPr marL="0" algn="l" defTabSz="914400" rtl="0" eaLnBrk="1" latinLnBrk="0" hangingPunct="1"/>
            <a:endParaRPr lang="en-US" sz="1800" kern="1200">
              <a:solidFill>
                <a:schemeClr val="tx1"/>
              </a:solidFill>
              <a:latin typeface="+mn-lt"/>
              <a:ea typeface="+mn-ea"/>
              <a:cs typeface="+mn-cs"/>
            </a:endParaRPr>
          </a:p>
        </p:txBody>
      </p:sp>
    </p:spTree>
    <p:extLst>
      <p:ext uri="{BB962C8B-B14F-4D97-AF65-F5344CB8AC3E}">
        <p14:creationId xmlns:p14="http://schemas.microsoft.com/office/powerpoint/2010/main" xmlns="" val="3252871504"/>
      </p:ext>
    </p:extLst>
  </p:cSld>
  <p:clrMapOvr>
    <a:masterClrMapping/>
  </p:clrMapOvr>
  <p:transition>
    <p:fade/>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t>
            </a:r>
            <a:r>
              <a:rPr lang="en-US" dirty="0" smtClean="0"/>
              <a:t>E-LAN </a:t>
            </a:r>
            <a:r>
              <a:rPr lang="en-US" dirty="0"/>
              <a:t>Single </a:t>
            </a:r>
            <a:r>
              <a:rPr lang="en-US" dirty="0" err="1" smtClean="0"/>
              <a:t>CoS</a:t>
            </a:r>
            <a:r>
              <a:rPr lang="en-US" dirty="0" smtClean="0"/>
              <a:t> Service</a:t>
            </a:r>
            <a:endParaRPr lang="en-US" dirty="0"/>
          </a:p>
        </p:txBody>
      </p:sp>
      <p:sp>
        <p:nvSpPr>
          <p:cNvPr id="3" name="Text Placeholder 2"/>
          <p:cNvSpPr>
            <a:spLocks noGrp="1"/>
          </p:cNvSpPr>
          <p:nvPr>
            <p:ph type="body" sz="quarter" idx="10"/>
          </p:nvPr>
        </p:nvSpPr>
        <p:spPr/>
        <p:txBody>
          <a:bodyPr/>
          <a:lstStyle/>
          <a:p>
            <a:r>
              <a:rPr lang="en-US" dirty="0" smtClean="0"/>
              <a:t>Service attributes and diagram</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xmlns="" val="684982009"/>
              </p:ext>
            </p:extLst>
          </p:nvPr>
        </p:nvGraphicFramePr>
        <p:xfrm>
          <a:off x="87084" y="1827328"/>
          <a:ext cx="8965825" cy="4005052"/>
        </p:xfrm>
        <a:graphic>
          <a:graphicData uri="http://schemas.openxmlformats.org/drawingml/2006/table">
            <a:tbl>
              <a:tblPr firstRow="1" firstCol="1" bandRow="1">
                <a:tableStyleId>{21E4AEA4-8DFA-4A89-87EB-49C32662AFE0}</a:tableStyleId>
              </a:tblPr>
              <a:tblGrid>
                <a:gridCol w="701840"/>
                <a:gridCol w="838099"/>
                <a:gridCol w="666231"/>
                <a:gridCol w="1222175"/>
                <a:gridCol w="1174550"/>
                <a:gridCol w="1169788"/>
                <a:gridCol w="783771"/>
                <a:gridCol w="711200"/>
                <a:gridCol w="696686"/>
                <a:gridCol w="1001485"/>
              </a:tblGrid>
              <a:tr h="853457">
                <a:tc>
                  <a:txBody>
                    <a:bodyPr/>
                    <a:lstStyle/>
                    <a:p>
                      <a:pPr marL="0" marR="0" algn="ctr">
                        <a:lnSpc>
                          <a:spcPct val="115000"/>
                        </a:lnSpc>
                        <a:spcBef>
                          <a:spcPts val="0"/>
                        </a:spcBef>
                        <a:spcAft>
                          <a:spcPts val="0"/>
                        </a:spcAft>
                      </a:pPr>
                      <a:r>
                        <a:rPr lang="en-US" sz="1200" dirty="0">
                          <a:effectLst/>
                        </a:rPr>
                        <a:t>Service</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25300" marR="25300" marT="0" marB="0" anchor="ctr"/>
                </a:tc>
                <a:tc>
                  <a:txBody>
                    <a:bodyPr/>
                    <a:lstStyle/>
                    <a:p>
                      <a:pPr marL="0" marR="0" algn="ctr">
                        <a:lnSpc>
                          <a:spcPct val="115000"/>
                        </a:lnSpc>
                        <a:spcBef>
                          <a:spcPts val="0"/>
                        </a:spcBef>
                        <a:spcAft>
                          <a:spcPts val="0"/>
                        </a:spcAft>
                      </a:pPr>
                      <a:r>
                        <a:rPr lang="en-US" sz="1200" dirty="0">
                          <a:effectLst/>
                        </a:rPr>
                        <a:t>Type</a:t>
                      </a:r>
                    </a:p>
                    <a:p>
                      <a:pPr marL="0" marR="0" algn="ctr">
                        <a:lnSpc>
                          <a:spcPct val="115000"/>
                        </a:lnSpc>
                        <a:spcBef>
                          <a:spcPts val="0"/>
                        </a:spcBef>
                        <a:spcAft>
                          <a:spcPts val="0"/>
                        </a:spcAft>
                      </a:pPr>
                      <a:r>
                        <a:rPr lang="en-US" sz="1200" dirty="0">
                          <a:effectLst/>
                        </a:rPr>
                        <a:t>Of</a:t>
                      </a:r>
                    </a:p>
                    <a:p>
                      <a:pPr marL="0" marR="0" algn="ctr">
                        <a:lnSpc>
                          <a:spcPct val="115000"/>
                        </a:lnSpc>
                        <a:spcBef>
                          <a:spcPts val="0"/>
                        </a:spcBef>
                        <a:spcAft>
                          <a:spcPts val="0"/>
                        </a:spcAft>
                      </a:pPr>
                      <a:r>
                        <a:rPr lang="en-US" sz="1200" dirty="0">
                          <a:effectLst/>
                        </a:rPr>
                        <a:t>Service</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25300" marR="25300" marT="0" marB="0" anchor="ctr"/>
                </a:tc>
                <a:tc>
                  <a:txBody>
                    <a:bodyPr/>
                    <a:lstStyle/>
                    <a:p>
                      <a:pPr marL="0" marR="0" algn="ctr">
                        <a:lnSpc>
                          <a:spcPct val="115000"/>
                        </a:lnSpc>
                        <a:spcBef>
                          <a:spcPts val="0"/>
                        </a:spcBef>
                        <a:spcAft>
                          <a:spcPts val="0"/>
                        </a:spcAft>
                      </a:pPr>
                      <a:r>
                        <a:rPr lang="en-US" sz="1200" dirty="0">
                          <a:effectLst/>
                        </a:rPr>
                        <a:t>Group</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25300" marR="25300" marT="0" marB="0" anchor="ctr"/>
                </a:tc>
                <a:tc>
                  <a:txBody>
                    <a:bodyPr/>
                    <a:lstStyle/>
                    <a:p>
                      <a:pPr marL="0" marR="0" algn="ctr">
                        <a:lnSpc>
                          <a:spcPct val="115000"/>
                        </a:lnSpc>
                        <a:spcBef>
                          <a:spcPts val="0"/>
                        </a:spcBef>
                        <a:spcAft>
                          <a:spcPts val="0"/>
                        </a:spcAft>
                      </a:pPr>
                      <a:r>
                        <a:rPr lang="en-US" sz="1200" dirty="0">
                          <a:effectLst/>
                        </a:rPr>
                        <a:t>Concentrator</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25300" marR="25300" marT="0" marB="0" anchor="ctr"/>
                </a:tc>
                <a:tc>
                  <a:txBody>
                    <a:bodyPr/>
                    <a:lstStyle/>
                    <a:p>
                      <a:pPr marL="0" marR="0" algn="ctr">
                        <a:lnSpc>
                          <a:spcPct val="115000"/>
                        </a:lnSpc>
                        <a:spcBef>
                          <a:spcPts val="0"/>
                        </a:spcBef>
                        <a:spcAft>
                          <a:spcPts val="0"/>
                        </a:spcAft>
                      </a:pPr>
                      <a:r>
                        <a:rPr lang="en-US" sz="1200" dirty="0">
                          <a:effectLst/>
                        </a:rPr>
                        <a:t>Non</a:t>
                      </a:r>
                    </a:p>
                    <a:p>
                      <a:pPr marL="0" marR="0" algn="ctr">
                        <a:lnSpc>
                          <a:spcPct val="115000"/>
                        </a:lnSpc>
                        <a:spcBef>
                          <a:spcPts val="0"/>
                        </a:spcBef>
                        <a:spcAft>
                          <a:spcPts val="0"/>
                        </a:spcAft>
                      </a:pPr>
                      <a:r>
                        <a:rPr lang="en-US" sz="1200" dirty="0">
                          <a:effectLst/>
                        </a:rPr>
                        <a:t>Concentrator</a:t>
                      </a:r>
                    </a:p>
                    <a:p>
                      <a:pPr marL="0" marR="0" algn="ctr">
                        <a:lnSpc>
                          <a:spcPct val="115000"/>
                        </a:lnSpc>
                        <a:spcBef>
                          <a:spcPts val="0"/>
                        </a:spcBef>
                        <a:spcAft>
                          <a:spcPts val="0"/>
                        </a:spcAft>
                      </a:pPr>
                      <a:r>
                        <a:rPr lang="en-US" sz="1200" dirty="0">
                          <a:effectLst/>
                        </a:rPr>
                        <a:t>A</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25300" marR="25300" marT="0" marB="0" anchor="ctr"/>
                </a:tc>
                <a:tc>
                  <a:txBody>
                    <a:bodyPr/>
                    <a:lstStyle/>
                    <a:p>
                      <a:pPr marL="0" marR="0" algn="ctr">
                        <a:lnSpc>
                          <a:spcPct val="115000"/>
                        </a:lnSpc>
                        <a:spcBef>
                          <a:spcPts val="0"/>
                        </a:spcBef>
                        <a:spcAft>
                          <a:spcPts val="0"/>
                        </a:spcAft>
                      </a:pPr>
                      <a:r>
                        <a:rPr lang="en-US" sz="1200" dirty="0">
                          <a:effectLst/>
                        </a:rPr>
                        <a:t>Non</a:t>
                      </a:r>
                    </a:p>
                    <a:p>
                      <a:pPr marL="0" marR="0" algn="ctr">
                        <a:lnSpc>
                          <a:spcPct val="115000"/>
                        </a:lnSpc>
                        <a:spcBef>
                          <a:spcPts val="0"/>
                        </a:spcBef>
                        <a:spcAft>
                          <a:spcPts val="0"/>
                        </a:spcAft>
                      </a:pPr>
                      <a:r>
                        <a:rPr lang="en-US" sz="1200" dirty="0">
                          <a:effectLst/>
                        </a:rPr>
                        <a:t>Concentrator</a:t>
                      </a:r>
                    </a:p>
                    <a:p>
                      <a:pPr marL="0" marR="0" algn="ctr">
                        <a:lnSpc>
                          <a:spcPct val="115000"/>
                        </a:lnSpc>
                        <a:spcBef>
                          <a:spcPts val="0"/>
                        </a:spcBef>
                        <a:spcAft>
                          <a:spcPts val="0"/>
                        </a:spcAft>
                      </a:pPr>
                      <a:r>
                        <a:rPr lang="en-US" sz="1200" dirty="0">
                          <a:effectLst/>
                        </a:rPr>
                        <a:t>B</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25300" marR="25300" marT="0" marB="0" anchor="ctr"/>
                </a:tc>
                <a:tc>
                  <a:txBody>
                    <a:bodyPr/>
                    <a:lstStyle/>
                    <a:p>
                      <a:pPr marL="0" marR="0" algn="ctr">
                        <a:lnSpc>
                          <a:spcPct val="115000"/>
                        </a:lnSpc>
                        <a:spcBef>
                          <a:spcPts val="0"/>
                        </a:spcBef>
                        <a:spcAft>
                          <a:spcPts val="0"/>
                        </a:spcAft>
                      </a:pPr>
                      <a:r>
                        <a:rPr lang="en-US" sz="1200">
                          <a:effectLst/>
                        </a:rPr>
                        <a:t>CoS</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25300" marR="25300" marT="0" marB="0" anchor="ctr"/>
                </a:tc>
                <a:tc>
                  <a:txBody>
                    <a:bodyPr/>
                    <a:lstStyle/>
                    <a:p>
                      <a:pPr marL="0" marR="0" algn="ctr">
                        <a:lnSpc>
                          <a:spcPct val="115000"/>
                        </a:lnSpc>
                        <a:spcBef>
                          <a:spcPts val="0"/>
                        </a:spcBef>
                        <a:spcAft>
                          <a:spcPts val="0"/>
                        </a:spcAft>
                      </a:pPr>
                      <a:r>
                        <a:rPr lang="en-US" sz="1200">
                          <a:effectLst/>
                        </a:rPr>
                        <a:t>C-Vlan</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25300" marR="25300" marT="0" marB="0" anchor="ctr"/>
                </a:tc>
                <a:tc>
                  <a:txBody>
                    <a:bodyPr/>
                    <a:lstStyle/>
                    <a:p>
                      <a:pPr marL="0" marR="0" algn="ctr">
                        <a:lnSpc>
                          <a:spcPct val="115000"/>
                        </a:lnSpc>
                        <a:spcBef>
                          <a:spcPts val="0"/>
                        </a:spcBef>
                        <a:spcAft>
                          <a:spcPts val="0"/>
                        </a:spcAft>
                      </a:pPr>
                      <a:r>
                        <a:rPr lang="en-US" sz="1200">
                          <a:effectLst/>
                        </a:rPr>
                        <a:t>S-Vlan</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25300" marR="25300" marT="0" marB="0" anchor="ctr"/>
                </a:tc>
                <a:tc>
                  <a:txBody>
                    <a:bodyPr/>
                    <a:lstStyle/>
                    <a:p>
                      <a:pPr marL="0" marR="0" algn="ctr">
                        <a:lnSpc>
                          <a:spcPct val="115000"/>
                        </a:lnSpc>
                        <a:spcBef>
                          <a:spcPts val="0"/>
                        </a:spcBef>
                        <a:spcAft>
                          <a:spcPts val="0"/>
                        </a:spcAft>
                      </a:pPr>
                      <a:r>
                        <a:rPr lang="en-US" sz="1200">
                          <a:effectLst/>
                        </a:rPr>
                        <a:t>Manipulation</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25300" marR="25300" marT="0" marB="0" anchor="ctr"/>
                </a:tc>
              </a:tr>
              <a:tr h="452591">
                <a:tc>
                  <a:txBody>
                    <a:bodyPr/>
                    <a:lstStyle/>
                    <a:p>
                      <a:pPr marL="0" marR="0" algn="ctr">
                        <a:lnSpc>
                          <a:spcPct val="115000"/>
                        </a:lnSpc>
                        <a:spcBef>
                          <a:spcPts val="0"/>
                        </a:spcBef>
                        <a:spcAft>
                          <a:spcPts val="0"/>
                        </a:spcAft>
                      </a:pPr>
                      <a:r>
                        <a:rPr lang="en-US" sz="1200" dirty="0">
                          <a:effectLst/>
                        </a:rPr>
                        <a:t>3</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25300" marR="25300" marT="0" marB="0" anchor="ctr"/>
                </a:tc>
                <a:tc>
                  <a:txBody>
                    <a:bodyPr/>
                    <a:lstStyle/>
                    <a:p>
                      <a:pPr marL="0" marR="0" algn="ctr">
                        <a:lnSpc>
                          <a:spcPct val="115000"/>
                        </a:lnSpc>
                        <a:spcBef>
                          <a:spcPts val="0"/>
                        </a:spcBef>
                        <a:spcAft>
                          <a:spcPts val="0"/>
                        </a:spcAft>
                      </a:pPr>
                      <a:r>
                        <a:rPr lang="en-US" sz="1200" dirty="0">
                          <a:effectLst/>
                        </a:rPr>
                        <a:t>E-LAN</a:t>
                      </a:r>
                    </a:p>
                    <a:p>
                      <a:pPr marL="0" marR="0" algn="ctr">
                        <a:lnSpc>
                          <a:spcPct val="115000"/>
                        </a:lnSpc>
                        <a:spcBef>
                          <a:spcPts val="0"/>
                        </a:spcBef>
                        <a:spcAft>
                          <a:spcPts val="0"/>
                        </a:spcAft>
                      </a:pPr>
                      <a:r>
                        <a:rPr lang="en-US" sz="1200" dirty="0">
                          <a:effectLst/>
                        </a:rPr>
                        <a:t> Single </a:t>
                      </a:r>
                      <a:r>
                        <a:rPr lang="en-US" sz="1200" dirty="0" err="1">
                          <a:effectLst/>
                        </a:rPr>
                        <a:t>CoS</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25300" marR="25300" marT="0" marB="0" anchor="ctr"/>
                </a:tc>
                <a:tc>
                  <a:txBody>
                    <a:bodyPr/>
                    <a:lstStyle/>
                    <a:p>
                      <a:pPr marL="0" marR="0" algn="ctr">
                        <a:lnSpc>
                          <a:spcPct val="115000"/>
                        </a:lnSpc>
                        <a:spcBef>
                          <a:spcPts val="0"/>
                        </a:spcBef>
                        <a:spcAft>
                          <a:spcPts val="0"/>
                        </a:spcAft>
                      </a:pPr>
                      <a:r>
                        <a:rPr lang="en-US" sz="1200" dirty="0" smtClean="0">
                          <a:effectLst/>
                        </a:rPr>
                        <a:t>RAD Customer</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25300" marR="25300" marT="0" marB="0" anchor="ctr"/>
                </a:tc>
                <a:tc>
                  <a:txBody>
                    <a:bodyPr/>
                    <a:lstStyle/>
                    <a:p>
                      <a:pPr marL="0" marR="0">
                        <a:lnSpc>
                          <a:spcPct val="115000"/>
                        </a:lnSpc>
                        <a:spcBef>
                          <a:spcPts val="0"/>
                        </a:spcBef>
                        <a:spcAft>
                          <a:spcPts val="0"/>
                        </a:spcAft>
                      </a:pPr>
                      <a:r>
                        <a:rPr lang="en-US" sz="1200" dirty="0">
                          <a:effectLst/>
                        </a:rPr>
                        <a:t>ETX-220 port </a:t>
                      </a:r>
                      <a:r>
                        <a:rPr lang="en-US" sz="1200" dirty="0" smtClean="0">
                          <a:effectLst/>
                        </a:rPr>
                        <a:t>1/10</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25300" marR="25300" marT="0" marB="0" anchor="ctr"/>
                </a:tc>
                <a:tc>
                  <a:txBody>
                    <a:bodyPr/>
                    <a:lstStyle/>
                    <a:p>
                      <a:pPr marL="0" marR="0">
                        <a:lnSpc>
                          <a:spcPct val="115000"/>
                        </a:lnSpc>
                        <a:spcBef>
                          <a:spcPts val="0"/>
                        </a:spcBef>
                        <a:spcAft>
                          <a:spcPts val="0"/>
                        </a:spcAft>
                      </a:pPr>
                      <a:r>
                        <a:rPr lang="en-US" sz="1200" dirty="0">
                          <a:effectLst/>
                        </a:rPr>
                        <a:t>ETX-2i_E port 0/3</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25300" marR="25300" marT="0" marB="0" anchor="ctr"/>
                </a:tc>
                <a:tc>
                  <a:txBody>
                    <a:bodyPr/>
                    <a:lstStyle/>
                    <a:p>
                      <a:pPr marL="0" marR="0">
                        <a:lnSpc>
                          <a:spcPct val="115000"/>
                        </a:lnSpc>
                        <a:spcBef>
                          <a:spcPts val="0"/>
                        </a:spcBef>
                        <a:spcAft>
                          <a:spcPts val="0"/>
                        </a:spcAft>
                      </a:pPr>
                      <a:r>
                        <a:rPr lang="en-US" sz="1200" dirty="0">
                          <a:effectLst/>
                        </a:rPr>
                        <a:t>ETX-2i_F port 0/3</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25300" marR="25300" marT="0" marB="0" anchor="ctr"/>
                </a:tc>
                <a:tc>
                  <a:txBody>
                    <a:bodyPr/>
                    <a:lstStyle/>
                    <a:p>
                      <a:pPr marL="0" marR="0">
                        <a:lnSpc>
                          <a:spcPct val="115000"/>
                        </a:lnSpc>
                        <a:spcBef>
                          <a:spcPts val="0"/>
                        </a:spcBef>
                        <a:spcAft>
                          <a:spcPts val="0"/>
                        </a:spcAft>
                      </a:pPr>
                      <a:r>
                        <a:rPr lang="en-US" sz="1200" dirty="0">
                          <a:effectLst/>
                        </a:rPr>
                        <a:t>Platinum</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25300" marR="25300" marT="0" marB="0" anchor="ctr"/>
                </a:tc>
                <a:tc>
                  <a:txBody>
                    <a:bodyPr/>
                    <a:lstStyle/>
                    <a:p>
                      <a:pPr marL="0" marR="0" algn="ctr">
                        <a:lnSpc>
                          <a:spcPct val="115000"/>
                        </a:lnSpc>
                        <a:spcBef>
                          <a:spcPts val="0"/>
                        </a:spcBef>
                        <a:spcAft>
                          <a:spcPts val="0"/>
                        </a:spcAft>
                      </a:pPr>
                      <a:r>
                        <a:rPr lang="en-US" sz="1200" dirty="0">
                          <a:effectLst/>
                        </a:rPr>
                        <a:t>53</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25300" marR="25300" marT="0" marB="0" anchor="ctr"/>
                </a:tc>
                <a:tc>
                  <a:txBody>
                    <a:bodyPr/>
                    <a:lstStyle/>
                    <a:p>
                      <a:pPr marL="0" marR="0" algn="ctr">
                        <a:lnSpc>
                          <a:spcPct val="115000"/>
                        </a:lnSpc>
                        <a:spcBef>
                          <a:spcPts val="0"/>
                        </a:spcBef>
                        <a:spcAft>
                          <a:spcPts val="0"/>
                        </a:spcAft>
                      </a:pPr>
                      <a:r>
                        <a:rPr lang="en-US" sz="1200" dirty="0" smtClean="0">
                          <a:effectLst/>
                        </a:rPr>
                        <a:t>153</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25300" marR="25300" marT="0" marB="0" anchor="ctr"/>
                </a:tc>
                <a:tc>
                  <a:txBody>
                    <a:bodyPr/>
                    <a:lstStyle/>
                    <a:p>
                      <a:pPr marL="0" marR="0">
                        <a:lnSpc>
                          <a:spcPct val="115000"/>
                        </a:lnSpc>
                        <a:spcBef>
                          <a:spcPts val="0"/>
                        </a:spcBef>
                        <a:spcAft>
                          <a:spcPts val="0"/>
                        </a:spcAft>
                      </a:pPr>
                      <a:r>
                        <a:rPr lang="en-US" sz="1200" dirty="0">
                          <a:effectLst/>
                        </a:rPr>
                        <a:t>Add &amp; Pop</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25300" marR="25300" marT="0" marB="0" anchor="ctr"/>
                </a:tc>
              </a:tr>
              <a:tr h="782336">
                <a:tc gridSpan="10">
                  <a:txBody>
                    <a:bodyPr/>
                    <a:lstStyle/>
                    <a:p>
                      <a:pPr marL="0" marR="0">
                        <a:lnSpc>
                          <a:spcPct val="115000"/>
                        </a:lnSpc>
                        <a:spcBef>
                          <a:spcPts val="0"/>
                        </a:spcBef>
                        <a:spcAft>
                          <a:spcPts val="0"/>
                        </a:spcAft>
                      </a:pPr>
                      <a:r>
                        <a:rPr lang="en-US" sz="1400" u="sng" dirty="0">
                          <a:solidFill>
                            <a:schemeClr val="tx1"/>
                          </a:solidFill>
                          <a:effectLst/>
                        </a:rPr>
                        <a:t>BW configuration (Both endpoints):</a:t>
                      </a:r>
                      <a:endParaRPr lang="en-US" sz="1400" dirty="0">
                        <a:solidFill>
                          <a:schemeClr val="tx1"/>
                        </a:solidFill>
                        <a:effectLst/>
                      </a:endParaRPr>
                    </a:p>
                    <a:p>
                      <a:pPr marL="0" marR="0">
                        <a:lnSpc>
                          <a:spcPct val="115000"/>
                        </a:lnSpc>
                        <a:spcBef>
                          <a:spcPts val="0"/>
                        </a:spcBef>
                        <a:spcAft>
                          <a:spcPts val="0"/>
                        </a:spcAft>
                      </a:pPr>
                      <a:r>
                        <a:rPr lang="en-US" sz="1400" dirty="0">
                          <a:effectLst/>
                        </a:rPr>
                        <a:t>Concentrator: CIR = 20M, EIR=0M</a:t>
                      </a:r>
                      <a:br>
                        <a:rPr lang="en-US" sz="1400" dirty="0">
                          <a:effectLst/>
                        </a:rPr>
                      </a:br>
                      <a:r>
                        <a:rPr lang="en-US" sz="1400" dirty="0">
                          <a:effectLst/>
                        </a:rPr>
                        <a:t>Non-</a:t>
                      </a:r>
                      <a:r>
                        <a:rPr lang="en-US" sz="1400" dirty="0" err="1">
                          <a:effectLst/>
                        </a:rPr>
                        <a:t>Concentrator_A</a:t>
                      </a:r>
                      <a:r>
                        <a:rPr lang="en-US" sz="1400" dirty="0">
                          <a:effectLst/>
                        </a:rPr>
                        <a:t>: CIR = 10M, EIR=0M</a:t>
                      </a:r>
                      <a:br>
                        <a:rPr lang="en-US" sz="1400" dirty="0">
                          <a:effectLst/>
                        </a:rPr>
                      </a:br>
                      <a:r>
                        <a:rPr lang="en-US" sz="1400" dirty="0">
                          <a:effectLst/>
                        </a:rPr>
                        <a:t>Non-</a:t>
                      </a:r>
                      <a:r>
                        <a:rPr lang="en-US" sz="1400" dirty="0" err="1">
                          <a:effectLst/>
                        </a:rPr>
                        <a:t>Concentrator_B</a:t>
                      </a:r>
                      <a:r>
                        <a:rPr lang="en-US" sz="1400" dirty="0">
                          <a:effectLst/>
                        </a:rPr>
                        <a:t>: CIR = 10M,EIR=0M</a:t>
                      </a:r>
                      <a:br>
                        <a:rPr lang="en-US" sz="1400" dirty="0">
                          <a:effectLst/>
                        </a:rPr>
                      </a:br>
                      <a:r>
                        <a:rPr lang="en-US" sz="1400" dirty="0">
                          <a:effectLst/>
                        </a:rPr>
                        <a:t/>
                      </a:r>
                      <a:br>
                        <a:rPr lang="en-US" sz="1400" dirty="0">
                          <a:effectLst/>
                        </a:rPr>
                      </a:br>
                      <a:r>
                        <a:rPr lang="en-US" sz="1400" dirty="0">
                          <a:effectLst/>
                        </a:rPr>
                        <a:t>Customer: Your group</a:t>
                      </a:r>
                      <a:br>
                        <a:rPr lang="en-US" sz="1400" dirty="0">
                          <a:effectLst/>
                        </a:rPr>
                      </a:br>
                      <a:r>
                        <a:rPr lang="en-US" sz="1400" dirty="0">
                          <a:effectLst/>
                        </a:rPr>
                        <a:t>SLA Threshold </a:t>
                      </a:r>
                      <a:br>
                        <a:rPr lang="en-US" sz="1400" dirty="0">
                          <a:effectLst/>
                        </a:rPr>
                      </a:br>
                      <a:r>
                        <a:rPr lang="en-US" sz="1400" dirty="0">
                          <a:effectLst/>
                        </a:rPr>
                        <a:t>OAM Interval: 5 Min</a:t>
                      </a:r>
                      <a:br>
                        <a:rPr lang="en-US" sz="1400" dirty="0">
                          <a:effectLst/>
                        </a:rPr>
                      </a:br>
                      <a:r>
                        <a:rPr lang="en-US" sz="1400" dirty="0">
                          <a:effectLst/>
                        </a:rPr>
                        <a:t>Throughput Interval : 5 Min</a:t>
                      </a:r>
                      <a:br>
                        <a:rPr lang="en-US" sz="1400" dirty="0">
                          <a:effectLst/>
                        </a:rPr>
                      </a:br>
                      <a:r>
                        <a:rPr lang="en-US" sz="1400" dirty="0">
                          <a:effectLst/>
                        </a:rPr>
                        <a:t/>
                      </a:r>
                      <a:br>
                        <a:rPr lang="en-US" sz="1400" dirty="0">
                          <a:effectLst/>
                        </a:rPr>
                      </a:br>
                      <a:r>
                        <a:rPr lang="en-US" sz="1400" dirty="0">
                          <a:effectLst/>
                        </a:rPr>
                        <a:t>OAM Topology: Full Mesh</a:t>
                      </a:r>
                      <a:endParaRPr lang="en-US"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25300" marR="2530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pic>
        <p:nvPicPr>
          <p:cNvPr id="4" name="Picture 3"/>
          <p:cNvPicPr>
            <a:picLocks noChangeAspect="1"/>
          </p:cNvPicPr>
          <p:nvPr/>
        </p:nvPicPr>
        <p:blipFill>
          <a:blip r:embed="rId2" cstate="print"/>
          <a:stretch>
            <a:fillRect/>
          </a:stretch>
        </p:blipFill>
        <p:spPr>
          <a:xfrm>
            <a:off x="3216358" y="3201799"/>
            <a:ext cx="5902553" cy="3627173"/>
          </a:xfrm>
          <a:prstGeom prst="rect">
            <a:avLst/>
          </a:prstGeom>
        </p:spPr>
      </p:pic>
    </p:spTree>
    <p:extLst>
      <p:ext uri="{BB962C8B-B14F-4D97-AF65-F5344CB8AC3E}">
        <p14:creationId xmlns:p14="http://schemas.microsoft.com/office/powerpoint/2010/main" xmlns="" val="56873309"/>
      </p:ext>
    </p:extLst>
  </p:cSld>
  <p:clrMapOvr>
    <a:masterClrMapping/>
  </p:clrMapOvr>
  <p:transition>
    <p:fade/>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E-LAN Single </a:t>
            </a:r>
            <a:r>
              <a:rPr lang="en-US" dirty="0" err="1"/>
              <a:t>CoS</a:t>
            </a:r>
            <a:r>
              <a:rPr lang="en-US" dirty="0"/>
              <a:t> Service</a:t>
            </a:r>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rotWithShape="1">
          <a:blip r:embed="rId2" cstate="print"/>
          <a:srcRect b="784"/>
          <a:stretch/>
        </p:blipFill>
        <p:spPr>
          <a:xfrm>
            <a:off x="169082" y="1180192"/>
            <a:ext cx="7136038" cy="5510894"/>
          </a:xfrm>
          <a:prstGeom prst="rect">
            <a:avLst/>
          </a:prstGeom>
          <a:ln>
            <a:noFill/>
          </a:ln>
          <a:effectLst>
            <a:outerShdw blurRad="292100" dist="139700" dir="2700000" algn="tl" rotWithShape="0">
              <a:srgbClr val="333333">
                <a:alpha val="65000"/>
              </a:srgbClr>
            </a:outerShdw>
          </a:effectLst>
        </p:spPr>
      </p:pic>
      <p:grpSp>
        <p:nvGrpSpPr>
          <p:cNvPr id="5" name="Group 7"/>
          <p:cNvGrpSpPr/>
          <p:nvPr/>
        </p:nvGrpSpPr>
        <p:grpSpPr>
          <a:xfrm>
            <a:off x="1872012" y="5138057"/>
            <a:ext cx="755877" cy="838531"/>
            <a:chOff x="189066" y="2725948"/>
            <a:chExt cx="381000" cy="428628"/>
          </a:xfrm>
        </p:grpSpPr>
        <p:sp>
          <p:nvSpPr>
            <p:cNvPr id="6" name="Oval 5"/>
            <p:cNvSpPr/>
            <p:nvPr/>
          </p:nvSpPr>
          <p:spPr>
            <a:xfrm>
              <a:off x="227166" y="2725948"/>
              <a:ext cx="304800" cy="304800"/>
            </a:xfrm>
            <a:prstGeom prst="ellipse">
              <a:avLst/>
            </a:prstGeom>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7" name="TextBox 6"/>
            <p:cNvSpPr txBox="1"/>
            <p:nvPr/>
          </p:nvSpPr>
          <p:spPr>
            <a:xfrm>
              <a:off x="189066" y="2772792"/>
              <a:ext cx="381000" cy="381784"/>
            </a:xfrm>
            <a:prstGeom prst="rect">
              <a:avLst/>
            </a:prstGeom>
            <a:noFill/>
          </p:spPr>
          <p:txBody>
            <a:bodyPr wrap="square" rtlCol="0">
              <a:spAutoFit/>
            </a:bodyPr>
            <a:lstStyle/>
            <a:p>
              <a:pPr algn="ctr">
                <a:lnSpc>
                  <a:spcPct val="85000"/>
                </a:lnSpc>
              </a:pPr>
              <a:r>
                <a:rPr lang="en-US" sz="1600" b="1" dirty="0" smtClean="0">
                  <a:solidFill>
                    <a:schemeClr val="bg1"/>
                  </a:solidFill>
                </a:rPr>
                <a:t>NC_A</a:t>
              </a:r>
              <a:endParaRPr lang="en-US" sz="1600" b="1" dirty="0" smtClean="0">
                <a:solidFill>
                  <a:schemeClr val="bg1"/>
                </a:solidFill>
                <a:latin typeface="+mn-lt"/>
              </a:endParaRPr>
            </a:p>
          </p:txBody>
        </p:sp>
      </p:grpSp>
      <p:grpSp>
        <p:nvGrpSpPr>
          <p:cNvPr id="8" name="Group 7"/>
          <p:cNvGrpSpPr/>
          <p:nvPr/>
        </p:nvGrpSpPr>
        <p:grpSpPr>
          <a:xfrm>
            <a:off x="3185580" y="5442857"/>
            <a:ext cx="752422" cy="736966"/>
            <a:chOff x="189066" y="2725948"/>
            <a:chExt cx="381000" cy="428628"/>
          </a:xfrm>
        </p:grpSpPr>
        <p:sp>
          <p:nvSpPr>
            <p:cNvPr id="9" name="Oval 8"/>
            <p:cNvSpPr/>
            <p:nvPr/>
          </p:nvSpPr>
          <p:spPr>
            <a:xfrm>
              <a:off x="227166" y="2725948"/>
              <a:ext cx="304800" cy="304800"/>
            </a:xfrm>
            <a:prstGeom prst="ellipse">
              <a:avLst/>
            </a:prstGeom>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10" name="TextBox 9"/>
            <p:cNvSpPr txBox="1"/>
            <p:nvPr/>
          </p:nvSpPr>
          <p:spPr>
            <a:xfrm>
              <a:off x="189066" y="2772792"/>
              <a:ext cx="381000" cy="381784"/>
            </a:xfrm>
            <a:prstGeom prst="rect">
              <a:avLst/>
            </a:prstGeom>
            <a:noFill/>
          </p:spPr>
          <p:txBody>
            <a:bodyPr wrap="square" rtlCol="0">
              <a:spAutoFit/>
            </a:bodyPr>
            <a:lstStyle/>
            <a:p>
              <a:pPr algn="ctr">
                <a:lnSpc>
                  <a:spcPct val="85000"/>
                </a:lnSpc>
              </a:pPr>
              <a:r>
                <a:rPr lang="en-US" sz="1600" b="1" dirty="0" smtClean="0">
                  <a:solidFill>
                    <a:schemeClr val="bg1"/>
                  </a:solidFill>
                  <a:latin typeface="+mn-lt"/>
                </a:rPr>
                <a:t>NC_B</a:t>
              </a:r>
            </a:p>
          </p:txBody>
        </p:sp>
      </p:grpSp>
      <p:grpSp>
        <p:nvGrpSpPr>
          <p:cNvPr id="11" name="Group 10"/>
          <p:cNvGrpSpPr/>
          <p:nvPr/>
        </p:nvGrpSpPr>
        <p:grpSpPr>
          <a:xfrm>
            <a:off x="3127701" y="3756378"/>
            <a:ext cx="578786" cy="409321"/>
            <a:chOff x="189066" y="2725948"/>
            <a:chExt cx="381000" cy="304800"/>
          </a:xfrm>
        </p:grpSpPr>
        <p:sp>
          <p:nvSpPr>
            <p:cNvPr id="12" name="Oval 11"/>
            <p:cNvSpPr/>
            <p:nvPr/>
          </p:nvSpPr>
          <p:spPr>
            <a:xfrm>
              <a:off x="227166" y="2725948"/>
              <a:ext cx="304800" cy="304800"/>
            </a:xfrm>
            <a:prstGeom prst="ellipse">
              <a:avLst/>
            </a:prstGeom>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13" name="TextBox 12"/>
            <p:cNvSpPr txBox="1"/>
            <p:nvPr/>
          </p:nvSpPr>
          <p:spPr>
            <a:xfrm>
              <a:off x="189066" y="2772792"/>
              <a:ext cx="381000" cy="225938"/>
            </a:xfrm>
            <a:prstGeom prst="rect">
              <a:avLst/>
            </a:prstGeom>
            <a:noFill/>
          </p:spPr>
          <p:txBody>
            <a:bodyPr wrap="square" rtlCol="0">
              <a:spAutoFit/>
            </a:bodyPr>
            <a:lstStyle/>
            <a:p>
              <a:pPr algn="ctr">
                <a:lnSpc>
                  <a:spcPct val="85000"/>
                </a:lnSpc>
              </a:pPr>
              <a:r>
                <a:rPr lang="en-US" sz="1600" b="1" dirty="0" smtClean="0">
                  <a:solidFill>
                    <a:schemeClr val="bg1"/>
                  </a:solidFill>
                  <a:latin typeface="+mn-lt"/>
                </a:rPr>
                <a:t>C</a:t>
              </a:r>
            </a:p>
          </p:txBody>
        </p:sp>
      </p:grpSp>
      <p:pic>
        <p:nvPicPr>
          <p:cNvPr id="14" name="Picture 13"/>
          <p:cNvPicPr>
            <a:picLocks noChangeAspect="1"/>
          </p:cNvPicPr>
          <p:nvPr/>
        </p:nvPicPr>
        <p:blipFill>
          <a:blip r:embed="rId3" cstate="print"/>
          <a:stretch>
            <a:fillRect/>
          </a:stretch>
        </p:blipFill>
        <p:spPr>
          <a:xfrm>
            <a:off x="6953250" y="0"/>
            <a:ext cx="2190750" cy="4648200"/>
          </a:xfrm>
          <a:prstGeom prst="rect">
            <a:avLst/>
          </a:prstGeom>
          <a:ln>
            <a:noFill/>
          </a:ln>
          <a:effectLst>
            <a:outerShdw blurRad="190500" algn="tl" rotWithShape="0">
              <a:srgbClr val="000000">
                <a:alpha val="70000"/>
              </a:srgbClr>
            </a:outerShdw>
          </a:effectLst>
        </p:spPr>
      </p:pic>
      <p:sp>
        <p:nvSpPr>
          <p:cNvPr id="15" name="Rectangle 14"/>
          <p:cNvSpPr/>
          <p:nvPr/>
        </p:nvSpPr>
        <p:spPr>
          <a:xfrm>
            <a:off x="7670277" y="1935984"/>
            <a:ext cx="741591" cy="6400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2186423" y="3708298"/>
            <a:ext cx="941278" cy="254924"/>
            <a:chOff x="2362202" y="2515312"/>
            <a:chExt cx="941278" cy="254924"/>
          </a:xfrm>
        </p:grpSpPr>
        <p:cxnSp>
          <p:nvCxnSpPr>
            <p:cNvPr id="17" name="Straight Arrow Connector 16"/>
            <p:cNvCxnSpPr>
              <a:stCxn id="20" idx="0"/>
            </p:cNvCxnSpPr>
            <p:nvPr/>
          </p:nvCxnSpPr>
          <p:spPr>
            <a:xfrm>
              <a:off x="2533438" y="2529714"/>
              <a:ext cx="770042" cy="12468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8" name="Group 7"/>
            <p:cNvGrpSpPr/>
            <p:nvPr/>
          </p:nvGrpSpPr>
          <p:grpSpPr>
            <a:xfrm>
              <a:off x="2362202" y="2515312"/>
              <a:ext cx="342472" cy="254924"/>
              <a:chOff x="192311" y="2725948"/>
              <a:chExt cx="381000" cy="304800"/>
            </a:xfrm>
          </p:grpSpPr>
          <p:sp>
            <p:nvSpPr>
              <p:cNvPr id="19" name="Oval 18"/>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latin typeface="+mn-lt"/>
                  </a:rPr>
                  <a:t>1</a:t>
                </a:r>
              </a:p>
            </p:txBody>
          </p:sp>
        </p:grpSp>
      </p:grpSp>
      <p:grpSp>
        <p:nvGrpSpPr>
          <p:cNvPr id="21" name="Group 20"/>
          <p:cNvGrpSpPr/>
          <p:nvPr/>
        </p:nvGrpSpPr>
        <p:grpSpPr>
          <a:xfrm>
            <a:off x="7567731" y="1182963"/>
            <a:ext cx="541478" cy="687184"/>
            <a:chOff x="2362202" y="2515312"/>
            <a:chExt cx="541478" cy="687184"/>
          </a:xfrm>
        </p:grpSpPr>
        <p:cxnSp>
          <p:nvCxnSpPr>
            <p:cNvPr id="22" name="Straight Arrow Connector 21"/>
            <p:cNvCxnSpPr>
              <a:stCxn id="25" idx="0"/>
            </p:cNvCxnSpPr>
            <p:nvPr/>
          </p:nvCxnSpPr>
          <p:spPr>
            <a:xfrm>
              <a:off x="2533438" y="2529712"/>
              <a:ext cx="370242" cy="67278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23" name="Group 7"/>
            <p:cNvGrpSpPr/>
            <p:nvPr/>
          </p:nvGrpSpPr>
          <p:grpSpPr>
            <a:xfrm>
              <a:off x="2362202" y="2515312"/>
              <a:ext cx="342472" cy="254924"/>
              <a:chOff x="192311" y="2725948"/>
              <a:chExt cx="381000" cy="304800"/>
            </a:xfrm>
          </p:grpSpPr>
          <p:sp>
            <p:nvSpPr>
              <p:cNvPr id="24" name="Oval 23"/>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192311" y="2743165"/>
                <a:ext cx="381000" cy="283968"/>
              </a:xfrm>
              <a:prstGeom prst="rect">
                <a:avLst/>
              </a:prstGeom>
              <a:noFill/>
            </p:spPr>
            <p:txBody>
              <a:bodyPr wrap="square" rtlCol="0">
                <a:spAutoFit/>
              </a:bodyPr>
              <a:lstStyle/>
              <a:p>
                <a:pPr algn="ctr">
                  <a:lnSpc>
                    <a:spcPct val="85000"/>
                  </a:lnSpc>
                </a:pPr>
                <a:r>
                  <a:rPr lang="en-US" sz="1100" b="1" dirty="0" smtClean="0">
                    <a:latin typeface="+mn-lt"/>
                  </a:rPr>
                  <a:t>2</a:t>
                </a:r>
              </a:p>
            </p:txBody>
          </p:sp>
        </p:grpSp>
      </p:grpSp>
      <p:sp>
        <p:nvSpPr>
          <p:cNvPr id="26" name="Rectangle 25"/>
          <p:cNvSpPr/>
          <p:nvPr/>
        </p:nvSpPr>
        <p:spPr>
          <a:xfrm>
            <a:off x="8459963" y="-5857"/>
            <a:ext cx="684037" cy="5654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Line Callout 2 26"/>
          <p:cNvSpPr/>
          <p:nvPr/>
        </p:nvSpPr>
        <p:spPr>
          <a:xfrm>
            <a:off x="-400" y="1009161"/>
            <a:ext cx="7399562" cy="1332595"/>
          </a:xfrm>
          <a:prstGeom prst="borderCallout2">
            <a:avLst>
              <a:gd name="adj1" fmla="val 100130"/>
              <a:gd name="adj2" fmla="val 27331"/>
              <a:gd name="adj3" fmla="val 125206"/>
              <a:gd name="adj4" fmla="val 27185"/>
              <a:gd name="adj5" fmla="val 205830"/>
              <a:gd name="adj6" fmla="val 33147"/>
            </a:avLst>
          </a:prstGeom>
          <a:solidFill>
            <a:srgbClr val="F29400"/>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AutoNum type="arabicPeriod"/>
            </a:pPr>
            <a:r>
              <a:rPr lang="en-US" sz="1600" dirty="0" smtClean="0">
                <a:solidFill>
                  <a:schemeClr val="tx1"/>
                </a:solidFill>
              </a:rPr>
              <a:t>In the topology map, select the </a:t>
            </a:r>
            <a:r>
              <a:rPr lang="en-US" sz="1600" dirty="0" smtClean="0">
                <a:solidFill>
                  <a:srgbClr val="044ABC"/>
                </a:solidFill>
              </a:rPr>
              <a:t>Concentrator </a:t>
            </a:r>
            <a:r>
              <a:rPr lang="en-US" sz="1600" dirty="0" smtClean="0">
                <a:solidFill>
                  <a:schemeClr val="tx1"/>
                </a:solidFill>
              </a:rPr>
              <a:t>and the </a:t>
            </a:r>
            <a:r>
              <a:rPr lang="en-US" sz="1600" dirty="0" smtClean="0">
                <a:solidFill>
                  <a:srgbClr val="044ABC"/>
                </a:solidFill>
              </a:rPr>
              <a:t>Non-Concentrator </a:t>
            </a:r>
            <a:r>
              <a:rPr lang="en-US" sz="1600" dirty="0" smtClean="0">
                <a:solidFill>
                  <a:schemeClr val="tx1"/>
                </a:solidFill>
              </a:rPr>
              <a:t>end points according to the application.</a:t>
            </a:r>
            <a:br>
              <a:rPr lang="en-US" sz="1600" dirty="0" smtClean="0">
                <a:solidFill>
                  <a:schemeClr val="tx1"/>
                </a:solidFill>
              </a:rPr>
            </a:br>
            <a:r>
              <a:rPr lang="en-US" sz="1600" dirty="0" smtClean="0">
                <a:solidFill>
                  <a:schemeClr val="tx1"/>
                </a:solidFill>
              </a:rPr>
              <a:t>This step is optional. You can define the endpoints also from the service creation window.</a:t>
            </a:r>
          </a:p>
          <a:p>
            <a:pPr marL="342900" indent="-342900">
              <a:buAutoNum type="arabicPeriod"/>
            </a:pPr>
            <a:r>
              <a:rPr lang="en-US" sz="1600" dirty="0" smtClean="0">
                <a:solidFill>
                  <a:schemeClr val="tx1"/>
                </a:solidFill>
              </a:rPr>
              <a:t>Click the </a:t>
            </a:r>
            <a:r>
              <a:rPr lang="en-US" sz="1600" dirty="0" smtClean="0">
                <a:solidFill>
                  <a:srgbClr val="044ABC"/>
                </a:solidFill>
              </a:rPr>
              <a:t>Create New </a:t>
            </a:r>
            <a:r>
              <a:rPr lang="en-US" sz="1600" dirty="0" smtClean="0">
                <a:solidFill>
                  <a:schemeClr val="tx1"/>
                </a:solidFill>
              </a:rPr>
              <a:t>(‘</a:t>
            </a:r>
            <a:r>
              <a:rPr lang="en-US" sz="1600" dirty="0" smtClean="0">
                <a:solidFill>
                  <a:srgbClr val="044ABC"/>
                </a:solidFill>
              </a:rPr>
              <a:t>+</a:t>
            </a:r>
            <a:r>
              <a:rPr lang="en-US" sz="1600" dirty="0" smtClean="0">
                <a:solidFill>
                  <a:schemeClr val="tx1"/>
                </a:solidFill>
              </a:rPr>
              <a:t>’) sign -&gt; </a:t>
            </a:r>
            <a:r>
              <a:rPr lang="en-US" sz="1600" dirty="0" smtClean="0">
                <a:solidFill>
                  <a:srgbClr val="044ABC"/>
                </a:solidFill>
              </a:rPr>
              <a:t>Services</a:t>
            </a:r>
            <a:r>
              <a:rPr lang="en-US" sz="1600" dirty="0" smtClean="0">
                <a:solidFill>
                  <a:schemeClr val="tx1"/>
                </a:solidFill>
              </a:rPr>
              <a:t> -&gt;  </a:t>
            </a:r>
            <a:r>
              <a:rPr lang="en-US" sz="1600" dirty="0" smtClean="0">
                <a:solidFill>
                  <a:srgbClr val="044ABC"/>
                </a:solidFill>
              </a:rPr>
              <a:t>ETH Service</a:t>
            </a:r>
          </a:p>
        </p:txBody>
      </p:sp>
      <p:cxnSp>
        <p:nvCxnSpPr>
          <p:cNvPr id="28" name="Straight Arrow Connector 27"/>
          <p:cNvCxnSpPr>
            <a:stCxn id="19" idx="4"/>
          </p:cNvCxnSpPr>
          <p:nvPr/>
        </p:nvCxnSpPr>
        <p:spPr>
          <a:xfrm flipH="1">
            <a:off x="2297345" y="3963222"/>
            <a:ext cx="57397" cy="108991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20" idx="3"/>
          </p:cNvCxnSpPr>
          <p:nvPr/>
        </p:nvCxnSpPr>
        <p:spPr>
          <a:xfrm>
            <a:off x="2528895" y="3841451"/>
            <a:ext cx="888164" cy="156017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804155763"/>
      </p:ext>
    </p:extLst>
  </p:cSld>
  <p:clrMapOvr>
    <a:masterClrMapping/>
  </p:clrMapOvr>
  <p:transition>
    <p:fade/>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Line Callout 2 16"/>
          <p:cNvSpPr/>
          <p:nvPr/>
        </p:nvSpPr>
        <p:spPr>
          <a:xfrm>
            <a:off x="5779009" y="1132017"/>
            <a:ext cx="3308738" cy="2630413"/>
          </a:xfrm>
          <a:prstGeom prst="borderCallout2">
            <a:avLst>
              <a:gd name="adj1" fmla="val 21816"/>
              <a:gd name="adj2" fmla="val -561"/>
              <a:gd name="adj3" fmla="val 22296"/>
              <a:gd name="adj4" fmla="val -12711"/>
              <a:gd name="adj5" fmla="val 45975"/>
              <a:gd name="adj6" fmla="val -56258"/>
            </a:avLst>
          </a:prstGeom>
          <a:solidFill>
            <a:srgbClr val="F29400"/>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solidFill>
                  <a:schemeClr val="tx1"/>
                </a:solidFill>
              </a:rPr>
              <a:t>3. Select the </a:t>
            </a:r>
            <a:r>
              <a:rPr lang="en-US" sz="1600" dirty="0" smtClean="0">
                <a:solidFill>
                  <a:srgbClr val="044ABC"/>
                </a:solidFill>
              </a:rPr>
              <a:t>administrative state</a:t>
            </a:r>
          </a:p>
          <a:p>
            <a:r>
              <a:rPr lang="en-US" sz="1600" dirty="0" smtClean="0">
                <a:solidFill>
                  <a:schemeClr val="tx1"/>
                </a:solidFill>
              </a:rPr>
              <a:t>4. Provide a </a:t>
            </a:r>
            <a:r>
              <a:rPr lang="en-US" sz="1600" dirty="0" smtClean="0">
                <a:solidFill>
                  <a:srgbClr val="044ABC"/>
                </a:solidFill>
              </a:rPr>
              <a:t>name</a:t>
            </a:r>
          </a:p>
          <a:p>
            <a:r>
              <a:rPr lang="en-US" sz="1600" dirty="0" smtClean="0">
                <a:solidFill>
                  <a:schemeClr val="tx1"/>
                </a:solidFill>
              </a:rPr>
              <a:t>5. Set the </a:t>
            </a:r>
            <a:r>
              <a:rPr lang="en-US" sz="1600" dirty="0" smtClean="0">
                <a:solidFill>
                  <a:srgbClr val="044ABC"/>
                </a:solidFill>
              </a:rPr>
              <a:t>service type</a:t>
            </a:r>
            <a:r>
              <a:rPr lang="en-US" sz="1600" dirty="0" smtClean="0">
                <a:solidFill>
                  <a:schemeClr val="tx1"/>
                </a:solidFill>
              </a:rPr>
              <a:t>. In this case – </a:t>
            </a:r>
            <a:r>
              <a:rPr lang="en-US" sz="1600" dirty="0" smtClean="0">
                <a:solidFill>
                  <a:srgbClr val="044ABC"/>
                </a:solidFill>
              </a:rPr>
              <a:t>E-LAN</a:t>
            </a:r>
          </a:p>
          <a:p>
            <a:r>
              <a:rPr lang="en-US" sz="1600" dirty="0" smtClean="0">
                <a:solidFill>
                  <a:schemeClr val="tx1"/>
                </a:solidFill>
              </a:rPr>
              <a:t>6. Select the </a:t>
            </a:r>
            <a:r>
              <a:rPr lang="en-US" sz="1600" dirty="0" smtClean="0">
                <a:solidFill>
                  <a:srgbClr val="044ABC"/>
                </a:solidFill>
              </a:rPr>
              <a:t>customer</a:t>
            </a:r>
          </a:p>
          <a:p>
            <a:r>
              <a:rPr lang="en-US" sz="1600" dirty="0" smtClean="0">
                <a:solidFill>
                  <a:schemeClr val="tx1"/>
                </a:solidFill>
              </a:rPr>
              <a:t>7. Set the </a:t>
            </a:r>
            <a:r>
              <a:rPr lang="en-US" sz="1600" dirty="0" smtClean="0">
                <a:solidFill>
                  <a:srgbClr val="044ABC"/>
                </a:solidFill>
              </a:rPr>
              <a:t>service VLAN </a:t>
            </a:r>
            <a:r>
              <a:rPr lang="en-US" sz="1600" dirty="0" smtClean="0">
                <a:solidFill>
                  <a:schemeClr val="tx1"/>
                </a:solidFill>
              </a:rPr>
              <a:t>(S-TAG)</a:t>
            </a:r>
          </a:p>
          <a:p>
            <a:r>
              <a:rPr lang="en-US" sz="1600" dirty="0" smtClean="0">
                <a:solidFill>
                  <a:schemeClr val="tx1"/>
                </a:solidFill>
              </a:rPr>
              <a:t>8. Set the </a:t>
            </a:r>
            <a:r>
              <a:rPr lang="en-US" sz="1600" dirty="0" smtClean="0">
                <a:solidFill>
                  <a:srgbClr val="044ABC"/>
                </a:solidFill>
              </a:rPr>
              <a:t>S-TAG Manipulation</a:t>
            </a:r>
            <a:r>
              <a:rPr lang="en-US" sz="1600" dirty="0" smtClean="0">
                <a:solidFill>
                  <a:schemeClr val="tx1"/>
                </a:solidFill>
              </a:rPr>
              <a:t>: Add and remove  (</a:t>
            </a:r>
            <a:r>
              <a:rPr lang="en-US" sz="1600" dirty="0" smtClean="0">
                <a:solidFill>
                  <a:srgbClr val="044ABC"/>
                </a:solidFill>
              </a:rPr>
              <a:t>Add &amp; Pop S-VLAN</a:t>
            </a:r>
            <a:r>
              <a:rPr lang="en-US" sz="1600" dirty="0" smtClean="0">
                <a:solidFill>
                  <a:schemeClr val="tx1"/>
                </a:solidFill>
              </a:rPr>
              <a:t>)</a:t>
            </a:r>
          </a:p>
          <a:p>
            <a:r>
              <a:rPr lang="en-US" sz="1600" dirty="0" smtClean="0">
                <a:solidFill>
                  <a:schemeClr val="tx1"/>
                </a:solidFill>
              </a:rPr>
              <a:t>9. Add the </a:t>
            </a:r>
            <a:r>
              <a:rPr lang="en-US" sz="1600" dirty="0" err="1" smtClean="0">
                <a:solidFill>
                  <a:srgbClr val="044ABC"/>
                </a:solidFill>
              </a:rPr>
              <a:t>CoS</a:t>
            </a:r>
            <a:r>
              <a:rPr lang="en-US" sz="1600" dirty="0" smtClean="0">
                <a:solidFill>
                  <a:schemeClr val="tx1"/>
                </a:solidFill>
              </a:rPr>
              <a:t> of the service. </a:t>
            </a:r>
            <a:br>
              <a:rPr lang="en-US" sz="1600" dirty="0" smtClean="0">
                <a:solidFill>
                  <a:schemeClr val="tx1"/>
                </a:solidFill>
              </a:rPr>
            </a:br>
            <a:r>
              <a:rPr lang="en-US" sz="1600" dirty="0" smtClean="0">
                <a:solidFill>
                  <a:schemeClr val="tx1"/>
                </a:solidFill>
              </a:rPr>
              <a:t>In our case: </a:t>
            </a:r>
            <a:r>
              <a:rPr lang="en-US" sz="1600" dirty="0" smtClean="0">
                <a:solidFill>
                  <a:srgbClr val="044ABC"/>
                </a:solidFill>
              </a:rPr>
              <a:t>Platinum</a:t>
            </a:r>
          </a:p>
        </p:txBody>
      </p:sp>
      <p:sp>
        <p:nvSpPr>
          <p:cNvPr id="2" name="Title 1"/>
          <p:cNvSpPr>
            <a:spLocks noGrp="1"/>
          </p:cNvSpPr>
          <p:nvPr>
            <p:ph type="title"/>
          </p:nvPr>
        </p:nvSpPr>
        <p:spPr/>
        <p:txBody>
          <a:bodyPr/>
          <a:lstStyle/>
          <a:p>
            <a:r>
              <a:rPr lang="en-US" dirty="0"/>
              <a:t>Creating E-LAN Single </a:t>
            </a:r>
            <a:r>
              <a:rPr lang="en-US" dirty="0" err="1"/>
              <a:t>CoS</a:t>
            </a:r>
            <a:r>
              <a:rPr lang="en-US" dirty="0"/>
              <a:t> Service</a:t>
            </a:r>
          </a:p>
        </p:txBody>
      </p:sp>
      <p:pic>
        <p:nvPicPr>
          <p:cNvPr id="5" name="Picture 4"/>
          <p:cNvPicPr>
            <a:picLocks noChangeAspect="1"/>
          </p:cNvPicPr>
          <p:nvPr/>
        </p:nvPicPr>
        <p:blipFill>
          <a:blip r:embed="rId2" cstate="print"/>
          <a:stretch>
            <a:fillRect/>
          </a:stretch>
        </p:blipFill>
        <p:spPr>
          <a:xfrm>
            <a:off x="105683" y="2459703"/>
            <a:ext cx="5467803" cy="3817756"/>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3893457" y="3170189"/>
            <a:ext cx="1186543" cy="21156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4814207" y="2638388"/>
            <a:ext cx="790609" cy="457314"/>
            <a:chOff x="1914065" y="2515312"/>
            <a:chExt cx="790609" cy="457314"/>
          </a:xfrm>
        </p:grpSpPr>
        <p:cxnSp>
          <p:nvCxnSpPr>
            <p:cNvPr id="8" name="Straight Arrow Connector 7"/>
            <p:cNvCxnSpPr>
              <a:stCxn id="11" idx="0"/>
            </p:cNvCxnSpPr>
            <p:nvPr/>
          </p:nvCxnSpPr>
          <p:spPr>
            <a:xfrm flipH="1">
              <a:off x="1914065" y="2529714"/>
              <a:ext cx="619373" cy="44291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9" name="Group 7"/>
            <p:cNvGrpSpPr/>
            <p:nvPr/>
          </p:nvGrpSpPr>
          <p:grpSpPr>
            <a:xfrm>
              <a:off x="2362202" y="2515312"/>
              <a:ext cx="342472" cy="254924"/>
              <a:chOff x="192311" y="2725948"/>
              <a:chExt cx="381000" cy="304800"/>
            </a:xfrm>
          </p:grpSpPr>
          <p:sp>
            <p:nvSpPr>
              <p:cNvPr id="10" name="Oval 9"/>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latin typeface="+mn-lt"/>
                  </a:rPr>
                  <a:t>4</a:t>
                </a:r>
              </a:p>
            </p:txBody>
          </p:sp>
        </p:grpSp>
      </p:grpSp>
      <p:grpSp>
        <p:nvGrpSpPr>
          <p:cNvPr id="12" name="Group 11"/>
          <p:cNvGrpSpPr/>
          <p:nvPr/>
        </p:nvGrpSpPr>
        <p:grpSpPr>
          <a:xfrm>
            <a:off x="4773625" y="3227585"/>
            <a:ext cx="790609" cy="457314"/>
            <a:chOff x="1914065" y="2515312"/>
            <a:chExt cx="790609" cy="457314"/>
          </a:xfrm>
        </p:grpSpPr>
        <p:cxnSp>
          <p:nvCxnSpPr>
            <p:cNvPr id="13" name="Straight Arrow Connector 12"/>
            <p:cNvCxnSpPr>
              <a:stCxn id="16" idx="0"/>
            </p:cNvCxnSpPr>
            <p:nvPr/>
          </p:nvCxnSpPr>
          <p:spPr>
            <a:xfrm flipH="1">
              <a:off x="1914065" y="2529714"/>
              <a:ext cx="619373" cy="44291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4" name="Group 7"/>
            <p:cNvGrpSpPr/>
            <p:nvPr/>
          </p:nvGrpSpPr>
          <p:grpSpPr>
            <a:xfrm>
              <a:off x="2362202" y="2515312"/>
              <a:ext cx="342472" cy="254924"/>
              <a:chOff x="192311" y="2725948"/>
              <a:chExt cx="381000" cy="304800"/>
            </a:xfrm>
          </p:grpSpPr>
          <p:sp>
            <p:nvSpPr>
              <p:cNvPr id="15" name="Oval 14"/>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latin typeface="+mn-lt"/>
                  </a:rPr>
                  <a:t>5</a:t>
                </a:r>
              </a:p>
            </p:txBody>
          </p:sp>
        </p:grpSp>
      </p:grpSp>
      <p:grpSp>
        <p:nvGrpSpPr>
          <p:cNvPr id="18" name="Group 17"/>
          <p:cNvGrpSpPr/>
          <p:nvPr/>
        </p:nvGrpSpPr>
        <p:grpSpPr>
          <a:xfrm>
            <a:off x="2287735" y="2746222"/>
            <a:ext cx="522675" cy="423967"/>
            <a:chOff x="2181999" y="2515312"/>
            <a:chExt cx="522675" cy="423967"/>
          </a:xfrm>
        </p:grpSpPr>
        <p:cxnSp>
          <p:nvCxnSpPr>
            <p:cNvPr id="19" name="Straight Arrow Connector 18"/>
            <p:cNvCxnSpPr>
              <a:stCxn id="22" idx="0"/>
            </p:cNvCxnSpPr>
            <p:nvPr/>
          </p:nvCxnSpPr>
          <p:spPr>
            <a:xfrm flipH="1">
              <a:off x="2181999" y="2529714"/>
              <a:ext cx="351439" cy="40956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20" name="Group 7"/>
            <p:cNvGrpSpPr/>
            <p:nvPr/>
          </p:nvGrpSpPr>
          <p:grpSpPr>
            <a:xfrm>
              <a:off x="2362202" y="2515312"/>
              <a:ext cx="342472" cy="254924"/>
              <a:chOff x="192311" y="2725948"/>
              <a:chExt cx="381000" cy="304800"/>
            </a:xfrm>
          </p:grpSpPr>
          <p:sp>
            <p:nvSpPr>
              <p:cNvPr id="21" name="Oval 20"/>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latin typeface="+mn-lt"/>
                  </a:rPr>
                  <a:t>3</a:t>
                </a:r>
              </a:p>
            </p:txBody>
          </p:sp>
        </p:grpSp>
      </p:grpSp>
      <p:sp>
        <p:nvSpPr>
          <p:cNvPr id="23" name="Rectangle 22"/>
          <p:cNvSpPr/>
          <p:nvPr/>
        </p:nvSpPr>
        <p:spPr>
          <a:xfrm>
            <a:off x="709431" y="3208562"/>
            <a:ext cx="1522438" cy="17497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339942" y="5928832"/>
            <a:ext cx="1155371" cy="21654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279850" y="5296833"/>
            <a:ext cx="1155371" cy="21654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291327" y="4725475"/>
            <a:ext cx="1155371" cy="21654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3903814" y="3762430"/>
            <a:ext cx="1155371" cy="21654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p:cNvGrpSpPr/>
          <p:nvPr/>
        </p:nvGrpSpPr>
        <p:grpSpPr>
          <a:xfrm>
            <a:off x="5380596" y="4314298"/>
            <a:ext cx="790609" cy="457314"/>
            <a:chOff x="1914065" y="2515312"/>
            <a:chExt cx="790609" cy="457314"/>
          </a:xfrm>
        </p:grpSpPr>
        <p:cxnSp>
          <p:nvCxnSpPr>
            <p:cNvPr id="29" name="Straight Arrow Connector 28"/>
            <p:cNvCxnSpPr>
              <a:stCxn id="32" idx="0"/>
            </p:cNvCxnSpPr>
            <p:nvPr/>
          </p:nvCxnSpPr>
          <p:spPr>
            <a:xfrm flipH="1">
              <a:off x="1914065" y="2529714"/>
              <a:ext cx="619373" cy="44291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30" name="Group 7"/>
            <p:cNvGrpSpPr/>
            <p:nvPr/>
          </p:nvGrpSpPr>
          <p:grpSpPr>
            <a:xfrm>
              <a:off x="2362202" y="2515312"/>
              <a:ext cx="342472" cy="254924"/>
              <a:chOff x="192311" y="2725948"/>
              <a:chExt cx="381000" cy="304800"/>
            </a:xfrm>
          </p:grpSpPr>
          <p:sp>
            <p:nvSpPr>
              <p:cNvPr id="31" name="Oval 30"/>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a:t>9</a:t>
                </a:r>
                <a:endParaRPr lang="en-US" sz="1100" b="1" dirty="0" smtClean="0">
                  <a:latin typeface="+mn-lt"/>
                </a:endParaRPr>
              </a:p>
            </p:txBody>
          </p:sp>
        </p:grpSp>
      </p:grpSp>
      <p:grpSp>
        <p:nvGrpSpPr>
          <p:cNvPr id="33" name="Group 32"/>
          <p:cNvGrpSpPr/>
          <p:nvPr/>
        </p:nvGrpSpPr>
        <p:grpSpPr>
          <a:xfrm>
            <a:off x="917628" y="4179710"/>
            <a:ext cx="790609" cy="457314"/>
            <a:chOff x="1914065" y="2515312"/>
            <a:chExt cx="790609" cy="457314"/>
          </a:xfrm>
        </p:grpSpPr>
        <p:cxnSp>
          <p:nvCxnSpPr>
            <p:cNvPr id="34" name="Straight Arrow Connector 33"/>
            <p:cNvCxnSpPr>
              <a:stCxn id="37" idx="0"/>
            </p:cNvCxnSpPr>
            <p:nvPr/>
          </p:nvCxnSpPr>
          <p:spPr>
            <a:xfrm flipH="1">
              <a:off x="1914065" y="2529714"/>
              <a:ext cx="619373" cy="44291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35" name="Group 7"/>
            <p:cNvGrpSpPr/>
            <p:nvPr/>
          </p:nvGrpSpPr>
          <p:grpSpPr>
            <a:xfrm>
              <a:off x="2362202" y="2515312"/>
              <a:ext cx="342472" cy="254924"/>
              <a:chOff x="192311" y="2725948"/>
              <a:chExt cx="381000" cy="304800"/>
            </a:xfrm>
          </p:grpSpPr>
          <p:sp>
            <p:nvSpPr>
              <p:cNvPr id="36" name="Oval 35"/>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a:t>6</a:t>
                </a:r>
                <a:endParaRPr lang="en-US" sz="1100" b="1" dirty="0" smtClean="0">
                  <a:latin typeface="+mn-lt"/>
                </a:endParaRPr>
              </a:p>
            </p:txBody>
          </p:sp>
        </p:grpSp>
      </p:grpSp>
      <p:grpSp>
        <p:nvGrpSpPr>
          <p:cNvPr id="38" name="Group 37"/>
          <p:cNvGrpSpPr/>
          <p:nvPr/>
        </p:nvGrpSpPr>
        <p:grpSpPr>
          <a:xfrm>
            <a:off x="1563432" y="5502128"/>
            <a:ext cx="531771" cy="481273"/>
            <a:chOff x="2172903" y="2515312"/>
            <a:chExt cx="531771" cy="481273"/>
          </a:xfrm>
        </p:grpSpPr>
        <p:cxnSp>
          <p:nvCxnSpPr>
            <p:cNvPr id="39" name="Straight Arrow Connector 38"/>
            <p:cNvCxnSpPr>
              <a:stCxn id="42" idx="0"/>
            </p:cNvCxnSpPr>
            <p:nvPr/>
          </p:nvCxnSpPr>
          <p:spPr>
            <a:xfrm flipH="1">
              <a:off x="2172903" y="2529714"/>
              <a:ext cx="360535" cy="46687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40" name="Group 7"/>
            <p:cNvGrpSpPr/>
            <p:nvPr/>
          </p:nvGrpSpPr>
          <p:grpSpPr>
            <a:xfrm>
              <a:off x="2362202" y="2515312"/>
              <a:ext cx="342472" cy="254924"/>
              <a:chOff x="192311" y="2725948"/>
              <a:chExt cx="381000" cy="304800"/>
            </a:xfrm>
          </p:grpSpPr>
          <p:sp>
            <p:nvSpPr>
              <p:cNvPr id="41" name="Oval 40"/>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a:t>8</a:t>
                </a:r>
                <a:endParaRPr lang="en-US" sz="1100" b="1" dirty="0" smtClean="0">
                  <a:latin typeface="+mn-lt"/>
                </a:endParaRPr>
              </a:p>
            </p:txBody>
          </p:sp>
        </p:grpSp>
      </p:grpSp>
      <p:grpSp>
        <p:nvGrpSpPr>
          <p:cNvPr id="43" name="Group 42"/>
          <p:cNvGrpSpPr/>
          <p:nvPr/>
        </p:nvGrpSpPr>
        <p:grpSpPr>
          <a:xfrm>
            <a:off x="1304594" y="4851489"/>
            <a:ext cx="790609" cy="457314"/>
            <a:chOff x="1914065" y="2515312"/>
            <a:chExt cx="790609" cy="457314"/>
          </a:xfrm>
        </p:grpSpPr>
        <p:cxnSp>
          <p:nvCxnSpPr>
            <p:cNvPr id="44" name="Straight Arrow Connector 43"/>
            <p:cNvCxnSpPr>
              <a:stCxn id="47" idx="0"/>
            </p:cNvCxnSpPr>
            <p:nvPr/>
          </p:nvCxnSpPr>
          <p:spPr>
            <a:xfrm flipH="1">
              <a:off x="1914065" y="2529714"/>
              <a:ext cx="619373" cy="44291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45" name="Group 7"/>
            <p:cNvGrpSpPr/>
            <p:nvPr/>
          </p:nvGrpSpPr>
          <p:grpSpPr>
            <a:xfrm>
              <a:off x="2362202" y="2515312"/>
              <a:ext cx="342472" cy="254924"/>
              <a:chOff x="192311" y="2725948"/>
              <a:chExt cx="381000" cy="304800"/>
            </a:xfrm>
          </p:grpSpPr>
          <p:sp>
            <p:nvSpPr>
              <p:cNvPr id="46" name="Oval 45"/>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a:t>7</a:t>
                </a:r>
                <a:endParaRPr lang="en-US" sz="1100" b="1" dirty="0" smtClean="0">
                  <a:latin typeface="+mn-lt"/>
                </a:endParaRPr>
              </a:p>
            </p:txBody>
          </p:sp>
        </p:grpSp>
      </p:grpSp>
      <p:sp>
        <p:nvSpPr>
          <p:cNvPr id="48" name="Rectangle 47"/>
          <p:cNvSpPr/>
          <p:nvPr/>
        </p:nvSpPr>
        <p:spPr>
          <a:xfrm>
            <a:off x="3847131" y="4786610"/>
            <a:ext cx="1523153" cy="33913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13024810"/>
      </p:ext>
    </p:extLst>
  </p:cSld>
  <p:clrMapOvr>
    <a:masterClrMapping/>
  </p:clrMapOvr>
  <p:transition>
    <p:fade/>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E-LAN Single </a:t>
            </a:r>
            <a:r>
              <a:rPr lang="en-US" dirty="0" err="1"/>
              <a:t>CoS</a:t>
            </a:r>
            <a:r>
              <a:rPr lang="en-US" dirty="0"/>
              <a:t> Service</a:t>
            </a:r>
          </a:p>
        </p:txBody>
      </p:sp>
      <p:sp>
        <p:nvSpPr>
          <p:cNvPr id="3" name="Text Placeholder 2"/>
          <p:cNvSpPr>
            <a:spLocks noGrp="1"/>
          </p:cNvSpPr>
          <p:nvPr>
            <p:ph type="body" sz="quarter" idx="10"/>
          </p:nvPr>
        </p:nvSpPr>
        <p:spPr/>
        <p:txBody>
          <a:bodyPr/>
          <a:lstStyle/>
          <a:p>
            <a:endParaRPr lang="en-US"/>
          </a:p>
        </p:txBody>
      </p:sp>
      <p:pic>
        <p:nvPicPr>
          <p:cNvPr id="6" name="Picture 5"/>
          <p:cNvPicPr>
            <a:picLocks noChangeAspect="1"/>
          </p:cNvPicPr>
          <p:nvPr/>
        </p:nvPicPr>
        <p:blipFill>
          <a:blip r:embed="rId2" cstate="print"/>
          <a:stretch>
            <a:fillRect/>
          </a:stretch>
        </p:blipFill>
        <p:spPr>
          <a:xfrm>
            <a:off x="79266" y="1235060"/>
            <a:ext cx="6705600" cy="5124450"/>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1320800" y="2662754"/>
            <a:ext cx="1515957" cy="1595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2812693" y="2205440"/>
            <a:ext cx="790609" cy="457314"/>
            <a:chOff x="1914065" y="2515312"/>
            <a:chExt cx="790609" cy="457314"/>
          </a:xfrm>
        </p:grpSpPr>
        <p:cxnSp>
          <p:nvCxnSpPr>
            <p:cNvPr id="10" name="Straight Arrow Connector 9"/>
            <p:cNvCxnSpPr>
              <a:stCxn id="13" idx="0"/>
            </p:cNvCxnSpPr>
            <p:nvPr/>
          </p:nvCxnSpPr>
          <p:spPr>
            <a:xfrm flipH="1">
              <a:off x="1914065" y="2529714"/>
              <a:ext cx="619373" cy="44291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1" name="Group 7"/>
            <p:cNvGrpSpPr/>
            <p:nvPr/>
          </p:nvGrpSpPr>
          <p:grpSpPr>
            <a:xfrm>
              <a:off x="2362202" y="2515312"/>
              <a:ext cx="342472" cy="254924"/>
              <a:chOff x="192311" y="2725948"/>
              <a:chExt cx="381000" cy="304800"/>
            </a:xfrm>
          </p:grpSpPr>
          <p:sp>
            <p:nvSpPr>
              <p:cNvPr id="12" name="Oval 11"/>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latin typeface="+mn-lt"/>
                  </a:rPr>
                  <a:t>11</a:t>
                </a:r>
              </a:p>
            </p:txBody>
          </p:sp>
        </p:grpSp>
      </p:grpSp>
      <p:grpSp>
        <p:nvGrpSpPr>
          <p:cNvPr id="14" name="Group 13"/>
          <p:cNvGrpSpPr/>
          <p:nvPr/>
        </p:nvGrpSpPr>
        <p:grpSpPr>
          <a:xfrm>
            <a:off x="5747700" y="2158745"/>
            <a:ext cx="367253" cy="504009"/>
            <a:chOff x="2337421" y="2515312"/>
            <a:chExt cx="367253" cy="504009"/>
          </a:xfrm>
        </p:grpSpPr>
        <p:cxnSp>
          <p:nvCxnSpPr>
            <p:cNvPr id="15" name="Straight Arrow Connector 14"/>
            <p:cNvCxnSpPr>
              <a:stCxn id="18" idx="0"/>
            </p:cNvCxnSpPr>
            <p:nvPr/>
          </p:nvCxnSpPr>
          <p:spPr>
            <a:xfrm flipH="1">
              <a:off x="2337421" y="2529714"/>
              <a:ext cx="196017" cy="48960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6" name="Group 7"/>
            <p:cNvGrpSpPr/>
            <p:nvPr/>
          </p:nvGrpSpPr>
          <p:grpSpPr>
            <a:xfrm>
              <a:off x="2362202" y="2515312"/>
              <a:ext cx="342472" cy="254924"/>
              <a:chOff x="192311" y="2725948"/>
              <a:chExt cx="381000" cy="304800"/>
            </a:xfrm>
          </p:grpSpPr>
          <p:sp>
            <p:nvSpPr>
              <p:cNvPr id="17" name="Oval 16"/>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t>13</a:t>
                </a:r>
                <a:endParaRPr lang="en-US" sz="1100" b="1" dirty="0" smtClean="0">
                  <a:latin typeface="+mn-lt"/>
                </a:endParaRPr>
              </a:p>
            </p:txBody>
          </p:sp>
        </p:grpSp>
      </p:grpSp>
      <p:sp>
        <p:nvSpPr>
          <p:cNvPr id="19" name="Line Callout 2 18"/>
          <p:cNvSpPr/>
          <p:nvPr/>
        </p:nvSpPr>
        <p:spPr>
          <a:xfrm>
            <a:off x="6171064" y="1441421"/>
            <a:ext cx="2866664" cy="3112326"/>
          </a:xfrm>
          <a:prstGeom prst="borderCallout2">
            <a:avLst>
              <a:gd name="adj1" fmla="val 100130"/>
              <a:gd name="adj2" fmla="val 27331"/>
              <a:gd name="adj3" fmla="val 125206"/>
              <a:gd name="adj4" fmla="val 27185"/>
              <a:gd name="adj5" fmla="val 140689"/>
              <a:gd name="adj6" fmla="val -3640"/>
            </a:avLst>
          </a:prstGeom>
          <a:solidFill>
            <a:srgbClr val="F29400"/>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On the left side of the window you will find the added </a:t>
            </a:r>
            <a:r>
              <a:rPr lang="en-US" sz="1600" dirty="0" err="1">
                <a:solidFill>
                  <a:schemeClr val="tx1"/>
                </a:solidFill>
              </a:rPr>
              <a:t>CoS.</a:t>
            </a:r>
            <a:r>
              <a:rPr lang="en-US" sz="1600" dirty="0">
                <a:solidFill>
                  <a:schemeClr val="tx1"/>
                </a:solidFill>
              </a:rPr>
              <a:t> </a:t>
            </a:r>
          </a:p>
          <a:p>
            <a:r>
              <a:rPr lang="en-US" sz="1600" dirty="0">
                <a:solidFill>
                  <a:schemeClr val="tx1"/>
                </a:solidFill>
              </a:rPr>
              <a:t>10. Click the </a:t>
            </a:r>
            <a:r>
              <a:rPr lang="en-US" sz="1600" dirty="0" err="1">
                <a:solidFill>
                  <a:srgbClr val="044ABC"/>
                </a:solidFill>
              </a:rPr>
              <a:t>CoS</a:t>
            </a:r>
            <a:r>
              <a:rPr lang="en-US" sz="1600" dirty="0" err="1">
                <a:solidFill>
                  <a:schemeClr val="tx1"/>
                </a:solidFill>
              </a:rPr>
              <a:t>.</a:t>
            </a:r>
            <a:r>
              <a:rPr lang="en-US" sz="1600" dirty="0">
                <a:solidFill>
                  <a:schemeClr val="tx1"/>
                </a:solidFill>
              </a:rPr>
              <a:t> </a:t>
            </a:r>
          </a:p>
          <a:p>
            <a:r>
              <a:rPr lang="en-US" sz="1600" dirty="0">
                <a:solidFill>
                  <a:schemeClr val="tx1"/>
                </a:solidFill>
              </a:rPr>
              <a:t>11</a:t>
            </a:r>
            <a:r>
              <a:rPr lang="en-US" sz="1600" dirty="0" smtClean="0">
                <a:solidFill>
                  <a:schemeClr val="tx1"/>
                </a:solidFill>
              </a:rPr>
              <a:t>.</a:t>
            </a:r>
            <a:r>
              <a:rPr lang="en-US" sz="1600" dirty="0">
                <a:solidFill>
                  <a:schemeClr val="tx1"/>
                </a:solidFill>
              </a:rPr>
              <a:t> Set the </a:t>
            </a:r>
            <a:r>
              <a:rPr lang="en-US" sz="1600" dirty="0">
                <a:solidFill>
                  <a:srgbClr val="044ABC"/>
                </a:solidFill>
              </a:rPr>
              <a:t>Policer</a:t>
            </a:r>
            <a:r>
              <a:rPr lang="en-US" sz="1600" dirty="0">
                <a:solidFill>
                  <a:schemeClr val="tx1"/>
                </a:solidFill>
              </a:rPr>
              <a:t> for the </a:t>
            </a:r>
            <a:r>
              <a:rPr lang="en-US" sz="1600" dirty="0">
                <a:solidFill>
                  <a:srgbClr val="044ABC"/>
                </a:solidFill>
              </a:rPr>
              <a:t>Concentrator </a:t>
            </a:r>
            <a:r>
              <a:rPr lang="en-US" sz="1600" dirty="0">
                <a:solidFill>
                  <a:schemeClr val="tx1"/>
                </a:solidFill>
              </a:rPr>
              <a:t> according to the task. </a:t>
            </a:r>
          </a:p>
          <a:p>
            <a:r>
              <a:rPr lang="en-US" sz="1600" dirty="0" smtClean="0">
                <a:solidFill>
                  <a:schemeClr val="tx1"/>
                </a:solidFill>
              </a:rPr>
              <a:t>12</a:t>
            </a:r>
            <a:r>
              <a:rPr lang="en-US" sz="1600" dirty="0">
                <a:solidFill>
                  <a:schemeClr val="tx1"/>
                </a:solidFill>
              </a:rPr>
              <a:t>. set the </a:t>
            </a:r>
            <a:r>
              <a:rPr lang="en-US" sz="1600" dirty="0">
                <a:solidFill>
                  <a:srgbClr val="044ABC"/>
                </a:solidFill>
              </a:rPr>
              <a:t>classification </a:t>
            </a:r>
            <a:r>
              <a:rPr lang="en-US" sz="1600" dirty="0" smtClean="0">
                <a:solidFill>
                  <a:srgbClr val="044ABC"/>
                </a:solidFill>
              </a:rPr>
              <a:t>rule</a:t>
            </a:r>
            <a:r>
              <a:rPr lang="en-US" sz="1600" dirty="0" smtClean="0">
                <a:solidFill>
                  <a:schemeClr val="tx1"/>
                </a:solidFill>
              </a:rPr>
              <a:t>. </a:t>
            </a:r>
            <a:r>
              <a:rPr lang="en-US" sz="1600" dirty="0">
                <a:solidFill>
                  <a:schemeClr val="tx1"/>
                </a:solidFill>
              </a:rPr>
              <a:t>In our application the classification rule is to receive from the client C-VLAN </a:t>
            </a:r>
            <a:r>
              <a:rPr lang="en-US" sz="1600" dirty="0" smtClean="0">
                <a:solidFill>
                  <a:schemeClr val="tx1"/>
                </a:solidFill>
              </a:rPr>
              <a:t>53 </a:t>
            </a:r>
          </a:p>
          <a:p>
            <a:r>
              <a:rPr lang="en-US" sz="1600" dirty="0" smtClean="0">
                <a:solidFill>
                  <a:schemeClr val="tx1"/>
                </a:solidFill>
              </a:rPr>
              <a:t>13. Select the port for the C point (Concentrator)</a:t>
            </a:r>
            <a:endParaRPr lang="en-US" sz="1600" dirty="0">
              <a:solidFill>
                <a:schemeClr val="tx1"/>
              </a:solidFill>
            </a:endParaRPr>
          </a:p>
        </p:txBody>
      </p:sp>
      <p:grpSp>
        <p:nvGrpSpPr>
          <p:cNvPr id="20" name="Group 19"/>
          <p:cNvGrpSpPr/>
          <p:nvPr/>
        </p:nvGrpSpPr>
        <p:grpSpPr>
          <a:xfrm>
            <a:off x="2078778" y="1754609"/>
            <a:ext cx="522675" cy="423967"/>
            <a:chOff x="2181999" y="2515312"/>
            <a:chExt cx="522675" cy="423967"/>
          </a:xfrm>
        </p:grpSpPr>
        <p:cxnSp>
          <p:nvCxnSpPr>
            <p:cNvPr id="21" name="Straight Arrow Connector 20"/>
            <p:cNvCxnSpPr>
              <a:stCxn id="24" idx="0"/>
            </p:cNvCxnSpPr>
            <p:nvPr/>
          </p:nvCxnSpPr>
          <p:spPr>
            <a:xfrm flipH="1">
              <a:off x="2181999" y="2529714"/>
              <a:ext cx="351439" cy="40956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22" name="Group 7"/>
            <p:cNvGrpSpPr/>
            <p:nvPr/>
          </p:nvGrpSpPr>
          <p:grpSpPr>
            <a:xfrm>
              <a:off x="2362202" y="2515312"/>
              <a:ext cx="342472" cy="254924"/>
              <a:chOff x="192311" y="2725948"/>
              <a:chExt cx="381000" cy="304800"/>
            </a:xfrm>
          </p:grpSpPr>
          <p:sp>
            <p:nvSpPr>
              <p:cNvPr id="23" name="Oval 22"/>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t>10</a:t>
                </a:r>
                <a:endParaRPr lang="en-US" sz="1100" b="1" dirty="0" smtClean="0">
                  <a:latin typeface="+mn-lt"/>
                </a:endParaRPr>
              </a:p>
            </p:txBody>
          </p:sp>
        </p:grpSp>
      </p:grpSp>
      <p:sp>
        <p:nvSpPr>
          <p:cNvPr id="25" name="Rectangle 24"/>
          <p:cNvSpPr/>
          <p:nvPr/>
        </p:nvSpPr>
        <p:spPr>
          <a:xfrm>
            <a:off x="1238565" y="3204328"/>
            <a:ext cx="1495488" cy="2645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3996401" y="2741181"/>
            <a:ext cx="2084907" cy="168012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p:cNvGrpSpPr/>
          <p:nvPr/>
        </p:nvGrpSpPr>
        <p:grpSpPr>
          <a:xfrm>
            <a:off x="2671260" y="2733647"/>
            <a:ext cx="790609" cy="457314"/>
            <a:chOff x="1914065" y="2515312"/>
            <a:chExt cx="790609" cy="457314"/>
          </a:xfrm>
        </p:grpSpPr>
        <p:cxnSp>
          <p:nvCxnSpPr>
            <p:cNvPr id="29" name="Straight Arrow Connector 28"/>
            <p:cNvCxnSpPr>
              <a:stCxn id="32" idx="0"/>
            </p:cNvCxnSpPr>
            <p:nvPr/>
          </p:nvCxnSpPr>
          <p:spPr>
            <a:xfrm flipH="1">
              <a:off x="1914065" y="2529714"/>
              <a:ext cx="619373" cy="44291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30" name="Group 7"/>
            <p:cNvGrpSpPr/>
            <p:nvPr/>
          </p:nvGrpSpPr>
          <p:grpSpPr>
            <a:xfrm>
              <a:off x="2362202" y="2515312"/>
              <a:ext cx="342472" cy="254924"/>
              <a:chOff x="192311" y="2725948"/>
              <a:chExt cx="381000" cy="304800"/>
            </a:xfrm>
          </p:grpSpPr>
          <p:sp>
            <p:nvSpPr>
              <p:cNvPr id="31" name="Oval 30"/>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t>12</a:t>
                </a:r>
                <a:endParaRPr lang="en-US" sz="1100" b="1" dirty="0" smtClean="0">
                  <a:latin typeface="+mn-lt"/>
                </a:endParaRPr>
              </a:p>
            </p:txBody>
          </p:sp>
        </p:grpSp>
      </p:grpSp>
      <p:sp>
        <p:nvSpPr>
          <p:cNvPr id="33" name="Rectangle 32"/>
          <p:cNvSpPr/>
          <p:nvPr/>
        </p:nvSpPr>
        <p:spPr>
          <a:xfrm>
            <a:off x="-32955" y="5626045"/>
            <a:ext cx="6935452" cy="3641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4185325306"/>
      </p:ext>
    </p:extLst>
  </p:cSld>
  <p:clrMapOvr>
    <a:masterClrMapping/>
  </p:clrMapOvr>
  <p:transition>
    <p:fade/>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E-LAN Single </a:t>
            </a:r>
            <a:r>
              <a:rPr lang="en-US" dirty="0" err="1"/>
              <a:t>CoS</a:t>
            </a:r>
            <a:r>
              <a:rPr lang="en-US" dirty="0"/>
              <a:t> Service</a:t>
            </a:r>
          </a:p>
        </p:txBody>
      </p:sp>
      <p:sp>
        <p:nvSpPr>
          <p:cNvPr id="3" name="Text Placeholder 2"/>
          <p:cNvSpPr>
            <a:spLocks noGrp="1"/>
          </p:cNvSpPr>
          <p:nvPr>
            <p:ph type="body" sz="quarter" idx="10"/>
          </p:nvPr>
        </p:nvSpPr>
        <p:spPr/>
        <p:txBody>
          <a:bodyPr/>
          <a:lstStyle/>
          <a:p>
            <a:endParaRPr lang="en-US"/>
          </a:p>
        </p:txBody>
      </p:sp>
      <p:pic>
        <p:nvPicPr>
          <p:cNvPr id="7" name="Picture 6"/>
          <p:cNvPicPr>
            <a:picLocks noChangeAspect="1"/>
          </p:cNvPicPr>
          <p:nvPr/>
        </p:nvPicPr>
        <p:blipFill>
          <a:blip r:embed="rId2" cstate="print"/>
          <a:stretch>
            <a:fillRect/>
          </a:stretch>
        </p:blipFill>
        <p:spPr>
          <a:xfrm>
            <a:off x="0" y="1240221"/>
            <a:ext cx="6724650" cy="5514975"/>
          </a:xfrm>
          <a:prstGeom prst="rect">
            <a:avLst/>
          </a:prstGeom>
        </p:spPr>
      </p:pic>
      <p:sp>
        <p:nvSpPr>
          <p:cNvPr id="8" name="Rectangle 7"/>
          <p:cNvSpPr/>
          <p:nvPr/>
        </p:nvSpPr>
        <p:spPr>
          <a:xfrm>
            <a:off x="1320800" y="2662754"/>
            <a:ext cx="1515957" cy="1595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2812693" y="2205440"/>
            <a:ext cx="790609" cy="457314"/>
            <a:chOff x="1914065" y="2515312"/>
            <a:chExt cx="790609" cy="457314"/>
          </a:xfrm>
        </p:grpSpPr>
        <p:cxnSp>
          <p:nvCxnSpPr>
            <p:cNvPr id="10" name="Straight Arrow Connector 9"/>
            <p:cNvCxnSpPr>
              <a:stCxn id="13" idx="0"/>
            </p:cNvCxnSpPr>
            <p:nvPr/>
          </p:nvCxnSpPr>
          <p:spPr>
            <a:xfrm flipH="1">
              <a:off x="1914065" y="2529714"/>
              <a:ext cx="619373" cy="44291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1" name="Group 7"/>
            <p:cNvGrpSpPr/>
            <p:nvPr/>
          </p:nvGrpSpPr>
          <p:grpSpPr>
            <a:xfrm>
              <a:off x="2362202" y="2515312"/>
              <a:ext cx="342472" cy="254924"/>
              <a:chOff x="192311" y="2725948"/>
              <a:chExt cx="381000" cy="304800"/>
            </a:xfrm>
          </p:grpSpPr>
          <p:sp>
            <p:nvSpPr>
              <p:cNvPr id="12" name="Oval 11"/>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latin typeface="+mn-lt"/>
                  </a:rPr>
                  <a:t>16</a:t>
                </a:r>
              </a:p>
            </p:txBody>
          </p:sp>
        </p:grpSp>
      </p:grpSp>
      <p:grpSp>
        <p:nvGrpSpPr>
          <p:cNvPr id="14" name="Group 13"/>
          <p:cNvGrpSpPr/>
          <p:nvPr/>
        </p:nvGrpSpPr>
        <p:grpSpPr>
          <a:xfrm>
            <a:off x="5747700" y="2158745"/>
            <a:ext cx="367253" cy="504009"/>
            <a:chOff x="2337421" y="2515312"/>
            <a:chExt cx="367253" cy="504009"/>
          </a:xfrm>
        </p:grpSpPr>
        <p:cxnSp>
          <p:nvCxnSpPr>
            <p:cNvPr id="15" name="Straight Arrow Connector 14"/>
            <p:cNvCxnSpPr>
              <a:stCxn id="18" idx="0"/>
            </p:cNvCxnSpPr>
            <p:nvPr/>
          </p:nvCxnSpPr>
          <p:spPr>
            <a:xfrm flipH="1">
              <a:off x="2337421" y="2529714"/>
              <a:ext cx="196017" cy="48960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6" name="Group 7"/>
            <p:cNvGrpSpPr/>
            <p:nvPr/>
          </p:nvGrpSpPr>
          <p:grpSpPr>
            <a:xfrm>
              <a:off x="2362202" y="2515312"/>
              <a:ext cx="342472" cy="254924"/>
              <a:chOff x="192311" y="2725948"/>
              <a:chExt cx="381000" cy="304800"/>
            </a:xfrm>
          </p:grpSpPr>
          <p:sp>
            <p:nvSpPr>
              <p:cNvPr id="17" name="Oval 16"/>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t>15</a:t>
                </a:r>
                <a:endParaRPr lang="en-US" sz="1100" b="1" dirty="0" smtClean="0">
                  <a:latin typeface="+mn-lt"/>
                </a:endParaRPr>
              </a:p>
            </p:txBody>
          </p:sp>
        </p:grpSp>
      </p:grpSp>
      <p:sp>
        <p:nvSpPr>
          <p:cNvPr id="19" name="Line Callout 2 18"/>
          <p:cNvSpPr/>
          <p:nvPr/>
        </p:nvSpPr>
        <p:spPr>
          <a:xfrm>
            <a:off x="6214606" y="1441421"/>
            <a:ext cx="2866664" cy="3112326"/>
          </a:xfrm>
          <a:prstGeom prst="borderCallout2">
            <a:avLst>
              <a:gd name="adj1" fmla="val 100130"/>
              <a:gd name="adj2" fmla="val 27331"/>
              <a:gd name="adj3" fmla="val 125206"/>
              <a:gd name="adj4" fmla="val 27185"/>
              <a:gd name="adj5" fmla="val 140689"/>
              <a:gd name="adj6" fmla="val -3640"/>
            </a:avLst>
          </a:prstGeom>
          <a:solidFill>
            <a:srgbClr val="F29400"/>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solidFill>
                  <a:schemeClr val="tx1"/>
                </a:solidFill>
              </a:rPr>
              <a:t>14. </a:t>
            </a:r>
            <a:r>
              <a:rPr lang="en-US" sz="1600" dirty="0">
                <a:solidFill>
                  <a:schemeClr val="tx1"/>
                </a:solidFill>
              </a:rPr>
              <a:t>Click the small arrow to move to </a:t>
            </a:r>
            <a:r>
              <a:rPr lang="en-US" sz="1600" dirty="0" smtClean="0">
                <a:solidFill>
                  <a:schemeClr val="tx1"/>
                </a:solidFill>
              </a:rPr>
              <a:t>NC </a:t>
            </a:r>
            <a:r>
              <a:rPr lang="en-US" sz="1600" dirty="0">
                <a:solidFill>
                  <a:schemeClr val="tx1"/>
                </a:solidFill>
              </a:rPr>
              <a:t>point configuration.</a:t>
            </a:r>
          </a:p>
          <a:p>
            <a:r>
              <a:rPr lang="en-US" sz="1600" dirty="0" smtClean="0">
                <a:solidFill>
                  <a:schemeClr val="tx1"/>
                </a:solidFill>
              </a:rPr>
              <a:t>15. </a:t>
            </a:r>
            <a:r>
              <a:rPr lang="en-US" sz="1600" dirty="0">
                <a:solidFill>
                  <a:schemeClr val="tx1"/>
                </a:solidFill>
              </a:rPr>
              <a:t>select the specific </a:t>
            </a:r>
            <a:r>
              <a:rPr lang="en-US" sz="1600" dirty="0">
                <a:solidFill>
                  <a:srgbClr val="044ABC"/>
                </a:solidFill>
              </a:rPr>
              <a:t>port </a:t>
            </a:r>
            <a:r>
              <a:rPr lang="en-US" sz="1600" dirty="0">
                <a:solidFill>
                  <a:schemeClr val="tx1"/>
                </a:solidFill>
              </a:rPr>
              <a:t>for </a:t>
            </a:r>
            <a:r>
              <a:rPr lang="en-US" sz="1600" dirty="0" smtClean="0">
                <a:solidFill>
                  <a:schemeClr val="tx1"/>
                </a:solidFill>
              </a:rPr>
              <a:t>the NC point</a:t>
            </a:r>
            <a:r>
              <a:rPr lang="en-US" sz="1600" dirty="0">
                <a:solidFill>
                  <a:schemeClr val="tx1"/>
                </a:solidFill>
              </a:rPr>
              <a:t>.</a:t>
            </a:r>
            <a:br>
              <a:rPr lang="en-US" sz="1600" dirty="0">
                <a:solidFill>
                  <a:schemeClr val="tx1"/>
                </a:solidFill>
              </a:rPr>
            </a:br>
            <a:r>
              <a:rPr lang="en-US" sz="1600" dirty="0">
                <a:solidFill>
                  <a:schemeClr val="tx1"/>
                </a:solidFill>
              </a:rPr>
              <a:t/>
            </a:r>
            <a:br>
              <a:rPr lang="en-US" sz="1600" dirty="0">
                <a:solidFill>
                  <a:schemeClr val="tx1"/>
                </a:solidFill>
              </a:rPr>
            </a:br>
            <a:r>
              <a:rPr lang="en-US" sz="1600" dirty="0">
                <a:solidFill>
                  <a:schemeClr val="tx1"/>
                </a:solidFill>
              </a:rPr>
              <a:t> In our case, the port is 0/3 of the </a:t>
            </a:r>
            <a:r>
              <a:rPr lang="en-US" sz="1600" dirty="0" smtClean="0">
                <a:solidFill>
                  <a:schemeClr val="tx1"/>
                </a:solidFill>
              </a:rPr>
              <a:t>ETX-2i_E</a:t>
            </a:r>
          </a:p>
          <a:p>
            <a:r>
              <a:rPr lang="en-US" sz="1600" dirty="0" smtClean="0">
                <a:solidFill>
                  <a:schemeClr val="tx1"/>
                </a:solidFill>
              </a:rPr>
              <a:t>16. Set the </a:t>
            </a:r>
            <a:r>
              <a:rPr lang="en-US" sz="1600" dirty="0" smtClean="0">
                <a:solidFill>
                  <a:srgbClr val="044ABC"/>
                </a:solidFill>
              </a:rPr>
              <a:t>Policer </a:t>
            </a:r>
            <a:r>
              <a:rPr lang="en-US" sz="1600" dirty="0" smtClean="0">
                <a:solidFill>
                  <a:schemeClr val="tx1"/>
                </a:solidFill>
              </a:rPr>
              <a:t>according to the application</a:t>
            </a:r>
            <a:endParaRPr lang="en-US" sz="1600" dirty="0">
              <a:solidFill>
                <a:schemeClr val="tx1"/>
              </a:solidFill>
            </a:endParaRPr>
          </a:p>
          <a:p>
            <a:r>
              <a:rPr lang="en-US" sz="1600" dirty="0" smtClean="0">
                <a:solidFill>
                  <a:schemeClr val="tx1"/>
                </a:solidFill>
              </a:rPr>
              <a:t>17. </a:t>
            </a:r>
            <a:r>
              <a:rPr lang="en-US" sz="1600" dirty="0">
                <a:solidFill>
                  <a:schemeClr val="tx1"/>
                </a:solidFill>
              </a:rPr>
              <a:t>set the </a:t>
            </a:r>
            <a:r>
              <a:rPr lang="en-US" sz="1600" dirty="0">
                <a:solidFill>
                  <a:srgbClr val="044ABC"/>
                </a:solidFill>
              </a:rPr>
              <a:t>classification </a:t>
            </a:r>
            <a:r>
              <a:rPr lang="en-US" sz="1600" dirty="0" smtClean="0">
                <a:solidFill>
                  <a:srgbClr val="044ABC"/>
                </a:solidFill>
              </a:rPr>
              <a:t>rule</a:t>
            </a:r>
            <a:r>
              <a:rPr lang="en-US" sz="1600" dirty="0" smtClean="0">
                <a:solidFill>
                  <a:schemeClr val="tx1"/>
                </a:solidFill>
              </a:rPr>
              <a:t>. </a:t>
            </a:r>
            <a:r>
              <a:rPr lang="en-US" sz="1600" dirty="0">
                <a:solidFill>
                  <a:schemeClr val="tx1"/>
                </a:solidFill>
              </a:rPr>
              <a:t>In our application the classification rule is to receive from the client C-VLAN </a:t>
            </a:r>
            <a:r>
              <a:rPr lang="en-US" sz="1600" dirty="0" smtClean="0">
                <a:solidFill>
                  <a:schemeClr val="tx1"/>
                </a:solidFill>
              </a:rPr>
              <a:t>53 </a:t>
            </a:r>
          </a:p>
        </p:txBody>
      </p:sp>
      <p:sp>
        <p:nvSpPr>
          <p:cNvPr id="25" name="Rectangle 24"/>
          <p:cNvSpPr/>
          <p:nvPr/>
        </p:nvSpPr>
        <p:spPr>
          <a:xfrm>
            <a:off x="1238565" y="3204328"/>
            <a:ext cx="1495488" cy="2645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3996401" y="2741181"/>
            <a:ext cx="2084907" cy="168012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p:nvGrpSpPr>
        <p:grpSpPr>
          <a:xfrm>
            <a:off x="2671260" y="2733647"/>
            <a:ext cx="790609" cy="457314"/>
            <a:chOff x="1914065" y="2515312"/>
            <a:chExt cx="790609" cy="457314"/>
          </a:xfrm>
        </p:grpSpPr>
        <p:cxnSp>
          <p:nvCxnSpPr>
            <p:cNvPr id="28" name="Straight Arrow Connector 27"/>
            <p:cNvCxnSpPr>
              <a:stCxn id="31" idx="0"/>
            </p:cNvCxnSpPr>
            <p:nvPr/>
          </p:nvCxnSpPr>
          <p:spPr>
            <a:xfrm flipH="1">
              <a:off x="1914065" y="2529714"/>
              <a:ext cx="619373" cy="44291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29" name="Group 7"/>
            <p:cNvGrpSpPr/>
            <p:nvPr/>
          </p:nvGrpSpPr>
          <p:grpSpPr>
            <a:xfrm>
              <a:off x="2362202" y="2515312"/>
              <a:ext cx="342472" cy="254924"/>
              <a:chOff x="192311" y="2725948"/>
              <a:chExt cx="381000" cy="304800"/>
            </a:xfrm>
          </p:grpSpPr>
          <p:sp>
            <p:nvSpPr>
              <p:cNvPr id="30" name="Oval 29"/>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t>17</a:t>
                </a:r>
                <a:endParaRPr lang="en-US" sz="1100" b="1" dirty="0" smtClean="0">
                  <a:latin typeface="+mn-lt"/>
                </a:endParaRPr>
              </a:p>
            </p:txBody>
          </p:sp>
        </p:grpSp>
      </p:grpSp>
      <p:sp>
        <p:nvSpPr>
          <p:cNvPr id="32" name="Rectangle 31"/>
          <p:cNvSpPr/>
          <p:nvPr/>
        </p:nvSpPr>
        <p:spPr>
          <a:xfrm>
            <a:off x="-32955" y="5626044"/>
            <a:ext cx="6935452" cy="69060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303322" y="3114232"/>
            <a:ext cx="464685" cy="5519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p:cNvGrpSpPr/>
          <p:nvPr/>
        </p:nvGrpSpPr>
        <p:grpSpPr>
          <a:xfrm>
            <a:off x="549891" y="2327661"/>
            <a:ext cx="342472" cy="681023"/>
            <a:chOff x="2362202" y="2515312"/>
            <a:chExt cx="342472" cy="681023"/>
          </a:xfrm>
        </p:grpSpPr>
        <p:cxnSp>
          <p:nvCxnSpPr>
            <p:cNvPr id="35" name="Straight Arrow Connector 34"/>
            <p:cNvCxnSpPr>
              <a:stCxn id="38" idx="0"/>
            </p:cNvCxnSpPr>
            <p:nvPr/>
          </p:nvCxnSpPr>
          <p:spPr>
            <a:xfrm flipH="1">
              <a:off x="2404555" y="2529714"/>
              <a:ext cx="128883" cy="66662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36" name="Group 7"/>
            <p:cNvGrpSpPr/>
            <p:nvPr/>
          </p:nvGrpSpPr>
          <p:grpSpPr>
            <a:xfrm>
              <a:off x="2362202" y="2515312"/>
              <a:ext cx="342472" cy="254924"/>
              <a:chOff x="192311" y="2725948"/>
              <a:chExt cx="381000" cy="304800"/>
            </a:xfrm>
          </p:grpSpPr>
          <p:sp>
            <p:nvSpPr>
              <p:cNvPr id="37" name="Oval 36"/>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latin typeface="+mn-lt"/>
                  </a:rPr>
                  <a:t>14</a:t>
                </a:r>
              </a:p>
            </p:txBody>
          </p:sp>
        </p:grpSp>
      </p:grpSp>
    </p:spTree>
    <p:extLst>
      <p:ext uri="{BB962C8B-B14F-4D97-AF65-F5344CB8AC3E}">
        <p14:creationId xmlns:p14="http://schemas.microsoft.com/office/powerpoint/2010/main" xmlns="" val="376987256"/>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Let’s build it!</a:t>
            </a:r>
            <a:endParaRPr lang="en-US" dirty="0"/>
          </a:p>
        </p:txBody>
      </p:sp>
      <p:pic>
        <p:nvPicPr>
          <p:cNvPr id="34" name="Picture 33"/>
          <p:cNvPicPr>
            <a:picLocks noChangeAspect="1"/>
          </p:cNvPicPr>
          <p:nvPr/>
        </p:nvPicPr>
        <p:blipFill>
          <a:blip r:embed="rId2" cstate="print"/>
          <a:stretch>
            <a:fillRect/>
          </a:stretch>
        </p:blipFill>
        <p:spPr>
          <a:xfrm>
            <a:off x="3681823" y="3447172"/>
            <a:ext cx="5034955" cy="30381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xmlns="" val="3538362879"/>
      </p:ext>
    </p:extLst>
  </p:cSld>
  <p:clrMapOvr>
    <a:masterClrMapping/>
  </p:clrMapOvr>
  <p:transition>
    <p:fade/>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E-LAN Single </a:t>
            </a:r>
            <a:r>
              <a:rPr lang="en-US" dirty="0" err="1"/>
              <a:t>CoS</a:t>
            </a:r>
            <a:r>
              <a:rPr lang="en-US" dirty="0"/>
              <a:t> Service</a:t>
            </a:r>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2" cstate="print"/>
          <a:stretch>
            <a:fillRect/>
          </a:stretch>
        </p:blipFill>
        <p:spPr>
          <a:xfrm>
            <a:off x="64574" y="1223705"/>
            <a:ext cx="9035895" cy="4740873"/>
          </a:xfrm>
          <a:prstGeom prst="rect">
            <a:avLst/>
          </a:prstGeom>
        </p:spPr>
      </p:pic>
      <p:sp>
        <p:nvSpPr>
          <p:cNvPr id="5" name="Rectangle 4"/>
          <p:cNvSpPr/>
          <p:nvPr/>
        </p:nvSpPr>
        <p:spPr>
          <a:xfrm>
            <a:off x="4701700" y="2539490"/>
            <a:ext cx="1515957" cy="1595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6193593" y="2082176"/>
            <a:ext cx="790609" cy="457314"/>
            <a:chOff x="1914065" y="2515312"/>
            <a:chExt cx="790609" cy="457314"/>
          </a:xfrm>
        </p:grpSpPr>
        <p:cxnSp>
          <p:nvCxnSpPr>
            <p:cNvPr id="7" name="Straight Arrow Connector 6"/>
            <p:cNvCxnSpPr>
              <a:stCxn id="10" idx="0"/>
            </p:cNvCxnSpPr>
            <p:nvPr/>
          </p:nvCxnSpPr>
          <p:spPr>
            <a:xfrm flipH="1">
              <a:off x="1914065" y="2529714"/>
              <a:ext cx="619373" cy="44291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2362202" y="2515312"/>
              <a:ext cx="342472" cy="254924"/>
              <a:chOff x="192311" y="2725948"/>
              <a:chExt cx="381000" cy="304800"/>
            </a:xfrm>
          </p:grpSpPr>
          <p:sp>
            <p:nvSpPr>
              <p:cNvPr id="9" name="Oval 8"/>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latin typeface="+mn-lt"/>
                  </a:rPr>
                  <a:t>16</a:t>
                </a:r>
              </a:p>
            </p:txBody>
          </p:sp>
        </p:grpSp>
      </p:grpSp>
      <p:grpSp>
        <p:nvGrpSpPr>
          <p:cNvPr id="11" name="Group 10"/>
          <p:cNvGrpSpPr/>
          <p:nvPr/>
        </p:nvGrpSpPr>
        <p:grpSpPr>
          <a:xfrm>
            <a:off x="8460975" y="2238616"/>
            <a:ext cx="367253" cy="504009"/>
            <a:chOff x="2337421" y="2515312"/>
            <a:chExt cx="367253" cy="504009"/>
          </a:xfrm>
        </p:grpSpPr>
        <p:cxnSp>
          <p:nvCxnSpPr>
            <p:cNvPr id="12" name="Straight Arrow Connector 11"/>
            <p:cNvCxnSpPr>
              <a:stCxn id="15" idx="0"/>
            </p:cNvCxnSpPr>
            <p:nvPr/>
          </p:nvCxnSpPr>
          <p:spPr>
            <a:xfrm flipH="1">
              <a:off x="2337421" y="2529714"/>
              <a:ext cx="196017" cy="48960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3" name="Group 7"/>
            <p:cNvGrpSpPr/>
            <p:nvPr/>
          </p:nvGrpSpPr>
          <p:grpSpPr>
            <a:xfrm>
              <a:off x="2362202" y="2515312"/>
              <a:ext cx="342472" cy="254924"/>
              <a:chOff x="192311" y="2725948"/>
              <a:chExt cx="381000" cy="304800"/>
            </a:xfrm>
          </p:grpSpPr>
          <p:sp>
            <p:nvSpPr>
              <p:cNvPr id="14" name="Oval 13"/>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t>15</a:t>
                </a:r>
                <a:endParaRPr lang="en-US" sz="1100" b="1" dirty="0" smtClean="0">
                  <a:latin typeface="+mn-lt"/>
                </a:endParaRPr>
              </a:p>
            </p:txBody>
          </p:sp>
        </p:grpSp>
      </p:grpSp>
      <p:sp>
        <p:nvSpPr>
          <p:cNvPr id="16" name="Line Callout 2 15"/>
          <p:cNvSpPr/>
          <p:nvPr/>
        </p:nvSpPr>
        <p:spPr>
          <a:xfrm>
            <a:off x="6289500" y="128285"/>
            <a:ext cx="2866664" cy="1084833"/>
          </a:xfrm>
          <a:prstGeom prst="borderCallout2">
            <a:avLst>
              <a:gd name="adj1" fmla="val 100130"/>
              <a:gd name="adj2" fmla="val 27331"/>
              <a:gd name="adj3" fmla="val 125206"/>
              <a:gd name="adj4" fmla="val 27185"/>
              <a:gd name="adj5" fmla="val 140689"/>
              <a:gd name="adj6" fmla="val -3640"/>
            </a:avLst>
          </a:prstGeom>
          <a:solidFill>
            <a:srgbClr val="F29400"/>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solidFill>
                  <a:schemeClr val="tx1"/>
                </a:solidFill>
              </a:rPr>
              <a:t>Repeat the previous steps for the 3</a:t>
            </a:r>
            <a:r>
              <a:rPr lang="en-US" sz="1600" baseline="30000" dirty="0" smtClean="0">
                <a:solidFill>
                  <a:schemeClr val="tx1"/>
                </a:solidFill>
              </a:rPr>
              <a:t>rd</a:t>
            </a:r>
            <a:r>
              <a:rPr lang="en-US" sz="1600" dirty="0" smtClean="0">
                <a:solidFill>
                  <a:schemeClr val="tx1"/>
                </a:solidFill>
              </a:rPr>
              <a:t> end-point (NC_B)</a:t>
            </a:r>
          </a:p>
        </p:txBody>
      </p:sp>
      <p:sp>
        <p:nvSpPr>
          <p:cNvPr id="17" name="Rectangle 16"/>
          <p:cNvSpPr/>
          <p:nvPr/>
        </p:nvSpPr>
        <p:spPr>
          <a:xfrm>
            <a:off x="4619465" y="2979466"/>
            <a:ext cx="1495488" cy="2645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7012645" y="2585337"/>
            <a:ext cx="1594326" cy="13833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6052160" y="2610383"/>
            <a:ext cx="790609" cy="457314"/>
            <a:chOff x="1914065" y="2515312"/>
            <a:chExt cx="790609" cy="457314"/>
          </a:xfrm>
        </p:grpSpPr>
        <p:cxnSp>
          <p:nvCxnSpPr>
            <p:cNvPr id="20" name="Straight Arrow Connector 19"/>
            <p:cNvCxnSpPr>
              <a:stCxn id="23" idx="0"/>
            </p:cNvCxnSpPr>
            <p:nvPr/>
          </p:nvCxnSpPr>
          <p:spPr>
            <a:xfrm flipH="1">
              <a:off x="1914065" y="2529714"/>
              <a:ext cx="619373" cy="44291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21" name="Group 7"/>
            <p:cNvGrpSpPr/>
            <p:nvPr/>
          </p:nvGrpSpPr>
          <p:grpSpPr>
            <a:xfrm>
              <a:off x="2362202" y="2515312"/>
              <a:ext cx="342472" cy="254924"/>
              <a:chOff x="192311" y="2725948"/>
              <a:chExt cx="381000" cy="304800"/>
            </a:xfrm>
          </p:grpSpPr>
          <p:sp>
            <p:nvSpPr>
              <p:cNvPr id="22" name="Oval 21"/>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t>17</a:t>
                </a:r>
                <a:endParaRPr lang="en-US" sz="1100" b="1" dirty="0" smtClean="0">
                  <a:latin typeface="+mn-lt"/>
                </a:endParaRPr>
              </a:p>
            </p:txBody>
          </p:sp>
        </p:grpSp>
      </p:grpSp>
      <p:sp>
        <p:nvSpPr>
          <p:cNvPr id="24" name="Rectangle 23"/>
          <p:cNvSpPr/>
          <p:nvPr/>
        </p:nvSpPr>
        <p:spPr>
          <a:xfrm>
            <a:off x="3795876" y="4899159"/>
            <a:ext cx="5075894" cy="69060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904172" y="2866892"/>
            <a:ext cx="464685" cy="5519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p:cNvGrpSpPr/>
          <p:nvPr/>
        </p:nvGrpSpPr>
        <p:grpSpPr>
          <a:xfrm>
            <a:off x="4150741" y="2080321"/>
            <a:ext cx="342472" cy="681023"/>
            <a:chOff x="2362202" y="2515312"/>
            <a:chExt cx="342472" cy="681023"/>
          </a:xfrm>
        </p:grpSpPr>
        <p:cxnSp>
          <p:nvCxnSpPr>
            <p:cNvPr id="27" name="Straight Arrow Connector 26"/>
            <p:cNvCxnSpPr>
              <a:stCxn id="30" idx="0"/>
            </p:cNvCxnSpPr>
            <p:nvPr/>
          </p:nvCxnSpPr>
          <p:spPr>
            <a:xfrm flipH="1">
              <a:off x="2404555" y="2529714"/>
              <a:ext cx="128883" cy="66662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28" name="Group 7"/>
            <p:cNvGrpSpPr/>
            <p:nvPr/>
          </p:nvGrpSpPr>
          <p:grpSpPr>
            <a:xfrm>
              <a:off x="2362202" y="2515312"/>
              <a:ext cx="342472" cy="254924"/>
              <a:chOff x="192311" y="2725948"/>
              <a:chExt cx="381000" cy="304800"/>
            </a:xfrm>
          </p:grpSpPr>
          <p:sp>
            <p:nvSpPr>
              <p:cNvPr id="29" name="Oval 28"/>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latin typeface="+mn-lt"/>
                  </a:rPr>
                  <a:t>14</a:t>
                </a:r>
              </a:p>
            </p:txBody>
          </p:sp>
        </p:grpSp>
      </p:grpSp>
      <p:sp>
        <p:nvSpPr>
          <p:cNvPr id="31" name="Rectangle 30"/>
          <p:cNvSpPr/>
          <p:nvPr/>
        </p:nvSpPr>
        <p:spPr>
          <a:xfrm>
            <a:off x="2926721" y="5642903"/>
            <a:ext cx="869155" cy="2816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p:cNvGrpSpPr/>
          <p:nvPr/>
        </p:nvGrpSpPr>
        <p:grpSpPr>
          <a:xfrm>
            <a:off x="3171129" y="5066145"/>
            <a:ext cx="342472" cy="536747"/>
            <a:chOff x="2362202" y="2515312"/>
            <a:chExt cx="342472" cy="536747"/>
          </a:xfrm>
        </p:grpSpPr>
        <p:cxnSp>
          <p:nvCxnSpPr>
            <p:cNvPr id="33" name="Straight Arrow Connector 32"/>
            <p:cNvCxnSpPr>
              <a:stCxn id="36" idx="0"/>
            </p:cNvCxnSpPr>
            <p:nvPr/>
          </p:nvCxnSpPr>
          <p:spPr>
            <a:xfrm flipH="1">
              <a:off x="2407269" y="2529714"/>
              <a:ext cx="126169" cy="52234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a:off x="2362202" y="2515312"/>
              <a:ext cx="342472" cy="254924"/>
              <a:chOff x="192311" y="2725948"/>
              <a:chExt cx="381000" cy="304800"/>
            </a:xfrm>
          </p:grpSpPr>
          <p:sp>
            <p:nvSpPr>
              <p:cNvPr id="35" name="Oval 34"/>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latin typeface="+mn-lt"/>
                  </a:rPr>
                  <a:t>18</a:t>
                </a:r>
              </a:p>
            </p:txBody>
          </p:sp>
        </p:grpSp>
      </p:grpSp>
      <p:sp>
        <p:nvSpPr>
          <p:cNvPr id="37" name="Line Callout 2 36"/>
          <p:cNvSpPr/>
          <p:nvPr/>
        </p:nvSpPr>
        <p:spPr>
          <a:xfrm>
            <a:off x="81415" y="6073649"/>
            <a:ext cx="9004526" cy="732759"/>
          </a:xfrm>
          <a:prstGeom prst="borderCallout2">
            <a:avLst>
              <a:gd name="adj1" fmla="val 1091"/>
              <a:gd name="adj2" fmla="val 10188"/>
              <a:gd name="adj3" fmla="val -62967"/>
              <a:gd name="adj4" fmla="val 10201"/>
              <a:gd name="adj5" fmla="val -118792"/>
              <a:gd name="adj6" fmla="val 13409"/>
            </a:avLst>
          </a:prstGeom>
          <a:solidFill>
            <a:srgbClr val="F29400"/>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solidFill>
                  <a:schemeClr val="tx1"/>
                </a:solidFill>
              </a:rPr>
              <a:t>Now on the bottom left side of the windows you can see the ‘</a:t>
            </a:r>
            <a:r>
              <a:rPr lang="en-US" sz="1600" b="1" dirty="0" smtClean="0">
                <a:solidFill>
                  <a:srgbClr val="044ABC"/>
                </a:solidFill>
              </a:rPr>
              <a:t>Map</a:t>
            </a:r>
            <a:r>
              <a:rPr lang="en-US" sz="1600" dirty="0" smtClean="0">
                <a:solidFill>
                  <a:schemeClr val="tx1"/>
                </a:solidFill>
              </a:rPr>
              <a:t>’ tab with the endpoints.</a:t>
            </a:r>
          </a:p>
          <a:p>
            <a:r>
              <a:rPr lang="en-US" sz="1600" dirty="0" smtClean="0">
                <a:solidFill>
                  <a:schemeClr val="tx1"/>
                </a:solidFill>
              </a:rPr>
              <a:t>In this tab you can also see the </a:t>
            </a:r>
            <a:r>
              <a:rPr lang="en-US" sz="1600" u="sng" dirty="0" smtClean="0">
                <a:solidFill>
                  <a:schemeClr val="tx1"/>
                </a:solidFill>
              </a:rPr>
              <a:t>exclamation sign</a:t>
            </a:r>
            <a:r>
              <a:rPr lang="en-US" sz="1600" dirty="0" smtClean="0">
                <a:solidFill>
                  <a:schemeClr val="tx1"/>
                </a:solidFill>
              </a:rPr>
              <a:t>. This means that a configuration is missing under this tab:</a:t>
            </a:r>
          </a:p>
          <a:p>
            <a:r>
              <a:rPr lang="en-US" sz="1600" dirty="0" smtClean="0">
                <a:solidFill>
                  <a:schemeClr val="tx1"/>
                </a:solidFill>
              </a:rPr>
              <a:t>18. Click the ‘</a:t>
            </a:r>
            <a:r>
              <a:rPr lang="en-US" sz="1600" dirty="0" smtClean="0">
                <a:solidFill>
                  <a:srgbClr val="044ABC"/>
                </a:solidFill>
              </a:rPr>
              <a:t>Compute</a:t>
            </a:r>
            <a:r>
              <a:rPr lang="en-US" sz="1600" dirty="0" smtClean="0">
                <a:solidFill>
                  <a:schemeClr val="tx1"/>
                </a:solidFill>
              </a:rPr>
              <a:t>’ button and view your results</a:t>
            </a:r>
          </a:p>
        </p:txBody>
      </p:sp>
    </p:spTree>
    <p:extLst>
      <p:ext uri="{BB962C8B-B14F-4D97-AF65-F5344CB8AC3E}">
        <p14:creationId xmlns:p14="http://schemas.microsoft.com/office/powerpoint/2010/main" xmlns="" val="490420520"/>
      </p:ext>
    </p:extLst>
  </p:cSld>
  <p:clrMapOvr>
    <a:masterClrMapping/>
  </p:clrMapOvr>
  <p:transition>
    <p:fade/>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E-LAN Single </a:t>
            </a:r>
            <a:r>
              <a:rPr lang="en-US" dirty="0" err="1"/>
              <a:t>CoS</a:t>
            </a:r>
            <a:r>
              <a:rPr lang="en-US" dirty="0"/>
              <a:t> Service</a:t>
            </a:r>
          </a:p>
        </p:txBody>
      </p:sp>
      <p:sp>
        <p:nvSpPr>
          <p:cNvPr id="3" name="Text Placeholder 2"/>
          <p:cNvSpPr>
            <a:spLocks noGrp="1"/>
          </p:cNvSpPr>
          <p:nvPr>
            <p:ph type="body" sz="quarter" idx="10"/>
          </p:nvPr>
        </p:nvSpPr>
        <p:spPr/>
        <p:txBody>
          <a:bodyPr/>
          <a:lstStyle/>
          <a:p>
            <a:r>
              <a:rPr lang="en-US" dirty="0"/>
              <a:t>This is a complete view of the ETH service:</a:t>
            </a:r>
          </a:p>
          <a:p>
            <a:endParaRPr lang="en-US" dirty="0"/>
          </a:p>
        </p:txBody>
      </p:sp>
      <p:pic>
        <p:nvPicPr>
          <p:cNvPr id="4" name="Picture 3"/>
          <p:cNvPicPr>
            <a:picLocks noChangeAspect="1"/>
          </p:cNvPicPr>
          <p:nvPr/>
        </p:nvPicPr>
        <p:blipFill>
          <a:blip r:embed="rId2" cstate="print"/>
          <a:stretch>
            <a:fillRect/>
          </a:stretch>
        </p:blipFill>
        <p:spPr>
          <a:xfrm>
            <a:off x="0" y="1850376"/>
            <a:ext cx="9144000" cy="4968589"/>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8548914" y="6595600"/>
            <a:ext cx="561814" cy="22336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7353504" y="6580844"/>
            <a:ext cx="1158246" cy="254924"/>
            <a:chOff x="2362202" y="2515312"/>
            <a:chExt cx="1158246" cy="254924"/>
          </a:xfrm>
        </p:grpSpPr>
        <p:cxnSp>
          <p:nvCxnSpPr>
            <p:cNvPr id="7" name="Straight Arrow Connector 6"/>
            <p:cNvCxnSpPr>
              <a:stCxn id="10" idx="0"/>
            </p:cNvCxnSpPr>
            <p:nvPr/>
          </p:nvCxnSpPr>
          <p:spPr>
            <a:xfrm>
              <a:off x="2533438" y="2529714"/>
              <a:ext cx="987010" cy="11203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2362202" y="2515312"/>
              <a:ext cx="342472" cy="254924"/>
              <a:chOff x="192311" y="2725948"/>
              <a:chExt cx="381000" cy="304800"/>
            </a:xfrm>
          </p:grpSpPr>
          <p:sp>
            <p:nvSpPr>
              <p:cNvPr id="9" name="Oval 8"/>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latin typeface="+mn-lt"/>
                  </a:rPr>
                  <a:t>19</a:t>
                </a:r>
              </a:p>
            </p:txBody>
          </p:sp>
        </p:grpSp>
      </p:grpSp>
      <p:sp>
        <p:nvSpPr>
          <p:cNvPr id="11" name="Line Callout 2 10"/>
          <p:cNvSpPr/>
          <p:nvPr/>
        </p:nvSpPr>
        <p:spPr>
          <a:xfrm>
            <a:off x="1880782" y="5856895"/>
            <a:ext cx="7263218" cy="515329"/>
          </a:xfrm>
          <a:prstGeom prst="borderCallout2">
            <a:avLst>
              <a:gd name="adj1" fmla="val 100130"/>
              <a:gd name="adj2" fmla="val 27331"/>
              <a:gd name="adj3" fmla="val 125206"/>
              <a:gd name="adj4" fmla="val 27185"/>
              <a:gd name="adj5" fmla="val 142697"/>
              <a:gd name="adj6" fmla="val 55510"/>
            </a:avLst>
          </a:prstGeom>
          <a:solidFill>
            <a:srgbClr val="F29400"/>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solidFill>
                  <a:schemeClr val="tx1"/>
                </a:solidFill>
              </a:rPr>
              <a:t>19. Save the configuration. The action would be according to the administrative state of the service (Design/Provision/Active)</a:t>
            </a:r>
          </a:p>
        </p:txBody>
      </p:sp>
    </p:spTree>
    <p:extLst>
      <p:ext uri="{BB962C8B-B14F-4D97-AF65-F5344CB8AC3E}">
        <p14:creationId xmlns:p14="http://schemas.microsoft.com/office/powerpoint/2010/main" xmlns="" val="2912507172"/>
      </p:ext>
    </p:extLst>
  </p:cSld>
  <p:clrMapOvr>
    <a:masterClrMapping/>
  </p:clrMapOvr>
  <p:transition>
    <p:fade/>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 The configuration - Success Criteria</a:t>
            </a:r>
            <a:endParaRPr lang="en-US" dirty="0"/>
          </a:p>
        </p:txBody>
      </p:sp>
      <p:sp>
        <p:nvSpPr>
          <p:cNvPr id="3" name="Text Placeholder 2"/>
          <p:cNvSpPr>
            <a:spLocks noGrp="1"/>
          </p:cNvSpPr>
          <p:nvPr>
            <p:ph type="body" sz="quarter" idx="10"/>
          </p:nvPr>
        </p:nvSpPr>
        <p:spPr/>
        <p:txBody>
          <a:bodyPr/>
          <a:lstStyle/>
          <a:p>
            <a:pPr lvl="0"/>
            <a:r>
              <a:rPr lang="en-US" dirty="0"/>
              <a:t>Simultaneously transmit flows according to the traffic description for </a:t>
            </a:r>
            <a:r>
              <a:rPr lang="en-US" dirty="0" smtClean="0"/>
              <a:t>1min</a:t>
            </a:r>
          </a:p>
          <a:p>
            <a:r>
              <a:rPr lang="en-US" b="1" i="1" dirty="0"/>
              <a:t>Note</a:t>
            </a:r>
            <a:r>
              <a:rPr lang="en-US" i="1" dirty="0"/>
              <a:t>:  Create streams in the STC with different MAC address per stream (E-LAN services)</a:t>
            </a:r>
            <a:endParaRPr lang="en-US" dirty="0"/>
          </a:p>
          <a:p>
            <a:pPr lvl="0"/>
            <a:endParaRPr lang="en-US" dirty="0"/>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xmlns="" val="2777313295"/>
              </p:ext>
            </p:extLst>
          </p:nvPr>
        </p:nvGraphicFramePr>
        <p:xfrm>
          <a:off x="361378" y="2897819"/>
          <a:ext cx="8442288" cy="3887470"/>
        </p:xfrm>
        <a:graphic>
          <a:graphicData uri="http://schemas.openxmlformats.org/drawingml/2006/table">
            <a:tbl>
              <a:tblPr firstRow="1" firstCol="1" bandRow="1">
                <a:tableStyleId>{85BE263C-DBD7-4A20-BB59-AAB30ACAA65A}</a:tableStyleId>
              </a:tblPr>
              <a:tblGrid>
                <a:gridCol w="3937797"/>
                <a:gridCol w="4504491"/>
              </a:tblGrid>
              <a:tr h="0">
                <a:tc>
                  <a:txBody>
                    <a:bodyPr/>
                    <a:lstStyle/>
                    <a:p>
                      <a:pPr marL="0" marR="0">
                        <a:spcBef>
                          <a:spcPts val="300"/>
                        </a:spcBef>
                        <a:spcAft>
                          <a:spcPts val="300"/>
                        </a:spcAft>
                      </a:pPr>
                      <a:r>
                        <a:rPr lang="en-US" sz="1200" dirty="0">
                          <a:effectLst/>
                        </a:rPr>
                        <a:t>Traffic</a:t>
                      </a:r>
                      <a:endParaRPr lang="en-US" sz="1200" b="1"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spcBef>
                          <a:spcPts val="300"/>
                        </a:spcBef>
                        <a:spcAft>
                          <a:spcPts val="300"/>
                        </a:spcAft>
                      </a:pPr>
                      <a:r>
                        <a:rPr lang="en-US" sz="1200">
                          <a:effectLst/>
                        </a:rPr>
                        <a:t>Expected Results</a:t>
                      </a:r>
                      <a:endParaRPr lang="en-US" sz="12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r>
              <a:tr h="473710">
                <a:tc gridSpan="2">
                  <a:txBody>
                    <a:bodyPr/>
                    <a:lstStyle/>
                    <a:p>
                      <a:pPr marL="0" marR="0" algn="ctr">
                        <a:spcBef>
                          <a:spcPts val="300"/>
                        </a:spcBef>
                        <a:spcAft>
                          <a:spcPts val="300"/>
                        </a:spcAft>
                        <a:tabLst>
                          <a:tab pos="180340" algn="l"/>
                        </a:tabLst>
                      </a:pPr>
                      <a:r>
                        <a:rPr lang="en-US" sz="1100" dirty="0">
                          <a:solidFill>
                            <a:schemeClr val="tx2"/>
                          </a:solidFill>
                          <a:effectLst/>
                          <a:highlight>
                            <a:srgbClr val="D3D3D3"/>
                          </a:highlight>
                        </a:rPr>
                        <a:t>C = Concentrator (ETX-5/ETX-220A</a:t>
                      </a:r>
                      <a:r>
                        <a:rPr lang="en-US" sz="1100" dirty="0">
                          <a:solidFill>
                            <a:schemeClr val="tx2"/>
                          </a:solidFill>
                          <a:effectLst/>
                        </a:rPr>
                        <a:t>) | </a:t>
                      </a:r>
                      <a:r>
                        <a:rPr lang="en-US" sz="1100" dirty="0">
                          <a:solidFill>
                            <a:schemeClr val="tx2"/>
                          </a:solidFill>
                          <a:effectLst/>
                          <a:highlight>
                            <a:srgbClr val="D3D3D3"/>
                          </a:highlight>
                        </a:rPr>
                        <a:t>N1 = Non Concentrator (ETX-2i)</a:t>
                      </a:r>
                      <a:r>
                        <a:rPr lang="en-US" sz="1100" dirty="0">
                          <a:solidFill>
                            <a:schemeClr val="tx2"/>
                          </a:solidFill>
                          <a:effectLst/>
                        </a:rPr>
                        <a:t> |</a:t>
                      </a:r>
                      <a:r>
                        <a:rPr lang="en-US" sz="1100" dirty="0">
                          <a:solidFill>
                            <a:schemeClr val="tx2"/>
                          </a:solidFill>
                          <a:effectLst/>
                          <a:highlight>
                            <a:srgbClr val="D3D3D3"/>
                          </a:highlight>
                        </a:rPr>
                        <a:t>N2 = Non Concentrator (ETX-2i)</a:t>
                      </a:r>
                      <a:endParaRPr lang="en-US" sz="1400" dirty="0">
                        <a:solidFill>
                          <a:schemeClr val="tx2"/>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solidFill>
                      <a:schemeClr val="bg1"/>
                    </a:solidFill>
                  </a:tcPr>
                </a:tc>
                <a:tc hMerge="1">
                  <a:txBody>
                    <a:bodyPr/>
                    <a:lstStyle/>
                    <a:p>
                      <a:endParaRPr lang="en-US"/>
                    </a:p>
                  </a:txBody>
                  <a:tcPr/>
                </a:tc>
              </a:tr>
              <a:tr h="570865">
                <a:tc>
                  <a:txBody>
                    <a:bodyPr/>
                    <a:lstStyle/>
                    <a:p>
                      <a:pPr marL="0" marR="0">
                        <a:spcBef>
                          <a:spcPts val="300"/>
                        </a:spcBef>
                        <a:spcAft>
                          <a:spcPts val="300"/>
                        </a:spcAft>
                        <a:tabLst>
                          <a:tab pos="180340" algn="l"/>
                        </a:tabLst>
                      </a:pPr>
                      <a:r>
                        <a:rPr lang="en-US" sz="1000">
                          <a:effectLst/>
                        </a:rPr>
                        <a:t>S4- stream#1) VLAN (C-VLAN) 10Mbps, C -&gt; N1</a:t>
                      </a:r>
                      <a:br>
                        <a:rPr lang="en-US" sz="1000">
                          <a:effectLst/>
                        </a:rPr>
                      </a:br>
                      <a:r>
                        <a:rPr lang="en-US" sz="1000">
                          <a:effectLst/>
                        </a:rPr>
                        <a:t>S4- stream#2) VLAN (C-VLAN)  10Mbps, C -&gt; N2</a:t>
                      </a:r>
                      <a:endParaRPr lang="en-US" sz="11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spcBef>
                          <a:spcPts val="300"/>
                        </a:spcBef>
                        <a:spcAft>
                          <a:spcPts val="300"/>
                        </a:spcAft>
                        <a:tabLst>
                          <a:tab pos="180340" algn="l"/>
                        </a:tabLst>
                      </a:pPr>
                      <a:r>
                        <a:rPr lang="en-US" sz="1000" dirty="0">
                          <a:effectLst/>
                        </a:rPr>
                        <a:t>S4- stream#1  Total RX RATE at N1 is 10M </a:t>
                      </a:r>
                      <a:br>
                        <a:rPr lang="en-US" sz="1000" dirty="0">
                          <a:effectLst/>
                        </a:rPr>
                      </a:br>
                      <a:r>
                        <a:rPr lang="en-US" sz="1000" dirty="0">
                          <a:effectLst/>
                        </a:rPr>
                        <a:t>S4- stream#2) Total RX RATE at N2 is 10M</a:t>
                      </a:r>
                      <a:endParaRPr lang="en-US" sz="11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r>
              <a:tr h="513715">
                <a:tc>
                  <a:txBody>
                    <a:bodyPr/>
                    <a:lstStyle/>
                    <a:p>
                      <a:pPr marL="0" marR="0">
                        <a:spcBef>
                          <a:spcPts val="300"/>
                        </a:spcBef>
                        <a:spcAft>
                          <a:spcPts val="300"/>
                        </a:spcAft>
                        <a:tabLst>
                          <a:tab pos="180340" algn="l"/>
                        </a:tabLst>
                      </a:pPr>
                      <a:r>
                        <a:rPr lang="en-US" sz="1000">
                          <a:effectLst/>
                        </a:rPr>
                        <a:t>S4- stream#1) VLAN (C-VLAN)  100Mbps, N1 -&gt; C</a:t>
                      </a:r>
                      <a:endParaRPr lang="en-US" sz="11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spcBef>
                          <a:spcPts val="300"/>
                        </a:spcBef>
                        <a:spcAft>
                          <a:spcPts val="300"/>
                        </a:spcAft>
                        <a:tabLst>
                          <a:tab pos="180340" algn="l"/>
                        </a:tabLst>
                      </a:pPr>
                      <a:r>
                        <a:rPr lang="en-US" sz="1000">
                          <a:effectLst/>
                        </a:rPr>
                        <a:t>S4- stream#1  Total RX RATE at C is 10M</a:t>
                      </a:r>
                      <a:endParaRPr lang="en-US" sz="11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r>
              <a:tr h="502285">
                <a:tc>
                  <a:txBody>
                    <a:bodyPr/>
                    <a:lstStyle/>
                    <a:p>
                      <a:pPr marL="0" marR="0">
                        <a:spcBef>
                          <a:spcPts val="300"/>
                        </a:spcBef>
                        <a:spcAft>
                          <a:spcPts val="300"/>
                        </a:spcAft>
                        <a:tabLst>
                          <a:tab pos="180340" algn="l"/>
                        </a:tabLst>
                      </a:pPr>
                      <a:r>
                        <a:rPr lang="en-US" sz="1000">
                          <a:effectLst/>
                        </a:rPr>
                        <a:t>Stopped the traffic on S4- stream#1</a:t>
                      </a:r>
                      <a:r>
                        <a:rPr lang="en-US" sz="1000">
                          <a:effectLst/>
                          <a:sym typeface="Wingdings" panose="05000000000000000000" pitchFamily="2" charset="2"/>
                        </a:rPr>
                        <a:t></a:t>
                      </a:r>
                      <a:r>
                        <a:rPr lang="en-US" sz="1000">
                          <a:effectLst/>
                        </a:rPr>
                        <a:t> N1 -&gt; C</a:t>
                      </a:r>
                      <a:endParaRPr lang="en-US" sz="11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spcBef>
                          <a:spcPts val="300"/>
                        </a:spcBef>
                        <a:spcAft>
                          <a:spcPts val="300"/>
                        </a:spcAft>
                        <a:tabLst>
                          <a:tab pos="180340" algn="l"/>
                        </a:tabLst>
                      </a:pPr>
                      <a:r>
                        <a:rPr lang="en-US" sz="1000">
                          <a:effectLst/>
                        </a:rPr>
                        <a:t>S4- stream#1  Total RX RATE at C is 0M</a:t>
                      </a:r>
                      <a:endParaRPr lang="en-US" sz="11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r>
              <a:tr h="456565">
                <a:tc>
                  <a:txBody>
                    <a:bodyPr/>
                    <a:lstStyle/>
                    <a:p>
                      <a:pPr marL="0" marR="0">
                        <a:spcBef>
                          <a:spcPts val="300"/>
                        </a:spcBef>
                        <a:spcAft>
                          <a:spcPts val="300"/>
                        </a:spcAft>
                        <a:tabLst>
                          <a:tab pos="180340" algn="l"/>
                        </a:tabLst>
                      </a:pPr>
                      <a:r>
                        <a:rPr lang="en-US" sz="1000">
                          <a:effectLst/>
                        </a:rPr>
                        <a:t>S4- stream#1) VLAN (C-VLAN)  100Mbps, N2 -&gt; C</a:t>
                      </a:r>
                      <a:endParaRPr lang="en-US" sz="11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spcBef>
                          <a:spcPts val="300"/>
                        </a:spcBef>
                        <a:spcAft>
                          <a:spcPts val="300"/>
                        </a:spcAft>
                        <a:tabLst>
                          <a:tab pos="180340" algn="l"/>
                        </a:tabLst>
                      </a:pPr>
                      <a:r>
                        <a:rPr lang="en-US" sz="1000">
                          <a:effectLst/>
                        </a:rPr>
                        <a:t>S4- stream#1  Total RX RATE at C is 10M</a:t>
                      </a:r>
                      <a:endParaRPr lang="en-US" sz="11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r>
              <a:tr h="502285">
                <a:tc>
                  <a:txBody>
                    <a:bodyPr/>
                    <a:lstStyle/>
                    <a:p>
                      <a:pPr marL="0" marR="0">
                        <a:spcBef>
                          <a:spcPts val="300"/>
                        </a:spcBef>
                        <a:spcAft>
                          <a:spcPts val="300"/>
                        </a:spcAft>
                        <a:tabLst>
                          <a:tab pos="180340" algn="l"/>
                        </a:tabLst>
                      </a:pPr>
                      <a:r>
                        <a:rPr lang="en-US" sz="1000">
                          <a:effectLst/>
                        </a:rPr>
                        <a:t>Stopped the traffic on S4- stream#1</a:t>
                      </a:r>
                      <a:r>
                        <a:rPr lang="en-US" sz="1000">
                          <a:effectLst/>
                          <a:sym typeface="Wingdings" panose="05000000000000000000" pitchFamily="2" charset="2"/>
                        </a:rPr>
                        <a:t></a:t>
                      </a:r>
                      <a:r>
                        <a:rPr lang="en-US" sz="1000">
                          <a:effectLst/>
                        </a:rPr>
                        <a:t> N2 -&gt; C</a:t>
                      </a:r>
                      <a:endParaRPr lang="en-US" sz="11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spcBef>
                          <a:spcPts val="300"/>
                        </a:spcBef>
                        <a:spcAft>
                          <a:spcPts val="300"/>
                        </a:spcAft>
                        <a:tabLst>
                          <a:tab pos="180340" algn="l"/>
                        </a:tabLst>
                      </a:pPr>
                      <a:r>
                        <a:rPr lang="en-US" sz="1000">
                          <a:effectLst/>
                        </a:rPr>
                        <a:t>S4- stream#1  Total RX RATE at C is 0M</a:t>
                      </a:r>
                      <a:endParaRPr lang="en-US" sz="11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r>
              <a:tr h="685165">
                <a:tc>
                  <a:txBody>
                    <a:bodyPr/>
                    <a:lstStyle/>
                    <a:p>
                      <a:pPr marL="0" marR="0">
                        <a:spcBef>
                          <a:spcPts val="300"/>
                        </a:spcBef>
                        <a:spcAft>
                          <a:spcPts val="300"/>
                        </a:spcAft>
                        <a:tabLst>
                          <a:tab pos="180340" algn="l"/>
                        </a:tabLst>
                      </a:pPr>
                      <a:r>
                        <a:rPr lang="en-US" sz="1000">
                          <a:effectLst/>
                        </a:rPr>
                        <a:t>S4- stream#1) VLAN (C-VLAN)   100Mbps, N1 -&gt; C</a:t>
                      </a:r>
                      <a:br>
                        <a:rPr lang="en-US" sz="1000">
                          <a:effectLst/>
                        </a:rPr>
                      </a:br>
                      <a:r>
                        <a:rPr lang="en-US" sz="1000">
                          <a:effectLst/>
                        </a:rPr>
                        <a:t>S4- stream#1) VLAN (C-VLAN)  100Mbps, N2 -&gt; C</a:t>
                      </a:r>
                      <a:endParaRPr lang="en-US" sz="11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spcBef>
                          <a:spcPts val="300"/>
                        </a:spcBef>
                        <a:spcAft>
                          <a:spcPts val="300"/>
                        </a:spcAft>
                        <a:tabLst>
                          <a:tab pos="180340" algn="l"/>
                        </a:tabLst>
                      </a:pPr>
                      <a:r>
                        <a:rPr lang="en-US" sz="1000" dirty="0">
                          <a:effectLst/>
                        </a:rPr>
                        <a:t>S4- Total RX RATE at C is 20M</a:t>
                      </a:r>
                      <a:endParaRPr lang="en-US" sz="11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r>
            </a:tbl>
          </a:graphicData>
        </a:graphic>
      </p:graphicFrame>
    </p:spTree>
    <p:extLst>
      <p:ext uri="{BB962C8B-B14F-4D97-AF65-F5344CB8AC3E}">
        <p14:creationId xmlns:p14="http://schemas.microsoft.com/office/powerpoint/2010/main" xmlns="" val="3536872342"/>
      </p:ext>
    </p:extLst>
  </p:cSld>
  <p:clrMapOvr>
    <a:masterClrMapping/>
  </p:clrMapOvr>
  <p:transition>
    <p:fade/>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The configuration - Success Criteria</a:t>
            </a:r>
          </a:p>
        </p:txBody>
      </p:sp>
      <p:sp>
        <p:nvSpPr>
          <p:cNvPr id="3" name="Text Placeholder 2"/>
          <p:cNvSpPr>
            <a:spLocks noGrp="1"/>
          </p:cNvSpPr>
          <p:nvPr>
            <p:ph type="body" sz="quarter" idx="10"/>
          </p:nvPr>
        </p:nvSpPr>
        <p:spPr/>
        <p:txBody>
          <a:bodyPr/>
          <a:lstStyle/>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xmlns="" val="803797392"/>
              </p:ext>
            </p:extLst>
          </p:nvPr>
        </p:nvGraphicFramePr>
        <p:xfrm>
          <a:off x="204859" y="2487826"/>
          <a:ext cx="8790860" cy="2990337"/>
        </p:xfrm>
        <a:graphic>
          <a:graphicData uri="http://schemas.openxmlformats.org/drawingml/2006/table">
            <a:tbl>
              <a:tblPr firstRow="1" firstCol="1" bandRow="1">
                <a:tableStyleId>{85BE263C-DBD7-4A20-BB59-AAB30ACAA65A}</a:tableStyleId>
              </a:tblPr>
              <a:tblGrid>
                <a:gridCol w="4100384"/>
                <a:gridCol w="4690476"/>
              </a:tblGrid>
              <a:tr h="271848">
                <a:tc>
                  <a:txBody>
                    <a:bodyPr/>
                    <a:lstStyle/>
                    <a:p>
                      <a:pPr marL="0" marR="0">
                        <a:spcBef>
                          <a:spcPts val="300"/>
                        </a:spcBef>
                        <a:spcAft>
                          <a:spcPts val="300"/>
                        </a:spcAft>
                      </a:pPr>
                      <a:r>
                        <a:rPr lang="en-US" sz="1200" dirty="0">
                          <a:effectLst/>
                        </a:rPr>
                        <a:t>OAM MEP (Full Mesh)</a:t>
                      </a:r>
                      <a:endParaRPr lang="en-US" sz="1200" b="1"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spcBef>
                          <a:spcPts val="300"/>
                        </a:spcBef>
                        <a:spcAft>
                          <a:spcPts val="300"/>
                        </a:spcAft>
                      </a:pPr>
                      <a:r>
                        <a:rPr lang="en-US" sz="1200">
                          <a:effectLst/>
                        </a:rPr>
                        <a:t>Expected Results</a:t>
                      </a:r>
                      <a:endParaRPr lang="en-US" sz="12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r>
              <a:tr h="906163">
                <a:tc>
                  <a:txBody>
                    <a:bodyPr/>
                    <a:lstStyle/>
                    <a:p>
                      <a:pPr marL="0" marR="0">
                        <a:spcBef>
                          <a:spcPts val="300"/>
                        </a:spcBef>
                        <a:spcAft>
                          <a:spcPts val="300"/>
                        </a:spcAft>
                        <a:tabLst>
                          <a:tab pos="180340" algn="l"/>
                        </a:tabLst>
                      </a:pPr>
                      <a:r>
                        <a:rPr lang="en-US" sz="1000">
                          <a:effectLst/>
                        </a:rPr>
                        <a:t>Concentrator : MEP “C”</a:t>
                      </a:r>
                      <a:endParaRPr lang="en-US" sz="1100">
                        <a:effectLst/>
                      </a:endParaRPr>
                    </a:p>
                    <a:p>
                      <a:pPr marL="342900" marR="0" lvl="0" indent="-342900">
                        <a:spcBef>
                          <a:spcPts val="300"/>
                        </a:spcBef>
                        <a:spcAft>
                          <a:spcPts val="300"/>
                        </a:spcAft>
                        <a:buFont typeface="Calibri" panose="020F0502020204030204" pitchFamily="34" charset="0"/>
                        <a:buChar char="-"/>
                        <a:tabLst>
                          <a:tab pos="180340" algn="l"/>
                        </a:tabLst>
                      </a:pPr>
                      <a:r>
                        <a:rPr lang="en-US" sz="1000">
                          <a:effectLst/>
                        </a:rPr>
                        <a:t>REM MEP N1</a:t>
                      </a:r>
                      <a:endParaRPr lang="en-US" sz="1100">
                        <a:effectLst/>
                      </a:endParaRPr>
                    </a:p>
                    <a:p>
                      <a:pPr marL="342900" marR="0" lvl="0" indent="-342900">
                        <a:spcBef>
                          <a:spcPts val="300"/>
                        </a:spcBef>
                        <a:spcAft>
                          <a:spcPts val="300"/>
                        </a:spcAft>
                        <a:buFont typeface="Calibri" panose="020F0502020204030204" pitchFamily="34" charset="0"/>
                        <a:buChar char="-"/>
                        <a:tabLst>
                          <a:tab pos="180340" algn="l"/>
                        </a:tabLst>
                      </a:pPr>
                      <a:r>
                        <a:rPr lang="en-US" sz="1000">
                          <a:effectLst/>
                        </a:rPr>
                        <a:t>REM MEP N2</a:t>
                      </a:r>
                      <a:endParaRPr lang="en-US" sz="11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tc>
                  <a:txBody>
                    <a:bodyPr/>
                    <a:lstStyle/>
                    <a:p>
                      <a:pPr marL="0" marR="0">
                        <a:spcBef>
                          <a:spcPts val="300"/>
                        </a:spcBef>
                        <a:spcAft>
                          <a:spcPts val="300"/>
                        </a:spcAft>
                        <a:tabLst>
                          <a:tab pos="180340" algn="l"/>
                        </a:tabLst>
                      </a:pPr>
                      <a:r>
                        <a:rPr lang="en-US" sz="1000">
                          <a:effectLst/>
                        </a:rPr>
                        <a:t>OAM Status:  C &lt;-&gt; N1   “OK”</a:t>
                      </a:r>
                      <a:endParaRPr lang="en-US" sz="1100">
                        <a:effectLst/>
                      </a:endParaRPr>
                    </a:p>
                    <a:p>
                      <a:pPr marL="0" marR="0">
                        <a:spcBef>
                          <a:spcPts val="300"/>
                        </a:spcBef>
                        <a:spcAft>
                          <a:spcPts val="300"/>
                        </a:spcAft>
                        <a:tabLst>
                          <a:tab pos="180340" algn="l"/>
                        </a:tabLst>
                      </a:pPr>
                      <a:r>
                        <a:rPr lang="en-US" sz="1000">
                          <a:effectLst/>
                        </a:rPr>
                        <a:t>OAM Status:  C &lt;-&gt; N2   “OK”</a:t>
                      </a:r>
                      <a:endParaRPr lang="en-US" sz="11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r>
              <a:tr h="906163">
                <a:tc>
                  <a:txBody>
                    <a:bodyPr/>
                    <a:lstStyle/>
                    <a:p>
                      <a:pPr marL="0" marR="0">
                        <a:spcBef>
                          <a:spcPts val="300"/>
                        </a:spcBef>
                        <a:spcAft>
                          <a:spcPts val="300"/>
                        </a:spcAft>
                        <a:tabLst>
                          <a:tab pos="180340" algn="l"/>
                        </a:tabLst>
                      </a:pPr>
                      <a:r>
                        <a:rPr lang="en-US" sz="1000">
                          <a:effectLst/>
                        </a:rPr>
                        <a:t>N1 (Non Concentrator) : MEP “N1”</a:t>
                      </a:r>
                      <a:endParaRPr lang="en-US" sz="1100">
                        <a:effectLst/>
                      </a:endParaRPr>
                    </a:p>
                    <a:p>
                      <a:pPr marL="342900" marR="0" lvl="0" indent="-342900">
                        <a:spcBef>
                          <a:spcPts val="300"/>
                        </a:spcBef>
                        <a:spcAft>
                          <a:spcPts val="300"/>
                        </a:spcAft>
                        <a:buFont typeface="Calibri" panose="020F0502020204030204" pitchFamily="34" charset="0"/>
                        <a:buChar char="-"/>
                        <a:tabLst>
                          <a:tab pos="180340" algn="l"/>
                        </a:tabLst>
                      </a:pPr>
                      <a:r>
                        <a:rPr lang="en-US" sz="1000">
                          <a:effectLst/>
                        </a:rPr>
                        <a:t>REM MEP “C”</a:t>
                      </a:r>
                      <a:endParaRPr lang="en-US" sz="1100">
                        <a:effectLst/>
                      </a:endParaRPr>
                    </a:p>
                    <a:p>
                      <a:pPr marL="342900" marR="0" lvl="0" indent="-342900">
                        <a:spcBef>
                          <a:spcPts val="300"/>
                        </a:spcBef>
                        <a:spcAft>
                          <a:spcPts val="300"/>
                        </a:spcAft>
                        <a:buFont typeface="Calibri" panose="020F0502020204030204" pitchFamily="34" charset="0"/>
                        <a:buChar char="-"/>
                        <a:tabLst>
                          <a:tab pos="180340" algn="l"/>
                        </a:tabLst>
                      </a:pPr>
                      <a:r>
                        <a:rPr lang="en-US" sz="1000">
                          <a:effectLst/>
                        </a:rPr>
                        <a:t>REM MEP N2</a:t>
                      </a:r>
                      <a:endParaRPr lang="en-US" sz="11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tc>
                  <a:txBody>
                    <a:bodyPr/>
                    <a:lstStyle/>
                    <a:p>
                      <a:pPr marL="0" marR="0">
                        <a:spcBef>
                          <a:spcPts val="300"/>
                        </a:spcBef>
                        <a:spcAft>
                          <a:spcPts val="300"/>
                        </a:spcAft>
                        <a:tabLst>
                          <a:tab pos="180340" algn="l"/>
                        </a:tabLst>
                      </a:pPr>
                      <a:r>
                        <a:rPr lang="en-US" sz="1000">
                          <a:effectLst/>
                        </a:rPr>
                        <a:t>OAM Status:  N1 &lt;-&gt; C   “OK”</a:t>
                      </a:r>
                      <a:endParaRPr lang="en-US" sz="1100">
                        <a:effectLst/>
                      </a:endParaRPr>
                    </a:p>
                    <a:p>
                      <a:pPr marL="0" marR="0">
                        <a:spcBef>
                          <a:spcPts val="300"/>
                        </a:spcBef>
                        <a:spcAft>
                          <a:spcPts val="300"/>
                        </a:spcAft>
                        <a:tabLst>
                          <a:tab pos="180340" algn="l"/>
                        </a:tabLst>
                      </a:pPr>
                      <a:r>
                        <a:rPr lang="en-US" sz="1000">
                          <a:effectLst/>
                        </a:rPr>
                        <a:t>OAM Status:  N1 &lt;-&gt; N2   “OK”</a:t>
                      </a:r>
                      <a:endParaRPr lang="en-US" sz="11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r>
              <a:tr h="906163">
                <a:tc>
                  <a:txBody>
                    <a:bodyPr/>
                    <a:lstStyle/>
                    <a:p>
                      <a:pPr marL="0" marR="0">
                        <a:spcBef>
                          <a:spcPts val="300"/>
                        </a:spcBef>
                        <a:spcAft>
                          <a:spcPts val="300"/>
                        </a:spcAft>
                        <a:tabLst>
                          <a:tab pos="180340" algn="l"/>
                        </a:tabLst>
                      </a:pPr>
                      <a:r>
                        <a:rPr lang="en-US" sz="1000">
                          <a:effectLst/>
                        </a:rPr>
                        <a:t>N2 (Non Concentrator) : MEP “N2”</a:t>
                      </a:r>
                      <a:endParaRPr lang="en-US" sz="1100">
                        <a:effectLst/>
                      </a:endParaRPr>
                    </a:p>
                    <a:p>
                      <a:pPr marL="342900" marR="0" lvl="0" indent="-342900">
                        <a:spcBef>
                          <a:spcPts val="300"/>
                        </a:spcBef>
                        <a:spcAft>
                          <a:spcPts val="300"/>
                        </a:spcAft>
                        <a:buFont typeface="Calibri" panose="020F0502020204030204" pitchFamily="34" charset="0"/>
                        <a:buChar char="-"/>
                        <a:tabLst>
                          <a:tab pos="180340" algn="l"/>
                        </a:tabLst>
                      </a:pPr>
                      <a:r>
                        <a:rPr lang="en-US" sz="1000">
                          <a:effectLst/>
                        </a:rPr>
                        <a:t>REM MEP “C”</a:t>
                      </a:r>
                      <a:endParaRPr lang="en-US" sz="1100">
                        <a:effectLst/>
                      </a:endParaRPr>
                    </a:p>
                    <a:p>
                      <a:pPr marL="342900" marR="0" lvl="0" indent="-342900">
                        <a:spcBef>
                          <a:spcPts val="300"/>
                        </a:spcBef>
                        <a:spcAft>
                          <a:spcPts val="300"/>
                        </a:spcAft>
                        <a:buFont typeface="Calibri" panose="020F0502020204030204" pitchFamily="34" charset="0"/>
                        <a:buChar char="-"/>
                        <a:tabLst>
                          <a:tab pos="180340" algn="l"/>
                        </a:tabLst>
                      </a:pPr>
                      <a:r>
                        <a:rPr lang="en-US" sz="1000">
                          <a:effectLst/>
                        </a:rPr>
                        <a:t>REM MEP N1</a:t>
                      </a:r>
                      <a:endParaRPr lang="en-US" sz="11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tc>
                  <a:txBody>
                    <a:bodyPr/>
                    <a:lstStyle/>
                    <a:p>
                      <a:pPr marL="0" marR="0">
                        <a:spcBef>
                          <a:spcPts val="300"/>
                        </a:spcBef>
                        <a:spcAft>
                          <a:spcPts val="300"/>
                        </a:spcAft>
                        <a:tabLst>
                          <a:tab pos="180340" algn="l"/>
                        </a:tabLst>
                      </a:pPr>
                      <a:r>
                        <a:rPr lang="en-US" sz="1000" dirty="0">
                          <a:effectLst/>
                        </a:rPr>
                        <a:t>OAM Status:  N2 &lt;-&gt; C   “OK”</a:t>
                      </a:r>
                      <a:endParaRPr lang="en-US" sz="1100" dirty="0">
                        <a:effectLst/>
                      </a:endParaRPr>
                    </a:p>
                    <a:p>
                      <a:pPr marL="0" marR="0">
                        <a:spcBef>
                          <a:spcPts val="300"/>
                        </a:spcBef>
                        <a:spcAft>
                          <a:spcPts val="300"/>
                        </a:spcAft>
                        <a:tabLst>
                          <a:tab pos="180340" algn="l"/>
                        </a:tabLst>
                      </a:pPr>
                      <a:r>
                        <a:rPr lang="en-US" sz="1000" dirty="0">
                          <a:effectLst/>
                        </a:rPr>
                        <a:t>OAM Status:  N2 &lt;-&gt; N1   “OK”</a:t>
                      </a:r>
                      <a:endParaRPr lang="en-US" sz="11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r>
            </a:tbl>
          </a:graphicData>
        </a:graphic>
      </p:graphicFrame>
    </p:spTree>
    <p:extLst>
      <p:ext uri="{BB962C8B-B14F-4D97-AF65-F5344CB8AC3E}">
        <p14:creationId xmlns:p14="http://schemas.microsoft.com/office/powerpoint/2010/main" xmlns="" val="596180318"/>
      </p:ext>
    </p:extLst>
  </p:cSld>
  <p:clrMapOvr>
    <a:masterClrMapping/>
  </p:clrMapOvr>
  <p:transition>
    <p:fade/>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dirty="0" smtClean="0"/>
              <a:t>Creating E-Tree Service</a:t>
            </a:r>
            <a:br>
              <a:rPr lang="en-US" dirty="0" smtClean="0"/>
            </a:br>
            <a:r>
              <a:rPr lang="en-US" sz="2800" dirty="0" smtClean="0"/>
              <a:t/>
            </a:r>
            <a:br>
              <a:rPr lang="en-US" sz="2800" dirty="0" smtClean="0"/>
            </a:br>
            <a:r>
              <a:rPr lang="en-US" sz="2400" dirty="0" smtClean="0"/>
              <a:t>For </a:t>
            </a:r>
            <a:r>
              <a:rPr lang="en-US" sz="2400" dirty="0"/>
              <a:t>Carrier Ethernet and Wholesale Application</a:t>
            </a:r>
          </a:p>
        </p:txBody>
      </p:sp>
      <p:sp>
        <p:nvSpPr>
          <p:cNvPr id="3" name="Freeform 5"/>
          <p:cNvSpPr>
            <a:spLocks/>
          </p:cNvSpPr>
          <p:nvPr/>
        </p:nvSpPr>
        <p:spPr bwMode="auto">
          <a:xfrm>
            <a:off x="4470573" y="3327892"/>
            <a:ext cx="4308475" cy="3248025"/>
          </a:xfrm>
          <a:custGeom>
            <a:avLst/>
            <a:gdLst/>
            <a:ahLst/>
            <a:cxnLst>
              <a:cxn ang="0">
                <a:pos x="0" y="1556"/>
              </a:cxn>
              <a:cxn ang="0">
                <a:pos x="4" y="1604"/>
              </a:cxn>
              <a:cxn ang="0">
                <a:pos x="18" y="1650"/>
              </a:cxn>
              <a:cxn ang="0">
                <a:pos x="40" y="1694"/>
              </a:cxn>
              <a:cxn ang="0">
                <a:pos x="70" y="1732"/>
              </a:cxn>
              <a:cxn ang="0">
                <a:pos x="104" y="1766"/>
              </a:cxn>
              <a:cxn ang="0">
                <a:pos x="146" y="1792"/>
              </a:cxn>
              <a:cxn ang="0">
                <a:pos x="190" y="1810"/>
              </a:cxn>
              <a:cxn ang="0">
                <a:pos x="238" y="1820"/>
              </a:cxn>
              <a:cxn ang="0">
                <a:pos x="2474" y="2044"/>
              </a:cxn>
              <a:cxn ang="0">
                <a:pos x="2522" y="2044"/>
              </a:cxn>
              <a:cxn ang="0">
                <a:pos x="2568" y="2034"/>
              </a:cxn>
              <a:cxn ang="0">
                <a:pos x="2608" y="2016"/>
              </a:cxn>
              <a:cxn ang="0">
                <a:pos x="2644" y="1992"/>
              </a:cxn>
              <a:cxn ang="0">
                <a:pos x="2672" y="1958"/>
              </a:cxn>
              <a:cxn ang="0">
                <a:pos x="2694" y="1920"/>
              </a:cxn>
              <a:cxn ang="0">
                <a:pos x="2708" y="1876"/>
              </a:cxn>
              <a:cxn ang="0">
                <a:pos x="2714" y="1828"/>
              </a:cxn>
              <a:cxn ang="0">
                <a:pos x="2714" y="240"/>
              </a:cxn>
              <a:cxn ang="0">
                <a:pos x="2708" y="192"/>
              </a:cxn>
              <a:cxn ang="0">
                <a:pos x="2694" y="148"/>
              </a:cxn>
              <a:cxn ang="0">
                <a:pos x="2672" y="106"/>
              </a:cxn>
              <a:cxn ang="0">
                <a:pos x="2642" y="72"/>
              </a:cxn>
              <a:cxn ang="0">
                <a:pos x="2608" y="42"/>
              </a:cxn>
              <a:cxn ang="0">
                <a:pos x="2566" y="20"/>
              </a:cxn>
              <a:cxn ang="0">
                <a:pos x="2522" y="6"/>
              </a:cxn>
              <a:cxn ang="0">
                <a:pos x="2474" y="0"/>
              </a:cxn>
              <a:cxn ang="0">
                <a:pos x="238" y="0"/>
              </a:cxn>
              <a:cxn ang="0">
                <a:pos x="190" y="6"/>
              </a:cxn>
              <a:cxn ang="0">
                <a:pos x="146" y="20"/>
              </a:cxn>
              <a:cxn ang="0">
                <a:pos x="106" y="42"/>
              </a:cxn>
              <a:cxn ang="0">
                <a:pos x="70" y="72"/>
              </a:cxn>
              <a:cxn ang="0">
                <a:pos x="40" y="106"/>
              </a:cxn>
              <a:cxn ang="0">
                <a:pos x="18" y="148"/>
              </a:cxn>
              <a:cxn ang="0">
                <a:pos x="4" y="192"/>
              </a:cxn>
              <a:cxn ang="0">
                <a:pos x="0" y="240"/>
              </a:cxn>
            </a:cxnLst>
            <a:rect l="0" t="0" r="r" b="b"/>
            <a:pathLst>
              <a:path w="2714" h="2046">
                <a:moveTo>
                  <a:pt x="0" y="1556"/>
                </a:moveTo>
                <a:lnTo>
                  <a:pt x="0" y="1556"/>
                </a:lnTo>
                <a:lnTo>
                  <a:pt x="0" y="1580"/>
                </a:lnTo>
                <a:lnTo>
                  <a:pt x="4" y="1604"/>
                </a:lnTo>
                <a:lnTo>
                  <a:pt x="10" y="1628"/>
                </a:lnTo>
                <a:lnTo>
                  <a:pt x="18" y="1650"/>
                </a:lnTo>
                <a:lnTo>
                  <a:pt x="28" y="1672"/>
                </a:lnTo>
                <a:lnTo>
                  <a:pt x="40" y="1694"/>
                </a:lnTo>
                <a:lnTo>
                  <a:pt x="54" y="1714"/>
                </a:lnTo>
                <a:lnTo>
                  <a:pt x="70" y="1732"/>
                </a:lnTo>
                <a:lnTo>
                  <a:pt x="86" y="1750"/>
                </a:lnTo>
                <a:lnTo>
                  <a:pt x="104" y="1766"/>
                </a:lnTo>
                <a:lnTo>
                  <a:pt x="124" y="1780"/>
                </a:lnTo>
                <a:lnTo>
                  <a:pt x="146" y="1792"/>
                </a:lnTo>
                <a:lnTo>
                  <a:pt x="166" y="1802"/>
                </a:lnTo>
                <a:lnTo>
                  <a:pt x="190" y="1810"/>
                </a:lnTo>
                <a:lnTo>
                  <a:pt x="214" y="1816"/>
                </a:lnTo>
                <a:lnTo>
                  <a:pt x="238" y="1820"/>
                </a:lnTo>
                <a:lnTo>
                  <a:pt x="2474" y="2044"/>
                </a:lnTo>
                <a:lnTo>
                  <a:pt x="2474" y="2044"/>
                </a:lnTo>
                <a:lnTo>
                  <a:pt x="2500" y="2046"/>
                </a:lnTo>
                <a:lnTo>
                  <a:pt x="2522" y="2044"/>
                </a:lnTo>
                <a:lnTo>
                  <a:pt x="2546" y="2040"/>
                </a:lnTo>
                <a:lnTo>
                  <a:pt x="2568" y="2034"/>
                </a:lnTo>
                <a:lnTo>
                  <a:pt x="2588" y="2026"/>
                </a:lnTo>
                <a:lnTo>
                  <a:pt x="2608" y="2016"/>
                </a:lnTo>
                <a:lnTo>
                  <a:pt x="2626" y="2004"/>
                </a:lnTo>
                <a:lnTo>
                  <a:pt x="2644" y="1992"/>
                </a:lnTo>
                <a:lnTo>
                  <a:pt x="2658" y="1976"/>
                </a:lnTo>
                <a:lnTo>
                  <a:pt x="2672" y="1958"/>
                </a:lnTo>
                <a:lnTo>
                  <a:pt x="2684" y="1940"/>
                </a:lnTo>
                <a:lnTo>
                  <a:pt x="2694" y="1920"/>
                </a:lnTo>
                <a:lnTo>
                  <a:pt x="2702" y="1898"/>
                </a:lnTo>
                <a:lnTo>
                  <a:pt x="2708" y="1876"/>
                </a:lnTo>
                <a:lnTo>
                  <a:pt x="2712" y="1854"/>
                </a:lnTo>
                <a:lnTo>
                  <a:pt x="2714" y="1828"/>
                </a:lnTo>
                <a:lnTo>
                  <a:pt x="2714" y="240"/>
                </a:lnTo>
                <a:lnTo>
                  <a:pt x="2714" y="240"/>
                </a:lnTo>
                <a:lnTo>
                  <a:pt x="2712" y="216"/>
                </a:lnTo>
                <a:lnTo>
                  <a:pt x="2708" y="192"/>
                </a:lnTo>
                <a:lnTo>
                  <a:pt x="2702" y="170"/>
                </a:lnTo>
                <a:lnTo>
                  <a:pt x="2694" y="148"/>
                </a:lnTo>
                <a:lnTo>
                  <a:pt x="2684" y="126"/>
                </a:lnTo>
                <a:lnTo>
                  <a:pt x="2672" y="106"/>
                </a:lnTo>
                <a:lnTo>
                  <a:pt x="2658" y="88"/>
                </a:lnTo>
                <a:lnTo>
                  <a:pt x="2642" y="72"/>
                </a:lnTo>
                <a:lnTo>
                  <a:pt x="2626" y="56"/>
                </a:lnTo>
                <a:lnTo>
                  <a:pt x="2608" y="42"/>
                </a:lnTo>
                <a:lnTo>
                  <a:pt x="2588" y="30"/>
                </a:lnTo>
                <a:lnTo>
                  <a:pt x="2566" y="20"/>
                </a:lnTo>
                <a:lnTo>
                  <a:pt x="2544" y="12"/>
                </a:lnTo>
                <a:lnTo>
                  <a:pt x="2522" y="6"/>
                </a:lnTo>
                <a:lnTo>
                  <a:pt x="2498" y="2"/>
                </a:lnTo>
                <a:lnTo>
                  <a:pt x="2474" y="0"/>
                </a:lnTo>
                <a:lnTo>
                  <a:pt x="238" y="0"/>
                </a:lnTo>
                <a:lnTo>
                  <a:pt x="238" y="0"/>
                </a:lnTo>
                <a:lnTo>
                  <a:pt x="214" y="2"/>
                </a:lnTo>
                <a:lnTo>
                  <a:pt x="190" y="6"/>
                </a:lnTo>
                <a:lnTo>
                  <a:pt x="168" y="12"/>
                </a:lnTo>
                <a:lnTo>
                  <a:pt x="146" y="20"/>
                </a:lnTo>
                <a:lnTo>
                  <a:pt x="124" y="30"/>
                </a:lnTo>
                <a:lnTo>
                  <a:pt x="106" y="42"/>
                </a:lnTo>
                <a:lnTo>
                  <a:pt x="86" y="56"/>
                </a:lnTo>
                <a:lnTo>
                  <a:pt x="70" y="72"/>
                </a:lnTo>
                <a:lnTo>
                  <a:pt x="54" y="88"/>
                </a:lnTo>
                <a:lnTo>
                  <a:pt x="40" y="106"/>
                </a:lnTo>
                <a:lnTo>
                  <a:pt x="28" y="126"/>
                </a:lnTo>
                <a:lnTo>
                  <a:pt x="18" y="148"/>
                </a:lnTo>
                <a:lnTo>
                  <a:pt x="10" y="170"/>
                </a:lnTo>
                <a:lnTo>
                  <a:pt x="4" y="192"/>
                </a:lnTo>
                <a:lnTo>
                  <a:pt x="0" y="216"/>
                </a:lnTo>
                <a:lnTo>
                  <a:pt x="0" y="240"/>
                </a:lnTo>
                <a:lnTo>
                  <a:pt x="0" y="1556"/>
                </a:lnTo>
                <a:close/>
              </a:path>
            </a:pathLst>
          </a:custGeom>
          <a:blipFill>
            <a:blip r:embed="rId2" cstate="print"/>
            <a:stretch>
              <a:fillRect/>
            </a:stretch>
          </a:blipFill>
          <a:ln w="9525">
            <a:noFill/>
            <a:round/>
            <a:headEnd/>
            <a:tailEnd/>
          </a:ln>
          <a:effectLst>
            <a:outerShdw blurRad="228600" dist="152400" dir="4200000" algn="tl" rotWithShape="0">
              <a:prstClr val="black">
                <a:alpha val="50000"/>
              </a:prstClr>
            </a:outerShdw>
          </a:effectLst>
        </p:spPr>
        <p:txBody>
          <a:bodyPr vert="horz" wrap="square" lIns="91440" tIns="45720" rIns="91440" bIns="45720" numCol="1" anchor="t" anchorCtr="0" compatLnSpc="1">
            <a:prstTxWarp prst="textNoShape">
              <a:avLst/>
            </a:prstTxWarp>
          </a:bodyPr>
          <a:lstStyle/>
          <a:p>
            <a:pPr marL="0" algn="l" defTabSz="914400" rtl="0" eaLnBrk="1" latinLnBrk="0" hangingPunct="1"/>
            <a:endParaRPr lang="en-US" sz="1800" kern="1200">
              <a:solidFill>
                <a:schemeClr val="tx1"/>
              </a:solidFill>
              <a:latin typeface="+mn-lt"/>
              <a:ea typeface="+mn-ea"/>
              <a:cs typeface="+mn-cs"/>
            </a:endParaRPr>
          </a:p>
        </p:txBody>
      </p:sp>
    </p:spTree>
    <p:extLst>
      <p:ext uri="{BB962C8B-B14F-4D97-AF65-F5344CB8AC3E}">
        <p14:creationId xmlns:p14="http://schemas.microsoft.com/office/powerpoint/2010/main" xmlns="" val="4119776245"/>
      </p:ext>
    </p:extLst>
  </p:cSld>
  <p:clrMapOvr>
    <a:masterClrMapping/>
  </p:clrMapOvr>
  <p:transition>
    <p:fade/>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Creating E-TREE Service</a:t>
            </a:r>
            <a:endParaRPr lang="en-US" dirty="0"/>
          </a:p>
        </p:txBody>
      </p:sp>
      <p:sp>
        <p:nvSpPr>
          <p:cNvPr id="3" name="Text Placeholder 2"/>
          <p:cNvSpPr>
            <a:spLocks noGrp="1"/>
          </p:cNvSpPr>
          <p:nvPr>
            <p:ph type="body" sz="quarter" idx="10"/>
          </p:nvPr>
        </p:nvSpPr>
        <p:spPr/>
        <p:txBody>
          <a:bodyPr/>
          <a:lstStyle/>
          <a:p>
            <a:r>
              <a:rPr lang="en-US" dirty="0" smtClean="0"/>
              <a:t>Service Attributes &amp; diagram</a:t>
            </a:r>
            <a:endParaRPr lang="en-US" dirty="0"/>
          </a:p>
        </p:txBody>
      </p:sp>
      <p:graphicFrame>
        <p:nvGraphicFramePr>
          <p:cNvPr id="6" name="Table 5"/>
          <p:cNvGraphicFramePr>
            <a:graphicFrameLocks noGrp="1"/>
          </p:cNvGraphicFramePr>
          <p:nvPr>
            <p:extLst/>
          </p:nvPr>
        </p:nvGraphicFramePr>
        <p:xfrm>
          <a:off x="49342" y="1844235"/>
          <a:ext cx="9017021" cy="3740417"/>
        </p:xfrm>
        <a:graphic>
          <a:graphicData uri="http://schemas.openxmlformats.org/drawingml/2006/table">
            <a:tbl>
              <a:tblPr firstRow="1" firstCol="1" bandRow="1">
                <a:tableStyleId>{21E4AEA4-8DFA-4A89-87EB-49C32662AFE0}</a:tableStyleId>
              </a:tblPr>
              <a:tblGrid>
                <a:gridCol w="603780"/>
                <a:gridCol w="926974"/>
                <a:gridCol w="776352"/>
                <a:gridCol w="1262332"/>
                <a:gridCol w="1294070"/>
                <a:gridCol w="1290103"/>
                <a:gridCol w="710894"/>
                <a:gridCol w="558157"/>
                <a:gridCol w="550223"/>
                <a:gridCol w="1044136"/>
              </a:tblGrid>
              <a:tr h="812701">
                <a:tc>
                  <a:txBody>
                    <a:bodyPr/>
                    <a:lstStyle/>
                    <a:p>
                      <a:pPr marL="0" marR="0" algn="ctr">
                        <a:lnSpc>
                          <a:spcPct val="115000"/>
                        </a:lnSpc>
                        <a:spcBef>
                          <a:spcPts val="0"/>
                        </a:spcBef>
                        <a:spcAft>
                          <a:spcPts val="0"/>
                        </a:spcAft>
                      </a:pPr>
                      <a:r>
                        <a:rPr lang="en-US" sz="1200" dirty="0">
                          <a:effectLst/>
                        </a:rPr>
                        <a:t>Service</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26501" marR="26501" marT="0" marB="0" anchor="ctr"/>
                </a:tc>
                <a:tc>
                  <a:txBody>
                    <a:bodyPr/>
                    <a:lstStyle/>
                    <a:p>
                      <a:pPr marL="0" marR="0" algn="ctr">
                        <a:lnSpc>
                          <a:spcPct val="115000"/>
                        </a:lnSpc>
                        <a:spcBef>
                          <a:spcPts val="0"/>
                        </a:spcBef>
                        <a:spcAft>
                          <a:spcPts val="0"/>
                        </a:spcAft>
                      </a:pPr>
                      <a:r>
                        <a:rPr lang="en-US" sz="1200" dirty="0" smtClean="0">
                          <a:effectLst/>
                        </a:rPr>
                        <a:t>Type of</a:t>
                      </a:r>
                      <a:endParaRPr lang="en-US" sz="1200" dirty="0">
                        <a:effectLst/>
                      </a:endParaRPr>
                    </a:p>
                    <a:p>
                      <a:pPr marL="0" marR="0" algn="ctr">
                        <a:lnSpc>
                          <a:spcPct val="115000"/>
                        </a:lnSpc>
                        <a:spcBef>
                          <a:spcPts val="0"/>
                        </a:spcBef>
                        <a:spcAft>
                          <a:spcPts val="0"/>
                        </a:spcAft>
                      </a:pPr>
                      <a:r>
                        <a:rPr lang="en-US" sz="1200" dirty="0">
                          <a:effectLst/>
                        </a:rPr>
                        <a:t>Service</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26501" marR="26501" marT="0" marB="0" anchor="ctr"/>
                </a:tc>
                <a:tc>
                  <a:txBody>
                    <a:bodyPr/>
                    <a:lstStyle/>
                    <a:p>
                      <a:pPr marL="0" marR="0" algn="ctr">
                        <a:lnSpc>
                          <a:spcPct val="115000"/>
                        </a:lnSpc>
                        <a:spcBef>
                          <a:spcPts val="0"/>
                        </a:spcBef>
                        <a:spcAft>
                          <a:spcPts val="0"/>
                        </a:spcAft>
                      </a:pPr>
                      <a:r>
                        <a:rPr lang="en-US" sz="1200" dirty="0" smtClean="0">
                          <a:effectLst/>
                        </a:rPr>
                        <a:t>Customer</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26501" marR="26501" marT="0" marB="0" anchor="ctr"/>
                </a:tc>
                <a:tc>
                  <a:txBody>
                    <a:bodyPr/>
                    <a:lstStyle/>
                    <a:p>
                      <a:pPr marL="0" marR="0" algn="ctr">
                        <a:lnSpc>
                          <a:spcPct val="115000"/>
                        </a:lnSpc>
                        <a:spcBef>
                          <a:spcPts val="0"/>
                        </a:spcBef>
                        <a:spcAft>
                          <a:spcPts val="0"/>
                        </a:spcAft>
                      </a:pPr>
                      <a:r>
                        <a:rPr lang="en-US" sz="1200" dirty="0">
                          <a:effectLst/>
                        </a:rPr>
                        <a:t>Root</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26501" marR="26501" marT="0" marB="0" anchor="ctr"/>
                </a:tc>
                <a:tc>
                  <a:txBody>
                    <a:bodyPr/>
                    <a:lstStyle/>
                    <a:p>
                      <a:pPr marL="0" marR="0" algn="ctr">
                        <a:lnSpc>
                          <a:spcPct val="115000"/>
                        </a:lnSpc>
                        <a:spcBef>
                          <a:spcPts val="0"/>
                        </a:spcBef>
                        <a:spcAft>
                          <a:spcPts val="0"/>
                        </a:spcAft>
                      </a:pPr>
                      <a:r>
                        <a:rPr lang="en-US" sz="1200" dirty="0" err="1">
                          <a:effectLst/>
                        </a:rPr>
                        <a:t>Leaf_A</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26501" marR="26501" marT="0" marB="0" anchor="ctr"/>
                </a:tc>
                <a:tc>
                  <a:txBody>
                    <a:bodyPr/>
                    <a:lstStyle/>
                    <a:p>
                      <a:pPr marL="0" marR="0" algn="ctr">
                        <a:lnSpc>
                          <a:spcPct val="115000"/>
                        </a:lnSpc>
                        <a:spcBef>
                          <a:spcPts val="0"/>
                        </a:spcBef>
                        <a:spcAft>
                          <a:spcPts val="0"/>
                        </a:spcAft>
                      </a:pPr>
                      <a:r>
                        <a:rPr lang="en-US" sz="1200" dirty="0" err="1">
                          <a:effectLst/>
                        </a:rPr>
                        <a:t>Leaf_B</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26501" marR="26501" marT="0" marB="0" anchor="ctr"/>
                </a:tc>
                <a:tc>
                  <a:txBody>
                    <a:bodyPr/>
                    <a:lstStyle/>
                    <a:p>
                      <a:pPr marL="0" marR="0" algn="ctr">
                        <a:lnSpc>
                          <a:spcPct val="115000"/>
                        </a:lnSpc>
                        <a:spcBef>
                          <a:spcPts val="0"/>
                        </a:spcBef>
                        <a:spcAft>
                          <a:spcPts val="0"/>
                        </a:spcAft>
                      </a:pPr>
                      <a:r>
                        <a:rPr lang="en-US" sz="1200" dirty="0" err="1">
                          <a:effectLst/>
                        </a:rPr>
                        <a:t>CoS</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26501" marR="26501" marT="0" marB="0" anchor="ctr"/>
                </a:tc>
                <a:tc>
                  <a:txBody>
                    <a:bodyPr/>
                    <a:lstStyle/>
                    <a:p>
                      <a:pPr marL="0" marR="0" algn="ctr">
                        <a:lnSpc>
                          <a:spcPct val="115000"/>
                        </a:lnSpc>
                        <a:spcBef>
                          <a:spcPts val="0"/>
                        </a:spcBef>
                        <a:spcAft>
                          <a:spcPts val="0"/>
                        </a:spcAft>
                      </a:pPr>
                      <a:r>
                        <a:rPr lang="en-US" sz="1200" dirty="0">
                          <a:effectLst/>
                        </a:rPr>
                        <a:t>C-</a:t>
                      </a:r>
                      <a:r>
                        <a:rPr lang="en-US" sz="1200" dirty="0" err="1">
                          <a:effectLst/>
                        </a:rPr>
                        <a:t>Vlan</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26501" marR="26501" marT="0" marB="0" anchor="ctr"/>
                </a:tc>
                <a:tc>
                  <a:txBody>
                    <a:bodyPr/>
                    <a:lstStyle/>
                    <a:p>
                      <a:pPr marL="0" marR="0" algn="ctr">
                        <a:lnSpc>
                          <a:spcPct val="115000"/>
                        </a:lnSpc>
                        <a:spcBef>
                          <a:spcPts val="0"/>
                        </a:spcBef>
                        <a:spcAft>
                          <a:spcPts val="0"/>
                        </a:spcAft>
                      </a:pPr>
                      <a:r>
                        <a:rPr lang="en-US" sz="1200" dirty="0">
                          <a:effectLst/>
                        </a:rPr>
                        <a:t>S-</a:t>
                      </a:r>
                      <a:r>
                        <a:rPr lang="en-US" sz="1200" dirty="0" err="1">
                          <a:effectLst/>
                        </a:rPr>
                        <a:t>Vlan</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26501" marR="26501" marT="0" marB="0" anchor="ctr"/>
                </a:tc>
                <a:tc>
                  <a:txBody>
                    <a:bodyPr/>
                    <a:lstStyle/>
                    <a:p>
                      <a:pPr marL="0" marR="0" algn="ctr">
                        <a:lnSpc>
                          <a:spcPct val="115000"/>
                        </a:lnSpc>
                        <a:spcBef>
                          <a:spcPts val="0"/>
                        </a:spcBef>
                        <a:spcAft>
                          <a:spcPts val="0"/>
                        </a:spcAft>
                      </a:pPr>
                      <a:r>
                        <a:rPr lang="en-US" sz="1200" dirty="0">
                          <a:effectLst/>
                        </a:rPr>
                        <a:t>Manipulation</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26501" marR="26501" marT="0" marB="0" anchor="ctr"/>
                </a:tc>
              </a:tr>
              <a:tr h="474076">
                <a:tc>
                  <a:txBody>
                    <a:bodyPr/>
                    <a:lstStyle/>
                    <a:p>
                      <a:pPr marL="0" marR="0" algn="ctr">
                        <a:lnSpc>
                          <a:spcPct val="115000"/>
                        </a:lnSpc>
                        <a:spcBef>
                          <a:spcPts val="0"/>
                        </a:spcBef>
                        <a:spcAft>
                          <a:spcPts val="0"/>
                        </a:spcAft>
                      </a:pPr>
                      <a:r>
                        <a:rPr lang="en-US" sz="1200" dirty="0">
                          <a:effectLst/>
                        </a:rPr>
                        <a:t>4</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26501" marR="26501" marT="0" marB="0" anchor="ctr"/>
                </a:tc>
                <a:tc>
                  <a:txBody>
                    <a:bodyPr/>
                    <a:lstStyle/>
                    <a:p>
                      <a:pPr marL="0" marR="0" algn="ctr">
                        <a:lnSpc>
                          <a:spcPct val="115000"/>
                        </a:lnSpc>
                        <a:spcBef>
                          <a:spcPts val="0"/>
                        </a:spcBef>
                        <a:spcAft>
                          <a:spcPts val="0"/>
                        </a:spcAft>
                      </a:pPr>
                      <a:r>
                        <a:rPr lang="en-US" sz="1200" dirty="0">
                          <a:effectLst/>
                        </a:rPr>
                        <a:t>E-Tree</a:t>
                      </a:r>
                    </a:p>
                    <a:p>
                      <a:pPr marL="0" marR="0" algn="ctr">
                        <a:lnSpc>
                          <a:spcPct val="115000"/>
                        </a:lnSpc>
                        <a:spcBef>
                          <a:spcPts val="0"/>
                        </a:spcBef>
                        <a:spcAft>
                          <a:spcPts val="0"/>
                        </a:spcAft>
                      </a:pPr>
                      <a:r>
                        <a:rPr lang="en-US" sz="1200" dirty="0">
                          <a:effectLst/>
                        </a:rPr>
                        <a:t> Single </a:t>
                      </a:r>
                      <a:r>
                        <a:rPr lang="en-US" sz="1200" dirty="0" err="1">
                          <a:effectLst/>
                        </a:rPr>
                        <a:t>CoS</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26501" marR="26501" marT="0" marB="0" anchor="ctr"/>
                </a:tc>
                <a:tc>
                  <a:txBody>
                    <a:bodyPr/>
                    <a:lstStyle/>
                    <a:p>
                      <a:pPr marL="0" marR="0" algn="ctr">
                        <a:lnSpc>
                          <a:spcPct val="115000"/>
                        </a:lnSpc>
                        <a:spcBef>
                          <a:spcPts val="0"/>
                        </a:spcBef>
                        <a:spcAft>
                          <a:spcPts val="0"/>
                        </a:spcAft>
                      </a:pPr>
                      <a:r>
                        <a:rPr lang="en-US" sz="1200" dirty="0">
                          <a:effectLst/>
                        </a:rPr>
                        <a:t>5</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26501" marR="26501" marT="0" marB="0" anchor="ctr"/>
                </a:tc>
                <a:tc>
                  <a:txBody>
                    <a:bodyPr/>
                    <a:lstStyle/>
                    <a:p>
                      <a:pPr marL="0" marR="0" algn="ctr">
                        <a:lnSpc>
                          <a:spcPct val="115000"/>
                        </a:lnSpc>
                        <a:spcBef>
                          <a:spcPts val="0"/>
                        </a:spcBef>
                        <a:spcAft>
                          <a:spcPts val="0"/>
                        </a:spcAft>
                      </a:pPr>
                      <a:r>
                        <a:rPr lang="en-US" sz="1200" dirty="0">
                          <a:effectLst/>
                        </a:rPr>
                        <a:t>ETX-220 port 2/1</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26501" marR="26501" marT="0" marB="0" anchor="ctr"/>
                </a:tc>
                <a:tc>
                  <a:txBody>
                    <a:bodyPr/>
                    <a:lstStyle/>
                    <a:p>
                      <a:pPr marL="0" marR="0" algn="ctr">
                        <a:lnSpc>
                          <a:spcPct val="115000"/>
                        </a:lnSpc>
                        <a:spcBef>
                          <a:spcPts val="0"/>
                        </a:spcBef>
                        <a:spcAft>
                          <a:spcPts val="0"/>
                        </a:spcAft>
                      </a:pPr>
                      <a:r>
                        <a:rPr lang="en-US" sz="1200" dirty="0">
                          <a:effectLst/>
                        </a:rPr>
                        <a:t>ETX-2i_E port 0/3</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26501" marR="26501" marT="0" marB="0" anchor="ctr"/>
                </a:tc>
                <a:tc>
                  <a:txBody>
                    <a:bodyPr/>
                    <a:lstStyle/>
                    <a:p>
                      <a:pPr marL="0" marR="0" algn="ctr">
                        <a:lnSpc>
                          <a:spcPct val="115000"/>
                        </a:lnSpc>
                        <a:spcBef>
                          <a:spcPts val="0"/>
                        </a:spcBef>
                        <a:spcAft>
                          <a:spcPts val="0"/>
                        </a:spcAft>
                      </a:pPr>
                      <a:r>
                        <a:rPr lang="en-US" sz="1200" dirty="0">
                          <a:effectLst/>
                        </a:rPr>
                        <a:t>ETX-2i_F port 0/3</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26501" marR="26501" marT="0" marB="0" anchor="ctr"/>
                </a:tc>
                <a:tc>
                  <a:txBody>
                    <a:bodyPr/>
                    <a:lstStyle/>
                    <a:p>
                      <a:pPr marL="0" marR="0" algn="ctr">
                        <a:lnSpc>
                          <a:spcPct val="115000"/>
                        </a:lnSpc>
                        <a:spcBef>
                          <a:spcPts val="0"/>
                        </a:spcBef>
                        <a:spcAft>
                          <a:spcPts val="0"/>
                        </a:spcAft>
                      </a:pPr>
                      <a:r>
                        <a:rPr lang="en-US" sz="1200" dirty="0">
                          <a:effectLst/>
                        </a:rPr>
                        <a:t>Platinum</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26501" marR="26501" marT="0" marB="0" anchor="ctr"/>
                </a:tc>
                <a:tc>
                  <a:txBody>
                    <a:bodyPr/>
                    <a:lstStyle/>
                    <a:p>
                      <a:pPr marL="0" marR="0" algn="ctr">
                        <a:lnSpc>
                          <a:spcPct val="115000"/>
                        </a:lnSpc>
                        <a:spcBef>
                          <a:spcPts val="0"/>
                        </a:spcBef>
                        <a:spcAft>
                          <a:spcPts val="0"/>
                        </a:spcAft>
                      </a:pPr>
                      <a:r>
                        <a:rPr lang="en-US" sz="1200" dirty="0">
                          <a:effectLst/>
                        </a:rPr>
                        <a:t>54</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26501" marR="26501" marT="0" marB="0" anchor="ctr"/>
                </a:tc>
                <a:tc>
                  <a:txBody>
                    <a:bodyPr/>
                    <a:lstStyle/>
                    <a:p>
                      <a:pPr marL="0" marR="0" algn="ctr">
                        <a:lnSpc>
                          <a:spcPct val="115000"/>
                        </a:lnSpc>
                        <a:spcBef>
                          <a:spcPts val="0"/>
                        </a:spcBef>
                        <a:spcAft>
                          <a:spcPts val="0"/>
                        </a:spcAft>
                      </a:pPr>
                      <a:r>
                        <a:rPr lang="en-US" sz="1200" dirty="0" smtClean="0">
                          <a:effectLst/>
                        </a:rPr>
                        <a:t>154</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26501" marR="26501" marT="0" marB="0" anchor="ctr"/>
                </a:tc>
                <a:tc>
                  <a:txBody>
                    <a:bodyPr/>
                    <a:lstStyle/>
                    <a:p>
                      <a:pPr marL="0" marR="0" algn="ctr">
                        <a:lnSpc>
                          <a:spcPct val="115000"/>
                        </a:lnSpc>
                        <a:spcBef>
                          <a:spcPts val="0"/>
                        </a:spcBef>
                        <a:spcAft>
                          <a:spcPts val="0"/>
                        </a:spcAft>
                      </a:pPr>
                      <a:r>
                        <a:rPr lang="en-US" sz="1200" dirty="0">
                          <a:effectLst/>
                        </a:rPr>
                        <a:t>Add &amp; Pop</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26501" marR="26501" marT="0" marB="0" anchor="ctr"/>
                </a:tc>
              </a:tr>
              <a:tr h="694182">
                <a:tc gridSpan="10">
                  <a:txBody>
                    <a:bodyPr/>
                    <a:lstStyle/>
                    <a:p>
                      <a:pPr marL="0" marR="0">
                        <a:lnSpc>
                          <a:spcPct val="115000"/>
                        </a:lnSpc>
                        <a:spcBef>
                          <a:spcPts val="0"/>
                        </a:spcBef>
                        <a:spcAft>
                          <a:spcPts val="0"/>
                        </a:spcAft>
                      </a:pPr>
                      <a:r>
                        <a:rPr lang="en-US" sz="1400" dirty="0">
                          <a:effectLst/>
                        </a:rPr>
                        <a:t>Root: CIR = 20M, EIR = 0M</a:t>
                      </a:r>
                      <a:br>
                        <a:rPr lang="en-US" sz="1400" dirty="0">
                          <a:effectLst/>
                        </a:rPr>
                      </a:br>
                      <a:r>
                        <a:rPr lang="en-US" sz="1400" dirty="0" err="1">
                          <a:effectLst/>
                        </a:rPr>
                        <a:t>Leaf_A</a:t>
                      </a:r>
                      <a:r>
                        <a:rPr lang="en-US" sz="1400" dirty="0">
                          <a:effectLst/>
                        </a:rPr>
                        <a:t>: CIR = 10M, EIR = 0M</a:t>
                      </a:r>
                      <a:br>
                        <a:rPr lang="en-US" sz="1400" dirty="0">
                          <a:effectLst/>
                        </a:rPr>
                      </a:br>
                      <a:r>
                        <a:rPr lang="en-US" sz="1400" dirty="0" err="1">
                          <a:effectLst/>
                        </a:rPr>
                        <a:t>Leaf_B</a:t>
                      </a:r>
                      <a:r>
                        <a:rPr lang="en-US" sz="1400" dirty="0">
                          <a:effectLst/>
                        </a:rPr>
                        <a:t>: CIR = 10M, EIR = 0M</a:t>
                      </a:r>
                      <a:br>
                        <a:rPr lang="en-US" sz="1400" dirty="0">
                          <a:effectLst/>
                        </a:rPr>
                      </a:br>
                      <a:r>
                        <a:rPr lang="en-US" sz="1400" dirty="0">
                          <a:effectLst/>
                        </a:rPr>
                        <a:t/>
                      </a:r>
                      <a:br>
                        <a:rPr lang="en-US" sz="1400" dirty="0">
                          <a:effectLst/>
                        </a:rPr>
                      </a:br>
                      <a:r>
                        <a:rPr lang="en-US" sz="1400" dirty="0">
                          <a:effectLst/>
                        </a:rPr>
                        <a:t>Customer: your group</a:t>
                      </a:r>
                      <a:br>
                        <a:rPr lang="en-US" sz="1400" dirty="0">
                          <a:effectLst/>
                        </a:rPr>
                      </a:br>
                      <a:r>
                        <a:rPr lang="en-US" sz="1400" dirty="0">
                          <a:effectLst/>
                        </a:rPr>
                        <a:t>SLA Threshold </a:t>
                      </a:r>
                      <a:br>
                        <a:rPr lang="en-US" sz="1400" dirty="0">
                          <a:effectLst/>
                        </a:rPr>
                      </a:br>
                      <a:r>
                        <a:rPr lang="en-US" sz="1400" dirty="0">
                          <a:effectLst/>
                        </a:rPr>
                        <a:t>OAM Interval: 5 Min</a:t>
                      </a:r>
                      <a:br>
                        <a:rPr lang="en-US" sz="1400" dirty="0">
                          <a:effectLst/>
                        </a:rPr>
                      </a:br>
                      <a:r>
                        <a:rPr lang="en-US" sz="1400" dirty="0">
                          <a:effectLst/>
                        </a:rPr>
                        <a:t>Throughput Interval : 5 Min</a:t>
                      </a:r>
                      <a:br>
                        <a:rPr lang="en-US" sz="1400" dirty="0">
                          <a:effectLst/>
                        </a:rPr>
                      </a:br>
                      <a:r>
                        <a:rPr lang="en-US" sz="1400" dirty="0">
                          <a:effectLst/>
                        </a:rPr>
                        <a:t/>
                      </a:r>
                      <a:br>
                        <a:rPr lang="en-US" sz="1400" dirty="0">
                          <a:effectLst/>
                        </a:rPr>
                      </a:br>
                      <a:r>
                        <a:rPr lang="en-US" sz="1400" dirty="0">
                          <a:effectLst/>
                        </a:rPr>
                        <a:t>OAM Topology: Root to all</a:t>
                      </a:r>
                      <a:endParaRPr lang="en-US"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26501" marR="26501"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pic>
        <p:nvPicPr>
          <p:cNvPr id="7" name="Picture 6"/>
          <p:cNvPicPr>
            <a:picLocks noChangeAspect="1"/>
          </p:cNvPicPr>
          <p:nvPr/>
        </p:nvPicPr>
        <p:blipFill>
          <a:blip r:embed="rId2" cstate="print"/>
          <a:stretch>
            <a:fillRect/>
          </a:stretch>
        </p:blipFill>
        <p:spPr>
          <a:xfrm>
            <a:off x="3216358" y="3201799"/>
            <a:ext cx="5902553" cy="3627173"/>
          </a:xfrm>
          <a:prstGeom prst="rect">
            <a:avLst/>
          </a:prstGeom>
        </p:spPr>
      </p:pic>
    </p:spTree>
    <p:extLst>
      <p:ext uri="{BB962C8B-B14F-4D97-AF65-F5344CB8AC3E}">
        <p14:creationId xmlns:p14="http://schemas.microsoft.com/office/powerpoint/2010/main" xmlns="" val="1764251879"/>
      </p:ext>
    </p:extLst>
  </p:cSld>
  <p:clrMapOvr>
    <a:masterClrMapping/>
  </p:clrMapOvr>
  <p:transition>
    <p:fade/>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E-TREE Service</a:t>
            </a:r>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2" cstate="print"/>
          <a:stretch>
            <a:fillRect/>
          </a:stretch>
        </p:blipFill>
        <p:spPr>
          <a:xfrm>
            <a:off x="1338743" y="3001612"/>
            <a:ext cx="5869396" cy="36883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6" name="Group 7"/>
          <p:cNvGrpSpPr/>
          <p:nvPr/>
        </p:nvGrpSpPr>
        <p:grpSpPr>
          <a:xfrm>
            <a:off x="1725359" y="4939655"/>
            <a:ext cx="755877" cy="602551"/>
            <a:chOff x="189066" y="2725948"/>
            <a:chExt cx="381000" cy="308003"/>
          </a:xfrm>
        </p:grpSpPr>
        <p:sp>
          <p:nvSpPr>
            <p:cNvPr id="7" name="Oval 6"/>
            <p:cNvSpPr/>
            <p:nvPr/>
          </p:nvSpPr>
          <p:spPr>
            <a:xfrm>
              <a:off x="227166" y="2725948"/>
              <a:ext cx="304800" cy="304800"/>
            </a:xfrm>
            <a:prstGeom prst="ellipse">
              <a:avLst/>
            </a:prstGeom>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8" name="TextBox 7"/>
            <p:cNvSpPr txBox="1"/>
            <p:nvPr/>
          </p:nvSpPr>
          <p:spPr>
            <a:xfrm>
              <a:off x="189066" y="2772792"/>
              <a:ext cx="381000" cy="261159"/>
            </a:xfrm>
            <a:prstGeom prst="rect">
              <a:avLst/>
            </a:prstGeom>
            <a:noFill/>
          </p:spPr>
          <p:txBody>
            <a:bodyPr wrap="square" rtlCol="0">
              <a:spAutoFit/>
            </a:bodyPr>
            <a:lstStyle/>
            <a:p>
              <a:pPr algn="ctr">
                <a:lnSpc>
                  <a:spcPct val="85000"/>
                </a:lnSpc>
              </a:pPr>
              <a:r>
                <a:rPr lang="en-US" sz="1600" b="1" dirty="0" smtClean="0">
                  <a:solidFill>
                    <a:schemeClr val="bg1"/>
                  </a:solidFill>
                </a:rPr>
                <a:t>Leaf</a:t>
              </a:r>
            </a:p>
            <a:p>
              <a:pPr algn="ctr">
                <a:lnSpc>
                  <a:spcPct val="85000"/>
                </a:lnSpc>
              </a:pPr>
              <a:r>
                <a:rPr lang="en-US" sz="1600" b="1" dirty="0" smtClean="0">
                  <a:solidFill>
                    <a:schemeClr val="bg1"/>
                  </a:solidFill>
                </a:rPr>
                <a:t>A</a:t>
              </a:r>
              <a:endParaRPr lang="en-US" sz="1600" b="1" dirty="0" smtClean="0">
                <a:solidFill>
                  <a:schemeClr val="bg1"/>
                </a:solidFill>
                <a:latin typeface="+mn-lt"/>
              </a:endParaRPr>
            </a:p>
          </p:txBody>
        </p:sp>
      </p:grpSp>
      <p:grpSp>
        <p:nvGrpSpPr>
          <p:cNvPr id="9" name="Group 8"/>
          <p:cNvGrpSpPr/>
          <p:nvPr/>
        </p:nvGrpSpPr>
        <p:grpSpPr>
          <a:xfrm>
            <a:off x="3038927" y="5244449"/>
            <a:ext cx="752422" cy="565573"/>
            <a:chOff x="189066" y="2725948"/>
            <a:chExt cx="381000" cy="328944"/>
          </a:xfrm>
        </p:grpSpPr>
        <p:sp>
          <p:nvSpPr>
            <p:cNvPr id="10" name="Oval 9"/>
            <p:cNvSpPr/>
            <p:nvPr/>
          </p:nvSpPr>
          <p:spPr>
            <a:xfrm>
              <a:off x="227166" y="2725948"/>
              <a:ext cx="304800" cy="304800"/>
            </a:xfrm>
            <a:prstGeom prst="ellipse">
              <a:avLst/>
            </a:prstGeom>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11" name="TextBox 10"/>
            <p:cNvSpPr txBox="1"/>
            <p:nvPr/>
          </p:nvSpPr>
          <p:spPr>
            <a:xfrm>
              <a:off x="189066" y="2757741"/>
              <a:ext cx="381000" cy="297151"/>
            </a:xfrm>
            <a:prstGeom prst="rect">
              <a:avLst/>
            </a:prstGeom>
            <a:noFill/>
          </p:spPr>
          <p:txBody>
            <a:bodyPr wrap="square" rtlCol="0">
              <a:spAutoFit/>
            </a:bodyPr>
            <a:lstStyle/>
            <a:p>
              <a:pPr algn="ctr">
                <a:lnSpc>
                  <a:spcPct val="85000"/>
                </a:lnSpc>
              </a:pPr>
              <a:r>
                <a:rPr lang="en-US" sz="1600" b="1" dirty="0" smtClean="0">
                  <a:solidFill>
                    <a:schemeClr val="bg1"/>
                  </a:solidFill>
                </a:rPr>
                <a:t>Leaf</a:t>
              </a:r>
            </a:p>
            <a:p>
              <a:pPr algn="ctr">
                <a:lnSpc>
                  <a:spcPct val="85000"/>
                </a:lnSpc>
              </a:pPr>
              <a:r>
                <a:rPr lang="en-US" sz="1600" b="1" dirty="0" smtClean="0">
                  <a:solidFill>
                    <a:schemeClr val="bg1"/>
                  </a:solidFill>
                  <a:latin typeface="+mn-lt"/>
                </a:rPr>
                <a:t>B</a:t>
              </a:r>
            </a:p>
          </p:txBody>
        </p:sp>
      </p:grpSp>
      <p:grpSp>
        <p:nvGrpSpPr>
          <p:cNvPr id="12" name="Group 11"/>
          <p:cNvGrpSpPr/>
          <p:nvPr/>
        </p:nvGrpSpPr>
        <p:grpSpPr>
          <a:xfrm>
            <a:off x="2981048" y="3557973"/>
            <a:ext cx="578786" cy="409321"/>
            <a:chOff x="189066" y="2725948"/>
            <a:chExt cx="381000" cy="304800"/>
          </a:xfrm>
        </p:grpSpPr>
        <p:sp>
          <p:nvSpPr>
            <p:cNvPr id="13" name="Oval 12"/>
            <p:cNvSpPr/>
            <p:nvPr/>
          </p:nvSpPr>
          <p:spPr>
            <a:xfrm>
              <a:off x="227166" y="2725948"/>
              <a:ext cx="304800" cy="304800"/>
            </a:xfrm>
            <a:prstGeom prst="ellipse">
              <a:avLst/>
            </a:prstGeom>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14" name="TextBox 13"/>
            <p:cNvSpPr txBox="1"/>
            <p:nvPr/>
          </p:nvSpPr>
          <p:spPr>
            <a:xfrm>
              <a:off x="189066" y="2772792"/>
              <a:ext cx="381000" cy="225938"/>
            </a:xfrm>
            <a:prstGeom prst="rect">
              <a:avLst/>
            </a:prstGeom>
            <a:noFill/>
          </p:spPr>
          <p:txBody>
            <a:bodyPr wrap="square" rtlCol="0">
              <a:spAutoFit/>
            </a:bodyPr>
            <a:lstStyle/>
            <a:p>
              <a:pPr algn="ctr">
                <a:lnSpc>
                  <a:spcPct val="85000"/>
                </a:lnSpc>
              </a:pPr>
              <a:r>
                <a:rPr lang="en-US" sz="1600" b="1" dirty="0" smtClean="0">
                  <a:solidFill>
                    <a:schemeClr val="bg1"/>
                  </a:solidFill>
                  <a:latin typeface="+mn-lt"/>
                </a:rPr>
                <a:t>R</a:t>
              </a:r>
            </a:p>
          </p:txBody>
        </p:sp>
      </p:grpSp>
      <p:pic>
        <p:nvPicPr>
          <p:cNvPr id="15" name="Picture 14"/>
          <p:cNvPicPr>
            <a:picLocks noChangeAspect="1"/>
          </p:cNvPicPr>
          <p:nvPr/>
        </p:nvPicPr>
        <p:blipFill>
          <a:blip r:embed="rId3" cstate="print"/>
          <a:stretch>
            <a:fillRect/>
          </a:stretch>
        </p:blipFill>
        <p:spPr>
          <a:xfrm>
            <a:off x="6953250" y="0"/>
            <a:ext cx="2190750" cy="4648200"/>
          </a:xfrm>
          <a:prstGeom prst="rect">
            <a:avLst/>
          </a:prstGeom>
          <a:ln>
            <a:noFill/>
          </a:ln>
          <a:effectLst>
            <a:outerShdw blurRad="190500" algn="tl" rotWithShape="0">
              <a:srgbClr val="000000">
                <a:alpha val="70000"/>
              </a:srgbClr>
            </a:outerShdw>
          </a:effectLst>
        </p:spPr>
      </p:pic>
      <p:sp>
        <p:nvSpPr>
          <p:cNvPr id="16" name="Rectangle 15"/>
          <p:cNvSpPr/>
          <p:nvPr/>
        </p:nvSpPr>
        <p:spPr>
          <a:xfrm>
            <a:off x="7670277" y="1935984"/>
            <a:ext cx="741591" cy="6400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2039770" y="3509893"/>
            <a:ext cx="941278" cy="254924"/>
            <a:chOff x="2362202" y="2515312"/>
            <a:chExt cx="941278" cy="254924"/>
          </a:xfrm>
        </p:grpSpPr>
        <p:cxnSp>
          <p:nvCxnSpPr>
            <p:cNvPr id="18" name="Straight Arrow Connector 17"/>
            <p:cNvCxnSpPr>
              <a:stCxn id="21" idx="0"/>
            </p:cNvCxnSpPr>
            <p:nvPr/>
          </p:nvCxnSpPr>
          <p:spPr>
            <a:xfrm>
              <a:off x="2533438" y="2529714"/>
              <a:ext cx="770042" cy="12468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9" name="Group 7"/>
            <p:cNvGrpSpPr/>
            <p:nvPr/>
          </p:nvGrpSpPr>
          <p:grpSpPr>
            <a:xfrm>
              <a:off x="2362202" y="2515312"/>
              <a:ext cx="342472" cy="254924"/>
              <a:chOff x="192311" y="2725948"/>
              <a:chExt cx="381000" cy="304800"/>
            </a:xfrm>
          </p:grpSpPr>
          <p:sp>
            <p:nvSpPr>
              <p:cNvPr id="20" name="Oval 19"/>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latin typeface="+mn-lt"/>
                  </a:rPr>
                  <a:t>1</a:t>
                </a:r>
              </a:p>
            </p:txBody>
          </p:sp>
        </p:grpSp>
      </p:grpSp>
      <p:grpSp>
        <p:nvGrpSpPr>
          <p:cNvPr id="22" name="Group 21"/>
          <p:cNvGrpSpPr/>
          <p:nvPr/>
        </p:nvGrpSpPr>
        <p:grpSpPr>
          <a:xfrm>
            <a:off x="7567731" y="1182963"/>
            <a:ext cx="541478" cy="687184"/>
            <a:chOff x="2362202" y="2515312"/>
            <a:chExt cx="541478" cy="687184"/>
          </a:xfrm>
        </p:grpSpPr>
        <p:cxnSp>
          <p:nvCxnSpPr>
            <p:cNvPr id="23" name="Straight Arrow Connector 22"/>
            <p:cNvCxnSpPr>
              <a:stCxn id="26" idx="0"/>
            </p:cNvCxnSpPr>
            <p:nvPr/>
          </p:nvCxnSpPr>
          <p:spPr>
            <a:xfrm>
              <a:off x="2533438" y="2529712"/>
              <a:ext cx="370242" cy="67278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24" name="Group 7"/>
            <p:cNvGrpSpPr/>
            <p:nvPr/>
          </p:nvGrpSpPr>
          <p:grpSpPr>
            <a:xfrm>
              <a:off x="2362202" y="2515312"/>
              <a:ext cx="342472" cy="254924"/>
              <a:chOff x="192311" y="2725948"/>
              <a:chExt cx="381000" cy="304800"/>
            </a:xfrm>
          </p:grpSpPr>
          <p:sp>
            <p:nvSpPr>
              <p:cNvPr id="25" name="Oval 24"/>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192311" y="2743165"/>
                <a:ext cx="381000" cy="283968"/>
              </a:xfrm>
              <a:prstGeom prst="rect">
                <a:avLst/>
              </a:prstGeom>
              <a:noFill/>
            </p:spPr>
            <p:txBody>
              <a:bodyPr wrap="square" rtlCol="0">
                <a:spAutoFit/>
              </a:bodyPr>
              <a:lstStyle/>
              <a:p>
                <a:pPr algn="ctr">
                  <a:lnSpc>
                    <a:spcPct val="85000"/>
                  </a:lnSpc>
                </a:pPr>
                <a:r>
                  <a:rPr lang="en-US" sz="1100" b="1" dirty="0" smtClean="0">
                    <a:latin typeface="+mn-lt"/>
                  </a:rPr>
                  <a:t>2</a:t>
                </a:r>
              </a:p>
            </p:txBody>
          </p:sp>
        </p:grpSp>
      </p:grpSp>
      <p:sp>
        <p:nvSpPr>
          <p:cNvPr id="27" name="Rectangle 26"/>
          <p:cNvSpPr/>
          <p:nvPr/>
        </p:nvSpPr>
        <p:spPr>
          <a:xfrm>
            <a:off x="8459963" y="-5857"/>
            <a:ext cx="684037" cy="5654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Line Callout 2 27"/>
          <p:cNvSpPr/>
          <p:nvPr/>
        </p:nvSpPr>
        <p:spPr>
          <a:xfrm>
            <a:off x="16326" y="1189032"/>
            <a:ext cx="7399562" cy="1332595"/>
          </a:xfrm>
          <a:prstGeom prst="borderCallout2">
            <a:avLst>
              <a:gd name="adj1" fmla="val 100130"/>
              <a:gd name="adj2" fmla="val 27331"/>
              <a:gd name="adj3" fmla="val 125206"/>
              <a:gd name="adj4" fmla="val 27185"/>
              <a:gd name="adj5" fmla="val 205830"/>
              <a:gd name="adj6" fmla="val 33147"/>
            </a:avLst>
          </a:prstGeom>
          <a:solidFill>
            <a:srgbClr val="F29400"/>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AutoNum type="arabicPeriod"/>
            </a:pPr>
            <a:r>
              <a:rPr lang="en-US" sz="1600" dirty="0" smtClean="0">
                <a:solidFill>
                  <a:schemeClr val="tx1"/>
                </a:solidFill>
              </a:rPr>
              <a:t>In the topology map, select the </a:t>
            </a:r>
            <a:r>
              <a:rPr lang="en-US" sz="1600" dirty="0" smtClean="0">
                <a:solidFill>
                  <a:srgbClr val="044ABC"/>
                </a:solidFill>
              </a:rPr>
              <a:t>Root </a:t>
            </a:r>
            <a:r>
              <a:rPr lang="en-US" sz="1600" dirty="0" smtClean="0">
                <a:solidFill>
                  <a:schemeClr val="tx1"/>
                </a:solidFill>
              </a:rPr>
              <a:t>and the </a:t>
            </a:r>
            <a:r>
              <a:rPr lang="en-US" sz="1600" dirty="0" smtClean="0">
                <a:solidFill>
                  <a:srgbClr val="044ABC"/>
                </a:solidFill>
              </a:rPr>
              <a:t>Leaf </a:t>
            </a:r>
            <a:r>
              <a:rPr lang="en-US" sz="1600" dirty="0" smtClean="0">
                <a:solidFill>
                  <a:schemeClr val="tx1"/>
                </a:solidFill>
              </a:rPr>
              <a:t>end points according to the application.</a:t>
            </a:r>
            <a:br>
              <a:rPr lang="en-US" sz="1600" dirty="0" smtClean="0">
                <a:solidFill>
                  <a:schemeClr val="tx1"/>
                </a:solidFill>
              </a:rPr>
            </a:br>
            <a:r>
              <a:rPr lang="en-US" sz="1600" dirty="0" smtClean="0">
                <a:solidFill>
                  <a:schemeClr val="tx1"/>
                </a:solidFill>
              </a:rPr>
              <a:t>This step is optional. You can define the endpoints also from the service creation window.</a:t>
            </a:r>
          </a:p>
          <a:p>
            <a:pPr marL="342900" indent="-342900">
              <a:buAutoNum type="arabicPeriod"/>
            </a:pPr>
            <a:r>
              <a:rPr lang="en-US" sz="1600" dirty="0" smtClean="0">
                <a:solidFill>
                  <a:schemeClr val="tx1"/>
                </a:solidFill>
              </a:rPr>
              <a:t>Click the </a:t>
            </a:r>
            <a:r>
              <a:rPr lang="en-US" sz="1600" dirty="0" smtClean="0">
                <a:solidFill>
                  <a:srgbClr val="044ABC"/>
                </a:solidFill>
              </a:rPr>
              <a:t>Create New </a:t>
            </a:r>
            <a:r>
              <a:rPr lang="en-US" sz="1600" dirty="0" smtClean="0">
                <a:solidFill>
                  <a:schemeClr val="tx1"/>
                </a:solidFill>
              </a:rPr>
              <a:t>(‘</a:t>
            </a:r>
            <a:r>
              <a:rPr lang="en-US" sz="1600" dirty="0" smtClean="0">
                <a:solidFill>
                  <a:srgbClr val="044ABC"/>
                </a:solidFill>
              </a:rPr>
              <a:t>+</a:t>
            </a:r>
            <a:r>
              <a:rPr lang="en-US" sz="1600" dirty="0" smtClean="0">
                <a:solidFill>
                  <a:schemeClr val="tx1"/>
                </a:solidFill>
              </a:rPr>
              <a:t>’) sign -&gt; </a:t>
            </a:r>
            <a:r>
              <a:rPr lang="en-US" sz="1600" dirty="0" smtClean="0">
                <a:solidFill>
                  <a:srgbClr val="044ABC"/>
                </a:solidFill>
              </a:rPr>
              <a:t>Services</a:t>
            </a:r>
            <a:r>
              <a:rPr lang="en-US" sz="1600" dirty="0" smtClean="0">
                <a:solidFill>
                  <a:schemeClr val="tx1"/>
                </a:solidFill>
              </a:rPr>
              <a:t> -&gt;  </a:t>
            </a:r>
            <a:r>
              <a:rPr lang="en-US" sz="1600" dirty="0" smtClean="0">
                <a:solidFill>
                  <a:srgbClr val="044ABC"/>
                </a:solidFill>
              </a:rPr>
              <a:t>ETH Service</a:t>
            </a:r>
          </a:p>
        </p:txBody>
      </p:sp>
      <p:cxnSp>
        <p:nvCxnSpPr>
          <p:cNvPr id="29" name="Straight Arrow Connector 28"/>
          <p:cNvCxnSpPr>
            <a:stCxn id="20" idx="4"/>
          </p:cNvCxnSpPr>
          <p:nvPr/>
        </p:nvCxnSpPr>
        <p:spPr>
          <a:xfrm flipH="1">
            <a:off x="2150692" y="3764817"/>
            <a:ext cx="57397" cy="108991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21" idx="3"/>
          </p:cNvCxnSpPr>
          <p:nvPr/>
        </p:nvCxnSpPr>
        <p:spPr>
          <a:xfrm>
            <a:off x="2382242" y="3643046"/>
            <a:ext cx="888164" cy="156017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90848136"/>
      </p:ext>
    </p:extLst>
  </p:cSld>
  <p:clrMapOvr>
    <a:masterClrMapping/>
  </p:clrMapOvr>
  <p:transition>
    <p:fade/>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E-TREE Service</a:t>
            </a:r>
          </a:p>
        </p:txBody>
      </p:sp>
      <p:sp>
        <p:nvSpPr>
          <p:cNvPr id="3" name="Text Placeholder 2"/>
          <p:cNvSpPr>
            <a:spLocks noGrp="1"/>
          </p:cNvSpPr>
          <p:nvPr>
            <p:ph type="body" sz="quarter" idx="10"/>
          </p:nvPr>
        </p:nvSpPr>
        <p:spPr/>
        <p:txBody>
          <a:bodyPr/>
          <a:lstStyle/>
          <a:p>
            <a:endParaRPr lang="en-US" dirty="0"/>
          </a:p>
        </p:txBody>
      </p:sp>
      <p:pic>
        <p:nvPicPr>
          <p:cNvPr id="5" name="Picture 4"/>
          <p:cNvPicPr>
            <a:picLocks noChangeAspect="1"/>
          </p:cNvPicPr>
          <p:nvPr/>
        </p:nvPicPr>
        <p:blipFill>
          <a:blip r:embed="rId2" cstate="print"/>
          <a:stretch>
            <a:fillRect/>
          </a:stretch>
        </p:blipFill>
        <p:spPr>
          <a:xfrm>
            <a:off x="91704" y="2609551"/>
            <a:ext cx="5886035" cy="4124860"/>
          </a:xfrm>
          <a:prstGeom prst="rect">
            <a:avLst/>
          </a:prstGeom>
          <a:ln>
            <a:noFill/>
          </a:ln>
          <a:effectLst>
            <a:outerShdw blurRad="292100" dist="139700" dir="2700000" algn="tl" rotWithShape="0">
              <a:srgbClr val="333333">
                <a:alpha val="65000"/>
              </a:srgbClr>
            </a:outerShdw>
          </a:effectLst>
        </p:spPr>
      </p:pic>
      <p:sp>
        <p:nvSpPr>
          <p:cNvPr id="6" name="Line Callout 2 5"/>
          <p:cNvSpPr/>
          <p:nvPr/>
        </p:nvSpPr>
        <p:spPr>
          <a:xfrm>
            <a:off x="3046606" y="1132017"/>
            <a:ext cx="6041141" cy="1940905"/>
          </a:xfrm>
          <a:prstGeom prst="borderCallout2">
            <a:avLst>
              <a:gd name="adj1" fmla="val 21816"/>
              <a:gd name="adj2" fmla="val -561"/>
              <a:gd name="adj3" fmla="val 22296"/>
              <a:gd name="adj4" fmla="val -12711"/>
              <a:gd name="adj5" fmla="val 75309"/>
              <a:gd name="adj6" fmla="val -30269"/>
            </a:avLst>
          </a:prstGeom>
          <a:solidFill>
            <a:srgbClr val="F29400"/>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solidFill>
                  <a:schemeClr val="tx1"/>
                </a:solidFill>
              </a:rPr>
              <a:t>3. Select the </a:t>
            </a:r>
            <a:r>
              <a:rPr lang="en-US" sz="1600" dirty="0" smtClean="0">
                <a:solidFill>
                  <a:srgbClr val="044ABC"/>
                </a:solidFill>
              </a:rPr>
              <a:t>administrative state</a:t>
            </a:r>
          </a:p>
          <a:p>
            <a:r>
              <a:rPr lang="en-US" sz="1600" dirty="0" smtClean="0">
                <a:solidFill>
                  <a:schemeClr val="tx1"/>
                </a:solidFill>
              </a:rPr>
              <a:t>4. Provide a </a:t>
            </a:r>
            <a:r>
              <a:rPr lang="en-US" sz="1600" dirty="0" smtClean="0">
                <a:solidFill>
                  <a:srgbClr val="044ABC"/>
                </a:solidFill>
              </a:rPr>
              <a:t>name</a:t>
            </a:r>
          </a:p>
          <a:p>
            <a:r>
              <a:rPr lang="en-US" sz="1600" dirty="0" smtClean="0">
                <a:solidFill>
                  <a:schemeClr val="tx1"/>
                </a:solidFill>
              </a:rPr>
              <a:t>5. Set the </a:t>
            </a:r>
            <a:r>
              <a:rPr lang="en-US" sz="1600" dirty="0" smtClean="0">
                <a:solidFill>
                  <a:srgbClr val="044ABC"/>
                </a:solidFill>
              </a:rPr>
              <a:t>service type</a:t>
            </a:r>
            <a:r>
              <a:rPr lang="en-US" sz="1600" dirty="0" smtClean="0">
                <a:solidFill>
                  <a:schemeClr val="tx1"/>
                </a:solidFill>
              </a:rPr>
              <a:t>. In this case – </a:t>
            </a:r>
            <a:r>
              <a:rPr lang="en-US" sz="1600" dirty="0" smtClean="0">
                <a:solidFill>
                  <a:srgbClr val="044ABC"/>
                </a:solidFill>
              </a:rPr>
              <a:t>E-Tree</a:t>
            </a:r>
          </a:p>
          <a:p>
            <a:r>
              <a:rPr lang="en-US" sz="1600" dirty="0" smtClean="0">
                <a:solidFill>
                  <a:schemeClr val="tx1"/>
                </a:solidFill>
              </a:rPr>
              <a:t>6. Select the </a:t>
            </a:r>
            <a:r>
              <a:rPr lang="en-US" sz="1600" dirty="0" smtClean="0">
                <a:solidFill>
                  <a:srgbClr val="044ABC"/>
                </a:solidFill>
              </a:rPr>
              <a:t>customer</a:t>
            </a:r>
          </a:p>
          <a:p>
            <a:r>
              <a:rPr lang="en-US" sz="1600" dirty="0" smtClean="0">
                <a:solidFill>
                  <a:schemeClr val="tx1"/>
                </a:solidFill>
              </a:rPr>
              <a:t>7. Set the </a:t>
            </a:r>
            <a:r>
              <a:rPr lang="en-US" sz="1600" dirty="0" smtClean="0">
                <a:solidFill>
                  <a:srgbClr val="044ABC"/>
                </a:solidFill>
              </a:rPr>
              <a:t>service VLAN </a:t>
            </a:r>
            <a:r>
              <a:rPr lang="en-US" sz="1600" dirty="0" smtClean="0">
                <a:solidFill>
                  <a:schemeClr val="tx1"/>
                </a:solidFill>
              </a:rPr>
              <a:t>(S-TAG)</a:t>
            </a:r>
          </a:p>
          <a:p>
            <a:r>
              <a:rPr lang="en-US" sz="1600" dirty="0" smtClean="0">
                <a:solidFill>
                  <a:schemeClr val="tx1"/>
                </a:solidFill>
              </a:rPr>
              <a:t>8. Set the </a:t>
            </a:r>
            <a:r>
              <a:rPr lang="en-US" sz="1600" dirty="0" smtClean="0">
                <a:solidFill>
                  <a:srgbClr val="044ABC"/>
                </a:solidFill>
              </a:rPr>
              <a:t>S-TAG Manipulation</a:t>
            </a:r>
            <a:r>
              <a:rPr lang="en-US" sz="1600" dirty="0" smtClean="0">
                <a:solidFill>
                  <a:schemeClr val="tx1"/>
                </a:solidFill>
              </a:rPr>
              <a:t>: Add and remove  (</a:t>
            </a:r>
            <a:r>
              <a:rPr lang="en-US" sz="1600" dirty="0" smtClean="0">
                <a:solidFill>
                  <a:srgbClr val="044ABC"/>
                </a:solidFill>
              </a:rPr>
              <a:t>Add &amp; Pop S-VLAN</a:t>
            </a:r>
            <a:r>
              <a:rPr lang="en-US" sz="1600" dirty="0" smtClean="0">
                <a:solidFill>
                  <a:schemeClr val="tx1"/>
                </a:solidFill>
              </a:rPr>
              <a:t>)</a:t>
            </a:r>
          </a:p>
          <a:p>
            <a:r>
              <a:rPr lang="en-US" sz="1600" dirty="0" smtClean="0">
                <a:solidFill>
                  <a:schemeClr val="tx1"/>
                </a:solidFill>
              </a:rPr>
              <a:t>9. Add the </a:t>
            </a:r>
            <a:r>
              <a:rPr lang="en-US" sz="1600" dirty="0" err="1" smtClean="0">
                <a:solidFill>
                  <a:srgbClr val="044ABC"/>
                </a:solidFill>
              </a:rPr>
              <a:t>CoS</a:t>
            </a:r>
            <a:r>
              <a:rPr lang="en-US" sz="1600" dirty="0" smtClean="0">
                <a:solidFill>
                  <a:schemeClr val="tx1"/>
                </a:solidFill>
              </a:rPr>
              <a:t> of the service. </a:t>
            </a:r>
            <a:br>
              <a:rPr lang="en-US" sz="1600" dirty="0" smtClean="0">
                <a:solidFill>
                  <a:schemeClr val="tx1"/>
                </a:solidFill>
              </a:rPr>
            </a:br>
            <a:r>
              <a:rPr lang="en-US" sz="1600" dirty="0" smtClean="0">
                <a:solidFill>
                  <a:schemeClr val="tx1"/>
                </a:solidFill>
              </a:rPr>
              <a:t>In our case: </a:t>
            </a:r>
            <a:r>
              <a:rPr lang="en-US" sz="1600" dirty="0" smtClean="0">
                <a:solidFill>
                  <a:srgbClr val="044ABC"/>
                </a:solidFill>
              </a:rPr>
              <a:t>Platinum</a:t>
            </a:r>
          </a:p>
        </p:txBody>
      </p:sp>
      <p:sp>
        <p:nvSpPr>
          <p:cNvPr id="7" name="Rectangle 6"/>
          <p:cNvSpPr/>
          <p:nvPr/>
        </p:nvSpPr>
        <p:spPr>
          <a:xfrm>
            <a:off x="4165493" y="3376066"/>
            <a:ext cx="1186543" cy="21156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5086243" y="2844265"/>
            <a:ext cx="790609" cy="457314"/>
            <a:chOff x="1914065" y="2515312"/>
            <a:chExt cx="790609" cy="457314"/>
          </a:xfrm>
        </p:grpSpPr>
        <p:cxnSp>
          <p:nvCxnSpPr>
            <p:cNvPr id="9" name="Straight Arrow Connector 8"/>
            <p:cNvCxnSpPr>
              <a:stCxn id="12" idx="0"/>
            </p:cNvCxnSpPr>
            <p:nvPr/>
          </p:nvCxnSpPr>
          <p:spPr>
            <a:xfrm flipH="1">
              <a:off x="1914065" y="2529714"/>
              <a:ext cx="619373" cy="44291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0" name="Group 7"/>
            <p:cNvGrpSpPr/>
            <p:nvPr/>
          </p:nvGrpSpPr>
          <p:grpSpPr>
            <a:xfrm>
              <a:off x="2362202" y="2515312"/>
              <a:ext cx="342472" cy="254924"/>
              <a:chOff x="192311" y="2725948"/>
              <a:chExt cx="381000" cy="304800"/>
            </a:xfrm>
          </p:grpSpPr>
          <p:sp>
            <p:nvSpPr>
              <p:cNvPr id="11" name="Oval 10"/>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latin typeface="+mn-lt"/>
                  </a:rPr>
                  <a:t>4</a:t>
                </a:r>
              </a:p>
            </p:txBody>
          </p:sp>
        </p:grpSp>
      </p:grpSp>
      <p:grpSp>
        <p:nvGrpSpPr>
          <p:cNvPr id="13" name="Group 12"/>
          <p:cNvGrpSpPr/>
          <p:nvPr/>
        </p:nvGrpSpPr>
        <p:grpSpPr>
          <a:xfrm>
            <a:off x="5045661" y="3433462"/>
            <a:ext cx="790609" cy="457314"/>
            <a:chOff x="1914065" y="2515312"/>
            <a:chExt cx="790609" cy="457314"/>
          </a:xfrm>
        </p:grpSpPr>
        <p:cxnSp>
          <p:nvCxnSpPr>
            <p:cNvPr id="14" name="Straight Arrow Connector 13"/>
            <p:cNvCxnSpPr>
              <a:stCxn id="17" idx="0"/>
            </p:cNvCxnSpPr>
            <p:nvPr/>
          </p:nvCxnSpPr>
          <p:spPr>
            <a:xfrm flipH="1">
              <a:off x="1914065" y="2529714"/>
              <a:ext cx="619373" cy="44291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5" name="Group 7"/>
            <p:cNvGrpSpPr/>
            <p:nvPr/>
          </p:nvGrpSpPr>
          <p:grpSpPr>
            <a:xfrm>
              <a:off x="2362202" y="2515312"/>
              <a:ext cx="342472" cy="254924"/>
              <a:chOff x="192311" y="2725948"/>
              <a:chExt cx="381000" cy="304800"/>
            </a:xfrm>
          </p:grpSpPr>
          <p:sp>
            <p:nvSpPr>
              <p:cNvPr id="16" name="Oval 15"/>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latin typeface="+mn-lt"/>
                  </a:rPr>
                  <a:t>5</a:t>
                </a:r>
              </a:p>
            </p:txBody>
          </p:sp>
        </p:grpSp>
      </p:grpSp>
      <p:grpSp>
        <p:nvGrpSpPr>
          <p:cNvPr id="18" name="Group 17"/>
          <p:cNvGrpSpPr/>
          <p:nvPr/>
        </p:nvGrpSpPr>
        <p:grpSpPr>
          <a:xfrm>
            <a:off x="2312398" y="2952099"/>
            <a:ext cx="522675" cy="423967"/>
            <a:chOff x="2181999" y="2515312"/>
            <a:chExt cx="522675" cy="423967"/>
          </a:xfrm>
        </p:grpSpPr>
        <p:cxnSp>
          <p:nvCxnSpPr>
            <p:cNvPr id="19" name="Straight Arrow Connector 18"/>
            <p:cNvCxnSpPr>
              <a:stCxn id="22" idx="0"/>
            </p:cNvCxnSpPr>
            <p:nvPr/>
          </p:nvCxnSpPr>
          <p:spPr>
            <a:xfrm flipH="1">
              <a:off x="2181999" y="2529714"/>
              <a:ext cx="351439" cy="40956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20" name="Group 7"/>
            <p:cNvGrpSpPr/>
            <p:nvPr/>
          </p:nvGrpSpPr>
          <p:grpSpPr>
            <a:xfrm>
              <a:off x="2362202" y="2515312"/>
              <a:ext cx="342472" cy="254924"/>
              <a:chOff x="192311" y="2725948"/>
              <a:chExt cx="381000" cy="304800"/>
            </a:xfrm>
          </p:grpSpPr>
          <p:sp>
            <p:nvSpPr>
              <p:cNvPr id="21" name="Oval 20"/>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latin typeface="+mn-lt"/>
                  </a:rPr>
                  <a:t>3</a:t>
                </a:r>
              </a:p>
            </p:txBody>
          </p:sp>
        </p:grpSp>
      </p:grpSp>
      <p:sp>
        <p:nvSpPr>
          <p:cNvPr id="23" name="Rectangle 22"/>
          <p:cNvSpPr/>
          <p:nvPr/>
        </p:nvSpPr>
        <p:spPr>
          <a:xfrm>
            <a:off x="734093" y="3397187"/>
            <a:ext cx="1789837" cy="1843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394743" y="6299173"/>
            <a:ext cx="1155371" cy="21654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34651" y="5667174"/>
            <a:ext cx="1155371" cy="21654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334651" y="5026017"/>
            <a:ext cx="1155371" cy="21654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4171771" y="4016607"/>
            <a:ext cx="1155371" cy="21654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p:cNvGrpSpPr/>
          <p:nvPr/>
        </p:nvGrpSpPr>
        <p:grpSpPr>
          <a:xfrm>
            <a:off x="5657179" y="4594353"/>
            <a:ext cx="790609" cy="457314"/>
            <a:chOff x="1914065" y="2515312"/>
            <a:chExt cx="790609" cy="457314"/>
          </a:xfrm>
        </p:grpSpPr>
        <p:cxnSp>
          <p:nvCxnSpPr>
            <p:cNvPr id="29" name="Straight Arrow Connector 28"/>
            <p:cNvCxnSpPr>
              <a:stCxn id="32" idx="0"/>
            </p:cNvCxnSpPr>
            <p:nvPr/>
          </p:nvCxnSpPr>
          <p:spPr>
            <a:xfrm flipH="1">
              <a:off x="1914065" y="2529714"/>
              <a:ext cx="619373" cy="44291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30" name="Group 7"/>
            <p:cNvGrpSpPr/>
            <p:nvPr/>
          </p:nvGrpSpPr>
          <p:grpSpPr>
            <a:xfrm>
              <a:off x="2362202" y="2515312"/>
              <a:ext cx="342472" cy="254924"/>
              <a:chOff x="192311" y="2725948"/>
              <a:chExt cx="381000" cy="304800"/>
            </a:xfrm>
          </p:grpSpPr>
          <p:sp>
            <p:nvSpPr>
              <p:cNvPr id="31" name="Oval 30"/>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a:t>9</a:t>
                </a:r>
                <a:endParaRPr lang="en-US" sz="1100" b="1" dirty="0" smtClean="0">
                  <a:latin typeface="+mn-lt"/>
                </a:endParaRPr>
              </a:p>
            </p:txBody>
          </p:sp>
        </p:grpSp>
      </p:grpSp>
      <p:grpSp>
        <p:nvGrpSpPr>
          <p:cNvPr id="33" name="Group 32"/>
          <p:cNvGrpSpPr/>
          <p:nvPr/>
        </p:nvGrpSpPr>
        <p:grpSpPr>
          <a:xfrm>
            <a:off x="960952" y="4480252"/>
            <a:ext cx="790609" cy="457314"/>
            <a:chOff x="1914065" y="2515312"/>
            <a:chExt cx="790609" cy="457314"/>
          </a:xfrm>
        </p:grpSpPr>
        <p:cxnSp>
          <p:nvCxnSpPr>
            <p:cNvPr id="34" name="Straight Arrow Connector 33"/>
            <p:cNvCxnSpPr>
              <a:stCxn id="37" idx="0"/>
            </p:cNvCxnSpPr>
            <p:nvPr/>
          </p:nvCxnSpPr>
          <p:spPr>
            <a:xfrm flipH="1">
              <a:off x="1914065" y="2529714"/>
              <a:ext cx="619373" cy="44291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35" name="Group 7"/>
            <p:cNvGrpSpPr/>
            <p:nvPr/>
          </p:nvGrpSpPr>
          <p:grpSpPr>
            <a:xfrm>
              <a:off x="2362202" y="2515312"/>
              <a:ext cx="342472" cy="254924"/>
              <a:chOff x="192311" y="2725948"/>
              <a:chExt cx="381000" cy="304800"/>
            </a:xfrm>
          </p:grpSpPr>
          <p:sp>
            <p:nvSpPr>
              <p:cNvPr id="36" name="Oval 35"/>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a:t>6</a:t>
                </a:r>
                <a:endParaRPr lang="en-US" sz="1100" b="1" dirty="0" smtClean="0">
                  <a:latin typeface="+mn-lt"/>
                </a:endParaRPr>
              </a:p>
            </p:txBody>
          </p:sp>
        </p:grpSp>
      </p:grpSp>
      <p:grpSp>
        <p:nvGrpSpPr>
          <p:cNvPr id="38" name="Group 37"/>
          <p:cNvGrpSpPr/>
          <p:nvPr/>
        </p:nvGrpSpPr>
        <p:grpSpPr>
          <a:xfrm>
            <a:off x="1618233" y="5872469"/>
            <a:ext cx="531771" cy="481273"/>
            <a:chOff x="2172903" y="2515312"/>
            <a:chExt cx="531771" cy="481273"/>
          </a:xfrm>
        </p:grpSpPr>
        <p:cxnSp>
          <p:nvCxnSpPr>
            <p:cNvPr id="39" name="Straight Arrow Connector 38"/>
            <p:cNvCxnSpPr>
              <a:stCxn id="42" idx="0"/>
            </p:cNvCxnSpPr>
            <p:nvPr/>
          </p:nvCxnSpPr>
          <p:spPr>
            <a:xfrm flipH="1">
              <a:off x="2172903" y="2529714"/>
              <a:ext cx="360535" cy="46687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40" name="Group 7"/>
            <p:cNvGrpSpPr/>
            <p:nvPr/>
          </p:nvGrpSpPr>
          <p:grpSpPr>
            <a:xfrm>
              <a:off x="2362202" y="2515312"/>
              <a:ext cx="342472" cy="254924"/>
              <a:chOff x="192311" y="2725948"/>
              <a:chExt cx="381000" cy="304800"/>
            </a:xfrm>
          </p:grpSpPr>
          <p:sp>
            <p:nvSpPr>
              <p:cNvPr id="41" name="Oval 40"/>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a:t>8</a:t>
                </a:r>
                <a:endParaRPr lang="en-US" sz="1100" b="1" dirty="0" smtClean="0">
                  <a:latin typeface="+mn-lt"/>
                </a:endParaRPr>
              </a:p>
            </p:txBody>
          </p:sp>
        </p:grpSp>
      </p:grpSp>
      <p:grpSp>
        <p:nvGrpSpPr>
          <p:cNvPr id="43" name="Group 42"/>
          <p:cNvGrpSpPr/>
          <p:nvPr/>
        </p:nvGrpSpPr>
        <p:grpSpPr>
          <a:xfrm>
            <a:off x="1359395" y="5221830"/>
            <a:ext cx="790609" cy="457314"/>
            <a:chOff x="1914065" y="2515312"/>
            <a:chExt cx="790609" cy="457314"/>
          </a:xfrm>
        </p:grpSpPr>
        <p:cxnSp>
          <p:nvCxnSpPr>
            <p:cNvPr id="44" name="Straight Arrow Connector 43"/>
            <p:cNvCxnSpPr>
              <a:stCxn id="47" idx="0"/>
            </p:cNvCxnSpPr>
            <p:nvPr/>
          </p:nvCxnSpPr>
          <p:spPr>
            <a:xfrm flipH="1">
              <a:off x="1914065" y="2529714"/>
              <a:ext cx="619373" cy="44291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45" name="Group 7"/>
            <p:cNvGrpSpPr/>
            <p:nvPr/>
          </p:nvGrpSpPr>
          <p:grpSpPr>
            <a:xfrm>
              <a:off x="2362202" y="2515312"/>
              <a:ext cx="342472" cy="254924"/>
              <a:chOff x="192311" y="2725948"/>
              <a:chExt cx="381000" cy="304800"/>
            </a:xfrm>
          </p:grpSpPr>
          <p:sp>
            <p:nvSpPr>
              <p:cNvPr id="46" name="Oval 45"/>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a:t>7</a:t>
                </a:r>
                <a:endParaRPr lang="en-US" sz="1100" b="1" dirty="0" smtClean="0">
                  <a:latin typeface="+mn-lt"/>
                </a:endParaRPr>
              </a:p>
            </p:txBody>
          </p:sp>
        </p:grpSp>
      </p:grpSp>
      <p:sp>
        <p:nvSpPr>
          <p:cNvPr id="48" name="Rectangle 47"/>
          <p:cNvSpPr/>
          <p:nvPr/>
        </p:nvSpPr>
        <p:spPr>
          <a:xfrm>
            <a:off x="4123714" y="5066665"/>
            <a:ext cx="1523153" cy="33913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604773692"/>
      </p:ext>
    </p:extLst>
  </p:cSld>
  <p:clrMapOvr>
    <a:masterClrMapping/>
  </p:clrMapOvr>
  <p:transition>
    <p:fade/>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E-TREE Service</a:t>
            </a:r>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2" cstate="print"/>
          <a:stretch>
            <a:fillRect/>
          </a:stretch>
        </p:blipFill>
        <p:spPr>
          <a:xfrm>
            <a:off x="51045" y="1208020"/>
            <a:ext cx="6781800" cy="5057775"/>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1363930" y="2662754"/>
            <a:ext cx="1515957" cy="1595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2855823" y="2205440"/>
            <a:ext cx="790609" cy="457314"/>
            <a:chOff x="1914065" y="2515312"/>
            <a:chExt cx="790609" cy="457314"/>
          </a:xfrm>
        </p:grpSpPr>
        <p:cxnSp>
          <p:nvCxnSpPr>
            <p:cNvPr id="7" name="Straight Arrow Connector 6"/>
            <p:cNvCxnSpPr>
              <a:stCxn id="10" idx="0"/>
            </p:cNvCxnSpPr>
            <p:nvPr/>
          </p:nvCxnSpPr>
          <p:spPr>
            <a:xfrm flipH="1">
              <a:off x="1914065" y="2529714"/>
              <a:ext cx="619373" cy="44291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2362202" y="2515312"/>
              <a:ext cx="342472" cy="254924"/>
              <a:chOff x="192311" y="2725948"/>
              <a:chExt cx="381000" cy="304800"/>
            </a:xfrm>
          </p:grpSpPr>
          <p:sp>
            <p:nvSpPr>
              <p:cNvPr id="9" name="Oval 8"/>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latin typeface="+mn-lt"/>
                  </a:rPr>
                  <a:t>11</a:t>
                </a:r>
              </a:p>
            </p:txBody>
          </p:sp>
        </p:grpSp>
      </p:grpSp>
      <p:grpSp>
        <p:nvGrpSpPr>
          <p:cNvPr id="11" name="Group 10"/>
          <p:cNvGrpSpPr/>
          <p:nvPr/>
        </p:nvGrpSpPr>
        <p:grpSpPr>
          <a:xfrm>
            <a:off x="5790830" y="2158745"/>
            <a:ext cx="367253" cy="504009"/>
            <a:chOff x="2337421" y="2515312"/>
            <a:chExt cx="367253" cy="504009"/>
          </a:xfrm>
        </p:grpSpPr>
        <p:cxnSp>
          <p:nvCxnSpPr>
            <p:cNvPr id="12" name="Straight Arrow Connector 11"/>
            <p:cNvCxnSpPr>
              <a:stCxn id="15" idx="0"/>
            </p:cNvCxnSpPr>
            <p:nvPr/>
          </p:nvCxnSpPr>
          <p:spPr>
            <a:xfrm flipH="1">
              <a:off x="2337421" y="2529714"/>
              <a:ext cx="196017" cy="48960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3" name="Group 7"/>
            <p:cNvGrpSpPr/>
            <p:nvPr/>
          </p:nvGrpSpPr>
          <p:grpSpPr>
            <a:xfrm>
              <a:off x="2362202" y="2515312"/>
              <a:ext cx="342472" cy="254924"/>
              <a:chOff x="192311" y="2725948"/>
              <a:chExt cx="381000" cy="304800"/>
            </a:xfrm>
          </p:grpSpPr>
          <p:sp>
            <p:nvSpPr>
              <p:cNvPr id="14" name="Oval 13"/>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t>13</a:t>
                </a:r>
                <a:endParaRPr lang="en-US" sz="1100" b="1" dirty="0" smtClean="0">
                  <a:latin typeface="+mn-lt"/>
                </a:endParaRPr>
              </a:p>
            </p:txBody>
          </p:sp>
        </p:grpSp>
      </p:grpSp>
      <p:sp>
        <p:nvSpPr>
          <p:cNvPr id="16" name="Line Callout 2 15"/>
          <p:cNvSpPr/>
          <p:nvPr/>
        </p:nvSpPr>
        <p:spPr>
          <a:xfrm>
            <a:off x="6214194" y="1441421"/>
            <a:ext cx="2866664" cy="3112326"/>
          </a:xfrm>
          <a:prstGeom prst="borderCallout2">
            <a:avLst>
              <a:gd name="adj1" fmla="val 100130"/>
              <a:gd name="adj2" fmla="val 27331"/>
              <a:gd name="adj3" fmla="val 125206"/>
              <a:gd name="adj4" fmla="val 27185"/>
              <a:gd name="adj5" fmla="val 140689"/>
              <a:gd name="adj6" fmla="val -3640"/>
            </a:avLst>
          </a:prstGeom>
          <a:solidFill>
            <a:srgbClr val="F29400"/>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On the left side of the window you will find the added </a:t>
            </a:r>
            <a:r>
              <a:rPr lang="en-US" sz="1600" dirty="0" err="1">
                <a:solidFill>
                  <a:schemeClr val="tx1"/>
                </a:solidFill>
              </a:rPr>
              <a:t>CoS.</a:t>
            </a:r>
            <a:r>
              <a:rPr lang="en-US" sz="1600" dirty="0">
                <a:solidFill>
                  <a:schemeClr val="tx1"/>
                </a:solidFill>
              </a:rPr>
              <a:t> </a:t>
            </a:r>
          </a:p>
          <a:p>
            <a:r>
              <a:rPr lang="en-US" sz="1600" dirty="0">
                <a:solidFill>
                  <a:schemeClr val="tx1"/>
                </a:solidFill>
              </a:rPr>
              <a:t>10. Click the </a:t>
            </a:r>
            <a:r>
              <a:rPr lang="en-US" sz="1600" dirty="0" err="1">
                <a:solidFill>
                  <a:srgbClr val="044ABC"/>
                </a:solidFill>
              </a:rPr>
              <a:t>CoS</a:t>
            </a:r>
            <a:r>
              <a:rPr lang="en-US" sz="1600" dirty="0" err="1">
                <a:solidFill>
                  <a:schemeClr val="tx1"/>
                </a:solidFill>
              </a:rPr>
              <a:t>.</a:t>
            </a:r>
            <a:r>
              <a:rPr lang="en-US" sz="1600" dirty="0">
                <a:solidFill>
                  <a:schemeClr val="tx1"/>
                </a:solidFill>
              </a:rPr>
              <a:t> </a:t>
            </a:r>
          </a:p>
          <a:p>
            <a:r>
              <a:rPr lang="en-US" sz="1600" dirty="0">
                <a:solidFill>
                  <a:schemeClr val="tx1"/>
                </a:solidFill>
              </a:rPr>
              <a:t>11</a:t>
            </a:r>
            <a:r>
              <a:rPr lang="en-US" sz="1600" dirty="0" smtClean="0">
                <a:solidFill>
                  <a:schemeClr val="tx1"/>
                </a:solidFill>
              </a:rPr>
              <a:t>.</a:t>
            </a:r>
            <a:r>
              <a:rPr lang="en-US" sz="1600" dirty="0">
                <a:solidFill>
                  <a:schemeClr val="tx1"/>
                </a:solidFill>
              </a:rPr>
              <a:t> Set the </a:t>
            </a:r>
            <a:r>
              <a:rPr lang="en-US" sz="1600" dirty="0">
                <a:solidFill>
                  <a:srgbClr val="044ABC"/>
                </a:solidFill>
              </a:rPr>
              <a:t>Policer</a:t>
            </a:r>
            <a:r>
              <a:rPr lang="en-US" sz="1600" dirty="0">
                <a:solidFill>
                  <a:schemeClr val="tx1"/>
                </a:solidFill>
              </a:rPr>
              <a:t> for the </a:t>
            </a:r>
            <a:r>
              <a:rPr lang="en-US" sz="1600" dirty="0" smtClean="0">
                <a:solidFill>
                  <a:srgbClr val="044ABC"/>
                </a:solidFill>
              </a:rPr>
              <a:t>Root </a:t>
            </a:r>
            <a:r>
              <a:rPr lang="en-US" sz="1600" dirty="0" smtClean="0">
                <a:solidFill>
                  <a:schemeClr val="tx1"/>
                </a:solidFill>
              </a:rPr>
              <a:t> </a:t>
            </a:r>
            <a:r>
              <a:rPr lang="en-US" sz="1600" dirty="0">
                <a:solidFill>
                  <a:schemeClr val="tx1"/>
                </a:solidFill>
              </a:rPr>
              <a:t>according to the task. </a:t>
            </a:r>
          </a:p>
          <a:p>
            <a:r>
              <a:rPr lang="en-US" sz="1600" dirty="0" smtClean="0">
                <a:solidFill>
                  <a:schemeClr val="tx1"/>
                </a:solidFill>
              </a:rPr>
              <a:t>12</a:t>
            </a:r>
            <a:r>
              <a:rPr lang="en-US" sz="1600" dirty="0">
                <a:solidFill>
                  <a:schemeClr val="tx1"/>
                </a:solidFill>
              </a:rPr>
              <a:t>. set the </a:t>
            </a:r>
            <a:r>
              <a:rPr lang="en-US" sz="1600" dirty="0">
                <a:solidFill>
                  <a:srgbClr val="044ABC"/>
                </a:solidFill>
              </a:rPr>
              <a:t>classification </a:t>
            </a:r>
            <a:r>
              <a:rPr lang="en-US" sz="1600" dirty="0" smtClean="0">
                <a:solidFill>
                  <a:srgbClr val="044ABC"/>
                </a:solidFill>
              </a:rPr>
              <a:t>rule</a:t>
            </a:r>
            <a:r>
              <a:rPr lang="en-US" sz="1600" dirty="0" smtClean="0">
                <a:solidFill>
                  <a:schemeClr val="tx1"/>
                </a:solidFill>
              </a:rPr>
              <a:t>. </a:t>
            </a:r>
            <a:r>
              <a:rPr lang="en-US" sz="1600" dirty="0">
                <a:solidFill>
                  <a:schemeClr val="tx1"/>
                </a:solidFill>
              </a:rPr>
              <a:t>In our application the classification rule is to receive from the client C-VLAN </a:t>
            </a:r>
            <a:r>
              <a:rPr lang="en-US" sz="1600" dirty="0" smtClean="0">
                <a:solidFill>
                  <a:schemeClr val="tx1"/>
                </a:solidFill>
              </a:rPr>
              <a:t>54</a:t>
            </a:r>
          </a:p>
          <a:p>
            <a:r>
              <a:rPr lang="en-US" sz="1600" dirty="0" smtClean="0">
                <a:solidFill>
                  <a:schemeClr val="tx1"/>
                </a:solidFill>
              </a:rPr>
              <a:t>13. Select the </a:t>
            </a:r>
            <a:r>
              <a:rPr lang="en-US" sz="1600" dirty="0" smtClean="0">
                <a:solidFill>
                  <a:srgbClr val="044ABC"/>
                </a:solidFill>
              </a:rPr>
              <a:t>port</a:t>
            </a:r>
            <a:r>
              <a:rPr lang="en-US" sz="1600" dirty="0" smtClean="0">
                <a:solidFill>
                  <a:schemeClr val="tx1"/>
                </a:solidFill>
              </a:rPr>
              <a:t> for the root point</a:t>
            </a:r>
            <a:endParaRPr lang="en-US" sz="1600" dirty="0">
              <a:solidFill>
                <a:schemeClr val="tx1"/>
              </a:solidFill>
            </a:endParaRPr>
          </a:p>
        </p:txBody>
      </p:sp>
      <p:grpSp>
        <p:nvGrpSpPr>
          <p:cNvPr id="17" name="Group 16"/>
          <p:cNvGrpSpPr/>
          <p:nvPr/>
        </p:nvGrpSpPr>
        <p:grpSpPr>
          <a:xfrm>
            <a:off x="2121908" y="1754609"/>
            <a:ext cx="522675" cy="423967"/>
            <a:chOff x="2181999" y="2515312"/>
            <a:chExt cx="522675" cy="423967"/>
          </a:xfrm>
        </p:grpSpPr>
        <p:cxnSp>
          <p:nvCxnSpPr>
            <p:cNvPr id="18" name="Straight Arrow Connector 17"/>
            <p:cNvCxnSpPr>
              <a:stCxn id="21" idx="0"/>
            </p:cNvCxnSpPr>
            <p:nvPr/>
          </p:nvCxnSpPr>
          <p:spPr>
            <a:xfrm flipH="1">
              <a:off x="2181999" y="2529714"/>
              <a:ext cx="351439" cy="40956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9" name="Group 7"/>
            <p:cNvGrpSpPr/>
            <p:nvPr/>
          </p:nvGrpSpPr>
          <p:grpSpPr>
            <a:xfrm>
              <a:off x="2362202" y="2515312"/>
              <a:ext cx="342472" cy="254924"/>
              <a:chOff x="192311" y="2725948"/>
              <a:chExt cx="381000" cy="304800"/>
            </a:xfrm>
          </p:grpSpPr>
          <p:sp>
            <p:nvSpPr>
              <p:cNvPr id="20" name="Oval 19"/>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t>10</a:t>
                </a:r>
                <a:endParaRPr lang="en-US" sz="1100" b="1" dirty="0" smtClean="0">
                  <a:latin typeface="+mn-lt"/>
                </a:endParaRPr>
              </a:p>
            </p:txBody>
          </p:sp>
        </p:grpSp>
      </p:grpSp>
      <p:sp>
        <p:nvSpPr>
          <p:cNvPr id="22" name="Rectangle 21"/>
          <p:cNvSpPr/>
          <p:nvPr/>
        </p:nvSpPr>
        <p:spPr>
          <a:xfrm>
            <a:off x="1281695" y="3204328"/>
            <a:ext cx="1495488" cy="2645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4039531" y="2741181"/>
            <a:ext cx="2084907" cy="168012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a:off x="2714390" y="2733647"/>
            <a:ext cx="790609" cy="457314"/>
            <a:chOff x="1914065" y="2515312"/>
            <a:chExt cx="790609" cy="457314"/>
          </a:xfrm>
        </p:grpSpPr>
        <p:cxnSp>
          <p:nvCxnSpPr>
            <p:cNvPr id="25" name="Straight Arrow Connector 24"/>
            <p:cNvCxnSpPr>
              <a:stCxn id="28" idx="0"/>
            </p:cNvCxnSpPr>
            <p:nvPr/>
          </p:nvCxnSpPr>
          <p:spPr>
            <a:xfrm flipH="1">
              <a:off x="1914065" y="2529714"/>
              <a:ext cx="619373" cy="44291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26" name="Group 7"/>
            <p:cNvGrpSpPr/>
            <p:nvPr/>
          </p:nvGrpSpPr>
          <p:grpSpPr>
            <a:xfrm>
              <a:off x="2362202" y="2515312"/>
              <a:ext cx="342472" cy="254924"/>
              <a:chOff x="192311" y="2725948"/>
              <a:chExt cx="381000" cy="304800"/>
            </a:xfrm>
          </p:grpSpPr>
          <p:sp>
            <p:nvSpPr>
              <p:cNvPr id="27" name="Oval 26"/>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t>12</a:t>
                </a:r>
                <a:endParaRPr lang="en-US" sz="1100" b="1" dirty="0" smtClean="0">
                  <a:latin typeface="+mn-lt"/>
                </a:endParaRPr>
              </a:p>
            </p:txBody>
          </p:sp>
        </p:grpSp>
      </p:grpSp>
      <p:sp>
        <p:nvSpPr>
          <p:cNvPr id="29" name="Rectangle 28"/>
          <p:cNvSpPr/>
          <p:nvPr/>
        </p:nvSpPr>
        <p:spPr>
          <a:xfrm>
            <a:off x="10175" y="5626045"/>
            <a:ext cx="6935452" cy="3641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115326931"/>
      </p:ext>
    </p:extLst>
  </p:cSld>
  <p:clrMapOvr>
    <a:masterClrMapping/>
  </p:clrMapOvr>
  <p:transition>
    <p:fade/>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E-TREE Service</a:t>
            </a:r>
          </a:p>
        </p:txBody>
      </p:sp>
      <p:sp>
        <p:nvSpPr>
          <p:cNvPr id="3" name="Text Placeholder 2"/>
          <p:cNvSpPr>
            <a:spLocks noGrp="1"/>
          </p:cNvSpPr>
          <p:nvPr>
            <p:ph type="body" sz="quarter" idx="10"/>
          </p:nvPr>
        </p:nvSpPr>
        <p:spPr/>
        <p:txBody>
          <a:bodyPr/>
          <a:lstStyle/>
          <a:p>
            <a:endParaRPr lang="en-US" dirty="0"/>
          </a:p>
        </p:txBody>
      </p:sp>
      <p:pic>
        <p:nvPicPr>
          <p:cNvPr id="4" name="Picture 3"/>
          <p:cNvPicPr>
            <a:picLocks noChangeAspect="1"/>
          </p:cNvPicPr>
          <p:nvPr/>
        </p:nvPicPr>
        <p:blipFill rotWithShape="1">
          <a:blip r:embed="rId2" cstate="print"/>
          <a:srcRect r="784"/>
          <a:stretch/>
        </p:blipFill>
        <p:spPr>
          <a:xfrm>
            <a:off x="76021" y="1260804"/>
            <a:ext cx="6747474" cy="5457825"/>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1346678" y="2688632"/>
            <a:ext cx="1515957" cy="1595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2838571" y="2231318"/>
            <a:ext cx="790609" cy="457314"/>
            <a:chOff x="1914065" y="2515312"/>
            <a:chExt cx="790609" cy="457314"/>
          </a:xfrm>
        </p:grpSpPr>
        <p:cxnSp>
          <p:nvCxnSpPr>
            <p:cNvPr id="7" name="Straight Arrow Connector 6"/>
            <p:cNvCxnSpPr>
              <a:stCxn id="10" idx="0"/>
            </p:cNvCxnSpPr>
            <p:nvPr/>
          </p:nvCxnSpPr>
          <p:spPr>
            <a:xfrm flipH="1">
              <a:off x="1914065" y="2529714"/>
              <a:ext cx="619373" cy="44291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2362202" y="2515312"/>
              <a:ext cx="342472" cy="254924"/>
              <a:chOff x="192311" y="2725948"/>
              <a:chExt cx="381000" cy="304800"/>
            </a:xfrm>
          </p:grpSpPr>
          <p:sp>
            <p:nvSpPr>
              <p:cNvPr id="9" name="Oval 8"/>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latin typeface="+mn-lt"/>
                  </a:rPr>
                  <a:t>16</a:t>
                </a:r>
              </a:p>
            </p:txBody>
          </p:sp>
        </p:grpSp>
      </p:grpSp>
      <p:grpSp>
        <p:nvGrpSpPr>
          <p:cNvPr id="11" name="Group 10"/>
          <p:cNvGrpSpPr/>
          <p:nvPr/>
        </p:nvGrpSpPr>
        <p:grpSpPr>
          <a:xfrm>
            <a:off x="5773578" y="2184623"/>
            <a:ext cx="367253" cy="504009"/>
            <a:chOff x="2337421" y="2515312"/>
            <a:chExt cx="367253" cy="504009"/>
          </a:xfrm>
        </p:grpSpPr>
        <p:cxnSp>
          <p:nvCxnSpPr>
            <p:cNvPr id="12" name="Straight Arrow Connector 11"/>
            <p:cNvCxnSpPr>
              <a:stCxn id="15" idx="0"/>
            </p:cNvCxnSpPr>
            <p:nvPr/>
          </p:nvCxnSpPr>
          <p:spPr>
            <a:xfrm flipH="1">
              <a:off x="2337421" y="2529714"/>
              <a:ext cx="196017" cy="48960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3" name="Group 7"/>
            <p:cNvGrpSpPr/>
            <p:nvPr/>
          </p:nvGrpSpPr>
          <p:grpSpPr>
            <a:xfrm>
              <a:off x="2362202" y="2515312"/>
              <a:ext cx="342472" cy="254924"/>
              <a:chOff x="192311" y="2725948"/>
              <a:chExt cx="381000" cy="304800"/>
            </a:xfrm>
          </p:grpSpPr>
          <p:sp>
            <p:nvSpPr>
              <p:cNvPr id="14" name="Oval 13"/>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t>15</a:t>
                </a:r>
                <a:endParaRPr lang="en-US" sz="1100" b="1" dirty="0" smtClean="0">
                  <a:latin typeface="+mn-lt"/>
                </a:endParaRPr>
              </a:p>
            </p:txBody>
          </p:sp>
        </p:grpSp>
      </p:grpSp>
      <p:sp>
        <p:nvSpPr>
          <p:cNvPr id="16" name="Line Callout 2 15"/>
          <p:cNvSpPr/>
          <p:nvPr/>
        </p:nvSpPr>
        <p:spPr>
          <a:xfrm>
            <a:off x="6240484" y="1467299"/>
            <a:ext cx="2866664" cy="3544648"/>
          </a:xfrm>
          <a:prstGeom prst="borderCallout2">
            <a:avLst>
              <a:gd name="adj1" fmla="val 100130"/>
              <a:gd name="adj2" fmla="val 27331"/>
              <a:gd name="adj3" fmla="val 125206"/>
              <a:gd name="adj4" fmla="val 27185"/>
              <a:gd name="adj5" fmla="val 128764"/>
              <a:gd name="adj6" fmla="val 10503"/>
            </a:avLst>
          </a:prstGeom>
          <a:solidFill>
            <a:srgbClr val="F29400"/>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solidFill>
                  <a:schemeClr val="tx1"/>
                </a:solidFill>
              </a:rPr>
              <a:t>14. </a:t>
            </a:r>
            <a:r>
              <a:rPr lang="en-US" sz="1600" dirty="0">
                <a:solidFill>
                  <a:schemeClr val="tx1"/>
                </a:solidFill>
              </a:rPr>
              <a:t>Click the small arrow to move to </a:t>
            </a:r>
            <a:r>
              <a:rPr lang="en-US" sz="1600" dirty="0" smtClean="0">
                <a:solidFill>
                  <a:schemeClr val="tx1"/>
                </a:solidFill>
              </a:rPr>
              <a:t>Leaf </a:t>
            </a:r>
            <a:r>
              <a:rPr lang="en-US" sz="1600" dirty="0">
                <a:solidFill>
                  <a:schemeClr val="tx1"/>
                </a:solidFill>
              </a:rPr>
              <a:t>point configuration.</a:t>
            </a:r>
          </a:p>
          <a:p>
            <a:r>
              <a:rPr lang="en-US" sz="1600" dirty="0" smtClean="0">
                <a:solidFill>
                  <a:schemeClr val="tx1"/>
                </a:solidFill>
              </a:rPr>
              <a:t>15. </a:t>
            </a:r>
            <a:r>
              <a:rPr lang="en-US" sz="1600" dirty="0">
                <a:solidFill>
                  <a:schemeClr val="tx1"/>
                </a:solidFill>
              </a:rPr>
              <a:t>select the specific </a:t>
            </a:r>
            <a:r>
              <a:rPr lang="en-US" sz="1600" dirty="0">
                <a:solidFill>
                  <a:srgbClr val="044ABC"/>
                </a:solidFill>
              </a:rPr>
              <a:t>port </a:t>
            </a:r>
            <a:r>
              <a:rPr lang="en-US" sz="1600" dirty="0">
                <a:solidFill>
                  <a:schemeClr val="tx1"/>
                </a:solidFill>
              </a:rPr>
              <a:t>for </a:t>
            </a:r>
            <a:r>
              <a:rPr lang="en-US" sz="1600" dirty="0" smtClean="0">
                <a:solidFill>
                  <a:schemeClr val="tx1"/>
                </a:solidFill>
              </a:rPr>
              <a:t>the leaf.</a:t>
            </a:r>
            <a:r>
              <a:rPr lang="en-US" sz="1600" dirty="0">
                <a:solidFill>
                  <a:schemeClr val="tx1"/>
                </a:solidFill>
              </a:rPr>
              <a:t/>
            </a:r>
            <a:br>
              <a:rPr lang="en-US" sz="1600" dirty="0">
                <a:solidFill>
                  <a:schemeClr val="tx1"/>
                </a:solidFill>
              </a:rPr>
            </a:br>
            <a:r>
              <a:rPr lang="en-US" sz="1600" dirty="0" smtClean="0">
                <a:solidFill>
                  <a:schemeClr val="tx1"/>
                </a:solidFill>
              </a:rPr>
              <a:t>In </a:t>
            </a:r>
            <a:r>
              <a:rPr lang="en-US" sz="1600" dirty="0">
                <a:solidFill>
                  <a:schemeClr val="tx1"/>
                </a:solidFill>
              </a:rPr>
              <a:t>our case, the port is 0/3 of the </a:t>
            </a:r>
            <a:r>
              <a:rPr lang="en-US" sz="1600" dirty="0" smtClean="0">
                <a:solidFill>
                  <a:schemeClr val="tx1"/>
                </a:solidFill>
              </a:rPr>
              <a:t>ETX-2i_E</a:t>
            </a:r>
          </a:p>
          <a:p>
            <a:endParaRPr lang="en-US" sz="1600" dirty="0" smtClean="0">
              <a:solidFill>
                <a:schemeClr val="tx1"/>
              </a:solidFill>
            </a:endParaRPr>
          </a:p>
          <a:p>
            <a:r>
              <a:rPr lang="en-US" sz="1600" dirty="0" smtClean="0">
                <a:solidFill>
                  <a:schemeClr val="tx1"/>
                </a:solidFill>
              </a:rPr>
              <a:t>16. Set the </a:t>
            </a:r>
            <a:r>
              <a:rPr lang="en-US" sz="1600" dirty="0" smtClean="0">
                <a:solidFill>
                  <a:srgbClr val="044ABC"/>
                </a:solidFill>
              </a:rPr>
              <a:t>Policer </a:t>
            </a:r>
            <a:r>
              <a:rPr lang="en-US" sz="1600" dirty="0" smtClean="0">
                <a:solidFill>
                  <a:schemeClr val="tx1"/>
                </a:solidFill>
              </a:rPr>
              <a:t>according to the application</a:t>
            </a:r>
            <a:endParaRPr lang="en-US" sz="1600" dirty="0">
              <a:solidFill>
                <a:schemeClr val="tx1"/>
              </a:solidFill>
            </a:endParaRPr>
          </a:p>
          <a:p>
            <a:r>
              <a:rPr lang="en-US" sz="1600" dirty="0" smtClean="0">
                <a:solidFill>
                  <a:schemeClr val="tx1"/>
                </a:solidFill>
              </a:rPr>
              <a:t>17. </a:t>
            </a:r>
            <a:r>
              <a:rPr lang="en-US" sz="1600" dirty="0">
                <a:solidFill>
                  <a:schemeClr val="tx1"/>
                </a:solidFill>
              </a:rPr>
              <a:t>set the </a:t>
            </a:r>
            <a:r>
              <a:rPr lang="en-US" sz="1600" dirty="0">
                <a:solidFill>
                  <a:srgbClr val="044ABC"/>
                </a:solidFill>
              </a:rPr>
              <a:t>classification </a:t>
            </a:r>
            <a:r>
              <a:rPr lang="en-US" sz="1600" dirty="0" smtClean="0">
                <a:solidFill>
                  <a:srgbClr val="044ABC"/>
                </a:solidFill>
              </a:rPr>
              <a:t>rule</a:t>
            </a:r>
            <a:r>
              <a:rPr lang="en-US" sz="1600" dirty="0" smtClean="0">
                <a:solidFill>
                  <a:schemeClr val="tx1"/>
                </a:solidFill>
              </a:rPr>
              <a:t>. </a:t>
            </a:r>
            <a:r>
              <a:rPr lang="en-US" sz="1600" dirty="0">
                <a:solidFill>
                  <a:schemeClr val="tx1"/>
                </a:solidFill>
              </a:rPr>
              <a:t>In our application the classification rule is to receive from the client C-VLAN </a:t>
            </a:r>
            <a:r>
              <a:rPr lang="en-US" sz="1600" dirty="0" smtClean="0">
                <a:solidFill>
                  <a:schemeClr val="tx1"/>
                </a:solidFill>
              </a:rPr>
              <a:t>54 </a:t>
            </a:r>
          </a:p>
        </p:txBody>
      </p:sp>
      <p:sp>
        <p:nvSpPr>
          <p:cNvPr id="17" name="Rectangle 16"/>
          <p:cNvSpPr/>
          <p:nvPr/>
        </p:nvSpPr>
        <p:spPr>
          <a:xfrm>
            <a:off x="1264443" y="3230206"/>
            <a:ext cx="1495488" cy="2645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022279" y="2767059"/>
            <a:ext cx="2084907" cy="168012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2697138" y="2759525"/>
            <a:ext cx="790609" cy="457314"/>
            <a:chOff x="1914065" y="2515312"/>
            <a:chExt cx="790609" cy="457314"/>
          </a:xfrm>
        </p:grpSpPr>
        <p:cxnSp>
          <p:nvCxnSpPr>
            <p:cNvPr id="20" name="Straight Arrow Connector 19"/>
            <p:cNvCxnSpPr>
              <a:stCxn id="23" idx="0"/>
            </p:cNvCxnSpPr>
            <p:nvPr/>
          </p:nvCxnSpPr>
          <p:spPr>
            <a:xfrm flipH="1">
              <a:off x="1914065" y="2529714"/>
              <a:ext cx="619373" cy="44291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21" name="Group 7"/>
            <p:cNvGrpSpPr/>
            <p:nvPr/>
          </p:nvGrpSpPr>
          <p:grpSpPr>
            <a:xfrm>
              <a:off x="2362202" y="2515312"/>
              <a:ext cx="342472" cy="254924"/>
              <a:chOff x="192311" y="2725948"/>
              <a:chExt cx="381000" cy="304800"/>
            </a:xfrm>
          </p:grpSpPr>
          <p:sp>
            <p:nvSpPr>
              <p:cNvPr id="22" name="Oval 21"/>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t>17</a:t>
                </a:r>
                <a:endParaRPr lang="en-US" sz="1100" b="1" dirty="0" smtClean="0">
                  <a:latin typeface="+mn-lt"/>
                </a:endParaRPr>
              </a:p>
            </p:txBody>
          </p:sp>
        </p:grpSp>
      </p:grpSp>
      <p:sp>
        <p:nvSpPr>
          <p:cNvPr id="24" name="Rectangle 23"/>
          <p:cNvSpPr/>
          <p:nvPr/>
        </p:nvSpPr>
        <p:spPr>
          <a:xfrm>
            <a:off x="-7077" y="5651922"/>
            <a:ext cx="6935452" cy="69060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29200" y="3140110"/>
            <a:ext cx="464685" cy="5519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p:cNvGrpSpPr/>
          <p:nvPr/>
        </p:nvGrpSpPr>
        <p:grpSpPr>
          <a:xfrm>
            <a:off x="575769" y="2353539"/>
            <a:ext cx="342472" cy="681023"/>
            <a:chOff x="2362202" y="2515312"/>
            <a:chExt cx="342472" cy="681023"/>
          </a:xfrm>
        </p:grpSpPr>
        <p:cxnSp>
          <p:nvCxnSpPr>
            <p:cNvPr id="27" name="Straight Arrow Connector 26"/>
            <p:cNvCxnSpPr>
              <a:stCxn id="30" idx="0"/>
            </p:cNvCxnSpPr>
            <p:nvPr/>
          </p:nvCxnSpPr>
          <p:spPr>
            <a:xfrm flipH="1">
              <a:off x="2404555" y="2529714"/>
              <a:ext cx="128883" cy="66662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28" name="Group 7"/>
            <p:cNvGrpSpPr/>
            <p:nvPr/>
          </p:nvGrpSpPr>
          <p:grpSpPr>
            <a:xfrm>
              <a:off x="2362202" y="2515312"/>
              <a:ext cx="342472" cy="254924"/>
              <a:chOff x="192311" y="2725948"/>
              <a:chExt cx="381000" cy="304800"/>
            </a:xfrm>
          </p:grpSpPr>
          <p:sp>
            <p:nvSpPr>
              <p:cNvPr id="29" name="Oval 28"/>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latin typeface="+mn-lt"/>
                  </a:rPr>
                  <a:t>14</a:t>
                </a:r>
              </a:p>
            </p:txBody>
          </p:sp>
        </p:grpSp>
      </p:grpSp>
    </p:spTree>
    <p:extLst>
      <p:ext uri="{BB962C8B-B14F-4D97-AF65-F5344CB8AC3E}">
        <p14:creationId xmlns:p14="http://schemas.microsoft.com/office/powerpoint/2010/main" xmlns="" val="1410488921"/>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get it to work</a:t>
            </a:r>
          </a:p>
        </p:txBody>
      </p:sp>
      <p:sp>
        <p:nvSpPr>
          <p:cNvPr id="3" name="Text Placeholder 2"/>
          <p:cNvSpPr>
            <a:spLocks noGrp="1"/>
          </p:cNvSpPr>
          <p:nvPr>
            <p:ph type="body" sz="quarter" idx="10"/>
          </p:nvPr>
        </p:nvSpPr>
        <p:spPr>
          <a:xfrm>
            <a:off x="361378" y="1391993"/>
            <a:ext cx="8442288" cy="4711729"/>
          </a:xfrm>
        </p:spPr>
        <p:txBody>
          <a:bodyPr/>
          <a:lstStyle/>
          <a:p>
            <a:r>
              <a:rPr lang="en-US" sz="1800" dirty="0" smtClean="0">
                <a:hlinkClick r:id="rId2" action="ppaction://hlinksldjump"/>
              </a:rPr>
              <a:t>Backbone Configuration</a:t>
            </a:r>
            <a:endParaRPr lang="en-US" sz="1800" dirty="0" smtClean="0"/>
          </a:p>
          <a:p>
            <a:pPr lvl="1"/>
            <a:r>
              <a:rPr lang="en-US" sz="1600" dirty="0" smtClean="0"/>
              <a:t>Preliminary Configuration (HW and </a:t>
            </a:r>
            <a:r>
              <a:rPr lang="en-US" sz="1600" dirty="0" err="1" smtClean="0"/>
              <a:t>QoS</a:t>
            </a:r>
            <a:r>
              <a:rPr lang="en-US" sz="1600" dirty="0" smtClean="0"/>
              <a:t>)</a:t>
            </a:r>
          </a:p>
          <a:p>
            <a:pPr lvl="1"/>
            <a:r>
              <a:rPr lang="en-US" sz="1600" dirty="0" smtClean="0"/>
              <a:t>ERP Ring</a:t>
            </a:r>
          </a:p>
          <a:p>
            <a:pPr lvl="1"/>
            <a:r>
              <a:rPr lang="en-US" sz="1600" dirty="0" smtClean="0"/>
              <a:t>Management Configuration</a:t>
            </a:r>
          </a:p>
          <a:p>
            <a:r>
              <a:rPr lang="en-US" sz="1800" dirty="0" smtClean="0"/>
              <a:t>End Units Configuration </a:t>
            </a:r>
          </a:p>
          <a:p>
            <a:pPr lvl="1"/>
            <a:r>
              <a:rPr lang="en-US" sz="1600" dirty="0" smtClean="0">
                <a:hlinkClick r:id="rId3" action="ppaction://hlinksldjump"/>
              </a:rPr>
              <a:t>MiNID</a:t>
            </a:r>
            <a:endParaRPr lang="en-US" sz="1600" dirty="0" smtClean="0"/>
          </a:p>
          <a:p>
            <a:pPr lvl="2"/>
            <a:r>
              <a:rPr lang="en-US" sz="1400" dirty="0" smtClean="0"/>
              <a:t>Management</a:t>
            </a:r>
          </a:p>
          <a:p>
            <a:pPr lvl="1"/>
            <a:r>
              <a:rPr lang="en-US" sz="1600" dirty="0" smtClean="0">
                <a:hlinkClick r:id="rId4" action="ppaction://hlinksldjump"/>
              </a:rPr>
              <a:t>ETX-2i</a:t>
            </a:r>
            <a:endParaRPr lang="en-US" sz="1600" dirty="0" smtClean="0"/>
          </a:p>
          <a:p>
            <a:pPr lvl="2"/>
            <a:r>
              <a:rPr lang="en-US" sz="1400" dirty="0" smtClean="0"/>
              <a:t>SM (Service Manager) &amp; Management </a:t>
            </a:r>
          </a:p>
          <a:p>
            <a:r>
              <a:rPr lang="en-US" sz="1800" dirty="0" smtClean="0">
                <a:hlinkClick r:id="rId5" action="ppaction://hlinksldjump"/>
              </a:rPr>
              <a:t>RADview configuration</a:t>
            </a:r>
            <a:endParaRPr lang="en-US" sz="1800" dirty="0" smtClean="0"/>
          </a:p>
          <a:p>
            <a:pPr lvl="1"/>
            <a:r>
              <a:rPr lang="en-US" sz="1600" dirty="0" smtClean="0"/>
              <a:t>Map, links</a:t>
            </a:r>
            <a:endParaRPr lang="he-IL" sz="1600" dirty="0" smtClean="0"/>
          </a:p>
          <a:p>
            <a:pPr lvl="1"/>
            <a:r>
              <a:rPr lang="en-US" sz="1600" dirty="0" smtClean="0">
                <a:hlinkClick r:id="rId6" action="ppaction://hlinksldjump"/>
              </a:rPr>
              <a:t>Ethernet Services (SM):</a:t>
            </a:r>
            <a:endParaRPr lang="en-US" sz="1600" dirty="0" smtClean="0"/>
          </a:p>
          <a:p>
            <a:pPr lvl="2"/>
            <a:r>
              <a:rPr lang="en-US" sz="1400" dirty="0" smtClean="0"/>
              <a:t>For Carrier Ethernet Application and Wholesale Networking:</a:t>
            </a:r>
          </a:p>
          <a:p>
            <a:pPr lvl="3"/>
            <a:r>
              <a:rPr lang="en-US" sz="1200" dirty="0"/>
              <a:t>E-Line Single </a:t>
            </a:r>
            <a:r>
              <a:rPr lang="en-US" sz="1200" dirty="0" err="1"/>
              <a:t>CoS</a:t>
            </a:r>
            <a:r>
              <a:rPr lang="en-US" sz="1200" dirty="0"/>
              <a:t> </a:t>
            </a:r>
            <a:endParaRPr lang="en-US" sz="1200" dirty="0" smtClean="0"/>
          </a:p>
          <a:p>
            <a:pPr lvl="3"/>
            <a:r>
              <a:rPr lang="en-US" sz="1200" dirty="0"/>
              <a:t>E-Line Multi </a:t>
            </a:r>
            <a:r>
              <a:rPr lang="en-US" sz="1200" dirty="0" err="1"/>
              <a:t>CoS</a:t>
            </a:r>
            <a:r>
              <a:rPr lang="en-US" sz="1200" dirty="0"/>
              <a:t>  and E-LAN </a:t>
            </a:r>
          </a:p>
          <a:p>
            <a:pPr lvl="3"/>
            <a:r>
              <a:rPr lang="en-US" sz="1200" dirty="0"/>
              <a:t>E-Tree</a:t>
            </a:r>
          </a:p>
          <a:p>
            <a:pPr lvl="2"/>
            <a:r>
              <a:rPr lang="en-US" sz="1400" dirty="0" smtClean="0"/>
              <a:t>For vCPE and IP VPNs </a:t>
            </a:r>
            <a:r>
              <a:rPr lang="en-US" sz="1400" dirty="0"/>
              <a:t>for International Service </a:t>
            </a:r>
            <a:r>
              <a:rPr lang="en-US" sz="1400" dirty="0" smtClean="0"/>
              <a:t>Providers – E-Line through NFV component</a:t>
            </a:r>
            <a:endParaRPr lang="en-US" sz="1400" dirty="0"/>
          </a:p>
        </p:txBody>
      </p:sp>
    </p:spTree>
    <p:extLst>
      <p:ext uri="{BB962C8B-B14F-4D97-AF65-F5344CB8AC3E}">
        <p14:creationId xmlns:p14="http://schemas.microsoft.com/office/powerpoint/2010/main" xmlns="" val="3094515097"/>
      </p:ext>
    </p:extLst>
  </p:cSld>
  <p:clrMapOvr>
    <a:masterClrMapping/>
  </p:clrMapOvr>
  <p:transition>
    <p:fade/>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E-TREE Service</a:t>
            </a:r>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2" cstate="print"/>
          <a:stretch>
            <a:fillRect/>
          </a:stretch>
        </p:blipFill>
        <p:spPr>
          <a:xfrm>
            <a:off x="25878" y="1190450"/>
            <a:ext cx="9074990" cy="4813626"/>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4701700" y="2539490"/>
            <a:ext cx="1515957" cy="1595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6193593" y="2082176"/>
            <a:ext cx="790609" cy="457314"/>
            <a:chOff x="1914065" y="2515312"/>
            <a:chExt cx="790609" cy="457314"/>
          </a:xfrm>
        </p:grpSpPr>
        <p:cxnSp>
          <p:nvCxnSpPr>
            <p:cNvPr id="7" name="Straight Arrow Connector 6"/>
            <p:cNvCxnSpPr>
              <a:stCxn id="10" idx="0"/>
            </p:cNvCxnSpPr>
            <p:nvPr/>
          </p:nvCxnSpPr>
          <p:spPr>
            <a:xfrm flipH="1">
              <a:off x="1914065" y="2529714"/>
              <a:ext cx="619373" cy="44291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2362202" y="2515312"/>
              <a:ext cx="342472" cy="254924"/>
              <a:chOff x="192311" y="2725948"/>
              <a:chExt cx="381000" cy="304800"/>
            </a:xfrm>
          </p:grpSpPr>
          <p:sp>
            <p:nvSpPr>
              <p:cNvPr id="9" name="Oval 8"/>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latin typeface="+mn-lt"/>
                  </a:rPr>
                  <a:t>16</a:t>
                </a:r>
              </a:p>
            </p:txBody>
          </p:sp>
        </p:grpSp>
      </p:grpSp>
      <p:grpSp>
        <p:nvGrpSpPr>
          <p:cNvPr id="11" name="Group 10"/>
          <p:cNvGrpSpPr/>
          <p:nvPr/>
        </p:nvGrpSpPr>
        <p:grpSpPr>
          <a:xfrm>
            <a:off x="8460975" y="2238616"/>
            <a:ext cx="367253" cy="504009"/>
            <a:chOff x="2337421" y="2515312"/>
            <a:chExt cx="367253" cy="504009"/>
          </a:xfrm>
        </p:grpSpPr>
        <p:cxnSp>
          <p:nvCxnSpPr>
            <p:cNvPr id="12" name="Straight Arrow Connector 11"/>
            <p:cNvCxnSpPr>
              <a:stCxn id="15" idx="0"/>
            </p:cNvCxnSpPr>
            <p:nvPr/>
          </p:nvCxnSpPr>
          <p:spPr>
            <a:xfrm flipH="1">
              <a:off x="2337421" y="2529714"/>
              <a:ext cx="196017" cy="48960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3" name="Group 7"/>
            <p:cNvGrpSpPr/>
            <p:nvPr/>
          </p:nvGrpSpPr>
          <p:grpSpPr>
            <a:xfrm>
              <a:off x="2362202" y="2515312"/>
              <a:ext cx="342472" cy="254924"/>
              <a:chOff x="192311" y="2725948"/>
              <a:chExt cx="381000" cy="304800"/>
            </a:xfrm>
          </p:grpSpPr>
          <p:sp>
            <p:nvSpPr>
              <p:cNvPr id="14" name="Oval 13"/>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t>15</a:t>
                </a:r>
                <a:endParaRPr lang="en-US" sz="1100" b="1" dirty="0" smtClean="0">
                  <a:latin typeface="+mn-lt"/>
                </a:endParaRPr>
              </a:p>
            </p:txBody>
          </p:sp>
        </p:grpSp>
      </p:grpSp>
      <p:sp>
        <p:nvSpPr>
          <p:cNvPr id="16" name="Line Callout 2 15"/>
          <p:cNvSpPr/>
          <p:nvPr/>
        </p:nvSpPr>
        <p:spPr>
          <a:xfrm>
            <a:off x="6289500" y="128285"/>
            <a:ext cx="2866664" cy="1084833"/>
          </a:xfrm>
          <a:prstGeom prst="borderCallout2">
            <a:avLst>
              <a:gd name="adj1" fmla="val 100130"/>
              <a:gd name="adj2" fmla="val 27331"/>
              <a:gd name="adj3" fmla="val 125206"/>
              <a:gd name="adj4" fmla="val 27185"/>
              <a:gd name="adj5" fmla="val 140689"/>
              <a:gd name="adj6" fmla="val -3640"/>
            </a:avLst>
          </a:prstGeom>
          <a:solidFill>
            <a:srgbClr val="F29400"/>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solidFill>
                  <a:schemeClr val="tx1"/>
                </a:solidFill>
              </a:rPr>
              <a:t>Repeat the previous steps for the 3</a:t>
            </a:r>
            <a:r>
              <a:rPr lang="en-US" sz="1600" baseline="30000" dirty="0" smtClean="0">
                <a:solidFill>
                  <a:schemeClr val="tx1"/>
                </a:solidFill>
              </a:rPr>
              <a:t>rd</a:t>
            </a:r>
            <a:r>
              <a:rPr lang="en-US" sz="1600" dirty="0" smtClean="0">
                <a:solidFill>
                  <a:schemeClr val="tx1"/>
                </a:solidFill>
              </a:rPr>
              <a:t> end-point (Leaf B)</a:t>
            </a:r>
          </a:p>
        </p:txBody>
      </p:sp>
      <p:sp>
        <p:nvSpPr>
          <p:cNvPr id="17" name="Rectangle 16"/>
          <p:cNvSpPr/>
          <p:nvPr/>
        </p:nvSpPr>
        <p:spPr>
          <a:xfrm>
            <a:off x="4619465" y="2979466"/>
            <a:ext cx="1495488" cy="2645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7012645" y="2585337"/>
            <a:ext cx="1594326" cy="13833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6052160" y="2610383"/>
            <a:ext cx="790609" cy="457314"/>
            <a:chOff x="1914065" y="2515312"/>
            <a:chExt cx="790609" cy="457314"/>
          </a:xfrm>
        </p:grpSpPr>
        <p:cxnSp>
          <p:nvCxnSpPr>
            <p:cNvPr id="20" name="Straight Arrow Connector 19"/>
            <p:cNvCxnSpPr>
              <a:stCxn id="23" idx="0"/>
            </p:cNvCxnSpPr>
            <p:nvPr/>
          </p:nvCxnSpPr>
          <p:spPr>
            <a:xfrm flipH="1">
              <a:off x="1914065" y="2529714"/>
              <a:ext cx="619373" cy="44291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21" name="Group 7"/>
            <p:cNvGrpSpPr/>
            <p:nvPr/>
          </p:nvGrpSpPr>
          <p:grpSpPr>
            <a:xfrm>
              <a:off x="2362202" y="2515312"/>
              <a:ext cx="342472" cy="254924"/>
              <a:chOff x="192311" y="2725948"/>
              <a:chExt cx="381000" cy="304800"/>
            </a:xfrm>
          </p:grpSpPr>
          <p:sp>
            <p:nvSpPr>
              <p:cNvPr id="22" name="Oval 21"/>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t>17</a:t>
                </a:r>
                <a:endParaRPr lang="en-US" sz="1100" b="1" dirty="0" smtClean="0">
                  <a:latin typeface="+mn-lt"/>
                </a:endParaRPr>
              </a:p>
            </p:txBody>
          </p:sp>
        </p:grpSp>
      </p:grpSp>
      <p:sp>
        <p:nvSpPr>
          <p:cNvPr id="24" name="Rectangle 23"/>
          <p:cNvSpPr/>
          <p:nvPr/>
        </p:nvSpPr>
        <p:spPr>
          <a:xfrm>
            <a:off x="3795876" y="4899159"/>
            <a:ext cx="5075894" cy="69060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904172" y="2866892"/>
            <a:ext cx="464685" cy="5519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p:cNvGrpSpPr/>
          <p:nvPr/>
        </p:nvGrpSpPr>
        <p:grpSpPr>
          <a:xfrm>
            <a:off x="4150741" y="2080321"/>
            <a:ext cx="342472" cy="681023"/>
            <a:chOff x="2362202" y="2515312"/>
            <a:chExt cx="342472" cy="681023"/>
          </a:xfrm>
        </p:grpSpPr>
        <p:cxnSp>
          <p:nvCxnSpPr>
            <p:cNvPr id="27" name="Straight Arrow Connector 26"/>
            <p:cNvCxnSpPr>
              <a:stCxn id="30" idx="0"/>
            </p:cNvCxnSpPr>
            <p:nvPr/>
          </p:nvCxnSpPr>
          <p:spPr>
            <a:xfrm flipH="1">
              <a:off x="2404555" y="2529714"/>
              <a:ext cx="128883" cy="66662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28" name="Group 7"/>
            <p:cNvGrpSpPr/>
            <p:nvPr/>
          </p:nvGrpSpPr>
          <p:grpSpPr>
            <a:xfrm>
              <a:off x="2362202" y="2515312"/>
              <a:ext cx="342472" cy="254924"/>
              <a:chOff x="192311" y="2725948"/>
              <a:chExt cx="381000" cy="304800"/>
            </a:xfrm>
          </p:grpSpPr>
          <p:sp>
            <p:nvSpPr>
              <p:cNvPr id="29" name="Oval 28"/>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latin typeface="+mn-lt"/>
                  </a:rPr>
                  <a:t>14</a:t>
                </a:r>
              </a:p>
            </p:txBody>
          </p:sp>
        </p:grpSp>
      </p:grpSp>
      <p:sp>
        <p:nvSpPr>
          <p:cNvPr id="31" name="Rectangle 30"/>
          <p:cNvSpPr/>
          <p:nvPr/>
        </p:nvSpPr>
        <p:spPr>
          <a:xfrm>
            <a:off x="2926721" y="5642903"/>
            <a:ext cx="869155" cy="2816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p:cNvGrpSpPr/>
          <p:nvPr/>
        </p:nvGrpSpPr>
        <p:grpSpPr>
          <a:xfrm>
            <a:off x="3171129" y="5066145"/>
            <a:ext cx="342472" cy="536747"/>
            <a:chOff x="2362202" y="2515312"/>
            <a:chExt cx="342472" cy="536747"/>
          </a:xfrm>
        </p:grpSpPr>
        <p:cxnSp>
          <p:nvCxnSpPr>
            <p:cNvPr id="33" name="Straight Arrow Connector 32"/>
            <p:cNvCxnSpPr>
              <a:stCxn id="36" idx="0"/>
            </p:cNvCxnSpPr>
            <p:nvPr/>
          </p:nvCxnSpPr>
          <p:spPr>
            <a:xfrm flipH="1">
              <a:off x="2407269" y="2529714"/>
              <a:ext cx="126169" cy="52234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a:off x="2362202" y="2515312"/>
              <a:ext cx="342472" cy="254924"/>
              <a:chOff x="192311" y="2725948"/>
              <a:chExt cx="381000" cy="304800"/>
            </a:xfrm>
          </p:grpSpPr>
          <p:sp>
            <p:nvSpPr>
              <p:cNvPr id="35" name="Oval 34"/>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latin typeface="+mn-lt"/>
                  </a:rPr>
                  <a:t>18</a:t>
                </a:r>
              </a:p>
            </p:txBody>
          </p:sp>
        </p:grpSp>
      </p:grpSp>
      <p:sp>
        <p:nvSpPr>
          <p:cNvPr id="37" name="Line Callout 2 36"/>
          <p:cNvSpPr/>
          <p:nvPr/>
        </p:nvSpPr>
        <p:spPr>
          <a:xfrm>
            <a:off x="81415" y="6073649"/>
            <a:ext cx="9004526" cy="732759"/>
          </a:xfrm>
          <a:prstGeom prst="borderCallout2">
            <a:avLst>
              <a:gd name="adj1" fmla="val 1091"/>
              <a:gd name="adj2" fmla="val 10188"/>
              <a:gd name="adj3" fmla="val -62967"/>
              <a:gd name="adj4" fmla="val 10201"/>
              <a:gd name="adj5" fmla="val -118792"/>
              <a:gd name="adj6" fmla="val 13409"/>
            </a:avLst>
          </a:prstGeom>
          <a:solidFill>
            <a:srgbClr val="F29400"/>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solidFill>
                  <a:schemeClr val="tx1"/>
                </a:solidFill>
              </a:rPr>
              <a:t>Now on the bottom left side of the windows you can see the ‘</a:t>
            </a:r>
            <a:r>
              <a:rPr lang="en-US" sz="1600" b="1" dirty="0" smtClean="0">
                <a:solidFill>
                  <a:srgbClr val="044ABC"/>
                </a:solidFill>
              </a:rPr>
              <a:t>Map</a:t>
            </a:r>
            <a:r>
              <a:rPr lang="en-US" sz="1600" dirty="0" smtClean="0">
                <a:solidFill>
                  <a:schemeClr val="tx1"/>
                </a:solidFill>
              </a:rPr>
              <a:t>’ tab with the endpoints.</a:t>
            </a:r>
          </a:p>
          <a:p>
            <a:r>
              <a:rPr lang="en-US" sz="1600" dirty="0" smtClean="0">
                <a:solidFill>
                  <a:schemeClr val="tx1"/>
                </a:solidFill>
              </a:rPr>
              <a:t>In this tab you can also see the </a:t>
            </a:r>
            <a:r>
              <a:rPr lang="en-US" sz="1600" u="sng" dirty="0" smtClean="0">
                <a:solidFill>
                  <a:schemeClr val="tx1"/>
                </a:solidFill>
              </a:rPr>
              <a:t>exclamation sign</a:t>
            </a:r>
            <a:r>
              <a:rPr lang="en-US" sz="1600" dirty="0" smtClean="0">
                <a:solidFill>
                  <a:schemeClr val="tx1"/>
                </a:solidFill>
              </a:rPr>
              <a:t>. This means that a configuration is missing under this tab:</a:t>
            </a:r>
          </a:p>
          <a:p>
            <a:r>
              <a:rPr lang="en-US" sz="1600" dirty="0" smtClean="0">
                <a:solidFill>
                  <a:schemeClr val="tx1"/>
                </a:solidFill>
              </a:rPr>
              <a:t>18. Click the ‘</a:t>
            </a:r>
            <a:r>
              <a:rPr lang="en-US" sz="1600" dirty="0" smtClean="0">
                <a:solidFill>
                  <a:srgbClr val="044ABC"/>
                </a:solidFill>
              </a:rPr>
              <a:t>Compute</a:t>
            </a:r>
            <a:r>
              <a:rPr lang="en-US" sz="1600" dirty="0" smtClean="0">
                <a:solidFill>
                  <a:schemeClr val="tx1"/>
                </a:solidFill>
              </a:rPr>
              <a:t>’ button and view your results</a:t>
            </a:r>
          </a:p>
        </p:txBody>
      </p:sp>
    </p:spTree>
    <p:extLst>
      <p:ext uri="{BB962C8B-B14F-4D97-AF65-F5344CB8AC3E}">
        <p14:creationId xmlns:p14="http://schemas.microsoft.com/office/powerpoint/2010/main" xmlns="" val="3403797457"/>
      </p:ext>
    </p:extLst>
  </p:cSld>
  <p:clrMapOvr>
    <a:masterClrMapping/>
  </p:clrMapOvr>
  <p:transition>
    <p:fade/>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E-TREE Service</a:t>
            </a:r>
          </a:p>
        </p:txBody>
      </p:sp>
      <p:sp>
        <p:nvSpPr>
          <p:cNvPr id="3" name="Text Placeholder 2"/>
          <p:cNvSpPr>
            <a:spLocks noGrp="1"/>
          </p:cNvSpPr>
          <p:nvPr>
            <p:ph type="body" sz="quarter" idx="10"/>
          </p:nvPr>
        </p:nvSpPr>
        <p:spPr/>
        <p:txBody>
          <a:bodyPr/>
          <a:lstStyle/>
          <a:p>
            <a:r>
              <a:rPr lang="en-US" dirty="0"/>
              <a:t>This is a complete view of the ETH service</a:t>
            </a:r>
            <a:r>
              <a:rPr lang="en-US" dirty="0" smtClean="0"/>
              <a:t>:</a:t>
            </a:r>
            <a:endParaRPr lang="en-US" dirty="0"/>
          </a:p>
        </p:txBody>
      </p:sp>
      <p:pic>
        <p:nvPicPr>
          <p:cNvPr id="4" name="Picture 3"/>
          <p:cNvPicPr>
            <a:picLocks noChangeAspect="1"/>
          </p:cNvPicPr>
          <p:nvPr/>
        </p:nvPicPr>
        <p:blipFill>
          <a:blip r:embed="rId2" cstate="print"/>
          <a:stretch>
            <a:fillRect/>
          </a:stretch>
        </p:blipFill>
        <p:spPr>
          <a:xfrm>
            <a:off x="8792" y="1849586"/>
            <a:ext cx="9108207" cy="4919326"/>
          </a:xfrm>
          <a:prstGeom prst="rect">
            <a:avLst/>
          </a:prstGeom>
        </p:spPr>
      </p:pic>
      <p:sp>
        <p:nvSpPr>
          <p:cNvPr id="5" name="Rectangle 4"/>
          <p:cNvSpPr/>
          <p:nvPr/>
        </p:nvSpPr>
        <p:spPr>
          <a:xfrm>
            <a:off x="8548914" y="6595600"/>
            <a:ext cx="561814" cy="22336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7353504" y="6580844"/>
            <a:ext cx="1158246" cy="254924"/>
            <a:chOff x="2362202" y="2515312"/>
            <a:chExt cx="1158246" cy="254924"/>
          </a:xfrm>
        </p:grpSpPr>
        <p:cxnSp>
          <p:nvCxnSpPr>
            <p:cNvPr id="7" name="Straight Arrow Connector 6"/>
            <p:cNvCxnSpPr>
              <a:stCxn id="10" idx="0"/>
            </p:cNvCxnSpPr>
            <p:nvPr/>
          </p:nvCxnSpPr>
          <p:spPr>
            <a:xfrm>
              <a:off x="2533438" y="2529714"/>
              <a:ext cx="987010" cy="11203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2362202" y="2515312"/>
              <a:ext cx="342472" cy="254924"/>
              <a:chOff x="192311" y="2725948"/>
              <a:chExt cx="381000" cy="304800"/>
            </a:xfrm>
          </p:grpSpPr>
          <p:sp>
            <p:nvSpPr>
              <p:cNvPr id="9" name="Oval 8"/>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latin typeface="+mn-lt"/>
                  </a:rPr>
                  <a:t>19</a:t>
                </a:r>
              </a:p>
            </p:txBody>
          </p:sp>
        </p:grpSp>
      </p:grpSp>
      <p:sp>
        <p:nvSpPr>
          <p:cNvPr id="11" name="Line Callout 2 10"/>
          <p:cNvSpPr/>
          <p:nvPr/>
        </p:nvSpPr>
        <p:spPr>
          <a:xfrm>
            <a:off x="1880782" y="6055293"/>
            <a:ext cx="7263218" cy="515329"/>
          </a:xfrm>
          <a:prstGeom prst="borderCallout2">
            <a:avLst>
              <a:gd name="adj1" fmla="val 100130"/>
              <a:gd name="adj2" fmla="val 27331"/>
              <a:gd name="adj3" fmla="val 125206"/>
              <a:gd name="adj4" fmla="val 27304"/>
              <a:gd name="adj5" fmla="val 142697"/>
              <a:gd name="adj6" fmla="val 55510"/>
            </a:avLst>
          </a:prstGeom>
          <a:solidFill>
            <a:srgbClr val="F29400"/>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solidFill>
                  <a:schemeClr val="tx1"/>
                </a:solidFill>
              </a:rPr>
              <a:t>19. Save the configuration. The action would be according to the administrative state of the service (Design/Provision/Active)</a:t>
            </a:r>
          </a:p>
        </p:txBody>
      </p:sp>
    </p:spTree>
    <p:extLst>
      <p:ext uri="{BB962C8B-B14F-4D97-AF65-F5344CB8AC3E}">
        <p14:creationId xmlns:p14="http://schemas.microsoft.com/office/powerpoint/2010/main" xmlns="" val="3465208431"/>
      </p:ext>
    </p:extLst>
  </p:cSld>
  <p:clrMapOvr>
    <a:masterClrMapping/>
  </p:clrMapOvr>
  <p:transition>
    <p:fade/>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 The configuration - Success Criteria</a:t>
            </a:r>
            <a:endParaRPr lang="en-US" dirty="0"/>
          </a:p>
        </p:txBody>
      </p:sp>
      <p:sp>
        <p:nvSpPr>
          <p:cNvPr id="3" name="Text Placeholder 2"/>
          <p:cNvSpPr>
            <a:spLocks noGrp="1"/>
          </p:cNvSpPr>
          <p:nvPr>
            <p:ph type="body" sz="quarter" idx="10"/>
          </p:nvPr>
        </p:nvSpPr>
        <p:spPr/>
        <p:txBody>
          <a:bodyPr/>
          <a:lstStyle/>
          <a:p>
            <a:pPr lvl="0"/>
            <a:r>
              <a:rPr lang="en-US" dirty="0"/>
              <a:t>Simultaneously transmit flows according to the traffic description for </a:t>
            </a:r>
            <a:r>
              <a:rPr lang="en-US" dirty="0" smtClean="0"/>
              <a:t>1min</a:t>
            </a:r>
          </a:p>
          <a:p>
            <a:r>
              <a:rPr lang="en-US" b="1" i="1" dirty="0"/>
              <a:t>Note</a:t>
            </a:r>
            <a:r>
              <a:rPr lang="en-US" i="1" dirty="0"/>
              <a:t>:  Create streams in the STC with different MAC address per stream (E-Tree services)</a:t>
            </a:r>
            <a:endParaRPr lang="en-US" dirty="0"/>
          </a:p>
          <a:p>
            <a:pPr lvl="0"/>
            <a:endParaRPr lang="en-US" dirty="0"/>
          </a:p>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xmlns="" val="1305338660"/>
              </p:ext>
            </p:extLst>
          </p:nvPr>
        </p:nvGraphicFramePr>
        <p:xfrm>
          <a:off x="240631" y="3169904"/>
          <a:ext cx="8738611" cy="3461556"/>
        </p:xfrm>
        <a:graphic>
          <a:graphicData uri="http://schemas.openxmlformats.org/drawingml/2006/table">
            <a:tbl>
              <a:tblPr firstRow="1" firstCol="1" bandRow="1">
                <a:tableStyleId>{85BE263C-DBD7-4A20-BB59-AAB30ACAA65A}</a:tableStyleId>
              </a:tblPr>
              <a:tblGrid>
                <a:gridCol w="4075726"/>
                <a:gridCol w="4662885"/>
              </a:tblGrid>
              <a:tr h="242365">
                <a:tc>
                  <a:txBody>
                    <a:bodyPr/>
                    <a:lstStyle/>
                    <a:p>
                      <a:pPr marL="0" marR="0">
                        <a:spcBef>
                          <a:spcPts val="300"/>
                        </a:spcBef>
                        <a:spcAft>
                          <a:spcPts val="300"/>
                        </a:spcAft>
                      </a:pPr>
                      <a:r>
                        <a:rPr lang="en-US" sz="1600" dirty="0">
                          <a:effectLst/>
                        </a:rPr>
                        <a:t>Traffic</a:t>
                      </a:r>
                      <a:endParaRPr lang="en-US" sz="1600" b="1" dirty="0">
                        <a:effectLst/>
                        <a:latin typeface="Calibri" panose="020F0502020204030204" pitchFamily="34" charset="0"/>
                        <a:ea typeface="Times New Roman" panose="02020603050405020304" pitchFamily="18" charset="0"/>
                        <a:cs typeface="Arial" panose="020B0604020202020204" pitchFamily="34" charset="0"/>
                      </a:endParaRPr>
                    </a:p>
                  </a:txBody>
                  <a:tcPr marL="63842" marR="63842" marT="0" marB="0"/>
                </a:tc>
                <a:tc>
                  <a:txBody>
                    <a:bodyPr/>
                    <a:lstStyle/>
                    <a:p>
                      <a:pPr marL="0" marR="0">
                        <a:spcBef>
                          <a:spcPts val="300"/>
                        </a:spcBef>
                        <a:spcAft>
                          <a:spcPts val="300"/>
                        </a:spcAft>
                      </a:pPr>
                      <a:r>
                        <a:rPr lang="en-US" sz="1600">
                          <a:effectLst/>
                        </a:rPr>
                        <a:t>Expected Results</a:t>
                      </a:r>
                      <a:endParaRPr lang="en-US" sz="1600" b="1">
                        <a:effectLst/>
                        <a:latin typeface="Calibri" panose="020F0502020204030204" pitchFamily="34" charset="0"/>
                        <a:ea typeface="Times New Roman" panose="02020603050405020304" pitchFamily="18" charset="0"/>
                        <a:cs typeface="Arial" panose="020B0604020202020204" pitchFamily="34" charset="0"/>
                      </a:endParaRPr>
                    </a:p>
                  </a:txBody>
                  <a:tcPr marL="63842" marR="63842" marT="0" marB="0"/>
                </a:tc>
              </a:tr>
              <a:tr h="443351">
                <a:tc gridSpan="2">
                  <a:txBody>
                    <a:bodyPr/>
                    <a:lstStyle/>
                    <a:p>
                      <a:pPr marL="0" marR="0" algn="ctr">
                        <a:spcBef>
                          <a:spcPts val="300"/>
                        </a:spcBef>
                        <a:spcAft>
                          <a:spcPts val="300"/>
                        </a:spcAft>
                        <a:tabLst>
                          <a:tab pos="180340" algn="l"/>
                        </a:tabLst>
                      </a:pPr>
                      <a:r>
                        <a:rPr lang="en-US" sz="1100" dirty="0">
                          <a:solidFill>
                            <a:schemeClr val="tx2"/>
                          </a:solidFill>
                          <a:effectLst/>
                          <a:highlight>
                            <a:srgbClr val="D3D3D3"/>
                          </a:highlight>
                        </a:rPr>
                        <a:t>R = Root (ETX-5/ETX-220A)</a:t>
                      </a:r>
                      <a:r>
                        <a:rPr lang="en-US" sz="1100" dirty="0">
                          <a:solidFill>
                            <a:schemeClr val="tx2"/>
                          </a:solidFill>
                          <a:effectLst/>
                        </a:rPr>
                        <a:t> | </a:t>
                      </a:r>
                      <a:r>
                        <a:rPr lang="en-US" sz="1100" dirty="0">
                          <a:solidFill>
                            <a:schemeClr val="tx2"/>
                          </a:solidFill>
                          <a:effectLst/>
                          <a:highlight>
                            <a:srgbClr val="D3D3D3"/>
                          </a:highlight>
                        </a:rPr>
                        <a:t>L1 = Leaf 1 (ETX-2i)</a:t>
                      </a:r>
                      <a:r>
                        <a:rPr lang="en-US" sz="1100" dirty="0">
                          <a:solidFill>
                            <a:schemeClr val="tx2"/>
                          </a:solidFill>
                          <a:effectLst/>
                        </a:rPr>
                        <a:t> |</a:t>
                      </a:r>
                      <a:r>
                        <a:rPr lang="en-US" sz="1100" dirty="0">
                          <a:solidFill>
                            <a:schemeClr val="tx2"/>
                          </a:solidFill>
                          <a:effectLst/>
                          <a:highlight>
                            <a:srgbClr val="D3D3D3"/>
                          </a:highlight>
                        </a:rPr>
                        <a:t>L2 = Leaf 2 (ETX-2i)</a:t>
                      </a:r>
                      <a:endParaRPr lang="en-US" sz="1200" dirty="0">
                        <a:solidFill>
                          <a:schemeClr val="tx2"/>
                        </a:solidFill>
                        <a:effectLst/>
                        <a:latin typeface="Calibri" panose="020F0502020204030204" pitchFamily="34" charset="0"/>
                        <a:ea typeface="Times New Roman" panose="02020603050405020304" pitchFamily="18" charset="0"/>
                        <a:cs typeface="Arial" panose="020B0604020202020204" pitchFamily="34" charset="0"/>
                      </a:endParaRPr>
                    </a:p>
                  </a:txBody>
                  <a:tcPr marL="63842" marR="63842" marT="0" marB="0" anchor="ctr">
                    <a:solidFill>
                      <a:schemeClr val="bg1"/>
                    </a:solidFill>
                  </a:tcPr>
                </a:tc>
                <a:tc hMerge="1">
                  <a:txBody>
                    <a:bodyPr/>
                    <a:lstStyle/>
                    <a:p>
                      <a:endParaRPr lang="en-US"/>
                    </a:p>
                  </a:txBody>
                  <a:tcPr/>
                </a:tc>
              </a:tr>
              <a:tr h="426581">
                <a:tc>
                  <a:txBody>
                    <a:bodyPr/>
                    <a:lstStyle/>
                    <a:p>
                      <a:pPr marL="0" marR="0">
                        <a:spcBef>
                          <a:spcPts val="300"/>
                        </a:spcBef>
                        <a:spcAft>
                          <a:spcPts val="300"/>
                        </a:spcAft>
                        <a:tabLst>
                          <a:tab pos="180340" algn="l"/>
                        </a:tabLst>
                      </a:pPr>
                      <a:r>
                        <a:rPr lang="en-US" sz="1100" dirty="0">
                          <a:effectLst/>
                        </a:rPr>
                        <a:t>S4- stream#1) VLAN (C-VLAN) 10Mbps, R -&gt; L1</a:t>
                      </a:r>
                      <a:br>
                        <a:rPr lang="en-US" sz="1100" dirty="0">
                          <a:effectLst/>
                        </a:rPr>
                      </a:br>
                      <a:r>
                        <a:rPr lang="en-US" sz="1100" dirty="0">
                          <a:effectLst/>
                        </a:rPr>
                        <a:t>S4- stream#2) VLAN (C-VLAN) 10Mbps, R -&gt; L2</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txBody>
                  <a:tcPr marL="63842" marR="63842" marT="0" marB="0" anchor="ctr"/>
                </a:tc>
                <a:tc>
                  <a:txBody>
                    <a:bodyPr/>
                    <a:lstStyle/>
                    <a:p>
                      <a:pPr marL="0" marR="0">
                        <a:spcBef>
                          <a:spcPts val="300"/>
                        </a:spcBef>
                        <a:spcAft>
                          <a:spcPts val="300"/>
                        </a:spcAft>
                        <a:tabLst>
                          <a:tab pos="180340" algn="l"/>
                        </a:tabLst>
                      </a:pPr>
                      <a:r>
                        <a:rPr lang="en-US" sz="1100">
                          <a:effectLst/>
                        </a:rPr>
                        <a:t>S4- stream#1)  Total RX RATE at L1 is 10M </a:t>
                      </a:r>
                      <a:br>
                        <a:rPr lang="en-US" sz="1100">
                          <a:effectLst/>
                        </a:rPr>
                      </a:br>
                      <a:r>
                        <a:rPr lang="en-US" sz="1100">
                          <a:effectLst/>
                        </a:rPr>
                        <a:t>S4- stream#2) Total RX RATE at L2 is 10M</a:t>
                      </a:r>
                      <a:endParaRPr lang="en-US" sz="1200">
                        <a:effectLst/>
                        <a:latin typeface="Calibri" panose="020F0502020204030204" pitchFamily="34" charset="0"/>
                        <a:ea typeface="Times New Roman" panose="02020603050405020304" pitchFamily="18" charset="0"/>
                        <a:cs typeface="Arial" panose="020B0604020202020204" pitchFamily="34" charset="0"/>
                      </a:endParaRPr>
                    </a:p>
                  </a:txBody>
                  <a:tcPr marL="63842" marR="63842" marT="0" marB="0" anchor="ctr"/>
                </a:tc>
              </a:tr>
              <a:tr h="304800">
                <a:tc>
                  <a:txBody>
                    <a:bodyPr/>
                    <a:lstStyle/>
                    <a:p>
                      <a:pPr marL="0" marR="0">
                        <a:spcBef>
                          <a:spcPts val="300"/>
                        </a:spcBef>
                        <a:spcAft>
                          <a:spcPts val="300"/>
                        </a:spcAft>
                        <a:tabLst>
                          <a:tab pos="180340" algn="l"/>
                        </a:tabLst>
                      </a:pPr>
                      <a:r>
                        <a:rPr lang="en-US" sz="1100" dirty="0">
                          <a:effectLst/>
                        </a:rPr>
                        <a:t>S4- stream#1) VLAN (C-VLAN)  100Mbps, L1 -&gt; R</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txBody>
                  <a:tcPr marL="63842" marR="63842" marT="0" marB="0" anchor="ctr"/>
                </a:tc>
                <a:tc>
                  <a:txBody>
                    <a:bodyPr/>
                    <a:lstStyle/>
                    <a:p>
                      <a:pPr marL="0" marR="0">
                        <a:spcBef>
                          <a:spcPts val="300"/>
                        </a:spcBef>
                        <a:spcAft>
                          <a:spcPts val="300"/>
                        </a:spcAft>
                        <a:tabLst>
                          <a:tab pos="180340" algn="l"/>
                        </a:tabLst>
                      </a:pPr>
                      <a:r>
                        <a:rPr lang="en-US" sz="1100">
                          <a:effectLst/>
                        </a:rPr>
                        <a:t>S4- stream#1  Total RX RATE at R is 10M</a:t>
                      </a:r>
                      <a:endParaRPr lang="en-US" sz="1200">
                        <a:effectLst/>
                        <a:latin typeface="Calibri" panose="020F0502020204030204" pitchFamily="34" charset="0"/>
                        <a:ea typeface="Times New Roman" panose="02020603050405020304" pitchFamily="18" charset="0"/>
                        <a:cs typeface="Arial" panose="020B0604020202020204" pitchFamily="34" charset="0"/>
                      </a:endParaRPr>
                    </a:p>
                  </a:txBody>
                  <a:tcPr marL="63842" marR="63842" marT="0" marB="0" anchor="ctr"/>
                </a:tc>
              </a:tr>
              <a:tr h="337751">
                <a:tc>
                  <a:txBody>
                    <a:bodyPr/>
                    <a:lstStyle/>
                    <a:p>
                      <a:pPr marL="0" marR="0">
                        <a:spcBef>
                          <a:spcPts val="300"/>
                        </a:spcBef>
                        <a:spcAft>
                          <a:spcPts val="300"/>
                        </a:spcAft>
                        <a:tabLst>
                          <a:tab pos="180340" algn="l"/>
                        </a:tabLst>
                      </a:pPr>
                      <a:r>
                        <a:rPr lang="en-US" sz="1100" dirty="0">
                          <a:effectLst/>
                        </a:rPr>
                        <a:t>Stopped the traffic on S4- stream#1</a:t>
                      </a:r>
                      <a:r>
                        <a:rPr lang="en-US" sz="1100" dirty="0">
                          <a:effectLst/>
                          <a:sym typeface="Wingdings" panose="05000000000000000000" pitchFamily="2" charset="2"/>
                        </a:rPr>
                        <a:t></a:t>
                      </a:r>
                      <a:r>
                        <a:rPr lang="en-US" sz="1100" dirty="0">
                          <a:effectLst/>
                        </a:rPr>
                        <a:t> L1 -&gt; R</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txBody>
                  <a:tcPr marL="63842" marR="63842" marT="0" marB="0" anchor="ctr"/>
                </a:tc>
                <a:tc>
                  <a:txBody>
                    <a:bodyPr/>
                    <a:lstStyle/>
                    <a:p>
                      <a:pPr marL="0" marR="0">
                        <a:spcBef>
                          <a:spcPts val="300"/>
                        </a:spcBef>
                        <a:spcAft>
                          <a:spcPts val="300"/>
                        </a:spcAft>
                        <a:tabLst>
                          <a:tab pos="180340" algn="l"/>
                        </a:tabLst>
                      </a:pPr>
                      <a:r>
                        <a:rPr lang="en-US" sz="1100" dirty="0">
                          <a:effectLst/>
                        </a:rPr>
                        <a:t>S4- stream#1  Total RX RATE at R is 0M</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txBody>
                  <a:tcPr marL="63842" marR="63842" marT="0" marB="0" anchor="ctr"/>
                </a:tc>
              </a:tr>
              <a:tr h="362465">
                <a:tc>
                  <a:txBody>
                    <a:bodyPr/>
                    <a:lstStyle/>
                    <a:p>
                      <a:pPr marL="0" marR="0">
                        <a:spcBef>
                          <a:spcPts val="300"/>
                        </a:spcBef>
                        <a:spcAft>
                          <a:spcPts val="300"/>
                        </a:spcAft>
                        <a:tabLst>
                          <a:tab pos="180340" algn="l"/>
                        </a:tabLst>
                      </a:pPr>
                      <a:r>
                        <a:rPr lang="en-US" sz="1100">
                          <a:effectLst/>
                        </a:rPr>
                        <a:t>S4- stream#1) VLAN (C-VLAN)  100Mbps, L2 -&gt; R</a:t>
                      </a:r>
                      <a:endParaRPr lang="en-US" sz="1200">
                        <a:effectLst/>
                        <a:latin typeface="Calibri" panose="020F0502020204030204" pitchFamily="34" charset="0"/>
                        <a:ea typeface="Times New Roman" panose="02020603050405020304" pitchFamily="18" charset="0"/>
                        <a:cs typeface="Arial" panose="020B0604020202020204" pitchFamily="34" charset="0"/>
                      </a:endParaRPr>
                    </a:p>
                  </a:txBody>
                  <a:tcPr marL="63842" marR="63842" marT="0" marB="0" anchor="ctr"/>
                </a:tc>
                <a:tc>
                  <a:txBody>
                    <a:bodyPr/>
                    <a:lstStyle/>
                    <a:p>
                      <a:pPr marL="0" marR="0">
                        <a:spcBef>
                          <a:spcPts val="300"/>
                        </a:spcBef>
                        <a:spcAft>
                          <a:spcPts val="300"/>
                        </a:spcAft>
                        <a:tabLst>
                          <a:tab pos="180340" algn="l"/>
                        </a:tabLst>
                      </a:pPr>
                      <a:r>
                        <a:rPr lang="en-US" sz="1100" dirty="0">
                          <a:effectLst/>
                        </a:rPr>
                        <a:t>S4- stream#1  Total RX RATE at R is 10M</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txBody>
                  <a:tcPr marL="63842" marR="63842" marT="0" marB="0" anchor="ctr"/>
                </a:tc>
              </a:tr>
              <a:tr h="321276">
                <a:tc>
                  <a:txBody>
                    <a:bodyPr/>
                    <a:lstStyle/>
                    <a:p>
                      <a:pPr marL="0" marR="0">
                        <a:spcBef>
                          <a:spcPts val="300"/>
                        </a:spcBef>
                        <a:spcAft>
                          <a:spcPts val="300"/>
                        </a:spcAft>
                        <a:tabLst>
                          <a:tab pos="180340" algn="l"/>
                        </a:tabLst>
                      </a:pPr>
                      <a:r>
                        <a:rPr lang="en-US" sz="1100">
                          <a:effectLst/>
                        </a:rPr>
                        <a:t>Stopped the traffic on S4- stream#1</a:t>
                      </a:r>
                      <a:r>
                        <a:rPr lang="en-US" sz="1100">
                          <a:effectLst/>
                          <a:sym typeface="Wingdings" panose="05000000000000000000" pitchFamily="2" charset="2"/>
                        </a:rPr>
                        <a:t></a:t>
                      </a:r>
                      <a:r>
                        <a:rPr lang="en-US" sz="1100">
                          <a:effectLst/>
                        </a:rPr>
                        <a:t> L2 -&gt; R</a:t>
                      </a:r>
                      <a:endParaRPr lang="en-US" sz="1200">
                        <a:effectLst/>
                        <a:latin typeface="Calibri" panose="020F0502020204030204" pitchFamily="34" charset="0"/>
                        <a:ea typeface="Times New Roman" panose="02020603050405020304" pitchFamily="18" charset="0"/>
                        <a:cs typeface="Arial" panose="020B0604020202020204" pitchFamily="34" charset="0"/>
                      </a:endParaRPr>
                    </a:p>
                  </a:txBody>
                  <a:tcPr marL="63842" marR="63842" marT="0" marB="0" anchor="ctr"/>
                </a:tc>
                <a:tc>
                  <a:txBody>
                    <a:bodyPr/>
                    <a:lstStyle/>
                    <a:p>
                      <a:pPr marL="0" marR="0">
                        <a:spcBef>
                          <a:spcPts val="300"/>
                        </a:spcBef>
                        <a:spcAft>
                          <a:spcPts val="300"/>
                        </a:spcAft>
                        <a:tabLst>
                          <a:tab pos="180340" algn="l"/>
                        </a:tabLst>
                      </a:pPr>
                      <a:r>
                        <a:rPr lang="en-US" sz="1100" dirty="0">
                          <a:effectLst/>
                        </a:rPr>
                        <a:t>S4- stream#1  Total RX RATE at R is 0M</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txBody>
                  <a:tcPr marL="63842" marR="63842" marT="0" marB="0" anchor="ctr"/>
                </a:tc>
              </a:tr>
              <a:tr h="527222">
                <a:tc>
                  <a:txBody>
                    <a:bodyPr/>
                    <a:lstStyle/>
                    <a:p>
                      <a:pPr marL="0" marR="0">
                        <a:spcBef>
                          <a:spcPts val="300"/>
                        </a:spcBef>
                        <a:spcAft>
                          <a:spcPts val="300"/>
                        </a:spcAft>
                        <a:tabLst>
                          <a:tab pos="180340" algn="l"/>
                        </a:tabLst>
                      </a:pPr>
                      <a:r>
                        <a:rPr lang="en-US" sz="1100">
                          <a:effectLst/>
                        </a:rPr>
                        <a:t>S4- stream#1) VLAN (C-VLAN)  100Mbps, L1 -&gt; C</a:t>
                      </a:r>
                      <a:br>
                        <a:rPr lang="en-US" sz="1100">
                          <a:effectLst/>
                        </a:rPr>
                      </a:br>
                      <a:r>
                        <a:rPr lang="en-US" sz="1100">
                          <a:effectLst/>
                        </a:rPr>
                        <a:t>S4- stream#1) VLAN (C-VLAN)  100Mbps, L2 -&gt; C</a:t>
                      </a:r>
                      <a:endParaRPr lang="en-US" sz="1200">
                        <a:effectLst/>
                        <a:latin typeface="Calibri" panose="020F0502020204030204" pitchFamily="34" charset="0"/>
                        <a:ea typeface="Times New Roman" panose="02020603050405020304" pitchFamily="18" charset="0"/>
                        <a:cs typeface="Arial" panose="020B0604020202020204" pitchFamily="34" charset="0"/>
                      </a:endParaRPr>
                    </a:p>
                  </a:txBody>
                  <a:tcPr marL="63842" marR="63842" marT="0" marB="0" anchor="ctr"/>
                </a:tc>
                <a:tc>
                  <a:txBody>
                    <a:bodyPr/>
                    <a:lstStyle/>
                    <a:p>
                      <a:pPr marL="0" marR="0">
                        <a:spcBef>
                          <a:spcPts val="300"/>
                        </a:spcBef>
                        <a:spcAft>
                          <a:spcPts val="300"/>
                        </a:spcAft>
                        <a:tabLst>
                          <a:tab pos="180340" algn="l"/>
                        </a:tabLst>
                      </a:pPr>
                      <a:r>
                        <a:rPr lang="en-US" sz="1100" dirty="0">
                          <a:effectLst/>
                        </a:rPr>
                        <a:t>S4- Total RX RATE at R is 20M</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txBody>
                  <a:tcPr marL="63842" marR="63842" marT="0" marB="0" anchor="ctr"/>
                </a:tc>
              </a:tr>
              <a:tr h="494270">
                <a:tc>
                  <a:txBody>
                    <a:bodyPr/>
                    <a:lstStyle/>
                    <a:p>
                      <a:pPr marL="0" marR="0">
                        <a:spcBef>
                          <a:spcPts val="300"/>
                        </a:spcBef>
                        <a:spcAft>
                          <a:spcPts val="300"/>
                        </a:spcAft>
                        <a:tabLst>
                          <a:tab pos="180340" algn="l"/>
                        </a:tabLst>
                      </a:pPr>
                      <a:r>
                        <a:rPr lang="en-US" sz="1100">
                          <a:effectLst/>
                        </a:rPr>
                        <a:t>S4- stream#1) VLAN (C-VLAN) 100Mbps, L1 -&gt; L2</a:t>
                      </a:r>
                      <a:br>
                        <a:rPr lang="en-US" sz="1100">
                          <a:effectLst/>
                        </a:rPr>
                      </a:br>
                      <a:r>
                        <a:rPr lang="en-US" sz="1100">
                          <a:effectLst/>
                        </a:rPr>
                        <a:t>S4- stream#2) VLAN (C-VLAN) 100Mbps, L2 -&gt; L1</a:t>
                      </a:r>
                      <a:endParaRPr lang="en-US" sz="1200">
                        <a:effectLst/>
                        <a:latin typeface="Calibri" panose="020F0502020204030204" pitchFamily="34" charset="0"/>
                        <a:ea typeface="Times New Roman" panose="02020603050405020304" pitchFamily="18" charset="0"/>
                        <a:cs typeface="Arial" panose="020B0604020202020204" pitchFamily="34" charset="0"/>
                      </a:endParaRPr>
                    </a:p>
                  </a:txBody>
                  <a:tcPr marL="63842" marR="63842" marT="0" marB="0" anchor="ctr"/>
                </a:tc>
                <a:tc>
                  <a:txBody>
                    <a:bodyPr/>
                    <a:lstStyle/>
                    <a:p>
                      <a:pPr marL="0" marR="0">
                        <a:spcBef>
                          <a:spcPts val="300"/>
                        </a:spcBef>
                        <a:spcAft>
                          <a:spcPts val="300"/>
                        </a:spcAft>
                        <a:tabLst>
                          <a:tab pos="180340" algn="l"/>
                        </a:tabLst>
                      </a:pPr>
                      <a:r>
                        <a:rPr lang="en-US" sz="1100" dirty="0">
                          <a:effectLst/>
                          <a:highlight>
                            <a:srgbClr val="D3D3D3"/>
                          </a:highlight>
                        </a:rPr>
                        <a:t>Traffic in not run between leaves</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txBody>
                  <a:tcPr marL="63842" marR="63842" marT="0" marB="0" anchor="ctr"/>
                </a:tc>
              </a:tr>
            </a:tbl>
          </a:graphicData>
        </a:graphic>
      </p:graphicFrame>
    </p:spTree>
    <p:extLst>
      <p:ext uri="{BB962C8B-B14F-4D97-AF65-F5344CB8AC3E}">
        <p14:creationId xmlns:p14="http://schemas.microsoft.com/office/powerpoint/2010/main" xmlns="" val="1506905019"/>
      </p:ext>
    </p:extLst>
  </p:cSld>
  <p:clrMapOvr>
    <a:masterClrMapping/>
  </p:clrMapOvr>
  <p:transition>
    <p:fade/>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The configuration - Success Criteria</a:t>
            </a:r>
          </a:p>
        </p:txBody>
      </p:sp>
      <p:sp>
        <p:nvSpPr>
          <p:cNvPr id="3" name="Text Placeholder 2"/>
          <p:cNvSpPr>
            <a:spLocks noGrp="1"/>
          </p:cNvSpPr>
          <p:nvPr>
            <p:ph type="body" sz="quarter" idx="10"/>
          </p:nvPr>
        </p:nvSpPr>
        <p:spPr/>
        <p:txBody>
          <a:bodyPr/>
          <a:lstStyle/>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xmlns="" val="3525769459"/>
              </p:ext>
            </p:extLst>
          </p:nvPr>
        </p:nvGraphicFramePr>
        <p:xfrm>
          <a:off x="204859" y="2487826"/>
          <a:ext cx="8790860" cy="2990337"/>
        </p:xfrm>
        <a:graphic>
          <a:graphicData uri="http://schemas.openxmlformats.org/drawingml/2006/table">
            <a:tbl>
              <a:tblPr firstRow="1" firstCol="1" bandRow="1">
                <a:tableStyleId>{85BE263C-DBD7-4A20-BB59-AAB30ACAA65A}</a:tableStyleId>
              </a:tblPr>
              <a:tblGrid>
                <a:gridCol w="4100384"/>
                <a:gridCol w="4690476"/>
              </a:tblGrid>
              <a:tr h="271848">
                <a:tc>
                  <a:txBody>
                    <a:bodyPr/>
                    <a:lstStyle/>
                    <a:p>
                      <a:pPr marL="0" marR="0">
                        <a:spcBef>
                          <a:spcPts val="300"/>
                        </a:spcBef>
                        <a:spcAft>
                          <a:spcPts val="300"/>
                        </a:spcAft>
                      </a:pPr>
                      <a:r>
                        <a:rPr lang="en-US" sz="1600" b="1">
                          <a:effectLst/>
                          <a:latin typeface="Calibri" panose="020F0502020204030204" pitchFamily="34" charset="0"/>
                          <a:ea typeface="Times New Roman" panose="02020603050405020304" pitchFamily="18" charset="0"/>
                          <a:cs typeface="Arial" panose="020B0604020202020204" pitchFamily="34" charset="0"/>
                        </a:rPr>
                        <a:t>OAM MEP (Root to all leaves)</a:t>
                      </a:r>
                    </a:p>
                  </a:txBody>
                  <a:tcPr marL="68580" marR="68580" marT="0" marB="0"/>
                </a:tc>
                <a:tc>
                  <a:txBody>
                    <a:bodyPr/>
                    <a:lstStyle/>
                    <a:p>
                      <a:pPr marL="0" marR="0">
                        <a:spcBef>
                          <a:spcPts val="300"/>
                        </a:spcBef>
                        <a:spcAft>
                          <a:spcPts val="300"/>
                        </a:spcAft>
                      </a:pPr>
                      <a:r>
                        <a:rPr lang="en-US" sz="1600" b="1">
                          <a:effectLst/>
                          <a:latin typeface="Calibri" panose="020F0502020204030204" pitchFamily="34" charset="0"/>
                          <a:ea typeface="Times New Roman" panose="02020603050405020304" pitchFamily="18" charset="0"/>
                          <a:cs typeface="Arial" panose="020B0604020202020204" pitchFamily="34" charset="0"/>
                        </a:rPr>
                        <a:t>Expected Results</a:t>
                      </a:r>
                    </a:p>
                  </a:txBody>
                  <a:tcPr marL="68580" marR="68580" marT="0" marB="0"/>
                </a:tc>
              </a:tr>
              <a:tr h="906163">
                <a:tc>
                  <a:txBody>
                    <a:bodyPr/>
                    <a:lstStyle/>
                    <a:p>
                      <a:pPr marL="0" marR="0">
                        <a:spcBef>
                          <a:spcPts val="300"/>
                        </a:spcBef>
                        <a:spcAft>
                          <a:spcPts val="300"/>
                        </a:spcAft>
                        <a:tabLst>
                          <a:tab pos="180340" algn="l"/>
                        </a:tabLst>
                      </a:pPr>
                      <a:r>
                        <a:rPr lang="en-US" sz="1100" b="1">
                          <a:effectLst/>
                          <a:latin typeface="Calibri" panose="020F0502020204030204" pitchFamily="34" charset="0"/>
                          <a:ea typeface="Times New Roman" panose="02020603050405020304" pitchFamily="18" charset="0"/>
                          <a:cs typeface="Arial" panose="020B0604020202020204" pitchFamily="34" charset="0"/>
                        </a:rPr>
                        <a:t>Concentrator</a:t>
                      </a:r>
                      <a:r>
                        <a:rPr lang="en-US" sz="1100">
                          <a:effectLst/>
                          <a:latin typeface="Calibri" panose="020F0502020204030204" pitchFamily="34" charset="0"/>
                          <a:ea typeface="Times New Roman" panose="02020603050405020304" pitchFamily="18" charset="0"/>
                          <a:cs typeface="Arial" panose="020B0604020202020204" pitchFamily="34" charset="0"/>
                        </a:rPr>
                        <a:t> : MEP “R”</a:t>
                      </a:r>
                      <a:endParaRPr lang="en-US" sz="1400">
                        <a:effectLst/>
                        <a:latin typeface="Calibri" panose="020F0502020204030204" pitchFamily="34" charset="0"/>
                        <a:ea typeface="Times New Roman" panose="02020603050405020304" pitchFamily="18" charset="0"/>
                        <a:cs typeface="Arial" panose="020B0604020202020204" pitchFamily="34" charset="0"/>
                      </a:endParaRPr>
                    </a:p>
                    <a:p>
                      <a:pPr marL="342900" marR="0" lvl="0" indent="-342900">
                        <a:spcBef>
                          <a:spcPts val="300"/>
                        </a:spcBef>
                        <a:spcAft>
                          <a:spcPts val="300"/>
                        </a:spcAft>
                        <a:buFont typeface="Calibri" panose="020F0502020204030204" pitchFamily="34" charset="0"/>
                        <a:buChar char="-"/>
                        <a:tabLst>
                          <a:tab pos="180340" algn="l"/>
                        </a:tabLst>
                      </a:pPr>
                      <a:r>
                        <a:rPr lang="en-US" sz="1100">
                          <a:effectLst/>
                          <a:latin typeface="Calibri" panose="020F0502020204030204" pitchFamily="34" charset="0"/>
                          <a:ea typeface="Times New Roman" panose="02020603050405020304" pitchFamily="18" charset="0"/>
                          <a:cs typeface="Calibri" panose="020F0502020204030204" pitchFamily="34" charset="0"/>
                        </a:rPr>
                        <a:t>REM MEP “L1”</a:t>
                      </a:r>
                      <a:endParaRPr lang="en-US" sz="1400">
                        <a:effectLst/>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spcBef>
                          <a:spcPts val="300"/>
                        </a:spcBef>
                        <a:spcAft>
                          <a:spcPts val="300"/>
                        </a:spcAft>
                        <a:buFont typeface="Calibri" panose="020F0502020204030204" pitchFamily="34" charset="0"/>
                        <a:buChar char="-"/>
                        <a:tabLst>
                          <a:tab pos="180340" algn="l"/>
                        </a:tabLst>
                      </a:pPr>
                      <a:r>
                        <a:rPr lang="en-US" sz="1100">
                          <a:effectLst/>
                          <a:latin typeface="Calibri" panose="020F0502020204030204" pitchFamily="34" charset="0"/>
                          <a:ea typeface="Times New Roman" panose="02020603050405020304" pitchFamily="18" charset="0"/>
                          <a:cs typeface="Calibri" panose="020F0502020204030204" pitchFamily="34" charset="0"/>
                        </a:rPr>
                        <a:t>REM MEP “L2”</a:t>
                      </a:r>
                      <a:endParaRPr lang="en-US" sz="14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tc>
                  <a:txBody>
                    <a:bodyPr/>
                    <a:lstStyle/>
                    <a:p>
                      <a:pPr marL="0" marR="0">
                        <a:spcBef>
                          <a:spcPts val="300"/>
                        </a:spcBef>
                        <a:spcAft>
                          <a:spcPts val="300"/>
                        </a:spcAft>
                        <a:tabLst>
                          <a:tab pos="180340" algn="l"/>
                        </a:tabLst>
                      </a:pPr>
                      <a:r>
                        <a:rPr lang="en-US" sz="1100">
                          <a:effectLst/>
                          <a:latin typeface="Calibri" panose="020F0502020204030204" pitchFamily="34" charset="0"/>
                          <a:ea typeface="Times New Roman" panose="02020603050405020304" pitchFamily="18" charset="0"/>
                          <a:cs typeface="Arial" panose="020B0604020202020204" pitchFamily="34" charset="0"/>
                        </a:rPr>
                        <a:t>OAM Status:  R &lt;-&gt; L1   “</a:t>
                      </a:r>
                      <a:r>
                        <a:rPr lang="en-US" sz="1100" b="1">
                          <a:effectLst/>
                          <a:latin typeface="Calibri" panose="020F0502020204030204" pitchFamily="34" charset="0"/>
                          <a:ea typeface="Times New Roman" panose="02020603050405020304" pitchFamily="18" charset="0"/>
                          <a:cs typeface="Arial" panose="020B0604020202020204" pitchFamily="34" charset="0"/>
                        </a:rPr>
                        <a:t>OK</a:t>
                      </a:r>
                      <a:r>
                        <a:rPr lang="en-US" sz="1100">
                          <a:effectLst/>
                          <a:latin typeface="Calibri" panose="020F0502020204030204" pitchFamily="34" charset="0"/>
                          <a:ea typeface="Times New Roman" panose="02020603050405020304" pitchFamily="18" charset="0"/>
                          <a:cs typeface="Arial" panose="020B0604020202020204" pitchFamily="34" charset="0"/>
                        </a:rPr>
                        <a:t>”</a:t>
                      </a:r>
                      <a:endParaRPr lang="en-US" sz="1400">
                        <a:effectLst/>
                        <a:latin typeface="Calibri" panose="020F0502020204030204" pitchFamily="34" charset="0"/>
                        <a:ea typeface="Times New Roman" panose="02020603050405020304" pitchFamily="18" charset="0"/>
                        <a:cs typeface="Arial" panose="020B0604020202020204" pitchFamily="34" charset="0"/>
                      </a:endParaRPr>
                    </a:p>
                    <a:p>
                      <a:pPr marL="0" marR="0">
                        <a:spcBef>
                          <a:spcPts val="300"/>
                        </a:spcBef>
                        <a:spcAft>
                          <a:spcPts val="300"/>
                        </a:spcAft>
                        <a:tabLst>
                          <a:tab pos="180340" algn="l"/>
                        </a:tabLst>
                      </a:pPr>
                      <a:r>
                        <a:rPr lang="en-US" sz="1100">
                          <a:effectLst/>
                          <a:latin typeface="Calibri" panose="020F0502020204030204" pitchFamily="34" charset="0"/>
                          <a:ea typeface="Times New Roman" panose="02020603050405020304" pitchFamily="18" charset="0"/>
                          <a:cs typeface="Arial" panose="020B0604020202020204" pitchFamily="34" charset="0"/>
                        </a:rPr>
                        <a:t>OAM Status:  R &lt;-&gt; L2   “</a:t>
                      </a:r>
                      <a:r>
                        <a:rPr lang="en-US" sz="1100" b="1">
                          <a:effectLst/>
                          <a:latin typeface="Calibri" panose="020F0502020204030204" pitchFamily="34" charset="0"/>
                          <a:ea typeface="Times New Roman" panose="02020603050405020304" pitchFamily="18" charset="0"/>
                          <a:cs typeface="Arial" panose="020B0604020202020204" pitchFamily="34" charset="0"/>
                        </a:rPr>
                        <a:t>OK</a:t>
                      </a:r>
                      <a:r>
                        <a:rPr lang="en-US" sz="1100">
                          <a:effectLst/>
                          <a:latin typeface="Calibri" panose="020F0502020204030204" pitchFamily="34" charset="0"/>
                          <a:ea typeface="Times New Roman" panose="02020603050405020304" pitchFamily="18" charset="0"/>
                          <a:cs typeface="Arial" panose="020B0604020202020204" pitchFamily="34" charset="0"/>
                        </a:rPr>
                        <a:t>”</a:t>
                      </a:r>
                      <a:endParaRPr lang="en-US" sz="14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r>
              <a:tr h="906163">
                <a:tc>
                  <a:txBody>
                    <a:bodyPr/>
                    <a:lstStyle/>
                    <a:p>
                      <a:pPr marL="0" marR="0">
                        <a:spcBef>
                          <a:spcPts val="300"/>
                        </a:spcBef>
                        <a:spcAft>
                          <a:spcPts val="300"/>
                        </a:spcAft>
                        <a:tabLst>
                          <a:tab pos="180340" algn="l"/>
                        </a:tabLst>
                      </a:pPr>
                      <a:r>
                        <a:rPr lang="en-US" sz="1100" b="1">
                          <a:effectLst/>
                          <a:latin typeface="Calibri" panose="020F0502020204030204" pitchFamily="34" charset="0"/>
                          <a:ea typeface="Times New Roman" panose="02020603050405020304" pitchFamily="18" charset="0"/>
                          <a:cs typeface="Arial" panose="020B0604020202020204" pitchFamily="34" charset="0"/>
                        </a:rPr>
                        <a:t>L1 (Leave)</a:t>
                      </a:r>
                      <a:r>
                        <a:rPr lang="en-US" sz="1100">
                          <a:effectLst/>
                          <a:latin typeface="Calibri" panose="020F0502020204030204" pitchFamily="34" charset="0"/>
                          <a:ea typeface="Times New Roman" panose="02020603050405020304" pitchFamily="18" charset="0"/>
                          <a:cs typeface="Arial" panose="020B0604020202020204" pitchFamily="34" charset="0"/>
                        </a:rPr>
                        <a:t> : MEP “L1”</a:t>
                      </a:r>
                      <a:endParaRPr lang="en-US" sz="1400">
                        <a:effectLst/>
                        <a:latin typeface="Calibri" panose="020F0502020204030204" pitchFamily="34" charset="0"/>
                        <a:ea typeface="Times New Roman" panose="02020603050405020304" pitchFamily="18" charset="0"/>
                        <a:cs typeface="Arial" panose="020B0604020202020204" pitchFamily="34" charset="0"/>
                      </a:endParaRPr>
                    </a:p>
                    <a:p>
                      <a:pPr marL="342900" marR="0" lvl="0" indent="-342900">
                        <a:spcBef>
                          <a:spcPts val="300"/>
                        </a:spcBef>
                        <a:spcAft>
                          <a:spcPts val="300"/>
                        </a:spcAft>
                        <a:buFont typeface="Calibri" panose="020F0502020204030204" pitchFamily="34" charset="0"/>
                        <a:buChar char="-"/>
                        <a:tabLst>
                          <a:tab pos="180340" algn="l"/>
                        </a:tabLst>
                      </a:pPr>
                      <a:r>
                        <a:rPr lang="en-US" sz="1100">
                          <a:effectLst/>
                          <a:latin typeface="Calibri" panose="020F0502020204030204" pitchFamily="34" charset="0"/>
                          <a:ea typeface="Times New Roman" panose="02020603050405020304" pitchFamily="18" charset="0"/>
                          <a:cs typeface="Calibri" panose="020F0502020204030204" pitchFamily="34" charset="0"/>
                        </a:rPr>
                        <a:t>REM MEP “R”</a:t>
                      </a:r>
                      <a:endParaRPr lang="en-US" sz="14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tc>
                  <a:txBody>
                    <a:bodyPr/>
                    <a:lstStyle/>
                    <a:p>
                      <a:pPr marL="0" marR="0">
                        <a:spcBef>
                          <a:spcPts val="300"/>
                        </a:spcBef>
                        <a:spcAft>
                          <a:spcPts val="300"/>
                        </a:spcAft>
                        <a:tabLst>
                          <a:tab pos="180340" algn="l"/>
                        </a:tabLst>
                      </a:pPr>
                      <a:r>
                        <a:rPr lang="en-US" sz="1100">
                          <a:effectLst/>
                          <a:latin typeface="Calibri" panose="020F0502020204030204" pitchFamily="34" charset="0"/>
                          <a:ea typeface="Times New Roman" panose="02020603050405020304" pitchFamily="18" charset="0"/>
                          <a:cs typeface="Arial" panose="020B0604020202020204" pitchFamily="34" charset="0"/>
                        </a:rPr>
                        <a:t>OAM Status:  L1 &lt;-&gt; R   “</a:t>
                      </a:r>
                      <a:r>
                        <a:rPr lang="en-US" sz="1100" b="1">
                          <a:effectLst/>
                          <a:latin typeface="Calibri" panose="020F0502020204030204" pitchFamily="34" charset="0"/>
                          <a:ea typeface="Times New Roman" panose="02020603050405020304" pitchFamily="18" charset="0"/>
                          <a:cs typeface="Arial" panose="020B0604020202020204" pitchFamily="34" charset="0"/>
                        </a:rPr>
                        <a:t>OK</a:t>
                      </a:r>
                      <a:r>
                        <a:rPr lang="en-US" sz="1100">
                          <a:effectLst/>
                          <a:latin typeface="Calibri" panose="020F0502020204030204" pitchFamily="34" charset="0"/>
                          <a:ea typeface="Times New Roman" panose="02020603050405020304" pitchFamily="18" charset="0"/>
                          <a:cs typeface="Arial" panose="020B0604020202020204" pitchFamily="34" charset="0"/>
                        </a:rPr>
                        <a:t>”</a:t>
                      </a:r>
                      <a:endParaRPr lang="en-US" sz="14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r>
              <a:tr h="906163">
                <a:tc>
                  <a:txBody>
                    <a:bodyPr/>
                    <a:lstStyle/>
                    <a:p>
                      <a:pPr marL="0" marR="0">
                        <a:spcBef>
                          <a:spcPts val="300"/>
                        </a:spcBef>
                        <a:spcAft>
                          <a:spcPts val="300"/>
                        </a:spcAft>
                        <a:tabLst>
                          <a:tab pos="180340" algn="l"/>
                        </a:tabLst>
                      </a:pPr>
                      <a:r>
                        <a:rPr lang="en-US" sz="1100" b="1">
                          <a:effectLst/>
                          <a:latin typeface="Calibri" panose="020F0502020204030204" pitchFamily="34" charset="0"/>
                          <a:ea typeface="Times New Roman" panose="02020603050405020304" pitchFamily="18" charset="0"/>
                          <a:cs typeface="Arial" panose="020B0604020202020204" pitchFamily="34" charset="0"/>
                        </a:rPr>
                        <a:t>L2 (Leave)</a:t>
                      </a:r>
                      <a:r>
                        <a:rPr lang="en-US" sz="1100">
                          <a:effectLst/>
                          <a:latin typeface="Calibri" panose="020F0502020204030204" pitchFamily="34" charset="0"/>
                          <a:ea typeface="Times New Roman" panose="02020603050405020304" pitchFamily="18" charset="0"/>
                          <a:cs typeface="Arial" panose="020B0604020202020204" pitchFamily="34" charset="0"/>
                        </a:rPr>
                        <a:t> : MEP “L2”</a:t>
                      </a:r>
                      <a:endParaRPr lang="en-US" sz="1400">
                        <a:effectLst/>
                        <a:latin typeface="Calibri" panose="020F0502020204030204" pitchFamily="34" charset="0"/>
                        <a:ea typeface="Times New Roman" panose="02020603050405020304" pitchFamily="18" charset="0"/>
                        <a:cs typeface="Arial" panose="020B0604020202020204" pitchFamily="34" charset="0"/>
                      </a:endParaRPr>
                    </a:p>
                    <a:p>
                      <a:pPr marL="342900" marR="0" lvl="0" indent="-342900">
                        <a:spcBef>
                          <a:spcPts val="300"/>
                        </a:spcBef>
                        <a:spcAft>
                          <a:spcPts val="300"/>
                        </a:spcAft>
                        <a:buFont typeface="Calibri" panose="020F0502020204030204" pitchFamily="34" charset="0"/>
                        <a:buChar char="-"/>
                        <a:tabLst>
                          <a:tab pos="180340" algn="l"/>
                        </a:tabLst>
                      </a:pPr>
                      <a:r>
                        <a:rPr lang="en-US" sz="1100">
                          <a:effectLst/>
                          <a:latin typeface="Calibri" panose="020F0502020204030204" pitchFamily="34" charset="0"/>
                          <a:ea typeface="Times New Roman" panose="02020603050405020304" pitchFamily="18" charset="0"/>
                          <a:cs typeface="Calibri" panose="020F0502020204030204" pitchFamily="34" charset="0"/>
                        </a:rPr>
                        <a:t>REM MEP “R”</a:t>
                      </a:r>
                      <a:endParaRPr lang="en-US" sz="14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tc>
                  <a:txBody>
                    <a:bodyPr/>
                    <a:lstStyle/>
                    <a:p>
                      <a:pPr marL="0" marR="0">
                        <a:spcBef>
                          <a:spcPts val="300"/>
                        </a:spcBef>
                        <a:spcAft>
                          <a:spcPts val="300"/>
                        </a:spcAft>
                        <a:tabLst>
                          <a:tab pos="180340" algn="l"/>
                        </a:tabLst>
                      </a:pPr>
                      <a:r>
                        <a:rPr lang="en-US" sz="1100" dirty="0">
                          <a:effectLst/>
                          <a:latin typeface="Calibri" panose="020F0502020204030204" pitchFamily="34" charset="0"/>
                          <a:ea typeface="Times New Roman" panose="02020603050405020304" pitchFamily="18" charset="0"/>
                          <a:cs typeface="Arial" panose="020B0604020202020204" pitchFamily="34" charset="0"/>
                        </a:rPr>
                        <a:t>OAM Status:  L2 &lt;-&gt; R   “</a:t>
                      </a:r>
                      <a:r>
                        <a:rPr lang="en-US" sz="1100" b="1" dirty="0">
                          <a:effectLst/>
                          <a:latin typeface="Calibri" panose="020F0502020204030204" pitchFamily="34" charset="0"/>
                          <a:ea typeface="Times New Roman" panose="02020603050405020304" pitchFamily="18" charset="0"/>
                          <a:cs typeface="Arial" panose="020B0604020202020204" pitchFamily="34" charset="0"/>
                        </a:rPr>
                        <a:t>OK</a:t>
                      </a:r>
                      <a:r>
                        <a:rPr lang="en-US" sz="1100" dirty="0">
                          <a:effectLst/>
                          <a:latin typeface="Calibri" panose="020F0502020204030204" pitchFamily="34" charset="0"/>
                          <a:ea typeface="Times New Roman" panose="02020603050405020304" pitchFamily="18" charset="0"/>
                          <a:cs typeface="Arial" panose="020B0604020202020204" pitchFamily="34" charset="0"/>
                        </a:rPr>
                        <a:t>”</a:t>
                      </a:r>
                      <a:endParaRPr lang="en-US" sz="14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r>
            </a:tbl>
          </a:graphicData>
        </a:graphic>
      </p:graphicFrame>
    </p:spTree>
    <p:extLst>
      <p:ext uri="{BB962C8B-B14F-4D97-AF65-F5344CB8AC3E}">
        <p14:creationId xmlns:p14="http://schemas.microsoft.com/office/powerpoint/2010/main" xmlns="" val="1364549107"/>
      </p:ext>
    </p:extLst>
  </p:cSld>
  <p:clrMapOvr>
    <a:masterClrMapping/>
  </p:clrMapOvr>
  <p:transition>
    <p:fade/>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dirty="0" smtClean="0"/>
              <a:t>Service Activation Test – Y.1564</a:t>
            </a:r>
            <a:endParaRPr lang="en-US" dirty="0"/>
          </a:p>
        </p:txBody>
      </p:sp>
      <p:sp>
        <p:nvSpPr>
          <p:cNvPr id="3" name="Freeform 5"/>
          <p:cNvSpPr>
            <a:spLocks/>
          </p:cNvSpPr>
          <p:nvPr/>
        </p:nvSpPr>
        <p:spPr bwMode="auto">
          <a:xfrm>
            <a:off x="4470573" y="3327892"/>
            <a:ext cx="4308475" cy="3248025"/>
          </a:xfrm>
          <a:custGeom>
            <a:avLst/>
            <a:gdLst/>
            <a:ahLst/>
            <a:cxnLst>
              <a:cxn ang="0">
                <a:pos x="0" y="1556"/>
              </a:cxn>
              <a:cxn ang="0">
                <a:pos x="4" y="1604"/>
              </a:cxn>
              <a:cxn ang="0">
                <a:pos x="18" y="1650"/>
              </a:cxn>
              <a:cxn ang="0">
                <a:pos x="40" y="1694"/>
              </a:cxn>
              <a:cxn ang="0">
                <a:pos x="70" y="1732"/>
              </a:cxn>
              <a:cxn ang="0">
                <a:pos x="104" y="1766"/>
              </a:cxn>
              <a:cxn ang="0">
                <a:pos x="146" y="1792"/>
              </a:cxn>
              <a:cxn ang="0">
                <a:pos x="190" y="1810"/>
              </a:cxn>
              <a:cxn ang="0">
                <a:pos x="238" y="1820"/>
              </a:cxn>
              <a:cxn ang="0">
                <a:pos x="2474" y="2044"/>
              </a:cxn>
              <a:cxn ang="0">
                <a:pos x="2522" y="2044"/>
              </a:cxn>
              <a:cxn ang="0">
                <a:pos x="2568" y="2034"/>
              </a:cxn>
              <a:cxn ang="0">
                <a:pos x="2608" y="2016"/>
              </a:cxn>
              <a:cxn ang="0">
                <a:pos x="2644" y="1992"/>
              </a:cxn>
              <a:cxn ang="0">
                <a:pos x="2672" y="1958"/>
              </a:cxn>
              <a:cxn ang="0">
                <a:pos x="2694" y="1920"/>
              </a:cxn>
              <a:cxn ang="0">
                <a:pos x="2708" y="1876"/>
              </a:cxn>
              <a:cxn ang="0">
                <a:pos x="2714" y="1828"/>
              </a:cxn>
              <a:cxn ang="0">
                <a:pos x="2714" y="240"/>
              </a:cxn>
              <a:cxn ang="0">
                <a:pos x="2708" y="192"/>
              </a:cxn>
              <a:cxn ang="0">
                <a:pos x="2694" y="148"/>
              </a:cxn>
              <a:cxn ang="0">
                <a:pos x="2672" y="106"/>
              </a:cxn>
              <a:cxn ang="0">
                <a:pos x="2642" y="72"/>
              </a:cxn>
              <a:cxn ang="0">
                <a:pos x="2608" y="42"/>
              </a:cxn>
              <a:cxn ang="0">
                <a:pos x="2566" y="20"/>
              </a:cxn>
              <a:cxn ang="0">
                <a:pos x="2522" y="6"/>
              </a:cxn>
              <a:cxn ang="0">
                <a:pos x="2474" y="0"/>
              </a:cxn>
              <a:cxn ang="0">
                <a:pos x="238" y="0"/>
              </a:cxn>
              <a:cxn ang="0">
                <a:pos x="190" y="6"/>
              </a:cxn>
              <a:cxn ang="0">
                <a:pos x="146" y="20"/>
              </a:cxn>
              <a:cxn ang="0">
                <a:pos x="106" y="42"/>
              </a:cxn>
              <a:cxn ang="0">
                <a:pos x="70" y="72"/>
              </a:cxn>
              <a:cxn ang="0">
                <a:pos x="40" y="106"/>
              </a:cxn>
              <a:cxn ang="0">
                <a:pos x="18" y="148"/>
              </a:cxn>
              <a:cxn ang="0">
                <a:pos x="4" y="192"/>
              </a:cxn>
              <a:cxn ang="0">
                <a:pos x="0" y="240"/>
              </a:cxn>
            </a:cxnLst>
            <a:rect l="0" t="0" r="r" b="b"/>
            <a:pathLst>
              <a:path w="2714" h="2046">
                <a:moveTo>
                  <a:pt x="0" y="1556"/>
                </a:moveTo>
                <a:lnTo>
                  <a:pt x="0" y="1556"/>
                </a:lnTo>
                <a:lnTo>
                  <a:pt x="0" y="1580"/>
                </a:lnTo>
                <a:lnTo>
                  <a:pt x="4" y="1604"/>
                </a:lnTo>
                <a:lnTo>
                  <a:pt x="10" y="1628"/>
                </a:lnTo>
                <a:lnTo>
                  <a:pt x="18" y="1650"/>
                </a:lnTo>
                <a:lnTo>
                  <a:pt x="28" y="1672"/>
                </a:lnTo>
                <a:lnTo>
                  <a:pt x="40" y="1694"/>
                </a:lnTo>
                <a:lnTo>
                  <a:pt x="54" y="1714"/>
                </a:lnTo>
                <a:lnTo>
                  <a:pt x="70" y="1732"/>
                </a:lnTo>
                <a:lnTo>
                  <a:pt x="86" y="1750"/>
                </a:lnTo>
                <a:lnTo>
                  <a:pt x="104" y="1766"/>
                </a:lnTo>
                <a:lnTo>
                  <a:pt x="124" y="1780"/>
                </a:lnTo>
                <a:lnTo>
                  <a:pt x="146" y="1792"/>
                </a:lnTo>
                <a:lnTo>
                  <a:pt x="166" y="1802"/>
                </a:lnTo>
                <a:lnTo>
                  <a:pt x="190" y="1810"/>
                </a:lnTo>
                <a:lnTo>
                  <a:pt x="214" y="1816"/>
                </a:lnTo>
                <a:lnTo>
                  <a:pt x="238" y="1820"/>
                </a:lnTo>
                <a:lnTo>
                  <a:pt x="2474" y="2044"/>
                </a:lnTo>
                <a:lnTo>
                  <a:pt x="2474" y="2044"/>
                </a:lnTo>
                <a:lnTo>
                  <a:pt x="2500" y="2046"/>
                </a:lnTo>
                <a:lnTo>
                  <a:pt x="2522" y="2044"/>
                </a:lnTo>
                <a:lnTo>
                  <a:pt x="2546" y="2040"/>
                </a:lnTo>
                <a:lnTo>
                  <a:pt x="2568" y="2034"/>
                </a:lnTo>
                <a:lnTo>
                  <a:pt x="2588" y="2026"/>
                </a:lnTo>
                <a:lnTo>
                  <a:pt x="2608" y="2016"/>
                </a:lnTo>
                <a:lnTo>
                  <a:pt x="2626" y="2004"/>
                </a:lnTo>
                <a:lnTo>
                  <a:pt x="2644" y="1992"/>
                </a:lnTo>
                <a:lnTo>
                  <a:pt x="2658" y="1976"/>
                </a:lnTo>
                <a:lnTo>
                  <a:pt x="2672" y="1958"/>
                </a:lnTo>
                <a:lnTo>
                  <a:pt x="2684" y="1940"/>
                </a:lnTo>
                <a:lnTo>
                  <a:pt x="2694" y="1920"/>
                </a:lnTo>
                <a:lnTo>
                  <a:pt x="2702" y="1898"/>
                </a:lnTo>
                <a:lnTo>
                  <a:pt x="2708" y="1876"/>
                </a:lnTo>
                <a:lnTo>
                  <a:pt x="2712" y="1854"/>
                </a:lnTo>
                <a:lnTo>
                  <a:pt x="2714" y="1828"/>
                </a:lnTo>
                <a:lnTo>
                  <a:pt x="2714" y="240"/>
                </a:lnTo>
                <a:lnTo>
                  <a:pt x="2714" y="240"/>
                </a:lnTo>
                <a:lnTo>
                  <a:pt x="2712" y="216"/>
                </a:lnTo>
                <a:lnTo>
                  <a:pt x="2708" y="192"/>
                </a:lnTo>
                <a:lnTo>
                  <a:pt x="2702" y="170"/>
                </a:lnTo>
                <a:lnTo>
                  <a:pt x="2694" y="148"/>
                </a:lnTo>
                <a:lnTo>
                  <a:pt x="2684" y="126"/>
                </a:lnTo>
                <a:lnTo>
                  <a:pt x="2672" y="106"/>
                </a:lnTo>
                <a:lnTo>
                  <a:pt x="2658" y="88"/>
                </a:lnTo>
                <a:lnTo>
                  <a:pt x="2642" y="72"/>
                </a:lnTo>
                <a:lnTo>
                  <a:pt x="2626" y="56"/>
                </a:lnTo>
                <a:lnTo>
                  <a:pt x="2608" y="42"/>
                </a:lnTo>
                <a:lnTo>
                  <a:pt x="2588" y="30"/>
                </a:lnTo>
                <a:lnTo>
                  <a:pt x="2566" y="20"/>
                </a:lnTo>
                <a:lnTo>
                  <a:pt x="2544" y="12"/>
                </a:lnTo>
                <a:lnTo>
                  <a:pt x="2522" y="6"/>
                </a:lnTo>
                <a:lnTo>
                  <a:pt x="2498" y="2"/>
                </a:lnTo>
                <a:lnTo>
                  <a:pt x="2474" y="0"/>
                </a:lnTo>
                <a:lnTo>
                  <a:pt x="238" y="0"/>
                </a:lnTo>
                <a:lnTo>
                  <a:pt x="238" y="0"/>
                </a:lnTo>
                <a:lnTo>
                  <a:pt x="214" y="2"/>
                </a:lnTo>
                <a:lnTo>
                  <a:pt x="190" y="6"/>
                </a:lnTo>
                <a:lnTo>
                  <a:pt x="168" y="12"/>
                </a:lnTo>
                <a:lnTo>
                  <a:pt x="146" y="20"/>
                </a:lnTo>
                <a:lnTo>
                  <a:pt x="124" y="30"/>
                </a:lnTo>
                <a:lnTo>
                  <a:pt x="106" y="42"/>
                </a:lnTo>
                <a:lnTo>
                  <a:pt x="86" y="56"/>
                </a:lnTo>
                <a:lnTo>
                  <a:pt x="70" y="72"/>
                </a:lnTo>
                <a:lnTo>
                  <a:pt x="54" y="88"/>
                </a:lnTo>
                <a:lnTo>
                  <a:pt x="40" y="106"/>
                </a:lnTo>
                <a:lnTo>
                  <a:pt x="28" y="126"/>
                </a:lnTo>
                <a:lnTo>
                  <a:pt x="18" y="148"/>
                </a:lnTo>
                <a:lnTo>
                  <a:pt x="10" y="170"/>
                </a:lnTo>
                <a:lnTo>
                  <a:pt x="4" y="192"/>
                </a:lnTo>
                <a:lnTo>
                  <a:pt x="0" y="216"/>
                </a:lnTo>
                <a:lnTo>
                  <a:pt x="0" y="240"/>
                </a:lnTo>
                <a:lnTo>
                  <a:pt x="0" y="1556"/>
                </a:lnTo>
                <a:close/>
              </a:path>
            </a:pathLst>
          </a:custGeom>
          <a:blipFill>
            <a:blip r:embed="rId2" cstate="print"/>
            <a:stretch>
              <a:fillRect/>
            </a:stretch>
          </a:blipFill>
          <a:ln w="9525">
            <a:noFill/>
            <a:round/>
            <a:headEnd/>
            <a:tailEnd/>
          </a:ln>
          <a:effectLst>
            <a:outerShdw blurRad="228600" dist="152400" dir="4200000" algn="tl" rotWithShape="0">
              <a:prstClr val="black">
                <a:alpha val="50000"/>
              </a:prstClr>
            </a:outerShdw>
          </a:effectLst>
        </p:spPr>
        <p:txBody>
          <a:bodyPr vert="horz" wrap="square" lIns="91440" tIns="45720" rIns="91440" bIns="45720" numCol="1" anchor="t" anchorCtr="0" compatLnSpc="1">
            <a:prstTxWarp prst="textNoShape">
              <a:avLst/>
            </a:prstTxWarp>
          </a:bodyPr>
          <a:lstStyle/>
          <a:p>
            <a:pPr marL="0" algn="l" defTabSz="914400" rtl="0" eaLnBrk="1" latinLnBrk="0" hangingPunct="1"/>
            <a:endParaRPr lang="en-US" sz="1800" kern="1200">
              <a:solidFill>
                <a:schemeClr val="tx1"/>
              </a:solidFill>
              <a:latin typeface="+mn-lt"/>
              <a:ea typeface="+mn-ea"/>
              <a:cs typeface="+mn-cs"/>
            </a:endParaRPr>
          </a:p>
        </p:txBody>
      </p:sp>
    </p:spTree>
    <p:extLst>
      <p:ext uri="{BB962C8B-B14F-4D97-AF65-F5344CB8AC3E}">
        <p14:creationId xmlns:p14="http://schemas.microsoft.com/office/powerpoint/2010/main" xmlns="" val="1835023237"/>
      </p:ext>
    </p:extLst>
  </p:cSld>
  <p:clrMapOvr>
    <a:masterClrMapping/>
  </p:clrMapOvr>
  <p:transition>
    <p:fade/>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srcRect t="10115" r="86110" b="3638"/>
          <a:stretch/>
        </p:blipFill>
        <p:spPr>
          <a:xfrm>
            <a:off x="6782939" y="2604730"/>
            <a:ext cx="2338271" cy="4253270"/>
          </a:xfrm>
          <a:prstGeom prst="rect">
            <a:avLst/>
          </a:prstGeom>
        </p:spPr>
      </p:pic>
      <p:sp>
        <p:nvSpPr>
          <p:cNvPr id="2" name="Title 1"/>
          <p:cNvSpPr>
            <a:spLocks noGrp="1"/>
          </p:cNvSpPr>
          <p:nvPr>
            <p:ph type="title"/>
          </p:nvPr>
        </p:nvSpPr>
        <p:spPr/>
        <p:txBody>
          <a:bodyPr/>
          <a:lstStyle/>
          <a:p>
            <a:r>
              <a:rPr lang="en-US" dirty="0"/>
              <a:t>Y.1564 Service Activation Test</a:t>
            </a:r>
          </a:p>
        </p:txBody>
      </p:sp>
      <p:sp>
        <p:nvSpPr>
          <p:cNvPr id="3" name="Text Placeholder 2"/>
          <p:cNvSpPr>
            <a:spLocks noGrp="1"/>
          </p:cNvSpPr>
          <p:nvPr>
            <p:ph type="body" sz="quarter" idx="10"/>
          </p:nvPr>
        </p:nvSpPr>
        <p:spPr/>
        <p:txBody>
          <a:bodyPr/>
          <a:lstStyle/>
          <a:p>
            <a:r>
              <a:rPr lang="en-US" b="1" dirty="0">
                <a:solidFill>
                  <a:srgbClr val="C00000"/>
                </a:solidFill>
              </a:rPr>
              <a:t>What is a Y.1564 Catalog?</a:t>
            </a:r>
          </a:p>
          <a:p>
            <a:pPr lvl="1"/>
            <a:r>
              <a:rPr lang="en-US" dirty="0"/>
              <a:t>After all the attributes that are required for the service are configured, the Y.1564 Catalog will define the parameters that are required to test the service according to its SLA definitions</a:t>
            </a:r>
          </a:p>
          <a:p>
            <a:pPr lvl="1"/>
            <a:endParaRPr lang="en-US" dirty="0"/>
          </a:p>
          <a:p>
            <a:r>
              <a:rPr lang="en-US" dirty="0"/>
              <a:t>Note: In order to add a service catalog, one </a:t>
            </a:r>
            <a:r>
              <a:rPr lang="en-US" dirty="0" err="1"/>
              <a:t>CoS</a:t>
            </a:r>
            <a:r>
              <a:rPr lang="en-US" dirty="0"/>
              <a:t> </a:t>
            </a:r>
            <a:r>
              <a:rPr lang="en-US" dirty="0" smtClean="0"/>
              <a:t/>
            </a:r>
            <a:br>
              <a:rPr lang="en-US" dirty="0" smtClean="0"/>
            </a:br>
            <a:r>
              <a:rPr lang="en-US" dirty="0" smtClean="0"/>
              <a:t>Priority </a:t>
            </a:r>
            <a:r>
              <a:rPr lang="en-US" dirty="0"/>
              <a:t>Profile (Marking Profile) entry must be </a:t>
            </a:r>
            <a:r>
              <a:rPr lang="en-US" dirty="0" smtClean="0"/>
              <a:t/>
            </a:r>
            <a:br>
              <a:rPr lang="en-US" dirty="0" smtClean="0"/>
            </a:br>
            <a:r>
              <a:rPr lang="en-US" dirty="0" smtClean="0"/>
              <a:t>selected </a:t>
            </a:r>
            <a:r>
              <a:rPr lang="en-US" dirty="0"/>
              <a:t>as Network Default</a:t>
            </a:r>
          </a:p>
          <a:p>
            <a:endParaRPr lang="en-US" dirty="0"/>
          </a:p>
        </p:txBody>
      </p:sp>
      <p:sp>
        <p:nvSpPr>
          <p:cNvPr id="5" name="Rectangle 4"/>
          <p:cNvSpPr/>
          <p:nvPr/>
        </p:nvSpPr>
        <p:spPr>
          <a:xfrm>
            <a:off x="6810234" y="5677467"/>
            <a:ext cx="2297327" cy="60050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p:cNvPicPr>
            <a:picLocks noChangeAspect="1" noChangeArrowheads="1"/>
          </p:cNvPicPr>
          <p:nvPr/>
        </p:nvPicPr>
        <p:blipFill>
          <a:blip r:embed="rId3" cstate="print"/>
          <a:srcRect/>
          <a:stretch>
            <a:fillRect/>
          </a:stretch>
        </p:blipFill>
        <p:spPr bwMode="auto">
          <a:xfrm>
            <a:off x="7953804" y="1081292"/>
            <a:ext cx="1126462" cy="457200"/>
          </a:xfrm>
          <a:prstGeom prst="rect">
            <a:avLst/>
          </a:prstGeom>
          <a:noFill/>
          <a:ln w="9525">
            <a:noFill/>
            <a:miter lim="800000"/>
            <a:headEnd/>
            <a:tailEnd/>
          </a:ln>
        </p:spPr>
      </p:pic>
    </p:spTree>
    <p:extLst>
      <p:ext uri="{BB962C8B-B14F-4D97-AF65-F5344CB8AC3E}">
        <p14:creationId xmlns:p14="http://schemas.microsoft.com/office/powerpoint/2010/main" xmlns="" val="1662701004"/>
      </p:ext>
    </p:extLst>
  </p:cSld>
  <p:clrMapOvr>
    <a:masterClrMapping/>
  </p:clrMapOvr>
  <p:transition>
    <p:fade/>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reeform 83"/>
          <p:cNvSpPr>
            <a:spLocks/>
          </p:cNvSpPr>
          <p:nvPr/>
        </p:nvSpPr>
        <p:spPr bwMode="auto">
          <a:xfrm>
            <a:off x="3349626" y="1782742"/>
            <a:ext cx="2154239" cy="1585912"/>
          </a:xfrm>
          <a:custGeom>
            <a:avLst/>
            <a:gdLst>
              <a:gd name="T0" fmla="*/ 2147483647 w 855"/>
              <a:gd name="T1" fmla="*/ 2147483647 h 673"/>
              <a:gd name="T2" fmla="*/ 2147483647 w 855"/>
              <a:gd name="T3" fmla="*/ 2147483647 h 673"/>
              <a:gd name="T4" fmla="*/ 2147483647 w 855"/>
              <a:gd name="T5" fmla="*/ 2147483647 h 673"/>
              <a:gd name="T6" fmla="*/ 2147483647 w 855"/>
              <a:gd name="T7" fmla="*/ 2147483647 h 673"/>
              <a:gd name="T8" fmla="*/ 2147483647 w 855"/>
              <a:gd name="T9" fmla="*/ 2147483647 h 673"/>
              <a:gd name="T10" fmla="*/ 2147483647 w 855"/>
              <a:gd name="T11" fmla="*/ 2147483647 h 673"/>
              <a:gd name="T12" fmla="*/ 2147483647 w 855"/>
              <a:gd name="T13" fmla="*/ 2147483647 h 673"/>
              <a:gd name="T14" fmla="*/ 2147483647 w 855"/>
              <a:gd name="T15" fmla="*/ 2147483647 h 673"/>
              <a:gd name="T16" fmla="*/ 2147483647 w 855"/>
              <a:gd name="T17" fmla="*/ 2147483647 h 673"/>
              <a:gd name="T18" fmla="*/ 2147483647 w 855"/>
              <a:gd name="T19" fmla="*/ 2147483647 h 673"/>
              <a:gd name="T20" fmla="*/ 2147483647 w 855"/>
              <a:gd name="T21" fmla="*/ 2147483647 h 673"/>
              <a:gd name="T22" fmla="*/ 2147483647 w 855"/>
              <a:gd name="T23" fmla="*/ 2147483647 h 673"/>
              <a:gd name="T24" fmla="*/ 2147483647 w 855"/>
              <a:gd name="T25" fmla="*/ 2147483647 h 673"/>
              <a:gd name="T26" fmla="*/ 2147483647 w 855"/>
              <a:gd name="T27" fmla="*/ 2147483647 h 673"/>
              <a:gd name="T28" fmla="*/ 2147483647 w 855"/>
              <a:gd name="T29" fmla="*/ 2147483647 h 673"/>
              <a:gd name="T30" fmla="*/ 2147483647 w 855"/>
              <a:gd name="T31" fmla="*/ 2147483647 h 673"/>
              <a:gd name="T32" fmla="*/ 2147483647 w 855"/>
              <a:gd name="T33" fmla="*/ 2147483647 h 673"/>
              <a:gd name="T34" fmla="*/ 2147483647 w 855"/>
              <a:gd name="T35" fmla="*/ 2147483647 h 673"/>
              <a:gd name="T36" fmla="*/ 2147483647 w 855"/>
              <a:gd name="T37" fmla="*/ 2147483647 h 673"/>
              <a:gd name="T38" fmla="*/ 2147483647 w 855"/>
              <a:gd name="T39" fmla="*/ 2147483647 h 673"/>
              <a:gd name="T40" fmla="*/ 2147483647 w 855"/>
              <a:gd name="T41" fmla="*/ 2147483647 h 673"/>
              <a:gd name="T42" fmla="*/ 2147483647 w 855"/>
              <a:gd name="T43" fmla="*/ 2147483647 h 673"/>
              <a:gd name="T44" fmla="*/ 2147483647 w 855"/>
              <a:gd name="T45" fmla="*/ 2147483647 h 673"/>
              <a:gd name="T46" fmla="*/ 2147483647 w 855"/>
              <a:gd name="T47" fmla="*/ 2147483647 h 673"/>
              <a:gd name="T48" fmla="*/ 2147483647 w 855"/>
              <a:gd name="T49" fmla="*/ 2147483647 h 673"/>
              <a:gd name="T50" fmla="*/ 2147483647 w 855"/>
              <a:gd name="T51" fmla="*/ 2147483647 h 673"/>
              <a:gd name="T52" fmla="*/ 2147483647 w 855"/>
              <a:gd name="T53" fmla="*/ 2147483647 h 673"/>
              <a:gd name="T54" fmla="*/ 2147483647 w 855"/>
              <a:gd name="T55" fmla="*/ 2147483647 h 673"/>
              <a:gd name="T56" fmla="*/ 2147483647 w 855"/>
              <a:gd name="T57" fmla="*/ 2147483647 h 673"/>
              <a:gd name="T58" fmla="*/ 2147483647 w 855"/>
              <a:gd name="T59" fmla="*/ 2147483647 h 673"/>
              <a:gd name="T60" fmla="*/ 2147483647 w 855"/>
              <a:gd name="T61" fmla="*/ 2147483647 h 673"/>
              <a:gd name="T62" fmla="*/ 2147483647 w 855"/>
              <a:gd name="T63" fmla="*/ 2147483647 h 673"/>
              <a:gd name="T64" fmla="*/ 2147483647 w 855"/>
              <a:gd name="T65" fmla="*/ 2147483647 h 673"/>
              <a:gd name="T66" fmla="*/ 2147483647 w 855"/>
              <a:gd name="T67" fmla="*/ 2147483647 h 673"/>
              <a:gd name="T68" fmla="*/ 2147483647 w 855"/>
              <a:gd name="T69" fmla="*/ 2147483647 h 673"/>
              <a:gd name="T70" fmla="*/ 2147483647 w 855"/>
              <a:gd name="T71" fmla="*/ 2147483647 h 673"/>
              <a:gd name="T72" fmla="*/ 2147483647 w 855"/>
              <a:gd name="T73" fmla="*/ 2147483647 h 673"/>
              <a:gd name="T74" fmla="*/ 2147483647 w 855"/>
              <a:gd name="T75" fmla="*/ 2147483647 h 673"/>
              <a:gd name="T76" fmla="*/ 2147483647 w 855"/>
              <a:gd name="T77" fmla="*/ 2147483647 h 673"/>
              <a:gd name="T78" fmla="*/ 2147483647 w 855"/>
              <a:gd name="T79" fmla="*/ 2147483647 h 673"/>
              <a:gd name="T80" fmla="*/ 2147483647 w 855"/>
              <a:gd name="T81" fmla="*/ 2147483647 h 673"/>
              <a:gd name="T82" fmla="*/ 2147483647 w 855"/>
              <a:gd name="T83" fmla="*/ 2147483647 h 673"/>
              <a:gd name="T84" fmla="*/ 2147483647 w 855"/>
              <a:gd name="T85" fmla="*/ 2147483647 h 673"/>
              <a:gd name="T86" fmla="*/ 2147483647 w 855"/>
              <a:gd name="T87" fmla="*/ 2147483647 h 673"/>
              <a:gd name="T88" fmla="*/ 2147483647 w 855"/>
              <a:gd name="T89" fmla="*/ 2147483647 h 673"/>
              <a:gd name="T90" fmla="*/ 2147483647 w 855"/>
              <a:gd name="T91" fmla="*/ 2147483647 h 673"/>
              <a:gd name="T92" fmla="*/ 2147483647 w 855"/>
              <a:gd name="T93" fmla="*/ 2147483647 h 673"/>
              <a:gd name="T94" fmla="*/ 2147483647 w 855"/>
              <a:gd name="T95" fmla="*/ 2147483647 h 673"/>
              <a:gd name="T96" fmla="*/ 2147483647 w 855"/>
              <a:gd name="T97" fmla="*/ 2147483647 h 673"/>
              <a:gd name="T98" fmla="*/ 2147483647 w 855"/>
              <a:gd name="T99" fmla="*/ 2147483647 h 673"/>
              <a:gd name="T100" fmla="*/ 2147483647 w 855"/>
              <a:gd name="T101" fmla="*/ 2147483647 h 673"/>
              <a:gd name="T102" fmla="*/ 2147483647 w 855"/>
              <a:gd name="T103" fmla="*/ 2147483647 h 673"/>
              <a:gd name="T104" fmla="*/ 2147483647 w 855"/>
              <a:gd name="T105" fmla="*/ 2147483647 h 673"/>
              <a:gd name="T106" fmla="*/ 2147483647 w 855"/>
              <a:gd name="T107" fmla="*/ 2147483647 h 67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55"/>
              <a:gd name="T163" fmla="*/ 0 h 673"/>
              <a:gd name="T164" fmla="*/ 855 w 855"/>
              <a:gd name="T165" fmla="*/ 673 h 67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55" h="673">
                <a:moveTo>
                  <a:pt x="266" y="634"/>
                </a:moveTo>
                <a:cubicBezTo>
                  <a:pt x="239" y="634"/>
                  <a:pt x="178" y="655"/>
                  <a:pt x="140" y="648"/>
                </a:cubicBezTo>
                <a:cubicBezTo>
                  <a:pt x="102" y="641"/>
                  <a:pt x="63" y="624"/>
                  <a:pt x="39" y="595"/>
                </a:cubicBezTo>
                <a:cubicBezTo>
                  <a:pt x="16" y="566"/>
                  <a:pt x="2" y="511"/>
                  <a:pt x="1" y="474"/>
                </a:cubicBezTo>
                <a:cubicBezTo>
                  <a:pt x="0" y="437"/>
                  <a:pt x="19" y="396"/>
                  <a:pt x="33" y="375"/>
                </a:cubicBezTo>
                <a:cubicBezTo>
                  <a:pt x="46" y="353"/>
                  <a:pt x="70" y="351"/>
                  <a:pt x="81" y="344"/>
                </a:cubicBezTo>
                <a:cubicBezTo>
                  <a:pt x="92" y="337"/>
                  <a:pt x="96" y="337"/>
                  <a:pt x="100" y="332"/>
                </a:cubicBezTo>
                <a:cubicBezTo>
                  <a:pt x="104" y="327"/>
                  <a:pt x="105" y="321"/>
                  <a:pt x="105" y="311"/>
                </a:cubicBezTo>
                <a:cubicBezTo>
                  <a:pt x="105" y="301"/>
                  <a:pt x="99" y="286"/>
                  <a:pt x="98" y="272"/>
                </a:cubicBezTo>
                <a:cubicBezTo>
                  <a:pt x="97" y="257"/>
                  <a:pt x="93" y="241"/>
                  <a:pt x="98" y="225"/>
                </a:cubicBezTo>
                <a:cubicBezTo>
                  <a:pt x="103" y="210"/>
                  <a:pt x="116" y="191"/>
                  <a:pt x="130" y="179"/>
                </a:cubicBezTo>
                <a:cubicBezTo>
                  <a:pt x="144" y="167"/>
                  <a:pt x="167" y="157"/>
                  <a:pt x="185" y="151"/>
                </a:cubicBezTo>
                <a:cubicBezTo>
                  <a:pt x="204" y="145"/>
                  <a:pt x="227" y="145"/>
                  <a:pt x="241" y="143"/>
                </a:cubicBezTo>
                <a:cubicBezTo>
                  <a:pt x="254" y="140"/>
                  <a:pt x="260" y="141"/>
                  <a:pt x="264" y="134"/>
                </a:cubicBezTo>
                <a:cubicBezTo>
                  <a:pt x="268" y="127"/>
                  <a:pt x="263" y="111"/>
                  <a:pt x="267" y="100"/>
                </a:cubicBezTo>
                <a:cubicBezTo>
                  <a:pt x="272" y="89"/>
                  <a:pt x="281" y="74"/>
                  <a:pt x="291" y="65"/>
                </a:cubicBezTo>
                <a:cubicBezTo>
                  <a:pt x="301" y="57"/>
                  <a:pt x="314" y="52"/>
                  <a:pt x="328" y="48"/>
                </a:cubicBezTo>
                <a:cubicBezTo>
                  <a:pt x="341" y="45"/>
                  <a:pt x="362" y="45"/>
                  <a:pt x="373" y="45"/>
                </a:cubicBezTo>
                <a:cubicBezTo>
                  <a:pt x="384" y="45"/>
                  <a:pt x="387" y="49"/>
                  <a:pt x="391" y="48"/>
                </a:cubicBezTo>
                <a:cubicBezTo>
                  <a:pt x="396" y="47"/>
                  <a:pt x="392" y="43"/>
                  <a:pt x="396" y="38"/>
                </a:cubicBezTo>
                <a:cubicBezTo>
                  <a:pt x="401" y="33"/>
                  <a:pt x="408" y="21"/>
                  <a:pt x="418" y="15"/>
                </a:cubicBezTo>
                <a:cubicBezTo>
                  <a:pt x="428" y="9"/>
                  <a:pt x="439" y="5"/>
                  <a:pt x="455" y="3"/>
                </a:cubicBezTo>
                <a:cubicBezTo>
                  <a:pt x="471" y="2"/>
                  <a:pt x="497" y="0"/>
                  <a:pt x="514" y="3"/>
                </a:cubicBezTo>
                <a:cubicBezTo>
                  <a:pt x="531" y="7"/>
                  <a:pt x="542" y="15"/>
                  <a:pt x="556" y="22"/>
                </a:cubicBezTo>
                <a:cubicBezTo>
                  <a:pt x="569" y="30"/>
                  <a:pt x="587" y="40"/>
                  <a:pt x="596" y="52"/>
                </a:cubicBezTo>
                <a:cubicBezTo>
                  <a:pt x="605" y="64"/>
                  <a:pt x="609" y="83"/>
                  <a:pt x="613" y="95"/>
                </a:cubicBezTo>
                <a:cubicBezTo>
                  <a:pt x="616" y="106"/>
                  <a:pt x="611" y="113"/>
                  <a:pt x="616" y="117"/>
                </a:cubicBezTo>
                <a:cubicBezTo>
                  <a:pt x="621" y="120"/>
                  <a:pt x="632" y="113"/>
                  <a:pt x="643" y="115"/>
                </a:cubicBezTo>
                <a:cubicBezTo>
                  <a:pt x="654" y="117"/>
                  <a:pt x="668" y="119"/>
                  <a:pt x="681" y="129"/>
                </a:cubicBezTo>
                <a:cubicBezTo>
                  <a:pt x="695" y="138"/>
                  <a:pt x="712" y="156"/>
                  <a:pt x="723" y="172"/>
                </a:cubicBezTo>
                <a:cubicBezTo>
                  <a:pt x="735" y="187"/>
                  <a:pt x="748" y="206"/>
                  <a:pt x="754" y="223"/>
                </a:cubicBezTo>
                <a:cubicBezTo>
                  <a:pt x="759" y="241"/>
                  <a:pt x="762" y="262"/>
                  <a:pt x="759" y="278"/>
                </a:cubicBezTo>
                <a:cubicBezTo>
                  <a:pt x="755" y="295"/>
                  <a:pt x="732" y="313"/>
                  <a:pt x="732" y="321"/>
                </a:cubicBezTo>
                <a:cubicBezTo>
                  <a:pt x="732" y="330"/>
                  <a:pt x="748" y="324"/>
                  <a:pt x="760" y="330"/>
                </a:cubicBezTo>
                <a:cubicBezTo>
                  <a:pt x="773" y="336"/>
                  <a:pt x="794" y="346"/>
                  <a:pt x="807" y="356"/>
                </a:cubicBezTo>
                <a:cubicBezTo>
                  <a:pt x="821" y="366"/>
                  <a:pt x="835" y="380"/>
                  <a:pt x="842" y="394"/>
                </a:cubicBezTo>
                <a:cubicBezTo>
                  <a:pt x="850" y="407"/>
                  <a:pt x="855" y="419"/>
                  <a:pt x="852" y="440"/>
                </a:cubicBezTo>
                <a:cubicBezTo>
                  <a:pt x="850" y="461"/>
                  <a:pt x="835" y="499"/>
                  <a:pt x="827" y="516"/>
                </a:cubicBezTo>
                <a:cubicBezTo>
                  <a:pt x="819" y="533"/>
                  <a:pt x="813" y="536"/>
                  <a:pt x="804" y="542"/>
                </a:cubicBezTo>
                <a:cubicBezTo>
                  <a:pt x="795" y="548"/>
                  <a:pt x="780" y="550"/>
                  <a:pt x="770" y="554"/>
                </a:cubicBezTo>
                <a:cubicBezTo>
                  <a:pt x="760" y="558"/>
                  <a:pt x="753" y="559"/>
                  <a:pt x="745" y="564"/>
                </a:cubicBezTo>
                <a:cubicBezTo>
                  <a:pt x="738" y="569"/>
                  <a:pt x="734" y="577"/>
                  <a:pt x="727" y="586"/>
                </a:cubicBezTo>
                <a:cubicBezTo>
                  <a:pt x="719" y="596"/>
                  <a:pt x="712" y="609"/>
                  <a:pt x="702" y="619"/>
                </a:cubicBezTo>
                <a:cubicBezTo>
                  <a:pt x="692" y="628"/>
                  <a:pt x="682" y="637"/>
                  <a:pt x="666" y="641"/>
                </a:cubicBezTo>
                <a:cubicBezTo>
                  <a:pt x="650" y="645"/>
                  <a:pt x="622" y="645"/>
                  <a:pt x="604" y="643"/>
                </a:cubicBezTo>
                <a:cubicBezTo>
                  <a:pt x="587" y="640"/>
                  <a:pt x="571" y="631"/>
                  <a:pt x="561" y="626"/>
                </a:cubicBezTo>
                <a:cubicBezTo>
                  <a:pt x="551" y="621"/>
                  <a:pt x="551" y="614"/>
                  <a:pt x="546" y="610"/>
                </a:cubicBezTo>
                <a:cubicBezTo>
                  <a:pt x="541" y="607"/>
                  <a:pt x="536" y="605"/>
                  <a:pt x="532" y="607"/>
                </a:cubicBezTo>
                <a:cubicBezTo>
                  <a:pt x="529" y="609"/>
                  <a:pt x="533" y="612"/>
                  <a:pt x="526" y="619"/>
                </a:cubicBezTo>
                <a:cubicBezTo>
                  <a:pt x="518" y="626"/>
                  <a:pt x="506" y="638"/>
                  <a:pt x="489" y="646"/>
                </a:cubicBezTo>
                <a:cubicBezTo>
                  <a:pt x="471" y="655"/>
                  <a:pt x="442" y="668"/>
                  <a:pt x="418" y="670"/>
                </a:cubicBezTo>
                <a:cubicBezTo>
                  <a:pt x="395" y="673"/>
                  <a:pt x="370" y="668"/>
                  <a:pt x="350" y="664"/>
                </a:cubicBezTo>
                <a:cubicBezTo>
                  <a:pt x="329" y="659"/>
                  <a:pt x="312" y="651"/>
                  <a:pt x="299" y="646"/>
                </a:cubicBezTo>
                <a:cubicBezTo>
                  <a:pt x="287" y="642"/>
                  <a:pt x="293" y="634"/>
                  <a:pt x="266" y="634"/>
                </a:cubicBezTo>
                <a:close/>
              </a:path>
            </a:pathLst>
          </a:custGeom>
          <a:gradFill rotWithShape="1">
            <a:gsLst>
              <a:gs pos="0">
                <a:schemeClr val="bg1"/>
              </a:gs>
              <a:gs pos="100000">
                <a:srgbClr val="E0CDA8"/>
              </a:gs>
            </a:gsLst>
            <a:path path="rect">
              <a:fillToRect l="50000" t="50000" r="50000" b="50000"/>
            </a:path>
          </a:gradFill>
          <a:ln w="12700">
            <a:noFill/>
            <a:round/>
            <a:headEnd/>
            <a:tailEnd/>
          </a:ln>
          <a:effectLst>
            <a:prstShdw prst="shdw17" dist="17961" dir="2700000">
              <a:srgbClr val="867B65"/>
            </a:prstShdw>
          </a:effectLst>
        </p:spPr>
        <p:txBody>
          <a:bodyPr wrap="none" lIns="91256" tIns="45631" rIns="91256" bIns="45631" anchor="ctr"/>
          <a:lstStyle/>
          <a:p>
            <a:pPr defTabSz="914218"/>
            <a:endParaRPr lang="en-US">
              <a:solidFill>
                <a:prstClr val="black"/>
              </a:solidFill>
            </a:endParaRPr>
          </a:p>
        </p:txBody>
      </p:sp>
      <p:sp>
        <p:nvSpPr>
          <p:cNvPr id="18435" name="AutoShape 8"/>
          <p:cNvSpPr>
            <a:spLocks noChangeArrowheads="1"/>
          </p:cNvSpPr>
          <p:nvPr/>
        </p:nvSpPr>
        <p:spPr bwMode="auto">
          <a:xfrm>
            <a:off x="150834" y="1898636"/>
            <a:ext cx="2293937" cy="2157413"/>
          </a:xfrm>
          <a:prstGeom prst="roundRect">
            <a:avLst>
              <a:gd name="adj" fmla="val 16667"/>
            </a:avLst>
          </a:prstGeom>
          <a:gradFill rotWithShape="1">
            <a:gsLst>
              <a:gs pos="0">
                <a:schemeClr val="bg1"/>
              </a:gs>
              <a:gs pos="100000">
                <a:srgbClr val="B7D9E5"/>
              </a:gs>
            </a:gsLst>
            <a:lin ang="5400000" scaled="1"/>
          </a:gradFill>
          <a:ln w="12700" algn="ctr">
            <a:solidFill>
              <a:srgbClr val="84BDD6"/>
            </a:solidFill>
            <a:round/>
            <a:headEnd/>
            <a:tailEnd/>
          </a:ln>
        </p:spPr>
        <p:txBody>
          <a:bodyPr wrap="none" lIns="91256" tIns="45631" rIns="91256" bIns="45631" anchor="ctr"/>
          <a:lstStyle/>
          <a:p>
            <a:pPr defTabSz="914218"/>
            <a:endParaRPr lang="en-US">
              <a:solidFill>
                <a:prstClr val="black"/>
              </a:solidFill>
            </a:endParaRPr>
          </a:p>
        </p:txBody>
      </p:sp>
      <p:sp>
        <p:nvSpPr>
          <p:cNvPr id="18436" name="AutoShape 8"/>
          <p:cNvSpPr>
            <a:spLocks noChangeArrowheads="1"/>
          </p:cNvSpPr>
          <p:nvPr/>
        </p:nvSpPr>
        <p:spPr bwMode="auto">
          <a:xfrm>
            <a:off x="6740525" y="1196960"/>
            <a:ext cx="2006600" cy="1203325"/>
          </a:xfrm>
          <a:prstGeom prst="roundRect">
            <a:avLst>
              <a:gd name="adj" fmla="val 16667"/>
            </a:avLst>
          </a:prstGeom>
          <a:gradFill rotWithShape="1">
            <a:gsLst>
              <a:gs pos="0">
                <a:schemeClr val="bg1"/>
              </a:gs>
              <a:gs pos="100000">
                <a:srgbClr val="B7D9E5"/>
              </a:gs>
            </a:gsLst>
            <a:lin ang="5400000" scaled="1"/>
          </a:gradFill>
          <a:ln w="12700" algn="ctr">
            <a:solidFill>
              <a:srgbClr val="84BDD6"/>
            </a:solidFill>
            <a:round/>
            <a:headEnd/>
            <a:tailEnd/>
          </a:ln>
        </p:spPr>
        <p:txBody>
          <a:bodyPr wrap="none" lIns="91256" tIns="45631" rIns="91256" bIns="45631" anchor="ctr"/>
          <a:lstStyle/>
          <a:p>
            <a:pPr defTabSz="914218"/>
            <a:endParaRPr lang="en-US">
              <a:solidFill>
                <a:prstClr val="black"/>
              </a:solidFill>
            </a:endParaRPr>
          </a:p>
        </p:txBody>
      </p:sp>
      <p:sp>
        <p:nvSpPr>
          <p:cNvPr id="176" name="Line 40"/>
          <p:cNvSpPr>
            <a:spLocks noChangeShapeType="1"/>
          </p:cNvSpPr>
          <p:nvPr/>
        </p:nvSpPr>
        <p:spPr bwMode="auto">
          <a:xfrm flipH="1" flipV="1">
            <a:off x="4906968" y="1801792"/>
            <a:ext cx="1919287" cy="0"/>
          </a:xfrm>
          <a:prstGeom prst="line">
            <a:avLst/>
          </a:prstGeom>
          <a:noFill/>
          <a:ln w="19050">
            <a:solidFill>
              <a:schemeClr val="accent1">
                <a:lumMod val="40000"/>
                <a:lumOff val="60000"/>
              </a:schemeClr>
            </a:solidFill>
            <a:prstDash val="dash"/>
            <a:round/>
            <a:headEnd/>
            <a:tailEnd/>
          </a:ln>
        </p:spPr>
        <p:txBody>
          <a:bodyPr lIns="91238" tIns="45622" rIns="91238" bIns="45622"/>
          <a:lstStyle/>
          <a:p>
            <a:pPr defTabSz="914218">
              <a:defRPr/>
            </a:pPr>
            <a:endParaRPr lang="en-US" dirty="0">
              <a:solidFill>
                <a:prstClr val="black"/>
              </a:solidFill>
            </a:endParaRPr>
          </a:p>
        </p:txBody>
      </p:sp>
      <p:sp>
        <p:nvSpPr>
          <p:cNvPr id="5125" name="Line 40"/>
          <p:cNvSpPr>
            <a:spLocks noChangeShapeType="1"/>
          </p:cNvSpPr>
          <p:nvPr/>
        </p:nvSpPr>
        <p:spPr bwMode="auto">
          <a:xfrm flipH="1" flipV="1">
            <a:off x="2376509" y="2505054"/>
            <a:ext cx="549275" cy="0"/>
          </a:xfrm>
          <a:prstGeom prst="line">
            <a:avLst/>
          </a:prstGeom>
          <a:noFill/>
          <a:ln w="19050">
            <a:solidFill>
              <a:schemeClr val="accent1">
                <a:lumMod val="40000"/>
                <a:lumOff val="60000"/>
              </a:schemeClr>
            </a:solidFill>
            <a:prstDash val="dash"/>
            <a:round/>
            <a:headEnd/>
            <a:tailEnd/>
          </a:ln>
        </p:spPr>
        <p:txBody>
          <a:bodyPr lIns="91238" tIns="45622" rIns="91238" bIns="45622"/>
          <a:lstStyle/>
          <a:p>
            <a:pPr defTabSz="914218">
              <a:defRPr/>
            </a:pPr>
            <a:endParaRPr lang="en-US">
              <a:solidFill>
                <a:prstClr val="black"/>
              </a:solidFill>
            </a:endParaRPr>
          </a:p>
        </p:txBody>
      </p:sp>
      <p:sp>
        <p:nvSpPr>
          <p:cNvPr id="72" name="Flowchart: Direct Access Storage 71"/>
          <p:cNvSpPr/>
          <p:nvPr/>
        </p:nvSpPr>
        <p:spPr>
          <a:xfrm>
            <a:off x="2212975" y="2517756"/>
            <a:ext cx="274639" cy="74613"/>
          </a:xfrm>
          <a:prstGeom prst="flowChartMagneticDrum">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256" tIns="45631" rIns="91256" bIns="45631" anchor="ctr"/>
          <a:lstStyle/>
          <a:p>
            <a:pPr algn="ctr" defTabSz="914218">
              <a:defRPr/>
            </a:pPr>
            <a:endParaRPr lang="en-US" dirty="0">
              <a:solidFill>
                <a:prstClr val="white"/>
              </a:solidFill>
            </a:endParaRPr>
          </a:p>
        </p:txBody>
      </p:sp>
      <p:sp>
        <p:nvSpPr>
          <p:cNvPr id="18440" name="Line 40"/>
          <p:cNvSpPr>
            <a:spLocks noChangeShapeType="1"/>
          </p:cNvSpPr>
          <p:nvPr/>
        </p:nvSpPr>
        <p:spPr bwMode="auto">
          <a:xfrm flipH="1" flipV="1">
            <a:off x="2435225" y="2573316"/>
            <a:ext cx="547688" cy="0"/>
          </a:xfrm>
          <a:prstGeom prst="line">
            <a:avLst/>
          </a:prstGeom>
          <a:noFill/>
          <a:ln w="19050">
            <a:solidFill>
              <a:srgbClr val="FF0000"/>
            </a:solidFill>
            <a:prstDash val="dash"/>
            <a:round/>
            <a:headEnd/>
            <a:tailEnd/>
          </a:ln>
        </p:spPr>
        <p:txBody>
          <a:bodyPr lIns="91238" tIns="45622" rIns="91238" bIns="45622"/>
          <a:lstStyle/>
          <a:p>
            <a:pPr defTabSz="914218"/>
            <a:endParaRPr lang="en-US">
              <a:solidFill>
                <a:prstClr val="black"/>
              </a:solidFill>
            </a:endParaRPr>
          </a:p>
        </p:txBody>
      </p:sp>
      <p:sp>
        <p:nvSpPr>
          <p:cNvPr id="94" name="Flowchart: Direct Access Storage 93"/>
          <p:cNvSpPr/>
          <p:nvPr/>
        </p:nvSpPr>
        <p:spPr>
          <a:xfrm>
            <a:off x="5146675" y="1719242"/>
            <a:ext cx="185739" cy="196850"/>
          </a:xfrm>
          <a:prstGeom prst="flowChartMagneticDrum">
            <a:avLst/>
          </a:prstGeom>
        </p:spPr>
        <p:style>
          <a:lnRef idx="2">
            <a:schemeClr val="accent1">
              <a:shade val="50000"/>
            </a:schemeClr>
          </a:lnRef>
          <a:fillRef idx="1">
            <a:schemeClr val="accent1"/>
          </a:fillRef>
          <a:effectRef idx="0">
            <a:schemeClr val="accent1"/>
          </a:effectRef>
          <a:fontRef idx="minor">
            <a:schemeClr val="lt1"/>
          </a:fontRef>
        </p:style>
        <p:txBody>
          <a:bodyPr lIns="91256" tIns="45631" rIns="91256" bIns="45631" anchor="ctr"/>
          <a:lstStyle/>
          <a:p>
            <a:pPr algn="ctr" defTabSz="914218">
              <a:defRPr/>
            </a:pPr>
            <a:endParaRPr lang="en-US" dirty="0">
              <a:solidFill>
                <a:prstClr val="white"/>
              </a:solidFill>
            </a:endParaRPr>
          </a:p>
        </p:txBody>
      </p:sp>
      <p:sp>
        <p:nvSpPr>
          <p:cNvPr id="9226" name="Line 7"/>
          <p:cNvSpPr>
            <a:spLocks noChangeShapeType="1"/>
          </p:cNvSpPr>
          <p:nvPr/>
        </p:nvSpPr>
        <p:spPr bwMode="auto">
          <a:xfrm flipH="1" flipV="1">
            <a:off x="7348539" y="1792266"/>
            <a:ext cx="393700" cy="0"/>
          </a:xfrm>
          <a:prstGeom prst="line">
            <a:avLst/>
          </a:prstGeom>
          <a:noFill/>
          <a:ln w="12700">
            <a:solidFill>
              <a:schemeClr val="accent1">
                <a:lumMod val="60000"/>
                <a:lumOff val="40000"/>
              </a:schemeClr>
            </a:solidFill>
            <a:round/>
            <a:headEnd/>
            <a:tailEnd/>
          </a:ln>
        </p:spPr>
        <p:txBody>
          <a:bodyPr lIns="91238" tIns="45622" rIns="91238" bIns="45622"/>
          <a:lstStyle/>
          <a:p>
            <a:pPr defTabSz="914218">
              <a:defRPr/>
            </a:pPr>
            <a:endParaRPr lang="en-US">
              <a:solidFill>
                <a:prstClr val="black"/>
              </a:solidFill>
              <a:latin typeface="Arial" pitchFamily="34" charset="0"/>
              <a:cs typeface="Arial" pitchFamily="34" charset="0"/>
            </a:endParaRPr>
          </a:p>
        </p:txBody>
      </p:sp>
      <p:sp>
        <p:nvSpPr>
          <p:cNvPr id="84" name="Flowchart: Direct Access Storage 83"/>
          <p:cNvSpPr/>
          <p:nvPr/>
        </p:nvSpPr>
        <p:spPr>
          <a:xfrm>
            <a:off x="7369176" y="1684338"/>
            <a:ext cx="150813" cy="185737"/>
          </a:xfrm>
          <a:prstGeom prst="flowChartMagneticDrum">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256" tIns="45631" rIns="91256" bIns="45631" anchor="ctr"/>
          <a:lstStyle/>
          <a:p>
            <a:pPr algn="ctr" defTabSz="914218">
              <a:defRPr/>
            </a:pPr>
            <a:endParaRPr lang="en-US" dirty="0">
              <a:solidFill>
                <a:prstClr val="white"/>
              </a:solidFill>
            </a:endParaRPr>
          </a:p>
        </p:txBody>
      </p:sp>
      <p:sp>
        <p:nvSpPr>
          <p:cNvPr id="18445" name="Rectangle 22"/>
          <p:cNvSpPr>
            <a:spLocks noChangeArrowheads="1"/>
          </p:cNvSpPr>
          <p:nvPr/>
        </p:nvSpPr>
        <p:spPr bwMode="auto">
          <a:xfrm>
            <a:off x="4816496" y="1468419"/>
            <a:ext cx="371475" cy="153888"/>
          </a:xfrm>
          <a:prstGeom prst="rect">
            <a:avLst/>
          </a:prstGeom>
          <a:noFill/>
          <a:ln w="9525">
            <a:noFill/>
            <a:miter lim="800000"/>
            <a:headEnd/>
            <a:tailEnd/>
          </a:ln>
        </p:spPr>
        <p:txBody>
          <a:bodyPr lIns="0" tIns="0" rIns="0" bIns="0">
            <a:spAutoFit/>
          </a:bodyPr>
          <a:lstStyle/>
          <a:p>
            <a:pPr algn="ctr" defTabSz="914218"/>
            <a:r>
              <a:rPr lang="en-US" sz="1000" b="1" dirty="0">
                <a:solidFill>
                  <a:srgbClr val="000000"/>
                </a:solidFill>
              </a:rPr>
              <a:t>PE</a:t>
            </a:r>
          </a:p>
        </p:txBody>
      </p:sp>
      <p:pic>
        <p:nvPicPr>
          <p:cNvPr id="18446" name="Picture 54"/>
          <p:cNvPicPr>
            <a:picLocks noChangeAspect="1" noChangeArrowheads="1"/>
          </p:cNvPicPr>
          <p:nvPr/>
        </p:nvPicPr>
        <p:blipFill>
          <a:blip r:embed="rId3" cstate="print"/>
          <a:srcRect/>
          <a:stretch>
            <a:fillRect/>
          </a:stretch>
        </p:blipFill>
        <p:spPr bwMode="auto">
          <a:xfrm>
            <a:off x="4722819" y="1611292"/>
            <a:ext cx="517525" cy="438150"/>
          </a:xfrm>
          <a:prstGeom prst="rect">
            <a:avLst/>
          </a:prstGeom>
          <a:noFill/>
          <a:ln w="9525">
            <a:noFill/>
            <a:miter lim="800000"/>
            <a:headEnd/>
            <a:tailEnd/>
          </a:ln>
        </p:spPr>
      </p:pic>
      <p:sp>
        <p:nvSpPr>
          <p:cNvPr id="2" name="Rectangle 22"/>
          <p:cNvSpPr>
            <a:spLocks noChangeArrowheads="1"/>
          </p:cNvSpPr>
          <p:nvPr/>
        </p:nvSpPr>
        <p:spPr bwMode="auto">
          <a:xfrm>
            <a:off x="5743581" y="1617648"/>
            <a:ext cx="590551" cy="153888"/>
          </a:xfrm>
          <a:prstGeom prst="rect">
            <a:avLst/>
          </a:prstGeom>
          <a:noFill/>
          <a:ln w="9525">
            <a:noFill/>
            <a:miter lim="800000"/>
            <a:headEnd/>
            <a:tailEnd/>
          </a:ln>
        </p:spPr>
        <p:txBody>
          <a:bodyPr lIns="0" tIns="0" rIns="0" bIns="0">
            <a:spAutoFit/>
          </a:bodyPr>
          <a:lstStyle/>
          <a:p>
            <a:pPr algn="ctr" defTabSz="914218">
              <a:defRPr/>
            </a:pPr>
            <a:r>
              <a:rPr lang="en-US" sz="1000" b="1" dirty="0">
                <a:solidFill>
                  <a:srgbClr val="4F81BD">
                    <a:lumMod val="40000"/>
                    <a:lumOff val="60000"/>
                  </a:srgbClr>
                </a:solidFill>
              </a:rPr>
              <a:t>EVC</a:t>
            </a:r>
          </a:p>
        </p:txBody>
      </p:sp>
      <p:sp>
        <p:nvSpPr>
          <p:cNvPr id="18448" name="Text Box 6"/>
          <p:cNvSpPr txBox="1">
            <a:spLocks noChangeArrowheads="1"/>
          </p:cNvSpPr>
          <p:nvPr/>
        </p:nvSpPr>
        <p:spPr bwMode="auto">
          <a:xfrm>
            <a:off x="321438" y="1981183"/>
            <a:ext cx="901700" cy="255232"/>
          </a:xfrm>
          <a:prstGeom prst="rect">
            <a:avLst/>
          </a:prstGeom>
          <a:noFill/>
          <a:ln w="9525">
            <a:solidFill>
              <a:srgbClr val="0000FF"/>
            </a:solidFill>
            <a:miter lim="800000"/>
            <a:headEnd/>
            <a:tailEnd/>
          </a:ln>
        </p:spPr>
        <p:txBody>
          <a:bodyPr lIns="100364" tIns="50182" rIns="100364" bIns="50182">
            <a:spAutoFit/>
          </a:bodyPr>
          <a:lstStyle/>
          <a:p>
            <a:pPr algn="ctr" defTabSz="914218"/>
            <a:r>
              <a:rPr lang="en-US" sz="1000" b="1" dirty="0">
                <a:solidFill>
                  <a:srgbClr val="000000"/>
                </a:solidFill>
              </a:rPr>
              <a:t>Real Time</a:t>
            </a:r>
          </a:p>
        </p:txBody>
      </p:sp>
      <p:sp>
        <p:nvSpPr>
          <p:cNvPr id="9234" name="Text Box 14"/>
          <p:cNvSpPr txBox="1">
            <a:spLocks noChangeArrowheads="1"/>
          </p:cNvSpPr>
          <p:nvPr/>
        </p:nvSpPr>
        <p:spPr bwMode="auto">
          <a:xfrm>
            <a:off x="338139" y="2605201"/>
            <a:ext cx="914400" cy="255232"/>
          </a:xfrm>
          <a:prstGeom prst="rect">
            <a:avLst/>
          </a:prstGeom>
          <a:noFill/>
          <a:ln w="9525">
            <a:solidFill>
              <a:schemeClr val="tx2">
                <a:lumMod val="60000"/>
                <a:lumOff val="40000"/>
              </a:schemeClr>
            </a:solidFill>
            <a:miter lim="800000"/>
            <a:headEnd/>
            <a:tailEnd/>
          </a:ln>
        </p:spPr>
        <p:txBody>
          <a:bodyPr lIns="100364" tIns="50182" rIns="100364" bIns="50182">
            <a:spAutoFit/>
          </a:bodyPr>
          <a:lstStyle/>
          <a:p>
            <a:pPr algn="ctr" defTabSz="914218">
              <a:defRPr/>
            </a:pPr>
            <a:r>
              <a:rPr lang="en-US" sz="1000" b="1" dirty="0">
                <a:solidFill>
                  <a:srgbClr val="000000"/>
                </a:solidFill>
              </a:rPr>
              <a:t>Best Effort</a:t>
            </a:r>
          </a:p>
        </p:txBody>
      </p:sp>
      <p:sp>
        <p:nvSpPr>
          <p:cNvPr id="9235" name="Line 7"/>
          <p:cNvSpPr>
            <a:spLocks noChangeShapeType="1"/>
          </p:cNvSpPr>
          <p:nvPr/>
        </p:nvSpPr>
        <p:spPr bwMode="auto">
          <a:xfrm flipH="1" flipV="1">
            <a:off x="1258888" y="2492354"/>
            <a:ext cx="365125" cy="0"/>
          </a:xfrm>
          <a:prstGeom prst="line">
            <a:avLst/>
          </a:prstGeom>
          <a:noFill/>
          <a:ln w="9525">
            <a:solidFill>
              <a:schemeClr val="accent1">
                <a:lumMod val="60000"/>
                <a:lumOff val="40000"/>
              </a:schemeClr>
            </a:solidFill>
            <a:round/>
            <a:headEnd/>
            <a:tailEnd/>
          </a:ln>
        </p:spPr>
        <p:txBody>
          <a:bodyPr lIns="91238" tIns="45622" rIns="91238" bIns="45622"/>
          <a:lstStyle/>
          <a:p>
            <a:pPr defTabSz="914218">
              <a:defRPr/>
            </a:pPr>
            <a:endParaRPr lang="en-US">
              <a:solidFill>
                <a:prstClr val="black"/>
              </a:solidFill>
              <a:latin typeface="Arial" pitchFamily="34" charset="0"/>
              <a:cs typeface="Arial" pitchFamily="34" charset="0"/>
            </a:endParaRPr>
          </a:p>
        </p:txBody>
      </p:sp>
      <p:cxnSp>
        <p:nvCxnSpPr>
          <p:cNvPr id="105" name="Elbow Connector 104"/>
          <p:cNvCxnSpPr>
            <a:stCxn id="18448" idx="3"/>
          </p:cNvCxnSpPr>
          <p:nvPr/>
        </p:nvCxnSpPr>
        <p:spPr>
          <a:xfrm>
            <a:off x="1223138" y="2108799"/>
            <a:ext cx="481013" cy="350218"/>
          </a:xfrm>
          <a:prstGeom prst="bentConnector3">
            <a:avLst>
              <a:gd name="adj1" fmla="val 50000"/>
            </a:avLst>
          </a:prstGeom>
          <a:ln w="952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6" name="Elbow Connector 105"/>
          <p:cNvCxnSpPr/>
          <p:nvPr/>
        </p:nvCxnSpPr>
        <p:spPr>
          <a:xfrm flipV="1">
            <a:off x="1244600" y="2512999"/>
            <a:ext cx="365125" cy="255587"/>
          </a:xfrm>
          <a:prstGeom prst="bentConnector3">
            <a:avLst>
              <a:gd name="adj1" fmla="val 50000"/>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a:stCxn id="18455" idx="2"/>
          </p:cNvCxnSpPr>
          <p:nvPr/>
        </p:nvCxnSpPr>
        <p:spPr>
          <a:xfrm rot="16200000" flipH="1">
            <a:off x="1228280" y="2034709"/>
            <a:ext cx="622399" cy="8969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8" name="Flowchart: Direct Access Storage 107"/>
          <p:cNvSpPr/>
          <p:nvPr/>
        </p:nvSpPr>
        <p:spPr>
          <a:xfrm>
            <a:off x="1479552" y="2417749"/>
            <a:ext cx="149225" cy="242887"/>
          </a:xfrm>
          <a:prstGeom prst="flowChartMagneticDrum">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256" tIns="45631" rIns="91256" bIns="45631" anchor="ctr"/>
          <a:lstStyle/>
          <a:p>
            <a:pPr algn="ctr" defTabSz="914218">
              <a:defRPr/>
            </a:pPr>
            <a:endParaRPr lang="en-US" dirty="0">
              <a:solidFill>
                <a:prstClr val="white"/>
              </a:solidFill>
            </a:endParaRPr>
          </a:p>
        </p:txBody>
      </p:sp>
      <p:sp>
        <p:nvSpPr>
          <p:cNvPr id="18455" name="Rectangle 21"/>
          <p:cNvSpPr>
            <a:spLocks noChangeArrowheads="1"/>
          </p:cNvSpPr>
          <p:nvPr/>
        </p:nvSpPr>
        <p:spPr bwMode="auto">
          <a:xfrm>
            <a:off x="1341439" y="1614468"/>
            <a:ext cx="306387" cy="153888"/>
          </a:xfrm>
          <a:prstGeom prst="rect">
            <a:avLst/>
          </a:prstGeom>
          <a:noFill/>
          <a:ln w="9525">
            <a:noFill/>
            <a:miter lim="800000"/>
            <a:headEnd/>
            <a:tailEnd/>
          </a:ln>
        </p:spPr>
        <p:txBody>
          <a:bodyPr lIns="0" tIns="0" rIns="0" bIns="0">
            <a:spAutoFit/>
          </a:bodyPr>
          <a:lstStyle/>
          <a:p>
            <a:pPr algn="ctr" defTabSz="914218"/>
            <a:r>
              <a:rPr lang="en-US" sz="1000" b="1" dirty="0">
                <a:solidFill>
                  <a:srgbClr val="000000"/>
                </a:solidFill>
              </a:rPr>
              <a:t>UNI</a:t>
            </a:r>
          </a:p>
        </p:txBody>
      </p:sp>
      <p:sp>
        <p:nvSpPr>
          <p:cNvPr id="122" name="Flowchart: Direct Access Storage 121"/>
          <p:cNvSpPr/>
          <p:nvPr/>
        </p:nvSpPr>
        <p:spPr>
          <a:xfrm>
            <a:off x="3144837" y="2446319"/>
            <a:ext cx="207963" cy="217487"/>
          </a:xfrm>
          <a:prstGeom prst="flowChartMagneticDrum">
            <a:avLst/>
          </a:prstGeom>
        </p:spPr>
        <p:style>
          <a:lnRef idx="2">
            <a:schemeClr val="accent1">
              <a:shade val="50000"/>
            </a:schemeClr>
          </a:lnRef>
          <a:fillRef idx="1">
            <a:schemeClr val="accent1"/>
          </a:fillRef>
          <a:effectRef idx="0">
            <a:schemeClr val="accent1"/>
          </a:effectRef>
          <a:fontRef idx="minor">
            <a:schemeClr val="lt1"/>
          </a:fontRef>
        </p:style>
        <p:txBody>
          <a:bodyPr lIns="91256" tIns="45631" rIns="91256" bIns="45631" anchor="ctr"/>
          <a:lstStyle/>
          <a:p>
            <a:pPr algn="ctr" defTabSz="914218">
              <a:defRPr/>
            </a:pPr>
            <a:endParaRPr lang="en-US" dirty="0">
              <a:solidFill>
                <a:prstClr val="white"/>
              </a:solidFill>
            </a:endParaRPr>
          </a:p>
        </p:txBody>
      </p:sp>
      <p:sp>
        <p:nvSpPr>
          <p:cNvPr id="18457" name="Rectangle 22"/>
          <p:cNvSpPr>
            <a:spLocks noChangeArrowheads="1"/>
          </p:cNvSpPr>
          <p:nvPr/>
        </p:nvSpPr>
        <p:spPr bwMode="auto">
          <a:xfrm>
            <a:off x="3952875" y="2443149"/>
            <a:ext cx="914400" cy="153888"/>
          </a:xfrm>
          <a:prstGeom prst="rect">
            <a:avLst/>
          </a:prstGeom>
          <a:noFill/>
          <a:ln w="9525">
            <a:noFill/>
            <a:miter lim="800000"/>
            <a:headEnd/>
            <a:tailEnd/>
          </a:ln>
        </p:spPr>
        <p:txBody>
          <a:bodyPr lIns="0" tIns="0" rIns="0" bIns="0">
            <a:spAutoFit/>
          </a:bodyPr>
          <a:lstStyle/>
          <a:p>
            <a:pPr algn="ctr" defTabSz="914218"/>
            <a:r>
              <a:rPr lang="en-US" sz="1000" b="1" dirty="0">
                <a:solidFill>
                  <a:srgbClr val="000000"/>
                </a:solidFill>
              </a:rPr>
              <a:t>PSN</a:t>
            </a:r>
          </a:p>
        </p:txBody>
      </p:sp>
      <p:pic>
        <p:nvPicPr>
          <p:cNvPr id="18458" name="Picture 54"/>
          <p:cNvPicPr>
            <a:picLocks noChangeAspect="1" noChangeArrowheads="1"/>
          </p:cNvPicPr>
          <p:nvPr/>
        </p:nvPicPr>
        <p:blipFill>
          <a:blip r:embed="rId3" cstate="print"/>
          <a:srcRect/>
          <a:stretch>
            <a:fillRect/>
          </a:stretch>
        </p:blipFill>
        <p:spPr bwMode="auto">
          <a:xfrm>
            <a:off x="3236919" y="2319321"/>
            <a:ext cx="517525" cy="438150"/>
          </a:xfrm>
          <a:prstGeom prst="rect">
            <a:avLst/>
          </a:prstGeom>
          <a:noFill/>
          <a:ln w="9525">
            <a:noFill/>
            <a:miter lim="800000"/>
            <a:headEnd/>
            <a:tailEnd/>
          </a:ln>
        </p:spPr>
      </p:pic>
      <p:sp>
        <p:nvSpPr>
          <p:cNvPr id="5179" name="Rectangle 22"/>
          <p:cNvSpPr>
            <a:spLocks noChangeArrowheads="1"/>
          </p:cNvSpPr>
          <p:nvPr/>
        </p:nvSpPr>
        <p:spPr bwMode="auto">
          <a:xfrm>
            <a:off x="2435230" y="2314554"/>
            <a:ext cx="590551" cy="153888"/>
          </a:xfrm>
          <a:prstGeom prst="rect">
            <a:avLst/>
          </a:prstGeom>
          <a:noFill/>
          <a:ln w="9525">
            <a:noFill/>
            <a:miter lim="800000"/>
            <a:headEnd/>
            <a:tailEnd/>
          </a:ln>
        </p:spPr>
        <p:txBody>
          <a:bodyPr lIns="0" tIns="0" rIns="0" bIns="0">
            <a:spAutoFit/>
          </a:bodyPr>
          <a:lstStyle/>
          <a:p>
            <a:pPr algn="ctr" defTabSz="914218">
              <a:defRPr/>
            </a:pPr>
            <a:r>
              <a:rPr lang="en-US" sz="1000" b="1" dirty="0">
                <a:solidFill>
                  <a:srgbClr val="4F81BD">
                    <a:lumMod val="40000"/>
                    <a:lumOff val="60000"/>
                  </a:srgbClr>
                </a:solidFill>
              </a:rPr>
              <a:t>EVC 1</a:t>
            </a:r>
          </a:p>
        </p:txBody>
      </p:sp>
      <p:sp>
        <p:nvSpPr>
          <p:cNvPr id="77" name="Flowchart: Direct Access Storage 76"/>
          <p:cNvSpPr/>
          <p:nvPr/>
        </p:nvSpPr>
        <p:spPr>
          <a:xfrm rot="10800000">
            <a:off x="6699251" y="1692254"/>
            <a:ext cx="179388" cy="198438"/>
          </a:xfrm>
          <a:prstGeom prst="flowChartMagneticDrum">
            <a:avLst/>
          </a:prstGeom>
        </p:spPr>
        <p:style>
          <a:lnRef idx="2">
            <a:schemeClr val="accent1">
              <a:shade val="50000"/>
            </a:schemeClr>
          </a:lnRef>
          <a:fillRef idx="1">
            <a:schemeClr val="accent1"/>
          </a:fillRef>
          <a:effectRef idx="0">
            <a:schemeClr val="accent1"/>
          </a:effectRef>
          <a:fontRef idx="minor">
            <a:schemeClr val="lt1"/>
          </a:fontRef>
        </p:style>
        <p:txBody>
          <a:bodyPr lIns="91256" tIns="45631" rIns="91256" bIns="45631" anchor="ctr"/>
          <a:lstStyle/>
          <a:p>
            <a:pPr algn="ctr" defTabSz="914218">
              <a:defRPr/>
            </a:pPr>
            <a:endParaRPr lang="en-US" dirty="0">
              <a:solidFill>
                <a:prstClr val="white"/>
              </a:solidFill>
            </a:endParaRPr>
          </a:p>
        </p:txBody>
      </p:sp>
      <p:sp>
        <p:nvSpPr>
          <p:cNvPr id="18461" name="Rectangle 22"/>
          <p:cNvSpPr>
            <a:spLocks noChangeArrowheads="1"/>
          </p:cNvSpPr>
          <p:nvPr/>
        </p:nvSpPr>
        <p:spPr bwMode="auto">
          <a:xfrm>
            <a:off x="2374901" y="2625705"/>
            <a:ext cx="590551" cy="153888"/>
          </a:xfrm>
          <a:prstGeom prst="rect">
            <a:avLst/>
          </a:prstGeom>
          <a:noFill/>
          <a:ln w="9525">
            <a:noFill/>
            <a:miter lim="800000"/>
            <a:headEnd/>
            <a:tailEnd/>
          </a:ln>
        </p:spPr>
        <p:txBody>
          <a:bodyPr lIns="0" tIns="0" rIns="0" bIns="0">
            <a:spAutoFit/>
          </a:bodyPr>
          <a:lstStyle/>
          <a:p>
            <a:pPr algn="ctr" defTabSz="914218"/>
            <a:r>
              <a:rPr lang="en-US" sz="1000" b="1" dirty="0">
                <a:solidFill>
                  <a:srgbClr val="FF0000"/>
                </a:solidFill>
              </a:rPr>
              <a:t>EVC 2</a:t>
            </a:r>
          </a:p>
        </p:txBody>
      </p:sp>
      <p:sp>
        <p:nvSpPr>
          <p:cNvPr id="18462" name="Rectangle 22"/>
          <p:cNvSpPr>
            <a:spLocks noChangeArrowheads="1"/>
          </p:cNvSpPr>
          <p:nvPr/>
        </p:nvSpPr>
        <p:spPr bwMode="auto">
          <a:xfrm>
            <a:off x="7272339" y="990600"/>
            <a:ext cx="776287" cy="153888"/>
          </a:xfrm>
          <a:prstGeom prst="rect">
            <a:avLst/>
          </a:prstGeom>
          <a:noFill/>
          <a:ln w="9525">
            <a:noFill/>
            <a:miter lim="800000"/>
            <a:headEnd/>
            <a:tailEnd/>
          </a:ln>
        </p:spPr>
        <p:txBody>
          <a:bodyPr lIns="0" tIns="0" rIns="0" bIns="0">
            <a:spAutoFit/>
          </a:bodyPr>
          <a:lstStyle/>
          <a:p>
            <a:pPr algn="ctr" defTabSz="914218"/>
            <a:r>
              <a:rPr lang="en-US" sz="1000" b="1" dirty="0">
                <a:solidFill>
                  <a:srgbClr val="000000"/>
                </a:solidFill>
              </a:rPr>
              <a:t>Branch A</a:t>
            </a:r>
          </a:p>
        </p:txBody>
      </p:sp>
      <p:sp>
        <p:nvSpPr>
          <p:cNvPr id="18463" name="Rectangle 22"/>
          <p:cNvSpPr>
            <a:spLocks noChangeArrowheads="1"/>
          </p:cNvSpPr>
          <p:nvPr/>
        </p:nvSpPr>
        <p:spPr bwMode="auto">
          <a:xfrm>
            <a:off x="736601" y="1354119"/>
            <a:ext cx="1333500" cy="153888"/>
          </a:xfrm>
          <a:prstGeom prst="rect">
            <a:avLst/>
          </a:prstGeom>
          <a:noFill/>
          <a:ln w="9525">
            <a:noFill/>
            <a:miter lim="800000"/>
            <a:headEnd/>
            <a:tailEnd/>
          </a:ln>
        </p:spPr>
        <p:txBody>
          <a:bodyPr lIns="0" tIns="0" rIns="0" bIns="0">
            <a:spAutoFit/>
          </a:bodyPr>
          <a:lstStyle/>
          <a:p>
            <a:pPr algn="ctr" defTabSz="914218"/>
            <a:r>
              <a:rPr lang="en-US" sz="1000" b="1" dirty="0">
                <a:solidFill>
                  <a:srgbClr val="000000"/>
                </a:solidFill>
              </a:rPr>
              <a:t>Headquarters </a:t>
            </a:r>
          </a:p>
        </p:txBody>
      </p:sp>
      <p:sp>
        <p:nvSpPr>
          <p:cNvPr id="18464" name="Text Box 6"/>
          <p:cNvSpPr txBox="1">
            <a:spLocks noChangeArrowheads="1"/>
          </p:cNvSpPr>
          <p:nvPr/>
        </p:nvSpPr>
        <p:spPr bwMode="auto">
          <a:xfrm>
            <a:off x="7745414" y="1346182"/>
            <a:ext cx="901700" cy="255232"/>
          </a:xfrm>
          <a:prstGeom prst="rect">
            <a:avLst/>
          </a:prstGeom>
          <a:noFill/>
          <a:ln w="9525">
            <a:solidFill>
              <a:srgbClr val="0000FF"/>
            </a:solidFill>
            <a:miter lim="800000"/>
            <a:headEnd/>
            <a:tailEnd/>
          </a:ln>
        </p:spPr>
        <p:txBody>
          <a:bodyPr lIns="100364" tIns="50182" rIns="100364" bIns="50182">
            <a:spAutoFit/>
          </a:bodyPr>
          <a:lstStyle/>
          <a:p>
            <a:pPr algn="ctr" defTabSz="914218"/>
            <a:r>
              <a:rPr lang="en-US" sz="1000" b="1" dirty="0">
                <a:solidFill>
                  <a:srgbClr val="000000"/>
                </a:solidFill>
              </a:rPr>
              <a:t>Real Time</a:t>
            </a:r>
          </a:p>
        </p:txBody>
      </p:sp>
      <p:sp>
        <p:nvSpPr>
          <p:cNvPr id="9253" name="Text Box 13"/>
          <p:cNvSpPr txBox="1">
            <a:spLocks noChangeArrowheads="1"/>
          </p:cNvSpPr>
          <p:nvPr/>
        </p:nvSpPr>
        <p:spPr bwMode="auto">
          <a:xfrm>
            <a:off x="7742239" y="1638280"/>
            <a:ext cx="914400" cy="255232"/>
          </a:xfrm>
          <a:prstGeom prst="rect">
            <a:avLst/>
          </a:prstGeom>
          <a:noFill/>
          <a:ln w="9525">
            <a:solidFill>
              <a:schemeClr val="accent1">
                <a:lumMod val="60000"/>
                <a:lumOff val="40000"/>
              </a:schemeClr>
            </a:solidFill>
            <a:miter lim="800000"/>
            <a:headEnd/>
            <a:tailEnd/>
          </a:ln>
        </p:spPr>
        <p:txBody>
          <a:bodyPr lIns="100364" tIns="50182" rIns="100364" bIns="50182">
            <a:spAutoFit/>
          </a:bodyPr>
          <a:lstStyle/>
          <a:p>
            <a:pPr algn="ctr" defTabSz="914218">
              <a:defRPr/>
            </a:pPr>
            <a:r>
              <a:rPr lang="en-US" sz="1000" b="1" dirty="0">
                <a:solidFill>
                  <a:srgbClr val="000000"/>
                </a:solidFill>
              </a:rPr>
              <a:t>Priority Data</a:t>
            </a:r>
          </a:p>
        </p:txBody>
      </p:sp>
      <p:sp>
        <p:nvSpPr>
          <p:cNvPr id="9254" name="Text Box 14"/>
          <p:cNvSpPr txBox="1">
            <a:spLocks noChangeArrowheads="1"/>
          </p:cNvSpPr>
          <p:nvPr/>
        </p:nvSpPr>
        <p:spPr bwMode="auto">
          <a:xfrm>
            <a:off x="7742239" y="1920854"/>
            <a:ext cx="914400" cy="255232"/>
          </a:xfrm>
          <a:prstGeom prst="rect">
            <a:avLst/>
          </a:prstGeom>
          <a:noFill/>
          <a:ln w="9525">
            <a:solidFill>
              <a:schemeClr val="tx2">
                <a:lumMod val="60000"/>
                <a:lumOff val="40000"/>
              </a:schemeClr>
            </a:solidFill>
            <a:miter lim="800000"/>
            <a:headEnd/>
            <a:tailEnd/>
          </a:ln>
        </p:spPr>
        <p:txBody>
          <a:bodyPr lIns="100364" tIns="50182" rIns="100364" bIns="50182">
            <a:spAutoFit/>
          </a:bodyPr>
          <a:lstStyle/>
          <a:p>
            <a:pPr algn="ctr" defTabSz="914218">
              <a:defRPr/>
            </a:pPr>
            <a:r>
              <a:rPr lang="en-US" sz="1000" b="1" dirty="0">
                <a:solidFill>
                  <a:srgbClr val="000000"/>
                </a:solidFill>
              </a:rPr>
              <a:t>Best Effort</a:t>
            </a:r>
          </a:p>
        </p:txBody>
      </p:sp>
      <p:cxnSp>
        <p:nvCxnSpPr>
          <p:cNvPr id="99" name="Elbow Connector 98"/>
          <p:cNvCxnSpPr>
            <a:stCxn id="18464" idx="1"/>
          </p:cNvCxnSpPr>
          <p:nvPr/>
        </p:nvCxnSpPr>
        <p:spPr>
          <a:xfrm rot="10800000" flipV="1">
            <a:off x="7358066" y="1473798"/>
            <a:ext cx="387349" cy="285130"/>
          </a:xfrm>
          <a:prstGeom prst="bentConnector3">
            <a:avLst>
              <a:gd name="adj1" fmla="val 50000"/>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9" name="Elbow Connector 108"/>
          <p:cNvCxnSpPr>
            <a:stCxn id="9254" idx="1"/>
          </p:cNvCxnSpPr>
          <p:nvPr/>
        </p:nvCxnSpPr>
        <p:spPr>
          <a:xfrm rot="10800000">
            <a:off x="7367593" y="1830372"/>
            <a:ext cx="374646" cy="218098"/>
          </a:xfrm>
          <a:prstGeom prst="bentConnector3">
            <a:avLst>
              <a:gd name="adj1" fmla="val 50000"/>
            </a:avLst>
          </a:prstGeom>
          <a:ln w="127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8469" name="Picture 29" descr="rad7"/>
          <p:cNvPicPr>
            <a:picLocks noChangeAspect="1" noChangeArrowheads="1"/>
          </p:cNvPicPr>
          <p:nvPr/>
        </p:nvPicPr>
        <p:blipFill>
          <a:blip r:embed="rId4" cstate="print"/>
          <a:srcRect/>
          <a:stretch>
            <a:fillRect/>
          </a:stretch>
        </p:blipFill>
        <p:spPr bwMode="auto">
          <a:xfrm>
            <a:off x="6791325" y="1604963"/>
            <a:ext cx="685800" cy="312737"/>
          </a:xfrm>
          <a:prstGeom prst="rect">
            <a:avLst/>
          </a:prstGeom>
          <a:noFill/>
          <a:ln w="9525">
            <a:noFill/>
            <a:miter lim="800000"/>
            <a:headEnd/>
            <a:tailEnd/>
          </a:ln>
        </p:spPr>
      </p:pic>
      <p:sp>
        <p:nvSpPr>
          <p:cNvPr id="114" name="Flowchart: Direct Access Storage 113"/>
          <p:cNvSpPr/>
          <p:nvPr/>
        </p:nvSpPr>
        <p:spPr>
          <a:xfrm rot="10800000">
            <a:off x="6634168" y="1736709"/>
            <a:ext cx="128587" cy="111125"/>
          </a:xfrm>
          <a:prstGeom prst="flowChartMagneticDrum">
            <a:avLst/>
          </a:prstGeom>
          <a:solidFill>
            <a:schemeClr val="tx2">
              <a:lumMod val="20000"/>
              <a:lumOff val="8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256" tIns="45631" rIns="91256" bIns="45631" anchor="ctr"/>
          <a:lstStyle/>
          <a:p>
            <a:pPr algn="ctr" defTabSz="914218">
              <a:defRPr/>
            </a:pPr>
            <a:endParaRPr lang="en-US" dirty="0">
              <a:solidFill>
                <a:prstClr val="white"/>
              </a:solidFill>
            </a:endParaRPr>
          </a:p>
        </p:txBody>
      </p:sp>
      <p:sp>
        <p:nvSpPr>
          <p:cNvPr id="115" name="Flowchart: Direct Access Storage 114"/>
          <p:cNvSpPr/>
          <p:nvPr/>
        </p:nvSpPr>
        <p:spPr>
          <a:xfrm>
            <a:off x="5305445" y="1750998"/>
            <a:ext cx="117475" cy="128587"/>
          </a:xfrm>
          <a:prstGeom prst="flowChartMagneticDrum">
            <a:avLst/>
          </a:prstGeom>
          <a:solidFill>
            <a:schemeClr val="tx2">
              <a:lumMod val="20000"/>
              <a:lumOff val="8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256" tIns="45631" rIns="91256" bIns="45631" anchor="ctr"/>
          <a:lstStyle/>
          <a:p>
            <a:pPr algn="ctr" defTabSz="914218">
              <a:defRPr/>
            </a:pPr>
            <a:endParaRPr lang="en-US" dirty="0">
              <a:solidFill>
                <a:prstClr val="white"/>
              </a:solidFill>
            </a:endParaRPr>
          </a:p>
        </p:txBody>
      </p:sp>
      <p:sp>
        <p:nvSpPr>
          <p:cNvPr id="18472" name="AutoShape 8"/>
          <p:cNvSpPr>
            <a:spLocks noChangeArrowheads="1"/>
          </p:cNvSpPr>
          <p:nvPr/>
        </p:nvSpPr>
        <p:spPr bwMode="auto">
          <a:xfrm>
            <a:off x="6691313" y="2741593"/>
            <a:ext cx="2006600" cy="1204912"/>
          </a:xfrm>
          <a:prstGeom prst="roundRect">
            <a:avLst>
              <a:gd name="adj" fmla="val 16667"/>
            </a:avLst>
          </a:prstGeom>
          <a:gradFill rotWithShape="1">
            <a:gsLst>
              <a:gs pos="0">
                <a:schemeClr val="bg1"/>
              </a:gs>
              <a:gs pos="100000">
                <a:srgbClr val="B7D9E5"/>
              </a:gs>
            </a:gsLst>
            <a:lin ang="5400000" scaled="1"/>
          </a:gradFill>
          <a:ln w="12700" algn="ctr">
            <a:solidFill>
              <a:srgbClr val="84BDD6"/>
            </a:solidFill>
            <a:round/>
            <a:headEnd/>
            <a:tailEnd/>
          </a:ln>
        </p:spPr>
        <p:txBody>
          <a:bodyPr wrap="none" lIns="91256" tIns="45631" rIns="91256" bIns="45631" anchor="ctr"/>
          <a:lstStyle/>
          <a:p>
            <a:pPr defTabSz="914218"/>
            <a:endParaRPr lang="en-US">
              <a:solidFill>
                <a:prstClr val="black"/>
              </a:solidFill>
            </a:endParaRPr>
          </a:p>
        </p:txBody>
      </p:sp>
      <p:sp>
        <p:nvSpPr>
          <p:cNvPr id="118" name="Line 40"/>
          <p:cNvSpPr>
            <a:spLocks noChangeShapeType="1"/>
          </p:cNvSpPr>
          <p:nvPr/>
        </p:nvSpPr>
        <p:spPr bwMode="auto">
          <a:xfrm flipH="1" flipV="1">
            <a:off x="5133975" y="3346429"/>
            <a:ext cx="1919288" cy="0"/>
          </a:xfrm>
          <a:prstGeom prst="line">
            <a:avLst/>
          </a:prstGeom>
          <a:noFill/>
          <a:ln w="19050">
            <a:solidFill>
              <a:srgbClr val="FF0000"/>
            </a:solidFill>
            <a:prstDash val="dash"/>
            <a:round/>
            <a:headEnd/>
            <a:tailEnd/>
          </a:ln>
        </p:spPr>
        <p:txBody>
          <a:bodyPr lIns="91238" tIns="45622" rIns="91238" bIns="45622"/>
          <a:lstStyle/>
          <a:p>
            <a:pPr defTabSz="914218">
              <a:defRPr/>
            </a:pPr>
            <a:endParaRPr lang="en-US" dirty="0">
              <a:solidFill>
                <a:prstClr val="black"/>
              </a:solidFill>
            </a:endParaRPr>
          </a:p>
        </p:txBody>
      </p:sp>
      <p:sp>
        <p:nvSpPr>
          <p:cNvPr id="119" name="Flowchart: Direct Access Storage 118"/>
          <p:cNvSpPr/>
          <p:nvPr/>
        </p:nvSpPr>
        <p:spPr>
          <a:xfrm>
            <a:off x="5065734" y="3265472"/>
            <a:ext cx="185737" cy="196850"/>
          </a:xfrm>
          <a:prstGeom prst="flowChartMagneticDrum">
            <a:avLst/>
          </a:prstGeom>
        </p:spPr>
        <p:style>
          <a:lnRef idx="2">
            <a:schemeClr val="accent1">
              <a:shade val="50000"/>
            </a:schemeClr>
          </a:lnRef>
          <a:fillRef idx="1">
            <a:schemeClr val="accent1"/>
          </a:fillRef>
          <a:effectRef idx="0">
            <a:schemeClr val="accent1"/>
          </a:effectRef>
          <a:fontRef idx="minor">
            <a:schemeClr val="lt1"/>
          </a:fontRef>
        </p:style>
        <p:txBody>
          <a:bodyPr lIns="91256" tIns="45631" rIns="91256" bIns="45631" anchor="ctr"/>
          <a:lstStyle/>
          <a:p>
            <a:pPr algn="ctr" defTabSz="914218">
              <a:defRPr/>
            </a:pPr>
            <a:endParaRPr lang="en-US" dirty="0">
              <a:solidFill>
                <a:prstClr val="white"/>
              </a:solidFill>
            </a:endParaRPr>
          </a:p>
        </p:txBody>
      </p:sp>
      <p:sp>
        <p:nvSpPr>
          <p:cNvPr id="9263" name="Line 7"/>
          <p:cNvSpPr>
            <a:spLocks noChangeShapeType="1"/>
          </p:cNvSpPr>
          <p:nvPr/>
        </p:nvSpPr>
        <p:spPr bwMode="auto">
          <a:xfrm flipH="1" flipV="1">
            <a:off x="7305675" y="3338492"/>
            <a:ext cx="393700" cy="0"/>
          </a:xfrm>
          <a:prstGeom prst="line">
            <a:avLst/>
          </a:prstGeom>
          <a:noFill/>
          <a:ln w="12700">
            <a:solidFill>
              <a:schemeClr val="accent2">
                <a:lumMod val="40000"/>
                <a:lumOff val="60000"/>
              </a:schemeClr>
            </a:solidFill>
            <a:round/>
            <a:headEnd/>
            <a:tailEnd/>
          </a:ln>
        </p:spPr>
        <p:txBody>
          <a:bodyPr lIns="91238" tIns="45622" rIns="91238" bIns="45622"/>
          <a:lstStyle/>
          <a:p>
            <a:pPr defTabSz="914218">
              <a:defRPr/>
            </a:pPr>
            <a:endParaRPr lang="en-US">
              <a:solidFill>
                <a:prstClr val="black"/>
              </a:solidFill>
              <a:latin typeface="Arial" pitchFamily="34" charset="0"/>
              <a:cs typeface="Arial" pitchFamily="34" charset="0"/>
            </a:endParaRPr>
          </a:p>
        </p:txBody>
      </p:sp>
      <p:sp>
        <p:nvSpPr>
          <p:cNvPr id="18476" name="Rectangle 21"/>
          <p:cNvSpPr>
            <a:spLocks noChangeArrowheads="1"/>
          </p:cNvSpPr>
          <p:nvPr/>
        </p:nvSpPr>
        <p:spPr bwMode="auto">
          <a:xfrm>
            <a:off x="6781800" y="3733800"/>
            <a:ext cx="261937" cy="153888"/>
          </a:xfrm>
          <a:prstGeom prst="rect">
            <a:avLst/>
          </a:prstGeom>
          <a:noFill/>
          <a:ln w="9525">
            <a:noFill/>
            <a:miter lim="800000"/>
            <a:headEnd/>
            <a:tailEnd/>
          </a:ln>
        </p:spPr>
        <p:txBody>
          <a:bodyPr lIns="0" tIns="0" rIns="0" bIns="0">
            <a:spAutoFit/>
          </a:bodyPr>
          <a:lstStyle/>
          <a:p>
            <a:pPr algn="ctr" defTabSz="914218"/>
            <a:r>
              <a:rPr lang="en-US" sz="1000" b="1" dirty="0">
                <a:solidFill>
                  <a:srgbClr val="000000"/>
                </a:solidFill>
              </a:rPr>
              <a:t>UNI</a:t>
            </a:r>
          </a:p>
        </p:txBody>
      </p:sp>
      <p:sp>
        <p:nvSpPr>
          <p:cNvPr id="125" name="Flowchart: Direct Access Storage 124"/>
          <p:cNvSpPr/>
          <p:nvPr/>
        </p:nvSpPr>
        <p:spPr>
          <a:xfrm>
            <a:off x="7319963" y="3228955"/>
            <a:ext cx="150812" cy="185738"/>
          </a:xfrm>
          <a:prstGeom prst="flowChartMagneticDrum">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256" tIns="45631" rIns="91256" bIns="45631" anchor="ctr"/>
          <a:lstStyle/>
          <a:p>
            <a:pPr algn="ctr" defTabSz="914218">
              <a:defRPr/>
            </a:pPr>
            <a:endParaRPr lang="en-US" dirty="0">
              <a:solidFill>
                <a:prstClr val="white"/>
              </a:solidFill>
            </a:endParaRPr>
          </a:p>
        </p:txBody>
      </p:sp>
      <p:sp>
        <p:nvSpPr>
          <p:cNvPr id="18478" name="Rectangle 22"/>
          <p:cNvSpPr>
            <a:spLocks noChangeArrowheads="1"/>
          </p:cNvSpPr>
          <p:nvPr/>
        </p:nvSpPr>
        <p:spPr bwMode="auto">
          <a:xfrm>
            <a:off x="3267096" y="2143104"/>
            <a:ext cx="371475" cy="153888"/>
          </a:xfrm>
          <a:prstGeom prst="rect">
            <a:avLst/>
          </a:prstGeom>
          <a:noFill/>
          <a:ln w="9525">
            <a:noFill/>
            <a:miter lim="800000"/>
            <a:headEnd/>
            <a:tailEnd/>
          </a:ln>
        </p:spPr>
        <p:txBody>
          <a:bodyPr lIns="0" tIns="0" rIns="0" bIns="0">
            <a:spAutoFit/>
          </a:bodyPr>
          <a:lstStyle/>
          <a:p>
            <a:pPr algn="ctr" defTabSz="914218"/>
            <a:r>
              <a:rPr lang="en-US" sz="1000" b="1" dirty="0">
                <a:solidFill>
                  <a:srgbClr val="000000"/>
                </a:solidFill>
              </a:rPr>
              <a:t>PE</a:t>
            </a:r>
          </a:p>
        </p:txBody>
      </p:sp>
      <p:sp>
        <p:nvSpPr>
          <p:cNvPr id="18479" name="Rectangle 22"/>
          <p:cNvSpPr>
            <a:spLocks noChangeArrowheads="1"/>
          </p:cNvSpPr>
          <p:nvPr/>
        </p:nvSpPr>
        <p:spPr bwMode="auto">
          <a:xfrm>
            <a:off x="5683250" y="3119418"/>
            <a:ext cx="590551" cy="153888"/>
          </a:xfrm>
          <a:prstGeom prst="rect">
            <a:avLst/>
          </a:prstGeom>
          <a:noFill/>
          <a:ln w="9525">
            <a:noFill/>
            <a:miter lim="800000"/>
            <a:headEnd/>
            <a:tailEnd/>
          </a:ln>
        </p:spPr>
        <p:txBody>
          <a:bodyPr lIns="0" tIns="0" rIns="0" bIns="0">
            <a:spAutoFit/>
          </a:bodyPr>
          <a:lstStyle/>
          <a:p>
            <a:pPr algn="ctr" defTabSz="914218"/>
            <a:r>
              <a:rPr lang="en-US" sz="1000" b="1" dirty="0">
                <a:solidFill>
                  <a:srgbClr val="FF0000"/>
                </a:solidFill>
              </a:rPr>
              <a:t>EVC</a:t>
            </a:r>
          </a:p>
        </p:txBody>
      </p:sp>
      <p:sp>
        <p:nvSpPr>
          <p:cNvPr id="129" name="Flowchart: Direct Access Storage 128"/>
          <p:cNvSpPr/>
          <p:nvPr/>
        </p:nvSpPr>
        <p:spPr>
          <a:xfrm rot="10800000">
            <a:off x="6648471" y="3236913"/>
            <a:ext cx="180975" cy="198437"/>
          </a:xfrm>
          <a:prstGeom prst="flowChartMagneticDrum">
            <a:avLst/>
          </a:prstGeom>
        </p:spPr>
        <p:style>
          <a:lnRef idx="2">
            <a:schemeClr val="accent1">
              <a:shade val="50000"/>
            </a:schemeClr>
          </a:lnRef>
          <a:fillRef idx="1">
            <a:schemeClr val="accent1"/>
          </a:fillRef>
          <a:effectRef idx="0">
            <a:schemeClr val="accent1"/>
          </a:effectRef>
          <a:fontRef idx="minor">
            <a:schemeClr val="lt1"/>
          </a:fontRef>
        </p:style>
        <p:txBody>
          <a:bodyPr lIns="91256" tIns="45631" rIns="91256" bIns="45631" anchor="ctr"/>
          <a:lstStyle/>
          <a:p>
            <a:pPr algn="ctr" defTabSz="914218">
              <a:defRPr/>
            </a:pPr>
            <a:endParaRPr lang="en-US" dirty="0">
              <a:solidFill>
                <a:prstClr val="white"/>
              </a:solidFill>
            </a:endParaRPr>
          </a:p>
        </p:txBody>
      </p:sp>
      <p:sp>
        <p:nvSpPr>
          <p:cNvPr id="18481" name="Rectangle 22"/>
          <p:cNvSpPr>
            <a:spLocks noChangeArrowheads="1"/>
          </p:cNvSpPr>
          <p:nvPr/>
        </p:nvSpPr>
        <p:spPr bwMode="auto">
          <a:xfrm>
            <a:off x="7243767" y="2566966"/>
            <a:ext cx="776287" cy="153888"/>
          </a:xfrm>
          <a:prstGeom prst="rect">
            <a:avLst/>
          </a:prstGeom>
          <a:noFill/>
          <a:ln w="9525">
            <a:noFill/>
            <a:miter lim="800000"/>
            <a:headEnd/>
            <a:tailEnd/>
          </a:ln>
        </p:spPr>
        <p:txBody>
          <a:bodyPr lIns="0" tIns="0" rIns="0" bIns="0">
            <a:spAutoFit/>
          </a:bodyPr>
          <a:lstStyle/>
          <a:p>
            <a:pPr algn="ctr" defTabSz="914218"/>
            <a:r>
              <a:rPr lang="en-US" sz="1000" b="1" dirty="0">
                <a:solidFill>
                  <a:srgbClr val="000000"/>
                </a:solidFill>
              </a:rPr>
              <a:t>Branch B</a:t>
            </a:r>
          </a:p>
        </p:txBody>
      </p:sp>
      <p:sp>
        <p:nvSpPr>
          <p:cNvPr id="18482" name="Text Box 6"/>
          <p:cNvSpPr txBox="1">
            <a:spLocks noChangeArrowheads="1"/>
          </p:cNvSpPr>
          <p:nvPr/>
        </p:nvSpPr>
        <p:spPr bwMode="auto">
          <a:xfrm>
            <a:off x="7694614" y="2906699"/>
            <a:ext cx="901700" cy="255232"/>
          </a:xfrm>
          <a:prstGeom prst="rect">
            <a:avLst/>
          </a:prstGeom>
          <a:noFill/>
          <a:ln w="9525">
            <a:solidFill>
              <a:schemeClr val="accent2"/>
            </a:solidFill>
            <a:miter lim="800000"/>
            <a:headEnd/>
            <a:tailEnd/>
          </a:ln>
        </p:spPr>
        <p:txBody>
          <a:bodyPr lIns="100364" tIns="50182" rIns="100364" bIns="50182">
            <a:spAutoFit/>
          </a:bodyPr>
          <a:lstStyle/>
          <a:p>
            <a:pPr algn="ctr" defTabSz="914218"/>
            <a:r>
              <a:rPr lang="en-US" sz="1000" b="1" dirty="0">
                <a:solidFill>
                  <a:srgbClr val="000000"/>
                </a:solidFill>
              </a:rPr>
              <a:t>Real Time</a:t>
            </a:r>
          </a:p>
        </p:txBody>
      </p:sp>
      <p:sp>
        <p:nvSpPr>
          <p:cNvPr id="9271" name="Text Box 13"/>
          <p:cNvSpPr txBox="1">
            <a:spLocks noChangeArrowheads="1"/>
          </p:cNvSpPr>
          <p:nvPr/>
        </p:nvSpPr>
        <p:spPr bwMode="auto">
          <a:xfrm>
            <a:off x="7693025" y="3221080"/>
            <a:ext cx="914400" cy="255232"/>
          </a:xfrm>
          <a:prstGeom prst="rect">
            <a:avLst/>
          </a:prstGeom>
          <a:noFill/>
          <a:ln w="9525">
            <a:solidFill>
              <a:schemeClr val="accent2">
                <a:lumMod val="40000"/>
                <a:lumOff val="60000"/>
              </a:schemeClr>
            </a:solidFill>
            <a:miter lim="800000"/>
            <a:headEnd/>
            <a:tailEnd/>
          </a:ln>
        </p:spPr>
        <p:txBody>
          <a:bodyPr lIns="100364" tIns="50182" rIns="100364" bIns="50182">
            <a:spAutoFit/>
          </a:bodyPr>
          <a:lstStyle/>
          <a:p>
            <a:pPr algn="ctr" defTabSz="914218">
              <a:defRPr/>
            </a:pPr>
            <a:r>
              <a:rPr lang="en-US" sz="1000" b="1" dirty="0">
                <a:solidFill>
                  <a:srgbClr val="000000"/>
                </a:solidFill>
              </a:rPr>
              <a:t>Priority Data</a:t>
            </a:r>
          </a:p>
        </p:txBody>
      </p:sp>
      <p:sp>
        <p:nvSpPr>
          <p:cNvPr id="18484" name="Text Box 14"/>
          <p:cNvSpPr txBox="1">
            <a:spLocks noChangeArrowheads="1"/>
          </p:cNvSpPr>
          <p:nvPr/>
        </p:nvSpPr>
        <p:spPr bwMode="auto">
          <a:xfrm>
            <a:off x="7693025" y="3539839"/>
            <a:ext cx="914400" cy="255232"/>
          </a:xfrm>
          <a:prstGeom prst="rect">
            <a:avLst/>
          </a:prstGeom>
          <a:noFill/>
          <a:ln w="9525">
            <a:solidFill>
              <a:srgbClr val="FF0000"/>
            </a:solidFill>
            <a:miter lim="800000"/>
            <a:headEnd/>
            <a:tailEnd/>
          </a:ln>
        </p:spPr>
        <p:txBody>
          <a:bodyPr lIns="100364" tIns="50182" rIns="100364" bIns="50182">
            <a:spAutoFit/>
          </a:bodyPr>
          <a:lstStyle/>
          <a:p>
            <a:pPr algn="ctr" defTabSz="914218"/>
            <a:r>
              <a:rPr lang="en-US" sz="1000" b="1" dirty="0">
                <a:solidFill>
                  <a:srgbClr val="000000"/>
                </a:solidFill>
              </a:rPr>
              <a:t>Best Effort</a:t>
            </a:r>
          </a:p>
        </p:txBody>
      </p:sp>
      <p:cxnSp>
        <p:nvCxnSpPr>
          <p:cNvPr id="134" name="Elbow Connector 133"/>
          <p:cNvCxnSpPr>
            <a:stCxn id="18482" idx="1"/>
          </p:cNvCxnSpPr>
          <p:nvPr/>
        </p:nvCxnSpPr>
        <p:spPr>
          <a:xfrm rot="10800000" flipV="1">
            <a:off x="7308874" y="3034315"/>
            <a:ext cx="385740" cy="285126"/>
          </a:xfrm>
          <a:prstGeom prst="bentConnector3">
            <a:avLst>
              <a:gd name="adj1" fmla="val 50000"/>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5" name="Elbow Connector 134"/>
          <p:cNvCxnSpPr/>
          <p:nvPr/>
        </p:nvCxnSpPr>
        <p:spPr>
          <a:xfrm rot="10800000">
            <a:off x="7318380" y="3371834"/>
            <a:ext cx="374651" cy="295275"/>
          </a:xfrm>
          <a:prstGeom prst="bentConnector3">
            <a:avLst>
              <a:gd name="adj1" fmla="val 50000"/>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7" name="Straight Arrow Connector 136"/>
          <p:cNvCxnSpPr/>
          <p:nvPr/>
        </p:nvCxnSpPr>
        <p:spPr>
          <a:xfrm rot="5400000" flipH="1" flipV="1">
            <a:off x="7035801" y="3476605"/>
            <a:ext cx="460394" cy="35879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8" name="Flowchart: Direct Access Storage 137"/>
          <p:cNvSpPr/>
          <p:nvPr/>
        </p:nvSpPr>
        <p:spPr>
          <a:xfrm rot="10800000">
            <a:off x="6584951" y="3281342"/>
            <a:ext cx="127000" cy="112712"/>
          </a:xfrm>
          <a:prstGeom prst="flowChartMagneticDrum">
            <a:avLst/>
          </a:prstGeom>
          <a:solidFill>
            <a:schemeClr val="accent2">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256" tIns="45631" rIns="91256" bIns="45631" anchor="ctr"/>
          <a:lstStyle/>
          <a:p>
            <a:pPr algn="ctr" defTabSz="914218">
              <a:defRPr/>
            </a:pPr>
            <a:endParaRPr lang="en-US" dirty="0">
              <a:solidFill>
                <a:prstClr val="white"/>
              </a:solidFill>
            </a:endParaRPr>
          </a:p>
        </p:txBody>
      </p:sp>
      <p:sp>
        <p:nvSpPr>
          <p:cNvPr id="139" name="Flowchart: Direct Access Storage 138"/>
          <p:cNvSpPr/>
          <p:nvPr/>
        </p:nvSpPr>
        <p:spPr>
          <a:xfrm>
            <a:off x="5224469" y="3295634"/>
            <a:ext cx="115887" cy="130175"/>
          </a:xfrm>
          <a:prstGeom prst="flowChartMagneticDrum">
            <a:avLst/>
          </a:prstGeom>
          <a:solidFill>
            <a:schemeClr val="accent2">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256" tIns="45631" rIns="91256" bIns="45631" anchor="ctr"/>
          <a:lstStyle/>
          <a:p>
            <a:pPr algn="ctr" defTabSz="914218">
              <a:defRPr/>
            </a:pPr>
            <a:endParaRPr lang="en-US" dirty="0">
              <a:solidFill>
                <a:prstClr val="white"/>
              </a:solidFill>
            </a:endParaRPr>
          </a:p>
        </p:txBody>
      </p:sp>
      <p:pic>
        <p:nvPicPr>
          <p:cNvPr id="18491" name="Picture 34" descr="rad6"/>
          <p:cNvPicPr>
            <a:picLocks noChangeAspect="1" noChangeArrowheads="1"/>
          </p:cNvPicPr>
          <p:nvPr/>
        </p:nvPicPr>
        <p:blipFill>
          <a:blip r:embed="rId5" cstate="print"/>
          <a:srcRect/>
          <a:stretch>
            <a:fillRect/>
          </a:stretch>
        </p:blipFill>
        <p:spPr bwMode="auto">
          <a:xfrm>
            <a:off x="6738960" y="3181329"/>
            <a:ext cx="693737" cy="287338"/>
          </a:xfrm>
          <a:prstGeom prst="rect">
            <a:avLst/>
          </a:prstGeom>
          <a:noFill/>
          <a:ln w="9525">
            <a:noFill/>
            <a:miter lim="800000"/>
            <a:headEnd/>
            <a:tailEnd/>
          </a:ln>
        </p:spPr>
      </p:pic>
      <p:sp>
        <p:nvSpPr>
          <p:cNvPr id="162" name="Flowchart: Direct Access Storage 161"/>
          <p:cNvSpPr/>
          <p:nvPr/>
        </p:nvSpPr>
        <p:spPr>
          <a:xfrm>
            <a:off x="2216150" y="2457428"/>
            <a:ext cx="274639" cy="71438"/>
          </a:xfrm>
          <a:prstGeom prst="flowChartMagneticDrum">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256" tIns="45631" rIns="91256" bIns="45631" anchor="ctr"/>
          <a:lstStyle/>
          <a:p>
            <a:pPr algn="ctr" defTabSz="914218">
              <a:defRPr/>
            </a:pPr>
            <a:endParaRPr lang="en-US" dirty="0">
              <a:solidFill>
                <a:prstClr val="white"/>
              </a:solidFill>
            </a:endParaRPr>
          </a:p>
        </p:txBody>
      </p:sp>
      <p:sp>
        <p:nvSpPr>
          <p:cNvPr id="146" name="Flowchart: Direct Access Storage 145"/>
          <p:cNvSpPr/>
          <p:nvPr/>
        </p:nvSpPr>
        <p:spPr>
          <a:xfrm>
            <a:off x="2120900" y="2435225"/>
            <a:ext cx="187325" cy="195263"/>
          </a:xfrm>
          <a:prstGeom prst="flowChartMagneticDrum">
            <a:avLst/>
          </a:prstGeom>
        </p:spPr>
        <p:style>
          <a:lnRef idx="2">
            <a:schemeClr val="accent1">
              <a:shade val="50000"/>
            </a:schemeClr>
          </a:lnRef>
          <a:fillRef idx="1">
            <a:schemeClr val="accent1"/>
          </a:fillRef>
          <a:effectRef idx="0">
            <a:schemeClr val="accent1"/>
          </a:effectRef>
          <a:fontRef idx="minor">
            <a:schemeClr val="lt1"/>
          </a:fontRef>
        </p:style>
        <p:txBody>
          <a:bodyPr lIns="91256" tIns="45631" rIns="91256" bIns="45631" anchor="ctr"/>
          <a:lstStyle/>
          <a:p>
            <a:pPr algn="ctr" defTabSz="914218">
              <a:defRPr/>
            </a:pPr>
            <a:endParaRPr lang="en-US" dirty="0">
              <a:solidFill>
                <a:prstClr val="white"/>
              </a:solidFill>
            </a:endParaRPr>
          </a:p>
        </p:txBody>
      </p:sp>
      <p:pic>
        <p:nvPicPr>
          <p:cNvPr id="18494" name="Picture 29" descr="rad7"/>
          <p:cNvPicPr>
            <a:picLocks noChangeAspect="1" noChangeArrowheads="1"/>
          </p:cNvPicPr>
          <p:nvPr/>
        </p:nvPicPr>
        <p:blipFill>
          <a:blip r:embed="rId4" cstate="print"/>
          <a:srcRect/>
          <a:stretch>
            <a:fillRect/>
          </a:stretch>
        </p:blipFill>
        <p:spPr bwMode="auto">
          <a:xfrm>
            <a:off x="1543051" y="2363788"/>
            <a:ext cx="685800" cy="312737"/>
          </a:xfrm>
          <a:prstGeom prst="rect">
            <a:avLst/>
          </a:prstGeom>
          <a:noFill/>
          <a:ln w="9525">
            <a:noFill/>
            <a:miter lim="800000"/>
            <a:headEnd/>
            <a:tailEnd/>
          </a:ln>
        </p:spPr>
      </p:pic>
      <p:sp>
        <p:nvSpPr>
          <p:cNvPr id="163" name="Flowchart: Direct Access Storage 162"/>
          <p:cNvSpPr/>
          <p:nvPr/>
        </p:nvSpPr>
        <p:spPr>
          <a:xfrm rot="10800000">
            <a:off x="2913063" y="2460610"/>
            <a:ext cx="273051" cy="111125"/>
          </a:xfrm>
          <a:prstGeom prst="flowChartMagneticDrum">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256" tIns="45631" rIns="91256" bIns="45631" anchor="ctr"/>
          <a:lstStyle/>
          <a:p>
            <a:pPr algn="ctr" defTabSz="914218">
              <a:defRPr/>
            </a:pPr>
            <a:endParaRPr lang="en-US" dirty="0">
              <a:solidFill>
                <a:prstClr val="white"/>
              </a:solidFill>
            </a:endParaRPr>
          </a:p>
        </p:txBody>
      </p:sp>
      <p:sp>
        <p:nvSpPr>
          <p:cNvPr id="164" name="Flowchart: Direct Access Storage 163"/>
          <p:cNvSpPr/>
          <p:nvPr/>
        </p:nvSpPr>
        <p:spPr>
          <a:xfrm rot="10800000">
            <a:off x="2913063" y="2543174"/>
            <a:ext cx="290512" cy="92075"/>
          </a:xfrm>
          <a:prstGeom prst="flowChartMagneticDrum">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256" tIns="45631" rIns="91256" bIns="45631" anchor="ctr"/>
          <a:lstStyle/>
          <a:p>
            <a:pPr algn="ctr" defTabSz="914218">
              <a:defRPr/>
            </a:pPr>
            <a:endParaRPr lang="en-US" dirty="0">
              <a:solidFill>
                <a:prstClr val="white"/>
              </a:solidFill>
            </a:endParaRPr>
          </a:p>
        </p:txBody>
      </p:sp>
      <p:cxnSp>
        <p:nvCxnSpPr>
          <p:cNvPr id="171" name="Curved Connector 170"/>
          <p:cNvCxnSpPr/>
          <p:nvPr/>
        </p:nvCxnSpPr>
        <p:spPr>
          <a:xfrm flipV="1">
            <a:off x="3754459" y="1830370"/>
            <a:ext cx="968375" cy="708025"/>
          </a:xfrm>
          <a:prstGeom prst="curvedConnector3">
            <a:avLst>
              <a:gd name="adj1" fmla="val 50000"/>
            </a:avLst>
          </a:prstGeom>
          <a:ln w="19050">
            <a:solidFill>
              <a:schemeClr val="accent1">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3" name="Curved Connector 172"/>
          <p:cNvCxnSpPr/>
          <p:nvPr/>
        </p:nvCxnSpPr>
        <p:spPr>
          <a:xfrm rot="10800000">
            <a:off x="3678239" y="2624116"/>
            <a:ext cx="1157287" cy="736600"/>
          </a:xfrm>
          <a:prstGeom prst="curvedConnector3">
            <a:avLst>
              <a:gd name="adj1" fmla="val 50000"/>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79" name="Text Box 13"/>
          <p:cNvSpPr txBox="1">
            <a:spLocks noChangeArrowheads="1"/>
          </p:cNvSpPr>
          <p:nvPr/>
        </p:nvSpPr>
        <p:spPr bwMode="auto">
          <a:xfrm>
            <a:off x="323025" y="2289218"/>
            <a:ext cx="914400" cy="255232"/>
          </a:xfrm>
          <a:prstGeom prst="rect">
            <a:avLst/>
          </a:prstGeom>
          <a:noFill/>
          <a:ln w="9525">
            <a:solidFill>
              <a:schemeClr val="accent1">
                <a:lumMod val="60000"/>
                <a:lumOff val="40000"/>
              </a:schemeClr>
            </a:solidFill>
            <a:miter lim="800000"/>
            <a:headEnd/>
            <a:tailEnd/>
          </a:ln>
        </p:spPr>
        <p:txBody>
          <a:bodyPr lIns="100364" tIns="50182" rIns="100364" bIns="50182">
            <a:spAutoFit/>
          </a:bodyPr>
          <a:lstStyle/>
          <a:p>
            <a:pPr algn="ctr" defTabSz="914218">
              <a:defRPr/>
            </a:pPr>
            <a:r>
              <a:rPr lang="en-US" sz="1000" b="1" dirty="0">
                <a:solidFill>
                  <a:srgbClr val="000000"/>
                </a:solidFill>
              </a:rPr>
              <a:t>Priority Data</a:t>
            </a:r>
          </a:p>
        </p:txBody>
      </p:sp>
      <p:sp>
        <p:nvSpPr>
          <p:cNvPr id="18500" name="Text Box 6"/>
          <p:cNvSpPr txBox="1">
            <a:spLocks noChangeArrowheads="1"/>
          </p:cNvSpPr>
          <p:nvPr/>
        </p:nvSpPr>
        <p:spPr bwMode="auto">
          <a:xfrm>
            <a:off x="333375" y="2995599"/>
            <a:ext cx="901700" cy="255232"/>
          </a:xfrm>
          <a:prstGeom prst="rect">
            <a:avLst/>
          </a:prstGeom>
          <a:noFill/>
          <a:ln w="9525">
            <a:solidFill>
              <a:schemeClr val="accent2"/>
            </a:solidFill>
            <a:miter lim="800000"/>
            <a:headEnd/>
            <a:tailEnd/>
          </a:ln>
        </p:spPr>
        <p:txBody>
          <a:bodyPr lIns="100364" tIns="50182" rIns="100364" bIns="50182">
            <a:spAutoFit/>
          </a:bodyPr>
          <a:lstStyle/>
          <a:p>
            <a:pPr algn="ctr" defTabSz="914218"/>
            <a:r>
              <a:rPr lang="en-US" sz="1000" b="1" dirty="0">
                <a:solidFill>
                  <a:srgbClr val="000000"/>
                </a:solidFill>
              </a:rPr>
              <a:t>Real Time</a:t>
            </a:r>
          </a:p>
        </p:txBody>
      </p:sp>
      <p:sp>
        <p:nvSpPr>
          <p:cNvPr id="85" name="Text Box 13"/>
          <p:cNvSpPr txBox="1">
            <a:spLocks noChangeArrowheads="1"/>
          </p:cNvSpPr>
          <p:nvPr/>
        </p:nvSpPr>
        <p:spPr bwMode="auto">
          <a:xfrm>
            <a:off x="331788" y="3308638"/>
            <a:ext cx="914400" cy="255232"/>
          </a:xfrm>
          <a:prstGeom prst="rect">
            <a:avLst/>
          </a:prstGeom>
          <a:noFill/>
          <a:ln w="9525">
            <a:solidFill>
              <a:schemeClr val="accent2">
                <a:lumMod val="40000"/>
                <a:lumOff val="60000"/>
              </a:schemeClr>
            </a:solidFill>
            <a:miter lim="800000"/>
            <a:headEnd/>
            <a:tailEnd/>
          </a:ln>
        </p:spPr>
        <p:txBody>
          <a:bodyPr lIns="100364" tIns="50182" rIns="100364" bIns="50182">
            <a:spAutoFit/>
          </a:bodyPr>
          <a:lstStyle/>
          <a:p>
            <a:pPr algn="ctr" defTabSz="914218">
              <a:defRPr/>
            </a:pPr>
            <a:r>
              <a:rPr lang="en-US" sz="1000" b="1" dirty="0">
                <a:solidFill>
                  <a:srgbClr val="000000"/>
                </a:solidFill>
              </a:rPr>
              <a:t>Priority Data</a:t>
            </a:r>
          </a:p>
        </p:txBody>
      </p:sp>
      <p:sp>
        <p:nvSpPr>
          <p:cNvPr id="18502" name="Text Box 14"/>
          <p:cNvSpPr txBox="1">
            <a:spLocks noChangeArrowheads="1"/>
          </p:cNvSpPr>
          <p:nvPr/>
        </p:nvSpPr>
        <p:spPr bwMode="auto">
          <a:xfrm>
            <a:off x="331788" y="3615976"/>
            <a:ext cx="914400" cy="255232"/>
          </a:xfrm>
          <a:prstGeom prst="rect">
            <a:avLst/>
          </a:prstGeom>
          <a:noFill/>
          <a:ln w="9525">
            <a:solidFill>
              <a:srgbClr val="FF0000"/>
            </a:solidFill>
            <a:miter lim="800000"/>
            <a:headEnd/>
            <a:tailEnd/>
          </a:ln>
        </p:spPr>
        <p:txBody>
          <a:bodyPr lIns="100364" tIns="50182" rIns="100364" bIns="50182">
            <a:spAutoFit/>
          </a:bodyPr>
          <a:lstStyle/>
          <a:p>
            <a:pPr algn="ctr" defTabSz="914218"/>
            <a:r>
              <a:rPr lang="en-US" sz="1000" b="1" dirty="0">
                <a:solidFill>
                  <a:srgbClr val="000000"/>
                </a:solidFill>
              </a:rPr>
              <a:t>Best Effort</a:t>
            </a:r>
          </a:p>
        </p:txBody>
      </p:sp>
      <p:cxnSp>
        <p:nvCxnSpPr>
          <p:cNvPr id="91" name="Elbow Connector 90"/>
          <p:cNvCxnSpPr/>
          <p:nvPr/>
        </p:nvCxnSpPr>
        <p:spPr>
          <a:xfrm flipV="1">
            <a:off x="1235097" y="2552700"/>
            <a:ext cx="307975" cy="601663"/>
          </a:xfrm>
          <a:prstGeom prst="bentConnector3">
            <a:avLst>
              <a:gd name="adj1" fmla="val 70631"/>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5" name="Elbow Connector 94"/>
          <p:cNvCxnSpPr/>
          <p:nvPr/>
        </p:nvCxnSpPr>
        <p:spPr>
          <a:xfrm flipV="1">
            <a:off x="1238271" y="2576492"/>
            <a:ext cx="296863" cy="887412"/>
          </a:xfrm>
          <a:prstGeom prst="bentConnector3">
            <a:avLst>
              <a:gd name="adj1" fmla="val 76754"/>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3" name="Elbow Connector 102"/>
          <p:cNvCxnSpPr/>
          <p:nvPr/>
        </p:nvCxnSpPr>
        <p:spPr>
          <a:xfrm flipV="1">
            <a:off x="1254146" y="2600325"/>
            <a:ext cx="296863" cy="1096963"/>
          </a:xfrm>
          <a:prstGeom prst="bentConnector3">
            <a:avLst>
              <a:gd name="adj1" fmla="val 84780"/>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8506" name="Rectangle 22"/>
          <p:cNvSpPr>
            <a:spLocks noChangeArrowheads="1"/>
          </p:cNvSpPr>
          <p:nvPr/>
        </p:nvSpPr>
        <p:spPr bwMode="auto">
          <a:xfrm>
            <a:off x="1517121" y="2168253"/>
            <a:ext cx="869951" cy="153888"/>
          </a:xfrm>
          <a:prstGeom prst="rect">
            <a:avLst/>
          </a:prstGeom>
          <a:noFill/>
          <a:ln w="9525">
            <a:noFill/>
            <a:miter lim="800000"/>
            <a:headEnd/>
            <a:tailEnd/>
          </a:ln>
        </p:spPr>
        <p:txBody>
          <a:bodyPr lIns="0" tIns="0" rIns="0" bIns="0">
            <a:spAutoFit/>
          </a:bodyPr>
          <a:lstStyle/>
          <a:p>
            <a:pPr algn="ctr" defTabSz="914218"/>
            <a:r>
              <a:rPr lang="en-US" sz="1000" b="1" dirty="0">
                <a:solidFill>
                  <a:srgbClr val="000000"/>
                </a:solidFill>
              </a:rPr>
              <a:t>ETX</a:t>
            </a:r>
          </a:p>
        </p:txBody>
      </p:sp>
      <p:pic>
        <p:nvPicPr>
          <p:cNvPr id="18507" name="Picture 82" descr="dslam"/>
          <p:cNvPicPr>
            <a:picLocks noChangeAspect="1" noChangeArrowheads="1"/>
          </p:cNvPicPr>
          <p:nvPr/>
        </p:nvPicPr>
        <p:blipFill>
          <a:blip r:embed="rId6" cstate="print"/>
          <a:srcRect/>
          <a:stretch>
            <a:fillRect/>
          </a:stretch>
        </p:blipFill>
        <p:spPr bwMode="auto">
          <a:xfrm>
            <a:off x="4835545" y="3086084"/>
            <a:ext cx="295275" cy="549275"/>
          </a:xfrm>
          <a:prstGeom prst="rect">
            <a:avLst/>
          </a:prstGeom>
          <a:noFill/>
          <a:ln w="9525">
            <a:noFill/>
            <a:miter lim="800000"/>
            <a:headEnd/>
            <a:tailEnd/>
          </a:ln>
        </p:spPr>
      </p:pic>
      <p:sp>
        <p:nvSpPr>
          <p:cNvPr id="18508" name="Rectangle 21"/>
          <p:cNvSpPr>
            <a:spLocks noChangeArrowheads="1"/>
          </p:cNvSpPr>
          <p:nvPr/>
        </p:nvSpPr>
        <p:spPr bwMode="auto">
          <a:xfrm>
            <a:off x="4630738" y="2952733"/>
            <a:ext cx="601663" cy="153888"/>
          </a:xfrm>
          <a:prstGeom prst="rect">
            <a:avLst/>
          </a:prstGeom>
          <a:noFill/>
          <a:ln w="9525">
            <a:noFill/>
            <a:miter lim="800000"/>
            <a:headEnd/>
            <a:tailEnd/>
          </a:ln>
        </p:spPr>
        <p:txBody>
          <a:bodyPr lIns="0" tIns="0" rIns="0" bIns="0">
            <a:spAutoFit/>
          </a:bodyPr>
          <a:lstStyle/>
          <a:p>
            <a:pPr algn="ctr" defTabSz="914218"/>
            <a:r>
              <a:rPr lang="en-US" sz="1000" b="1" dirty="0" smtClean="0">
                <a:solidFill>
                  <a:srgbClr val="000000"/>
                </a:solidFill>
              </a:rPr>
              <a:t>DSLAM</a:t>
            </a:r>
            <a:endParaRPr lang="en-US" sz="1000" b="1" dirty="0">
              <a:solidFill>
                <a:srgbClr val="000000"/>
              </a:solidFill>
            </a:endParaRPr>
          </a:p>
        </p:txBody>
      </p:sp>
      <p:grpSp>
        <p:nvGrpSpPr>
          <p:cNvPr id="3" name="Group 103"/>
          <p:cNvGrpSpPr/>
          <p:nvPr/>
        </p:nvGrpSpPr>
        <p:grpSpPr>
          <a:xfrm>
            <a:off x="1667889" y="1196731"/>
            <a:ext cx="5754687" cy="919828"/>
            <a:chOff x="1667886" y="1011726"/>
            <a:chExt cx="5754687" cy="919828"/>
          </a:xfrm>
        </p:grpSpPr>
        <p:cxnSp>
          <p:nvCxnSpPr>
            <p:cNvPr id="18511" name="Straight Arrow Connector 157"/>
            <p:cNvCxnSpPr>
              <a:cxnSpLocks noChangeShapeType="1"/>
            </p:cNvCxnSpPr>
            <p:nvPr/>
          </p:nvCxnSpPr>
          <p:spPr bwMode="auto">
            <a:xfrm>
              <a:off x="1667886" y="1409267"/>
              <a:ext cx="5394325" cy="1587"/>
            </a:xfrm>
            <a:prstGeom prst="straightConnector1">
              <a:avLst/>
            </a:prstGeom>
            <a:noFill/>
            <a:ln w="25400" algn="ctr">
              <a:solidFill>
                <a:schemeClr val="tx1"/>
              </a:solidFill>
              <a:round/>
              <a:headEnd/>
              <a:tailEnd type="triangle" w="med" len="med"/>
            </a:ln>
          </p:spPr>
        </p:cxnSp>
        <p:cxnSp>
          <p:nvCxnSpPr>
            <p:cNvPr id="18521" name="Straight Arrow Connector 157"/>
            <p:cNvCxnSpPr>
              <a:cxnSpLocks noChangeShapeType="1"/>
            </p:cNvCxnSpPr>
            <p:nvPr/>
          </p:nvCxnSpPr>
          <p:spPr bwMode="auto">
            <a:xfrm>
              <a:off x="1678998" y="1895042"/>
              <a:ext cx="5394325" cy="1587"/>
            </a:xfrm>
            <a:prstGeom prst="straightConnector1">
              <a:avLst/>
            </a:prstGeom>
            <a:noFill/>
            <a:ln w="25400" algn="ctr">
              <a:solidFill>
                <a:schemeClr val="tx1"/>
              </a:solidFill>
              <a:round/>
              <a:headEnd type="triangle" w="med" len="med"/>
              <a:tailEnd/>
            </a:ln>
          </p:spPr>
        </p:cxnSp>
        <p:sp>
          <p:nvSpPr>
            <p:cNvPr id="101" name="Curved Left Arrow 100"/>
            <p:cNvSpPr/>
            <p:nvPr/>
          </p:nvSpPr>
          <p:spPr>
            <a:xfrm>
              <a:off x="7173336" y="1396567"/>
              <a:ext cx="249237" cy="534987"/>
            </a:xfrm>
            <a:prstGeom prst="curvedLef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218">
                <a:defRPr/>
              </a:pPr>
              <a:endParaRPr lang="en-US">
                <a:solidFill>
                  <a:prstClr val="black"/>
                </a:solidFill>
              </a:endParaRPr>
            </a:p>
          </p:txBody>
        </p:sp>
        <p:sp>
          <p:nvSpPr>
            <p:cNvPr id="18523" name="Rectangle 22"/>
            <p:cNvSpPr>
              <a:spLocks noChangeArrowheads="1"/>
            </p:cNvSpPr>
            <p:nvPr/>
          </p:nvSpPr>
          <p:spPr bwMode="auto">
            <a:xfrm>
              <a:off x="2953493" y="1011726"/>
              <a:ext cx="2532904" cy="153888"/>
            </a:xfrm>
            <a:prstGeom prst="rect">
              <a:avLst/>
            </a:prstGeom>
            <a:noFill/>
            <a:ln w="9525">
              <a:noFill/>
              <a:miter lim="800000"/>
              <a:headEnd/>
              <a:tailEnd/>
            </a:ln>
          </p:spPr>
          <p:txBody>
            <a:bodyPr wrap="square" lIns="0" tIns="0" rIns="0" bIns="0">
              <a:spAutoFit/>
            </a:bodyPr>
            <a:lstStyle/>
            <a:p>
              <a:pPr algn="ctr" defTabSz="914218"/>
              <a:r>
                <a:rPr lang="en-US" sz="1000" dirty="0">
                  <a:solidFill>
                    <a:prstClr val="black"/>
                  </a:solidFill>
                </a:rPr>
                <a:t>Traffic Generation and </a:t>
              </a:r>
              <a:r>
                <a:rPr lang="en-US" sz="1000" dirty="0" smtClean="0">
                  <a:solidFill>
                    <a:prstClr val="black"/>
                  </a:solidFill>
                </a:rPr>
                <a:t>KPI Measurement</a:t>
              </a:r>
              <a:endParaRPr lang="en-US" sz="1000" b="1" dirty="0">
                <a:solidFill>
                  <a:srgbClr val="000000"/>
                </a:solidFill>
              </a:endParaRPr>
            </a:p>
          </p:txBody>
        </p:sp>
      </p:grpSp>
      <p:sp>
        <p:nvSpPr>
          <p:cNvPr id="100" name="Title 99"/>
          <p:cNvSpPr>
            <a:spLocks noGrp="1"/>
          </p:cNvSpPr>
          <p:nvPr>
            <p:ph type="title"/>
          </p:nvPr>
        </p:nvSpPr>
        <p:spPr/>
        <p:txBody>
          <a:bodyPr/>
          <a:lstStyle/>
          <a:p>
            <a:r>
              <a:rPr lang="en-US" dirty="0"/>
              <a:t>Y.1564 Service Activation Test</a:t>
            </a:r>
          </a:p>
        </p:txBody>
      </p:sp>
      <p:sp>
        <p:nvSpPr>
          <p:cNvPr id="96" name="Content Placeholder 4"/>
          <p:cNvSpPr>
            <a:spLocks noGrp="1"/>
          </p:cNvSpPr>
          <p:nvPr>
            <p:ph type="body" sz="quarter" idx="4294967295"/>
          </p:nvPr>
        </p:nvSpPr>
        <p:spPr>
          <a:xfrm>
            <a:off x="760419" y="4089860"/>
            <a:ext cx="7924800" cy="1827213"/>
          </a:xfrm>
          <a:prstGeom prst="rect">
            <a:avLst/>
          </a:prstGeom>
        </p:spPr>
        <p:txBody>
          <a:bodyPr/>
          <a:lstStyle/>
          <a:p>
            <a:r>
              <a:rPr lang="en-US" sz="2000" dirty="0" smtClean="0"/>
              <a:t>Standard for of Service Activation Test, typically performed during service commissioning, ensuring SLA and generating KPI results as reference for future use</a:t>
            </a:r>
          </a:p>
          <a:p>
            <a:r>
              <a:rPr lang="en-US" sz="2000" dirty="0" smtClean="0"/>
              <a:t>Tests service compliance with SLA in two steps:</a:t>
            </a:r>
          </a:p>
          <a:p>
            <a:pPr lvl="1"/>
            <a:r>
              <a:rPr lang="en-US" sz="1800" dirty="0" smtClean="0"/>
              <a:t>Configuration test – short test, confirming proper configuration of policing, shaping and network connectivity</a:t>
            </a:r>
          </a:p>
          <a:p>
            <a:pPr lvl="1"/>
            <a:r>
              <a:rPr lang="en-US" sz="1800" dirty="0" smtClean="0"/>
              <a:t>Performance test – longer test, measuring FLR, FD, FDV and Availability</a:t>
            </a:r>
            <a:r>
              <a:rPr lang="en-US" dirty="0" smtClean="0"/>
              <a:t> </a:t>
            </a:r>
          </a:p>
        </p:txBody>
      </p:sp>
      <p:sp>
        <p:nvSpPr>
          <p:cNvPr id="97" name="Rectangle 22"/>
          <p:cNvSpPr>
            <a:spLocks noChangeArrowheads="1"/>
          </p:cNvSpPr>
          <p:nvPr/>
        </p:nvSpPr>
        <p:spPr bwMode="auto">
          <a:xfrm>
            <a:off x="6656930" y="3029052"/>
            <a:ext cx="869951" cy="153888"/>
          </a:xfrm>
          <a:prstGeom prst="rect">
            <a:avLst/>
          </a:prstGeom>
          <a:noFill/>
          <a:ln w="9525">
            <a:noFill/>
            <a:miter lim="800000"/>
            <a:headEnd/>
            <a:tailEnd/>
          </a:ln>
        </p:spPr>
        <p:txBody>
          <a:bodyPr lIns="0" tIns="0" rIns="0" bIns="0">
            <a:spAutoFit/>
          </a:bodyPr>
          <a:lstStyle/>
          <a:p>
            <a:pPr algn="ctr" defTabSz="914218"/>
            <a:r>
              <a:rPr lang="en-US" sz="1000" b="1" dirty="0">
                <a:solidFill>
                  <a:srgbClr val="000000"/>
                </a:solidFill>
              </a:rPr>
              <a:t>ETX</a:t>
            </a:r>
          </a:p>
        </p:txBody>
      </p:sp>
      <p:sp>
        <p:nvSpPr>
          <p:cNvPr id="98" name="Rectangle 22"/>
          <p:cNvSpPr>
            <a:spLocks noChangeArrowheads="1"/>
          </p:cNvSpPr>
          <p:nvPr/>
        </p:nvSpPr>
        <p:spPr bwMode="auto">
          <a:xfrm>
            <a:off x="6700081" y="1450542"/>
            <a:ext cx="869951" cy="153888"/>
          </a:xfrm>
          <a:prstGeom prst="rect">
            <a:avLst/>
          </a:prstGeom>
          <a:noFill/>
          <a:ln w="9525">
            <a:noFill/>
            <a:miter lim="800000"/>
            <a:headEnd/>
            <a:tailEnd/>
          </a:ln>
        </p:spPr>
        <p:txBody>
          <a:bodyPr lIns="0" tIns="0" rIns="0" bIns="0">
            <a:spAutoFit/>
          </a:bodyPr>
          <a:lstStyle/>
          <a:p>
            <a:pPr algn="ctr" defTabSz="914218"/>
            <a:r>
              <a:rPr lang="en-US" sz="1000" b="1" dirty="0">
                <a:solidFill>
                  <a:srgbClr val="000000"/>
                </a:solidFill>
              </a:rPr>
              <a:t>ETX</a:t>
            </a:r>
          </a:p>
        </p:txBody>
      </p:sp>
      <p:pic>
        <p:nvPicPr>
          <p:cNvPr id="86" name="Picture 2"/>
          <p:cNvPicPr>
            <a:picLocks noChangeAspect="1" noChangeArrowheads="1"/>
          </p:cNvPicPr>
          <p:nvPr/>
        </p:nvPicPr>
        <p:blipFill>
          <a:blip r:embed="rId7" cstate="print"/>
          <a:srcRect/>
          <a:stretch>
            <a:fillRect/>
          </a:stretch>
        </p:blipFill>
        <p:spPr bwMode="auto">
          <a:xfrm>
            <a:off x="6762755" y="341132"/>
            <a:ext cx="1126462" cy="457200"/>
          </a:xfrm>
          <a:prstGeom prst="rect">
            <a:avLst/>
          </a:prstGeom>
          <a:noFill/>
          <a:ln w="9525">
            <a:noFill/>
            <a:miter lim="800000"/>
            <a:headEnd/>
            <a:tailEnd/>
          </a:ln>
        </p:spPr>
      </p:pic>
    </p:spTree>
    <p:extLst>
      <p:ext uri="{BB962C8B-B14F-4D97-AF65-F5344CB8AC3E}">
        <p14:creationId xmlns:p14="http://schemas.microsoft.com/office/powerpoint/2010/main" xmlns="" val="201825433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build="p"/>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Freeform 83"/>
          <p:cNvSpPr>
            <a:spLocks/>
          </p:cNvSpPr>
          <p:nvPr/>
        </p:nvSpPr>
        <p:spPr bwMode="auto">
          <a:xfrm>
            <a:off x="3657600" y="2362200"/>
            <a:ext cx="1908174" cy="1006454"/>
          </a:xfrm>
          <a:custGeom>
            <a:avLst/>
            <a:gdLst>
              <a:gd name="T0" fmla="*/ 2147483647 w 855"/>
              <a:gd name="T1" fmla="*/ 2147483647 h 673"/>
              <a:gd name="T2" fmla="*/ 2147483647 w 855"/>
              <a:gd name="T3" fmla="*/ 2147483647 h 673"/>
              <a:gd name="T4" fmla="*/ 2147483647 w 855"/>
              <a:gd name="T5" fmla="*/ 2147483647 h 673"/>
              <a:gd name="T6" fmla="*/ 2147483647 w 855"/>
              <a:gd name="T7" fmla="*/ 2147483647 h 673"/>
              <a:gd name="T8" fmla="*/ 2147483647 w 855"/>
              <a:gd name="T9" fmla="*/ 2147483647 h 673"/>
              <a:gd name="T10" fmla="*/ 2147483647 w 855"/>
              <a:gd name="T11" fmla="*/ 2147483647 h 673"/>
              <a:gd name="T12" fmla="*/ 2147483647 w 855"/>
              <a:gd name="T13" fmla="*/ 2147483647 h 673"/>
              <a:gd name="T14" fmla="*/ 2147483647 w 855"/>
              <a:gd name="T15" fmla="*/ 2147483647 h 673"/>
              <a:gd name="T16" fmla="*/ 2147483647 w 855"/>
              <a:gd name="T17" fmla="*/ 2147483647 h 673"/>
              <a:gd name="T18" fmla="*/ 2147483647 w 855"/>
              <a:gd name="T19" fmla="*/ 2147483647 h 673"/>
              <a:gd name="T20" fmla="*/ 2147483647 w 855"/>
              <a:gd name="T21" fmla="*/ 2147483647 h 673"/>
              <a:gd name="T22" fmla="*/ 2147483647 w 855"/>
              <a:gd name="T23" fmla="*/ 2147483647 h 673"/>
              <a:gd name="T24" fmla="*/ 2147483647 w 855"/>
              <a:gd name="T25" fmla="*/ 2147483647 h 673"/>
              <a:gd name="T26" fmla="*/ 2147483647 w 855"/>
              <a:gd name="T27" fmla="*/ 2147483647 h 673"/>
              <a:gd name="T28" fmla="*/ 2147483647 w 855"/>
              <a:gd name="T29" fmla="*/ 2147483647 h 673"/>
              <a:gd name="T30" fmla="*/ 2147483647 w 855"/>
              <a:gd name="T31" fmla="*/ 2147483647 h 673"/>
              <a:gd name="T32" fmla="*/ 2147483647 w 855"/>
              <a:gd name="T33" fmla="*/ 2147483647 h 673"/>
              <a:gd name="T34" fmla="*/ 2147483647 w 855"/>
              <a:gd name="T35" fmla="*/ 2147483647 h 673"/>
              <a:gd name="T36" fmla="*/ 2147483647 w 855"/>
              <a:gd name="T37" fmla="*/ 2147483647 h 673"/>
              <a:gd name="T38" fmla="*/ 2147483647 w 855"/>
              <a:gd name="T39" fmla="*/ 2147483647 h 673"/>
              <a:gd name="T40" fmla="*/ 2147483647 w 855"/>
              <a:gd name="T41" fmla="*/ 2147483647 h 673"/>
              <a:gd name="T42" fmla="*/ 2147483647 w 855"/>
              <a:gd name="T43" fmla="*/ 2147483647 h 673"/>
              <a:gd name="T44" fmla="*/ 2147483647 w 855"/>
              <a:gd name="T45" fmla="*/ 2147483647 h 673"/>
              <a:gd name="T46" fmla="*/ 2147483647 w 855"/>
              <a:gd name="T47" fmla="*/ 2147483647 h 673"/>
              <a:gd name="T48" fmla="*/ 2147483647 w 855"/>
              <a:gd name="T49" fmla="*/ 2147483647 h 673"/>
              <a:gd name="T50" fmla="*/ 2147483647 w 855"/>
              <a:gd name="T51" fmla="*/ 2147483647 h 673"/>
              <a:gd name="T52" fmla="*/ 2147483647 w 855"/>
              <a:gd name="T53" fmla="*/ 2147483647 h 673"/>
              <a:gd name="T54" fmla="*/ 2147483647 w 855"/>
              <a:gd name="T55" fmla="*/ 2147483647 h 673"/>
              <a:gd name="T56" fmla="*/ 2147483647 w 855"/>
              <a:gd name="T57" fmla="*/ 2147483647 h 673"/>
              <a:gd name="T58" fmla="*/ 2147483647 w 855"/>
              <a:gd name="T59" fmla="*/ 2147483647 h 673"/>
              <a:gd name="T60" fmla="*/ 2147483647 w 855"/>
              <a:gd name="T61" fmla="*/ 2147483647 h 673"/>
              <a:gd name="T62" fmla="*/ 2147483647 w 855"/>
              <a:gd name="T63" fmla="*/ 2147483647 h 673"/>
              <a:gd name="T64" fmla="*/ 2147483647 w 855"/>
              <a:gd name="T65" fmla="*/ 2147483647 h 673"/>
              <a:gd name="T66" fmla="*/ 2147483647 w 855"/>
              <a:gd name="T67" fmla="*/ 2147483647 h 673"/>
              <a:gd name="T68" fmla="*/ 2147483647 w 855"/>
              <a:gd name="T69" fmla="*/ 2147483647 h 673"/>
              <a:gd name="T70" fmla="*/ 2147483647 w 855"/>
              <a:gd name="T71" fmla="*/ 2147483647 h 673"/>
              <a:gd name="T72" fmla="*/ 2147483647 w 855"/>
              <a:gd name="T73" fmla="*/ 2147483647 h 673"/>
              <a:gd name="T74" fmla="*/ 2147483647 w 855"/>
              <a:gd name="T75" fmla="*/ 2147483647 h 673"/>
              <a:gd name="T76" fmla="*/ 2147483647 w 855"/>
              <a:gd name="T77" fmla="*/ 2147483647 h 673"/>
              <a:gd name="T78" fmla="*/ 2147483647 w 855"/>
              <a:gd name="T79" fmla="*/ 2147483647 h 673"/>
              <a:gd name="T80" fmla="*/ 2147483647 w 855"/>
              <a:gd name="T81" fmla="*/ 2147483647 h 673"/>
              <a:gd name="T82" fmla="*/ 2147483647 w 855"/>
              <a:gd name="T83" fmla="*/ 2147483647 h 673"/>
              <a:gd name="T84" fmla="*/ 2147483647 w 855"/>
              <a:gd name="T85" fmla="*/ 2147483647 h 673"/>
              <a:gd name="T86" fmla="*/ 2147483647 w 855"/>
              <a:gd name="T87" fmla="*/ 2147483647 h 673"/>
              <a:gd name="T88" fmla="*/ 2147483647 w 855"/>
              <a:gd name="T89" fmla="*/ 2147483647 h 673"/>
              <a:gd name="T90" fmla="*/ 2147483647 w 855"/>
              <a:gd name="T91" fmla="*/ 2147483647 h 673"/>
              <a:gd name="T92" fmla="*/ 2147483647 w 855"/>
              <a:gd name="T93" fmla="*/ 2147483647 h 673"/>
              <a:gd name="T94" fmla="*/ 2147483647 w 855"/>
              <a:gd name="T95" fmla="*/ 2147483647 h 673"/>
              <a:gd name="T96" fmla="*/ 2147483647 w 855"/>
              <a:gd name="T97" fmla="*/ 2147483647 h 673"/>
              <a:gd name="T98" fmla="*/ 2147483647 w 855"/>
              <a:gd name="T99" fmla="*/ 2147483647 h 673"/>
              <a:gd name="T100" fmla="*/ 2147483647 w 855"/>
              <a:gd name="T101" fmla="*/ 2147483647 h 673"/>
              <a:gd name="T102" fmla="*/ 2147483647 w 855"/>
              <a:gd name="T103" fmla="*/ 2147483647 h 673"/>
              <a:gd name="T104" fmla="*/ 2147483647 w 855"/>
              <a:gd name="T105" fmla="*/ 2147483647 h 673"/>
              <a:gd name="T106" fmla="*/ 2147483647 w 855"/>
              <a:gd name="T107" fmla="*/ 2147483647 h 67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55"/>
              <a:gd name="T163" fmla="*/ 0 h 673"/>
              <a:gd name="T164" fmla="*/ 855 w 855"/>
              <a:gd name="T165" fmla="*/ 673 h 67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55" h="673">
                <a:moveTo>
                  <a:pt x="266" y="634"/>
                </a:moveTo>
                <a:cubicBezTo>
                  <a:pt x="239" y="634"/>
                  <a:pt x="178" y="655"/>
                  <a:pt x="140" y="648"/>
                </a:cubicBezTo>
                <a:cubicBezTo>
                  <a:pt x="102" y="641"/>
                  <a:pt x="63" y="624"/>
                  <a:pt x="39" y="595"/>
                </a:cubicBezTo>
                <a:cubicBezTo>
                  <a:pt x="16" y="566"/>
                  <a:pt x="2" y="511"/>
                  <a:pt x="1" y="474"/>
                </a:cubicBezTo>
                <a:cubicBezTo>
                  <a:pt x="0" y="437"/>
                  <a:pt x="19" y="396"/>
                  <a:pt x="33" y="375"/>
                </a:cubicBezTo>
                <a:cubicBezTo>
                  <a:pt x="46" y="353"/>
                  <a:pt x="70" y="351"/>
                  <a:pt x="81" y="344"/>
                </a:cubicBezTo>
                <a:cubicBezTo>
                  <a:pt x="92" y="337"/>
                  <a:pt x="96" y="337"/>
                  <a:pt x="100" y="332"/>
                </a:cubicBezTo>
                <a:cubicBezTo>
                  <a:pt x="104" y="327"/>
                  <a:pt x="105" y="321"/>
                  <a:pt x="105" y="311"/>
                </a:cubicBezTo>
                <a:cubicBezTo>
                  <a:pt x="105" y="301"/>
                  <a:pt x="99" y="286"/>
                  <a:pt x="98" y="272"/>
                </a:cubicBezTo>
                <a:cubicBezTo>
                  <a:pt x="97" y="257"/>
                  <a:pt x="93" y="241"/>
                  <a:pt x="98" y="225"/>
                </a:cubicBezTo>
                <a:cubicBezTo>
                  <a:pt x="103" y="210"/>
                  <a:pt x="116" y="191"/>
                  <a:pt x="130" y="179"/>
                </a:cubicBezTo>
                <a:cubicBezTo>
                  <a:pt x="144" y="167"/>
                  <a:pt x="167" y="157"/>
                  <a:pt x="185" y="151"/>
                </a:cubicBezTo>
                <a:cubicBezTo>
                  <a:pt x="204" y="145"/>
                  <a:pt x="227" y="145"/>
                  <a:pt x="241" y="143"/>
                </a:cubicBezTo>
                <a:cubicBezTo>
                  <a:pt x="254" y="140"/>
                  <a:pt x="260" y="141"/>
                  <a:pt x="264" y="134"/>
                </a:cubicBezTo>
                <a:cubicBezTo>
                  <a:pt x="268" y="127"/>
                  <a:pt x="263" y="111"/>
                  <a:pt x="267" y="100"/>
                </a:cubicBezTo>
                <a:cubicBezTo>
                  <a:pt x="272" y="89"/>
                  <a:pt x="281" y="74"/>
                  <a:pt x="291" y="65"/>
                </a:cubicBezTo>
                <a:cubicBezTo>
                  <a:pt x="301" y="57"/>
                  <a:pt x="314" y="52"/>
                  <a:pt x="328" y="48"/>
                </a:cubicBezTo>
                <a:cubicBezTo>
                  <a:pt x="341" y="45"/>
                  <a:pt x="362" y="45"/>
                  <a:pt x="373" y="45"/>
                </a:cubicBezTo>
                <a:cubicBezTo>
                  <a:pt x="384" y="45"/>
                  <a:pt x="387" y="49"/>
                  <a:pt x="391" y="48"/>
                </a:cubicBezTo>
                <a:cubicBezTo>
                  <a:pt x="396" y="47"/>
                  <a:pt x="392" y="43"/>
                  <a:pt x="396" y="38"/>
                </a:cubicBezTo>
                <a:cubicBezTo>
                  <a:pt x="401" y="33"/>
                  <a:pt x="408" y="21"/>
                  <a:pt x="418" y="15"/>
                </a:cubicBezTo>
                <a:cubicBezTo>
                  <a:pt x="428" y="9"/>
                  <a:pt x="439" y="5"/>
                  <a:pt x="455" y="3"/>
                </a:cubicBezTo>
                <a:cubicBezTo>
                  <a:pt x="471" y="2"/>
                  <a:pt x="497" y="0"/>
                  <a:pt x="514" y="3"/>
                </a:cubicBezTo>
                <a:cubicBezTo>
                  <a:pt x="531" y="7"/>
                  <a:pt x="542" y="15"/>
                  <a:pt x="556" y="22"/>
                </a:cubicBezTo>
                <a:cubicBezTo>
                  <a:pt x="569" y="30"/>
                  <a:pt x="587" y="40"/>
                  <a:pt x="596" y="52"/>
                </a:cubicBezTo>
                <a:cubicBezTo>
                  <a:pt x="605" y="64"/>
                  <a:pt x="609" y="83"/>
                  <a:pt x="613" y="95"/>
                </a:cubicBezTo>
                <a:cubicBezTo>
                  <a:pt x="616" y="106"/>
                  <a:pt x="611" y="113"/>
                  <a:pt x="616" y="117"/>
                </a:cubicBezTo>
                <a:cubicBezTo>
                  <a:pt x="621" y="120"/>
                  <a:pt x="632" y="113"/>
                  <a:pt x="643" y="115"/>
                </a:cubicBezTo>
                <a:cubicBezTo>
                  <a:pt x="654" y="117"/>
                  <a:pt x="668" y="119"/>
                  <a:pt x="681" y="129"/>
                </a:cubicBezTo>
                <a:cubicBezTo>
                  <a:pt x="695" y="138"/>
                  <a:pt x="712" y="156"/>
                  <a:pt x="723" y="172"/>
                </a:cubicBezTo>
                <a:cubicBezTo>
                  <a:pt x="735" y="187"/>
                  <a:pt x="748" y="206"/>
                  <a:pt x="754" y="223"/>
                </a:cubicBezTo>
                <a:cubicBezTo>
                  <a:pt x="759" y="241"/>
                  <a:pt x="762" y="262"/>
                  <a:pt x="759" y="278"/>
                </a:cubicBezTo>
                <a:cubicBezTo>
                  <a:pt x="755" y="295"/>
                  <a:pt x="732" y="313"/>
                  <a:pt x="732" y="321"/>
                </a:cubicBezTo>
                <a:cubicBezTo>
                  <a:pt x="732" y="330"/>
                  <a:pt x="748" y="324"/>
                  <a:pt x="760" y="330"/>
                </a:cubicBezTo>
                <a:cubicBezTo>
                  <a:pt x="773" y="336"/>
                  <a:pt x="794" y="346"/>
                  <a:pt x="807" y="356"/>
                </a:cubicBezTo>
                <a:cubicBezTo>
                  <a:pt x="821" y="366"/>
                  <a:pt x="835" y="380"/>
                  <a:pt x="842" y="394"/>
                </a:cubicBezTo>
                <a:cubicBezTo>
                  <a:pt x="850" y="407"/>
                  <a:pt x="855" y="419"/>
                  <a:pt x="852" y="440"/>
                </a:cubicBezTo>
                <a:cubicBezTo>
                  <a:pt x="850" y="461"/>
                  <a:pt x="835" y="499"/>
                  <a:pt x="827" y="516"/>
                </a:cubicBezTo>
                <a:cubicBezTo>
                  <a:pt x="819" y="533"/>
                  <a:pt x="813" y="536"/>
                  <a:pt x="804" y="542"/>
                </a:cubicBezTo>
                <a:cubicBezTo>
                  <a:pt x="795" y="548"/>
                  <a:pt x="780" y="550"/>
                  <a:pt x="770" y="554"/>
                </a:cubicBezTo>
                <a:cubicBezTo>
                  <a:pt x="760" y="558"/>
                  <a:pt x="753" y="559"/>
                  <a:pt x="745" y="564"/>
                </a:cubicBezTo>
                <a:cubicBezTo>
                  <a:pt x="738" y="569"/>
                  <a:pt x="734" y="577"/>
                  <a:pt x="727" y="586"/>
                </a:cubicBezTo>
                <a:cubicBezTo>
                  <a:pt x="719" y="596"/>
                  <a:pt x="712" y="609"/>
                  <a:pt x="702" y="619"/>
                </a:cubicBezTo>
                <a:cubicBezTo>
                  <a:pt x="692" y="628"/>
                  <a:pt x="682" y="637"/>
                  <a:pt x="666" y="641"/>
                </a:cubicBezTo>
                <a:cubicBezTo>
                  <a:pt x="650" y="645"/>
                  <a:pt x="622" y="645"/>
                  <a:pt x="604" y="643"/>
                </a:cubicBezTo>
                <a:cubicBezTo>
                  <a:pt x="587" y="640"/>
                  <a:pt x="571" y="631"/>
                  <a:pt x="561" y="626"/>
                </a:cubicBezTo>
                <a:cubicBezTo>
                  <a:pt x="551" y="621"/>
                  <a:pt x="551" y="614"/>
                  <a:pt x="546" y="610"/>
                </a:cubicBezTo>
                <a:cubicBezTo>
                  <a:pt x="541" y="607"/>
                  <a:pt x="536" y="605"/>
                  <a:pt x="532" y="607"/>
                </a:cubicBezTo>
                <a:cubicBezTo>
                  <a:pt x="529" y="609"/>
                  <a:pt x="533" y="612"/>
                  <a:pt x="526" y="619"/>
                </a:cubicBezTo>
                <a:cubicBezTo>
                  <a:pt x="518" y="626"/>
                  <a:pt x="506" y="638"/>
                  <a:pt x="489" y="646"/>
                </a:cubicBezTo>
                <a:cubicBezTo>
                  <a:pt x="471" y="655"/>
                  <a:pt x="442" y="668"/>
                  <a:pt x="418" y="670"/>
                </a:cubicBezTo>
                <a:cubicBezTo>
                  <a:pt x="395" y="673"/>
                  <a:pt x="370" y="668"/>
                  <a:pt x="350" y="664"/>
                </a:cubicBezTo>
                <a:cubicBezTo>
                  <a:pt x="329" y="659"/>
                  <a:pt x="312" y="651"/>
                  <a:pt x="299" y="646"/>
                </a:cubicBezTo>
                <a:cubicBezTo>
                  <a:pt x="287" y="642"/>
                  <a:pt x="293" y="634"/>
                  <a:pt x="266" y="634"/>
                </a:cubicBezTo>
                <a:close/>
              </a:path>
            </a:pathLst>
          </a:custGeom>
          <a:gradFill rotWithShape="1">
            <a:gsLst>
              <a:gs pos="0">
                <a:schemeClr val="bg1"/>
              </a:gs>
              <a:gs pos="100000">
                <a:srgbClr val="E0CDA8"/>
              </a:gs>
            </a:gsLst>
            <a:path path="rect">
              <a:fillToRect l="50000" t="50000" r="50000" b="50000"/>
            </a:path>
          </a:gradFill>
          <a:ln w="12700">
            <a:noFill/>
            <a:round/>
            <a:headEnd/>
            <a:tailEnd/>
          </a:ln>
          <a:effectLst>
            <a:prstShdw prst="shdw17" dist="17961" dir="2700000">
              <a:srgbClr val="867B65"/>
            </a:prstShdw>
          </a:effectLst>
        </p:spPr>
        <p:txBody>
          <a:bodyPr wrap="none" lIns="91256" tIns="45631" rIns="91256" bIns="45631" anchor="ctr"/>
          <a:lstStyle/>
          <a:p>
            <a:pPr algn="ctr" defTabSz="914218"/>
            <a:r>
              <a:rPr lang="en-US" dirty="0" smtClean="0">
                <a:solidFill>
                  <a:prstClr val="black"/>
                </a:solidFill>
              </a:rPr>
              <a:t>PSN</a:t>
            </a:r>
            <a:endParaRPr lang="en-US" dirty="0">
              <a:solidFill>
                <a:prstClr val="black"/>
              </a:solidFill>
            </a:endParaRPr>
          </a:p>
        </p:txBody>
      </p:sp>
      <p:sp>
        <p:nvSpPr>
          <p:cNvPr id="32" name="Rounded Rectangle 134"/>
          <p:cNvSpPr>
            <a:spLocks noChangeArrowheads="1"/>
          </p:cNvSpPr>
          <p:nvPr/>
        </p:nvSpPr>
        <p:spPr bwMode="auto">
          <a:xfrm>
            <a:off x="990600" y="1447800"/>
            <a:ext cx="3048000" cy="1981200"/>
          </a:xfrm>
          <a:prstGeom prst="roundRect">
            <a:avLst>
              <a:gd name="adj" fmla="val 16667"/>
            </a:avLst>
          </a:prstGeom>
          <a:gradFill rotWithShape="1">
            <a:gsLst>
              <a:gs pos="0">
                <a:schemeClr val="bg1"/>
              </a:gs>
              <a:gs pos="100000">
                <a:srgbClr val="B7D9E5"/>
              </a:gs>
            </a:gsLst>
            <a:lin ang="5400000" scaled="1"/>
          </a:gradFill>
          <a:ln w="12700" algn="ctr">
            <a:solidFill>
              <a:srgbClr val="84BDD6"/>
            </a:solidFill>
            <a:round/>
            <a:headEnd/>
            <a:tailEnd/>
          </a:ln>
        </p:spPr>
        <p:txBody>
          <a:bodyPr wrap="none" lIns="91256" tIns="45631" rIns="91256" bIns="45631" anchor="ctr"/>
          <a:lstStyle/>
          <a:p>
            <a:pPr defTabSz="914218"/>
            <a:endParaRPr lang="en-US">
              <a:solidFill>
                <a:prstClr val="black"/>
              </a:solidFill>
            </a:endParaRPr>
          </a:p>
        </p:txBody>
      </p:sp>
      <p:sp>
        <p:nvSpPr>
          <p:cNvPr id="33" name="TextBox 136"/>
          <p:cNvSpPr txBox="1">
            <a:spLocks noChangeArrowheads="1"/>
          </p:cNvSpPr>
          <p:nvPr/>
        </p:nvSpPr>
        <p:spPr bwMode="auto">
          <a:xfrm>
            <a:off x="1371600" y="1475601"/>
            <a:ext cx="2102641" cy="276999"/>
          </a:xfrm>
          <a:prstGeom prst="rect">
            <a:avLst/>
          </a:prstGeom>
          <a:noFill/>
          <a:ln w="9525">
            <a:noFill/>
            <a:miter lim="800000"/>
            <a:headEnd/>
            <a:tailEnd/>
          </a:ln>
        </p:spPr>
        <p:txBody>
          <a:bodyPr wrap="square">
            <a:spAutoFit/>
          </a:bodyPr>
          <a:lstStyle/>
          <a:p>
            <a:r>
              <a:rPr lang="en-US" sz="1200" b="1" dirty="0" smtClean="0"/>
              <a:t>ETX Generating Y.1564 test</a:t>
            </a:r>
            <a:endParaRPr lang="en-US" sz="1200" b="1" dirty="0"/>
          </a:p>
        </p:txBody>
      </p:sp>
      <p:sp>
        <p:nvSpPr>
          <p:cNvPr id="100" name="Title 99"/>
          <p:cNvSpPr>
            <a:spLocks noGrp="1"/>
          </p:cNvSpPr>
          <p:nvPr>
            <p:ph type="title"/>
          </p:nvPr>
        </p:nvSpPr>
        <p:spPr/>
        <p:txBody>
          <a:bodyPr/>
          <a:lstStyle/>
          <a:p>
            <a:r>
              <a:rPr lang="en-US" dirty="0"/>
              <a:t>Y.1564 mode of operation</a:t>
            </a:r>
          </a:p>
        </p:txBody>
      </p:sp>
      <p:sp>
        <p:nvSpPr>
          <p:cNvPr id="96" name="Content Placeholder 4"/>
          <p:cNvSpPr>
            <a:spLocks noGrp="1"/>
          </p:cNvSpPr>
          <p:nvPr>
            <p:ph type="body" sz="quarter" idx="4294967295"/>
          </p:nvPr>
        </p:nvSpPr>
        <p:spPr>
          <a:xfrm>
            <a:off x="517379" y="3781656"/>
            <a:ext cx="8077200" cy="1751013"/>
          </a:xfrm>
          <a:prstGeom prst="rect">
            <a:avLst/>
          </a:prstGeom>
        </p:spPr>
        <p:txBody>
          <a:bodyPr/>
          <a:lstStyle/>
          <a:p>
            <a:r>
              <a:rPr lang="en-US" sz="1800" dirty="0" smtClean="0"/>
              <a:t>Y.1564 test based on standard OAM tests</a:t>
            </a:r>
          </a:p>
          <a:p>
            <a:pPr lvl="1"/>
            <a:r>
              <a:rPr lang="en-US" sz="1600" dirty="0" smtClean="0"/>
              <a:t>Seamlessly tests any L2 network</a:t>
            </a:r>
          </a:p>
          <a:p>
            <a:pPr lvl="1"/>
            <a:r>
              <a:rPr lang="en-US" sz="1600" dirty="0" smtClean="0"/>
              <a:t>Simple integration with 3</a:t>
            </a:r>
            <a:r>
              <a:rPr lang="en-US" sz="1600" baseline="30000" dirty="0" smtClean="0"/>
              <a:t>rd</a:t>
            </a:r>
            <a:r>
              <a:rPr lang="en-US" sz="1600" dirty="0" smtClean="0"/>
              <a:t> party devices (acting as responders)</a:t>
            </a:r>
          </a:p>
          <a:p>
            <a:r>
              <a:rPr lang="en-US" sz="1800" dirty="0" smtClean="0"/>
              <a:t>8 test sessions enables simultaneous tests of multiple </a:t>
            </a:r>
            <a:r>
              <a:rPr lang="en-US" sz="1800" dirty="0" err="1" smtClean="0"/>
              <a:t>CoS</a:t>
            </a:r>
            <a:r>
              <a:rPr lang="en-US" sz="1800" dirty="0" smtClean="0"/>
              <a:t> or multiple services</a:t>
            </a:r>
          </a:p>
          <a:p>
            <a:r>
              <a:rPr lang="en-US" sz="1800" dirty="0" smtClean="0"/>
              <a:t>Test of E-Line services and E-LAN services (over bridge)</a:t>
            </a:r>
          </a:p>
          <a:p>
            <a:r>
              <a:rPr lang="en-US" sz="1800" dirty="0" smtClean="0"/>
              <a:t>Capable of testing </a:t>
            </a:r>
            <a:r>
              <a:rPr lang="en-US" sz="1800" dirty="0" err="1" smtClean="0"/>
              <a:t>policer</a:t>
            </a:r>
            <a:r>
              <a:rPr lang="en-US" sz="1800" dirty="0" smtClean="0"/>
              <a:t> in both ends of the service</a:t>
            </a:r>
          </a:p>
        </p:txBody>
      </p:sp>
      <p:sp>
        <p:nvSpPr>
          <p:cNvPr id="4" name="Rounded Rectangle 115"/>
          <p:cNvSpPr>
            <a:spLocks noChangeArrowheads="1"/>
          </p:cNvSpPr>
          <p:nvPr/>
        </p:nvSpPr>
        <p:spPr bwMode="auto">
          <a:xfrm>
            <a:off x="686190" y="2643160"/>
            <a:ext cx="406791" cy="467749"/>
          </a:xfrm>
          <a:prstGeom prst="roundRect">
            <a:avLst>
              <a:gd name="adj" fmla="val 16667"/>
            </a:avLst>
          </a:prstGeom>
          <a:solidFill>
            <a:srgbClr val="00B0F0"/>
          </a:solidFill>
          <a:ln w="12700" algn="ctr">
            <a:solidFill>
              <a:schemeClr val="tx1"/>
            </a:solidFill>
            <a:round/>
            <a:headEnd/>
            <a:tailEnd/>
          </a:ln>
        </p:spPr>
        <p:txBody>
          <a:bodyPr/>
          <a:lstStyle/>
          <a:p>
            <a:endParaRPr lang="en-US"/>
          </a:p>
        </p:txBody>
      </p:sp>
      <p:sp>
        <p:nvSpPr>
          <p:cNvPr id="5" name="Rounded Rectangle 115"/>
          <p:cNvSpPr>
            <a:spLocks noChangeArrowheads="1"/>
          </p:cNvSpPr>
          <p:nvPr/>
        </p:nvSpPr>
        <p:spPr bwMode="auto">
          <a:xfrm>
            <a:off x="3844388" y="2671296"/>
            <a:ext cx="406791" cy="467749"/>
          </a:xfrm>
          <a:prstGeom prst="roundRect">
            <a:avLst>
              <a:gd name="adj" fmla="val 16667"/>
            </a:avLst>
          </a:prstGeom>
          <a:solidFill>
            <a:srgbClr val="00B0F0"/>
          </a:solidFill>
          <a:ln w="12700" algn="ctr">
            <a:solidFill>
              <a:schemeClr val="tx1"/>
            </a:solidFill>
            <a:round/>
            <a:headEnd/>
            <a:tailEnd/>
          </a:ln>
        </p:spPr>
        <p:txBody>
          <a:bodyPr/>
          <a:lstStyle/>
          <a:p>
            <a:endParaRPr lang="en-US"/>
          </a:p>
        </p:txBody>
      </p:sp>
      <p:cxnSp>
        <p:nvCxnSpPr>
          <p:cNvPr id="6" name="Straight Arrow Connector 5"/>
          <p:cNvCxnSpPr/>
          <p:nvPr/>
        </p:nvCxnSpPr>
        <p:spPr>
          <a:xfrm>
            <a:off x="1121118" y="2758046"/>
            <a:ext cx="2765082"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rot="10800000">
            <a:off x="1092984" y="3039399"/>
            <a:ext cx="2793217"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Isosceles Triangle 7"/>
          <p:cNvSpPr/>
          <p:nvPr/>
        </p:nvSpPr>
        <p:spPr>
          <a:xfrm rot="5400000">
            <a:off x="2607607" y="2589235"/>
            <a:ext cx="900332" cy="689317"/>
          </a:xfrm>
          <a:prstGeom prst="triangle">
            <a:avLst/>
          </a:prstGeom>
          <a:solidFill>
            <a:srgbClr val="CC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136"/>
          <p:cNvSpPr txBox="1">
            <a:spLocks noChangeArrowheads="1"/>
          </p:cNvSpPr>
          <p:nvPr/>
        </p:nvSpPr>
        <p:spPr bwMode="auto">
          <a:xfrm>
            <a:off x="2667000" y="2758439"/>
            <a:ext cx="756531" cy="307777"/>
          </a:xfrm>
          <a:prstGeom prst="rect">
            <a:avLst/>
          </a:prstGeom>
          <a:noFill/>
          <a:ln w="9525">
            <a:noFill/>
            <a:miter lim="800000"/>
            <a:headEnd/>
            <a:tailEnd/>
          </a:ln>
        </p:spPr>
        <p:txBody>
          <a:bodyPr wrap="square">
            <a:spAutoFit/>
          </a:bodyPr>
          <a:lstStyle/>
          <a:p>
            <a:r>
              <a:rPr lang="en-US" sz="1400" b="1" dirty="0" smtClean="0"/>
              <a:t>MEP</a:t>
            </a:r>
            <a:endParaRPr lang="en-US" sz="1400" b="1" dirty="0"/>
          </a:p>
        </p:txBody>
      </p:sp>
      <p:grpSp>
        <p:nvGrpSpPr>
          <p:cNvPr id="2" name="Group 9"/>
          <p:cNvGrpSpPr/>
          <p:nvPr/>
        </p:nvGrpSpPr>
        <p:grpSpPr>
          <a:xfrm>
            <a:off x="1697894" y="2573214"/>
            <a:ext cx="914400" cy="325510"/>
            <a:chOff x="7244862" y="2206675"/>
            <a:chExt cx="914400" cy="325510"/>
          </a:xfrm>
        </p:grpSpPr>
        <p:sp>
          <p:nvSpPr>
            <p:cNvPr id="11" name="Rectangle 10"/>
            <p:cNvSpPr/>
            <p:nvPr/>
          </p:nvSpPr>
          <p:spPr>
            <a:xfrm>
              <a:off x="7244862" y="2208628"/>
              <a:ext cx="844061" cy="323557"/>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36"/>
            <p:cNvSpPr txBox="1">
              <a:spLocks noChangeArrowheads="1"/>
            </p:cNvSpPr>
            <p:nvPr/>
          </p:nvSpPr>
          <p:spPr bwMode="auto">
            <a:xfrm>
              <a:off x="7273777" y="2206675"/>
              <a:ext cx="885485" cy="307777"/>
            </a:xfrm>
            <a:prstGeom prst="rect">
              <a:avLst/>
            </a:prstGeom>
            <a:noFill/>
            <a:ln w="9525">
              <a:noFill/>
              <a:miter lim="800000"/>
              <a:headEnd/>
              <a:tailEnd/>
            </a:ln>
          </p:spPr>
          <p:txBody>
            <a:bodyPr wrap="square">
              <a:spAutoFit/>
            </a:bodyPr>
            <a:lstStyle/>
            <a:p>
              <a:r>
                <a:rPr lang="en-US" sz="1400" b="1" dirty="0" err="1" smtClean="0"/>
                <a:t>Policer</a:t>
              </a:r>
              <a:endParaRPr lang="en-US" sz="1400" b="1" dirty="0"/>
            </a:p>
          </p:txBody>
        </p:sp>
      </p:grpSp>
      <p:sp>
        <p:nvSpPr>
          <p:cNvPr id="13" name="Rounded Rectangle 115"/>
          <p:cNvSpPr>
            <a:spLocks noChangeArrowheads="1"/>
          </p:cNvSpPr>
          <p:nvPr/>
        </p:nvSpPr>
        <p:spPr bwMode="auto">
          <a:xfrm>
            <a:off x="1219200" y="1828800"/>
            <a:ext cx="1002324" cy="606083"/>
          </a:xfrm>
          <a:prstGeom prst="roundRect">
            <a:avLst>
              <a:gd name="adj" fmla="val 16667"/>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path path="circle">
              <a:fillToRect l="100000" b="100000"/>
            </a:path>
            <a:tileRect t="-100000" r="-100000"/>
          </a:gradFill>
          <a:ln w="12700" algn="ctr">
            <a:solidFill>
              <a:schemeClr val="tx1"/>
            </a:solidFill>
            <a:round/>
            <a:headEnd/>
            <a:tailEnd/>
          </a:ln>
        </p:spPr>
        <p:txBody>
          <a:bodyPr/>
          <a:lstStyle/>
          <a:p>
            <a:endParaRPr lang="en-US"/>
          </a:p>
        </p:txBody>
      </p:sp>
      <p:sp>
        <p:nvSpPr>
          <p:cNvPr id="14" name="TextBox 136"/>
          <p:cNvSpPr txBox="1">
            <a:spLocks noChangeArrowheads="1"/>
          </p:cNvSpPr>
          <p:nvPr/>
        </p:nvSpPr>
        <p:spPr bwMode="auto">
          <a:xfrm>
            <a:off x="1143000" y="1828800"/>
            <a:ext cx="1094155" cy="523220"/>
          </a:xfrm>
          <a:prstGeom prst="rect">
            <a:avLst/>
          </a:prstGeom>
          <a:noFill/>
          <a:ln w="9525">
            <a:noFill/>
            <a:miter lim="800000"/>
            <a:headEnd/>
            <a:tailEnd/>
          </a:ln>
        </p:spPr>
        <p:txBody>
          <a:bodyPr wrap="square">
            <a:spAutoFit/>
          </a:bodyPr>
          <a:lstStyle/>
          <a:p>
            <a:r>
              <a:rPr lang="en-US" sz="1400" b="1" dirty="0" smtClean="0"/>
              <a:t>1564 traffic </a:t>
            </a:r>
          </a:p>
          <a:p>
            <a:r>
              <a:rPr lang="en-US" sz="1400" b="1" dirty="0" smtClean="0"/>
              <a:t>Generator</a:t>
            </a:r>
            <a:endParaRPr lang="en-US" sz="1400" b="1" dirty="0"/>
          </a:p>
        </p:txBody>
      </p:sp>
      <p:sp>
        <p:nvSpPr>
          <p:cNvPr id="15" name="Freeform 14"/>
          <p:cNvSpPr/>
          <p:nvPr/>
        </p:nvSpPr>
        <p:spPr>
          <a:xfrm>
            <a:off x="1024989" y="2209800"/>
            <a:ext cx="194211" cy="503698"/>
          </a:xfrm>
          <a:custGeom>
            <a:avLst/>
            <a:gdLst>
              <a:gd name="connsiteX0" fmla="*/ 1334086 w 1334086"/>
              <a:gd name="connsiteY0" fmla="*/ 0 h 1643576"/>
              <a:gd name="connsiteX1" fmla="*/ 138332 w 1334086"/>
              <a:gd name="connsiteY1" fmla="*/ 1378634 h 1643576"/>
              <a:gd name="connsiteX2" fmla="*/ 504092 w 1334086"/>
              <a:gd name="connsiteY2" fmla="*/ 1589650 h 1643576"/>
            </a:gdLst>
            <a:ahLst/>
            <a:cxnLst>
              <a:cxn ang="0">
                <a:pos x="connsiteX0" y="connsiteY0"/>
              </a:cxn>
              <a:cxn ang="0">
                <a:pos x="connsiteX1" y="connsiteY1"/>
              </a:cxn>
              <a:cxn ang="0">
                <a:pos x="connsiteX2" y="connsiteY2"/>
              </a:cxn>
            </a:cxnLst>
            <a:rect l="l" t="t" r="r" b="b"/>
            <a:pathLst>
              <a:path w="1334086" h="1643576">
                <a:moveTo>
                  <a:pt x="1334086" y="0"/>
                </a:moveTo>
                <a:cubicBezTo>
                  <a:pt x="805375" y="556846"/>
                  <a:pt x="276664" y="1113692"/>
                  <a:pt x="138332" y="1378634"/>
                </a:cubicBezTo>
                <a:cubicBezTo>
                  <a:pt x="0" y="1643576"/>
                  <a:pt x="252046" y="1616613"/>
                  <a:pt x="504092" y="1589650"/>
                </a:cubicBezTo>
              </a:path>
            </a:pathLst>
          </a:cu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Rounded Rectangle 134"/>
          <p:cNvSpPr>
            <a:spLocks noChangeArrowheads="1"/>
          </p:cNvSpPr>
          <p:nvPr/>
        </p:nvSpPr>
        <p:spPr bwMode="auto">
          <a:xfrm>
            <a:off x="5334000" y="1447800"/>
            <a:ext cx="3048000" cy="1981200"/>
          </a:xfrm>
          <a:prstGeom prst="roundRect">
            <a:avLst>
              <a:gd name="adj" fmla="val 16667"/>
            </a:avLst>
          </a:prstGeom>
          <a:gradFill rotWithShape="1">
            <a:gsLst>
              <a:gs pos="0">
                <a:schemeClr val="bg1"/>
              </a:gs>
              <a:gs pos="100000">
                <a:srgbClr val="B7D9E5"/>
              </a:gs>
            </a:gsLst>
            <a:lin ang="5400000" scaled="1"/>
          </a:gradFill>
          <a:ln w="12700" algn="ctr">
            <a:solidFill>
              <a:srgbClr val="84BDD6"/>
            </a:solidFill>
            <a:round/>
            <a:headEnd/>
            <a:tailEnd/>
          </a:ln>
        </p:spPr>
        <p:txBody>
          <a:bodyPr wrap="none" lIns="91256" tIns="45631" rIns="91256" bIns="45631" anchor="ctr"/>
          <a:lstStyle/>
          <a:p>
            <a:pPr defTabSz="914218"/>
            <a:endParaRPr lang="en-US">
              <a:solidFill>
                <a:prstClr val="black"/>
              </a:solidFill>
            </a:endParaRPr>
          </a:p>
        </p:txBody>
      </p:sp>
      <p:sp>
        <p:nvSpPr>
          <p:cNvPr id="23" name="TextBox 136"/>
          <p:cNvSpPr txBox="1">
            <a:spLocks noChangeArrowheads="1"/>
          </p:cNvSpPr>
          <p:nvPr/>
        </p:nvSpPr>
        <p:spPr bwMode="auto">
          <a:xfrm>
            <a:off x="1981200" y="2829128"/>
            <a:ext cx="1094155" cy="261610"/>
          </a:xfrm>
          <a:prstGeom prst="rect">
            <a:avLst/>
          </a:prstGeom>
          <a:noFill/>
          <a:ln w="9525">
            <a:noFill/>
            <a:miter lim="800000"/>
            <a:headEnd/>
            <a:tailEnd/>
          </a:ln>
        </p:spPr>
        <p:txBody>
          <a:bodyPr wrap="square">
            <a:spAutoFit/>
          </a:bodyPr>
          <a:lstStyle/>
          <a:p>
            <a:r>
              <a:rPr lang="en-US" sz="1050" dirty="0" smtClean="0"/>
              <a:t>Rx flow</a:t>
            </a:r>
            <a:endParaRPr lang="en-US" sz="1050" dirty="0"/>
          </a:p>
        </p:txBody>
      </p:sp>
      <p:sp>
        <p:nvSpPr>
          <p:cNvPr id="35" name="TextBox 136"/>
          <p:cNvSpPr txBox="1">
            <a:spLocks noChangeArrowheads="1"/>
          </p:cNvSpPr>
          <p:nvPr/>
        </p:nvSpPr>
        <p:spPr bwMode="auto">
          <a:xfrm>
            <a:off x="5715000" y="1475601"/>
            <a:ext cx="2102641" cy="276999"/>
          </a:xfrm>
          <a:prstGeom prst="rect">
            <a:avLst/>
          </a:prstGeom>
          <a:noFill/>
          <a:ln w="9525">
            <a:noFill/>
            <a:miter lim="800000"/>
            <a:headEnd/>
            <a:tailEnd/>
          </a:ln>
        </p:spPr>
        <p:txBody>
          <a:bodyPr wrap="square">
            <a:spAutoFit/>
          </a:bodyPr>
          <a:lstStyle/>
          <a:p>
            <a:r>
              <a:rPr lang="en-US" sz="1200" b="1" dirty="0" smtClean="0"/>
              <a:t>ETX Responding to Y.1564 test</a:t>
            </a:r>
            <a:endParaRPr lang="en-US" sz="1200" b="1" dirty="0"/>
          </a:p>
        </p:txBody>
      </p:sp>
      <p:sp>
        <p:nvSpPr>
          <p:cNvPr id="36" name="Rounded Rectangle 115"/>
          <p:cNvSpPr>
            <a:spLocks noChangeArrowheads="1"/>
          </p:cNvSpPr>
          <p:nvPr/>
        </p:nvSpPr>
        <p:spPr bwMode="auto">
          <a:xfrm>
            <a:off x="5029590" y="2643160"/>
            <a:ext cx="406791" cy="467749"/>
          </a:xfrm>
          <a:prstGeom prst="roundRect">
            <a:avLst>
              <a:gd name="adj" fmla="val 16667"/>
            </a:avLst>
          </a:prstGeom>
          <a:solidFill>
            <a:srgbClr val="00B0F0"/>
          </a:solidFill>
          <a:ln w="12700" algn="ctr">
            <a:solidFill>
              <a:schemeClr val="tx1"/>
            </a:solidFill>
            <a:round/>
            <a:headEnd/>
            <a:tailEnd/>
          </a:ln>
        </p:spPr>
        <p:txBody>
          <a:bodyPr/>
          <a:lstStyle/>
          <a:p>
            <a:endParaRPr lang="en-US"/>
          </a:p>
        </p:txBody>
      </p:sp>
      <p:sp>
        <p:nvSpPr>
          <p:cNvPr id="37" name="Rounded Rectangle 115"/>
          <p:cNvSpPr>
            <a:spLocks noChangeArrowheads="1"/>
          </p:cNvSpPr>
          <p:nvPr/>
        </p:nvSpPr>
        <p:spPr bwMode="auto">
          <a:xfrm>
            <a:off x="8187788" y="2671296"/>
            <a:ext cx="406791" cy="467749"/>
          </a:xfrm>
          <a:prstGeom prst="roundRect">
            <a:avLst>
              <a:gd name="adj" fmla="val 16667"/>
            </a:avLst>
          </a:prstGeom>
          <a:solidFill>
            <a:srgbClr val="00B0F0"/>
          </a:solidFill>
          <a:ln w="12700" algn="ctr">
            <a:solidFill>
              <a:schemeClr val="tx1"/>
            </a:solidFill>
            <a:round/>
            <a:headEnd/>
            <a:tailEnd/>
          </a:ln>
        </p:spPr>
        <p:txBody>
          <a:bodyPr/>
          <a:lstStyle/>
          <a:p>
            <a:endParaRPr lang="en-US"/>
          </a:p>
        </p:txBody>
      </p:sp>
      <p:cxnSp>
        <p:nvCxnSpPr>
          <p:cNvPr id="38" name="Straight Arrow Connector 37"/>
          <p:cNvCxnSpPr/>
          <p:nvPr/>
        </p:nvCxnSpPr>
        <p:spPr>
          <a:xfrm>
            <a:off x="5464518" y="2758046"/>
            <a:ext cx="2765082"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rot="10800000">
            <a:off x="5436384" y="3039399"/>
            <a:ext cx="2793217"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0" name="Isosceles Triangle 39"/>
          <p:cNvSpPr/>
          <p:nvPr/>
        </p:nvSpPr>
        <p:spPr>
          <a:xfrm rot="16200000" flipH="1">
            <a:off x="5761893" y="2589235"/>
            <a:ext cx="900332" cy="689317"/>
          </a:xfrm>
          <a:prstGeom prst="triangle">
            <a:avLst/>
          </a:prstGeom>
          <a:solidFill>
            <a:srgbClr val="CC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136"/>
          <p:cNvSpPr txBox="1">
            <a:spLocks noChangeArrowheads="1"/>
          </p:cNvSpPr>
          <p:nvPr/>
        </p:nvSpPr>
        <p:spPr bwMode="auto">
          <a:xfrm>
            <a:off x="6019800" y="2758439"/>
            <a:ext cx="756531" cy="307777"/>
          </a:xfrm>
          <a:prstGeom prst="rect">
            <a:avLst/>
          </a:prstGeom>
          <a:noFill/>
          <a:ln w="9525">
            <a:noFill/>
            <a:miter lim="800000"/>
            <a:headEnd/>
            <a:tailEnd/>
          </a:ln>
        </p:spPr>
        <p:txBody>
          <a:bodyPr wrap="square">
            <a:spAutoFit/>
          </a:bodyPr>
          <a:lstStyle/>
          <a:p>
            <a:r>
              <a:rPr lang="en-US" sz="1400" b="1" dirty="0" smtClean="0"/>
              <a:t>MEP</a:t>
            </a:r>
            <a:endParaRPr lang="en-US" sz="1400" b="1" dirty="0"/>
          </a:p>
        </p:txBody>
      </p:sp>
      <p:grpSp>
        <p:nvGrpSpPr>
          <p:cNvPr id="3" name="Group 41"/>
          <p:cNvGrpSpPr/>
          <p:nvPr/>
        </p:nvGrpSpPr>
        <p:grpSpPr>
          <a:xfrm>
            <a:off x="6858000" y="2895600"/>
            <a:ext cx="914400" cy="325510"/>
            <a:chOff x="7244862" y="2206675"/>
            <a:chExt cx="914400" cy="325510"/>
          </a:xfrm>
        </p:grpSpPr>
        <p:sp>
          <p:nvSpPr>
            <p:cNvPr id="43" name="Rectangle 42"/>
            <p:cNvSpPr/>
            <p:nvPr/>
          </p:nvSpPr>
          <p:spPr>
            <a:xfrm>
              <a:off x="7244862" y="2208628"/>
              <a:ext cx="844061" cy="323557"/>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136"/>
            <p:cNvSpPr txBox="1">
              <a:spLocks noChangeArrowheads="1"/>
            </p:cNvSpPr>
            <p:nvPr/>
          </p:nvSpPr>
          <p:spPr bwMode="auto">
            <a:xfrm>
              <a:off x="7273777" y="2206675"/>
              <a:ext cx="885485" cy="307777"/>
            </a:xfrm>
            <a:prstGeom prst="rect">
              <a:avLst/>
            </a:prstGeom>
            <a:noFill/>
            <a:ln w="9525">
              <a:noFill/>
              <a:miter lim="800000"/>
              <a:headEnd/>
              <a:tailEnd/>
            </a:ln>
          </p:spPr>
          <p:txBody>
            <a:bodyPr wrap="square">
              <a:spAutoFit/>
            </a:bodyPr>
            <a:lstStyle/>
            <a:p>
              <a:r>
                <a:rPr lang="en-US" sz="1400" b="1" dirty="0" err="1" smtClean="0"/>
                <a:t>Policer</a:t>
              </a:r>
              <a:endParaRPr lang="en-US" sz="1400" b="1" dirty="0"/>
            </a:p>
          </p:txBody>
        </p:sp>
      </p:grpSp>
      <p:sp>
        <p:nvSpPr>
          <p:cNvPr id="47" name="Freeform 46"/>
          <p:cNvSpPr/>
          <p:nvPr/>
        </p:nvSpPr>
        <p:spPr>
          <a:xfrm flipH="1">
            <a:off x="7620000" y="2209799"/>
            <a:ext cx="320602" cy="749499"/>
          </a:xfrm>
          <a:custGeom>
            <a:avLst/>
            <a:gdLst>
              <a:gd name="connsiteX0" fmla="*/ 1334086 w 1334086"/>
              <a:gd name="connsiteY0" fmla="*/ 0 h 1643576"/>
              <a:gd name="connsiteX1" fmla="*/ 138332 w 1334086"/>
              <a:gd name="connsiteY1" fmla="*/ 1378634 h 1643576"/>
              <a:gd name="connsiteX2" fmla="*/ 504092 w 1334086"/>
              <a:gd name="connsiteY2" fmla="*/ 1589650 h 1643576"/>
              <a:gd name="connsiteX0" fmla="*/ 2806500 w 2806500"/>
              <a:gd name="connsiteY0" fmla="*/ 0 h 1616612"/>
              <a:gd name="connsiteX1" fmla="*/ 138328 w 2806500"/>
              <a:gd name="connsiteY1" fmla="*/ 986146 h 1616612"/>
              <a:gd name="connsiteX2" fmla="*/ 1976506 w 2806500"/>
              <a:gd name="connsiteY2" fmla="*/ 1589650 h 1616612"/>
              <a:gd name="connsiteX0" fmla="*/ 2806500 w 2806500"/>
              <a:gd name="connsiteY0" fmla="*/ 0 h 1616612"/>
              <a:gd name="connsiteX1" fmla="*/ 138328 w 2806500"/>
              <a:gd name="connsiteY1" fmla="*/ 986146 h 1616612"/>
              <a:gd name="connsiteX2" fmla="*/ 1976506 w 2806500"/>
              <a:gd name="connsiteY2" fmla="*/ 1589650 h 1616612"/>
            </a:gdLst>
            <a:ahLst/>
            <a:cxnLst>
              <a:cxn ang="0">
                <a:pos x="connsiteX0" y="connsiteY0"/>
              </a:cxn>
              <a:cxn ang="0">
                <a:pos x="connsiteX1" y="connsiteY1"/>
              </a:cxn>
              <a:cxn ang="0">
                <a:pos x="connsiteX2" y="connsiteY2"/>
              </a:cxn>
            </a:cxnLst>
            <a:rect l="l" t="t" r="r" b="b"/>
            <a:pathLst>
              <a:path w="2806500" h="1616612">
                <a:moveTo>
                  <a:pt x="2806500" y="0"/>
                </a:moveTo>
                <a:cubicBezTo>
                  <a:pt x="2277789" y="556846"/>
                  <a:pt x="652468" y="464250"/>
                  <a:pt x="138328" y="986146"/>
                </a:cubicBezTo>
                <a:cubicBezTo>
                  <a:pt x="-4" y="1251088"/>
                  <a:pt x="1724460" y="1616613"/>
                  <a:pt x="1976506" y="1589650"/>
                </a:cubicBezTo>
              </a:path>
            </a:pathLst>
          </a:custGeom>
          <a:ln w="1905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TextBox 136"/>
          <p:cNvSpPr txBox="1">
            <a:spLocks noChangeArrowheads="1"/>
          </p:cNvSpPr>
          <p:nvPr/>
        </p:nvSpPr>
        <p:spPr bwMode="auto">
          <a:xfrm>
            <a:off x="5459045" y="2514600"/>
            <a:ext cx="1094155" cy="261610"/>
          </a:xfrm>
          <a:prstGeom prst="rect">
            <a:avLst/>
          </a:prstGeom>
          <a:noFill/>
          <a:ln w="9525">
            <a:noFill/>
            <a:miter lim="800000"/>
            <a:headEnd/>
            <a:tailEnd/>
          </a:ln>
        </p:spPr>
        <p:txBody>
          <a:bodyPr wrap="square">
            <a:spAutoFit/>
          </a:bodyPr>
          <a:lstStyle/>
          <a:p>
            <a:r>
              <a:rPr lang="en-US" sz="1050" dirty="0" smtClean="0"/>
              <a:t>Rx flow</a:t>
            </a:r>
            <a:endParaRPr lang="en-US" sz="1050" dirty="0"/>
          </a:p>
        </p:txBody>
      </p:sp>
      <p:sp>
        <p:nvSpPr>
          <p:cNvPr id="50" name="Freeform 49"/>
          <p:cNvSpPr/>
          <p:nvPr/>
        </p:nvSpPr>
        <p:spPr>
          <a:xfrm flipH="1">
            <a:off x="6553200" y="2209800"/>
            <a:ext cx="1081196" cy="774501"/>
          </a:xfrm>
          <a:custGeom>
            <a:avLst/>
            <a:gdLst>
              <a:gd name="connsiteX0" fmla="*/ 1334086 w 1334086"/>
              <a:gd name="connsiteY0" fmla="*/ 0 h 1643576"/>
              <a:gd name="connsiteX1" fmla="*/ 138332 w 1334086"/>
              <a:gd name="connsiteY1" fmla="*/ 1378634 h 1643576"/>
              <a:gd name="connsiteX2" fmla="*/ 504092 w 1334086"/>
              <a:gd name="connsiteY2" fmla="*/ 1589650 h 1643576"/>
              <a:gd name="connsiteX0" fmla="*/ 2159258 w 7940298"/>
              <a:gd name="connsiteY0" fmla="*/ 0 h 1670540"/>
              <a:gd name="connsiteX1" fmla="*/ 963504 w 7940298"/>
              <a:gd name="connsiteY1" fmla="*/ 1378634 h 1670540"/>
              <a:gd name="connsiteX2" fmla="*/ 7940297 w 7940298"/>
              <a:gd name="connsiteY2" fmla="*/ 1643576 h 1670540"/>
              <a:gd name="connsiteX0" fmla="*/ 528708 w 6309748"/>
              <a:gd name="connsiteY0" fmla="*/ 0 h 1670540"/>
              <a:gd name="connsiteX1" fmla="*/ 1862795 w 6309748"/>
              <a:gd name="connsiteY1" fmla="*/ 1150503 h 1670540"/>
              <a:gd name="connsiteX2" fmla="*/ 6309747 w 6309748"/>
              <a:gd name="connsiteY2" fmla="*/ 1643576 h 1670540"/>
            </a:gdLst>
            <a:ahLst/>
            <a:cxnLst>
              <a:cxn ang="0">
                <a:pos x="connsiteX0" y="connsiteY0"/>
              </a:cxn>
              <a:cxn ang="0">
                <a:pos x="connsiteX1" y="connsiteY1"/>
              </a:cxn>
              <a:cxn ang="0">
                <a:pos x="connsiteX2" y="connsiteY2"/>
              </a:cxn>
            </a:cxnLst>
            <a:rect l="l" t="t" r="r" b="b"/>
            <a:pathLst>
              <a:path w="6309748" h="1670540">
                <a:moveTo>
                  <a:pt x="528708" y="0"/>
                </a:moveTo>
                <a:cubicBezTo>
                  <a:pt x="-3" y="556846"/>
                  <a:pt x="899288" y="876574"/>
                  <a:pt x="1862795" y="1150503"/>
                </a:cubicBezTo>
                <a:cubicBezTo>
                  <a:pt x="2826302" y="1424432"/>
                  <a:pt x="6057701" y="1670539"/>
                  <a:pt x="6309747" y="1643576"/>
                </a:cubicBezTo>
              </a:path>
            </a:pathLst>
          </a:cu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Rounded Rectangle 115"/>
          <p:cNvSpPr>
            <a:spLocks noChangeArrowheads="1"/>
          </p:cNvSpPr>
          <p:nvPr/>
        </p:nvSpPr>
        <p:spPr bwMode="auto">
          <a:xfrm>
            <a:off x="6602044" y="1828800"/>
            <a:ext cx="1475155" cy="606083"/>
          </a:xfrm>
          <a:prstGeom prst="roundRect">
            <a:avLst>
              <a:gd name="adj" fmla="val 16667"/>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path path="circle">
              <a:fillToRect l="100000" b="100000"/>
            </a:path>
            <a:tileRect t="-100000" r="-100000"/>
          </a:gradFill>
          <a:ln w="12700" algn="ctr">
            <a:solidFill>
              <a:schemeClr val="tx1"/>
            </a:solidFill>
            <a:round/>
            <a:headEnd/>
            <a:tailEnd/>
          </a:ln>
        </p:spPr>
        <p:txBody>
          <a:bodyPr/>
          <a:lstStyle/>
          <a:p>
            <a:endParaRPr lang="en-US"/>
          </a:p>
        </p:txBody>
      </p:sp>
      <p:sp>
        <p:nvSpPr>
          <p:cNvPr id="46" name="TextBox 136"/>
          <p:cNvSpPr txBox="1">
            <a:spLocks noChangeArrowheads="1"/>
          </p:cNvSpPr>
          <p:nvPr/>
        </p:nvSpPr>
        <p:spPr bwMode="auto">
          <a:xfrm>
            <a:off x="6525845" y="1828800"/>
            <a:ext cx="1627555" cy="523220"/>
          </a:xfrm>
          <a:prstGeom prst="rect">
            <a:avLst/>
          </a:prstGeom>
          <a:noFill/>
          <a:ln w="9525">
            <a:noFill/>
            <a:miter lim="800000"/>
            <a:headEnd/>
            <a:tailEnd/>
          </a:ln>
        </p:spPr>
        <p:txBody>
          <a:bodyPr wrap="square">
            <a:spAutoFit/>
          </a:bodyPr>
          <a:lstStyle/>
          <a:p>
            <a:r>
              <a:rPr lang="en-US" sz="1400" b="1" dirty="0" smtClean="0"/>
              <a:t>Loopback for 1564 traffic (MAC swap)</a:t>
            </a:r>
          </a:p>
        </p:txBody>
      </p:sp>
      <p:pic>
        <p:nvPicPr>
          <p:cNvPr id="42" name="Picture 2"/>
          <p:cNvPicPr>
            <a:picLocks noChangeAspect="1" noChangeArrowheads="1"/>
          </p:cNvPicPr>
          <p:nvPr/>
        </p:nvPicPr>
        <p:blipFill>
          <a:blip r:embed="rId3" cstate="print"/>
          <a:srcRect/>
          <a:stretch>
            <a:fillRect/>
          </a:stretch>
        </p:blipFill>
        <p:spPr bwMode="auto">
          <a:xfrm>
            <a:off x="6867654" y="333977"/>
            <a:ext cx="1126462" cy="457200"/>
          </a:xfrm>
          <a:prstGeom prst="rect">
            <a:avLst/>
          </a:prstGeom>
          <a:noFill/>
          <a:ln w="9525">
            <a:noFill/>
            <a:miter lim="800000"/>
            <a:headEnd/>
            <a:tailEnd/>
          </a:ln>
        </p:spPr>
      </p:pic>
    </p:spTree>
    <p:extLst>
      <p:ext uri="{BB962C8B-B14F-4D97-AF65-F5344CB8AC3E}">
        <p14:creationId xmlns:p14="http://schemas.microsoft.com/office/powerpoint/2010/main" xmlns="" val="96101100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build="p"/>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Y.1564 Configuration</a:t>
            </a:r>
            <a:endParaRPr lang="en-US" dirty="0"/>
          </a:p>
        </p:txBody>
      </p:sp>
      <p:sp>
        <p:nvSpPr>
          <p:cNvPr id="3" name="Text Placeholder 2"/>
          <p:cNvSpPr>
            <a:spLocks noGrp="1"/>
          </p:cNvSpPr>
          <p:nvPr>
            <p:ph type="body" sz="quarter" idx="10"/>
          </p:nvPr>
        </p:nvSpPr>
        <p:spPr/>
        <p:txBody>
          <a:bodyPr/>
          <a:lstStyle/>
          <a:p>
            <a:r>
              <a:rPr lang="en-US" dirty="0"/>
              <a:t>The performance and/or configuration of services can be monitored according to the Y.1564 standard and a pre-configured catalog of criteria from within the Services list</a:t>
            </a:r>
          </a:p>
          <a:p>
            <a:pPr>
              <a:defRPr/>
            </a:pPr>
            <a:endParaRPr lang="en-US" b="1" dirty="0" smtClean="0">
              <a:solidFill>
                <a:srgbClr val="C00000"/>
              </a:solidFill>
            </a:endParaRPr>
          </a:p>
          <a:p>
            <a:pPr>
              <a:defRPr/>
            </a:pPr>
            <a:r>
              <a:rPr lang="en-US" b="1" dirty="0" smtClean="0">
                <a:solidFill>
                  <a:srgbClr val="C00000"/>
                </a:solidFill>
              </a:rPr>
              <a:t>Running </a:t>
            </a:r>
            <a:r>
              <a:rPr lang="en-US" b="1" dirty="0">
                <a:solidFill>
                  <a:srgbClr val="C00000"/>
                </a:solidFill>
              </a:rPr>
              <a:t>Y.1564 steps:</a:t>
            </a:r>
          </a:p>
          <a:p>
            <a:pPr marL="808038" lvl="1" indent="-457200">
              <a:buFont typeface="Arial" pitchFamily="34" charset="0"/>
              <a:buAutoNum type="arabicPeriod"/>
              <a:defRPr/>
            </a:pPr>
            <a:r>
              <a:rPr lang="en-US" dirty="0"/>
              <a:t>Define test catalog</a:t>
            </a:r>
          </a:p>
          <a:p>
            <a:pPr marL="808038" lvl="1" indent="-457200">
              <a:buFont typeface="Arial" pitchFamily="34" charset="0"/>
              <a:buAutoNum type="arabicPeriod"/>
              <a:defRPr/>
            </a:pPr>
            <a:r>
              <a:rPr lang="en-US" dirty="0" smtClean="0"/>
              <a:t>Run </a:t>
            </a:r>
            <a:r>
              <a:rPr lang="en-US" dirty="0"/>
              <a:t>the test </a:t>
            </a:r>
            <a:r>
              <a:rPr lang="en-US" dirty="0" smtClean="0"/>
              <a:t>(Create and Activate</a:t>
            </a:r>
            <a:r>
              <a:rPr lang="en-US" dirty="0"/>
              <a:t>)</a:t>
            </a:r>
          </a:p>
          <a:p>
            <a:pPr marL="808038" lvl="1" indent="-457200">
              <a:buFont typeface="Arial" pitchFamily="34" charset="0"/>
              <a:buAutoNum type="arabicPeriod"/>
              <a:defRPr/>
            </a:pPr>
            <a:r>
              <a:rPr lang="en-US" dirty="0" smtClean="0"/>
              <a:t>Analyze </a:t>
            </a:r>
            <a:r>
              <a:rPr lang="en-US" dirty="0"/>
              <a:t>the test results</a:t>
            </a:r>
          </a:p>
          <a:p>
            <a:endParaRPr lang="en-US" dirty="0"/>
          </a:p>
        </p:txBody>
      </p:sp>
      <p:graphicFrame>
        <p:nvGraphicFramePr>
          <p:cNvPr id="4" name="Table 3"/>
          <p:cNvGraphicFramePr>
            <a:graphicFrameLocks noGrp="1"/>
          </p:cNvGraphicFramePr>
          <p:nvPr>
            <p:extLst/>
          </p:nvPr>
        </p:nvGraphicFramePr>
        <p:xfrm>
          <a:off x="101221" y="5267582"/>
          <a:ext cx="8966579" cy="1180041"/>
        </p:xfrm>
        <a:graphic>
          <a:graphicData uri="http://schemas.openxmlformats.org/drawingml/2006/table">
            <a:tbl>
              <a:tblPr firstRow="1" firstCol="1" bandRow="1">
                <a:tableStyleId>{21E4AEA4-8DFA-4A89-87EB-49C32662AFE0}</a:tableStyleId>
              </a:tblPr>
              <a:tblGrid>
                <a:gridCol w="2550128"/>
                <a:gridCol w="2714652"/>
                <a:gridCol w="1892031"/>
                <a:gridCol w="1809768"/>
              </a:tblGrid>
              <a:tr h="530016">
                <a:tc>
                  <a:txBody>
                    <a:bodyPr/>
                    <a:lstStyle/>
                    <a:p>
                      <a:pPr marL="0" marR="0" algn="ctr">
                        <a:spcBef>
                          <a:spcPts val="0"/>
                        </a:spcBef>
                        <a:spcAft>
                          <a:spcPts val="0"/>
                        </a:spcAft>
                      </a:pPr>
                      <a:r>
                        <a:rPr lang="en-US" sz="1800" dirty="0">
                          <a:effectLst/>
                        </a:rPr>
                        <a:t>Test Scope</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800">
                          <a:effectLst/>
                        </a:rPr>
                        <a:t>Configure test </a:t>
                      </a:r>
                    </a:p>
                    <a:p>
                      <a:pPr marL="0" marR="0" algn="ctr">
                        <a:spcBef>
                          <a:spcPts val="0"/>
                        </a:spcBef>
                        <a:spcAft>
                          <a:spcPts val="0"/>
                        </a:spcAft>
                      </a:pPr>
                      <a:r>
                        <a:rPr lang="en-US" sz="1800">
                          <a:effectLst/>
                        </a:rPr>
                        <a:t>duration</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800" dirty="0">
                          <a:effectLst/>
                        </a:rPr>
                        <a:t>Performance test duration</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800">
                          <a:effectLst/>
                        </a:rPr>
                        <a:t>Default frame size </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r>
              <a:tr h="631401">
                <a:tc>
                  <a:txBody>
                    <a:bodyPr/>
                    <a:lstStyle/>
                    <a:p>
                      <a:pPr marL="0" marR="0">
                        <a:spcBef>
                          <a:spcPts val="300"/>
                        </a:spcBef>
                        <a:spcAft>
                          <a:spcPts val="300"/>
                        </a:spcAft>
                        <a:tabLst>
                          <a:tab pos="180340" algn="l"/>
                        </a:tabLst>
                      </a:pPr>
                      <a:r>
                        <a:rPr lang="en-US" sz="1800" dirty="0">
                          <a:effectLst/>
                        </a:rPr>
                        <a:t>Configuration +Performance</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spcBef>
                          <a:spcPts val="300"/>
                        </a:spcBef>
                        <a:spcAft>
                          <a:spcPts val="300"/>
                        </a:spcAft>
                        <a:tabLst>
                          <a:tab pos="180340" algn="l"/>
                        </a:tabLst>
                      </a:pPr>
                      <a:r>
                        <a:rPr lang="en-US" sz="1800" dirty="0">
                          <a:effectLst/>
                        </a:rPr>
                        <a:t>60sec</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spcBef>
                          <a:spcPts val="300"/>
                        </a:spcBef>
                        <a:spcAft>
                          <a:spcPts val="300"/>
                        </a:spcAft>
                        <a:tabLst>
                          <a:tab pos="180340" algn="l"/>
                        </a:tabLst>
                      </a:pPr>
                      <a:r>
                        <a:rPr lang="en-US" sz="1800">
                          <a:effectLst/>
                        </a:rPr>
                        <a:t>1min</a:t>
                      </a:r>
                      <a:endParaRPr lang="en-US" sz="18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spcBef>
                          <a:spcPts val="300"/>
                        </a:spcBef>
                        <a:spcAft>
                          <a:spcPts val="300"/>
                        </a:spcAft>
                        <a:tabLst>
                          <a:tab pos="180340" algn="l"/>
                        </a:tabLst>
                      </a:pPr>
                      <a:r>
                        <a:rPr lang="en-US" sz="1800" dirty="0">
                          <a:effectLst/>
                        </a:rPr>
                        <a:t>512</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r>
            </a:tbl>
          </a:graphicData>
        </a:graphic>
      </p:graphicFrame>
    </p:spTree>
    <p:extLst>
      <p:ext uri="{BB962C8B-B14F-4D97-AF65-F5344CB8AC3E}">
        <p14:creationId xmlns:p14="http://schemas.microsoft.com/office/powerpoint/2010/main" xmlns="" val="2050261257"/>
      </p:ext>
    </p:extLst>
  </p:cSld>
  <p:clrMapOvr>
    <a:masterClrMapping/>
  </p:clrMapOvr>
  <p:transition>
    <p:fade/>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Y.1564 Configuration</a:t>
            </a:r>
          </a:p>
        </p:txBody>
      </p:sp>
      <p:sp>
        <p:nvSpPr>
          <p:cNvPr id="3" name="Text Placeholder 2"/>
          <p:cNvSpPr>
            <a:spLocks noGrp="1"/>
          </p:cNvSpPr>
          <p:nvPr>
            <p:ph type="body" sz="quarter" idx="10"/>
          </p:nvPr>
        </p:nvSpPr>
        <p:spPr/>
        <p:txBody>
          <a:bodyPr/>
          <a:lstStyle/>
          <a:p>
            <a:r>
              <a:rPr lang="en-US" dirty="0" smtClean="0"/>
              <a:t>In the following slide we will demonstrate </a:t>
            </a:r>
            <a:r>
              <a:rPr lang="en-US" dirty="0"/>
              <a:t>Y.1564 test on Single </a:t>
            </a:r>
            <a:r>
              <a:rPr lang="en-US" dirty="0" err="1"/>
              <a:t>CoS</a:t>
            </a:r>
            <a:r>
              <a:rPr lang="en-US" dirty="0"/>
              <a:t> E-Line Service between ETX-2i to </a:t>
            </a:r>
            <a:r>
              <a:rPr lang="en-US" dirty="0" smtClean="0"/>
              <a:t>MiNID</a:t>
            </a:r>
          </a:p>
          <a:p>
            <a:r>
              <a:rPr lang="en-US" dirty="0" smtClean="0"/>
              <a:t>This will be based </a:t>
            </a:r>
            <a:r>
              <a:rPr lang="en-US" dirty="0"/>
              <a:t>on the E-Line Service that provisioned previously </a:t>
            </a:r>
          </a:p>
        </p:txBody>
      </p:sp>
      <p:pic>
        <p:nvPicPr>
          <p:cNvPr id="20" name="Picture 19"/>
          <p:cNvPicPr/>
          <p:nvPr/>
        </p:nvPicPr>
        <p:blipFill>
          <a:blip r:embed="rId2" cstate="print"/>
          <a:srcRect/>
          <a:stretch>
            <a:fillRect/>
          </a:stretch>
        </p:blipFill>
        <p:spPr bwMode="auto">
          <a:xfrm>
            <a:off x="777921" y="2820511"/>
            <a:ext cx="7042245" cy="3789244"/>
          </a:xfrm>
          <a:prstGeom prst="rect">
            <a:avLst/>
          </a:prstGeom>
          <a:noFill/>
          <a:ln w="9525">
            <a:noFill/>
            <a:miter lim="800000"/>
            <a:headEnd/>
            <a:tailEnd/>
          </a:ln>
        </p:spPr>
      </p:pic>
    </p:spTree>
    <p:extLst>
      <p:ext uri="{BB962C8B-B14F-4D97-AF65-F5344CB8AC3E}">
        <p14:creationId xmlns:p14="http://schemas.microsoft.com/office/powerpoint/2010/main" xmlns="" val="1068893839"/>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Backbone Configuration</a:t>
            </a:r>
            <a:endParaRPr lang="en-US" dirty="0"/>
          </a:p>
        </p:txBody>
      </p:sp>
      <p:sp>
        <p:nvSpPr>
          <p:cNvPr id="41" name="Text Placeholder 40"/>
          <p:cNvSpPr>
            <a:spLocks noGrp="1"/>
          </p:cNvSpPr>
          <p:nvPr>
            <p:ph type="body" sz="quarter" idx="10"/>
          </p:nvPr>
        </p:nvSpPr>
        <p:spPr/>
        <p:txBody>
          <a:bodyPr/>
          <a:lstStyle/>
          <a:p>
            <a:r>
              <a:rPr lang="en-US" dirty="0" smtClean="0"/>
              <a:t>In the following slides you can find the configuration scripts of the application backbone</a:t>
            </a:r>
          </a:p>
          <a:p>
            <a:r>
              <a:rPr lang="en-US" dirty="0" smtClean="0"/>
              <a:t>The backbone topology consist a 10GbE ERP ring over LAG </a:t>
            </a:r>
            <a:br>
              <a:rPr lang="en-US" dirty="0" smtClean="0"/>
            </a:br>
            <a:r>
              <a:rPr lang="en-US" dirty="0" smtClean="0"/>
              <a:t>(between 2 x ETX-5)</a:t>
            </a:r>
          </a:p>
          <a:p>
            <a:endParaRPr lang="en-US" dirty="0" smtClean="0"/>
          </a:p>
          <a:p>
            <a:endParaRPr lang="en-US" dirty="0"/>
          </a:p>
        </p:txBody>
      </p:sp>
      <p:sp>
        <p:nvSpPr>
          <p:cNvPr id="40" name="Block Arc 39"/>
          <p:cNvSpPr/>
          <p:nvPr/>
        </p:nvSpPr>
        <p:spPr>
          <a:xfrm>
            <a:off x="6374670" y="4262135"/>
            <a:ext cx="2272500" cy="2001515"/>
          </a:xfrm>
          <a:prstGeom prst="blockArc">
            <a:avLst>
              <a:gd name="adj1" fmla="val 10800000"/>
              <a:gd name="adj2" fmla="val 90182"/>
              <a:gd name="adj3" fmla="val 1487"/>
            </a:avLst>
          </a:prstGeom>
          <a:solidFill>
            <a:srgbClr val="F3A303"/>
          </a:solidFill>
          <a:ln>
            <a:solidFill>
              <a:srgbClr val="F3A3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Rectangle 41"/>
          <p:cNvSpPr/>
          <p:nvPr/>
        </p:nvSpPr>
        <p:spPr>
          <a:xfrm>
            <a:off x="7324907" y="3851504"/>
            <a:ext cx="459934" cy="292388"/>
          </a:xfrm>
          <a:prstGeom prst="rect">
            <a:avLst/>
          </a:prstGeom>
        </p:spPr>
        <p:txBody>
          <a:bodyPr wrap="none">
            <a:spAutoFit/>
          </a:bodyPr>
          <a:lstStyle/>
          <a:p>
            <a:pPr algn="ctr"/>
            <a:r>
              <a:rPr lang="en-US" sz="1300" b="1" dirty="0">
                <a:solidFill>
                  <a:schemeClr val="bg1">
                    <a:lumMod val="50000"/>
                  </a:schemeClr>
                </a:solidFill>
              </a:rPr>
              <a:t>LAG</a:t>
            </a:r>
          </a:p>
        </p:txBody>
      </p:sp>
      <p:grpSp>
        <p:nvGrpSpPr>
          <p:cNvPr id="43" name="Group 42"/>
          <p:cNvGrpSpPr/>
          <p:nvPr/>
        </p:nvGrpSpPr>
        <p:grpSpPr>
          <a:xfrm>
            <a:off x="6628666" y="4522013"/>
            <a:ext cx="1780404" cy="1765686"/>
            <a:chOff x="3599513" y="3321495"/>
            <a:chExt cx="1638914" cy="1638914"/>
          </a:xfrm>
        </p:grpSpPr>
        <p:sp>
          <p:nvSpPr>
            <p:cNvPr id="44" name="Oval 43"/>
            <p:cNvSpPr/>
            <p:nvPr/>
          </p:nvSpPr>
          <p:spPr>
            <a:xfrm>
              <a:off x="3599513" y="3321495"/>
              <a:ext cx="1638914" cy="1638914"/>
            </a:xfrm>
            <a:prstGeom prst="ellipse">
              <a:avLst/>
            </a:prstGeom>
            <a:noFill/>
            <a:ln w="57150">
              <a:solidFill>
                <a:srgbClr val="F3AE4A"/>
              </a:solidFill>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45" name="TextBox 44"/>
            <p:cNvSpPr txBox="1"/>
            <p:nvPr/>
          </p:nvSpPr>
          <p:spPr>
            <a:xfrm>
              <a:off x="4207316" y="3817406"/>
              <a:ext cx="621528" cy="457087"/>
            </a:xfrm>
            <a:prstGeom prst="rect">
              <a:avLst/>
            </a:prstGeom>
          </p:spPr>
          <p:txBody>
            <a:bodyPr wrap="none" rtlCol="0" anchor="ctr">
              <a:spAutoFit/>
            </a:bodyPr>
            <a:lstStyle/>
            <a:p>
              <a:pPr algn="ctr"/>
              <a:r>
                <a:rPr lang="en-US" sz="1300" b="1" dirty="0"/>
                <a:t>10G </a:t>
              </a:r>
            </a:p>
            <a:p>
              <a:pPr algn="ctr"/>
              <a:r>
                <a:rPr lang="en-US" sz="1300" b="1" dirty="0"/>
                <a:t>G.8032</a:t>
              </a:r>
              <a:endParaRPr lang="en-US" sz="1300" b="1" kern="0" dirty="0"/>
            </a:p>
          </p:txBody>
        </p:sp>
      </p:grpSp>
      <p:grpSp>
        <p:nvGrpSpPr>
          <p:cNvPr id="46" name="Group 45"/>
          <p:cNvGrpSpPr/>
          <p:nvPr/>
        </p:nvGrpSpPr>
        <p:grpSpPr>
          <a:xfrm>
            <a:off x="6018615" y="4999185"/>
            <a:ext cx="1108147" cy="730635"/>
            <a:chOff x="5857747" y="2414467"/>
            <a:chExt cx="862586" cy="478051"/>
          </a:xfrm>
        </p:grpSpPr>
        <p:pic>
          <p:nvPicPr>
            <p:cNvPr id="47" name="Picture 46" descr="RAD 2U_Modules.png"/>
            <p:cNvPicPr>
              <a:picLocks noChangeAspect="1"/>
            </p:cNvPicPr>
            <p:nvPr/>
          </p:nvPicPr>
          <p:blipFill>
            <a:blip r:embed="rId2" cstate="print"/>
            <a:stretch>
              <a:fillRect/>
            </a:stretch>
          </p:blipFill>
          <p:spPr>
            <a:xfrm>
              <a:off x="5857747" y="2456653"/>
              <a:ext cx="862586" cy="435865"/>
            </a:xfrm>
            <a:prstGeom prst="rect">
              <a:avLst/>
            </a:prstGeom>
          </p:spPr>
        </p:pic>
        <p:sp>
          <p:nvSpPr>
            <p:cNvPr id="48" name="TextBox 47"/>
            <p:cNvSpPr txBox="1"/>
            <p:nvPr/>
          </p:nvSpPr>
          <p:spPr>
            <a:xfrm>
              <a:off x="6009981" y="2414467"/>
              <a:ext cx="523072" cy="171170"/>
            </a:xfrm>
            <a:prstGeom prst="rect">
              <a:avLst/>
            </a:prstGeom>
          </p:spPr>
          <p:txBody>
            <a:bodyPr wrap="none" rtlCol="0" anchor="ctr">
              <a:spAutoFit/>
            </a:bodyPr>
            <a:lstStyle/>
            <a:p>
              <a:pPr algn="ctr"/>
              <a:r>
                <a:rPr lang="en-US" sz="1100" b="1" kern="0" dirty="0" smtClean="0"/>
                <a:t>ETX-5_A</a:t>
              </a:r>
            </a:p>
          </p:txBody>
        </p:sp>
      </p:grpSp>
      <p:grpSp>
        <p:nvGrpSpPr>
          <p:cNvPr id="49" name="Group 48"/>
          <p:cNvGrpSpPr/>
          <p:nvPr/>
        </p:nvGrpSpPr>
        <p:grpSpPr>
          <a:xfrm>
            <a:off x="6798437" y="6145615"/>
            <a:ext cx="1501965" cy="481543"/>
            <a:chOff x="6988187" y="2541128"/>
            <a:chExt cx="1212722" cy="351390"/>
          </a:xfrm>
        </p:grpSpPr>
        <p:pic>
          <p:nvPicPr>
            <p:cNvPr id="50" name="Picture 49" descr="RAD 1U_Wide.png"/>
            <p:cNvPicPr>
              <a:picLocks noChangeAspect="1"/>
            </p:cNvPicPr>
            <p:nvPr/>
          </p:nvPicPr>
          <p:blipFill>
            <a:blip r:embed="rId3" cstate="print"/>
            <a:stretch>
              <a:fillRect/>
            </a:stretch>
          </p:blipFill>
          <p:spPr>
            <a:xfrm>
              <a:off x="6988187" y="2541128"/>
              <a:ext cx="1212722" cy="351390"/>
            </a:xfrm>
            <a:prstGeom prst="rect">
              <a:avLst/>
            </a:prstGeom>
          </p:spPr>
        </p:pic>
        <p:sp>
          <p:nvSpPr>
            <p:cNvPr id="51" name="TextBox 50"/>
            <p:cNvSpPr txBox="1"/>
            <p:nvPr/>
          </p:nvSpPr>
          <p:spPr>
            <a:xfrm>
              <a:off x="7296758" y="2612412"/>
              <a:ext cx="745717" cy="261610"/>
            </a:xfrm>
            <a:prstGeom prst="rect">
              <a:avLst/>
            </a:prstGeom>
          </p:spPr>
          <p:txBody>
            <a:bodyPr wrap="none" rtlCol="0" anchor="ctr">
              <a:spAutoFit/>
            </a:bodyPr>
            <a:lstStyle/>
            <a:p>
              <a:pPr algn="ctr"/>
              <a:r>
                <a:rPr lang="en-US" sz="1100" b="1" kern="0" dirty="0" smtClean="0"/>
                <a:t>ETX-220A</a:t>
              </a:r>
            </a:p>
          </p:txBody>
        </p:sp>
      </p:grpSp>
      <p:grpSp>
        <p:nvGrpSpPr>
          <p:cNvPr id="52" name="Group 51"/>
          <p:cNvGrpSpPr/>
          <p:nvPr/>
        </p:nvGrpSpPr>
        <p:grpSpPr>
          <a:xfrm>
            <a:off x="8014462" y="5017270"/>
            <a:ext cx="1108147" cy="730635"/>
            <a:chOff x="5857747" y="2414467"/>
            <a:chExt cx="862586" cy="478051"/>
          </a:xfrm>
        </p:grpSpPr>
        <p:pic>
          <p:nvPicPr>
            <p:cNvPr id="53" name="Picture 52" descr="RAD 2U_Modules.png"/>
            <p:cNvPicPr>
              <a:picLocks noChangeAspect="1"/>
            </p:cNvPicPr>
            <p:nvPr/>
          </p:nvPicPr>
          <p:blipFill>
            <a:blip r:embed="rId2" cstate="print"/>
            <a:stretch>
              <a:fillRect/>
            </a:stretch>
          </p:blipFill>
          <p:spPr>
            <a:xfrm>
              <a:off x="5857747" y="2456653"/>
              <a:ext cx="862586" cy="435865"/>
            </a:xfrm>
            <a:prstGeom prst="rect">
              <a:avLst/>
            </a:prstGeom>
          </p:spPr>
        </p:pic>
        <p:sp>
          <p:nvSpPr>
            <p:cNvPr id="54" name="TextBox 53"/>
            <p:cNvSpPr txBox="1"/>
            <p:nvPr/>
          </p:nvSpPr>
          <p:spPr>
            <a:xfrm>
              <a:off x="6012479" y="2414467"/>
              <a:ext cx="518081" cy="171170"/>
            </a:xfrm>
            <a:prstGeom prst="rect">
              <a:avLst/>
            </a:prstGeom>
          </p:spPr>
          <p:txBody>
            <a:bodyPr wrap="none" rtlCol="0" anchor="ctr">
              <a:spAutoFit/>
            </a:bodyPr>
            <a:lstStyle/>
            <a:p>
              <a:pPr algn="ctr"/>
              <a:r>
                <a:rPr lang="en-US" sz="1100" b="1" kern="0" dirty="0" smtClean="0"/>
                <a:t>ETX-5_B</a:t>
              </a:r>
            </a:p>
          </p:txBody>
        </p:sp>
      </p:grpSp>
      <p:sp>
        <p:nvSpPr>
          <p:cNvPr id="55" name="Oval 54"/>
          <p:cNvSpPr/>
          <p:nvPr/>
        </p:nvSpPr>
        <p:spPr>
          <a:xfrm>
            <a:off x="7417655" y="4111032"/>
            <a:ext cx="189328" cy="575334"/>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p:cNvSpPr txBox="1"/>
          <p:nvPr/>
        </p:nvSpPr>
        <p:spPr>
          <a:xfrm>
            <a:off x="6691189" y="4863621"/>
            <a:ext cx="599844" cy="246221"/>
          </a:xfrm>
          <a:prstGeom prst="rect">
            <a:avLst/>
          </a:prstGeom>
        </p:spPr>
        <p:txBody>
          <a:bodyPr wrap="none" rtlCol="0" anchor="ctr">
            <a:spAutoFit/>
          </a:bodyPr>
          <a:lstStyle/>
          <a:p>
            <a:pPr algn="ctr"/>
            <a:r>
              <a:rPr lang="en-US" sz="1000" kern="0" dirty="0" smtClean="0"/>
              <a:t>MC-A/1</a:t>
            </a:r>
          </a:p>
        </p:txBody>
      </p:sp>
      <p:sp>
        <p:nvSpPr>
          <p:cNvPr id="57" name="TextBox 56"/>
          <p:cNvSpPr txBox="1"/>
          <p:nvPr/>
        </p:nvSpPr>
        <p:spPr>
          <a:xfrm>
            <a:off x="6977260" y="5943891"/>
            <a:ext cx="365806" cy="246221"/>
          </a:xfrm>
          <a:prstGeom prst="rect">
            <a:avLst/>
          </a:prstGeom>
        </p:spPr>
        <p:txBody>
          <a:bodyPr wrap="none" rtlCol="0" anchor="ctr">
            <a:spAutoFit/>
          </a:bodyPr>
          <a:lstStyle/>
          <a:p>
            <a:pPr algn="ctr"/>
            <a:r>
              <a:rPr lang="en-US" sz="1000" kern="0" dirty="0" smtClean="0"/>
              <a:t>4/1</a:t>
            </a:r>
          </a:p>
        </p:txBody>
      </p:sp>
      <p:sp>
        <p:nvSpPr>
          <p:cNvPr id="58" name="TextBox 57"/>
          <p:cNvSpPr txBox="1"/>
          <p:nvPr/>
        </p:nvSpPr>
        <p:spPr>
          <a:xfrm>
            <a:off x="7712724" y="5958261"/>
            <a:ext cx="365806" cy="246221"/>
          </a:xfrm>
          <a:prstGeom prst="rect">
            <a:avLst/>
          </a:prstGeom>
        </p:spPr>
        <p:txBody>
          <a:bodyPr wrap="none" rtlCol="0" anchor="ctr">
            <a:spAutoFit/>
          </a:bodyPr>
          <a:lstStyle/>
          <a:p>
            <a:pPr algn="ctr"/>
            <a:r>
              <a:rPr lang="en-US" sz="1000" kern="0" dirty="0" smtClean="0"/>
              <a:t>4/2</a:t>
            </a:r>
          </a:p>
        </p:txBody>
      </p:sp>
      <p:sp>
        <p:nvSpPr>
          <p:cNvPr id="59" name="Oval 58"/>
          <p:cNvSpPr/>
          <p:nvPr/>
        </p:nvSpPr>
        <p:spPr>
          <a:xfrm>
            <a:off x="6323336" y="5438607"/>
            <a:ext cx="539351" cy="254100"/>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000" b="1" dirty="0" smtClean="0">
                <a:solidFill>
                  <a:srgbClr val="FF0000"/>
                </a:solidFill>
              </a:rPr>
              <a:t>RPL</a:t>
            </a:r>
            <a:endParaRPr lang="en-US" sz="1000" b="1" dirty="0">
              <a:solidFill>
                <a:srgbClr val="FF0000"/>
              </a:solidFill>
            </a:endParaRPr>
          </a:p>
        </p:txBody>
      </p:sp>
      <p:sp>
        <p:nvSpPr>
          <p:cNvPr id="60" name="TextBox 59"/>
          <p:cNvSpPr txBox="1"/>
          <p:nvPr/>
        </p:nvSpPr>
        <p:spPr>
          <a:xfrm>
            <a:off x="5981840" y="4701934"/>
            <a:ext cx="590226" cy="246221"/>
          </a:xfrm>
          <a:prstGeom prst="rect">
            <a:avLst/>
          </a:prstGeom>
        </p:spPr>
        <p:txBody>
          <a:bodyPr wrap="none" rtlCol="0" anchor="ctr">
            <a:spAutoFit/>
          </a:bodyPr>
          <a:lstStyle/>
          <a:p>
            <a:pPr algn="ctr"/>
            <a:r>
              <a:rPr lang="en-US" sz="1000" kern="0" dirty="0" smtClean="0"/>
              <a:t>MC-A/2</a:t>
            </a:r>
          </a:p>
        </p:txBody>
      </p:sp>
      <p:sp>
        <p:nvSpPr>
          <p:cNvPr id="61" name="TextBox 60"/>
          <p:cNvSpPr txBox="1"/>
          <p:nvPr/>
        </p:nvSpPr>
        <p:spPr>
          <a:xfrm>
            <a:off x="7745322" y="4883503"/>
            <a:ext cx="599844" cy="246221"/>
          </a:xfrm>
          <a:prstGeom prst="rect">
            <a:avLst/>
          </a:prstGeom>
        </p:spPr>
        <p:txBody>
          <a:bodyPr wrap="none" rtlCol="0" anchor="ctr">
            <a:spAutoFit/>
          </a:bodyPr>
          <a:lstStyle/>
          <a:p>
            <a:pPr algn="ctr"/>
            <a:r>
              <a:rPr lang="en-US" sz="1000" kern="0" dirty="0" smtClean="0"/>
              <a:t>MC-A/1</a:t>
            </a:r>
          </a:p>
        </p:txBody>
      </p:sp>
      <p:sp>
        <p:nvSpPr>
          <p:cNvPr id="62" name="TextBox 61"/>
          <p:cNvSpPr txBox="1"/>
          <p:nvPr/>
        </p:nvSpPr>
        <p:spPr>
          <a:xfrm>
            <a:off x="8470458" y="4727343"/>
            <a:ext cx="590226" cy="246221"/>
          </a:xfrm>
          <a:prstGeom prst="rect">
            <a:avLst/>
          </a:prstGeom>
        </p:spPr>
        <p:txBody>
          <a:bodyPr wrap="none" rtlCol="0" anchor="ctr">
            <a:spAutoFit/>
          </a:bodyPr>
          <a:lstStyle/>
          <a:p>
            <a:pPr algn="ctr"/>
            <a:r>
              <a:rPr lang="en-US" sz="1000" kern="0" dirty="0" smtClean="0"/>
              <a:t>MC-A/2</a:t>
            </a:r>
          </a:p>
        </p:txBody>
      </p:sp>
      <p:sp>
        <p:nvSpPr>
          <p:cNvPr id="63" name="TextBox 62"/>
          <p:cNvSpPr txBox="1"/>
          <p:nvPr/>
        </p:nvSpPr>
        <p:spPr>
          <a:xfrm>
            <a:off x="7783417" y="5683142"/>
            <a:ext cx="590226" cy="246221"/>
          </a:xfrm>
          <a:prstGeom prst="rect">
            <a:avLst/>
          </a:prstGeom>
        </p:spPr>
        <p:txBody>
          <a:bodyPr wrap="none" rtlCol="0" anchor="ctr">
            <a:spAutoFit/>
          </a:bodyPr>
          <a:lstStyle/>
          <a:p>
            <a:pPr algn="ctr"/>
            <a:r>
              <a:rPr lang="en-US" sz="1000" kern="0" dirty="0" smtClean="0"/>
              <a:t>MC-A/3</a:t>
            </a:r>
          </a:p>
        </p:txBody>
      </p:sp>
      <p:sp>
        <p:nvSpPr>
          <p:cNvPr id="64" name="TextBox 63"/>
          <p:cNvSpPr txBox="1"/>
          <p:nvPr/>
        </p:nvSpPr>
        <p:spPr>
          <a:xfrm>
            <a:off x="6664401" y="5662908"/>
            <a:ext cx="590226" cy="246221"/>
          </a:xfrm>
          <a:prstGeom prst="rect">
            <a:avLst/>
          </a:prstGeom>
        </p:spPr>
        <p:txBody>
          <a:bodyPr wrap="none" rtlCol="0" anchor="ctr">
            <a:spAutoFit/>
          </a:bodyPr>
          <a:lstStyle/>
          <a:p>
            <a:pPr algn="ctr"/>
            <a:r>
              <a:rPr lang="en-US" sz="1000" kern="0" dirty="0" smtClean="0"/>
              <a:t>MC-A/3</a:t>
            </a:r>
          </a:p>
        </p:txBody>
      </p:sp>
    </p:spTree>
    <p:extLst>
      <p:ext uri="{BB962C8B-B14F-4D97-AF65-F5344CB8AC3E}">
        <p14:creationId xmlns:p14="http://schemas.microsoft.com/office/powerpoint/2010/main" xmlns="" val="2265891722"/>
      </p:ext>
    </p:extLst>
  </p:cSld>
  <p:clrMapOvr>
    <a:masterClrMapping/>
  </p:clrMapOvr>
  <p:transition>
    <p:fade/>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y.1564 Test Template</a:t>
            </a:r>
          </a:p>
        </p:txBody>
      </p:sp>
      <p:sp>
        <p:nvSpPr>
          <p:cNvPr id="3" name="Text Placeholder 2"/>
          <p:cNvSpPr>
            <a:spLocks noGrp="1"/>
          </p:cNvSpPr>
          <p:nvPr>
            <p:ph type="body" sz="quarter" idx="10"/>
          </p:nvPr>
        </p:nvSpPr>
        <p:spPr/>
        <p:txBody>
          <a:bodyPr/>
          <a:lstStyle/>
          <a:p>
            <a:r>
              <a:rPr lang="en-US" dirty="0" smtClean="0"/>
              <a:t>In the following slide we will demonstrate </a:t>
            </a:r>
            <a:r>
              <a:rPr lang="en-US" dirty="0"/>
              <a:t>Y.1564 test on Single </a:t>
            </a:r>
            <a:r>
              <a:rPr lang="en-US" dirty="0" err="1"/>
              <a:t>CoS</a:t>
            </a:r>
            <a:r>
              <a:rPr lang="en-US" dirty="0"/>
              <a:t> E-Line Service between ETX-2i to </a:t>
            </a:r>
            <a:r>
              <a:rPr lang="en-US" dirty="0" smtClean="0"/>
              <a:t>MiNID</a:t>
            </a:r>
          </a:p>
          <a:p>
            <a:r>
              <a:rPr lang="en-US" dirty="0" smtClean="0"/>
              <a:t>This will be based </a:t>
            </a:r>
            <a:r>
              <a:rPr lang="en-US" dirty="0"/>
              <a:t>on the E-Line Service that provisioned previously </a:t>
            </a:r>
          </a:p>
        </p:txBody>
      </p:sp>
      <p:pic>
        <p:nvPicPr>
          <p:cNvPr id="4" name="Picture 3"/>
          <p:cNvPicPr>
            <a:picLocks noChangeAspect="1"/>
          </p:cNvPicPr>
          <p:nvPr/>
        </p:nvPicPr>
        <p:blipFill>
          <a:blip r:embed="rId2" cstate="print"/>
          <a:stretch>
            <a:fillRect/>
          </a:stretch>
        </p:blipFill>
        <p:spPr>
          <a:xfrm>
            <a:off x="0" y="3589880"/>
            <a:ext cx="9144000" cy="2678749"/>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109034" y="5499490"/>
            <a:ext cx="1026856" cy="4236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1244924" y="5425029"/>
            <a:ext cx="650578" cy="429000"/>
            <a:chOff x="2054096" y="2515312"/>
            <a:chExt cx="650578" cy="429000"/>
          </a:xfrm>
        </p:grpSpPr>
        <p:cxnSp>
          <p:nvCxnSpPr>
            <p:cNvPr id="7" name="Straight Arrow Connector 6"/>
            <p:cNvCxnSpPr>
              <a:stCxn id="10" idx="0"/>
            </p:cNvCxnSpPr>
            <p:nvPr/>
          </p:nvCxnSpPr>
          <p:spPr>
            <a:xfrm flipH="1">
              <a:off x="2054096" y="2529712"/>
              <a:ext cx="479342" cy="4146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2362202" y="2515312"/>
              <a:ext cx="342472" cy="254924"/>
              <a:chOff x="192311" y="2725948"/>
              <a:chExt cx="381000" cy="304800"/>
            </a:xfrm>
          </p:grpSpPr>
          <p:sp>
            <p:nvSpPr>
              <p:cNvPr id="9" name="Oval 8"/>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92311" y="2743165"/>
                <a:ext cx="381000" cy="283968"/>
              </a:xfrm>
              <a:prstGeom prst="rect">
                <a:avLst/>
              </a:prstGeom>
              <a:noFill/>
            </p:spPr>
            <p:txBody>
              <a:bodyPr wrap="square" rtlCol="0">
                <a:spAutoFit/>
              </a:bodyPr>
              <a:lstStyle/>
              <a:p>
                <a:pPr algn="ctr">
                  <a:lnSpc>
                    <a:spcPct val="85000"/>
                  </a:lnSpc>
                </a:pPr>
                <a:r>
                  <a:rPr lang="en-US" sz="1100" b="1" dirty="0" smtClean="0">
                    <a:latin typeface="+mn-lt"/>
                  </a:rPr>
                  <a:t>1</a:t>
                </a:r>
              </a:p>
            </p:txBody>
          </p:sp>
        </p:grpSp>
      </p:grpSp>
      <p:sp>
        <p:nvSpPr>
          <p:cNvPr id="11" name="Rectangle 10"/>
          <p:cNvSpPr/>
          <p:nvPr/>
        </p:nvSpPr>
        <p:spPr>
          <a:xfrm>
            <a:off x="7739523" y="4080685"/>
            <a:ext cx="343078" cy="31389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7293356" y="3393501"/>
            <a:ext cx="541478" cy="687184"/>
            <a:chOff x="2362202" y="2515312"/>
            <a:chExt cx="541478" cy="687184"/>
          </a:xfrm>
        </p:grpSpPr>
        <p:cxnSp>
          <p:nvCxnSpPr>
            <p:cNvPr id="13" name="Straight Arrow Connector 12"/>
            <p:cNvCxnSpPr>
              <a:stCxn id="16" idx="0"/>
            </p:cNvCxnSpPr>
            <p:nvPr/>
          </p:nvCxnSpPr>
          <p:spPr>
            <a:xfrm>
              <a:off x="2533438" y="2529712"/>
              <a:ext cx="370242" cy="67278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2362202" y="2515312"/>
              <a:ext cx="342472" cy="254924"/>
              <a:chOff x="192311" y="2725948"/>
              <a:chExt cx="381000" cy="304800"/>
            </a:xfrm>
          </p:grpSpPr>
          <p:sp>
            <p:nvSpPr>
              <p:cNvPr id="15" name="Oval 14"/>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92311" y="2743165"/>
                <a:ext cx="381000" cy="283968"/>
              </a:xfrm>
              <a:prstGeom prst="rect">
                <a:avLst/>
              </a:prstGeom>
              <a:noFill/>
            </p:spPr>
            <p:txBody>
              <a:bodyPr wrap="square" rtlCol="0">
                <a:spAutoFit/>
              </a:bodyPr>
              <a:lstStyle/>
              <a:p>
                <a:pPr algn="ctr">
                  <a:lnSpc>
                    <a:spcPct val="85000"/>
                  </a:lnSpc>
                </a:pPr>
                <a:r>
                  <a:rPr lang="en-US" sz="1100" b="1" dirty="0" smtClean="0">
                    <a:latin typeface="+mn-lt"/>
                  </a:rPr>
                  <a:t>2</a:t>
                </a:r>
              </a:p>
            </p:txBody>
          </p:sp>
        </p:grpSp>
      </p:grpSp>
      <p:sp>
        <p:nvSpPr>
          <p:cNvPr id="19" name="Line Callout 2 18"/>
          <p:cNvSpPr/>
          <p:nvPr/>
        </p:nvSpPr>
        <p:spPr>
          <a:xfrm>
            <a:off x="82571" y="2606730"/>
            <a:ext cx="4478907" cy="837364"/>
          </a:xfrm>
          <a:prstGeom prst="borderCallout2">
            <a:avLst>
              <a:gd name="adj1" fmla="val 99622"/>
              <a:gd name="adj2" fmla="val 97069"/>
              <a:gd name="adj3" fmla="val 110485"/>
              <a:gd name="adj4" fmla="val 97235"/>
              <a:gd name="adj5" fmla="val 129157"/>
              <a:gd name="adj6" fmla="val 121379"/>
            </a:avLst>
          </a:prstGeom>
          <a:solidFill>
            <a:srgbClr val="F29400"/>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solidFill>
                  <a:schemeClr val="tx1"/>
                </a:solidFill>
              </a:rPr>
              <a:t>In order to create a new Y.1564 test:</a:t>
            </a:r>
          </a:p>
          <a:p>
            <a:pPr marL="342900" indent="-342900">
              <a:buAutoNum type="arabicPeriod"/>
            </a:pPr>
            <a:r>
              <a:rPr lang="en-US" sz="1600" dirty="0" smtClean="0">
                <a:solidFill>
                  <a:schemeClr val="tx1"/>
                </a:solidFill>
              </a:rPr>
              <a:t>Go to ‘</a:t>
            </a:r>
            <a:r>
              <a:rPr lang="en-US" sz="1600" dirty="0" smtClean="0">
                <a:solidFill>
                  <a:srgbClr val="044ABC"/>
                </a:solidFill>
              </a:rPr>
              <a:t>Services</a:t>
            </a:r>
            <a:r>
              <a:rPr lang="en-US" sz="1600" dirty="0" smtClean="0">
                <a:solidFill>
                  <a:schemeClr val="tx1"/>
                </a:solidFill>
              </a:rPr>
              <a:t>’ -&gt; </a:t>
            </a:r>
            <a:r>
              <a:rPr lang="en-US" sz="1600" dirty="0" smtClean="0">
                <a:solidFill>
                  <a:srgbClr val="044ABC"/>
                </a:solidFill>
              </a:rPr>
              <a:t>Test Templates </a:t>
            </a:r>
            <a:r>
              <a:rPr lang="en-US" sz="1600" dirty="0" smtClean="0">
                <a:solidFill>
                  <a:schemeClr val="tx1"/>
                </a:solidFill>
              </a:rPr>
              <a:t>-&gt; </a:t>
            </a:r>
            <a:r>
              <a:rPr lang="en-US" sz="1600" dirty="0" smtClean="0">
                <a:solidFill>
                  <a:srgbClr val="044ABC"/>
                </a:solidFill>
              </a:rPr>
              <a:t>Y.1564</a:t>
            </a:r>
          </a:p>
          <a:p>
            <a:pPr marL="342900" indent="-342900">
              <a:buAutoNum type="arabicPeriod"/>
            </a:pPr>
            <a:r>
              <a:rPr lang="en-US" sz="1600" dirty="0" smtClean="0">
                <a:solidFill>
                  <a:schemeClr val="tx1"/>
                </a:solidFill>
              </a:rPr>
              <a:t>Click the ‘</a:t>
            </a:r>
            <a:r>
              <a:rPr lang="en-US" sz="1600" dirty="0" smtClean="0">
                <a:solidFill>
                  <a:srgbClr val="044ABC"/>
                </a:solidFill>
              </a:rPr>
              <a:t>+</a:t>
            </a:r>
            <a:r>
              <a:rPr lang="en-US" sz="1600" dirty="0" smtClean="0">
                <a:solidFill>
                  <a:schemeClr val="tx1"/>
                </a:solidFill>
              </a:rPr>
              <a:t>’ sign</a:t>
            </a:r>
          </a:p>
        </p:txBody>
      </p:sp>
    </p:spTree>
    <p:extLst>
      <p:ext uri="{BB962C8B-B14F-4D97-AF65-F5344CB8AC3E}">
        <p14:creationId xmlns:p14="http://schemas.microsoft.com/office/powerpoint/2010/main" xmlns="" val="3058784409"/>
      </p:ext>
    </p:extLst>
  </p:cSld>
  <p:clrMapOvr>
    <a:masterClrMapping/>
  </p:clrMapOvr>
  <p:transition>
    <p:fade/>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y.1564 T</a:t>
            </a:r>
            <a:r>
              <a:rPr lang="en-US" dirty="0" smtClean="0"/>
              <a:t>est Template</a:t>
            </a:r>
            <a:endParaRPr lang="en-US" dirty="0"/>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2" cstate="print"/>
          <a:stretch>
            <a:fillRect/>
          </a:stretch>
        </p:blipFill>
        <p:spPr>
          <a:xfrm>
            <a:off x="81887" y="1263535"/>
            <a:ext cx="9007521" cy="5457986"/>
          </a:xfrm>
          <a:prstGeom prst="rect">
            <a:avLst/>
          </a:prstGeom>
        </p:spPr>
      </p:pic>
      <p:grpSp>
        <p:nvGrpSpPr>
          <p:cNvPr id="5" name="Group 4"/>
          <p:cNvGrpSpPr/>
          <p:nvPr/>
        </p:nvGrpSpPr>
        <p:grpSpPr>
          <a:xfrm>
            <a:off x="574115" y="2362634"/>
            <a:ext cx="786020" cy="471855"/>
            <a:chOff x="1918654" y="2515312"/>
            <a:chExt cx="786020" cy="471855"/>
          </a:xfrm>
        </p:grpSpPr>
        <p:grpSp>
          <p:nvGrpSpPr>
            <p:cNvPr id="6" name="Group 7"/>
            <p:cNvGrpSpPr/>
            <p:nvPr/>
          </p:nvGrpSpPr>
          <p:grpSpPr>
            <a:xfrm>
              <a:off x="2362202" y="2515312"/>
              <a:ext cx="342472" cy="254924"/>
              <a:chOff x="192311" y="2725948"/>
              <a:chExt cx="381000" cy="304800"/>
            </a:xfrm>
          </p:grpSpPr>
          <p:sp>
            <p:nvSpPr>
              <p:cNvPr id="8" name="Oval 7"/>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latin typeface="+mn-lt"/>
                  </a:rPr>
                  <a:t>3</a:t>
                </a:r>
              </a:p>
            </p:txBody>
          </p:sp>
        </p:grpSp>
        <p:cxnSp>
          <p:nvCxnSpPr>
            <p:cNvPr id="7" name="Straight Arrow Connector 6"/>
            <p:cNvCxnSpPr>
              <a:stCxn id="9" idx="1"/>
            </p:cNvCxnSpPr>
            <p:nvPr/>
          </p:nvCxnSpPr>
          <p:spPr>
            <a:xfrm flipH="1">
              <a:off x="1918654" y="2648465"/>
              <a:ext cx="443548" cy="33870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0" name="Rectangle 9"/>
          <p:cNvSpPr/>
          <p:nvPr/>
        </p:nvSpPr>
        <p:spPr>
          <a:xfrm>
            <a:off x="5663821" y="2377037"/>
            <a:ext cx="1620000" cy="16162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28020" y="2877281"/>
            <a:ext cx="1678211" cy="2133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17077" y="3383008"/>
            <a:ext cx="1716450" cy="24729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8516030" y="6424026"/>
            <a:ext cx="434010" cy="21681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8173558" y="5917222"/>
            <a:ext cx="342472" cy="615213"/>
            <a:chOff x="2362202" y="2515312"/>
            <a:chExt cx="342472" cy="615213"/>
          </a:xfrm>
        </p:grpSpPr>
        <p:grpSp>
          <p:nvGrpSpPr>
            <p:cNvPr id="15" name="Group 7"/>
            <p:cNvGrpSpPr/>
            <p:nvPr/>
          </p:nvGrpSpPr>
          <p:grpSpPr>
            <a:xfrm>
              <a:off x="2362202" y="2515312"/>
              <a:ext cx="342472" cy="254924"/>
              <a:chOff x="192311" y="2725948"/>
              <a:chExt cx="381000" cy="304800"/>
            </a:xfrm>
          </p:grpSpPr>
          <p:sp>
            <p:nvSpPr>
              <p:cNvPr id="17" name="Oval 16"/>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a:t>4</a:t>
                </a:r>
                <a:endParaRPr lang="en-US" sz="1100" b="1" dirty="0" smtClean="0">
                  <a:latin typeface="+mn-lt"/>
                </a:endParaRPr>
              </a:p>
            </p:txBody>
          </p:sp>
        </p:grpSp>
        <p:cxnSp>
          <p:nvCxnSpPr>
            <p:cNvPr id="16" name="Straight Arrow Connector 15"/>
            <p:cNvCxnSpPr>
              <a:stCxn id="18" idx="1"/>
              <a:endCxn id="13" idx="1"/>
            </p:cNvCxnSpPr>
            <p:nvPr/>
          </p:nvCxnSpPr>
          <p:spPr>
            <a:xfrm>
              <a:off x="2362202" y="2648465"/>
              <a:ext cx="342472" cy="48206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9" name="Line Callout 2 18"/>
          <p:cNvSpPr/>
          <p:nvPr/>
        </p:nvSpPr>
        <p:spPr>
          <a:xfrm>
            <a:off x="4558352" y="4048117"/>
            <a:ext cx="4415924" cy="1815487"/>
          </a:xfrm>
          <a:prstGeom prst="borderCallout2">
            <a:avLst>
              <a:gd name="adj1" fmla="val 17315"/>
              <a:gd name="adj2" fmla="val 385"/>
              <a:gd name="adj3" fmla="val 16744"/>
              <a:gd name="adj4" fmla="val -9868"/>
              <a:gd name="adj5" fmla="val 62828"/>
              <a:gd name="adj6" fmla="val -27935"/>
            </a:avLst>
          </a:prstGeom>
          <a:solidFill>
            <a:srgbClr val="F29400"/>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smtClean="0">
                <a:solidFill>
                  <a:schemeClr val="tx1"/>
                </a:solidFill>
              </a:rPr>
              <a:t>3. </a:t>
            </a:r>
            <a:r>
              <a:rPr lang="en-US" sz="1400" dirty="0">
                <a:solidFill>
                  <a:schemeClr val="tx1"/>
                </a:solidFill>
              </a:rPr>
              <a:t>Provide a </a:t>
            </a:r>
            <a:r>
              <a:rPr lang="en-US" sz="1400" dirty="0" smtClean="0">
                <a:solidFill>
                  <a:srgbClr val="044ABC"/>
                </a:solidFill>
              </a:rPr>
              <a:t>name </a:t>
            </a:r>
            <a:r>
              <a:rPr lang="en-US" sz="1400" dirty="0" smtClean="0">
                <a:solidFill>
                  <a:schemeClr val="tx1"/>
                </a:solidFill>
              </a:rPr>
              <a:t>for the test template</a:t>
            </a:r>
          </a:p>
          <a:p>
            <a:r>
              <a:rPr lang="en-US" sz="1400" dirty="0" smtClean="0">
                <a:solidFill>
                  <a:schemeClr val="tx1"/>
                </a:solidFill>
              </a:rPr>
              <a:t> Set the test scope. In our example Configuration &amp; Performance</a:t>
            </a:r>
            <a:endParaRPr lang="en-US" sz="1400" dirty="0">
              <a:solidFill>
                <a:schemeClr val="tx1"/>
              </a:solidFill>
            </a:endParaRPr>
          </a:p>
          <a:p>
            <a:r>
              <a:rPr lang="en-US" sz="1400" dirty="0" smtClean="0">
                <a:solidFill>
                  <a:schemeClr val="tx1"/>
                </a:solidFill>
              </a:rPr>
              <a:t>Set </a:t>
            </a:r>
            <a:r>
              <a:rPr lang="en-US" sz="1400" dirty="0">
                <a:solidFill>
                  <a:schemeClr val="tx1"/>
                </a:solidFill>
              </a:rPr>
              <a:t>the </a:t>
            </a:r>
            <a:r>
              <a:rPr lang="en-US" sz="1400" dirty="0" smtClean="0">
                <a:solidFill>
                  <a:srgbClr val="044ABC"/>
                </a:solidFill>
              </a:rPr>
              <a:t>Test Duration</a:t>
            </a:r>
            <a:r>
              <a:rPr lang="en-US" sz="1400" dirty="0">
                <a:solidFill>
                  <a:schemeClr val="tx1"/>
                </a:solidFill>
              </a:rPr>
              <a:t> </a:t>
            </a:r>
            <a:r>
              <a:rPr lang="en-US" sz="1400" dirty="0" smtClean="0">
                <a:solidFill>
                  <a:schemeClr val="tx1"/>
                </a:solidFill>
              </a:rPr>
              <a:t>according to the task</a:t>
            </a:r>
            <a:endParaRPr lang="en-US" sz="1400" dirty="0">
              <a:solidFill>
                <a:srgbClr val="044ABC"/>
              </a:solidFill>
            </a:endParaRPr>
          </a:p>
          <a:p>
            <a:r>
              <a:rPr lang="en-US" sz="1400" dirty="0" smtClean="0">
                <a:solidFill>
                  <a:schemeClr val="tx1"/>
                </a:solidFill>
              </a:rPr>
              <a:t>4</a:t>
            </a:r>
            <a:r>
              <a:rPr lang="en-US" sz="1400" dirty="0" smtClean="0">
                <a:solidFill>
                  <a:srgbClr val="044ABC"/>
                </a:solidFill>
              </a:rPr>
              <a:t>. Save </a:t>
            </a:r>
            <a:r>
              <a:rPr lang="en-US" sz="1400" dirty="0" smtClean="0">
                <a:solidFill>
                  <a:schemeClr val="tx1"/>
                </a:solidFill>
              </a:rPr>
              <a:t>the template</a:t>
            </a:r>
          </a:p>
          <a:p>
            <a:pPr marL="342900" indent="-342900">
              <a:buAutoNum type="arabicPeriod" startAt="4"/>
            </a:pPr>
            <a:endParaRPr lang="en-US" sz="1400" dirty="0">
              <a:solidFill>
                <a:schemeClr val="tx1"/>
              </a:solidFill>
            </a:endParaRPr>
          </a:p>
          <a:p>
            <a:r>
              <a:rPr lang="en-US" sz="1400" b="1" dirty="0" smtClean="0">
                <a:solidFill>
                  <a:schemeClr val="bg1"/>
                </a:solidFill>
              </a:rPr>
              <a:t>Y.1564 </a:t>
            </a:r>
            <a:r>
              <a:rPr lang="en-US" sz="1400" b="1" dirty="0">
                <a:solidFill>
                  <a:schemeClr val="bg1"/>
                </a:solidFill>
              </a:rPr>
              <a:t>is an intrusive test, therefore the service will be down for the test duration time defined here</a:t>
            </a:r>
          </a:p>
        </p:txBody>
      </p:sp>
      <p:sp>
        <p:nvSpPr>
          <p:cNvPr id="21" name="Rectangle 20"/>
          <p:cNvSpPr/>
          <p:nvPr/>
        </p:nvSpPr>
        <p:spPr>
          <a:xfrm>
            <a:off x="190768" y="5352936"/>
            <a:ext cx="383347" cy="24729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159438" y="5753043"/>
            <a:ext cx="1716450" cy="24729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rotWithShape="1">
          <a:blip r:embed="rId3" cstate="print"/>
          <a:srcRect b="95324"/>
          <a:stretch/>
        </p:blipFill>
        <p:spPr>
          <a:xfrm>
            <a:off x="81887" y="1272620"/>
            <a:ext cx="9007521" cy="253239"/>
          </a:xfrm>
          <a:prstGeom prst="rect">
            <a:avLst/>
          </a:prstGeom>
        </p:spPr>
      </p:pic>
    </p:spTree>
    <p:extLst>
      <p:ext uri="{BB962C8B-B14F-4D97-AF65-F5344CB8AC3E}">
        <p14:creationId xmlns:p14="http://schemas.microsoft.com/office/powerpoint/2010/main" xmlns="" val="411156650"/>
      </p:ext>
    </p:extLst>
  </p:cSld>
  <p:clrMapOvr>
    <a:masterClrMapping/>
  </p:clrMapOvr>
  <p:transition>
    <p:fade/>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Before Running </a:t>
            </a:r>
            <a:r>
              <a:rPr lang="en-US" dirty="0"/>
              <a:t>the Test</a:t>
            </a:r>
          </a:p>
        </p:txBody>
      </p:sp>
      <p:sp>
        <p:nvSpPr>
          <p:cNvPr id="3" name="Text Placeholder 2"/>
          <p:cNvSpPr>
            <a:spLocks noGrp="1"/>
          </p:cNvSpPr>
          <p:nvPr>
            <p:ph type="body" sz="quarter" idx="10"/>
          </p:nvPr>
        </p:nvSpPr>
        <p:spPr/>
        <p:txBody>
          <a:bodyPr/>
          <a:lstStyle/>
          <a:p>
            <a:r>
              <a:rPr lang="en-US" dirty="0" smtClean="0"/>
              <a:t>Before running the test from the service itself, we need to pre-configure the MiNID</a:t>
            </a:r>
          </a:p>
          <a:p>
            <a:endParaRPr lang="en-US" dirty="0" smtClean="0"/>
          </a:p>
          <a:p>
            <a:r>
              <a:rPr lang="en-US" dirty="0" smtClean="0"/>
              <a:t>Since MiNID (in its current version) </a:t>
            </a:r>
            <a:r>
              <a:rPr lang="en-US" dirty="0"/>
              <a:t>is not pure Y.1564 responder we actually perform MAC-SWAP loop on the relevant service flow (RX Flow) in order to run the </a:t>
            </a:r>
            <a:r>
              <a:rPr lang="en-US" dirty="0" smtClean="0"/>
              <a:t>Test:</a:t>
            </a:r>
          </a:p>
          <a:p>
            <a:pPr lvl="1"/>
            <a:r>
              <a:rPr lang="en-US" dirty="0" smtClean="0"/>
              <a:t>Navigate </a:t>
            </a:r>
            <a:r>
              <a:rPr lang="en-US" dirty="0"/>
              <a:t>to MiNID Rx Flow (MiNID-SA: Port 1) (MiNID-SLV: SFP)</a:t>
            </a:r>
          </a:p>
          <a:p>
            <a:pPr lvl="1"/>
            <a:r>
              <a:rPr lang="en-US" dirty="0"/>
              <a:t>Press on the “Test”</a:t>
            </a:r>
          </a:p>
          <a:p>
            <a:pPr lvl="1"/>
            <a:r>
              <a:rPr lang="en-US" dirty="0"/>
              <a:t>Select: Loop with MAC (IP) Swap and press Apply</a:t>
            </a:r>
          </a:p>
          <a:p>
            <a:pPr lvl="1"/>
            <a:r>
              <a:rPr lang="en-US" dirty="0"/>
              <a:t>Navigate to MiNID </a:t>
            </a:r>
            <a:r>
              <a:rPr lang="en-US" dirty="0" err="1"/>
              <a:t>Tx</a:t>
            </a:r>
            <a:r>
              <a:rPr lang="en-US" dirty="0"/>
              <a:t> Flow (MiNID-SA: Port 2) (MiNID-SLV: MSA)</a:t>
            </a:r>
          </a:p>
          <a:p>
            <a:pPr lvl="1"/>
            <a:r>
              <a:rPr lang="en-US" dirty="0"/>
              <a:t>Press on the “Test”</a:t>
            </a:r>
          </a:p>
          <a:p>
            <a:pPr lvl="1"/>
            <a:r>
              <a:rPr lang="en-US" dirty="0"/>
              <a:t>Select: “Discard” and press Apply</a:t>
            </a:r>
          </a:p>
          <a:p>
            <a:endParaRPr lang="en-US" dirty="0"/>
          </a:p>
        </p:txBody>
      </p:sp>
    </p:spTree>
    <p:extLst>
      <p:ext uri="{BB962C8B-B14F-4D97-AF65-F5344CB8AC3E}">
        <p14:creationId xmlns:p14="http://schemas.microsoft.com/office/powerpoint/2010/main" xmlns="" val="2352093377"/>
      </p:ext>
    </p:extLst>
  </p:cSld>
  <p:clrMapOvr>
    <a:masterClrMapping/>
  </p:clrMapOvr>
  <p:transition>
    <p:fade/>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Before Running the Test</a:t>
            </a:r>
          </a:p>
        </p:txBody>
      </p:sp>
      <p:sp>
        <p:nvSpPr>
          <p:cNvPr id="3" name="Text Placeholder 2"/>
          <p:cNvSpPr>
            <a:spLocks noGrp="1"/>
          </p:cNvSpPr>
          <p:nvPr>
            <p:ph type="body" sz="quarter" idx="10"/>
          </p:nvPr>
        </p:nvSpPr>
        <p:spPr/>
        <p:txBody>
          <a:bodyPr/>
          <a:lstStyle/>
          <a:p>
            <a:endParaRPr lang="en-US" dirty="0"/>
          </a:p>
        </p:txBody>
      </p:sp>
      <p:pic>
        <p:nvPicPr>
          <p:cNvPr id="4" name="Picture 3"/>
          <p:cNvPicPr>
            <a:picLocks noChangeAspect="1"/>
          </p:cNvPicPr>
          <p:nvPr/>
        </p:nvPicPr>
        <p:blipFill>
          <a:blip r:embed="rId2" cstate="print"/>
          <a:stretch>
            <a:fillRect/>
          </a:stretch>
        </p:blipFill>
        <p:spPr>
          <a:xfrm>
            <a:off x="37040" y="2367812"/>
            <a:ext cx="9059286" cy="3755274"/>
          </a:xfrm>
          <a:prstGeom prst="rect">
            <a:avLst/>
          </a:prstGeom>
        </p:spPr>
      </p:pic>
      <p:sp>
        <p:nvSpPr>
          <p:cNvPr id="5" name="Rectangle 4"/>
          <p:cNvSpPr/>
          <p:nvPr/>
        </p:nvSpPr>
        <p:spPr>
          <a:xfrm>
            <a:off x="4734526" y="3990861"/>
            <a:ext cx="1407482" cy="2133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46473" y="4829125"/>
            <a:ext cx="1716450" cy="21424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065420" y="4615765"/>
            <a:ext cx="267698" cy="2133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222149" y="1463044"/>
            <a:ext cx="2061672" cy="736979"/>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894602" y="1594083"/>
            <a:ext cx="655093" cy="464024"/>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0" name="TextBox 9"/>
          <p:cNvSpPr txBox="1"/>
          <p:nvPr/>
        </p:nvSpPr>
        <p:spPr>
          <a:xfrm>
            <a:off x="6919415" y="1147347"/>
            <a:ext cx="691953" cy="307777"/>
          </a:xfrm>
          <a:prstGeom prst="rect">
            <a:avLst/>
          </a:prstGeom>
        </p:spPr>
        <p:txBody>
          <a:bodyPr wrap="square" rtlCol="0" anchor="ctr">
            <a:spAutoFit/>
          </a:bodyPr>
          <a:lstStyle/>
          <a:p>
            <a:pPr algn="ctr"/>
            <a:r>
              <a:rPr lang="en-US" sz="1400" b="1" kern="0" dirty="0" smtClean="0"/>
              <a:t>MSA</a:t>
            </a:r>
          </a:p>
        </p:txBody>
      </p:sp>
      <p:sp>
        <p:nvSpPr>
          <p:cNvPr id="11" name="TextBox 10"/>
          <p:cNvSpPr txBox="1"/>
          <p:nvPr/>
        </p:nvSpPr>
        <p:spPr>
          <a:xfrm>
            <a:off x="4857742" y="1147347"/>
            <a:ext cx="691953" cy="307777"/>
          </a:xfrm>
          <a:prstGeom prst="rect">
            <a:avLst/>
          </a:prstGeom>
        </p:spPr>
        <p:txBody>
          <a:bodyPr wrap="square" rtlCol="0" anchor="ctr">
            <a:spAutoFit/>
          </a:bodyPr>
          <a:lstStyle/>
          <a:p>
            <a:pPr algn="ctr"/>
            <a:r>
              <a:rPr lang="en-US" sz="1400" b="1" kern="0" dirty="0" smtClean="0"/>
              <a:t>SFP</a:t>
            </a:r>
          </a:p>
        </p:txBody>
      </p:sp>
      <p:sp>
        <p:nvSpPr>
          <p:cNvPr id="12" name="Rectangle 11"/>
          <p:cNvSpPr/>
          <p:nvPr/>
        </p:nvSpPr>
        <p:spPr>
          <a:xfrm>
            <a:off x="1800245" y="1453129"/>
            <a:ext cx="1746913" cy="734277"/>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4" name="Straight Connector 13"/>
          <p:cNvCxnSpPr>
            <a:stCxn id="12" idx="3"/>
            <a:endCxn id="9" idx="1"/>
          </p:cNvCxnSpPr>
          <p:nvPr/>
        </p:nvCxnSpPr>
        <p:spPr>
          <a:xfrm>
            <a:off x="3547158" y="1820268"/>
            <a:ext cx="1347444" cy="5827"/>
          </a:xfrm>
          <a:prstGeom prst="line">
            <a:avLst/>
          </a:prstGeom>
          <a:ln w="38100">
            <a:solidFill>
              <a:srgbClr val="4D4948"/>
            </a:solidFill>
          </a:ln>
        </p:spPr>
        <p:style>
          <a:lnRef idx="1">
            <a:schemeClr val="accent1"/>
          </a:lnRef>
          <a:fillRef idx="0">
            <a:schemeClr val="accent1"/>
          </a:fillRef>
          <a:effectRef idx="0">
            <a:schemeClr val="accent1"/>
          </a:effectRef>
          <a:fontRef idx="minor">
            <a:schemeClr val="tx1"/>
          </a:fontRef>
        </p:style>
      </p:cxnSp>
      <p:sp>
        <p:nvSpPr>
          <p:cNvPr id="21" name="Curved Left Arrow 20"/>
          <p:cNvSpPr/>
          <p:nvPr/>
        </p:nvSpPr>
        <p:spPr>
          <a:xfrm>
            <a:off x="5635329" y="1547111"/>
            <a:ext cx="477408" cy="572705"/>
          </a:xfrm>
          <a:prstGeom prst="curvedLeftArrow">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6227642" y="1892246"/>
            <a:ext cx="1198716" cy="307777"/>
          </a:xfrm>
          <a:prstGeom prst="rect">
            <a:avLst/>
          </a:prstGeom>
        </p:spPr>
        <p:txBody>
          <a:bodyPr wrap="square" rtlCol="0" anchor="ctr">
            <a:spAutoFit/>
          </a:bodyPr>
          <a:lstStyle/>
          <a:p>
            <a:pPr algn="ctr"/>
            <a:r>
              <a:rPr lang="en-US" sz="1400" b="1" kern="0" dirty="0" err="1" smtClean="0">
                <a:solidFill>
                  <a:schemeClr val="accent3"/>
                </a:solidFill>
              </a:rPr>
              <a:t>MiNID</a:t>
            </a:r>
            <a:r>
              <a:rPr lang="en-US" sz="1400" b="1" kern="0" dirty="0" smtClean="0">
                <a:solidFill>
                  <a:schemeClr val="accent3"/>
                </a:solidFill>
              </a:rPr>
              <a:t>-SLV</a:t>
            </a:r>
          </a:p>
        </p:txBody>
      </p:sp>
      <p:sp>
        <p:nvSpPr>
          <p:cNvPr id="23" name="TextBox 22"/>
          <p:cNvSpPr txBox="1"/>
          <p:nvPr/>
        </p:nvSpPr>
        <p:spPr>
          <a:xfrm>
            <a:off x="2037036" y="1545296"/>
            <a:ext cx="1198716" cy="523220"/>
          </a:xfrm>
          <a:prstGeom prst="rect">
            <a:avLst/>
          </a:prstGeom>
        </p:spPr>
        <p:txBody>
          <a:bodyPr wrap="square" rtlCol="0" anchor="ctr">
            <a:spAutoFit/>
          </a:bodyPr>
          <a:lstStyle/>
          <a:p>
            <a:pPr algn="ctr"/>
            <a:r>
              <a:rPr lang="en-US" sz="1400" b="1" kern="0" dirty="0" smtClean="0">
                <a:solidFill>
                  <a:schemeClr val="accent3"/>
                </a:solidFill>
              </a:rPr>
              <a:t>Network Device</a:t>
            </a:r>
          </a:p>
        </p:txBody>
      </p:sp>
    </p:spTree>
    <p:extLst>
      <p:ext uri="{BB962C8B-B14F-4D97-AF65-F5344CB8AC3E}">
        <p14:creationId xmlns:p14="http://schemas.microsoft.com/office/powerpoint/2010/main" xmlns="" val="1460036088"/>
      </p:ext>
    </p:extLst>
  </p:cSld>
  <p:clrMapOvr>
    <a:masterClrMapping/>
  </p:clrMapOvr>
  <p:transition>
    <p:fade/>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Before Running the Test</a:t>
            </a:r>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2" cstate="print"/>
          <a:stretch>
            <a:fillRect/>
          </a:stretch>
        </p:blipFill>
        <p:spPr>
          <a:xfrm>
            <a:off x="25878" y="2310336"/>
            <a:ext cx="9088704" cy="4209691"/>
          </a:xfrm>
          <a:prstGeom prst="rect">
            <a:avLst/>
          </a:prstGeom>
        </p:spPr>
      </p:pic>
      <p:sp>
        <p:nvSpPr>
          <p:cNvPr id="5" name="Rectangle 4"/>
          <p:cNvSpPr/>
          <p:nvPr/>
        </p:nvSpPr>
        <p:spPr>
          <a:xfrm>
            <a:off x="2552041" y="4486493"/>
            <a:ext cx="2399519" cy="2133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699789" y="5121954"/>
            <a:ext cx="690391" cy="2076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222149" y="1463044"/>
            <a:ext cx="2061672" cy="736979"/>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894602" y="1594083"/>
            <a:ext cx="655093" cy="464024"/>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0" name="TextBox 9"/>
          <p:cNvSpPr txBox="1"/>
          <p:nvPr/>
        </p:nvSpPr>
        <p:spPr>
          <a:xfrm>
            <a:off x="6919415" y="1147347"/>
            <a:ext cx="691953" cy="307777"/>
          </a:xfrm>
          <a:prstGeom prst="rect">
            <a:avLst/>
          </a:prstGeom>
        </p:spPr>
        <p:txBody>
          <a:bodyPr wrap="square" rtlCol="0" anchor="ctr">
            <a:spAutoFit/>
          </a:bodyPr>
          <a:lstStyle/>
          <a:p>
            <a:pPr algn="ctr"/>
            <a:r>
              <a:rPr lang="en-US" sz="1400" b="1" kern="0" dirty="0" smtClean="0"/>
              <a:t>MSA</a:t>
            </a:r>
          </a:p>
        </p:txBody>
      </p:sp>
      <p:sp>
        <p:nvSpPr>
          <p:cNvPr id="11" name="TextBox 10"/>
          <p:cNvSpPr txBox="1"/>
          <p:nvPr/>
        </p:nvSpPr>
        <p:spPr>
          <a:xfrm>
            <a:off x="4857742" y="1147347"/>
            <a:ext cx="691953" cy="307777"/>
          </a:xfrm>
          <a:prstGeom prst="rect">
            <a:avLst/>
          </a:prstGeom>
        </p:spPr>
        <p:txBody>
          <a:bodyPr wrap="square" rtlCol="0" anchor="ctr">
            <a:spAutoFit/>
          </a:bodyPr>
          <a:lstStyle/>
          <a:p>
            <a:pPr algn="ctr"/>
            <a:r>
              <a:rPr lang="en-US" sz="1400" b="1" kern="0" dirty="0" smtClean="0"/>
              <a:t>SFP</a:t>
            </a:r>
          </a:p>
        </p:txBody>
      </p:sp>
      <p:sp>
        <p:nvSpPr>
          <p:cNvPr id="12" name="Rectangle 11"/>
          <p:cNvSpPr/>
          <p:nvPr/>
        </p:nvSpPr>
        <p:spPr>
          <a:xfrm>
            <a:off x="1800245" y="1453129"/>
            <a:ext cx="1746913" cy="734277"/>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3" name="Straight Connector 12"/>
          <p:cNvCxnSpPr>
            <a:stCxn id="12" idx="3"/>
            <a:endCxn id="9" idx="1"/>
          </p:cNvCxnSpPr>
          <p:nvPr/>
        </p:nvCxnSpPr>
        <p:spPr>
          <a:xfrm>
            <a:off x="3547158" y="1820268"/>
            <a:ext cx="1347444" cy="5827"/>
          </a:xfrm>
          <a:prstGeom prst="line">
            <a:avLst/>
          </a:prstGeom>
          <a:ln w="38100">
            <a:solidFill>
              <a:srgbClr val="4D4948"/>
            </a:solidFill>
          </a:ln>
        </p:spPr>
        <p:style>
          <a:lnRef idx="1">
            <a:schemeClr val="accent1"/>
          </a:lnRef>
          <a:fillRef idx="0">
            <a:schemeClr val="accent1"/>
          </a:fillRef>
          <a:effectRef idx="0">
            <a:schemeClr val="accent1"/>
          </a:effectRef>
          <a:fontRef idx="minor">
            <a:schemeClr val="tx1"/>
          </a:fontRef>
        </p:style>
      </p:cxnSp>
      <p:sp>
        <p:nvSpPr>
          <p:cNvPr id="14" name="Curved Left Arrow 13"/>
          <p:cNvSpPr/>
          <p:nvPr/>
        </p:nvSpPr>
        <p:spPr>
          <a:xfrm>
            <a:off x="5635329" y="1547111"/>
            <a:ext cx="477408" cy="572705"/>
          </a:xfrm>
          <a:prstGeom prst="curvedLeftArrow">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a:off x="6227642" y="1892246"/>
            <a:ext cx="1198716" cy="307777"/>
          </a:xfrm>
          <a:prstGeom prst="rect">
            <a:avLst/>
          </a:prstGeom>
        </p:spPr>
        <p:txBody>
          <a:bodyPr wrap="square" rtlCol="0" anchor="ctr">
            <a:spAutoFit/>
          </a:bodyPr>
          <a:lstStyle/>
          <a:p>
            <a:pPr algn="ctr"/>
            <a:r>
              <a:rPr lang="en-US" sz="1400" b="1" kern="0" dirty="0" err="1" smtClean="0">
                <a:solidFill>
                  <a:schemeClr val="accent3"/>
                </a:solidFill>
              </a:rPr>
              <a:t>MiNID</a:t>
            </a:r>
            <a:r>
              <a:rPr lang="en-US" sz="1400" b="1" kern="0" dirty="0" smtClean="0">
                <a:solidFill>
                  <a:schemeClr val="accent3"/>
                </a:solidFill>
              </a:rPr>
              <a:t>-SLV</a:t>
            </a:r>
          </a:p>
        </p:txBody>
      </p:sp>
      <p:sp>
        <p:nvSpPr>
          <p:cNvPr id="16" name="TextBox 15"/>
          <p:cNvSpPr txBox="1"/>
          <p:nvPr/>
        </p:nvSpPr>
        <p:spPr>
          <a:xfrm>
            <a:off x="2037036" y="1545296"/>
            <a:ext cx="1198716" cy="523220"/>
          </a:xfrm>
          <a:prstGeom prst="rect">
            <a:avLst/>
          </a:prstGeom>
        </p:spPr>
        <p:txBody>
          <a:bodyPr wrap="square" rtlCol="0" anchor="ctr">
            <a:spAutoFit/>
          </a:bodyPr>
          <a:lstStyle/>
          <a:p>
            <a:pPr algn="ctr"/>
            <a:r>
              <a:rPr lang="en-US" sz="1400" b="1" kern="0" dirty="0" smtClean="0">
                <a:solidFill>
                  <a:schemeClr val="accent3"/>
                </a:solidFill>
              </a:rPr>
              <a:t>Network Device</a:t>
            </a:r>
          </a:p>
        </p:txBody>
      </p:sp>
    </p:spTree>
    <p:extLst>
      <p:ext uri="{BB962C8B-B14F-4D97-AF65-F5344CB8AC3E}">
        <p14:creationId xmlns:p14="http://schemas.microsoft.com/office/powerpoint/2010/main" xmlns="" val="3935926510"/>
      </p:ext>
    </p:extLst>
  </p:cSld>
  <p:clrMapOvr>
    <a:masterClrMapping/>
  </p:clrMapOvr>
  <p:transition>
    <p:fade/>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Before Running the Test</a:t>
            </a:r>
          </a:p>
        </p:txBody>
      </p:sp>
      <p:sp>
        <p:nvSpPr>
          <p:cNvPr id="3" name="Text Placeholder 2"/>
          <p:cNvSpPr>
            <a:spLocks noGrp="1"/>
          </p:cNvSpPr>
          <p:nvPr>
            <p:ph type="body" sz="quarter" idx="10"/>
          </p:nvPr>
        </p:nvSpPr>
        <p:spPr/>
        <p:txBody>
          <a:bodyPr/>
          <a:lstStyle/>
          <a:p>
            <a:endParaRPr lang="en-US" dirty="0"/>
          </a:p>
        </p:txBody>
      </p:sp>
      <p:pic>
        <p:nvPicPr>
          <p:cNvPr id="4" name="Picture 3"/>
          <p:cNvPicPr>
            <a:picLocks noChangeAspect="1"/>
          </p:cNvPicPr>
          <p:nvPr/>
        </p:nvPicPr>
        <p:blipFill>
          <a:blip r:embed="rId2" cstate="print"/>
          <a:stretch>
            <a:fillRect/>
          </a:stretch>
        </p:blipFill>
        <p:spPr>
          <a:xfrm>
            <a:off x="43130" y="2398698"/>
            <a:ext cx="9072040" cy="3820692"/>
          </a:xfrm>
          <a:prstGeom prst="rect">
            <a:avLst/>
          </a:prstGeom>
        </p:spPr>
      </p:pic>
      <p:sp>
        <p:nvSpPr>
          <p:cNvPr id="5" name="Rectangle 4"/>
          <p:cNvSpPr/>
          <p:nvPr/>
        </p:nvSpPr>
        <p:spPr>
          <a:xfrm>
            <a:off x="4804913" y="4018154"/>
            <a:ext cx="1500994" cy="2133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20594" y="5072079"/>
            <a:ext cx="1716450" cy="21424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065420" y="4643058"/>
            <a:ext cx="267698" cy="2133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222149" y="1463044"/>
            <a:ext cx="2061672" cy="736979"/>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894602" y="1594083"/>
            <a:ext cx="655093" cy="464024"/>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0" name="TextBox 9"/>
          <p:cNvSpPr txBox="1"/>
          <p:nvPr/>
        </p:nvSpPr>
        <p:spPr>
          <a:xfrm>
            <a:off x="6919415" y="1147347"/>
            <a:ext cx="691953" cy="307777"/>
          </a:xfrm>
          <a:prstGeom prst="rect">
            <a:avLst/>
          </a:prstGeom>
        </p:spPr>
        <p:txBody>
          <a:bodyPr wrap="square" rtlCol="0" anchor="ctr">
            <a:spAutoFit/>
          </a:bodyPr>
          <a:lstStyle/>
          <a:p>
            <a:pPr algn="ctr"/>
            <a:r>
              <a:rPr lang="en-US" sz="1400" b="1" kern="0" dirty="0" smtClean="0"/>
              <a:t>MSA</a:t>
            </a:r>
          </a:p>
        </p:txBody>
      </p:sp>
      <p:sp>
        <p:nvSpPr>
          <p:cNvPr id="11" name="TextBox 10"/>
          <p:cNvSpPr txBox="1"/>
          <p:nvPr/>
        </p:nvSpPr>
        <p:spPr>
          <a:xfrm>
            <a:off x="4857742" y="1147347"/>
            <a:ext cx="691953" cy="307777"/>
          </a:xfrm>
          <a:prstGeom prst="rect">
            <a:avLst/>
          </a:prstGeom>
        </p:spPr>
        <p:txBody>
          <a:bodyPr wrap="square" rtlCol="0" anchor="ctr">
            <a:spAutoFit/>
          </a:bodyPr>
          <a:lstStyle/>
          <a:p>
            <a:pPr algn="ctr"/>
            <a:r>
              <a:rPr lang="en-US" sz="1400" b="1" kern="0" dirty="0" smtClean="0"/>
              <a:t>SFP</a:t>
            </a:r>
          </a:p>
        </p:txBody>
      </p:sp>
      <p:sp>
        <p:nvSpPr>
          <p:cNvPr id="12" name="Rectangle 11"/>
          <p:cNvSpPr/>
          <p:nvPr/>
        </p:nvSpPr>
        <p:spPr>
          <a:xfrm>
            <a:off x="1800245" y="1453129"/>
            <a:ext cx="1746913" cy="734277"/>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3" name="Straight Connector 12"/>
          <p:cNvCxnSpPr>
            <a:stCxn id="12" idx="3"/>
            <a:endCxn id="9" idx="1"/>
          </p:cNvCxnSpPr>
          <p:nvPr/>
        </p:nvCxnSpPr>
        <p:spPr>
          <a:xfrm>
            <a:off x="3547158" y="1820268"/>
            <a:ext cx="1347444" cy="5827"/>
          </a:xfrm>
          <a:prstGeom prst="line">
            <a:avLst/>
          </a:prstGeom>
          <a:ln w="38100">
            <a:solidFill>
              <a:srgbClr val="4D4948"/>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227642" y="1892246"/>
            <a:ext cx="1198716" cy="307777"/>
          </a:xfrm>
          <a:prstGeom prst="rect">
            <a:avLst/>
          </a:prstGeom>
        </p:spPr>
        <p:txBody>
          <a:bodyPr wrap="square" rtlCol="0" anchor="ctr">
            <a:spAutoFit/>
          </a:bodyPr>
          <a:lstStyle/>
          <a:p>
            <a:pPr algn="ctr"/>
            <a:r>
              <a:rPr lang="en-US" sz="1400" b="1" kern="0" dirty="0" err="1" smtClean="0">
                <a:solidFill>
                  <a:schemeClr val="accent3"/>
                </a:solidFill>
              </a:rPr>
              <a:t>MiNID</a:t>
            </a:r>
            <a:r>
              <a:rPr lang="en-US" sz="1400" b="1" kern="0" dirty="0" smtClean="0">
                <a:solidFill>
                  <a:schemeClr val="accent3"/>
                </a:solidFill>
              </a:rPr>
              <a:t>-SLV</a:t>
            </a:r>
          </a:p>
        </p:txBody>
      </p:sp>
      <p:sp>
        <p:nvSpPr>
          <p:cNvPr id="16" name="TextBox 15"/>
          <p:cNvSpPr txBox="1"/>
          <p:nvPr/>
        </p:nvSpPr>
        <p:spPr>
          <a:xfrm>
            <a:off x="2037036" y="1545296"/>
            <a:ext cx="1198716" cy="523220"/>
          </a:xfrm>
          <a:prstGeom prst="rect">
            <a:avLst/>
          </a:prstGeom>
        </p:spPr>
        <p:txBody>
          <a:bodyPr wrap="square" rtlCol="0" anchor="ctr">
            <a:spAutoFit/>
          </a:bodyPr>
          <a:lstStyle/>
          <a:p>
            <a:pPr algn="ctr"/>
            <a:r>
              <a:rPr lang="en-US" sz="1400" b="1" kern="0" dirty="0" smtClean="0">
                <a:solidFill>
                  <a:schemeClr val="accent3"/>
                </a:solidFill>
              </a:rPr>
              <a:t>Network Device</a:t>
            </a:r>
          </a:p>
        </p:txBody>
      </p:sp>
      <p:cxnSp>
        <p:nvCxnSpPr>
          <p:cNvPr id="20" name="Elbow Connector 19"/>
          <p:cNvCxnSpPr/>
          <p:nvPr/>
        </p:nvCxnSpPr>
        <p:spPr>
          <a:xfrm rot="10800000" flipV="1">
            <a:off x="4572000" y="1594082"/>
            <a:ext cx="4135272" cy="226185"/>
          </a:xfrm>
          <a:prstGeom prst="bentConnector3">
            <a:avLst/>
          </a:prstGeom>
          <a:ln w="38100">
            <a:solidFill>
              <a:srgbClr val="4D4948"/>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669264643"/>
      </p:ext>
    </p:extLst>
  </p:cSld>
  <p:clrMapOvr>
    <a:masterClrMapping/>
  </p:clrMapOvr>
  <p:transition>
    <p:fade/>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Before Running the Test</a:t>
            </a:r>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2" cstate="print"/>
          <a:stretch>
            <a:fillRect/>
          </a:stretch>
        </p:blipFill>
        <p:spPr>
          <a:xfrm>
            <a:off x="63522" y="2336220"/>
            <a:ext cx="9037999" cy="4008002"/>
          </a:xfrm>
          <a:prstGeom prst="rect">
            <a:avLst/>
          </a:prstGeom>
        </p:spPr>
      </p:pic>
      <p:sp>
        <p:nvSpPr>
          <p:cNvPr id="5" name="Rectangle 4"/>
          <p:cNvSpPr/>
          <p:nvPr/>
        </p:nvSpPr>
        <p:spPr>
          <a:xfrm>
            <a:off x="2552041" y="4541085"/>
            <a:ext cx="2399519" cy="2133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699789" y="5176546"/>
            <a:ext cx="690391" cy="2076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222149" y="1463044"/>
            <a:ext cx="2061672" cy="736979"/>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894602" y="1594083"/>
            <a:ext cx="655093" cy="464024"/>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9" name="TextBox 8"/>
          <p:cNvSpPr txBox="1"/>
          <p:nvPr/>
        </p:nvSpPr>
        <p:spPr>
          <a:xfrm>
            <a:off x="6919415" y="1147347"/>
            <a:ext cx="691953" cy="307777"/>
          </a:xfrm>
          <a:prstGeom prst="rect">
            <a:avLst/>
          </a:prstGeom>
        </p:spPr>
        <p:txBody>
          <a:bodyPr wrap="square" rtlCol="0" anchor="ctr">
            <a:spAutoFit/>
          </a:bodyPr>
          <a:lstStyle/>
          <a:p>
            <a:pPr algn="ctr"/>
            <a:r>
              <a:rPr lang="en-US" sz="1400" b="1" kern="0" dirty="0" smtClean="0"/>
              <a:t>MSA</a:t>
            </a:r>
          </a:p>
        </p:txBody>
      </p:sp>
      <p:sp>
        <p:nvSpPr>
          <p:cNvPr id="10" name="TextBox 9"/>
          <p:cNvSpPr txBox="1"/>
          <p:nvPr/>
        </p:nvSpPr>
        <p:spPr>
          <a:xfrm>
            <a:off x="4857742" y="1147347"/>
            <a:ext cx="691953" cy="307777"/>
          </a:xfrm>
          <a:prstGeom prst="rect">
            <a:avLst/>
          </a:prstGeom>
        </p:spPr>
        <p:txBody>
          <a:bodyPr wrap="square" rtlCol="0" anchor="ctr">
            <a:spAutoFit/>
          </a:bodyPr>
          <a:lstStyle/>
          <a:p>
            <a:pPr algn="ctr"/>
            <a:r>
              <a:rPr lang="en-US" sz="1400" b="1" kern="0" dirty="0" smtClean="0"/>
              <a:t>SFP</a:t>
            </a:r>
          </a:p>
        </p:txBody>
      </p:sp>
      <p:sp>
        <p:nvSpPr>
          <p:cNvPr id="11" name="Rectangle 10"/>
          <p:cNvSpPr/>
          <p:nvPr/>
        </p:nvSpPr>
        <p:spPr>
          <a:xfrm>
            <a:off x="1800245" y="1453129"/>
            <a:ext cx="1746913" cy="734277"/>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2" name="Straight Connector 11"/>
          <p:cNvCxnSpPr>
            <a:stCxn id="11" idx="3"/>
            <a:endCxn id="8" idx="1"/>
          </p:cNvCxnSpPr>
          <p:nvPr/>
        </p:nvCxnSpPr>
        <p:spPr>
          <a:xfrm>
            <a:off x="3547158" y="1820268"/>
            <a:ext cx="1347444" cy="5827"/>
          </a:xfrm>
          <a:prstGeom prst="line">
            <a:avLst/>
          </a:prstGeom>
          <a:ln w="38100">
            <a:solidFill>
              <a:srgbClr val="4D4948"/>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227642" y="1892246"/>
            <a:ext cx="1198716" cy="307777"/>
          </a:xfrm>
          <a:prstGeom prst="rect">
            <a:avLst/>
          </a:prstGeom>
        </p:spPr>
        <p:txBody>
          <a:bodyPr wrap="square" rtlCol="0" anchor="ctr">
            <a:spAutoFit/>
          </a:bodyPr>
          <a:lstStyle/>
          <a:p>
            <a:pPr algn="ctr"/>
            <a:r>
              <a:rPr lang="en-US" sz="1400" b="1" kern="0" dirty="0" err="1" smtClean="0">
                <a:solidFill>
                  <a:schemeClr val="accent3"/>
                </a:solidFill>
              </a:rPr>
              <a:t>MiNID</a:t>
            </a:r>
            <a:r>
              <a:rPr lang="en-US" sz="1400" b="1" kern="0" dirty="0" smtClean="0">
                <a:solidFill>
                  <a:schemeClr val="accent3"/>
                </a:solidFill>
              </a:rPr>
              <a:t>-SLV</a:t>
            </a:r>
          </a:p>
        </p:txBody>
      </p:sp>
      <p:sp>
        <p:nvSpPr>
          <p:cNvPr id="14" name="TextBox 13"/>
          <p:cNvSpPr txBox="1"/>
          <p:nvPr/>
        </p:nvSpPr>
        <p:spPr>
          <a:xfrm>
            <a:off x="2037036" y="1545296"/>
            <a:ext cx="1198716" cy="523220"/>
          </a:xfrm>
          <a:prstGeom prst="rect">
            <a:avLst/>
          </a:prstGeom>
        </p:spPr>
        <p:txBody>
          <a:bodyPr wrap="square" rtlCol="0" anchor="ctr">
            <a:spAutoFit/>
          </a:bodyPr>
          <a:lstStyle/>
          <a:p>
            <a:pPr algn="ctr"/>
            <a:r>
              <a:rPr lang="en-US" sz="1400" b="1" kern="0" dirty="0" smtClean="0">
                <a:solidFill>
                  <a:schemeClr val="accent3"/>
                </a:solidFill>
              </a:rPr>
              <a:t>Network Device</a:t>
            </a:r>
          </a:p>
        </p:txBody>
      </p:sp>
      <p:cxnSp>
        <p:nvCxnSpPr>
          <p:cNvPr id="15" name="Elbow Connector 14"/>
          <p:cNvCxnSpPr/>
          <p:nvPr/>
        </p:nvCxnSpPr>
        <p:spPr>
          <a:xfrm rot="10800000" flipV="1">
            <a:off x="4572000" y="1594082"/>
            <a:ext cx="4135272" cy="226185"/>
          </a:xfrm>
          <a:prstGeom prst="bentConnector3">
            <a:avLst/>
          </a:prstGeom>
          <a:ln w="38100">
            <a:solidFill>
              <a:srgbClr val="4D4948"/>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6" name="&quot;No&quot; Symbol 15"/>
          <p:cNvSpPr/>
          <p:nvPr/>
        </p:nvSpPr>
        <p:spPr>
          <a:xfrm>
            <a:off x="7242458" y="1421770"/>
            <a:ext cx="382557" cy="330257"/>
          </a:xfrm>
          <a:prstGeom prst="noSmoking">
            <a:avLst/>
          </a:prstGeom>
          <a:solidFill>
            <a:srgbClr val="044ABC"/>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xmlns="" val="15294023"/>
      </p:ext>
    </p:extLst>
  </p:cSld>
  <p:clrMapOvr>
    <a:masterClrMapping/>
  </p:clrMapOvr>
  <p:transition>
    <p:fade/>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stretch>
            <a:fillRect/>
          </a:stretch>
        </p:blipFill>
        <p:spPr>
          <a:xfrm>
            <a:off x="35194" y="1497265"/>
            <a:ext cx="9074302" cy="4925416"/>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dirty="0" smtClean="0"/>
              <a:t>Y.1564: Run the Test</a:t>
            </a:r>
            <a:endParaRPr lang="en-US" dirty="0"/>
          </a:p>
        </p:txBody>
      </p:sp>
      <p:sp>
        <p:nvSpPr>
          <p:cNvPr id="5" name="Rectangle 4"/>
          <p:cNvSpPr/>
          <p:nvPr/>
        </p:nvSpPr>
        <p:spPr>
          <a:xfrm>
            <a:off x="6693766" y="1696093"/>
            <a:ext cx="518763" cy="233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7194798" y="1252228"/>
            <a:ext cx="650578" cy="429000"/>
            <a:chOff x="2054096" y="2515312"/>
            <a:chExt cx="650578" cy="429000"/>
          </a:xfrm>
        </p:grpSpPr>
        <p:cxnSp>
          <p:nvCxnSpPr>
            <p:cNvPr id="7" name="Straight Arrow Connector 6"/>
            <p:cNvCxnSpPr>
              <a:stCxn id="10" idx="0"/>
            </p:cNvCxnSpPr>
            <p:nvPr/>
          </p:nvCxnSpPr>
          <p:spPr>
            <a:xfrm flipH="1">
              <a:off x="2054096" y="2529712"/>
              <a:ext cx="479342" cy="4146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2362202" y="2515312"/>
              <a:ext cx="342472" cy="254924"/>
              <a:chOff x="192311" y="2725948"/>
              <a:chExt cx="381000" cy="304800"/>
            </a:xfrm>
          </p:grpSpPr>
          <p:sp>
            <p:nvSpPr>
              <p:cNvPr id="9" name="Oval 8"/>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92311" y="2743165"/>
                <a:ext cx="381000" cy="283968"/>
              </a:xfrm>
              <a:prstGeom prst="rect">
                <a:avLst/>
              </a:prstGeom>
              <a:noFill/>
            </p:spPr>
            <p:txBody>
              <a:bodyPr wrap="square" rtlCol="0">
                <a:spAutoFit/>
              </a:bodyPr>
              <a:lstStyle/>
              <a:p>
                <a:pPr algn="ctr">
                  <a:lnSpc>
                    <a:spcPct val="85000"/>
                  </a:lnSpc>
                </a:pPr>
                <a:r>
                  <a:rPr lang="en-US" sz="1100" b="1" dirty="0" smtClean="0">
                    <a:latin typeface="+mn-lt"/>
                  </a:rPr>
                  <a:t>1</a:t>
                </a:r>
              </a:p>
            </p:txBody>
          </p:sp>
        </p:grpSp>
      </p:grpSp>
      <p:sp>
        <p:nvSpPr>
          <p:cNvPr id="12" name="Rectangle 11"/>
          <p:cNvSpPr/>
          <p:nvPr/>
        </p:nvSpPr>
        <p:spPr>
          <a:xfrm>
            <a:off x="7800328" y="1897637"/>
            <a:ext cx="343078" cy="31389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7934703" y="2346378"/>
            <a:ext cx="379636" cy="828486"/>
            <a:chOff x="2325038" y="1941750"/>
            <a:chExt cx="379636" cy="828486"/>
          </a:xfrm>
        </p:grpSpPr>
        <p:cxnSp>
          <p:nvCxnSpPr>
            <p:cNvPr id="14" name="Straight Arrow Connector 13"/>
            <p:cNvCxnSpPr>
              <a:stCxn id="17" idx="0"/>
            </p:cNvCxnSpPr>
            <p:nvPr/>
          </p:nvCxnSpPr>
          <p:spPr>
            <a:xfrm flipH="1" flipV="1">
              <a:off x="2325038" y="1941750"/>
              <a:ext cx="208400" cy="58796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2362202" y="2515312"/>
              <a:ext cx="342472" cy="254924"/>
              <a:chOff x="192311" y="2725948"/>
              <a:chExt cx="381000" cy="304800"/>
            </a:xfrm>
          </p:grpSpPr>
          <p:sp>
            <p:nvSpPr>
              <p:cNvPr id="16" name="Oval 15"/>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92311" y="2743165"/>
                <a:ext cx="381000" cy="283968"/>
              </a:xfrm>
              <a:prstGeom prst="rect">
                <a:avLst/>
              </a:prstGeom>
              <a:noFill/>
            </p:spPr>
            <p:txBody>
              <a:bodyPr wrap="square" rtlCol="0">
                <a:spAutoFit/>
              </a:bodyPr>
              <a:lstStyle/>
              <a:p>
                <a:pPr algn="ctr">
                  <a:lnSpc>
                    <a:spcPct val="85000"/>
                  </a:lnSpc>
                </a:pPr>
                <a:r>
                  <a:rPr lang="en-US" sz="1100" b="1" dirty="0" smtClean="0">
                    <a:latin typeface="+mn-lt"/>
                  </a:rPr>
                  <a:t>2</a:t>
                </a:r>
              </a:p>
            </p:txBody>
          </p:sp>
        </p:grpSp>
      </p:grpSp>
      <p:sp>
        <p:nvSpPr>
          <p:cNvPr id="19" name="Line Callout 2 18"/>
          <p:cNvSpPr/>
          <p:nvPr/>
        </p:nvSpPr>
        <p:spPr>
          <a:xfrm>
            <a:off x="6171499" y="3392672"/>
            <a:ext cx="2725469" cy="791272"/>
          </a:xfrm>
          <a:prstGeom prst="borderCallout2">
            <a:avLst>
              <a:gd name="adj1" fmla="val 17315"/>
              <a:gd name="adj2" fmla="val 385"/>
              <a:gd name="adj3" fmla="val 17219"/>
              <a:gd name="adj4" fmla="val -9087"/>
              <a:gd name="adj5" fmla="val -59125"/>
              <a:gd name="adj6" fmla="val -23917"/>
            </a:avLst>
          </a:prstGeom>
          <a:solidFill>
            <a:srgbClr val="F29400"/>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smtClean="0">
                <a:solidFill>
                  <a:schemeClr val="tx1"/>
                </a:solidFill>
              </a:rPr>
              <a:t>From the ‘</a:t>
            </a:r>
            <a:r>
              <a:rPr lang="en-US" sz="1400" dirty="0" smtClean="0">
                <a:solidFill>
                  <a:srgbClr val="044ABC"/>
                </a:solidFill>
              </a:rPr>
              <a:t>Edit Service</a:t>
            </a:r>
            <a:r>
              <a:rPr lang="en-US" sz="1400" dirty="0" smtClean="0">
                <a:solidFill>
                  <a:schemeClr val="tx1"/>
                </a:solidFill>
              </a:rPr>
              <a:t>’ window:</a:t>
            </a:r>
          </a:p>
          <a:p>
            <a:pPr marL="342900" indent="-342900">
              <a:buAutoNum type="arabicPeriod"/>
            </a:pPr>
            <a:r>
              <a:rPr lang="en-US" sz="1400" dirty="0" smtClean="0">
                <a:solidFill>
                  <a:schemeClr val="tx1"/>
                </a:solidFill>
              </a:rPr>
              <a:t>Go to ‘</a:t>
            </a:r>
            <a:r>
              <a:rPr lang="en-US" sz="1400" dirty="0" smtClean="0">
                <a:solidFill>
                  <a:srgbClr val="044ABC"/>
                </a:solidFill>
              </a:rPr>
              <a:t>Test Y.1564</a:t>
            </a:r>
            <a:r>
              <a:rPr lang="en-US" sz="1400" dirty="0" smtClean="0">
                <a:solidFill>
                  <a:schemeClr val="tx1"/>
                </a:solidFill>
              </a:rPr>
              <a:t>’ tab</a:t>
            </a:r>
          </a:p>
          <a:p>
            <a:pPr marL="342900" indent="-342900">
              <a:buAutoNum type="arabicPeriod"/>
            </a:pPr>
            <a:r>
              <a:rPr lang="en-US" sz="1400" dirty="0" smtClean="0">
                <a:solidFill>
                  <a:schemeClr val="tx1"/>
                </a:solidFill>
              </a:rPr>
              <a:t>Click the ‘</a:t>
            </a:r>
            <a:r>
              <a:rPr lang="en-US" sz="1400" dirty="0" smtClean="0">
                <a:solidFill>
                  <a:srgbClr val="044ABC"/>
                </a:solidFill>
              </a:rPr>
              <a:t>+</a:t>
            </a:r>
            <a:r>
              <a:rPr lang="en-US" sz="1400" dirty="0" smtClean="0">
                <a:solidFill>
                  <a:schemeClr val="tx1"/>
                </a:solidFill>
              </a:rPr>
              <a:t>’ sign</a:t>
            </a:r>
          </a:p>
        </p:txBody>
      </p:sp>
    </p:spTree>
    <p:extLst>
      <p:ext uri="{BB962C8B-B14F-4D97-AF65-F5344CB8AC3E}">
        <p14:creationId xmlns:p14="http://schemas.microsoft.com/office/powerpoint/2010/main" xmlns="" val="1124701018"/>
      </p:ext>
    </p:extLst>
  </p:cSld>
  <p:clrMapOvr>
    <a:masterClrMapping/>
  </p:clrMapOvr>
  <p:transition>
    <p:fade/>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Y.1564: Run the Test</a:t>
            </a:r>
            <a:endParaRPr lang="en-US" b="1" dirty="0"/>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2" cstate="print"/>
          <a:stretch>
            <a:fillRect/>
          </a:stretch>
        </p:blipFill>
        <p:spPr>
          <a:xfrm>
            <a:off x="554293" y="1438703"/>
            <a:ext cx="8342675" cy="5142605"/>
          </a:xfrm>
          <a:prstGeom prst="rect">
            <a:avLst/>
          </a:prstGeom>
        </p:spPr>
      </p:pic>
      <p:sp>
        <p:nvSpPr>
          <p:cNvPr id="6" name="Rectangle 5"/>
          <p:cNvSpPr/>
          <p:nvPr/>
        </p:nvSpPr>
        <p:spPr>
          <a:xfrm>
            <a:off x="620771" y="1928360"/>
            <a:ext cx="681818" cy="233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1330517" y="1625586"/>
            <a:ext cx="650578" cy="429000"/>
            <a:chOff x="2054096" y="2515312"/>
            <a:chExt cx="650578" cy="429000"/>
          </a:xfrm>
        </p:grpSpPr>
        <p:cxnSp>
          <p:nvCxnSpPr>
            <p:cNvPr id="8" name="Straight Arrow Connector 7"/>
            <p:cNvCxnSpPr>
              <a:stCxn id="11" idx="0"/>
            </p:cNvCxnSpPr>
            <p:nvPr/>
          </p:nvCxnSpPr>
          <p:spPr>
            <a:xfrm flipH="1">
              <a:off x="2054096" y="2529712"/>
              <a:ext cx="479342" cy="4146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2362202" y="2515312"/>
              <a:ext cx="342472" cy="254924"/>
              <a:chOff x="192311" y="2725948"/>
              <a:chExt cx="381000" cy="304800"/>
            </a:xfrm>
          </p:grpSpPr>
          <p:sp>
            <p:nvSpPr>
              <p:cNvPr id="10" name="Oval 9"/>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92311" y="2743165"/>
                <a:ext cx="381000" cy="283968"/>
              </a:xfrm>
              <a:prstGeom prst="rect">
                <a:avLst/>
              </a:prstGeom>
              <a:noFill/>
            </p:spPr>
            <p:txBody>
              <a:bodyPr wrap="square" rtlCol="0">
                <a:spAutoFit/>
              </a:bodyPr>
              <a:lstStyle/>
              <a:p>
                <a:pPr algn="ctr">
                  <a:lnSpc>
                    <a:spcPct val="85000"/>
                  </a:lnSpc>
                </a:pPr>
                <a:r>
                  <a:rPr lang="he-IL" sz="1100" b="1" dirty="0"/>
                  <a:t>3</a:t>
                </a:r>
                <a:endParaRPr lang="en-US" sz="1100" b="1" dirty="0" smtClean="0">
                  <a:latin typeface="+mn-lt"/>
                </a:endParaRPr>
              </a:p>
            </p:txBody>
          </p:sp>
        </p:grpSp>
      </p:grpSp>
      <p:sp>
        <p:nvSpPr>
          <p:cNvPr id="12" name="Rectangle 11"/>
          <p:cNvSpPr/>
          <p:nvPr/>
        </p:nvSpPr>
        <p:spPr>
          <a:xfrm>
            <a:off x="620771" y="2458322"/>
            <a:ext cx="681818" cy="19000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8538807" y="5593844"/>
            <a:ext cx="501328" cy="756766"/>
            <a:chOff x="2203346" y="2515312"/>
            <a:chExt cx="501328" cy="756766"/>
          </a:xfrm>
        </p:grpSpPr>
        <p:cxnSp>
          <p:nvCxnSpPr>
            <p:cNvPr id="14" name="Straight Arrow Connector 13"/>
            <p:cNvCxnSpPr>
              <a:stCxn id="17" idx="0"/>
            </p:cNvCxnSpPr>
            <p:nvPr/>
          </p:nvCxnSpPr>
          <p:spPr>
            <a:xfrm flipH="1">
              <a:off x="2203346" y="2529712"/>
              <a:ext cx="330092" cy="74236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2362202" y="2515312"/>
              <a:ext cx="342472" cy="254924"/>
              <a:chOff x="192311" y="2725948"/>
              <a:chExt cx="381000" cy="304800"/>
            </a:xfrm>
          </p:grpSpPr>
          <p:sp>
            <p:nvSpPr>
              <p:cNvPr id="16" name="Oval 15"/>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92311" y="2743165"/>
                <a:ext cx="381000" cy="283968"/>
              </a:xfrm>
              <a:prstGeom prst="rect">
                <a:avLst/>
              </a:prstGeom>
              <a:noFill/>
            </p:spPr>
            <p:txBody>
              <a:bodyPr wrap="square" rtlCol="0">
                <a:spAutoFit/>
              </a:bodyPr>
              <a:lstStyle/>
              <a:p>
                <a:pPr algn="ctr">
                  <a:lnSpc>
                    <a:spcPct val="85000"/>
                  </a:lnSpc>
                </a:pPr>
                <a:r>
                  <a:rPr lang="he-IL" sz="1100" b="1" dirty="0"/>
                  <a:t>4</a:t>
                </a:r>
                <a:endParaRPr lang="en-US" sz="1100" b="1" dirty="0" smtClean="0">
                  <a:latin typeface="+mn-lt"/>
                </a:endParaRPr>
              </a:p>
            </p:txBody>
          </p:sp>
        </p:grpSp>
      </p:grpSp>
      <p:sp>
        <p:nvSpPr>
          <p:cNvPr id="18" name="Line Callout 2 17"/>
          <p:cNvSpPr/>
          <p:nvPr/>
        </p:nvSpPr>
        <p:spPr>
          <a:xfrm>
            <a:off x="4008240" y="3014245"/>
            <a:ext cx="4720753" cy="510588"/>
          </a:xfrm>
          <a:prstGeom prst="borderCallout2">
            <a:avLst>
              <a:gd name="adj1" fmla="val 17315"/>
              <a:gd name="adj2" fmla="val 385"/>
              <a:gd name="adj3" fmla="val 17219"/>
              <a:gd name="adj4" fmla="val -9087"/>
              <a:gd name="adj5" fmla="val -59125"/>
              <a:gd name="adj6" fmla="val -23917"/>
            </a:avLst>
          </a:prstGeom>
          <a:solidFill>
            <a:srgbClr val="F29400"/>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smtClean="0">
                <a:solidFill>
                  <a:schemeClr val="tx1"/>
                </a:solidFill>
              </a:rPr>
              <a:t>3. Provide a </a:t>
            </a:r>
            <a:r>
              <a:rPr lang="en-US" sz="1400" dirty="0" smtClean="0">
                <a:solidFill>
                  <a:srgbClr val="044ABC"/>
                </a:solidFill>
              </a:rPr>
              <a:t>name</a:t>
            </a:r>
            <a:r>
              <a:rPr lang="en-US" sz="1400" dirty="0" smtClean="0">
                <a:solidFill>
                  <a:schemeClr val="tx1"/>
                </a:solidFill>
              </a:rPr>
              <a:t> for the test and select the test template</a:t>
            </a:r>
          </a:p>
          <a:p>
            <a:r>
              <a:rPr lang="en-US" sz="1400" dirty="0" smtClean="0">
                <a:solidFill>
                  <a:schemeClr val="tx1"/>
                </a:solidFill>
              </a:rPr>
              <a:t>4. </a:t>
            </a:r>
            <a:r>
              <a:rPr lang="en-US" sz="1400" dirty="0" smtClean="0">
                <a:solidFill>
                  <a:srgbClr val="044ABC"/>
                </a:solidFill>
              </a:rPr>
              <a:t>Save</a:t>
            </a:r>
            <a:r>
              <a:rPr lang="en-US" sz="1400" dirty="0" smtClean="0">
                <a:solidFill>
                  <a:schemeClr val="tx1"/>
                </a:solidFill>
              </a:rPr>
              <a:t> the test</a:t>
            </a:r>
          </a:p>
        </p:txBody>
      </p:sp>
      <p:sp>
        <p:nvSpPr>
          <p:cNvPr id="19" name="Rectangle 18"/>
          <p:cNvSpPr/>
          <p:nvPr/>
        </p:nvSpPr>
        <p:spPr>
          <a:xfrm>
            <a:off x="8197898" y="6370958"/>
            <a:ext cx="681818" cy="19000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Line Callout 2 20"/>
          <p:cNvSpPr/>
          <p:nvPr/>
        </p:nvSpPr>
        <p:spPr>
          <a:xfrm>
            <a:off x="4008240" y="4311244"/>
            <a:ext cx="4720753" cy="510588"/>
          </a:xfrm>
          <a:prstGeom prst="borderCallout2">
            <a:avLst>
              <a:gd name="adj1" fmla="val 17315"/>
              <a:gd name="adj2" fmla="val 385"/>
              <a:gd name="adj3" fmla="val 17219"/>
              <a:gd name="adj4" fmla="val -9087"/>
              <a:gd name="adj5" fmla="val -59125"/>
              <a:gd name="adj6" fmla="val -23917"/>
            </a:avLst>
          </a:prstGeom>
          <a:solidFill>
            <a:schemeClr val="accent3">
              <a:lumMod val="95000"/>
            </a:schemeClr>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smtClean="0">
                <a:solidFill>
                  <a:schemeClr val="tx1"/>
                </a:solidFill>
              </a:rPr>
              <a:t>In our case The initiator side is the ETX-2I and the responding side is the MiNID</a:t>
            </a:r>
          </a:p>
        </p:txBody>
      </p:sp>
    </p:spTree>
    <p:extLst>
      <p:ext uri="{BB962C8B-B14F-4D97-AF65-F5344CB8AC3E}">
        <p14:creationId xmlns:p14="http://schemas.microsoft.com/office/powerpoint/2010/main" xmlns="" val="4000148279"/>
      </p:ext>
    </p:extLst>
  </p:cSld>
  <p:clrMapOvr>
    <a:masterClrMapping/>
  </p:clrMapOvr>
  <p:transition>
    <p:fade/>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Y.1564: Run the Test</a:t>
            </a:r>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2" cstate="print"/>
          <a:stretch>
            <a:fillRect/>
          </a:stretch>
        </p:blipFill>
        <p:spPr>
          <a:xfrm>
            <a:off x="0" y="1085938"/>
            <a:ext cx="8993874" cy="4907750"/>
          </a:xfrm>
          <a:prstGeom prst="rect">
            <a:avLst/>
          </a:prstGeom>
        </p:spPr>
      </p:pic>
      <p:pic>
        <p:nvPicPr>
          <p:cNvPr id="5" name="Picture 4"/>
          <p:cNvPicPr>
            <a:picLocks noChangeAspect="1"/>
          </p:cNvPicPr>
          <p:nvPr/>
        </p:nvPicPr>
        <p:blipFill>
          <a:blip r:embed="rId3" cstate="print"/>
          <a:stretch>
            <a:fillRect/>
          </a:stretch>
        </p:blipFill>
        <p:spPr>
          <a:xfrm>
            <a:off x="3197486" y="5260263"/>
            <a:ext cx="6734175" cy="146685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6" name="Down Arrow 5"/>
          <p:cNvSpPr/>
          <p:nvPr/>
        </p:nvSpPr>
        <p:spPr>
          <a:xfrm>
            <a:off x="5367910" y="2525123"/>
            <a:ext cx="377798" cy="2634018"/>
          </a:xfrm>
          <a:prstGeom prst="downArrow">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Line Callout 2 6"/>
          <p:cNvSpPr/>
          <p:nvPr/>
        </p:nvSpPr>
        <p:spPr>
          <a:xfrm>
            <a:off x="6371231" y="2779924"/>
            <a:ext cx="2767748" cy="1746914"/>
          </a:xfrm>
          <a:prstGeom prst="borderCallout2">
            <a:avLst>
              <a:gd name="adj1" fmla="val 17315"/>
              <a:gd name="adj2" fmla="val 385"/>
              <a:gd name="adj3" fmla="val 17219"/>
              <a:gd name="adj4" fmla="val -9087"/>
              <a:gd name="adj5" fmla="val -12903"/>
              <a:gd name="adj6" fmla="val -21936"/>
            </a:avLst>
          </a:prstGeom>
          <a:solidFill>
            <a:srgbClr val="F29400"/>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smtClean="0">
                <a:solidFill>
                  <a:schemeClr val="tx1"/>
                </a:solidFill>
              </a:rPr>
              <a:t>After clicking the “Save” button in the previous step- the test is automatically running. If everything is configured OK and according to the steps – the test status would be “Success”. Check the “error” column in a case of a failure</a:t>
            </a:r>
          </a:p>
        </p:txBody>
      </p:sp>
    </p:spTree>
    <p:extLst>
      <p:ext uri="{BB962C8B-B14F-4D97-AF65-F5344CB8AC3E}">
        <p14:creationId xmlns:p14="http://schemas.microsoft.com/office/powerpoint/2010/main" xmlns="" val="1801226802"/>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Scripts </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xmlns="" val="279249394"/>
              </p:ext>
            </p:extLst>
          </p:nvPr>
        </p:nvGraphicFramePr>
        <p:xfrm>
          <a:off x="84835" y="1184241"/>
          <a:ext cx="8830615" cy="3042592"/>
        </p:xfrm>
        <a:graphic>
          <a:graphicData uri="http://schemas.openxmlformats.org/drawingml/2006/table">
            <a:tbl>
              <a:tblPr firstRow="1" bandRow="1">
                <a:tableStyleId>{21E4AEA4-8DFA-4A89-87EB-49C32662AFE0}</a:tableStyleId>
              </a:tblPr>
              <a:tblGrid>
                <a:gridCol w="1090412"/>
                <a:gridCol w="3018160"/>
                <a:gridCol w="4722043"/>
              </a:tblGrid>
              <a:tr h="334850">
                <a:tc>
                  <a:txBody>
                    <a:bodyPr/>
                    <a:lstStyle/>
                    <a:p>
                      <a:r>
                        <a:rPr lang="en-US" dirty="0" smtClean="0"/>
                        <a:t>Device</a:t>
                      </a:r>
                      <a:endParaRPr lang="en-US" dirty="0"/>
                    </a:p>
                  </a:txBody>
                  <a:tcPr/>
                </a:tc>
                <a:tc>
                  <a:txBody>
                    <a:bodyPr/>
                    <a:lstStyle/>
                    <a:p>
                      <a:r>
                        <a:rPr lang="en-US" dirty="0" smtClean="0"/>
                        <a:t>SM Scripts</a:t>
                      </a:r>
                      <a:endParaRPr lang="en-US" dirty="0"/>
                    </a:p>
                  </a:txBody>
                  <a:tcPr/>
                </a:tc>
                <a:tc>
                  <a:txBody>
                    <a:bodyPr/>
                    <a:lstStyle/>
                    <a:p>
                      <a:r>
                        <a:rPr lang="en-US" dirty="0" smtClean="0"/>
                        <a:t>ERP, D-NFV</a:t>
                      </a:r>
                      <a:r>
                        <a:rPr lang="en-US" baseline="0" dirty="0" smtClean="0"/>
                        <a:t> and </a:t>
                      </a:r>
                      <a:r>
                        <a:rPr lang="en-US" dirty="0" smtClean="0"/>
                        <a:t>Management</a:t>
                      </a:r>
                      <a:r>
                        <a:rPr lang="en-US" baseline="0" dirty="0" smtClean="0"/>
                        <a:t> Scripts</a:t>
                      </a:r>
                      <a:endParaRPr lang="en-US" dirty="0"/>
                    </a:p>
                  </a:txBody>
                  <a:tcPr/>
                </a:tc>
              </a:tr>
              <a:tr h="756592">
                <a:tc>
                  <a:txBody>
                    <a:bodyPr/>
                    <a:lstStyle/>
                    <a:p>
                      <a:r>
                        <a:rPr lang="en-US" dirty="0" smtClean="0"/>
                        <a:t>ETX-5_A</a:t>
                      </a:r>
                    </a:p>
                    <a:p>
                      <a:endParaRPr lang="en-US" dirty="0"/>
                    </a:p>
                  </a:txBody>
                  <a:tcPr/>
                </a:tc>
                <a:tc>
                  <a:txBody>
                    <a:bodyPr/>
                    <a:lstStyle/>
                    <a:p>
                      <a:endParaRPr lang="en-US"/>
                    </a:p>
                  </a:txBody>
                  <a:tcPr/>
                </a:tc>
                <a:tc>
                  <a:txBody>
                    <a:bodyPr/>
                    <a:lstStyle/>
                    <a:p>
                      <a:endParaRPr lang="en-US"/>
                    </a:p>
                  </a:txBody>
                  <a:tcPr/>
                </a:tc>
              </a:tr>
              <a:tr h="370840">
                <a:tc>
                  <a:txBody>
                    <a:bodyPr/>
                    <a:lstStyle/>
                    <a:p>
                      <a:r>
                        <a:rPr lang="en-US" dirty="0" smtClean="0"/>
                        <a:t>ETX-5_B</a:t>
                      </a:r>
                    </a:p>
                    <a:p>
                      <a:endParaRPr lang="en-US" dirty="0"/>
                    </a:p>
                  </a:txBody>
                  <a:tcPr/>
                </a:tc>
                <a:tc>
                  <a:txBody>
                    <a:bodyPr/>
                    <a:lstStyle/>
                    <a:p>
                      <a:endParaRPr lang="en-US"/>
                    </a:p>
                  </a:txBody>
                  <a:tcPr/>
                </a:tc>
                <a:tc>
                  <a:txBody>
                    <a:bodyPr/>
                    <a:lstStyle/>
                    <a:p>
                      <a:endParaRPr lang="en-US" dirty="0"/>
                    </a:p>
                  </a:txBody>
                  <a:tcPr/>
                </a:tc>
              </a:tr>
              <a:tr h="370840">
                <a:tc>
                  <a:txBody>
                    <a:bodyPr/>
                    <a:lstStyle/>
                    <a:p>
                      <a:r>
                        <a:rPr lang="en-US" dirty="0" smtClean="0"/>
                        <a:t>ETX-220A</a:t>
                      </a:r>
                    </a:p>
                    <a:p>
                      <a:endParaRPr lang="en-US" dirty="0"/>
                    </a:p>
                  </a:txBody>
                  <a:tcPr/>
                </a:tc>
                <a:tc>
                  <a:txBody>
                    <a:bodyPr/>
                    <a:lstStyle/>
                    <a:p>
                      <a:endParaRPr lang="en-US" dirty="0"/>
                    </a:p>
                  </a:txBody>
                  <a:tcPr/>
                </a:tc>
                <a:tc>
                  <a:txBody>
                    <a:bodyPr/>
                    <a:lstStyle/>
                    <a:p>
                      <a:endParaRPr lang="en-US"/>
                    </a:p>
                  </a:txBody>
                  <a:tcPr/>
                </a:tc>
              </a:tr>
              <a:tr h="370840">
                <a:tc>
                  <a:txBody>
                    <a:bodyPr/>
                    <a:lstStyle/>
                    <a:p>
                      <a:r>
                        <a:rPr lang="en-US" dirty="0" smtClean="0"/>
                        <a:t>ETX-2i</a:t>
                      </a:r>
                    </a:p>
                    <a:p>
                      <a:endParaRPr lang="en-US" dirty="0"/>
                    </a:p>
                  </a:txBody>
                  <a:tcPr/>
                </a:tc>
                <a:tc>
                  <a:txBody>
                    <a:bodyPr/>
                    <a:lstStyle/>
                    <a:p>
                      <a:endParaRPr lang="en-US" dirty="0"/>
                    </a:p>
                  </a:txBody>
                  <a:tcPr/>
                </a:tc>
                <a:tc>
                  <a:txBody>
                    <a:bodyPr/>
                    <a:lstStyle/>
                    <a:p>
                      <a:endParaRPr lang="en-US" dirty="0"/>
                    </a:p>
                  </a:txBody>
                  <a:tcPr/>
                </a:tc>
              </a:tr>
            </a:tbl>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xmlns="" val="1743744778"/>
              </p:ext>
            </p:extLst>
          </p:nvPr>
        </p:nvGraphicFramePr>
        <p:xfrm>
          <a:off x="2154238" y="1651000"/>
          <a:ext cx="1127125" cy="482600"/>
        </p:xfrm>
        <a:graphic>
          <a:graphicData uri="http://schemas.openxmlformats.org/presentationml/2006/ole">
            <p:oleObj spid="_x0000_s2378" name="Packager Shell Object" showAsIcon="1" r:id="rId3" imgW="1126800" imgH="482400" progId="Package">
              <p:embed/>
            </p:oleObj>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xmlns="" val="1814147763"/>
              </p:ext>
            </p:extLst>
          </p:nvPr>
        </p:nvGraphicFramePr>
        <p:xfrm>
          <a:off x="2205767" y="2384096"/>
          <a:ext cx="1025525" cy="438150"/>
        </p:xfrm>
        <a:graphic>
          <a:graphicData uri="http://schemas.openxmlformats.org/presentationml/2006/ole">
            <p:oleObj spid="_x0000_s2379" name="Packager Shell Object" showAsIcon="1" r:id="rId4" imgW="1026000" imgH="437760" progId="Package">
              <p:embed/>
            </p:oleObj>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xmlns="" val="1142141065"/>
              </p:ext>
            </p:extLst>
          </p:nvPr>
        </p:nvGraphicFramePr>
        <p:xfrm>
          <a:off x="4922838" y="1651000"/>
          <a:ext cx="2933700" cy="482600"/>
        </p:xfrm>
        <a:graphic>
          <a:graphicData uri="http://schemas.openxmlformats.org/presentationml/2006/ole">
            <p:oleObj spid="_x0000_s2380" name="Packager Shell Object" showAsIcon="1" r:id="rId5" imgW="2933640" imgH="482400" progId="Package">
              <p:embed/>
            </p:oleObj>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xmlns="" val="3989838455"/>
              </p:ext>
            </p:extLst>
          </p:nvPr>
        </p:nvGraphicFramePr>
        <p:xfrm>
          <a:off x="5359400" y="2362200"/>
          <a:ext cx="2057400" cy="482600"/>
        </p:xfrm>
        <a:graphic>
          <a:graphicData uri="http://schemas.openxmlformats.org/presentationml/2006/ole">
            <p:oleObj spid="_x0000_s2381" name="Packager Shell Object" showAsIcon="1" r:id="rId6" imgW="2057040" imgH="482400" progId="Package">
              <p:embed/>
            </p:oleObj>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xmlns="" val="3522211499"/>
              </p:ext>
            </p:extLst>
          </p:nvPr>
        </p:nvGraphicFramePr>
        <p:xfrm>
          <a:off x="1870075" y="2986088"/>
          <a:ext cx="1698625" cy="482600"/>
        </p:xfrm>
        <a:graphic>
          <a:graphicData uri="http://schemas.openxmlformats.org/presentationml/2006/ole">
            <p:oleObj spid="_x0000_s2382" name="Packager Shell Object" showAsIcon="1" r:id="rId7" imgW="1699200" imgH="482400" progId="Package">
              <p:embed/>
            </p:oleObj>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xmlns="" val="3212102328"/>
              </p:ext>
            </p:extLst>
          </p:nvPr>
        </p:nvGraphicFramePr>
        <p:xfrm>
          <a:off x="5470525" y="2986088"/>
          <a:ext cx="1941513" cy="482600"/>
        </p:xfrm>
        <a:graphic>
          <a:graphicData uri="http://schemas.openxmlformats.org/presentationml/2006/ole">
            <p:oleObj spid="_x0000_s2383" name="Packager Shell Object" showAsIcon="1" r:id="rId8" imgW="1940760" imgH="482400" progId="Package">
              <p:embed/>
            </p:oleObj>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xmlns="" val="1581757168"/>
              </p:ext>
            </p:extLst>
          </p:nvPr>
        </p:nvGraphicFramePr>
        <p:xfrm>
          <a:off x="2311400" y="3609975"/>
          <a:ext cx="814388" cy="482600"/>
        </p:xfrm>
        <a:graphic>
          <a:graphicData uri="http://schemas.openxmlformats.org/presentationml/2006/ole">
            <p:oleObj spid="_x0000_s2384" name="Packager Shell Object" showAsIcon="1" r:id="rId9" imgW="813960" imgH="482400" progId="Package">
              <p:embed/>
            </p:oleObj>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xmlns="" val="3071743039"/>
              </p:ext>
            </p:extLst>
          </p:nvPr>
        </p:nvGraphicFramePr>
        <p:xfrm>
          <a:off x="5822338" y="3631829"/>
          <a:ext cx="1238250" cy="438150"/>
        </p:xfrm>
        <a:graphic>
          <a:graphicData uri="http://schemas.openxmlformats.org/presentationml/2006/ole">
            <p:oleObj spid="_x0000_s2385" name="Packager Shell Object" showAsIcon="1" r:id="rId10" imgW="1359360" imgH="482400" progId="Package">
              <p:embed/>
            </p:oleObj>
          </a:graphicData>
        </a:graphic>
      </p:graphicFrame>
      <p:sp>
        <p:nvSpPr>
          <p:cNvPr id="13" name="Block Arc 12"/>
          <p:cNvSpPr/>
          <p:nvPr/>
        </p:nvSpPr>
        <p:spPr>
          <a:xfrm>
            <a:off x="6374670" y="4262135"/>
            <a:ext cx="2272500" cy="2001515"/>
          </a:xfrm>
          <a:prstGeom prst="blockArc">
            <a:avLst>
              <a:gd name="adj1" fmla="val 10800000"/>
              <a:gd name="adj2" fmla="val 90182"/>
              <a:gd name="adj3" fmla="val 1487"/>
            </a:avLst>
          </a:prstGeom>
          <a:solidFill>
            <a:srgbClr val="F3A303"/>
          </a:solidFill>
          <a:ln>
            <a:solidFill>
              <a:srgbClr val="F3A3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Rectangle 13"/>
          <p:cNvSpPr/>
          <p:nvPr/>
        </p:nvSpPr>
        <p:spPr>
          <a:xfrm>
            <a:off x="7324907" y="3851504"/>
            <a:ext cx="459934" cy="292388"/>
          </a:xfrm>
          <a:prstGeom prst="rect">
            <a:avLst/>
          </a:prstGeom>
        </p:spPr>
        <p:txBody>
          <a:bodyPr wrap="none">
            <a:spAutoFit/>
          </a:bodyPr>
          <a:lstStyle/>
          <a:p>
            <a:pPr algn="ctr"/>
            <a:r>
              <a:rPr lang="en-US" sz="1300" b="1" dirty="0">
                <a:solidFill>
                  <a:schemeClr val="bg1">
                    <a:lumMod val="50000"/>
                  </a:schemeClr>
                </a:solidFill>
              </a:rPr>
              <a:t>LAG</a:t>
            </a:r>
          </a:p>
        </p:txBody>
      </p:sp>
      <p:grpSp>
        <p:nvGrpSpPr>
          <p:cNvPr id="15" name="Group 14"/>
          <p:cNvGrpSpPr/>
          <p:nvPr/>
        </p:nvGrpSpPr>
        <p:grpSpPr>
          <a:xfrm>
            <a:off x="6628666" y="4522013"/>
            <a:ext cx="1780404" cy="1765686"/>
            <a:chOff x="3599513" y="3321495"/>
            <a:chExt cx="1638914" cy="1638914"/>
          </a:xfrm>
        </p:grpSpPr>
        <p:sp>
          <p:nvSpPr>
            <p:cNvPr id="16" name="Oval 15"/>
            <p:cNvSpPr/>
            <p:nvPr/>
          </p:nvSpPr>
          <p:spPr>
            <a:xfrm>
              <a:off x="3599513" y="3321495"/>
              <a:ext cx="1638914" cy="1638914"/>
            </a:xfrm>
            <a:prstGeom prst="ellipse">
              <a:avLst/>
            </a:prstGeom>
            <a:noFill/>
            <a:ln w="57150">
              <a:solidFill>
                <a:srgbClr val="F3AE4A"/>
              </a:solidFill>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17" name="TextBox 16"/>
            <p:cNvSpPr txBox="1"/>
            <p:nvPr/>
          </p:nvSpPr>
          <p:spPr>
            <a:xfrm>
              <a:off x="4207316" y="3817406"/>
              <a:ext cx="621528" cy="457087"/>
            </a:xfrm>
            <a:prstGeom prst="rect">
              <a:avLst/>
            </a:prstGeom>
          </p:spPr>
          <p:txBody>
            <a:bodyPr wrap="none" rtlCol="0" anchor="ctr">
              <a:spAutoFit/>
            </a:bodyPr>
            <a:lstStyle/>
            <a:p>
              <a:pPr algn="ctr"/>
              <a:r>
                <a:rPr lang="en-US" sz="1300" b="1" dirty="0"/>
                <a:t>10G </a:t>
              </a:r>
            </a:p>
            <a:p>
              <a:pPr algn="ctr"/>
              <a:r>
                <a:rPr lang="en-US" sz="1300" b="1" dirty="0"/>
                <a:t>G.8032</a:t>
              </a:r>
              <a:endParaRPr lang="en-US" sz="1300" b="1" kern="0" dirty="0"/>
            </a:p>
          </p:txBody>
        </p:sp>
      </p:grpSp>
      <p:grpSp>
        <p:nvGrpSpPr>
          <p:cNvPr id="18" name="Group 17"/>
          <p:cNvGrpSpPr/>
          <p:nvPr/>
        </p:nvGrpSpPr>
        <p:grpSpPr>
          <a:xfrm>
            <a:off x="6018615" y="4999185"/>
            <a:ext cx="1108147" cy="730635"/>
            <a:chOff x="5857747" y="2414467"/>
            <a:chExt cx="862586" cy="478051"/>
          </a:xfrm>
        </p:grpSpPr>
        <p:pic>
          <p:nvPicPr>
            <p:cNvPr id="19" name="Picture 18" descr="RAD 2U_Modules.png"/>
            <p:cNvPicPr>
              <a:picLocks noChangeAspect="1"/>
            </p:cNvPicPr>
            <p:nvPr/>
          </p:nvPicPr>
          <p:blipFill>
            <a:blip r:embed="rId11" cstate="print"/>
            <a:stretch>
              <a:fillRect/>
            </a:stretch>
          </p:blipFill>
          <p:spPr>
            <a:xfrm>
              <a:off x="5857747" y="2456653"/>
              <a:ext cx="862586" cy="435865"/>
            </a:xfrm>
            <a:prstGeom prst="rect">
              <a:avLst/>
            </a:prstGeom>
          </p:spPr>
        </p:pic>
        <p:sp>
          <p:nvSpPr>
            <p:cNvPr id="20" name="TextBox 19"/>
            <p:cNvSpPr txBox="1"/>
            <p:nvPr/>
          </p:nvSpPr>
          <p:spPr>
            <a:xfrm>
              <a:off x="6009981" y="2414467"/>
              <a:ext cx="523072" cy="171170"/>
            </a:xfrm>
            <a:prstGeom prst="rect">
              <a:avLst/>
            </a:prstGeom>
          </p:spPr>
          <p:txBody>
            <a:bodyPr wrap="none" rtlCol="0" anchor="ctr">
              <a:spAutoFit/>
            </a:bodyPr>
            <a:lstStyle/>
            <a:p>
              <a:pPr algn="ctr"/>
              <a:r>
                <a:rPr lang="en-US" sz="1100" b="1" kern="0" dirty="0" smtClean="0"/>
                <a:t>ETX-5_A</a:t>
              </a:r>
            </a:p>
          </p:txBody>
        </p:sp>
      </p:grpSp>
      <p:grpSp>
        <p:nvGrpSpPr>
          <p:cNvPr id="21" name="Group 20"/>
          <p:cNvGrpSpPr/>
          <p:nvPr/>
        </p:nvGrpSpPr>
        <p:grpSpPr>
          <a:xfrm>
            <a:off x="6798437" y="6145615"/>
            <a:ext cx="1501965" cy="481543"/>
            <a:chOff x="6988187" y="2541128"/>
            <a:chExt cx="1212722" cy="351390"/>
          </a:xfrm>
        </p:grpSpPr>
        <p:pic>
          <p:nvPicPr>
            <p:cNvPr id="22" name="Picture 21" descr="RAD 1U_Wide.png"/>
            <p:cNvPicPr>
              <a:picLocks noChangeAspect="1"/>
            </p:cNvPicPr>
            <p:nvPr/>
          </p:nvPicPr>
          <p:blipFill>
            <a:blip r:embed="rId12" cstate="print"/>
            <a:stretch>
              <a:fillRect/>
            </a:stretch>
          </p:blipFill>
          <p:spPr>
            <a:xfrm>
              <a:off x="6988187" y="2541128"/>
              <a:ext cx="1212722" cy="351390"/>
            </a:xfrm>
            <a:prstGeom prst="rect">
              <a:avLst/>
            </a:prstGeom>
          </p:spPr>
        </p:pic>
        <p:sp>
          <p:nvSpPr>
            <p:cNvPr id="23" name="TextBox 22"/>
            <p:cNvSpPr txBox="1"/>
            <p:nvPr/>
          </p:nvSpPr>
          <p:spPr>
            <a:xfrm>
              <a:off x="7296758" y="2612412"/>
              <a:ext cx="745717" cy="261610"/>
            </a:xfrm>
            <a:prstGeom prst="rect">
              <a:avLst/>
            </a:prstGeom>
          </p:spPr>
          <p:txBody>
            <a:bodyPr wrap="none" rtlCol="0" anchor="ctr">
              <a:spAutoFit/>
            </a:bodyPr>
            <a:lstStyle/>
            <a:p>
              <a:pPr algn="ctr"/>
              <a:r>
                <a:rPr lang="en-US" sz="1100" b="1" kern="0" dirty="0" smtClean="0"/>
                <a:t>ETX-220A</a:t>
              </a:r>
            </a:p>
          </p:txBody>
        </p:sp>
      </p:grpSp>
      <p:grpSp>
        <p:nvGrpSpPr>
          <p:cNvPr id="24" name="Group 23"/>
          <p:cNvGrpSpPr/>
          <p:nvPr/>
        </p:nvGrpSpPr>
        <p:grpSpPr>
          <a:xfrm>
            <a:off x="8014462" y="5017270"/>
            <a:ext cx="1108147" cy="730635"/>
            <a:chOff x="5857747" y="2414467"/>
            <a:chExt cx="862586" cy="478051"/>
          </a:xfrm>
        </p:grpSpPr>
        <p:pic>
          <p:nvPicPr>
            <p:cNvPr id="25" name="Picture 24" descr="RAD 2U_Modules.png"/>
            <p:cNvPicPr>
              <a:picLocks noChangeAspect="1"/>
            </p:cNvPicPr>
            <p:nvPr/>
          </p:nvPicPr>
          <p:blipFill>
            <a:blip r:embed="rId11" cstate="print"/>
            <a:stretch>
              <a:fillRect/>
            </a:stretch>
          </p:blipFill>
          <p:spPr>
            <a:xfrm>
              <a:off x="5857747" y="2456653"/>
              <a:ext cx="862586" cy="435865"/>
            </a:xfrm>
            <a:prstGeom prst="rect">
              <a:avLst/>
            </a:prstGeom>
          </p:spPr>
        </p:pic>
        <p:sp>
          <p:nvSpPr>
            <p:cNvPr id="26" name="TextBox 25"/>
            <p:cNvSpPr txBox="1"/>
            <p:nvPr/>
          </p:nvSpPr>
          <p:spPr>
            <a:xfrm>
              <a:off x="6012479" y="2414467"/>
              <a:ext cx="518081" cy="171170"/>
            </a:xfrm>
            <a:prstGeom prst="rect">
              <a:avLst/>
            </a:prstGeom>
          </p:spPr>
          <p:txBody>
            <a:bodyPr wrap="none" rtlCol="0" anchor="ctr">
              <a:spAutoFit/>
            </a:bodyPr>
            <a:lstStyle/>
            <a:p>
              <a:pPr algn="ctr"/>
              <a:r>
                <a:rPr lang="en-US" sz="1100" b="1" kern="0" dirty="0" smtClean="0"/>
                <a:t>ETX-5_B</a:t>
              </a:r>
            </a:p>
          </p:txBody>
        </p:sp>
      </p:grpSp>
      <p:sp>
        <p:nvSpPr>
          <p:cNvPr id="27" name="Oval 26"/>
          <p:cNvSpPr/>
          <p:nvPr/>
        </p:nvSpPr>
        <p:spPr>
          <a:xfrm>
            <a:off x="7417655" y="4111032"/>
            <a:ext cx="189328" cy="575334"/>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6691189" y="4863621"/>
            <a:ext cx="599844" cy="246221"/>
          </a:xfrm>
          <a:prstGeom prst="rect">
            <a:avLst/>
          </a:prstGeom>
        </p:spPr>
        <p:txBody>
          <a:bodyPr wrap="none" rtlCol="0" anchor="ctr">
            <a:spAutoFit/>
          </a:bodyPr>
          <a:lstStyle/>
          <a:p>
            <a:pPr algn="ctr"/>
            <a:r>
              <a:rPr lang="en-US" sz="1000" kern="0" dirty="0" smtClean="0"/>
              <a:t>MC-A/1</a:t>
            </a:r>
          </a:p>
        </p:txBody>
      </p:sp>
      <p:sp>
        <p:nvSpPr>
          <p:cNvPr id="29" name="TextBox 28"/>
          <p:cNvSpPr txBox="1"/>
          <p:nvPr/>
        </p:nvSpPr>
        <p:spPr>
          <a:xfrm>
            <a:off x="6977260" y="5943891"/>
            <a:ext cx="365806" cy="246221"/>
          </a:xfrm>
          <a:prstGeom prst="rect">
            <a:avLst/>
          </a:prstGeom>
        </p:spPr>
        <p:txBody>
          <a:bodyPr wrap="none" rtlCol="0" anchor="ctr">
            <a:spAutoFit/>
          </a:bodyPr>
          <a:lstStyle/>
          <a:p>
            <a:pPr algn="ctr"/>
            <a:r>
              <a:rPr lang="en-US" sz="1000" kern="0" dirty="0" smtClean="0"/>
              <a:t>4/1</a:t>
            </a:r>
          </a:p>
        </p:txBody>
      </p:sp>
      <p:sp>
        <p:nvSpPr>
          <p:cNvPr id="30" name="TextBox 29"/>
          <p:cNvSpPr txBox="1"/>
          <p:nvPr/>
        </p:nvSpPr>
        <p:spPr>
          <a:xfrm>
            <a:off x="7712724" y="5958261"/>
            <a:ext cx="365806" cy="246221"/>
          </a:xfrm>
          <a:prstGeom prst="rect">
            <a:avLst/>
          </a:prstGeom>
        </p:spPr>
        <p:txBody>
          <a:bodyPr wrap="none" rtlCol="0" anchor="ctr">
            <a:spAutoFit/>
          </a:bodyPr>
          <a:lstStyle/>
          <a:p>
            <a:pPr algn="ctr"/>
            <a:r>
              <a:rPr lang="en-US" sz="1000" kern="0" dirty="0" smtClean="0"/>
              <a:t>4/2</a:t>
            </a:r>
          </a:p>
        </p:txBody>
      </p:sp>
      <p:sp>
        <p:nvSpPr>
          <p:cNvPr id="31" name="Oval 30"/>
          <p:cNvSpPr/>
          <p:nvPr/>
        </p:nvSpPr>
        <p:spPr>
          <a:xfrm>
            <a:off x="6323336" y="5438607"/>
            <a:ext cx="539351" cy="254100"/>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000" b="1" dirty="0" smtClean="0">
                <a:solidFill>
                  <a:srgbClr val="FF0000"/>
                </a:solidFill>
              </a:rPr>
              <a:t>RPL</a:t>
            </a:r>
            <a:endParaRPr lang="en-US" sz="1000" b="1" dirty="0">
              <a:solidFill>
                <a:srgbClr val="FF0000"/>
              </a:solidFill>
            </a:endParaRPr>
          </a:p>
        </p:txBody>
      </p:sp>
      <p:sp>
        <p:nvSpPr>
          <p:cNvPr id="32" name="TextBox 31"/>
          <p:cNvSpPr txBox="1"/>
          <p:nvPr/>
        </p:nvSpPr>
        <p:spPr>
          <a:xfrm>
            <a:off x="5981840" y="4701934"/>
            <a:ext cx="590226" cy="246221"/>
          </a:xfrm>
          <a:prstGeom prst="rect">
            <a:avLst/>
          </a:prstGeom>
        </p:spPr>
        <p:txBody>
          <a:bodyPr wrap="none" rtlCol="0" anchor="ctr">
            <a:spAutoFit/>
          </a:bodyPr>
          <a:lstStyle/>
          <a:p>
            <a:pPr algn="ctr"/>
            <a:r>
              <a:rPr lang="en-US" sz="1000" kern="0" dirty="0" smtClean="0"/>
              <a:t>MC-A/2</a:t>
            </a:r>
          </a:p>
        </p:txBody>
      </p:sp>
      <p:sp>
        <p:nvSpPr>
          <p:cNvPr id="33" name="TextBox 32"/>
          <p:cNvSpPr txBox="1"/>
          <p:nvPr/>
        </p:nvSpPr>
        <p:spPr>
          <a:xfrm>
            <a:off x="7745322" y="4883503"/>
            <a:ext cx="599844" cy="246221"/>
          </a:xfrm>
          <a:prstGeom prst="rect">
            <a:avLst/>
          </a:prstGeom>
        </p:spPr>
        <p:txBody>
          <a:bodyPr wrap="none" rtlCol="0" anchor="ctr">
            <a:spAutoFit/>
          </a:bodyPr>
          <a:lstStyle/>
          <a:p>
            <a:pPr algn="ctr"/>
            <a:r>
              <a:rPr lang="en-US" sz="1000" kern="0" dirty="0" smtClean="0"/>
              <a:t>MC-A/1</a:t>
            </a:r>
          </a:p>
        </p:txBody>
      </p:sp>
      <p:sp>
        <p:nvSpPr>
          <p:cNvPr id="34" name="TextBox 33"/>
          <p:cNvSpPr txBox="1"/>
          <p:nvPr/>
        </p:nvSpPr>
        <p:spPr>
          <a:xfrm>
            <a:off x="8470458" y="4727343"/>
            <a:ext cx="590226" cy="246221"/>
          </a:xfrm>
          <a:prstGeom prst="rect">
            <a:avLst/>
          </a:prstGeom>
        </p:spPr>
        <p:txBody>
          <a:bodyPr wrap="none" rtlCol="0" anchor="ctr">
            <a:spAutoFit/>
          </a:bodyPr>
          <a:lstStyle/>
          <a:p>
            <a:pPr algn="ctr"/>
            <a:r>
              <a:rPr lang="en-US" sz="1000" kern="0" dirty="0" smtClean="0"/>
              <a:t>MC-A/2</a:t>
            </a:r>
          </a:p>
        </p:txBody>
      </p:sp>
      <p:sp>
        <p:nvSpPr>
          <p:cNvPr id="35" name="TextBox 34"/>
          <p:cNvSpPr txBox="1"/>
          <p:nvPr/>
        </p:nvSpPr>
        <p:spPr>
          <a:xfrm>
            <a:off x="7783417" y="5683142"/>
            <a:ext cx="590226" cy="246221"/>
          </a:xfrm>
          <a:prstGeom prst="rect">
            <a:avLst/>
          </a:prstGeom>
        </p:spPr>
        <p:txBody>
          <a:bodyPr wrap="none" rtlCol="0" anchor="ctr">
            <a:spAutoFit/>
          </a:bodyPr>
          <a:lstStyle/>
          <a:p>
            <a:pPr algn="ctr"/>
            <a:r>
              <a:rPr lang="en-US" sz="1000" kern="0" dirty="0" smtClean="0"/>
              <a:t>MC-A/3</a:t>
            </a:r>
          </a:p>
        </p:txBody>
      </p:sp>
      <p:sp>
        <p:nvSpPr>
          <p:cNvPr id="36" name="TextBox 35"/>
          <p:cNvSpPr txBox="1"/>
          <p:nvPr/>
        </p:nvSpPr>
        <p:spPr>
          <a:xfrm>
            <a:off x="6664401" y="5662908"/>
            <a:ext cx="590226" cy="246221"/>
          </a:xfrm>
          <a:prstGeom prst="rect">
            <a:avLst/>
          </a:prstGeom>
        </p:spPr>
        <p:txBody>
          <a:bodyPr wrap="none" rtlCol="0" anchor="ctr">
            <a:spAutoFit/>
          </a:bodyPr>
          <a:lstStyle/>
          <a:p>
            <a:pPr algn="ctr"/>
            <a:r>
              <a:rPr lang="en-US" sz="1000" kern="0" dirty="0" smtClean="0"/>
              <a:t>MC-A/3</a:t>
            </a:r>
          </a:p>
        </p:txBody>
      </p:sp>
      <p:cxnSp>
        <p:nvCxnSpPr>
          <p:cNvPr id="37" name="Elbow Connector 36"/>
          <p:cNvCxnSpPr>
            <a:stCxn id="19" idx="1"/>
            <a:endCxn id="40" idx="3"/>
          </p:cNvCxnSpPr>
          <p:nvPr/>
        </p:nvCxnSpPr>
        <p:spPr>
          <a:xfrm rot="10800000">
            <a:off x="5272755" y="5198740"/>
            <a:ext cx="745861" cy="198001"/>
          </a:xfrm>
          <a:prstGeom prst="bentConnector3">
            <a:avLst/>
          </a:prstGeom>
          <a:ln w="28575">
            <a:solidFill>
              <a:srgbClr val="4D4948"/>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4348824" y="4913871"/>
            <a:ext cx="551754" cy="237501"/>
          </a:xfrm>
          <a:prstGeom prst="rect">
            <a:avLst/>
          </a:prstGeom>
        </p:spPr>
        <p:txBody>
          <a:bodyPr wrap="none" rtlCol="0" anchor="ctr">
            <a:spAutoFit/>
          </a:bodyPr>
          <a:lstStyle/>
          <a:p>
            <a:pPr algn="ctr">
              <a:lnSpc>
                <a:spcPct val="85000"/>
              </a:lnSpc>
            </a:pPr>
            <a:r>
              <a:rPr lang="en-US" sz="1100" b="1" kern="0" dirty="0" smtClean="0"/>
              <a:t>ETX-2i</a:t>
            </a:r>
          </a:p>
        </p:txBody>
      </p:sp>
      <p:sp>
        <p:nvSpPr>
          <p:cNvPr id="39" name="TextBox 38"/>
          <p:cNvSpPr txBox="1"/>
          <p:nvPr/>
        </p:nvSpPr>
        <p:spPr>
          <a:xfrm>
            <a:off x="5142238" y="4994646"/>
            <a:ext cx="376212" cy="246221"/>
          </a:xfrm>
          <a:prstGeom prst="rect">
            <a:avLst/>
          </a:prstGeom>
        </p:spPr>
        <p:txBody>
          <a:bodyPr wrap="square" rtlCol="0" anchor="ctr">
            <a:spAutoFit/>
          </a:bodyPr>
          <a:lstStyle/>
          <a:p>
            <a:pPr algn="ctr"/>
            <a:r>
              <a:rPr lang="en-US" sz="1000" kern="0" dirty="0" smtClean="0"/>
              <a:t>0/1</a:t>
            </a:r>
          </a:p>
        </p:txBody>
      </p:sp>
      <p:pic>
        <p:nvPicPr>
          <p:cNvPr id="40" name="Picture 39"/>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a:off x="4414377" y="5012630"/>
            <a:ext cx="858377" cy="372217"/>
          </a:xfrm>
          <a:prstGeom prst="rect">
            <a:avLst/>
          </a:prstGeom>
        </p:spPr>
      </p:pic>
      <p:cxnSp>
        <p:nvCxnSpPr>
          <p:cNvPr id="43" name="Elbow Connector 42"/>
          <p:cNvCxnSpPr/>
          <p:nvPr/>
        </p:nvCxnSpPr>
        <p:spPr>
          <a:xfrm flipV="1">
            <a:off x="4929585" y="6325274"/>
            <a:ext cx="1879696" cy="249790"/>
          </a:xfrm>
          <a:prstGeom prst="bentConnector3">
            <a:avLst>
              <a:gd name="adj1" fmla="val 50000"/>
            </a:avLst>
          </a:prstGeom>
          <a:ln w="28575">
            <a:solidFill>
              <a:srgbClr val="4D4948"/>
            </a:solidFill>
          </a:ln>
        </p:spPr>
        <p:style>
          <a:lnRef idx="1">
            <a:schemeClr val="accent1"/>
          </a:lnRef>
          <a:fillRef idx="0">
            <a:schemeClr val="accent1"/>
          </a:fillRef>
          <a:effectRef idx="0">
            <a:schemeClr val="accent1"/>
          </a:effectRef>
          <a:fontRef idx="minor">
            <a:schemeClr val="tx1"/>
          </a:fontRef>
        </p:style>
      </p:cxnSp>
      <p:pic>
        <p:nvPicPr>
          <p:cNvPr id="44" name="Picture 43" descr="Switch.png"/>
          <p:cNvPicPr>
            <a:picLocks noChangeAspect="1"/>
          </p:cNvPicPr>
          <p:nvPr/>
        </p:nvPicPr>
        <p:blipFill>
          <a:blip r:embed="rId14" cstate="print"/>
          <a:stretch>
            <a:fillRect/>
          </a:stretch>
        </p:blipFill>
        <p:spPr>
          <a:xfrm>
            <a:off x="4519677" y="6427344"/>
            <a:ext cx="359665" cy="359665"/>
          </a:xfrm>
          <a:prstGeom prst="rect">
            <a:avLst/>
          </a:prstGeom>
        </p:spPr>
      </p:pic>
      <p:pic>
        <p:nvPicPr>
          <p:cNvPr id="45" name="Picture 44" descr="MiNIDIconL.png"/>
          <p:cNvPicPr>
            <a:picLocks noChangeAspect="1"/>
          </p:cNvPicPr>
          <p:nvPr/>
        </p:nvPicPr>
        <p:blipFill>
          <a:blip r:embed="rId15" cstate="print"/>
          <a:stretch>
            <a:fillRect/>
          </a:stretch>
        </p:blipFill>
        <p:spPr>
          <a:xfrm>
            <a:off x="4799157" y="6534153"/>
            <a:ext cx="413973" cy="128792"/>
          </a:xfrm>
          <a:prstGeom prst="rect">
            <a:avLst/>
          </a:prstGeom>
        </p:spPr>
      </p:pic>
      <p:sp>
        <p:nvSpPr>
          <p:cNvPr id="46" name="TextBox 45"/>
          <p:cNvSpPr txBox="1"/>
          <p:nvPr/>
        </p:nvSpPr>
        <p:spPr>
          <a:xfrm>
            <a:off x="4771326" y="6584016"/>
            <a:ext cx="561371" cy="261610"/>
          </a:xfrm>
          <a:prstGeom prst="rect">
            <a:avLst/>
          </a:prstGeom>
        </p:spPr>
        <p:txBody>
          <a:bodyPr wrap="none" rtlCol="0" anchor="ctr">
            <a:spAutoFit/>
          </a:bodyPr>
          <a:lstStyle/>
          <a:p>
            <a:pPr algn="ctr"/>
            <a:r>
              <a:rPr lang="en-US" sz="1100" b="1" kern="0" dirty="0" smtClean="0"/>
              <a:t>MiNID</a:t>
            </a:r>
          </a:p>
        </p:txBody>
      </p:sp>
      <p:sp>
        <p:nvSpPr>
          <p:cNvPr id="47" name="TextBox 46"/>
          <p:cNvSpPr txBox="1"/>
          <p:nvPr/>
        </p:nvSpPr>
        <p:spPr>
          <a:xfrm>
            <a:off x="5033813" y="6376156"/>
            <a:ext cx="1034378" cy="246221"/>
          </a:xfrm>
          <a:prstGeom prst="rect">
            <a:avLst/>
          </a:prstGeom>
        </p:spPr>
        <p:txBody>
          <a:bodyPr wrap="square" rtlCol="0" anchor="ctr">
            <a:spAutoFit/>
          </a:bodyPr>
          <a:lstStyle/>
          <a:p>
            <a:pPr algn="ctr"/>
            <a:r>
              <a:rPr lang="en-US" sz="1000" kern="0" dirty="0" smtClean="0"/>
              <a:t>MSA/Port 1</a:t>
            </a:r>
          </a:p>
        </p:txBody>
      </p:sp>
      <p:sp>
        <p:nvSpPr>
          <p:cNvPr id="3" name="TextBox 2"/>
          <p:cNvSpPr txBox="1"/>
          <p:nvPr/>
        </p:nvSpPr>
        <p:spPr>
          <a:xfrm>
            <a:off x="559494" y="6453211"/>
            <a:ext cx="4057361" cy="261610"/>
          </a:xfrm>
          <a:prstGeom prst="rect">
            <a:avLst/>
          </a:prstGeom>
        </p:spPr>
        <p:txBody>
          <a:bodyPr wrap="square" rtlCol="0" anchor="ctr">
            <a:spAutoFit/>
          </a:bodyPr>
          <a:lstStyle/>
          <a:p>
            <a:pPr algn="ctr"/>
            <a:r>
              <a:rPr lang="en-US" sz="1100" b="1" kern="0" dirty="0" smtClean="0"/>
              <a:t>*MiNID Configuration is done via Web browser and RADview</a:t>
            </a:r>
          </a:p>
        </p:txBody>
      </p:sp>
    </p:spTree>
    <p:extLst>
      <p:ext uri="{BB962C8B-B14F-4D97-AF65-F5344CB8AC3E}">
        <p14:creationId xmlns:p14="http://schemas.microsoft.com/office/powerpoint/2010/main" xmlns="" val="2311861446"/>
      </p:ext>
    </p:extLst>
  </p:cSld>
  <p:clrMapOvr>
    <a:masterClrMapping/>
  </p:clrMapOvr>
  <p:transition>
    <p:fade/>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stretch>
            <a:fillRect/>
          </a:stretch>
        </p:blipFill>
        <p:spPr>
          <a:xfrm>
            <a:off x="38640" y="4200261"/>
            <a:ext cx="9017564" cy="2616343"/>
          </a:xfrm>
          <a:prstGeom prst="rect">
            <a:avLst/>
          </a:prstGeom>
        </p:spPr>
      </p:pic>
      <p:sp>
        <p:nvSpPr>
          <p:cNvPr id="2" name="Title 1"/>
          <p:cNvSpPr>
            <a:spLocks noGrp="1"/>
          </p:cNvSpPr>
          <p:nvPr>
            <p:ph type="title"/>
          </p:nvPr>
        </p:nvSpPr>
        <p:spPr/>
        <p:txBody>
          <a:bodyPr/>
          <a:lstStyle/>
          <a:p>
            <a:r>
              <a:rPr lang="en-US" dirty="0" smtClean="0"/>
              <a:t>Y.1564: Analyze The Test Results </a:t>
            </a:r>
            <a:endParaRPr lang="en-US" dirty="0"/>
          </a:p>
        </p:txBody>
      </p:sp>
      <p:sp>
        <p:nvSpPr>
          <p:cNvPr id="3" name="Text Placeholder 2"/>
          <p:cNvSpPr>
            <a:spLocks noGrp="1"/>
          </p:cNvSpPr>
          <p:nvPr>
            <p:ph type="body" sz="quarter" idx="10"/>
          </p:nvPr>
        </p:nvSpPr>
        <p:spPr>
          <a:xfrm>
            <a:off x="219326" y="1256630"/>
            <a:ext cx="8442288" cy="4773692"/>
          </a:xfrm>
        </p:spPr>
        <p:txBody>
          <a:bodyPr/>
          <a:lstStyle/>
          <a:p>
            <a:r>
              <a:rPr lang="en-US" dirty="0" smtClean="0"/>
              <a:t>You can view the general result of the test and also a detailed results in another page by clicking the “</a:t>
            </a:r>
            <a:r>
              <a:rPr lang="en-US" dirty="0" smtClean="0">
                <a:solidFill>
                  <a:srgbClr val="044ABC"/>
                </a:solidFill>
              </a:rPr>
              <a:t>View Results</a:t>
            </a:r>
            <a:r>
              <a:rPr lang="en-US" dirty="0" smtClean="0"/>
              <a:t>” button </a:t>
            </a:r>
          </a:p>
        </p:txBody>
      </p:sp>
      <p:sp>
        <p:nvSpPr>
          <p:cNvPr id="5" name="Left Arrow 4"/>
          <p:cNvSpPr/>
          <p:nvPr/>
        </p:nvSpPr>
        <p:spPr>
          <a:xfrm rot="16200000">
            <a:off x="7716126" y="4042276"/>
            <a:ext cx="575187" cy="250723"/>
          </a:xfrm>
          <a:prstGeom prst="leftArrow">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5935" y="5012987"/>
            <a:ext cx="8803665" cy="16755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3" cstate="print"/>
          <a:srcRect r="41343" b="25112"/>
          <a:stretch/>
        </p:blipFill>
        <p:spPr>
          <a:xfrm>
            <a:off x="3546376" y="2342156"/>
            <a:ext cx="5586729" cy="1553668"/>
          </a:xfrm>
          <a:prstGeom prst="rect">
            <a:avLst/>
          </a:prstGeom>
        </p:spPr>
      </p:pic>
      <p:pic>
        <p:nvPicPr>
          <p:cNvPr id="11" name="Picture 10"/>
          <p:cNvPicPr>
            <a:picLocks noChangeAspect="1"/>
          </p:cNvPicPr>
          <p:nvPr/>
        </p:nvPicPr>
        <p:blipFill rotWithShape="1">
          <a:blip r:embed="rId3" cstate="print"/>
          <a:srcRect l="7872" r="88435" b="83854"/>
          <a:stretch/>
        </p:blipFill>
        <p:spPr>
          <a:xfrm>
            <a:off x="6816341" y="1612092"/>
            <a:ext cx="481132" cy="458250"/>
          </a:xfrm>
          <a:prstGeom prst="rect">
            <a:avLst/>
          </a:prstGeom>
        </p:spPr>
      </p:pic>
      <p:sp>
        <p:nvSpPr>
          <p:cNvPr id="10" name="Rectangle 9"/>
          <p:cNvSpPr/>
          <p:nvPr/>
        </p:nvSpPr>
        <p:spPr>
          <a:xfrm>
            <a:off x="4302393" y="2378846"/>
            <a:ext cx="330747" cy="34959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153009264"/>
      </p:ext>
    </p:extLst>
  </p:cSld>
  <p:clrMapOvr>
    <a:masterClrMapping/>
  </p:clrMapOvr>
  <p:transition>
    <p:fade/>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Y.1564: Analyze The Test Results </a:t>
            </a:r>
          </a:p>
        </p:txBody>
      </p:sp>
      <p:sp>
        <p:nvSpPr>
          <p:cNvPr id="3" name="Text Placeholder 2"/>
          <p:cNvSpPr>
            <a:spLocks noGrp="1"/>
          </p:cNvSpPr>
          <p:nvPr>
            <p:ph type="body" sz="quarter" idx="10"/>
          </p:nvPr>
        </p:nvSpPr>
        <p:spPr/>
        <p:txBody>
          <a:bodyPr/>
          <a:lstStyle/>
          <a:p>
            <a:r>
              <a:rPr lang="en-US" dirty="0" smtClean="0"/>
              <a:t>In order to check the test results, we need to compare it with the service attributes that were previously configured:</a:t>
            </a:r>
          </a:p>
          <a:p>
            <a:endParaRPr lang="en-US" dirty="0"/>
          </a:p>
        </p:txBody>
      </p:sp>
      <p:graphicFrame>
        <p:nvGraphicFramePr>
          <p:cNvPr id="9" name="Table 8"/>
          <p:cNvGraphicFramePr>
            <a:graphicFrameLocks noGrp="1"/>
          </p:cNvGraphicFramePr>
          <p:nvPr>
            <p:extLst/>
          </p:nvPr>
        </p:nvGraphicFramePr>
        <p:xfrm>
          <a:off x="20473" y="2165844"/>
          <a:ext cx="9103056" cy="1644204"/>
        </p:xfrm>
        <a:graphic>
          <a:graphicData uri="http://schemas.openxmlformats.org/drawingml/2006/table">
            <a:tbl>
              <a:tblPr firstRow="1" firstCol="1" bandRow="1">
                <a:tableStyleId>{21E4AEA4-8DFA-4A89-87EB-49C32662AFE0}</a:tableStyleId>
              </a:tblPr>
              <a:tblGrid>
                <a:gridCol w="647266"/>
                <a:gridCol w="853843"/>
                <a:gridCol w="840070"/>
                <a:gridCol w="1367546"/>
                <a:gridCol w="1015794"/>
                <a:gridCol w="770366"/>
                <a:gridCol w="592181"/>
                <a:gridCol w="762869"/>
                <a:gridCol w="1041215"/>
                <a:gridCol w="1211906"/>
              </a:tblGrid>
              <a:tr h="312224">
                <a:tc>
                  <a:txBody>
                    <a:bodyPr/>
                    <a:lstStyle/>
                    <a:p>
                      <a:pPr marL="0" marR="0" algn="ctr">
                        <a:lnSpc>
                          <a:spcPct val="115000"/>
                        </a:lnSpc>
                        <a:spcBef>
                          <a:spcPts val="0"/>
                        </a:spcBef>
                        <a:spcAft>
                          <a:spcPts val="0"/>
                        </a:spcAft>
                      </a:pPr>
                      <a:r>
                        <a:rPr lang="en-US" sz="1200" dirty="0">
                          <a:effectLst/>
                        </a:rPr>
                        <a:t>Service</a:t>
                      </a:r>
                      <a:endParaRPr lang="en-US" sz="16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200" dirty="0" smtClean="0">
                          <a:effectLst/>
                        </a:rPr>
                        <a:t>Type</a:t>
                      </a:r>
                      <a:r>
                        <a:rPr lang="en-US" sz="1600" baseline="0" dirty="0" smtClean="0">
                          <a:effectLst/>
                        </a:rPr>
                        <a:t> </a:t>
                      </a:r>
                      <a:r>
                        <a:rPr lang="en-US" sz="1200" dirty="0" smtClean="0">
                          <a:effectLst/>
                        </a:rPr>
                        <a:t>of </a:t>
                      </a:r>
                      <a:endParaRPr lang="en-US" sz="1600" dirty="0">
                        <a:effectLst/>
                      </a:endParaRPr>
                    </a:p>
                    <a:p>
                      <a:pPr marL="0" marR="0" algn="ctr">
                        <a:lnSpc>
                          <a:spcPct val="115000"/>
                        </a:lnSpc>
                        <a:spcBef>
                          <a:spcPts val="0"/>
                        </a:spcBef>
                        <a:spcAft>
                          <a:spcPts val="0"/>
                        </a:spcAft>
                      </a:pPr>
                      <a:r>
                        <a:rPr lang="en-US" sz="1200" dirty="0">
                          <a:effectLst/>
                        </a:rPr>
                        <a:t>Service</a:t>
                      </a:r>
                      <a:endParaRPr lang="en-US" sz="16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200" dirty="0" smtClean="0">
                          <a:effectLst/>
                        </a:rPr>
                        <a:t>Customer</a:t>
                      </a:r>
                      <a:endParaRPr lang="en-US" sz="16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A Point</a:t>
                      </a:r>
                      <a:endParaRPr lang="en-US" sz="16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Z point</a:t>
                      </a:r>
                      <a:endParaRPr lang="en-US" sz="16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CoS</a:t>
                      </a:r>
                      <a:endParaRPr lang="en-US" sz="16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C-Vlan</a:t>
                      </a:r>
                      <a:endParaRPr lang="en-US" sz="16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S-Vlan</a:t>
                      </a:r>
                      <a:endParaRPr lang="en-US" sz="16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Manipulation</a:t>
                      </a:r>
                      <a:endParaRPr lang="en-US" sz="16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200" dirty="0">
                          <a:effectLst/>
                        </a:rPr>
                        <a:t>A Point Policer</a:t>
                      </a:r>
                      <a:endParaRPr lang="en-US" sz="16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r>
              <a:tr h="364254">
                <a:tc>
                  <a:txBody>
                    <a:bodyPr/>
                    <a:lstStyle/>
                    <a:p>
                      <a:pPr marL="0" marR="0" algn="ctr">
                        <a:lnSpc>
                          <a:spcPct val="115000"/>
                        </a:lnSpc>
                        <a:spcBef>
                          <a:spcPts val="0"/>
                        </a:spcBef>
                        <a:spcAft>
                          <a:spcPts val="0"/>
                        </a:spcAft>
                      </a:pPr>
                      <a:r>
                        <a:rPr lang="en-US" sz="1200" dirty="0">
                          <a:effectLst/>
                        </a:rPr>
                        <a:t>1</a:t>
                      </a:r>
                      <a:endParaRPr lang="en-US" sz="16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200" b="1" dirty="0">
                          <a:effectLst/>
                        </a:rPr>
                        <a:t>E-Line</a:t>
                      </a:r>
                      <a:br>
                        <a:rPr lang="en-US" sz="1200" b="1" dirty="0">
                          <a:effectLst/>
                        </a:rPr>
                      </a:br>
                      <a:r>
                        <a:rPr lang="en-US" sz="1200" b="1" dirty="0">
                          <a:effectLst/>
                        </a:rPr>
                        <a:t> Single </a:t>
                      </a:r>
                      <a:r>
                        <a:rPr lang="en-US" sz="1200" b="1" dirty="0" err="1">
                          <a:effectLst/>
                        </a:rPr>
                        <a:t>CoS</a:t>
                      </a:r>
                      <a:endParaRPr lang="en-US" sz="1600" b="1"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200" dirty="0" smtClean="0">
                          <a:effectLst/>
                        </a:rPr>
                        <a:t>Group_5</a:t>
                      </a:r>
                      <a:endParaRPr lang="en-US" sz="16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nSpc>
                          <a:spcPct val="115000"/>
                        </a:lnSpc>
                        <a:spcBef>
                          <a:spcPts val="0"/>
                        </a:spcBef>
                        <a:spcAft>
                          <a:spcPts val="0"/>
                        </a:spcAft>
                      </a:pPr>
                      <a:r>
                        <a:rPr lang="en-US" sz="1200">
                          <a:effectLst/>
                        </a:rPr>
                        <a:t>ETX-2i_E port 0/3</a:t>
                      </a:r>
                      <a:endParaRPr lang="en-US" sz="16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b"/>
                </a:tc>
                <a:tc>
                  <a:txBody>
                    <a:bodyPr/>
                    <a:lstStyle/>
                    <a:p>
                      <a:pPr marL="0" marR="0">
                        <a:lnSpc>
                          <a:spcPct val="115000"/>
                        </a:lnSpc>
                        <a:spcBef>
                          <a:spcPts val="0"/>
                        </a:spcBef>
                        <a:spcAft>
                          <a:spcPts val="0"/>
                        </a:spcAft>
                      </a:pPr>
                      <a:r>
                        <a:rPr lang="en-US" sz="1200">
                          <a:effectLst/>
                        </a:rPr>
                        <a:t>MiNID-SA_E</a:t>
                      </a:r>
                      <a:endParaRPr lang="en-US" sz="16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b"/>
                </a:tc>
                <a:tc>
                  <a:txBody>
                    <a:bodyPr/>
                    <a:lstStyle/>
                    <a:p>
                      <a:pPr marL="0" marR="0">
                        <a:lnSpc>
                          <a:spcPct val="115000"/>
                        </a:lnSpc>
                        <a:spcBef>
                          <a:spcPts val="0"/>
                        </a:spcBef>
                        <a:spcAft>
                          <a:spcPts val="0"/>
                        </a:spcAft>
                      </a:pPr>
                      <a:r>
                        <a:rPr lang="en-US" sz="1200">
                          <a:effectLst/>
                        </a:rPr>
                        <a:t>Platinum</a:t>
                      </a:r>
                      <a:endParaRPr lang="en-US" sz="16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b"/>
                </a:tc>
                <a:tc>
                  <a:txBody>
                    <a:bodyPr/>
                    <a:lstStyle/>
                    <a:p>
                      <a:pPr marL="0" marR="0" algn="ctr">
                        <a:lnSpc>
                          <a:spcPct val="115000"/>
                        </a:lnSpc>
                        <a:spcBef>
                          <a:spcPts val="0"/>
                        </a:spcBef>
                        <a:spcAft>
                          <a:spcPts val="0"/>
                        </a:spcAft>
                      </a:pPr>
                      <a:r>
                        <a:rPr lang="en-US" sz="1200">
                          <a:effectLst/>
                        </a:rPr>
                        <a:t>51</a:t>
                      </a:r>
                      <a:endParaRPr lang="en-US" sz="16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b"/>
                </a:tc>
                <a:tc>
                  <a:txBody>
                    <a:bodyPr/>
                    <a:lstStyle/>
                    <a:p>
                      <a:pPr marL="0" marR="0" algn="ctr">
                        <a:lnSpc>
                          <a:spcPct val="115000"/>
                        </a:lnSpc>
                        <a:spcBef>
                          <a:spcPts val="0"/>
                        </a:spcBef>
                        <a:spcAft>
                          <a:spcPts val="0"/>
                        </a:spcAft>
                      </a:pPr>
                      <a:r>
                        <a:rPr lang="en-US" sz="1200">
                          <a:effectLst/>
                        </a:rPr>
                        <a:t>151</a:t>
                      </a:r>
                      <a:endParaRPr lang="en-US" sz="16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b"/>
                </a:tc>
                <a:tc>
                  <a:txBody>
                    <a:bodyPr/>
                    <a:lstStyle/>
                    <a:p>
                      <a:pPr marL="0" marR="0">
                        <a:lnSpc>
                          <a:spcPct val="115000"/>
                        </a:lnSpc>
                        <a:spcBef>
                          <a:spcPts val="0"/>
                        </a:spcBef>
                        <a:spcAft>
                          <a:spcPts val="0"/>
                        </a:spcAft>
                      </a:pPr>
                      <a:r>
                        <a:rPr lang="en-US" sz="1200">
                          <a:effectLst/>
                        </a:rPr>
                        <a:t>Add &amp; Pop</a:t>
                      </a:r>
                      <a:endParaRPr lang="en-US" sz="16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b"/>
                </a:tc>
                <a:tc>
                  <a:txBody>
                    <a:bodyPr/>
                    <a:lstStyle/>
                    <a:p>
                      <a:pPr marL="0" marR="0">
                        <a:lnSpc>
                          <a:spcPct val="115000"/>
                        </a:lnSpc>
                        <a:spcBef>
                          <a:spcPts val="0"/>
                        </a:spcBef>
                        <a:spcAft>
                          <a:spcPts val="0"/>
                        </a:spcAft>
                      </a:pPr>
                      <a:r>
                        <a:rPr lang="en-US" sz="1200">
                          <a:effectLst/>
                        </a:rPr>
                        <a:t>CIR = 10M, EIR=0</a:t>
                      </a:r>
                      <a:endParaRPr lang="en-US" sz="16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b"/>
                </a:tc>
              </a:tr>
              <a:tr h="732852">
                <a:tc gridSpan="10">
                  <a:txBody>
                    <a:bodyPr/>
                    <a:lstStyle/>
                    <a:p>
                      <a:pPr marL="0" marR="0">
                        <a:lnSpc>
                          <a:spcPct val="115000"/>
                        </a:lnSpc>
                        <a:spcBef>
                          <a:spcPts val="0"/>
                        </a:spcBef>
                        <a:spcAft>
                          <a:spcPts val="0"/>
                        </a:spcAft>
                      </a:pPr>
                      <a:r>
                        <a:rPr lang="en-US" sz="1200" dirty="0" smtClean="0">
                          <a:effectLst/>
                        </a:rPr>
                        <a:t>SLA </a:t>
                      </a:r>
                      <a:r>
                        <a:rPr lang="en-US" sz="1200" dirty="0">
                          <a:effectLst/>
                        </a:rPr>
                        <a:t>Threshold </a:t>
                      </a:r>
                      <a:br>
                        <a:rPr lang="en-US" sz="1200" dirty="0">
                          <a:effectLst/>
                        </a:rPr>
                      </a:br>
                      <a:r>
                        <a:rPr lang="en-US" sz="1200" dirty="0">
                          <a:effectLst/>
                        </a:rPr>
                        <a:t>OAM Interval: 5 Min</a:t>
                      </a:r>
                      <a:br>
                        <a:rPr lang="en-US" sz="1200" dirty="0">
                          <a:effectLst/>
                        </a:rPr>
                      </a:br>
                      <a:r>
                        <a:rPr lang="en-US" sz="1200" dirty="0">
                          <a:effectLst/>
                        </a:rPr>
                        <a:t>Throughput Interval : 5 Min</a:t>
                      </a:r>
                      <a:endParaRPr lang="en-US" sz="16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pic>
        <p:nvPicPr>
          <p:cNvPr id="10" name="Picture 9"/>
          <p:cNvPicPr>
            <a:picLocks noChangeAspect="1"/>
          </p:cNvPicPr>
          <p:nvPr/>
        </p:nvPicPr>
        <p:blipFill>
          <a:blip r:embed="rId2" cstate="print"/>
          <a:stretch>
            <a:fillRect/>
          </a:stretch>
        </p:blipFill>
        <p:spPr>
          <a:xfrm>
            <a:off x="38640" y="4200261"/>
            <a:ext cx="9017564" cy="2616343"/>
          </a:xfrm>
          <a:prstGeom prst="rect">
            <a:avLst/>
          </a:prstGeom>
        </p:spPr>
      </p:pic>
      <p:sp>
        <p:nvSpPr>
          <p:cNvPr id="6" name="Left-Right Arrow 5"/>
          <p:cNvSpPr/>
          <p:nvPr/>
        </p:nvSpPr>
        <p:spPr>
          <a:xfrm rot="19244933">
            <a:off x="3852924" y="3813380"/>
            <a:ext cx="1656911" cy="628650"/>
          </a:xfrm>
          <a:prstGeom prst="leftRightArrow">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009121968"/>
      </p:ext>
    </p:extLst>
  </p:cSld>
  <p:clrMapOvr>
    <a:masterClrMapping/>
  </p:clrMapOvr>
  <p:transition>
    <p:fade/>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stretch>
            <a:fillRect/>
          </a:stretch>
        </p:blipFill>
        <p:spPr>
          <a:xfrm>
            <a:off x="38640" y="4200261"/>
            <a:ext cx="9017564" cy="2616343"/>
          </a:xfrm>
          <a:prstGeom prst="rect">
            <a:avLst/>
          </a:prstGeom>
        </p:spPr>
      </p:pic>
      <p:sp>
        <p:nvSpPr>
          <p:cNvPr id="2" name="Title 1"/>
          <p:cNvSpPr>
            <a:spLocks noGrp="1"/>
          </p:cNvSpPr>
          <p:nvPr>
            <p:ph type="title"/>
          </p:nvPr>
        </p:nvSpPr>
        <p:spPr/>
        <p:txBody>
          <a:bodyPr/>
          <a:lstStyle/>
          <a:p>
            <a:r>
              <a:rPr lang="en-US" dirty="0"/>
              <a:t>Y.1564: Analyze The Test Results </a:t>
            </a:r>
          </a:p>
        </p:txBody>
      </p:sp>
      <p:sp>
        <p:nvSpPr>
          <p:cNvPr id="3" name="Text Placeholder 2"/>
          <p:cNvSpPr>
            <a:spLocks noGrp="1"/>
          </p:cNvSpPr>
          <p:nvPr>
            <p:ph type="body" sz="quarter" idx="10"/>
          </p:nvPr>
        </p:nvSpPr>
        <p:spPr>
          <a:xfrm>
            <a:off x="219326" y="1256630"/>
            <a:ext cx="8442288" cy="4773692"/>
          </a:xfrm>
        </p:spPr>
        <p:txBody>
          <a:bodyPr/>
          <a:lstStyle/>
          <a:p>
            <a:r>
              <a:rPr lang="en-US" dirty="0" smtClean="0"/>
              <a:t>In order to view the report in PDF, click “Export Result” sign</a:t>
            </a:r>
            <a:br>
              <a:rPr lang="en-US" dirty="0" smtClean="0"/>
            </a:br>
            <a:r>
              <a:rPr lang="en-US" dirty="0" smtClean="0"/>
              <a:t> and select “</a:t>
            </a:r>
            <a:r>
              <a:rPr lang="en-US" dirty="0" smtClean="0">
                <a:solidFill>
                  <a:srgbClr val="0000FF"/>
                </a:solidFill>
              </a:rPr>
              <a:t>Multi Test Report</a:t>
            </a:r>
            <a:r>
              <a:rPr lang="en-US" dirty="0" smtClean="0"/>
              <a:t>” </a:t>
            </a:r>
            <a:br>
              <a:rPr lang="en-US" dirty="0" smtClean="0"/>
            </a:br>
            <a:r>
              <a:rPr lang="en-US" dirty="0" smtClean="0"/>
              <a:t>(Configuration and Performance)</a:t>
            </a:r>
          </a:p>
          <a:p>
            <a:r>
              <a:rPr lang="en-US" dirty="0" smtClean="0"/>
              <a:t>Validate that your browser is not blocking any “pop-up” </a:t>
            </a:r>
            <a:br>
              <a:rPr lang="en-US" dirty="0" smtClean="0"/>
            </a:br>
            <a:r>
              <a:rPr lang="en-US" dirty="0" smtClean="0"/>
              <a:t>windows, otherwise the pdf will not be shown</a:t>
            </a:r>
            <a:endParaRPr lang="en-US" dirty="0"/>
          </a:p>
        </p:txBody>
      </p:sp>
      <p:sp>
        <p:nvSpPr>
          <p:cNvPr id="5" name="Left Arrow 4"/>
          <p:cNvSpPr/>
          <p:nvPr/>
        </p:nvSpPr>
        <p:spPr>
          <a:xfrm rot="16200000">
            <a:off x="7688830" y="4063388"/>
            <a:ext cx="575187" cy="250723"/>
          </a:xfrm>
          <a:prstGeom prst="leftArrow">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851062" y="4432931"/>
            <a:ext cx="330747" cy="34959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3" cstate="print"/>
          <a:stretch>
            <a:fillRect/>
          </a:stretch>
        </p:blipFill>
        <p:spPr>
          <a:xfrm>
            <a:off x="7519206" y="1252132"/>
            <a:ext cx="1532859" cy="2653521"/>
          </a:xfrm>
          <a:prstGeom prst="rect">
            <a:avLst/>
          </a:prstGeom>
        </p:spPr>
      </p:pic>
      <p:sp>
        <p:nvSpPr>
          <p:cNvPr id="14" name="Rectangle 13"/>
          <p:cNvSpPr/>
          <p:nvPr/>
        </p:nvSpPr>
        <p:spPr>
          <a:xfrm>
            <a:off x="7672040" y="1692005"/>
            <a:ext cx="1366377" cy="35515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921605694"/>
      </p:ext>
    </p:extLst>
  </p:cSld>
  <p:clrMapOvr>
    <a:masterClrMapping/>
  </p:clrMapOvr>
  <p:transition>
    <p:fade/>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22815" y="1990725"/>
            <a:ext cx="7391400" cy="4867275"/>
          </a:xfrm>
          <a:prstGeom prst="rect">
            <a:avLst/>
          </a:prstGeom>
        </p:spPr>
      </p:pic>
      <p:sp>
        <p:nvSpPr>
          <p:cNvPr id="2" name="Title 1"/>
          <p:cNvSpPr>
            <a:spLocks noGrp="1"/>
          </p:cNvSpPr>
          <p:nvPr>
            <p:ph type="title"/>
          </p:nvPr>
        </p:nvSpPr>
        <p:spPr/>
        <p:txBody>
          <a:bodyPr/>
          <a:lstStyle/>
          <a:p>
            <a:r>
              <a:rPr lang="en-US" dirty="0"/>
              <a:t>Y.1564: Analyze The Test Results </a:t>
            </a:r>
          </a:p>
        </p:txBody>
      </p:sp>
      <p:sp>
        <p:nvSpPr>
          <p:cNvPr id="5" name="Text Placeholder 4"/>
          <p:cNvSpPr>
            <a:spLocks noGrp="1"/>
          </p:cNvSpPr>
          <p:nvPr>
            <p:ph type="body" sz="quarter" idx="10"/>
          </p:nvPr>
        </p:nvSpPr>
        <p:spPr>
          <a:xfrm>
            <a:off x="235648" y="1178531"/>
            <a:ext cx="8442288" cy="4711729"/>
          </a:xfrm>
        </p:spPr>
        <p:txBody>
          <a:bodyPr/>
          <a:lstStyle/>
          <a:p>
            <a:r>
              <a:rPr lang="en-US" dirty="0"/>
              <a:t>The Summary Report provides detailed information about all Y.1564 tested parameters, as defined in the test </a:t>
            </a:r>
            <a:r>
              <a:rPr lang="en-US" dirty="0" smtClean="0"/>
              <a:t>catalog</a:t>
            </a:r>
            <a:endParaRPr lang="en-US" dirty="0"/>
          </a:p>
        </p:txBody>
      </p:sp>
      <p:sp>
        <p:nvSpPr>
          <p:cNvPr id="6" name="Line Callout 2 5"/>
          <p:cNvSpPr/>
          <p:nvPr/>
        </p:nvSpPr>
        <p:spPr>
          <a:xfrm>
            <a:off x="6789657" y="2639353"/>
            <a:ext cx="2354343" cy="1340228"/>
          </a:xfrm>
          <a:prstGeom prst="borderCallout2">
            <a:avLst>
              <a:gd name="adj1" fmla="val 12645"/>
              <a:gd name="adj2" fmla="val -271"/>
              <a:gd name="adj3" fmla="val 12848"/>
              <a:gd name="adj4" fmla="val -11475"/>
              <a:gd name="adj5" fmla="val 41517"/>
              <a:gd name="adj6" fmla="val -23453"/>
            </a:avLst>
          </a:prstGeom>
          <a:ln>
            <a:headEnd type="none" w="med" len="med"/>
            <a:tailEnd type="arrow" w="med" len="med"/>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1400" dirty="0"/>
              <a:t>Summary of the Test, presents which device initiated/generated the test </a:t>
            </a:r>
            <a:r>
              <a:rPr lang="en-US" sz="1400" dirty="0" smtClean="0"/>
              <a:t>and </a:t>
            </a:r>
            <a:r>
              <a:rPr lang="en-US" sz="1400" dirty="0"/>
              <a:t>which is the </a:t>
            </a:r>
            <a:r>
              <a:rPr lang="en-US" sz="1400" dirty="0" smtClean="0"/>
              <a:t>responder including an overall result of the test</a:t>
            </a:r>
            <a:endParaRPr lang="en-US" sz="1400" dirty="0"/>
          </a:p>
        </p:txBody>
      </p:sp>
      <p:sp>
        <p:nvSpPr>
          <p:cNvPr id="7" name="Line Callout 2 6"/>
          <p:cNvSpPr/>
          <p:nvPr/>
        </p:nvSpPr>
        <p:spPr>
          <a:xfrm>
            <a:off x="6789656" y="4968547"/>
            <a:ext cx="2354343" cy="1317953"/>
          </a:xfrm>
          <a:prstGeom prst="borderCallout2">
            <a:avLst>
              <a:gd name="adj1" fmla="val 12645"/>
              <a:gd name="adj2" fmla="val -271"/>
              <a:gd name="adj3" fmla="val 12848"/>
              <a:gd name="adj4" fmla="val -11475"/>
              <a:gd name="adj5" fmla="val 41517"/>
              <a:gd name="adj6" fmla="val -23453"/>
            </a:avLst>
          </a:prstGeom>
          <a:ln>
            <a:headEnd type="none" w="med" len="med"/>
            <a:tailEnd type="arrow" w="med" len="med"/>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1400" dirty="0"/>
              <a:t>Information about the tested service. What are the tested P-bits, Remote </a:t>
            </a:r>
            <a:r>
              <a:rPr lang="en-US" sz="1400" dirty="0" smtClean="0"/>
              <a:t>MAC (Respond side) and </a:t>
            </a:r>
            <a:r>
              <a:rPr lang="en-US" sz="1400" dirty="0"/>
              <a:t>Local </a:t>
            </a:r>
            <a:r>
              <a:rPr lang="en-US" sz="1400" dirty="0" smtClean="0"/>
              <a:t>MAC (initiating side)</a:t>
            </a:r>
            <a:endParaRPr lang="en-US" sz="1400" dirty="0"/>
          </a:p>
        </p:txBody>
      </p:sp>
    </p:spTree>
    <p:extLst>
      <p:ext uri="{BB962C8B-B14F-4D97-AF65-F5344CB8AC3E}">
        <p14:creationId xmlns:p14="http://schemas.microsoft.com/office/powerpoint/2010/main" xmlns="" val="2126833487"/>
      </p:ext>
    </p:extLst>
  </p:cSld>
  <p:clrMapOvr>
    <a:masterClrMapping/>
  </p:clrMapOvr>
  <p:transition>
    <p:fade/>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stretch>
            <a:fillRect/>
          </a:stretch>
        </p:blipFill>
        <p:spPr>
          <a:xfrm>
            <a:off x="271731" y="4162425"/>
            <a:ext cx="8430993" cy="2447330"/>
          </a:xfrm>
          <a:prstGeom prst="rect">
            <a:avLst/>
          </a:prstGeom>
        </p:spPr>
      </p:pic>
      <p:sp>
        <p:nvSpPr>
          <p:cNvPr id="2" name="Title 1"/>
          <p:cNvSpPr>
            <a:spLocks noGrp="1"/>
          </p:cNvSpPr>
          <p:nvPr>
            <p:ph type="title"/>
          </p:nvPr>
        </p:nvSpPr>
        <p:spPr/>
        <p:txBody>
          <a:bodyPr/>
          <a:lstStyle/>
          <a:p>
            <a:r>
              <a:rPr lang="en-US" dirty="0"/>
              <a:t>Y.1564: Analyze The Test Results </a:t>
            </a:r>
          </a:p>
        </p:txBody>
      </p:sp>
      <p:sp>
        <p:nvSpPr>
          <p:cNvPr id="3" name="Text Placeholder 2"/>
          <p:cNvSpPr>
            <a:spLocks noGrp="1"/>
          </p:cNvSpPr>
          <p:nvPr>
            <p:ph type="body" sz="quarter" idx="10"/>
          </p:nvPr>
        </p:nvSpPr>
        <p:spPr/>
        <p:txBody>
          <a:bodyPr/>
          <a:lstStyle/>
          <a:p>
            <a:r>
              <a:rPr lang="en-US" dirty="0"/>
              <a:t>The performance test validates the quality of the services over </a:t>
            </a:r>
            <a:r>
              <a:rPr lang="en-US" dirty="0" smtClean="0"/>
              <a:t>a user-configurable </a:t>
            </a:r>
            <a:r>
              <a:rPr lang="en-US" dirty="0"/>
              <a:t>period of time (1min in our WS). Traffic is generated </a:t>
            </a:r>
            <a:r>
              <a:rPr lang="en-US" dirty="0" smtClean="0"/>
              <a:t>for all </a:t>
            </a:r>
            <a:r>
              <a:rPr lang="en-US" dirty="0"/>
              <a:t>services at configured CIR levels; </a:t>
            </a:r>
            <a:r>
              <a:rPr lang="en-US" dirty="0" smtClean="0"/>
              <a:t>all </a:t>
            </a:r>
            <a:r>
              <a:rPr lang="en-US" dirty="0"/>
              <a:t>Ethernet performance parameters </a:t>
            </a:r>
            <a:r>
              <a:rPr lang="en-US" dirty="0" smtClean="0"/>
              <a:t>are measured </a:t>
            </a:r>
            <a:r>
              <a:rPr lang="en-US" dirty="0"/>
              <a:t>simultaneously. The bandwidth test is performed according to </a:t>
            </a:r>
            <a:r>
              <a:rPr lang="en-US" dirty="0" smtClean="0"/>
              <a:t>the bandwidth </a:t>
            </a:r>
            <a:r>
              <a:rPr lang="en-US" dirty="0"/>
              <a:t>profile of a policer assigned to the associated flow, or a </a:t>
            </a:r>
            <a:r>
              <a:rPr lang="en-US" dirty="0" smtClean="0"/>
              <a:t>policer assigned </a:t>
            </a:r>
            <a:r>
              <a:rPr lang="en-US" dirty="0"/>
              <a:t>to the </a:t>
            </a:r>
            <a:r>
              <a:rPr lang="en-US" dirty="0" smtClean="0"/>
              <a:t>test</a:t>
            </a:r>
            <a:endParaRPr lang="en-US" dirty="0"/>
          </a:p>
        </p:txBody>
      </p:sp>
      <p:sp>
        <p:nvSpPr>
          <p:cNvPr id="5" name="Line Callout 2 4"/>
          <p:cNvSpPr/>
          <p:nvPr/>
        </p:nvSpPr>
        <p:spPr>
          <a:xfrm>
            <a:off x="4382530" y="4275437"/>
            <a:ext cx="4687329" cy="710411"/>
          </a:xfrm>
          <a:prstGeom prst="borderCallout2">
            <a:avLst>
              <a:gd name="adj1" fmla="val 12645"/>
              <a:gd name="adj2" fmla="val -271"/>
              <a:gd name="adj3" fmla="val 12848"/>
              <a:gd name="adj4" fmla="val -11475"/>
              <a:gd name="adj5" fmla="val 50733"/>
              <a:gd name="adj6" fmla="val -24612"/>
            </a:avLst>
          </a:prstGeom>
          <a:ln>
            <a:headEnd type="none" w="med" len="med"/>
            <a:tailEnd type="arrow" w="med" len="med"/>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1400" dirty="0"/>
              <a:t>Success criteria: </a:t>
            </a:r>
            <a:r>
              <a:rPr lang="en-US" sz="1400" dirty="0" smtClean="0"/>
              <a:t>when FLR </a:t>
            </a:r>
            <a:r>
              <a:rPr lang="en-US" sz="1400" dirty="0"/>
              <a:t>(Frame Loss Ratio), FTD (Frame Transfer Delay), FDV (Frame Delay Variation) and Availability are within SAC (Service Acceptance Criteria) limits</a:t>
            </a:r>
            <a:r>
              <a:rPr lang="en-US" sz="1400" dirty="0" smtClean="0"/>
              <a:t>.</a:t>
            </a:r>
            <a:endParaRPr lang="en-US" sz="1400" dirty="0"/>
          </a:p>
        </p:txBody>
      </p:sp>
    </p:spTree>
    <p:extLst>
      <p:ext uri="{BB962C8B-B14F-4D97-AF65-F5344CB8AC3E}">
        <p14:creationId xmlns:p14="http://schemas.microsoft.com/office/powerpoint/2010/main" xmlns="" val="1121012337"/>
      </p:ext>
    </p:extLst>
  </p:cSld>
  <p:clrMapOvr>
    <a:masterClrMapping/>
  </p:clrMapOvr>
  <p:transition>
    <p:fade/>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119421" y="2256138"/>
            <a:ext cx="8567379" cy="4574009"/>
          </a:xfrm>
          <a:prstGeom prst="rect">
            <a:avLst/>
          </a:prstGeom>
        </p:spPr>
      </p:pic>
      <p:sp>
        <p:nvSpPr>
          <p:cNvPr id="2" name="Title 1"/>
          <p:cNvSpPr>
            <a:spLocks noGrp="1"/>
          </p:cNvSpPr>
          <p:nvPr>
            <p:ph type="title"/>
          </p:nvPr>
        </p:nvSpPr>
        <p:spPr/>
        <p:txBody>
          <a:bodyPr/>
          <a:lstStyle/>
          <a:p>
            <a:r>
              <a:rPr lang="en-US" dirty="0"/>
              <a:t>Y.1564: Analyze The Test Results </a:t>
            </a:r>
          </a:p>
        </p:txBody>
      </p:sp>
      <p:sp>
        <p:nvSpPr>
          <p:cNvPr id="6" name="Line Callout 2 5"/>
          <p:cNvSpPr/>
          <p:nvPr/>
        </p:nvSpPr>
        <p:spPr>
          <a:xfrm>
            <a:off x="2148841" y="1163290"/>
            <a:ext cx="6995160" cy="2185699"/>
          </a:xfrm>
          <a:prstGeom prst="borderCallout2">
            <a:avLst>
              <a:gd name="adj1" fmla="val 12645"/>
              <a:gd name="adj2" fmla="val -271"/>
              <a:gd name="adj3" fmla="val 12848"/>
              <a:gd name="adj4" fmla="val -11475"/>
              <a:gd name="adj5" fmla="val 50733"/>
              <a:gd name="adj6" fmla="val -24612"/>
            </a:avLst>
          </a:prstGeom>
          <a:ln>
            <a:headEnd type="none" w="med" len="med"/>
            <a:tailEnd type="arrow" w="med" len="med"/>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1400" dirty="0"/>
              <a:t>The configuration test validates that services are configured as intended before proceeding to the service performance test. </a:t>
            </a:r>
          </a:p>
          <a:p>
            <a:r>
              <a:rPr lang="en-US" sz="1400" dirty="0"/>
              <a:t>Each service is tested individually and the Information Rate (IR), Frame Transfer Delay (FTD), Frame Delay Variation (FDV), and Frame Loss Ratio (FLR) are measured simultaneously. </a:t>
            </a:r>
          </a:p>
          <a:p>
            <a:r>
              <a:rPr lang="en-US" sz="1400" dirty="0"/>
              <a:t>The configuration tests are as follows:</a:t>
            </a:r>
          </a:p>
          <a:p>
            <a:r>
              <a:rPr lang="en-US" sz="1400" dirty="0"/>
              <a:t>• CIR (25% stepped)</a:t>
            </a:r>
          </a:p>
          <a:p>
            <a:r>
              <a:rPr lang="en-US" sz="1400" dirty="0"/>
              <a:t>• EIR </a:t>
            </a:r>
          </a:p>
          <a:p>
            <a:r>
              <a:rPr lang="en-US" sz="1400" dirty="0"/>
              <a:t>• Traffic policing</a:t>
            </a:r>
          </a:p>
          <a:p>
            <a:r>
              <a:rPr lang="en-US" sz="1400" dirty="0"/>
              <a:t>The test is declared successful if the information rate and frame counters are within the Service Acceptance Criteria (SAC).</a:t>
            </a:r>
          </a:p>
        </p:txBody>
      </p:sp>
    </p:spTree>
    <p:extLst>
      <p:ext uri="{BB962C8B-B14F-4D97-AF65-F5344CB8AC3E}">
        <p14:creationId xmlns:p14="http://schemas.microsoft.com/office/powerpoint/2010/main" xmlns="" val="1339733831"/>
      </p:ext>
    </p:extLst>
  </p:cSld>
  <p:clrMapOvr>
    <a:masterClrMapping/>
  </p:clrMapOvr>
  <p:transition>
    <p:fade/>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The configuration - Success Criteria</a:t>
            </a:r>
          </a:p>
        </p:txBody>
      </p:sp>
      <p:sp>
        <p:nvSpPr>
          <p:cNvPr id="3" name="Text Placeholder 2"/>
          <p:cNvSpPr>
            <a:spLocks noGrp="1"/>
          </p:cNvSpPr>
          <p:nvPr>
            <p:ph type="body" sz="quarter" idx="10"/>
          </p:nvPr>
        </p:nvSpPr>
        <p:spPr/>
        <p:txBody>
          <a:bodyPr/>
          <a:lstStyle/>
          <a:p>
            <a:pPr lvl="0"/>
            <a:r>
              <a:rPr lang="en-US" dirty="0"/>
              <a:t>Run The test with the Test Template you created before while:</a:t>
            </a:r>
          </a:p>
          <a:p>
            <a:pPr lvl="1"/>
            <a:r>
              <a:rPr lang="en-US" dirty="0"/>
              <a:t>Initiating Side = A Side / ETX-2i</a:t>
            </a:r>
          </a:p>
          <a:p>
            <a:pPr lvl="1"/>
            <a:r>
              <a:rPr lang="en-US" dirty="0"/>
              <a:t>Responding Side = MiNID</a:t>
            </a:r>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xmlns="" val="830942435"/>
              </p:ext>
            </p:extLst>
          </p:nvPr>
        </p:nvGraphicFramePr>
        <p:xfrm>
          <a:off x="361377" y="2822458"/>
          <a:ext cx="8609627" cy="3578341"/>
        </p:xfrm>
        <a:graphic>
          <a:graphicData uri="http://schemas.openxmlformats.org/drawingml/2006/table">
            <a:tbl>
              <a:tblPr firstRow="1" firstCol="1" bandRow="1">
                <a:tableStyleId>{85BE263C-DBD7-4A20-BB59-AAB30ACAA65A}</a:tableStyleId>
              </a:tblPr>
              <a:tblGrid>
                <a:gridCol w="4597801"/>
                <a:gridCol w="4011826"/>
              </a:tblGrid>
              <a:tr h="325304">
                <a:tc>
                  <a:txBody>
                    <a:bodyPr/>
                    <a:lstStyle/>
                    <a:p>
                      <a:pPr marL="0" marR="0">
                        <a:spcBef>
                          <a:spcPts val="300"/>
                        </a:spcBef>
                        <a:spcAft>
                          <a:spcPts val="300"/>
                        </a:spcAft>
                      </a:pPr>
                      <a:r>
                        <a:rPr lang="en-US" sz="1800">
                          <a:effectLst/>
                        </a:rPr>
                        <a:t>Test</a:t>
                      </a:r>
                      <a:endParaRPr lang="en-US" sz="18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spcBef>
                          <a:spcPts val="300"/>
                        </a:spcBef>
                        <a:spcAft>
                          <a:spcPts val="300"/>
                        </a:spcAft>
                      </a:pPr>
                      <a:r>
                        <a:rPr lang="en-US" sz="1800">
                          <a:effectLst/>
                        </a:rPr>
                        <a:t>Expected Results</a:t>
                      </a:r>
                      <a:endParaRPr lang="en-US" sz="18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r>
              <a:tr h="542173">
                <a:tc>
                  <a:txBody>
                    <a:bodyPr/>
                    <a:lstStyle/>
                    <a:p>
                      <a:pPr marL="0" marR="0">
                        <a:spcBef>
                          <a:spcPts val="300"/>
                        </a:spcBef>
                        <a:spcAft>
                          <a:spcPts val="300"/>
                        </a:spcAft>
                        <a:tabLst>
                          <a:tab pos="180340" algn="l"/>
                        </a:tabLst>
                      </a:pPr>
                      <a:r>
                        <a:rPr lang="en-US" sz="1200">
                          <a:effectLst/>
                        </a:rPr>
                        <a:t>Run Y.1564 test on service #1</a:t>
                      </a:r>
                      <a:endParaRPr lang="en-US" sz="16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spcBef>
                          <a:spcPts val="300"/>
                        </a:spcBef>
                        <a:spcAft>
                          <a:spcPts val="300"/>
                        </a:spcAft>
                        <a:tabLst>
                          <a:tab pos="180340" algn="l"/>
                        </a:tabLst>
                      </a:pPr>
                      <a:r>
                        <a:rPr lang="en-US" sz="1200">
                          <a:effectLst/>
                        </a:rPr>
                        <a:t>Y.1564 is running, traffic has been stopped on both sides. </a:t>
                      </a:r>
                      <a:endParaRPr lang="en-US" sz="16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r>
              <a:tr h="542173">
                <a:tc>
                  <a:txBody>
                    <a:bodyPr/>
                    <a:lstStyle/>
                    <a:p>
                      <a:pPr marL="0" marR="0">
                        <a:spcBef>
                          <a:spcPts val="300"/>
                        </a:spcBef>
                        <a:spcAft>
                          <a:spcPts val="300"/>
                        </a:spcAft>
                        <a:tabLst>
                          <a:tab pos="180340" algn="l"/>
                        </a:tabLst>
                      </a:pPr>
                      <a:r>
                        <a:rPr lang="en-US" sz="1200">
                          <a:effectLst/>
                        </a:rPr>
                        <a:t>Once Y.1564 test was completed traffic has restore on both sides. </a:t>
                      </a:r>
                      <a:endParaRPr lang="en-US" sz="16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spcBef>
                          <a:spcPts val="300"/>
                        </a:spcBef>
                        <a:spcAft>
                          <a:spcPts val="300"/>
                        </a:spcAft>
                        <a:tabLst>
                          <a:tab pos="180340" algn="l"/>
                        </a:tabLst>
                      </a:pPr>
                      <a:r>
                        <a:rPr lang="en-US" sz="1200">
                          <a:effectLst/>
                        </a:rPr>
                        <a:t>Traffic restore on both sides.</a:t>
                      </a:r>
                      <a:endParaRPr lang="en-US" sz="16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r>
              <a:tr h="271086">
                <a:tc>
                  <a:txBody>
                    <a:bodyPr/>
                    <a:lstStyle/>
                    <a:p>
                      <a:pPr marL="0" marR="0">
                        <a:spcBef>
                          <a:spcPts val="300"/>
                        </a:spcBef>
                        <a:spcAft>
                          <a:spcPts val="300"/>
                        </a:spcAft>
                        <a:tabLst>
                          <a:tab pos="180340" algn="l"/>
                        </a:tabLst>
                      </a:pPr>
                      <a:r>
                        <a:rPr lang="en-US" sz="1200">
                          <a:effectLst/>
                        </a:rPr>
                        <a:t>Generate Y.1564 PDF report and check the results.</a:t>
                      </a:r>
                      <a:endParaRPr lang="en-US" sz="16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spcBef>
                          <a:spcPts val="300"/>
                        </a:spcBef>
                        <a:spcAft>
                          <a:spcPts val="300"/>
                        </a:spcAft>
                        <a:tabLst>
                          <a:tab pos="180340" algn="l"/>
                        </a:tabLst>
                      </a:pPr>
                      <a:r>
                        <a:rPr lang="en-US" sz="1200">
                          <a:effectLst/>
                        </a:rPr>
                        <a:t>Y.1564 PDF report reflects the tests results.</a:t>
                      </a:r>
                      <a:endParaRPr lang="en-US" sz="16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r>
              <a:tr h="1084346">
                <a:tc>
                  <a:txBody>
                    <a:bodyPr/>
                    <a:lstStyle/>
                    <a:p>
                      <a:pPr marL="0" marR="0">
                        <a:spcBef>
                          <a:spcPts val="300"/>
                        </a:spcBef>
                        <a:spcAft>
                          <a:spcPts val="300"/>
                        </a:spcAft>
                        <a:tabLst>
                          <a:tab pos="180340" algn="l"/>
                        </a:tabLst>
                      </a:pPr>
                      <a:r>
                        <a:rPr lang="en-US" sz="1200">
                          <a:effectLst/>
                        </a:rPr>
                        <a:t>Run Y.1564 test on service #2 (Multi-CoS Service)</a:t>
                      </a:r>
                      <a:endParaRPr lang="en-US" sz="1600">
                        <a:effectLst/>
                      </a:endParaRPr>
                    </a:p>
                    <a:p>
                      <a:pPr marL="342900" marR="0" lvl="0" indent="-342900">
                        <a:spcBef>
                          <a:spcPts val="300"/>
                        </a:spcBef>
                        <a:spcAft>
                          <a:spcPts val="300"/>
                        </a:spcAft>
                        <a:buFont typeface="Calibri" panose="020F0502020204030204" pitchFamily="34" charset="0"/>
                        <a:buChar char="-"/>
                        <a:tabLst>
                          <a:tab pos="180340" algn="l"/>
                        </a:tabLst>
                      </a:pPr>
                      <a:r>
                        <a:rPr lang="en-US" sz="1200">
                          <a:effectLst/>
                        </a:rPr>
                        <a:t>Initiating: ETX-2i</a:t>
                      </a:r>
                      <a:endParaRPr lang="en-US" sz="1600">
                        <a:effectLst/>
                      </a:endParaRPr>
                    </a:p>
                    <a:p>
                      <a:pPr marL="342900" marR="0" lvl="0" indent="-342900">
                        <a:spcBef>
                          <a:spcPts val="300"/>
                        </a:spcBef>
                        <a:spcAft>
                          <a:spcPts val="300"/>
                        </a:spcAft>
                        <a:buFont typeface="Calibri" panose="020F0502020204030204" pitchFamily="34" charset="0"/>
                        <a:buChar char="-"/>
                        <a:tabLst>
                          <a:tab pos="180340" algn="l"/>
                        </a:tabLst>
                      </a:pPr>
                      <a:r>
                        <a:rPr lang="en-US" sz="1200">
                          <a:effectLst/>
                        </a:rPr>
                        <a:t>Responding: ETX-5/ETX-220A</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marL="0" marR="0">
                        <a:spcBef>
                          <a:spcPts val="300"/>
                        </a:spcBef>
                        <a:spcAft>
                          <a:spcPts val="300"/>
                        </a:spcAft>
                        <a:tabLst>
                          <a:tab pos="180340" algn="l"/>
                        </a:tabLst>
                      </a:pPr>
                      <a:r>
                        <a:rPr lang="en-US" sz="1200">
                          <a:effectLst/>
                        </a:rPr>
                        <a:t>Y.1564 is running, traffic has been stopped on both sides.</a:t>
                      </a:r>
                      <a:endParaRPr lang="en-US" sz="16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r>
              <a:tr h="542173">
                <a:tc>
                  <a:txBody>
                    <a:bodyPr/>
                    <a:lstStyle/>
                    <a:p>
                      <a:pPr marL="0" marR="0">
                        <a:spcBef>
                          <a:spcPts val="300"/>
                        </a:spcBef>
                        <a:spcAft>
                          <a:spcPts val="300"/>
                        </a:spcAft>
                        <a:tabLst>
                          <a:tab pos="180340" algn="l"/>
                        </a:tabLst>
                      </a:pPr>
                      <a:r>
                        <a:rPr lang="en-US" sz="1200">
                          <a:effectLst/>
                        </a:rPr>
                        <a:t>Once Y.1564 test was completed traffic has restore on both sides. </a:t>
                      </a:r>
                      <a:endParaRPr lang="en-US" sz="16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spcBef>
                          <a:spcPts val="300"/>
                        </a:spcBef>
                        <a:spcAft>
                          <a:spcPts val="300"/>
                        </a:spcAft>
                        <a:tabLst>
                          <a:tab pos="180340" algn="l"/>
                        </a:tabLst>
                      </a:pPr>
                      <a:r>
                        <a:rPr lang="en-US" sz="1200">
                          <a:effectLst/>
                        </a:rPr>
                        <a:t>Traffic restore on both sides.</a:t>
                      </a:r>
                      <a:endParaRPr lang="en-US" sz="16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r>
              <a:tr h="271086">
                <a:tc>
                  <a:txBody>
                    <a:bodyPr/>
                    <a:lstStyle/>
                    <a:p>
                      <a:pPr marL="0" marR="0">
                        <a:spcBef>
                          <a:spcPts val="300"/>
                        </a:spcBef>
                        <a:spcAft>
                          <a:spcPts val="300"/>
                        </a:spcAft>
                        <a:tabLst>
                          <a:tab pos="180340" algn="l"/>
                        </a:tabLst>
                      </a:pPr>
                      <a:r>
                        <a:rPr lang="en-US" sz="1200">
                          <a:effectLst/>
                        </a:rPr>
                        <a:t>Generate Y.1564 PDF report and check the results.</a:t>
                      </a:r>
                      <a:endParaRPr lang="en-US" sz="16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spcBef>
                          <a:spcPts val="300"/>
                        </a:spcBef>
                        <a:spcAft>
                          <a:spcPts val="300"/>
                        </a:spcAft>
                        <a:tabLst>
                          <a:tab pos="180340" algn="l"/>
                        </a:tabLst>
                      </a:pPr>
                      <a:r>
                        <a:rPr lang="en-US" sz="1200" dirty="0">
                          <a:effectLst/>
                        </a:rPr>
                        <a:t>Y.1564 PDF report reflects the tests results.</a:t>
                      </a:r>
                      <a:endParaRPr lang="en-US" sz="16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r>
            </a:tbl>
          </a:graphicData>
        </a:graphic>
      </p:graphicFrame>
    </p:spTree>
    <p:extLst>
      <p:ext uri="{BB962C8B-B14F-4D97-AF65-F5344CB8AC3E}">
        <p14:creationId xmlns:p14="http://schemas.microsoft.com/office/powerpoint/2010/main" xmlns="" val="3440456058"/>
      </p:ext>
    </p:extLst>
  </p:cSld>
  <p:clrMapOvr>
    <a:masterClrMapping/>
  </p:clrMapOvr>
  <p:transition>
    <p:fade/>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947" y="1180383"/>
            <a:ext cx="6645287" cy="2056285"/>
          </a:xfrm>
          <a:prstGeom prst="rect">
            <a:avLst/>
          </a:prstGeom>
        </p:spPr>
        <p:txBody>
          <a:bodyPr/>
          <a:lstStyle/>
          <a:p>
            <a:r>
              <a:rPr lang="en-US" dirty="0" smtClean="0"/>
              <a:t>Performance Monitoring</a:t>
            </a:r>
            <a:br>
              <a:rPr lang="en-US" dirty="0" smtClean="0"/>
            </a:br>
            <a:r>
              <a:rPr lang="en-US" dirty="0" smtClean="0"/>
              <a:t>(PM)</a:t>
            </a:r>
            <a:endParaRPr lang="en-US" dirty="0"/>
          </a:p>
        </p:txBody>
      </p:sp>
      <p:sp>
        <p:nvSpPr>
          <p:cNvPr id="3" name="Freeform 5"/>
          <p:cNvSpPr>
            <a:spLocks/>
          </p:cNvSpPr>
          <p:nvPr/>
        </p:nvSpPr>
        <p:spPr bwMode="auto">
          <a:xfrm>
            <a:off x="4470573" y="3327892"/>
            <a:ext cx="4308475" cy="3248025"/>
          </a:xfrm>
          <a:custGeom>
            <a:avLst/>
            <a:gdLst/>
            <a:ahLst/>
            <a:cxnLst>
              <a:cxn ang="0">
                <a:pos x="0" y="1556"/>
              </a:cxn>
              <a:cxn ang="0">
                <a:pos x="4" y="1604"/>
              </a:cxn>
              <a:cxn ang="0">
                <a:pos x="18" y="1650"/>
              </a:cxn>
              <a:cxn ang="0">
                <a:pos x="40" y="1694"/>
              </a:cxn>
              <a:cxn ang="0">
                <a:pos x="70" y="1732"/>
              </a:cxn>
              <a:cxn ang="0">
                <a:pos x="104" y="1766"/>
              </a:cxn>
              <a:cxn ang="0">
                <a:pos x="146" y="1792"/>
              </a:cxn>
              <a:cxn ang="0">
                <a:pos x="190" y="1810"/>
              </a:cxn>
              <a:cxn ang="0">
                <a:pos x="238" y="1820"/>
              </a:cxn>
              <a:cxn ang="0">
                <a:pos x="2474" y="2044"/>
              </a:cxn>
              <a:cxn ang="0">
                <a:pos x="2522" y="2044"/>
              </a:cxn>
              <a:cxn ang="0">
                <a:pos x="2568" y="2034"/>
              </a:cxn>
              <a:cxn ang="0">
                <a:pos x="2608" y="2016"/>
              </a:cxn>
              <a:cxn ang="0">
                <a:pos x="2644" y="1992"/>
              </a:cxn>
              <a:cxn ang="0">
                <a:pos x="2672" y="1958"/>
              </a:cxn>
              <a:cxn ang="0">
                <a:pos x="2694" y="1920"/>
              </a:cxn>
              <a:cxn ang="0">
                <a:pos x="2708" y="1876"/>
              </a:cxn>
              <a:cxn ang="0">
                <a:pos x="2714" y="1828"/>
              </a:cxn>
              <a:cxn ang="0">
                <a:pos x="2714" y="240"/>
              </a:cxn>
              <a:cxn ang="0">
                <a:pos x="2708" y="192"/>
              </a:cxn>
              <a:cxn ang="0">
                <a:pos x="2694" y="148"/>
              </a:cxn>
              <a:cxn ang="0">
                <a:pos x="2672" y="106"/>
              </a:cxn>
              <a:cxn ang="0">
                <a:pos x="2642" y="72"/>
              </a:cxn>
              <a:cxn ang="0">
                <a:pos x="2608" y="42"/>
              </a:cxn>
              <a:cxn ang="0">
                <a:pos x="2566" y="20"/>
              </a:cxn>
              <a:cxn ang="0">
                <a:pos x="2522" y="6"/>
              </a:cxn>
              <a:cxn ang="0">
                <a:pos x="2474" y="0"/>
              </a:cxn>
              <a:cxn ang="0">
                <a:pos x="238" y="0"/>
              </a:cxn>
              <a:cxn ang="0">
                <a:pos x="190" y="6"/>
              </a:cxn>
              <a:cxn ang="0">
                <a:pos x="146" y="20"/>
              </a:cxn>
              <a:cxn ang="0">
                <a:pos x="106" y="42"/>
              </a:cxn>
              <a:cxn ang="0">
                <a:pos x="70" y="72"/>
              </a:cxn>
              <a:cxn ang="0">
                <a:pos x="40" y="106"/>
              </a:cxn>
              <a:cxn ang="0">
                <a:pos x="18" y="148"/>
              </a:cxn>
              <a:cxn ang="0">
                <a:pos x="4" y="192"/>
              </a:cxn>
              <a:cxn ang="0">
                <a:pos x="0" y="240"/>
              </a:cxn>
            </a:cxnLst>
            <a:rect l="0" t="0" r="r" b="b"/>
            <a:pathLst>
              <a:path w="2714" h="2046">
                <a:moveTo>
                  <a:pt x="0" y="1556"/>
                </a:moveTo>
                <a:lnTo>
                  <a:pt x="0" y="1556"/>
                </a:lnTo>
                <a:lnTo>
                  <a:pt x="0" y="1580"/>
                </a:lnTo>
                <a:lnTo>
                  <a:pt x="4" y="1604"/>
                </a:lnTo>
                <a:lnTo>
                  <a:pt x="10" y="1628"/>
                </a:lnTo>
                <a:lnTo>
                  <a:pt x="18" y="1650"/>
                </a:lnTo>
                <a:lnTo>
                  <a:pt x="28" y="1672"/>
                </a:lnTo>
                <a:lnTo>
                  <a:pt x="40" y="1694"/>
                </a:lnTo>
                <a:lnTo>
                  <a:pt x="54" y="1714"/>
                </a:lnTo>
                <a:lnTo>
                  <a:pt x="70" y="1732"/>
                </a:lnTo>
                <a:lnTo>
                  <a:pt x="86" y="1750"/>
                </a:lnTo>
                <a:lnTo>
                  <a:pt x="104" y="1766"/>
                </a:lnTo>
                <a:lnTo>
                  <a:pt x="124" y="1780"/>
                </a:lnTo>
                <a:lnTo>
                  <a:pt x="146" y="1792"/>
                </a:lnTo>
                <a:lnTo>
                  <a:pt x="166" y="1802"/>
                </a:lnTo>
                <a:lnTo>
                  <a:pt x="190" y="1810"/>
                </a:lnTo>
                <a:lnTo>
                  <a:pt x="214" y="1816"/>
                </a:lnTo>
                <a:lnTo>
                  <a:pt x="238" y="1820"/>
                </a:lnTo>
                <a:lnTo>
                  <a:pt x="2474" y="2044"/>
                </a:lnTo>
                <a:lnTo>
                  <a:pt x="2474" y="2044"/>
                </a:lnTo>
                <a:lnTo>
                  <a:pt x="2500" y="2046"/>
                </a:lnTo>
                <a:lnTo>
                  <a:pt x="2522" y="2044"/>
                </a:lnTo>
                <a:lnTo>
                  <a:pt x="2546" y="2040"/>
                </a:lnTo>
                <a:lnTo>
                  <a:pt x="2568" y="2034"/>
                </a:lnTo>
                <a:lnTo>
                  <a:pt x="2588" y="2026"/>
                </a:lnTo>
                <a:lnTo>
                  <a:pt x="2608" y="2016"/>
                </a:lnTo>
                <a:lnTo>
                  <a:pt x="2626" y="2004"/>
                </a:lnTo>
                <a:lnTo>
                  <a:pt x="2644" y="1992"/>
                </a:lnTo>
                <a:lnTo>
                  <a:pt x="2658" y="1976"/>
                </a:lnTo>
                <a:lnTo>
                  <a:pt x="2672" y="1958"/>
                </a:lnTo>
                <a:lnTo>
                  <a:pt x="2684" y="1940"/>
                </a:lnTo>
                <a:lnTo>
                  <a:pt x="2694" y="1920"/>
                </a:lnTo>
                <a:lnTo>
                  <a:pt x="2702" y="1898"/>
                </a:lnTo>
                <a:lnTo>
                  <a:pt x="2708" y="1876"/>
                </a:lnTo>
                <a:lnTo>
                  <a:pt x="2712" y="1854"/>
                </a:lnTo>
                <a:lnTo>
                  <a:pt x="2714" y="1828"/>
                </a:lnTo>
                <a:lnTo>
                  <a:pt x="2714" y="240"/>
                </a:lnTo>
                <a:lnTo>
                  <a:pt x="2714" y="240"/>
                </a:lnTo>
                <a:lnTo>
                  <a:pt x="2712" y="216"/>
                </a:lnTo>
                <a:lnTo>
                  <a:pt x="2708" y="192"/>
                </a:lnTo>
                <a:lnTo>
                  <a:pt x="2702" y="170"/>
                </a:lnTo>
                <a:lnTo>
                  <a:pt x="2694" y="148"/>
                </a:lnTo>
                <a:lnTo>
                  <a:pt x="2684" y="126"/>
                </a:lnTo>
                <a:lnTo>
                  <a:pt x="2672" y="106"/>
                </a:lnTo>
                <a:lnTo>
                  <a:pt x="2658" y="88"/>
                </a:lnTo>
                <a:lnTo>
                  <a:pt x="2642" y="72"/>
                </a:lnTo>
                <a:lnTo>
                  <a:pt x="2626" y="56"/>
                </a:lnTo>
                <a:lnTo>
                  <a:pt x="2608" y="42"/>
                </a:lnTo>
                <a:lnTo>
                  <a:pt x="2588" y="30"/>
                </a:lnTo>
                <a:lnTo>
                  <a:pt x="2566" y="20"/>
                </a:lnTo>
                <a:lnTo>
                  <a:pt x="2544" y="12"/>
                </a:lnTo>
                <a:lnTo>
                  <a:pt x="2522" y="6"/>
                </a:lnTo>
                <a:lnTo>
                  <a:pt x="2498" y="2"/>
                </a:lnTo>
                <a:lnTo>
                  <a:pt x="2474" y="0"/>
                </a:lnTo>
                <a:lnTo>
                  <a:pt x="238" y="0"/>
                </a:lnTo>
                <a:lnTo>
                  <a:pt x="238" y="0"/>
                </a:lnTo>
                <a:lnTo>
                  <a:pt x="214" y="2"/>
                </a:lnTo>
                <a:lnTo>
                  <a:pt x="190" y="6"/>
                </a:lnTo>
                <a:lnTo>
                  <a:pt x="168" y="12"/>
                </a:lnTo>
                <a:lnTo>
                  <a:pt x="146" y="20"/>
                </a:lnTo>
                <a:lnTo>
                  <a:pt x="124" y="30"/>
                </a:lnTo>
                <a:lnTo>
                  <a:pt x="106" y="42"/>
                </a:lnTo>
                <a:lnTo>
                  <a:pt x="86" y="56"/>
                </a:lnTo>
                <a:lnTo>
                  <a:pt x="70" y="72"/>
                </a:lnTo>
                <a:lnTo>
                  <a:pt x="54" y="88"/>
                </a:lnTo>
                <a:lnTo>
                  <a:pt x="40" y="106"/>
                </a:lnTo>
                <a:lnTo>
                  <a:pt x="28" y="126"/>
                </a:lnTo>
                <a:lnTo>
                  <a:pt x="18" y="148"/>
                </a:lnTo>
                <a:lnTo>
                  <a:pt x="10" y="170"/>
                </a:lnTo>
                <a:lnTo>
                  <a:pt x="4" y="192"/>
                </a:lnTo>
                <a:lnTo>
                  <a:pt x="0" y="216"/>
                </a:lnTo>
                <a:lnTo>
                  <a:pt x="0" y="240"/>
                </a:lnTo>
                <a:lnTo>
                  <a:pt x="0" y="1556"/>
                </a:lnTo>
                <a:close/>
              </a:path>
            </a:pathLst>
          </a:custGeom>
          <a:blipFill>
            <a:blip r:embed="rId2" cstate="print"/>
            <a:stretch>
              <a:fillRect/>
            </a:stretch>
          </a:blipFill>
          <a:ln w="9525">
            <a:noFill/>
            <a:round/>
            <a:headEnd/>
            <a:tailEnd/>
          </a:ln>
          <a:effectLst>
            <a:outerShdw blurRad="228600" dist="152400" dir="4200000" algn="tl" rotWithShape="0">
              <a:prstClr val="black">
                <a:alpha val="50000"/>
              </a:prstClr>
            </a:outerShdw>
          </a:effectLst>
        </p:spPr>
        <p:txBody>
          <a:bodyPr vert="horz" wrap="square" lIns="91440" tIns="45720" rIns="91440" bIns="45720" numCol="1" anchor="t" anchorCtr="0" compatLnSpc="1">
            <a:prstTxWarp prst="textNoShape">
              <a:avLst/>
            </a:prstTxWarp>
          </a:bodyPr>
          <a:lstStyle/>
          <a:p>
            <a:pPr marL="0" algn="l" defTabSz="914400" rtl="0" eaLnBrk="1" latinLnBrk="0" hangingPunct="1"/>
            <a:endParaRPr lang="en-US" sz="1800" kern="1200">
              <a:solidFill>
                <a:schemeClr val="tx1"/>
              </a:solidFill>
              <a:latin typeface="+mn-lt"/>
              <a:ea typeface="+mn-ea"/>
              <a:cs typeface="+mn-cs"/>
            </a:endParaRPr>
          </a:p>
        </p:txBody>
      </p:sp>
    </p:spTree>
    <p:extLst>
      <p:ext uri="{BB962C8B-B14F-4D97-AF65-F5344CB8AC3E}">
        <p14:creationId xmlns:p14="http://schemas.microsoft.com/office/powerpoint/2010/main" xmlns="" val="3321623301"/>
      </p:ext>
    </p:extLst>
  </p:cSld>
  <p:clrMapOvr>
    <a:masterClrMapping/>
  </p:clrMapOvr>
  <p:transition>
    <p:fade/>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 Architecture</a:t>
            </a:r>
            <a:endParaRPr lang="en-US" dirty="0"/>
          </a:p>
        </p:txBody>
      </p:sp>
      <p:grpSp>
        <p:nvGrpSpPr>
          <p:cNvPr id="33" name="Group 32"/>
          <p:cNvGrpSpPr/>
          <p:nvPr/>
        </p:nvGrpSpPr>
        <p:grpSpPr>
          <a:xfrm>
            <a:off x="101871" y="1230050"/>
            <a:ext cx="8793222" cy="5307228"/>
            <a:chOff x="973268" y="1189107"/>
            <a:chExt cx="8793222" cy="5307228"/>
          </a:xfrm>
        </p:grpSpPr>
        <p:sp>
          <p:nvSpPr>
            <p:cNvPr id="48" name="Rectangle 47"/>
            <p:cNvSpPr/>
            <p:nvPr/>
          </p:nvSpPr>
          <p:spPr>
            <a:xfrm>
              <a:off x="6872630" y="1189107"/>
              <a:ext cx="2893860" cy="5307228"/>
            </a:xfrm>
            <a:prstGeom prst="rect">
              <a:avLst/>
            </a:prstGeom>
            <a:solidFill>
              <a:schemeClr val="accent3">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dirty="0" smtClean="0">
                  <a:solidFill>
                    <a:schemeClr val="tx1"/>
                  </a:solidFill>
                </a:rPr>
                <a:t>Service Provider Network</a:t>
              </a:r>
              <a:endParaRPr lang="en-US" sz="2400" b="1" dirty="0">
                <a:solidFill>
                  <a:schemeClr val="tx1"/>
                </a:solidFill>
              </a:endParaRPr>
            </a:p>
          </p:txBody>
        </p:sp>
        <p:pic>
          <p:nvPicPr>
            <p:cNvPr id="4" name="Picture 16"/>
            <p:cNvPicPr>
              <a:picLocks noChangeAspect="1" noChangeArrowheads="1"/>
            </p:cNvPicPr>
            <p:nvPr/>
          </p:nvPicPr>
          <p:blipFill>
            <a:blip r:embed="rId2" cstate="print"/>
            <a:srcRect/>
            <a:stretch>
              <a:fillRect/>
            </a:stretch>
          </p:blipFill>
          <p:spPr bwMode="auto">
            <a:xfrm>
              <a:off x="7000452" y="1840025"/>
              <a:ext cx="1087891" cy="1640380"/>
            </a:xfrm>
            <a:prstGeom prst="rect">
              <a:avLst/>
            </a:prstGeom>
            <a:noFill/>
            <a:ln w="9525">
              <a:noFill/>
              <a:miter lim="800000"/>
              <a:headEnd/>
              <a:tailEnd/>
            </a:ln>
          </p:spPr>
        </p:pic>
        <p:sp>
          <p:nvSpPr>
            <p:cNvPr id="5" name="AutoShape 19"/>
            <p:cNvSpPr>
              <a:spLocks noChangeArrowheads="1"/>
            </p:cNvSpPr>
            <p:nvPr/>
          </p:nvSpPr>
          <p:spPr bwMode="auto">
            <a:xfrm>
              <a:off x="7170830" y="2475268"/>
              <a:ext cx="352171" cy="532124"/>
            </a:xfrm>
            <a:prstGeom prst="can">
              <a:avLst>
                <a:gd name="adj" fmla="val 29545"/>
              </a:avLst>
            </a:prstGeom>
            <a:solidFill>
              <a:srgbClr val="FFCC00"/>
            </a:solidFill>
            <a:ln w="9525">
              <a:solidFill>
                <a:schemeClr val="tx1"/>
              </a:solidFill>
              <a:round/>
              <a:headEnd/>
              <a:tailEnd/>
            </a:ln>
          </p:spPr>
          <p:txBody>
            <a:bodyPr wrap="square" lIns="100431" tIns="50218" rIns="100431" bIns="50218" anchor="ctr">
              <a:spAutoFit/>
            </a:bodyPr>
            <a:lstStyle/>
            <a:p>
              <a:pPr algn="ctr"/>
              <a:endParaRPr lang="en-US" dirty="0">
                <a:solidFill>
                  <a:srgbClr val="000000"/>
                </a:solidFill>
              </a:endParaRPr>
            </a:p>
          </p:txBody>
        </p:sp>
        <p:sp>
          <p:nvSpPr>
            <p:cNvPr id="6" name="TextBox 5"/>
            <p:cNvSpPr txBox="1"/>
            <p:nvPr/>
          </p:nvSpPr>
          <p:spPr>
            <a:xfrm>
              <a:off x="7262513" y="3458234"/>
              <a:ext cx="1377813" cy="458587"/>
            </a:xfrm>
            <a:prstGeom prst="rect">
              <a:avLst/>
            </a:prstGeom>
            <a:noFill/>
          </p:spPr>
          <p:txBody>
            <a:bodyPr wrap="none" rtlCol="0">
              <a:spAutoFit/>
            </a:bodyPr>
            <a:lstStyle/>
            <a:p>
              <a:pPr algn="ctr">
                <a:lnSpc>
                  <a:spcPct val="85000"/>
                </a:lnSpc>
              </a:pPr>
              <a:r>
                <a:rPr lang="en-US" sz="1400" dirty="0" smtClean="0">
                  <a:latin typeface="+mn-lt"/>
                </a:rPr>
                <a:t>RADview Server</a:t>
              </a:r>
            </a:p>
            <a:p>
              <a:pPr algn="ctr">
                <a:lnSpc>
                  <a:spcPct val="85000"/>
                </a:lnSpc>
              </a:pPr>
              <a:r>
                <a:rPr lang="en-US" sz="1400" dirty="0" smtClean="0">
                  <a:latin typeface="+mn-lt"/>
                </a:rPr>
                <a:t>Oracle</a:t>
              </a:r>
            </a:p>
          </p:txBody>
        </p:sp>
        <p:sp>
          <p:nvSpPr>
            <p:cNvPr id="8" name="TextBox 7"/>
            <p:cNvSpPr txBox="1"/>
            <p:nvPr/>
          </p:nvSpPr>
          <p:spPr>
            <a:xfrm>
              <a:off x="5503349" y="2030341"/>
              <a:ext cx="1445899" cy="460191"/>
            </a:xfrm>
            <a:prstGeom prst="rect">
              <a:avLst/>
            </a:prstGeom>
            <a:noFill/>
          </p:spPr>
          <p:txBody>
            <a:bodyPr wrap="square" rtlCol="0">
              <a:spAutoFit/>
            </a:bodyPr>
            <a:lstStyle/>
            <a:p>
              <a:pPr algn="ctr">
                <a:lnSpc>
                  <a:spcPct val="85000"/>
                </a:lnSpc>
              </a:pPr>
              <a:r>
                <a:rPr lang="en-US" sz="1400" dirty="0" smtClean="0">
                  <a:latin typeface="+mn-lt"/>
                </a:rPr>
                <a:t>Data </a:t>
              </a:r>
            </a:p>
            <a:p>
              <a:pPr algn="ctr">
                <a:lnSpc>
                  <a:spcPct val="85000"/>
                </a:lnSpc>
              </a:pPr>
              <a:r>
                <a:rPr lang="en-US" sz="1400" dirty="0" smtClean="0">
                  <a:latin typeface="+mn-lt"/>
                </a:rPr>
                <a:t>Collection</a:t>
              </a:r>
            </a:p>
          </p:txBody>
        </p:sp>
        <p:sp>
          <p:nvSpPr>
            <p:cNvPr id="18" name="TextBox 17"/>
            <p:cNvSpPr txBox="1"/>
            <p:nvPr/>
          </p:nvSpPr>
          <p:spPr>
            <a:xfrm>
              <a:off x="8103509" y="6148868"/>
              <a:ext cx="893193" cy="275460"/>
            </a:xfrm>
            <a:prstGeom prst="rect">
              <a:avLst/>
            </a:prstGeom>
            <a:noFill/>
          </p:spPr>
          <p:txBody>
            <a:bodyPr wrap="none" rtlCol="0">
              <a:spAutoFit/>
            </a:bodyPr>
            <a:lstStyle/>
            <a:p>
              <a:pPr algn="ctr">
                <a:lnSpc>
                  <a:spcPct val="85000"/>
                </a:lnSpc>
              </a:pPr>
              <a:r>
                <a:rPr lang="en-US" sz="1400" dirty="0" smtClean="0">
                  <a:latin typeface="+mn-lt"/>
                </a:rPr>
                <a:t>NOC User</a:t>
              </a:r>
            </a:p>
          </p:txBody>
        </p:sp>
        <p:sp>
          <p:nvSpPr>
            <p:cNvPr id="44" name="Freeform 7"/>
            <p:cNvSpPr>
              <a:spLocks noChangeAspect="1"/>
            </p:cNvSpPr>
            <p:nvPr/>
          </p:nvSpPr>
          <p:spPr bwMode="auto">
            <a:xfrm>
              <a:off x="1194691" y="1189107"/>
              <a:ext cx="3846083" cy="2625197"/>
            </a:xfrm>
            <a:custGeom>
              <a:avLst/>
              <a:gdLst>
                <a:gd name="connsiteX0" fmla="*/ 10000 w 10000"/>
                <a:gd name="connsiteY0" fmla="*/ 7308 h 10000"/>
                <a:gd name="connsiteX1" fmla="*/ 10000 w 10000"/>
                <a:gd name="connsiteY1" fmla="*/ 7308 h 10000"/>
                <a:gd name="connsiteX2" fmla="*/ 8636 w 10000"/>
                <a:gd name="connsiteY2" fmla="*/ 4615 h 10000"/>
                <a:gd name="connsiteX3" fmla="*/ 8636 w 10000"/>
                <a:gd name="connsiteY3" fmla="*/ 4615 h 10000"/>
                <a:gd name="connsiteX4" fmla="*/ 6818 w 10000"/>
                <a:gd name="connsiteY4" fmla="*/ 2308 h 10000"/>
                <a:gd name="connsiteX5" fmla="*/ 5227 w 10000"/>
                <a:gd name="connsiteY5" fmla="*/ 0 h 10000"/>
                <a:gd name="connsiteX6" fmla="*/ 3864 w 10000"/>
                <a:gd name="connsiteY6" fmla="*/ 0 h 10000"/>
                <a:gd name="connsiteX7" fmla="*/ 2273 w 10000"/>
                <a:gd name="connsiteY7" fmla="*/ 2692 h 10000"/>
                <a:gd name="connsiteX8" fmla="*/ 1136 w 10000"/>
                <a:gd name="connsiteY8" fmla="*/ 4615 h 10000"/>
                <a:gd name="connsiteX9" fmla="*/ 0 w 10000"/>
                <a:gd name="connsiteY9" fmla="*/ 7308 h 10000"/>
                <a:gd name="connsiteX10" fmla="*/ 0 w 10000"/>
                <a:gd name="connsiteY10" fmla="*/ 7308 h 10000"/>
                <a:gd name="connsiteX11" fmla="*/ 1364 w 10000"/>
                <a:gd name="connsiteY11" fmla="*/ 10000 h 10000"/>
                <a:gd name="connsiteX12" fmla="*/ 8636 w 10000"/>
                <a:gd name="connsiteY12" fmla="*/ 10000 h 10000"/>
                <a:gd name="connsiteX13" fmla="*/ 10000 w 10000"/>
                <a:gd name="connsiteY13" fmla="*/ 7308 h 10000"/>
                <a:gd name="connsiteX0" fmla="*/ 10000 w 10000"/>
                <a:gd name="connsiteY0" fmla="*/ 7308 h 10000"/>
                <a:gd name="connsiteX1" fmla="*/ 10000 w 10000"/>
                <a:gd name="connsiteY1" fmla="*/ 7308 h 10000"/>
                <a:gd name="connsiteX2" fmla="*/ 8636 w 10000"/>
                <a:gd name="connsiteY2" fmla="*/ 4615 h 10000"/>
                <a:gd name="connsiteX3" fmla="*/ 8636 w 10000"/>
                <a:gd name="connsiteY3" fmla="*/ 4615 h 10000"/>
                <a:gd name="connsiteX4" fmla="*/ 6818 w 10000"/>
                <a:gd name="connsiteY4" fmla="*/ 2308 h 10000"/>
                <a:gd name="connsiteX5" fmla="*/ 5227 w 10000"/>
                <a:gd name="connsiteY5" fmla="*/ 0 h 10000"/>
                <a:gd name="connsiteX6" fmla="*/ 3864 w 10000"/>
                <a:gd name="connsiteY6" fmla="*/ 0 h 10000"/>
                <a:gd name="connsiteX7" fmla="*/ 2273 w 10000"/>
                <a:gd name="connsiteY7" fmla="*/ 2692 h 10000"/>
                <a:gd name="connsiteX8" fmla="*/ 1136 w 10000"/>
                <a:gd name="connsiteY8" fmla="*/ 4615 h 10000"/>
                <a:gd name="connsiteX9" fmla="*/ 0 w 10000"/>
                <a:gd name="connsiteY9" fmla="*/ 7308 h 10000"/>
                <a:gd name="connsiteX10" fmla="*/ 0 w 10000"/>
                <a:gd name="connsiteY10" fmla="*/ 7308 h 10000"/>
                <a:gd name="connsiteX11" fmla="*/ 1364 w 10000"/>
                <a:gd name="connsiteY11" fmla="*/ 10000 h 10000"/>
                <a:gd name="connsiteX12" fmla="*/ 7589 w 10000"/>
                <a:gd name="connsiteY12" fmla="*/ 9973 h 10000"/>
                <a:gd name="connsiteX13" fmla="*/ 10000 w 10000"/>
                <a:gd name="connsiteY13" fmla="*/ 7308 h 10000"/>
                <a:gd name="connsiteX0" fmla="*/ 7589 w 10000"/>
                <a:gd name="connsiteY0" fmla="*/ 9973 h 10000"/>
                <a:gd name="connsiteX1" fmla="*/ 10000 w 10000"/>
                <a:gd name="connsiteY1" fmla="*/ 7308 h 10000"/>
                <a:gd name="connsiteX2" fmla="*/ 8636 w 10000"/>
                <a:gd name="connsiteY2" fmla="*/ 4615 h 10000"/>
                <a:gd name="connsiteX3" fmla="*/ 8636 w 10000"/>
                <a:gd name="connsiteY3" fmla="*/ 4615 h 10000"/>
                <a:gd name="connsiteX4" fmla="*/ 6818 w 10000"/>
                <a:gd name="connsiteY4" fmla="*/ 2308 h 10000"/>
                <a:gd name="connsiteX5" fmla="*/ 5227 w 10000"/>
                <a:gd name="connsiteY5" fmla="*/ 0 h 10000"/>
                <a:gd name="connsiteX6" fmla="*/ 3864 w 10000"/>
                <a:gd name="connsiteY6" fmla="*/ 0 h 10000"/>
                <a:gd name="connsiteX7" fmla="*/ 2273 w 10000"/>
                <a:gd name="connsiteY7" fmla="*/ 2692 h 10000"/>
                <a:gd name="connsiteX8" fmla="*/ 1136 w 10000"/>
                <a:gd name="connsiteY8" fmla="*/ 4615 h 10000"/>
                <a:gd name="connsiteX9" fmla="*/ 0 w 10000"/>
                <a:gd name="connsiteY9" fmla="*/ 7308 h 10000"/>
                <a:gd name="connsiteX10" fmla="*/ 0 w 10000"/>
                <a:gd name="connsiteY10" fmla="*/ 7308 h 10000"/>
                <a:gd name="connsiteX11" fmla="*/ 1364 w 10000"/>
                <a:gd name="connsiteY11" fmla="*/ 10000 h 10000"/>
                <a:gd name="connsiteX12" fmla="*/ 7589 w 10000"/>
                <a:gd name="connsiteY12" fmla="*/ 9973 h 10000"/>
                <a:gd name="connsiteX0" fmla="*/ 7589 w 10000"/>
                <a:gd name="connsiteY0" fmla="*/ 9973 h 10000"/>
                <a:gd name="connsiteX1" fmla="*/ 8679 w 10000"/>
                <a:gd name="connsiteY1" fmla="*/ 7254 h 10000"/>
                <a:gd name="connsiteX2" fmla="*/ 8636 w 10000"/>
                <a:gd name="connsiteY2" fmla="*/ 4615 h 10000"/>
                <a:gd name="connsiteX3" fmla="*/ 8636 w 10000"/>
                <a:gd name="connsiteY3" fmla="*/ 4615 h 10000"/>
                <a:gd name="connsiteX4" fmla="*/ 6818 w 10000"/>
                <a:gd name="connsiteY4" fmla="*/ 2308 h 10000"/>
                <a:gd name="connsiteX5" fmla="*/ 5227 w 10000"/>
                <a:gd name="connsiteY5" fmla="*/ 0 h 10000"/>
                <a:gd name="connsiteX6" fmla="*/ 3864 w 10000"/>
                <a:gd name="connsiteY6" fmla="*/ 0 h 10000"/>
                <a:gd name="connsiteX7" fmla="*/ 2273 w 10000"/>
                <a:gd name="connsiteY7" fmla="*/ 2692 h 10000"/>
                <a:gd name="connsiteX8" fmla="*/ 1136 w 10000"/>
                <a:gd name="connsiteY8" fmla="*/ 4615 h 10000"/>
                <a:gd name="connsiteX9" fmla="*/ 0 w 10000"/>
                <a:gd name="connsiteY9" fmla="*/ 7308 h 10000"/>
                <a:gd name="connsiteX10" fmla="*/ 0 w 10000"/>
                <a:gd name="connsiteY10" fmla="*/ 7308 h 10000"/>
                <a:gd name="connsiteX11" fmla="*/ 1364 w 10000"/>
                <a:gd name="connsiteY11" fmla="*/ 10000 h 10000"/>
                <a:gd name="connsiteX12" fmla="*/ 7589 w 10000"/>
                <a:gd name="connsiteY12" fmla="*/ 9973 h 10000"/>
                <a:gd name="connsiteX0" fmla="*/ 7589 w 10000"/>
                <a:gd name="connsiteY0" fmla="*/ 9973 h 10000"/>
                <a:gd name="connsiteX1" fmla="*/ 8679 w 10000"/>
                <a:gd name="connsiteY1" fmla="*/ 7254 h 10000"/>
                <a:gd name="connsiteX2" fmla="*/ 8636 w 10000"/>
                <a:gd name="connsiteY2" fmla="*/ 4615 h 10000"/>
                <a:gd name="connsiteX3" fmla="*/ 6818 w 10000"/>
                <a:gd name="connsiteY3" fmla="*/ 2308 h 10000"/>
                <a:gd name="connsiteX4" fmla="*/ 5227 w 10000"/>
                <a:gd name="connsiteY4" fmla="*/ 0 h 10000"/>
                <a:gd name="connsiteX5" fmla="*/ 3864 w 10000"/>
                <a:gd name="connsiteY5" fmla="*/ 0 h 10000"/>
                <a:gd name="connsiteX6" fmla="*/ 2273 w 10000"/>
                <a:gd name="connsiteY6" fmla="*/ 2692 h 10000"/>
                <a:gd name="connsiteX7" fmla="*/ 1136 w 10000"/>
                <a:gd name="connsiteY7" fmla="*/ 4615 h 10000"/>
                <a:gd name="connsiteX8" fmla="*/ 0 w 10000"/>
                <a:gd name="connsiteY8" fmla="*/ 7308 h 10000"/>
                <a:gd name="connsiteX9" fmla="*/ 0 w 10000"/>
                <a:gd name="connsiteY9" fmla="*/ 7308 h 10000"/>
                <a:gd name="connsiteX10" fmla="*/ 1364 w 10000"/>
                <a:gd name="connsiteY10" fmla="*/ 10000 h 10000"/>
                <a:gd name="connsiteX11" fmla="*/ 7589 w 10000"/>
                <a:gd name="connsiteY11" fmla="*/ 9973 h 10000"/>
                <a:gd name="connsiteX0" fmla="*/ 7589 w 9162"/>
                <a:gd name="connsiteY0" fmla="*/ 9973 h 10000"/>
                <a:gd name="connsiteX1" fmla="*/ 8679 w 9162"/>
                <a:gd name="connsiteY1" fmla="*/ 7254 h 10000"/>
                <a:gd name="connsiteX2" fmla="*/ 7798 w 9162"/>
                <a:gd name="connsiteY2" fmla="*/ 4479 h 10000"/>
                <a:gd name="connsiteX3" fmla="*/ 6818 w 9162"/>
                <a:gd name="connsiteY3" fmla="*/ 2308 h 10000"/>
                <a:gd name="connsiteX4" fmla="*/ 5227 w 9162"/>
                <a:gd name="connsiteY4" fmla="*/ 0 h 10000"/>
                <a:gd name="connsiteX5" fmla="*/ 3864 w 9162"/>
                <a:gd name="connsiteY5" fmla="*/ 0 h 10000"/>
                <a:gd name="connsiteX6" fmla="*/ 2273 w 9162"/>
                <a:gd name="connsiteY6" fmla="*/ 2692 h 10000"/>
                <a:gd name="connsiteX7" fmla="*/ 1136 w 9162"/>
                <a:gd name="connsiteY7" fmla="*/ 4615 h 10000"/>
                <a:gd name="connsiteX8" fmla="*/ 0 w 9162"/>
                <a:gd name="connsiteY8" fmla="*/ 7308 h 10000"/>
                <a:gd name="connsiteX9" fmla="*/ 0 w 9162"/>
                <a:gd name="connsiteY9" fmla="*/ 7308 h 10000"/>
                <a:gd name="connsiteX10" fmla="*/ 1364 w 9162"/>
                <a:gd name="connsiteY10" fmla="*/ 10000 h 10000"/>
                <a:gd name="connsiteX11" fmla="*/ 7589 w 9162"/>
                <a:gd name="connsiteY11" fmla="*/ 9973 h 10000"/>
                <a:gd name="connsiteX0" fmla="*/ 8283 w 9854"/>
                <a:gd name="connsiteY0" fmla="*/ 9973 h 10000"/>
                <a:gd name="connsiteX1" fmla="*/ 9473 w 9854"/>
                <a:gd name="connsiteY1" fmla="*/ 7254 h 10000"/>
                <a:gd name="connsiteX2" fmla="*/ 8230 w 9854"/>
                <a:gd name="connsiteY2" fmla="*/ 4533 h 10000"/>
                <a:gd name="connsiteX3" fmla="*/ 7442 w 9854"/>
                <a:gd name="connsiteY3" fmla="*/ 2308 h 10000"/>
                <a:gd name="connsiteX4" fmla="*/ 5705 w 9854"/>
                <a:gd name="connsiteY4" fmla="*/ 0 h 10000"/>
                <a:gd name="connsiteX5" fmla="*/ 4217 w 9854"/>
                <a:gd name="connsiteY5" fmla="*/ 0 h 10000"/>
                <a:gd name="connsiteX6" fmla="*/ 2481 w 9854"/>
                <a:gd name="connsiteY6" fmla="*/ 2692 h 10000"/>
                <a:gd name="connsiteX7" fmla="*/ 1240 w 9854"/>
                <a:gd name="connsiteY7" fmla="*/ 4615 h 10000"/>
                <a:gd name="connsiteX8" fmla="*/ 0 w 9854"/>
                <a:gd name="connsiteY8" fmla="*/ 7308 h 10000"/>
                <a:gd name="connsiteX9" fmla="*/ 0 w 9854"/>
                <a:gd name="connsiteY9" fmla="*/ 7308 h 10000"/>
                <a:gd name="connsiteX10" fmla="*/ 1489 w 9854"/>
                <a:gd name="connsiteY10" fmla="*/ 10000 h 10000"/>
                <a:gd name="connsiteX11" fmla="*/ 8283 w 9854"/>
                <a:gd name="connsiteY11" fmla="*/ 9973 h 10000"/>
                <a:gd name="connsiteX0" fmla="*/ 8406 w 10000"/>
                <a:gd name="connsiteY0" fmla="*/ 9973 h 10000"/>
                <a:gd name="connsiteX1" fmla="*/ 9613 w 10000"/>
                <a:gd name="connsiteY1" fmla="*/ 7254 h 10000"/>
                <a:gd name="connsiteX2" fmla="*/ 8352 w 10000"/>
                <a:gd name="connsiteY2" fmla="*/ 4533 h 10000"/>
                <a:gd name="connsiteX3" fmla="*/ 7552 w 10000"/>
                <a:gd name="connsiteY3" fmla="*/ 2308 h 10000"/>
                <a:gd name="connsiteX4" fmla="*/ 5790 w 10000"/>
                <a:gd name="connsiteY4" fmla="*/ 0 h 10000"/>
                <a:gd name="connsiteX5" fmla="*/ 4279 w 10000"/>
                <a:gd name="connsiteY5" fmla="*/ 0 h 10000"/>
                <a:gd name="connsiteX6" fmla="*/ 2518 w 10000"/>
                <a:gd name="connsiteY6" fmla="*/ 2692 h 10000"/>
                <a:gd name="connsiteX7" fmla="*/ 1258 w 10000"/>
                <a:gd name="connsiteY7" fmla="*/ 4615 h 10000"/>
                <a:gd name="connsiteX8" fmla="*/ 0 w 10000"/>
                <a:gd name="connsiteY8" fmla="*/ 7308 h 10000"/>
                <a:gd name="connsiteX9" fmla="*/ 0 w 10000"/>
                <a:gd name="connsiteY9" fmla="*/ 7308 h 10000"/>
                <a:gd name="connsiteX10" fmla="*/ 1511 w 10000"/>
                <a:gd name="connsiteY10" fmla="*/ 10000 h 10000"/>
                <a:gd name="connsiteX11" fmla="*/ 8406 w 10000"/>
                <a:gd name="connsiteY11" fmla="*/ 9973 h 10000"/>
                <a:gd name="connsiteX0" fmla="*/ 8103 w 9863"/>
                <a:gd name="connsiteY0" fmla="*/ 10000 h 10000"/>
                <a:gd name="connsiteX1" fmla="*/ 9613 w 9863"/>
                <a:gd name="connsiteY1" fmla="*/ 7254 h 10000"/>
                <a:gd name="connsiteX2" fmla="*/ 8352 w 9863"/>
                <a:gd name="connsiteY2" fmla="*/ 4533 h 10000"/>
                <a:gd name="connsiteX3" fmla="*/ 7552 w 9863"/>
                <a:gd name="connsiteY3" fmla="*/ 2308 h 10000"/>
                <a:gd name="connsiteX4" fmla="*/ 5790 w 9863"/>
                <a:gd name="connsiteY4" fmla="*/ 0 h 10000"/>
                <a:gd name="connsiteX5" fmla="*/ 4279 w 9863"/>
                <a:gd name="connsiteY5" fmla="*/ 0 h 10000"/>
                <a:gd name="connsiteX6" fmla="*/ 2518 w 9863"/>
                <a:gd name="connsiteY6" fmla="*/ 2692 h 10000"/>
                <a:gd name="connsiteX7" fmla="*/ 1258 w 9863"/>
                <a:gd name="connsiteY7" fmla="*/ 4615 h 10000"/>
                <a:gd name="connsiteX8" fmla="*/ 0 w 9863"/>
                <a:gd name="connsiteY8" fmla="*/ 7308 h 10000"/>
                <a:gd name="connsiteX9" fmla="*/ 0 w 9863"/>
                <a:gd name="connsiteY9" fmla="*/ 7308 h 10000"/>
                <a:gd name="connsiteX10" fmla="*/ 1511 w 9863"/>
                <a:gd name="connsiteY10" fmla="*/ 10000 h 10000"/>
                <a:gd name="connsiteX11" fmla="*/ 8103 w 9863"/>
                <a:gd name="connsiteY11" fmla="*/ 10000 h 10000"/>
                <a:gd name="connsiteX0" fmla="*/ 8216 w 10000"/>
                <a:gd name="connsiteY0" fmla="*/ 10000 h 10000"/>
                <a:gd name="connsiteX1" fmla="*/ 9747 w 10000"/>
                <a:gd name="connsiteY1" fmla="*/ 7254 h 10000"/>
                <a:gd name="connsiteX2" fmla="*/ 8468 w 10000"/>
                <a:gd name="connsiteY2" fmla="*/ 4533 h 10000"/>
                <a:gd name="connsiteX3" fmla="*/ 7657 w 10000"/>
                <a:gd name="connsiteY3" fmla="*/ 2308 h 10000"/>
                <a:gd name="connsiteX4" fmla="*/ 5870 w 10000"/>
                <a:gd name="connsiteY4" fmla="*/ 0 h 10000"/>
                <a:gd name="connsiteX5" fmla="*/ 4338 w 10000"/>
                <a:gd name="connsiteY5" fmla="*/ 0 h 10000"/>
                <a:gd name="connsiteX6" fmla="*/ 2553 w 10000"/>
                <a:gd name="connsiteY6" fmla="*/ 2692 h 10000"/>
                <a:gd name="connsiteX7" fmla="*/ 1275 w 10000"/>
                <a:gd name="connsiteY7" fmla="*/ 4615 h 10000"/>
                <a:gd name="connsiteX8" fmla="*/ 0 w 10000"/>
                <a:gd name="connsiteY8" fmla="*/ 7308 h 10000"/>
                <a:gd name="connsiteX9" fmla="*/ 0 w 10000"/>
                <a:gd name="connsiteY9" fmla="*/ 7308 h 10000"/>
                <a:gd name="connsiteX10" fmla="*/ 1532 w 10000"/>
                <a:gd name="connsiteY10" fmla="*/ 10000 h 10000"/>
                <a:gd name="connsiteX11" fmla="*/ 8216 w 10000"/>
                <a:gd name="connsiteY11" fmla="*/ 10000 h 10000"/>
                <a:gd name="connsiteX0" fmla="*/ 8216 w 9747"/>
                <a:gd name="connsiteY0" fmla="*/ 10000 h 10000"/>
                <a:gd name="connsiteX1" fmla="*/ 9747 w 9747"/>
                <a:gd name="connsiteY1" fmla="*/ 7254 h 10000"/>
                <a:gd name="connsiteX2" fmla="*/ 8468 w 9747"/>
                <a:gd name="connsiteY2" fmla="*/ 4533 h 10000"/>
                <a:gd name="connsiteX3" fmla="*/ 7657 w 9747"/>
                <a:gd name="connsiteY3" fmla="*/ 2308 h 10000"/>
                <a:gd name="connsiteX4" fmla="*/ 5870 w 9747"/>
                <a:gd name="connsiteY4" fmla="*/ 0 h 10000"/>
                <a:gd name="connsiteX5" fmla="*/ 4338 w 9747"/>
                <a:gd name="connsiteY5" fmla="*/ 0 h 10000"/>
                <a:gd name="connsiteX6" fmla="*/ 2553 w 9747"/>
                <a:gd name="connsiteY6" fmla="*/ 2692 h 10000"/>
                <a:gd name="connsiteX7" fmla="*/ 1275 w 9747"/>
                <a:gd name="connsiteY7" fmla="*/ 4615 h 10000"/>
                <a:gd name="connsiteX8" fmla="*/ 0 w 9747"/>
                <a:gd name="connsiteY8" fmla="*/ 7308 h 10000"/>
                <a:gd name="connsiteX9" fmla="*/ 0 w 9747"/>
                <a:gd name="connsiteY9" fmla="*/ 7308 h 10000"/>
                <a:gd name="connsiteX10" fmla="*/ 1532 w 9747"/>
                <a:gd name="connsiteY10" fmla="*/ 10000 h 10000"/>
                <a:gd name="connsiteX11" fmla="*/ 8216 w 9747"/>
                <a:gd name="connsiteY11" fmla="*/ 10000 h 10000"/>
                <a:gd name="connsiteX0" fmla="*/ 8429 w 10000"/>
                <a:gd name="connsiteY0" fmla="*/ 10000 h 10000"/>
                <a:gd name="connsiteX1" fmla="*/ 10000 w 10000"/>
                <a:gd name="connsiteY1" fmla="*/ 7254 h 10000"/>
                <a:gd name="connsiteX2" fmla="*/ 8688 w 10000"/>
                <a:gd name="connsiteY2" fmla="*/ 4533 h 10000"/>
                <a:gd name="connsiteX3" fmla="*/ 7856 w 10000"/>
                <a:gd name="connsiteY3" fmla="*/ 2308 h 10000"/>
                <a:gd name="connsiteX4" fmla="*/ 6022 w 10000"/>
                <a:gd name="connsiteY4" fmla="*/ 0 h 10000"/>
                <a:gd name="connsiteX5" fmla="*/ 4451 w 10000"/>
                <a:gd name="connsiteY5" fmla="*/ 0 h 10000"/>
                <a:gd name="connsiteX6" fmla="*/ 2619 w 10000"/>
                <a:gd name="connsiteY6" fmla="*/ 2692 h 10000"/>
                <a:gd name="connsiteX7" fmla="*/ 1308 w 10000"/>
                <a:gd name="connsiteY7" fmla="*/ 4615 h 10000"/>
                <a:gd name="connsiteX8" fmla="*/ 0 w 10000"/>
                <a:gd name="connsiteY8" fmla="*/ 7308 h 10000"/>
                <a:gd name="connsiteX9" fmla="*/ 0 w 10000"/>
                <a:gd name="connsiteY9" fmla="*/ 7308 h 10000"/>
                <a:gd name="connsiteX10" fmla="*/ 1572 w 10000"/>
                <a:gd name="connsiteY10" fmla="*/ 10000 h 10000"/>
                <a:gd name="connsiteX11" fmla="*/ 8429 w 10000"/>
                <a:gd name="connsiteY11" fmla="*/ 10000 h 10000"/>
                <a:gd name="connsiteX0" fmla="*/ 8429 w 10000"/>
                <a:gd name="connsiteY0" fmla="*/ 10000 h 10000"/>
                <a:gd name="connsiteX1" fmla="*/ 10000 w 10000"/>
                <a:gd name="connsiteY1" fmla="*/ 7254 h 10000"/>
                <a:gd name="connsiteX2" fmla="*/ 8688 w 10000"/>
                <a:gd name="connsiteY2" fmla="*/ 4533 h 10000"/>
                <a:gd name="connsiteX3" fmla="*/ 7856 w 10000"/>
                <a:gd name="connsiteY3" fmla="*/ 2308 h 10000"/>
                <a:gd name="connsiteX4" fmla="*/ 6022 w 10000"/>
                <a:gd name="connsiteY4" fmla="*/ 0 h 10000"/>
                <a:gd name="connsiteX5" fmla="*/ 4451 w 10000"/>
                <a:gd name="connsiteY5" fmla="*/ 0 h 10000"/>
                <a:gd name="connsiteX6" fmla="*/ 2619 w 10000"/>
                <a:gd name="connsiteY6" fmla="*/ 2692 h 10000"/>
                <a:gd name="connsiteX7" fmla="*/ 1308 w 10000"/>
                <a:gd name="connsiteY7" fmla="*/ 4615 h 10000"/>
                <a:gd name="connsiteX8" fmla="*/ 0 w 10000"/>
                <a:gd name="connsiteY8" fmla="*/ 7308 h 10000"/>
                <a:gd name="connsiteX9" fmla="*/ 0 w 10000"/>
                <a:gd name="connsiteY9" fmla="*/ 7308 h 10000"/>
                <a:gd name="connsiteX10" fmla="*/ 1572 w 10000"/>
                <a:gd name="connsiteY10" fmla="*/ 10000 h 10000"/>
                <a:gd name="connsiteX11" fmla="*/ 8429 w 10000"/>
                <a:gd name="connsiteY11" fmla="*/ 10000 h 10000"/>
                <a:gd name="connsiteX0" fmla="*/ 8429 w 10000"/>
                <a:gd name="connsiteY0" fmla="*/ 10000 h 10000"/>
                <a:gd name="connsiteX1" fmla="*/ 10000 w 10000"/>
                <a:gd name="connsiteY1" fmla="*/ 7254 h 10000"/>
                <a:gd name="connsiteX2" fmla="*/ 8688 w 10000"/>
                <a:gd name="connsiteY2" fmla="*/ 4533 h 10000"/>
                <a:gd name="connsiteX3" fmla="*/ 7856 w 10000"/>
                <a:gd name="connsiteY3" fmla="*/ 2308 h 10000"/>
                <a:gd name="connsiteX4" fmla="*/ 6022 w 10000"/>
                <a:gd name="connsiteY4" fmla="*/ 0 h 10000"/>
                <a:gd name="connsiteX5" fmla="*/ 4451 w 10000"/>
                <a:gd name="connsiteY5" fmla="*/ 0 h 10000"/>
                <a:gd name="connsiteX6" fmla="*/ 2619 w 10000"/>
                <a:gd name="connsiteY6" fmla="*/ 2692 h 10000"/>
                <a:gd name="connsiteX7" fmla="*/ 1308 w 10000"/>
                <a:gd name="connsiteY7" fmla="*/ 4615 h 10000"/>
                <a:gd name="connsiteX8" fmla="*/ 0 w 10000"/>
                <a:gd name="connsiteY8" fmla="*/ 7308 h 10000"/>
                <a:gd name="connsiteX9" fmla="*/ 0 w 10000"/>
                <a:gd name="connsiteY9" fmla="*/ 7308 h 10000"/>
                <a:gd name="connsiteX10" fmla="*/ 1572 w 10000"/>
                <a:gd name="connsiteY10" fmla="*/ 10000 h 10000"/>
                <a:gd name="connsiteX11" fmla="*/ 8429 w 10000"/>
                <a:gd name="connsiteY11" fmla="*/ 10000 h 10000"/>
                <a:gd name="connsiteX0" fmla="*/ 8429 w 10000"/>
                <a:gd name="connsiteY0" fmla="*/ 10000 h 10000"/>
                <a:gd name="connsiteX1" fmla="*/ 10000 w 10000"/>
                <a:gd name="connsiteY1" fmla="*/ 7254 h 10000"/>
                <a:gd name="connsiteX2" fmla="*/ 8688 w 10000"/>
                <a:gd name="connsiteY2" fmla="*/ 4533 h 10000"/>
                <a:gd name="connsiteX3" fmla="*/ 7540 w 10000"/>
                <a:gd name="connsiteY3" fmla="*/ 2362 h 10000"/>
                <a:gd name="connsiteX4" fmla="*/ 6022 w 10000"/>
                <a:gd name="connsiteY4" fmla="*/ 0 h 10000"/>
                <a:gd name="connsiteX5" fmla="*/ 4451 w 10000"/>
                <a:gd name="connsiteY5" fmla="*/ 0 h 10000"/>
                <a:gd name="connsiteX6" fmla="*/ 2619 w 10000"/>
                <a:gd name="connsiteY6" fmla="*/ 2692 h 10000"/>
                <a:gd name="connsiteX7" fmla="*/ 1308 w 10000"/>
                <a:gd name="connsiteY7" fmla="*/ 4615 h 10000"/>
                <a:gd name="connsiteX8" fmla="*/ 0 w 10000"/>
                <a:gd name="connsiteY8" fmla="*/ 7308 h 10000"/>
                <a:gd name="connsiteX9" fmla="*/ 0 w 10000"/>
                <a:gd name="connsiteY9" fmla="*/ 7308 h 10000"/>
                <a:gd name="connsiteX10" fmla="*/ 1572 w 10000"/>
                <a:gd name="connsiteY10" fmla="*/ 10000 h 10000"/>
                <a:gd name="connsiteX11" fmla="*/ 8429 w 10000"/>
                <a:gd name="connsiteY11" fmla="*/ 10000 h 10000"/>
                <a:gd name="connsiteX0" fmla="*/ 8429 w 10000"/>
                <a:gd name="connsiteY0" fmla="*/ 10000 h 10000"/>
                <a:gd name="connsiteX1" fmla="*/ 10000 w 10000"/>
                <a:gd name="connsiteY1" fmla="*/ 7254 h 10000"/>
                <a:gd name="connsiteX2" fmla="*/ 8688 w 10000"/>
                <a:gd name="connsiteY2" fmla="*/ 4533 h 10000"/>
                <a:gd name="connsiteX3" fmla="*/ 7540 w 10000"/>
                <a:gd name="connsiteY3" fmla="*/ 2362 h 10000"/>
                <a:gd name="connsiteX4" fmla="*/ 6003 w 10000"/>
                <a:gd name="connsiteY4" fmla="*/ 82 h 10000"/>
                <a:gd name="connsiteX5" fmla="*/ 4451 w 10000"/>
                <a:gd name="connsiteY5" fmla="*/ 0 h 10000"/>
                <a:gd name="connsiteX6" fmla="*/ 2619 w 10000"/>
                <a:gd name="connsiteY6" fmla="*/ 2692 h 10000"/>
                <a:gd name="connsiteX7" fmla="*/ 1308 w 10000"/>
                <a:gd name="connsiteY7" fmla="*/ 4615 h 10000"/>
                <a:gd name="connsiteX8" fmla="*/ 0 w 10000"/>
                <a:gd name="connsiteY8" fmla="*/ 7308 h 10000"/>
                <a:gd name="connsiteX9" fmla="*/ 0 w 10000"/>
                <a:gd name="connsiteY9" fmla="*/ 7308 h 10000"/>
                <a:gd name="connsiteX10" fmla="*/ 1572 w 10000"/>
                <a:gd name="connsiteY10" fmla="*/ 10000 h 10000"/>
                <a:gd name="connsiteX11" fmla="*/ 8429 w 10000"/>
                <a:gd name="connsiteY11" fmla="*/ 10000 h 10000"/>
                <a:gd name="connsiteX0" fmla="*/ 8429 w 10000"/>
                <a:gd name="connsiteY0" fmla="*/ 10000 h 10000"/>
                <a:gd name="connsiteX1" fmla="*/ 10000 w 10000"/>
                <a:gd name="connsiteY1" fmla="*/ 7254 h 10000"/>
                <a:gd name="connsiteX2" fmla="*/ 8688 w 10000"/>
                <a:gd name="connsiteY2" fmla="*/ 4533 h 10000"/>
                <a:gd name="connsiteX3" fmla="*/ 7540 w 10000"/>
                <a:gd name="connsiteY3" fmla="*/ 2362 h 10000"/>
                <a:gd name="connsiteX4" fmla="*/ 6003 w 10000"/>
                <a:gd name="connsiteY4" fmla="*/ 82 h 10000"/>
                <a:gd name="connsiteX5" fmla="*/ 4451 w 10000"/>
                <a:gd name="connsiteY5" fmla="*/ 0 h 10000"/>
                <a:gd name="connsiteX6" fmla="*/ 2619 w 10000"/>
                <a:gd name="connsiteY6" fmla="*/ 2692 h 10000"/>
                <a:gd name="connsiteX7" fmla="*/ 1308 w 10000"/>
                <a:gd name="connsiteY7" fmla="*/ 4615 h 10000"/>
                <a:gd name="connsiteX8" fmla="*/ 0 w 10000"/>
                <a:gd name="connsiteY8" fmla="*/ 7308 h 10000"/>
                <a:gd name="connsiteX9" fmla="*/ 0 w 10000"/>
                <a:gd name="connsiteY9" fmla="*/ 7308 h 10000"/>
                <a:gd name="connsiteX10" fmla="*/ 1572 w 10000"/>
                <a:gd name="connsiteY10" fmla="*/ 10000 h 10000"/>
                <a:gd name="connsiteX11" fmla="*/ 8429 w 10000"/>
                <a:gd name="connsiteY11" fmla="*/ 10000 h 10000"/>
                <a:gd name="connsiteX0" fmla="*/ 8429 w 10000"/>
                <a:gd name="connsiteY0" fmla="*/ 10000 h 10000"/>
                <a:gd name="connsiteX1" fmla="*/ 10000 w 10000"/>
                <a:gd name="connsiteY1" fmla="*/ 7254 h 10000"/>
                <a:gd name="connsiteX2" fmla="*/ 8688 w 10000"/>
                <a:gd name="connsiteY2" fmla="*/ 4533 h 10000"/>
                <a:gd name="connsiteX3" fmla="*/ 7540 w 10000"/>
                <a:gd name="connsiteY3" fmla="*/ 2362 h 10000"/>
                <a:gd name="connsiteX4" fmla="*/ 6003 w 10000"/>
                <a:gd name="connsiteY4" fmla="*/ 82 h 10000"/>
                <a:gd name="connsiteX5" fmla="*/ 4451 w 10000"/>
                <a:gd name="connsiteY5" fmla="*/ 0 h 10000"/>
                <a:gd name="connsiteX6" fmla="*/ 2619 w 10000"/>
                <a:gd name="connsiteY6" fmla="*/ 2692 h 10000"/>
                <a:gd name="connsiteX7" fmla="*/ 1308 w 10000"/>
                <a:gd name="connsiteY7" fmla="*/ 4615 h 10000"/>
                <a:gd name="connsiteX8" fmla="*/ 0 w 10000"/>
                <a:gd name="connsiteY8" fmla="*/ 7308 h 10000"/>
                <a:gd name="connsiteX9" fmla="*/ 0 w 10000"/>
                <a:gd name="connsiteY9" fmla="*/ 7308 h 10000"/>
                <a:gd name="connsiteX10" fmla="*/ 1572 w 10000"/>
                <a:gd name="connsiteY10" fmla="*/ 10000 h 10000"/>
                <a:gd name="connsiteX11" fmla="*/ 8429 w 10000"/>
                <a:gd name="connsiteY11" fmla="*/ 10000 h 10000"/>
                <a:gd name="connsiteX0" fmla="*/ 8429 w 10000"/>
                <a:gd name="connsiteY0" fmla="*/ 10000 h 10000"/>
                <a:gd name="connsiteX1" fmla="*/ 10000 w 10000"/>
                <a:gd name="connsiteY1" fmla="*/ 7254 h 10000"/>
                <a:gd name="connsiteX2" fmla="*/ 8688 w 10000"/>
                <a:gd name="connsiteY2" fmla="*/ 4533 h 10000"/>
                <a:gd name="connsiteX3" fmla="*/ 7540 w 10000"/>
                <a:gd name="connsiteY3" fmla="*/ 2362 h 10000"/>
                <a:gd name="connsiteX4" fmla="*/ 6003 w 10000"/>
                <a:gd name="connsiteY4" fmla="*/ 82 h 10000"/>
                <a:gd name="connsiteX5" fmla="*/ 4451 w 10000"/>
                <a:gd name="connsiteY5" fmla="*/ 0 h 10000"/>
                <a:gd name="connsiteX6" fmla="*/ 2619 w 10000"/>
                <a:gd name="connsiteY6" fmla="*/ 2692 h 10000"/>
                <a:gd name="connsiteX7" fmla="*/ 1308 w 10000"/>
                <a:gd name="connsiteY7" fmla="*/ 4615 h 10000"/>
                <a:gd name="connsiteX8" fmla="*/ 0 w 10000"/>
                <a:gd name="connsiteY8" fmla="*/ 7308 h 10000"/>
                <a:gd name="connsiteX9" fmla="*/ 0 w 10000"/>
                <a:gd name="connsiteY9" fmla="*/ 7308 h 10000"/>
                <a:gd name="connsiteX10" fmla="*/ 1572 w 10000"/>
                <a:gd name="connsiteY10" fmla="*/ 10000 h 10000"/>
                <a:gd name="connsiteX11" fmla="*/ 8429 w 10000"/>
                <a:gd name="connsiteY11"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00" h="10000">
                  <a:moveTo>
                    <a:pt x="8429" y="10000"/>
                  </a:moveTo>
                  <a:cubicBezTo>
                    <a:pt x="9623" y="9932"/>
                    <a:pt x="9985" y="8392"/>
                    <a:pt x="10000" y="7254"/>
                  </a:cubicBezTo>
                  <a:cubicBezTo>
                    <a:pt x="10000" y="7254"/>
                    <a:pt x="9888" y="4533"/>
                    <a:pt x="8688" y="4533"/>
                  </a:cubicBezTo>
                  <a:cubicBezTo>
                    <a:pt x="8652" y="3301"/>
                    <a:pt x="8096" y="2397"/>
                    <a:pt x="7540" y="2362"/>
                  </a:cubicBezTo>
                  <a:cubicBezTo>
                    <a:pt x="7278" y="1592"/>
                    <a:pt x="7184" y="55"/>
                    <a:pt x="6003" y="82"/>
                  </a:cubicBezTo>
                  <a:lnTo>
                    <a:pt x="4451" y="0"/>
                  </a:lnTo>
                  <a:cubicBezTo>
                    <a:pt x="4451" y="0"/>
                    <a:pt x="2880" y="0"/>
                    <a:pt x="2619" y="2692"/>
                  </a:cubicBezTo>
                  <a:cubicBezTo>
                    <a:pt x="2356" y="2692"/>
                    <a:pt x="1308" y="2692"/>
                    <a:pt x="1308" y="4615"/>
                  </a:cubicBezTo>
                  <a:cubicBezTo>
                    <a:pt x="785" y="4615"/>
                    <a:pt x="0" y="5000"/>
                    <a:pt x="0" y="7308"/>
                  </a:cubicBezTo>
                  <a:lnTo>
                    <a:pt x="0" y="7308"/>
                  </a:lnTo>
                  <a:cubicBezTo>
                    <a:pt x="0" y="7308"/>
                    <a:pt x="0" y="10000"/>
                    <a:pt x="1572" y="10000"/>
                  </a:cubicBezTo>
                  <a:lnTo>
                    <a:pt x="8429" y="10000"/>
                  </a:lnTo>
                  <a:close/>
                </a:path>
              </a:pathLst>
            </a:custGeom>
            <a:solidFill>
              <a:schemeClr val="bg1"/>
            </a:solidFill>
            <a:ln w="38100">
              <a:solidFill>
                <a:srgbClr val="F3AE4A"/>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Rectangle 40"/>
            <p:cNvSpPr/>
            <p:nvPr/>
          </p:nvSpPr>
          <p:spPr>
            <a:xfrm>
              <a:off x="1978095" y="1935141"/>
              <a:ext cx="2421176" cy="1569660"/>
            </a:xfrm>
            <a:prstGeom prst="rect">
              <a:avLst/>
            </a:prstGeom>
          </p:spPr>
          <p:txBody>
            <a:bodyPr wrap="none">
              <a:spAutoFit/>
            </a:bodyPr>
            <a:lstStyle/>
            <a:p>
              <a:pPr algn="ctr"/>
              <a:r>
                <a:rPr lang="en-US" sz="2400" dirty="0" smtClean="0"/>
                <a:t>ETX-2, ETX-5</a:t>
              </a:r>
            </a:p>
            <a:p>
              <a:pPr algn="ctr"/>
              <a:r>
                <a:rPr lang="en-US" sz="2400" dirty="0" smtClean="0"/>
                <a:t>or </a:t>
              </a:r>
            </a:p>
            <a:p>
              <a:pPr algn="ctr"/>
              <a:r>
                <a:rPr lang="en-US" sz="2400" dirty="0" smtClean="0"/>
                <a:t>MiNID plugged in </a:t>
              </a:r>
            </a:p>
            <a:p>
              <a:pPr algn="ctr"/>
              <a:r>
                <a:rPr lang="en-US" sz="2400" dirty="0" smtClean="0"/>
                <a:t>non-RAD device</a:t>
              </a:r>
            </a:p>
          </p:txBody>
        </p:sp>
        <p:pic>
          <p:nvPicPr>
            <p:cNvPr id="45" name="Picture 44" descr="RAD 1U_Narrow_Non-subject.png"/>
            <p:cNvPicPr>
              <a:picLocks noChangeAspect="1"/>
            </p:cNvPicPr>
            <p:nvPr/>
          </p:nvPicPr>
          <p:blipFill>
            <a:blip r:embed="rId3" cstate="print"/>
            <a:stretch>
              <a:fillRect/>
            </a:stretch>
          </p:blipFill>
          <p:spPr>
            <a:xfrm>
              <a:off x="3748366" y="1418959"/>
              <a:ext cx="542545" cy="249937"/>
            </a:xfrm>
            <a:prstGeom prst="rect">
              <a:avLst/>
            </a:prstGeom>
          </p:spPr>
        </p:pic>
        <p:pic>
          <p:nvPicPr>
            <p:cNvPr id="46" name="Picture 45" descr="RAD 1U_Narrow_Non-subject.png"/>
            <p:cNvPicPr>
              <a:picLocks noChangeAspect="1"/>
            </p:cNvPicPr>
            <p:nvPr/>
          </p:nvPicPr>
          <p:blipFill>
            <a:blip r:embed="rId3" cstate="print"/>
            <a:stretch>
              <a:fillRect/>
            </a:stretch>
          </p:blipFill>
          <p:spPr>
            <a:xfrm>
              <a:off x="4779724" y="2950048"/>
              <a:ext cx="542545" cy="249937"/>
            </a:xfrm>
            <a:prstGeom prst="rect">
              <a:avLst/>
            </a:prstGeom>
          </p:spPr>
        </p:pic>
        <p:pic>
          <p:nvPicPr>
            <p:cNvPr id="47" name="Picture 46" descr="RAD 1U_Narrow_Non-subject.png"/>
            <p:cNvPicPr>
              <a:picLocks noChangeAspect="1"/>
            </p:cNvPicPr>
            <p:nvPr/>
          </p:nvPicPr>
          <p:blipFill>
            <a:blip r:embed="rId3" cstate="print"/>
            <a:stretch>
              <a:fillRect/>
            </a:stretch>
          </p:blipFill>
          <p:spPr>
            <a:xfrm>
              <a:off x="2217277" y="3694327"/>
              <a:ext cx="542545" cy="249937"/>
            </a:xfrm>
            <a:prstGeom prst="rect">
              <a:avLst/>
            </a:prstGeom>
          </p:spPr>
        </p:pic>
        <p:pic>
          <p:nvPicPr>
            <p:cNvPr id="49" name="Picture 48" descr="RAD 1U_Narrow_Non-subject.png"/>
            <p:cNvPicPr>
              <a:picLocks noChangeAspect="1"/>
            </p:cNvPicPr>
            <p:nvPr/>
          </p:nvPicPr>
          <p:blipFill>
            <a:blip r:embed="rId3" cstate="print"/>
            <a:stretch>
              <a:fillRect/>
            </a:stretch>
          </p:blipFill>
          <p:spPr>
            <a:xfrm>
              <a:off x="2047156" y="1397694"/>
              <a:ext cx="542545" cy="249937"/>
            </a:xfrm>
            <a:prstGeom prst="rect">
              <a:avLst/>
            </a:prstGeom>
          </p:spPr>
        </p:pic>
        <p:pic>
          <p:nvPicPr>
            <p:cNvPr id="52" name="Picture 51" descr="RAD 1U_Narrow_Non-subject.png"/>
            <p:cNvPicPr>
              <a:picLocks noChangeAspect="1"/>
            </p:cNvPicPr>
            <p:nvPr/>
          </p:nvPicPr>
          <p:blipFill>
            <a:blip r:embed="rId3" cstate="print"/>
            <a:stretch>
              <a:fillRect/>
            </a:stretch>
          </p:blipFill>
          <p:spPr>
            <a:xfrm>
              <a:off x="973268" y="2769294"/>
              <a:ext cx="542545" cy="249937"/>
            </a:xfrm>
            <a:prstGeom prst="rect">
              <a:avLst/>
            </a:prstGeom>
          </p:spPr>
        </p:pic>
        <p:pic>
          <p:nvPicPr>
            <p:cNvPr id="53" name="Picture 52" descr="RAD 1U_Narrow_Non-subject.png"/>
            <p:cNvPicPr>
              <a:picLocks noChangeAspect="1"/>
            </p:cNvPicPr>
            <p:nvPr/>
          </p:nvPicPr>
          <p:blipFill>
            <a:blip r:embed="rId3" cstate="print"/>
            <a:stretch>
              <a:fillRect/>
            </a:stretch>
          </p:blipFill>
          <p:spPr>
            <a:xfrm>
              <a:off x="3578244" y="3673061"/>
              <a:ext cx="542545" cy="249937"/>
            </a:xfrm>
            <a:prstGeom prst="rect">
              <a:avLst/>
            </a:prstGeom>
          </p:spPr>
        </p:pic>
        <p:cxnSp>
          <p:nvCxnSpPr>
            <p:cNvPr id="54" name="Straight Connector 53"/>
            <p:cNvCxnSpPr/>
            <p:nvPr/>
          </p:nvCxnSpPr>
          <p:spPr>
            <a:xfrm>
              <a:off x="4615889" y="2613364"/>
              <a:ext cx="2554941" cy="0"/>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64" name="Straight Connector 63"/>
            <p:cNvCxnSpPr/>
            <p:nvPr/>
          </p:nvCxnSpPr>
          <p:spPr>
            <a:xfrm flipH="1" flipV="1">
              <a:off x="7656524" y="3726894"/>
              <a:ext cx="221583" cy="1086468"/>
            </a:xfrm>
            <a:prstGeom prst="line">
              <a:avLst/>
            </a:prstGeom>
            <a:ln>
              <a:headEnd type="triangle" w="med" len="med"/>
              <a:tailEnd type="none" w="med" len="med"/>
            </a:ln>
          </p:spPr>
          <p:style>
            <a:lnRef idx="2">
              <a:schemeClr val="accent2"/>
            </a:lnRef>
            <a:fillRef idx="0">
              <a:schemeClr val="accent2"/>
            </a:fillRef>
            <a:effectRef idx="1">
              <a:schemeClr val="accent2"/>
            </a:effectRef>
            <a:fontRef idx="minor">
              <a:schemeClr val="tx1"/>
            </a:fontRef>
          </p:style>
        </p:cxnSp>
      </p:grpSp>
      <p:sp>
        <p:nvSpPr>
          <p:cNvPr id="3" name="Rectangle 2"/>
          <p:cNvSpPr/>
          <p:nvPr/>
        </p:nvSpPr>
        <p:spPr>
          <a:xfrm>
            <a:off x="19983" y="4121288"/>
            <a:ext cx="6057868" cy="2554545"/>
          </a:xfrm>
          <a:prstGeom prst="rect">
            <a:avLst/>
          </a:prstGeom>
        </p:spPr>
        <p:txBody>
          <a:bodyPr wrap="square">
            <a:spAutoFit/>
          </a:bodyPr>
          <a:lstStyle/>
          <a:p>
            <a:pPr marL="285750" indent="-285750">
              <a:buFont typeface="Arial" panose="020B0604020202020204" pitchFamily="34" charset="0"/>
              <a:buChar char="•"/>
            </a:pPr>
            <a:r>
              <a:rPr lang="en-US" sz="2000" dirty="0"/>
              <a:t>RADview collection engine uses a binary file to efficiently collect data from the network</a:t>
            </a:r>
          </a:p>
          <a:p>
            <a:pPr marL="285750" indent="-285750">
              <a:buFont typeface="Arial" panose="020B0604020202020204" pitchFamily="34" charset="0"/>
              <a:buChar char="•"/>
            </a:pPr>
            <a:r>
              <a:rPr lang="en-US" sz="2000" dirty="0" smtClean="0"/>
              <a:t>SFTP/TFTP </a:t>
            </a:r>
            <a:r>
              <a:rPr lang="en-US" sz="2000" dirty="0"/>
              <a:t>is used to load data every 15 minutes from RAD devices</a:t>
            </a:r>
          </a:p>
          <a:p>
            <a:pPr marL="285750" indent="-285750">
              <a:buFont typeface="Arial" panose="020B0604020202020204" pitchFamily="34" charset="0"/>
              <a:buChar char="•"/>
            </a:pPr>
            <a:r>
              <a:rPr lang="en-US" sz="2000" dirty="0"/>
              <a:t>All data is stored in </a:t>
            </a:r>
            <a:r>
              <a:rPr lang="en-US" sz="2000" b="1" dirty="0"/>
              <a:t>Oracle database</a:t>
            </a:r>
            <a:r>
              <a:rPr lang="en-US" sz="2000" dirty="0"/>
              <a:t> using vast storage capacity and response time</a:t>
            </a:r>
          </a:p>
          <a:p>
            <a:pPr marL="285750" indent="-285750">
              <a:buFont typeface="Arial" panose="020B0604020202020204" pitchFamily="34" charset="0"/>
              <a:buChar char="•"/>
            </a:pPr>
            <a:r>
              <a:rPr lang="en-US" sz="2000" dirty="0"/>
              <a:t>Operator has control and visibility over the collection process</a:t>
            </a:r>
          </a:p>
        </p:txBody>
      </p:sp>
      <p:pic>
        <p:nvPicPr>
          <p:cNvPr id="7" name="Picture 6"/>
          <p:cNvPicPr>
            <a:picLocks noChangeAspect="1"/>
          </p:cNvPicPr>
          <p:nvPr/>
        </p:nvPicPr>
        <p:blipFill>
          <a:blip r:embed="rId4" cstate="print"/>
          <a:stretch>
            <a:fillRect/>
          </a:stretch>
        </p:blipFill>
        <p:spPr>
          <a:xfrm>
            <a:off x="6131830" y="4886354"/>
            <a:ext cx="2646106" cy="1347335"/>
          </a:xfrm>
          <a:prstGeom prst="rect">
            <a:avLst/>
          </a:prstGeom>
        </p:spPr>
      </p:pic>
    </p:spTree>
    <p:extLst>
      <p:ext uri="{BB962C8B-B14F-4D97-AF65-F5344CB8AC3E}">
        <p14:creationId xmlns:p14="http://schemas.microsoft.com/office/powerpoint/2010/main" xmlns="" val="3482824805"/>
      </p:ext>
    </p:extLst>
  </p:cSld>
  <p:clrMapOvr>
    <a:masterClrMapping/>
  </p:clrMapOvr>
  <p:transition>
    <p:fade/>
  </p:transition>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PM Collection</a:t>
            </a:r>
            <a:endParaRPr lang="en-US" dirty="0"/>
          </a:p>
        </p:txBody>
      </p:sp>
      <p:sp>
        <p:nvSpPr>
          <p:cNvPr id="3" name="Text Placeholder 2"/>
          <p:cNvSpPr>
            <a:spLocks noGrp="1"/>
          </p:cNvSpPr>
          <p:nvPr>
            <p:ph type="body" sz="quarter" idx="10"/>
          </p:nvPr>
        </p:nvSpPr>
        <p:spPr/>
        <p:txBody>
          <a:bodyPr/>
          <a:lstStyle/>
          <a:p>
            <a:r>
              <a:rPr lang="en-US" dirty="0"/>
              <a:t>In order to work with the portal, you need to make sure that the following items are configured:</a:t>
            </a:r>
          </a:p>
          <a:p>
            <a:pPr marL="0" indent="0">
              <a:buNone/>
            </a:pPr>
            <a:endParaRPr lang="en-US" dirty="0"/>
          </a:p>
          <a:p>
            <a:pPr lvl="1"/>
            <a:r>
              <a:rPr lang="en-US" dirty="0" smtClean="0"/>
              <a:t>TFTP Server</a:t>
            </a:r>
          </a:p>
          <a:p>
            <a:pPr lvl="1"/>
            <a:r>
              <a:rPr lang="en-US" dirty="0" smtClean="0"/>
              <a:t>Collect </a:t>
            </a:r>
            <a:r>
              <a:rPr lang="en-US" dirty="0"/>
              <a:t>statistics</a:t>
            </a:r>
            <a:endParaRPr lang="he-IL" dirty="0"/>
          </a:p>
          <a:p>
            <a:pPr lvl="1"/>
            <a:r>
              <a:rPr lang="en-US" dirty="0"/>
              <a:t>PM enabled</a:t>
            </a:r>
          </a:p>
          <a:p>
            <a:endParaRPr lang="en-US" dirty="0"/>
          </a:p>
        </p:txBody>
      </p:sp>
      <p:pic>
        <p:nvPicPr>
          <p:cNvPr id="4" name="Picture 3"/>
          <p:cNvPicPr>
            <a:picLocks noChangeAspect="1"/>
          </p:cNvPicPr>
          <p:nvPr/>
        </p:nvPicPr>
        <p:blipFill rotWithShape="1">
          <a:blip r:embed="rId2" cstate="print"/>
          <a:srcRect l="10130" t="6805" r="7896" b="4607"/>
          <a:stretch/>
        </p:blipFill>
        <p:spPr>
          <a:xfrm>
            <a:off x="4841315" y="2676704"/>
            <a:ext cx="4114800" cy="347644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xmlns="" val="3189040987"/>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Backbone Configuration: </a:t>
            </a:r>
            <a:br>
              <a:rPr lang="en-US" dirty="0" smtClean="0"/>
            </a:br>
            <a:r>
              <a:rPr lang="en-US" dirty="0" smtClean="0"/>
              <a:t/>
            </a:r>
            <a:br>
              <a:rPr lang="en-US" dirty="0" smtClean="0"/>
            </a:br>
            <a:r>
              <a:rPr lang="en-US" sz="4800" dirty="0" smtClean="0"/>
              <a:t>Ring Topology</a:t>
            </a:r>
            <a:endParaRPr lang="en-US" sz="4800" dirty="0"/>
          </a:p>
        </p:txBody>
      </p:sp>
    </p:spTree>
    <p:extLst>
      <p:ext uri="{BB962C8B-B14F-4D97-AF65-F5344CB8AC3E}">
        <p14:creationId xmlns:p14="http://schemas.microsoft.com/office/powerpoint/2010/main" xmlns="" val="1336347889"/>
      </p:ext>
    </p:extLst>
  </p:cSld>
  <p:clrMapOvr>
    <a:masterClrMapping/>
  </p:clrMapOvr>
  <p:transition>
    <p:fade/>
  </p:transition>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Preliminary Checks – </a:t>
            </a:r>
            <a:r>
              <a:rPr lang="en-US" dirty="0" smtClean="0"/>
              <a:t>TFTP Check</a:t>
            </a:r>
            <a:endParaRPr lang="en-US" dirty="0"/>
          </a:p>
        </p:txBody>
      </p:sp>
      <p:sp>
        <p:nvSpPr>
          <p:cNvPr id="3" name="Text Placeholder 2"/>
          <p:cNvSpPr>
            <a:spLocks noGrp="1"/>
          </p:cNvSpPr>
          <p:nvPr>
            <p:ph type="body" sz="quarter" idx="10"/>
          </p:nvPr>
        </p:nvSpPr>
        <p:spPr>
          <a:xfrm>
            <a:off x="11039" y="3308916"/>
            <a:ext cx="5404757" cy="2844234"/>
          </a:xfrm>
        </p:spPr>
        <p:txBody>
          <a:bodyPr/>
          <a:lstStyle/>
          <a:p>
            <a:pPr marL="231775" lvl="1" indent="0">
              <a:buNone/>
            </a:pPr>
            <a:r>
              <a:rPr lang="en-US" b="1" dirty="0" smtClean="0">
                <a:solidFill>
                  <a:schemeClr val="tx1"/>
                </a:solidFill>
              </a:rPr>
              <a:t>Tools</a:t>
            </a:r>
            <a:r>
              <a:rPr lang="en-US" dirty="0" smtClean="0">
                <a:solidFill>
                  <a:schemeClr val="tx1"/>
                </a:solidFill>
              </a:rPr>
              <a:t> -&gt; </a:t>
            </a:r>
            <a:r>
              <a:rPr lang="en-US" b="1" dirty="0" smtClean="0">
                <a:solidFill>
                  <a:schemeClr val="tx1"/>
                </a:solidFill>
              </a:rPr>
              <a:t>System Console</a:t>
            </a:r>
          </a:p>
          <a:p>
            <a:pPr marL="971550" lvl="2" indent="-457200">
              <a:buFont typeface="+mj-lt"/>
              <a:buAutoNum type="alphaLcParenR"/>
            </a:pPr>
            <a:r>
              <a:rPr lang="en-US" dirty="0" smtClean="0">
                <a:solidFill>
                  <a:schemeClr val="tx1"/>
                </a:solidFill>
              </a:rPr>
              <a:t>Password : root</a:t>
            </a:r>
          </a:p>
          <a:p>
            <a:pPr marL="971550" lvl="2" indent="-457200">
              <a:buFont typeface="+mj-lt"/>
              <a:buAutoNum type="alphaLcParenR"/>
            </a:pPr>
            <a:r>
              <a:rPr lang="en-US" dirty="0" smtClean="0">
                <a:solidFill>
                  <a:schemeClr val="tx1"/>
                </a:solidFill>
              </a:rPr>
              <a:t>Click on the Computer name -&gt; Process 1</a:t>
            </a:r>
          </a:p>
          <a:p>
            <a:pPr marL="971550" lvl="2" indent="-457200">
              <a:buFont typeface="+mj-lt"/>
              <a:buAutoNum type="alphaLcParenR"/>
            </a:pPr>
            <a:r>
              <a:rPr lang="en-US" dirty="0" smtClean="0">
                <a:solidFill>
                  <a:schemeClr val="tx1"/>
                </a:solidFill>
              </a:rPr>
              <a:t>Click on  EMS Jobs Management (Back End)</a:t>
            </a:r>
          </a:p>
          <a:p>
            <a:pPr marL="971550" lvl="2" indent="-457200">
              <a:buFont typeface="+mj-lt"/>
              <a:buAutoNum type="alphaLcParenR"/>
            </a:pPr>
            <a:r>
              <a:rPr lang="en-US" dirty="0" smtClean="0">
                <a:solidFill>
                  <a:schemeClr val="tx1"/>
                </a:solidFill>
              </a:rPr>
              <a:t>Select the TFTP tab</a:t>
            </a:r>
          </a:p>
          <a:p>
            <a:pPr marL="971550" lvl="2" indent="-457200">
              <a:buFont typeface="+mj-lt"/>
              <a:buAutoNum type="alphaLcParenR"/>
            </a:pPr>
            <a:r>
              <a:rPr lang="en-US" dirty="0" smtClean="0">
                <a:solidFill>
                  <a:schemeClr val="tx1"/>
                </a:solidFill>
              </a:rPr>
              <a:t>Records the Home directory  and make sure </a:t>
            </a:r>
            <a:br>
              <a:rPr lang="en-US" dirty="0" smtClean="0">
                <a:solidFill>
                  <a:schemeClr val="tx1"/>
                </a:solidFill>
              </a:rPr>
            </a:br>
            <a:r>
              <a:rPr lang="en-US" dirty="0" smtClean="0">
                <a:solidFill>
                  <a:schemeClr val="tx1"/>
                </a:solidFill>
              </a:rPr>
              <a:t>that your TFTP server indicated the same </a:t>
            </a:r>
            <a:br>
              <a:rPr lang="en-US" dirty="0" smtClean="0">
                <a:solidFill>
                  <a:schemeClr val="tx1"/>
                </a:solidFill>
              </a:rPr>
            </a:br>
            <a:r>
              <a:rPr lang="en-US" dirty="0" smtClean="0">
                <a:solidFill>
                  <a:schemeClr val="tx1"/>
                </a:solidFill>
              </a:rPr>
              <a:t>directory  </a:t>
            </a:r>
            <a:r>
              <a:rPr lang="en-US" i="1" dirty="0" smtClean="0">
                <a:solidFill>
                  <a:srgbClr val="0000FF"/>
                </a:solidFill>
              </a:rPr>
              <a:t>(c:\RV32\ems\</a:t>
            </a:r>
            <a:r>
              <a:rPr lang="en-US" i="1" dirty="0" err="1" smtClean="0">
                <a:solidFill>
                  <a:srgbClr val="0000FF"/>
                </a:solidFill>
              </a:rPr>
              <a:t>udcm</a:t>
            </a:r>
            <a:r>
              <a:rPr lang="en-US" i="1" dirty="0" smtClean="0">
                <a:solidFill>
                  <a:srgbClr val="0000FF"/>
                </a:solidFill>
              </a:rPr>
              <a:t>\</a:t>
            </a:r>
            <a:r>
              <a:rPr lang="en-US" i="1" dirty="0" err="1" smtClean="0">
                <a:solidFill>
                  <a:srgbClr val="0000FF"/>
                </a:solidFill>
              </a:rPr>
              <a:t>be_repository</a:t>
            </a:r>
            <a:r>
              <a:rPr lang="en-US" i="1" dirty="0" smtClean="0">
                <a:solidFill>
                  <a:srgbClr val="0000FF"/>
                </a:solidFill>
              </a:rPr>
              <a:t>\</a:t>
            </a:r>
            <a:r>
              <a:rPr lang="en-US" i="1" dirty="0" err="1" smtClean="0">
                <a:solidFill>
                  <a:srgbClr val="0000FF"/>
                </a:solidFill>
              </a:rPr>
              <a:t>tftp</a:t>
            </a:r>
            <a:r>
              <a:rPr lang="en-US" i="1" dirty="0" smtClean="0">
                <a:solidFill>
                  <a:srgbClr val="0000FF"/>
                </a:solidFill>
              </a:rPr>
              <a:t>\)</a:t>
            </a:r>
            <a:endParaRPr lang="en-US" sz="2000" dirty="0"/>
          </a:p>
        </p:txBody>
      </p:sp>
      <p:pic>
        <p:nvPicPr>
          <p:cNvPr id="5" name="Picture 2"/>
          <p:cNvPicPr>
            <a:picLocks noChangeAspect="1" noChangeArrowheads="1"/>
          </p:cNvPicPr>
          <p:nvPr/>
        </p:nvPicPr>
        <p:blipFill>
          <a:blip r:embed="rId2" cstate="print"/>
          <a:srcRect l="24597" t="15625" r="25622" b="10417"/>
          <a:stretch>
            <a:fillRect/>
          </a:stretch>
        </p:blipFill>
        <p:spPr bwMode="auto">
          <a:xfrm>
            <a:off x="5312535" y="3098771"/>
            <a:ext cx="3831465" cy="3200400"/>
          </a:xfrm>
          <a:prstGeom prst="rect">
            <a:avLst/>
          </a:prstGeom>
          <a:noFill/>
          <a:ln w="9525">
            <a:noFill/>
            <a:miter lim="800000"/>
            <a:headEnd/>
            <a:tailEnd/>
          </a:ln>
        </p:spPr>
      </p:pic>
      <p:cxnSp>
        <p:nvCxnSpPr>
          <p:cNvPr id="7" name="Straight Arrow Connector 6"/>
          <p:cNvCxnSpPr/>
          <p:nvPr/>
        </p:nvCxnSpPr>
        <p:spPr>
          <a:xfrm flipV="1">
            <a:off x="4954137" y="3930555"/>
            <a:ext cx="2274130" cy="222259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 Placeholder 2"/>
          <p:cNvSpPr txBox="1">
            <a:spLocks/>
          </p:cNvSpPr>
          <p:nvPr/>
        </p:nvSpPr>
        <p:spPr>
          <a:xfrm>
            <a:off x="114300" y="1441421"/>
            <a:ext cx="8801100" cy="4711729"/>
          </a:xfrm>
          <a:prstGeom prst="rect">
            <a:avLst/>
          </a:prstGeom>
        </p:spPr>
        <p:txBody>
          <a:bodyPr/>
          <a:lstStyle>
            <a:lvl1pPr marL="342900" indent="-342900" algn="l" rtl="0" eaLnBrk="1" fontAlgn="base" hangingPunct="1">
              <a:spcBef>
                <a:spcPct val="20000"/>
              </a:spcBef>
              <a:spcAft>
                <a:spcPct val="0"/>
              </a:spcAft>
              <a:buClr>
                <a:srgbClr val="C00000"/>
              </a:buClr>
              <a:buChar char="•"/>
              <a:defRPr sz="2200">
                <a:solidFill>
                  <a:schemeClr val="tx1">
                    <a:lumMod val="85000"/>
                    <a:lumOff val="15000"/>
                  </a:schemeClr>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lumMod val="85000"/>
                    <a:lumOff val="15000"/>
                  </a:schemeClr>
                </a:solidFill>
                <a:latin typeface="+mn-lt"/>
                <a:cs typeface="+mn-cs"/>
              </a:defRPr>
            </a:lvl2pPr>
            <a:lvl3pPr marL="1143000" indent="-228600" algn="l" rtl="0" eaLnBrk="1" fontAlgn="base" hangingPunct="1">
              <a:spcBef>
                <a:spcPct val="20000"/>
              </a:spcBef>
              <a:spcAft>
                <a:spcPct val="0"/>
              </a:spcAft>
              <a:buClr>
                <a:srgbClr val="C00000"/>
              </a:buClr>
              <a:buChar char="•"/>
              <a:defRPr sz="1800">
                <a:solidFill>
                  <a:schemeClr val="tx1">
                    <a:lumMod val="85000"/>
                    <a:lumOff val="15000"/>
                  </a:schemeClr>
                </a:solidFill>
                <a:latin typeface="+mn-lt"/>
                <a:cs typeface="+mn-cs"/>
              </a:defRPr>
            </a:lvl3pPr>
            <a:lvl4pPr marL="1600200" indent="-228600" algn="l" rtl="0" eaLnBrk="1" fontAlgn="base" hangingPunct="1">
              <a:spcBef>
                <a:spcPct val="20000"/>
              </a:spcBef>
              <a:spcAft>
                <a:spcPct val="0"/>
              </a:spcAft>
              <a:buChar char="–"/>
              <a:defRPr sz="1600">
                <a:solidFill>
                  <a:schemeClr val="tx1">
                    <a:lumMod val="85000"/>
                    <a:lumOff val="15000"/>
                  </a:schemeClr>
                </a:solidFill>
                <a:latin typeface="+mn-lt"/>
                <a:cs typeface="+mn-cs"/>
              </a:defRPr>
            </a:lvl4pPr>
            <a:lvl5pPr marL="2057400" indent="-228600" algn="l" rtl="0" eaLnBrk="1" fontAlgn="base" hangingPunct="1">
              <a:spcBef>
                <a:spcPct val="20000"/>
              </a:spcBef>
              <a:spcAft>
                <a:spcPct val="0"/>
              </a:spcAft>
              <a:buChar char="»"/>
              <a:defRPr sz="1600">
                <a:solidFill>
                  <a:schemeClr val="tx1">
                    <a:lumMod val="85000"/>
                    <a:lumOff val="15000"/>
                  </a:schemeClr>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r>
              <a:rPr lang="en-US" kern="0" dirty="0" smtClean="0">
                <a:solidFill>
                  <a:schemeClr val="tx1"/>
                </a:solidFill>
              </a:rPr>
              <a:t>The TFTP storage folder must be the same as the one defined in the RADview Jobs folder in the system console. </a:t>
            </a:r>
            <a:br>
              <a:rPr lang="en-US" kern="0" dirty="0" smtClean="0">
                <a:solidFill>
                  <a:schemeClr val="tx1"/>
                </a:solidFill>
              </a:rPr>
            </a:br>
            <a:endParaRPr lang="en-US" kern="0" dirty="0" smtClean="0">
              <a:solidFill>
                <a:schemeClr val="tx1"/>
              </a:solidFill>
            </a:endParaRPr>
          </a:p>
          <a:p>
            <a:pPr marL="0" indent="0">
              <a:buNone/>
            </a:pPr>
            <a:r>
              <a:rPr lang="en-US" kern="0" dirty="0" smtClean="0">
                <a:solidFill>
                  <a:schemeClr val="tx1"/>
                </a:solidFill>
              </a:rPr>
              <a:t>To view the System console Job directory:</a:t>
            </a:r>
          </a:p>
        </p:txBody>
      </p:sp>
    </p:spTree>
    <p:extLst>
      <p:ext uri="{BB962C8B-B14F-4D97-AF65-F5344CB8AC3E}">
        <p14:creationId xmlns:p14="http://schemas.microsoft.com/office/powerpoint/2010/main" xmlns="" val="2074806990"/>
      </p:ext>
    </p:extLst>
  </p:cSld>
  <p:clrMapOvr>
    <a:masterClrMapping/>
  </p:clrMapOvr>
  <p:transition>
    <p:fade/>
  </p:transition>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Preliminary Checks – Collect statistics</a:t>
            </a:r>
          </a:p>
        </p:txBody>
      </p:sp>
      <p:sp>
        <p:nvSpPr>
          <p:cNvPr id="3" name="Text Placeholder 2"/>
          <p:cNvSpPr>
            <a:spLocks noGrp="1"/>
          </p:cNvSpPr>
          <p:nvPr>
            <p:ph type="body" sz="quarter" idx="10"/>
          </p:nvPr>
        </p:nvSpPr>
        <p:spPr/>
        <p:txBody>
          <a:bodyPr/>
          <a:lstStyle/>
          <a:p>
            <a:r>
              <a:rPr lang="en-US" b="1" dirty="0" smtClean="0">
                <a:solidFill>
                  <a:srgbClr val="C00000"/>
                </a:solidFill>
              </a:rPr>
              <a:t>What is </a:t>
            </a:r>
            <a:r>
              <a:rPr lang="en-US" sz="2000" b="1" dirty="0" smtClean="0">
                <a:solidFill>
                  <a:srgbClr val="C00000"/>
                </a:solidFill>
              </a:rPr>
              <a:t>Statistics collection ?</a:t>
            </a:r>
          </a:p>
          <a:p>
            <a:pPr lvl="1"/>
            <a:r>
              <a:rPr lang="en-US" sz="1800" dirty="0" smtClean="0">
                <a:solidFill>
                  <a:schemeClr val="tx1"/>
                </a:solidFill>
              </a:rPr>
              <a:t>The performance monitoring portal uses the statistics that are generated by the devices that are part of the service . Statistics collection job will define a process that will be gather the statistics for the PM portal</a:t>
            </a:r>
          </a:p>
          <a:p>
            <a:pPr lvl="1"/>
            <a:r>
              <a:rPr lang="en-US" sz="1800" dirty="0" smtClean="0">
                <a:solidFill>
                  <a:schemeClr val="tx1"/>
                </a:solidFill>
              </a:rPr>
              <a:t>Per Collection cycle you can monitor what happens, success or failure</a:t>
            </a:r>
          </a:p>
          <a:p>
            <a:pPr lvl="1"/>
            <a:endParaRPr lang="en-US" sz="1800" dirty="0">
              <a:solidFill>
                <a:schemeClr val="tx1"/>
              </a:solidFill>
            </a:endParaRPr>
          </a:p>
          <a:p>
            <a:r>
              <a:rPr lang="en-US" dirty="0">
                <a:solidFill>
                  <a:schemeClr val="tx1"/>
                </a:solidFill>
              </a:rPr>
              <a:t>The statistics collection </a:t>
            </a:r>
            <a:r>
              <a:rPr lang="en-US" dirty="0" smtClean="0">
                <a:solidFill>
                  <a:schemeClr val="tx1"/>
                </a:solidFill>
              </a:rPr>
              <a:t>task </a:t>
            </a:r>
            <a:r>
              <a:rPr lang="en-US" dirty="0">
                <a:solidFill>
                  <a:schemeClr val="tx1"/>
                </a:solidFill>
              </a:rPr>
              <a:t>requires an active TFTP server installed </a:t>
            </a:r>
            <a:r>
              <a:rPr lang="en-US" dirty="0" smtClean="0">
                <a:solidFill>
                  <a:schemeClr val="tx1"/>
                </a:solidFill>
              </a:rPr>
              <a:t>on the platform that runs the RADview </a:t>
            </a:r>
            <a:r>
              <a:rPr lang="en-US" dirty="0">
                <a:solidFill>
                  <a:schemeClr val="tx1"/>
                </a:solidFill>
              </a:rPr>
              <a:t>server application </a:t>
            </a:r>
          </a:p>
          <a:p>
            <a:pPr>
              <a:buNone/>
            </a:pPr>
            <a:endParaRPr lang="en-US" dirty="0"/>
          </a:p>
        </p:txBody>
      </p:sp>
      <p:pic>
        <p:nvPicPr>
          <p:cNvPr id="4" name="Picture 2"/>
          <p:cNvPicPr>
            <a:picLocks noChangeAspect="1" noChangeArrowheads="1"/>
          </p:cNvPicPr>
          <p:nvPr/>
        </p:nvPicPr>
        <p:blipFill>
          <a:blip r:embed="rId3" cstate="print"/>
          <a:srcRect/>
          <a:stretch>
            <a:fillRect/>
          </a:stretch>
        </p:blipFill>
        <p:spPr bwMode="auto">
          <a:xfrm>
            <a:off x="7953804" y="1081292"/>
            <a:ext cx="1126462" cy="457200"/>
          </a:xfrm>
          <a:prstGeom prst="rect">
            <a:avLst/>
          </a:prstGeom>
          <a:noFill/>
          <a:ln w="9525">
            <a:noFill/>
            <a:miter lim="800000"/>
            <a:headEnd/>
            <a:tailEnd/>
          </a:ln>
        </p:spPr>
      </p:pic>
    </p:spTree>
    <p:extLst>
      <p:ext uri="{BB962C8B-B14F-4D97-AF65-F5344CB8AC3E}">
        <p14:creationId xmlns:p14="http://schemas.microsoft.com/office/powerpoint/2010/main" xmlns="" val="3499804162"/>
      </p:ext>
    </p:extLst>
  </p:cSld>
  <p:clrMapOvr>
    <a:masterClrMapping/>
  </p:clrMapOvr>
  <p:transition>
    <p:fade/>
  </p:transition>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Preliminary Checks – Collect statistics</a:t>
            </a:r>
          </a:p>
        </p:txBody>
      </p:sp>
      <p:sp>
        <p:nvSpPr>
          <p:cNvPr id="3" name="Text Placeholder 2"/>
          <p:cNvSpPr>
            <a:spLocks noGrp="1"/>
          </p:cNvSpPr>
          <p:nvPr>
            <p:ph type="body" sz="quarter" idx="10"/>
          </p:nvPr>
        </p:nvSpPr>
        <p:spPr>
          <a:xfrm>
            <a:off x="361378" y="1415541"/>
            <a:ext cx="8442288" cy="4711729"/>
          </a:xfrm>
        </p:spPr>
        <p:txBody>
          <a:bodyPr/>
          <a:lstStyle/>
          <a:p>
            <a:r>
              <a:rPr lang="en-US" dirty="0"/>
              <a:t>The task’s purpose is to collect statistics from one or more NEs, that will be used later to generate reports regarding the service </a:t>
            </a:r>
            <a:r>
              <a:rPr lang="en-US" dirty="0" smtClean="0"/>
              <a:t>qualities</a:t>
            </a:r>
          </a:p>
          <a:p>
            <a:r>
              <a:rPr lang="en-US" dirty="0" smtClean="0"/>
              <a:t>The </a:t>
            </a:r>
            <a:r>
              <a:rPr lang="en-US" dirty="0"/>
              <a:t>task can be configured in a customized way in order to include specific parameters, and can be scheduled to run in/every designated time </a:t>
            </a:r>
            <a:r>
              <a:rPr lang="en-US" dirty="0" smtClean="0"/>
              <a:t>periods</a:t>
            </a:r>
            <a:endParaRPr lang="en-US" dirty="0"/>
          </a:p>
        </p:txBody>
      </p:sp>
      <p:pic>
        <p:nvPicPr>
          <p:cNvPr id="4" name="Picture 3"/>
          <p:cNvPicPr>
            <a:picLocks noChangeAspect="1"/>
          </p:cNvPicPr>
          <p:nvPr/>
        </p:nvPicPr>
        <p:blipFill>
          <a:blip r:embed="rId2" cstate="print"/>
          <a:stretch>
            <a:fillRect/>
          </a:stretch>
        </p:blipFill>
        <p:spPr>
          <a:xfrm>
            <a:off x="7329748" y="3171239"/>
            <a:ext cx="1814252" cy="3686761"/>
          </a:xfrm>
          <a:prstGeom prst="rect">
            <a:avLst/>
          </a:prstGeom>
        </p:spPr>
      </p:pic>
      <p:sp>
        <p:nvSpPr>
          <p:cNvPr id="5" name="Rectangle 4"/>
          <p:cNvSpPr/>
          <p:nvPr/>
        </p:nvSpPr>
        <p:spPr>
          <a:xfrm>
            <a:off x="7292447" y="5538161"/>
            <a:ext cx="1789234" cy="28261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Line Callout 2 5"/>
          <p:cNvSpPr/>
          <p:nvPr/>
        </p:nvSpPr>
        <p:spPr>
          <a:xfrm>
            <a:off x="135119" y="3645687"/>
            <a:ext cx="4643135" cy="963898"/>
          </a:xfrm>
          <a:prstGeom prst="borderCallout2">
            <a:avLst>
              <a:gd name="adj1" fmla="val 21676"/>
              <a:gd name="adj2" fmla="val 99453"/>
              <a:gd name="adj3" fmla="val 22670"/>
              <a:gd name="adj4" fmla="val 108339"/>
              <a:gd name="adj5" fmla="val 189845"/>
              <a:gd name="adj6" fmla="val 152807"/>
            </a:avLst>
          </a:prstGeom>
          <a:solidFill>
            <a:srgbClr val="F29400"/>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AutoNum type="arabicPeriod"/>
            </a:pPr>
            <a:r>
              <a:rPr lang="en-US" sz="1400" dirty="0" smtClean="0">
                <a:solidFill>
                  <a:schemeClr val="tx1"/>
                </a:solidFill>
              </a:rPr>
              <a:t>Navigate to the </a:t>
            </a:r>
            <a:r>
              <a:rPr lang="en-US" sz="1400" dirty="0" smtClean="0">
                <a:solidFill>
                  <a:srgbClr val="044ABC"/>
                </a:solidFill>
              </a:rPr>
              <a:t>Tasks</a:t>
            </a:r>
            <a:r>
              <a:rPr lang="en-US" sz="1400" dirty="0" smtClean="0">
                <a:solidFill>
                  <a:schemeClr val="tx1"/>
                </a:solidFill>
              </a:rPr>
              <a:t> workspace</a:t>
            </a:r>
          </a:p>
          <a:p>
            <a:pPr marL="342900" indent="-342900">
              <a:buAutoNum type="arabicPeriod"/>
            </a:pPr>
            <a:r>
              <a:rPr lang="en-US" sz="1400" dirty="0" smtClean="0">
                <a:solidFill>
                  <a:schemeClr val="tx1"/>
                </a:solidFill>
              </a:rPr>
              <a:t>Click the ‘</a:t>
            </a:r>
            <a:r>
              <a:rPr lang="en-US" sz="1400" dirty="0" smtClean="0">
                <a:solidFill>
                  <a:srgbClr val="044ABC"/>
                </a:solidFill>
              </a:rPr>
              <a:t>+</a:t>
            </a:r>
            <a:r>
              <a:rPr lang="en-US" sz="1400" dirty="0" smtClean="0">
                <a:solidFill>
                  <a:schemeClr val="tx1"/>
                </a:solidFill>
              </a:rPr>
              <a:t>’ sign for a new task</a:t>
            </a:r>
          </a:p>
          <a:p>
            <a:pPr marL="342900" indent="-342900">
              <a:buAutoNum type="arabicPeriod"/>
            </a:pPr>
            <a:r>
              <a:rPr lang="en-US" sz="1400" dirty="0" smtClean="0">
                <a:solidFill>
                  <a:schemeClr val="tx1"/>
                </a:solidFill>
              </a:rPr>
              <a:t>Select “</a:t>
            </a:r>
            <a:r>
              <a:rPr lang="en-US" sz="1400" dirty="0" smtClean="0">
                <a:solidFill>
                  <a:srgbClr val="044ABC"/>
                </a:solidFill>
              </a:rPr>
              <a:t>Collect statistics</a:t>
            </a:r>
            <a:r>
              <a:rPr lang="en-US" sz="1400" dirty="0" smtClean="0">
                <a:solidFill>
                  <a:schemeClr val="tx1"/>
                </a:solidFill>
              </a:rPr>
              <a:t>”</a:t>
            </a:r>
            <a:endParaRPr lang="en-US" sz="1400" dirty="0">
              <a:solidFill>
                <a:schemeClr val="tx1"/>
              </a:solidFill>
            </a:endParaRPr>
          </a:p>
          <a:p>
            <a:endParaRPr lang="en-US" sz="1400" dirty="0" smtClean="0">
              <a:solidFill>
                <a:schemeClr val="tx1"/>
              </a:solidFill>
            </a:endParaRPr>
          </a:p>
        </p:txBody>
      </p:sp>
      <p:pic>
        <p:nvPicPr>
          <p:cNvPr id="7" name="Picture 6"/>
          <p:cNvPicPr>
            <a:picLocks noChangeAspect="1"/>
          </p:cNvPicPr>
          <p:nvPr/>
        </p:nvPicPr>
        <p:blipFill rotWithShape="1">
          <a:blip r:embed="rId3" cstate="print"/>
          <a:srcRect l="16981"/>
          <a:stretch/>
        </p:blipFill>
        <p:spPr>
          <a:xfrm>
            <a:off x="3127007" y="3982835"/>
            <a:ext cx="759125" cy="428625"/>
          </a:xfrm>
          <a:prstGeom prst="rect">
            <a:avLst/>
          </a:prstGeom>
        </p:spPr>
      </p:pic>
      <p:pic>
        <p:nvPicPr>
          <p:cNvPr id="11" name="Picture 10"/>
          <p:cNvPicPr>
            <a:picLocks noChangeAspect="1"/>
          </p:cNvPicPr>
          <p:nvPr/>
        </p:nvPicPr>
        <p:blipFill>
          <a:blip r:embed="rId4" cstate="print"/>
          <a:stretch>
            <a:fillRect/>
          </a:stretch>
        </p:blipFill>
        <p:spPr>
          <a:xfrm>
            <a:off x="2530057" y="4192437"/>
            <a:ext cx="1343993" cy="2629552"/>
          </a:xfrm>
          <a:prstGeom prst="rect">
            <a:avLst/>
          </a:prstGeom>
        </p:spPr>
      </p:pic>
      <p:sp>
        <p:nvSpPr>
          <p:cNvPr id="10" name="Rectangle 9"/>
          <p:cNvSpPr/>
          <p:nvPr/>
        </p:nvSpPr>
        <p:spPr>
          <a:xfrm>
            <a:off x="3526869" y="4054498"/>
            <a:ext cx="350637" cy="28261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367444" y="6184424"/>
            <a:ext cx="1643838" cy="2102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3853100" y="4192437"/>
            <a:ext cx="831679" cy="888297"/>
            <a:chOff x="1872995" y="1881939"/>
            <a:chExt cx="831679" cy="888297"/>
          </a:xfrm>
        </p:grpSpPr>
        <p:cxnSp>
          <p:nvCxnSpPr>
            <p:cNvPr id="14" name="Straight Arrow Connector 13"/>
            <p:cNvCxnSpPr>
              <a:stCxn id="17" idx="0"/>
            </p:cNvCxnSpPr>
            <p:nvPr/>
          </p:nvCxnSpPr>
          <p:spPr>
            <a:xfrm flipH="1" flipV="1">
              <a:off x="1872995" y="1881939"/>
              <a:ext cx="660443" cy="64777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2362202" y="2515312"/>
              <a:ext cx="342472" cy="254924"/>
              <a:chOff x="192311" y="2725948"/>
              <a:chExt cx="381000" cy="304800"/>
            </a:xfrm>
          </p:grpSpPr>
          <p:sp>
            <p:nvSpPr>
              <p:cNvPr id="16" name="Oval 15"/>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92311" y="2743165"/>
                <a:ext cx="381000" cy="283968"/>
              </a:xfrm>
              <a:prstGeom prst="rect">
                <a:avLst/>
              </a:prstGeom>
              <a:noFill/>
            </p:spPr>
            <p:txBody>
              <a:bodyPr wrap="square" rtlCol="0">
                <a:spAutoFit/>
              </a:bodyPr>
              <a:lstStyle/>
              <a:p>
                <a:pPr algn="ctr">
                  <a:lnSpc>
                    <a:spcPct val="85000"/>
                  </a:lnSpc>
                </a:pPr>
                <a:r>
                  <a:rPr lang="en-US" sz="1100" b="1" dirty="0" smtClean="0">
                    <a:latin typeface="+mn-lt"/>
                  </a:rPr>
                  <a:t>2</a:t>
                </a:r>
              </a:p>
            </p:txBody>
          </p:sp>
        </p:grpSp>
      </p:grpSp>
      <p:grpSp>
        <p:nvGrpSpPr>
          <p:cNvPr id="18" name="Group 17"/>
          <p:cNvGrpSpPr/>
          <p:nvPr/>
        </p:nvGrpSpPr>
        <p:grpSpPr>
          <a:xfrm>
            <a:off x="6462708" y="5820772"/>
            <a:ext cx="706889" cy="545875"/>
            <a:chOff x="2362202" y="2224361"/>
            <a:chExt cx="706889" cy="545875"/>
          </a:xfrm>
        </p:grpSpPr>
        <p:cxnSp>
          <p:nvCxnSpPr>
            <p:cNvPr id="19" name="Straight Arrow Connector 18"/>
            <p:cNvCxnSpPr>
              <a:stCxn id="22" idx="0"/>
            </p:cNvCxnSpPr>
            <p:nvPr/>
          </p:nvCxnSpPr>
          <p:spPr>
            <a:xfrm flipV="1">
              <a:off x="2533438" y="2224361"/>
              <a:ext cx="535653" cy="30535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2362202" y="2515312"/>
              <a:ext cx="342472" cy="254924"/>
              <a:chOff x="192311" y="2725948"/>
              <a:chExt cx="381000" cy="304800"/>
            </a:xfrm>
          </p:grpSpPr>
          <p:sp>
            <p:nvSpPr>
              <p:cNvPr id="21" name="Oval 20"/>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92311" y="2743165"/>
                <a:ext cx="381000" cy="283968"/>
              </a:xfrm>
              <a:prstGeom prst="rect">
                <a:avLst/>
              </a:prstGeom>
              <a:noFill/>
            </p:spPr>
            <p:txBody>
              <a:bodyPr wrap="square" rtlCol="0">
                <a:spAutoFit/>
              </a:bodyPr>
              <a:lstStyle/>
              <a:p>
                <a:pPr algn="ctr">
                  <a:lnSpc>
                    <a:spcPct val="85000"/>
                  </a:lnSpc>
                </a:pPr>
                <a:r>
                  <a:rPr lang="en-US" sz="1100" b="1" dirty="0" smtClean="0">
                    <a:latin typeface="+mn-lt"/>
                  </a:rPr>
                  <a:t>1</a:t>
                </a:r>
              </a:p>
            </p:txBody>
          </p:sp>
        </p:grpSp>
      </p:grpSp>
      <p:grpSp>
        <p:nvGrpSpPr>
          <p:cNvPr id="25" name="Group 24"/>
          <p:cNvGrpSpPr/>
          <p:nvPr/>
        </p:nvGrpSpPr>
        <p:grpSpPr>
          <a:xfrm>
            <a:off x="1761743" y="5929500"/>
            <a:ext cx="605701" cy="360058"/>
            <a:chOff x="2362202" y="2515312"/>
            <a:chExt cx="605701" cy="360058"/>
          </a:xfrm>
        </p:grpSpPr>
        <p:cxnSp>
          <p:nvCxnSpPr>
            <p:cNvPr id="26" name="Straight Arrow Connector 25"/>
            <p:cNvCxnSpPr>
              <a:stCxn id="29" idx="0"/>
              <a:endCxn id="12" idx="1"/>
            </p:cNvCxnSpPr>
            <p:nvPr/>
          </p:nvCxnSpPr>
          <p:spPr>
            <a:xfrm>
              <a:off x="2533438" y="2529712"/>
              <a:ext cx="434465" cy="34565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27" name="Group 26"/>
            <p:cNvGrpSpPr/>
            <p:nvPr/>
          </p:nvGrpSpPr>
          <p:grpSpPr>
            <a:xfrm>
              <a:off x="2362202" y="2515312"/>
              <a:ext cx="342472" cy="254924"/>
              <a:chOff x="192311" y="2725948"/>
              <a:chExt cx="381000" cy="304800"/>
            </a:xfrm>
          </p:grpSpPr>
          <p:sp>
            <p:nvSpPr>
              <p:cNvPr id="28" name="Oval 27"/>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192311" y="2743165"/>
                <a:ext cx="381000" cy="283968"/>
              </a:xfrm>
              <a:prstGeom prst="rect">
                <a:avLst/>
              </a:prstGeom>
              <a:noFill/>
            </p:spPr>
            <p:txBody>
              <a:bodyPr wrap="square" rtlCol="0">
                <a:spAutoFit/>
              </a:bodyPr>
              <a:lstStyle/>
              <a:p>
                <a:pPr algn="ctr">
                  <a:lnSpc>
                    <a:spcPct val="85000"/>
                  </a:lnSpc>
                </a:pPr>
                <a:r>
                  <a:rPr lang="en-US" sz="1100" b="1" dirty="0" smtClean="0">
                    <a:latin typeface="+mn-lt"/>
                  </a:rPr>
                  <a:t>3</a:t>
                </a:r>
              </a:p>
            </p:txBody>
          </p:sp>
        </p:grpSp>
      </p:grpSp>
    </p:spTree>
    <p:extLst>
      <p:ext uri="{BB962C8B-B14F-4D97-AF65-F5344CB8AC3E}">
        <p14:creationId xmlns:p14="http://schemas.microsoft.com/office/powerpoint/2010/main" xmlns="" val="109217555"/>
      </p:ext>
    </p:extLst>
  </p:cSld>
  <p:clrMapOvr>
    <a:masterClrMapping/>
  </p:clrMapOvr>
  <p:transition>
    <p:fade/>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Preliminary Checks – Collect statistics</a:t>
            </a:r>
          </a:p>
        </p:txBody>
      </p:sp>
      <p:sp>
        <p:nvSpPr>
          <p:cNvPr id="3" name="Text Placeholder 2"/>
          <p:cNvSpPr>
            <a:spLocks noGrp="1"/>
          </p:cNvSpPr>
          <p:nvPr>
            <p:ph type="body" sz="quarter" idx="10"/>
          </p:nvPr>
        </p:nvSpPr>
        <p:spPr/>
        <p:txBody>
          <a:bodyPr/>
          <a:lstStyle/>
          <a:p>
            <a:endParaRPr lang="en-US"/>
          </a:p>
        </p:txBody>
      </p:sp>
      <p:pic>
        <p:nvPicPr>
          <p:cNvPr id="5" name="Picture 4"/>
          <p:cNvPicPr>
            <a:picLocks noChangeAspect="1"/>
          </p:cNvPicPr>
          <p:nvPr/>
        </p:nvPicPr>
        <p:blipFill>
          <a:blip r:embed="rId2" cstate="print"/>
          <a:stretch>
            <a:fillRect/>
          </a:stretch>
        </p:blipFill>
        <p:spPr>
          <a:xfrm>
            <a:off x="225454" y="1306497"/>
            <a:ext cx="7381875" cy="4981575"/>
          </a:xfrm>
          <a:prstGeom prst="rect">
            <a:avLst/>
          </a:prstGeom>
        </p:spPr>
      </p:pic>
      <p:grpSp>
        <p:nvGrpSpPr>
          <p:cNvPr id="7" name="Group 6"/>
          <p:cNvGrpSpPr/>
          <p:nvPr/>
        </p:nvGrpSpPr>
        <p:grpSpPr>
          <a:xfrm>
            <a:off x="1156308" y="2327670"/>
            <a:ext cx="650578" cy="429000"/>
            <a:chOff x="2054096" y="2515312"/>
            <a:chExt cx="650578" cy="429000"/>
          </a:xfrm>
        </p:grpSpPr>
        <p:cxnSp>
          <p:nvCxnSpPr>
            <p:cNvPr id="8" name="Straight Arrow Connector 7"/>
            <p:cNvCxnSpPr>
              <a:stCxn id="11" idx="0"/>
            </p:cNvCxnSpPr>
            <p:nvPr/>
          </p:nvCxnSpPr>
          <p:spPr>
            <a:xfrm flipH="1">
              <a:off x="2054096" y="2529712"/>
              <a:ext cx="479342" cy="4146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2362202" y="2515312"/>
              <a:ext cx="342472" cy="254924"/>
              <a:chOff x="192311" y="2725948"/>
              <a:chExt cx="381000" cy="304800"/>
            </a:xfrm>
          </p:grpSpPr>
          <p:sp>
            <p:nvSpPr>
              <p:cNvPr id="10" name="Oval 9"/>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92311" y="2743165"/>
                <a:ext cx="381000" cy="283968"/>
              </a:xfrm>
              <a:prstGeom prst="rect">
                <a:avLst/>
              </a:prstGeom>
              <a:noFill/>
            </p:spPr>
            <p:txBody>
              <a:bodyPr wrap="square" rtlCol="0">
                <a:spAutoFit/>
              </a:bodyPr>
              <a:lstStyle/>
              <a:p>
                <a:pPr algn="ctr">
                  <a:lnSpc>
                    <a:spcPct val="85000"/>
                  </a:lnSpc>
                </a:pPr>
                <a:r>
                  <a:rPr lang="en-US" sz="1100" b="1" dirty="0"/>
                  <a:t>4</a:t>
                </a:r>
                <a:endParaRPr lang="en-US" sz="1100" b="1" dirty="0" smtClean="0">
                  <a:latin typeface="+mn-lt"/>
                </a:endParaRPr>
              </a:p>
            </p:txBody>
          </p:sp>
        </p:grpSp>
      </p:grpSp>
      <p:sp>
        <p:nvSpPr>
          <p:cNvPr id="12" name="Rectangle 11"/>
          <p:cNvSpPr/>
          <p:nvPr/>
        </p:nvSpPr>
        <p:spPr>
          <a:xfrm>
            <a:off x="230866" y="2812212"/>
            <a:ext cx="1149357" cy="2474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3985404" y="1279059"/>
            <a:ext cx="976754" cy="402168"/>
            <a:chOff x="1727920" y="2515312"/>
            <a:chExt cx="976754" cy="402168"/>
          </a:xfrm>
        </p:grpSpPr>
        <p:cxnSp>
          <p:nvCxnSpPr>
            <p:cNvPr id="14" name="Straight Arrow Connector 13"/>
            <p:cNvCxnSpPr>
              <a:stCxn id="17" idx="0"/>
            </p:cNvCxnSpPr>
            <p:nvPr/>
          </p:nvCxnSpPr>
          <p:spPr>
            <a:xfrm flipH="1">
              <a:off x="1727920" y="2529712"/>
              <a:ext cx="805518" cy="38776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2362202" y="2515312"/>
              <a:ext cx="342472" cy="254924"/>
              <a:chOff x="192311" y="2725948"/>
              <a:chExt cx="381000" cy="304800"/>
            </a:xfrm>
          </p:grpSpPr>
          <p:sp>
            <p:nvSpPr>
              <p:cNvPr id="16" name="Oval 15"/>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92311" y="2743165"/>
                <a:ext cx="381000" cy="283968"/>
              </a:xfrm>
              <a:prstGeom prst="rect">
                <a:avLst/>
              </a:prstGeom>
              <a:noFill/>
            </p:spPr>
            <p:txBody>
              <a:bodyPr wrap="square" rtlCol="0">
                <a:spAutoFit/>
              </a:bodyPr>
              <a:lstStyle/>
              <a:p>
                <a:pPr algn="ctr">
                  <a:lnSpc>
                    <a:spcPct val="85000"/>
                  </a:lnSpc>
                </a:pPr>
                <a:r>
                  <a:rPr lang="en-US" sz="1100" b="1" dirty="0"/>
                  <a:t>6</a:t>
                </a:r>
                <a:endParaRPr lang="en-US" sz="1100" b="1" dirty="0" smtClean="0">
                  <a:latin typeface="+mn-lt"/>
                </a:endParaRPr>
              </a:p>
            </p:txBody>
          </p:sp>
        </p:grpSp>
      </p:grpSp>
      <p:sp>
        <p:nvSpPr>
          <p:cNvPr id="18" name="Line Callout 2 17"/>
          <p:cNvSpPr/>
          <p:nvPr/>
        </p:nvSpPr>
        <p:spPr>
          <a:xfrm>
            <a:off x="4537494" y="4336038"/>
            <a:ext cx="4606506" cy="898074"/>
          </a:xfrm>
          <a:prstGeom prst="borderCallout2">
            <a:avLst>
              <a:gd name="adj1" fmla="val 17315"/>
              <a:gd name="adj2" fmla="val 385"/>
              <a:gd name="adj3" fmla="val 17219"/>
              <a:gd name="adj4" fmla="val -9087"/>
              <a:gd name="adj5" fmla="val -59125"/>
              <a:gd name="adj6" fmla="val -23917"/>
            </a:avLst>
          </a:prstGeom>
          <a:solidFill>
            <a:srgbClr val="F29400"/>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smtClean="0">
                <a:solidFill>
                  <a:schemeClr val="tx1"/>
                </a:solidFill>
              </a:rPr>
              <a:t>4. Provide a </a:t>
            </a:r>
            <a:r>
              <a:rPr lang="en-US" sz="1400" dirty="0" smtClean="0">
                <a:solidFill>
                  <a:srgbClr val="044ABC"/>
                </a:solidFill>
              </a:rPr>
              <a:t>name</a:t>
            </a:r>
            <a:r>
              <a:rPr lang="en-US" sz="1400" dirty="0" smtClean="0">
                <a:solidFill>
                  <a:schemeClr val="tx1"/>
                </a:solidFill>
              </a:rPr>
              <a:t> for the task</a:t>
            </a:r>
          </a:p>
          <a:p>
            <a:r>
              <a:rPr lang="en-US" sz="1400" dirty="0" smtClean="0">
                <a:solidFill>
                  <a:schemeClr val="tx1"/>
                </a:solidFill>
              </a:rPr>
              <a:t>5. Click “</a:t>
            </a:r>
            <a:r>
              <a:rPr lang="en-US" sz="1400" dirty="0" smtClean="0">
                <a:solidFill>
                  <a:srgbClr val="044ABC"/>
                </a:solidFill>
              </a:rPr>
              <a:t>Add Network Elements</a:t>
            </a:r>
            <a:r>
              <a:rPr lang="en-US" sz="1400" dirty="0" smtClean="0">
                <a:solidFill>
                  <a:schemeClr val="tx1"/>
                </a:solidFill>
              </a:rPr>
              <a:t>” and select the elements you want to collect the statistics from</a:t>
            </a:r>
          </a:p>
          <a:p>
            <a:r>
              <a:rPr lang="en-US" sz="1400" dirty="0" smtClean="0">
                <a:solidFill>
                  <a:schemeClr val="tx1"/>
                </a:solidFill>
              </a:rPr>
              <a:t>6. Click the ‘</a:t>
            </a:r>
            <a:r>
              <a:rPr lang="en-US" sz="1400" dirty="0" smtClean="0">
                <a:solidFill>
                  <a:srgbClr val="044ABC"/>
                </a:solidFill>
              </a:rPr>
              <a:t>schedule</a:t>
            </a:r>
            <a:r>
              <a:rPr lang="en-US" sz="1400" dirty="0" smtClean="0">
                <a:solidFill>
                  <a:schemeClr val="tx1"/>
                </a:solidFill>
              </a:rPr>
              <a:t>’ tab</a:t>
            </a:r>
          </a:p>
        </p:txBody>
      </p:sp>
      <p:sp>
        <p:nvSpPr>
          <p:cNvPr id="19" name="Rectangle 18"/>
          <p:cNvSpPr/>
          <p:nvPr/>
        </p:nvSpPr>
        <p:spPr>
          <a:xfrm>
            <a:off x="6053461" y="5524106"/>
            <a:ext cx="1365256" cy="2474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3341713" y="1557515"/>
            <a:ext cx="566054" cy="2474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p:nvGrpSpPr>
        <p:grpSpPr>
          <a:xfrm>
            <a:off x="7432841" y="5258710"/>
            <a:ext cx="976754" cy="402168"/>
            <a:chOff x="1727920" y="2515312"/>
            <a:chExt cx="976754" cy="402168"/>
          </a:xfrm>
        </p:grpSpPr>
        <p:cxnSp>
          <p:nvCxnSpPr>
            <p:cNvPr id="23" name="Straight Arrow Connector 22"/>
            <p:cNvCxnSpPr>
              <a:stCxn id="26" idx="0"/>
            </p:cNvCxnSpPr>
            <p:nvPr/>
          </p:nvCxnSpPr>
          <p:spPr>
            <a:xfrm flipH="1">
              <a:off x="1727920" y="2529712"/>
              <a:ext cx="805518" cy="38776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a:off x="2362202" y="2515312"/>
              <a:ext cx="342472" cy="254924"/>
              <a:chOff x="192311" y="2725948"/>
              <a:chExt cx="381000" cy="304800"/>
            </a:xfrm>
          </p:grpSpPr>
          <p:sp>
            <p:nvSpPr>
              <p:cNvPr id="25" name="Oval 24"/>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192311" y="2743165"/>
                <a:ext cx="381000" cy="283968"/>
              </a:xfrm>
              <a:prstGeom prst="rect">
                <a:avLst/>
              </a:prstGeom>
              <a:noFill/>
            </p:spPr>
            <p:txBody>
              <a:bodyPr wrap="square" rtlCol="0">
                <a:spAutoFit/>
              </a:bodyPr>
              <a:lstStyle/>
              <a:p>
                <a:pPr algn="ctr">
                  <a:lnSpc>
                    <a:spcPct val="85000"/>
                  </a:lnSpc>
                </a:pPr>
                <a:r>
                  <a:rPr lang="en-US" sz="1100" b="1" dirty="0" smtClean="0">
                    <a:latin typeface="+mn-lt"/>
                  </a:rPr>
                  <a:t>5</a:t>
                </a:r>
              </a:p>
            </p:txBody>
          </p:sp>
        </p:grpSp>
      </p:grpSp>
    </p:spTree>
    <p:extLst>
      <p:ext uri="{BB962C8B-B14F-4D97-AF65-F5344CB8AC3E}">
        <p14:creationId xmlns:p14="http://schemas.microsoft.com/office/powerpoint/2010/main" xmlns="" val="214792991"/>
      </p:ext>
    </p:extLst>
  </p:cSld>
  <p:clrMapOvr>
    <a:masterClrMapping/>
  </p:clrMapOvr>
  <p:transition>
    <p:fade/>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Preliminary Checks – Collect statistics</a:t>
            </a:r>
          </a:p>
        </p:txBody>
      </p:sp>
      <p:sp>
        <p:nvSpPr>
          <p:cNvPr id="3" name="Text Placeholder 2"/>
          <p:cNvSpPr>
            <a:spLocks noGrp="1"/>
          </p:cNvSpPr>
          <p:nvPr>
            <p:ph type="body" sz="quarter" idx="10"/>
          </p:nvPr>
        </p:nvSpPr>
        <p:spPr/>
        <p:txBody>
          <a:bodyPr/>
          <a:lstStyle/>
          <a:p>
            <a:endParaRPr lang="en-US" dirty="0"/>
          </a:p>
        </p:txBody>
      </p:sp>
      <p:pic>
        <p:nvPicPr>
          <p:cNvPr id="4" name="Picture 3"/>
          <p:cNvPicPr>
            <a:picLocks noChangeAspect="1"/>
          </p:cNvPicPr>
          <p:nvPr/>
        </p:nvPicPr>
        <p:blipFill>
          <a:blip r:embed="rId2" cstate="print"/>
          <a:stretch>
            <a:fillRect/>
          </a:stretch>
        </p:blipFill>
        <p:spPr>
          <a:xfrm>
            <a:off x="145949" y="1353268"/>
            <a:ext cx="7353300" cy="4686300"/>
          </a:xfrm>
          <a:prstGeom prst="rect">
            <a:avLst/>
          </a:prstGeom>
        </p:spPr>
      </p:pic>
      <p:grpSp>
        <p:nvGrpSpPr>
          <p:cNvPr id="11" name="Group 10"/>
          <p:cNvGrpSpPr/>
          <p:nvPr/>
        </p:nvGrpSpPr>
        <p:grpSpPr>
          <a:xfrm>
            <a:off x="6694263" y="1681227"/>
            <a:ext cx="976754" cy="402168"/>
            <a:chOff x="1727920" y="2515312"/>
            <a:chExt cx="976754" cy="402168"/>
          </a:xfrm>
        </p:grpSpPr>
        <p:cxnSp>
          <p:nvCxnSpPr>
            <p:cNvPr id="12" name="Straight Arrow Connector 11"/>
            <p:cNvCxnSpPr>
              <a:stCxn id="15" idx="0"/>
            </p:cNvCxnSpPr>
            <p:nvPr/>
          </p:nvCxnSpPr>
          <p:spPr>
            <a:xfrm flipH="1">
              <a:off x="1727920" y="2529712"/>
              <a:ext cx="805518" cy="38776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2362202" y="2515312"/>
              <a:ext cx="342472" cy="254924"/>
              <a:chOff x="192311" y="2725948"/>
              <a:chExt cx="381000" cy="304800"/>
            </a:xfrm>
          </p:grpSpPr>
          <p:sp>
            <p:nvSpPr>
              <p:cNvPr id="14" name="Oval 13"/>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92311" y="2743165"/>
                <a:ext cx="381000" cy="283968"/>
              </a:xfrm>
              <a:prstGeom prst="rect">
                <a:avLst/>
              </a:prstGeom>
              <a:noFill/>
            </p:spPr>
            <p:txBody>
              <a:bodyPr wrap="square" rtlCol="0">
                <a:spAutoFit/>
              </a:bodyPr>
              <a:lstStyle/>
              <a:p>
                <a:pPr algn="ctr">
                  <a:lnSpc>
                    <a:spcPct val="85000"/>
                  </a:lnSpc>
                </a:pPr>
                <a:r>
                  <a:rPr lang="en-US" sz="1100" b="1" dirty="0" smtClean="0"/>
                  <a:t>8</a:t>
                </a:r>
                <a:endParaRPr lang="en-US" sz="1100" b="1" dirty="0" smtClean="0">
                  <a:latin typeface="+mn-lt"/>
                </a:endParaRPr>
              </a:p>
            </p:txBody>
          </p:sp>
        </p:grpSp>
      </p:grpSp>
      <p:sp>
        <p:nvSpPr>
          <p:cNvPr id="16" name="Line Callout 2 15"/>
          <p:cNvSpPr/>
          <p:nvPr/>
        </p:nvSpPr>
        <p:spPr>
          <a:xfrm>
            <a:off x="7248672" y="3137936"/>
            <a:ext cx="1860179" cy="1619644"/>
          </a:xfrm>
          <a:prstGeom prst="borderCallout2">
            <a:avLst>
              <a:gd name="adj1" fmla="val 17315"/>
              <a:gd name="adj2" fmla="val 385"/>
              <a:gd name="adj3" fmla="val 17219"/>
              <a:gd name="adj4" fmla="val -9087"/>
              <a:gd name="adj5" fmla="val -34625"/>
              <a:gd name="adj6" fmla="val -103681"/>
            </a:avLst>
          </a:prstGeom>
          <a:solidFill>
            <a:srgbClr val="F29400"/>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smtClean="0">
                <a:solidFill>
                  <a:schemeClr val="tx1"/>
                </a:solidFill>
              </a:rPr>
              <a:t>8. Validate that the </a:t>
            </a:r>
            <a:r>
              <a:rPr lang="en-US" sz="1400" dirty="0" smtClean="0">
                <a:solidFill>
                  <a:srgbClr val="044ABC"/>
                </a:solidFill>
              </a:rPr>
              <a:t>start</a:t>
            </a:r>
            <a:r>
              <a:rPr lang="en-US" sz="1400" dirty="0" smtClean="0">
                <a:solidFill>
                  <a:schemeClr val="tx1"/>
                </a:solidFill>
              </a:rPr>
              <a:t> and </a:t>
            </a:r>
            <a:r>
              <a:rPr lang="en-US" sz="1400" dirty="0" smtClean="0">
                <a:solidFill>
                  <a:srgbClr val="044ABC"/>
                </a:solidFill>
              </a:rPr>
              <a:t>end</a:t>
            </a:r>
            <a:r>
              <a:rPr lang="en-US" sz="1400" dirty="0" smtClean="0">
                <a:solidFill>
                  <a:schemeClr val="tx1"/>
                </a:solidFill>
              </a:rPr>
              <a:t> time are according to your requirements</a:t>
            </a:r>
          </a:p>
          <a:p>
            <a:r>
              <a:rPr lang="en-US" sz="1400" dirty="0" smtClean="0">
                <a:solidFill>
                  <a:schemeClr val="tx1"/>
                </a:solidFill>
              </a:rPr>
              <a:t>9. Click </a:t>
            </a:r>
            <a:r>
              <a:rPr lang="en-US" sz="1400" dirty="0" smtClean="0">
                <a:solidFill>
                  <a:srgbClr val="044ABC"/>
                </a:solidFill>
              </a:rPr>
              <a:t>Run</a:t>
            </a:r>
          </a:p>
        </p:txBody>
      </p:sp>
      <p:sp>
        <p:nvSpPr>
          <p:cNvPr id="17" name="Rectangle 16"/>
          <p:cNvSpPr/>
          <p:nvPr/>
        </p:nvSpPr>
        <p:spPr>
          <a:xfrm>
            <a:off x="6716728" y="5774992"/>
            <a:ext cx="849557" cy="2474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556709" y="2425657"/>
            <a:ext cx="2377600" cy="4641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7613434" y="5409570"/>
            <a:ext cx="976754" cy="402168"/>
            <a:chOff x="1727920" y="2515312"/>
            <a:chExt cx="976754" cy="402168"/>
          </a:xfrm>
        </p:grpSpPr>
        <p:cxnSp>
          <p:nvCxnSpPr>
            <p:cNvPr id="20" name="Straight Arrow Connector 19"/>
            <p:cNvCxnSpPr>
              <a:stCxn id="23" idx="0"/>
            </p:cNvCxnSpPr>
            <p:nvPr/>
          </p:nvCxnSpPr>
          <p:spPr>
            <a:xfrm flipH="1">
              <a:off x="1727920" y="2529712"/>
              <a:ext cx="805518" cy="38776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2362202" y="2515312"/>
              <a:ext cx="342472" cy="254924"/>
              <a:chOff x="192311" y="2725948"/>
              <a:chExt cx="381000" cy="304800"/>
            </a:xfrm>
          </p:grpSpPr>
          <p:sp>
            <p:nvSpPr>
              <p:cNvPr id="22" name="Oval 21"/>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192311" y="2743165"/>
                <a:ext cx="381000" cy="283968"/>
              </a:xfrm>
              <a:prstGeom prst="rect">
                <a:avLst/>
              </a:prstGeom>
              <a:noFill/>
            </p:spPr>
            <p:txBody>
              <a:bodyPr wrap="square" rtlCol="0">
                <a:spAutoFit/>
              </a:bodyPr>
              <a:lstStyle/>
              <a:p>
                <a:pPr algn="ctr">
                  <a:lnSpc>
                    <a:spcPct val="85000"/>
                  </a:lnSpc>
                </a:pPr>
                <a:r>
                  <a:rPr lang="en-US" sz="1100" b="1" dirty="0"/>
                  <a:t>9</a:t>
                </a:r>
                <a:endParaRPr lang="en-US" sz="1100" b="1" dirty="0" smtClean="0">
                  <a:latin typeface="+mn-lt"/>
                </a:endParaRPr>
              </a:p>
            </p:txBody>
          </p:sp>
        </p:grpSp>
      </p:grpSp>
      <p:sp>
        <p:nvSpPr>
          <p:cNvPr id="24" name="Rectangle 23"/>
          <p:cNvSpPr/>
          <p:nvPr/>
        </p:nvSpPr>
        <p:spPr>
          <a:xfrm>
            <a:off x="5218745" y="2109272"/>
            <a:ext cx="805415" cy="2586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785365839"/>
      </p:ext>
    </p:extLst>
  </p:cSld>
  <p:clrMapOvr>
    <a:masterClrMapping/>
  </p:clrMapOvr>
  <p:transition>
    <p:fade/>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srcRect r="16266" b="2650"/>
          <a:stretch/>
        </p:blipFill>
        <p:spPr>
          <a:xfrm>
            <a:off x="65083" y="1283365"/>
            <a:ext cx="5925286" cy="5234288"/>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3" cstate="print"/>
          <a:stretch>
            <a:fillRect/>
          </a:stretch>
        </p:blipFill>
        <p:spPr>
          <a:xfrm>
            <a:off x="4675786" y="2820799"/>
            <a:ext cx="4356071" cy="2159420"/>
          </a:xfrm>
          <a:prstGeom prst="rect">
            <a:avLst/>
          </a:prstGeom>
        </p:spPr>
      </p:pic>
      <p:sp>
        <p:nvSpPr>
          <p:cNvPr id="2" name="Title 1"/>
          <p:cNvSpPr>
            <a:spLocks noGrp="1"/>
          </p:cNvSpPr>
          <p:nvPr>
            <p:ph type="title"/>
          </p:nvPr>
        </p:nvSpPr>
        <p:spPr/>
        <p:txBody>
          <a:bodyPr/>
          <a:lstStyle/>
          <a:p>
            <a:r>
              <a:rPr lang="en-US" dirty="0"/>
              <a:t>Preliminary Checks – PM Enabled</a:t>
            </a:r>
          </a:p>
        </p:txBody>
      </p:sp>
      <p:sp>
        <p:nvSpPr>
          <p:cNvPr id="4" name="Rounded Rectangle 3"/>
          <p:cNvSpPr/>
          <p:nvPr/>
        </p:nvSpPr>
        <p:spPr>
          <a:xfrm>
            <a:off x="1" y="4980219"/>
            <a:ext cx="9144000" cy="1744615"/>
          </a:xfrm>
          <a:prstGeom prst="roundRect">
            <a:avLst/>
          </a:prstGeom>
          <a:ln/>
        </p:spPr>
        <p:style>
          <a:lnRef idx="0">
            <a:schemeClr val="accent6"/>
          </a:lnRef>
          <a:fillRef idx="3">
            <a:schemeClr val="accent6"/>
          </a:fillRef>
          <a:effectRef idx="3">
            <a:schemeClr val="accent6"/>
          </a:effectRef>
          <a:fontRef idx="minor">
            <a:schemeClr val="lt1"/>
          </a:fontRef>
        </p:style>
        <p:txBody>
          <a:bodyPr rtlCol="0" anchor="ctr"/>
          <a:lstStyle/>
          <a:p>
            <a:r>
              <a:rPr lang="en-US" b="1" dirty="0" smtClean="0"/>
              <a:t>The system supports a flexible collection engine enabling different intervals per </a:t>
            </a:r>
            <a:r>
              <a:rPr lang="en-US" b="1" dirty="0" err="1" smtClean="0"/>
              <a:t>CoS.</a:t>
            </a:r>
            <a:endParaRPr lang="en-US" b="1" dirty="0" smtClean="0"/>
          </a:p>
          <a:p>
            <a:endParaRPr lang="en-US" b="1" dirty="0" smtClean="0"/>
          </a:p>
          <a:p>
            <a:r>
              <a:rPr lang="en-US" b="1" dirty="0" smtClean="0"/>
              <a:t>To optimize efficiency and robustness, RAD devices generate files containing all the raw data. RADview collects and analyzes the files that are stored in Oracle database.</a:t>
            </a:r>
          </a:p>
        </p:txBody>
      </p:sp>
      <p:sp>
        <p:nvSpPr>
          <p:cNvPr id="7" name="Rectangle 6"/>
          <p:cNvSpPr/>
          <p:nvPr/>
        </p:nvSpPr>
        <p:spPr>
          <a:xfrm>
            <a:off x="647777" y="2394750"/>
            <a:ext cx="2319710" cy="244466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545618" y="4357706"/>
            <a:ext cx="666728" cy="39544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767408602"/>
      </p:ext>
    </p:extLst>
  </p:cSld>
  <p:clrMapOvr>
    <a:masterClrMapping/>
  </p:clrMapOvr>
  <p:transition>
    <p:fade/>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PM Portal</a:t>
            </a:r>
            <a:endParaRPr lang="en-US" dirty="0"/>
          </a:p>
        </p:txBody>
      </p:sp>
      <p:sp>
        <p:nvSpPr>
          <p:cNvPr id="3" name="Text Placeholder 2"/>
          <p:cNvSpPr>
            <a:spLocks noGrp="1"/>
          </p:cNvSpPr>
          <p:nvPr>
            <p:ph type="body" sz="quarter" idx="10"/>
          </p:nvPr>
        </p:nvSpPr>
        <p:spPr/>
        <p:txBody>
          <a:bodyPr/>
          <a:lstStyle/>
          <a:p>
            <a:r>
              <a:rPr lang="en-US" dirty="0" smtClean="0"/>
              <a:t>The PM portal can be accessed from within RADview</a:t>
            </a:r>
            <a:r>
              <a:rPr lang="en-US" dirty="0"/>
              <a:t> </a:t>
            </a:r>
            <a:r>
              <a:rPr lang="en-US" dirty="0" smtClean="0"/>
              <a:t>and also from the following </a:t>
            </a:r>
            <a:r>
              <a:rPr lang="en-US" dirty="0"/>
              <a:t>url:</a:t>
            </a:r>
            <a:br>
              <a:rPr lang="en-US" dirty="0"/>
            </a:br>
            <a:r>
              <a:rPr lang="en-US" dirty="0">
                <a:hlinkClick r:id="rId2"/>
              </a:rPr>
              <a:t>http</a:t>
            </a:r>
            <a:r>
              <a:rPr lang="en-US" dirty="0" smtClean="0">
                <a:hlinkClick r:id="rId2"/>
              </a:rPr>
              <a:t>://&lt;Server IP address&gt;/</a:t>
            </a:r>
            <a:r>
              <a:rPr lang="en-US" dirty="0" err="1">
                <a:hlinkClick r:id="rId2"/>
              </a:rPr>
              <a:t>pmweb</a:t>
            </a:r>
            <a:r>
              <a:rPr lang="en-US" dirty="0" smtClean="0">
                <a:hlinkClick r:id="rId2"/>
              </a:rPr>
              <a:t>/</a:t>
            </a:r>
            <a:endParaRPr lang="en-US" dirty="0" smtClean="0"/>
          </a:p>
          <a:p>
            <a:pPr marL="0" indent="0">
              <a:buNone/>
            </a:pPr>
            <a:endParaRPr lang="en-US" dirty="0" smtClean="0"/>
          </a:p>
          <a:p>
            <a:r>
              <a:rPr lang="en-US" dirty="0" smtClean="0"/>
              <a:t>Unless defined otherwise:</a:t>
            </a:r>
          </a:p>
          <a:p>
            <a:pPr lvl="1"/>
            <a:r>
              <a:rPr lang="en-US" dirty="0" smtClean="0"/>
              <a:t>Username: root</a:t>
            </a:r>
          </a:p>
          <a:p>
            <a:pPr lvl="1"/>
            <a:r>
              <a:rPr lang="en-US" dirty="0" smtClean="0"/>
              <a:t>Password: root</a:t>
            </a:r>
            <a:br>
              <a:rPr lang="en-US" dirty="0" smtClean="0"/>
            </a:br>
            <a:endParaRPr lang="en-US" dirty="0" smtClean="0"/>
          </a:p>
        </p:txBody>
      </p:sp>
      <p:pic>
        <p:nvPicPr>
          <p:cNvPr id="4" name="Picture 3"/>
          <p:cNvPicPr>
            <a:picLocks noChangeAspect="1"/>
          </p:cNvPicPr>
          <p:nvPr/>
        </p:nvPicPr>
        <p:blipFill>
          <a:blip r:embed="rId3" cstate="print"/>
          <a:stretch>
            <a:fillRect/>
          </a:stretch>
        </p:blipFill>
        <p:spPr>
          <a:xfrm>
            <a:off x="4726966" y="3046562"/>
            <a:ext cx="4076700" cy="3352800"/>
          </a:xfrm>
          <a:prstGeom prst="rect">
            <a:avLst/>
          </a:prstGeom>
        </p:spPr>
      </p:pic>
    </p:spTree>
    <p:extLst>
      <p:ext uri="{BB962C8B-B14F-4D97-AF65-F5344CB8AC3E}">
        <p14:creationId xmlns:p14="http://schemas.microsoft.com/office/powerpoint/2010/main" xmlns="" val="1050223135"/>
      </p:ext>
    </p:extLst>
  </p:cSld>
  <p:clrMapOvr>
    <a:masterClrMapping/>
  </p:clrMapOvr>
  <p:transition>
    <p:fade/>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2" cstate="print"/>
          <a:stretch>
            <a:fillRect/>
          </a:stretch>
        </p:blipFill>
        <p:spPr>
          <a:xfrm>
            <a:off x="0" y="0"/>
            <a:ext cx="7583143" cy="6858000"/>
          </a:xfrm>
          <a:prstGeom prst="rect">
            <a:avLst/>
          </a:prstGeom>
        </p:spPr>
      </p:pic>
      <p:sp>
        <p:nvSpPr>
          <p:cNvPr id="5" name="Rounded Rectangle 4"/>
          <p:cNvSpPr/>
          <p:nvPr/>
        </p:nvSpPr>
        <p:spPr>
          <a:xfrm>
            <a:off x="5152606" y="1096142"/>
            <a:ext cx="4012438" cy="2120693"/>
          </a:xfrm>
          <a:prstGeom prst="roundRect">
            <a:avLst/>
          </a:prstGeom>
          <a:ln/>
        </p:spPr>
        <p:style>
          <a:lnRef idx="0">
            <a:schemeClr val="accent6"/>
          </a:lnRef>
          <a:fillRef idx="3">
            <a:schemeClr val="accent6"/>
          </a:fillRef>
          <a:effectRef idx="3">
            <a:schemeClr val="accent6"/>
          </a:effectRef>
          <a:fontRef idx="minor">
            <a:schemeClr val="lt1"/>
          </a:fontRef>
        </p:style>
        <p:txBody>
          <a:bodyPr rtlCol="0" anchor="ctr"/>
          <a:lstStyle/>
          <a:p>
            <a:r>
              <a:rPr lang="en-US" sz="1600" b="1" dirty="0" smtClean="0"/>
              <a:t>This is the dashboard screen. </a:t>
            </a:r>
            <a:br>
              <a:rPr lang="en-US" sz="1600" b="1" dirty="0" smtClean="0"/>
            </a:br>
            <a:r>
              <a:rPr lang="en-US" sz="1600" b="1" dirty="0" smtClean="0"/>
              <a:t>It summarizes the status of all the services currently being monitored by the system. </a:t>
            </a:r>
          </a:p>
          <a:p>
            <a:r>
              <a:rPr lang="en-US" sz="1600" b="1" dirty="0" smtClean="0"/>
              <a:t> </a:t>
            </a:r>
          </a:p>
          <a:p>
            <a:r>
              <a:rPr lang="en-US" sz="1600" b="1" dirty="0" smtClean="0"/>
              <a:t>The different pies summarize the network status for the selected period of time – one month in this example.</a:t>
            </a:r>
            <a:endParaRPr lang="en-US" sz="1600" b="1" dirty="0"/>
          </a:p>
        </p:txBody>
      </p:sp>
    </p:spTree>
    <p:extLst>
      <p:ext uri="{BB962C8B-B14F-4D97-AF65-F5344CB8AC3E}">
        <p14:creationId xmlns:p14="http://schemas.microsoft.com/office/powerpoint/2010/main" xmlns="" val="3867809767"/>
      </p:ext>
    </p:extLst>
  </p:cSld>
  <p:clrMapOvr>
    <a:masterClrMapping/>
  </p:clrMapOvr>
  <p:transition>
    <p:fade/>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PM Portal – ETH Reports</a:t>
            </a:r>
            <a:endParaRPr lang="en-US" dirty="0"/>
          </a:p>
        </p:txBody>
      </p:sp>
      <p:sp>
        <p:nvSpPr>
          <p:cNvPr id="3" name="Text Placeholder 2"/>
          <p:cNvSpPr>
            <a:spLocks noGrp="1"/>
          </p:cNvSpPr>
          <p:nvPr>
            <p:ph type="body" sz="quarter" idx="10"/>
          </p:nvPr>
        </p:nvSpPr>
        <p:spPr/>
        <p:txBody>
          <a:bodyPr/>
          <a:lstStyle/>
          <a:p>
            <a:endParaRPr lang="en-US" dirty="0"/>
          </a:p>
        </p:txBody>
      </p:sp>
      <p:pic>
        <p:nvPicPr>
          <p:cNvPr id="4" name="Picture 3"/>
          <p:cNvPicPr>
            <a:picLocks noChangeAspect="1"/>
          </p:cNvPicPr>
          <p:nvPr/>
        </p:nvPicPr>
        <p:blipFill>
          <a:blip r:embed="rId2" cstate="print"/>
          <a:stretch>
            <a:fillRect/>
          </a:stretch>
        </p:blipFill>
        <p:spPr>
          <a:xfrm>
            <a:off x="0" y="1232140"/>
            <a:ext cx="9137934" cy="4245468"/>
          </a:xfrm>
          <a:prstGeom prst="rect">
            <a:avLst/>
          </a:prstGeom>
        </p:spPr>
      </p:pic>
      <p:sp>
        <p:nvSpPr>
          <p:cNvPr id="5" name="Rounded Rectangle 4"/>
          <p:cNvSpPr/>
          <p:nvPr/>
        </p:nvSpPr>
        <p:spPr>
          <a:xfrm>
            <a:off x="2708695" y="4666891"/>
            <a:ext cx="6390988" cy="2170908"/>
          </a:xfrm>
          <a:prstGeom prst="roundRect">
            <a:avLst/>
          </a:prstGeom>
          <a:ln/>
        </p:spPr>
        <p:style>
          <a:lnRef idx="0">
            <a:schemeClr val="accent6"/>
          </a:lnRef>
          <a:fillRef idx="3">
            <a:schemeClr val="accent6"/>
          </a:fillRef>
          <a:effectRef idx="3">
            <a:schemeClr val="accent6"/>
          </a:effectRef>
          <a:fontRef idx="minor">
            <a:schemeClr val="lt1"/>
          </a:fontRef>
        </p:style>
        <p:txBody>
          <a:bodyPr rtlCol="0" anchor="ctr"/>
          <a:lstStyle/>
          <a:p>
            <a:r>
              <a:rPr lang="en-US" sz="1600" b="1" dirty="0" smtClean="0"/>
              <a:t>After Clicking on the </a:t>
            </a:r>
            <a:r>
              <a:rPr lang="en-US" sz="1600" b="1" dirty="0" smtClean="0">
                <a:solidFill>
                  <a:srgbClr val="FF0000"/>
                </a:solidFill>
              </a:rPr>
              <a:t>Ethernet Reports</a:t>
            </a:r>
          </a:p>
          <a:p>
            <a:endParaRPr lang="en-US" sz="1600" b="1" dirty="0" smtClean="0">
              <a:solidFill>
                <a:srgbClr val="FF0000"/>
              </a:solidFill>
            </a:endParaRPr>
          </a:p>
          <a:p>
            <a:r>
              <a:rPr lang="en-US" sz="1600" b="1" dirty="0" smtClean="0"/>
              <a:t>This screen is composed of 3 sections:</a:t>
            </a:r>
          </a:p>
          <a:p>
            <a:r>
              <a:rPr lang="en-US" sz="1600" b="1" dirty="0" smtClean="0">
                <a:solidFill>
                  <a:schemeClr val="accent2">
                    <a:lumMod val="60000"/>
                    <a:lumOff val="40000"/>
                  </a:schemeClr>
                </a:solidFill>
              </a:rPr>
              <a:t>Section A</a:t>
            </a:r>
            <a:r>
              <a:rPr lang="en-US" sz="1600" b="1" dirty="0" smtClean="0"/>
              <a:t> is used to filter the content of the information shown on the right side of the window.</a:t>
            </a:r>
          </a:p>
          <a:p>
            <a:r>
              <a:rPr lang="en-US" sz="1600" b="1" dirty="0">
                <a:solidFill>
                  <a:srgbClr val="7030A0"/>
                </a:solidFill>
              </a:rPr>
              <a:t>Section B</a:t>
            </a:r>
            <a:r>
              <a:rPr lang="en-US" sz="1600" b="1" dirty="0"/>
              <a:t> lists monitored services by name, type, customer and (most importantly) SLA </a:t>
            </a:r>
            <a:r>
              <a:rPr lang="en-US" sz="1600" b="1" dirty="0" smtClean="0"/>
              <a:t>status</a:t>
            </a:r>
          </a:p>
          <a:p>
            <a:r>
              <a:rPr lang="en-US" sz="1600" b="1" dirty="0">
                <a:solidFill>
                  <a:srgbClr val="FFFF00"/>
                </a:solidFill>
              </a:rPr>
              <a:t>Section C</a:t>
            </a:r>
            <a:r>
              <a:rPr lang="en-US" sz="1600" b="1" dirty="0"/>
              <a:t> shows details about the service selected above in Section </a:t>
            </a:r>
            <a:r>
              <a:rPr lang="en-US" sz="1600" b="1" dirty="0" smtClean="0"/>
              <a:t>B. You can also view the graphs of the KPI from that section</a:t>
            </a:r>
          </a:p>
        </p:txBody>
      </p:sp>
      <p:sp>
        <p:nvSpPr>
          <p:cNvPr id="6" name="Rectangle 5"/>
          <p:cNvSpPr/>
          <p:nvPr/>
        </p:nvSpPr>
        <p:spPr>
          <a:xfrm>
            <a:off x="8104" y="1890346"/>
            <a:ext cx="2185386" cy="3490546"/>
          </a:xfrm>
          <a:prstGeom prst="rect">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7166" y="1828549"/>
            <a:ext cx="1116623" cy="261610"/>
          </a:xfrm>
          <a:prstGeom prst="rect">
            <a:avLst/>
          </a:prstGeom>
          <a:ln>
            <a:solidFill>
              <a:schemeClr val="accent2">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lang="en-US" sz="1050" b="1" kern="0" dirty="0" smtClean="0"/>
              <a:t>Section A</a:t>
            </a:r>
          </a:p>
        </p:txBody>
      </p:sp>
      <p:sp>
        <p:nvSpPr>
          <p:cNvPr id="8" name="Rectangle 7"/>
          <p:cNvSpPr/>
          <p:nvPr/>
        </p:nvSpPr>
        <p:spPr>
          <a:xfrm>
            <a:off x="2399136" y="1759542"/>
            <a:ext cx="6537826" cy="1492334"/>
          </a:xfrm>
          <a:prstGeom prst="rect">
            <a:avLst/>
          </a:prstGeom>
          <a:noFill/>
          <a:ln>
            <a:solidFill>
              <a:srgbClr val="7030A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9" name="TextBox 8"/>
          <p:cNvSpPr txBox="1"/>
          <p:nvPr/>
        </p:nvSpPr>
        <p:spPr>
          <a:xfrm>
            <a:off x="7204679" y="1569799"/>
            <a:ext cx="1116623" cy="261610"/>
          </a:xfrm>
          <a:prstGeom prst="rect">
            <a:avLst/>
          </a:prstGeom>
          <a:ln>
            <a:solidFill>
              <a:srgbClr val="7030A0"/>
            </a:solidFill>
          </a:ln>
        </p:spPr>
        <p:style>
          <a:lnRef idx="2">
            <a:schemeClr val="accent5"/>
          </a:lnRef>
          <a:fillRef idx="1">
            <a:schemeClr val="lt1"/>
          </a:fillRef>
          <a:effectRef idx="0">
            <a:schemeClr val="accent5"/>
          </a:effectRef>
          <a:fontRef idx="minor">
            <a:schemeClr val="dk1"/>
          </a:fontRef>
        </p:style>
        <p:txBody>
          <a:bodyPr wrap="square" rtlCol="0" anchor="ctr">
            <a:spAutoFit/>
          </a:bodyPr>
          <a:lstStyle/>
          <a:p>
            <a:pPr algn="ctr"/>
            <a:r>
              <a:rPr lang="en-US" sz="1050" b="1" kern="0" dirty="0" smtClean="0"/>
              <a:t>Section B</a:t>
            </a:r>
          </a:p>
        </p:txBody>
      </p:sp>
      <p:sp>
        <p:nvSpPr>
          <p:cNvPr id="10" name="Rectangle 9"/>
          <p:cNvSpPr/>
          <p:nvPr/>
        </p:nvSpPr>
        <p:spPr>
          <a:xfrm>
            <a:off x="2351332" y="3389059"/>
            <a:ext cx="6813712" cy="1001267"/>
          </a:xfrm>
          <a:prstGeom prst="rect">
            <a:avLst/>
          </a:prstGeom>
          <a:noFill/>
          <a:ln>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TextBox 10"/>
          <p:cNvSpPr txBox="1"/>
          <p:nvPr/>
        </p:nvSpPr>
        <p:spPr>
          <a:xfrm>
            <a:off x="7697962" y="3328037"/>
            <a:ext cx="1116623" cy="261610"/>
          </a:xfrm>
          <a:prstGeom prst="rect">
            <a:avLst/>
          </a:prstGeom>
          <a:ln>
            <a:solidFill>
              <a:srgbClr val="FFFF00"/>
            </a:solidFill>
          </a:ln>
        </p:spPr>
        <p:style>
          <a:lnRef idx="2">
            <a:schemeClr val="accent6"/>
          </a:lnRef>
          <a:fillRef idx="1">
            <a:schemeClr val="lt1"/>
          </a:fillRef>
          <a:effectRef idx="0">
            <a:schemeClr val="accent6"/>
          </a:effectRef>
          <a:fontRef idx="minor">
            <a:schemeClr val="dk1"/>
          </a:fontRef>
        </p:style>
        <p:txBody>
          <a:bodyPr wrap="square" rtlCol="0" anchor="ctr">
            <a:spAutoFit/>
          </a:bodyPr>
          <a:lstStyle/>
          <a:p>
            <a:pPr algn="ctr"/>
            <a:r>
              <a:rPr lang="en-US" sz="1050" b="1" kern="0" dirty="0" smtClean="0"/>
              <a:t>Section C</a:t>
            </a:r>
          </a:p>
        </p:txBody>
      </p:sp>
      <p:sp>
        <p:nvSpPr>
          <p:cNvPr id="12" name="Rectangle 11"/>
          <p:cNvSpPr/>
          <p:nvPr/>
        </p:nvSpPr>
        <p:spPr>
          <a:xfrm>
            <a:off x="819273" y="1534955"/>
            <a:ext cx="805415" cy="2586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394803847"/>
      </p:ext>
    </p:extLst>
  </p:cSld>
  <p:clrMapOvr>
    <a:masterClrMapping/>
  </p:clrMapOvr>
  <p:transition>
    <p:fade/>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Port Reports</a:t>
            </a:r>
            <a:endParaRPr lang="en-US" dirty="0"/>
          </a:p>
        </p:txBody>
      </p:sp>
      <p:sp>
        <p:nvSpPr>
          <p:cNvPr id="3" name="Text Placeholder 2"/>
          <p:cNvSpPr>
            <a:spLocks noGrp="1"/>
          </p:cNvSpPr>
          <p:nvPr>
            <p:ph type="body" sz="quarter" idx="10"/>
          </p:nvPr>
        </p:nvSpPr>
        <p:spPr/>
        <p:txBody>
          <a:bodyPr/>
          <a:lstStyle/>
          <a:p>
            <a:r>
              <a:rPr lang="en-US" dirty="0" smtClean="0"/>
              <a:t>For ports report- you need to define the following from the CLI or execute a script using the task workspace:</a:t>
            </a:r>
          </a:p>
          <a:p>
            <a:pPr lvl="1"/>
            <a:r>
              <a:rPr lang="en-US" b="1" i="1" dirty="0" err="1" smtClean="0">
                <a:solidFill>
                  <a:srgbClr val="0000FF"/>
                </a:solidFill>
              </a:rPr>
              <a:t>config</a:t>
            </a:r>
            <a:r>
              <a:rPr lang="en-US" b="1" i="1" dirty="0" smtClean="0">
                <a:solidFill>
                  <a:srgbClr val="0000FF"/>
                </a:solidFill>
              </a:rPr>
              <a:t> </a:t>
            </a:r>
            <a:r>
              <a:rPr lang="en-US" b="1" i="1" dirty="0">
                <a:solidFill>
                  <a:srgbClr val="0000FF"/>
                </a:solidFill>
              </a:rPr>
              <a:t>reporting</a:t>
            </a:r>
            <a:r>
              <a:rPr lang="en-US" dirty="0">
                <a:solidFill>
                  <a:srgbClr val="0000FF"/>
                </a:solidFill>
              </a:rPr>
              <a:t/>
            </a:r>
            <a:br>
              <a:rPr lang="en-US" dirty="0">
                <a:solidFill>
                  <a:srgbClr val="0000FF"/>
                </a:solidFill>
              </a:rPr>
            </a:br>
            <a:r>
              <a:rPr lang="en-US" b="1" i="1" dirty="0" smtClean="0">
                <a:solidFill>
                  <a:srgbClr val="0000FF"/>
                </a:solidFill>
              </a:rPr>
              <a:t>pm-collection </a:t>
            </a:r>
            <a:r>
              <a:rPr lang="en-US" b="1" i="1" dirty="0">
                <a:solidFill>
                  <a:srgbClr val="0000FF"/>
                </a:solidFill>
              </a:rPr>
              <a:t>eth interval 60</a:t>
            </a:r>
            <a:endParaRPr lang="en-US" dirty="0">
              <a:solidFill>
                <a:srgbClr val="0000FF"/>
              </a:solidFill>
            </a:endParaRPr>
          </a:p>
          <a:p>
            <a:endParaRPr lang="en-US" dirty="0"/>
          </a:p>
        </p:txBody>
      </p:sp>
      <p:pic>
        <p:nvPicPr>
          <p:cNvPr id="4" name="Picture 3"/>
          <p:cNvPicPr>
            <a:picLocks noChangeAspect="1"/>
          </p:cNvPicPr>
          <p:nvPr/>
        </p:nvPicPr>
        <p:blipFill rotWithShape="1">
          <a:blip r:embed="rId2" cstate="print"/>
          <a:srcRect b="18025"/>
          <a:stretch/>
        </p:blipFill>
        <p:spPr>
          <a:xfrm>
            <a:off x="4391025" y="1060169"/>
            <a:ext cx="4752975" cy="366980"/>
          </a:xfrm>
          <a:prstGeom prst="rect">
            <a:avLst/>
          </a:prstGeom>
        </p:spPr>
      </p:pic>
      <p:sp>
        <p:nvSpPr>
          <p:cNvPr id="5" name="Rectangle 4"/>
          <p:cNvSpPr/>
          <p:nvPr/>
        </p:nvSpPr>
        <p:spPr>
          <a:xfrm>
            <a:off x="7858427" y="1086047"/>
            <a:ext cx="1061285" cy="3128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cstate="print"/>
          <a:stretch>
            <a:fillRect/>
          </a:stretch>
        </p:blipFill>
        <p:spPr>
          <a:xfrm>
            <a:off x="3508485" y="3054470"/>
            <a:ext cx="5562600" cy="3733800"/>
          </a:xfrm>
          <a:prstGeom prst="rect">
            <a:avLst/>
          </a:prstGeom>
        </p:spPr>
      </p:pic>
    </p:spTree>
    <p:extLst>
      <p:ext uri="{BB962C8B-B14F-4D97-AF65-F5344CB8AC3E}">
        <p14:creationId xmlns:p14="http://schemas.microsoft.com/office/powerpoint/2010/main" xmlns="" val="79702436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68668" y="1182966"/>
            <a:ext cx="6731103" cy="5440255"/>
          </a:xfrm>
        </p:spPr>
        <p:txBody>
          <a:bodyPr/>
          <a:lstStyle/>
          <a:p>
            <a:r>
              <a:rPr lang="en-US" sz="1800" dirty="0" smtClean="0">
                <a:hlinkClick r:id="rId3" action="ppaction://hlinksldjump"/>
              </a:rPr>
              <a:t>Introduction</a:t>
            </a:r>
            <a:endParaRPr lang="en-US" sz="1800" dirty="0" smtClean="0"/>
          </a:p>
          <a:p>
            <a:r>
              <a:rPr lang="en-US" sz="1800" dirty="0" smtClean="0">
                <a:hlinkClick r:id="rId4" action="ppaction://hlinksldjump"/>
              </a:rPr>
              <a:t>Applications Overview</a:t>
            </a:r>
            <a:endParaRPr lang="en-US" sz="1800" dirty="0" smtClean="0"/>
          </a:p>
          <a:p>
            <a:pPr lvl="1"/>
            <a:r>
              <a:rPr lang="en-US" sz="1600" dirty="0" smtClean="0"/>
              <a:t>Carrier Ethernet Services (</a:t>
            </a:r>
            <a:r>
              <a:rPr lang="en-US" sz="1600" dirty="0" smtClean="0">
                <a:hlinkClick r:id="rId5" action="ppaction://hlinksldjump"/>
              </a:rPr>
              <a:t>E-Line</a:t>
            </a:r>
            <a:r>
              <a:rPr lang="en-US" sz="1600" dirty="0" smtClean="0"/>
              <a:t>, </a:t>
            </a:r>
            <a:r>
              <a:rPr lang="en-US" sz="1600" dirty="0" smtClean="0">
                <a:hlinkClick r:id="rId6" action="ppaction://hlinksldjump"/>
              </a:rPr>
              <a:t>E-LAN</a:t>
            </a:r>
            <a:r>
              <a:rPr lang="en-US" sz="1600" dirty="0" smtClean="0"/>
              <a:t>, </a:t>
            </a:r>
            <a:r>
              <a:rPr lang="en-US" sz="1600" dirty="0" smtClean="0">
                <a:hlinkClick r:id="rId7" action="ppaction://hlinksldjump"/>
              </a:rPr>
              <a:t>E-Tree</a:t>
            </a:r>
            <a:r>
              <a:rPr lang="en-US" sz="1600" dirty="0" smtClean="0"/>
              <a:t>)</a:t>
            </a:r>
          </a:p>
          <a:p>
            <a:pPr lvl="1"/>
            <a:r>
              <a:rPr lang="en-US" sz="1600" dirty="0" smtClean="0">
                <a:hlinkClick r:id="rId8" action="ppaction://hlinksldjump"/>
              </a:rPr>
              <a:t>IP VPNs for International Service Providers</a:t>
            </a:r>
            <a:endParaRPr lang="en-US" sz="1600" dirty="0" smtClean="0"/>
          </a:p>
          <a:p>
            <a:pPr lvl="1"/>
            <a:r>
              <a:rPr lang="en-US" sz="1600" dirty="0" smtClean="0">
                <a:hlinkClick r:id="rId8" action="ppaction://hlinksldjump"/>
              </a:rPr>
              <a:t>vCPE</a:t>
            </a:r>
            <a:endParaRPr lang="en-US" sz="1600" dirty="0" smtClean="0"/>
          </a:p>
          <a:p>
            <a:pPr lvl="1"/>
            <a:r>
              <a:rPr lang="en-US" sz="1600" dirty="0" smtClean="0"/>
              <a:t>Wholesale Networking</a:t>
            </a:r>
            <a:r>
              <a:rPr lang="he-IL" sz="1600" dirty="0" smtClean="0"/>
              <a:t> </a:t>
            </a:r>
            <a:r>
              <a:rPr lang="en-US" sz="1600" dirty="0" smtClean="0"/>
              <a:t>(</a:t>
            </a:r>
            <a:r>
              <a:rPr lang="en-US" sz="1600" dirty="0" smtClean="0">
                <a:hlinkClick r:id="rId5" action="ppaction://hlinksldjump"/>
              </a:rPr>
              <a:t>E-Line</a:t>
            </a:r>
            <a:r>
              <a:rPr lang="en-US" sz="1600" dirty="0" smtClean="0"/>
              <a:t>, </a:t>
            </a:r>
            <a:r>
              <a:rPr lang="en-US" sz="1600" dirty="0" smtClean="0">
                <a:hlinkClick r:id="rId6" action="ppaction://hlinksldjump"/>
              </a:rPr>
              <a:t>E-LAN</a:t>
            </a:r>
            <a:r>
              <a:rPr lang="en-US" sz="1600" dirty="0" smtClean="0"/>
              <a:t>, </a:t>
            </a:r>
            <a:r>
              <a:rPr lang="en-US" sz="1600" dirty="0" smtClean="0">
                <a:hlinkClick r:id="rId7" action="ppaction://hlinksldjump"/>
              </a:rPr>
              <a:t>E-Tree</a:t>
            </a:r>
            <a:r>
              <a:rPr lang="en-US" sz="1600" dirty="0" smtClean="0"/>
              <a:t>)</a:t>
            </a:r>
          </a:p>
          <a:p>
            <a:r>
              <a:rPr lang="en-US" sz="1800" dirty="0" smtClean="0">
                <a:hlinkClick r:id="rId9" action="ppaction://hlinksldjump"/>
              </a:rPr>
              <a:t>Diagram of setup</a:t>
            </a:r>
            <a:endParaRPr lang="en-US" sz="1800" dirty="0" smtClean="0"/>
          </a:p>
          <a:p>
            <a:r>
              <a:rPr lang="en-US" sz="1800" dirty="0" smtClean="0">
                <a:hlinkClick r:id="rId10" action="ppaction://hlinksldjump"/>
              </a:rPr>
              <a:t>Bill of Materials</a:t>
            </a:r>
            <a:endParaRPr lang="en-US" sz="1800" dirty="0" smtClean="0"/>
          </a:p>
          <a:p>
            <a:r>
              <a:rPr lang="en-US" sz="1800" dirty="0" smtClean="0">
                <a:hlinkClick r:id="rId11" action="ppaction://hlinksldjump"/>
              </a:rPr>
              <a:t>Detailed instructions</a:t>
            </a:r>
            <a:endParaRPr lang="en-US" sz="1800" dirty="0" smtClean="0"/>
          </a:p>
          <a:p>
            <a:r>
              <a:rPr lang="en-US" sz="1800" dirty="0" smtClean="0">
                <a:hlinkClick r:id="rId12" action="ppaction://hlinksldjump"/>
              </a:rPr>
              <a:t>Test Procedure and Success Criteria</a:t>
            </a:r>
            <a:endParaRPr lang="en-US" sz="1600" dirty="0" smtClean="0"/>
          </a:p>
          <a:p>
            <a:pPr lvl="1"/>
            <a:r>
              <a:rPr lang="en-US" sz="1400" dirty="0" smtClean="0"/>
              <a:t>Service Activation Test </a:t>
            </a:r>
            <a:r>
              <a:rPr lang="en-US" sz="1400" dirty="0" smtClean="0">
                <a:hlinkClick r:id="rId13" action="ppaction://hlinksldjump"/>
              </a:rPr>
              <a:t>- Y.1564</a:t>
            </a:r>
            <a:endParaRPr lang="en-US" sz="1400" dirty="0" smtClean="0"/>
          </a:p>
          <a:p>
            <a:r>
              <a:rPr lang="en-US" sz="1800" dirty="0" smtClean="0">
                <a:hlinkClick r:id="rId14" action="ppaction://hlinksldjump"/>
              </a:rPr>
              <a:t>Appendix: Scripts</a:t>
            </a:r>
            <a:endParaRPr lang="en-US" sz="1800" dirty="0" smtClean="0"/>
          </a:p>
          <a:p>
            <a:endParaRPr lang="en-US" sz="1800" dirty="0" smtClean="0"/>
          </a:p>
          <a:p>
            <a:endParaRPr lang="en-US" sz="1800" dirty="0"/>
          </a:p>
        </p:txBody>
      </p:sp>
    </p:spTree>
    <p:extLst>
      <p:ext uri="{BB962C8B-B14F-4D97-AF65-F5344CB8AC3E}">
        <p14:creationId xmlns:p14="http://schemas.microsoft.com/office/powerpoint/2010/main" xmlns="" val="1766902399"/>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Ring Topology</a:t>
            </a:r>
            <a:endParaRPr lang="en-US" dirty="0"/>
          </a:p>
        </p:txBody>
      </p:sp>
      <p:sp>
        <p:nvSpPr>
          <p:cNvPr id="50" name="TextBox 49"/>
          <p:cNvSpPr txBox="1"/>
          <p:nvPr/>
        </p:nvSpPr>
        <p:spPr>
          <a:xfrm>
            <a:off x="108993" y="5092912"/>
            <a:ext cx="1758815" cy="1384995"/>
          </a:xfrm>
          <a:prstGeom prst="rect">
            <a:avLst/>
          </a:prstGeom>
        </p:spPr>
        <p:txBody>
          <a:bodyPr wrap="none" rtlCol="0" anchor="ctr">
            <a:spAutoFit/>
          </a:bodyPr>
          <a:lstStyle/>
          <a:p>
            <a:pPr algn="ctr"/>
            <a:r>
              <a:rPr lang="en-US" sz="1400" b="1" kern="0" dirty="0" smtClean="0"/>
              <a:t>VLANS:</a:t>
            </a:r>
          </a:p>
          <a:p>
            <a:pPr algn="ctr"/>
            <a:r>
              <a:rPr lang="en-US" sz="1400" b="1" kern="0" dirty="0" smtClean="0"/>
              <a:t>4094 – Management </a:t>
            </a:r>
          </a:p>
          <a:p>
            <a:pPr algn="ctr"/>
            <a:r>
              <a:rPr lang="en-US" sz="1400" b="1" kern="0" dirty="0" smtClean="0"/>
              <a:t>10 – OAM VLAN</a:t>
            </a:r>
          </a:p>
          <a:p>
            <a:pPr algn="ctr"/>
            <a:r>
              <a:rPr lang="en-US" sz="1400" b="1" kern="0" dirty="0" smtClean="0"/>
              <a:t>20 – OAM VLAN</a:t>
            </a:r>
          </a:p>
          <a:p>
            <a:pPr algn="ctr"/>
            <a:r>
              <a:rPr lang="en-US" sz="1400" b="1" kern="0" dirty="0" smtClean="0"/>
              <a:t>777 – R-APS Control</a:t>
            </a:r>
          </a:p>
          <a:p>
            <a:pPr algn="ctr"/>
            <a:r>
              <a:rPr lang="en-US" sz="1400" b="1" kern="0" dirty="0" smtClean="0"/>
              <a:t> 999 - VNF MNG</a:t>
            </a:r>
          </a:p>
        </p:txBody>
      </p:sp>
      <p:sp>
        <p:nvSpPr>
          <p:cNvPr id="24" name="Block Arc 23"/>
          <p:cNvSpPr/>
          <p:nvPr/>
        </p:nvSpPr>
        <p:spPr>
          <a:xfrm>
            <a:off x="3142445" y="2279970"/>
            <a:ext cx="2272500" cy="2001515"/>
          </a:xfrm>
          <a:prstGeom prst="blockArc">
            <a:avLst>
              <a:gd name="adj1" fmla="val 10800000"/>
              <a:gd name="adj2" fmla="val 90182"/>
              <a:gd name="adj3" fmla="val 1487"/>
            </a:avLst>
          </a:prstGeom>
          <a:solidFill>
            <a:srgbClr val="F3A303"/>
          </a:solidFill>
          <a:ln>
            <a:solidFill>
              <a:srgbClr val="F3A3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Rectangle 24"/>
          <p:cNvSpPr/>
          <p:nvPr/>
        </p:nvSpPr>
        <p:spPr>
          <a:xfrm>
            <a:off x="4092682" y="1869339"/>
            <a:ext cx="459934" cy="292388"/>
          </a:xfrm>
          <a:prstGeom prst="rect">
            <a:avLst/>
          </a:prstGeom>
        </p:spPr>
        <p:txBody>
          <a:bodyPr wrap="none">
            <a:spAutoFit/>
          </a:bodyPr>
          <a:lstStyle/>
          <a:p>
            <a:pPr algn="ctr"/>
            <a:r>
              <a:rPr lang="en-US" sz="1300" b="1" dirty="0">
                <a:solidFill>
                  <a:schemeClr val="bg1">
                    <a:lumMod val="50000"/>
                  </a:schemeClr>
                </a:solidFill>
              </a:rPr>
              <a:t>LAG</a:t>
            </a:r>
          </a:p>
        </p:txBody>
      </p:sp>
      <p:grpSp>
        <p:nvGrpSpPr>
          <p:cNvPr id="26" name="Group 25"/>
          <p:cNvGrpSpPr/>
          <p:nvPr/>
        </p:nvGrpSpPr>
        <p:grpSpPr>
          <a:xfrm>
            <a:off x="3396441" y="2539848"/>
            <a:ext cx="1780404" cy="1765686"/>
            <a:chOff x="3599513" y="3321495"/>
            <a:chExt cx="1638914" cy="1638914"/>
          </a:xfrm>
        </p:grpSpPr>
        <p:sp>
          <p:nvSpPr>
            <p:cNvPr id="27" name="Oval 26"/>
            <p:cNvSpPr/>
            <p:nvPr/>
          </p:nvSpPr>
          <p:spPr>
            <a:xfrm>
              <a:off x="3599513" y="3321495"/>
              <a:ext cx="1638914" cy="1638914"/>
            </a:xfrm>
            <a:prstGeom prst="ellipse">
              <a:avLst/>
            </a:prstGeom>
            <a:noFill/>
            <a:ln w="57150">
              <a:solidFill>
                <a:srgbClr val="F3AE4A"/>
              </a:solidFill>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28" name="TextBox 27"/>
            <p:cNvSpPr txBox="1"/>
            <p:nvPr/>
          </p:nvSpPr>
          <p:spPr>
            <a:xfrm>
              <a:off x="4207316" y="3817406"/>
              <a:ext cx="621528" cy="457087"/>
            </a:xfrm>
            <a:prstGeom prst="rect">
              <a:avLst/>
            </a:prstGeom>
          </p:spPr>
          <p:txBody>
            <a:bodyPr wrap="none" rtlCol="0" anchor="ctr">
              <a:spAutoFit/>
            </a:bodyPr>
            <a:lstStyle/>
            <a:p>
              <a:pPr algn="ctr"/>
              <a:r>
                <a:rPr lang="en-US" sz="1300" b="1" dirty="0"/>
                <a:t>10G </a:t>
              </a:r>
            </a:p>
            <a:p>
              <a:pPr algn="ctr"/>
              <a:r>
                <a:rPr lang="en-US" sz="1300" b="1" dirty="0"/>
                <a:t>G.8032</a:t>
              </a:r>
              <a:endParaRPr lang="en-US" sz="1300" b="1" kern="0" dirty="0"/>
            </a:p>
          </p:txBody>
        </p:sp>
      </p:grpSp>
      <p:grpSp>
        <p:nvGrpSpPr>
          <p:cNvPr id="29" name="Group 28"/>
          <p:cNvGrpSpPr/>
          <p:nvPr/>
        </p:nvGrpSpPr>
        <p:grpSpPr>
          <a:xfrm>
            <a:off x="2786390" y="3017020"/>
            <a:ext cx="1108147" cy="730635"/>
            <a:chOff x="5857747" y="2414467"/>
            <a:chExt cx="862586" cy="478051"/>
          </a:xfrm>
        </p:grpSpPr>
        <p:pic>
          <p:nvPicPr>
            <p:cNvPr id="30" name="Picture 29" descr="RAD 2U_Modules.png"/>
            <p:cNvPicPr>
              <a:picLocks noChangeAspect="1"/>
            </p:cNvPicPr>
            <p:nvPr/>
          </p:nvPicPr>
          <p:blipFill>
            <a:blip r:embed="rId2" cstate="print"/>
            <a:stretch>
              <a:fillRect/>
            </a:stretch>
          </p:blipFill>
          <p:spPr>
            <a:xfrm>
              <a:off x="5857747" y="2456653"/>
              <a:ext cx="862586" cy="435865"/>
            </a:xfrm>
            <a:prstGeom prst="rect">
              <a:avLst/>
            </a:prstGeom>
          </p:spPr>
        </p:pic>
        <p:sp>
          <p:nvSpPr>
            <p:cNvPr id="31" name="TextBox 30"/>
            <p:cNvSpPr txBox="1"/>
            <p:nvPr/>
          </p:nvSpPr>
          <p:spPr>
            <a:xfrm>
              <a:off x="6009981" y="2414467"/>
              <a:ext cx="523072" cy="171170"/>
            </a:xfrm>
            <a:prstGeom prst="rect">
              <a:avLst/>
            </a:prstGeom>
          </p:spPr>
          <p:txBody>
            <a:bodyPr wrap="none" rtlCol="0" anchor="ctr">
              <a:spAutoFit/>
            </a:bodyPr>
            <a:lstStyle/>
            <a:p>
              <a:pPr algn="ctr"/>
              <a:r>
                <a:rPr lang="en-US" sz="1100" b="1" kern="0" dirty="0" smtClean="0"/>
                <a:t>ETX-5_A</a:t>
              </a:r>
            </a:p>
          </p:txBody>
        </p:sp>
      </p:grpSp>
      <p:grpSp>
        <p:nvGrpSpPr>
          <p:cNvPr id="32" name="Group 31"/>
          <p:cNvGrpSpPr/>
          <p:nvPr/>
        </p:nvGrpSpPr>
        <p:grpSpPr>
          <a:xfrm>
            <a:off x="3566212" y="4163450"/>
            <a:ext cx="1501965" cy="481543"/>
            <a:chOff x="6988187" y="2541128"/>
            <a:chExt cx="1212722" cy="351390"/>
          </a:xfrm>
        </p:grpSpPr>
        <p:pic>
          <p:nvPicPr>
            <p:cNvPr id="33" name="Picture 32" descr="RAD 1U_Wide.png"/>
            <p:cNvPicPr>
              <a:picLocks noChangeAspect="1"/>
            </p:cNvPicPr>
            <p:nvPr/>
          </p:nvPicPr>
          <p:blipFill>
            <a:blip r:embed="rId3" cstate="print"/>
            <a:stretch>
              <a:fillRect/>
            </a:stretch>
          </p:blipFill>
          <p:spPr>
            <a:xfrm>
              <a:off x="6988187" y="2541128"/>
              <a:ext cx="1212722" cy="351390"/>
            </a:xfrm>
            <a:prstGeom prst="rect">
              <a:avLst/>
            </a:prstGeom>
          </p:spPr>
        </p:pic>
        <p:sp>
          <p:nvSpPr>
            <p:cNvPr id="34" name="TextBox 33"/>
            <p:cNvSpPr txBox="1"/>
            <p:nvPr/>
          </p:nvSpPr>
          <p:spPr>
            <a:xfrm>
              <a:off x="7296758" y="2612412"/>
              <a:ext cx="745717" cy="261610"/>
            </a:xfrm>
            <a:prstGeom prst="rect">
              <a:avLst/>
            </a:prstGeom>
          </p:spPr>
          <p:txBody>
            <a:bodyPr wrap="none" rtlCol="0" anchor="ctr">
              <a:spAutoFit/>
            </a:bodyPr>
            <a:lstStyle/>
            <a:p>
              <a:pPr algn="ctr"/>
              <a:r>
                <a:rPr lang="en-US" sz="1100" b="1" kern="0" dirty="0" smtClean="0"/>
                <a:t>ETX-220A</a:t>
              </a:r>
            </a:p>
          </p:txBody>
        </p:sp>
      </p:grpSp>
      <p:grpSp>
        <p:nvGrpSpPr>
          <p:cNvPr id="35" name="Group 34"/>
          <p:cNvGrpSpPr/>
          <p:nvPr/>
        </p:nvGrpSpPr>
        <p:grpSpPr>
          <a:xfrm>
            <a:off x="4782237" y="3035105"/>
            <a:ext cx="1108147" cy="730635"/>
            <a:chOff x="5857747" y="2414467"/>
            <a:chExt cx="862586" cy="478051"/>
          </a:xfrm>
        </p:grpSpPr>
        <p:pic>
          <p:nvPicPr>
            <p:cNvPr id="36" name="Picture 35" descr="RAD 2U_Modules.png"/>
            <p:cNvPicPr>
              <a:picLocks noChangeAspect="1"/>
            </p:cNvPicPr>
            <p:nvPr/>
          </p:nvPicPr>
          <p:blipFill>
            <a:blip r:embed="rId2" cstate="print"/>
            <a:stretch>
              <a:fillRect/>
            </a:stretch>
          </p:blipFill>
          <p:spPr>
            <a:xfrm>
              <a:off x="5857747" y="2456653"/>
              <a:ext cx="862586" cy="435865"/>
            </a:xfrm>
            <a:prstGeom prst="rect">
              <a:avLst/>
            </a:prstGeom>
          </p:spPr>
        </p:pic>
        <p:sp>
          <p:nvSpPr>
            <p:cNvPr id="37" name="TextBox 36"/>
            <p:cNvSpPr txBox="1"/>
            <p:nvPr/>
          </p:nvSpPr>
          <p:spPr>
            <a:xfrm>
              <a:off x="6012479" y="2414467"/>
              <a:ext cx="518081" cy="171170"/>
            </a:xfrm>
            <a:prstGeom prst="rect">
              <a:avLst/>
            </a:prstGeom>
          </p:spPr>
          <p:txBody>
            <a:bodyPr wrap="none" rtlCol="0" anchor="ctr">
              <a:spAutoFit/>
            </a:bodyPr>
            <a:lstStyle/>
            <a:p>
              <a:pPr algn="ctr"/>
              <a:r>
                <a:rPr lang="en-US" sz="1100" b="1" kern="0" dirty="0" smtClean="0"/>
                <a:t>ETX-5_B</a:t>
              </a:r>
            </a:p>
          </p:txBody>
        </p:sp>
      </p:grpSp>
      <p:sp>
        <p:nvSpPr>
          <p:cNvPr id="38" name="Oval 37"/>
          <p:cNvSpPr/>
          <p:nvPr/>
        </p:nvSpPr>
        <p:spPr>
          <a:xfrm>
            <a:off x="4185430" y="2128867"/>
            <a:ext cx="189328" cy="575334"/>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3458964" y="2881456"/>
            <a:ext cx="599844" cy="246221"/>
          </a:xfrm>
          <a:prstGeom prst="rect">
            <a:avLst/>
          </a:prstGeom>
        </p:spPr>
        <p:txBody>
          <a:bodyPr wrap="none" rtlCol="0" anchor="ctr">
            <a:spAutoFit/>
          </a:bodyPr>
          <a:lstStyle/>
          <a:p>
            <a:pPr algn="ctr"/>
            <a:r>
              <a:rPr lang="en-US" sz="1000" kern="0" dirty="0" smtClean="0"/>
              <a:t>MC-A/1</a:t>
            </a:r>
          </a:p>
        </p:txBody>
      </p:sp>
      <p:sp>
        <p:nvSpPr>
          <p:cNvPr id="40" name="TextBox 39"/>
          <p:cNvSpPr txBox="1"/>
          <p:nvPr/>
        </p:nvSpPr>
        <p:spPr>
          <a:xfrm>
            <a:off x="3745035" y="3961726"/>
            <a:ext cx="365806" cy="246221"/>
          </a:xfrm>
          <a:prstGeom prst="rect">
            <a:avLst/>
          </a:prstGeom>
        </p:spPr>
        <p:txBody>
          <a:bodyPr wrap="none" rtlCol="0" anchor="ctr">
            <a:spAutoFit/>
          </a:bodyPr>
          <a:lstStyle/>
          <a:p>
            <a:pPr algn="ctr"/>
            <a:r>
              <a:rPr lang="en-US" sz="1000" kern="0" dirty="0" smtClean="0"/>
              <a:t>4/1</a:t>
            </a:r>
          </a:p>
        </p:txBody>
      </p:sp>
      <p:sp>
        <p:nvSpPr>
          <p:cNvPr id="44" name="TextBox 43"/>
          <p:cNvSpPr txBox="1"/>
          <p:nvPr/>
        </p:nvSpPr>
        <p:spPr>
          <a:xfrm>
            <a:off x="4480499" y="3976096"/>
            <a:ext cx="365806" cy="246221"/>
          </a:xfrm>
          <a:prstGeom prst="rect">
            <a:avLst/>
          </a:prstGeom>
        </p:spPr>
        <p:txBody>
          <a:bodyPr wrap="none" rtlCol="0" anchor="ctr">
            <a:spAutoFit/>
          </a:bodyPr>
          <a:lstStyle/>
          <a:p>
            <a:pPr algn="ctr"/>
            <a:r>
              <a:rPr lang="en-US" sz="1000" kern="0" dirty="0" smtClean="0"/>
              <a:t>4/2</a:t>
            </a:r>
          </a:p>
        </p:txBody>
      </p:sp>
      <p:sp>
        <p:nvSpPr>
          <p:cNvPr id="45" name="Oval 44"/>
          <p:cNvSpPr/>
          <p:nvPr/>
        </p:nvSpPr>
        <p:spPr>
          <a:xfrm>
            <a:off x="3091111" y="3456442"/>
            <a:ext cx="539351" cy="254100"/>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000" b="1" dirty="0" smtClean="0">
                <a:solidFill>
                  <a:srgbClr val="FF0000"/>
                </a:solidFill>
              </a:rPr>
              <a:t>RPL</a:t>
            </a:r>
            <a:endParaRPr lang="en-US" sz="1000" b="1" dirty="0">
              <a:solidFill>
                <a:srgbClr val="FF0000"/>
              </a:solidFill>
            </a:endParaRPr>
          </a:p>
        </p:txBody>
      </p:sp>
      <p:sp>
        <p:nvSpPr>
          <p:cNvPr id="46" name="TextBox 45"/>
          <p:cNvSpPr txBox="1"/>
          <p:nvPr/>
        </p:nvSpPr>
        <p:spPr>
          <a:xfrm>
            <a:off x="2749615" y="2719769"/>
            <a:ext cx="590226" cy="246221"/>
          </a:xfrm>
          <a:prstGeom prst="rect">
            <a:avLst/>
          </a:prstGeom>
        </p:spPr>
        <p:txBody>
          <a:bodyPr wrap="none" rtlCol="0" anchor="ctr">
            <a:spAutoFit/>
          </a:bodyPr>
          <a:lstStyle/>
          <a:p>
            <a:pPr algn="ctr"/>
            <a:r>
              <a:rPr lang="en-US" sz="1000" kern="0" dirty="0" smtClean="0"/>
              <a:t>MC-A/2</a:t>
            </a:r>
          </a:p>
        </p:txBody>
      </p:sp>
      <p:sp>
        <p:nvSpPr>
          <p:cNvPr id="47" name="TextBox 46"/>
          <p:cNvSpPr txBox="1"/>
          <p:nvPr/>
        </p:nvSpPr>
        <p:spPr>
          <a:xfrm>
            <a:off x="4513097" y="2901338"/>
            <a:ext cx="599844" cy="246221"/>
          </a:xfrm>
          <a:prstGeom prst="rect">
            <a:avLst/>
          </a:prstGeom>
        </p:spPr>
        <p:txBody>
          <a:bodyPr wrap="none" rtlCol="0" anchor="ctr">
            <a:spAutoFit/>
          </a:bodyPr>
          <a:lstStyle/>
          <a:p>
            <a:pPr algn="ctr"/>
            <a:r>
              <a:rPr lang="en-US" sz="1000" kern="0" dirty="0" smtClean="0"/>
              <a:t>MC-A/1</a:t>
            </a:r>
          </a:p>
        </p:txBody>
      </p:sp>
      <p:sp>
        <p:nvSpPr>
          <p:cNvPr id="51" name="TextBox 50"/>
          <p:cNvSpPr txBox="1"/>
          <p:nvPr/>
        </p:nvSpPr>
        <p:spPr>
          <a:xfrm>
            <a:off x="5238233" y="2745178"/>
            <a:ext cx="590226" cy="246221"/>
          </a:xfrm>
          <a:prstGeom prst="rect">
            <a:avLst/>
          </a:prstGeom>
        </p:spPr>
        <p:txBody>
          <a:bodyPr wrap="none" rtlCol="0" anchor="ctr">
            <a:spAutoFit/>
          </a:bodyPr>
          <a:lstStyle/>
          <a:p>
            <a:pPr algn="ctr"/>
            <a:r>
              <a:rPr lang="en-US" sz="1000" kern="0" dirty="0" smtClean="0"/>
              <a:t>MC-A/2</a:t>
            </a:r>
          </a:p>
        </p:txBody>
      </p:sp>
      <p:sp>
        <p:nvSpPr>
          <p:cNvPr id="52" name="TextBox 51"/>
          <p:cNvSpPr txBox="1"/>
          <p:nvPr/>
        </p:nvSpPr>
        <p:spPr>
          <a:xfrm>
            <a:off x="4551192" y="3700977"/>
            <a:ext cx="590226" cy="246221"/>
          </a:xfrm>
          <a:prstGeom prst="rect">
            <a:avLst/>
          </a:prstGeom>
        </p:spPr>
        <p:txBody>
          <a:bodyPr wrap="none" rtlCol="0" anchor="ctr">
            <a:spAutoFit/>
          </a:bodyPr>
          <a:lstStyle/>
          <a:p>
            <a:pPr algn="ctr"/>
            <a:r>
              <a:rPr lang="en-US" sz="1000" kern="0" dirty="0" smtClean="0"/>
              <a:t>MC-A/3</a:t>
            </a:r>
          </a:p>
        </p:txBody>
      </p:sp>
      <p:sp>
        <p:nvSpPr>
          <p:cNvPr id="53" name="TextBox 52"/>
          <p:cNvSpPr txBox="1"/>
          <p:nvPr/>
        </p:nvSpPr>
        <p:spPr>
          <a:xfrm>
            <a:off x="3432176" y="3680743"/>
            <a:ext cx="590226" cy="246221"/>
          </a:xfrm>
          <a:prstGeom prst="rect">
            <a:avLst/>
          </a:prstGeom>
        </p:spPr>
        <p:txBody>
          <a:bodyPr wrap="none" rtlCol="0" anchor="ctr">
            <a:spAutoFit/>
          </a:bodyPr>
          <a:lstStyle/>
          <a:p>
            <a:pPr algn="ctr"/>
            <a:r>
              <a:rPr lang="en-US" sz="1000" kern="0" dirty="0" smtClean="0"/>
              <a:t>MC-A/3</a:t>
            </a:r>
          </a:p>
        </p:txBody>
      </p:sp>
    </p:spTree>
    <p:extLst>
      <p:ext uri="{BB962C8B-B14F-4D97-AF65-F5344CB8AC3E}">
        <p14:creationId xmlns:p14="http://schemas.microsoft.com/office/powerpoint/2010/main" xmlns="" val="2154916010"/>
      </p:ext>
    </p:extLst>
  </p:cSld>
  <p:clrMapOvr>
    <a:masterClrMapping/>
  </p:clrMapOvr>
  <p:transition>
    <p:fade/>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D-NFV </a:t>
            </a:r>
            <a:r>
              <a:rPr lang="en-US" dirty="0" smtClean="0"/>
              <a:t>Configuration </a:t>
            </a:r>
            <a:endParaRPr lang="en-US" dirty="0"/>
          </a:p>
        </p:txBody>
      </p:sp>
      <p:sp>
        <p:nvSpPr>
          <p:cNvPr id="6" name="Text Placeholder 5"/>
          <p:cNvSpPr>
            <a:spLocks noGrp="1"/>
          </p:cNvSpPr>
          <p:nvPr>
            <p:ph type="body" sz="quarter" idx="10"/>
          </p:nvPr>
        </p:nvSpPr>
        <p:spPr>
          <a:xfrm>
            <a:off x="810769" y="2274162"/>
            <a:ext cx="6735090" cy="746125"/>
          </a:xfrm>
        </p:spPr>
        <p:txBody>
          <a:bodyPr/>
          <a:lstStyle/>
          <a:p>
            <a:r>
              <a:rPr lang="en-US" dirty="0" smtClean="0"/>
              <a:t>Including services for vCPE and IP-VPN </a:t>
            </a:r>
            <a:r>
              <a:rPr lang="en-US" dirty="0"/>
              <a:t>for International Service Providers</a:t>
            </a:r>
            <a:r>
              <a:rPr lang="en-US" dirty="0" smtClean="0"/>
              <a:t> </a:t>
            </a:r>
          </a:p>
          <a:p>
            <a:r>
              <a:rPr lang="en-US" dirty="0" smtClean="0"/>
              <a:t>Q4-2015</a:t>
            </a:r>
          </a:p>
        </p:txBody>
      </p:sp>
      <p:sp>
        <p:nvSpPr>
          <p:cNvPr id="11" name="Text Placeholder 10"/>
          <p:cNvSpPr>
            <a:spLocks noGrp="1"/>
          </p:cNvSpPr>
          <p:nvPr>
            <p:ph type="body" sz="quarter" idx="12"/>
          </p:nvPr>
        </p:nvSpPr>
        <p:spPr/>
        <p:txBody>
          <a:bodyPr/>
          <a:lstStyle/>
          <a:p>
            <a:r>
              <a:rPr lang="en-US" b="1" dirty="0" smtClean="0"/>
              <a:t>Technical Seminar</a:t>
            </a:r>
            <a:endParaRPr lang="en-US" b="1" dirty="0"/>
          </a:p>
        </p:txBody>
      </p:sp>
      <p:sp>
        <p:nvSpPr>
          <p:cNvPr id="2" name="Text Placeholder 1"/>
          <p:cNvSpPr>
            <a:spLocks noGrp="1"/>
          </p:cNvSpPr>
          <p:nvPr>
            <p:ph type="body" sz="quarter" idx="13"/>
          </p:nvPr>
        </p:nvSpPr>
        <p:spPr/>
        <p:txBody>
          <a:bodyPr/>
          <a:lstStyle/>
          <a:p>
            <a:r>
              <a:rPr lang="en-US" dirty="0" smtClean="0"/>
              <a:t>SAA Training</a:t>
            </a:r>
            <a:endParaRPr lang="en-US" dirty="0"/>
          </a:p>
        </p:txBody>
      </p:sp>
    </p:spTree>
    <p:extLst>
      <p:ext uri="{BB962C8B-B14F-4D97-AF65-F5344CB8AC3E}">
        <p14:creationId xmlns:p14="http://schemas.microsoft.com/office/powerpoint/2010/main" xmlns="" val="344470190"/>
      </p:ext>
    </p:extLst>
  </p:cSld>
  <p:clrMapOvr>
    <a:masterClrMapping/>
  </p:clrMapOvr>
  <p:transition>
    <p:fade/>
  </p:transition>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Agenda</a:t>
            </a:r>
            <a:endParaRPr lang="en-US" dirty="0"/>
          </a:p>
        </p:txBody>
      </p:sp>
      <p:sp>
        <p:nvSpPr>
          <p:cNvPr id="7" name="Text Placeholder 6"/>
          <p:cNvSpPr>
            <a:spLocks noGrp="1"/>
          </p:cNvSpPr>
          <p:nvPr>
            <p:ph type="body" sz="quarter" idx="10"/>
          </p:nvPr>
        </p:nvSpPr>
        <p:spPr>
          <a:xfrm>
            <a:off x="551046" y="1596326"/>
            <a:ext cx="6731103" cy="4164282"/>
          </a:xfrm>
        </p:spPr>
        <p:txBody>
          <a:bodyPr/>
          <a:lstStyle/>
          <a:p>
            <a:pPr>
              <a:lnSpc>
                <a:spcPct val="120000"/>
              </a:lnSpc>
            </a:pPr>
            <a:r>
              <a:rPr lang="en-US" sz="1900" dirty="0" smtClean="0"/>
              <a:t>D-NFV Architecture</a:t>
            </a:r>
          </a:p>
          <a:p>
            <a:pPr>
              <a:lnSpc>
                <a:spcPct val="120000"/>
              </a:lnSpc>
            </a:pPr>
            <a:r>
              <a:rPr lang="en-US" sz="1900" dirty="0" smtClean="0"/>
              <a:t>Application diagram</a:t>
            </a:r>
          </a:p>
          <a:p>
            <a:pPr>
              <a:lnSpc>
                <a:spcPct val="120000"/>
              </a:lnSpc>
            </a:pPr>
            <a:r>
              <a:rPr lang="en-US" sz="1900" dirty="0" smtClean="0"/>
              <a:t>Preliminary Configuration steps</a:t>
            </a:r>
          </a:p>
          <a:p>
            <a:pPr>
              <a:lnSpc>
                <a:spcPct val="120000"/>
              </a:lnSpc>
            </a:pPr>
            <a:r>
              <a:rPr lang="en-US" sz="1900" dirty="0" smtClean="0"/>
              <a:t>VNF Configuration</a:t>
            </a:r>
          </a:p>
          <a:p>
            <a:pPr>
              <a:lnSpc>
                <a:spcPct val="120000"/>
              </a:lnSpc>
            </a:pPr>
            <a:r>
              <a:rPr lang="en-US" sz="1900" dirty="0" smtClean="0"/>
              <a:t>Service configuration for the following applications:</a:t>
            </a:r>
          </a:p>
          <a:p>
            <a:pPr lvl="1">
              <a:lnSpc>
                <a:spcPct val="120000"/>
              </a:lnSpc>
            </a:pPr>
            <a:r>
              <a:rPr lang="en-US" sz="1800" dirty="0" smtClean="0"/>
              <a:t>vCPE</a:t>
            </a:r>
          </a:p>
          <a:p>
            <a:pPr lvl="1">
              <a:lnSpc>
                <a:spcPct val="120000"/>
              </a:lnSpc>
            </a:pPr>
            <a:r>
              <a:rPr lang="en-US" sz="1800" dirty="0" smtClean="0"/>
              <a:t>IP-VPN </a:t>
            </a:r>
            <a:r>
              <a:rPr lang="en-US" sz="1800" dirty="0"/>
              <a:t>for International Service Providers </a:t>
            </a:r>
          </a:p>
          <a:p>
            <a:pPr lvl="1">
              <a:lnSpc>
                <a:spcPct val="120000"/>
              </a:lnSpc>
            </a:pPr>
            <a:endParaRPr lang="en-US" sz="1700" dirty="0" smtClean="0"/>
          </a:p>
          <a:p>
            <a:pPr>
              <a:lnSpc>
                <a:spcPct val="120000"/>
              </a:lnSpc>
            </a:pPr>
            <a:endParaRPr lang="en-US" sz="1900" dirty="0" smtClean="0"/>
          </a:p>
        </p:txBody>
      </p:sp>
      <p:pic>
        <p:nvPicPr>
          <p:cNvPr id="5" name="Picture 4"/>
          <p:cNvPicPr>
            <a:picLocks noChangeAspect="1" noChangeArrowheads="1"/>
          </p:cNvPicPr>
          <p:nvPr/>
        </p:nvPicPr>
        <p:blipFill>
          <a:blip r:embed="rId2" cstate="print">
            <a:clrChange>
              <a:clrFrom>
                <a:srgbClr val="000000"/>
              </a:clrFrom>
              <a:clrTo>
                <a:srgbClr val="000000">
                  <a:alpha val="0"/>
                </a:srgbClr>
              </a:clrTo>
            </a:clrChange>
          </a:blip>
          <a:srcRect/>
          <a:stretch>
            <a:fillRect/>
          </a:stretch>
        </p:blipFill>
        <p:spPr bwMode="auto">
          <a:xfrm>
            <a:off x="7981842" y="1177226"/>
            <a:ext cx="887505" cy="838200"/>
          </a:xfrm>
          <a:prstGeom prst="rect">
            <a:avLst/>
          </a:prstGeom>
          <a:noFill/>
          <a:ln w="9525">
            <a:noFill/>
            <a:miter lim="800000"/>
            <a:headEnd/>
            <a:tailEnd/>
          </a:ln>
        </p:spPr>
      </p:pic>
    </p:spTree>
    <p:extLst>
      <p:ext uri="{BB962C8B-B14F-4D97-AF65-F5344CB8AC3E}">
        <p14:creationId xmlns:p14="http://schemas.microsoft.com/office/powerpoint/2010/main" xmlns="" val="1681552370"/>
      </p:ext>
    </p:extLst>
  </p:cSld>
  <p:clrMapOvr>
    <a:masterClrMapping/>
  </p:clrMapOvr>
  <p:transition>
    <p:fade/>
  </p:transition>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D-NFV Architecture</a:t>
            </a:r>
            <a:endParaRPr lang="en-US" dirty="0"/>
          </a:p>
        </p:txBody>
      </p:sp>
    </p:spTree>
    <p:extLst>
      <p:ext uri="{BB962C8B-B14F-4D97-AF65-F5344CB8AC3E}">
        <p14:creationId xmlns:p14="http://schemas.microsoft.com/office/powerpoint/2010/main" xmlns="" val="1340715394"/>
      </p:ext>
    </p:extLst>
  </p:cSld>
  <p:clrMapOvr>
    <a:masterClrMapping/>
  </p:clrMapOvr>
  <p:transition>
    <p:fade/>
  </p:transition>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82581" y="1878033"/>
            <a:ext cx="8255254" cy="5136434"/>
            <a:chOff x="1522575" y="333375"/>
            <a:chExt cx="7978265" cy="4899421"/>
          </a:xfrm>
        </p:grpSpPr>
        <p:cxnSp>
          <p:nvCxnSpPr>
            <p:cNvPr id="189" name="Straight Arrow Connector 188"/>
            <p:cNvCxnSpPr/>
            <p:nvPr/>
          </p:nvCxnSpPr>
          <p:spPr>
            <a:xfrm flipV="1">
              <a:off x="4397526" y="1577628"/>
              <a:ext cx="1784" cy="49746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0" name="Straight Arrow Connector 189"/>
            <p:cNvCxnSpPr/>
            <p:nvPr/>
          </p:nvCxnSpPr>
          <p:spPr>
            <a:xfrm>
              <a:off x="4459833" y="1574903"/>
              <a:ext cx="0" cy="44007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7" name="Flowchart: Alternate Process 206"/>
            <p:cNvSpPr/>
            <p:nvPr/>
          </p:nvSpPr>
          <p:spPr>
            <a:xfrm>
              <a:off x="2356566" y="333375"/>
              <a:ext cx="5819796" cy="2086440"/>
            </a:xfrm>
            <a:prstGeom prst="flowChartAlternateProcess">
              <a:avLst/>
            </a:prstGeom>
            <a:noFill/>
            <a:ln w="22225" cmpd="sng">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08" name="Flowchart: Alternate Process 207"/>
            <p:cNvSpPr/>
            <p:nvPr/>
          </p:nvSpPr>
          <p:spPr>
            <a:xfrm>
              <a:off x="2356566" y="2633634"/>
              <a:ext cx="5819796" cy="2086441"/>
            </a:xfrm>
            <a:prstGeom prst="flowChartAlternateProcess">
              <a:avLst/>
            </a:prstGeom>
            <a:noFill/>
            <a:ln w="22225" cmpd="sng">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09" name="Rectangle 208"/>
            <p:cNvSpPr/>
            <p:nvPr/>
          </p:nvSpPr>
          <p:spPr>
            <a:xfrm>
              <a:off x="2674751" y="2311352"/>
              <a:ext cx="1576855" cy="436599"/>
            </a:xfrm>
            <a:prstGeom prst="rect">
              <a:avLst/>
            </a:prstGeom>
            <a:gradFill flip="none" rotWithShape="1">
              <a:gsLst>
                <a:gs pos="99828">
                  <a:srgbClr val="5C9CD6"/>
                </a:gs>
                <a:gs pos="99656">
                  <a:srgbClr val="5C9CD6"/>
                </a:gs>
                <a:gs pos="99312">
                  <a:srgbClr val="5D9CD6"/>
                </a:gs>
                <a:gs pos="98625">
                  <a:srgbClr val="5E9DD6"/>
                </a:gs>
                <a:gs pos="97250">
                  <a:srgbClr val="619FD7"/>
                </a:gs>
                <a:gs pos="94500">
                  <a:srgbClr val="67A2D8"/>
                </a:gs>
                <a:gs pos="89000">
                  <a:srgbClr val="72A9DB"/>
                </a:gs>
                <a:gs pos="78000">
                  <a:srgbClr val="88B7E1"/>
                </a:gs>
                <a:gs pos="56000">
                  <a:schemeClr val="accent1">
                    <a:lumMod val="45000"/>
                    <a:lumOff val="55000"/>
                  </a:schemeClr>
                </a:gs>
                <a:gs pos="100000">
                  <a:schemeClr val="accent1"/>
                </a:gs>
              </a:gsLst>
              <a:lin ang="5400000" scaled="1"/>
              <a:tileRect/>
            </a:gra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210" name="Rectangle 209"/>
            <p:cNvSpPr/>
            <p:nvPr/>
          </p:nvSpPr>
          <p:spPr>
            <a:xfrm>
              <a:off x="5731841" y="2305501"/>
              <a:ext cx="2038326" cy="473889"/>
            </a:xfrm>
            <a:prstGeom prst="rect">
              <a:avLst/>
            </a:prstGeom>
            <a:gradFill flip="none" rotWithShape="1">
              <a:gsLst>
                <a:gs pos="99828">
                  <a:srgbClr val="5C9CD6"/>
                </a:gs>
                <a:gs pos="99656">
                  <a:srgbClr val="5C9CD6"/>
                </a:gs>
                <a:gs pos="99312">
                  <a:srgbClr val="5D9CD6"/>
                </a:gs>
                <a:gs pos="98625">
                  <a:srgbClr val="5E9DD6"/>
                </a:gs>
                <a:gs pos="97250">
                  <a:srgbClr val="619FD7"/>
                </a:gs>
                <a:gs pos="94500">
                  <a:srgbClr val="67A2D8"/>
                </a:gs>
                <a:gs pos="89000">
                  <a:srgbClr val="72A9DB"/>
                </a:gs>
                <a:gs pos="78000">
                  <a:srgbClr val="88B7E1"/>
                </a:gs>
                <a:gs pos="56000">
                  <a:schemeClr val="accent1">
                    <a:lumMod val="45000"/>
                    <a:lumOff val="55000"/>
                  </a:schemeClr>
                </a:gs>
                <a:gs pos="100000">
                  <a:schemeClr val="accent1"/>
                </a:gs>
              </a:gsLst>
              <a:lin ang="5400000" scaled="1"/>
              <a:tileRect/>
            </a:gra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211" name="Oval 210"/>
            <p:cNvSpPr/>
            <p:nvPr/>
          </p:nvSpPr>
          <p:spPr>
            <a:xfrm>
              <a:off x="5737385" y="3438525"/>
              <a:ext cx="526675" cy="476250"/>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12" name="Oval 211"/>
            <p:cNvSpPr/>
            <p:nvPr/>
          </p:nvSpPr>
          <p:spPr>
            <a:xfrm>
              <a:off x="3958182" y="3450469"/>
              <a:ext cx="691923" cy="476591"/>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13" name="Oval 212"/>
            <p:cNvSpPr/>
            <p:nvPr/>
          </p:nvSpPr>
          <p:spPr>
            <a:xfrm>
              <a:off x="4549344" y="3500429"/>
              <a:ext cx="353709" cy="352441"/>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14" name="TextBox 213"/>
            <p:cNvSpPr txBox="1"/>
            <p:nvPr/>
          </p:nvSpPr>
          <p:spPr>
            <a:xfrm>
              <a:off x="4521178" y="3503600"/>
              <a:ext cx="412441" cy="483687"/>
            </a:xfrm>
            <a:prstGeom prst="rect">
              <a:avLst/>
            </a:prstGeom>
            <a:noFill/>
          </p:spPr>
          <p:txBody>
            <a:bodyPr wrap="square" rtlCol="0">
              <a:spAutoFit/>
            </a:bodyPr>
            <a:lstStyle/>
            <a:p>
              <a:pPr algn="ctr"/>
              <a:r>
                <a:rPr lang="en-US" sz="1050" b="1" dirty="0"/>
                <a:t>SVI 1</a:t>
              </a:r>
              <a:endParaRPr lang="en-US" sz="1050" b="1" dirty="0">
                <a:solidFill>
                  <a:schemeClr val="bg2">
                    <a:lumMod val="50000"/>
                  </a:schemeClr>
                </a:solidFill>
              </a:endParaRPr>
            </a:p>
          </p:txBody>
        </p:sp>
        <p:sp>
          <p:nvSpPr>
            <p:cNvPr id="215" name="TextBox 214"/>
            <p:cNvSpPr txBox="1"/>
            <p:nvPr/>
          </p:nvSpPr>
          <p:spPr>
            <a:xfrm>
              <a:off x="3967725" y="3506428"/>
              <a:ext cx="548199" cy="483687"/>
            </a:xfrm>
            <a:prstGeom prst="rect">
              <a:avLst/>
            </a:prstGeom>
            <a:noFill/>
          </p:spPr>
          <p:txBody>
            <a:bodyPr wrap="square" rtlCol="0">
              <a:spAutoFit/>
            </a:bodyPr>
            <a:lstStyle/>
            <a:p>
              <a:pPr algn="ctr"/>
              <a:r>
                <a:rPr lang="en-US" sz="1050" b="1" dirty="0"/>
                <a:t>Router 1</a:t>
              </a:r>
              <a:endParaRPr lang="en-US" sz="1050" b="1" dirty="0">
                <a:solidFill>
                  <a:schemeClr val="bg2">
                    <a:lumMod val="50000"/>
                  </a:schemeClr>
                </a:solidFill>
              </a:endParaRPr>
            </a:p>
          </p:txBody>
        </p:sp>
        <p:sp>
          <p:nvSpPr>
            <p:cNvPr id="216" name="TextBox 215"/>
            <p:cNvSpPr txBox="1"/>
            <p:nvPr/>
          </p:nvSpPr>
          <p:spPr>
            <a:xfrm>
              <a:off x="5726566" y="3525050"/>
              <a:ext cx="539121" cy="483687"/>
            </a:xfrm>
            <a:prstGeom prst="rect">
              <a:avLst/>
            </a:prstGeom>
            <a:noFill/>
          </p:spPr>
          <p:txBody>
            <a:bodyPr wrap="square" rtlCol="0">
              <a:spAutoFit/>
            </a:bodyPr>
            <a:lstStyle/>
            <a:p>
              <a:pPr algn="ctr"/>
              <a:r>
                <a:rPr lang="en-US" sz="1050" b="1" dirty="0"/>
                <a:t>Bridge 1</a:t>
              </a:r>
              <a:endParaRPr lang="en-US" sz="1050" b="1" dirty="0">
                <a:solidFill>
                  <a:schemeClr val="bg2">
                    <a:lumMod val="50000"/>
                  </a:schemeClr>
                </a:solidFill>
              </a:endParaRPr>
            </a:p>
          </p:txBody>
        </p:sp>
        <p:sp>
          <p:nvSpPr>
            <p:cNvPr id="217" name="Rectangle 216"/>
            <p:cNvSpPr/>
            <p:nvPr/>
          </p:nvSpPr>
          <p:spPr>
            <a:xfrm rot="16200000">
              <a:off x="7764970" y="3937714"/>
              <a:ext cx="892469" cy="429207"/>
            </a:xfrm>
            <a:prstGeom prst="rect">
              <a:avLst/>
            </a:prstGeom>
            <a:gradFill flip="none" rotWithShape="1">
              <a:gsLst>
                <a:gs pos="99828">
                  <a:srgbClr val="5C9CD6"/>
                </a:gs>
                <a:gs pos="99656">
                  <a:srgbClr val="5C9CD6"/>
                </a:gs>
                <a:gs pos="99312">
                  <a:srgbClr val="5D9CD6"/>
                </a:gs>
                <a:gs pos="98625">
                  <a:srgbClr val="5E9DD6"/>
                </a:gs>
                <a:gs pos="97250">
                  <a:srgbClr val="619FD7"/>
                </a:gs>
                <a:gs pos="94500">
                  <a:srgbClr val="67A2D8"/>
                </a:gs>
                <a:gs pos="89000">
                  <a:srgbClr val="72A9DB"/>
                </a:gs>
                <a:gs pos="78000">
                  <a:srgbClr val="88B7E1"/>
                </a:gs>
                <a:gs pos="56000">
                  <a:schemeClr val="accent1">
                    <a:lumMod val="45000"/>
                    <a:lumOff val="55000"/>
                  </a:schemeClr>
                </a:gs>
                <a:gs pos="100000">
                  <a:schemeClr val="accent1"/>
                </a:gs>
              </a:gsLst>
              <a:lin ang="5400000" scaled="1"/>
              <a:tileRect/>
            </a:gra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cxnSp>
          <p:nvCxnSpPr>
            <p:cNvPr id="218" name="Straight Arrow Connector 217"/>
            <p:cNvCxnSpPr/>
            <p:nvPr/>
          </p:nvCxnSpPr>
          <p:spPr>
            <a:xfrm flipH="1" flipV="1">
              <a:off x="6002872" y="4344598"/>
              <a:ext cx="1972137" cy="378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9" name="Straight Arrow Connector 218"/>
            <p:cNvCxnSpPr>
              <a:endCxn id="211" idx="4"/>
            </p:cNvCxnSpPr>
            <p:nvPr/>
          </p:nvCxnSpPr>
          <p:spPr>
            <a:xfrm flipV="1">
              <a:off x="6000722" y="3914775"/>
              <a:ext cx="1" cy="43258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0" name="Straight Arrow Connector 219"/>
            <p:cNvCxnSpPr/>
            <p:nvPr/>
          </p:nvCxnSpPr>
          <p:spPr>
            <a:xfrm flipV="1">
              <a:off x="5936042" y="2747950"/>
              <a:ext cx="2" cy="690234"/>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1" name="Straight Arrow Connector 220"/>
            <p:cNvCxnSpPr>
              <a:endCxn id="211" idx="0"/>
            </p:cNvCxnSpPr>
            <p:nvPr/>
          </p:nvCxnSpPr>
          <p:spPr>
            <a:xfrm flipH="1">
              <a:off x="6000723" y="2764190"/>
              <a:ext cx="4298" cy="67433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2" name="Straight Arrow Connector 221"/>
            <p:cNvCxnSpPr/>
            <p:nvPr/>
          </p:nvCxnSpPr>
          <p:spPr>
            <a:xfrm flipH="1">
              <a:off x="4893357" y="3737780"/>
              <a:ext cx="844028"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3" name="Straight Arrow Connector 222"/>
            <p:cNvCxnSpPr/>
            <p:nvPr/>
          </p:nvCxnSpPr>
          <p:spPr>
            <a:xfrm>
              <a:off x="4903053" y="3651912"/>
              <a:ext cx="843525" cy="580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4" name="Straight Arrow Connector 223"/>
            <p:cNvCxnSpPr/>
            <p:nvPr/>
          </p:nvCxnSpPr>
          <p:spPr>
            <a:xfrm flipH="1">
              <a:off x="5934653" y="3909208"/>
              <a:ext cx="324" cy="51957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5" name="Straight Arrow Connector 224"/>
            <p:cNvCxnSpPr/>
            <p:nvPr/>
          </p:nvCxnSpPr>
          <p:spPr>
            <a:xfrm flipV="1">
              <a:off x="5934653" y="4428783"/>
              <a:ext cx="2037122" cy="952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6" name="Rectangle 225"/>
            <p:cNvSpPr/>
            <p:nvPr/>
          </p:nvSpPr>
          <p:spPr>
            <a:xfrm rot="16200000">
              <a:off x="1875489" y="3915397"/>
              <a:ext cx="892469" cy="429207"/>
            </a:xfrm>
            <a:prstGeom prst="rect">
              <a:avLst/>
            </a:prstGeom>
            <a:gradFill flip="none" rotWithShape="1">
              <a:gsLst>
                <a:gs pos="99828">
                  <a:srgbClr val="5C9CD6"/>
                </a:gs>
                <a:gs pos="99656">
                  <a:srgbClr val="5C9CD6"/>
                </a:gs>
                <a:gs pos="99312">
                  <a:srgbClr val="5D9CD6"/>
                </a:gs>
                <a:gs pos="98625">
                  <a:srgbClr val="5E9DD6"/>
                </a:gs>
                <a:gs pos="97250">
                  <a:srgbClr val="619FD7"/>
                </a:gs>
                <a:gs pos="94500">
                  <a:srgbClr val="67A2D8"/>
                </a:gs>
                <a:gs pos="89000">
                  <a:srgbClr val="72A9DB"/>
                </a:gs>
                <a:gs pos="78000">
                  <a:srgbClr val="88B7E1"/>
                </a:gs>
                <a:gs pos="56000">
                  <a:schemeClr val="accent1">
                    <a:lumMod val="45000"/>
                    <a:lumOff val="55000"/>
                  </a:schemeClr>
                </a:gs>
                <a:gs pos="100000">
                  <a:schemeClr val="accent1"/>
                </a:gs>
              </a:gsLst>
              <a:lin ang="5400000" scaled="1"/>
              <a:tileRect/>
            </a:gra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227" name="TextBox 226"/>
            <p:cNvSpPr txBox="1"/>
            <p:nvPr/>
          </p:nvSpPr>
          <p:spPr>
            <a:xfrm>
              <a:off x="2536327" y="4749109"/>
              <a:ext cx="1715279" cy="483687"/>
            </a:xfrm>
            <a:prstGeom prst="rect">
              <a:avLst/>
            </a:prstGeom>
            <a:noFill/>
          </p:spPr>
          <p:txBody>
            <a:bodyPr wrap="square" rtlCol="0">
              <a:spAutoFit/>
            </a:bodyPr>
            <a:lstStyle/>
            <a:p>
              <a:r>
                <a:rPr lang="en-US" sz="1050" b="1" dirty="0"/>
                <a:t>ETX -205A OR ETX-2i D-NFV</a:t>
              </a:r>
            </a:p>
          </p:txBody>
        </p:sp>
        <p:cxnSp>
          <p:nvCxnSpPr>
            <p:cNvPr id="228" name="Straight Arrow Connector 227"/>
            <p:cNvCxnSpPr/>
            <p:nvPr/>
          </p:nvCxnSpPr>
          <p:spPr>
            <a:xfrm>
              <a:off x="2536327" y="4344598"/>
              <a:ext cx="612124" cy="2762"/>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29" name="Straight Arrow Connector 228"/>
            <p:cNvCxnSpPr/>
            <p:nvPr/>
          </p:nvCxnSpPr>
          <p:spPr>
            <a:xfrm flipV="1">
              <a:off x="3148449" y="2773312"/>
              <a:ext cx="2" cy="1571286"/>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30" name="Straight Arrow Connector 229"/>
            <p:cNvCxnSpPr/>
            <p:nvPr/>
          </p:nvCxnSpPr>
          <p:spPr>
            <a:xfrm flipH="1">
              <a:off x="3046972" y="2781261"/>
              <a:ext cx="2150" cy="1456791"/>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31" name="Straight Arrow Connector 230"/>
            <p:cNvCxnSpPr/>
            <p:nvPr/>
          </p:nvCxnSpPr>
          <p:spPr>
            <a:xfrm flipH="1" flipV="1">
              <a:off x="2536327" y="4235981"/>
              <a:ext cx="510645" cy="1199"/>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32" name="Straight Arrow Connector 231"/>
            <p:cNvCxnSpPr/>
            <p:nvPr/>
          </p:nvCxnSpPr>
          <p:spPr>
            <a:xfrm flipH="1" flipV="1">
              <a:off x="5934653" y="2075095"/>
              <a:ext cx="2" cy="21267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3" name="Rounded Rectangle 232"/>
            <p:cNvSpPr/>
            <p:nvPr/>
          </p:nvSpPr>
          <p:spPr>
            <a:xfrm>
              <a:off x="3420782" y="435858"/>
              <a:ext cx="3706589" cy="618226"/>
            </a:xfrm>
            <a:prstGeom prst="roundRect">
              <a:avLst/>
            </a:prstGeom>
            <a:gradFill>
              <a:gsLst>
                <a:gs pos="12000">
                  <a:schemeClr val="accent1">
                    <a:lumMod val="5000"/>
                    <a:lumOff val="95000"/>
                  </a:schemeClr>
                </a:gs>
                <a:gs pos="79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VNF Instance</a:t>
              </a:r>
              <a:endParaRPr lang="en-US" sz="2000" dirty="0">
                <a:solidFill>
                  <a:schemeClr val="tx1"/>
                </a:solidFill>
              </a:endParaRPr>
            </a:p>
          </p:txBody>
        </p:sp>
        <p:sp>
          <p:nvSpPr>
            <p:cNvPr id="234" name="Oval 233"/>
            <p:cNvSpPr/>
            <p:nvPr/>
          </p:nvSpPr>
          <p:spPr>
            <a:xfrm>
              <a:off x="3998895" y="1095329"/>
              <a:ext cx="884748" cy="476250"/>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cxnSp>
          <p:nvCxnSpPr>
            <p:cNvPr id="235" name="Straight Arrow Connector 234"/>
            <p:cNvCxnSpPr/>
            <p:nvPr/>
          </p:nvCxnSpPr>
          <p:spPr>
            <a:xfrm flipH="1">
              <a:off x="6002872" y="1997468"/>
              <a:ext cx="2149" cy="30701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6" name="TextBox 235"/>
            <p:cNvSpPr txBox="1"/>
            <p:nvPr/>
          </p:nvSpPr>
          <p:spPr>
            <a:xfrm>
              <a:off x="4058659" y="1151347"/>
              <a:ext cx="752507" cy="483687"/>
            </a:xfrm>
            <a:prstGeom prst="rect">
              <a:avLst/>
            </a:prstGeom>
            <a:noFill/>
          </p:spPr>
          <p:txBody>
            <a:bodyPr wrap="square" rtlCol="0">
              <a:spAutoFit/>
            </a:bodyPr>
            <a:lstStyle/>
            <a:p>
              <a:pPr algn="ctr"/>
              <a:r>
                <a:rPr lang="en-US" sz="1050" b="1" dirty="0"/>
                <a:t>X86</a:t>
              </a:r>
              <a:br>
                <a:rPr lang="en-US" sz="1050" b="1" dirty="0"/>
              </a:br>
              <a:r>
                <a:rPr lang="en-US" sz="1050" b="1" dirty="0"/>
                <a:t>Host</a:t>
              </a:r>
              <a:endParaRPr lang="en-US" sz="1050" b="1" dirty="0">
                <a:solidFill>
                  <a:schemeClr val="bg2">
                    <a:lumMod val="50000"/>
                  </a:schemeClr>
                </a:solidFill>
              </a:endParaRPr>
            </a:p>
          </p:txBody>
        </p:sp>
        <p:sp>
          <p:nvSpPr>
            <p:cNvPr id="237" name="TextBox 236"/>
            <p:cNvSpPr txBox="1"/>
            <p:nvPr/>
          </p:nvSpPr>
          <p:spPr>
            <a:xfrm>
              <a:off x="2099466" y="3936295"/>
              <a:ext cx="516631" cy="483687"/>
            </a:xfrm>
            <a:prstGeom prst="rect">
              <a:avLst/>
            </a:prstGeom>
            <a:noFill/>
          </p:spPr>
          <p:txBody>
            <a:bodyPr wrap="square" rtlCol="0">
              <a:spAutoFit/>
            </a:bodyPr>
            <a:lstStyle/>
            <a:p>
              <a:r>
                <a:rPr lang="en-US" sz="1050" b="1" dirty="0"/>
                <a:t>UNI Port</a:t>
              </a:r>
            </a:p>
          </p:txBody>
        </p:sp>
        <p:sp>
          <p:nvSpPr>
            <p:cNvPr id="238" name="TextBox 237"/>
            <p:cNvSpPr txBox="1"/>
            <p:nvPr/>
          </p:nvSpPr>
          <p:spPr>
            <a:xfrm>
              <a:off x="8017374" y="3944488"/>
              <a:ext cx="516631" cy="483687"/>
            </a:xfrm>
            <a:prstGeom prst="rect">
              <a:avLst/>
            </a:prstGeom>
            <a:noFill/>
          </p:spPr>
          <p:txBody>
            <a:bodyPr wrap="square" rtlCol="0">
              <a:spAutoFit/>
            </a:bodyPr>
            <a:lstStyle/>
            <a:p>
              <a:r>
                <a:rPr lang="en-US" sz="1050" b="1" dirty="0"/>
                <a:t>NNI Port</a:t>
              </a:r>
            </a:p>
          </p:txBody>
        </p:sp>
        <p:sp>
          <p:nvSpPr>
            <p:cNvPr id="239" name="TextBox 238"/>
            <p:cNvSpPr txBox="1"/>
            <p:nvPr/>
          </p:nvSpPr>
          <p:spPr>
            <a:xfrm>
              <a:off x="2889795" y="2529289"/>
              <a:ext cx="1279155" cy="286629"/>
            </a:xfrm>
            <a:prstGeom prst="rect">
              <a:avLst/>
            </a:prstGeom>
            <a:noFill/>
          </p:spPr>
          <p:txBody>
            <a:bodyPr wrap="square" rtlCol="0">
              <a:spAutoFit/>
            </a:bodyPr>
            <a:lstStyle/>
            <a:p>
              <a:r>
                <a:rPr lang="en-US" sz="1000" b="1" dirty="0" err="1"/>
                <a:t>Int</a:t>
              </a:r>
              <a:r>
                <a:rPr lang="en-US" sz="1000" b="1" dirty="0"/>
                <a:t> eth 6 OR 0/7</a:t>
              </a:r>
            </a:p>
          </p:txBody>
        </p:sp>
        <p:sp>
          <p:nvSpPr>
            <p:cNvPr id="240" name="TextBox 239"/>
            <p:cNvSpPr txBox="1"/>
            <p:nvPr/>
          </p:nvSpPr>
          <p:spPr>
            <a:xfrm>
              <a:off x="6196567" y="2564886"/>
              <a:ext cx="1279155" cy="286629"/>
            </a:xfrm>
            <a:prstGeom prst="rect">
              <a:avLst/>
            </a:prstGeom>
            <a:noFill/>
          </p:spPr>
          <p:txBody>
            <a:bodyPr wrap="square" rtlCol="0">
              <a:spAutoFit/>
            </a:bodyPr>
            <a:lstStyle/>
            <a:p>
              <a:r>
                <a:rPr lang="en-US" sz="1000" b="1" dirty="0" err="1"/>
                <a:t>Int</a:t>
              </a:r>
              <a:r>
                <a:rPr lang="en-US" sz="1000" b="1" dirty="0"/>
                <a:t> eth 5 OR 0/8</a:t>
              </a:r>
            </a:p>
          </p:txBody>
        </p:sp>
        <p:cxnSp>
          <p:nvCxnSpPr>
            <p:cNvPr id="241" name="Straight Arrow Connector 240"/>
            <p:cNvCxnSpPr/>
            <p:nvPr/>
          </p:nvCxnSpPr>
          <p:spPr>
            <a:xfrm flipV="1">
              <a:off x="3148449" y="894150"/>
              <a:ext cx="0" cy="1390489"/>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42" name="Straight Arrow Connector 241"/>
            <p:cNvCxnSpPr/>
            <p:nvPr/>
          </p:nvCxnSpPr>
          <p:spPr>
            <a:xfrm>
              <a:off x="3046972" y="792498"/>
              <a:ext cx="0" cy="1479692"/>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43" name="Straight Arrow Connector 242"/>
            <p:cNvCxnSpPr/>
            <p:nvPr/>
          </p:nvCxnSpPr>
          <p:spPr>
            <a:xfrm>
              <a:off x="3144746" y="902309"/>
              <a:ext cx="276035" cy="2762"/>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44" name="Straight Arrow Connector 243"/>
            <p:cNvCxnSpPr/>
            <p:nvPr/>
          </p:nvCxnSpPr>
          <p:spPr>
            <a:xfrm flipH="1">
              <a:off x="3029292" y="791626"/>
              <a:ext cx="350065" cy="389"/>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45" name="Straight Arrow Connector 244"/>
            <p:cNvCxnSpPr/>
            <p:nvPr/>
          </p:nvCxnSpPr>
          <p:spPr>
            <a:xfrm>
              <a:off x="7142209" y="899721"/>
              <a:ext cx="257493" cy="0"/>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46" name="Straight Arrow Connector 245"/>
            <p:cNvCxnSpPr/>
            <p:nvPr/>
          </p:nvCxnSpPr>
          <p:spPr>
            <a:xfrm flipH="1">
              <a:off x="7127370" y="791626"/>
              <a:ext cx="350065" cy="389"/>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47" name="Straight Arrow Connector 246"/>
            <p:cNvCxnSpPr/>
            <p:nvPr/>
          </p:nvCxnSpPr>
          <p:spPr>
            <a:xfrm flipV="1">
              <a:off x="7477436" y="770138"/>
              <a:ext cx="8807" cy="1502052"/>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48" name="Straight Arrow Connector 247"/>
            <p:cNvCxnSpPr/>
            <p:nvPr/>
          </p:nvCxnSpPr>
          <p:spPr>
            <a:xfrm>
              <a:off x="7399217" y="908456"/>
              <a:ext cx="485" cy="1363734"/>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49" name="Straight Arrow Connector 248"/>
            <p:cNvCxnSpPr/>
            <p:nvPr/>
          </p:nvCxnSpPr>
          <p:spPr>
            <a:xfrm flipH="1" flipV="1">
              <a:off x="7472703" y="2765684"/>
              <a:ext cx="4733" cy="1087186"/>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50" name="Straight Arrow Connector 249"/>
            <p:cNvCxnSpPr/>
            <p:nvPr/>
          </p:nvCxnSpPr>
          <p:spPr>
            <a:xfrm>
              <a:off x="7394916" y="2781261"/>
              <a:ext cx="0" cy="1163227"/>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51" name="Straight Arrow Connector 250"/>
            <p:cNvCxnSpPr/>
            <p:nvPr/>
          </p:nvCxnSpPr>
          <p:spPr>
            <a:xfrm>
              <a:off x="7407168" y="3944488"/>
              <a:ext cx="577182" cy="0"/>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52" name="Straight Arrow Connector 251"/>
            <p:cNvCxnSpPr/>
            <p:nvPr/>
          </p:nvCxnSpPr>
          <p:spPr>
            <a:xfrm flipH="1">
              <a:off x="7472703" y="3862074"/>
              <a:ext cx="511647" cy="991"/>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53" name="TextBox 252"/>
            <p:cNvSpPr txBox="1"/>
            <p:nvPr/>
          </p:nvSpPr>
          <p:spPr>
            <a:xfrm>
              <a:off x="7099472" y="540818"/>
              <a:ext cx="539121" cy="501601"/>
            </a:xfrm>
            <a:prstGeom prst="rect">
              <a:avLst/>
            </a:prstGeom>
            <a:noFill/>
          </p:spPr>
          <p:txBody>
            <a:bodyPr wrap="square" rtlCol="0">
              <a:spAutoFit/>
            </a:bodyPr>
            <a:lstStyle/>
            <a:p>
              <a:pPr algn="ctr"/>
              <a:r>
                <a:rPr lang="en-US" sz="1100" b="1" dirty="0"/>
                <a:t>Port 2</a:t>
              </a:r>
              <a:endParaRPr lang="en-US" sz="1100" b="1" dirty="0">
                <a:solidFill>
                  <a:schemeClr val="bg2">
                    <a:lumMod val="50000"/>
                  </a:schemeClr>
                </a:solidFill>
              </a:endParaRPr>
            </a:p>
          </p:txBody>
        </p:sp>
        <p:sp>
          <p:nvSpPr>
            <p:cNvPr id="254" name="TextBox 253"/>
            <p:cNvSpPr txBox="1"/>
            <p:nvPr/>
          </p:nvSpPr>
          <p:spPr>
            <a:xfrm>
              <a:off x="2889795" y="540818"/>
              <a:ext cx="539121" cy="501601"/>
            </a:xfrm>
            <a:prstGeom prst="rect">
              <a:avLst/>
            </a:prstGeom>
            <a:noFill/>
          </p:spPr>
          <p:txBody>
            <a:bodyPr wrap="square" rtlCol="0">
              <a:spAutoFit/>
            </a:bodyPr>
            <a:lstStyle/>
            <a:p>
              <a:pPr algn="ctr"/>
              <a:r>
                <a:rPr lang="en-US" sz="1100" b="1" dirty="0"/>
                <a:t>Port 3</a:t>
              </a:r>
              <a:endParaRPr lang="en-US" sz="1100" b="1" dirty="0">
                <a:solidFill>
                  <a:schemeClr val="bg2">
                    <a:lumMod val="50000"/>
                  </a:schemeClr>
                </a:solidFill>
              </a:endParaRPr>
            </a:p>
          </p:txBody>
        </p:sp>
        <p:cxnSp>
          <p:nvCxnSpPr>
            <p:cNvPr id="255" name="Straight Arrow Connector 254"/>
            <p:cNvCxnSpPr/>
            <p:nvPr/>
          </p:nvCxnSpPr>
          <p:spPr>
            <a:xfrm flipV="1">
              <a:off x="6819071" y="4166794"/>
              <a:ext cx="1151596" cy="4490"/>
            </a:xfrm>
            <a:prstGeom prst="straightConnector1">
              <a:avLst/>
            </a:prstGeom>
            <a:ln w="25400">
              <a:solidFill>
                <a:srgbClr val="00C800"/>
              </a:solidFill>
              <a:tailEnd type="triangle"/>
            </a:ln>
          </p:spPr>
          <p:style>
            <a:lnRef idx="1">
              <a:schemeClr val="accent1"/>
            </a:lnRef>
            <a:fillRef idx="0">
              <a:schemeClr val="accent1"/>
            </a:fillRef>
            <a:effectRef idx="0">
              <a:schemeClr val="accent1"/>
            </a:effectRef>
            <a:fontRef idx="minor">
              <a:schemeClr val="tx1"/>
            </a:fontRef>
          </p:style>
        </p:cxnSp>
        <p:cxnSp>
          <p:nvCxnSpPr>
            <p:cNvPr id="256" name="Straight Arrow Connector 255"/>
            <p:cNvCxnSpPr/>
            <p:nvPr/>
          </p:nvCxnSpPr>
          <p:spPr>
            <a:xfrm flipH="1">
              <a:off x="6899151" y="4084380"/>
              <a:ext cx="1071516" cy="1855"/>
            </a:xfrm>
            <a:prstGeom prst="straightConnector1">
              <a:avLst/>
            </a:prstGeom>
            <a:ln w="25400">
              <a:solidFill>
                <a:srgbClr val="00C800"/>
              </a:solidFill>
              <a:tailEnd type="triangle"/>
            </a:ln>
          </p:spPr>
          <p:style>
            <a:lnRef idx="1">
              <a:schemeClr val="accent1"/>
            </a:lnRef>
            <a:fillRef idx="0">
              <a:schemeClr val="accent1"/>
            </a:fillRef>
            <a:effectRef idx="0">
              <a:schemeClr val="accent1"/>
            </a:effectRef>
            <a:fontRef idx="minor">
              <a:schemeClr val="tx1"/>
            </a:fontRef>
          </p:style>
        </p:cxnSp>
        <p:cxnSp>
          <p:nvCxnSpPr>
            <p:cNvPr id="257" name="Straight Arrow Connector 256"/>
            <p:cNvCxnSpPr/>
            <p:nvPr/>
          </p:nvCxnSpPr>
          <p:spPr>
            <a:xfrm flipH="1" flipV="1">
              <a:off x="6898931" y="2781261"/>
              <a:ext cx="12570" cy="1298876"/>
            </a:xfrm>
            <a:prstGeom prst="straightConnector1">
              <a:avLst/>
            </a:prstGeom>
            <a:ln w="25400">
              <a:solidFill>
                <a:srgbClr val="00C800"/>
              </a:solidFill>
              <a:tailEnd type="triangle"/>
            </a:ln>
          </p:spPr>
          <p:style>
            <a:lnRef idx="1">
              <a:schemeClr val="accent1"/>
            </a:lnRef>
            <a:fillRef idx="0">
              <a:schemeClr val="accent1"/>
            </a:fillRef>
            <a:effectRef idx="0">
              <a:schemeClr val="accent1"/>
            </a:effectRef>
            <a:fontRef idx="minor">
              <a:schemeClr val="tx1"/>
            </a:fontRef>
          </p:style>
        </p:cxnSp>
        <p:cxnSp>
          <p:nvCxnSpPr>
            <p:cNvPr id="258" name="Straight Arrow Connector 257"/>
            <p:cNvCxnSpPr/>
            <p:nvPr/>
          </p:nvCxnSpPr>
          <p:spPr>
            <a:xfrm flipH="1">
              <a:off x="6828981" y="2781261"/>
              <a:ext cx="973" cy="1390494"/>
            </a:xfrm>
            <a:prstGeom prst="straightConnector1">
              <a:avLst/>
            </a:prstGeom>
            <a:ln w="25400">
              <a:solidFill>
                <a:srgbClr val="00C800"/>
              </a:solidFill>
              <a:tailEnd type="triangle"/>
            </a:ln>
          </p:spPr>
          <p:style>
            <a:lnRef idx="1">
              <a:schemeClr val="accent1"/>
            </a:lnRef>
            <a:fillRef idx="0">
              <a:schemeClr val="accent1"/>
            </a:fillRef>
            <a:effectRef idx="0">
              <a:schemeClr val="accent1"/>
            </a:effectRef>
            <a:fontRef idx="minor">
              <a:schemeClr val="tx1"/>
            </a:fontRef>
          </p:style>
        </p:cxnSp>
        <p:cxnSp>
          <p:nvCxnSpPr>
            <p:cNvPr id="259" name="Straight Arrow Connector 258"/>
            <p:cNvCxnSpPr/>
            <p:nvPr/>
          </p:nvCxnSpPr>
          <p:spPr>
            <a:xfrm flipH="1" flipV="1">
              <a:off x="6892737" y="1287690"/>
              <a:ext cx="12645" cy="1008268"/>
            </a:xfrm>
            <a:prstGeom prst="straightConnector1">
              <a:avLst/>
            </a:prstGeom>
            <a:ln w="25400">
              <a:solidFill>
                <a:srgbClr val="00C800"/>
              </a:solidFill>
              <a:tailEnd type="triangle"/>
            </a:ln>
          </p:spPr>
          <p:style>
            <a:lnRef idx="1">
              <a:schemeClr val="accent1"/>
            </a:lnRef>
            <a:fillRef idx="0">
              <a:schemeClr val="accent1"/>
            </a:fillRef>
            <a:effectRef idx="0">
              <a:schemeClr val="accent1"/>
            </a:effectRef>
            <a:fontRef idx="minor">
              <a:schemeClr val="tx1"/>
            </a:fontRef>
          </p:style>
        </p:cxnSp>
        <p:cxnSp>
          <p:nvCxnSpPr>
            <p:cNvPr id="260" name="Straight Arrow Connector 259"/>
            <p:cNvCxnSpPr/>
            <p:nvPr/>
          </p:nvCxnSpPr>
          <p:spPr>
            <a:xfrm>
              <a:off x="6822692" y="1417953"/>
              <a:ext cx="161" cy="878005"/>
            </a:xfrm>
            <a:prstGeom prst="straightConnector1">
              <a:avLst/>
            </a:prstGeom>
            <a:ln w="25400">
              <a:solidFill>
                <a:srgbClr val="00C800"/>
              </a:solidFill>
              <a:tailEnd type="triangle"/>
            </a:ln>
          </p:spPr>
          <p:style>
            <a:lnRef idx="1">
              <a:schemeClr val="accent1"/>
            </a:lnRef>
            <a:fillRef idx="0">
              <a:schemeClr val="accent1"/>
            </a:fillRef>
            <a:effectRef idx="0">
              <a:schemeClr val="accent1"/>
            </a:effectRef>
            <a:fontRef idx="minor">
              <a:schemeClr val="tx1"/>
            </a:fontRef>
          </p:style>
        </p:cxnSp>
        <p:cxnSp>
          <p:nvCxnSpPr>
            <p:cNvPr id="261" name="Straight Arrow Connector 260"/>
            <p:cNvCxnSpPr/>
            <p:nvPr/>
          </p:nvCxnSpPr>
          <p:spPr>
            <a:xfrm flipV="1">
              <a:off x="5315370" y="1395634"/>
              <a:ext cx="1516844" cy="304"/>
            </a:xfrm>
            <a:prstGeom prst="straightConnector1">
              <a:avLst/>
            </a:prstGeom>
            <a:ln w="25400">
              <a:solidFill>
                <a:srgbClr val="00C800"/>
              </a:solidFill>
              <a:tailEnd type="triangle"/>
            </a:ln>
          </p:spPr>
          <p:style>
            <a:lnRef idx="1">
              <a:schemeClr val="accent1"/>
            </a:lnRef>
            <a:fillRef idx="0">
              <a:schemeClr val="accent1"/>
            </a:fillRef>
            <a:effectRef idx="0">
              <a:schemeClr val="accent1"/>
            </a:effectRef>
            <a:fontRef idx="minor">
              <a:schemeClr val="tx1"/>
            </a:fontRef>
          </p:style>
        </p:cxnSp>
        <p:cxnSp>
          <p:nvCxnSpPr>
            <p:cNvPr id="262" name="Straight Arrow Connector 261"/>
            <p:cNvCxnSpPr/>
            <p:nvPr/>
          </p:nvCxnSpPr>
          <p:spPr>
            <a:xfrm flipH="1" flipV="1">
              <a:off x="5384648" y="1292378"/>
              <a:ext cx="1514283" cy="1881"/>
            </a:xfrm>
            <a:prstGeom prst="straightConnector1">
              <a:avLst/>
            </a:prstGeom>
            <a:ln w="25400">
              <a:solidFill>
                <a:srgbClr val="00C800"/>
              </a:solidFill>
              <a:tailEnd type="triangle"/>
            </a:ln>
          </p:spPr>
          <p:style>
            <a:lnRef idx="1">
              <a:schemeClr val="accent1"/>
            </a:lnRef>
            <a:fillRef idx="0">
              <a:schemeClr val="accent1"/>
            </a:fillRef>
            <a:effectRef idx="0">
              <a:schemeClr val="accent1"/>
            </a:effectRef>
            <a:fontRef idx="minor">
              <a:schemeClr val="tx1"/>
            </a:fontRef>
          </p:style>
        </p:cxnSp>
        <p:cxnSp>
          <p:nvCxnSpPr>
            <p:cNvPr id="263" name="Straight Arrow Connector 262"/>
            <p:cNvCxnSpPr/>
            <p:nvPr/>
          </p:nvCxnSpPr>
          <p:spPr>
            <a:xfrm flipH="1" flipV="1">
              <a:off x="4397526" y="2081382"/>
              <a:ext cx="1522554" cy="4689"/>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5" name="Straight Arrow Connector 264"/>
            <p:cNvCxnSpPr/>
            <p:nvPr/>
          </p:nvCxnSpPr>
          <p:spPr>
            <a:xfrm flipV="1">
              <a:off x="5376799" y="1069377"/>
              <a:ext cx="0" cy="212436"/>
            </a:xfrm>
            <a:prstGeom prst="straightConnector1">
              <a:avLst/>
            </a:prstGeom>
            <a:ln w="25400">
              <a:solidFill>
                <a:srgbClr val="00C800"/>
              </a:solidFill>
              <a:tailEnd type="triangle"/>
            </a:ln>
          </p:spPr>
          <p:style>
            <a:lnRef idx="1">
              <a:schemeClr val="accent1"/>
            </a:lnRef>
            <a:fillRef idx="0">
              <a:schemeClr val="accent1"/>
            </a:fillRef>
            <a:effectRef idx="0">
              <a:schemeClr val="accent1"/>
            </a:effectRef>
            <a:fontRef idx="minor">
              <a:schemeClr val="tx1"/>
            </a:fontRef>
          </p:style>
        </p:cxnSp>
        <p:cxnSp>
          <p:nvCxnSpPr>
            <p:cNvPr id="266" name="Straight Arrow Connector 265"/>
            <p:cNvCxnSpPr/>
            <p:nvPr/>
          </p:nvCxnSpPr>
          <p:spPr>
            <a:xfrm>
              <a:off x="5306913" y="1074789"/>
              <a:ext cx="0" cy="310637"/>
            </a:xfrm>
            <a:prstGeom prst="straightConnector1">
              <a:avLst/>
            </a:prstGeom>
            <a:ln w="25400">
              <a:solidFill>
                <a:srgbClr val="00C800"/>
              </a:solidFill>
              <a:tailEnd type="triangle"/>
            </a:ln>
          </p:spPr>
          <p:style>
            <a:lnRef idx="1">
              <a:schemeClr val="accent1"/>
            </a:lnRef>
            <a:fillRef idx="0">
              <a:schemeClr val="accent1"/>
            </a:fillRef>
            <a:effectRef idx="0">
              <a:schemeClr val="accent1"/>
            </a:effectRef>
            <a:fontRef idx="minor">
              <a:schemeClr val="tx1"/>
            </a:fontRef>
          </p:style>
        </p:cxnSp>
        <p:sp>
          <p:nvSpPr>
            <p:cNvPr id="267" name="TextBox 266"/>
            <p:cNvSpPr txBox="1"/>
            <p:nvPr/>
          </p:nvSpPr>
          <p:spPr>
            <a:xfrm>
              <a:off x="6212316" y="4419606"/>
              <a:ext cx="1557851" cy="220181"/>
            </a:xfrm>
            <a:prstGeom prst="rect">
              <a:avLst/>
            </a:prstGeom>
            <a:noFill/>
          </p:spPr>
          <p:txBody>
            <a:bodyPr wrap="square" rtlCol="0">
              <a:spAutoFit/>
            </a:bodyPr>
            <a:lstStyle/>
            <a:p>
              <a:pPr algn="ctr"/>
              <a:r>
                <a:rPr lang="en-US" sz="900" b="1" dirty="0">
                  <a:solidFill>
                    <a:srgbClr val="FF0000"/>
                  </a:solidFill>
                </a:rPr>
                <a:t>VLAN 100 </a:t>
              </a:r>
              <a:r>
                <a:rPr lang="en-US" sz="900" b="1" dirty="0">
                  <a:solidFill>
                    <a:srgbClr val="FF0000"/>
                  </a:solidFill>
                  <a:sym typeface="Wingdings" panose="05000000000000000000" pitchFamily="2" charset="2"/>
                </a:rPr>
                <a:t> VLAN </a:t>
              </a:r>
              <a:r>
                <a:rPr lang="en-US" sz="900" b="1" dirty="0" smtClean="0">
                  <a:solidFill>
                    <a:srgbClr val="FF0000"/>
                  </a:solidFill>
                  <a:sym typeface="Wingdings" panose="05000000000000000000" pitchFamily="2" charset="2"/>
                </a:rPr>
                <a:t>4094</a:t>
              </a:r>
              <a:endParaRPr lang="en-US" sz="900" b="1" dirty="0">
                <a:solidFill>
                  <a:srgbClr val="FF0000"/>
                </a:solidFill>
              </a:endParaRPr>
            </a:p>
          </p:txBody>
        </p:sp>
        <p:sp>
          <p:nvSpPr>
            <p:cNvPr id="268" name="TextBox 267"/>
            <p:cNvSpPr txBox="1"/>
            <p:nvPr/>
          </p:nvSpPr>
          <p:spPr>
            <a:xfrm>
              <a:off x="6212316" y="4177018"/>
              <a:ext cx="1557851" cy="220181"/>
            </a:xfrm>
            <a:prstGeom prst="rect">
              <a:avLst/>
            </a:prstGeom>
            <a:noFill/>
          </p:spPr>
          <p:txBody>
            <a:bodyPr wrap="square" rtlCol="0">
              <a:spAutoFit/>
            </a:bodyPr>
            <a:lstStyle/>
            <a:p>
              <a:pPr algn="ctr"/>
              <a:r>
                <a:rPr lang="en-US" sz="900" b="1" dirty="0">
                  <a:solidFill>
                    <a:srgbClr val="FF0000"/>
                  </a:solidFill>
                </a:rPr>
                <a:t>VLAN 100 </a:t>
              </a:r>
              <a:r>
                <a:rPr lang="en-US" sz="900" b="1" dirty="0">
                  <a:solidFill>
                    <a:srgbClr val="FF0000"/>
                  </a:solidFill>
                  <a:sym typeface="Wingdings" panose="05000000000000000000" pitchFamily="2" charset="2"/>
                </a:rPr>
                <a:t> VLAN </a:t>
              </a:r>
              <a:r>
                <a:rPr lang="en-US" sz="900" b="1" dirty="0" smtClean="0">
                  <a:solidFill>
                    <a:srgbClr val="FF0000"/>
                  </a:solidFill>
                  <a:sym typeface="Wingdings" panose="05000000000000000000" pitchFamily="2" charset="2"/>
                </a:rPr>
                <a:t>4094</a:t>
              </a:r>
              <a:endParaRPr lang="en-US" sz="900" b="1" dirty="0">
                <a:solidFill>
                  <a:srgbClr val="FF0000"/>
                </a:solidFill>
              </a:endParaRPr>
            </a:p>
          </p:txBody>
        </p:sp>
        <p:sp>
          <p:nvSpPr>
            <p:cNvPr id="269" name="TextBox 268"/>
            <p:cNvSpPr txBox="1"/>
            <p:nvPr/>
          </p:nvSpPr>
          <p:spPr>
            <a:xfrm>
              <a:off x="4536445" y="3447981"/>
              <a:ext cx="1557851" cy="268714"/>
            </a:xfrm>
            <a:prstGeom prst="rect">
              <a:avLst/>
            </a:prstGeom>
            <a:noFill/>
          </p:spPr>
          <p:txBody>
            <a:bodyPr wrap="square" rtlCol="0">
              <a:spAutoFit/>
            </a:bodyPr>
            <a:lstStyle/>
            <a:p>
              <a:pPr algn="ctr"/>
              <a:r>
                <a:rPr lang="en-US" sz="900" b="1" dirty="0">
                  <a:solidFill>
                    <a:srgbClr val="FF0000"/>
                  </a:solidFill>
                </a:rPr>
                <a:t>Untagged </a:t>
              </a:r>
              <a:r>
                <a:rPr lang="en-US" sz="900" b="1" dirty="0">
                  <a:solidFill>
                    <a:srgbClr val="FF0000"/>
                  </a:solidFill>
                  <a:sym typeface="Wingdings" panose="05000000000000000000" pitchFamily="2" charset="2"/>
                </a:rPr>
                <a:t> VLAN 100</a:t>
              </a:r>
              <a:endParaRPr lang="en-US" sz="900" b="1" dirty="0">
                <a:solidFill>
                  <a:srgbClr val="FF0000"/>
                </a:solidFill>
              </a:endParaRPr>
            </a:p>
          </p:txBody>
        </p:sp>
        <p:sp>
          <p:nvSpPr>
            <p:cNvPr id="270" name="TextBox 269"/>
            <p:cNvSpPr txBox="1"/>
            <p:nvPr/>
          </p:nvSpPr>
          <p:spPr>
            <a:xfrm>
              <a:off x="4520633" y="3741809"/>
              <a:ext cx="1557851" cy="268714"/>
            </a:xfrm>
            <a:prstGeom prst="rect">
              <a:avLst/>
            </a:prstGeom>
            <a:noFill/>
          </p:spPr>
          <p:txBody>
            <a:bodyPr wrap="square" rtlCol="0">
              <a:spAutoFit/>
            </a:bodyPr>
            <a:lstStyle/>
            <a:p>
              <a:pPr algn="ctr"/>
              <a:r>
                <a:rPr lang="en-US" sz="900" b="1" dirty="0">
                  <a:solidFill>
                    <a:srgbClr val="FF0000"/>
                  </a:solidFill>
                </a:rPr>
                <a:t>Untagged </a:t>
              </a:r>
              <a:r>
                <a:rPr lang="en-US" sz="900" b="1" dirty="0">
                  <a:solidFill>
                    <a:srgbClr val="FF0000"/>
                  </a:solidFill>
                  <a:sym typeface="Wingdings" panose="05000000000000000000" pitchFamily="2" charset="2"/>
                </a:rPr>
                <a:t> VLAN 100</a:t>
              </a:r>
              <a:endParaRPr lang="en-US" sz="900" b="1" dirty="0">
                <a:solidFill>
                  <a:srgbClr val="FF0000"/>
                </a:solidFill>
              </a:endParaRPr>
            </a:p>
          </p:txBody>
        </p:sp>
        <p:sp>
          <p:nvSpPr>
            <p:cNvPr id="271" name="TextBox 270"/>
            <p:cNvSpPr txBox="1"/>
            <p:nvPr/>
          </p:nvSpPr>
          <p:spPr>
            <a:xfrm rot="5400000">
              <a:off x="5064741" y="2969030"/>
              <a:ext cx="1605914" cy="274444"/>
            </a:xfrm>
            <a:prstGeom prst="rect">
              <a:avLst/>
            </a:prstGeom>
            <a:noFill/>
          </p:spPr>
          <p:txBody>
            <a:bodyPr wrap="square" rtlCol="0">
              <a:spAutoFit/>
            </a:bodyPr>
            <a:lstStyle/>
            <a:p>
              <a:pPr algn="ctr"/>
              <a:r>
                <a:rPr lang="en-US" sz="900" b="1" dirty="0">
                  <a:solidFill>
                    <a:srgbClr val="FF0000"/>
                  </a:solidFill>
                  <a:sym typeface="Wingdings" panose="05000000000000000000" pitchFamily="2" charset="2"/>
                </a:rPr>
                <a:t>VLAN 100</a:t>
              </a:r>
              <a:endParaRPr lang="en-US" sz="900" b="1" dirty="0">
                <a:solidFill>
                  <a:srgbClr val="FF0000"/>
                </a:solidFill>
              </a:endParaRPr>
            </a:p>
          </p:txBody>
        </p:sp>
        <p:sp>
          <p:nvSpPr>
            <p:cNvPr id="272" name="TextBox 271"/>
            <p:cNvSpPr txBox="1"/>
            <p:nvPr/>
          </p:nvSpPr>
          <p:spPr>
            <a:xfrm rot="5400000">
              <a:off x="5279165" y="2969030"/>
              <a:ext cx="1605914" cy="274444"/>
            </a:xfrm>
            <a:prstGeom prst="rect">
              <a:avLst/>
            </a:prstGeom>
            <a:noFill/>
          </p:spPr>
          <p:txBody>
            <a:bodyPr wrap="square" rtlCol="0">
              <a:spAutoFit/>
            </a:bodyPr>
            <a:lstStyle/>
            <a:p>
              <a:pPr algn="ctr"/>
              <a:r>
                <a:rPr lang="en-US" sz="900" b="1" dirty="0">
                  <a:solidFill>
                    <a:srgbClr val="FF0000"/>
                  </a:solidFill>
                  <a:sym typeface="Wingdings" panose="05000000000000000000" pitchFamily="2" charset="2"/>
                </a:rPr>
                <a:t>VLAN 100</a:t>
              </a:r>
              <a:endParaRPr lang="en-US" sz="900" b="1" dirty="0">
                <a:solidFill>
                  <a:srgbClr val="FF0000"/>
                </a:solidFill>
              </a:endParaRPr>
            </a:p>
          </p:txBody>
        </p:sp>
        <p:sp>
          <p:nvSpPr>
            <p:cNvPr id="279" name="TextBox 278"/>
            <p:cNvSpPr txBox="1"/>
            <p:nvPr/>
          </p:nvSpPr>
          <p:spPr>
            <a:xfrm>
              <a:off x="5328576" y="1008752"/>
              <a:ext cx="539121" cy="501601"/>
            </a:xfrm>
            <a:prstGeom prst="rect">
              <a:avLst/>
            </a:prstGeom>
            <a:noFill/>
          </p:spPr>
          <p:txBody>
            <a:bodyPr wrap="square" rtlCol="0">
              <a:spAutoFit/>
            </a:bodyPr>
            <a:lstStyle/>
            <a:p>
              <a:pPr algn="ctr"/>
              <a:r>
                <a:rPr lang="en-US" sz="1100" b="1" dirty="0"/>
                <a:t>Port 1</a:t>
              </a:r>
              <a:endParaRPr lang="en-US" sz="1100" b="1" dirty="0">
                <a:solidFill>
                  <a:schemeClr val="bg2">
                    <a:lumMod val="50000"/>
                  </a:schemeClr>
                </a:solidFill>
              </a:endParaRPr>
            </a:p>
          </p:txBody>
        </p:sp>
        <p:cxnSp>
          <p:nvCxnSpPr>
            <p:cNvPr id="280" name="Straight Arrow Connector 279"/>
            <p:cNvCxnSpPr/>
            <p:nvPr/>
          </p:nvCxnSpPr>
          <p:spPr>
            <a:xfrm>
              <a:off x="8425808" y="3841610"/>
              <a:ext cx="584546" cy="0"/>
            </a:xfrm>
            <a:prstGeom prst="straightConnector1">
              <a:avLst/>
            </a:prstGeom>
            <a:ln w="2540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1" name="Straight Arrow Connector 280"/>
            <p:cNvCxnSpPr/>
            <p:nvPr/>
          </p:nvCxnSpPr>
          <p:spPr>
            <a:xfrm>
              <a:off x="8425808" y="4088887"/>
              <a:ext cx="584546" cy="0"/>
            </a:xfrm>
            <a:prstGeom prst="straightConnector1">
              <a:avLst/>
            </a:prstGeom>
            <a:ln w="25400">
              <a:solidFill>
                <a:srgbClr val="00C8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2" name="Straight Arrow Connector 281"/>
            <p:cNvCxnSpPr/>
            <p:nvPr/>
          </p:nvCxnSpPr>
          <p:spPr>
            <a:xfrm>
              <a:off x="8425808" y="4329506"/>
              <a:ext cx="584546" cy="0"/>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3" name="Straight Arrow Connector 282"/>
            <p:cNvCxnSpPr/>
            <p:nvPr/>
          </p:nvCxnSpPr>
          <p:spPr>
            <a:xfrm>
              <a:off x="1522575" y="4347723"/>
              <a:ext cx="584546" cy="0"/>
            </a:xfrm>
            <a:prstGeom prst="straightConnector1">
              <a:avLst/>
            </a:prstGeom>
            <a:ln w="2540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85" name="TextBox 284"/>
            <p:cNvSpPr txBox="1"/>
            <p:nvPr/>
          </p:nvSpPr>
          <p:spPr>
            <a:xfrm>
              <a:off x="7942989" y="3906094"/>
              <a:ext cx="1557851" cy="220181"/>
            </a:xfrm>
            <a:prstGeom prst="rect">
              <a:avLst/>
            </a:prstGeom>
            <a:noFill/>
          </p:spPr>
          <p:txBody>
            <a:bodyPr wrap="square" rtlCol="0">
              <a:spAutoFit/>
            </a:bodyPr>
            <a:lstStyle/>
            <a:p>
              <a:pPr algn="ctr"/>
              <a:r>
                <a:rPr lang="en-US" sz="900" b="1" dirty="0">
                  <a:solidFill>
                    <a:srgbClr val="00C800"/>
                  </a:solidFill>
                  <a:sym typeface="Wingdings" panose="05000000000000000000" pitchFamily="2" charset="2"/>
                </a:rPr>
                <a:t>VLAN </a:t>
              </a:r>
              <a:r>
                <a:rPr lang="en-US" sz="900" b="1" dirty="0" smtClean="0">
                  <a:solidFill>
                    <a:srgbClr val="00C800"/>
                  </a:solidFill>
                  <a:sym typeface="Wingdings" panose="05000000000000000000" pitchFamily="2" charset="2"/>
                </a:rPr>
                <a:t>999</a:t>
              </a:r>
              <a:endParaRPr lang="en-US" sz="900" b="1" dirty="0">
                <a:solidFill>
                  <a:srgbClr val="00C800"/>
                </a:solidFill>
              </a:endParaRPr>
            </a:p>
          </p:txBody>
        </p:sp>
        <p:sp>
          <p:nvSpPr>
            <p:cNvPr id="286" name="TextBox 285"/>
            <p:cNvSpPr txBox="1"/>
            <p:nvPr/>
          </p:nvSpPr>
          <p:spPr>
            <a:xfrm>
              <a:off x="7939987" y="4157859"/>
              <a:ext cx="1557851" cy="220181"/>
            </a:xfrm>
            <a:prstGeom prst="rect">
              <a:avLst/>
            </a:prstGeom>
            <a:noFill/>
          </p:spPr>
          <p:txBody>
            <a:bodyPr wrap="square" rtlCol="0">
              <a:spAutoFit/>
            </a:bodyPr>
            <a:lstStyle/>
            <a:p>
              <a:pPr algn="ctr"/>
              <a:r>
                <a:rPr lang="en-US" sz="900" b="1" dirty="0">
                  <a:solidFill>
                    <a:srgbClr val="FF0000"/>
                  </a:solidFill>
                  <a:sym typeface="Wingdings" panose="05000000000000000000" pitchFamily="2" charset="2"/>
                </a:rPr>
                <a:t>VLAN </a:t>
              </a:r>
              <a:r>
                <a:rPr lang="en-US" sz="900" b="1" dirty="0" smtClean="0">
                  <a:solidFill>
                    <a:srgbClr val="FF0000"/>
                  </a:solidFill>
                  <a:sym typeface="Wingdings" panose="05000000000000000000" pitchFamily="2" charset="2"/>
                </a:rPr>
                <a:t>4094</a:t>
              </a:r>
              <a:endParaRPr lang="en-US" sz="900" b="1" dirty="0">
                <a:solidFill>
                  <a:srgbClr val="FF0000"/>
                </a:solidFill>
              </a:endParaRPr>
            </a:p>
          </p:txBody>
        </p:sp>
        <p:sp>
          <p:nvSpPr>
            <p:cNvPr id="290" name="TextBox 289"/>
            <p:cNvSpPr txBox="1"/>
            <p:nvPr/>
          </p:nvSpPr>
          <p:spPr>
            <a:xfrm>
              <a:off x="5887680" y="3285427"/>
              <a:ext cx="548199" cy="429944"/>
            </a:xfrm>
            <a:prstGeom prst="rect">
              <a:avLst/>
            </a:prstGeom>
            <a:noFill/>
          </p:spPr>
          <p:txBody>
            <a:bodyPr wrap="square" rtlCol="0">
              <a:spAutoFit/>
            </a:bodyPr>
            <a:lstStyle/>
            <a:p>
              <a:pPr algn="ctr"/>
              <a:r>
                <a:rPr lang="en-US" sz="900" b="1" dirty="0"/>
                <a:t>Port 1</a:t>
              </a:r>
              <a:endParaRPr lang="en-US" sz="900" b="1" dirty="0">
                <a:solidFill>
                  <a:schemeClr val="bg2">
                    <a:lumMod val="50000"/>
                  </a:schemeClr>
                </a:solidFill>
              </a:endParaRPr>
            </a:p>
          </p:txBody>
        </p:sp>
        <p:sp>
          <p:nvSpPr>
            <p:cNvPr id="291" name="TextBox 290"/>
            <p:cNvSpPr txBox="1"/>
            <p:nvPr/>
          </p:nvSpPr>
          <p:spPr>
            <a:xfrm>
              <a:off x="5887680" y="3876234"/>
              <a:ext cx="548199" cy="429944"/>
            </a:xfrm>
            <a:prstGeom prst="rect">
              <a:avLst/>
            </a:prstGeom>
            <a:noFill/>
          </p:spPr>
          <p:txBody>
            <a:bodyPr wrap="square" rtlCol="0">
              <a:spAutoFit/>
            </a:bodyPr>
            <a:lstStyle/>
            <a:p>
              <a:pPr algn="ctr"/>
              <a:r>
                <a:rPr lang="en-US" sz="900" b="1" dirty="0"/>
                <a:t>Port 2</a:t>
              </a:r>
              <a:endParaRPr lang="en-US" sz="900" b="1" dirty="0">
                <a:solidFill>
                  <a:schemeClr val="bg2">
                    <a:lumMod val="50000"/>
                  </a:schemeClr>
                </a:solidFill>
              </a:endParaRPr>
            </a:p>
          </p:txBody>
        </p:sp>
        <p:sp>
          <p:nvSpPr>
            <p:cNvPr id="292" name="TextBox 291"/>
            <p:cNvSpPr txBox="1"/>
            <p:nvPr/>
          </p:nvSpPr>
          <p:spPr>
            <a:xfrm>
              <a:off x="5392150" y="3366681"/>
              <a:ext cx="548199" cy="429944"/>
            </a:xfrm>
            <a:prstGeom prst="rect">
              <a:avLst/>
            </a:prstGeom>
            <a:noFill/>
          </p:spPr>
          <p:txBody>
            <a:bodyPr wrap="square" rtlCol="0">
              <a:spAutoFit/>
            </a:bodyPr>
            <a:lstStyle/>
            <a:p>
              <a:pPr algn="ctr"/>
              <a:r>
                <a:rPr lang="en-US" sz="900" b="1" dirty="0"/>
                <a:t>Port 3</a:t>
              </a:r>
              <a:endParaRPr lang="en-US" sz="900" b="1" dirty="0">
                <a:solidFill>
                  <a:schemeClr val="bg2">
                    <a:lumMod val="50000"/>
                  </a:schemeClr>
                </a:solidFill>
              </a:endParaRPr>
            </a:p>
          </p:txBody>
        </p:sp>
        <p:cxnSp>
          <p:nvCxnSpPr>
            <p:cNvPr id="3" name="Straight Connector 2"/>
            <p:cNvCxnSpPr/>
            <p:nvPr/>
          </p:nvCxnSpPr>
          <p:spPr>
            <a:xfrm>
              <a:off x="5731841" y="2567015"/>
              <a:ext cx="2038326" cy="0"/>
            </a:xfrm>
            <a:prstGeom prst="line">
              <a:avLst/>
            </a:prstGeom>
            <a:ln>
              <a:prstDash val="sysDash"/>
            </a:ln>
          </p:spPr>
          <p:style>
            <a:lnRef idx="3">
              <a:schemeClr val="dk1"/>
            </a:lnRef>
            <a:fillRef idx="0">
              <a:schemeClr val="dk1"/>
            </a:fillRef>
            <a:effectRef idx="2">
              <a:schemeClr val="dk1"/>
            </a:effectRef>
            <a:fontRef idx="minor">
              <a:schemeClr val="tx1"/>
            </a:fontRef>
          </p:style>
        </p:cxnSp>
        <p:cxnSp>
          <p:nvCxnSpPr>
            <p:cNvPr id="162" name="Straight Connector 161"/>
            <p:cNvCxnSpPr/>
            <p:nvPr/>
          </p:nvCxnSpPr>
          <p:spPr>
            <a:xfrm flipV="1">
              <a:off x="6348658" y="2317976"/>
              <a:ext cx="4219" cy="207258"/>
            </a:xfrm>
            <a:prstGeom prst="line">
              <a:avLst/>
            </a:prstGeom>
            <a:ln>
              <a:prstDash val="sysDash"/>
            </a:ln>
          </p:spPr>
          <p:style>
            <a:lnRef idx="3">
              <a:schemeClr val="dk1"/>
            </a:lnRef>
            <a:fillRef idx="0">
              <a:schemeClr val="dk1"/>
            </a:fillRef>
            <a:effectRef idx="2">
              <a:schemeClr val="dk1"/>
            </a:effectRef>
            <a:fontRef idx="minor">
              <a:schemeClr val="tx1"/>
            </a:fontRef>
          </p:style>
        </p:cxnSp>
        <p:cxnSp>
          <p:nvCxnSpPr>
            <p:cNvPr id="167" name="Straight Connector 166"/>
            <p:cNvCxnSpPr/>
            <p:nvPr/>
          </p:nvCxnSpPr>
          <p:spPr>
            <a:xfrm flipV="1">
              <a:off x="7127419" y="2312793"/>
              <a:ext cx="4219" cy="207258"/>
            </a:xfrm>
            <a:prstGeom prst="line">
              <a:avLst/>
            </a:prstGeom>
            <a:ln>
              <a:prstDash val="sysDash"/>
            </a:ln>
          </p:spPr>
          <p:style>
            <a:lnRef idx="3">
              <a:schemeClr val="dk1"/>
            </a:lnRef>
            <a:fillRef idx="0">
              <a:schemeClr val="dk1"/>
            </a:fillRef>
            <a:effectRef idx="2">
              <a:schemeClr val="dk1"/>
            </a:effectRef>
            <a:fontRef idx="minor">
              <a:schemeClr val="tx1"/>
            </a:fontRef>
          </p:style>
        </p:cxnSp>
        <p:sp>
          <p:nvSpPr>
            <p:cNvPr id="168" name="TextBox 167"/>
            <p:cNvSpPr txBox="1"/>
            <p:nvPr/>
          </p:nvSpPr>
          <p:spPr>
            <a:xfrm>
              <a:off x="5704577" y="2255863"/>
              <a:ext cx="723759" cy="352290"/>
            </a:xfrm>
            <a:prstGeom prst="rect">
              <a:avLst/>
            </a:prstGeom>
            <a:noFill/>
          </p:spPr>
          <p:txBody>
            <a:bodyPr wrap="square" rtlCol="0">
              <a:spAutoFit/>
            </a:bodyPr>
            <a:lstStyle/>
            <a:p>
              <a:r>
                <a:rPr lang="en-US" sz="900" b="1" dirty="0"/>
                <a:t>em3.100 / </a:t>
              </a:r>
            </a:p>
            <a:p>
              <a:r>
                <a:rPr lang="en-US" sz="900" b="1" dirty="0"/>
                <a:t>p4p2.100</a:t>
              </a:r>
            </a:p>
          </p:txBody>
        </p:sp>
        <p:sp>
          <p:nvSpPr>
            <p:cNvPr id="169" name="TextBox 168"/>
            <p:cNvSpPr txBox="1"/>
            <p:nvPr/>
          </p:nvSpPr>
          <p:spPr>
            <a:xfrm>
              <a:off x="2988574" y="2317135"/>
              <a:ext cx="1279155" cy="268714"/>
            </a:xfrm>
            <a:prstGeom prst="rect">
              <a:avLst/>
            </a:prstGeom>
            <a:noFill/>
          </p:spPr>
          <p:txBody>
            <a:bodyPr wrap="square" rtlCol="0">
              <a:spAutoFit/>
            </a:bodyPr>
            <a:lstStyle/>
            <a:p>
              <a:r>
                <a:rPr lang="en-US" sz="900" b="1" dirty="0"/>
                <a:t>em2 / p4p1</a:t>
              </a:r>
            </a:p>
          </p:txBody>
        </p:sp>
        <p:sp>
          <p:nvSpPr>
            <p:cNvPr id="171" name="TextBox 170"/>
            <p:cNvSpPr txBox="1"/>
            <p:nvPr/>
          </p:nvSpPr>
          <p:spPr>
            <a:xfrm>
              <a:off x="6427207" y="2261709"/>
              <a:ext cx="795253" cy="352290"/>
            </a:xfrm>
            <a:prstGeom prst="rect">
              <a:avLst/>
            </a:prstGeom>
            <a:noFill/>
          </p:spPr>
          <p:txBody>
            <a:bodyPr wrap="square" rtlCol="0">
              <a:spAutoFit/>
            </a:bodyPr>
            <a:lstStyle/>
            <a:p>
              <a:r>
                <a:rPr lang="en-US" sz="900" b="1" dirty="0"/>
                <a:t>em3.300 / </a:t>
              </a:r>
            </a:p>
            <a:p>
              <a:r>
                <a:rPr lang="en-US" sz="900" b="1" dirty="0"/>
                <a:t>p4p2.300</a:t>
              </a:r>
            </a:p>
          </p:txBody>
        </p:sp>
        <p:sp>
          <p:nvSpPr>
            <p:cNvPr id="172" name="TextBox 171"/>
            <p:cNvSpPr txBox="1"/>
            <p:nvPr/>
          </p:nvSpPr>
          <p:spPr>
            <a:xfrm>
              <a:off x="7146979" y="2252296"/>
              <a:ext cx="849088" cy="352290"/>
            </a:xfrm>
            <a:prstGeom prst="rect">
              <a:avLst/>
            </a:prstGeom>
            <a:noFill/>
          </p:spPr>
          <p:txBody>
            <a:bodyPr wrap="square" rtlCol="0">
              <a:spAutoFit/>
            </a:bodyPr>
            <a:lstStyle/>
            <a:p>
              <a:r>
                <a:rPr lang="en-US" sz="900" b="1" dirty="0"/>
                <a:t>em3.200 / </a:t>
              </a:r>
            </a:p>
            <a:p>
              <a:r>
                <a:rPr lang="en-US" sz="900" b="1" dirty="0"/>
                <a:t>p4p2.200</a:t>
              </a:r>
            </a:p>
          </p:txBody>
        </p:sp>
        <p:cxnSp>
          <p:nvCxnSpPr>
            <p:cNvPr id="173" name="Straight Connector 172"/>
            <p:cNvCxnSpPr>
              <a:endCxn id="209" idx="3"/>
            </p:cNvCxnSpPr>
            <p:nvPr/>
          </p:nvCxnSpPr>
          <p:spPr>
            <a:xfrm>
              <a:off x="2687872" y="2526725"/>
              <a:ext cx="1563733" cy="2926"/>
            </a:xfrm>
            <a:prstGeom prst="line">
              <a:avLst/>
            </a:prstGeom>
            <a:ln>
              <a:prstDash val="sysDash"/>
            </a:ln>
          </p:spPr>
          <p:style>
            <a:lnRef idx="3">
              <a:schemeClr val="dk1"/>
            </a:lnRef>
            <a:fillRef idx="0">
              <a:schemeClr val="dk1"/>
            </a:fillRef>
            <a:effectRef idx="2">
              <a:schemeClr val="dk1"/>
            </a:effectRef>
            <a:fontRef idx="minor">
              <a:schemeClr val="tx1"/>
            </a:fontRef>
          </p:style>
        </p:cxnSp>
        <p:sp>
          <p:nvSpPr>
            <p:cNvPr id="174" name="Rectangle 173"/>
            <p:cNvSpPr/>
            <p:nvPr/>
          </p:nvSpPr>
          <p:spPr>
            <a:xfrm>
              <a:off x="2616097" y="1667952"/>
              <a:ext cx="5286511" cy="242128"/>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en-US" sz="2000"/>
            </a:p>
          </p:txBody>
        </p:sp>
        <p:cxnSp>
          <p:nvCxnSpPr>
            <p:cNvPr id="191" name="Straight Arrow Connector 190"/>
            <p:cNvCxnSpPr/>
            <p:nvPr/>
          </p:nvCxnSpPr>
          <p:spPr>
            <a:xfrm>
              <a:off x="4459833" y="2006779"/>
              <a:ext cx="1543433" cy="8199"/>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7" name="Up-Down Arrow 286"/>
            <p:cNvSpPr/>
            <p:nvPr/>
          </p:nvSpPr>
          <p:spPr>
            <a:xfrm>
              <a:off x="3045620" y="1673301"/>
              <a:ext cx="106534" cy="226322"/>
            </a:xfrm>
            <a:prstGeom prst="upDownArrow">
              <a:avLst/>
            </a:prstGeom>
            <a:solidFill>
              <a:srgbClr val="0000FF"/>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03" name="Up-Down Arrow 202"/>
            <p:cNvSpPr/>
            <p:nvPr/>
          </p:nvSpPr>
          <p:spPr>
            <a:xfrm>
              <a:off x="4380476" y="1680221"/>
              <a:ext cx="106534" cy="226322"/>
            </a:xfrm>
            <a:prstGeom prst="up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04" name="Up-Down Arrow 203"/>
            <p:cNvSpPr/>
            <p:nvPr/>
          </p:nvSpPr>
          <p:spPr>
            <a:xfrm>
              <a:off x="6810167" y="1673301"/>
              <a:ext cx="106534" cy="226322"/>
            </a:xfrm>
            <a:prstGeom prst="up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06" name="Up-Down Arrow 205"/>
            <p:cNvSpPr/>
            <p:nvPr/>
          </p:nvSpPr>
          <p:spPr>
            <a:xfrm>
              <a:off x="7388470" y="1673301"/>
              <a:ext cx="106534" cy="226322"/>
            </a:xfrm>
            <a:prstGeom prst="upDownArrow">
              <a:avLst/>
            </a:prstGeom>
            <a:solidFill>
              <a:srgbClr val="0000FF"/>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88" name="TextBox 18"/>
            <p:cNvSpPr txBox="1"/>
            <p:nvPr/>
          </p:nvSpPr>
          <p:spPr>
            <a:xfrm>
              <a:off x="4785451" y="1641239"/>
              <a:ext cx="744185" cy="261555"/>
            </a:xfrm>
            <a:prstGeom prst="rect">
              <a:avLst/>
            </a:prstGeom>
            <a:noFill/>
          </p:spPr>
          <p:txBody>
            <a:bodyPr wrap="square" rtlCol="0">
              <a:noAutofit/>
            </a:bodyPr>
            <a:lstStyle/>
            <a:p>
              <a:pPr algn="ctr"/>
              <a:r>
                <a:rPr lang="en-US" sz="1200" b="1" dirty="0">
                  <a:solidFill>
                    <a:srgbClr val="000000"/>
                  </a:solidFill>
                  <a:latin typeface="Calibri" panose="020F0502020204030204" pitchFamily="34" charset="0"/>
                  <a:ea typeface="Times New Roman" panose="02020603050405020304" pitchFamily="18" charset="0"/>
                  <a:cs typeface="Arial" panose="020B0604020202020204" pitchFamily="34" charset="0"/>
                </a:rPr>
                <a:t>OVS</a:t>
              </a:r>
              <a:endParaRPr lang="en-US" sz="1200" dirty="0">
                <a:latin typeface="Verdana" panose="020B0604030504040204" pitchFamily="34" charset="0"/>
                <a:ea typeface="Times New Roman" panose="02020603050405020304" pitchFamily="18" charset="0"/>
                <a:cs typeface="Times New Roman" panose="02020603050405020304" pitchFamily="18" charset="0"/>
              </a:endParaRPr>
            </a:p>
          </p:txBody>
        </p:sp>
        <p:sp>
          <p:nvSpPr>
            <p:cNvPr id="289" name="TextBox 181"/>
            <p:cNvSpPr txBox="1"/>
            <p:nvPr/>
          </p:nvSpPr>
          <p:spPr>
            <a:xfrm rot="5400000">
              <a:off x="6034866" y="3351726"/>
              <a:ext cx="1462707" cy="176916"/>
            </a:xfrm>
            <a:prstGeom prst="rect">
              <a:avLst/>
            </a:prstGeom>
            <a:noFill/>
          </p:spPr>
          <p:txBody>
            <a:bodyPr wrap="square" rtlCol="0">
              <a:noAutofit/>
            </a:bodyPr>
            <a:lstStyle/>
            <a:p>
              <a:pPr algn="ctr"/>
              <a:r>
                <a:rPr lang="en-US" sz="900" b="1" dirty="0">
                  <a:solidFill>
                    <a:srgbClr val="00C800"/>
                  </a:solidFill>
                  <a:latin typeface="Calibri" panose="020F0502020204030204" pitchFamily="34" charset="0"/>
                  <a:ea typeface="Times New Roman" panose="02020603050405020304" pitchFamily="18" charset="0"/>
                  <a:cs typeface="Arial" panose="020B0604020202020204" pitchFamily="34" charset="0"/>
                </a:rPr>
                <a:t>VLAN 300 (1) </a:t>
              </a:r>
              <a:r>
                <a:rPr lang="en-US" sz="900" b="1" dirty="0">
                  <a:solidFill>
                    <a:srgbClr val="00C800"/>
                  </a:solidFill>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a:t>
              </a:r>
              <a:r>
                <a:rPr lang="en-US" sz="900" b="1" dirty="0">
                  <a:solidFill>
                    <a:srgbClr val="00C800"/>
                  </a:solidFill>
                  <a:latin typeface="Calibri" panose="020F0502020204030204" pitchFamily="34" charset="0"/>
                  <a:ea typeface="Times New Roman" panose="02020603050405020304" pitchFamily="18" charset="0"/>
                  <a:cs typeface="Arial" panose="020B0604020202020204" pitchFamily="34" charset="0"/>
                </a:rPr>
                <a:t> VLAN </a:t>
              </a:r>
              <a:r>
                <a:rPr lang="en-US" sz="900" b="1" dirty="0" smtClean="0">
                  <a:solidFill>
                    <a:srgbClr val="00C800"/>
                  </a:solidFill>
                  <a:latin typeface="Calibri" panose="020F0502020204030204" pitchFamily="34" charset="0"/>
                  <a:ea typeface="Times New Roman" panose="02020603050405020304" pitchFamily="18" charset="0"/>
                  <a:cs typeface="Arial" panose="020B0604020202020204" pitchFamily="34" charset="0"/>
                </a:rPr>
                <a:t>999</a:t>
              </a:r>
              <a:endParaRPr lang="en-US" sz="1200" dirty="0">
                <a:latin typeface="Verdana" panose="020B0604030504040204" pitchFamily="34" charset="0"/>
                <a:ea typeface="Times New Roman" panose="02020603050405020304" pitchFamily="18" charset="0"/>
                <a:cs typeface="Times New Roman" panose="02020603050405020304" pitchFamily="18" charset="0"/>
              </a:endParaRPr>
            </a:p>
          </p:txBody>
        </p:sp>
        <p:sp>
          <p:nvSpPr>
            <p:cNvPr id="294" name="TextBox 182"/>
            <p:cNvSpPr txBox="1"/>
            <p:nvPr/>
          </p:nvSpPr>
          <p:spPr>
            <a:xfrm rot="5400000">
              <a:off x="6277798" y="3345112"/>
              <a:ext cx="1462707" cy="176916"/>
            </a:xfrm>
            <a:prstGeom prst="rect">
              <a:avLst/>
            </a:prstGeom>
            <a:noFill/>
          </p:spPr>
          <p:txBody>
            <a:bodyPr wrap="square" rtlCol="0">
              <a:noAutofit/>
            </a:bodyPr>
            <a:lstStyle/>
            <a:p>
              <a:pPr algn="ctr"/>
              <a:r>
                <a:rPr lang="en-US" sz="900" b="1" dirty="0">
                  <a:solidFill>
                    <a:srgbClr val="00C800"/>
                  </a:solidFill>
                  <a:latin typeface="Calibri" panose="020F0502020204030204" pitchFamily="34" charset="0"/>
                  <a:ea typeface="Times New Roman" panose="02020603050405020304" pitchFamily="18" charset="0"/>
                  <a:cs typeface="Arial" panose="020B0604020202020204" pitchFamily="34" charset="0"/>
                </a:rPr>
                <a:t>VLAN 300(1) </a:t>
              </a:r>
              <a:r>
                <a:rPr lang="en-US" sz="900" b="1" dirty="0">
                  <a:solidFill>
                    <a:srgbClr val="00C800"/>
                  </a:solidFill>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a:t>
              </a:r>
              <a:r>
                <a:rPr lang="en-US" sz="900" b="1" dirty="0">
                  <a:solidFill>
                    <a:srgbClr val="00C800"/>
                  </a:solidFill>
                  <a:latin typeface="Calibri" panose="020F0502020204030204" pitchFamily="34" charset="0"/>
                  <a:ea typeface="Times New Roman" panose="02020603050405020304" pitchFamily="18" charset="0"/>
                  <a:cs typeface="Arial" panose="020B0604020202020204" pitchFamily="34" charset="0"/>
                </a:rPr>
                <a:t> VLAN </a:t>
              </a:r>
              <a:r>
                <a:rPr lang="en-US" sz="900" b="1" dirty="0" smtClean="0">
                  <a:solidFill>
                    <a:srgbClr val="00C800"/>
                  </a:solidFill>
                  <a:latin typeface="Calibri" panose="020F0502020204030204" pitchFamily="34" charset="0"/>
                  <a:ea typeface="Times New Roman" panose="02020603050405020304" pitchFamily="18" charset="0"/>
                  <a:cs typeface="Arial" panose="020B0604020202020204" pitchFamily="34" charset="0"/>
                </a:rPr>
                <a:t>999</a:t>
              </a:r>
              <a:endParaRPr lang="en-US" sz="1200" dirty="0">
                <a:latin typeface="Verdana" panose="020B0604030504040204" pitchFamily="34" charset="0"/>
                <a:ea typeface="Times New Roman" panose="02020603050405020304" pitchFamily="18" charset="0"/>
                <a:cs typeface="Times New Roman" panose="02020603050405020304" pitchFamily="18" charset="0"/>
              </a:endParaRPr>
            </a:p>
          </p:txBody>
        </p:sp>
        <p:sp>
          <p:nvSpPr>
            <p:cNvPr id="295" name="TextBox 183"/>
            <p:cNvSpPr txBox="1"/>
            <p:nvPr/>
          </p:nvSpPr>
          <p:spPr>
            <a:xfrm rot="5400000">
              <a:off x="6613136" y="3321193"/>
              <a:ext cx="1462707" cy="176916"/>
            </a:xfrm>
            <a:prstGeom prst="rect">
              <a:avLst/>
            </a:prstGeom>
            <a:noFill/>
          </p:spPr>
          <p:txBody>
            <a:bodyPr wrap="square" rtlCol="0">
              <a:noAutofit/>
            </a:bodyPr>
            <a:lstStyle/>
            <a:p>
              <a:pPr algn="ctr"/>
              <a:r>
                <a:rPr lang="en-US" sz="900" b="1" dirty="0">
                  <a:solidFill>
                    <a:srgbClr val="0070C0"/>
                  </a:solidFill>
                  <a:latin typeface="Calibri" panose="020F0502020204030204" pitchFamily="34" charset="0"/>
                  <a:ea typeface="Times New Roman" panose="02020603050405020304" pitchFamily="18" charset="0"/>
                  <a:cs typeface="Arial" panose="020B0604020202020204" pitchFamily="34" charset="0"/>
                </a:rPr>
                <a:t>VLAN 200 (2) </a:t>
              </a:r>
              <a:r>
                <a:rPr lang="en-US" sz="900" b="1" dirty="0">
                  <a:solidFill>
                    <a:srgbClr val="0070C0"/>
                  </a:solidFill>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a:t>
              </a:r>
              <a:r>
                <a:rPr lang="en-US" sz="900" b="1" dirty="0">
                  <a:solidFill>
                    <a:srgbClr val="0070C0"/>
                  </a:solidFill>
                  <a:latin typeface="Calibri" panose="020F0502020204030204" pitchFamily="34" charset="0"/>
                  <a:ea typeface="Times New Roman" panose="02020603050405020304" pitchFamily="18" charset="0"/>
                  <a:cs typeface="Arial" panose="020B0604020202020204" pitchFamily="34" charset="0"/>
                </a:rPr>
                <a:t> S_VLAN</a:t>
              </a:r>
              <a:endParaRPr lang="en-US" sz="1200" dirty="0">
                <a:latin typeface="Verdana" panose="020B0604030504040204" pitchFamily="34" charset="0"/>
                <a:ea typeface="Times New Roman" panose="02020603050405020304" pitchFamily="18" charset="0"/>
                <a:cs typeface="Times New Roman" panose="02020603050405020304" pitchFamily="18" charset="0"/>
              </a:endParaRPr>
            </a:p>
          </p:txBody>
        </p:sp>
        <p:sp>
          <p:nvSpPr>
            <p:cNvPr id="296" name="TextBox 184"/>
            <p:cNvSpPr txBox="1"/>
            <p:nvPr/>
          </p:nvSpPr>
          <p:spPr>
            <a:xfrm rot="5400000">
              <a:off x="6865786" y="3225768"/>
              <a:ext cx="1462707" cy="176916"/>
            </a:xfrm>
            <a:prstGeom prst="rect">
              <a:avLst/>
            </a:prstGeom>
            <a:noFill/>
          </p:spPr>
          <p:txBody>
            <a:bodyPr wrap="square" rtlCol="0">
              <a:noAutofit/>
            </a:bodyPr>
            <a:lstStyle/>
            <a:p>
              <a:pPr algn="ctr"/>
              <a:r>
                <a:rPr lang="en-US" sz="900" b="1" dirty="0">
                  <a:solidFill>
                    <a:srgbClr val="0070C0"/>
                  </a:solidFill>
                  <a:latin typeface="Calibri" panose="020F0502020204030204" pitchFamily="34" charset="0"/>
                  <a:ea typeface="Times New Roman" panose="02020603050405020304" pitchFamily="18" charset="0"/>
                  <a:cs typeface="Arial" panose="020B0604020202020204" pitchFamily="34" charset="0"/>
                </a:rPr>
                <a:t>VLAN 200(2) </a:t>
              </a:r>
              <a:r>
                <a:rPr lang="en-US" sz="900" b="1" dirty="0">
                  <a:solidFill>
                    <a:srgbClr val="0070C0"/>
                  </a:solidFill>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a:t>
              </a:r>
              <a:r>
                <a:rPr lang="en-US" sz="900" b="1" dirty="0">
                  <a:solidFill>
                    <a:srgbClr val="0070C0"/>
                  </a:solidFill>
                  <a:latin typeface="Calibri" panose="020F0502020204030204" pitchFamily="34" charset="0"/>
                  <a:ea typeface="Times New Roman" panose="02020603050405020304" pitchFamily="18" charset="0"/>
                  <a:cs typeface="Arial" panose="020B0604020202020204" pitchFamily="34" charset="0"/>
                </a:rPr>
                <a:t> S_VLAN</a:t>
              </a:r>
              <a:endParaRPr lang="en-US" sz="1200" dirty="0">
                <a:latin typeface="Verdana" panose="020B0604030504040204" pitchFamily="34" charset="0"/>
                <a:ea typeface="Times New Roman" panose="02020603050405020304" pitchFamily="18" charset="0"/>
                <a:cs typeface="Times New Roman" panose="02020603050405020304" pitchFamily="18" charset="0"/>
              </a:endParaRPr>
            </a:p>
          </p:txBody>
        </p:sp>
      </p:grpSp>
      <p:sp>
        <p:nvSpPr>
          <p:cNvPr id="100" name="TextBox 4"/>
          <p:cNvSpPr txBox="1"/>
          <p:nvPr/>
        </p:nvSpPr>
        <p:spPr>
          <a:xfrm>
            <a:off x="1894372" y="1127828"/>
            <a:ext cx="5029200" cy="75020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25" b="1" i="1" dirty="0"/>
              <a:t>ETX-2i </a:t>
            </a:r>
            <a:r>
              <a:rPr lang="en-US" sz="1425" b="1" i="1" dirty="0">
                <a:sym typeface="Wingdings" pitchFamily="2" charset="2"/>
              </a:rPr>
              <a:t> X86 internal connections </a:t>
            </a:r>
            <a:br>
              <a:rPr lang="en-US" sz="1425" b="1" i="1" dirty="0">
                <a:sym typeface="Wingdings" pitchFamily="2" charset="2"/>
              </a:rPr>
            </a:br>
            <a:r>
              <a:rPr lang="en-US" sz="1425" b="1" i="1" dirty="0">
                <a:sym typeface="Wingdings" pitchFamily="2" charset="2"/>
              </a:rPr>
              <a:t>+ </a:t>
            </a:r>
            <a:br>
              <a:rPr lang="en-US" sz="1425" b="1" i="1" dirty="0">
                <a:sym typeface="Wingdings" pitchFamily="2" charset="2"/>
              </a:rPr>
            </a:br>
            <a:r>
              <a:rPr lang="en-US" sz="1425" b="1" i="1" dirty="0"/>
              <a:t>VNF entities and flows configurations</a:t>
            </a:r>
          </a:p>
        </p:txBody>
      </p:sp>
      <p:sp>
        <p:nvSpPr>
          <p:cNvPr id="7" name="Title 6"/>
          <p:cNvSpPr>
            <a:spLocks noGrp="1"/>
          </p:cNvSpPr>
          <p:nvPr>
            <p:ph type="title"/>
          </p:nvPr>
        </p:nvSpPr>
        <p:spPr/>
        <p:txBody>
          <a:bodyPr/>
          <a:lstStyle/>
          <a:p>
            <a:r>
              <a:rPr lang="en-US" dirty="0"/>
              <a:t>D-NFV </a:t>
            </a:r>
            <a:r>
              <a:rPr lang="en-US" dirty="0" smtClean="0"/>
              <a:t>Internal Connection</a:t>
            </a:r>
            <a:endParaRPr lang="en-US" dirty="0"/>
          </a:p>
        </p:txBody>
      </p:sp>
    </p:spTree>
    <p:extLst>
      <p:ext uri="{BB962C8B-B14F-4D97-AF65-F5344CB8AC3E}">
        <p14:creationId xmlns:p14="http://schemas.microsoft.com/office/powerpoint/2010/main" xmlns="" val="644211563"/>
      </p:ext>
    </p:extLst>
  </p:cSld>
  <p:clrMapOvr>
    <a:masterClrMapping/>
  </p:clrMapOvr>
  <p:transition>
    <p:fade/>
  </p:transition>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 Diagram</a:t>
            </a:r>
            <a:endParaRPr lang="en-US" dirty="0"/>
          </a:p>
        </p:txBody>
      </p:sp>
    </p:spTree>
    <p:extLst>
      <p:ext uri="{BB962C8B-B14F-4D97-AF65-F5344CB8AC3E}">
        <p14:creationId xmlns:p14="http://schemas.microsoft.com/office/powerpoint/2010/main" xmlns="" val="3552763139"/>
      </p:ext>
    </p:extLst>
  </p:cSld>
  <p:clrMapOvr>
    <a:masterClrMapping/>
  </p:clrMapOvr>
  <p:transition>
    <p:fade/>
  </p:transition>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Block Arc 125"/>
          <p:cNvSpPr/>
          <p:nvPr/>
        </p:nvSpPr>
        <p:spPr>
          <a:xfrm>
            <a:off x="3101755" y="2479979"/>
            <a:ext cx="2272500" cy="2001515"/>
          </a:xfrm>
          <a:prstGeom prst="blockArc">
            <a:avLst>
              <a:gd name="adj1" fmla="val 10800000"/>
              <a:gd name="adj2" fmla="val 90182"/>
              <a:gd name="adj3" fmla="val 1487"/>
            </a:avLst>
          </a:prstGeom>
          <a:solidFill>
            <a:srgbClr val="F3A303"/>
          </a:solidFill>
          <a:ln>
            <a:solidFill>
              <a:srgbClr val="F3A3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8" name="Rectangle 127"/>
          <p:cNvSpPr/>
          <p:nvPr/>
        </p:nvSpPr>
        <p:spPr>
          <a:xfrm>
            <a:off x="4051992" y="2069348"/>
            <a:ext cx="459934" cy="292388"/>
          </a:xfrm>
          <a:prstGeom prst="rect">
            <a:avLst/>
          </a:prstGeom>
        </p:spPr>
        <p:txBody>
          <a:bodyPr wrap="none">
            <a:spAutoFit/>
          </a:bodyPr>
          <a:lstStyle/>
          <a:p>
            <a:pPr algn="ctr"/>
            <a:r>
              <a:rPr lang="en-US" sz="1300" b="1" dirty="0">
                <a:solidFill>
                  <a:schemeClr val="bg1">
                    <a:lumMod val="50000"/>
                  </a:schemeClr>
                </a:solidFill>
              </a:rPr>
              <a:t>LAG</a:t>
            </a:r>
          </a:p>
        </p:txBody>
      </p:sp>
      <p:cxnSp>
        <p:nvCxnSpPr>
          <p:cNvPr id="41" name="Elbow Connector 40"/>
          <p:cNvCxnSpPr/>
          <p:nvPr/>
        </p:nvCxnSpPr>
        <p:spPr>
          <a:xfrm rot="10800000">
            <a:off x="1208768" y="1960182"/>
            <a:ext cx="1770972" cy="1377421"/>
          </a:xfrm>
          <a:prstGeom prst="bentConnector3">
            <a:avLst/>
          </a:prstGeom>
          <a:ln w="28575">
            <a:solidFill>
              <a:srgbClr val="4D4948"/>
            </a:solidFill>
          </a:ln>
        </p:spPr>
        <p:style>
          <a:lnRef idx="1">
            <a:schemeClr val="accent1"/>
          </a:lnRef>
          <a:fillRef idx="0">
            <a:schemeClr val="accent1"/>
          </a:fillRef>
          <a:effectRef idx="0">
            <a:schemeClr val="accent1"/>
          </a:effectRef>
          <a:fontRef idx="minor">
            <a:schemeClr val="tx1"/>
          </a:fontRef>
        </p:style>
      </p:cxnSp>
      <p:cxnSp>
        <p:nvCxnSpPr>
          <p:cNvPr id="36" name="Elbow Connector 35"/>
          <p:cNvCxnSpPr/>
          <p:nvPr/>
        </p:nvCxnSpPr>
        <p:spPr>
          <a:xfrm flipV="1">
            <a:off x="5740008" y="1823850"/>
            <a:ext cx="2399919" cy="1509446"/>
          </a:xfrm>
          <a:prstGeom prst="bentConnector3">
            <a:avLst>
              <a:gd name="adj1" fmla="val 50000"/>
            </a:avLst>
          </a:prstGeom>
          <a:ln w="28575">
            <a:solidFill>
              <a:srgbClr val="4D4948"/>
            </a:solidFill>
          </a:ln>
        </p:spPr>
        <p:style>
          <a:lnRef idx="1">
            <a:schemeClr val="accent1"/>
          </a:lnRef>
          <a:fillRef idx="0">
            <a:schemeClr val="accent1"/>
          </a:fillRef>
          <a:effectRef idx="0">
            <a:schemeClr val="accent1"/>
          </a:effectRef>
          <a:fontRef idx="minor">
            <a:schemeClr val="tx1"/>
          </a:fontRef>
        </p:style>
      </p:cxnSp>
      <p:cxnSp>
        <p:nvCxnSpPr>
          <p:cNvPr id="40" name="Elbow Connector 39"/>
          <p:cNvCxnSpPr>
            <a:stCxn id="64" idx="3"/>
          </p:cNvCxnSpPr>
          <p:nvPr/>
        </p:nvCxnSpPr>
        <p:spPr>
          <a:xfrm>
            <a:off x="5027487" y="4604231"/>
            <a:ext cx="1737525" cy="1048611"/>
          </a:xfrm>
          <a:prstGeom prst="bentConnector3">
            <a:avLst>
              <a:gd name="adj1" fmla="val 23924"/>
            </a:avLst>
          </a:prstGeom>
          <a:ln w="28575">
            <a:solidFill>
              <a:srgbClr val="4D4948"/>
            </a:solidFill>
          </a:ln>
        </p:spPr>
        <p:style>
          <a:lnRef idx="1">
            <a:schemeClr val="accent1"/>
          </a:lnRef>
          <a:fillRef idx="0">
            <a:schemeClr val="accent1"/>
          </a:fillRef>
          <a:effectRef idx="0">
            <a:schemeClr val="accent1"/>
          </a:effectRef>
          <a:fontRef idx="minor">
            <a:schemeClr val="tx1"/>
          </a:fontRef>
        </p:style>
      </p:cxnSp>
      <p:sp>
        <p:nvSpPr>
          <p:cNvPr id="9" name="Title 8"/>
          <p:cNvSpPr>
            <a:spLocks noGrp="1"/>
          </p:cNvSpPr>
          <p:nvPr>
            <p:ph type="title"/>
          </p:nvPr>
        </p:nvSpPr>
        <p:spPr>
          <a:xfrm>
            <a:off x="361378" y="197590"/>
            <a:ext cx="7255128" cy="787226"/>
          </a:xfrm>
        </p:spPr>
        <p:txBody>
          <a:bodyPr/>
          <a:lstStyle/>
          <a:p>
            <a:r>
              <a:rPr lang="en-US" dirty="0" smtClean="0"/>
              <a:t>SAA Workshop - Application Layout</a:t>
            </a:r>
            <a:endParaRPr lang="en-US" dirty="0"/>
          </a:p>
        </p:txBody>
      </p:sp>
      <p:pic>
        <p:nvPicPr>
          <p:cNvPr id="12" name="Picture 11" descr="Switch.png"/>
          <p:cNvPicPr>
            <a:picLocks noChangeAspect="1"/>
          </p:cNvPicPr>
          <p:nvPr/>
        </p:nvPicPr>
        <p:blipFill>
          <a:blip r:embed="rId2" cstate="print"/>
          <a:stretch>
            <a:fillRect/>
          </a:stretch>
        </p:blipFill>
        <p:spPr>
          <a:xfrm>
            <a:off x="7045917" y="5471629"/>
            <a:ext cx="359665" cy="359665"/>
          </a:xfrm>
          <a:prstGeom prst="rect">
            <a:avLst/>
          </a:prstGeom>
        </p:spPr>
      </p:pic>
      <p:pic>
        <p:nvPicPr>
          <p:cNvPr id="13" name="Picture 12" descr="MiNIDIconL.png"/>
          <p:cNvPicPr>
            <a:picLocks noChangeAspect="1"/>
          </p:cNvPicPr>
          <p:nvPr/>
        </p:nvPicPr>
        <p:blipFill>
          <a:blip r:embed="rId3" cstate="print"/>
          <a:stretch>
            <a:fillRect/>
          </a:stretch>
        </p:blipFill>
        <p:spPr>
          <a:xfrm>
            <a:off x="6736660" y="5585101"/>
            <a:ext cx="413973" cy="128792"/>
          </a:xfrm>
          <a:prstGeom prst="rect">
            <a:avLst/>
          </a:prstGeom>
        </p:spPr>
      </p:pic>
      <p:grpSp>
        <p:nvGrpSpPr>
          <p:cNvPr id="19" name="Group 18"/>
          <p:cNvGrpSpPr/>
          <p:nvPr/>
        </p:nvGrpSpPr>
        <p:grpSpPr>
          <a:xfrm>
            <a:off x="3355751" y="2739857"/>
            <a:ext cx="1780404" cy="1765686"/>
            <a:chOff x="3599513" y="3321495"/>
            <a:chExt cx="1638914" cy="1638914"/>
          </a:xfrm>
        </p:grpSpPr>
        <p:sp>
          <p:nvSpPr>
            <p:cNvPr id="10" name="Oval 9"/>
            <p:cNvSpPr/>
            <p:nvPr/>
          </p:nvSpPr>
          <p:spPr>
            <a:xfrm>
              <a:off x="3599513" y="3321495"/>
              <a:ext cx="1638914" cy="1638914"/>
            </a:xfrm>
            <a:prstGeom prst="ellipse">
              <a:avLst/>
            </a:prstGeom>
            <a:noFill/>
            <a:ln w="57150">
              <a:solidFill>
                <a:srgbClr val="F3AE4A"/>
              </a:solidFill>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14" name="TextBox 13"/>
            <p:cNvSpPr txBox="1"/>
            <p:nvPr/>
          </p:nvSpPr>
          <p:spPr>
            <a:xfrm>
              <a:off x="4207316" y="3817406"/>
              <a:ext cx="621528" cy="457087"/>
            </a:xfrm>
            <a:prstGeom prst="rect">
              <a:avLst/>
            </a:prstGeom>
          </p:spPr>
          <p:txBody>
            <a:bodyPr wrap="none" rtlCol="0" anchor="ctr">
              <a:spAutoFit/>
            </a:bodyPr>
            <a:lstStyle/>
            <a:p>
              <a:pPr algn="ctr"/>
              <a:r>
                <a:rPr lang="en-US" sz="1300" b="1" dirty="0"/>
                <a:t>10G </a:t>
              </a:r>
            </a:p>
            <a:p>
              <a:pPr algn="ctr"/>
              <a:r>
                <a:rPr lang="en-US" sz="1300" b="1" dirty="0"/>
                <a:t>G.8032</a:t>
              </a:r>
              <a:endParaRPr lang="en-US" sz="1300" b="1" kern="0" dirty="0"/>
            </a:p>
          </p:txBody>
        </p:sp>
      </p:grpSp>
      <p:grpSp>
        <p:nvGrpSpPr>
          <p:cNvPr id="17" name="Group 16"/>
          <p:cNvGrpSpPr/>
          <p:nvPr/>
        </p:nvGrpSpPr>
        <p:grpSpPr>
          <a:xfrm>
            <a:off x="2745700" y="3281507"/>
            <a:ext cx="1108147" cy="666160"/>
            <a:chOff x="5857747" y="2456653"/>
            <a:chExt cx="862586" cy="435865"/>
          </a:xfrm>
        </p:grpSpPr>
        <p:pic>
          <p:nvPicPr>
            <p:cNvPr id="8" name="Picture 7" descr="RAD 2U_Modules.png"/>
            <p:cNvPicPr>
              <a:picLocks noChangeAspect="1"/>
            </p:cNvPicPr>
            <p:nvPr/>
          </p:nvPicPr>
          <p:blipFill>
            <a:blip r:embed="rId4" cstate="print"/>
            <a:stretch>
              <a:fillRect/>
            </a:stretch>
          </p:blipFill>
          <p:spPr>
            <a:xfrm>
              <a:off x="5857747" y="2456653"/>
              <a:ext cx="862586" cy="435865"/>
            </a:xfrm>
            <a:prstGeom prst="rect">
              <a:avLst/>
            </a:prstGeom>
          </p:spPr>
        </p:pic>
        <p:sp>
          <p:nvSpPr>
            <p:cNvPr id="16" name="TextBox 15"/>
            <p:cNvSpPr txBox="1"/>
            <p:nvPr/>
          </p:nvSpPr>
          <p:spPr>
            <a:xfrm>
              <a:off x="6140306" y="2566153"/>
              <a:ext cx="523072" cy="171170"/>
            </a:xfrm>
            <a:prstGeom prst="rect">
              <a:avLst/>
            </a:prstGeom>
          </p:spPr>
          <p:txBody>
            <a:bodyPr wrap="none" rtlCol="0" anchor="ctr">
              <a:spAutoFit/>
            </a:bodyPr>
            <a:lstStyle/>
            <a:p>
              <a:pPr algn="ctr"/>
              <a:r>
                <a:rPr lang="en-US" sz="1100" b="1" kern="0" dirty="0" smtClean="0"/>
                <a:t>ETX-5_A</a:t>
              </a:r>
            </a:p>
          </p:txBody>
        </p:sp>
      </p:grpSp>
      <p:sp>
        <p:nvSpPr>
          <p:cNvPr id="22" name="TextBox 21"/>
          <p:cNvSpPr txBox="1"/>
          <p:nvPr/>
        </p:nvSpPr>
        <p:spPr>
          <a:xfrm>
            <a:off x="8122721" y="1368451"/>
            <a:ext cx="780984" cy="236218"/>
          </a:xfrm>
          <a:prstGeom prst="rect">
            <a:avLst/>
          </a:prstGeom>
        </p:spPr>
        <p:txBody>
          <a:bodyPr wrap="none" rtlCol="0" anchor="ctr">
            <a:spAutoFit/>
          </a:bodyPr>
          <a:lstStyle/>
          <a:p>
            <a:pPr algn="ctr">
              <a:lnSpc>
                <a:spcPct val="85000"/>
              </a:lnSpc>
            </a:pPr>
            <a:r>
              <a:rPr lang="en-US" sz="1100" b="1" kern="0" dirty="0" smtClean="0"/>
              <a:t>ETX-2i “C”</a:t>
            </a:r>
          </a:p>
        </p:txBody>
      </p:sp>
      <p:sp>
        <p:nvSpPr>
          <p:cNvPr id="25" name="TextBox 24"/>
          <p:cNvSpPr txBox="1"/>
          <p:nvPr/>
        </p:nvSpPr>
        <p:spPr>
          <a:xfrm>
            <a:off x="6249425" y="5365784"/>
            <a:ext cx="987771" cy="261610"/>
          </a:xfrm>
          <a:prstGeom prst="rect">
            <a:avLst/>
          </a:prstGeom>
        </p:spPr>
        <p:txBody>
          <a:bodyPr wrap="none" rtlCol="0" anchor="ctr">
            <a:spAutoFit/>
          </a:bodyPr>
          <a:lstStyle/>
          <a:p>
            <a:pPr algn="ctr"/>
            <a:r>
              <a:rPr lang="en-US" sz="1100" b="1" kern="0" dirty="0" err="1" smtClean="0"/>
              <a:t>MiNID</a:t>
            </a:r>
            <a:r>
              <a:rPr lang="en-US" sz="1100" b="1" kern="0" dirty="0" smtClean="0"/>
              <a:t>-SA “C”</a:t>
            </a:r>
          </a:p>
        </p:txBody>
      </p:sp>
      <p:sp>
        <p:nvSpPr>
          <p:cNvPr id="33" name="TextBox 32"/>
          <p:cNvSpPr txBox="1"/>
          <p:nvPr/>
        </p:nvSpPr>
        <p:spPr>
          <a:xfrm>
            <a:off x="367134" y="1465964"/>
            <a:ext cx="551754" cy="380104"/>
          </a:xfrm>
          <a:prstGeom prst="rect">
            <a:avLst/>
          </a:prstGeom>
        </p:spPr>
        <p:txBody>
          <a:bodyPr wrap="none" rtlCol="0" anchor="ctr">
            <a:spAutoFit/>
          </a:bodyPr>
          <a:lstStyle/>
          <a:p>
            <a:pPr algn="ctr">
              <a:lnSpc>
                <a:spcPct val="85000"/>
              </a:lnSpc>
            </a:pPr>
            <a:r>
              <a:rPr lang="en-US" sz="1100" b="1" kern="0" dirty="0" smtClean="0"/>
              <a:t>ETX-2i</a:t>
            </a:r>
          </a:p>
          <a:p>
            <a:pPr algn="ctr">
              <a:lnSpc>
                <a:spcPct val="85000"/>
              </a:lnSpc>
            </a:pPr>
            <a:r>
              <a:rPr lang="en-US" sz="1100" b="1" kern="0" dirty="0" smtClean="0"/>
              <a:t>“A”</a:t>
            </a:r>
          </a:p>
        </p:txBody>
      </p:sp>
      <p:sp>
        <p:nvSpPr>
          <p:cNvPr id="49" name="TextBox 48"/>
          <p:cNvSpPr txBox="1"/>
          <p:nvPr/>
        </p:nvSpPr>
        <p:spPr>
          <a:xfrm>
            <a:off x="5814824" y="3140838"/>
            <a:ext cx="365806" cy="246221"/>
          </a:xfrm>
          <a:prstGeom prst="rect">
            <a:avLst/>
          </a:prstGeom>
        </p:spPr>
        <p:txBody>
          <a:bodyPr wrap="none" rtlCol="0" anchor="ctr">
            <a:spAutoFit/>
          </a:bodyPr>
          <a:lstStyle/>
          <a:p>
            <a:pPr algn="ctr"/>
            <a:r>
              <a:rPr lang="en-US" sz="1000" kern="0" dirty="0" smtClean="0"/>
              <a:t>1/1</a:t>
            </a:r>
          </a:p>
        </p:txBody>
      </p:sp>
      <p:sp>
        <p:nvSpPr>
          <p:cNvPr id="50" name="TextBox 49"/>
          <p:cNvSpPr txBox="1"/>
          <p:nvPr/>
        </p:nvSpPr>
        <p:spPr>
          <a:xfrm>
            <a:off x="5814824" y="3541373"/>
            <a:ext cx="365806" cy="246221"/>
          </a:xfrm>
          <a:prstGeom prst="rect">
            <a:avLst/>
          </a:prstGeom>
        </p:spPr>
        <p:txBody>
          <a:bodyPr wrap="none" rtlCol="0" anchor="ctr">
            <a:spAutoFit/>
          </a:bodyPr>
          <a:lstStyle/>
          <a:p>
            <a:pPr algn="ctr"/>
            <a:r>
              <a:rPr lang="en-US" sz="1000" kern="0" dirty="0" smtClean="0"/>
              <a:t>1/3</a:t>
            </a:r>
          </a:p>
        </p:txBody>
      </p:sp>
      <p:sp>
        <p:nvSpPr>
          <p:cNvPr id="51" name="TextBox 50"/>
          <p:cNvSpPr txBox="1"/>
          <p:nvPr/>
        </p:nvSpPr>
        <p:spPr>
          <a:xfrm>
            <a:off x="2460249" y="3125357"/>
            <a:ext cx="365806" cy="246221"/>
          </a:xfrm>
          <a:prstGeom prst="rect">
            <a:avLst/>
          </a:prstGeom>
        </p:spPr>
        <p:txBody>
          <a:bodyPr wrap="none" rtlCol="0" anchor="ctr">
            <a:spAutoFit/>
          </a:bodyPr>
          <a:lstStyle/>
          <a:p>
            <a:pPr algn="ctr"/>
            <a:r>
              <a:rPr lang="en-US" sz="1000" kern="0" dirty="0" smtClean="0"/>
              <a:t>1/1</a:t>
            </a:r>
          </a:p>
        </p:txBody>
      </p:sp>
      <p:sp>
        <p:nvSpPr>
          <p:cNvPr id="52" name="TextBox 51"/>
          <p:cNvSpPr txBox="1"/>
          <p:nvPr/>
        </p:nvSpPr>
        <p:spPr>
          <a:xfrm>
            <a:off x="1123027" y="1751408"/>
            <a:ext cx="376212" cy="246221"/>
          </a:xfrm>
          <a:prstGeom prst="rect">
            <a:avLst/>
          </a:prstGeom>
        </p:spPr>
        <p:txBody>
          <a:bodyPr wrap="square" rtlCol="0" anchor="ctr">
            <a:spAutoFit/>
          </a:bodyPr>
          <a:lstStyle/>
          <a:p>
            <a:pPr algn="ctr"/>
            <a:r>
              <a:rPr lang="en-US" sz="1000" kern="0" dirty="0" smtClean="0"/>
              <a:t>0/1</a:t>
            </a:r>
          </a:p>
        </p:txBody>
      </p:sp>
      <p:sp>
        <p:nvSpPr>
          <p:cNvPr id="39" name="TextBox 38"/>
          <p:cNvSpPr txBox="1"/>
          <p:nvPr/>
        </p:nvSpPr>
        <p:spPr>
          <a:xfrm>
            <a:off x="7839132" y="1635641"/>
            <a:ext cx="365806" cy="246221"/>
          </a:xfrm>
          <a:prstGeom prst="rect">
            <a:avLst/>
          </a:prstGeom>
        </p:spPr>
        <p:txBody>
          <a:bodyPr wrap="none" rtlCol="0" anchor="ctr">
            <a:spAutoFit/>
          </a:bodyPr>
          <a:lstStyle/>
          <a:p>
            <a:pPr algn="ctr"/>
            <a:r>
              <a:rPr lang="en-US" sz="1000" kern="0" dirty="0" smtClean="0"/>
              <a:t>0/1</a:t>
            </a:r>
          </a:p>
        </p:txBody>
      </p:sp>
      <p:sp>
        <p:nvSpPr>
          <p:cNvPr id="47" name="TextBox 46"/>
          <p:cNvSpPr txBox="1"/>
          <p:nvPr/>
        </p:nvSpPr>
        <p:spPr>
          <a:xfrm>
            <a:off x="3361948" y="6527934"/>
            <a:ext cx="551754" cy="380103"/>
          </a:xfrm>
          <a:prstGeom prst="rect">
            <a:avLst/>
          </a:prstGeom>
        </p:spPr>
        <p:txBody>
          <a:bodyPr wrap="none" rtlCol="0" anchor="ctr">
            <a:spAutoFit/>
          </a:bodyPr>
          <a:lstStyle/>
          <a:p>
            <a:pPr algn="ctr">
              <a:lnSpc>
                <a:spcPct val="85000"/>
              </a:lnSpc>
            </a:pPr>
            <a:r>
              <a:rPr lang="en-US" sz="1100" b="1" kern="0" dirty="0" smtClean="0"/>
              <a:t>ETX-2i</a:t>
            </a:r>
          </a:p>
          <a:p>
            <a:pPr algn="ctr">
              <a:lnSpc>
                <a:spcPct val="85000"/>
              </a:lnSpc>
            </a:pPr>
            <a:r>
              <a:rPr lang="en-US" sz="1100" b="1" kern="0" dirty="0" smtClean="0"/>
              <a:t>“E”</a:t>
            </a:r>
          </a:p>
        </p:txBody>
      </p:sp>
      <p:cxnSp>
        <p:nvCxnSpPr>
          <p:cNvPr id="57" name="Elbow Connector 56"/>
          <p:cNvCxnSpPr/>
          <p:nvPr/>
        </p:nvCxnSpPr>
        <p:spPr>
          <a:xfrm>
            <a:off x="3624001" y="4774420"/>
            <a:ext cx="10763" cy="1594885"/>
          </a:xfrm>
          <a:prstGeom prst="straightConnector1">
            <a:avLst/>
          </a:prstGeom>
          <a:ln w="28575">
            <a:solidFill>
              <a:srgbClr val="4D4948"/>
            </a:solidFill>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3331183" y="4777973"/>
            <a:ext cx="365806" cy="246221"/>
          </a:xfrm>
          <a:prstGeom prst="rect">
            <a:avLst/>
          </a:prstGeom>
        </p:spPr>
        <p:txBody>
          <a:bodyPr wrap="none" rtlCol="0" anchor="ctr">
            <a:spAutoFit/>
          </a:bodyPr>
          <a:lstStyle/>
          <a:p>
            <a:pPr algn="ctr"/>
            <a:r>
              <a:rPr lang="en-US" sz="1000" kern="0" dirty="0" smtClean="0"/>
              <a:t>1/1</a:t>
            </a:r>
          </a:p>
        </p:txBody>
      </p:sp>
      <p:cxnSp>
        <p:nvCxnSpPr>
          <p:cNvPr id="59" name="Elbow Connector 58"/>
          <p:cNvCxnSpPr>
            <a:endCxn id="61" idx="1"/>
          </p:cNvCxnSpPr>
          <p:nvPr/>
        </p:nvCxnSpPr>
        <p:spPr>
          <a:xfrm>
            <a:off x="5832702" y="3747672"/>
            <a:ext cx="2489009" cy="339072"/>
          </a:xfrm>
          <a:prstGeom prst="bentConnector3">
            <a:avLst>
              <a:gd name="adj1" fmla="val 52598"/>
            </a:avLst>
          </a:prstGeom>
          <a:ln w="28575">
            <a:solidFill>
              <a:srgbClr val="4D4948"/>
            </a:solidFill>
          </a:ln>
        </p:spPr>
        <p:style>
          <a:lnRef idx="1">
            <a:schemeClr val="accent1"/>
          </a:lnRef>
          <a:fillRef idx="0">
            <a:schemeClr val="accent1"/>
          </a:fillRef>
          <a:effectRef idx="0">
            <a:schemeClr val="accent1"/>
          </a:effectRef>
          <a:fontRef idx="minor">
            <a:schemeClr val="tx1"/>
          </a:fontRef>
        </p:style>
      </p:cxnSp>
      <p:pic>
        <p:nvPicPr>
          <p:cNvPr id="60" name="Picture 59" descr="Switch.png"/>
          <p:cNvPicPr>
            <a:picLocks noChangeAspect="1"/>
          </p:cNvPicPr>
          <p:nvPr/>
        </p:nvPicPr>
        <p:blipFill>
          <a:blip r:embed="rId2" cstate="print"/>
          <a:stretch>
            <a:fillRect/>
          </a:stretch>
        </p:blipFill>
        <p:spPr>
          <a:xfrm>
            <a:off x="8630968" y="3908876"/>
            <a:ext cx="359665" cy="359665"/>
          </a:xfrm>
          <a:prstGeom prst="rect">
            <a:avLst/>
          </a:prstGeom>
        </p:spPr>
      </p:pic>
      <p:pic>
        <p:nvPicPr>
          <p:cNvPr id="61" name="Picture 60" descr="MiNIDIconL.png"/>
          <p:cNvPicPr>
            <a:picLocks noChangeAspect="1"/>
          </p:cNvPicPr>
          <p:nvPr/>
        </p:nvPicPr>
        <p:blipFill>
          <a:blip r:embed="rId3" cstate="print"/>
          <a:stretch>
            <a:fillRect/>
          </a:stretch>
        </p:blipFill>
        <p:spPr>
          <a:xfrm>
            <a:off x="8321711" y="4022348"/>
            <a:ext cx="413973" cy="128792"/>
          </a:xfrm>
          <a:prstGeom prst="rect">
            <a:avLst/>
          </a:prstGeom>
        </p:spPr>
      </p:pic>
      <p:sp>
        <p:nvSpPr>
          <p:cNvPr id="62" name="TextBox 61"/>
          <p:cNvSpPr txBox="1"/>
          <p:nvPr/>
        </p:nvSpPr>
        <p:spPr>
          <a:xfrm>
            <a:off x="7754958" y="3822556"/>
            <a:ext cx="997389" cy="261610"/>
          </a:xfrm>
          <a:prstGeom prst="rect">
            <a:avLst/>
          </a:prstGeom>
        </p:spPr>
        <p:txBody>
          <a:bodyPr wrap="none" rtlCol="0" anchor="ctr">
            <a:spAutoFit/>
          </a:bodyPr>
          <a:lstStyle/>
          <a:p>
            <a:pPr algn="ctr"/>
            <a:r>
              <a:rPr lang="en-US" sz="1100" b="1" kern="0" dirty="0" err="1" smtClean="0"/>
              <a:t>MiNID</a:t>
            </a:r>
            <a:r>
              <a:rPr lang="en-US" sz="1100" b="1" kern="0" dirty="0" smtClean="0"/>
              <a:t>-SA “A”</a:t>
            </a:r>
          </a:p>
        </p:txBody>
      </p:sp>
      <p:sp>
        <p:nvSpPr>
          <p:cNvPr id="63" name="TextBox 62"/>
          <p:cNvSpPr txBox="1"/>
          <p:nvPr/>
        </p:nvSpPr>
        <p:spPr>
          <a:xfrm>
            <a:off x="4920188" y="4408857"/>
            <a:ext cx="397960" cy="246221"/>
          </a:xfrm>
          <a:prstGeom prst="rect">
            <a:avLst/>
          </a:prstGeom>
        </p:spPr>
        <p:txBody>
          <a:bodyPr wrap="square" rtlCol="0" anchor="ctr">
            <a:spAutoFit/>
          </a:bodyPr>
          <a:lstStyle/>
          <a:p>
            <a:pPr algn="ctr"/>
            <a:r>
              <a:rPr lang="en-US" sz="1000" kern="0" dirty="0" smtClean="0"/>
              <a:t>1/4</a:t>
            </a:r>
          </a:p>
        </p:txBody>
      </p:sp>
      <p:sp>
        <p:nvSpPr>
          <p:cNvPr id="83" name="TextBox 82"/>
          <p:cNvSpPr txBox="1"/>
          <p:nvPr/>
        </p:nvSpPr>
        <p:spPr>
          <a:xfrm>
            <a:off x="3327963" y="6123615"/>
            <a:ext cx="365806" cy="246221"/>
          </a:xfrm>
          <a:prstGeom prst="rect">
            <a:avLst/>
          </a:prstGeom>
        </p:spPr>
        <p:txBody>
          <a:bodyPr wrap="none" rtlCol="0" anchor="ctr">
            <a:spAutoFit/>
          </a:bodyPr>
          <a:lstStyle/>
          <a:p>
            <a:pPr algn="ctr"/>
            <a:r>
              <a:rPr lang="en-US" sz="1000" kern="0" dirty="0" smtClean="0"/>
              <a:t>0/1</a:t>
            </a:r>
          </a:p>
        </p:txBody>
      </p:sp>
      <p:cxnSp>
        <p:nvCxnSpPr>
          <p:cNvPr id="82" name="Elbow Connector 81"/>
          <p:cNvCxnSpPr/>
          <p:nvPr/>
        </p:nvCxnSpPr>
        <p:spPr>
          <a:xfrm rot="10800000">
            <a:off x="1211417" y="2746654"/>
            <a:ext cx="1531172" cy="739567"/>
          </a:xfrm>
          <a:prstGeom prst="bentConnector3">
            <a:avLst/>
          </a:prstGeom>
          <a:ln w="28575">
            <a:solidFill>
              <a:srgbClr val="4D4948"/>
            </a:solidFill>
          </a:ln>
        </p:spPr>
        <p:style>
          <a:lnRef idx="1">
            <a:schemeClr val="accent1"/>
          </a:lnRef>
          <a:fillRef idx="0">
            <a:schemeClr val="accent1"/>
          </a:fillRef>
          <a:effectRef idx="0">
            <a:schemeClr val="accent1"/>
          </a:effectRef>
          <a:fontRef idx="minor">
            <a:schemeClr val="tx1"/>
          </a:fontRef>
        </p:style>
      </p:cxnSp>
      <p:sp>
        <p:nvSpPr>
          <p:cNvPr id="86" name="TextBox 85"/>
          <p:cNvSpPr txBox="1"/>
          <p:nvPr/>
        </p:nvSpPr>
        <p:spPr>
          <a:xfrm>
            <a:off x="349974" y="2267551"/>
            <a:ext cx="551754" cy="380104"/>
          </a:xfrm>
          <a:prstGeom prst="rect">
            <a:avLst/>
          </a:prstGeom>
        </p:spPr>
        <p:txBody>
          <a:bodyPr wrap="none" rtlCol="0" anchor="ctr">
            <a:spAutoFit/>
          </a:bodyPr>
          <a:lstStyle/>
          <a:p>
            <a:pPr algn="ctr">
              <a:lnSpc>
                <a:spcPct val="85000"/>
              </a:lnSpc>
            </a:pPr>
            <a:r>
              <a:rPr lang="en-US" sz="1100" b="1" kern="0" dirty="0" smtClean="0"/>
              <a:t>ETX-2i</a:t>
            </a:r>
          </a:p>
          <a:p>
            <a:pPr algn="ctr">
              <a:lnSpc>
                <a:spcPct val="85000"/>
              </a:lnSpc>
            </a:pPr>
            <a:r>
              <a:rPr lang="en-US" sz="1100" b="1" kern="0" dirty="0" smtClean="0"/>
              <a:t>“B”</a:t>
            </a:r>
          </a:p>
        </p:txBody>
      </p:sp>
      <p:sp>
        <p:nvSpPr>
          <p:cNvPr id="87" name="TextBox 86"/>
          <p:cNvSpPr txBox="1"/>
          <p:nvPr/>
        </p:nvSpPr>
        <p:spPr>
          <a:xfrm>
            <a:off x="2460249" y="3304368"/>
            <a:ext cx="365806" cy="246221"/>
          </a:xfrm>
          <a:prstGeom prst="rect">
            <a:avLst/>
          </a:prstGeom>
        </p:spPr>
        <p:txBody>
          <a:bodyPr wrap="none" rtlCol="0" anchor="ctr">
            <a:spAutoFit/>
          </a:bodyPr>
          <a:lstStyle/>
          <a:p>
            <a:pPr algn="ctr"/>
            <a:r>
              <a:rPr lang="en-US" sz="1000" kern="0" dirty="0" smtClean="0"/>
              <a:t>1/2</a:t>
            </a:r>
          </a:p>
        </p:txBody>
      </p:sp>
      <p:sp>
        <p:nvSpPr>
          <p:cNvPr id="88" name="TextBox 87"/>
          <p:cNvSpPr txBox="1"/>
          <p:nvPr/>
        </p:nvSpPr>
        <p:spPr>
          <a:xfrm>
            <a:off x="1130129" y="2548107"/>
            <a:ext cx="388405" cy="246221"/>
          </a:xfrm>
          <a:prstGeom prst="rect">
            <a:avLst/>
          </a:prstGeom>
        </p:spPr>
        <p:txBody>
          <a:bodyPr wrap="square" rtlCol="0" anchor="ctr">
            <a:spAutoFit/>
          </a:bodyPr>
          <a:lstStyle/>
          <a:p>
            <a:pPr algn="ctr"/>
            <a:r>
              <a:rPr lang="en-US" sz="1000" kern="0" dirty="0" smtClean="0"/>
              <a:t>0/1</a:t>
            </a:r>
          </a:p>
        </p:txBody>
      </p:sp>
      <p:cxnSp>
        <p:nvCxnSpPr>
          <p:cNvPr id="89" name="Elbow Connector 88"/>
          <p:cNvCxnSpPr/>
          <p:nvPr/>
        </p:nvCxnSpPr>
        <p:spPr>
          <a:xfrm flipV="1">
            <a:off x="5804677" y="2748677"/>
            <a:ext cx="2362305" cy="738192"/>
          </a:xfrm>
          <a:prstGeom prst="bentConnector3">
            <a:avLst>
              <a:gd name="adj1" fmla="val 55865"/>
            </a:avLst>
          </a:prstGeom>
          <a:ln w="28575">
            <a:solidFill>
              <a:srgbClr val="4D4948"/>
            </a:solidFill>
          </a:ln>
        </p:spPr>
        <p:style>
          <a:lnRef idx="1">
            <a:schemeClr val="accent1"/>
          </a:lnRef>
          <a:fillRef idx="0">
            <a:schemeClr val="accent1"/>
          </a:fillRef>
          <a:effectRef idx="0">
            <a:schemeClr val="accent1"/>
          </a:effectRef>
          <a:fontRef idx="minor">
            <a:schemeClr val="tx1"/>
          </a:fontRef>
        </p:style>
      </p:cxnSp>
      <p:sp>
        <p:nvSpPr>
          <p:cNvPr id="92" name="TextBox 91"/>
          <p:cNvSpPr txBox="1"/>
          <p:nvPr/>
        </p:nvSpPr>
        <p:spPr>
          <a:xfrm>
            <a:off x="8143364" y="2293277"/>
            <a:ext cx="793808" cy="236218"/>
          </a:xfrm>
          <a:prstGeom prst="rect">
            <a:avLst/>
          </a:prstGeom>
        </p:spPr>
        <p:txBody>
          <a:bodyPr wrap="none" rtlCol="0" anchor="ctr">
            <a:spAutoFit/>
          </a:bodyPr>
          <a:lstStyle/>
          <a:p>
            <a:pPr algn="ctr">
              <a:lnSpc>
                <a:spcPct val="85000"/>
              </a:lnSpc>
            </a:pPr>
            <a:r>
              <a:rPr lang="en-US" sz="1100" b="1" kern="0" dirty="0" smtClean="0"/>
              <a:t>ETX-2i “</a:t>
            </a:r>
            <a:r>
              <a:rPr lang="en-US" sz="1100" b="1" kern="0" dirty="0"/>
              <a:t>D</a:t>
            </a:r>
            <a:r>
              <a:rPr lang="en-US" sz="1100" b="1" kern="0" dirty="0" smtClean="0"/>
              <a:t>”</a:t>
            </a:r>
          </a:p>
        </p:txBody>
      </p:sp>
      <p:sp>
        <p:nvSpPr>
          <p:cNvPr id="93" name="TextBox 92"/>
          <p:cNvSpPr txBox="1"/>
          <p:nvPr/>
        </p:nvSpPr>
        <p:spPr>
          <a:xfrm>
            <a:off x="5814824" y="3317672"/>
            <a:ext cx="365806" cy="246221"/>
          </a:xfrm>
          <a:prstGeom prst="rect">
            <a:avLst/>
          </a:prstGeom>
        </p:spPr>
        <p:txBody>
          <a:bodyPr wrap="square" rtlCol="0" anchor="ctr">
            <a:spAutoFit/>
          </a:bodyPr>
          <a:lstStyle/>
          <a:p>
            <a:pPr algn="ctr"/>
            <a:r>
              <a:rPr lang="en-US" sz="1000" kern="0" dirty="0" smtClean="0"/>
              <a:t>1/2</a:t>
            </a:r>
          </a:p>
        </p:txBody>
      </p:sp>
      <p:sp>
        <p:nvSpPr>
          <p:cNvPr id="94" name="TextBox 93"/>
          <p:cNvSpPr txBox="1"/>
          <p:nvPr/>
        </p:nvSpPr>
        <p:spPr>
          <a:xfrm>
            <a:off x="7848368" y="2562034"/>
            <a:ext cx="399081" cy="246221"/>
          </a:xfrm>
          <a:prstGeom prst="rect">
            <a:avLst/>
          </a:prstGeom>
        </p:spPr>
        <p:txBody>
          <a:bodyPr wrap="square" rtlCol="0" anchor="ctr">
            <a:spAutoFit/>
          </a:bodyPr>
          <a:lstStyle/>
          <a:p>
            <a:pPr algn="ctr"/>
            <a:r>
              <a:rPr lang="en-US" sz="1000" kern="0" dirty="0" smtClean="0"/>
              <a:t>0/1</a:t>
            </a:r>
          </a:p>
        </p:txBody>
      </p:sp>
      <p:sp>
        <p:nvSpPr>
          <p:cNvPr id="95" name="TextBox 94"/>
          <p:cNvSpPr txBox="1"/>
          <p:nvPr/>
        </p:nvSpPr>
        <p:spPr>
          <a:xfrm>
            <a:off x="2460249" y="3527667"/>
            <a:ext cx="365806" cy="246221"/>
          </a:xfrm>
          <a:prstGeom prst="rect">
            <a:avLst/>
          </a:prstGeom>
        </p:spPr>
        <p:txBody>
          <a:bodyPr wrap="none" rtlCol="0" anchor="ctr">
            <a:spAutoFit/>
          </a:bodyPr>
          <a:lstStyle/>
          <a:p>
            <a:pPr algn="ctr"/>
            <a:r>
              <a:rPr lang="en-US" sz="1000" kern="0" dirty="0" smtClean="0"/>
              <a:t>1/3</a:t>
            </a:r>
          </a:p>
        </p:txBody>
      </p:sp>
      <p:cxnSp>
        <p:nvCxnSpPr>
          <p:cNvPr id="96" name="Elbow Connector 95"/>
          <p:cNvCxnSpPr/>
          <p:nvPr/>
        </p:nvCxnSpPr>
        <p:spPr>
          <a:xfrm flipV="1">
            <a:off x="855927" y="3721246"/>
            <a:ext cx="1879696" cy="249790"/>
          </a:xfrm>
          <a:prstGeom prst="bentConnector3">
            <a:avLst>
              <a:gd name="adj1" fmla="val 50000"/>
            </a:avLst>
          </a:prstGeom>
          <a:ln w="28575">
            <a:solidFill>
              <a:srgbClr val="4D4948"/>
            </a:solidFill>
          </a:ln>
        </p:spPr>
        <p:style>
          <a:lnRef idx="1">
            <a:schemeClr val="accent1"/>
          </a:lnRef>
          <a:fillRef idx="0">
            <a:schemeClr val="accent1"/>
          </a:fillRef>
          <a:effectRef idx="0">
            <a:schemeClr val="accent1"/>
          </a:effectRef>
          <a:fontRef idx="minor">
            <a:schemeClr val="tx1"/>
          </a:fontRef>
        </p:style>
      </p:cxnSp>
      <p:pic>
        <p:nvPicPr>
          <p:cNvPr id="97" name="Picture 96" descr="Switch.png"/>
          <p:cNvPicPr>
            <a:picLocks noChangeAspect="1"/>
          </p:cNvPicPr>
          <p:nvPr/>
        </p:nvPicPr>
        <p:blipFill>
          <a:blip r:embed="rId2" cstate="print"/>
          <a:stretch>
            <a:fillRect/>
          </a:stretch>
        </p:blipFill>
        <p:spPr>
          <a:xfrm>
            <a:off x="432422" y="4488968"/>
            <a:ext cx="359665" cy="359665"/>
          </a:xfrm>
          <a:prstGeom prst="rect">
            <a:avLst/>
          </a:prstGeom>
        </p:spPr>
      </p:pic>
      <p:pic>
        <p:nvPicPr>
          <p:cNvPr id="98" name="Picture 97" descr="MiNIDIconL.png"/>
          <p:cNvPicPr>
            <a:picLocks noChangeAspect="1"/>
          </p:cNvPicPr>
          <p:nvPr/>
        </p:nvPicPr>
        <p:blipFill>
          <a:blip r:embed="rId3" cstate="print"/>
          <a:stretch>
            <a:fillRect/>
          </a:stretch>
        </p:blipFill>
        <p:spPr>
          <a:xfrm>
            <a:off x="711902" y="4595777"/>
            <a:ext cx="413973" cy="128792"/>
          </a:xfrm>
          <a:prstGeom prst="rect">
            <a:avLst/>
          </a:prstGeom>
        </p:spPr>
      </p:pic>
      <p:sp>
        <p:nvSpPr>
          <p:cNvPr id="99" name="TextBox 98"/>
          <p:cNvSpPr txBox="1"/>
          <p:nvPr/>
        </p:nvSpPr>
        <p:spPr>
          <a:xfrm>
            <a:off x="575590" y="4359140"/>
            <a:ext cx="1032655" cy="261610"/>
          </a:xfrm>
          <a:prstGeom prst="rect">
            <a:avLst/>
          </a:prstGeom>
        </p:spPr>
        <p:txBody>
          <a:bodyPr wrap="none" rtlCol="0" anchor="ctr">
            <a:spAutoFit/>
          </a:bodyPr>
          <a:lstStyle/>
          <a:p>
            <a:pPr algn="ctr"/>
            <a:r>
              <a:rPr lang="en-US" sz="1100" b="1" kern="0" dirty="0" err="1" smtClean="0"/>
              <a:t>MiNID</a:t>
            </a:r>
            <a:r>
              <a:rPr lang="en-US" sz="1100" b="1" kern="0" dirty="0" smtClean="0"/>
              <a:t>-SLV “F”</a:t>
            </a:r>
          </a:p>
        </p:txBody>
      </p:sp>
      <p:cxnSp>
        <p:nvCxnSpPr>
          <p:cNvPr id="100" name="Elbow Connector 99"/>
          <p:cNvCxnSpPr>
            <a:stCxn id="98" idx="3"/>
          </p:cNvCxnSpPr>
          <p:nvPr/>
        </p:nvCxnSpPr>
        <p:spPr>
          <a:xfrm flipV="1">
            <a:off x="1125875" y="3923499"/>
            <a:ext cx="1654703" cy="736674"/>
          </a:xfrm>
          <a:prstGeom prst="bentConnector3">
            <a:avLst>
              <a:gd name="adj1" fmla="val 50000"/>
            </a:avLst>
          </a:prstGeom>
          <a:ln w="28575">
            <a:solidFill>
              <a:srgbClr val="4D4948"/>
            </a:solidFill>
          </a:ln>
        </p:spPr>
        <p:style>
          <a:lnRef idx="1">
            <a:schemeClr val="accent1"/>
          </a:lnRef>
          <a:fillRef idx="0">
            <a:schemeClr val="accent1"/>
          </a:fillRef>
          <a:effectRef idx="0">
            <a:schemeClr val="accent1"/>
          </a:effectRef>
          <a:fontRef idx="minor">
            <a:schemeClr val="tx1"/>
          </a:fontRef>
        </p:style>
      </p:cxnSp>
      <p:pic>
        <p:nvPicPr>
          <p:cNvPr id="101" name="Picture 100" descr="Switch.png"/>
          <p:cNvPicPr>
            <a:picLocks noChangeAspect="1"/>
          </p:cNvPicPr>
          <p:nvPr/>
        </p:nvPicPr>
        <p:blipFill>
          <a:blip r:embed="rId2" cstate="print"/>
          <a:stretch>
            <a:fillRect/>
          </a:stretch>
        </p:blipFill>
        <p:spPr>
          <a:xfrm>
            <a:off x="446019" y="3823316"/>
            <a:ext cx="359665" cy="359665"/>
          </a:xfrm>
          <a:prstGeom prst="rect">
            <a:avLst/>
          </a:prstGeom>
        </p:spPr>
      </p:pic>
      <p:pic>
        <p:nvPicPr>
          <p:cNvPr id="102" name="Picture 101" descr="MiNIDIconL.png"/>
          <p:cNvPicPr>
            <a:picLocks noChangeAspect="1"/>
          </p:cNvPicPr>
          <p:nvPr/>
        </p:nvPicPr>
        <p:blipFill>
          <a:blip r:embed="rId3" cstate="print"/>
          <a:stretch>
            <a:fillRect/>
          </a:stretch>
        </p:blipFill>
        <p:spPr>
          <a:xfrm>
            <a:off x="725499" y="3930125"/>
            <a:ext cx="413973" cy="128792"/>
          </a:xfrm>
          <a:prstGeom prst="rect">
            <a:avLst/>
          </a:prstGeom>
        </p:spPr>
      </p:pic>
      <p:sp>
        <p:nvSpPr>
          <p:cNvPr id="103" name="TextBox 102"/>
          <p:cNvSpPr txBox="1"/>
          <p:nvPr/>
        </p:nvSpPr>
        <p:spPr>
          <a:xfrm>
            <a:off x="615635" y="3693488"/>
            <a:ext cx="979756" cy="261610"/>
          </a:xfrm>
          <a:prstGeom prst="rect">
            <a:avLst/>
          </a:prstGeom>
        </p:spPr>
        <p:txBody>
          <a:bodyPr wrap="none" rtlCol="0" anchor="ctr">
            <a:spAutoFit/>
          </a:bodyPr>
          <a:lstStyle/>
          <a:p>
            <a:pPr algn="ctr"/>
            <a:r>
              <a:rPr lang="en-US" sz="1100" b="1" kern="0" dirty="0" err="1" smtClean="0"/>
              <a:t>MiNID</a:t>
            </a:r>
            <a:r>
              <a:rPr lang="en-US" sz="1100" b="1" kern="0" dirty="0" smtClean="0"/>
              <a:t>-SA “E”</a:t>
            </a:r>
          </a:p>
        </p:txBody>
      </p:sp>
      <p:sp>
        <p:nvSpPr>
          <p:cNvPr id="104" name="TextBox 103"/>
          <p:cNvSpPr txBox="1"/>
          <p:nvPr/>
        </p:nvSpPr>
        <p:spPr>
          <a:xfrm>
            <a:off x="5814824" y="3736599"/>
            <a:ext cx="365806" cy="246221"/>
          </a:xfrm>
          <a:prstGeom prst="rect">
            <a:avLst/>
          </a:prstGeom>
        </p:spPr>
        <p:txBody>
          <a:bodyPr wrap="none" rtlCol="0" anchor="ctr">
            <a:spAutoFit/>
          </a:bodyPr>
          <a:lstStyle/>
          <a:p>
            <a:pPr algn="ctr"/>
            <a:r>
              <a:rPr lang="en-US" sz="1000" kern="0" dirty="0" smtClean="0"/>
              <a:t>1/4</a:t>
            </a:r>
          </a:p>
        </p:txBody>
      </p:sp>
      <p:cxnSp>
        <p:nvCxnSpPr>
          <p:cNvPr id="105" name="Elbow Connector 104"/>
          <p:cNvCxnSpPr>
            <a:endCxn id="107" idx="1"/>
          </p:cNvCxnSpPr>
          <p:nvPr/>
        </p:nvCxnSpPr>
        <p:spPr>
          <a:xfrm>
            <a:off x="5804350" y="3924394"/>
            <a:ext cx="2474043" cy="742111"/>
          </a:xfrm>
          <a:prstGeom prst="bentConnector3">
            <a:avLst>
              <a:gd name="adj1" fmla="val 46267"/>
            </a:avLst>
          </a:prstGeom>
          <a:ln w="28575">
            <a:solidFill>
              <a:srgbClr val="4D4948"/>
            </a:solidFill>
          </a:ln>
        </p:spPr>
        <p:style>
          <a:lnRef idx="1">
            <a:schemeClr val="accent1"/>
          </a:lnRef>
          <a:fillRef idx="0">
            <a:schemeClr val="accent1"/>
          </a:fillRef>
          <a:effectRef idx="0">
            <a:schemeClr val="accent1"/>
          </a:effectRef>
          <a:fontRef idx="minor">
            <a:schemeClr val="tx1"/>
          </a:fontRef>
        </p:style>
      </p:cxnSp>
      <p:pic>
        <p:nvPicPr>
          <p:cNvPr id="106" name="Picture 105" descr="Switch.png"/>
          <p:cNvPicPr>
            <a:picLocks noChangeAspect="1"/>
          </p:cNvPicPr>
          <p:nvPr/>
        </p:nvPicPr>
        <p:blipFill>
          <a:blip r:embed="rId2" cstate="print"/>
          <a:stretch>
            <a:fillRect/>
          </a:stretch>
        </p:blipFill>
        <p:spPr>
          <a:xfrm>
            <a:off x="8587650" y="4488637"/>
            <a:ext cx="359665" cy="359665"/>
          </a:xfrm>
          <a:prstGeom prst="rect">
            <a:avLst/>
          </a:prstGeom>
        </p:spPr>
      </p:pic>
      <p:pic>
        <p:nvPicPr>
          <p:cNvPr id="107" name="Picture 106" descr="MiNIDIconL.png"/>
          <p:cNvPicPr>
            <a:picLocks noChangeAspect="1"/>
          </p:cNvPicPr>
          <p:nvPr/>
        </p:nvPicPr>
        <p:blipFill>
          <a:blip r:embed="rId3" cstate="print"/>
          <a:stretch>
            <a:fillRect/>
          </a:stretch>
        </p:blipFill>
        <p:spPr>
          <a:xfrm>
            <a:off x="8278393" y="4602109"/>
            <a:ext cx="413973" cy="128792"/>
          </a:xfrm>
          <a:prstGeom prst="rect">
            <a:avLst/>
          </a:prstGeom>
        </p:spPr>
      </p:pic>
      <p:sp>
        <p:nvSpPr>
          <p:cNvPr id="108" name="TextBox 107"/>
          <p:cNvSpPr txBox="1"/>
          <p:nvPr/>
        </p:nvSpPr>
        <p:spPr>
          <a:xfrm>
            <a:off x="7704465" y="4402317"/>
            <a:ext cx="1048685" cy="261610"/>
          </a:xfrm>
          <a:prstGeom prst="rect">
            <a:avLst/>
          </a:prstGeom>
        </p:spPr>
        <p:txBody>
          <a:bodyPr wrap="none" rtlCol="0" anchor="ctr">
            <a:spAutoFit/>
          </a:bodyPr>
          <a:lstStyle/>
          <a:p>
            <a:pPr algn="ctr"/>
            <a:r>
              <a:rPr lang="en-US" sz="1100" b="1" kern="0" dirty="0" err="1" smtClean="0"/>
              <a:t>MiNID</a:t>
            </a:r>
            <a:r>
              <a:rPr lang="en-US" sz="1100" b="1" kern="0" dirty="0" smtClean="0"/>
              <a:t>-SLV “B”</a:t>
            </a:r>
          </a:p>
        </p:txBody>
      </p:sp>
      <p:sp>
        <p:nvSpPr>
          <p:cNvPr id="111" name="TextBox 110"/>
          <p:cNvSpPr txBox="1"/>
          <p:nvPr/>
        </p:nvSpPr>
        <p:spPr>
          <a:xfrm>
            <a:off x="4183468" y="6523098"/>
            <a:ext cx="551754" cy="380103"/>
          </a:xfrm>
          <a:prstGeom prst="rect">
            <a:avLst/>
          </a:prstGeom>
        </p:spPr>
        <p:txBody>
          <a:bodyPr wrap="none" rtlCol="0" anchor="ctr">
            <a:spAutoFit/>
          </a:bodyPr>
          <a:lstStyle/>
          <a:p>
            <a:pPr algn="ctr">
              <a:lnSpc>
                <a:spcPct val="85000"/>
              </a:lnSpc>
            </a:pPr>
            <a:r>
              <a:rPr lang="en-US" sz="1100" b="1" kern="0" dirty="0" smtClean="0"/>
              <a:t>ETX-2i</a:t>
            </a:r>
          </a:p>
          <a:p>
            <a:pPr algn="ctr">
              <a:lnSpc>
                <a:spcPct val="85000"/>
              </a:lnSpc>
            </a:pPr>
            <a:r>
              <a:rPr lang="en-US" sz="1100" b="1" kern="0" dirty="0" smtClean="0"/>
              <a:t>“F”</a:t>
            </a:r>
          </a:p>
        </p:txBody>
      </p:sp>
      <p:cxnSp>
        <p:nvCxnSpPr>
          <p:cNvPr id="112" name="Elbow Connector 56"/>
          <p:cNvCxnSpPr/>
          <p:nvPr/>
        </p:nvCxnSpPr>
        <p:spPr>
          <a:xfrm>
            <a:off x="4445521" y="4769584"/>
            <a:ext cx="16530" cy="1599721"/>
          </a:xfrm>
          <a:prstGeom prst="straightConnector1">
            <a:avLst/>
          </a:prstGeom>
          <a:ln w="28575">
            <a:solidFill>
              <a:srgbClr val="4D4948"/>
            </a:solidFill>
          </a:ln>
        </p:spPr>
        <p:style>
          <a:lnRef idx="1">
            <a:schemeClr val="accent1"/>
          </a:lnRef>
          <a:fillRef idx="0">
            <a:schemeClr val="accent1"/>
          </a:fillRef>
          <a:effectRef idx="0">
            <a:schemeClr val="accent1"/>
          </a:effectRef>
          <a:fontRef idx="minor">
            <a:schemeClr val="tx1"/>
          </a:fontRef>
        </p:style>
      </p:cxnSp>
      <p:sp>
        <p:nvSpPr>
          <p:cNvPr id="113" name="TextBox 112"/>
          <p:cNvSpPr txBox="1"/>
          <p:nvPr/>
        </p:nvSpPr>
        <p:spPr>
          <a:xfrm>
            <a:off x="4387586" y="4796247"/>
            <a:ext cx="365806" cy="246221"/>
          </a:xfrm>
          <a:prstGeom prst="rect">
            <a:avLst/>
          </a:prstGeom>
        </p:spPr>
        <p:txBody>
          <a:bodyPr wrap="none" rtlCol="0" anchor="ctr">
            <a:spAutoFit/>
          </a:bodyPr>
          <a:lstStyle/>
          <a:p>
            <a:pPr algn="ctr"/>
            <a:r>
              <a:rPr lang="en-US" sz="1000" kern="0" dirty="0" smtClean="0"/>
              <a:t>1/2</a:t>
            </a:r>
          </a:p>
        </p:txBody>
      </p:sp>
      <p:sp>
        <p:nvSpPr>
          <p:cNvPr id="114" name="TextBox 113"/>
          <p:cNvSpPr txBox="1"/>
          <p:nvPr/>
        </p:nvSpPr>
        <p:spPr>
          <a:xfrm>
            <a:off x="4390844" y="6116818"/>
            <a:ext cx="365806" cy="246221"/>
          </a:xfrm>
          <a:prstGeom prst="rect">
            <a:avLst/>
          </a:prstGeom>
        </p:spPr>
        <p:txBody>
          <a:bodyPr wrap="none" rtlCol="0" anchor="ctr">
            <a:spAutoFit/>
          </a:bodyPr>
          <a:lstStyle/>
          <a:p>
            <a:pPr algn="ctr"/>
            <a:r>
              <a:rPr lang="en-US" sz="1000" kern="0" dirty="0" smtClean="0"/>
              <a:t>0/1</a:t>
            </a:r>
          </a:p>
        </p:txBody>
      </p:sp>
      <p:sp>
        <p:nvSpPr>
          <p:cNvPr id="115" name="TextBox 114"/>
          <p:cNvSpPr txBox="1"/>
          <p:nvPr/>
        </p:nvSpPr>
        <p:spPr>
          <a:xfrm>
            <a:off x="2460249" y="3725209"/>
            <a:ext cx="365806" cy="246221"/>
          </a:xfrm>
          <a:prstGeom prst="rect">
            <a:avLst/>
          </a:prstGeom>
        </p:spPr>
        <p:txBody>
          <a:bodyPr wrap="none" rtlCol="0" anchor="ctr">
            <a:spAutoFit/>
          </a:bodyPr>
          <a:lstStyle/>
          <a:p>
            <a:pPr algn="ctr"/>
            <a:r>
              <a:rPr lang="en-US" sz="1000" kern="0" dirty="0" smtClean="0"/>
              <a:t>1/4</a:t>
            </a:r>
          </a:p>
        </p:txBody>
      </p:sp>
      <p:cxnSp>
        <p:nvCxnSpPr>
          <p:cNvPr id="116" name="Elbow Connector 115"/>
          <p:cNvCxnSpPr>
            <a:endCxn id="118" idx="1"/>
          </p:cNvCxnSpPr>
          <p:nvPr/>
        </p:nvCxnSpPr>
        <p:spPr>
          <a:xfrm>
            <a:off x="4818817" y="4792919"/>
            <a:ext cx="1941162" cy="1382614"/>
          </a:xfrm>
          <a:prstGeom prst="bentConnector3">
            <a:avLst>
              <a:gd name="adj1" fmla="val 22055"/>
            </a:avLst>
          </a:prstGeom>
          <a:ln w="28575">
            <a:solidFill>
              <a:srgbClr val="4D4948"/>
            </a:solidFill>
          </a:ln>
        </p:spPr>
        <p:style>
          <a:lnRef idx="1">
            <a:schemeClr val="accent1"/>
          </a:lnRef>
          <a:fillRef idx="0">
            <a:schemeClr val="accent1"/>
          </a:fillRef>
          <a:effectRef idx="0">
            <a:schemeClr val="accent1"/>
          </a:effectRef>
          <a:fontRef idx="minor">
            <a:schemeClr val="tx1"/>
          </a:fontRef>
        </p:style>
      </p:cxnSp>
      <p:pic>
        <p:nvPicPr>
          <p:cNvPr id="117" name="Picture 116" descr="Switch.png"/>
          <p:cNvPicPr>
            <a:picLocks noChangeAspect="1"/>
          </p:cNvPicPr>
          <p:nvPr/>
        </p:nvPicPr>
        <p:blipFill>
          <a:blip r:embed="rId2" cstate="print"/>
          <a:stretch>
            <a:fillRect/>
          </a:stretch>
        </p:blipFill>
        <p:spPr>
          <a:xfrm>
            <a:off x="7069236" y="5997665"/>
            <a:ext cx="359665" cy="359665"/>
          </a:xfrm>
          <a:prstGeom prst="rect">
            <a:avLst/>
          </a:prstGeom>
        </p:spPr>
      </p:pic>
      <p:pic>
        <p:nvPicPr>
          <p:cNvPr id="118" name="Picture 117" descr="MiNIDIconL.png"/>
          <p:cNvPicPr>
            <a:picLocks noChangeAspect="1"/>
          </p:cNvPicPr>
          <p:nvPr/>
        </p:nvPicPr>
        <p:blipFill>
          <a:blip r:embed="rId3" cstate="print"/>
          <a:stretch>
            <a:fillRect/>
          </a:stretch>
        </p:blipFill>
        <p:spPr>
          <a:xfrm>
            <a:off x="6759979" y="6111137"/>
            <a:ext cx="413973" cy="128792"/>
          </a:xfrm>
          <a:prstGeom prst="rect">
            <a:avLst/>
          </a:prstGeom>
        </p:spPr>
      </p:pic>
      <p:sp>
        <p:nvSpPr>
          <p:cNvPr id="119" name="TextBox 118"/>
          <p:cNvSpPr txBox="1"/>
          <p:nvPr/>
        </p:nvSpPr>
        <p:spPr>
          <a:xfrm>
            <a:off x="6220524" y="5902572"/>
            <a:ext cx="1058303" cy="261610"/>
          </a:xfrm>
          <a:prstGeom prst="rect">
            <a:avLst/>
          </a:prstGeom>
        </p:spPr>
        <p:txBody>
          <a:bodyPr wrap="none" rtlCol="0" anchor="ctr">
            <a:spAutoFit/>
          </a:bodyPr>
          <a:lstStyle/>
          <a:p>
            <a:pPr algn="ctr"/>
            <a:r>
              <a:rPr lang="en-US" sz="1100" b="1" kern="0" dirty="0" err="1" smtClean="0"/>
              <a:t>MiNID</a:t>
            </a:r>
            <a:r>
              <a:rPr lang="en-US" sz="1100" b="1" kern="0" dirty="0" smtClean="0"/>
              <a:t>-SLV “D”</a:t>
            </a:r>
          </a:p>
        </p:txBody>
      </p:sp>
      <p:sp>
        <p:nvSpPr>
          <p:cNvPr id="120" name="TextBox 119"/>
          <p:cNvSpPr txBox="1"/>
          <p:nvPr/>
        </p:nvSpPr>
        <p:spPr>
          <a:xfrm>
            <a:off x="4874834" y="4752779"/>
            <a:ext cx="397960" cy="246221"/>
          </a:xfrm>
          <a:prstGeom prst="rect">
            <a:avLst/>
          </a:prstGeom>
        </p:spPr>
        <p:txBody>
          <a:bodyPr wrap="square" rtlCol="0" anchor="ctr">
            <a:spAutoFit/>
          </a:bodyPr>
          <a:lstStyle/>
          <a:p>
            <a:pPr algn="ctr"/>
            <a:r>
              <a:rPr lang="en-US" sz="1000" kern="0" dirty="0" smtClean="0"/>
              <a:t>1/3</a:t>
            </a:r>
          </a:p>
        </p:txBody>
      </p:sp>
      <p:grpSp>
        <p:nvGrpSpPr>
          <p:cNvPr id="55" name="Group 54"/>
          <p:cNvGrpSpPr/>
          <p:nvPr/>
        </p:nvGrpSpPr>
        <p:grpSpPr>
          <a:xfrm>
            <a:off x="3525522" y="4363459"/>
            <a:ext cx="1501965" cy="481543"/>
            <a:chOff x="6988187" y="2541128"/>
            <a:chExt cx="1212722" cy="351390"/>
          </a:xfrm>
        </p:grpSpPr>
        <p:pic>
          <p:nvPicPr>
            <p:cNvPr id="64" name="Picture 63" descr="RAD 1U_Wide.png"/>
            <p:cNvPicPr>
              <a:picLocks noChangeAspect="1"/>
            </p:cNvPicPr>
            <p:nvPr/>
          </p:nvPicPr>
          <p:blipFill>
            <a:blip r:embed="rId5" cstate="print"/>
            <a:stretch>
              <a:fillRect/>
            </a:stretch>
          </p:blipFill>
          <p:spPr>
            <a:xfrm>
              <a:off x="6988187" y="2541128"/>
              <a:ext cx="1212722" cy="351390"/>
            </a:xfrm>
            <a:prstGeom prst="rect">
              <a:avLst/>
            </a:prstGeom>
          </p:spPr>
        </p:pic>
        <p:sp>
          <p:nvSpPr>
            <p:cNvPr id="65" name="TextBox 64"/>
            <p:cNvSpPr txBox="1"/>
            <p:nvPr/>
          </p:nvSpPr>
          <p:spPr>
            <a:xfrm>
              <a:off x="7296758" y="2612412"/>
              <a:ext cx="745717" cy="261610"/>
            </a:xfrm>
            <a:prstGeom prst="rect">
              <a:avLst/>
            </a:prstGeom>
          </p:spPr>
          <p:txBody>
            <a:bodyPr wrap="none" rtlCol="0" anchor="ctr">
              <a:spAutoFit/>
            </a:bodyPr>
            <a:lstStyle/>
            <a:p>
              <a:pPr algn="ctr"/>
              <a:r>
                <a:rPr lang="en-US" sz="1100" b="1" kern="0" dirty="0" smtClean="0"/>
                <a:t>ETX-220A</a:t>
              </a:r>
            </a:p>
          </p:txBody>
        </p:sp>
      </p:grpSp>
      <p:grpSp>
        <p:nvGrpSpPr>
          <p:cNvPr id="121" name="Group 120"/>
          <p:cNvGrpSpPr/>
          <p:nvPr/>
        </p:nvGrpSpPr>
        <p:grpSpPr>
          <a:xfrm>
            <a:off x="4741547" y="3299587"/>
            <a:ext cx="1108147" cy="666159"/>
            <a:chOff x="5857747" y="2456653"/>
            <a:chExt cx="862586" cy="435865"/>
          </a:xfrm>
        </p:grpSpPr>
        <p:pic>
          <p:nvPicPr>
            <p:cNvPr id="122" name="Picture 121" descr="RAD 2U_Modules.png"/>
            <p:cNvPicPr>
              <a:picLocks noChangeAspect="1"/>
            </p:cNvPicPr>
            <p:nvPr/>
          </p:nvPicPr>
          <p:blipFill>
            <a:blip r:embed="rId4" cstate="print"/>
            <a:stretch>
              <a:fillRect/>
            </a:stretch>
          </p:blipFill>
          <p:spPr>
            <a:xfrm>
              <a:off x="5857747" y="2456653"/>
              <a:ext cx="862586" cy="435865"/>
            </a:xfrm>
            <a:prstGeom prst="rect">
              <a:avLst/>
            </a:prstGeom>
          </p:spPr>
        </p:pic>
        <p:sp>
          <p:nvSpPr>
            <p:cNvPr id="123" name="TextBox 122"/>
            <p:cNvSpPr txBox="1"/>
            <p:nvPr/>
          </p:nvSpPr>
          <p:spPr>
            <a:xfrm>
              <a:off x="6132779" y="2583005"/>
              <a:ext cx="518081" cy="171170"/>
            </a:xfrm>
            <a:prstGeom prst="rect">
              <a:avLst/>
            </a:prstGeom>
          </p:spPr>
          <p:txBody>
            <a:bodyPr wrap="none" rtlCol="0" anchor="ctr">
              <a:spAutoFit/>
            </a:bodyPr>
            <a:lstStyle/>
            <a:p>
              <a:pPr algn="ctr"/>
              <a:r>
                <a:rPr lang="en-US" sz="1100" b="1" kern="0" dirty="0" smtClean="0"/>
                <a:t>ETX-5_B</a:t>
              </a:r>
            </a:p>
          </p:txBody>
        </p:sp>
      </p:grpSp>
      <p:sp>
        <p:nvSpPr>
          <p:cNvPr id="127" name="Oval 126"/>
          <p:cNvSpPr/>
          <p:nvPr/>
        </p:nvSpPr>
        <p:spPr>
          <a:xfrm>
            <a:off x="4144740" y="2328876"/>
            <a:ext cx="189328" cy="575334"/>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9" name="Picture 128"/>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356749" y="2465293"/>
            <a:ext cx="858377" cy="372217"/>
          </a:xfrm>
          <a:prstGeom prst="rect">
            <a:avLst/>
          </a:prstGeom>
        </p:spPr>
      </p:pic>
      <p:pic>
        <p:nvPicPr>
          <p:cNvPr id="130" name="Picture 129"/>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351510" y="1678756"/>
            <a:ext cx="858377" cy="372217"/>
          </a:xfrm>
          <a:prstGeom prst="rect">
            <a:avLst/>
          </a:prstGeom>
        </p:spPr>
      </p:pic>
      <p:pic>
        <p:nvPicPr>
          <p:cNvPr id="131" name="Picture 130"/>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8133568" y="1543752"/>
            <a:ext cx="858377" cy="372217"/>
          </a:xfrm>
          <a:prstGeom prst="rect">
            <a:avLst/>
          </a:prstGeom>
        </p:spPr>
      </p:pic>
      <p:pic>
        <p:nvPicPr>
          <p:cNvPr id="132" name="Picture 131"/>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8166982" y="2472851"/>
            <a:ext cx="858377" cy="372217"/>
          </a:xfrm>
          <a:prstGeom prst="rect">
            <a:avLst/>
          </a:prstGeom>
        </p:spPr>
      </p:pic>
      <p:pic>
        <p:nvPicPr>
          <p:cNvPr id="133" name="Picture 132"/>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218159" y="6189062"/>
            <a:ext cx="858377" cy="372217"/>
          </a:xfrm>
          <a:prstGeom prst="rect">
            <a:avLst/>
          </a:prstGeom>
        </p:spPr>
      </p:pic>
      <p:pic>
        <p:nvPicPr>
          <p:cNvPr id="134" name="Picture 133"/>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3224136" y="6194889"/>
            <a:ext cx="858377" cy="372217"/>
          </a:xfrm>
          <a:prstGeom prst="rect">
            <a:avLst/>
          </a:prstGeom>
        </p:spPr>
      </p:pic>
      <p:sp>
        <p:nvSpPr>
          <p:cNvPr id="135" name="TextBox 134"/>
          <p:cNvSpPr txBox="1"/>
          <p:nvPr/>
        </p:nvSpPr>
        <p:spPr>
          <a:xfrm>
            <a:off x="3418274" y="3081465"/>
            <a:ext cx="599844" cy="246221"/>
          </a:xfrm>
          <a:prstGeom prst="rect">
            <a:avLst/>
          </a:prstGeom>
        </p:spPr>
        <p:txBody>
          <a:bodyPr wrap="none" rtlCol="0" anchor="ctr">
            <a:spAutoFit/>
          </a:bodyPr>
          <a:lstStyle/>
          <a:p>
            <a:pPr algn="ctr"/>
            <a:r>
              <a:rPr lang="en-US" sz="1000" kern="0" dirty="0" smtClean="0"/>
              <a:t>MC-A/1</a:t>
            </a:r>
          </a:p>
        </p:txBody>
      </p:sp>
      <p:sp>
        <p:nvSpPr>
          <p:cNvPr id="136" name="TextBox 135"/>
          <p:cNvSpPr txBox="1"/>
          <p:nvPr/>
        </p:nvSpPr>
        <p:spPr>
          <a:xfrm>
            <a:off x="3704345" y="4161735"/>
            <a:ext cx="365806" cy="246221"/>
          </a:xfrm>
          <a:prstGeom prst="rect">
            <a:avLst/>
          </a:prstGeom>
        </p:spPr>
        <p:txBody>
          <a:bodyPr wrap="none" rtlCol="0" anchor="ctr">
            <a:spAutoFit/>
          </a:bodyPr>
          <a:lstStyle/>
          <a:p>
            <a:pPr algn="ctr"/>
            <a:r>
              <a:rPr lang="en-US" sz="1000" kern="0" dirty="0" smtClean="0"/>
              <a:t>4/1</a:t>
            </a:r>
          </a:p>
        </p:txBody>
      </p:sp>
      <p:sp>
        <p:nvSpPr>
          <p:cNvPr id="137" name="TextBox 136"/>
          <p:cNvSpPr txBox="1"/>
          <p:nvPr/>
        </p:nvSpPr>
        <p:spPr>
          <a:xfrm>
            <a:off x="4439809" y="4176105"/>
            <a:ext cx="365806" cy="246221"/>
          </a:xfrm>
          <a:prstGeom prst="rect">
            <a:avLst/>
          </a:prstGeom>
        </p:spPr>
        <p:txBody>
          <a:bodyPr wrap="none" rtlCol="0" anchor="ctr">
            <a:spAutoFit/>
          </a:bodyPr>
          <a:lstStyle/>
          <a:p>
            <a:pPr algn="ctr"/>
            <a:r>
              <a:rPr lang="en-US" sz="1000" kern="0" dirty="0" smtClean="0"/>
              <a:t>4/2</a:t>
            </a:r>
          </a:p>
        </p:txBody>
      </p:sp>
      <p:sp>
        <p:nvSpPr>
          <p:cNvPr id="138" name="Oval 137"/>
          <p:cNvSpPr/>
          <p:nvPr/>
        </p:nvSpPr>
        <p:spPr>
          <a:xfrm>
            <a:off x="3050421" y="3656451"/>
            <a:ext cx="539351" cy="254100"/>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000" b="1" dirty="0" smtClean="0">
                <a:solidFill>
                  <a:srgbClr val="FF0000"/>
                </a:solidFill>
              </a:rPr>
              <a:t>RPL</a:t>
            </a:r>
            <a:endParaRPr lang="en-US" sz="1000" b="1" dirty="0">
              <a:solidFill>
                <a:srgbClr val="FF0000"/>
              </a:solidFill>
            </a:endParaRPr>
          </a:p>
        </p:txBody>
      </p:sp>
      <p:sp>
        <p:nvSpPr>
          <p:cNvPr id="139" name="TextBox 138"/>
          <p:cNvSpPr txBox="1"/>
          <p:nvPr/>
        </p:nvSpPr>
        <p:spPr>
          <a:xfrm>
            <a:off x="2708925" y="2919778"/>
            <a:ext cx="590226" cy="246221"/>
          </a:xfrm>
          <a:prstGeom prst="rect">
            <a:avLst/>
          </a:prstGeom>
        </p:spPr>
        <p:txBody>
          <a:bodyPr wrap="none" rtlCol="0" anchor="ctr">
            <a:spAutoFit/>
          </a:bodyPr>
          <a:lstStyle/>
          <a:p>
            <a:pPr algn="ctr"/>
            <a:r>
              <a:rPr lang="en-US" sz="1000" kern="0" dirty="0" smtClean="0"/>
              <a:t>MC-A/2</a:t>
            </a:r>
          </a:p>
        </p:txBody>
      </p:sp>
      <p:sp>
        <p:nvSpPr>
          <p:cNvPr id="140" name="TextBox 139"/>
          <p:cNvSpPr txBox="1"/>
          <p:nvPr/>
        </p:nvSpPr>
        <p:spPr>
          <a:xfrm>
            <a:off x="4472407" y="3101347"/>
            <a:ext cx="599844" cy="246221"/>
          </a:xfrm>
          <a:prstGeom prst="rect">
            <a:avLst/>
          </a:prstGeom>
        </p:spPr>
        <p:txBody>
          <a:bodyPr wrap="none" rtlCol="0" anchor="ctr">
            <a:spAutoFit/>
          </a:bodyPr>
          <a:lstStyle/>
          <a:p>
            <a:pPr algn="ctr"/>
            <a:r>
              <a:rPr lang="en-US" sz="1000" kern="0" dirty="0" smtClean="0"/>
              <a:t>MC-A/1</a:t>
            </a:r>
          </a:p>
        </p:txBody>
      </p:sp>
      <p:sp>
        <p:nvSpPr>
          <p:cNvPr id="141" name="TextBox 140"/>
          <p:cNvSpPr txBox="1"/>
          <p:nvPr/>
        </p:nvSpPr>
        <p:spPr>
          <a:xfrm>
            <a:off x="5197543" y="2945187"/>
            <a:ext cx="590226" cy="246221"/>
          </a:xfrm>
          <a:prstGeom prst="rect">
            <a:avLst/>
          </a:prstGeom>
        </p:spPr>
        <p:txBody>
          <a:bodyPr wrap="none" rtlCol="0" anchor="ctr">
            <a:spAutoFit/>
          </a:bodyPr>
          <a:lstStyle/>
          <a:p>
            <a:pPr algn="ctr"/>
            <a:r>
              <a:rPr lang="en-US" sz="1000" kern="0" dirty="0" smtClean="0"/>
              <a:t>MC-A/2</a:t>
            </a:r>
          </a:p>
        </p:txBody>
      </p:sp>
      <p:sp>
        <p:nvSpPr>
          <p:cNvPr id="142" name="TextBox 141"/>
          <p:cNvSpPr txBox="1"/>
          <p:nvPr/>
        </p:nvSpPr>
        <p:spPr>
          <a:xfrm>
            <a:off x="4510502" y="3900986"/>
            <a:ext cx="590226" cy="246221"/>
          </a:xfrm>
          <a:prstGeom prst="rect">
            <a:avLst/>
          </a:prstGeom>
        </p:spPr>
        <p:txBody>
          <a:bodyPr wrap="none" rtlCol="0" anchor="ctr">
            <a:spAutoFit/>
          </a:bodyPr>
          <a:lstStyle/>
          <a:p>
            <a:pPr algn="ctr"/>
            <a:r>
              <a:rPr lang="en-US" sz="1000" kern="0" dirty="0" smtClean="0"/>
              <a:t>MC-A/3</a:t>
            </a:r>
          </a:p>
        </p:txBody>
      </p:sp>
      <p:sp>
        <p:nvSpPr>
          <p:cNvPr id="143" name="TextBox 142"/>
          <p:cNvSpPr txBox="1"/>
          <p:nvPr/>
        </p:nvSpPr>
        <p:spPr>
          <a:xfrm>
            <a:off x="3391486" y="3880752"/>
            <a:ext cx="590226" cy="246221"/>
          </a:xfrm>
          <a:prstGeom prst="rect">
            <a:avLst/>
          </a:prstGeom>
        </p:spPr>
        <p:txBody>
          <a:bodyPr wrap="none" rtlCol="0" anchor="ctr">
            <a:spAutoFit/>
          </a:bodyPr>
          <a:lstStyle/>
          <a:p>
            <a:pPr algn="ctr"/>
            <a:r>
              <a:rPr lang="en-US" sz="1000" kern="0" dirty="0" smtClean="0"/>
              <a:t>MC-A/3</a:t>
            </a:r>
          </a:p>
        </p:txBody>
      </p:sp>
      <p:pic>
        <p:nvPicPr>
          <p:cNvPr id="144" name="Picture 143" descr="RAD RADview.png"/>
          <p:cNvPicPr>
            <a:picLocks noChangeAspect="1"/>
          </p:cNvPicPr>
          <p:nvPr/>
        </p:nvPicPr>
        <p:blipFill>
          <a:blip r:embed="rId7" cstate="print"/>
          <a:stretch>
            <a:fillRect/>
          </a:stretch>
        </p:blipFill>
        <p:spPr>
          <a:xfrm>
            <a:off x="546579" y="5917845"/>
            <a:ext cx="518161" cy="524257"/>
          </a:xfrm>
          <a:prstGeom prst="rect">
            <a:avLst/>
          </a:prstGeom>
        </p:spPr>
      </p:pic>
      <p:cxnSp>
        <p:nvCxnSpPr>
          <p:cNvPr id="145" name="Straight Connector 144"/>
          <p:cNvCxnSpPr>
            <a:endCxn id="144" idx="0"/>
          </p:cNvCxnSpPr>
          <p:nvPr/>
        </p:nvCxnSpPr>
        <p:spPr>
          <a:xfrm flipH="1">
            <a:off x="805660" y="3955098"/>
            <a:ext cx="2115529" cy="1962747"/>
          </a:xfrm>
          <a:prstGeom prst="line">
            <a:avLst/>
          </a:prstGeom>
          <a:ln w="19050">
            <a:solidFill>
              <a:srgbClr val="4D4948"/>
            </a:solidFill>
          </a:ln>
        </p:spPr>
        <p:style>
          <a:lnRef idx="1">
            <a:schemeClr val="accent1"/>
          </a:lnRef>
          <a:fillRef idx="0">
            <a:schemeClr val="accent1"/>
          </a:fillRef>
          <a:effectRef idx="0">
            <a:schemeClr val="accent1"/>
          </a:effectRef>
          <a:fontRef idx="minor">
            <a:schemeClr val="tx1"/>
          </a:fontRef>
        </p:style>
      </p:cxnSp>
      <p:sp>
        <p:nvSpPr>
          <p:cNvPr id="147" name="TextBox 146"/>
          <p:cNvSpPr txBox="1"/>
          <p:nvPr/>
        </p:nvSpPr>
        <p:spPr>
          <a:xfrm>
            <a:off x="328735" y="6401702"/>
            <a:ext cx="931665" cy="236219"/>
          </a:xfrm>
          <a:prstGeom prst="rect">
            <a:avLst/>
          </a:prstGeom>
        </p:spPr>
        <p:txBody>
          <a:bodyPr wrap="none" rtlCol="0" anchor="ctr">
            <a:spAutoFit/>
          </a:bodyPr>
          <a:lstStyle/>
          <a:p>
            <a:pPr algn="ctr">
              <a:lnSpc>
                <a:spcPct val="85000"/>
              </a:lnSpc>
            </a:pPr>
            <a:r>
              <a:rPr lang="en-US" sz="1100" b="1" kern="0" dirty="0" smtClean="0"/>
              <a:t>RADview 5.0</a:t>
            </a:r>
          </a:p>
        </p:txBody>
      </p:sp>
      <p:sp>
        <p:nvSpPr>
          <p:cNvPr id="148" name="TextBox 147"/>
          <p:cNvSpPr txBox="1"/>
          <p:nvPr/>
        </p:nvSpPr>
        <p:spPr>
          <a:xfrm rot="19036335">
            <a:off x="2160449" y="4428326"/>
            <a:ext cx="436338" cy="246221"/>
          </a:xfrm>
          <a:prstGeom prst="rect">
            <a:avLst/>
          </a:prstGeom>
        </p:spPr>
        <p:txBody>
          <a:bodyPr wrap="none" rtlCol="0" anchor="ctr">
            <a:spAutoFit/>
          </a:bodyPr>
          <a:lstStyle/>
          <a:p>
            <a:pPr algn="ctr"/>
            <a:r>
              <a:rPr lang="en-US" sz="1000" b="1" kern="0" dirty="0" smtClean="0"/>
              <a:t>1/20</a:t>
            </a:r>
          </a:p>
        </p:txBody>
      </p:sp>
      <p:cxnSp>
        <p:nvCxnSpPr>
          <p:cNvPr id="109" name="Straight Connector 108"/>
          <p:cNvCxnSpPr/>
          <p:nvPr/>
        </p:nvCxnSpPr>
        <p:spPr>
          <a:xfrm>
            <a:off x="1416672" y="5224115"/>
            <a:ext cx="271709" cy="693730"/>
          </a:xfrm>
          <a:prstGeom prst="line">
            <a:avLst/>
          </a:prstGeom>
          <a:ln w="19050">
            <a:solidFill>
              <a:srgbClr val="4D4948"/>
            </a:solidFill>
          </a:ln>
        </p:spPr>
        <p:style>
          <a:lnRef idx="1">
            <a:schemeClr val="accent1"/>
          </a:lnRef>
          <a:fillRef idx="0">
            <a:schemeClr val="accent1"/>
          </a:fillRef>
          <a:effectRef idx="0">
            <a:schemeClr val="accent1"/>
          </a:effectRef>
          <a:fontRef idx="minor">
            <a:schemeClr val="tx1"/>
          </a:fontRef>
        </p:style>
      </p:cxnSp>
      <p:sp>
        <p:nvSpPr>
          <p:cNvPr id="146" name="Freeform 145"/>
          <p:cNvSpPr>
            <a:spLocks/>
          </p:cNvSpPr>
          <p:nvPr/>
        </p:nvSpPr>
        <p:spPr bwMode="auto">
          <a:xfrm>
            <a:off x="1008739" y="5077638"/>
            <a:ext cx="854685" cy="583377"/>
          </a:xfrm>
          <a:custGeom>
            <a:avLst/>
            <a:gdLst>
              <a:gd name="connsiteX0" fmla="*/ 10000 w 10000"/>
              <a:gd name="connsiteY0" fmla="*/ 7308 h 10000"/>
              <a:gd name="connsiteX1" fmla="*/ 10000 w 10000"/>
              <a:gd name="connsiteY1" fmla="*/ 7308 h 10000"/>
              <a:gd name="connsiteX2" fmla="*/ 8636 w 10000"/>
              <a:gd name="connsiteY2" fmla="*/ 4615 h 10000"/>
              <a:gd name="connsiteX3" fmla="*/ 8636 w 10000"/>
              <a:gd name="connsiteY3" fmla="*/ 4615 h 10000"/>
              <a:gd name="connsiteX4" fmla="*/ 6818 w 10000"/>
              <a:gd name="connsiteY4" fmla="*/ 2308 h 10000"/>
              <a:gd name="connsiteX5" fmla="*/ 5227 w 10000"/>
              <a:gd name="connsiteY5" fmla="*/ 0 h 10000"/>
              <a:gd name="connsiteX6" fmla="*/ 3864 w 10000"/>
              <a:gd name="connsiteY6" fmla="*/ 0 h 10000"/>
              <a:gd name="connsiteX7" fmla="*/ 2273 w 10000"/>
              <a:gd name="connsiteY7" fmla="*/ 2692 h 10000"/>
              <a:gd name="connsiteX8" fmla="*/ 1136 w 10000"/>
              <a:gd name="connsiteY8" fmla="*/ 4615 h 10000"/>
              <a:gd name="connsiteX9" fmla="*/ 0 w 10000"/>
              <a:gd name="connsiteY9" fmla="*/ 7308 h 10000"/>
              <a:gd name="connsiteX10" fmla="*/ 0 w 10000"/>
              <a:gd name="connsiteY10" fmla="*/ 7308 h 10000"/>
              <a:gd name="connsiteX11" fmla="*/ 1364 w 10000"/>
              <a:gd name="connsiteY11" fmla="*/ 10000 h 10000"/>
              <a:gd name="connsiteX12" fmla="*/ 8636 w 10000"/>
              <a:gd name="connsiteY12" fmla="*/ 10000 h 10000"/>
              <a:gd name="connsiteX13" fmla="*/ 10000 w 10000"/>
              <a:gd name="connsiteY13" fmla="*/ 7308 h 10000"/>
              <a:gd name="connsiteX0" fmla="*/ 10000 w 10000"/>
              <a:gd name="connsiteY0" fmla="*/ 7308 h 10000"/>
              <a:gd name="connsiteX1" fmla="*/ 10000 w 10000"/>
              <a:gd name="connsiteY1" fmla="*/ 7308 h 10000"/>
              <a:gd name="connsiteX2" fmla="*/ 8636 w 10000"/>
              <a:gd name="connsiteY2" fmla="*/ 4615 h 10000"/>
              <a:gd name="connsiteX3" fmla="*/ 8636 w 10000"/>
              <a:gd name="connsiteY3" fmla="*/ 4615 h 10000"/>
              <a:gd name="connsiteX4" fmla="*/ 6818 w 10000"/>
              <a:gd name="connsiteY4" fmla="*/ 2308 h 10000"/>
              <a:gd name="connsiteX5" fmla="*/ 5227 w 10000"/>
              <a:gd name="connsiteY5" fmla="*/ 0 h 10000"/>
              <a:gd name="connsiteX6" fmla="*/ 3864 w 10000"/>
              <a:gd name="connsiteY6" fmla="*/ 0 h 10000"/>
              <a:gd name="connsiteX7" fmla="*/ 2273 w 10000"/>
              <a:gd name="connsiteY7" fmla="*/ 2692 h 10000"/>
              <a:gd name="connsiteX8" fmla="*/ 1136 w 10000"/>
              <a:gd name="connsiteY8" fmla="*/ 4615 h 10000"/>
              <a:gd name="connsiteX9" fmla="*/ 0 w 10000"/>
              <a:gd name="connsiteY9" fmla="*/ 7308 h 10000"/>
              <a:gd name="connsiteX10" fmla="*/ 0 w 10000"/>
              <a:gd name="connsiteY10" fmla="*/ 7308 h 10000"/>
              <a:gd name="connsiteX11" fmla="*/ 1364 w 10000"/>
              <a:gd name="connsiteY11" fmla="*/ 10000 h 10000"/>
              <a:gd name="connsiteX12" fmla="*/ 7589 w 10000"/>
              <a:gd name="connsiteY12" fmla="*/ 9973 h 10000"/>
              <a:gd name="connsiteX13" fmla="*/ 10000 w 10000"/>
              <a:gd name="connsiteY13" fmla="*/ 7308 h 10000"/>
              <a:gd name="connsiteX0" fmla="*/ 7589 w 10000"/>
              <a:gd name="connsiteY0" fmla="*/ 9973 h 10000"/>
              <a:gd name="connsiteX1" fmla="*/ 10000 w 10000"/>
              <a:gd name="connsiteY1" fmla="*/ 7308 h 10000"/>
              <a:gd name="connsiteX2" fmla="*/ 8636 w 10000"/>
              <a:gd name="connsiteY2" fmla="*/ 4615 h 10000"/>
              <a:gd name="connsiteX3" fmla="*/ 8636 w 10000"/>
              <a:gd name="connsiteY3" fmla="*/ 4615 h 10000"/>
              <a:gd name="connsiteX4" fmla="*/ 6818 w 10000"/>
              <a:gd name="connsiteY4" fmla="*/ 2308 h 10000"/>
              <a:gd name="connsiteX5" fmla="*/ 5227 w 10000"/>
              <a:gd name="connsiteY5" fmla="*/ 0 h 10000"/>
              <a:gd name="connsiteX6" fmla="*/ 3864 w 10000"/>
              <a:gd name="connsiteY6" fmla="*/ 0 h 10000"/>
              <a:gd name="connsiteX7" fmla="*/ 2273 w 10000"/>
              <a:gd name="connsiteY7" fmla="*/ 2692 h 10000"/>
              <a:gd name="connsiteX8" fmla="*/ 1136 w 10000"/>
              <a:gd name="connsiteY8" fmla="*/ 4615 h 10000"/>
              <a:gd name="connsiteX9" fmla="*/ 0 w 10000"/>
              <a:gd name="connsiteY9" fmla="*/ 7308 h 10000"/>
              <a:gd name="connsiteX10" fmla="*/ 0 w 10000"/>
              <a:gd name="connsiteY10" fmla="*/ 7308 h 10000"/>
              <a:gd name="connsiteX11" fmla="*/ 1364 w 10000"/>
              <a:gd name="connsiteY11" fmla="*/ 10000 h 10000"/>
              <a:gd name="connsiteX12" fmla="*/ 7589 w 10000"/>
              <a:gd name="connsiteY12" fmla="*/ 9973 h 10000"/>
              <a:gd name="connsiteX0" fmla="*/ 7589 w 10000"/>
              <a:gd name="connsiteY0" fmla="*/ 9973 h 10000"/>
              <a:gd name="connsiteX1" fmla="*/ 8679 w 10000"/>
              <a:gd name="connsiteY1" fmla="*/ 7254 h 10000"/>
              <a:gd name="connsiteX2" fmla="*/ 8636 w 10000"/>
              <a:gd name="connsiteY2" fmla="*/ 4615 h 10000"/>
              <a:gd name="connsiteX3" fmla="*/ 8636 w 10000"/>
              <a:gd name="connsiteY3" fmla="*/ 4615 h 10000"/>
              <a:gd name="connsiteX4" fmla="*/ 6818 w 10000"/>
              <a:gd name="connsiteY4" fmla="*/ 2308 h 10000"/>
              <a:gd name="connsiteX5" fmla="*/ 5227 w 10000"/>
              <a:gd name="connsiteY5" fmla="*/ 0 h 10000"/>
              <a:gd name="connsiteX6" fmla="*/ 3864 w 10000"/>
              <a:gd name="connsiteY6" fmla="*/ 0 h 10000"/>
              <a:gd name="connsiteX7" fmla="*/ 2273 w 10000"/>
              <a:gd name="connsiteY7" fmla="*/ 2692 h 10000"/>
              <a:gd name="connsiteX8" fmla="*/ 1136 w 10000"/>
              <a:gd name="connsiteY8" fmla="*/ 4615 h 10000"/>
              <a:gd name="connsiteX9" fmla="*/ 0 w 10000"/>
              <a:gd name="connsiteY9" fmla="*/ 7308 h 10000"/>
              <a:gd name="connsiteX10" fmla="*/ 0 w 10000"/>
              <a:gd name="connsiteY10" fmla="*/ 7308 h 10000"/>
              <a:gd name="connsiteX11" fmla="*/ 1364 w 10000"/>
              <a:gd name="connsiteY11" fmla="*/ 10000 h 10000"/>
              <a:gd name="connsiteX12" fmla="*/ 7589 w 10000"/>
              <a:gd name="connsiteY12" fmla="*/ 9973 h 10000"/>
              <a:gd name="connsiteX0" fmla="*/ 7589 w 10000"/>
              <a:gd name="connsiteY0" fmla="*/ 9973 h 10000"/>
              <a:gd name="connsiteX1" fmla="*/ 8679 w 10000"/>
              <a:gd name="connsiteY1" fmla="*/ 7254 h 10000"/>
              <a:gd name="connsiteX2" fmla="*/ 8636 w 10000"/>
              <a:gd name="connsiteY2" fmla="*/ 4615 h 10000"/>
              <a:gd name="connsiteX3" fmla="*/ 6818 w 10000"/>
              <a:gd name="connsiteY3" fmla="*/ 2308 h 10000"/>
              <a:gd name="connsiteX4" fmla="*/ 5227 w 10000"/>
              <a:gd name="connsiteY4" fmla="*/ 0 h 10000"/>
              <a:gd name="connsiteX5" fmla="*/ 3864 w 10000"/>
              <a:gd name="connsiteY5" fmla="*/ 0 h 10000"/>
              <a:gd name="connsiteX6" fmla="*/ 2273 w 10000"/>
              <a:gd name="connsiteY6" fmla="*/ 2692 h 10000"/>
              <a:gd name="connsiteX7" fmla="*/ 1136 w 10000"/>
              <a:gd name="connsiteY7" fmla="*/ 4615 h 10000"/>
              <a:gd name="connsiteX8" fmla="*/ 0 w 10000"/>
              <a:gd name="connsiteY8" fmla="*/ 7308 h 10000"/>
              <a:gd name="connsiteX9" fmla="*/ 0 w 10000"/>
              <a:gd name="connsiteY9" fmla="*/ 7308 h 10000"/>
              <a:gd name="connsiteX10" fmla="*/ 1364 w 10000"/>
              <a:gd name="connsiteY10" fmla="*/ 10000 h 10000"/>
              <a:gd name="connsiteX11" fmla="*/ 7589 w 10000"/>
              <a:gd name="connsiteY11" fmla="*/ 9973 h 10000"/>
              <a:gd name="connsiteX0" fmla="*/ 7589 w 9162"/>
              <a:gd name="connsiteY0" fmla="*/ 9973 h 10000"/>
              <a:gd name="connsiteX1" fmla="*/ 8679 w 9162"/>
              <a:gd name="connsiteY1" fmla="*/ 7254 h 10000"/>
              <a:gd name="connsiteX2" fmla="*/ 7798 w 9162"/>
              <a:gd name="connsiteY2" fmla="*/ 4479 h 10000"/>
              <a:gd name="connsiteX3" fmla="*/ 6818 w 9162"/>
              <a:gd name="connsiteY3" fmla="*/ 2308 h 10000"/>
              <a:gd name="connsiteX4" fmla="*/ 5227 w 9162"/>
              <a:gd name="connsiteY4" fmla="*/ 0 h 10000"/>
              <a:gd name="connsiteX5" fmla="*/ 3864 w 9162"/>
              <a:gd name="connsiteY5" fmla="*/ 0 h 10000"/>
              <a:gd name="connsiteX6" fmla="*/ 2273 w 9162"/>
              <a:gd name="connsiteY6" fmla="*/ 2692 h 10000"/>
              <a:gd name="connsiteX7" fmla="*/ 1136 w 9162"/>
              <a:gd name="connsiteY7" fmla="*/ 4615 h 10000"/>
              <a:gd name="connsiteX8" fmla="*/ 0 w 9162"/>
              <a:gd name="connsiteY8" fmla="*/ 7308 h 10000"/>
              <a:gd name="connsiteX9" fmla="*/ 0 w 9162"/>
              <a:gd name="connsiteY9" fmla="*/ 7308 h 10000"/>
              <a:gd name="connsiteX10" fmla="*/ 1364 w 9162"/>
              <a:gd name="connsiteY10" fmla="*/ 10000 h 10000"/>
              <a:gd name="connsiteX11" fmla="*/ 7589 w 9162"/>
              <a:gd name="connsiteY11" fmla="*/ 9973 h 10000"/>
              <a:gd name="connsiteX0" fmla="*/ 8283 w 9854"/>
              <a:gd name="connsiteY0" fmla="*/ 9973 h 10000"/>
              <a:gd name="connsiteX1" fmla="*/ 9473 w 9854"/>
              <a:gd name="connsiteY1" fmla="*/ 7254 h 10000"/>
              <a:gd name="connsiteX2" fmla="*/ 8230 w 9854"/>
              <a:gd name="connsiteY2" fmla="*/ 4533 h 10000"/>
              <a:gd name="connsiteX3" fmla="*/ 7442 w 9854"/>
              <a:gd name="connsiteY3" fmla="*/ 2308 h 10000"/>
              <a:gd name="connsiteX4" fmla="*/ 5705 w 9854"/>
              <a:gd name="connsiteY4" fmla="*/ 0 h 10000"/>
              <a:gd name="connsiteX5" fmla="*/ 4217 w 9854"/>
              <a:gd name="connsiteY5" fmla="*/ 0 h 10000"/>
              <a:gd name="connsiteX6" fmla="*/ 2481 w 9854"/>
              <a:gd name="connsiteY6" fmla="*/ 2692 h 10000"/>
              <a:gd name="connsiteX7" fmla="*/ 1240 w 9854"/>
              <a:gd name="connsiteY7" fmla="*/ 4615 h 10000"/>
              <a:gd name="connsiteX8" fmla="*/ 0 w 9854"/>
              <a:gd name="connsiteY8" fmla="*/ 7308 h 10000"/>
              <a:gd name="connsiteX9" fmla="*/ 0 w 9854"/>
              <a:gd name="connsiteY9" fmla="*/ 7308 h 10000"/>
              <a:gd name="connsiteX10" fmla="*/ 1489 w 9854"/>
              <a:gd name="connsiteY10" fmla="*/ 10000 h 10000"/>
              <a:gd name="connsiteX11" fmla="*/ 8283 w 9854"/>
              <a:gd name="connsiteY11" fmla="*/ 9973 h 10000"/>
              <a:gd name="connsiteX0" fmla="*/ 8406 w 10000"/>
              <a:gd name="connsiteY0" fmla="*/ 9973 h 10000"/>
              <a:gd name="connsiteX1" fmla="*/ 9613 w 10000"/>
              <a:gd name="connsiteY1" fmla="*/ 7254 h 10000"/>
              <a:gd name="connsiteX2" fmla="*/ 8352 w 10000"/>
              <a:gd name="connsiteY2" fmla="*/ 4533 h 10000"/>
              <a:gd name="connsiteX3" fmla="*/ 7552 w 10000"/>
              <a:gd name="connsiteY3" fmla="*/ 2308 h 10000"/>
              <a:gd name="connsiteX4" fmla="*/ 5790 w 10000"/>
              <a:gd name="connsiteY4" fmla="*/ 0 h 10000"/>
              <a:gd name="connsiteX5" fmla="*/ 4279 w 10000"/>
              <a:gd name="connsiteY5" fmla="*/ 0 h 10000"/>
              <a:gd name="connsiteX6" fmla="*/ 2518 w 10000"/>
              <a:gd name="connsiteY6" fmla="*/ 2692 h 10000"/>
              <a:gd name="connsiteX7" fmla="*/ 1258 w 10000"/>
              <a:gd name="connsiteY7" fmla="*/ 4615 h 10000"/>
              <a:gd name="connsiteX8" fmla="*/ 0 w 10000"/>
              <a:gd name="connsiteY8" fmla="*/ 7308 h 10000"/>
              <a:gd name="connsiteX9" fmla="*/ 0 w 10000"/>
              <a:gd name="connsiteY9" fmla="*/ 7308 h 10000"/>
              <a:gd name="connsiteX10" fmla="*/ 1511 w 10000"/>
              <a:gd name="connsiteY10" fmla="*/ 10000 h 10000"/>
              <a:gd name="connsiteX11" fmla="*/ 8406 w 10000"/>
              <a:gd name="connsiteY11" fmla="*/ 9973 h 10000"/>
              <a:gd name="connsiteX0" fmla="*/ 8103 w 9863"/>
              <a:gd name="connsiteY0" fmla="*/ 10000 h 10000"/>
              <a:gd name="connsiteX1" fmla="*/ 9613 w 9863"/>
              <a:gd name="connsiteY1" fmla="*/ 7254 h 10000"/>
              <a:gd name="connsiteX2" fmla="*/ 8352 w 9863"/>
              <a:gd name="connsiteY2" fmla="*/ 4533 h 10000"/>
              <a:gd name="connsiteX3" fmla="*/ 7552 w 9863"/>
              <a:gd name="connsiteY3" fmla="*/ 2308 h 10000"/>
              <a:gd name="connsiteX4" fmla="*/ 5790 w 9863"/>
              <a:gd name="connsiteY4" fmla="*/ 0 h 10000"/>
              <a:gd name="connsiteX5" fmla="*/ 4279 w 9863"/>
              <a:gd name="connsiteY5" fmla="*/ 0 h 10000"/>
              <a:gd name="connsiteX6" fmla="*/ 2518 w 9863"/>
              <a:gd name="connsiteY6" fmla="*/ 2692 h 10000"/>
              <a:gd name="connsiteX7" fmla="*/ 1258 w 9863"/>
              <a:gd name="connsiteY7" fmla="*/ 4615 h 10000"/>
              <a:gd name="connsiteX8" fmla="*/ 0 w 9863"/>
              <a:gd name="connsiteY8" fmla="*/ 7308 h 10000"/>
              <a:gd name="connsiteX9" fmla="*/ 0 w 9863"/>
              <a:gd name="connsiteY9" fmla="*/ 7308 h 10000"/>
              <a:gd name="connsiteX10" fmla="*/ 1511 w 9863"/>
              <a:gd name="connsiteY10" fmla="*/ 10000 h 10000"/>
              <a:gd name="connsiteX11" fmla="*/ 8103 w 9863"/>
              <a:gd name="connsiteY11" fmla="*/ 10000 h 10000"/>
              <a:gd name="connsiteX0" fmla="*/ 8216 w 10000"/>
              <a:gd name="connsiteY0" fmla="*/ 10000 h 10000"/>
              <a:gd name="connsiteX1" fmla="*/ 9747 w 10000"/>
              <a:gd name="connsiteY1" fmla="*/ 7254 h 10000"/>
              <a:gd name="connsiteX2" fmla="*/ 8468 w 10000"/>
              <a:gd name="connsiteY2" fmla="*/ 4533 h 10000"/>
              <a:gd name="connsiteX3" fmla="*/ 7657 w 10000"/>
              <a:gd name="connsiteY3" fmla="*/ 2308 h 10000"/>
              <a:gd name="connsiteX4" fmla="*/ 5870 w 10000"/>
              <a:gd name="connsiteY4" fmla="*/ 0 h 10000"/>
              <a:gd name="connsiteX5" fmla="*/ 4338 w 10000"/>
              <a:gd name="connsiteY5" fmla="*/ 0 h 10000"/>
              <a:gd name="connsiteX6" fmla="*/ 2553 w 10000"/>
              <a:gd name="connsiteY6" fmla="*/ 2692 h 10000"/>
              <a:gd name="connsiteX7" fmla="*/ 1275 w 10000"/>
              <a:gd name="connsiteY7" fmla="*/ 4615 h 10000"/>
              <a:gd name="connsiteX8" fmla="*/ 0 w 10000"/>
              <a:gd name="connsiteY8" fmla="*/ 7308 h 10000"/>
              <a:gd name="connsiteX9" fmla="*/ 0 w 10000"/>
              <a:gd name="connsiteY9" fmla="*/ 7308 h 10000"/>
              <a:gd name="connsiteX10" fmla="*/ 1532 w 10000"/>
              <a:gd name="connsiteY10" fmla="*/ 10000 h 10000"/>
              <a:gd name="connsiteX11" fmla="*/ 8216 w 10000"/>
              <a:gd name="connsiteY11" fmla="*/ 10000 h 10000"/>
              <a:gd name="connsiteX0" fmla="*/ 8216 w 9747"/>
              <a:gd name="connsiteY0" fmla="*/ 10000 h 10000"/>
              <a:gd name="connsiteX1" fmla="*/ 9747 w 9747"/>
              <a:gd name="connsiteY1" fmla="*/ 7254 h 10000"/>
              <a:gd name="connsiteX2" fmla="*/ 8468 w 9747"/>
              <a:gd name="connsiteY2" fmla="*/ 4533 h 10000"/>
              <a:gd name="connsiteX3" fmla="*/ 7657 w 9747"/>
              <a:gd name="connsiteY3" fmla="*/ 2308 h 10000"/>
              <a:gd name="connsiteX4" fmla="*/ 5870 w 9747"/>
              <a:gd name="connsiteY4" fmla="*/ 0 h 10000"/>
              <a:gd name="connsiteX5" fmla="*/ 4338 w 9747"/>
              <a:gd name="connsiteY5" fmla="*/ 0 h 10000"/>
              <a:gd name="connsiteX6" fmla="*/ 2553 w 9747"/>
              <a:gd name="connsiteY6" fmla="*/ 2692 h 10000"/>
              <a:gd name="connsiteX7" fmla="*/ 1275 w 9747"/>
              <a:gd name="connsiteY7" fmla="*/ 4615 h 10000"/>
              <a:gd name="connsiteX8" fmla="*/ 0 w 9747"/>
              <a:gd name="connsiteY8" fmla="*/ 7308 h 10000"/>
              <a:gd name="connsiteX9" fmla="*/ 0 w 9747"/>
              <a:gd name="connsiteY9" fmla="*/ 7308 h 10000"/>
              <a:gd name="connsiteX10" fmla="*/ 1532 w 9747"/>
              <a:gd name="connsiteY10" fmla="*/ 10000 h 10000"/>
              <a:gd name="connsiteX11" fmla="*/ 8216 w 9747"/>
              <a:gd name="connsiteY11" fmla="*/ 10000 h 10000"/>
              <a:gd name="connsiteX0" fmla="*/ 8429 w 10000"/>
              <a:gd name="connsiteY0" fmla="*/ 10000 h 10000"/>
              <a:gd name="connsiteX1" fmla="*/ 10000 w 10000"/>
              <a:gd name="connsiteY1" fmla="*/ 7254 h 10000"/>
              <a:gd name="connsiteX2" fmla="*/ 8688 w 10000"/>
              <a:gd name="connsiteY2" fmla="*/ 4533 h 10000"/>
              <a:gd name="connsiteX3" fmla="*/ 7856 w 10000"/>
              <a:gd name="connsiteY3" fmla="*/ 2308 h 10000"/>
              <a:gd name="connsiteX4" fmla="*/ 6022 w 10000"/>
              <a:gd name="connsiteY4" fmla="*/ 0 h 10000"/>
              <a:gd name="connsiteX5" fmla="*/ 4451 w 10000"/>
              <a:gd name="connsiteY5" fmla="*/ 0 h 10000"/>
              <a:gd name="connsiteX6" fmla="*/ 2619 w 10000"/>
              <a:gd name="connsiteY6" fmla="*/ 2692 h 10000"/>
              <a:gd name="connsiteX7" fmla="*/ 1308 w 10000"/>
              <a:gd name="connsiteY7" fmla="*/ 4615 h 10000"/>
              <a:gd name="connsiteX8" fmla="*/ 0 w 10000"/>
              <a:gd name="connsiteY8" fmla="*/ 7308 h 10000"/>
              <a:gd name="connsiteX9" fmla="*/ 0 w 10000"/>
              <a:gd name="connsiteY9" fmla="*/ 7308 h 10000"/>
              <a:gd name="connsiteX10" fmla="*/ 1572 w 10000"/>
              <a:gd name="connsiteY10" fmla="*/ 10000 h 10000"/>
              <a:gd name="connsiteX11" fmla="*/ 8429 w 10000"/>
              <a:gd name="connsiteY11" fmla="*/ 10000 h 10000"/>
              <a:gd name="connsiteX0" fmla="*/ 8429 w 10000"/>
              <a:gd name="connsiteY0" fmla="*/ 10000 h 10000"/>
              <a:gd name="connsiteX1" fmla="*/ 10000 w 10000"/>
              <a:gd name="connsiteY1" fmla="*/ 7254 h 10000"/>
              <a:gd name="connsiteX2" fmla="*/ 8688 w 10000"/>
              <a:gd name="connsiteY2" fmla="*/ 4533 h 10000"/>
              <a:gd name="connsiteX3" fmla="*/ 7856 w 10000"/>
              <a:gd name="connsiteY3" fmla="*/ 2308 h 10000"/>
              <a:gd name="connsiteX4" fmla="*/ 6022 w 10000"/>
              <a:gd name="connsiteY4" fmla="*/ 0 h 10000"/>
              <a:gd name="connsiteX5" fmla="*/ 4451 w 10000"/>
              <a:gd name="connsiteY5" fmla="*/ 0 h 10000"/>
              <a:gd name="connsiteX6" fmla="*/ 2619 w 10000"/>
              <a:gd name="connsiteY6" fmla="*/ 2692 h 10000"/>
              <a:gd name="connsiteX7" fmla="*/ 1308 w 10000"/>
              <a:gd name="connsiteY7" fmla="*/ 4615 h 10000"/>
              <a:gd name="connsiteX8" fmla="*/ 0 w 10000"/>
              <a:gd name="connsiteY8" fmla="*/ 7308 h 10000"/>
              <a:gd name="connsiteX9" fmla="*/ 0 w 10000"/>
              <a:gd name="connsiteY9" fmla="*/ 7308 h 10000"/>
              <a:gd name="connsiteX10" fmla="*/ 1572 w 10000"/>
              <a:gd name="connsiteY10" fmla="*/ 10000 h 10000"/>
              <a:gd name="connsiteX11" fmla="*/ 8429 w 10000"/>
              <a:gd name="connsiteY11" fmla="*/ 10000 h 10000"/>
              <a:gd name="connsiteX0" fmla="*/ 8429 w 10000"/>
              <a:gd name="connsiteY0" fmla="*/ 10000 h 10000"/>
              <a:gd name="connsiteX1" fmla="*/ 10000 w 10000"/>
              <a:gd name="connsiteY1" fmla="*/ 7254 h 10000"/>
              <a:gd name="connsiteX2" fmla="*/ 8688 w 10000"/>
              <a:gd name="connsiteY2" fmla="*/ 4533 h 10000"/>
              <a:gd name="connsiteX3" fmla="*/ 7856 w 10000"/>
              <a:gd name="connsiteY3" fmla="*/ 2308 h 10000"/>
              <a:gd name="connsiteX4" fmla="*/ 6022 w 10000"/>
              <a:gd name="connsiteY4" fmla="*/ 0 h 10000"/>
              <a:gd name="connsiteX5" fmla="*/ 4451 w 10000"/>
              <a:gd name="connsiteY5" fmla="*/ 0 h 10000"/>
              <a:gd name="connsiteX6" fmla="*/ 2619 w 10000"/>
              <a:gd name="connsiteY6" fmla="*/ 2692 h 10000"/>
              <a:gd name="connsiteX7" fmla="*/ 1308 w 10000"/>
              <a:gd name="connsiteY7" fmla="*/ 4615 h 10000"/>
              <a:gd name="connsiteX8" fmla="*/ 0 w 10000"/>
              <a:gd name="connsiteY8" fmla="*/ 7308 h 10000"/>
              <a:gd name="connsiteX9" fmla="*/ 0 w 10000"/>
              <a:gd name="connsiteY9" fmla="*/ 7308 h 10000"/>
              <a:gd name="connsiteX10" fmla="*/ 1572 w 10000"/>
              <a:gd name="connsiteY10" fmla="*/ 10000 h 10000"/>
              <a:gd name="connsiteX11" fmla="*/ 8429 w 10000"/>
              <a:gd name="connsiteY11" fmla="*/ 10000 h 10000"/>
              <a:gd name="connsiteX0" fmla="*/ 8429 w 10000"/>
              <a:gd name="connsiteY0" fmla="*/ 10000 h 10000"/>
              <a:gd name="connsiteX1" fmla="*/ 10000 w 10000"/>
              <a:gd name="connsiteY1" fmla="*/ 7254 h 10000"/>
              <a:gd name="connsiteX2" fmla="*/ 8688 w 10000"/>
              <a:gd name="connsiteY2" fmla="*/ 4533 h 10000"/>
              <a:gd name="connsiteX3" fmla="*/ 7540 w 10000"/>
              <a:gd name="connsiteY3" fmla="*/ 2362 h 10000"/>
              <a:gd name="connsiteX4" fmla="*/ 6022 w 10000"/>
              <a:gd name="connsiteY4" fmla="*/ 0 h 10000"/>
              <a:gd name="connsiteX5" fmla="*/ 4451 w 10000"/>
              <a:gd name="connsiteY5" fmla="*/ 0 h 10000"/>
              <a:gd name="connsiteX6" fmla="*/ 2619 w 10000"/>
              <a:gd name="connsiteY6" fmla="*/ 2692 h 10000"/>
              <a:gd name="connsiteX7" fmla="*/ 1308 w 10000"/>
              <a:gd name="connsiteY7" fmla="*/ 4615 h 10000"/>
              <a:gd name="connsiteX8" fmla="*/ 0 w 10000"/>
              <a:gd name="connsiteY8" fmla="*/ 7308 h 10000"/>
              <a:gd name="connsiteX9" fmla="*/ 0 w 10000"/>
              <a:gd name="connsiteY9" fmla="*/ 7308 h 10000"/>
              <a:gd name="connsiteX10" fmla="*/ 1572 w 10000"/>
              <a:gd name="connsiteY10" fmla="*/ 10000 h 10000"/>
              <a:gd name="connsiteX11" fmla="*/ 8429 w 10000"/>
              <a:gd name="connsiteY11" fmla="*/ 10000 h 10000"/>
              <a:gd name="connsiteX0" fmla="*/ 8429 w 10000"/>
              <a:gd name="connsiteY0" fmla="*/ 10000 h 10000"/>
              <a:gd name="connsiteX1" fmla="*/ 10000 w 10000"/>
              <a:gd name="connsiteY1" fmla="*/ 7254 h 10000"/>
              <a:gd name="connsiteX2" fmla="*/ 8688 w 10000"/>
              <a:gd name="connsiteY2" fmla="*/ 4533 h 10000"/>
              <a:gd name="connsiteX3" fmla="*/ 7540 w 10000"/>
              <a:gd name="connsiteY3" fmla="*/ 2362 h 10000"/>
              <a:gd name="connsiteX4" fmla="*/ 6003 w 10000"/>
              <a:gd name="connsiteY4" fmla="*/ 82 h 10000"/>
              <a:gd name="connsiteX5" fmla="*/ 4451 w 10000"/>
              <a:gd name="connsiteY5" fmla="*/ 0 h 10000"/>
              <a:gd name="connsiteX6" fmla="*/ 2619 w 10000"/>
              <a:gd name="connsiteY6" fmla="*/ 2692 h 10000"/>
              <a:gd name="connsiteX7" fmla="*/ 1308 w 10000"/>
              <a:gd name="connsiteY7" fmla="*/ 4615 h 10000"/>
              <a:gd name="connsiteX8" fmla="*/ 0 w 10000"/>
              <a:gd name="connsiteY8" fmla="*/ 7308 h 10000"/>
              <a:gd name="connsiteX9" fmla="*/ 0 w 10000"/>
              <a:gd name="connsiteY9" fmla="*/ 7308 h 10000"/>
              <a:gd name="connsiteX10" fmla="*/ 1572 w 10000"/>
              <a:gd name="connsiteY10" fmla="*/ 10000 h 10000"/>
              <a:gd name="connsiteX11" fmla="*/ 8429 w 10000"/>
              <a:gd name="connsiteY11" fmla="*/ 10000 h 10000"/>
              <a:gd name="connsiteX0" fmla="*/ 8429 w 10000"/>
              <a:gd name="connsiteY0" fmla="*/ 10000 h 10000"/>
              <a:gd name="connsiteX1" fmla="*/ 10000 w 10000"/>
              <a:gd name="connsiteY1" fmla="*/ 7254 h 10000"/>
              <a:gd name="connsiteX2" fmla="*/ 8688 w 10000"/>
              <a:gd name="connsiteY2" fmla="*/ 4533 h 10000"/>
              <a:gd name="connsiteX3" fmla="*/ 7540 w 10000"/>
              <a:gd name="connsiteY3" fmla="*/ 2362 h 10000"/>
              <a:gd name="connsiteX4" fmla="*/ 6003 w 10000"/>
              <a:gd name="connsiteY4" fmla="*/ 82 h 10000"/>
              <a:gd name="connsiteX5" fmla="*/ 4451 w 10000"/>
              <a:gd name="connsiteY5" fmla="*/ 0 h 10000"/>
              <a:gd name="connsiteX6" fmla="*/ 2619 w 10000"/>
              <a:gd name="connsiteY6" fmla="*/ 2692 h 10000"/>
              <a:gd name="connsiteX7" fmla="*/ 1308 w 10000"/>
              <a:gd name="connsiteY7" fmla="*/ 4615 h 10000"/>
              <a:gd name="connsiteX8" fmla="*/ 0 w 10000"/>
              <a:gd name="connsiteY8" fmla="*/ 7308 h 10000"/>
              <a:gd name="connsiteX9" fmla="*/ 0 w 10000"/>
              <a:gd name="connsiteY9" fmla="*/ 7308 h 10000"/>
              <a:gd name="connsiteX10" fmla="*/ 1572 w 10000"/>
              <a:gd name="connsiteY10" fmla="*/ 10000 h 10000"/>
              <a:gd name="connsiteX11" fmla="*/ 8429 w 10000"/>
              <a:gd name="connsiteY11" fmla="*/ 10000 h 10000"/>
              <a:gd name="connsiteX0" fmla="*/ 8429 w 10000"/>
              <a:gd name="connsiteY0" fmla="*/ 10000 h 10000"/>
              <a:gd name="connsiteX1" fmla="*/ 10000 w 10000"/>
              <a:gd name="connsiteY1" fmla="*/ 7254 h 10000"/>
              <a:gd name="connsiteX2" fmla="*/ 8688 w 10000"/>
              <a:gd name="connsiteY2" fmla="*/ 4533 h 10000"/>
              <a:gd name="connsiteX3" fmla="*/ 7540 w 10000"/>
              <a:gd name="connsiteY3" fmla="*/ 2362 h 10000"/>
              <a:gd name="connsiteX4" fmla="*/ 6003 w 10000"/>
              <a:gd name="connsiteY4" fmla="*/ 82 h 10000"/>
              <a:gd name="connsiteX5" fmla="*/ 4451 w 10000"/>
              <a:gd name="connsiteY5" fmla="*/ 0 h 10000"/>
              <a:gd name="connsiteX6" fmla="*/ 2619 w 10000"/>
              <a:gd name="connsiteY6" fmla="*/ 2692 h 10000"/>
              <a:gd name="connsiteX7" fmla="*/ 1308 w 10000"/>
              <a:gd name="connsiteY7" fmla="*/ 4615 h 10000"/>
              <a:gd name="connsiteX8" fmla="*/ 0 w 10000"/>
              <a:gd name="connsiteY8" fmla="*/ 7308 h 10000"/>
              <a:gd name="connsiteX9" fmla="*/ 0 w 10000"/>
              <a:gd name="connsiteY9" fmla="*/ 7308 h 10000"/>
              <a:gd name="connsiteX10" fmla="*/ 1572 w 10000"/>
              <a:gd name="connsiteY10" fmla="*/ 10000 h 10000"/>
              <a:gd name="connsiteX11" fmla="*/ 8429 w 10000"/>
              <a:gd name="connsiteY11" fmla="*/ 10000 h 10000"/>
              <a:gd name="connsiteX0" fmla="*/ 8429 w 10000"/>
              <a:gd name="connsiteY0" fmla="*/ 10000 h 10000"/>
              <a:gd name="connsiteX1" fmla="*/ 10000 w 10000"/>
              <a:gd name="connsiteY1" fmla="*/ 7254 h 10000"/>
              <a:gd name="connsiteX2" fmla="*/ 8688 w 10000"/>
              <a:gd name="connsiteY2" fmla="*/ 4533 h 10000"/>
              <a:gd name="connsiteX3" fmla="*/ 7540 w 10000"/>
              <a:gd name="connsiteY3" fmla="*/ 2362 h 10000"/>
              <a:gd name="connsiteX4" fmla="*/ 6003 w 10000"/>
              <a:gd name="connsiteY4" fmla="*/ 82 h 10000"/>
              <a:gd name="connsiteX5" fmla="*/ 4451 w 10000"/>
              <a:gd name="connsiteY5" fmla="*/ 0 h 10000"/>
              <a:gd name="connsiteX6" fmla="*/ 2619 w 10000"/>
              <a:gd name="connsiteY6" fmla="*/ 2692 h 10000"/>
              <a:gd name="connsiteX7" fmla="*/ 1308 w 10000"/>
              <a:gd name="connsiteY7" fmla="*/ 4615 h 10000"/>
              <a:gd name="connsiteX8" fmla="*/ 0 w 10000"/>
              <a:gd name="connsiteY8" fmla="*/ 7308 h 10000"/>
              <a:gd name="connsiteX9" fmla="*/ 0 w 10000"/>
              <a:gd name="connsiteY9" fmla="*/ 7308 h 10000"/>
              <a:gd name="connsiteX10" fmla="*/ 1572 w 10000"/>
              <a:gd name="connsiteY10" fmla="*/ 10000 h 10000"/>
              <a:gd name="connsiteX11" fmla="*/ 8429 w 10000"/>
              <a:gd name="connsiteY11"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00" h="10000">
                <a:moveTo>
                  <a:pt x="8429" y="10000"/>
                </a:moveTo>
                <a:cubicBezTo>
                  <a:pt x="9623" y="9932"/>
                  <a:pt x="9985" y="8392"/>
                  <a:pt x="10000" y="7254"/>
                </a:cubicBezTo>
                <a:cubicBezTo>
                  <a:pt x="10000" y="7254"/>
                  <a:pt x="9888" y="4533"/>
                  <a:pt x="8688" y="4533"/>
                </a:cubicBezTo>
                <a:cubicBezTo>
                  <a:pt x="8652" y="3301"/>
                  <a:pt x="8096" y="2397"/>
                  <a:pt x="7540" y="2362"/>
                </a:cubicBezTo>
                <a:cubicBezTo>
                  <a:pt x="7278" y="1592"/>
                  <a:pt x="7184" y="55"/>
                  <a:pt x="6003" y="82"/>
                </a:cubicBezTo>
                <a:lnTo>
                  <a:pt x="4451" y="0"/>
                </a:lnTo>
                <a:cubicBezTo>
                  <a:pt x="4451" y="0"/>
                  <a:pt x="2880" y="0"/>
                  <a:pt x="2619" y="2692"/>
                </a:cubicBezTo>
                <a:cubicBezTo>
                  <a:pt x="2356" y="2692"/>
                  <a:pt x="1308" y="2692"/>
                  <a:pt x="1308" y="4615"/>
                </a:cubicBezTo>
                <a:cubicBezTo>
                  <a:pt x="785" y="4615"/>
                  <a:pt x="0" y="5000"/>
                  <a:pt x="0" y="7308"/>
                </a:cubicBezTo>
                <a:lnTo>
                  <a:pt x="0" y="7308"/>
                </a:lnTo>
                <a:cubicBezTo>
                  <a:pt x="0" y="7308"/>
                  <a:pt x="0" y="10000"/>
                  <a:pt x="1572" y="10000"/>
                </a:cubicBezTo>
                <a:lnTo>
                  <a:pt x="8429" y="10000"/>
                </a:lnTo>
                <a:close/>
              </a:path>
            </a:pathLst>
          </a:custGeom>
          <a:solidFill>
            <a:schemeClr val="bg1"/>
          </a:solidFill>
          <a:ln w="38100">
            <a:solidFill>
              <a:srgbClr val="F3AE4A"/>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pic>
        <p:nvPicPr>
          <p:cNvPr id="110" name="Picture 109" descr="RAD RADview.png"/>
          <p:cNvPicPr>
            <a:picLocks noChangeAspect="1"/>
          </p:cNvPicPr>
          <p:nvPr/>
        </p:nvPicPr>
        <p:blipFill>
          <a:blip r:embed="rId7" cstate="print"/>
          <a:stretch>
            <a:fillRect/>
          </a:stretch>
        </p:blipFill>
        <p:spPr>
          <a:xfrm>
            <a:off x="1520540" y="5895353"/>
            <a:ext cx="518161" cy="524257"/>
          </a:xfrm>
          <a:prstGeom prst="rect">
            <a:avLst/>
          </a:prstGeom>
        </p:spPr>
      </p:pic>
      <p:sp>
        <p:nvSpPr>
          <p:cNvPr id="124" name="TextBox 123"/>
          <p:cNvSpPr txBox="1"/>
          <p:nvPr/>
        </p:nvSpPr>
        <p:spPr>
          <a:xfrm>
            <a:off x="1364413" y="6378569"/>
            <a:ext cx="808235" cy="237501"/>
          </a:xfrm>
          <a:prstGeom prst="rect">
            <a:avLst/>
          </a:prstGeom>
        </p:spPr>
        <p:txBody>
          <a:bodyPr wrap="none" rtlCol="0" anchor="ctr">
            <a:spAutoFit/>
          </a:bodyPr>
          <a:lstStyle/>
          <a:p>
            <a:pPr algn="ctr">
              <a:lnSpc>
                <a:spcPct val="85000"/>
              </a:lnSpc>
            </a:pPr>
            <a:r>
              <a:rPr lang="en-US" sz="1100" b="1" kern="0" dirty="0" smtClean="0"/>
              <a:t>Controller </a:t>
            </a:r>
          </a:p>
        </p:txBody>
      </p:sp>
      <p:sp>
        <p:nvSpPr>
          <p:cNvPr id="2" name="TextBox 1"/>
          <p:cNvSpPr txBox="1"/>
          <p:nvPr/>
        </p:nvSpPr>
        <p:spPr>
          <a:xfrm>
            <a:off x="-92917" y="1981028"/>
            <a:ext cx="1742418" cy="276999"/>
          </a:xfrm>
          <a:prstGeom prst="rect">
            <a:avLst/>
          </a:prstGeom>
        </p:spPr>
        <p:txBody>
          <a:bodyPr wrap="square" rtlCol="0" anchor="ctr">
            <a:spAutoFit/>
          </a:bodyPr>
          <a:lstStyle/>
          <a:p>
            <a:pPr algn="ctr"/>
            <a:r>
              <a:rPr lang="en-US" sz="1200" b="1" kern="0" dirty="0" smtClean="0">
                <a:solidFill>
                  <a:srgbClr val="FF0000"/>
                </a:solidFill>
              </a:rPr>
              <a:t>172.17.195.110</a:t>
            </a:r>
          </a:p>
        </p:txBody>
      </p:sp>
      <p:sp>
        <p:nvSpPr>
          <p:cNvPr id="125" name="TextBox 124"/>
          <p:cNvSpPr txBox="1"/>
          <p:nvPr/>
        </p:nvSpPr>
        <p:spPr>
          <a:xfrm>
            <a:off x="-70988" y="2777483"/>
            <a:ext cx="1742418" cy="276999"/>
          </a:xfrm>
          <a:prstGeom prst="rect">
            <a:avLst/>
          </a:prstGeom>
        </p:spPr>
        <p:txBody>
          <a:bodyPr wrap="square" rtlCol="0" anchor="ctr">
            <a:spAutoFit/>
          </a:bodyPr>
          <a:lstStyle/>
          <a:p>
            <a:pPr algn="ctr"/>
            <a:r>
              <a:rPr lang="en-US" sz="1200" b="1" kern="0" dirty="0" smtClean="0">
                <a:solidFill>
                  <a:srgbClr val="FF0000"/>
                </a:solidFill>
              </a:rPr>
              <a:t>172.17.195.120</a:t>
            </a:r>
          </a:p>
        </p:txBody>
      </p:sp>
      <p:sp>
        <p:nvSpPr>
          <p:cNvPr id="149" name="TextBox 148"/>
          <p:cNvSpPr txBox="1"/>
          <p:nvPr/>
        </p:nvSpPr>
        <p:spPr>
          <a:xfrm>
            <a:off x="-45040" y="4080428"/>
            <a:ext cx="1742418" cy="276999"/>
          </a:xfrm>
          <a:prstGeom prst="rect">
            <a:avLst/>
          </a:prstGeom>
        </p:spPr>
        <p:txBody>
          <a:bodyPr wrap="square" rtlCol="0" anchor="ctr">
            <a:spAutoFit/>
          </a:bodyPr>
          <a:lstStyle/>
          <a:p>
            <a:pPr algn="ctr"/>
            <a:r>
              <a:rPr lang="en-US" sz="1200" b="1" kern="0" dirty="0" smtClean="0">
                <a:solidFill>
                  <a:srgbClr val="FF0000"/>
                </a:solidFill>
              </a:rPr>
              <a:t>172.17.195.159</a:t>
            </a:r>
          </a:p>
        </p:txBody>
      </p:sp>
      <p:sp>
        <p:nvSpPr>
          <p:cNvPr id="150" name="TextBox 149"/>
          <p:cNvSpPr txBox="1"/>
          <p:nvPr/>
        </p:nvSpPr>
        <p:spPr>
          <a:xfrm>
            <a:off x="-33891" y="4777842"/>
            <a:ext cx="1742418" cy="276999"/>
          </a:xfrm>
          <a:prstGeom prst="rect">
            <a:avLst/>
          </a:prstGeom>
        </p:spPr>
        <p:txBody>
          <a:bodyPr wrap="square" rtlCol="0" anchor="ctr">
            <a:spAutoFit/>
          </a:bodyPr>
          <a:lstStyle/>
          <a:p>
            <a:pPr algn="ctr"/>
            <a:r>
              <a:rPr lang="en-US" sz="1200" b="1" kern="0" dirty="0" smtClean="0">
                <a:solidFill>
                  <a:srgbClr val="FF0000"/>
                </a:solidFill>
              </a:rPr>
              <a:t>172.17.195.169</a:t>
            </a:r>
          </a:p>
        </p:txBody>
      </p:sp>
      <p:sp>
        <p:nvSpPr>
          <p:cNvPr id="151" name="TextBox 150"/>
          <p:cNvSpPr txBox="1"/>
          <p:nvPr/>
        </p:nvSpPr>
        <p:spPr>
          <a:xfrm>
            <a:off x="-177551" y="6515103"/>
            <a:ext cx="1742418" cy="276999"/>
          </a:xfrm>
          <a:prstGeom prst="rect">
            <a:avLst/>
          </a:prstGeom>
        </p:spPr>
        <p:txBody>
          <a:bodyPr wrap="square" rtlCol="0" anchor="ctr">
            <a:spAutoFit/>
          </a:bodyPr>
          <a:lstStyle/>
          <a:p>
            <a:pPr algn="ctr"/>
            <a:r>
              <a:rPr lang="en-US" sz="1200" b="1" kern="0" dirty="0" smtClean="0">
                <a:solidFill>
                  <a:srgbClr val="FF0000"/>
                </a:solidFill>
              </a:rPr>
              <a:t>172.17.160.125</a:t>
            </a:r>
          </a:p>
        </p:txBody>
      </p:sp>
      <p:sp>
        <p:nvSpPr>
          <p:cNvPr id="152" name="TextBox 151"/>
          <p:cNvSpPr txBox="1"/>
          <p:nvPr/>
        </p:nvSpPr>
        <p:spPr>
          <a:xfrm>
            <a:off x="993205" y="6515102"/>
            <a:ext cx="1742418" cy="276999"/>
          </a:xfrm>
          <a:prstGeom prst="rect">
            <a:avLst/>
          </a:prstGeom>
        </p:spPr>
        <p:txBody>
          <a:bodyPr wrap="square" rtlCol="0" anchor="ctr">
            <a:spAutoFit/>
          </a:bodyPr>
          <a:lstStyle/>
          <a:p>
            <a:pPr algn="ctr"/>
            <a:r>
              <a:rPr lang="en-US" sz="1200" b="1" kern="0" dirty="0" smtClean="0">
                <a:solidFill>
                  <a:srgbClr val="FF0000"/>
                </a:solidFill>
              </a:rPr>
              <a:t>172.17.160.202</a:t>
            </a:r>
          </a:p>
        </p:txBody>
      </p:sp>
      <p:sp>
        <p:nvSpPr>
          <p:cNvPr id="153" name="TextBox 152"/>
          <p:cNvSpPr txBox="1"/>
          <p:nvPr/>
        </p:nvSpPr>
        <p:spPr>
          <a:xfrm>
            <a:off x="4326334" y="6515101"/>
            <a:ext cx="1742418" cy="276999"/>
          </a:xfrm>
          <a:prstGeom prst="rect">
            <a:avLst/>
          </a:prstGeom>
        </p:spPr>
        <p:txBody>
          <a:bodyPr wrap="square" rtlCol="0" anchor="ctr">
            <a:spAutoFit/>
          </a:bodyPr>
          <a:lstStyle/>
          <a:p>
            <a:pPr algn="ctr"/>
            <a:r>
              <a:rPr lang="en-US" sz="1200" b="1" kern="0" dirty="0" smtClean="0">
                <a:solidFill>
                  <a:srgbClr val="FF0000"/>
                </a:solidFill>
              </a:rPr>
              <a:t>172.17.195.160</a:t>
            </a:r>
          </a:p>
        </p:txBody>
      </p:sp>
      <p:sp>
        <p:nvSpPr>
          <p:cNvPr id="154" name="TextBox 153"/>
          <p:cNvSpPr txBox="1"/>
          <p:nvPr/>
        </p:nvSpPr>
        <p:spPr>
          <a:xfrm>
            <a:off x="2152655" y="6654999"/>
            <a:ext cx="1742418" cy="276999"/>
          </a:xfrm>
          <a:prstGeom prst="rect">
            <a:avLst/>
          </a:prstGeom>
        </p:spPr>
        <p:txBody>
          <a:bodyPr wrap="square" rtlCol="0" anchor="ctr">
            <a:spAutoFit/>
          </a:bodyPr>
          <a:lstStyle/>
          <a:p>
            <a:pPr algn="ctr"/>
            <a:r>
              <a:rPr lang="en-US" sz="1200" b="1" kern="0" dirty="0" smtClean="0">
                <a:solidFill>
                  <a:srgbClr val="FF0000"/>
                </a:solidFill>
              </a:rPr>
              <a:t>172.17.195.150</a:t>
            </a:r>
          </a:p>
        </p:txBody>
      </p:sp>
      <p:sp>
        <p:nvSpPr>
          <p:cNvPr id="155" name="TextBox 154"/>
          <p:cNvSpPr txBox="1"/>
          <p:nvPr/>
        </p:nvSpPr>
        <p:spPr>
          <a:xfrm>
            <a:off x="7112003" y="5482392"/>
            <a:ext cx="1742418" cy="276999"/>
          </a:xfrm>
          <a:prstGeom prst="rect">
            <a:avLst/>
          </a:prstGeom>
        </p:spPr>
        <p:txBody>
          <a:bodyPr wrap="square" rtlCol="0" anchor="ctr">
            <a:spAutoFit/>
          </a:bodyPr>
          <a:lstStyle/>
          <a:p>
            <a:pPr algn="ctr"/>
            <a:r>
              <a:rPr lang="en-US" sz="1200" b="1" kern="0" dirty="0" smtClean="0">
                <a:solidFill>
                  <a:srgbClr val="FF0000"/>
                </a:solidFill>
              </a:rPr>
              <a:t>172.17.195.139</a:t>
            </a:r>
          </a:p>
        </p:txBody>
      </p:sp>
      <p:sp>
        <p:nvSpPr>
          <p:cNvPr id="156" name="TextBox 155"/>
          <p:cNvSpPr txBox="1"/>
          <p:nvPr/>
        </p:nvSpPr>
        <p:spPr>
          <a:xfrm>
            <a:off x="7112003" y="6025682"/>
            <a:ext cx="1742418" cy="276999"/>
          </a:xfrm>
          <a:prstGeom prst="rect">
            <a:avLst/>
          </a:prstGeom>
        </p:spPr>
        <p:txBody>
          <a:bodyPr wrap="square" rtlCol="0" anchor="ctr">
            <a:spAutoFit/>
          </a:bodyPr>
          <a:lstStyle/>
          <a:p>
            <a:pPr algn="ctr"/>
            <a:r>
              <a:rPr lang="en-US" sz="1200" b="1" kern="0" dirty="0" smtClean="0">
                <a:solidFill>
                  <a:srgbClr val="FF0000"/>
                </a:solidFill>
              </a:rPr>
              <a:t>172.17.195.149</a:t>
            </a:r>
          </a:p>
        </p:txBody>
      </p:sp>
      <p:sp>
        <p:nvSpPr>
          <p:cNvPr id="157" name="TextBox 156"/>
          <p:cNvSpPr txBox="1"/>
          <p:nvPr/>
        </p:nvSpPr>
        <p:spPr>
          <a:xfrm>
            <a:off x="7614170" y="4854300"/>
            <a:ext cx="1742418" cy="276999"/>
          </a:xfrm>
          <a:prstGeom prst="rect">
            <a:avLst/>
          </a:prstGeom>
        </p:spPr>
        <p:txBody>
          <a:bodyPr wrap="square" rtlCol="0" anchor="ctr">
            <a:spAutoFit/>
          </a:bodyPr>
          <a:lstStyle/>
          <a:p>
            <a:pPr algn="ctr"/>
            <a:r>
              <a:rPr lang="en-US" sz="1200" b="1" kern="0" dirty="0" smtClean="0">
                <a:solidFill>
                  <a:srgbClr val="FF0000"/>
                </a:solidFill>
              </a:rPr>
              <a:t>172.17.195.129</a:t>
            </a:r>
          </a:p>
        </p:txBody>
      </p:sp>
      <p:sp>
        <p:nvSpPr>
          <p:cNvPr id="158" name="TextBox 157"/>
          <p:cNvSpPr txBox="1"/>
          <p:nvPr/>
        </p:nvSpPr>
        <p:spPr>
          <a:xfrm>
            <a:off x="7614170" y="3566013"/>
            <a:ext cx="1742418" cy="276999"/>
          </a:xfrm>
          <a:prstGeom prst="rect">
            <a:avLst/>
          </a:prstGeom>
        </p:spPr>
        <p:txBody>
          <a:bodyPr wrap="square" rtlCol="0" anchor="ctr">
            <a:spAutoFit/>
          </a:bodyPr>
          <a:lstStyle/>
          <a:p>
            <a:pPr algn="ctr"/>
            <a:r>
              <a:rPr lang="en-US" sz="1200" b="1" kern="0" dirty="0" smtClean="0">
                <a:solidFill>
                  <a:srgbClr val="FF0000"/>
                </a:solidFill>
              </a:rPr>
              <a:t>172.17.195.119</a:t>
            </a:r>
          </a:p>
        </p:txBody>
      </p:sp>
      <p:sp>
        <p:nvSpPr>
          <p:cNvPr id="159" name="TextBox 158"/>
          <p:cNvSpPr txBox="1"/>
          <p:nvPr/>
        </p:nvSpPr>
        <p:spPr>
          <a:xfrm>
            <a:off x="7669059" y="2831508"/>
            <a:ext cx="1742418" cy="276999"/>
          </a:xfrm>
          <a:prstGeom prst="rect">
            <a:avLst/>
          </a:prstGeom>
        </p:spPr>
        <p:txBody>
          <a:bodyPr wrap="square" rtlCol="0" anchor="ctr">
            <a:spAutoFit/>
          </a:bodyPr>
          <a:lstStyle/>
          <a:p>
            <a:pPr algn="ctr"/>
            <a:r>
              <a:rPr lang="en-US" sz="1200" b="1" kern="0" dirty="0" smtClean="0">
                <a:solidFill>
                  <a:srgbClr val="FF0000"/>
                </a:solidFill>
              </a:rPr>
              <a:t>172.17.195.140</a:t>
            </a:r>
          </a:p>
        </p:txBody>
      </p:sp>
      <p:sp>
        <p:nvSpPr>
          <p:cNvPr id="160" name="TextBox 159"/>
          <p:cNvSpPr txBox="1"/>
          <p:nvPr/>
        </p:nvSpPr>
        <p:spPr>
          <a:xfrm>
            <a:off x="7691547" y="1968750"/>
            <a:ext cx="1742418" cy="276999"/>
          </a:xfrm>
          <a:prstGeom prst="rect">
            <a:avLst/>
          </a:prstGeom>
        </p:spPr>
        <p:txBody>
          <a:bodyPr wrap="square" rtlCol="0" anchor="ctr">
            <a:spAutoFit/>
          </a:bodyPr>
          <a:lstStyle/>
          <a:p>
            <a:pPr algn="ctr"/>
            <a:r>
              <a:rPr lang="en-US" sz="1200" b="1" kern="0" dirty="0" smtClean="0">
                <a:solidFill>
                  <a:srgbClr val="FF0000"/>
                </a:solidFill>
              </a:rPr>
              <a:t>172.17.195.130</a:t>
            </a:r>
          </a:p>
        </p:txBody>
      </p:sp>
      <p:sp>
        <p:nvSpPr>
          <p:cNvPr id="161" name="TextBox 160"/>
          <p:cNvSpPr txBox="1"/>
          <p:nvPr/>
        </p:nvSpPr>
        <p:spPr>
          <a:xfrm>
            <a:off x="2048124" y="3913629"/>
            <a:ext cx="1742418" cy="276999"/>
          </a:xfrm>
          <a:prstGeom prst="rect">
            <a:avLst/>
          </a:prstGeom>
        </p:spPr>
        <p:txBody>
          <a:bodyPr wrap="square" rtlCol="0" anchor="ctr">
            <a:spAutoFit/>
          </a:bodyPr>
          <a:lstStyle/>
          <a:p>
            <a:pPr algn="ctr"/>
            <a:r>
              <a:rPr lang="en-US" sz="1200" b="1" kern="0" dirty="0" smtClean="0">
                <a:solidFill>
                  <a:srgbClr val="FF0000"/>
                </a:solidFill>
              </a:rPr>
              <a:t>172.17.195.201</a:t>
            </a:r>
          </a:p>
        </p:txBody>
      </p:sp>
      <p:sp>
        <p:nvSpPr>
          <p:cNvPr id="162" name="TextBox 161"/>
          <p:cNvSpPr txBox="1"/>
          <p:nvPr/>
        </p:nvSpPr>
        <p:spPr>
          <a:xfrm>
            <a:off x="4712791" y="3911309"/>
            <a:ext cx="1742418" cy="276999"/>
          </a:xfrm>
          <a:prstGeom prst="rect">
            <a:avLst/>
          </a:prstGeom>
        </p:spPr>
        <p:txBody>
          <a:bodyPr wrap="square" rtlCol="0" anchor="ctr">
            <a:spAutoFit/>
          </a:bodyPr>
          <a:lstStyle/>
          <a:p>
            <a:pPr algn="ctr"/>
            <a:r>
              <a:rPr lang="en-US" sz="1200" b="1" kern="0" dirty="0" smtClean="0">
                <a:solidFill>
                  <a:srgbClr val="FF0000"/>
                </a:solidFill>
              </a:rPr>
              <a:t>172.17.195.202</a:t>
            </a:r>
          </a:p>
        </p:txBody>
      </p:sp>
      <p:sp>
        <p:nvSpPr>
          <p:cNvPr id="163" name="TextBox 162"/>
          <p:cNvSpPr txBox="1"/>
          <p:nvPr/>
        </p:nvSpPr>
        <p:spPr>
          <a:xfrm>
            <a:off x="3590842" y="4632844"/>
            <a:ext cx="1742418" cy="276999"/>
          </a:xfrm>
          <a:prstGeom prst="rect">
            <a:avLst/>
          </a:prstGeom>
        </p:spPr>
        <p:txBody>
          <a:bodyPr wrap="square" rtlCol="0" anchor="ctr">
            <a:spAutoFit/>
          </a:bodyPr>
          <a:lstStyle/>
          <a:p>
            <a:pPr algn="ctr"/>
            <a:r>
              <a:rPr lang="en-US" sz="1200" b="1" kern="0" dirty="0" smtClean="0">
                <a:solidFill>
                  <a:srgbClr val="FF0000"/>
                </a:solidFill>
              </a:rPr>
              <a:t>172.17.195.203</a:t>
            </a:r>
          </a:p>
        </p:txBody>
      </p:sp>
      <p:sp>
        <p:nvSpPr>
          <p:cNvPr id="164" name="TextBox 163"/>
          <p:cNvSpPr txBox="1"/>
          <p:nvPr/>
        </p:nvSpPr>
        <p:spPr>
          <a:xfrm>
            <a:off x="553998" y="5301881"/>
            <a:ext cx="1742418" cy="276999"/>
          </a:xfrm>
          <a:prstGeom prst="rect">
            <a:avLst/>
          </a:prstGeom>
        </p:spPr>
        <p:txBody>
          <a:bodyPr wrap="square" rtlCol="0" anchor="ctr">
            <a:spAutoFit/>
          </a:bodyPr>
          <a:lstStyle/>
          <a:p>
            <a:pPr algn="ctr"/>
            <a:r>
              <a:rPr lang="en-US" sz="1200" b="1" kern="0" dirty="0" smtClean="0">
                <a:solidFill>
                  <a:srgbClr val="FF0000"/>
                </a:solidFill>
              </a:rPr>
              <a:t>172.17.195.168</a:t>
            </a:r>
          </a:p>
        </p:txBody>
      </p:sp>
    </p:spTree>
    <p:extLst>
      <p:ext uri="{BB962C8B-B14F-4D97-AF65-F5344CB8AC3E}">
        <p14:creationId xmlns:p14="http://schemas.microsoft.com/office/powerpoint/2010/main" xmlns="" val="310852505"/>
      </p:ext>
    </p:extLst>
  </p:cSld>
  <p:clrMapOvr>
    <a:masterClrMapping/>
  </p:clrMapOvr>
  <p:transition>
    <p:fade/>
  </p:transition>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D-NFV IP Allocation</a:t>
            </a:r>
            <a:endParaRPr lang="en-US" dirty="0"/>
          </a:p>
        </p:txBody>
      </p:sp>
      <p:graphicFrame>
        <p:nvGraphicFramePr>
          <p:cNvPr id="3" name="Table 2"/>
          <p:cNvGraphicFramePr>
            <a:graphicFrameLocks noGrp="1"/>
          </p:cNvGraphicFramePr>
          <p:nvPr>
            <p:extLst/>
          </p:nvPr>
        </p:nvGraphicFramePr>
        <p:xfrm>
          <a:off x="155318" y="1512911"/>
          <a:ext cx="8821256" cy="2865120"/>
        </p:xfrm>
        <a:graphic>
          <a:graphicData uri="http://schemas.openxmlformats.org/drawingml/2006/table">
            <a:tbl>
              <a:tblPr firstRow="1" bandRow="1">
                <a:tableStyleId>{5C22544A-7EE6-4342-B048-85BDC9FD1C3A}</a:tableStyleId>
              </a:tblPr>
              <a:tblGrid>
                <a:gridCol w="1085238"/>
                <a:gridCol w="1934004"/>
                <a:gridCol w="1934004"/>
                <a:gridCol w="2121806"/>
                <a:gridCol w="1746204"/>
              </a:tblGrid>
              <a:tr h="370840">
                <a:tc>
                  <a:txBody>
                    <a:bodyPr/>
                    <a:lstStyle/>
                    <a:p>
                      <a:pPr algn="ctr"/>
                      <a:r>
                        <a:rPr lang="en-US" dirty="0" smtClean="0"/>
                        <a:t>Group</a:t>
                      </a:r>
                      <a:endParaRPr lang="en-US" dirty="0"/>
                    </a:p>
                  </a:txBody>
                  <a:tcPr/>
                </a:tc>
                <a:tc>
                  <a:txBody>
                    <a:bodyPr/>
                    <a:lstStyle/>
                    <a:p>
                      <a:pPr algn="ctr"/>
                      <a:r>
                        <a:rPr lang="en-US" dirty="0" smtClean="0"/>
                        <a:t>Compute</a:t>
                      </a:r>
                      <a:r>
                        <a:rPr lang="en-US" baseline="0" dirty="0" smtClean="0"/>
                        <a:t> Node Hostname</a:t>
                      </a:r>
                      <a:endParaRPr lang="en-US" dirty="0"/>
                    </a:p>
                  </a:txBody>
                  <a:tcPr/>
                </a:tc>
                <a:tc>
                  <a:txBody>
                    <a:bodyPr/>
                    <a:lstStyle/>
                    <a:p>
                      <a:pPr algn="ctr"/>
                      <a:r>
                        <a:rPr lang="en-US" dirty="0" smtClean="0"/>
                        <a:t>ETX-2i</a:t>
                      </a:r>
                      <a:r>
                        <a:rPr lang="en-US" baseline="0" dirty="0" smtClean="0"/>
                        <a:t> MNG</a:t>
                      </a:r>
                      <a:r>
                        <a:rPr lang="en-US" dirty="0" smtClean="0"/>
                        <a:t>-IP</a:t>
                      </a:r>
                      <a:endParaRPr lang="en-US" dirty="0"/>
                    </a:p>
                  </a:txBody>
                  <a:tcPr/>
                </a:tc>
                <a:tc>
                  <a:txBody>
                    <a:bodyPr/>
                    <a:lstStyle/>
                    <a:p>
                      <a:pPr algn="ctr"/>
                      <a:r>
                        <a:rPr lang="en-US" dirty="0" smtClean="0"/>
                        <a:t>Compute Node IP (x86)</a:t>
                      </a:r>
                      <a:endParaRPr lang="en-US" dirty="0"/>
                    </a:p>
                  </a:txBody>
                  <a:tcPr/>
                </a:tc>
                <a:tc>
                  <a:txBody>
                    <a:bodyPr/>
                    <a:lstStyle/>
                    <a:p>
                      <a:pPr algn="ctr"/>
                      <a:r>
                        <a:rPr lang="en-US" dirty="0" smtClean="0"/>
                        <a:t>HP</a:t>
                      </a:r>
                      <a:r>
                        <a:rPr lang="en-US" baseline="0" dirty="0" smtClean="0"/>
                        <a:t>-Router</a:t>
                      </a:r>
                      <a:endParaRPr lang="en-US" dirty="0"/>
                    </a:p>
                  </a:txBody>
                  <a:tcPr/>
                </a:tc>
              </a:tr>
              <a:tr h="370840">
                <a:tc>
                  <a:txBody>
                    <a:bodyPr/>
                    <a:lstStyle/>
                    <a:p>
                      <a:r>
                        <a:rPr lang="en-US" dirty="0" smtClean="0"/>
                        <a:t>Group</a:t>
                      </a:r>
                      <a:r>
                        <a:rPr lang="en-US" baseline="0" dirty="0" smtClean="0"/>
                        <a:t> 1</a:t>
                      </a:r>
                      <a:endParaRPr lang="en-US" dirty="0"/>
                    </a:p>
                  </a:txBody>
                  <a:tcPr/>
                </a:tc>
                <a:tc>
                  <a:txBody>
                    <a:bodyPr/>
                    <a:lstStyle/>
                    <a:p>
                      <a:pPr marL="0" marR="0" algn="ctr">
                        <a:lnSpc>
                          <a:spcPct val="115000"/>
                        </a:lnSpc>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2i-X86-A</a:t>
                      </a:r>
                      <a:endParaRPr lang="en-US" sz="16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172.17.195.110</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172.17.195.111</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172.17.195.112</a:t>
                      </a:r>
                      <a:endParaRPr lang="en-US" dirty="0"/>
                    </a:p>
                  </a:txBody>
                  <a:tcPr/>
                </a:tc>
              </a:tr>
              <a:tr h="370840">
                <a:tc>
                  <a:txBody>
                    <a:bodyPr/>
                    <a:lstStyle/>
                    <a:p>
                      <a:r>
                        <a:rPr lang="en-US" dirty="0" smtClean="0"/>
                        <a:t>Group 2</a:t>
                      </a:r>
                      <a:endParaRPr lang="en-US" dirty="0"/>
                    </a:p>
                  </a:txBody>
                  <a:tcPr/>
                </a:tc>
                <a:tc>
                  <a:txBody>
                    <a:bodyPr/>
                    <a:lstStyle/>
                    <a:p>
                      <a:pPr marL="0" marR="0" algn="ctr">
                        <a:lnSpc>
                          <a:spcPct val="115000"/>
                        </a:lnSpc>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2i-X86-B</a:t>
                      </a:r>
                      <a:endParaRPr lang="en-US" sz="16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172.17.195.120</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172.17.195.121</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172.17.195.122</a:t>
                      </a:r>
                    </a:p>
                  </a:txBody>
                  <a:tcPr/>
                </a:tc>
              </a:tr>
              <a:tr h="370840">
                <a:tc>
                  <a:txBody>
                    <a:bodyPr/>
                    <a:lstStyle/>
                    <a:p>
                      <a:r>
                        <a:rPr lang="en-US" dirty="0" smtClean="0"/>
                        <a:t>Group</a:t>
                      </a:r>
                      <a:r>
                        <a:rPr lang="en-US" baseline="0" dirty="0" smtClean="0"/>
                        <a:t> 3</a:t>
                      </a:r>
                      <a:endParaRPr lang="en-US" dirty="0"/>
                    </a:p>
                  </a:txBody>
                  <a:tcPr/>
                </a:tc>
                <a:tc>
                  <a:txBody>
                    <a:bodyPr/>
                    <a:lstStyle/>
                    <a:p>
                      <a:pPr marL="0" marR="0" algn="ctr">
                        <a:lnSpc>
                          <a:spcPct val="115000"/>
                        </a:lnSpc>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2i-X86-C</a:t>
                      </a:r>
                      <a:endParaRPr lang="en-US" sz="16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172.17.195.130</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172.17.195.131</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172.17.195.132</a:t>
                      </a:r>
                    </a:p>
                  </a:txBody>
                  <a:tcPr/>
                </a:tc>
              </a:tr>
              <a:tr h="370840">
                <a:tc>
                  <a:txBody>
                    <a:bodyPr/>
                    <a:lstStyle/>
                    <a:p>
                      <a:r>
                        <a:rPr lang="en-US" dirty="0" smtClean="0"/>
                        <a:t>Group 4</a:t>
                      </a:r>
                      <a:endParaRPr lang="en-US" dirty="0"/>
                    </a:p>
                  </a:txBody>
                  <a:tcPr/>
                </a:tc>
                <a:tc>
                  <a:txBody>
                    <a:bodyPr/>
                    <a:lstStyle/>
                    <a:p>
                      <a:pPr marL="0" marR="0" algn="ctr">
                        <a:lnSpc>
                          <a:spcPct val="115000"/>
                        </a:lnSpc>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2i-X86-D</a:t>
                      </a:r>
                      <a:endParaRPr lang="en-US" sz="16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172.17.195.140</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172.17.195.141</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172.17.195.142</a:t>
                      </a:r>
                    </a:p>
                  </a:txBody>
                  <a:tcPr/>
                </a:tc>
              </a:tr>
              <a:tr h="370840">
                <a:tc>
                  <a:txBody>
                    <a:bodyPr/>
                    <a:lstStyle/>
                    <a:p>
                      <a:r>
                        <a:rPr lang="en-US" dirty="0" smtClean="0"/>
                        <a:t>Group 5</a:t>
                      </a:r>
                      <a:endParaRPr lang="en-US" dirty="0"/>
                    </a:p>
                  </a:txBody>
                  <a:tcPr/>
                </a:tc>
                <a:tc>
                  <a:txBody>
                    <a:bodyPr/>
                    <a:lstStyle/>
                    <a:p>
                      <a:pPr marL="0" marR="0" algn="ctr">
                        <a:lnSpc>
                          <a:spcPct val="115000"/>
                        </a:lnSpc>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2i-X86-E</a:t>
                      </a:r>
                      <a:endParaRPr lang="en-US" sz="16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172.17.195.150</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172.17.195.151</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172.17.195.152</a:t>
                      </a:r>
                    </a:p>
                  </a:txBody>
                  <a:tcPr/>
                </a:tc>
              </a:tr>
              <a:tr h="370840">
                <a:tc>
                  <a:txBody>
                    <a:bodyPr/>
                    <a:lstStyle/>
                    <a:p>
                      <a:r>
                        <a:rPr lang="en-US" dirty="0" smtClean="0"/>
                        <a:t>Group 6</a:t>
                      </a:r>
                      <a:endParaRPr lang="en-US" dirty="0"/>
                    </a:p>
                  </a:txBody>
                  <a:tcPr/>
                </a:tc>
                <a:tc>
                  <a:txBody>
                    <a:bodyPr/>
                    <a:lstStyle/>
                    <a:p>
                      <a:pPr marL="0" marR="0" algn="ctr">
                        <a:lnSpc>
                          <a:spcPct val="115000"/>
                        </a:lnSpc>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2i-X86-F</a:t>
                      </a:r>
                      <a:endParaRPr lang="en-US" sz="16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172.17.195.160</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172.17.195.161</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172.17.195.162</a:t>
                      </a:r>
                    </a:p>
                  </a:txBody>
                  <a:tcPr/>
                </a:tc>
              </a:tr>
            </a:tbl>
          </a:graphicData>
        </a:graphic>
      </p:graphicFrame>
    </p:spTree>
    <p:extLst>
      <p:ext uri="{BB962C8B-B14F-4D97-AF65-F5344CB8AC3E}">
        <p14:creationId xmlns:p14="http://schemas.microsoft.com/office/powerpoint/2010/main" xmlns="" val="2157070061"/>
      </p:ext>
    </p:extLst>
  </p:cSld>
  <p:clrMapOvr>
    <a:masterClrMapping/>
  </p:clrMapOvr>
  <p:transition>
    <p:fade/>
  </p:transition>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Preliminary Configuration Steps</a:t>
            </a:r>
            <a:endParaRPr lang="en-US" dirty="0"/>
          </a:p>
        </p:txBody>
      </p:sp>
    </p:spTree>
    <p:extLst>
      <p:ext uri="{BB962C8B-B14F-4D97-AF65-F5344CB8AC3E}">
        <p14:creationId xmlns:p14="http://schemas.microsoft.com/office/powerpoint/2010/main" xmlns="" val="1757447877"/>
      </p:ext>
    </p:extLst>
  </p:cSld>
  <p:clrMapOvr>
    <a:masterClrMapping/>
  </p:clrMapOvr>
  <p:transition>
    <p:fade/>
  </p:transition>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D-NFV Diagram</a:t>
            </a:r>
          </a:p>
        </p:txBody>
      </p:sp>
      <p:sp>
        <p:nvSpPr>
          <p:cNvPr id="7" name="Rectangle 6"/>
          <p:cNvSpPr/>
          <p:nvPr/>
        </p:nvSpPr>
        <p:spPr>
          <a:xfrm>
            <a:off x="3709851" y="3110854"/>
            <a:ext cx="5236435" cy="3747146"/>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709851" y="5608320"/>
            <a:ext cx="5236435" cy="1249680"/>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a:stCxn id="10" idx="0"/>
            <a:endCxn id="28" idx="2"/>
          </p:cNvCxnSpPr>
          <p:nvPr/>
        </p:nvCxnSpPr>
        <p:spPr>
          <a:xfrm flipH="1" flipV="1">
            <a:off x="1455438" y="2394588"/>
            <a:ext cx="132255" cy="2430262"/>
          </a:xfrm>
          <a:prstGeom prst="line">
            <a:avLst/>
          </a:prstGeom>
          <a:ln w="19050">
            <a:solidFill>
              <a:srgbClr val="4D4948"/>
            </a:solidFill>
          </a:ln>
        </p:spPr>
        <p:style>
          <a:lnRef idx="1">
            <a:schemeClr val="accent1"/>
          </a:lnRef>
          <a:fillRef idx="0">
            <a:schemeClr val="accent1"/>
          </a:fillRef>
          <a:effectRef idx="0">
            <a:schemeClr val="accent1"/>
          </a:effectRef>
          <a:fontRef idx="minor">
            <a:schemeClr val="tx1"/>
          </a:fontRef>
        </p:style>
      </p:cxnSp>
      <p:pic>
        <p:nvPicPr>
          <p:cNvPr id="10" name="Picture 9" descr="RAD 1U_Wide.png"/>
          <p:cNvPicPr>
            <a:picLocks noChangeAspect="1"/>
          </p:cNvPicPr>
          <p:nvPr/>
        </p:nvPicPr>
        <p:blipFill>
          <a:blip r:embed="rId2" cstate="print"/>
          <a:stretch>
            <a:fillRect/>
          </a:stretch>
        </p:blipFill>
        <p:spPr>
          <a:xfrm>
            <a:off x="1016193" y="4824850"/>
            <a:ext cx="1143000" cy="331188"/>
          </a:xfrm>
          <a:prstGeom prst="rect">
            <a:avLst/>
          </a:prstGeom>
        </p:spPr>
      </p:pic>
      <p:sp>
        <p:nvSpPr>
          <p:cNvPr id="11" name="TextBox 10"/>
          <p:cNvSpPr txBox="1"/>
          <p:nvPr/>
        </p:nvSpPr>
        <p:spPr>
          <a:xfrm flipH="1">
            <a:off x="7236925" y="2565769"/>
            <a:ext cx="520663" cy="230832"/>
          </a:xfrm>
          <a:prstGeom prst="rect">
            <a:avLst/>
          </a:prstGeom>
          <a:ln w="12700">
            <a:noFill/>
          </a:ln>
        </p:spPr>
        <p:style>
          <a:lnRef idx="1">
            <a:schemeClr val="accent1"/>
          </a:lnRef>
          <a:fillRef idx="0">
            <a:schemeClr val="accent1"/>
          </a:fillRef>
          <a:effectRef idx="0">
            <a:schemeClr val="accent1"/>
          </a:effectRef>
          <a:fontRef idx="minor">
            <a:schemeClr val="tx1"/>
          </a:fontRef>
        </p:style>
        <p:txBody>
          <a:bodyPr wrap="square">
            <a:spAutoFit/>
          </a:bodyPr>
          <a:lstStyle/>
          <a:p>
            <a:pPr algn="ctr" fontAlgn="auto">
              <a:spcBef>
                <a:spcPts val="0"/>
              </a:spcBef>
              <a:spcAft>
                <a:spcPts val="0"/>
              </a:spcAft>
              <a:defRPr/>
            </a:pPr>
            <a:r>
              <a:rPr lang="en-US" sz="900" dirty="0" smtClean="0"/>
              <a:t>1</a:t>
            </a:r>
            <a:endParaRPr lang="en-US" sz="900" dirty="0"/>
          </a:p>
        </p:txBody>
      </p:sp>
      <p:sp>
        <p:nvSpPr>
          <p:cNvPr id="12" name="TextBox 11"/>
          <p:cNvSpPr txBox="1"/>
          <p:nvPr/>
        </p:nvSpPr>
        <p:spPr>
          <a:xfrm flipH="1">
            <a:off x="7803547" y="2109116"/>
            <a:ext cx="520663" cy="230832"/>
          </a:xfrm>
          <a:prstGeom prst="rect">
            <a:avLst/>
          </a:prstGeom>
          <a:ln w="12700">
            <a:noFill/>
          </a:ln>
        </p:spPr>
        <p:style>
          <a:lnRef idx="1">
            <a:schemeClr val="accent1"/>
          </a:lnRef>
          <a:fillRef idx="0">
            <a:schemeClr val="accent1"/>
          </a:fillRef>
          <a:effectRef idx="0">
            <a:schemeClr val="accent1"/>
          </a:effectRef>
          <a:fontRef idx="minor">
            <a:schemeClr val="tx1"/>
          </a:fontRef>
        </p:style>
        <p:txBody>
          <a:bodyPr wrap="square">
            <a:spAutoFit/>
          </a:bodyPr>
          <a:lstStyle/>
          <a:p>
            <a:pPr algn="ctr" fontAlgn="auto">
              <a:spcBef>
                <a:spcPts val="0"/>
              </a:spcBef>
              <a:spcAft>
                <a:spcPts val="0"/>
              </a:spcAft>
              <a:defRPr/>
            </a:pPr>
            <a:r>
              <a:rPr lang="en-US" sz="900" dirty="0" smtClean="0"/>
              <a:t>3</a:t>
            </a:r>
            <a:endParaRPr lang="en-US" sz="900" dirty="0"/>
          </a:p>
        </p:txBody>
      </p:sp>
      <p:sp>
        <p:nvSpPr>
          <p:cNvPr id="13" name="TextBox 349"/>
          <p:cNvSpPr txBox="1">
            <a:spLocks noChangeArrowheads="1"/>
          </p:cNvSpPr>
          <p:nvPr/>
        </p:nvSpPr>
        <p:spPr bwMode="auto">
          <a:xfrm flipH="1">
            <a:off x="1331879" y="4898873"/>
            <a:ext cx="827313" cy="261610"/>
          </a:xfrm>
          <a:prstGeom prst="rect">
            <a:avLst/>
          </a:prstGeom>
          <a:noFill/>
          <a:ln w="9525">
            <a:noFill/>
            <a:miter lim="800000"/>
            <a:headEnd/>
            <a:tailEnd/>
          </a:ln>
        </p:spPr>
        <p:txBody>
          <a:bodyPr wrap="square">
            <a:spAutoFit/>
          </a:bodyPr>
          <a:lstStyle/>
          <a:p>
            <a:pPr algn="ctr"/>
            <a:r>
              <a:rPr lang="en-US" sz="1100" b="1" dirty="0" smtClean="0"/>
              <a:t>ETX-204</a:t>
            </a:r>
            <a:endParaRPr lang="en-US" sz="1200" b="1" dirty="0"/>
          </a:p>
        </p:txBody>
      </p:sp>
      <p:sp>
        <p:nvSpPr>
          <p:cNvPr id="14" name="TextBox 13"/>
          <p:cNvSpPr txBox="1"/>
          <p:nvPr/>
        </p:nvSpPr>
        <p:spPr>
          <a:xfrm>
            <a:off x="1120815" y="1680044"/>
            <a:ext cx="662362" cy="224292"/>
          </a:xfrm>
          <a:prstGeom prst="rect">
            <a:avLst/>
          </a:prstGeom>
          <a:noFill/>
        </p:spPr>
        <p:txBody>
          <a:bodyPr wrap="none" rtlCol="0">
            <a:spAutoFit/>
          </a:bodyPr>
          <a:lstStyle/>
          <a:p>
            <a:pPr algn="ctr">
              <a:lnSpc>
                <a:spcPct val="85000"/>
              </a:lnSpc>
            </a:pPr>
            <a:r>
              <a:rPr lang="en-US" sz="1000" dirty="0" smtClean="0">
                <a:latin typeface="+mn-lt"/>
              </a:rPr>
              <a:t>RADview</a:t>
            </a:r>
          </a:p>
        </p:txBody>
      </p:sp>
      <p:pic>
        <p:nvPicPr>
          <p:cNvPr id="15" name="Picture 14" descr="RAD RADview_Non-subject.png"/>
          <p:cNvPicPr>
            <a:picLocks noChangeAspect="1"/>
          </p:cNvPicPr>
          <p:nvPr/>
        </p:nvPicPr>
        <p:blipFill>
          <a:blip r:embed="rId3" cstate="print">
            <a:grayscl/>
          </a:blip>
          <a:stretch>
            <a:fillRect/>
          </a:stretch>
        </p:blipFill>
        <p:spPr>
          <a:xfrm>
            <a:off x="298801" y="3692496"/>
            <a:ext cx="518161" cy="521209"/>
          </a:xfrm>
          <a:prstGeom prst="rect">
            <a:avLst/>
          </a:prstGeom>
        </p:spPr>
      </p:pic>
      <p:sp>
        <p:nvSpPr>
          <p:cNvPr id="16" name="TextBox 15"/>
          <p:cNvSpPr txBox="1"/>
          <p:nvPr/>
        </p:nvSpPr>
        <p:spPr>
          <a:xfrm flipH="1">
            <a:off x="7898600" y="3070563"/>
            <a:ext cx="1143000" cy="261610"/>
          </a:xfrm>
          <a:prstGeom prst="rect">
            <a:avLst/>
          </a:prstGeom>
          <a:ln w="12700">
            <a:noFill/>
          </a:ln>
        </p:spPr>
        <p:style>
          <a:lnRef idx="1">
            <a:schemeClr val="accent1"/>
          </a:lnRef>
          <a:fillRef idx="0">
            <a:schemeClr val="accent1"/>
          </a:fillRef>
          <a:effectRef idx="0">
            <a:schemeClr val="accent1"/>
          </a:effectRef>
          <a:fontRef idx="minor">
            <a:schemeClr val="tx1"/>
          </a:fontRef>
        </p:style>
        <p:txBody>
          <a:bodyPr wrap="square">
            <a:spAutoFit/>
          </a:bodyPr>
          <a:lstStyle/>
          <a:p>
            <a:pPr algn="ctr" fontAlgn="auto">
              <a:spcBef>
                <a:spcPts val="0"/>
              </a:spcBef>
              <a:spcAft>
                <a:spcPts val="0"/>
              </a:spcAft>
              <a:defRPr/>
            </a:pPr>
            <a:r>
              <a:rPr lang="en-US" sz="1100" dirty="0" smtClean="0">
                <a:solidFill>
                  <a:srgbClr val="0000FF"/>
                </a:solidFill>
              </a:rPr>
              <a:t>172.17.195.1x0</a:t>
            </a:r>
            <a:endParaRPr lang="en-US" sz="1100" dirty="0">
              <a:solidFill>
                <a:srgbClr val="0000FF"/>
              </a:solidFill>
            </a:endParaRPr>
          </a:p>
        </p:txBody>
      </p:sp>
      <p:sp>
        <p:nvSpPr>
          <p:cNvPr id="17" name="TextBox 16"/>
          <p:cNvSpPr txBox="1"/>
          <p:nvPr/>
        </p:nvSpPr>
        <p:spPr>
          <a:xfrm flipH="1">
            <a:off x="3349732" y="4812735"/>
            <a:ext cx="520663" cy="230832"/>
          </a:xfrm>
          <a:prstGeom prst="rect">
            <a:avLst/>
          </a:prstGeom>
          <a:ln w="12700">
            <a:noFill/>
          </a:ln>
        </p:spPr>
        <p:style>
          <a:lnRef idx="1">
            <a:schemeClr val="accent1"/>
          </a:lnRef>
          <a:fillRef idx="0">
            <a:schemeClr val="accent1"/>
          </a:fillRef>
          <a:effectRef idx="0">
            <a:schemeClr val="accent1"/>
          </a:effectRef>
          <a:fontRef idx="minor">
            <a:schemeClr val="tx1"/>
          </a:fontRef>
        </p:style>
        <p:txBody>
          <a:bodyPr wrap="square">
            <a:spAutoFit/>
          </a:bodyPr>
          <a:lstStyle/>
          <a:p>
            <a:pPr algn="ctr" fontAlgn="auto">
              <a:spcBef>
                <a:spcPts val="0"/>
              </a:spcBef>
              <a:spcAft>
                <a:spcPts val="0"/>
              </a:spcAft>
              <a:defRPr/>
            </a:pPr>
            <a:r>
              <a:rPr lang="en-US" sz="900" dirty="0" smtClean="0"/>
              <a:t>0/1</a:t>
            </a:r>
            <a:endParaRPr lang="en-US" sz="900" dirty="0"/>
          </a:p>
        </p:txBody>
      </p:sp>
      <p:pic>
        <p:nvPicPr>
          <p:cNvPr id="19" name="Picture 18" descr="LAN.png"/>
          <p:cNvPicPr>
            <a:picLocks noChangeAspect="1"/>
          </p:cNvPicPr>
          <p:nvPr/>
        </p:nvPicPr>
        <p:blipFill>
          <a:blip r:embed="rId4" cstate="print"/>
          <a:stretch>
            <a:fillRect/>
          </a:stretch>
        </p:blipFill>
        <p:spPr>
          <a:xfrm rot="16200000">
            <a:off x="1372349" y="2992039"/>
            <a:ext cx="428181" cy="926879"/>
          </a:xfrm>
          <a:prstGeom prst="rect">
            <a:avLst/>
          </a:prstGeom>
        </p:spPr>
      </p:pic>
      <p:sp>
        <p:nvSpPr>
          <p:cNvPr id="20" name="TextBox 19"/>
          <p:cNvSpPr txBox="1"/>
          <p:nvPr/>
        </p:nvSpPr>
        <p:spPr>
          <a:xfrm>
            <a:off x="1041227" y="3427695"/>
            <a:ext cx="1117965" cy="237501"/>
          </a:xfrm>
          <a:prstGeom prst="rect">
            <a:avLst/>
          </a:prstGeom>
          <a:noFill/>
        </p:spPr>
        <p:txBody>
          <a:bodyPr wrap="square" rtlCol="0">
            <a:spAutoFit/>
          </a:bodyPr>
          <a:lstStyle/>
          <a:p>
            <a:pPr algn="ctr">
              <a:lnSpc>
                <a:spcPct val="85000"/>
              </a:lnSpc>
            </a:pPr>
            <a:r>
              <a:rPr lang="en-US" sz="1100" b="1" dirty="0" smtClean="0">
                <a:latin typeface="+mn-lt"/>
              </a:rPr>
              <a:t>Switch </a:t>
            </a:r>
          </a:p>
        </p:txBody>
      </p:sp>
      <p:cxnSp>
        <p:nvCxnSpPr>
          <p:cNvPr id="21" name="Straight Connector 20"/>
          <p:cNvCxnSpPr>
            <a:endCxn id="25" idx="2"/>
          </p:cNvCxnSpPr>
          <p:nvPr/>
        </p:nvCxnSpPr>
        <p:spPr>
          <a:xfrm flipV="1">
            <a:off x="2023805" y="2358333"/>
            <a:ext cx="426541" cy="1054857"/>
          </a:xfrm>
          <a:prstGeom prst="line">
            <a:avLst/>
          </a:prstGeom>
          <a:ln w="19050">
            <a:solidFill>
              <a:srgbClr val="4D4948"/>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flipH="1">
            <a:off x="884909" y="1486031"/>
            <a:ext cx="1143000" cy="261610"/>
          </a:xfrm>
          <a:prstGeom prst="rect">
            <a:avLst/>
          </a:prstGeom>
          <a:ln w="12700">
            <a:noFill/>
          </a:ln>
        </p:spPr>
        <p:style>
          <a:lnRef idx="1">
            <a:schemeClr val="accent1"/>
          </a:lnRef>
          <a:fillRef idx="0">
            <a:schemeClr val="accent1"/>
          </a:fillRef>
          <a:effectRef idx="0">
            <a:schemeClr val="accent1"/>
          </a:effectRef>
          <a:fontRef idx="minor">
            <a:schemeClr val="tx1"/>
          </a:fontRef>
        </p:style>
        <p:txBody>
          <a:bodyPr wrap="square">
            <a:spAutoFit/>
          </a:bodyPr>
          <a:lstStyle/>
          <a:p>
            <a:pPr algn="ctr" fontAlgn="auto">
              <a:spcBef>
                <a:spcPts val="0"/>
              </a:spcBef>
              <a:spcAft>
                <a:spcPts val="0"/>
              </a:spcAft>
              <a:defRPr/>
            </a:pPr>
            <a:r>
              <a:rPr lang="en-US" sz="1100" dirty="0" smtClean="0">
                <a:solidFill>
                  <a:srgbClr val="0000FF"/>
                </a:solidFill>
              </a:rPr>
              <a:t>172.17.160.125</a:t>
            </a:r>
            <a:endParaRPr lang="en-US" sz="1100" dirty="0">
              <a:solidFill>
                <a:srgbClr val="0000FF"/>
              </a:solidFill>
            </a:endParaRPr>
          </a:p>
        </p:txBody>
      </p:sp>
      <p:grpSp>
        <p:nvGrpSpPr>
          <p:cNvPr id="23" name="Group 22"/>
          <p:cNvGrpSpPr/>
          <p:nvPr/>
        </p:nvGrpSpPr>
        <p:grpSpPr>
          <a:xfrm>
            <a:off x="2095119" y="1681198"/>
            <a:ext cx="710451" cy="677135"/>
            <a:chOff x="4870658" y="3736989"/>
            <a:chExt cx="710451" cy="677135"/>
          </a:xfrm>
        </p:grpSpPr>
        <p:sp>
          <p:nvSpPr>
            <p:cNvPr id="24" name="TextBox 23"/>
            <p:cNvSpPr txBox="1"/>
            <p:nvPr/>
          </p:nvSpPr>
          <p:spPr>
            <a:xfrm>
              <a:off x="4870658" y="3736989"/>
              <a:ext cx="710451" cy="223138"/>
            </a:xfrm>
            <a:prstGeom prst="rect">
              <a:avLst/>
            </a:prstGeom>
            <a:noFill/>
          </p:spPr>
          <p:txBody>
            <a:bodyPr wrap="none" rtlCol="0">
              <a:spAutoFit/>
            </a:bodyPr>
            <a:lstStyle/>
            <a:p>
              <a:pPr algn="ctr">
                <a:lnSpc>
                  <a:spcPct val="85000"/>
                </a:lnSpc>
              </a:pPr>
              <a:r>
                <a:rPr lang="en-US" sz="1000" dirty="0" smtClean="0">
                  <a:latin typeface="+mn-lt"/>
                </a:rPr>
                <a:t>Controller</a:t>
              </a:r>
            </a:p>
          </p:txBody>
        </p:sp>
        <p:pic>
          <p:nvPicPr>
            <p:cNvPr id="25" name="Picture 24" descr="RAD RADview_Non-subject.png"/>
            <p:cNvPicPr>
              <a:picLocks noChangeAspect="1"/>
            </p:cNvPicPr>
            <p:nvPr/>
          </p:nvPicPr>
          <p:blipFill>
            <a:blip r:embed="rId3" cstate="print">
              <a:grayscl/>
            </a:blip>
            <a:stretch>
              <a:fillRect/>
            </a:stretch>
          </p:blipFill>
          <p:spPr>
            <a:xfrm>
              <a:off x="4966804" y="3892915"/>
              <a:ext cx="518161" cy="521209"/>
            </a:xfrm>
            <a:prstGeom prst="rect">
              <a:avLst/>
            </a:prstGeom>
          </p:spPr>
        </p:pic>
      </p:grpSp>
      <p:sp>
        <p:nvSpPr>
          <p:cNvPr id="26" name="TextBox 25"/>
          <p:cNvSpPr txBox="1"/>
          <p:nvPr/>
        </p:nvSpPr>
        <p:spPr>
          <a:xfrm flipH="1">
            <a:off x="1865194" y="1499556"/>
            <a:ext cx="1143000" cy="261610"/>
          </a:xfrm>
          <a:prstGeom prst="rect">
            <a:avLst/>
          </a:prstGeom>
          <a:ln w="12700">
            <a:noFill/>
          </a:ln>
        </p:spPr>
        <p:style>
          <a:lnRef idx="1">
            <a:schemeClr val="accent1"/>
          </a:lnRef>
          <a:fillRef idx="0">
            <a:schemeClr val="accent1"/>
          </a:fillRef>
          <a:effectRef idx="0">
            <a:schemeClr val="accent1"/>
          </a:effectRef>
          <a:fontRef idx="minor">
            <a:schemeClr val="tx1"/>
          </a:fontRef>
        </p:style>
        <p:txBody>
          <a:bodyPr wrap="square">
            <a:spAutoFit/>
          </a:bodyPr>
          <a:lstStyle/>
          <a:p>
            <a:pPr algn="ctr" fontAlgn="auto">
              <a:spcBef>
                <a:spcPts val="0"/>
              </a:spcBef>
              <a:spcAft>
                <a:spcPts val="0"/>
              </a:spcAft>
              <a:defRPr/>
            </a:pPr>
            <a:r>
              <a:rPr lang="en-US" sz="1100" dirty="0" smtClean="0">
                <a:solidFill>
                  <a:srgbClr val="0000FF"/>
                </a:solidFill>
              </a:rPr>
              <a:t>172.17.160.202</a:t>
            </a:r>
            <a:endParaRPr lang="en-US" sz="1100" dirty="0">
              <a:solidFill>
                <a:srgbClr val="0000FF"/>
              </a:solidFill>
            </a:endParaRPr>
          </a:p>
        </p:txBody>
      </p:sp>
      <p:cxnSp>
        <p:nvCxnSpPr>
          <p:cNvPr id="27" name="Straight Connector 26"/>
          <p:cNvCxnSpPr/>
          <p:nvPr/>
        </p:nvCxnSpPr>
        <p:spPr>
          <a:xfrm flipV="1">
            <a:off x="2140103" y="5005414"/>
            <a:ext cx="1578199" cy="9484"/>
          </a:xfrm>
          <a:prstGeom prst="line">
            <a:avLst/>
          </a:prstGeom>
          <a:ln w="19050">
            <a:solidFill>
              <a:srgbClr val="4D4948"/>
            </a:solidFill>
          </a:ln>
        </p:spPr>
        <p:style>
          <a:lnRef idx="1">
            <a:schemeClr val="accent1"/>
          </a:lnRef>
          <a:fillRef idx="0">
            <a:schemeClr val="accent1"/>
          </a:fillRef>
          <a:effectRef idx="0">
            <a:schemeClr val="accent1"/>
          </a:effectRef>
          <a:fontRef idx="minor">
            <a:schemeClr val="tx1"/>
          </a:fontRef>
        </p:style>
      </p:cxnSp>
      <p:pic>
        <p:nvPicPr>
          <p:cNvPr id="28" name="Picture 27" descr="RAD RADview_Non-subject.png"/>
          <p:cNvPicPr>
            <a:picLocks noChangeAspect="1"/>
          </p:cNvPicPr>
          <p:nvPr/>
        </p:nvPicPr>
        <p:blipFill>
          <a:blip r:embed="rId5" cstate="print"/>
          <a:stretch>
            <a:fillRect/>
          </a:stretch>
        </p:blipFill>
        <p:spPr>
          <a:xfrm>
            <a:off x="1196357" y="1873379"/>
            <a:ext cx="518161" cy="521209"/>
          </a:xfrm>
          <a:prstGeom prst="rect">
            <a:avLst/>
          </a:prstGeom>
        </p:spPr>
      </p:pic>
      <p:sp>
        <p:nvSpPr>
          <p:cNvPr id="29" name="TextBox 28"/>
          <p:cNvSpPr txBox="1"/>
          <p:nvPr/>
        </p:nvSpPr>
        <p:spPr>
          <a:xfrm>
            <a:off x="171712" y="3530395"/>
            <a:ext cx="625492" cy="223138"/>
          </a:xfrm>
          <a:prstGeom prst="rect">
            <a:avLst/>
          </a:prstGeom>
          <a:noFill/>
        </p:spPr>
        <p:txBody>
          <a:bodyPr wrap="none" rtlCol="0">
            <a:spAutoFit/>
          </a:bodyPr>
          <a:lstStyle/>
          <a:p>
            <a:pPr algn="ctr">
              <a:lnSpc>
                <a:spcPct val="85000"/>
              </a:lnSpc>
            </a:pPr>
            <a:r>
              <a:rPr lang="en-US" sz="1000" dirty="0" smtClean="0">
                <a:latin typeface="+mn-lt"/>
              </a:rPr>
              <a:t>Provider</a:t>
            </a:r>
          </a:p>
        </p:txBody>
      </p:sp>
      <p:cxnSp>
        <p:nvCxnSpPr>
          <p:cNvPr id="30" name="Straight Connector 29"/>
          <p:cNvCxnSpPr>
            <a:stCxn id="15" idx="2"/>
          </p:cNvCxnSpPr>
          <p:nvPr/>
        </p:nvCxnSpPr>
        <p:spPr>
          <a:xfrm>
            <a:off x="557882" y="4213705"/>
            <a:ext cx="762713" cy="615519"/>
          </a:xfrm>
          <a:prstGeom prst="line">
            <a:avLst/>
          </a:prstGeom>
          <a:ln w="19050">
            <a:solidFill>
              <a:srgbClr val="4D4948"/>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flipH="1">
            <a:off x="7903761" y="5568290"/>
            <a:ext cx="1143000" cy="261610"/>
          </a:xfrm>
          <a:prstGeom prst="rect">
            <a:avLst/>
          </a:prstGeom>
          <a:ln w="12700">
            <a:noFill/>
          </a:ln>
        </p:spPr>
        <p:style>
          <a:lnRef idx="1">
            <a:schemeClr val="accent1"/>
          </a:lnRef>
          <a:fillRef idx="0">
            <a:schemeClr val="accent1"/>
          </a:fillRef>
          <a:effectRef idx="0">
            <a:schemeClr val="accent1"/>
          </a:effectRef>
          <a:fontRef idx="minor">
            <a:schemeClr val="tx1"/>
          </a:fontRef>
        </p:style>
        <p:txBody>
          <a:bodyPr wrap="square">
            <a:spAutoFit/>
          </a:bodyPr>
          <a:lstStyle/>
          <a:p>
            <a:pPr algn="ctr" fontAlgn="auto">
              <a:spcBef>
                <a:spcPts val="0"/>
              </a:spcBef>
              <a:spcAft>
                <a:spcPts val="0"/>
              </a:spcAft>
              <a:defRPr/>
            </a:pPr>
            <a:r>
              <a:rPr lang="en-US" sz="1100" dirty="0" smtClean="0">
                <a:solidFill>
                  <a:srgbClr val="0000FF"/>
                </a:solidFill>
              </a:rPr>
              <a:t>172.17.195.1x1</a:t>
            </a:r>
            <a:endParaRPr lang="en-US" sz="1100" dirty="0">
              <a:solidFill>
                <a:srgbClr val="0000FF"/>
              </a:solidFill>
            </a:endParaRPr>
          </a:p>
        </p:txBody>
      </p:sp>
      <p:sp>
        <p:nvSpPr>
          <p:cNvPr id="34" name="TextBox 349"/>
          <p:cNvSpPr txBox="1">
            <a:spLocks noChangeArrowheads="1"/>
          </p:cNvSpPr>
          <p:nvPr/>
        </p:nvSpPr>
        <p:spPr bwMode="auto">
          <a:xfrm flipH="1">
            <a:off x="7326834" y="3067952"/>
            <a:ext cx="827313" cy="261610"/>
          </a:xfrm>
          <a:prstGeom prst="rect">
            <a:avLst/>
          </a:prstGeom>
          <a:noFill/>
          <a:ln w="9525">
            <a:noFill/>
            <a:miter lim="800000"/>
            <a:headEnd/>
            <a:tailEnd/>
          </a:ln>
        </p:spPr>
        <p:txBody>
          <a:bodyPr wrap="square">
            <a:spAutoFit/>
          </a:bodyPr>
          <a:lstStyle/>
          <a:p>
            <a:pPr algn="ctr"/>
            <a:r>
              <a:rPr lang="en-US" sz="1100" b="1" dirty="0" smtClean="0"/>
              <a:t>ETX-2i</a:t>
            </a:r>
            <a:endParaRPr lang="en-US" sz="1200" b="1" dirty="0"/>
          </a:p>
        </p:txBody>
      </p:sp>
      <p:sp>
        <p:nvSpPr>
          <p:cNvPr id="35" name="TextBox 349"/>
          <p:cNvSpPr txBox="1">
            <a:spLocks noChangeArrowheads="1"/>
          </p:cNvSpPr>
          <p:nvPr/>
        </p:nvSpPr>
        <p:spPr bwMode="auto">
          <a:xfrm flipH="1">
            <a:off x="7451467" y="5568290"/>
            <a:ext cx="827313" cy="261610"/>
          </a:xfrm>
          <a:prstGeom prst="rect">
            <a:avLst/>
          </a:prstGeom>
          <a:noFill/>
          <a:ln w="9525">
            <a:noFill/>
            <a:miter lim="800000"/>
            <a:headEnd/>
            <a:tailEnd/>
          </a:ln>
        </p:spPr>
        <p:txBody>
          <a:bodyPr wrap="square">
            <a:spAutoFit/>
          </a:bodyPr>
          <a:lstStyle/>
          <a:p>
            <a:pPr algn="ctr"/>
            <a:r>
              <a:rPr lang="en-US" sz="1100" b="1" dirty="0" smtClean="0"/>
              <a:t>x86</a:t>
            </a:r>
            <a:endParaRPr lang="en-US" sz="1200" b="1" dirty="0"/>
          </a:p>
        </p:txBody>
      </p:sp>
      <p:pic>
        <p:nvPicPr>
          <p:cNvPr id="40" name="Picture 39" descr="RAD RADview_Non-subject.png"/>
          <p:cNvPicPr>
            <a:picLocks noChangeAspect="1"/>
          </p:cNvPicPr>
          <p:nvPr/>
        </p:nvPicPr>
        <p:blipFill>
          <a:blip r:embed="rId3" cstate="print">
            <a:grayscl/>
          </a:blip>
          <a:stretch>
            <a:fillRect/>
          </a:stretch>
        </p:blipFill>
        <p:spPr>
          <a:xfrm>
            <a:off x="8345796" y="1433895"/>
            <a:ext cx="518161" cy="521209"/>
          </a:xfrm>
          <a:prstGeom prst="rect">
            <a:avLst/>
          </a:prstGeom>
        </p:spPr>
      </p:pic>
      <p:sp>
        <p:nvSpPr>
          <p:cNvPr id="41" name="TextBox 40"/>
          <p:cNvSpPr txBox="1"/>
          <p:nvPr/>
        </p:nvSpPr>
        <p:spPr>
          <a:xfrm>
            <a:off x="8263465" y="1254241"/>
            <a:ext cx="682821" cy="223138"/>
          </a:xfrm>
          <a:prstGeom prst="rect">
            <a:avLst/>
          </a:prstGeom>
          <a:noFill/>
        </p:spPr>
        <p:txBody>
          <a:bodyPr wrap="square" rtlCol="0">
            <a:spAutoFit/>
          </a:bodyPr>
          <a:lstStyle/>
          <a:p>
            <a:pPr algn="ctr">
              <a:lnSpc>
                <a:spcPct val="85000"/>
              </a:lnSpc>
            </a:pPr>
            <a:r>
              <a:rPr lang="en-US" sz="1000" dirty="0" smtClean="0">
                <a:latin typeface="+mn-lt"/>
              </a:rPr>
              <a:t>User</a:t>
            </a:r>
          </a:p>
        </p:txBody>
      </p:sp>
      <p:cxnSp>
        <p:nvCxnSpPr>
          <p:cNvPr id="42" name="Straight Connector 41"/>
          <p:cNvCxnSpPr>
            <a:stCxn id="40" idx="2"/>
          </p:cNvCxnSpPr>
          <p:nvPr/>
        </p:nvCxnSpPr>
        <p:spPr>
          <a:xfrm flipH="1">
            <a:off x="7088777" y="1955104"/>
            <a:ext cx="1516100" cy="1162612"/>
          </a:xfrm>
          <a:prstGeom prst="line">
            <a:avLst/>
          </a:prstGeom>
          <a:ln w="19050">
            <a:solidFill>
              <a:srgbClr val="4D4948"/>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flipH="1">
            <a:off x="6716262" y="2921503"/>
            <a:ext cx="520663" cy="230832"/>
          </a:xfrm>
          <a:prstGeom prst="rect">
            <a:avLst/>
          </a:prstGeom>
          <a:ln w="12700">
            <a:noFill/>
          </a:ln>
        </p:spPr>
        <p:style>
          <a:lnRef idx="1">
            <a:schemeClr val="accent1"/>
          </a:lnRef>
          <a:fillRef idx="0">
            <a:schemeClr val="accent1"/>
          </a:fillRef>
          <a:effectRef idx="0">
            <a:schemeClr val="accent1"/>
          </a:effectRef>
          <a:fontRef idx="minor">
            <a:schemeClr val="tx1"/>
          </a:fontRef>
        </p:style>
        <p:txBody>
          <a:bodyPr wrap="square">
            <a:spAutoFit/>
          </a:bodyPr>
          <a:lstStyle/>
          <a:p>
            <a:pPr algn="ctr" fontAlgn="auto">
              <a:spcBef>
                <a:spcPts val="0"/>
              </a:spcBef>
              <a:spcAft>
                <a:spcPts val="0"/>
              </a:spcAft>
              <a:defRPr/>
            </a:pPr>
            <a:r>
              <a:rPr lang="en-US" sz="900" dirty="0" smtClean="0"/>
              <a:t>0/4</a:t>
            </a:r>
            <a:endParaRPr lang="en-US" sz="900" dirty="0"/>
          </a:p>
        </p:txBody>
      </p:sp>
      <p:sp>
        <p:nvSpPr>
          <p:cNvPr id="44" name="TextBox 43"/>
          <p:cNvSpPr txBox="1"/>
          <p:nvPr/>
        </p:nvSpPr>
        <p:spPr>
          <a:xfrm flipH="1">
            <a:off x="1962512" y="4838363"/>
            <a:ext cx="520663" cy="230832"/>
          </a:xfrm>
          <a:prstGeom prst="rect">
            <a:avLst/>
          </a:prstGeom>
          <a:ln w="12700">
            <a:noFill/>
          </a:ln>
        </p:spPr>
        <p:style>
          <a:lnRef idx="1">
            <a:schemeClr val="accent1"/>
          </a:lnRef>
          <a:fillRef idx="0">
            <a:schemeClr val="accent1"/>
          </a:fillRef>
          <a:effectRef idx="0">
            <a:schemeClr val="accent1"/>
          </a:effectRef>
          <a:fontRef idx="minor">
            <a:schemeClr val="tx1"/>
          </a:fontRef>
        </p:style>
        <p:txBody>
          <a:bodyPr wrap="square">
            <a:spAutoFit/>
          </a:bodyPr>
          <a:lstStyle/>
          <a:p>
            <a:pPr algn="ctr" fontAlgn="auto">
              <a:spcBef>
                <a:spcPts val="0"/>
              </a:spcBef>
              <a:spcAft>
                <a:spcPts val="0"/>
              </a:spcAft>
              <a:defRPr/>
            </a:pPr>
            <a:r>
              <a:rPr lang="en-US" sz="900" dirty="0"/>
              <a:t>1</a:t>
            </a:r>
          </a:p>
        </p:txBody>
      </p:sp>
      <p:grpSp>
        <p:nvGrpSpPr>
          <p:cNvPr id="45" name="Group 44"/>
          <p:cNvGrpSpPr/>
          <p:nvPr/>
        </p:nvGrpSpPr>
        <p:grpSpPr>
          <a:xfrm>
            <a:off x="4353244" y="6397324"/>
            <a:ext cx="1143000" cy="450768"/>
            <a:chOff x="6457950" y="5951463"/>
            <a:chExt cx="1143000" cy="450768"/>
          </a:xfrm>
        </p:grpSpPr>
        <p:sp>
          <p:nvSpPr>
            <p:cNvPr id="46" name="TextBox 45"/>
            <p:cNvSpPr txBox="1"/>
            <p:nvPr/>
          </p:nvSpPr>
          <p:spPr>
            <a:xfrm>
              <a:off x="6524625" y="5951463"/>
              <a:ext cx="1009650" cy="430887"/>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1100" b="1" kern="0" dirty="0" smtClean="0"/>
                <a:t>HP Router</a:t>
              </a:r>
            </a:p>
            <a:p>
              <a:pPr algn="ctr"/>
              <a:endParaRPr lang="en-US" sz="1100" b="1" kern="0" dirty="0" smtClean="0"/>
            </a:p>
          </p:txBody>
        </p:sp>
        <p:sp>
          <p:nvSpPr>
            <p:cNvPr id="47" name="TextBox 46"/>
            <p:cNvSpPr txBox="1"/>
            <p:nvPr/>
          </p:nvSpPr>
          <p:spPr>
            <a:xfrm flipH="1">
              <a:off x="6457950" y="6140621"/>
              <a:ext cx="1143000" cy="261610"/>
            </a:xfrm>
            <a:prstGeom prst="rect">
              <a:avLst/>
            </a:prstGeom>
            <a:ln w="12700">
              <a:noFill/>
            </a:ln>
          </p:spPr>
          <p:style>
            <a:lnRef idx="1">
              <a:schemeClr val="accent1"/>
            </a:lnRef>
            <a:fillRef idx="0">
              <a:schemeClr val="accent1"/>
            </a:fillRef>
            <a:effectRef idx="0">
              <a:schemeClr val="accent1"/>
            </a:effectRef>
            <a:fontRef idx="minor">
              <a:schemeClr val="tx1"/>
            </a:fontRef>
          </p:style>
          <p:txBody>
            <a:bodyPr wrap="square">
              <a:spAutoFit/>
            </a:bodyPr>
            <a:lstStyle/>
            <a:p>
              <a:pPr algn="ctr" fontAlgn="auto">
                <a:spcBef>
                  <a:spcPts val="0"/>
                </a:spcBef>
                <a:spcAft>
                  <a:spcPts val="0"/>
                </a:spcAft>
                <a:defRPr/>
              </a:pPr>
              <a:r>
                <a:rPr lang="en-US" sz="1100" dirty="0" smtClean="0">
                  <a:solidFill>
                    <a:srgbClr val="0000FF"/>
                  </a:solidFill>
                </a:rPr>
                <a:t>172.17.195.1x2</a:t>
              </a:r>
              <a:endParaRPr lang="en-US" sz="1100" dirty="0">
                <a:solidFill>
                  <a:srgbClr val="0000FF"/>
                </a:solidFill>
              </a:endParaRPr>
            </a:p>
          </p:txBody>
        </p:sp>
      </p:grpSp>
      <p:sp>
        <p:nvSpPr>
          <p:cNvPr id="48" name="TextBox 47"/>
          <p:cNvSpPr txBox="1"/>
          <p:nvPr/>
        </p:nvSpPr>
        <p:spPr>
          <a:xfrm flipH="1">
            <a:off x="8033375" y="1041079"/>
            <a:ext cx="1143000" cy="261610"/>
          </a:xfrm>
          <a:prstGeom prst="rect">
            <a:avLst/>
          </a:prstGeom>
          <a:ln w="12700">
            <a:noFill/>
          </a:ln>
        </p:spPr>
        <p:style>
          <a:lnRef idx="1">
            <a:schemeClr val="accent1"/>
          </a:lnRef>
          <a:fillRef idx="0">
            <a:schemeClr val="accent1"/>
          </a:fillRef>
          <a:effectRef idx="0">
            <a:schemeClr val="accent1"/>
          </a:effectRef>
          <a:fontRef idx="minor">
            <a:schemeClr val="tx1"/>
          </a:fontRef>
        </p:style>
        <p:txBody>
          <a:bodyPr wrap="square">
            <a:spAutoFit/>
          </a:bodyPr>
          <a:lstStyle/>
          <a:p>
            <a:pPr algn="ctr" fontAlgn="auto">
              <a:spcBef>
                <a:spcPts val="0"/>
              </a:spcBef>
              <a:spcAft>
                <a:spcPts val="0"/>
              </a:spcAft>
              <a:defRPr/>
            </a:pPr>
            <a:r>
              <a:rPr lang="en-US" sz="1100" dirty="0" smtClean="0">
                <a:solidFill>
                  <a:srgbClr val="0000FF"/>
                </a:solidFill>
              </a:rPr>
              <a:t>30.0.0.1/24</a:t>
            </a:r>
            <a:endParaRPr lang="en-US" sz="1100" dirty="0">
              <a:solidFill>
                <a:srgbClr val="0000FF"/>
              </a:solidFill>
            </a:endParaRPr>
          </a:p>
        </p:txBody>
      </p:sp>
      <p:sp>
        <p:nvSpPr>
          <p:cNvPr id="49" name="TextBox 48"/>
          <p:cNvSpPr txBox="1"/>
          <p:nvPr/>
        </p:nvSpPr>
        <p:spPr>
          <a:xfrm flipH="1">
            <a:off x="-35505" y="3365706"/>
            <a:ext cx="1143000" cy="261610"/>
          </a:xfrm>
          <a:prstGeom prst="rect">
            <a:avLst/>
          </a:prstGeom>
          <a:ln w="12700">
            <a:noFill/>
          </a:ln>
        </p:spPr>
        <p:style>
          <a:lnRef idx="1">
            <a:schemeClr val="accent1"/>
          </a:lnRef>
          <a:fillRef idx="0">
            <a:schemeClr val="accent1"/>
          </a:fillRef>
          <a:effectRef idx="0">
            <a:schemeClr val="accent1"/>
          </a:effectRef>
          <a:fontRef idx="minor">
            <a:schemeClr val="tx1"/>
          </a:fontRef>
        </p:style>
        <p:txBody>
          <a:bodyPr wrap="square">
            <a:spAutoFit/>
          </a:bodyPr>
          <a:lstStyle/>
          <a:p>
            <a:pPr algn="ctr" fontAlgn="auto">
              <a:spcBef>
                <a:spcPts val="0"/>
              </a:spcBef>
              <a:spcAft>
                <a:spcPts val="0"/>
              </a:spcAft>
              <a:defRPr/>
            </a:pPr>
            <a:r>
              <a:rPr lang="en-US" sz="1100" dirty="0" smtClean="0">
                <a:solidFill>
                  <a:srgbClr val="0000FF"/>
                </a:solidFill>
              </a:rPr>
              <a:t>20.0.0.1/24</a:t>
            </a:r>
            <a:endParaRPr lang="en-US" sz="1100" dirty="0">
              <a:solidFill>
                <a:srgbClr val="0000FF"/>
              </a:solidFill>
            </a:endParaRPr>
          </a:p>
        </p:txBody>
      </p:sp>
      <p:pic>
        <p:nvPicPr>
          <p:cNvPr id="50" name="Picture 49" descr="RAD 1U_Wide.png"/>
          <p:cNvPicPr>
            <a:picLocks noChangeAspect="1"/>
          </p:cNvPicPr>
          <p:nvPr/>
        </p:nvPicPr>
        <p:blipFill>
          <a:blip r:embed="rId2" cstate="print"/>
          <a:stretch>
            <a:fillRect/>
          </a:stretch>
        </p:blipFill>
        <p:spPr>
          <a:xfrm>
            <a:off x="7539449" y="2298537"/>
            <a:ext cx="1143000" cy="331188"/>
          </a:xfrm>
          <a:prstGeom prst="rect">
            <a:avLst/>
          </a:prstGeom>
        </p:spPr>
      </p:pic>
      <p:sp>
        <p:nvSpPr>
          <p:cNvPr id="51" name="TextBox 349"/>
          <p:cNvSpPr txBox="1">
            <a:spLocks noChangeArrowheads="1"/>
          </p:cNvSpPr>
          <p:nvPr/>
        </p:nvSpPr>
        <p:spPr bwMode="auto">
          <a:xfrm flipH="1">
            <a:off x="7855135" y="2372560"/>
            <a:ext cx="827313" cy="261610"/>
          </a:xfrm>
          <a:prstGeom prst="rect">
            <a:avLst/>
          </a:prstGeom>
          <a:noFill/>
          <a:ln w="9525">
            <a:noFill/>
            <a:miter lim="800000"/>
            <a:headEnd/>
            <a:tailEnd/>
          </a:ln>
        </p:spPr>
        <p:txBody>
          <a:bodyPr wrap="square">
            <a:spAutoFit/>
          </a:bodyPr>
          <a:lstStyle/>
          <a:p>
            <a:pPr algn="ctr"/>
            <a:r>
              <a:rPr lang="en-US" sz="1100" b="1" dirty="0" smtClean="0"/>
              <a:t>ETX-203AX</a:t>
            </a:r>
            <a:endParaRPr lang="en-US" sz="1200" b="1" dirty="0"/>
          </a:p>
        </p:txBody>
      </p:sp>
      <p:sp>
        <p:nvSpPr>
          <p:cNvPr id="53" name="TextBox 52"/>
          <p:cNvSpPr txBox="1"/>
          <p:nvPr/>
        </p:nvSpPr>
        <p:spPr>
          <a:xfrm>
            <a:off x="-50021" y="4273518"/>
            <a:ext cx="741115" cy="461665"/>
          </a:xfrm>
          <a:prstGeom prst="rect">
            <a:avLst/>
          </a:prstGeom>
        </p:spPr>
        <p:txBody>
          <a:bodyPr wrap="square" rtlCol="0" anchor="ctr">
            <a:spAutoFit/>
          </a:bodyPr>
          <a:lstStyle/>
          <a:p>
            <a:pPr algn="ctr"/>
            <a:r>
              <a:rPr lang="en-US" sz="1200" b="1" kern="0" dirty="0" smtClean="0">
                <a:solidFill>
                  <a:srgbClr val="009E47"/>
                </a:solidFill>
              </a:rPr>
              <a:t>UNT to v1301</a:t>
            </a:r>
          </a:p>
        </p:txBody>
      </p:sp>
      <p:sp>
        <p:nvSpPr>
          <p:cNvPr id="54" name="TextBox 53"/>
          <p:cNvSpPr txBox="1"/>
          <p:nvPr/>
        </p:nvSpPr>
        <p:spPr>
          <a:xfrm>
            <a:off x="7563515" y="1697817"/>
            <a:ext cx="741115" cy="461665"/>
          </a:xfrm>
          <a:prstGeom prst="rect">
            <a:avLst/>
          </a:prstGeom>
        </p:spPr>
        <p:txBody>
          <a:bodyPr wrap="square" rtlCol="0" anchor="ctr">
            <a:spAutoFit/>
          </a:bodyPr>
          <a:lstStyle/>
          <a:p>
            <a:pPr algn="ctr"/>
            <a:r>
              <a:rPr lang="en-US" sz="1200" b="1" kern="0" dirty="0" smtClean="0">
                <a:solidFill>
                  <a:srgbClr val="009E47"/>
                </a:solidFill>
              </a:rPr>
              <a:t>UNT to v1300</a:t>
            </a:r>
          </a:p>
        </p:txBody>
      </p:sp>
      <p:sp>
        <p:nvSpPr>
          <p:cNvPr id="55" name="TextBox 54"/>
          <p:cNvSpPr txBox="1"/>
          <p:nvPr/>
        </p:nvSpPr>
        <p:spPr>
          <a:xfrm>
            <a:off x="6810361" y="2693684"/>
            <a:ext cx="741115" cy="276999"/>
          </a:xfrm>
          <a:prstGeom prst="rect">
            <a:avLst/>
          </a:prstGeom>
        </p:spPr>
        <p:txBody>
          <a:bodyPr wrap="square" rtlCol="0" anchor="ctr">
            <a:spAutoFit/>
          </a:bodyPr>
          <a:lstStyle/>
          <a:p>
            <a:pPr algn="ctr"/>
            <a:r>
              <a:rPr lang="en-US" sz="1200" b="1" kern="0" dirty="0" smtClean="0">
                <a:solidFill>
                  <a:srgbClr val="009E47"/>
                </a:solidFill>
              </a:rPr>
              <a:t>v1300</a:t>
            </a:r>
          </a:p>
        </p:txBody>
      </p:sp>
      <p:sp>
        <p:nvSpPr>
          <p:cNvPr id="56" name="TextBox 55"/>
          <p:cNvSpPr txBox="1"/>
          <p:nvPr/>
        </p:nvSpPr>
        <p:spPr>
          <a:xfrm>
            <a:off x="2462408" y="4713848"/>
            <a:ext cx="741115" cy="276999"/>
          </a:xfrm>
          <a:prstGeom prst="rect">
            <a:avLst/>
          </a:prstGeom>
        </p:spPr>
        <p:txBody>
          <a:bodyPr wrap="square" rtlCol="0" anchor="ctr">
            <a:spAutoFit/>
          </a:bodyPr>
          <a:lstStyle/>
          <a:p>
            <a:pPr algn="ctr"/>
            <a:r>
              <a:rPr lang="en-US" sz="1200" b="1" kern="0" dirty="0" smtClean="0">
                <a:solidFill>
                  <a:srgbClr val="009E47"/>
                </a:solidFill>
              </a:rPr>
              <a:t>v1301</a:t>
            </a:r>
          </a:p>
        </p:txBody>
      </p:sp>
      <p:sp>
        <p:nvSpPr>
          <p:cNvPr id="57" name="TextBox 56"/>
          <p:cNvSpPr txBox="1"/>
          <p:nvPr/>
        </p:nvSpPr>
        <p:spPr>
          <a:xfrm>
            <a:off x="1500637" y="4090905"/>
            <a:ext cx="741115" cy="461665"/>
          </a:xfrm>
          <a:prstGeom prst="rect">
            <a:avLst/>
          </a:prstGeom>
        </p:spPr>
        <p:txBody>
          <a:bodyPr wrap="square" rtlCol="0" anchor="ctr">
            <a:spAutoFit/>
          </a:bodyPr>
          <a:lstStyle/>
          <a:p>
            <a:pPr algn="ctr"/>
            <a:r>
              <a:rPr lang="en-US" sz="1200" b="1" kern="0" dirty="0" smtClean="0">
                <a:solidFill>
                  <a:srgbClr val="7030A0"/>
                </a:solidFill>
              </a:rPr>
              <a:t>UNT to v4094</a:t>
            </a:r>
          </a:p>
        </p:txBody>
      </p:sp>
      <p:sp>
        <p:nvSpPr>
          <p:cNvPr id="58" name="TextBox 57"/>
          <p:cNvSpPr txBox="1"/>
          <p:nvPr/>
        </p:nvSpPr>
        <p:spPr>
          <a:xfrm>
            <a:off x="2462408" y="5045026"/>
            <a:ext cx="741115" cy="276999"/>
          </a:xfrm>
          <a:prstGeom prst="rect">
            <a:avLst/>
          </a:prstGeom>
        </p:spPr>
        <p:txBody>
          <a:bodyPr wrap="square" rtlCol="0" anchor="ctr">
            <a:spAutoFit/>
          </a:bodyPr>
          <a:lstStyle/>
          <a:p>
            <a:pPr algn="ctr"/>
            <a:r>
              <a:rPr lang="en-US" sz="1200" b="1" kern="0" dirty="0" smtClean="0">
                <a:solidFill>
                  <a:srgbClr val="7030A0"/>
                </a:solidFill>
              </a:rPr>
              <a:t>v4094</a:t>
            </a:r>
          </a:p>
        </p:txBody>
      </p:sp>
      <p:sp>
        <p:nvSpPr>
          <p:cNvPr id="59" name="TextBox 58"/>
          <p:cNvSpPr txBox="1"/>
          <p:nvPr/>
        </p:nvSpPr>
        <p:spPr>
          <a:xfrm>
            <a:off x="2462408" y="5319926"/>
            <a:ext cx="741115" cy="461665"/>
          </a:xfrm>
          <a:prstGeom prst="rect">
            <a:avLst/>
          </a:prstGeom>
        </p:spPr>
        <p:txBody>
          <a:bodyPr wrap="square" rtlCol="0" anchor="ctr">
            <a:spAutoFit/>
          </a:bodyPr>
          <a:lstStyle/>
          <a:p>
            <a:pPr algn="ctr"/>
            <a:r>
              <a:rPr lang="en-US" sz="1200" b="1" kern="0" dirty="0" smtClean="0"/>
              <a:t>v999 MNG HP</a:t>
            </a:r>
          </a:p>
        </p:txBody>
      </p:sp>
      <p:sp>
        <p:nvSpPr>
          <p:cNvPr id="69" name="TextBox 68"/>
          <p:cNvSpPr txBox="1"/>
          <p:nvPr/>
        </p:nvSpPr>
        <p:spPr>
          <a:xfrm flipH="1">
            <a:off x="4006566" y="5410289"/>
            <a:ext cx="1150729" cy="253916"/>
          </a:xfrm>
          <a:prstGeom prst="rect">
            <a:avLst/>
          </a:prstGeom>
          <a:ln w="12700">
            <a:noFill/>
          </a:ln>
        </p:spPr>
        <p:style>
          <a:lnRef idx="1">
            <a:schemeClr val="accent1"/>
          </a:lnRef>
          <a:fillRef idx="0">
            <a:schemeClr val="accent1"/>
          </a:fillRef>
          <a:effectRef idx="0">
            <a:schemeClr val="accent1"/>
          </a:effectRef>
          <a:fontRef idx="minor">
            <a:schemeClr val="tx1"/>
          </a:fontRef>
        </p:style>
        <p:txBody>
          <a:bodyPr wrap="square">
            <a:spAutoFit/>
          </a:bodyPr>
          <a:lstStyle/>
          <a:p>
            <a:pPr algn="ctr" fontAlgn="auto">
              <a:spcBef>
                <a:spcPts val="0"/>
              </a:spcBef>
              <a:spcAft>
                <a:spcPts val="0"/>
              </a:spcAft>
              <a:defRPr/>
            </a:pPr>
            <a:r>
              <a:rPr lang="en-US" sz="1050" b="1" dirty="0" smtClean="0"/>
              <a:t>INT-ETH 0/8</a:t>
            </a:r>
            <a:endParaRPr lang="en-US" sz="1050" b="1" dirty="0"/>
          </a:p>
        </p:txBody>
      </p:sp>
      <p:sp>
        <p:nvSpPr>
          <p:cNvPr id="71" name="TextBox 70"/>
          <p:cNvSpPr txBox="1"/>
          <p:nvPr/>
        </p:nvSpPr>
        <p:spPr>
          <a:xfrm flipH="1">
            <a:off x="6592014" y="5386746"/>
            <a:ext cx="1150729" cy="253916"/>
          </a:xfrm>
          <a:prstGeom prst="rect">
            <a:avLst/>
          </a:prstGeom>
          <a:ln w="12700">
            <a:noFill/>
          </a:ln>
        </p:spPr>
        <p:style>
          <a:lnRef idx="1">
            <a:schemeClr val="accent1"/>
          </a:lnRef>
          <a:fillRef idx="0">
            <a:schemeClr val="accent1"/>
          </a:fillRef>
          <a:effectRef idx="0">
            <a:schemeClr val="accent1"/>
          </a:effectRef>
          <a:fontRef idx="minor">
            <a:schemeClr val="tx1"/>
          </a:fontRef>
        </p:style>
        <p:txBody>
          <a:bodyPr wrap="square">
            <a:spAutoFit/>
          </a:bodyPr>
          <a:lstStyle/>
          <a:p>
            <a:pPr algn="ctr" fontAlgn="auto">
              <a:spcBef>
                <a:spcPts val="0"/>
              </a:spcBef>
              <a:spcAft>
                <a:spcPts val="0"/>
              </a:spcAft>
              <a:defRPr/>
            </a:pPr>
            <a:r>
              <a:rPr lang="en-US" sz="1050" b="1" dirty="0" smtClean="0"/>
              <a:t>INT-ETH 0/7</a:t>
            </a:r>
            <a:endParaRPr lang="en-US" sz="1050" b="1" dirty="0"/>
          </a:p>
        </p:txBody>
      </p:sp>
      <p:sp>
        <p:nvSpPr>
          <p:cNvPr id="78" name="Rounded Rectangle 77"/>
          <p:cNvSpPr/>
          <p:nvPr/>
        </p:nvSpPr>
        <p:spPr>
          <a:xfrm>
            <a:off x="4516149" y="5921414"/>
            <a:ext cx="2809588" cy="207498"/>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smtClean="0">
                <a:solidFill>
                  <a:schemeClr val="tx1"/>
                </a:solidFill>
              </a:rPr>
              <a:t>ovs</a:t>
            </a:r>
            <a:endParaRPr lang="he-IL" sz="1600" dirty="0" smtClean="0">
              <a:solidFill>
                <a:schemeClr val="tx1"/>
              </a:solidFill>
            </a:endParaRPr>
          </a:p>
        </p:txBody>
      </p:sp>
    </p:spTree>
    <p:extLst>
      <p:ext uri="{BB962C8B-B14F-4D97-AF65-F5344CB8AC3E}">
        <p14:creationId xmlns:p14="http://schemas.microsoft.com/office/powerpoint/2010/main" xmlns="" val="2806199112"/>
      </p:ext>
    </p:extLst>
  </p:cSld>
  <p:clrMapOvr>
    <a:masterClrMapping/>
  </p:clrMapOvr>
  <p:transition>
    <p:fade/>
  </p:transition>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Preliminary</a:t>
            </a:r>
            <a:br>
              <a:rPr lang="en-US" dirty="0" smtClean="0"/>
            </a:br>
            <a:r>
              <a:rPr lang="en-US" dirty="0" smtClean="0"/>
              <a:t>Configuration  </a:t>
            </a:r>
            <a:endParaRPr lang="en-US" dirty="0"/>
          </a:p>
        </p:txBody>
      </p:sp>
      <p:sp>
        <p:nvSpPr>
          <p:cNvPr id="7" name="Rectangle 6"/>
          <p:cNvSpPr/>
          <p:nvPr/>
        </p:nvSpPr>
        <p:spPr>
          <a:xfrm>
            <a:off x="3709851" y="3110854"/>
            <a:ext cx="5236435" cy="3747146"/>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709851" y="5608320"/>
            <a:ext cx="5236435" cy="1249680"/>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a:stCxn id="10" idx="0"/>
            <a:endCxn id="28" idx="2"/>
          </p:cNvCxnSpPr>
          <p:nvPr/>
        </p:nvCxnSpPr>
        <p:spPr>
          <a:xfrm flipH="1" flipV="1">
            <a:off x="1455438" y="2394588"/>
            <a:ext cx="132255" cy="2430262"/>
          </a:xfrm>
          <a:prstGeom prst="line">
            <a:avLst/>
          </a:prstGeom>
          <a:ln w="19050">
            <a:solidFill>
              <a:srgbClr val="4D4948"/>
            </a:solidFill>
          </a:ln>
        </p:spPr>
        <p:style>
          <a:lnRef idx="1">
            <a:schemeClr val="accent1"/>
          </a:lnRef>
          <a:fillRef idx="0">
            <a:schemeClr val="accent1"/>
          </a:fillRef>
          <a:effectRef idx="0">
            <a:schemeClr val="accent1"/>
          </a:effectRef>
          <a:fontRef idx="minor">
            <a:schemeClr val="tx1"/>
          </a:fontRef>
        </p:style>
      </p:cxnSp>
      <p:pic>
        <p:nvPicPr>
          <p:cNvPr id="10" name="Picture 9" descr="RAD 1U_Wide.png"/>
          <p:cNvPicPr>
            <a:picLocks noChangeAspect="1"/>
          </p:cNvPicPr>
          <p:nvPr/>
        </p:nvPicPr>
        <p:blipFill>
          <a:blip r:embed="rId2" cstate="print"/>
          <a:stretch>
            <a:fillRect/>
          </a:stretch>
        </p:blipFill>
        <p:spPr>
          <a:xfrm>
            <a:off x="1016193" y="4824850"/>
            <a:ext cx="1143000" cy="331188"/>
          </a:xfrm>
          <a:prstGeom prst="rect">
            <a:avLst/>
          </a:prstGeom>
        </p:spPr>
      </p:pic>
      <p:sp>
        <p:nvSpPr>
          <p:cNvPr id="11" name="TextBox 10"/>
          <p:cNvSpPr txBox="1"/>
          <p:nvPr/>
        </p:nvSpPr>
        <p:spPr>
          <a:xfrm flipH="1">
            <a:off x="7236925" y="2565769"/>
            <a:ext cx="520663" cy="230832"/>
          </a:xfrm>
          <a:prstGeom prst="rect">
            <a:avLst/>
          </a:prstGeom>
          <a:ln w="12700">
            <a:noFill/>
          </a:ln>
        </p:spPr>
        <p:style>
          <a:lnRef idx="1">
            <a:schemeClr val="accent1"/>
          </a:lnRef>
          <a:fillRef idx="0">
            <a:schemeClr val="accent1"/>
          </a:fillRef>
          <a:effectRef idx="0">
            <a:schemeClr val="accent1"/>
          </a:effectRef>
          <a:fontRef idx="minor">
            <a:schemeClr val="tx1"/>
          </a:fontRef>
        </p:style>
        <p:txBody>
          <a:bodyPr wrap="square">
            <a:spAutoFit/>
          </a:bodyPr>
          <a:lstStyle/>
          <a:p>
            <a:pPr algn="ctr" fontAlgn="auto">
              <a:spcBef>
                <a:spcPts val="0"/>
              </a:spcBef>
              <a:spcAft>
                <a:spcPts val="0"/>
              </a:spcAft>
              <a:defRPr/>
            </a:pPr>
            <a:r>
              <a:rPr lang="en-US" sz="900" dirty="0" smtClean="0"/>
              <a:t>1</a:t>
            </a:r>
            <a:endParaRPr lang="en-US" sz="900" dirty="0"/>
          </a:p>
        </p:txBody>
      </p:sp>
      <p:sp>
        <p:nvSpPr>
          <p:cNvPr id="12" name="TextBox 11"/>
          <p:cNvSpPr txBox="1"/>
          <p:nvPr/>
        </p:nvSpPr>
        <p:spPr>
          <a:xfrm flipH="1">
            <a:off x="7803547" y="2109116"/>
            <a:ext cx="520663" cy="230832"/>
          </a:xfrm>
          <a:prstGeom prst="rect">
            <a:avLst/>
          </a:prstGeom>
          <a:ln w="12700">
            <a:noFill/>
          </a:ln>
        </p:spPr>
        <p:style>
          <a:lnRef idx="1">
            <a:schemeClr val="accent1"/>
          </a:lnRef>
          <a:fillRef idx="0">
            <a:schemeClr val="accent1"/>
          </a:fillRef>
          <a:effectRef idx="0">
            <a:schemeClr val="accent1"/>
          </a:effectRef>
          <a:fontRef idx="minor">
            <a:schemeClr val="tx1"/>
          </a:fontRef>
        </p:style>
        <p:txBody>
          <a:bodyPr wrap="square">
            <a:spAutoFit/>
          </a:bodyPr>
          <a:lstStyle/>
          <a:p>
            <a:pPr algn="ctr" fontAlgn="auto">
              <a:spcBef>
                <a:spcPts val="0"/>
              </a:spcBef>
              <a:spcAft>
                <a:spcPts val="0"/>
              </a:spcAft>
              <a:defRPr/>
            </a:pPr>
            <a:r>
              <a:rPr lang="en-US" sz="900" dirty="0" smtClean="0"/>
              <a:t>3</a:t>
            </a:r>
            <a:endParaRPr lang="en-US" sz="900" dirty="0"/>
          </a:p>
        </p:txBody>
      </p:sp>
      <p:sp>
        <p:nvSpPr>
          <p:cNvPr id="13" name="TextBox 349"/>
          <p:cNvSpPr txBox="1">
            <a:spLocks noChangeArrowheads="1"/>
          </p:cNvSpPr>
          <p:nvPr/>
        </p:nvSpPr>
        <p:spPr bwMode="auto">
          <a:xfrm flipH="1">
            <a:off x="1331879" y="4898873"/>
            <a:ext cx="827313" cy="261610"/>
          </a:xfrm>
          <a:prstGeom prst="rect">
            <a:avLst/>
          </a:prstGeom>
          <a:noFill/>
          <a:ln w="9525">
            <a:noFill/>
            <a:miter lim="800000"/>
            <a:headEnd/>
            <a:tailEnd/>
          </a:ln>
        </p:spPr>
        <p:txBody>
          <a:bodyPr wrap="square">
            <a:spAutoFit/>
          </a:bodyPr>
          <a:lstStyle/>
          <a:p>
            <a:pPr algn="ctr"/>
            <a:r>
              <a:rPr lang="en-US" sz="1100" b="1" dirty="0" smtClean="0"/>
              <a:t>ETX</a:t>
            </a:r>
            <a:endParaRPr lang="en-US" sz="1200" b="1" dirty="0"/>
          </a:p>
        </p:txBody>
      </p:sp>
      <p:sp>
        <p:nvSpPr>
          <p:cNvPr id="14" name="TextBox 13"/>
          <p:cNvSpPr txBox="1"/>
          <p:nvPr/>
        </p:nvSpPr>
        <p:spPr>
          <a:xfrm>
            <a:off x="1120815" y="1680044"/>
            <a:ext cx="662362" cy="224292"/>
          </a:xfrm>
          <a:prstGeom prst="rect">
            <a:avLst/>
          </a:prstGeom>
          <a:noFill/>
        </p:spPr>
        <p:txBody>
          <a:bodyPr wrap="none" rtlCol="0">
            <a:spAutoFit/>
          </a:bodyPr>
          <a:lstStyle/>
          <a:p>
            <a:pPr algn="ctr">
              <a:lnSpc>
                <a:spcPct val="85000"/>
              </a:lnSpc>
            </a:pPr>
            <a:r>
              <a:rPr lang="en-US" sz="1000" dirty="0" smtClean="0">
                <a:latin typeface="+mn-lt"/>
              </a:rPr>
              <a:t>RADview</a:t>
            </a:r>
          </a:p>
        </p:txBody>
      </p:sp>
      <p:pic>
        <p:nvPicPr>
          <p:cNvPr id="15" name="Picture 14" descr="RAD RADview_Non-subject.png"/>
          <p:cNvPicPr>
            <a:picLocks noChangeAspect="1"/>
          </p:cNvPicPr>
          <p:nvPr/>
        </p:nvPicPr>
        <p:blipFill>
          <a:blip r:embed="rId3" cstate="print">
            <a:grayscl/>
          </a:blip>
          <a:stretch>
            <a:fillRect/>
          </a:stretch>
        </p:blipFill>
        <p:spPr>
          <a:xfrm>
            <a:off x="298801" y="3692496"/>
            <a:ext cx="518161" cy="521209"/>
          </a:xfrm>
          <a:prstGeom prst="rect">
            <a:avLst/>
          </a:prstGeom>
        </p:spPr>
      </p:pic>
      <p:sp>
        <p:nvSpPr>
          <p:cNvPr id="16" name="TextBox 15"/>
          <p:cNvSpPr txBox="1"/>
          <p:nvPr/>
        </p:nvSpPr>
        <p:spPr>
          <a:xfrm flipH="1">
            <a:off x="7898600" y="3070563"/>
            <a:ext cx="1143000" cy="261610"/>
          </a:xfrm>
          <a:prstGeom prst="rect">
            <a:avLst/>
          </a:prstGeom>
          <a:ln w="12700">
            <a:noFill/>
          </a:ln>
        </p:spPr>
        <p:style>
          <a:lnRef idx="1">
            <a:schemeClr val="accent1"/>
          </a:lnRef>
          <a:fillRef idx="0">
            <a:schemeClr val="accent1"/>
          </a:fillRef>
          <a:effectRef idx="0">
            <a:schemeClr val="accent1"/>
          </a:effectRef>
          <a:fontRef idx="minor">
            <a:schemeClr val="tx1"/>
          </a:fontRef>
        </p:style>
        <p:txBody>
          <a:bodyPr wrap="square">
            <a:spAutoFit/>
          </a:bodyPr>
          <a:lstStyle/>
          <a:p>
            <a:pPr algn="ctr" fontAlgn="auto">
              <a:spcBef>
                <a:spcPts val="0"/>
              </a:spcBef>
              <a:spcAft>
                <a:spcPts val="0"/>
              </a:spcAft>
              <a:defRPr/>
            </a:pPr>
            <a:r>
              <a:rPr lang="en-US" sz="1100" dirty="0" smtClean="0">
                <a:solidFill>
                  <a:srgbClr val="0000FF"/>
                </a:solidFill>
              </a:rPr>
              <a:t>172.17.195.1x0</a:t>
            </a:r>
            <a:endParaRPr lang="en-US" sz="1100" dirty="0">
              <a:solidFill>
                <a:srgbClr val="0000FF"/>
              </a:solidFill>
            </a:endParaRPr>
          </a:p>
        </p:txBody>
      </p:sp>
      <p:sp>
        <p:nvSpPr>
          <p:cNvPr id="17" name="TextBox 16"/>
          <p:cNvSpPr txBox="1"/>
          <p:nvPr/>
        </p:nvSpPr>
        <p:spPr>
          <a:xfrm flipH="1">
            <a:off x="3349732" y="4812735"/>
            <a:ext cx="520663" cy="230832"/>
          </a:xfrm>
          <a:prstGeom prst="rect">
            <a:avLst/>
          </a:prstGeom>
          <a:ln w="12700">
            <a:noFill/>
          </a:ln>
        </p:spPr>
        <p:style>
          <a:lnRef idx="1">
            <a:schemeClr val="accent1"/>
          </a:lnRef>
          <a:fillRef idx="0">
            <a:schemeClr val="accent1"/>
          </a:fillRef>
          <a:effectRef idx="0">
            <a:schemeClr val="accent1"/>
          </a:effectRef>
          <a:fontRef idx="minor">
            <a:schemeClr val="tx1"/>
          </a:fontRef>
        </p:style>
        <p:txBody>
          <a:bodyPr wrap="square">
            <a:spAutoFit/>
          </a:bodyPr>
          <a:lstStyle/>
          <a:p>
            <a:pPr algn="ctr" fontAlgn="auto">
              <a:spcBef>
                <a:spcPts val="0"/>
              </a:spcBef>
              <a:spcAft>
                <a:spcPts val="0"/>
              </a:spcAft>
              <a:defRPr/>
            </a:pPr>
            <a:r>
              <a:rPr lang="en-US" sz="900" dirty="0" smtClean="0"/>
              <a:t>0/1</a:t>
            </a:r>
            <a:endParaRPr lang="en-US" sz="900" dirty="0"/>
          </a:p>
        </p:txBody>
      </p:sp>
      <p:pic>
        <p:nvPicPr>
          <p:cNvPr id="19" name="Picture 18" descr="LAN.png"/>
          <p:cNvPicPr>
            <a:picLocks noChangeAspect="1"/>
          </p:cNvPicPr>
          <p:nvPr/>
        </p:nvPicPr>
        <p:blipFill>
          <a:blip r:embed="rId4" cstate="print"/>
          <a:stretch>
            <a:fillRect/>
          </a:stretch>
        </p:blipFill>
        <p:spPr>
          <a:xfrm rot="16200000">
            <a:off x="1372349" y="2992039"/>
            <a:ext cx="428181" cy="926879"/>
          </a:xfrm>
          <a:prstGeom prst="rect">
            <a:avLst/>
          </a:prstGeom>
        </p:spPr>
      </p:pic>
      <p:sp>
        <p:nvSpPr>
          <p:cNvPr id="20" name="TextBox 19"/>
          <p:cNvSpPr txBox="1"/>
          <p:nvPr/>
        </p:nvSpPr>
        <p:spPr>
          <a:xfrm>
            <a:off x="1041227" y="3427695"/>
            <a:ext cx="1117965" cy="237501"/>
          </a:xfrm>
          <a:prstGeom prst="rect">
            <a:avLst/>
          </a:prstGeom>
          <a:noFill/>
        </p:spPr>
        <p:txBody>
          <a:bodyPr wrap="square" rtlCol="0">
            <a:spAutoFit/>
          </a:bodyPr>
          <a:lstStyle/>
          <a:p>
            <a:pPr algn="ctr">
              <a:lnSpc>
                <a:spcPct val="85000"/>
              </a:lnSpc>
            </a:pPr>
            <a:r>
              <a:rPr lang="en-US" sz="1100" b="1" dirty="0" smtClean="0">
                <a:latin typeface="+mn-lt"/>
              </a:rPr>
              <a:t>Switch </a:t>
            </a:r>
          </a:p>
        </p:txBody>
      </p:sp>
      <p:cxnSp>
        <p:nvCxnSpPr>
          <p:cNvPr id="21" name="Straight Connector 20"/>
          <p:cNvCxnSpPr>
            <a:endCxn id="25" idx="2"/>
          </p:cNvCxnSpPr>
          <p:nvPr/>
        </p:nvCxnSpPr>
        <p:spPr>
          <a:xfrm flipV="1">
            <a:off x="2023805" y="2358333"/>
            <a:ext cx="426541" cy="1054857"/>
          </a:xfrm>
          <a:prstGeom prst="line">
            <a:avLst/>
          </a:prstGeom>
          <a:ln w="19050">
            <a:solidFill>
              <a:srgbClr val="4D4948"/>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flipH="1">
            <a:off x="884909" y="1486031"/>
            <a:ext cx="1143000" cy="261610"/>
          </a:xfrm>
          <a:prstGeom prst="rect">
            <a:avLst/>
          </a:prstGeom>
          <a:ln w="12700">
            <a:noFill/>
          </a:ln>
        </p:spPr>
        <p:style>
          <a:lnRef idx="1">
            <a:schemeClr val="accent1"/>
          </a:lnRef>
          <a:fillRef idx="0">
            <a:schemeClr val="accent1"/>
          </a:fillRef>
          <a:effectRef idx="0">
            <a:schemeClr val="accent1"/>
          </a:effectRef>
          <a:fontRef idx="minor">
            <a:schemeClr val="tx1"/>
          </a:fontRef>
        </p:style>
        <p:txBody>
          <a:bodyPr wrap="square">
            <a:spAutoFit/>
          </a:bodyPr>
          <a:lstStyle/>
          <a:p>
            <a:pPr algn="ctr" fontAlgn="auto">
              <a:spcBef>
                <a:spcPts val="0"/>
              </a:spcBef>
              <a:spcAft>
                <a:spcPts val="0"/>
              </a:spcAft>
              <a:defRPr/>
            </a:pPr>
            <a:r>
              <a:rPr lang="en-US" sz="1100" dirty="0" smtClean="0">
                <a:solidFill>
                  <a:srgbClr val="0000FF"/>
                </a:solidFill>
              </a:rPr>
              <a:t>172.17.160.125</a:t>
            </a:r>
            <a:endParaRPr lang="en-US" sz="1100" dirty="0">
              <a:solidFill>
                <a:srgbClr val="0000FF"/>
              </a:solidFill>
            </a:endParaRPr>
          </a:p>
        </p:txBody>
      </p:sp>
      <p:grpSp>
        <p:nvGrpSpPr>
          <p:cNvPr id="23" name="Group 22"/>
          <p:cNvGrpSpPr/>
          <p:nvPr/>
        </p:nvGrpSpPr>
        <p:grpSpPr>
          <a:xfrm>
            <a:off x="2095119" y="1681198"/>
            <a:ext cx="710451" cy="677135"/>
            <a:chOff x="4870658" y="3736989"/>
            <a:chExt cx="710451" cy="677135"/>
          </a:xfrm>
        </p:grpSpPr>
        <p:sp>
          <p:nvSpPr>
            <p:cNvPr id="24" name="TextBox 23"/>
            <p:cNvSpPr txBox="1"/>
            <p:nvPr/>
          </p:nvSpPr>
          <p:spPr>
            <a:xfrm>
              <a:off x="4870658" y="3736989"/>
              <a:ext cx="710451" cy="223138"/>
            </a:xfrm>
            <a:prstGeom prst="rect">
              <a:avLst/>
            </a:prstGeom>
            <a:noFill/>
          </p:spPr>
          <p:txBody>
            <a:bodyPr wrap="none" rtlCol="0">
              <a:spAutoFit/>
            </a:bodyPr>
            <a:lstStyle/>
            <a:p>
              <a:pPr algn="ctr">
                <a:lnSpc>
                  <a:spcPct val="85000"/>
                </a:lnSpc>
              </a:pPr>
              <a:r>
                <a:rPr lang="en-US" sz="1000" dirty="0" smtClean="0">
                  <a:latin typeface="+mn-lt"/>
                </a:rPr>
                <a:t>Controller</a:t>
              </a:r>
            </a:p>
          </p:txBody>
        </p:sp>
        <p:pic>
          <p:nvPicPr>
            <p:cNvPr id="25" name="Picture 24" descr="RAD RADview_Non-subject.png"/>
            <p:cNvPicPr>
              <a:picLocks noChangeAspect="1"/>
            </p:cNvPicPr>
            <p:nvPr/>
          </p:nvPicPr>
          <p:blipFill>
            <a:blip r:embed="rId3" cstate="print">
              <a:grayscl/>
            </a:blip>
            <a:stretch>
              <a:fillRect/>
            </a:stretch>
          </p:blipFill>
          <p:spPr>
            <a:xfrm>
              <a:off x="4966804" y="3892915"/>
              <a:ext cx="518161" cy="521209"/>
            </a:xfrm>
            <a:prstGeom prst="rect">
              <a:avLst/>
            </a:prstGeom>
          </p:spPr>
        </p:pic>
      </p:grpSp>
      <p:sp>
        <p:nvSpPr>
          <p:cNvPr id="26" name="TextBox 25"/>
          <p:cNvSpPr txBox="1"/>
          <p:nvPr/>
        </p:nvSpPr>
        <p:spPr>
          <a:xfrm flipH="1">
            <a:off x="1865194" y="1499556"/>
            <a:ext cx="1143000" cy="261610"/>
          </a:xfrm>
          <a:prstGeom prst="rect">
            <a:avLst/>
          </a:prstGeom>
          <a:ln w="12700">
            <a:noFill/>
          </a:ln>
        </p:spPr>
        <p:style>
          <a:lnRef idx="1">
            <a:schemeClr val="accent1"/>
          </a:lnRef>
          <a:fillRef idx="0">
            <a:schemeClr val="accent1"/>
          </a:fillRef>
          <a:effectRef idx="0">
            <a:schemeClr val="accent1"/>
          </a:effectRef>
          <a:fontRef idx="minor">
            <a:schemeClr val="tx1"/>
          </a:fontRef>
        </p:style>
        <p:txBody>
          <a:bodyPr wrap="square">
            <a:spAutoFit/>
          </a:bodyPr>
          <a:lstStyle/>
          <a:p>
            <a:pPr algn="ctr" fontAlgn="auto">
              <a:spcBef>
                <a:spcPts val="0"/>
              </a:spcBef>
              <a:spcAft>
                <a:spcPts val="0"/>
              </a:spcAft>
              <a:defRPr/>
            </a:pPr>
            <a:r>
              <a:rPr lang="en-US" sz="1100" dirty="0" smtClean="0">
                <a:solidFill>
                  <a:srgbClr val="0000FF"/>
                </a:solidFill>
              </a:rPr>
              <a:t>172.17.160.202</a:t>
            </a:r>
            <a:endParaRPr lang="en-US" sz="1100" dirty="0">
              <a:solidFill>
                <a:srgbClr val="0000FF"/>
              </a:solidFill>
            </a:endParaRPr>
          </a:p>
        </p:txBody>
      </p:sp>
      <p:cxnSp>
        <p:nvCxnSpPr>
          <p:cNvPr id="27" name="Straight Connector 26"/>
          <p:cNvCxnSpPr/>
          <p:nvPr/>
        </p:nvCxnSpPr>
        <p:spPr>
          <a:xfrm flipV="1">
            <a:off x="2140103" y="5005414"/>
            <a:ext cx="1578199" cy="9484"/>
          </a:xfrm>
          <a:prstGeom prst="line">
            <a:avLst/>
          </a:prstGeom>
          <a:ln w="19050">
            <a:solidFill>
              <a:srgbClr val="4D4948"/>
            </a:solidFill>
          </a:ln>
        </p:spPr>
        <p:style>
          <a:lnRef idx="1">
            <a:schemeClr val="accent1"/>
          </a:lnRef>
          <a:fillRef idx="0">
            <a:schemeClr val="accent1"/>
          </a:fillRef>
          <a:effectRef idx="0">
            <a:schemeClr val="accent1"/>
          </a:effectRef>
          <a:fontRef idx="minor">
            <a:schemeClr val="tx1"/>
          </a:fontRef>
        </p:style>
      </p:cxnSp>
      <p:pic>
        <p:nvPicPr>
          <p:cNvPr id="28" name="Picture 27" descr="RAD RADview_Non-subject.png"/>
          <p:cNvPicPr>
            <a:picLocks noChangeAspect="1"/>
          </p:cNvPicPr>
          <p:nvPr/>
        </p:nvPicPr>
        <p:blipFill>
          <a:blip r:embed="rId5" cstate="print"/>
          <a:stretch>
            <a:fillRect/>
          </a:stretch>
        </p:blipFill>
        <p:spPr>
          <a:xfrm>
            <a:off x="1196357" y="1873379"/>
            <a:ext cx="518161" cy="521209"/>
          </a:xfrm>
          <a:prstGeom prst="rect">
            <a:avLst/>
          </a:prstGeom>
        </p:spPr>
      </p:pic>
      <p:sp>
        <p:nvSpPr>
          <p:cNvPr id="29" name="TextBox 28"/>
          <p:cNvSpPr txBox="1"/>
          <p:nvPr/>
        </p:nvSpPr>
        <p:spPr>
          <a:xfrm>
            <a:off x="171712" y="3530395"/>
            <a:ext cx="625492" cy="223138"/>
          </a:xfrm>
          <a:prstGeom prst="rect">
            <a:avLst/>
          </a:prstGeom>
          <a:noFill/>
        </p:spPr>
        <p:txBody>
          <a:bodyPr wrap="none" rtlCol="0">
            <a:spAutoFit/>
          </a:bodyPr>
          <a:lstStyle/>
          <a:p>
            <a:pPr algn="ctr">
              <a:lnSpc>
                <a:spcPct val="85000"/>
              </a:lnSpc>
            </a:pPr>
            <a:r>
              <a:rPr lang="en-US" sz="1000" dirty="0" smtClean="0">
                <a:latin typeface="+mn-lt"/>
              </a:rPr>
              <a:t>Provider</a:t>
            </a:r>
          </a:p>
        </p:txBody>
      </p:sp>
      <p:cxnSp>
        <p:nvCxnSpPr>
          <p:cNvPr id="30" name="Straight Connector 29"/>
          <p:cNvCxnSpPr>
            <a:stCxn id="15" idx="2"/>
          </p:cNvCxnSpPr>
          <p:nvPr/>
        </p:nvCxnSpPr>
        <p:spPr>
          <a:xfrm>
            <a:off x="557882" y="4213705"/>
            <a:ext cx="762713" cy="615519"/>
          </a:xfrm>
          <a:prstGeom prst="line">
            <a:avLst/>
          </a:prstGeom>
          <a:ln w="19050">
            <a:solidFill>
              <a:srgbClr val="4D4948"/>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flipH="1">
            <a:off x="7903761" y="5568290"/>
            <a:ext cx="1143000" cy="261610"/>
          </a:xfrm>
          <a:prstGeom prst="rect">
            <a:avLst/>
          </a:prstGeom>
          <a:ln w="12700">
            <a:noFill/>
          </a:ln>
        </p:spPr>
        <p:style>
          <a:lnRef idx="1">
            <a:schemeClr val="accent1"/>
          </a:lnRef>
          <a:fillRef idx="0">
            <a:schemeClr val="accent1"/>
          </a:fillRef>
          <a:effectRef idx="0">
            <a:schemeClr val="accent1"/>
          </a:effectRef>
          <a:fontRef idx="minor">
            <a:schemeClr val="tx1"/>
          </a:fontRef>
        </p:style>
        <p:txBody>
          <a:bodyPr wrap="square">
            <a:spAutoFit/>
          </a:bodyPr>
          <a:lstStyle/>
          <a:p>
            <a:pPr algn="ctr" fontAlgn="auto">
              <a:spcBef>
                <a:spcPts val="0"/>
              </a:spcBef>
              <a:spcAft>
                <a:spcPts val="0"/>
              </a:spcAft>
              <a:defRPr/>
            </a:pPr>
            <a:r>
              <a:rPr lang="en-US" sz="1100" dirty="0" smtClean="0">
                <a:solidFill>
                  <a:srgbClr val="0000FF"/>
                </a:solidFill>
              </a:rPr>
              <a:t>172.17.195.1x1</a:t>
            </a:r>
            <a:endParaRPr lang="en-US" sz="1100" dirty="0">
              <a:solidFill>
                <a:srgbClr val="0000FF"/>
              </a:solidFill>
            </a:endParaRPr>
          </a:p>
        </p:txBody>
      </p:sp>
      <p:sp>
        <p:nvSpPr>
          <p:cNvPr id="34" name="TextBox 349"/>
          <p:cNvSpPr txBox="1">
            <a:spLocks noChangeArrowheads="1"/>
          </p:cNvSpPr>
          <p:nvPr/>
        </p:nvSpPr>
        <p:spPr bwMode="auto">
          <a:xfrm flipH="1">
            <a:off x="7326834" y="3067952"/>
            <a:ext cx="827313" cy="261610"/>
          </a:xfrm>
          <a:prstGeom prst="rect">
            <a:avLst/>
          </a:prstGeom>
          <a:noFill/>
          <a:ln w="9525">
            <a:noFill/>
            <a:miter lim="800000"/>
            <a:headEnd/>
            <a:tailEnd/>
          </a:ln>
        </p:spPr>
        <p:txBody>
          <a:bodyPr wrap="square">
            <a:spAutoFit/>
          </a:bodyPr>
          <a:lstStyle/>
          <a:p>
            <a:pPr algn="ctr"/>
            <a:r>
              <a:rPr lang="en-US" sz="1100" b="1" dirty="0" smtClean="0"/>
              <a:t>ETX-2i</a:t>
            </a:r>
            <a:endParaRPr lang="en-US" sz="1200" b="1" dirty="0"/>
          </a:p>
        </p:txBody>
      </p:sp>
      <p:sp>
        <p:nvSpPr>
          <p:cNvPr id="35" name="TextBox 349"/>
          <p:cNvSpPr txBox="1">
            <a:spLocks noChangeArrowheads="1"/>
          </p:cNvSpPr>
          <p:nvPr/>
        </p:nvSpPr>
        <p:spPr bwMode="auto">
          <a:xfrm flipH="1">
            <a:off x="7451467" y="5568290"/>
            <a:ext cx="827313" cy="261610"/>
          </a:xfrm>
          <a:prstGeom prst="rect">
            <a:avLst/>
          </a:prstGeom>
          <a:noFill/>
          <a:ln w="9525">
            <a:noFill/>
            <a:miter lim="800000"/>
            <a:headEnd/>
            <a:tailEnd/>
          </a:ln>
        </p:spPr>
        <p:txBody>
          <a:bodyPr wrap="square">
            <a:spAutoFit/>
          </a:bodyPr>
          <a:lstStyle/>
          <a:p>
            <a:pPr algn="ctr"/>
            <a:r>
              <a:rPr lang="en-US" sz="1100" b="1" dirty="0" smtClean="0"/>
              <a:t>x86</a:t>
            </a:r>
            <a:endParaRPr lang="en-US" sz="1200" b="1" dirty="0"/>
          </a:p>
        </p:txBody>
      </p:sp>
      <p:pic>
        <p:nvPicPr>
          <p:cNvPr id="40" name="Picture 39" descr="RAD RADview_Non-subject.png"/>
          <p:cNvPicPr>
            <a:picLocks noChangeAspect="1"/>
          </p:cNvPicPr>
          <p:nvPr/>
        </p:nvPicPr>
        <p:blipFill>
          <a:blip r:embed="rId3" cstate="print">
            <a:grayscl/>
          </a:blip>
          <a:stretch>
            <a:fillRect/>
          </a:stretch>
        </p:blipFill>
        <p:spPr>
          <a:xfrm>
            <a:off x="8345796" y="1433895"/>
            <a:ext cx="518161" cy="521209"/>
          </a:xfrm>
          <a:prstGeom prst="rect">
            <a:avLst/>
          </a:prstGeom>
        </p:spPr>
      </p:pic>
      <p:sp>
        <p:nvSpPr>
          <p:cNvPr id="41" name="TextBox 40"/>
          <p:cNvSpPr txBox="1"/>
          <p:nvPr/>
        </p:nvSpPr>
        <p:spPr>
          <a:xfrm>
            <a:off x="8263465" y="1254241"/>
            <a:ext cx="682821" cy="223138"/>
          </a:xfrm>
          <a:prstGeom prst="rect">
            <a:avLst/>
          </a:prstGeom>
          <a:noFill/>
        </p:spPr>
        <p:txBody>
          <a:bodyPr wrap="square" rtlCol="0">
            <a:spAutoFit/>
          </a:bodyPr>
          <a:lstStyle/>
          <a:p>
            <a:pPr algn="ctr">
              <a:lnSpc>
                <a:spcPct val="85000"/>
              </a:lnSpc>
            </a:pPr>
            <a:r>
              <a:rPr lang="en-US" sz="1000" dirty="0" smtClean="0">
                <a:latin typeface="+mn-lt"/>
              </a:rPr>
              <a:t>User</a:t>
            </a:r>
          </a:p>
        </p:txBody>
      </p:sp>
      <p:cxnSp>
        <p:nvCxnSpPr>
          <p:cNvPr id="42" name="Straight Connector 41"/>
          <p:cNvCxnSpPr>
            <a:stCxn id="40" idx="2"/>
          </p:cNvCxnSpPr>
          <p:nvPr/>
        </p:nvCxnSpPr>
        <p:spPr>
          <a:xfrm flipH="1">
            <a:off x="7088777" y="1955104"/>
            <a:ext cx="1516100" cy="1162612"/>
          </a:xfrm>
          <a:prstGeom prst="line">
            <a:avLst/>
          </a:prstGeom>
          <a:ln w="19050">
            <a:solidFill>
              <a:srgbClr val="4D4948"/>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flipH="1">
            <a:off x="6716262" y="2921503"/>
            <a:ext cx="520663" cy="230832"/>
          </a:xfrm>
          <a:prstGeom prst="rect">
            <a:avLst/>
          </a:prstGeom>
          <a:ln w="12700">
            <a:noFill/>
          </a:ln>
        </p:spPr>
        <p:style>
          <a:lnRef idx="1">
            <a:schemeClr val="accent1"/>
          </a:lnRef>
          <a:fillRef idx="0">
            <a:schemeClr val="accent1"/>
          </a:fillRef>
          <a:effectRef idx="0">
            <a:schemeClr val="accent1"/>
          </a:effectRef>
          <a:fontRef idx="minor">
            <a:schemeClr val="tx1"/>
          </a:fontRef>
        </p:style>
        <p:txBody>
          <a:bodyPr wrap="square">
            <a:spAutoFit/>
          </a:bodyPr>
          <a:lstStyle/>
          <a:p>
            <a:pPr algn="ctr" fontAlgn="auto">
              <a:spcBef>
                <a:spcPts val="0"/>
              </a:spcBef>
              <a:spcAft>
                <a:spcPts val="0"/>
              </a:spcAft>
              <a:defRPr/>
            </a:pPr>
            <a:r>
              <a:rPr lang="en-US" sz="900" dirty="0" smtClean="0"/>
              <a:t>0/4</a:t>
            </a:r>
            <a:endParaRPr lang="en-US" sz="900" dirty="0"/>
          </a:p>
        </p:txBody>
      </p:sp>
      <p:sp>
        <p:nvSpPr>
          <p:cNvPr id="44" name="TextBox 43"/>
          <p:cNvSpPr txBox="1"/>
          <p:nvPr/>
        </p:nvSpPr>
        <p:spPr>
          <a:xfrm flipH="1">
            <a:off x="1962512" y="4838363"/>
            <a:ext cx="520663" cy="230832"/>
          </a:xfrm>
          <a:prstGeom prst="rect">
            <a:avLst/>
          </a:prstGeom>
          <a:ln w="12700">
            <a:noFill/>
          </a:ln>
        </p:spPr>
        <p:style>
          <a:lnRef idx="1">
            <a:schemeClr val="accent1"/>
          </a:lnRef>
          <a:fillRef idx="0">
            <a:schemeClr val="accent1"/>
          </a:fillRef>
          <a:effectRef idx="0">
            <a:schemeClr val="accent1"/>
          </a:effectRef>
          <a:fontRef idx="minor">
            <a:schemeClr val="tx1"/>
          </a:fontRef>
        </p:style>
        <p:txBody>
          <a:bodyPr wrap="square">
            <a:spAutoFit/>
          </a:bodyPr>
          <a:lstStyle/>
          <a:p>
            <a:pPr algn="ctr" fontAlgn="auto">
              <a:spcBef>
                <a:spcPts val="0"/>
              </a:spcBef>
              <a:spcAft>
                <a:spcPts val="0"/>
              </a:spcAft>
              <a:defRPr/>
            </a:pPr>
            <a:r>
              <a:rPr lang="en-US" sz="900" dirty="0"/>
              <a:t>1</a:t>
            </a:r>
          </a:p>
        </p:txBody>
      </p:sp>
      <p:grpSp>
        <p:nvGrpSpPr>
          <p:cNvPr id="45" name="Group 44"/>
          <p:cNvGrpSpPr/>
          <p:nvPr/>
        </p:nvGrpSpPr>
        <p:grpSpPr>
          <a:xfrm>
            <a:off x="4353244" y="6397324"/>
            <a:ext cx="1143000" cy="450768"/>
            <a:chOff x="6457950" y="5951463"/>
            <a:chExt cx="1143000" cy="450768"/>
          </a:xfrm>
        </p:grpSpPr>
        <p:sp>
          <p:nvSpPr>
            <p:cNvPr id="46" name="TextBox 45"/>
            <p:cNvSpPr txBox="1"/>
            <p:nvPr/>
          </p:nvSpPr>
          <p:spPr>
            <a:xfrm>
              <a:off x="6524625" y="5951463"/>
              <a:ext cx="1009650" cy="430887"/>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1100" b="1" kern="0" dirty="0" smtClean="0"/>
                <a:t>HP Router</a:t>
              </a:r>
            </a:p>
            <a:p>
              <a:pPr algn="ctr"/>
              <a:endParaRPr lang="en-US" sz="1100" b="1" kern="0" dirty="0" smtClean="0"/>
            </a:p>
          </p:txBody>
        </p:sp>
        <p:sp>
          <p:nvSpPr>
            <p:cNvPr id="47" name="TextBox 46"/>
            <p:cNvSpPr txBox="1"/>
            <p:nvPr/>
          </p:nvSpPr>
          <p:spPr>
            <a:xfrm flipH="1">
              <a:off x="6457950" y="6140621"/>
              <a:ext cx="1143000" cy="261610"/>
            </a:xfrm>
            <a:prstGeom prst="rect">
              <a:avLst/>
            </a:prstGeom>
            <a:ln w="12700">
              <a:noFill/>
            </a:ln>
          </p:spPr>
          <p:style>
            <a:lnRef idx="1">
              <a:schemeClr val="accent1"/>
            </a:lnRef>
            <a:fillRef idx="0">
              <a:schemeClr val="accent1"/>
            </a:fillRef>
            <a:effectRef idx="0">
              <a:schemeClr val="accent1"/>
            </a:effectRef>
            <a:fontRef idx="minor">
              <a:schemeClr val="tx1"/>
            </a:fontRef>
          </p:style>
          <p:txBody>
            <a:bodyPr wrap="square">
              <a:spAutoFit/>
            </a:bodyPr>
            <a:lstStyle/>
            <a:p>
              <a:pPr algn="ctr" fontAlgn="auto">
                <a:spcBef>
                  <a:spcPts val="0"/>
                </a:spcBef>
                <a:spcAft>
                  <a:spcPts val="0"/>
                </a:spcAft>
                <a:defRPr/>
              </a:pPr>
              <a:r>
                <a:rPr lang="en-US" sz="1100" dirty="0" smtClean="0">
                  <a:solidFill>
                    <a:srgbClr val="0000FF"/>
                  </a:solidFill>
                </a:rPr>
                <a:t>172.17.195.1x2</a:t>
              </a:r>
              <a:endParaRPr lang="en-US" sz="1100" dirty="0">
                <a:solidFill>
                  <a:srgbClr val="0000FF"/>
                </a:solidFill>
              </a:endParaRPr>
            </a:p>
          </p:txBody>
        </p:sp>
      </p:grpSp>
      <p:sp>
        <p:nvSpPr>
          <p:cNvPr id="48" name="TextBox 47"/>
          <p:cNvSpPr txBox="1"/>
          <p:nvPr/>
        </p:nvSpPr>
        <p:spPr>
          <a:xfrm flipH="1">
            <a:off x="8033375" y="1041079"/>
            <a:ext cx="1143000" cy="261610"/>
          </a:xfrm>
          <a:prstGeom prst="rect">
            <a:avLst/>
          </a:prstGeom>
          <a:ln w="12700">
            <a:noFill/>
          </a:ln>
        </p:spPr>
        <p:style>
          <a:lnRef idx="1">
            <a:schemeClr val="accent1"/>
          </a:lnRef>
          <a:fillRef idx="0">
            <a:schemeClr val="accent1"/>
          </a:fillRef>
          <a:effectRef idx="0">
            <a:schemeClr val="accent1"/>
          </a:effectRef>
          <a:fontRef idx="minor">
            <a:schemeClr val="tx1"/>
          </a:fontRef>
        </p:style>
        <p:txBody>
          <a:bodyPr wrap="square">
            <a:spAutoFit/>
          </a:bodyPr>
          <a:lstStyle/>
          <a:p>
            <a:pPr algn="ctr" fontAlgn="auto">
              <a:spcBef>
                <a:spcPts val="0"/>
              </a:spcBef>
              <a:spcAft>
                <a:spcPts val="0"/>
              </a:spcAft>
              <a:defRPr/>
            </a:pPr>
            <a:r>
              <a:rPr lang="en-US" sz="1100" dirty="0" smtClean="0">
                <a:solidFill>
                  <a:srgbClr val="0000FF"/>
                </a:solidFill>
              </a:rPr>
              <a:t>30.0.0.1/24</a:t>
            </a:r>
            <a:endParaRPr lang="en-US" sz="1100" dirty="0">
              <a:solidFill>
                <a:srgbClr val="0000FF"/>
              </a:solidFill>
            </a:endParaRPr>
          </a:p>
        </p:txBody>
      </p:sp>
      <p:sp>
        <p:nvSpPr>
          <p:cNvPr id="49" name="TextBox 48"/>
          <p:cNvSpPr txBox="1"/>
          <p:nvPr/>
        </p:nvSpPr>
        <p:spPr>
          <a:xfrm flipH="1">
            <a:off x="-35505" y="3365706"/>
            <a:ext cx="1143000" cy="261610"/>
          </a:xfrm>
          <a:prstGeom prst="rect">
            <a:avLst/>
          </a:prstGeom>
          <a:ln w="12700">
            <a:noFill/>
          </a:ln>
        </p:spPr>
        <p:style>
          <a:lnRef idx="1">
            <a:schemeClr val="accent1"/>
          </a:lnRef>
          <a:fillRef idx="0">
            <a:schemeClr val="accent1"/>
          </a:fillRef>
          <a:effectRef idx="0">
            <a:schemeClr val="accent1"/>
          </a:effectRef>
          <a:fontRef idx="minor">
            <a:schemeClr val="tx1"/>
          </a:fontRef>
        </p:style>
        <p:txBody>
          <a:bodyPr wrap="square">
            <a:spAutoFit/>
          </a:bodyPr>
          <a:lstStyle/>
          <a:p>
            <a:pPr algn="ctr" fontAlgn="auto">
              <a:spcBef>
                <a:spcPts val="0"/>
              </a:spcBef>
              <a:spcAft>
                <a:spcPts val="0"/>
              </a:spcAft>
              <a:defRPr/>
            </a:pPr>
            <a:r>
              <a:rPr lang="en-US" sz="1100" dirty="0" smtClean="0">
                <a:solidFill>
                  <a:srgbClr val="0000FF"/>
                </a:solidFill>
              </a:rPr>
              <a:t>20.0.0.1/24</a:t>
            </a:r>
            <a:endParaRPr lang="en-US" sz="1100" dirty="0">
              <a:solidFill>
                <a:srgbClr val="0000FF"/>
              </a:solidFill>
            </a:endParaRPr>
          </a:p>
        </p:txBody>
      </p:sp>
      <p:pic>
        <p:nvPicPr>
          <p:cNvPr id="50" name="Picture 49" descr="RAD 1U_Wide.png"/>
          <p:cNvPicPr>
            <a:picLocks noChangeAspect="1"/>
          </p:cNvPicPr>
          <p:nvPr/>
        </p:nvPicPr>
        <p:blipFill>
          <a:blip r:embed="rId2" cstate="print"/>
          <a:stretch>
            <a:fillRect/>
          </a:stretch>
        </p:blipFill>
        <p:spPr>
          <a:xfrm>
            <a:off x="7539449" y="2298537"/>
            <a:ext cx="1143000" cy="331188"/>
          </a:xfrm>
          <a:prstGeom prst="rect">
            <a:avLst/>
          </a:prstGeom>
        </p:spPr>
      </p:pic>
      <p:sp>
        <p:nvSpPr>
          <p:cNvPr id="51" name="TextBox 349"/>
          <p:cNvSpPr txBox="1">
            <a:spLocks noChangeArrowheads="1"/>
          </p:cNvSpPr>
          <p:nvPr/>
        </p:nvSpPr>
        <p:spPr bwMode="auto">
          <a:xfrm flipH="1">
            <a:off x="7855135" y="2372560"/>
            <a:ext cx="827313" cy="261610"/>
          </a:xfrm>
          <a:prstGeom prst="rect">
            <a:avLst/>
          </a:prstGeom>
          <a:noFill/>
          <a:ln w="9525">
            <a:noFill/>
            <a:miter lim="800000"/>
            <a:headEnd/>
            <a:tailEnd/>
          </a:ln>
        </p:spPr>
        <p:txBody>
          <a:bodyPr wrap="square">
            <a:spAutoFit/>
          </a:bodyPr>
          <a:lstStyle/>
          <a:p>
            <a:pPr algn="ctr"/>
            <a:r>
              <a:rPr lang="en-US" sz="1100" b="1" dirty="0" smtClean="0"/>
              <a:t>ETX</a:t>
            </a:r>
            <a:endParaRPr lang="en-US" sz="1200" b="1" dirty="0"/>
          </a:p>
        </p:txBody>
      </p:sp>
      <p:sp>
        <p:nvSpPr>
          <p:cNvPr id="52" name="TextBox 51"/>
          <p:cNvSpPr txBox="1"/>
          <p:nvPr/>
        </p:nvSpPr>
        <p:spPr>
          <a:xfrm flipH="1">
            <a:off x="7530997" y="2612789"/>
            <a:ext cx="1143000" cy="261610"/>
          </a:xfrm>
          <a:prstGeom prst="rect">
            <a:avLst/>
          </a:prstGeom>
          <a:ln w="12700">
            <a:noFill/>
          </a:ln>
        </p:spPr>
        <p:style>
          <a:lnRef idx="1">
            <a:schemeClr val="accent1"/>
          </a:lnRef>
          <a:fillRef idx="0">
            <a:schemeClr val="accent1"/>
          </a:fillRef>
          <a:effectRef idx="0">
            <a:schemeClr val="accent1"/>
          </a:effectRef>
          <a:fontRef idx="minor">
            <a:schemeClr val="tx1"/>
          </a:fontRef>
        </p:style>
        <p:txBody>
          <a:bodyPr wrap="square">
            <a:spAutoFit/>
          </a:bodyPr>
          <a:lstStyle/>
          <a:p>
            <a:pPr algn="ctr" fontAlgn="auto">
              <a:spcBef>
                <a:spcPts val="0"/>
              </a:spcBef>
              <a:spcAft>
                <a:spcPts val="0"/>
              </a:spcAft>
              <a:defRPr/>
            </a:pPr>
            <a:r>
              <a:rPr lang="en-US" sz="1100" dirty="0" smtClean="0">
                <a:solidFill>
                  <a:srgbClr val="0000FF"/>
                </a:solidFill>
              </a:rPr>
              <a:t>10.10.10.17</a:t>
            </a:r>
            <a:endParaRPr lang="en-US" sz="1100" dirty="0">
              <a:solidFill>
                <a:srgbClr val="0000FF"/>
              </a:solidFill>
            </a:endParaRPr>
          </a:p>
        </p:txBody>
      </p:sp>
      <p:sp>
        <p:nvSpPr>
          <p:cNvPr id="53" name="TextBox 52"/>
          <p:cNvSpPr txBox="1"/>
          <p:nvPr/>
        </p:nvSpPr>
        <p:spPr>
          <a:xfrm>
            <a:off x="-50021" y="4273518"/>
            <a:ext cx="741115" cy="461665"/>
          </a:xfrm>
          <a:prstGeom prst="rect">
            <a:avLst/>
          </a:prstGeom>
        </p:spPr>
        <p:txBody>
          <a:bodyPr wrap="square" rtlCol="0" anchor="ctr">
            <a:spAutoFit/>
          </a:bodyPr>
          <a:lstStyle/>
          <a:p>
            <a:pPr algn="ctr"/>
            <a:r>
              <a:rPr lang="en-US" sz="1200" b="1" kern="0" dirty="0" smtClean="0">
                <a:solidFill>
                  <a:srgbClr val="009E47"/>
                </a:solidFill>
              </a:rPr>
              <a:t>UNT to v1301</a:t>
            </a:r>
          </a:p>
        </p:txBody>
      </p:sp>
      <p:sp>
        <p:nvSpPr>
          <p:cNvPr id="54" name="TextBox 53"/>
          <p:cNvSpPr txBox="1"/>
          <p:nvPr/>
        </p:nvSpPr>
        <p:spPr>
          <a:xfrm>
            <a:off x="7563515" y="1697817"/>
            <a:ext cx="741115" cy="461665"/>
          </a:xfrm>
          <a:prstGeom prst="rect">
            <a:avLst/>
          </a:prstGeom>
        </p:spPr>
        <p:txBody>
          <a:bodyPr wrap="square" rtlCol="0" anchor="ctr">
            <a:spAutoFit/>
          </a:bodyPr>
          <a:lstStyle/>
          <a:p>
            <a:pPr algn="ctr"/>
            <a:r>
              <a:rPr lang="en-US" sz="1200" b="1" kern="0" dirty="0" smtClean="0">
                <a:solidFill>
                  <a:srgbClr val="009E47"/>
                </a:solidFill>
              </a:rPr>
              <a:t>UNT to v1300</a:t>
            </a:r>
          </a:p>
        </p:txBody>
      </p:sp>
      <p:sp>
        <p:nvSpPr>
          <p:cNvPr id="55" name="TextBox 54"/>
          <p:cNvSpPr txBox="1"/>
          <p:nvPr/>
        </p:nvSpPr>
        <p:spPr>
          <a:xfrm>
            <a:off x="6810361" y="2693684"/>
            <a:ext cx="741115" cy="276999"/>
          </a:xfrm>
          <a:prstGeom prst="rect">
            <a:avLst/>
          </a:prstGeom>
        </p:spPr>
        <p:txBody>
          <a:bodyPr wrap="square" rtlCol="0" anchor="ctr">
            <a:spAutoFit/>
          </a:bodyPr>
          <a:lstStyle/>
          <a:p>
            <a:pPr algn="ctr"/>
            <a:r>
              <a:rPr lang="en-US" sz="1200" b="1" kern="0" dirty="0" smtClean="0">
                <a:solidFill>
                  <a:srgbClr val="009E47"/>
                </a:solidFill>
              </a:rPr>
              <a:t>v1300</a:t>
            </a:r>
          </a:p>
        </p:txBody>
      </p:sp>
      <p:sp>
        <p:nvSpPr>
          <p:cNvPr id="56" name="TextBox 55"/>
          <p:cNvSpPr txBox="1"/>
          <p:nvPr/>
        </p:nvSpPr>
        <p:spPr>
          <a:xfrm>
            <a:off x="2462408" y="4713848"/>
            <a:ext cx="741115" cy="276999"/>
          </a:xfrm>
          <a:prstGeom prst="rect">
            <a:avLst/>
          </a:prstGeom>
        </p:spPr>
        <p:txBody>
          <a:bodyPr wrap="square" rtlCol="0" anchor="ctr">
            <a:spAutoFit/>
          </a:bodyPr>
          <a:lstStyle/>
          <a:p>
            <a:pPr algn="ctr"/>
            <a:r>
              <a:rPr lang="en-US" sz="1200" b="1" kern="0" dirty="0" smtClean="0">
                <a:solidFill>
                  <a:srgbClr val="009E47"/>
                </a:solidFill>
              </a:rPr>
              <a:t>v1301</a:t>
            </a:r>
          </a:p>
        </p:txBody>
      </p:sp>
      <p:sp>
        <p:nvSpPr>
          <p:cNvPr id="57" name="TextBox 56"/>
          <p:cNvSpPr txBox="1"/>
          <p:nvPr/>
        </p:nvSpPr>
        <p:spPr>
          <a:xfrm>
            <a:off x="1500637" y="4090905"/>
            <a:ext cx="741115" cy="461665"/>
          </a:xfrm>
          <a:prstGeom prst="rect">
            <a:avLst/>
          </a:prstGeom>
        </p:spPr>
        <p:txBody>
          <a:bodyPr wrap="square" rtlCol="0" anchor="ctr">
            <a:spAutoFit/>
          </a:bodyPr>
          <a:lstStyle/>
          <a:p>
            <a:pPr algn="ctr"/>
            <a:r>
              <a:rPr lang="en-US" sz="1200" b="1" kern="0" dirty="0" smtClean="0">
                <a:solidFill>
                  <a:srgbClr val="7030A0"/>
                </a:solidFill>
              </a:rPr>
              <a:t>UNT to v4094</a:t>
            </a:r>
          </a:p>
        </p:txBody>
      </p:sp>
      <p:sp>
        <p:nvSpPr>
          <p:cNvPr id="58" name="TextBox 57"/>
          <p:cNvSpPr txBox="1"/>
          <p:nvPr/>
        </p:nvSpPr>
        <p:spPr>
          <a:xfrm>
            <a:off x="2462408" y="5045026"/>
            <a:ext cx="741115" cy="276999"/>
          </a:xfrm>
          <a:prstGeom prst="rect">
            <a:avLst/>
          </a:prstGeom>
        </p:spPr>
        <p:txBody>
          <a:bodyPr wrap="square" rtlCol="0" anchor="ctr">
            <a:spAutoFit/>
          </a:bodyPr>
          <a:lstStyle/>
          <a:p>
            <a:pPr algn="ctr"/>
            <a:r>
              <a:rPr lang="en-US" sz="1200" b="1" kern="0" dirty="0" smtClean="0">
                <a:solidFill>
                  <a:srgbClr val="7030A0"/>
                </a:solidFill>
              </a:rPr>
              <a:t>v4094</a:t>
            </a:r>
          </a:p>
        </p:txBody>
      </p:sp>
      <p:sp>
        <p:nvSpPr>
          <p:cNvPr id="59" name="TextBox 58"/>
          <p:cNvSpPr txBox="1"/>
          <p:nvPr/>
        </p:nvSpPr>
        <p:spPr>
          <a:xfrm>
            <a:off x="2462408" y="5319926"/>
            <a:ext cx="741115" cy="461665"/>
          </a:xfrm>
          <a:prstGeom prst="rect">
            <a:avLst/>
          </a:prstGeom>
        </p:spPr>
        <p:txBody>
          <a:bodyPr wrap="square" rtlCol="0" anchor="ctr">
            <a:spAutoFit/>
          </a:bodyPr>
          <a:lstStyle/>
          <a:p>
            <a:pPr algn="ctr"/>
            <a:r>
              <a:rPr lang="en-US" sz="1200" b="1" kern="0" dirty="0" smtClean="0"/>
              <a:t>v999 MNG HP</a:t>
            </a:r>
          </a:p>
        </p:txBody>
      </p:sp>
      <p:sp>
        <p:nvSpPr>
          <p:cNvPr id="60" name="Oval 59"/>
          <p:cNvSpPr/>
          <p:nvPr/>
        </p:nvSpPr>
        <p:spPr>
          <a:xfrm>
            <a:off x="4297265" y="4438759"/>
            <a:ext cx="1772320" cy="723299"/>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Bridge 1</a:t>
            </a:r>
            <a:endParaRPr lang="en-US" sz="1400" dirty="0">
              <a:solidFill>
                <a:schemeClr val="tx1"/>
              </a:solidFill>
            </a:endParaRPr>
          </a:p>
        </p:txBody>
      </p:sp>
      <p:sp>
        <p:nvSpPr>
          <p:cNvPr id="61" name="Can 60"/>
          <p:cNvSpPr/>
          <p:nvPr/>
        </p:nvSpPr>
        <p:spPr>
          <a:xfrm rot="16200000">
            <a:off x="4182468" y="4592375"/>
            <a:ext cx="330585" cy="433880"/>
          </a:xfrm>
          <a:prstGeom prst="can">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1</a:t>
            </a:r>
            <a:endParaRPr lang="en-US" dirty="0">
              <a:solidFill>
                <a:schemeClr val="tx1"/>
              </a:solidFill>
            </a:endParaRPr>
          </a:p>
        </p:txBody>
      </p:sp>
      <p:sp>
        <p:nvSpPr>
          <p:cNvPr id="62" name="Can 61"/>
          <p:cNvSpPr/>
          <p:nvPr/>
        </p:nvSpPr>
        <p:spPr>
          <a:xfrm>
            <a:off x="4855819" y="4975491"/>
            <a:ext cx="330585" cy="433880"/>
          </a:xfrm>
          <a:prstGeom prst="can">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p:sp>
        <p:nvSpPr>
          <p:cNvPr id="63" name="Can 62"/>
          <p:cNvSpPr/>
          <p:nvPr/>
        </p:nvSpPr>
        <p:spPr>
          <a:xfrm>
            <a:off x="5452210" y="4256348"/>
            <a:ext cx="330585" cy="433880"/>
          </a:xfrm>
          <a:prstGeom prst="can">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cxnSp>
        <p:nvCxnSpPr>
          <p:cNvPr id="64" name="Straight Arrow Connector 63"/>
          <p:cNvCxnSpPr/>
          <p:nvPr/>
        </p:nvCxnSpPr>
        <p:spPr>
          <a:xfrm flipH="1">
            <a:off x="3702145" y="4852272"/>
            <a:ext cx="459704" cy="149922"/>
          </a:xfrm>
          <a:prstGeom prst="straightConnector1">
            <a:avLst/>
          </a:prstGeom>
          <a:ln w="3810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5" name="Can 64"/>
          <p:cNvSpPr/>
          <p:nvPr/>
        </p:nvSpPr>
        <p:spPr>
          <a:xfrm rot="5749072">
            <a:off x="4861621" y="3858794"/>
            <a:ext cx="451295" cy="334373"/>
          </a:xfrm>
          <a:prstGeom prst="can">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SVI</a:t>
            </a:r>
            <a:endParaRPr lang="en-US" sz="1200" dirty="0">
              <a:solidFill>
                <a:schemeClr val="tx1"/>
              </a:solidFill>
            </a:endParaRPr>
          </a:p>
        </p:txBody>
      </p:sp>
      <p:sp>
        <p:nvSpPr>
          <p:cNvPr id="66" name="Oval 65"/>
          <p:cNvSpPr/>
          <p:nvPr/>
        </p:nvSpPr>
        <p:spPr>
          <a:xfrm>
            <a:off x="3856646" y="3164625"/>
            <a:ext cx="610405" cy="459325"/>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smtClean="0">
                <a:solidFill>
                  <a:schemeClr val="tx1"/>
                </a:solidFill>
              </a:rPr>
              <a:t>R1</a:t>
            </a:r>
            <a:endParaRPr lang="en-US" sz="1400" dirty="0">
              <a:solidFill>
                <a:schemeClr val="tx1"/>
              </a:solidFill>
            </a:endParaRPr>
          </a:p>
        </p:txBody>
      </p:sp>
      <p:sp>
        <p:nvSpPr>
          <p:cNvPr id="67" name="Can 66"/>
          <p:cNvSpPr/>
          <p:nvPr/>
        </p:nvSpPr>
        <p:spPr>
          <a:xfrm rot="19562524">
            <a:off x="4214825" y="3508372"/>
            <a:ext cx="445507" cy="334373"/>
          </a:xfrm>
          <a:prstGeom prst="can">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100" dirty="0" smtClean="0">
                <a:solidFill>
                  <a:schemeClr val="tx1"/>
                </a:solidFill>
              </a:rPr>
              <a:t>I/F 1</a:t>
            </a:r>
            <a:endParaRPr lang="en-US" sz="1100" dirty="0">
              <a:solidFill>
                <a:schemeClr val="tx1"/>
              </a:solidFill>
            </a:endParaRPr>
          </a:p>
        </p:txBody>
      </p:sp>
      <p:cxnSp>
        <p:nvCxnSpPr>
          <p:cNvPr id="68" name="Straight Arrow Connector 67"/>
          <p:cNvCxnSpPr>
            <a:stCxn id="67" idx="3"/>
          </p:cNvCxnSpPr>
          <p:nvPr/>
        </p:nvCxnSpPr>
        <p:spPr>
          <a:xfrm>
            <a:off x="4530967" y="3814231"/>
            <a:ext cx="392350" cy="218536"/>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flipH="1">
            <a:off x="4006566" y="5410289"/>
            <a:ext cx="1150729" cy="253916"/>
          </a:xfrm>
          <a:prstGeom prst="rect">
            <a:avLst/>
          </a:prstGeom>
          <a:ln w="12700">
            <a:noFill/>
          </a:ln>
        </p:spPr>
        <p:style>
          <a:lnRef idx="1">
            <a:schemeClr val="accent1"/>
          </a:lnRef>
          <a:fillRef idx="0">
            <a:schemeClr val="accent1"/>
          </a:fillRef>
          <a:effectRef idx="0">
            <a:schemeClr val="accent1"/>
          </a:effectRef>
          <a:fontRef idx="minor">
            <a:schemeClr val="tx1"/>
          </a:fontRef>
        </p:style>
        <p:txBody>
          <a:bodyPr wrap="square">
            <a:spAutoFit/>
          </a:bodyPr>
          <a:lstStyle/>
          <a:p>
            <a:pPr algn="ctr" fontAlgn="auto">
              <a:spcBef>
                <a:spcPts val="0"/>
              </a:spcBef>
              <a:spcAft>
                <a:spcPts val="0"/>
              </a:spcAft>
              <a:defRPr/>
            </a:pPr>
            <a:r>
              <a:rPr lang="en-US" sz="1050" b="1" dirty="0" smtClean="0"/>
              <a:t>INT-ETH 0/8</a:t>
            </a:r>
            <a:endParaRPr lang="en-US" sz="1050" b="1" dirty="0"/>
          </a:p>
        </p:txBody>
      </p:sp>
      <p:cxnSp>
        <p:nvCxnSpPr>
          <p:cNvPr id="70" name="Straight Arrow Connector 69"/>
          <p:cNvCxnSpPr/>
          <p:nvPr/>
        </p:nvCxnSpPr>
        <p:spPr>
          <a:xfrm flipV="1">
            <a:off x="5021110" y="5344469"/>
            <a:ext cx="1" cy="349744"/>
          </a:xfrm>
          <a:prstGeom prst="straightConnector1">
            <a:avLst/>
          </a:prstGeom>
          <a:ln w="3810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flipH="1">
            <a:off x="6592014" y="5386746"/>
            <a:ext cx="1150729" cy="253916"/>
          </a:xfrm>
          <a:prstGeom prst="rect">
            <a:avLst/>
          </a:prstGeom>
          <a:ln w="12700">
            <a:noFill/>
          </a:ln>
        </p:spPr>
        <p:style>
          <a:lnRef idx="1">
            <a:schemeClr val="accent1"/>
          </a:lnRef>
          <a:fillRef idx="0">
            <a:schemeClr val="accent1"/>
          </a:fillRef>
          <a:effectRef idx="0">
            <a:schemeClr val="accent1"/>
          </a:effectRef>
          <a:fontRef idx="minor">
            <a:schemeClr val="tx1"/>
          </a:fontRef>
        </p:style>
        <p:txBody>
          <a:bodyPr wrap="square">
            <a:spAutoFit/>
          </a:bodyPr>
          <a:lstStyle/>
          <a:p>
            <a:pPr algn="ctr" fontAlgn="auto">
              <a:spcBef>
                <a:spcPts val="0"/>
              </a:spcBef>
              <a:spcAft>
                <a:spcPts val="0"/>
              </a:spcAft>
              <a:defRPr/>
            </a:pPr>
            <a:r>
              <a:rPr lang="en-US" sz="1050" b="1" dirty="0" smtClean="0"/>
              <a:t>INT-ETH 0/7</a:t>
            </a:r>
            <a:endParaRPr lang="en-US" sz="1050" b="1" dirty="0"/>
          </a:p>
        </p:txBody>
      </p:sp>
      <p:cxnSp>
        <p:nvCxnSpPr>
          <p:cNvPr id="72" name="Straight Arrow Connector 71"/>
          <p:cNvCxnSpPr>
            <a:stCxn id="63" idx="0"/>
            <a:endCxn id="65" idx="0"/>
          </p:cNvCxnSpPr>
          <p:nvPr/>
        </p:nvCxnSpPr>
        <p:spPr>
          <a:xfrm flipH="1" flipV="1">
            <a:off x="5170431" y="4034455"/>
            <a:ext cx="447072" cy="304539"/>
          </a:xfrm>
          <a:prstGeom prst="straightConnector1">
            <a:avLst/>
          </a:prstGeom>
          <a:ln w="3810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flipH="1" flipV="1">
            <a:off x="7112639" y="3177293"/>
            <a:ext cx="35858" cy="2167055"/>
          </a:xfrm>
          <a:prstGeom prst="straightConnector1">
            <a:avLst/>
          </a:prstGeom>
          <a:ln w="3810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H="1">
            <a:off x="5442845" y="5649801"/>
            <a:ext cx="1724533" cy="958223"/>
          </a:xfrm>
          <a:prstGeom prst="line">
            <a:avLst/>
          </a:prstGeom>
          <a:ln w="38100">
            <a:solidFill>
              <a:srgbClr val="4D4948"/>
            </a:solidFill>
            <a:prstDash val="sysDash"/>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flipH="1">
            <a:off x="5360532" y="6595541"/>
            <a:ext cx="1150729" cy="253916"/>
          </a:xfrm>
          <a:prstGeom prst="rect">
            <a:avLst/>
          </a:prstGeom>
          <a:ln w="12700">
            <a:noFill/>
          </a:ln>
        </p:spPr>
        <p:style>
          <a:lnRef idx="1">
            <a:schemeClr val="accent1"/>
          </a:lnRef>
          <a:fillRef idx="0">
            <a:schemeClr val="accent1"/>
          </a:fillRef>
          <a:effectRef idx="0">
            <a:schemeClr val="accent1"/>
          </a:effectRef>
          <a:fontRef idx="minor">
            <a:schemeClr val="tx1"/>
          </a:fontRef>
        </p:style>
        <p:txBody>
          <a:bodyPr wrap="square">
            <a:spAutoFit/>
          </a:bodyPr>
          <a:lstStyle/>
          <a:p>
            <a:pPr algn="ctr" fontAlgn="auto">
              <a:spcBef>
                <a:spcPts val="0"/>
              </a:spcBef>
              <a:spcAft>
                <a:spcPts val="0"/>
              </a:spcAft>
              <a:defRPr/>
            </a:pPr>
            <a:r>
              <a:rPr lang="en-US" sz="1050" b="1" dirty="0" err="1" smtClean="0"/>
              <a:t>GbE</a:t>
            </a:r>
            <a:r>
              <a:rPr lang="en-US" sz="1050" b="1" dirty="0" smtClean="0"/>
              <a:t> 3 30.0.0.254</a:t>
            </a:r>
            <a:endParaRPr lang="en-US" sz="1050" b="1" dirty="0"/>
          </a:p>
        </p:txBody>
      </p:sp>
      <p:sp>
        <p:nvSpPr>
          <p:cNvPr id="76" name="TextBox 75"/>
          <p:cNvSpPr txBox="1"/>
          <p:nvPr/>
        </p:nvSpPr>
        <p:spPr>
          <a:xfrm flipH="1">
            <a:off x="3931997" y="6195668"/>
            <a:ext cx="1150729" cy="253916"/>
          </a:xfrm>
          <a:prstGeom prst="rect">
            <a:avLst/>
          </a:prstGeom>
          <a:ln w="12700">
            <a:noFill/>
          </a:ln>
        </p:spPr>
        <p:style>
          <a:lnRef idx="1">
            <a:schemeClr val="accent1"/>
          </a:lnRef>
          <a:fillRef idx="0">
            <a:schemeClr val="accent1"/>
          </a:fillRef>
          <a:effectRef idx="0">
            <a:schemeClr val="accent1"/>
          </a:effectRef>
          <a:fontRef idx="minor">
            <a:schemeClr val="tx1"/>
          </a:fontRef>
        </p:style>
        <p:txBody>
          <a:bodyPr wrap="square">
            <a:spAutoFit/>
          </a:bodyPr>
          <a:lstStyle/>
          <a:p>
            <a:pPr algn="ctr" fontAlgn="auto">
              <a:spcBef>
                <a:spcPts val="0"/>
              </a:spcBef>
              <a:spcAft>
                <a:spcPts val="0"/>
              </a:spcAft>
              <a:defRPr/>
            </a:pPr>
            <a:r>
              <a:rPr lang="en-US" sz="1050" b="1" dirty="0" err="1" smtClean="0"/>
              <a:t>GbE</a:t>
            </a:r>
            <a:r>
              <a:rPr lang="en-US" sz="1050" b="1" dirty="0" smtClean="0"/>
              <a:t> </a:t>
            </a:r>
            <a:r>
              <a:rPr lang="en-US" sz="1050" b="1" dirty="0"/>
              <a:t>2</a:t>
            </a:r>
            <a:r>
              <a:rPr lang="en-US" sz="1050" b="1" dirty="0" smtClean="0"/>
              <a:t> 20.0.0.254</a:t>
            </a:r>
            <a:endParaRPr lang="en-US" sz="1050" b="1" dirty="0"/>
          </a:p>
        </p:txBody>
      </p:sp>
      <p:cxnSp>
        <p:nvCxnSpPr>
          <p:cNvPr id="77" name="Straight Connector 76"/>
          <p:cNvCxnSpPr/>
          <p:nvPr/>
        </p:nvCxnSpPr>
        <p:spPr>
          <a:xfrm>
            <a:off x="5021676" y="5704628"/>
            <a:ext cx="8290" cy="744956"/>
          </a:xfrm>
          <a:prstGeom prst="line">
            <a:avLst/>
          </a:prstGeom>
          <a:ln w="38100">
            <a:solidFill>
              <a:srgbClr val="4D4948"/>
            </a:solidFill>
            <a:prstDash val="sysDash"/>
          </a:ln>
        </p:spPr>
        <p:style>
          <a:lnRef idx="1">
            <a:schemeClr val="accent1"/>
          </a:lnRef>
          <a:fillRef idx="0">
            <a:schemeClr val="accent1"/>
          </a:fillRef>
          <a:effectRef idx="0">
            <a:schemeClr val="accent1"/>
          </a:effectRef>
          <a:fontRef idx="minor">
            <a:schemeClr val="tx1"/>
          </a:fontRef>
        </p:style>
      </p:cxnSp>
      <p:sp>
        <p:nvSpPr>
          <p:cNvPr id="78" name="Rounded Rectangle 77"/>
          <p:cNvSpPr/>
          <p:nvPr/>
        </p:nvSpPr>
        <p:spPr>
          <a:xfrm>
            <a:off x="4516149" y="5921414"/>
            <a:ext cx="2809588" cy="207498"/>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smtClean="0">
                <a:solidFill>
                  <a:schemeClr val="tx1"/>
                </a:solidFill>
              </a:rPr>
              <a:t>ovs</a:t>
            </a:r>
            <a:endParaRPr lang="he-IL" sz="1600" dirty="0" smtClean="0">
              <a:solidFill>
                <a:schemeClr val="tx1"/>
              </a:solidFill>
            </a:endParaRPr>
          </a:p>
        </p:txBody>
      </p:sp>
      <p:sp>
        <p:nvSpPr>
          <p:cNvPr id="3" name="Text Placeholder 2"/>
          <p:cNvSpPr>
            <a:spLocks noGrp="1"/>
          </p:cNvSpPr>
          <p:nvPr>
            <p:ph type="body" sz="quarter" idx="10"/>
          </p:nvPr>
        </p:nvSpPr>
        <p:spPr>
          <a:xfrm>
            <a:off x="2923445" y="63457"/>
            <a:ext cx="4607552" cy="2290466"/>
          </a:xfrm>
          <a:solidFill>
            <a:schemeClr val="accent3">
              <a:lumMod val="95000"/>
            </a:schemeClr>
          </a:solidFill>
        </p:spPr>
        <p:txBody>
          <a:bodyPr/>
          <a:lstStyle/>
          <a:p>
            <a:r>
              <a:rPr lang="en-US" dirty="0" smtClean="0"/>
              <a:t>Configure the connection between the ETX-2i and the Compute node</a:t>
            </a:r>
          </a:p>
          <a:p>
            <a:r>
              <a:rPr lang="en-US" dirty="0" smtClean="0"/>
              <a:t>Configuring the Compute Node </a:t>
            </a:r>
            <a:br>
              <a:rPr lang="en-US" dirty="0" smtClean="0"/>
            </a:br>
            <a:r>
              <a:rPr lang="en-US" dirty="0" smtClean="0"/>
              <a:t>(Using pre-defined script)</a:t>
            </a:r>
          </a:p>
          <a:p>
            <a:r>
              <a:rPr lang="en-US" dirty="0" smtClean="0"/>
              <a:t>Continue with “Virtualization” workspace in RADview </a:t>
            </a:r>
            <a:endParaRPr lang="en-US" dirty="0"/>
          </a:p>
        </p:txBody>
      </p:sp>
    </p:spTree>
    <p:extLst>
      <p:ext uri="{BB962C8B-B14F-4D97-AF65-F5344CB8AC3E}">
        <p14:creationId xmlns:p14="http://schemas.microsoft.com/office/powerpoint/2010/main" xmlns="" val="2755336203"/>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Ring Topology</a:t>
            </a:r>
            <a:endParaRPr lang="en-US" dirty="0"/>
          </a:p>
        </p:txBody>
      </p:sp>
      <p:sp>
        <p:nvSpPr>
          <p:cNvPr id="22" name="TextBox 21"/>
          <p:cNvSpPr txBox="1"/>
          <p:nvPr/>
        </p:nvSpPr>
        <p:spPr>
          <a:xfrm>
            <a:off x="3337606" y="4574052"/>
            <a:ext cx="1708220" cy="261610"/>
          </a:xfrm>
          <a:prstGeom prst="rect">
            <a:avLst/>
          </a:prstGeom>
        </p:spPr>
        <p:txBody>
          <a:bodyPr wrap="square" rtlCol="0" anchor="ctr">
            <a:spAutoFit/>
          </a:bodyPr>
          <a:lstStyle/>
          <a:p>
            <a:pPr algn="ctr"/>
            <a:r>
              <a:rPr lang="en-US" sz="1100" b="1" kern="0" dirty="0" smtClean="0">
                <a:solidFill>
                  <a:srgbClr val="009E47"/>
                </a:solidFill>
              </a:rPr>
              <a:t>172.17.195.203</a:t>
            </a:r>
          </a:p>
        </p:txBody>
      </p:sp>
      <p:sp>
        <p:nvSpPr>
          <p:cNvPr id="39" name="Rounded Rectangular Callout 38"/>
          <p:cNvSpPr/>
          <p:nvPr/>
        </p:nvSpPr>
        <p:spPr>
          <a:xfrm>
            <a:off x="531644" y="4179767"/>
            <a:ext cx="771012" cy="280653"/>
          </a:xfrm>
          <a:prstGeom prst="wedgeRoundRectCallout">
            <a:avLst>
              <a:gd name="adj1" fmla="val 294758"/>
              <a:gd name="adj2" fmla="val -203084"/>
              <a:gd name="adj3" fmla="val 16667"/>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400" dirty="0" err="1" smtClean="0"/>
              <a:t>rpl</a:t>
            </a:r>
            <a:endParaRPr lang="en-US" sz="1400" dirty="0"/>
          </a:p>
        </p:txBody>
      </p:sp>
      <p:sp>
        <p:nvSpPr>
          <p:cNvPr id="40" name="Rounded Rectangular Callout 39"/>
          <p:cNvSpPr/>
          <p:nvPr/>
        </p:nvSpPr>
        <p:spPr>
          <a:xfrm>
            <a:off x="1576178" y="4950265"/>
            <a:ext cx="888923" cy="260265"/>
          </a:xfrm>
          <a:prstGeom prst="wedgeRoundRectCallout">
            <a:avLst>
              <a:gd name="adj1" fmla="val 168596"/>
              <a:gd name="adj2" fmla="val -350364"/>
              <a:gd name="adj3" fmla="val 16667"/>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400" dirty="0" smtClean="0"/>
              <a:t>Neighbor</a:t>
            </a:r>
            <a:endParaRPr lang="en-US" sz="1400" dirty="0"/>
          </a:p>
        </p:txBody>
      </p:sp>
      <p:sp>
        <p:nvSpPr>
          <p:cNvPr id="44" name="Rounded Rectangular Callout 43"/>
          <p:cNvSpPr/>
          <p:nvPr/>
        </p:nvSpPr>
        <p:spPr>
          <a:xfrm>
            <a:off x="7414891" y="3994339"/>
            <a:ext cx="1057646" cy="271196"/>
          </a:xfrm>
          <a:prstGeom prst="wedgeRoundRectCallout">
            <a:avLst>
              <a:gd name="adj1" fmla="val -273997"/>
              <a:gd name="adj2" fmla="val -136366"/>
              <a:gd name="adj3" fmla="val 16667"/>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400" dirty="0" smtClean="0"/>
              <a:t>Node Port</a:t>
            </a:r>
            <a:endParaRPr lang="en-US" sz="1400" dirty="0"/>
          </a:p>
        </p:txBody>
      </p:sp>
      <p:sp>
        <p:nvSpPr>
          <p:cNvPr id="51" name="Rounded Rectangular Callout 50"/>
          <p:cNvSpPr/>
          <p:nvPr/>
        </p:nvSpPr>
        <p:spPr>
          <a:xfrm>
            <a:off x="6632350" y="1694260"/>
            <a:ext cx="1057646" cy="271196"/>
          </a:xfrm>
          <a:prstGeom prst="wedgeRoundRectCallout">
            <a:avLst>
              <a:gd name="adj1" fmla="val -174163"/>
              <a:gd name="adj2" fmla="val 448741"/>
              <a:gd name="adj3" fmla="val 16667"/>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400" dirty="0" smtClean="0"/>
              <a:t>Node Port</a:t>
            </a:r>
            <a:endParaRPr lang="en-US" sz="1400" dirty="0"/>
          </a:p>
        </p:txBody>
      </p:sp>
      <p:sp>
        <p:nvSpPr>
          <p:cNvPr id="25" name="Block Arc 24"/>
          <p:cNvSpPr/>
          <p:nvPr/>
        </p:nvSpPr>
        <p:spPr>
          <a:xfrm>
            <a:off x="3010640" y="2251790"/>
            <a:ext cx="2272500" cy="2001515"/>
          </a:xfrm>
          <a:prstGeom prst="blockArc">
            <a:avLst>
              <a:gd name="adj1" fmla="val 10800000"/>
              <a:gd name="adj2" fmla="val 90182"/>
              <a:gd name="adj3" fmla="val 1487"/>
            </a:avLst>
          </a:prstGeom>
          <a:solidFill>
            <a:srgbClr val="F3A303"/>
          </a:solidFill>
          <a:ln>
            <a:solidFill>
              <a:srgbClr val="F3A3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Rectangle 25"/>
          <p:cNvSpPr/>
          <p:nvPr/>
        </p:nvSpPr>
        <p:spPr>
          <a:xfrm>
            <a:off x="3960877" y="1841159"/>
            <a:ext cx="459934" cy="292388"/>
          </a:xfrm>
          <a:prstGeom prst="rect">
            <a:avLst/>
          </a:prstGeom>
        </p:spPr>
        <p:txBody>
          <a:bodyPr wrap="none">
            <a:spAutoFit/>
          </a:bodyPr>
          <a:lstStyle/>
          <a:p>
            <a:pPr algn="ctr"/>
            <a:r>
              <a:rPr lang="en-US" sz="1300" b="1" dirty="0">
                <a:solidFill>
                  <a:schemeClr val="bg1">
                    <a:lumMod val="50000"/>
                  </a:schemeClr>
                </a:solidFill>
              </a:rPr>
              <a:t>LAG</a:t>
            </a:r>
          </a:p>
        </p:txBody>
      </p:sp>
      <p:grpSp>
        <p:nvGrpSpPr>
          <p:cNvPr id="27" name="Group 26"/>
          <p:cNvGrpSpPr/>
          <p:nvPr/>
        </p:nvGrpSpPr>
        <p:grpSpPr>
          <a:xfrm>
            <a:off x="3264636" y="2511668"/>
            <a:ext cx="1780404" cy="1765686"/>
            <a:chOff x="3599513" y="3321495"/>
            <a:chExt cx="1638914" cy="1638914"/>
          </a:xfrm>
        </p:grpSpPr>
        <p:sp>
          <p:nvSpPr>
            <p:cNvPr id="28" name="Oval 27"/>
            <p:cNvSpPr/>
            <p:nvPr/>
          </p:nvSpPr>
          <p:spPr>
            <a:xfrm>
              <a:off x="3599513" y="3321495"/>
              <a:ext cx="1638914" cy="1638914"/>
            </a:xfrm>
            <a:prstGeom prst="ellipse">
              <a:avLst/>
            </a:prstGeom>
            <a:noFill/>
            <a:ln w="57150">
              <a:solidFill>
                <a:srgbClr val="F3AE4A"/>
              </a:solidFill>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29" name="TextBox 28"/>
            <p:cNvSpPr txBox="1"/>
            <p:nvPr/>
          </p:nvSpPr>
          <p:spPr>
            <a:xfrm>
              <a:off x="4207316" y="3817406"/>
              <a:ext cx="621528" cy="457087"/>
            </a:xfrm>
            <a:prstGeom prst="rect">
              <a:avLst/>
            </a:prstGeom>
          </p:spPr>
          <p:txBody>
            <a:bodyPr wrap="none" rtlCol="0" anchor="ctr">
              <a:spAutoFit/>
            </a:bodyPr>
            <a:lstStyle/>
            <a:p>
              <a:pPr algn="ctr"/>
              <a:r>
                <a:rPr lang="en-US" sz="1300" b="1" dirty="0"/>
                <a:t>10G </a:t>
              </a:r>
            </a:p>
            <a:p>
              <a:pPr algn="ctr"/>
              <a:r>
                <a:rPr lang="en-US" sz="1300" b="1" dirty="0"/>
                <a:t>G.8032</a:t>
              </a:r>
              <a:endParaRPr lang="en-US" sz="1300" b="1" kern="0" dirty="0"/>
            </a:p>
          </p:txBody>
        </p:sp>
      </p:grpSp>
      <p:grpSp>
        <p:nvGrpSpPr>
          <p:cNvPr id="30" name="Group 29"/>
          <p:cNvGrpSpPr/>
          <p:nvPr/>
        </p:nvGrpSpPr>
        <p:grpSpPr>
          <a:xfrm>
            <a:off x="2654585" y="2988840"/>
            <a:ext cx="1108147" cy="730635"/>
            <a:chOff x="5857747" y="2414467"/>
            <a:chExt cx="862586" cy="478051"/>
          </a:xfrm>
        </p:grpSpPr>
        <p:pic>
          <p:nvPicPr>
            <p:cNvPr id="31" name="Picture 30" descr="RAD 2U_Modules.png"/>
            <p:cNvPicPr>
              <a:picLocks noChangeAspect="1"/>
            </p:cNvPicPr>
            <p:nvPr/>
          </p:nvPicPr>
          <p:blipFill>
            <a:blip r:embed="rId2" cstate="print"/>
            <a:stretch>
              <a:fillRect/>
            </a:stretch>
          </p:blipFill>
          <p:spPr>
            <a:xfrm>
              <a:off x="5857747" y="2456653"/>
              <a:ext cx="862586" cy="435865"/>
            </a:xfrm>
            <a:prstGeom prst="rect">
              <a:avLst/>
            </a:prstGeom>
          </p:spPr>
        </p:pic>
        <p:sp>
          <p:nvSpPr>
            <p:cNvPr id="32" name="TextBox 31"/>
            <p:cNvSpPr txBox="1"/>
            <p:nvPr/>
          </p:nvSpPr>
          <p:spPr>
            <a:xfrm>
              <a:off x="6009981" y="2414467"/>
              <a:ext cx="523072" cy="171170"/>
            </a:xfrm>
            <a:prstGeom prst="rect">
              <a:avLst/>
            </a:prstGeom>
          </p:spPr>
          <p:txBody>
            <a:bodyPr wrap="none" rtlCol="0" anchor="ctr">
              <a:spAutoFit/>
            </a:bodyPr>
            <a:lstStyle/>
            <a:p>
              <a:pPr algn="ctr"/>
              <a:r>
                <a:rPr lang="en-US" sz="1100" b="1" kern="0" dirty="0" smtClean="0"/>
                <a:t>ETX-5_A</a:t>
              </a:r>
            </a:p>
          </p:txBody>
        </p:sp>
      </p:grpSp>
      <p:grpSp>
        <p:nvGrpSpPr>
          <p:cNvPr id="33" name="Group 32"/>
          <p:cNvGrpSpPr/>
          <p:nvPr/>
        </p:nvGrpSpPr>
        <p:grpSpPr>
          <a:xfrm>
            <a:off x="3434407" y="4135270"/>
            <a:ext cx="1501965" cy="481543"/>
            <a:chOff x="6988187" y="2541128"/>
            <a:chExt cx="1212722" cy="351390"/>
          </a:xfrm>
        </p:grpSpPr>
        <p:pic>
          <p:nvPicPr>
            <p:cNvPr id="34" name="Picture 33" descr="RAD 1U_Wide.png"/>
            <p:cNvPicPr>
              <a:picLocks noChangeAspect="1"/>
            </p:cNvPicPr>
            <p:nvPr/>
          </p:nvPicPr>
          <p:blipFill>
            <a:blip r:embed="rId3" cstate="print"/>
            <a:stretch>
              <a:fillRect/>
            </a:stretch>
          </p:blipFill>
          <p:spPr>
            <a:xfrm>
              <a:off x="6988187" y="2541128"/>
              <a:ext cx="1212722" cy="351390"/>
            </a:xfrm>
            <a:prstGeom prst="rect">
              <a:avLst/>
            </a:prstGeom>
          </p:spPr>
        </p:pic>
        <p:sp>
          <p:nvSpPr>
            <p:cNvPr id="35" name="TextBox 34"/>
            <p:cNvSpPr txBox="1"/>
            <p:nvPr/>
          </p:nvSpPr>
          <p:spPr>
            <a:xfrm>
              <a:off x="7296758" y="2612412"/>
              <a:ext cx="745717" cy="261610"/>
            </a:xfrm>
            <a:prstGeom prst="rect">
              <a:avLst/>
            </a:prstGeom>
          </p:spPr>
          <p:txBody>
            <a:bodyPr wrap="none" rtlCol="0" anchor="ctr">
              <a:spAutoFit/>
            </a:bodyPr>
            <a:lstStyle/>
            <a:p>
              <a:pPr algn="ctr"/>
              <a:r>
                <a:rPr lang="en-US" sz="1100" b="1" kern="0" dirty="0" smtClean="0"/>
                <a:t>ETX-220A</a:t>
              </a:r>
            </a:p>
          </p:txBody>
        </p:sp>
      </p:grpSp>
      <p:grpSp>
        <p:nvGrpSpPr>
          <p:cNvPr id="36" name="Group 35"/>
          <p:cNvGrpSpPr/>
          <p:nvPr/>
        </p:nvGrpSpPr>
        <p:grpSpPr>
          <a:xfrm>
            <a:off x="4650432" y="3006925"/>
            <a:ext cx="1108147" cy="730635"/>
            <a:chOff x="5857747" y="2414467"/>
            <a:chExt cx="862586" cy="478051"/>
          </a:xfrm>
        </p:grpSpPr>
        <p:pic>
          <p:nvPicPr>
            <p:cNvPr id="38" name="Picture 37" descr="RAD 2U_Modules.png"/>
            <p:cNvPicPr>
              <a:picLocks noChangeAspect="1"/>
            </p:cNvPicPr>
            <p:nvPr/>
          </p:nvPicPr>
          <p:blipFill>
            <a:blip r:embed="rId2" cstate="print"/>
            <a:stretch>
              <a:fillRect/>
            </a:stretch>
          </p:blipFill>
          <p:spPr>
            <a:xfrm>
              <a:off x="5857747" y="2456653"/>
              <a:ext cx="862586" cy="435865"/>
            </a:xfrm>
            <a:prstGeom prst="rect">
              <a:avLst/>
            </a:prstGeom>
          </p:spPr>
        </p:pic>
        <p:sp>
          <p:nvSpPr>
            <p:cNvPr id="45" name="TextBox 44"/>
            <p:cNvSpPr txBox="1"/>
            <p:nvPr/>
          </p:nvSpPr>
          <p:spPr>
            <a:xfrm>
              <a:off x="6012479" y="2414467"/>
              <a:ext cx="518081" cy="171170"/>
            </a:xfrm>
            <a:prstGeom prst="rect">
              <a:avLst/>
            </a:prstGeom>
          </p:spPr>
          <p:txBody>
            <a:bodyPr wrap="none" rtlCol="0" anchor="ctr">
              <a:spAutoFit/>
            </a:bodyPr>
            <a:lstStyle/>
            <a:p>
              <a:pPr algn="ctr"/>
              <a:r>
                <a:rPr lang="en-US" sz="1100" b="1" kern="0" dirty="0" smtClean="0"/>
                <a:t>ETX-5_B</a:t>
              </a:r>
            </a:p>
          </p:txBody>
        </p:sp>
      </p:grpSp>
      <p:sp>
        <p:nvSpPr>
          <p:cNvPr id="46" name="Oval 45"/>
          <p:cNvSpPr/>
          <p:nvPr/>
        </p:nvSpPr>
        <p:spPr>
          <a:xfrm>
            <a:off x="4053625" y="2100687"/>
            <a:ext cx="189328" cy="575334"/>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3327159" y="2853276"/>
            <a:ext cx="599844" cy="246221"/>
          </a:xfrm>
          <a:prstGeom prst="rect">
            <a:avLst/>
          </a:prstGeom>
        </p:spPr>
        <p:txBody>
          <a:bodyPr wrap="none" rtlCol="0" anchor="ctr">
            <a:spAutoFit/>
          </a:bodyPr>
          <a:lstStyle/>
          <a:p>
            <a:pPr algn="ctr"/>
            <a:r>
              <a:rPr lang="en-US" sz="1000" kern="0" dirty="0" smtClean="0"/>
              <a:t>MC-A/1</a:t>
            </a:r>
          </a:p>
        </p:txBody>
      </p:sp>
      <p:sp>
        <p:nvSpPr>
          <p:cNvPr id="52" name="TextBox 51"/>
          <p:cNvSpPr txBox="1"/>
          <p:nvPr/>
        </p:nvSpPr>
        <p:spPr>
          <a:xfrm>
            <a:off x="3613230" y="3933546"/>
            <a:ext cx="365806" cy="246221"/>
          </a:xfrm>
          <a:prstGeom prst="rect">
            <a:avLst/>
          </a:prstGeom>
        </p:spPr>
        <p:txBody>
          <a:bodyPr wrap="none" rtlCol="0" anchor="ctr">
            <a:spAutoFit/>
          </a:bodyPr>
          <a:lstStyle/>
          <a:p>
            <a:pPr algn="ctr"/>
            <a:r>
              <a:rPr lang="en-US" sz="1000" kern="0" dirty="0" smtClean="0"/>
              <a:t>4/1</a:t>
            </a:r>
          </a:p>
        </p:txBody>
      </p:sp>
      <p:sp>
        <p:nvSpPr>
          <p:cNvPr id="53" name="TextBox 52"/>
          <p:cNvSpPr txBox="1"/>
          <p:nvPr/>
        </p:nvSpPr>
        <p:spPr>
          <a:xfrm>
            <a:off x="4348694" y="3947916"/>
            <a:ext cx="365806" cy="246221"/>
          </a:xfrm>
          <a:prstGeom prst="rect">
            <a:avLst/>
          </a:prstGeom>
        </p:spPr>
        <p:txBody>
          <a:bodyPr wrap="none" rtlCol="0" anchor="ctr">
            <a:spAutoFit/>
          </a:bodyPr>
          <a:lstStyle/>
          <a:p>
            <a:pPr algn="ctr"/>
            <a:r>
              <a:rPr lang="en-US" sz="1000" kern="0" dirty="0" smtClean="0"/>
              <a:t>4/2</a:t>
            </a:r>
          </a:p>
        </p:txBody>
      </p:sp>
      <p:sp>
        <p:nvSpPr>
          <p:cNvPr id="54" name="Oval 53"/>
          <p:cNvSpPr/>
          <p:nvPr/>
        </p:nvSpPr>
        <p:spPr>
          <a:xfrm>
            <a:off x="2959306" y="3428262"/>
            <a:ext cx="539351" cy="254100"/>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000" b="1" dirty="0" smtClean="0">
                <a:solidFill>
                  <a:srgbClr val="FF0000"/>
                </a:solidFill>
              </a:rPr>
              <a:t>RPL</a:t>
            </a:r>
            <a:endParaRPr lang="en-US" sz="1000" b="1" dirty="0">
              <a:solidFill>
                <a:srgbClr val="FF0000"/>
              </a:solidFill>
            </a:endParaRPr>
          </a:p>
        </p:txBody>
      </p:sp>
      <p:sp>
        <p:nvSpPr>
          <p:cNvPr id="55" name="TextBox 54"/>
          <p:cNvSpPr txBox="1"/>
          <p:nvPr/>
        </p:nvSpPr>
        <p:spPr>
          <a:xfrm>
            <a:off x="2664193" y="2669831"/>
            <a:ext cx="590226" cy="246221"/>
          </a:xfrm>
          <a:prstGeom prst="rect">
            <a:avLst/>
          </a:prstGeom>
        </p:spPr>
        <p:txBody>
          <a:bodyPr wrap="none" rtlCol="0" anchor="ctr">
            <a:spAutoFit/>
          </a:bodyPr>
          <a:lstStyle/>
          <a:p>
            <a:pPr algn="ctr"/>
            <a:r>
              <a:rPr lang="en-US" sz="1000" kern="0" dirty="0" smtClean="0"/>
              <a:t>MC-A/2</a:t>
            </a:r>
          </a:p>
        </p:txBody>
      </p:sp>
      <p:sp>
        <p:nvSpPr>
          <p:cNvPr id="56" name="TextBox 55"/>
          <p:cNvSpPr txBox="1"/>
          <p:nvPr/>
        </p:nvSpPr>
        <p:spPr>
          <a:xfrm>
            <a:off x="4381292" y="2873158"/>
            <a:ext cx="599844" cy="246221"/>
          </a:xfrm>
          <a:prstGeom prst="rect">
            <a:avLst/>
          </a:prstGeom>
        </p:spPr>
        <p:txBody>
          <a:bodyPr wrap="none" rtlCol="0" anchor="ctr">
            <a:spAutoFit/>
          </a:bodyPr>
          <a:lstStyle/>
          <a:p>
            <a:pPr algn="ctr"/>
            <a:r>
              <a:rPr lang="en-US" sz="1000" kern="0" dirty="0" smtClean="0"/>
              <a:t>MC-A/1</a:t>
            </a:r>
          </a:p>
        </p:txBody>
      </p:sp>
      <p:sp>
        <p:nvSpPr>
          <p:cNvPr id="57" name="TextBox 56"/>
          <p:cNvSpPr txBox="1"/>
          <p:nvPr/>
        </p:nvSpPr>
        <p:spPr>
          <a:xfrm>
            <a:off x="5093957" y="2669831"/>
            <a:ext cx="590226" cy="246221"/>
          </a:xfrm>
          <a:prstGeom prst="rect">
            <a:avLst/>
          </a:prstGeom>
        </p:spPr>
        <p:txBody>
          <a:bodyPr wrap="none" rtlCol="0" anchor="ctr">
            <a:spAutoFit/>
          </a:bodyPr>
          <a:lstStyle/>
          <a:p>
            <a:pPr algn="ctr"/>
            <a:r>
              <a:rPr lang="en-US" sz="1000" kern="0" dirty="0" smtClean="0"/>
              <a:t>MC-A/2</a:t>
            </a:r>
          </a:p>
        </p:txBody>
      </p:sp>
      <p:sp>
        <p:nvSpPr>
          <p:cNvPr id="58" name="TextBox 57"/>
          <p:cNvSpPr txBox="1"/>
          <p:nvPr/>
        </p:nvSpPr>
        <p:spPr>
          <a:xfrm>
            <a:off x="4419387" y="3672797"/>
            <a:ext cx="590226" cy="246221"/>
          </a:xfrm>
          <a:prstGeom prst="rect">
            <a:avLst/>
          </a:prstGeom>
        </p:spPr>
        <p:txBody>
          <a:bodyPr wrap="none" rtlCol="0" anchor="ctr">
            <a:spAutoFit/>
          </a:bodyPr>
          <a:lstStyle/>
          <a:p>
            <a:pPr algn="ctr"/>
            <a:r>
              <a:rPr lang="en-US" sz="1000" kern="0" dirty="0" smtClean="0"/>
              <a:t>MC-A/3</a:t>
            </a:r>
          </a:p>
        </p:txBody>
      </p:sp>
      <p:sp>
        <p:nvSpPr>
          <p:cNvPr id="59" name="TextBox 58"/>
          <p:cNvSpPr txBox="1"/>
          <p:nvPr/>
        </p:nvSpPr>
        <p:spPr>
          <a:xfrm>
            <a:off x="3300371" y="3652563"/>
            <a:ext cx="590226" cy="246221"/>
          </a:xfrm>
          <a:prstGeom prst="rect">
            <a:avLst/>
          </a:prstGeom>
        </p:spPr>
        <p:txBody>
          <a:bodyPr wrap="none" rtlCol="0" anchor="ctr">
            <a:spAutoFit/>
          </a:bodyPr>
          <a:lstStyle/>
          <a:p>
            <a:pPr algn="ctr"/>
            <a:r>
              <a:rPr lang="en-US" sz="1000" kern="0" dirty="0" smtClean="0"/>
              <a:t>MC-A/3</a:t>
            </a:r>
          </a:p>
        </p:txBody>
      </p:sp>
      <p:sp>
        <p:nvSpPr>
          <p:cNvPr id="60" name="Rounded Rectangular Callout 59"/>
          <p:cNvSpPr/>
          <p:nvPr/>
        </p:nvSpPr>
        <p:spPr>
          <a:xfrm>
            <a:off x="6854772" y="4950265"/>
            <a:ext cx="1057646" cy="271196"/>
          </a:xfrm>
          <a:prstGeom prst="wedgeRoundRectCallout">
            <a:avLst>
              <a:gd name="adj1" fmla="val -245957"/>
              <a:gd name="adj2" fmla="val -355072"/>
              <a:gd name="adj3" fmla="val 16667"/>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400" dirty="0" smtClean="0"/>
              <a:t>Node Port</a:t>
            </a:r>
            <a:endParaRPr lang="en-US" sz="1400" dirty="0"/>
          </a:p>
        </p:txBody>
      </p:sp>
      <p:sp>
        <p:nvSpPr>
          <p:cNvPr id="61" name="Rounded Rectangular Callout 60"/>
          <p:cNvSpPr/>
          <p:nvPr/>
        </p:nvSpPr>
        <p:spPr>
          <a:xfrm>
            <a:off x="518532" y="1691725"/>
            <a:ext cx="1057646" cy="271196"/>
          </a:xfrm>
          <a:prstGeom prst="wedgeRoundRectCallout">
            <a:avLst>
              <a:gd name="adj1" fmla="val 184766"/>
              <a:gd name="adj2" fmla="val 425590"/>
              <a:gd name="adj3" fmla="val 16667"/>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400" dirty="0" smtClean="0"/>
              <a:t>Node Port</a:t>
            </a:r>
            <a:endParaRPr lang="en-US" sz="1400" dirty="0"/>
          </a:p>
        </p:txBody>
      </p:sp>
      <p:sp>
        <p:nvSpPr>
          <p:cNvPr id="37" name="&quot;No&quot; Symbol 36"/>
          <p:cNvSpPr/>
          <p:nvPr/>
        </p:nvSpPr>
        <p:spPr bwMode="auto">
          <a:xfrm>
            <a:off x="3181370" y="3745376"/>
            <a:ext cx="238001" cy="242124"/>
          </a:xfrm>
          <a:prstGeom prst="noSmoking">
            <a:avLst/>
          </a:prstGeom>
          <a:solidFill>
            <a:srgbClr val="FF0000"/>
          </a:solidFill>
          <a:ln w="1905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chemeClr val="tx1"/>
              </a:solidFill>
            </a:endParaRPr>
          </a:p>
        </p:txBody>
      </p:sp>
      <p:sp>
        <p:nvSpPr>
          <p:cNvPr id="62" name="TextBox 61"/>
          <p:cNvSpPr txBox="1"/>
          <p:nvPr/>
        </p:nvSpPr>
        <p:spPr>
          <a:xfrm>
            <a:off x="5443623" y="3250450"/>
            <a:ext cx="1708220" cy="261610"/>
          </a:xfrm>
          <a:prstGeom prst="rect">
            <a:avLst/>
          </a:prstGeom>
        </p:spPr>
        <p:txBody>
          <a:bodyPr wrap="square" rtlCol="0" anchor="ctr">
            <a:spAutoFit/>
          </a:bodyPr>
          <a:lstStyle/>
          <a:p>
            <a:pPr algn="ctr"/>
            <a:r>
              <a:rPr lang="en-US" sz="1100" b="1" kern="0" dirty="0" smtClean="0">
                <a:solidFill>
                  <a:srgbClr val="009E47"/>
                </a:solidFill>
              </a:rPr>
              <a:t>172.17.195.202</a:t>
            </a:r>
          </a:p>
        </p:txBody>
      </p:sp>
      <p:sp>
        <p:nvSpPr>
          <p:cNvPr id="63" name="TextBox 62"/>
          <p:cNvSpPr txBox="1"/>
          <p:nvPr/>
        </p:nvSpPr>
        <p:spPr>
          <a:xfrm>
            <a:off x="1292341" y="3300925"/>
            <a:ext cx="1708220" cy="261610"/>
          </a:xfrm>
          <a:prstGeom prst="rect">
            <a:avLst/>
          </a:prstGeom>
        </p:spPr>
        <p:txBody>
          <a:bodyPr wrap="square" rtlCol="0" anchor="ctr">
            <a:spAutoFit/>
          </a:bodyPr>
          <a:lstStyle/>
          <a:p>
            <a:pPr algn="ctr"/>
            <a:r>
              <a:rPr lang="en-US" sz="1100" b="1" kern="0" dirty="0" smtClean="0">
                <a:solidFill>
                  <a:srgbClr val="009E47"/>
                </a:solidFill>
              </a:rPr>
              <a:t>172.17.195.201</a:t>
            </a:r>
          </a:p>
        </p:txBody>
      </p:sp>
      <p:sp>
        <p:nvSpPr>
          <p:cNvPr id="65" name="TextBox 64"/>
          <p:cNvSpPr txBox="1"/>
          <p:nvPr/>
        </p:nvSpPr>
        <p:spPr>
          <a:xfrm>
            <a:off x="108993" y="5092912"/>
            <a:ext cx="1758815" cy="1384995"/>
          </a:xfrm>
          <a:prstGeom prst="rect">
            <a:avLst/>
          </a:prstGeom>
        </p:spPr>
        <p:txBody>
          <a:bodyPr wrap="none" rtlCol="0" anchor="ctr">
            <a:spAutoFit/>
          </a:bodyPr>
          <a:lstStyle/>
          <a:p>
            <a:pPr algn="ctr"/>
            <a:r>
              <a:rPr lang="en-US" sz="1400" b="1" kern="0" dirty="0" smtClean="0"/>
              <a:t>VLANS:</a:t>
            </a:r>
          </a:p>
          <a:p>
            <a:pPr algn="ctr"/>
            <a:r>
              <a:rPr lang="en-US" sz="1400" b="1" kern="0" dirty="0" smtClean="0"/>
              <a:t>4094 – Management </a:t>
            </a:r>
          </a:p>
          <a:p>
            <a:pPr algn="ctr"/>
            <a:r>
              <a:rPr lang="en-US" sz="1400" b="1" kern="0" dirty="0" smtClean="0"/>
              <a:t>10 – OAM VLAN</a:t>
            </a:r>
          </a:p>
          <a:p>
            <a:pPr algn="ctr"/>
            <a:r>
              <a:rPr lang="en-US" sz="1400" b="1" kern="0" dirty="0" smtClean="0"/>
              <a:t>20 – OAM VLAN</a:t>
            </a:r>
          </a:p>
          <a:p>
            <a:pPr algn="ctr"/>
            <a:r>
              <a:rPr lang="en-US" sz="1400" b="1" kern="0" dirty="0" smtClean="0"/>
              <a:t>777 – R-APS Control</a:t>
            </a:r>
          </a:p>
          <a:p>
            <a:pPr algn="ctr"/>
            <a:r>
              <a:rPr lang="en-US" sz="1400" b="1" kern="0" dirty="0" smtClean="0"/>
              <a:t> 999 - VNF MNG</a:t>
            </a:r>
          </a:p>
        </p:txBody>
      </p:sp>
      <p:sp>
        <p:nvSpPr>
          <p:cNvPr id="41" name="Down Arrow 40"/>
          <p:cNvSpPr/>
          <p:nvPr/>
        </p:nvSpPr>
        <p:spPr>
          <a:xfrm flipV="1">
            <a:off x="4038661" y="4874243"/>
            <a:ext cx="380726" cy="488901"/>
          </a:xfrm>
          <a:prstGeom prst="downArrow">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690765864"/>
      </p:ext>
    </p:extLst>
  </p:cSld>
  <p:clrMapOvr>
    <a:masterClrMapping/>
  </p:clrMapOvr>
  <p:transition>
    <p:fade/>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ETX-2i -</a:t>
            </a:r>
            <a:r>
              <a:rPr lang="en-US" dirty="0"/>
              <a:t> Configure the connection to the Compute node</a:t>
            </a:r>
          </a:p>
        </p:txBody>
      </p:sp>
      <p:sp>
        <p:nvSpPr>
          <p:cNvPr id="5" name="Rectangle 4"/>
          <p:cNvSpPr/>
          <p:nvPr/>
        </p:nvSpPr>
        <p:spPr>
          <a:xfrm>
            <a:off x="52423" y="1184541"/>
            <a:ext cx="2812308" cy="5447645"/>
          </a:xfrm>
          <a:prstGeom prst="rect">
            <a:avLst/>
          </a:prstGeom>
          <a:solidFill>
            <a:schemeClr val="bg1">
              <a:lumMod val="85000"/>
            </a:schemeClr>
          </a:solidFill>
        </p:spPr>
        <p:txBody>
          <a:bodyPr wrap="square">
            <a:spAutoFit/>
          </a:bodyPr>
          <a:lstStyle/>
          <a:p>
            <a:r>
              <a:rPr lang="en-US" sz="1200" dirty="0" smtClean="0"/>
              <a:t>#********ETX-2i*********</a:t>
            </a:r>
            <a:endParaRPr lang="he-IL" sz="1200" dirty="0"/>
          </a:p>
          <a:p>
            <a:r>
              <a:rPr lang="en-US" sz="1200" dirty="0" smtClean="0"/>
              <a:t>#****** </a:t>
            </a:r>
            <a:r>
              <a:rPr lang="en-US" sz="1200" dirty="0"/>
              <a:t>SVI   ***************</a:t>
            </a:r>
          </a:p>
          <a:p>
            <a:r>
              <a:rPr lang="en-US" sz="1200" dirty="0" smtClean="0"/>
              <a:t>#******* </a:t>
            </a:r>
            <a:r>
              <a:rPr lang="en-US" sz="1200" dirty="0"/>
              <a:t>Bridge Ports </a:t>
            </a:r>
            <a:r>
              <a:rPr lang="en-US" sz="1200" dirty="0" smtClean="0"/>
              <a:t>*************</a:t>
            </a:r>
            <a:endParaRPr lang="en-US" sz="1200" dirty="0"/>
          </a:p>
          <a:p>
            <a:r>
              <a:rPr lang="en-US" sz="1200" dirty="0"/>
              <a:t>configure bridge 1</a:t>
            </a:r>
          </a:p>
          <a:p>
            <a:r>
              <a:rPr lang="en-US" sz="1200" dirty="0"/>
              <a:t>port 1</a:t>
            </a:r>
          </a:p>
          <a:p>
            <a:r>
              <a:rPr lang="en-US" sz="1200" dirty="0"/>
              <a:t>no shutdown</a:t>
            </a:r>
          </a:p>
          <a:p>
            <a:r>
              <a:rPr lang="en-US" sz="1200" dirty="0"/>
              <a:t>exit</a:t>
            </a:r>
          </a:p>
          <a:p>
            <a:r>
              <a:rPr lang="en-US" sz="1200" dirty="0"/>
              <a:t>port 2</a:t>
            </a:r>
          </a:p>
          <a:p>
            <a:r>
              <a:rPr lang="en-US" sz="1200" dirty="0"/>
              <a:t>no shutdown</a:t>
            </a:r>
          </a:p>
          <a:p>
            <a:r>
              <a:rPr lang="en-US" sz="1200" dirty="0"/>
              <a:t>exit</a:t>
            </a:r>
          </a:p>
          <a:p>
            <a:r>
              <a:rPr lang="en-US" sz="1200" dirty="0"/>
              <a:t>port 3</a:t>
            </a:r>
          </a:p>
          <a:p>
            <a:r>
              <a:rPr lang="en-US" sz="1200" dirty="0"/>
              <a:t>no shutdown</a:t>
            </a:r>
          </a:p>
          <a:p>
            <a:r>
              <a:rPr lang="en-US" sz="1200" dirty="0"/>
              <a:t>exit</a:t>
            </a:r>
          </a:p>
          <a:p>
            <a:r>
              <a:rPr lang="en-US" sz="1200" dirty="0"/>
              <a:t>exit all</a:t>
            </a:r>
          </a:p>
          <a:p>
            <a:r>
              <a:rPr lang="en-US" sz="1200" dirty="0" smtClean="0"/>
              <a:t>#***** Classification Profiles**********</a:t>
            </a:r>
            <a:endParaRPr lang="en-US" sz="1200" dirty="0"/>
          </a:p>
          <a:p>
            <a:r>
              <a:rPr lang="en-US" sz="1200" dirty="0"/>
              <a:t>configure flows</a:t>
            </a:r>
          </a:p>
          <a:p>
            <a:r>
              <a:rPr lang="en-US" sz="1200" dirty="0"/>
              <a:t>classifier-profile "v4094" match-any</a:t>
            </a:r>
          </a:p>
          <a:p>
            <a:r>
              <a:rPr lang="en-US" sz="1200" dirty="0"/>
              <a:t>match </a:t>
            </a:r>
            <a:r>
              <a:rPr lang="en-US" sz="1200" dirty="0" err="1"/>
              <a:t>vlan</a:t>
            </a:r>
            <a:r>
              <a:rPr lang="en-US" sz="1200" dirty="0"/>
              <a:t> 4094</a:t>
            </a:r>
          </a:p>
          <a:p>
            <a:r>
              <a:rPr lang="en-US" sz="1200" dirty="0"/>
              <a:t>exit</a:t>
            </a:r>
          </a:p>
          <a:p>
            <a:r>
              <a:rPr lang="en-US" sz="1200" dirty="0"/>
              <a:t>classifier-profile "</a:t>
            </a:r>
            <a:r>
              <a:rPr lang="en-US" sz="1200" dirty="0" err="1"/>
              <a:t>match_all</a:t>
            </a:r>
            <a:r>
              <a:rPr lang="en-US" sz="1200" dirty="0"/>
              <a:t>" match-any</a:t>
            </a:r>
          </a:p>
          <a:p>
            <a:r>
              <a:rPr lang="en-US" sz="1200" dirty="0"/>
              <a:t>match all</a:t>
            </a:r>
          </a:p>
          <a:p>
            <a:r>
              <a:rPr lang="en-US" sz="1200" dirty="0"/>
              <a:t>exit</a:t>
            </a:r>
          </a:p>
          <a:p>
            <a:r>
              <a:rPr lang="en-US" sz="1200" dirty="0"/>
              <a:t>classifier-profile "</a:t>
            </a:r>
            <a:r>
              <a:rPr lang="en-US" sz="1200" b="1" dirty="0"/>
              <a:t>v100</a:t>
            </a:r>
            <a:r>
              <a:rPr lang="en-US" sz="1200" dirty="0"/>
              <a:t>" match-any</a:t>
            </a:r>
          </a:p>
          <a:p>
            <a:r>
              <a:rPr lang="en-US" sz="1200" dirty="0"/>
              <a:t>match </a:t>
            </a:r>
            <a:r>
              <a:rPr lang="en-US" sz="1200" dirty="0" err="1"/>
              <a:t>vlan</a:t>
            </a:r>
            <a:r>
              <a:rPr lang="en-US" sz="1200" dirty="0"/>
              <a:t> 100</a:t>
            </a:r>
          </a:p>
          <a:p>
            <a:r>
              <a:rPr lang="en-US" sz="1200" dirty="0"/>
              <a:t>exit</a:t>
            </a:r>
          </a:p>
          <a:p>
            <a:r>
              <a:rPr lang="en-US" sz="1200" dirty="0"/>
              <a:t>classifier-profile "untagged" match-any</a:t>
            </a:r>
          </a:p>
          <a:p>
            <a:r>
              <a:rPr lang="en-US" sz="1200" dirty="0"/>
              <a:t>match untagged</a:t>
            </a:r>
          </a:p>
          <a:p>
            <a:r>
              <a:rPr lang="en-US" sz="1200" dirty="0"/>
              <a:t>exit </a:t>
            </a:r>
          </a:p>
          <a:p>
            <a:r>
              <a:rPr lang="en-US" sz="1200" dirty="0" smtClean="0"/>
              <a:t>#**********************</a:t>
            </a:r>
            <a:endParaRPr lang="en-US" sz="1200" dirty="0"/>
          </a:p>
        </p:txBody>
      </p:sp>
      <p:sp>
        <p:nvSpPr>
          <p:cNvPr id="38" name="Rectangle 37"/>
          <p:cNvSpPr/>
          <p:nvPr/>
        </p:nvSpPr>
        <p:spPr>
          <a:xfrm>
            <a:off x="3585593" y="2441152"/>
            <a:ext cx="5236435" cy="3747146"/>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3585593" y="4938618"/>
            <a:ext cx="5236435" cy="1249680"/>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flipH="1">
            <a:off x="7774342" y="2400861"/>
            <a:ext cx="1143000" cy="261610"/>
          </a:xfrm>
          <a:prstGeom prst="rect">
            <a:avLst/>
          </a:prstGeom>
          <a:ln w="12700">
            <a:noFill/>
          </a:ln>
        </p:spPr>
        <p:style>
          <a:lnRef idx="1">
            <a:schemeClr val="accent1"/>
          </a:lnRef>
          <a:fillRef idx="0">
            <a:schemeClr val="accent1"/>
          </a:fillRef>
          <a:effectRef idx="0">
            <a:schemeClr val="accent1"/>
          </a:effectRef>
          <a:fontRef idx="minor">
            <a:schemeClr val="tx1"/>
          </a:fontRef>
        </p:style>
        <p:txBody>
          <a:bodyPr wrap="square">
            <a:spAutoFit/>
          </a:bodyPr>
          <a:lstStyle/>
          <a:p>
            <a:pPr algn="ctr" fontAlgn="auto">
              <a:spcBef>
                <a:spcPts val="0"/>
              </a:spcBef>
              <a:spcAft>
                <a:spcPts val="0"/>
              </a:spcAft>
              <a:defRPr/>
            </a:pPr>
            <a:r>
              <a:rPr lang="en-US" sz="1100" dirty="0" smtClean="0">
                <a:solidFill>
                  <a:srgbClr val="0000FF"/>
                </a:solidFill>
              </a:rPr>
              <a:t>172.17.195.1x0</a:t>
            </a:r>
            <a:endParaRPr lang="en-US" sz="1100" dirty="0">
              <a:solidFill>
                <a:srgbClr val="0000FF"/>
              </a:solidFill>
            </a:endParaRPr>
          </a:p>
        </p:txBody>
      </p:sp>
      <p:sp>
        <p:nvSpPr>
          <p:cNvPr id="41" name="TextBox 40"/>
          <p:cNvSpPr txBox="1"/>
          <p:nvPr/>
        </p:nvSpPr>
        <p:spPr>
          <a:xfrm flipH="1">
            <a:off x="7779503" y="4898588"/>
            <a:ext cx="1143000" cy="261610"/>
          </a:xfrm>
          <a:prstGeom prst="rect">
            <a:avLst/>
          </a:prstGeom>
          <a:ln w="12700">
            <a:noFill/>
          </a:ln>
        </p:spPr>
        <p:style>
          <a:lnRef idx="1">
            <a:schemeClr val="accent1"/>
          </a:lnRef>
          <a:fillRef idx="0">
            <a:schemeClr val="accent1"/>
          </a:fillRef>
          <a:effectRef idx="0">
            <a:schemeClr val="accent1"/>
          </a:effectRef>
          <a:fontRef idx="minor">
            <a:schemeClr val="tx1"/>
          </a:fontRef>
        </p:style>
        <p:txBody>
          <a:bodyPr wrap="square">
            <a:spAutoFit/>
          </a:bodyPr>
          <a:lstStyle/>
          <a:p>
            <a:pPr algn="ctr" fontAlgn="auto">
              <a:spcBef>
                <a:spcPts val="0"/>
              </a:spcBef>
              <a:spcAft>
                <a:spcPts val="0"/>
              </a:spcAft>
              <a:defRPr/>
            </a:pPr>
            <a:r>
              <a:rPr lang="en-US" sz="1100" dirty="0" smtClean="0">
                <a:solidFill>
                  <a:srgbClr val="0000FF"/>
                </a:solidFill>
              </a:rPr>
              <a:t>172.17.195.1x1</a:t>
            </a:r>
            <a:endParaRPr lang="en-US" sz="1100" dirty="0">
              <a:solidFill>
                <a:srgbClr val="0000FF"/>
              </a:solidFill>
            </a:endParaRPr>
          </a:p>
        </p:txBody>
      </p:sp>
      <p:sp>
        <p:nvSpPr>
          <p:cNvPr id="42" name="TextBox 349"/>
          <p:cNvSpPr txBox="1">
            <a:spLocks noChangeArrowheads="1"/>
          </p:cNvSpPr>
          <p:nvPr/>
        </p:nvSpPr>
        <p:spPr bwMode="auto">
          <a:xfrm flipH="1">
            <a:off x="7202576" y="2398250"/>
            <a:ext cx="827313" cy="261610"/>
          </a:xfrm>
          <a:prstGeom prst="rect">
            <a:avLst/>
          </a:prstGeom>
          <a:noFill/>
          <a:ln w="9525">
            <a:noFill/>
            <a:miter lim="800000"/>
            <a:headEnd/>
            <a:tailEnd/>
          </a:ln>
        </p:spPr>
        <p:txBody>
          <a:bodyPr wrap="square">
            <a:spAutoFit/>
          </a:bodyPr>
          <a:lstStyle/>
          <a:p>
            <a:pPr algn="ctr"/>
            <a:r>
              <a:rPr lang="en-US" sz="1100" b="1" dirty="0" smtClean="0"/>
              <a:t>ETX-2i</a:t>
            </a:r>
            <a:endParaRPr lang="en-US" sz="1200" b="1" dirty="0"/>
          </a:p>
        </p:txBody>
      </p:sp>
      <p:sp>
        <p:nvSpPr>
          <p:cNvPr id="43" name="TextBox 349"/>
          <p:cNvSpPr txBox="1">
            <a:spLocks noChangeArrowheads="1"/>
          </p:cNvSpPr>
          <p:nvPr/>
        </p:nvSpPr>
        <p:spPr bwMode="auto">
          <a:xfrm flipH="1">
            <a:off x="7327209" y="4898588"/>
            <a:ext cx="827313" cy="261610"/>
          </a:xfrm>
          <a:prstGeom prst="rect">
            <a:avLst/>
          </a:prstGeom>
          <a:noFill/>
          <a:ln w="9525">
            <a:noFill/>
            <a:miter lim="800000"/>
            <a:headEnd/>
            <a:tailEnd/>
          </a:ln>
        </p:spPr>
        <p:txBody>
          <a:bodyPr wrap="square">
            <a:spAutoFit/>
          </a:bodyPr>
          <a:lstStyle/>
          <a:p>
            <a:pPr algn="ctr"/>
            <a:r>
              <a:rPr lang="en-US" sz="1100" b="1" dirty="0" smtClean="0"/>
              <a:t>x86</a:t>
            </a:r>
            <a:endParaRPr lang="en-US" sz="1200" b="1" dirty="0"/>
          </a:p>
        </p:txBody>
      </p:sp>
      <p:sp>
        <p:nvSpPr>
          <p:cNvPr id="47" name="Oval 46"/>
          <p:cNvSpPr/>
          <p:nvPr/>
        </p:nvSpPr>
        <p:spPr>
          <a:xfrm>
            <a:off x="4173007" y="3769057"/>
            <a:ext cx="1772320" cy="723299"/>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Bridge 1</a:t>
            </a:r>
            <a:endParaRPr lang="en-US" sz="1400" dirty="0">
              <a:solidFill>
                <a:schemeClr val="tx1"/>
              </a:solidFill>
            </a:endParaRPr>
          </a:p>
        </p:txBody>
      </p:sp>
      <p:sp>
        <p:nvSpPr>
          <p:cNvPr id="48" name="Can 47"/>
          <p:cNvSpPr/>
          <p:nvPr/>
        </p:nvSpPr>
        <p:spPr>
          <a:xfrm rot="16200000">
            <a:off x="4058210" y="3922673"/>
            <a:ext cx="330585" cy="433880"/>
          </a:xfrm>
          <a:prstGeom prst="can">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1</a:t>
            </a:r>
            <a:endParaRPr lang="en-US" dirty="0">
              <a:solidFill>
                <a:schemeClr val="tx1"/>
              </a:solidFill>
            </a:endParaRPr>
          </a:p>
        </p:txBody>
      </p:sp>
      <p:sp>
        <p:nvSpPr>
          <p:cNvPr id="49" name="Can 48"/>
          <p:cNvSpPr/>
          <p:nvPr/>
        </p:nvSpPr>
        <p:spPr>
          <a:xfrm>
            <a:off x="4731561" y="4305789"/>
            <a:ext cx="330585" cy="433880"/>
          </a:xfrm>
          <a:prstGeom prst="can">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p:sp>
        <p:nvSpPr>
          <p:cNvPr id="50" name="Can 49"/>
          <p:cNvSpPr/>
          <p:nvPr/>
        </p:nvSpPr>
        <p:spPr>
          <a:xfrm>
            <a:off x="5327952" y="3586646"/>
            <a:ext cx="330585" cy="433880"/>
          </a:xfrm>
          <a:prstGeom prst="can">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52" name="Can 51"/>
          <p:cNvSpPr/>
          <p:nvPr/>
        </p:nvSpPr>
        <p:spPr>
          <a:xfrm rot="5749072">
            <a:off x="4737363" y="3189092"/>
            <a:ext cx="451295" cy="334373"/>
          </a:xfrm>
          <a:prstGeom prst="can">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SVI</a:t>
            </a:r>
            <a:endParaRPr lang="en-US" sz="1200" dirty="0">
              <a:solidFill>
                <a:schemeClr val="tx1"/>
              </a:solidFill>
            </a:endParaRPr>
          </a:p>
        </p:txBody>
      </p:sp>
      <p:sp>
        <p:nvSpPr>
          <p:cNvPr id="53" name="Oval 52"/>
          <p:cNvSpPr/>
          <p:nvPr/>
        </p:nvSpPr>
        <p:spPr>
          <a:xfrm>
            <a:off x="3732388" y="2494923"/>
            <a:ext cx="610405" cy="459325"/>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smtClean="0">
                <a:solidFill>
                  <a:schemeClr val="tx1"/>
                </a:solidFill>
              </a:rPr>
              <a:t>R1</a:t>
            </a:r>
            <a:endParaRPr lang="en-US" sz="1400" dirty="0">
              <a:solidFill>
                <a:schemeClr val="tx1"/>
              </a:solidFill>
            </a:endParaRPr>
          </a:p>
        </p:txBody>
      </p:sp>
      <p:sp>
        <p:nvSpPr>
          <p:cNvPr id="54" name="Can 53"/>
          <p:cNvSpPr/>
          <p:nvPr/>
        </p:nvSpPr>
        <p:spPr>
          <a:xfrm rot="19562524">
            <a:off x="4090567" y="2838670"/>
            <a:ext cx="445507" cy="334373"/>
          </a:xfrm>
          <a:prstGeom prst="can">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100" dirty="0" smtClean="0">
                <a:solidFill>
                  <a:schemeClr val="tx1"/>
                </a:solidFill>
              </a:rPr>
              <a:t>I/F 1</a:t>
            </a:r>
            <a:endParaRPr lang="en-US" sz="1100" dirty="0">
              <a:solidFill>
                <a:schemeClr val="tx1"/>
              </a:solidFill>
            </a:endParaRPr>
          </a:p>
        </p:txBody>
      </p:sp>
      <p:cxnSp>
        <p:nvCxnSpPr>
          <p:cNvPr id="55" name="Straight Arrow Connector 54"/>
          <p:cNvCxnSpPr>
            <a:stCxn id="54" idx="3"/>
          </p:cNvCxnSpPr>
          <p:nvPr/>
        </p:nvCxnSpPr>
        <p:spPr>
          <a:xfrm>
            <a:off x="4406709" y="3144529"/>
            <a:ext cx="392350" cy="218536"/>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flipH="1">
            <a:off x="3882308" y="4740587"/>
            <a:ext cx="1150729" cy="253916"/>
          </a:xfrm>
          <a:prstGeom prst="rect">
            <a:avLst/>
          </a:prstGeom>
          <a:ln w="12700">
            <a:noFill/>
          </a:ln>
        </p:spPr>
        <p:style>
          <a:lnRef idx="1">
            <a:schemeClr val="accent1"/>
          </a:lnRef>
          <a:fillRef idx="0">
            <a:schemeClr val="accent1"/>
          </a:fillRef>
          <a:effectRef idx="0">
            <a:schemeClr val="accent1"/>
          </a:effectRef>
          <a:fontRef idx="minor">
            <a:schemeClr val="tx1"/>
          </a:fontRef>
        </p:style>
        <p:txBody>
          <a:bodyPr wrap="square">
            <a:spAutoFit/>
          </a:bodyPr>
          <a:lstStyle/>
          <a:p>
            <a:pPr algn="ctr" fontAlgn="auto">
              <a:spcBef>
                <a:spcPts val="0"/>
              </a:spcBef>
              <a:spcAft>
                <a:spcPts val="0"/>
              </a:spcAft>
              <a:defRPr/>
            </a:pPr>
            <a:r>
              <a:rPr lang="en-US" sz="1050" b="1" dirty="0" smtClean="0"/>
              <a:t>INT-ETH 0/8</a:t>
            </a:r>
            <a:endParaRPr lang="en-US" sz="1050" b="1" dirty="0"/>
          </a:p>
        </p:txBody>
      </p:sp>
      <p:sp>
        <p:nvSpPr>
          <p:cNvPr id="58" name="TextBox 57"/>
          <p:cNvSpPr txBox="1"/>
          <p:nvPr/>
        </p:nvSpPr>
        <p:spPr>
          <a:xfrm flipH="1">
            <a:off x="6467756" y="4717044"/>
            <a:ext cx="1150729" cy="253916"/>
          </a:xfrm>
          <a:prstGeom prst="rect">
            <a:avLst/>
          </a:prstGeom>
          <a:ln w="12700">
            <a:noFill/>
          </a:ln>
        </p:spPr>
        <p:style>
          <a:lnRef idx="1">
            <a:schemeClr val="accent1"/>
          </a:lnRef>
          <a:fillRef idx="0">
            <a:schemeClr val="accent1"/>
          </a:fillRef>
          <a:effectRef idx="0">
            <a:schemeClr val="accent1"/>
          </a:effectRef>
          <a:fontRef idx="minor">
            <a:schemeClr val="tx1"/>
          </a:fontRef>
        </p:style>
        <p:txBody>
          <a:bodyPr wrap="square">
            <a:spAutoFit/>
          </a:bodyPr>
          <a:lstStyle/>
          <a:p>
            <a:pPr algn="ctr" fontAlgn="auto">
              <a:spcBef>
                <a:spcPts val="0"/>
              </a:spcBef>
              <a:spcAft>
                <a:spcPts val="0"/>
              </a:spcAft>
              <a:defRPr/>
            </a:pPr>
            <a:r>
              <a:rPr lang="en-US" sz="1050" b="1" dirty="0" smtClean="0"/>
              <a:t>INT-ETH 0/7</a:t>
            </a:r>
            <a:endParaRPr lang="en-US" sz="1050" b="1" dirty="0"/>
          </a:p>
        </p:txBody>
      </p:sp>
      <p:sp>
        <p:nvSpPr>
          <p:cNvPr id="62" name="Rounded Rectangle 61"/>
          <p:cNvSpPr/>
          <p:nvPr/>
        </p:nvSpPr>
        <p:spPr>
          <a:xfrm>
            <a:off x="4391891" y="5251712"/>
            <a:ext cx="2809588" cy="207498"/>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smtClean="0">
                <a:solidFill>
                  <a:schemeClr val="tx1"/>
                </a:solidFill>
              </a:rPr>
              <a:t>ovs</a:t>
            </a:r>
            <a:endParaRPr lang="he-IL" sz="1600" dirty="0" smtClean="0">
              <a:solidFill>
                <a:schemeClr val="tx1"/>
              </a:solidFill>
            </a:endParaRPr>
          </a:p>
        </p:txBody>
      </p:sp>
    </p:spTree>
    <p:extLst>
      <p:ext uri="{BB962C8B-B14F-4D97-AF65-F5344CB8AC3E}">
        <p14:creationId xmlns:p14="http://schemas.microsoft.com/office/powerpoint/2010/main" xmlns="" val="1595385715"/>
      </p:ext>
    </p:extLst>
  </p:cSld>
  <p:clrMapOvr>
    <a:masterClrMapping/>
  </p:clrMapOvr>
  <p:transition>
    <p:fade/>
  </p:transition>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378" y="197590"/>
            <a:ext cx="7793144" cy="787226"/>
          </a:xfrm>
        </p:spPr>
        <p:txBody>
          <a:bodyPr/>
          <a:lstStyle/>
          <a:p>
            <a:r>
              <a:rPr lang="en-US" b="1" dirty="0" smtClean="0"/>
              <a:t>ETX-2i -</a:t>
            </a:r>
            <a:r>
              <a:rPr lang="en-US" dirty="0" smtClean="0"/>
              <a:t> Configure </a:t>
            </a:r>
            <a:r>
              <a:rPr lang="en-US" dirty="0"/>
              <a:t>the connection </a:t>
            </a:r>
            <a:r>
              <a:rPr lang="en-US" dirty="0" smtClean="0"/>
              <a:t>to </a:t>
            </a:r>
            <a:r>
              <a:rPr lang="en-US" dirty="0"/>
              <a:t>the Compute </a:t>
            </a:r>
            <a:r>
              <a:rPr lang="en-US" dirty="0" smtClean="0"/>
              <a:t>node</a:t>
            </a:r>
            <a:endParaRPr lang="en-US" dirty="0"/>
          </a:p>
        </p:txBody>
      </p:sp>
      <p:sp>
        <p:nvSpPr>
          <p:cNvPr id="6" name="Rectangle 5"/>
          <p:cNvSpPr/>
          <p:nvPr/>
        </p:nvSpPr>
        <p:spPr>
          <a:xfrm>
            <a:off x="47908" y="915135"/>
            <a:ext cx="2737840" cy="6186309"/>
          </a:xfrm>
          <a:prstGeom prst="rect">
            <a:avLst/>
          </a:prstGeom>
          <a:solidFill>
            <a:schemeClr val="bg1">
              <a:lumMod val="85000"/>
            </a:schemeClr>
          </a:solidFill>
        </p:spPr>
        <p:txBody>
          <a:bodyPr wrap="square">
            <a:spAutoFit/>
          </a:bodyPr>
          <a:lstStyle/>
          <a:p>
            <a:r>
              <a:rPr lang="en-US" sz="1200" dirty="0" smtClean="0"/>
              <a:t>#********ETX-2i*********</a:t>
            </a:r>
            <a:endParaRPr lang="he-IL" sz="1200" dirty="0"/>
          </a:p>
          <a:p>
            <a:r>
              <a:rPr lang="en-US" sz="1200" dirty="0" smtClean="0"/>
              <a:t>#******INBAND </a:t>
            </a:r>
            <a:r>
              <a:rPr lang="en-US" sz="1200" dirty="0"/>
              <a:t>MNG Flows </a:t>
            </a:r>
            <a:r>
              <a:rPr lang="en-US" sz="1200" dirty="0" smtClean="0"/>
              <a:t>****</a:t>
            </a:r>
            <a:endParaRPr lang="en-US" sz="1200" dirty="0"/>
          </a:p>
          <a:p>
            <a:r>
              <a:rPr lang="en-US" sz="1200" b="1" dirty="0"/>
              <a:t>flow "mng_4094_mark_100" </a:t>
            </a:r>
          </a:p>
          <a:p>
            <a:r>
              <a:rPr lang="en-US" sz="1200" b="1" dirty="0"/>
              <a:t>classifier "v4094" </a:t>
            </a:r>
          </a:p>
          <a:p>
            <a:r>
              <a:rPr lang="en-US" sz="1200" b="1" dirty="0"/>
              <a:t>no policer </a:t>
            </a:r>
          </a:p>
          <a:p>
            <a:r>
              <a:rPr lang="en-US" sz="1200" b="1" dirty="0"/>
              <a:t>mark all</a:t>
            </a:r>
          </a:p>
          <a:p>
            <a:r>
              <a:rPr lang="en-US" sz="1200" b="1" dirty="0" err="1"/>
              <a:t>vlan</a:t>
            </a:r>
            <a:r>
              <a:rPr lang="en-US" sz="1200" b="1" dirty="0"/>
              <a:t> 100</a:t>
            </a:r>
          </a:p>
          <a:p>
            <a:r>
              <a:rPr lang="en-US" sz="1200" b="1" dirty="0"/>
              <a:t>exit</a:t>
            </a:r>
          </a:p>
          <a:p>
            <a:r>
              <a:rPr lang="en-US" sz="1200" b="1" dirty="0"/>
              <a:t>ingress-port </a:t>
            </a:r>
            <a:r>
              <a:rPr lang="en-US" sz="1200" b="1" dirty="0" err="1"/>
              <a:t>ethernet</a:t>
            </a:r>
            <a:r>
              <a:rPr lang="en-US" sz="1200" b="1" dirty="0"/>
              <a:t> 0/1 </a:t>
            </a:r>
          </a:p>
          <a:p>
            <a:r>
              <a:rPr lang="en-US" sz="1200" b="1" dirty="0"/>
              <a:t>egress-port bridge-port 1 1 </a:t>
            </a:r>
          </a:p>
          <a:p>
            <a:r>
              <a:rPr lang="en-US" sz="1200" b="1" dirty="0"/>
              <a:t>reverse-direction block 0/1 </a:t>
            </a:r>
          </a:p>
          <a:p>
            <a:r>
              <a:rPr lang="en-US" sz="1200" b="1" dirty="0"/>
              <a:t>no shutdown </a:t>
            </a:r>
          </a:p>
          <a:p>
            <a:r>
              <a:rPr lang="en-US" sz="1200" b="1" dirty="0"/>
              <a:t>exit</a:t>
            </a:r>
          </a:p>
          <a:p>
            <a:r>
              <a:rPr lang="en-US" sz="1200" dirty="0" smtClean="0"/>
              <a:t>#**************************</a:t>
            </a:r>
          </a:p>
          <a:p>
            <a:r>
              <a:rPr lang="en-US" sz="1200" b="1" dirty="0" smtClean="0"/>
              <a:t>flow </a:t>
            </a:r>
            <a:r>
              <a:rPr lang="en-US" sz="1200" b="1" dirty="0"/>
              <a:t>"</a:t>
            </a:r>
            <a:r>
              <a:rPr lang="en-US" sz="1200" b="1" dirty="0" err="1"/>
              <a:t>mng_etx</a:t>
            </a:r>
            <a:r>
              <a:rPr lang="en-US" sz="1200" b="1" dirty="0"/>
              <a:t>" </a:t>
            </a:r>
          </a:p>
          <a:p>
            <a:r>
              <a:rPr lang="en-US" sz="1200" b="1" dirty="0"/>
              <a:t>classifier "untagged" </a:t>
            </a:r>
          </a:p>
          <a:p>
            <a:r>
              <a:rPr lang="en-US" sz="1200" b="1" dirty="0"/>
              <a:t>no policer </a:t>
            </a:r>
          </a:p>
          <a:p>
            <a:r>
              <a:rPr lang="en-US" sz="1200" b="1" dirty="0" err="1"/>
              <a:t>vlan</a:t>
            </a:r>
            <a:r>
              <a:rPr lang="en-US" sz="1200" b="1" dirty="0"/>
              <a:t>-tag push </a:t>
            </a:r>
            <a:r>
              <a:rPr lang="en-US" sz="1200" b="1" dirty="0" err="1"/>
              <a:t>vlan</a:t>
            </a:r>
            <a:r>
              <a:rPr lang="en-US" sz="1200" b="1" dirty="0"/>
              <a:t> 100 p-bit fixed 0 </a:t>
            </a:r>
          </a:p>
          <a:p>
            <a:r>
              <a:rPr lang="en-US" sz="1200" b="1" dirty="0"/>
              <a:t>ingress-port </a:t>
            </a:r>
            <a:r>
              <a:rPr lang="en-US" sz="1200" b="1" dirty="0" err="1"/>
              <a:t>svi</a:t>
            </a:r>
            <a:r>
              <a:rPr lang="en-US" sz="1200" b="1" dirty="0"/>
              <a:t> 1 </a:t>
            </a:r>
          </a:p>
          <a:p>
            <a:r>
              <a:rPr lang="en-US" sz="1200" b="1" dirty="0"/>
              <a:t>egress-port bridge-port 1 2 </a:t>
            </a:r>
          </a:p>
          <a:p>
            <a:r>
              <a:rPr lang="en-US" sz="1200" b="1" dirty="0"/>
              <a:t>reverse-direction </a:t>
            </a:r>
          </a:p>
          <a:p>
            <a:r>
              <a:rPr lang="en-US" sz="1200" b="1" dirty="0"/>
              <a:t>no shutdown </a:t>
            </a:r>
          </a:p>
          <a:p>
            <a:r>
              <a:rPr lang="en-US" sz="1200" b="1" dirty="0"/>
              <a:t>exit</a:t>
            </a:r>
          </a:p>
          <a:p>
            <a:r>
              <a:rPr lang="en-US" sz="1200" dirty="0" smtClean="0"/>
              <a:t>#****************************</a:t>
            </a:r>
          </a:p>
          <a:p>
            <a:r>
              <a:rPr lang="en-US" sz="1200" b="1" dirty="0"/>
              <a:t>flow "mng_host_x86" </a:t>
            </a:r>
          </a:p>
          <a:p>
            <a:r>
              <a:rPr lang="en-US" sz="1200" b="1" dirty="0"/>
              <a:t>classifier "v100" </a:t>
            </a:r>
          </a:p>
          <a:p>
            <a:r>
              <a:rPr lang="en-US" sz="1200" b="1" dirty="0"/>
              <a:t>no policer </a:t>
            </a:r>
          </a:p>
          <a:p>
            <a:r>
              <a:rPr lang="en-US" sz="1200" b="1" dirty="0"/>
              <a:t>ingress-port </a:t>
            </a:r>
            <a:r>
              <a:rPr lang="en-US" sz="1200" b="1" dirty="0" err="1"/>
              <a:t>int-ethernet</a:t>
            </a:r>
            <a:r>
              <a:rPr lang="en-US" sz="1200" b="1" dirty="0"/>
              <a:t> 0/8 </a:t>
            </a:r>
          </a:p>
          <a:p>
            <a:r>
              <a:rPr lang="en-US" sz="1200" b="1" dirty="0"/>
              <a:t>egress-port bridge-port 1 3 </a:t>
            </a:r>
          </a:p>
          <a:p>
            <a:r>
              <a:rPr lang="en-US" sz="1200" b="1" dirty="0"/>
              <a:t>reverse-direction block 0/1 </a:t>
            </a:r>
          </a:p>
          <a:p>
            <a:r>
              <a:rPr lang="en-US" sz="1200" b="1" dirty="0"/>
              <a:t>no shutdown </a:t>
            </a:r>
          </a:p>
          <a:p>
            <a:r>
              <a:rPr lang="en-US" sz="1200" b="1" dirty="0"/>
              <a:t>exit</a:t>
            </a:r>
          </a:p>
          <a:p>
            <a:endParaRPr lang="en-US" sz="1200" dirty="0"/>
          </a:p>
        </p:txBody>
      </p:sp>
      <p:sp>
        <p:nvSpPr>
          <p:cNvPr id="8" name="Rectangle 7"/>
          <p:cNvSpPr/>
          <p:nvPr/>
        </p:nvSpPr>
        <p:spPr>
          <a:xfrm>
            <a:off x="3585593" y="2441152"/>
            <a:ext cx="5236435" cy="3747146"/>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585593" y="4938618"/>
            <a:ext cx="5236435" cy="1249680"/>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flipH="1">
            <a:off x="7774342" y="2400861"/>
            <a:ext cx="1143000" cy="261610"/>
          </a:xfrm>
          <a:prstGeom prst="rect">
            <a:avLst/>
          </a:prstGeom>
          <a:ln w="12700">
            <a:noFill/>
          </a:ln>
        </p:spPr>
        <p:style>
          <a:lnRef idx="1">
            <a:schemeClr val="accent1"/>
          </a:lnRef>
          <a:fillRef idx="0">
            <a:schemeClr val="accent1"/>
          </a:fillRef>
          <a:effectRef idx="0">
            <a:schemeClr val="accent1"/>
          </a:effectRef>
          <a:fontRef idx="minor">
            <a:schemeClr val="tx1"/>
          </a:fontRef>
        </p:style>
        <p:txBody>
          <a:bodyPr wrap="square">
            <a:spAutoFit/>
          </a:bodyPr>
          <a:lstStyle/>
          <a:p>
            <a:pPr algn="ctr" fontAlgn="auto">
              <a:spcBef>
                <a:spcPts val="0"/>
              </a:spcBef>
              <a:spcAft>
                <a:spcPts val="0"/>
              </a:spcAft>
              <a:defRPr/>
            </a:pPr>
            <a:r>
              <a:rPr lang="en-US" sz="1100" dirty="0" smtClean="0">
                <a:solidFill>
                  <a:srgbClr val="0000FF"/>
                </a:solidFill>
              </a:rPr>
              <a:t>172.17.195.1x0</a:t>
            </a:r>
            <a:endParaRPr lang="en-US" sz="1100" dirty="0">
              <a:solidFill>
                <a:srgbClr val="0000FF"/>
              </a:solidFill>
            </a:endParaRPr>
          </a:p>
        </p:txBody>
      </p:sp>
      <p:sp>
        <p:nvSpPr>
          <p:cNvPr id="11" name="TextBox 10"/>
          <p:cNvSpPr txBox="1"/>
          <p:nvPr/>
        </p:nvSpPr>
        <p:spPr>
          <a:xfrm flipH="1">
            <a:off x="3225474" y="4143033"/>
            <a:ext cx="520663" cy="230832"/>
          </a:xfrm>
          <a:prstGeom prst="rect">
            <a:avLst/>
          </a:prstGeom>
          <a:ln w="12700">
            <a:noFill/>
          </a:ln>
        </p:spPr>
        <p:style>
          <a:lnRef idx="1">
            <a:schemeClr val="accent1"/>
          </a:lnRef>
          <a:fillRef idx="0">
            <a:schemeClr val="accent1"/>
          </a:fillRef>
          <a:effectRef idx="0">
            <a:schemeClr val="accent1"/>
          </a:effectRef>
          <a:fontRef idx="minor">
            <a:schemeClr val="tx1"/>
          </a:fontRef>
        </p:style>
        <p:txBody>
          <a:bodyPr wrap="square">
            <a:spAutoFit/>
          </a:bodyPr>
          <a:lstStyle/>
          <a:p>
            <a:pPr algn="ctr" fontAlgn="auto">
              <a:spcBef>
                <a:spcPts val="0"/>
              </a:spcBef>
              <a:spcAft>
                <a:spcPts val="0"/>
              </a:spcAft>
              <a:defRPr/>
            </a:pPr>
            <a:r>
              <a:rPr lang="en-US" sz="900" dirty="0" smtClean="0"/>
              <a:t>0/1</a:t>
            </a:r>
            <a:endParaRPr lang="en-US" sz="900" dirty="0"/>
          </a:p>
        </p:txBody>
      </p:sp>
      <p:sp>
        <p:nvSpPr>
          <p:cNvPr id="12" name="TextBox 11"/>
          <p:cNvSpPr txBox="1"/>
          <p:nvPr/>
        </p:nvSpPr>
        <p:spPr>
          <a:xfrm flipH="1">
            <a:off x="7779503" y="4898588"/>
            <a:ext cx="1143000" cy="261610"/>
          </a:xfrm>
          <a:prstGeom prst="rect">
            <a:avLst/>
          </a:prstGeom>
          <a:ln w="12700">
            <a:noFill/>
          </a:ln>
        </p:spPr>
        <p:style>
          <a:lnRef idx="1">
            <a:schemeClr val="accent1"/>
          </a:lnRef>
          <a:fillRef idx="0">
            <a:schemeClr val="accent1"/>
          </a:fillRef>
          <a:effectRef idx="0">
            <a:schemeClr val="accent1"/>
          </a:effectRef>
          <a:fontRef idx="minor">
            <a:schemeClr val="tx1"/>
          </a:fontRef>
        </p:style>
        <p:txBody>
          <a:bodyPr wrap="square">
            <a:spAutoFit/>
          </a:bodyPr>
          <a:lstStyle/>
          <a:p>
            <a:pPr algn="ctr" fontAlgn="auto">
              <a:spcBef>
                <a:spcPts val="0"/>
              </a:spcBef>
              <a:spcAft>
                <a:spcPts val="0"/>
              </a:spcAft>
              <a:defRPr/>
            </a:pPr>
            <a:r>
              <a:rPr lang="en-US" sz="1100" dirty="0" smtClean="0">
                <a:solidFill>
                  <a:srgbClr val="0000FF"/>
                </a:solidFill>
              </a:rPr>
              <a:t>172.17.195.1x1</a:t>
            </a:r>
            <a:endParaRPr lang="en-US" sz="1100" dirty="0">
              <a:solidFill>
                <a:srgbClr val="0000FF"/>
              </a:solidFill>
            </a:endParaRPr>
          </a:p>
        </p:txBody>
      </p:sp>
      <p:sp>
        <p:nvSpPr>
          <p:cNvPr id="13" name="TextBox 349"/>
          <p:cNvSpPr txBox="1">
            <a:spLocks noChangeArrowheads="1"/>
          </p:cNvSpPr>
          <p:nvPr/>
        </p:nvSpPr>
        <p:spPr bwMode="auto">
          <a:xfrm flipH="1">
            <a:off x="7202576" y="2398250"/>
            <a:ext cx="827313" cy="261610"/>
          </a:xfrm>
          <a:prstGeom prst="rect">
            <a:avLst/>
          </a:prstGeom>
          <a:noFill/>
          <a:ln w="9525">
            <a:noFill/>
            <a:miter lim="800000"/>
            <a:headEnd/>
            <a:tailEnd/>
          </a:ln>
        </p:spPr>
        <p:txBody>
          <a:bodyPr wrap="square">
            <a:spAutoFit/>
          </a:bodyPr>
          <a:lstStyle/>
          <a:p>
            <a:pPr algn="ctr"/>
            <a:r>
              <a:rPr lang="en-US" sz="1100" b="1" dirty="0" smtClean="0"/>
              <a:t>ETX-2i</a:t>
            </a:r>
            <a:endParaRPr lang="en-US" sz="1200" b="1" dirty="0"/>
          </a:p>
        </p:txBody>
      </p:sp>
      <p:sp>
        <p:nvSpPr>
          <p:cNvPr id="14" name="TextBox 349"/>
          <p:cNvSpPr txBox="1">
            <a:spLocks noChangeArrowheads="1"/>
          </p:cNvSpPr>
          <p:nvPr/>
        </p:nvSpPr>
        <p:spPr bwMode="auto">
          <a:xfrm flipH="1">
            <a:off x="7327209" y="4898588"/>
            <a:ext cx="827313" cy="261610"/>
          </a:xfrm>
          <a:prstGeom prst="rect">
            <a:avLst/>
          </a:prstGeom>
          <a:noFill/>
          <a:ln w="9525">
            <a:noFill/>
            <a:miter lim="800000"/>
            <a:headEnd/>
            <a:tailEnd/>
          </a:ln>
        </p:spPr>
        <p:txBody>
          <a:bodyPr wrap="square">
            <a:spAutoFit/>
          </a:bodyPr>
          <a:lstStyle/>
          <a:p>
            <a:pPr algn="ctr"/>
            <a:r>
              <a:rPr lang="en-US" sz="1100" b="1" dirty="0" smtClean="0"/>
              <a:t>x86</a:t>
            </a:r>
            <a:endParaRPr lang="en-US" sz="1200" b="1" dirty="0"/>
          </a:p>
        </p:txBody>
      </p:sp>
      <p:sp>
        <p:nvSpPr>
          <p:cNvPr id="19" name="Oval 18"/>
          <p:cNvSpPr/>
          <p:nvPr/>
        </p:nvSpPr>
        <p:spPr>
          <a:xfrm>
            <a:off x="4173007" y="3769057"/>
            <a:ext cx="1772320" cy="723299"/>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Bridge 1</a:t>
            </a:r>
            <a:endParaRPr lang="en-US" sz="1400" dirty="0">
              <a:solidFill>
                <a:schemeClr val="tx1"/>
              </a:solidFill>
            </a:endParaRPr>
          </a:p>
        </p:txBody>
      </p:sp>
      <p:sp>
        <p:nvSpPr>
          <p:cNvPr id="20" name="Can 19"/>
          <p:cNvSpPr/>
          <p:nvPr/>
        </p:nvSpPr>
        <p:spPr>
          <a:xfrm rot="16200000">
            <a:off x="4058210" y="3922673"/>
            <a:ext cx="330585" cy="433880"/>
          </a:xfrm>
          <a:prstGeom prst="can">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1</a:t>
            </a:r>
            <a:endParaRPr lang="en-US" dirty="0">
              <a:solidFill>
                <a:schemeClr val="tx1"/>
              </a:solidFill>
            </a:endParaRPr>
          </a:p>
        </p:txBody>
      </p:sp>
      <p:sp>
        <p:nvSpPr>
          <p:cNvPr id="21" name="Can 20"/>
          <p:cNvSpPr/>
          <p:nvPr/>
        </p:nvSpPr>
        <p:spPr>
          <a:xfrm>
            <a:off x="4731561" y="4305789"/>
            <a:ext cx="330585" cy="433880"/>
          </a:xfrm>
          <a:prstGeom prst="can">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p:sp>
        <p:nvSpPr>
          <p:cNvPr id="22" name="Can 21"/>
          <p:cNvSpPr/>
          <p:nvPr/>
        </p:nvSpPr>
        <p:spPr>
          <a:xfrm>
            <a:off x="5327952" y="3586646"/>
            <a:ext cx="330585" cy="433880"/>
          </a:xfrm>
          <a:prstGeom prst="can">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cxnSp>
        <p:nvCxnSpPr>
          <p:cNvPr id="23" name="Straight Arrow Connector 22"/>
          <p:cNvCxnSpPr/>
          <p:nvPr/>
        </p:nvCxnSpPr>
        <p:spPr>
          <a:xfrm flipH="1">
            <a:off x="3577887" y="4182570"/>
            <a:ext cx="459704" cy="149922"/>
          </a:xfrm>
          <a:prstGeom prst="straightConnector1">
            <a:avLst/>
          </a:prstGeom>
          <a:ln w="3810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Can 23"/>
          <p:cNvSpPr/>
          <p:nvPr/>
        </p:nvSpPr>
        <p:spPr>
          <a:xfrm rot="5749072">
            <a:off x="4737363" y="3189092"/>
            <a:ext cx="451295" cy="334373"/>
          </a:xfrm>
          <a:prstGeom prst="can">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SVI</a:t>
            </a:r>
            <a:endParaRPr lang="en-US" sz="1200" dirty="0">
              <a:solidFill>
                <a:schemeClr val="tx1"/>
              </a:solidFill>
            </a:endParaRPr>
          </a:p>
        </p:txBody>
      </p:sp>
      <p:sp>
        <p:nvSpPr>
          <p:cNvPr id="25" name="Oval 24"/>
          <p:cNvSpPr/>
          <p:nvPr/>
        </p:nvSpPr>
        <p:spPr>
          <a:xfrm>
            <a:off x="3732388" y="2494923"/>
            <a:ext cx="610405" cy="459325"/>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smtClean="0">
                <a:solidFill>
                  <a:schemeClr val="tx1"/>
                </a:solidFill>
              </a:rPr>
              <a:t>R1</a:t>
            </a:r>
            <a:endParaRPr lang="en-US" sz="1400" dirty="0">
              <a:solidFill>
                <a:schemeClr val="tx1"/>
              </a:solidFill>
            </a:endParaRPr>
          </a:p>
        </p:txBody>
      </p:sp>
      <p:sp>
        <p:nvSpPr>
          <p:cNvPr id="26" name="Can 25"/>
          <p:cNvSpPr/>
          <p:nvPr/>
        </p:nvSpPr>
        <p:spPr>
          <a:xfrm rot="19562524">
            <a:off x="4090567" y="2838670"/>
            <a:ext cx="445507" cy="334373"/>
          </a:xfrm>
          <a:prstGeom prst="can">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100" dirty="0" smtClean="0">
                <a:solidFill>
                  <a:schemeClr val="tx1"/>
                </a:solidFill>
              </a:rPr>
              <a:t>I/F 1</a:t>
            </a:r>
            <a:endParaRPr lang="en-US" sz="1100" dirty="0">
              <a:solidFill>
                <a:schemeClr val="tx1"/>
              </a:solidFill>
            </a:endParaRPr>
          </a:p>
        </p:txBody>
      </p:sp>
      <p:cxnSp>
        <p:nvCxnSpPr>
          <p:cNvPr id="27" name="Straight Arrow Connector 26"/>
          <p:cNvCxnSpPr>
            <a:stCxn id="26" idx="3"/>
          </p:cNvCxnSpPr>
          <p:nvPr/>
        </p:nvCxnSpPr>
        <p:spPr>
          <a:xfrm>
            <a:off x="4406709" y="3144529"/>
            <a:ext cx="392350" cy="218536"/>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flipH="1">
            <a:off x="3882308" y="4740587"/>
            <a:ext cx="1150729" cy="253916"/>
          </a:xfrm>
          <a:prstGeom prst="rect">
            <a:avLst/>
          </a:prstGeom>
          <a:ln w="12700">
            <a:noFill/>
          </a:ln>
        </p:spPr>
        <p:style>
          <a:lnRef idx="1">
            <a:schemeClr val="accent1"/>
          </a:lnRef>
          <a:fillRef idx="0">
            <a:schemeClr val="accent1"/>
          </a:fillRef>
          <a:effectRef idx="0">
            <a:schemeClr val="accent1"/>
          </a:effectRef>
          <a:fontRef idx="minor">
            <a:schemeClr val="tx1"/>
          </a:fontRef>
        </p:style>
        <p:txBody>
          <a:bodyPr wrap="square">
            <a:spAutoFit/>
          </a:bodyPr>
          <a:lstStyle/>
          <a:p>
            <a:pPr algn="ctr" fontAlgn="auto">
              <a:spcBef>
                <a:spcPts val="0"/>
              </a:spcBef>
              <a:spcAft>
                <a:spcPts val="0"/>
              </a:spcAft>
              <a:defRPr/>
            </a:pPr>
            <a:r>
              <a:rPr lang="en-US" sz="1050" b="1" dirty="0" smtClean="0"/>
              <a:t>INT-ETH 0/8</a:t>
            </a:r>
            <a:endParaRPr lang="en-US" sz="1050" b="1" dirty="0"/>
          </a:p>
        </p:txBody>
      </p:sp>
      <p:cxnSp>
        <p:nvCxnSpPr>
          <p:cNvPr id="29" name="Straight Arrow Connector 28"/>
          <p:cNvCxnSpPr/>
          <p:nvPr/>
        </p:nvCxnSpPr>
        <p:spPr>
          <a:xfrm flipV="1">
            <a:off x="4896852" y="4674767"/>
            <a:ext cx="1" cy="349744"/>
          </a:xfrm>
          <a:prstGeom prst="straightConnector1">
            <a:avLst/>
          </a:prstGeom>
          <a:ln w="3810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flipH="1">
            <a:off x="6467756" y="4717044"/>
            <a:ext cx="1150729" cy="253916"/>
          </a:xfrm>
          <a:prstGeom prst="rect">
            <a:avLst/>
          </a:prstGeom>
          <a:ln w="12700">
            <a:noFill/>
          </a:ln>
        </p:spPr>
        <p:style>
          <a:lnRef idx="1">
            <a:schemeClr val="accent1"/>
          </a:lnRef>
          <a:fillRef idx="0">
            <a:schemeClr val="accent1"/>
          </a:fillRef>
          <a:effectRef idx="0">
            <a:schemeClr val="accent1"/>
          </a:effectRef>
          <a:fontRef idx="minor">
            <a:schemeClr val="tx1"/>
          </a:fontRef>
        </p:style>
        <p:txBody>
          <a:bodyPr wrap="square">
            <a:spAutoFit/>
          </a:bodyPr>
          <a:lstStyle/>
          <a:p>
            <a:pPr algn="ctr" fontAlgn="auto">
              <a:spcBef>
                <a:spcPts val="0"/>
              </a:spcBef>
              <a:spcAft>
                <a:spcPts val="0"/>
              </a:spcAft>
              <a:defRPr/>
            </a:pPr>
            <a:r>
              <a:rPr lang="en-US" sz="1050" b="1" dirty="0" smtClean="0"/>
              <a:t>INT-ETH 0/7</a:t>
            </a:r>
            <a:endParaRPr lang="en-US" sz="1050" b="1" dirty="0"/>
          </a:p>
        </p:txBody>
      </p:sp>
      <p:cxnSp>
        <p:nvCxnSpPr>
          <p:cNvPr id="31" name="Straight Arrow Connector 30"/>
          <p:cNvCxnSpPr>
            <a:stCxn id="22" idx="0"/>
            <a:endCxn id="24" idx="0"/>
          </p:cNvCxnSpPr>
          <p:nvPr/>
        </p:nvCxnSpPr>
        <p:spPr>
          <a:xfrm flipH="1" flipV="1">
            <a:off x="5046173" y="3364753"/>
            <a:ext cx="447072" cy="304539"/>
          </a:xfrm>
          <a:prstGeom prst="straightConnector1">
            <a:avLst/>
          </a:prstGeom>
          <a:ln w="3810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7" name="Rounded Rectangle 36"/>
          <p:cNvSpPr/>
          <p:nvPr/>
        </p:nvSpPr>
        <p:spPr>
          <a:xfrm>
            <a:off x="4391891" y="5251712"/>
            <a:ext cx="2809588" cy="207498"/>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smtClean="0">
                <a:solidFill>
                  <a:schemeClr val="tx1"/>
                </a:solidFill>
              </a:rPr>
              <a:t>ovs</a:t>
            </a:r>
            <a:endParaRPr lang="he-IL" sz="1600" dirty="0" smtClean="0">
              <a:solidFill>
                <a:schemeClr val="tx1"/>
              </a:solidFill>
            </a:endParaRPr>
          </a:p>
        </p:txBody>
      </p:sp>
    </p:spTree>
    <p:extLst>
      <p:ext uri="{BB962C8B-B14F-4D97-AF65-F5344CB8AC3E}">
        <p14:creationId xmlns:p14="http://schemas.microsoft.com/office/powerpoint/2010/main" xmlns="" val="2740626308"/>
      </p:ext>
    </p:extLst>
  </p:cSld>
  <p:clrMapOvr>
    <a:masterClrMapping/>
  </p:clrMapOvr>
  <p:transition>
    <p:fade/>
  </p:transition>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X86 - Preliminary configuration 	</a:t>
            </a:r>
            <a:endParaRPr lang="en-US" dirty="0"/>
          </a:p>
        </p:txBody>
      </p:sp>
      <p:sp>
        <p:nvSpPr>
          <p:cNvPr id="3" name="Text Placeholder 2"/>
          <p:cNvSpPr>
            <a:spLocks noGrp="1"/>
          </p:cNvSpPr>
          <p:nvPr>
            <p:ph type="body" sz="quarter" idx="10"/>
          </p:nvPr>
        </p:nvSpPr>
        <p:spPr/>
        <p:txBody>
          <a:bodyPr/>
          <a:lstStyle/>
          <a:p>
            <a:r>
              <a:rPr lang="en-US" dirty="0" smtClean="0"/>
              <a:t>In order to enter the x86 via the ETX-2i CLI, type the following command:</a:t>
            </a:r>
          </a:p>
          <a:p>
            <a:endParaRPr lang="en-US" dirty="0"/>
          </a:p>
          <a:p>
            <a:endParaRPr lang="en-US" dirty="0" smtClean="0"/>
          </a:p>
          <a:p>
            <a:r>
              <a:rPr lang="en-US" dirty="0" smtClean="0"/>
              <a:t>The login user and password:</a:t>
            </a:r>
          </a:p>
          <a:p>
            <a:pPr lvl="1"/>
            <a:r>
              <a:rPr lang="en-US" dirty="0" smtClean="0"/>
              <a:t>User: </a:t>
            </a:r>
            <a:r>
              <a:rPr lang="en-US" dirty="0" smtClean="0">
                <a:solidFill>
                  <a:srgbClr val="0000FF"/>
                </a:solidFill>
              </a:rPr>
              <a:t>rad</a:t>
            </a:r>
          </a:p>
          <a:p>
            <a:pPr lvl="1"/>
            <a:r>
              <a:rPr lang="en-US" dirty="0" smtClean="0"/>
              <a:t>Password: </a:t>
            </a:r>
            <a:r>
              <a:rPr lang="en-US" dirty="0" smtClean="0">
                <a:solidFill>
                  <a:srgbClr val="0000FF"/>
                </a:solidFill>
              </a:rPr>
              <a:t>rad123</a:t>
            </a:r>
          </a:p>
        </p:txBody>
      </p:sp>
      <p:sp>
        <p:nvSpPr>
          <p:cNvPr id="4" name="Rectangle 3"/>
          <p:cNvSpPr/>
          <p:nvPr/>
        </p:nvSpPr>
        <p:spPr>
          <a:xfrm>
            <a:off x="361378" y="2345982"/>
            <a:ext cx="8023539" cy="369332"/>
          </a:xfrm>
          <a:prstGeom prst="rect">
            <a:avLst/>
          </a:prstGeom>
        </p:spPr>
        <p:txBody>
          <a:bodyPr wrap="square">
            <a:spAutoFit/>
          </a:bodyPr>
          <a:lstStyle/>
          <a:p>
            <a:pPr marL="457200" marR="0">
              <a:spcBef>
                <a:spcPts val="100"/>
              </a:spcBef>
              <a:spcAft>
                <a:spcPts val="100"/>
              </a:spcAft>
              <a:tabLst>
                <a:tab pos="1710690" algn="l"/>
                <a:tab pos="2160270" algn="l"/>
                <a:tab pos="4140835" algn="l"/>
              </a:tabLst>
            </a:pPr>
            <a:r>
              <a:rPr lang="en-US" b="1" dirty="0" smtClean="0">
                <a:latin typeface="Courier New" panose="02070309020205020404" pitchFamily="49" charset="0"/>
                <a:ea typeface="MS UI Gothic" panose="020B0600070205080204" pitchFamily="34" charset="-128"/>
              </a:rPr>
              <a:t>ETX-2i# </a:t>
            </a:r>
            <a:r>
              <a:rPr lang="en-US" b="1" i="1" dirty="0" smtClean="0">
                <a:solidFill>
                  <a:srgbClr val="0000FF"/>
                </a:solidFill>
                <a:latin typeface="Courier New" panose="02070309020205020404" pitchFamily="49" charset="0"/>
                <a:ea typeface="MS UI Gothic" panose="020B0600070205080204" pitchFamily="34" charset="-128"/>
              </a:rPr>
              <a:t>configure </a:t>
            </a:r>
            <a:r>
              <a:rPr lang="en-US" b="1" i="1" dirty="0">
                <a:solidFill>
                  <a:srgbClr val="0000FF"/>
                </a:solidFill>
                <a:latin typeface="Courier New" panose="02070309020205020404" pitchFamily="49" charset="0"/>
                <a:ea typeface="MS UI Gothic" panose="020B0600070205080204" pitchFamily="34" charset="-128"/>
              </a:rPr>
              <a:t>chassis </a:t>
            </a:r>
            <a:r>
              <a:rPr lang="en-US" b="1" i="1" dirty="0" err="1">
                <a:solidFill>
                  <a:srgbClr val="0000FF"/>
                </a:solidFill>
                <a:latin typeface="Courier New" panose="02070309020205020404" pitchFamily="49" charset="0"/>
                <a:ea typeface="MS UI Gothic" panose="020B0600070205080204" pitchFamily="34" charset="-128"/>
              </a:rPr>
              <a:t>ve</a:t>
            </a:r>
            <a:r>
              <a:rPr lang="en-US" b="1" i="1" dirty="0">
                <a:solidFill>
                  <a:srgbClr val="0000FF"/>
                </a:solidFill>
                <a:latin typeface="Courier New" panose="02070309020205020404" pitchFamily="49" charset="0"/>
                <a:ea typeface="MS UI Gothic" panose="020B0600070205080204" pitchFamily="34" charset="-128"/>
              </a:rPr>
              <a:t>-module remote-terminal</a:t>
            </a:r>
            <a:endParaRPr lang="en-US" sz="1600" b="1" i="1" dirty="0">
              <a:solidFill>
                <a:srgbClr val="0000FF"/>
              </a:solidFill>
              <a:effectLst/>
              <a:latin typeface="Courier New" panose="02070309020205020404" pitchFamily="49" charset="0"/>
              <a:ea typeface="MS UI Gothic" panose="020B0600070205080204" pitchFamily="34" charset="-128"/>
            </a:endParaRPr>
          </a:p>
        </p:txBody>
      </p:sp>
      <p:pic>
        <p:nvPicPr>
          <p:cNvPr id="5" name="Picture 4"/>
          <p:cNvPicPr>
            <a:picLocks noChangeAspect="1"/>
          </p:cNvPicPr>
          <p:nvPr/>
        </p:nvPicPr>
        <p:blipFill rotWithShape="1">
          <a:blip r:embed="rId2" cstate="print"/>
          <a:srcRect l="657" t="45809" r="18151" b="19240"/>
          <a:stretch/>
        </p:blipFill>
        <p:spPr>
          <a:xfrm>
            <a:off x="257577" y="4470645"/>
            <a:ext cx="8546089" cy="20360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103031" y="6038155"/>
            <a:ext cx="2189408" cy="2402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670256702"/>
      </p:ext>
    </p:extLst>
  </p:cSld>
  <p:clrMapOvr>
    <a:masterClrMapping/>
  </p:clrMapOvr>
  <p:transition>
    <p:fade/>
  </p:transition>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X86 - Preliminary configuration</a:t>
            </a:r>
          </a:p>
        </p:txBody>
      </p:sp>
      <p:sp>
        <p:nvSpPr>
          <p:cNvPr id="3" name="Text Placeholder 2"/>
          <p:cNvSpPr>
            <a:spLocks noGrp="1"/>
          </p:cNvSpPr>
          <p:nvPr>
            <p:ph type="body" sz="quarter" idx="10"/>
          </p:nvPr>
        </p:nvSpPr>
        <p:spPr>
          <a:xfrm>
            <a:off x="361378" y="1441421"/>
            <a:ext cx="8241709" cy="4711729"/>
          </a:xfrm>
        </p:spPr>
        <p:txBody>
          <a:bodyPr/>
          <a:lstStyle/>
          <a:p>
            <a:r>
              <a:rPr lang="en-US" dirty="0" smtClean="0"/>
              <a:t>The next step is to configure the IP address of:</a:t>
            </a:r>
          </a:p>
          <a:p>
            <a:pPr lvl="1"/>
            <a:r>
              <a:rPr lang="en-US" dirty="0" smtClean="0"/>
              <a:t>compute node</a:t>
            </a:r>
          </a:p>
          <a:p>
            <a:pPr lvl="1"/>
            <a:r>
              <a:rPr lang="en-US" dirty="0" smtClean="0"/>
              <a:t>subnet mask</a:t>
            </a:r>
          </a:p>
          <a:p>
            <a:pPr lvl="1"/>
            <a:r>
              <a:rPr lang="en-US" dirty="0" smtClean="0"/>
              <a:t>local default gateway</a:t>
            </a:r>
          </a:p>
          <a:p>
            <a:pPr lvl="1"/>
            <a:r>
              <a:rPr lang="en-US" dirty="0" err="1" smtClean="0"/>
              <a:t>Openstack</a:t>
            </a:r>
            <a:r>
              <a:rPr lang="en-US" dirty="0" smtClean="0"/>
              <a:t> controller</a:t>
            </a:r>
          </a:p>
          <a:p>
            <a:endParaRPr lang="en-US" dirty="0" smtClean="0"/>
          </a:p>
          <a:p>
            <a:r>
              <a:rPr lang="en-US" dirty="0" smtClean="0"/>
              <a:t>In this example, there is a pre-defined script that will configure the IP addresses of the relevant interfaces and will change the hostname as well:</a:t>
            </a:r>
          </a:p>
        </p:txBody>
      </p:sp>
      <p:sp>
        <p:nvSpPr>
          <p:cNvPr id="4" name="Rectangle 3"/>
          <p:cNvSpPr/>
          <p:nvPr/>
        </p:nvSpPr>
        <p:spPr>
          <a:xfrm>
            <a:off x="0" y="5050340"/>
            <a:ext cx="9079605" cy="923330"/>
          </a:xfrm>
          <a:prstGeom prst="rect">
            <a:avLst/>
          </a:prstGeom>
        </p:spPr>
        <p:txBody>
          <a:bodyPr wrap="square">
            <a:spAutoFit/>
          </a:bodyPr>
          <a:lstStyle/>
          <a:p>
            <a:pPr marL="457200" marR="0">
              <a:spcBef>
                <a:spcPts val="100"/>
              </a:spcBef>
              <a:spcAft>
                <a:spcPts val="100"/>
              </a:spcAft>
              <a:tabLst>
                <a:tab pos="1710690" algn="l"/>
                <a:tab pos="2160270" algn="l"/>
                <a:tab pos="4140835" algn="l"/>
              </a:tabLst>
            </a:pPr>
            <a:r>
              <a:rPr lang="en-US" b="1" dirty="0" smtClean="0">
                <a:latin typeface="Courier New" panose="02070309020205020404" pitchFamily="49" charset="0"/>
                <a:ea typeface="MS UI Gothic" panose="020B0600070205080204" pitchFamily="34" charset="-128"/>
              </a:rPr>
              <a:t>rad@2i-x86:~$ </a:t>
            </a:r>
            <a:r>
              <a:rPr lang="en-US" b="1" dirty="0" err="1" smtClean="0">
                <a:solidFill>
                  <a:srgbClr val="0000FF"/>
                </a:solidFill>
                <a:latin typeface="Courier New" panose="02070309020205020404" pitchFamily="49" charset="0"/>
                <a:ea typeface="MS UI Gothic" panose="020B0600070205080204" pitchFamily="34" charset="-128"/>
              </a:rPr>
              <a:t>dnfv-conf</a:t>
            </a:r>
            <a:r>
              <a:rPr lang="en-US" b="1" dirty="0" smtClean="0">
                <a:solidFill>
                  <a:srgbClr val="0000FF"/>
                </a:solidFill>
                <a:latin typeface="Courier New" panose="02070309020205020404" pitchFamily="49" charset="0"/>
                <a:ea typeface="MS UI Gothic" panose="020B0600070205080204" pitchFamily="34" charset="-128"/>
              </a:rPr>
              <a:t> </a:t>
            </a:r>
            <a:r>
              <a:rPr lang="en-US" b="1" dirty="0">
                <a:solidFill>
                  <a:srgbClr val="0000FF"/>
                </a:solidFill>
                <a:latin typeface="Courier New" panose="02070309020205020404" pitchFamily="49" charset="0"/>
                <a:ea typeface="MS UI Gothic" panose="020B0600070205080204" pitchFamily="34" charset="-128"/>
              </a:rPr>
              <a:t>--</a:t>
            </a:r>
            <a:r>
              <a:rPr lang="en-US" b="1" dirty="0" err="1">
                <a:solidFill>
                  <a:srgbClr val="0000FF"/>
                </a:solidFill>
                <a:latin typeface="Courier New" panose="02070309020205020404" pitchFamily="49" charset="0"/>
                <a:ea typeface="MS UI Gothic" panose="020B0600070205080204" pitchFamily="34" charset="-128"/>
              </a:rPr>
              <a:t>ip</a:t>
            </a:r>
            <a:r>
              <a:rPr lang="en-US" b="1" dirty="0" smtClean="0">
                <a:solidFill>
                  <a:srgbClr val="0000FF"/>
                </a:solidFill>
                <a:latin typeface="Courier New" panose="02070309020205020404" pitchFamily="49" charset="0"/>
                <a:ea typeface="MS UI Gothic" panose="020B0600070205080204" pitchFamily="34" charset="-128"/>
              </a:rPr>
              <a:t>=</a:t>
            </a:r>
            <a:r>
              <a:rPr lang="en-US" b="1" dirty="0" smtClean="0">
                <a:latin typeface="Courier New" panose="02070309020205020404" pitchFamily="49" charset="0"/>
                <a:ea typeface="MS UI Gothic" panose="020B0600070205080204" pitchFamily="34" charset="-128"/>
              </a:rPr>
              <a:t>{</a:t>
            </a:r>
            <a:r>
              <a:rPr lang="en-US" b="1" dirty="0">
                <a:latin typeface="Courier New" panose="02070309020205020404" pitchFamily="49" charset="0"/>
                <a:ea typeface="MS UI Gothic" panose="020B0600070205080204" pitchFamily="34" charset="-128"/>
              </a:rPr>
              <a:t>According to the Gr#} </a:t>
            </a:r>
            <a:r>
              <a:rPr lang="en-US" b="1" dirty="0">
                <a:solidFill>
                  <a:srgbClr val="0000FF"/>
                </a:solidFill>
                <a:latin typeface="Courier New" panose="02070309020205020404" pitchFamily="49" charset="0"/>
                <a:ea typeface="MS UI Gothic" panose="020B0600070205080204" pitchFamily="34" charset="-128"/>
              </a:rPr>
              <a:t>--mask=255.255.255.0</a:t>
            </a:r>
            <a:r>
              <a:rPr lang="en-US" b="1" dirty="0">
                <a:latin typeface="Courier New" panose="02070309020205020404" pitchFamily="49" charset="0"/>
                <a:ea typeface="MS UI Gothic" panose="020B0600070205080204" pitchFamily="34" charset="-128"/>
              </a:rPr>
              <a:t> </a:t>
            </a:r>
            <a:r>
              <a:rPr lang="en-US" b="1" dirty="0">
                <a:solidFill>
                  <a:srgbClr val="0000FF"/>
                </a:solidFill>
                <a:latin typeface="Courier New" panose="02070309020205020404" pitchFamily="49" charset="0"/>
                <a:ea typeface="MS UI Gothic" panose="020B0600070205080204" pitchFamily="34" charset="-128"/>
              </a:rPr>
              <a:t>--</a:t>
            </a:r>
            <a:r>
              <a:rPr lang="en-US" b="1" dirty="0" err="1">
                <a:solidFill>
                  <a:srgbClr val="0000FF"/>
                </a:solidFill>
                <a:latin typeface="Courier New" panose="02070309020205020404" pitchFamily="49" charset="0"/>
                <a:ea typeface="MS UI Gothic" panose="020B0600070205080204" pitchFamily="34" charset="-128"/>
              </a:rPr>
              <a:t>gw</a:t>
            </a:r>
            <a:r>
              <a:rPr lang="en-US" b="1" dirty="0">
                <a:solidFill>
                  <a:srgbClr val="0000FF"/>
                </a:solidFill>
                <a:latin typeface="Courier New" panose="02070309020205020404" pitchFamily="49" charset="0"/>
                <a:ea typeface="MS UI Gothic" panose="020B0600070205080204" pitchFamily="34" charset="-128"/>
              </a:rPr>
              <a:t>=172.17.195.1 --</a:t>
            </a:r>
            <a:r>
              <a:rPr lang="en-US" b="1" dirty="0" err="1">
                <a:solidFill>
                  <a:srgbClr val="0000FF"/>
                </a:solidFill>
                <a:latin typeface="Courier New" panose="02070309020205020404" pitchFamily="49" charset="0"/>
                <a:ea typeface="MS UI Gothic" panose="020B0600070205080204" pitchFamily="34" charset="-128"/>
              </a:rPr>
              <a:t>ip</a:t>
            </a:r>
            <a:r>
              <a:rPr lang="en-US" b="1" dirty="0">
                <a:solidFill>
                  <a:srgbClr val="0000FF"/>
                </a:solidFill>
                <a:latin typeface="Courier New" panose="02070309020205020404" pitchFamily="49" charset="0"/>
                <a:ea typeface="MS UI Gothic" panose="020B0600070205080204" pitchFamily="34" charset="-128"/>
              </a:rPr>
              <a:t>-ctrl=172.17.160.202 --hostname</a:t>
            </a:r>
            <a:r>
              <a:rPr lang="en-US" b="1" dirty="0" smtClean="0">
                <a:solidFill>
                  <a:srgbClr val="0000FF"/>
                </a:solidFill>
                <a:latin typeface="Courier New" panose="02070309020205020404" pitchFamily="49" charset="0"/>
                <a:ea typeface="MS UI Gothic" panose="020B0600070205080204" pitchFamily="34" charset="-128"/>
              </a:rPr>
              <a:t>=</a:t>
            </a:r>
            <a:r>
              <a:rPr lang="en-US" b="1" dirty="0" smtClean="0">
                <a:latin typeface="Courier New" panose="02070309020205020404" pitchFamily="49" charset="0"/>
                <a:ea typeface="MS UI Gothic" panose="020B0600070205080204" pitchFamily="34" charset="-128"/>
              </a:rPr>
              <a:t>{</a:t>
            </a:r>
            <a:r>
              <a:rPr lang="en-US" b="1" dirty="0">
                <a:latin typeface="Courier New" panose="02070309020205020404" pitchFamily="49" charset="0"/>
                <a:ea typeface="MS UI Gothic" panose="020B0600070205080204" pitchFamily="34" charset="-128"/>
              </a:rPr>
              <a:t>Gr# hostname</a:t>
            </a:r>
            <a:r>
              <a:rPr lang="en-US" b="1" dirty="0" smtClean="0">
                <a:latin typeface="Courier New" panose="02070309020205020404" pitchFamily="49" charset="0"/>
                <a:ea typeface="MS UI Gothic" panose="020B0600070205080204" pitchFamily="34" charset="-128"/>
              </a:rPr>
              <a:t>}</a:t>
            </a:r>
            <a:endParaRPr lang="en-US" sz="1600" b="1" dirty="0">
              <a:effectLst/>
              <a:latin typeface="Courier New" panose="02070309020205020404" pitchFamily="49" charset="0"/>
              <a:ea typeface="MS UI Gothic" panose="020B0600070205080204" pitchFamily="34" charset="-128"/>
            </a:endParaRPr>
          </a:p>
        </p:txBody>
      </p:sp>
    </p:spTree>
    <p:extLst>
      <p:ext uri="{BB962C8B-B14F-4D97-AF65-F5344CB8AC3E}">
        <p14:creationId xmlns:p14="http://schemas.microsoft.com/office/powerpoint/2010/main" xmlns="" val="2647107552"/>
      </p:ext>
    </p:extLst>
  </p:cSld>
  <p:clrMapOvr>
    <a:masterClrMapping/>
  </p:clrMapOvr>
  <p:transition>
    <p:fade/>
  </p:transition>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X86 - Preliminary configuration</a:t>
            </a:r>
          </a:p>
        </p:txBody>
      </p:sp>
      <p:sp>
        <p:nvSpPr>
          <p:cNvPr id="3" name="Text Placeholder 2"/>
          <p:cNvSpPr>
            <a:spLocks noGrp="1"/>
          </p:cNvSpPr>
          <p:nvPr>
            <p:ph type="body" sz="quarter" idx="10"/>
          </p:nvPr>
        </p:nvSpPr>
        <p:spPr>
          <a:xfrm>
            <a:off x="52282" y="1441421"/>
            <a:ext cx="2863710" cy="4711729"/>
          </a:xfrm>
        </p:spPr>
        <p:txBody>
          <a:bodyPr/>
          <a:lstStyle/>
          <a:p>
            <a:r>
              <a:rPr lang="en-US" dirty="0" smtClean="0"/>
              <a:t>The script will update the internal files and interfaces according to the inputs the user configured in the script</a:t>
            </a:r>
          </a:p>
          <a:p>
            <a:endParaRPr lang="en-US" dirty="0"/>
          </a:p>
          <a:p>
            <a:r>
              <a:rPr lang="en-US" dirty="0" smtClean="0"/>
              <a:t>After the updates are done the system will automatically reboot itself</a:t>
            </a:r>
            <a:endParaRPr lang="en-US" dirty="0"/>
          </a:p>
        </p:txBody>
      </p:sp>
      <p:pic>
        <p:nvPicPr>
          <p:cNvPr id="4" name="Picture 3"/>
          <p:cNvPicPr>
            <a:picLocks noChangeAspect="1"/>
          </p:cNvPicPr>
          <p:nvPr/>
        </p:nvPicPr>
        <p:blipFill rotWithShape="1">
          <a:blip r:embed="rId2" cstate="print"/>
          <a:srcRect r="1770"/>
          <a:stretch/>
        </p:blipFill>
        <p:spPr>
          <a:xfrm>
            <a:off x="2915992" y="1270984"/>
            <a:ext cx="6137856" cy="53721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2826608" y="2007068"/>
            <a:ext cx="6137087" cy="182800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826609" y="4095481"/>
            <a:ext cx="1062811" cy="21671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193607248"/>
      </p:ext>
    </p:extLst>
  </p:cSld>
  <p:clrMapOvr>
    <a:masterClrMapping/>
  </p:clrMapOvr>
  <p:transition>
    <p:fade/>
  </p:transition>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X86 - Preliminary configuration</a:t>
            </a:r>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rotWithShape="1">
          <a:blip r:embed="rId2" cstate="print"/>
          <a:srcRect r="10137"/>
          <a:stretch/>
        </p:blipFill>
        <p:spPr>
          <a:xfrm>
            <a:off x="51513" y="1321322"/>
            <a:ext cx="4417455" cy="5167162"/>
          </a:xfrm>
          <a:prstGeom prst="rect">
            <a:avLst/>
          </a:prstGeom>
          <a:ln>
            <a:noFill/>
          </a:ln>
          <a:effectLst>
            <a:outerShdw blurRad="292100" dist="139700" dir="2700000" algn="tl" rotWithShape="0">
              <a:srgbClr val="333333">
                <a:alpha val="65000"/>
              </a:srgbClr>
            </a:outerShdw>
          </a:effectLst>
        </p:spPr>
      </p:pic>
      <p:pic>
        <p:nvPicPr>
          <p:cNvPr id="102" name="Picture 101"/>
          <p:cNvPicPr>
            <a:picLocks noChangeAspect="1"/>
          </p:cNvPicPr>
          <p:nvPr/>
        </p:nvPicPr>
        <p:blipFill rotWithShape="1">
          <a:blip r:embed="rId3" cstate="print"/>
          <a:srcRect r="8307"/>
          <a:stretch/>
        </p:blipFill>
        <p:spPr>
          <a:xfrm>
            <a:off x="4555523" y="2277950"/>
            <a:ext cx="4461906" cy="4210534"/>
          </a:xfrm>
          <a:prstGeom prst="rect">
            <a:avLst/>
          </a:prstGeom>
          <a:ln>
            <a:noFill/>
          </a:ln>
          <a:effectLst>
            <a:outerShdw blurRad="292100" dist="139700" dir="2700000" algn="tl" rotWithShape="0">
              <a:srgbClr val="333333">
                <a:alpha val="65000"/>
              </a:srgbClr>
            </a:outerShdw>
          </a:effectLst>
        </p:spPr>
      </p:pic>
      <p:sp>
        <p:nvSpPr>
          <p:cNvPr id="103" name="Rectangle 102"/>
          <p:cNvSpPr/>
          <p:nvPr/>
        </p:nvSpPr>
        <p:spPr>
          <a:xfrm>
            <a:off x="25755" y="1308443"/>
            <a:ext cx="1931834" cy="16840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p:cNvSpPr/>
          <p:nvPr/>
        </p:nvSpPr>
        <p:spPr>
          <a:xfrm>
            <a:off x="4555523" y="3160854"/>
            <a:ext cx="4583766" cy="10119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Line Callout 2 104"/>
          <p:cNvSpPr/>
          <p:nvPr/>
        </p:nvSpPr>
        <p:spPr>
          <a:xfrm>
            <a:off x="4555523" y="1038293"/>
            <a:ext cx="4558008" cy="1151615"/>
          </a:xfrm>
          <a:prstGeom prst="borderCallout2">
            <a:avLst>
              <a:gd name="adj1" fmla="val 20492"/>
              <a:gd name="adj2" fmla="val -194"/>
              <a:gd name="adj3" fmla="val 20781"/>
              <a:gd name="adj4" fmla="val -21985"/>
              <a:gd name="adj5" fmla="val 33064"/>
              <a:gd name="adj6" fmla="val -54723"/>
            </a:avLst>
          </a:prstGeom>
          <a:solidFill>
            <a:srgbClr val="F29400"/>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Type the command ‘</a:t>
            </a:r>
            <a:r>
              <a:rPr lang="en-US" sz="1600" b="1" dirty="0" err="1" smtClean="0">
                <a:solidFill>
                  <a:srgbClr val="0000FF"/>
                </a:solidFill>
              </a:rPr>
              <a:t>Ifconfig</a:t>
            </a:r>
            <a:r>
              <a:rPr lang="en-US" sz="1600" dirty="0" smtClean="0">
                <a:solidFill>
                  <a:schemeClr val="tx1"/>
                </a:solidFill>
              </a:rPr>
              <a:t>’ to view the x86 interfaces. Validate that the compute IP address is configured under p4p2.100 (interface p4p2 with internal VLAN 100)</a:t>
            </a:r>
            <a:endParaRPr lang="en-US" sz="1400" b="1" dirty="0">
              <a:solidFill>
                <a:schemeClr val="tx1"/>
              </a:solidFill>
            </a:endParaRPr>
          </a:p>
        </p:txBody>
      </p:sp>
    </p:spTree>
    <p:extLst>
      <p:ext uri="{BB962C8B-B14F-4D97-AF65-F5344CB8AC3E}">
        <p14:creationId xmlns:p14="http://schemas.microsoft.com/office/powerpoint/2010/main" xmlns="" val="4059477140"/>
      </p:ext>
    </p:extLst>
  </p:cSld>
  <p:clrMapOvr>
    <a:masterClrMapping/>
  </p:clrMapOvr>
  <p:transition>
    <p:fade/>
  </p:transition>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X86 - Preliminary configuration</a:t>
            </a:r>
          </a:p>
        </p:txBody>
      </p:sp>
      <p:sp>
        <p:nvSpPr>
          <p:cNvPr id="3" name="Text Placeholder 2"/>
          <p:cNvSpPr>
            <a:spLocks noGrp="1"/>
          </p:cNvSpPr>
          <p:nvPr>
            <p:ph type="body" sz="quarter" idx="10"/>
          </p:nvPr>
        </p:nvSpPr>
        <p:spPr/>
        <p:txBody>
          <a:bodyPr/>
          <a:lstStyle/>
          <a:p>
            <a:r>
              <a:rPr lang="en-US" dirty="0" smtClean="0"/>
              <a:t>Verify Ping connectivity to:</a:t>
            </a:r>
          </a:p>
          <a:p>
            <a:pPr lvl="1"/>
            <a:r>
              <a:rPr lang="en-US" dirty="0" smtClean="0"/>
              <a:t>The </a:t>
            </a:r>
            <a:r>
              <a:rPr lang="en-US" dirty="0"/>
              <a:t>default </a:t>
            </a:r>
            <a:r>
              <a:rPr lang="en-US" dirty="0" smtClean="0"/>
              <a:t>GW</a:t>
            </a:r>
          </a:p>
          <a:p>
            <a:pPr lvl="1"/>
            <a:r>
              <a:rPr lang="en-US" dirty="0" smtClean="0"/>
              <a:t>The </a:t>
            </a:r>
            <a:r>
              <a:rPr lang="en-US" dirty="0" err="1"/>
              <a:t>Openstack</a:t>
            </a:r>
            <a:r>
              <a:rPr lang="en-US" dirty="0"/>
              <a:t> </a:t>
            </a:r>
            <a:r>
              <a:rPr lang="en-US" dirty="0" smtClean="0"/>
              <a:t>controller</a:t>
            </a:r>
          </a:p>
          <a:p>
            <a:pPr lvl="1"/>
            <a:endParaRPr lang="en-US" dirty="0"/>
          </a:p>
          <a:p>
            <a:pPr lvl="1"/>
            <a:endParaRPr lang="en-US" dirty="0" smtClean="0"/>
          </a:p>
          <a:p>
            <a:pPr lvl="1"/>
            <a:endParaRPr lang="en-US" dirty="0"/>
          </a:p>
          <a:p>
            <a:pPr lvl="1"/>
            <a:endParaRPr lang="en-US" dirty="0" smtClean="0"/>
          </a:p>
          <a:p>
            <a:pPr lvl="1"/>
            <a:endParaRPr lang="en-US" dirty="0"/>
          </a:p>
          <a:p>
            <a:pPr lvl="1"/>
            <a:endParaRPr lang="en-US" dirty="0" smtClean="0"/>
          </a:p>
          <a:p>
            <a:pPr lvl="1"/>
            <a:endParaRPr lang="en-US" dirty="0"/>
          </a:p>
          <a:p>
            <a:pPr lvl="1"/>
            <a:endParaRPr lang="en-US" dirty="0" smtClean="0"/>
          </a:p>
          <a:p>
            <a:pPr lvl="1"/>
            <a:r>
              <a:rPr lang="en-US" dirty="0" smtClean="0"/>
              <a:t>In order to go back to the ETX-2i CLI use press the following keyboard keys at once:</a:t>
            </a:r>
          </a:p>
          <a:p>
            <a:pPr lvl="2"/>
            <a:r>
              <a:rPr lang="en-US" sz="2400" b="1" dirty="0" smtClean="0">
                <a:solidFill>
                  <a:srgbClr val="0000FF"/>
                </a:solidFill>
              </a:rPr>
              <a:t>Ctrl</a:t>
            </a:r>
            <a:r>
              <a:rPr lang="en-US" dirty="0" smtClean="0"/>
              <a:t> + </a:t>
            </a:r>
            <a:r>
              <a:rPr lang="en-US" sz="2400" b="1" dirty="0" smtClean="0">
                <a:solidFill>
                  <a:srgbClr val="0000FF"/>
                </a:solidFill>
              </a:rPr>
              <a:t>shift</a:t>
            </a:r>
            <a:r>
              <a:rPr lang="en-US" dirty="0" smtClean="0"/>
              <a:t> + </a:t>
            </a:r>
            <a:r>
              <a:rPr lang="en-US" sz="2400" b="1" dirty="0" smtClean="0">
                <a:solidFill>
                  <a:srgbClr val="0000FF"/>
                </a:solidFill>
              </a:rPr>
              <a:t>-</a:t>
            </a:r>
            <a:endParaRPr lang="en-US" sz="2400" b="1" dirty="0">
              <a:solidFill>
                <a:srgbClr val="0000FF"/>
              </a:solidFill>
            </a:endParaRPr>
          </a:p>
        </p:txBody>
      </p:sp>
      <p:pic>
        <p:nvPicPr>
          <p:cNvPr id="4" name="Picture 3"/>
          <p:cNvPicPr>
            <a:picLocks noChangeAspect="1"/>
          </p:cNvPicPr>
          <p:nvPr/>
        </p:nvPicPr>
        <p:blipFill rotWithShape="1">
          <a:blip r:embed="rId2" cstate="print"/>
          <a:srcRect r="20642"/>
          <a:stretch/>
        </p:blipFill>
        <p:spPr>
          <a:xfrm>
            <a:off x="1225504" y="2646071"/>
            <a:ext cx="5893035" cy="26342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1224412093"/>
      </p:ext>
    </p:extLst>
  </p:cSld>
  <p:clrMapOvr>
    <a:masterClrMapping/>
  </p:clrMapOvr>
  <p:transition>
    <p:fade/>
  </p:transition>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946" y="1180383"/>
            <a:ext cx="7648867" cy="2056285"/>
          </a:xfrm>
        </p:spPr>
        <p:txBody>
          <a:bodyPr/>
          <a:lstStyle/>
          <a:p>
            <a:r>
              <a:rPr lang="en-US" dirty="0" smtClean="0"/>
              <a:t>VNF Configuration </a:t>
            </a:r>
            <a:endParaRPr lang="en-US" dirty="0"/>
          </a:p>
        </p:txBody>
      </p:sp>
      <p:pic>
        <p:nvPicPr>
          <p:cNvPr id="3" name="Picture 2"/>
          <p:cNvPicPr>
            <a:picLocks noChangeAspect="1"/>
          </p:cNvPicPr>
          <p:nvPr/>
        </p:nvPicPr>
        <p:blipFill>
          <a:blip r:embed="rId2" cstate="print"/>
          <a:stretch>
            <a:fillRect/>
          </a:stretch>
        </p:blipFill>
        <p:spPr>
          <a:xfrm>
            <a:off x="788171" y="2105025"/>
            <a:ext cx="6677950" cy="1057650"/>
          </a:xfrm>
          <a:prstGeom prst="rect">
            <a:avLst/>
          </a:prstGeom>
        </p:spPr>
      </p:pic>
    </p:spTree>
    <p:extLst>
      <p:ext uri="{BB962C8B-B14F-4D97-AF65-F5344CB8AC3E}">
        <p14:creationId xmlns:p14="http://schemas.microsoft.com/office/powerpoint/2010/main" xmlns="" val="2152519873"/>
      </p:ext>
    </p:extLst>
  </p:cSld>
  <p:clrMapOvr>
    <a:masterClrMapping/>
  </p:clrMapOvr>
  <p:transition>
    <p:fade/>
  </p:transition>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Virtualization Components </a:t>
            </a:r>
            <a:r>
              <a:rPr lang="en-US" dirty="0" smtClean="0"/>
              <a:t>Dependencies</a:t>
            </a:r>
            <a:endParaRPr lang="en-US" dirty="0"/>
          </a:p>
        </p:txBody>
      </p:sp>
      <p:graphicFrame>
        <p:nvGraphicFramePr>
          <p:cNvPr id="8" name="Diagram 7"/>
          <p:cNvGraphicFramePr/>
          <p:nvPr/>
        </p:nvGraphicFramePr>
        <p:xfrm>
          <a:off x="2673036" y="2792428"/>
          <a:ext cx="4180438" cy="22203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Isosceles Triangle 8"/>
          <p:cNvSpPr/>
          <p:nvPr/>
        </p:nvSpPr>
        <p:spPr>
          <a:xfrm>
            <a:off x="2485177" y="2238276"/>
            <a:ext cx="4556156" cy="448148"/>
          </a:xfrm>
          <a:prstGeom prst="triangle">
            <a:avLst/>
          </a:prstGeom>
          <a:solidFill>
            <a:srgbClr val="C9D20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TextBox 4"/>
          <p:cNvSpPr txBox="1"/>
          <p:nvPr/>
        </p:nvSpPr>
        <p:spPr>
          <a:xfrm>
            <a:off x="115252" y="5630074"/>
            <a:ext cx="2457450" cy="1169551"/>
          </a:xfrm>
          <a:prstGeom prst="rect">
            <a:avLst/>
          </a:prstGeom>
          <a:noFill/>
        </p:spPr>
        <p:txBody>
          <a:bodyPr wrap="square" rtlCol="0">
            <a:spAutoFit/>
          </a:bodyPr>
          <a:lstStyle/>
          <a:p>
            <a:r>
              <a:rPr lang="en-US" sz="1400" b="1" i="1" dirty="0"/>
              <a:t>Flavor</a:t>
            </a:r>
            <a:r>
              <a:rPr lang="en-US" sz="1400" dirty="0"/>
              <a:t> – Set of HW parameters that the will be assigned by the </a:t>
            </a:r>
            <a:r>
              <a:rPr lang="en-US" sz="1400" b="1" i="1" dirty="0"/>
              <a:t>X86</a:t>
            </a:r>
            <a:r>
              <a:rPr lang="en-US" sz="1400" dirty="0"/>
              <a:t> In order to manage the VNF Image (Depends on the </a:t>
            </a:r>
            <a:r>
              <a:rPr lang="en-US" sz="1400" b="1" i="1" dirty="0"/>
              <a:t>X86</a:t>
            </a:r>
            <a:r>
              <a:rPr lang="en-US" sz="1400" dirty="0"/>
              <a:t> HW capabilities)</a:t>
            </a:r>
          </a:p>
        </p:txBody>
      </p:sp>
      <p:sp>
        <p:nvSpPr>
          <p:cNvPr id="6" name="Down Arrow 5"/>
          <p:cNvSpPr/>
          <p:nvPr/>
        </p:nvSpPr>
        <p:spPr>
          <a:xfrm rot="14180678" flipV="1">
            <a:off x="1990948" y="4476900"/>
            <a:ext cx="238523" cy="14926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Box 6"/>
          <p:cNvSpPr txBox="1"/>
          <p:nvPr/>
        </p:nvSpPr>
        <p:spPr>
          <a:xfrm>
            <a:off x="25120" y="3205208"/>
            <a:ext cx="2177148" cy="1815882"/>
          </a:xfrm>
          <a:prstGeom prst="rect">
            <a:avLst/>
          </a:prstGeom>
          <a:noFill/>
        </p:spPr>
        <p:txBody>
          <a:bodyPr wrap="square" rtlCol="0">
            <a:spAutoFit/>
          </a:bodyPr>
          <a:lstStyle/>
          <a:p>
            <a:r>
              <a:rPr lang="en-US" sz="1400" b="1" i="1" dirty="0"/>
              <a:t>Image</a:t>
            </a:r>
            <a:r>
              <a:rPr lang="en-US" sz="1400" dirty="0"/>
              <a:t> – contains the Image file + set of HW parameters that will be assigned from the VNF </a:t>
            </a:r>
            <a:r>
              <a:rPr lang="en-US" sz="1400" b="1" i="1" dirty="0"/>
              <a:t>flavor</a:t>
            </a:r>
            <a:r>
              <a:rPr lang="en-US" sz="1400" dirty="0"/>
              <a:t> capabilities</a:t>
            </a:r>
            <a:br>
              <a:rPr lang="en-US" sz="1400" dirty="0"/>
            </a:br>
            <a:r>
              <a:rPr lang="en-US" sz="1400" dirty="0"/>
              <a:t>Multiple </a:t>
            </a:r>
            <a:r>
              <a:rPr lang="en-US" sz="1400" b="1" i="1" dirty="0"/>
              <a:t>Flavors</a:t>
            </a:r>
            <a:r>
              <a:rPr lang="en-US" sz="1400" dirty="0"/>
              <a:t> can be assigned to a single VNF </a:t>
            </a:r>
            <a:r>
              <a:rPr lang="en-US" sz="1400" b="1" i="1" dirty="0"/>
              <a:t>image</a:t>
            </a:r>
            <a:r>
              <a:rPr lang="en-US" sz="1400" dirty="0"/>
              <a:t>.</a:t>
            </a:r>
          </a:p>
        </p:txBody>
      </p:sp>
      <p:sp>
        <p:nvSpPr>
          <p:cNvPr id="10" name="Down Arrow 9"/>
          <p:cNvSpPr/>
          <p:nvPr/>
        </p:nvSpPr>
        <p:spPr>
          <a:xfrm rot="5400000">
            <a:off x="2154972" y="3824582"/>
            <a:ext cx="262790" cy="7733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Down Arrow 10"/>
          <p:cNvSpPr/>
          <p:nvPr/>
        </p:nvSpPr>
        <p:spPr>
          <a:xfrm rot="6986787">
            <a:off x="1841075" y="2100658"/>
            <a:ext cx="236789" cy="14337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Box 11"/>
          <p:cNvSpPr txBox="1"/>
          <p:nvPr/>
        </p:nvSpPr>
        <p:spPr>
          <a:xfrm>
            <a:off x="115252" y="1307033"/>
            <a:ext cx="2557783" cy="1169551"/>
          </a:xfrm>
          <a:prstGeom prst="rect">
            <a:avLst/>
          </a:prstGeom>
          <a:noFill/>
        </p:spPr>
        <p:txBody>
          <a:bodyPr wrap="square" rtlCol="0">
            <a:spAutoFit/>
          </a:bodyPr>
          <a:lstStyle/>
          <a:p>
            <a:r>
              <a:rPr lang="en-US" sz="1400" b="1" i="1" dirty="0"/>
              <a:t>Instance</a:t>
            </a:r>
            <a:r>
              <a:rPr lang="en-US" sz="1400" dirty="0"/>
              <a:t> – Contains Image and assigned Flavor, downloaded to the ETX-2i Device + MNG flows. Contains only single </a:t>
            </a:r>
            <a:r>
              <a:rPr lang="en-US" sz="1400" b="1" i="1" dirty="0"/>
              <a:t>image</a:t>
            </a:r>
            <a:r>
              <a:rPr lang="en-US" sz="1400" dirty="0"/>
              <a:t> and a specific </a:t>
            </a:r>
            <a:r>
              <a:rPr lang="en-US" sz="1400" b="1" i="1" dirty="0"/>
              <a:t>flavor</a:t>
            </a:r>
            <a:r>
              <a:rPr lang="en-US" sz="1400" dirty="0"/>
              <a:t>.</a:t>
            </a:r>
          </a:p>
        </p:txBody>
      </p:sp>
      <p:sp>
        <p:nvSpPr>
          <p:cNvPr id="13" name="Down Arrow 12"/>
          <p:cNvSpPr/>
          <p:nvPr/>
        </p:nvSpPr>
        <p:spPr>
          <a:xfrm rot="17581539">
            <a:off x="7245998" y="2644812"/>
            <a:ext cx="226689" cy="108004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Box 13"/>
          <p:cNvSpPr txBox="1"/>
          <p:nvPr/>
        </p:nvSpPr>
        <p:spPr>
          <a:xfrm>
            <a:off x="7283821" y="3500378"/>
            <a:ext cx="1860179" cy="1600438"/>
          </a:xfrm>
          <a:prstGeom prst="rect">
            <a:avLst/>
          </a:prstGeom>
          <a:noFill/>
        </p:spPr>
        <p:txBody>
          <a:bodyPr wrap="square" rtlCol="0">
            <a:spAutoFit/>
          </a:bodyPr>
          <a:lstStyle/>
          <a:p>
            <a:r>
              <a:rPr lang="en-US" sz="1400" b="1" i="1" dirty="0"/>
              <a:t>Service</a:t>
            </a:r>
            <a:r>
              <a:rPr lang="en-US" sz="1400" dirty="0"/>
              <a:t> – contains the </a:t>
            </a:r>
            <a:r>
              <a:rPr lang="en-US" sz="1400" b="1" i="1" dirty="0"/>
              <a:t>instance</a:t>
            </a:r>
            <a:r>
              <a:rPr lang="en-US" sz="1400" dirty="0"/>
              <a:t>, downloaded to the device and creating traffic flows (Depends on </a:t>
            </a:r>
            <a:r>
              <a:rPr lang="en-US" sz="1400" b="1" i="1" dirty="0"/>
              <a:t>S_VLAN, C_VLAN </a:t>
            </a:r>
            <a:r>
              <a:rPr lang="en-US" sz="1400" dirty="0"/>
              <a:t>and </a:t>
            </a:r>
            <a:r>
              <a:rPr lang="en-US" sz="1400" b="1" i="1" dirty="0"/>
              <a:t>UNI/NNI</a:t>
            </a:r>
            <a:r>
              <a:rPr lang="en-US" sz="1400" dirty="0"/>
              <a:t> ports configurations)</a:t>
            </a:r>
          </a:p>
        </p:txBody>
      </p:sp>
      <p:sp>
        <p:nvSpPr>
          <p:cNvPr id="15" name="Left Brace 14"/>
          <p:cNvSpPr/>
          <p:nvPr/>
        </p:nvSpPr>
        <p:spPr>
          <a:xfrm rot="16200000">
            <a:off x="5519738" y="3919538"/>
            <a:ext cx="171450" cy="245745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16" name="TextBox 15"/>
          <p:cNvSpPr txBox="1"/>
          <p:nvPr/>
        </p:nvSpPr>
        <p:spPr>
          <a:xfrm>
            <a:off x="4312343" y="5414630"/>
            <a:ext cx="2907083" cy="1384995"/>
          </a:xfrm>
          <a:prstGeom prst="rect">
            <a:avLst/>
          </a:prstGeom>
          <a:noFill/>
        </p:spPr>
        <p:txBody>
          <a:bodyPr wrap="square" rtlCol="0">
            <a:spAutoFit/>
          </a:bodyPr>
          <a:lstStyle/>
          <a:p>
            <a:r>
              <a:rPr lang="en-US" sz="1400" b="1" i="1" dirty="0"/>
              <a:t>Networks</a:t>
            </a:r>
            <a:r>
              <a:rPr lang="en-US" sz="1400" dirty="0"/>
              <a:t> – assigned to the Instance in order to connect it to the </a:t>
            </a:r>
            <a:r>
              <a:rPr lang="en-US" sz="1400" b="1" i="1" dirty="0"/>
              <a:t>UNI</a:t>
            </a:r>
            <a:r>
              <a:rPr lang="en-US" sz="1400" dirty="0"/>
              <a:t>, </a:t>
            </a:r>
            <a:r>
              <a:rPr lang="en-US" sz="1400" b="1" i="1" dirty="0"/>
              <a:t>NNI</a:t>
            </a:r>
            <a:r>
              <a:rPr lang="en-US" sz="1400" dirty="0"/>
              <a:t> and </a:t>
            </a:r>
            <a:r>
              <a:rPr lang="en-US" sz="1400" b="1" i="1" dirty="0"/>
              <a:t>MNG</a:t>
            </a:r>
            <a:r>
              <a:rPr lang="en-US" sz="1400" dirty="0"/>
              <a:t> ports. Networks contains logical ports in the X86 + Logical MAC and IP addresses in the X86 Interfaces configuration.</a:t>
            </a:r>
          </a:p>
        </p:txBody>
      </p:sp>
    </p:spTree>
    <p:extLst>
      <p:ext uri="{BB962C8B-B14F-4D97-AF65-F5344CB8AC3E}">
        <p14:creationId xmlns:p14="http://schemas.microsoft.com/office/powerpoint/2010/main" xmlns="" val="4291073138"/>
      </p:ext>
    </p:extLst>
  </p:cSld>
  <p:clrMapOvr>
    <a:masterClrMapping/>
  </p:clrMapOvr>
  <p:transition>
    <p:fade/>
  </p:transition>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VNF Configuration Steps</a:t>
            </a:r>
            <a:endParaRPr lang="en-US" dirty="0"/>
          </a:p>
        </p:txBody>
      </p:sp>
      <p:sp>
        <p:nvSpPr>
          <p:cNvPr id="14" name="Text Placeholder 13"/>
          <p:cNvSpPr>
            <a:spLocks noGrp="1"/>
          </p:cNvSpPr>
          <p:nvPr>
            <p:ph type="body" sz="quarter" idx="10"/>
          </p:nvPr>
        </p:nvSpPr>
        <p:spPr>
          <a:xfrm>
            <a:off x="361378" y="1441421"/>
            <a:ext cx="8782622" cy="4711729"/>
          </a:xfrm>
        </p:spPr>
        <p:txBody>
          <a:bodyPr/>
          <a:lstStyle/>
          <a:p>
            <a:r>
              <a:rPr lang="en-US" dirty="0" smtClean="0"/>
              <a:t>The following presents the new GUI and the steps that are taken to configure the VNF:</a:t>
            </a:r>
          </a:p>
          <a:p>
            <a:pPr marL="914400" lvl="1" indent="-457200">
              <a:buFont typeface="+mj-lt"/>
              <a:buAutoNum type="arabicPeriod"/>
            </a:pPr>
            <a:r>
              <a:rPr lang="en-US" b="1" dirty="0" smtClean="0"/>
              <a:t>Topology</a:t>
            </a:r>
            <a:r>
              <a:rPr lang="en-US" dirty="0" smtClean="0"/>
              <a:t> : </a:t>
            </a:r>
            <a:r>
              <a:rPr lang="en-US" sz="1800" dirty="0" smtClean="0"/>
              <a:t>Adding the NE and links to the map and define the Compute Node IP</a:t>
            </a:r>
          </a:p>
          <a:p>
            <a:pPr marL="914400" lvl="1" indent="-457200">
              <a:buFont typeface="+mj-lt"/>
              <a:buAutoNum type="arabicPeriod"/>
            </a:pPr>
            <a:r>
              <a:rPr lang="en-US" b="1" dirty="0" smtClean="0"/>
              <a:t>VNF Network </a:t>
            </a:r>
            <a:r>
              <a:rPr lang="en-US" dirty="0" smtClean="0"/>
              <a:t>: Define the subnets (UNI, NNI, Management)</a:t>
            </a:r>
          </a:p>
          <a:p>
            <a:pPr marL="914400" lvl="1" indent="-457200">
              <a:buFont typeface="+mj-lt"/>
              <a:buAutoNum type="arabicPeriod"/>
            </a:pPr>
            <a:r>
              <a:rPr lang="en-US" b="1" dirty="0" smtClean="0"/>
              <a:t>VNF Flavors </a:t>
            </a:r>
            <a:r>
              <a:rPr lang="en-US" dirty="0" smtClean="0"/>
              <a:t>: Configure the HW resources options</a:t>
            </a:r>
          </a:p>
          <a:p>
            <a:pPr marL="914400" lvl="1" indent="-457200">
              <a:buFont typeface="+mj-lt"/>
              <a:buAutoNum type="arabicPeriod"/>
            </a:pPr>
            <a:r>
              <a:rPr lang="en-US" b="1" dirty="0" smtClean="0"/>
              <a:t>VNF Repository </a:t>
            </a:r>
            <a:r>
              <a:rPr lang="en-US" dirty="0" smtClean="0"/>
              <a:t>: Add the VF to the orchestrator (must have flavor)</a:t>
            </a:r>
          </a:p>
          <a:p>
            <a:pPr marL="914400" lvl="1" indent="-457200">
              <a:buFont typeface="+mj-lt"/>
              <a:buAutoNum type="arabicPeriod"/>
            </a:pPr>
            <a:r>
              <a:rPr lang="en-US" b="1" dirty="0" smtClean="0"/>
              <a:t>VNF Instance </a:t>
            </a:r>
            <a:r>
              <a:rPr lang="en-US" dirty="0" smtClean="0"/>
              <a:t>: configure the NE with the VF repository and Network</a:t>
            </a:r>
          </a:p>
          <a:p>
            <a:pPr marL="914400" lvl="1" indent="-457200">
              <a:buFont typeface="+mj-lt"/>
              <a:buAutoNum type="arabicPeriod"/>
            </a:pPr>
            <a:r>
              <a:rPr lang="en-US" b="1" dirty="0" smtClean="0"/>
              <a:t>VNF Service </a:t>
            </a:r>
            <a:r>
              <a:rPr lang="en-US" dirty="0" smtClean="0"/>
              <a:t>: configure the Data (user &amp; provider traffic via the VF) based on the configured instance</a:t>
            </a:r>
          </a:p>
          <a:p>
            <a:pPr marL="914400" lvl="1" indent="-457200">
              <a:buFont typeface="+mj-lt"/>
              <a:buAutoNum type="arabicPeriod"/>
            </a:pPr>
            <a:endParaRPr lang="en-US" dirty="0" smtClean="0"/>
          </a:p>
        </p:txBody>
      </p:sp>
      <p:pic>
        <p:nvPicPr>
          <p:cNvPr id="4" name="Picture 3"/>
          <p:cNvPicPr>
            <a:picLocks noChangeAspect="1"/>
          </p:cNvPicPr>
          <p:nvPr/>
        </p:nvPicPr>
        <p:blipFill>
          <a:blip r:embed="rId2" cstate="print"/>
          <a:stretch>
            <a:fillRect/>
          </a:stretch>
        </p:blipFill>
        <p:spPr>
          <a:xfrm>
            <a:off x="2125716" y="5408394"/>
            <a:ext cx="6677950" cy="1057650"/>
          </a:xfrm>
          <a:prstGeom prst="rect">
            <a:avLst/>
          </a:prstGeom>
        </p:spPr>
      </p:pic>
      <p:sp>
        <p:nvSpPr>
          <p:cNvPr id="6" name="Rectangle 5"/>
          <p:cNvSpPr/>
          <p:nvPr/>
        </p:nvSpPr>
        <p:spPr>
          <a:xfrm>
            <a:off x="485299" y="5408394"/>
            <a:ext cx="1098889" cy="1057650"/>
          </a:xfrm>
          <a:prstGeom prst="rect">
            <a:avLst/>
          </a:prstGeom>
          <a:solidFill>
            <a:srgbClr val="FFC000"/>
          </a:solidFill>
          <a:ln w="38100">
            <a:solidFill>
              <a:schemeClr val="bg2">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b="1" dirty="0" smtClean="0">
                <a:ln>
                  <a:solidFill>
                    <a:schemeClr val="accent3">
                      <a:lumMod val="50000"/>
                    </a:schemeClr>
                  </a:solidFill>
                </a:ln>
                <a:solidFill>
                  <a:schemeClr val="bg1"/>
                </a:solidFill>
              </a:rPr>
              <a:t>Topology</a:t>
            </a:r>
            <a:endParaRPr lang="en-US" b="1" dirty="0">
              <a:ln>
                <a:solidFill>
                  <a:schemeClr val="accent3">
                    <a:lumMod val="50000"/>
                  </a:schemeClr>
                </a:solidFill>
              </a:ln>
              <a:solidFill>
                <a:schemeClr val="bg1"/>
              </a:solidFill>
            </a:endParaRPr>
          </a:p>
        </p:txBody>
      </p:sp>
      <p:sp>
        <p:nvSpPr>
          <p:cNvPr id="7" name="Right Arrow 6"/>
          <p:cNvSpPr/>
          <p:nvPr/>
        </p:nvSpPr>
        <p:spPr>
          <a:xfrm>
            <a:off x="1622824" y="5812931"/>
            <a:ext cx="502891" cy="248575"/>
          </a:xfrm>
          <a:prstGeom prst="rightArrow">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754369" y="5052692"/>
            <a:ext cx="566671" cy="553059"/>
          </a:xfrm>
          <a:prstGeom prst="ellipse">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1</a:t>
            </a:r>
            <a:endParaRPr lang="en-US" dirty="0"/>
          </a:p>
        </p:txBody>
      </p:sp>
      <p:sp>
        <p:nvSpPr>
          <p:cNvPr id="9" name="Oval 8"/>
          <p:cNvSpPr/>
          <p:nvPr/>
        </p:nvSpPr>
        <p:spPr>
          <a:xfrm>
            <a:off x="2415946" y="5052692"/>
            <a:ext cx="566671" cy="553059"/>
          </a:xfrm>
          <a:prstGeom prst="ellipse">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2</a:t>
            </a:r>
            <a:endParaRPr lang="en-US" dirty="0"/>
          </a:p>
        </p:txBody>
      </p:sp>
      <p:sp>
        <p:nvSpPr>
          <p:cNvPr id="10" name="Oval 9"/>
          <p:cNvSpPr/>
          <p:nvPr/>
        </p:nvSpPr>
        <p:spPr>
          <a:xfrm>
            <a:off x="3450067" y="5052692"/>
            <a:ext cx="566671" cy="553059"/>
          </a:xfrm>
          <a:prstGeom prst="ellipse">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3</a:t>
            </a:r>
          </a:p>
        </p:txBody>
      </p:sp>
      <p:sp>
        <p:nvSpPr>
          <p:cNvPr id="11" name="Oval 10"/>
          <p:cNvSpPr/>
          <p:nvPr/>
        </p:nvSpPr>
        <p:spPr>
          <a:xfrm>
            <a:off x="4644195" y="5052692"/>
            <a:ext cx="566671" cy="553059"/>
          </a:xfrm>
          <a:prstGeom prst="ellipse">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4</a:t>
            </a:r>
          </a:p>
        </p:txBody>
      </p:sp>
      <p:sp>
        <p:nvSpPr>
          <p:cNvPr id="12" name="Oval 11"/>
          <p:cNvSpPr/>
          <p:nvPr/>
        </p:nvSpPr>
        <p:spPr>
          <a:xfrm>
            <a:off x="5727218" y="5052692"/>
            <a:ext cx="566671" cy="553059"/>
          </a:xfrm>
          <a:prstGeom prst="ellipse">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5</a:t>
            </a:r>
            <a:endParaRPr lang="en-US" dirty="0"/>
          </a:p>
        </p:txBody>
      </p:sp>
      <p:sp>
        <p:nvSpPr>
          <p:cNvPr id="13" name="Oval 12"/>
          <p:cNvSpPr/>
          <p:nvPr/>
        </p:nvSpPr>
        <p:spPr>
          <a:xfrm>
            <a:off x="6810241" y="5052692"/>
            <a:ext cx="566671" cy="553059"/>
          </a:xfrm>
          <a:prstGeom prst="ellipse">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6</a:t>
            </a:r>
            <a:endParaRPr lang="en-US" dirty="0"/>
          </a:p>
        </p:txBody>
      </p:sp>
      <p:pic>
        <p:nvPicPr>
          <p:cNvPr id="15" name="Picture 1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129680" y="1745764"/>
            <a:ext cx="483273" cy="528709"/>
          </a:xfrm>
          <a:prstGeom prst="rect">
            <a:avLst/>
          </a:prstGeom>
        </p:spPr>
      </p:pic>
    </p:spTree>
    <p:extLst>
      <p:ext uri="{BB962C8B-B14F-4D97-AF65-F5344CB8AC3E}">
        <p14:creationId xmlns:p14="http://schemas.microsoft.com/office/powerpoint/2010/main" xmlns="" val="3235707079"/>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ETX-220 Configuration</a:t>
            </a:r>
            <a:endParaRPr lang="en-US" dirty="0"/>
          </a:p>
        </p:txBody>
      </p:sp>
    </p:spTree>
    <p:extLst>
      <p:ext uri="{BB962C8B-B14F-4D97-AF65-F5344CB8AC3E}">
        <p14:creationId xmlns:p14="http://schemas.microsoft.com/office/powerpoint/2010/main" xmlns="" val="2264878030"/>
      </p:ext>
    </p:extLst>
  </p:cSld>
  <p:clrMapOvr>
    <a:masterClrMapping/>
  </p:clrMapOvr>
  <p:transition>
    <p:fade/>
  </p:transition>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srcRect r="8479"/>
          <a:stretch/>
        </p:blipFill>
        <p:spPr>
          <a:xfrm>
            <a:off x="0" y="1345942"/>
            <a:ext cx="9144000" cy="4154956"/>
          </a:xfrm>
          <a:prstGeom prst="rect">
            <a:avLst/>
          </a:prstGeom>
        </p:spPr>
      </p:pic>
      <p:sp>
        <p:nvSpPr>
          <p:cNvPr id="2" name="Title 1"/>
          <p:cNvSpPr>
            <a:spLocks noGrp="1"/>
          </p:cNvSpPr>
          <p:nvPr>
            <p:ph type="title"/>
          </p:nvPr>
        </p:nvSpPr>
        <p:spPr/>
        <p:txBody>
          <a:bodyPr/>
          <a:lstStyle/>
          <a:p>
            <a:r>
              <a:rPr lang="en-US" dirty="0" smtClean="0"/>
              <a:t>Topology</a:t>
            </a:r>
            <a:endParaRPr lang="en-US" dirty="0"/>
          </a:p>
        </p:txBody>
      </p:sp>
      <p:sp>
        <p:nvSpPr>
          <p:cNvPr id="5" name="Rectangle 4"/>
          <p:cNvSpPr/>
          <p:nvPr/>
        </p:nvSpPr>
        <p:spPr>
          <a:xfrm>
            <a:off x="8165" y="5787471"/>
            <a:ext cx="1098889" cy="1057650"/>
          </a:xfrm>
          <a:prstGeom prst="rect">
            <a:avLst/>
          </a:prstGeom>
          <a:solidFill>
            <a:srgbClr val="FFC000"/>
          </a:solidFill>
          <a:ln w="38100">
            <a:solidFill>
              <a:schemeClr val="bg2">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b="1" dirty="0" smtClean="0">
                <a:ln>
                  <a:solidFill>
                    <a:schemeClr val="accent3">
                      <a:lumMod val="50000"/>
                    </a:schemeClr>
                  </a:solidFill>
                </a:ln>
                <a:solidFill>
                  <a:schemeClr val="bg1"/>
                </a:solidFill>
              </a:rPr>
              <a:t>Topology</a:t>
            </a:r>
            <a:endParaRPr lang="en-US" b="1" dirty="0">
              <a:ln>
                <a:solidFill>
                  <a:schemeClr val="accent3">
                    <a:lumMod val="50000"/>
                  </a:schemeClr>
                </a:solidFill>
              </a:ln>
              <a:solidFill>
                <a:schemeClr val="bg1"/>
              </a:solidFill>
            </a:endParaRPr>
          </a:p>
        </p:txBody>
      </p:sp>
      <p:sp>
        <p:nvSpPr>
          <p:cNvPr id="6" name="Oval 5"/>
          <p:cNvSpPr/>
          <p:nvPr/>
        </p:nvSpPr>
        <p:spPr>
          <a:xfrm>
            <a:off x="277235" y="5426345"/>
            <a:ext cx="566671" cy="553059"/>
          </a:xfrm>
          <a:prstGeom prst="ellipse">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1</a:t>
            </a:r>
            <a:endParaRPr lang="en-US" dirty="0"/>
          </a:p>
        </p:txBody>
      </p:sp>
      <p:sp>
        <p:nvSpPr>
          <p:cNvPr id="9" name="Line Callout 2 8"/>
          <p:cNvSpPr/>
          <p:nvPr/>
        </p:nvSpPr>
        <p:spPr>
          <a:xfrm>
            <a:off x="4468969" y="5629688"/>
            <a:ext cx="4662152" cy="1152031"/>
          </a:xfrm>
          <a:prstGeom prst="borderCallout2">
            <a:avLst>
              <a:gd name="adj1" fmla="val 20492"/>
              <a:gd name="adj2" fmla="val -194"/>
              <a:gd name="adj3" fmla="val 21899"/>
              <a:gd name="adj4" fmla="val -8140"/>
              <a:gd name="adj5" fmla="val -105814"/>
              <a:gd name="adj6" fmla="val -11678"/>
            </a:avLst>
          </a:prstGeom>
          <a:solidFill>
            <a:schemeClr val="accent3">
              <a:lumMod val="85000"/>
            </a:schemeClr>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After adding the NE and the link to the map, we van see all the NEs in the inventory. The RV is not aware to the NFV function until we will configure the Compute node IP address within the element</a:t>
            </a:r>
            <a:endParaRPr lang="en-US" sz="1400" b="1" dirty="0">
              <a:solidFill>
                <a:schemeClr val="tx1"/>
              </a:solidFill>
            </a:endParaRPr>
          </a:p>
        </p:txBody>
      </p:sp>
      <p:sp>
        <p:nvSpPr>
          <p:cNvPr id="10" name="Rectangle 9"/>
          <p:cNvSpPr/>
          <p:nvPr/>
        </p:nvSpPr>
        <p:spPr>
          <a:xfrm>
            <a:off x="3444795" y="3142445"/>
            <a:ext cx="1925695" cy="12106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750971" y="1631003"/>
            <a:ext cx="274815" cy="32010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Line Callout 2 11"/>
          <p:cNvSpPr/>
          <p:nvPr/>
        </p:nvSpPr>
        <p:spPr>
          <a:xfrm>
            <a:off x="5150157" y="954946"/>
            <a:ext cx="2395943" cy="568729"/>
          </a:xfrm>
          <a:prstGeom prst="borderCallout2">
            <a:avLst>
              <a:gd name="adj1" fmla="val 28914"/>
              <a:gd name="adj2" fmla="val -531"/>
              <a:gd name="adj3" fmla="val 25629"/>
              <a:gd name="adj4" fmla="val -15678"/>
              <a:gd name="adj5" fmla="val 143053"/>
              <a:gd name="adj6" fmla="val -66397"/>
            </a:avLst>
          </a:prstGeom>
          <a:solidFill>
            <a:srgbClr val="F29400"/>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solidFill>
                  <a:schemeClr val="tx1"/>
                </a:solidFill>
              </a:rPr>
              <a:t>Click the NE and then:</a:t>
            </a:r>
          </a:p>
          <a:p>
            <a:pPr marL="342900" indent="-342900">
              <a:buAutoNum type="arabicPeriod"/>
            </a:pPr>
            <a:r>
              <a:rPr lang="en-US" sz="1600" dirty="0" smtClean="0">
                <a:solidFill>
                  <a:schemeClr val="tx1"/>
                </a:solidFill>
              </a:rPr>
              <a:t>Click the “</a:t>
            </a:r>
            <a:r>
              <a:rPr lang="en-US" sz="1600" dirty="0" smtClean="0">
                <a:solidFill>
                  <a:srgbClr val="044ABC"/>
                </a:solidFill>
              </a:rPr>
              <a:t>Edit</a:t>
            </a:r>
            <a:r>
              <a:rPr lang="en-US" sz="1600" dirty="0" smtClean="0">
                <a:solidFill>
                  <a:schemeClr val="tx1"/>
                </a:solidFill>
              </a:rPr>
              <a:t>” sign</a:t>
            </a:r>
            <a:endParaRPr lang="en-US" sz="1600" dirty="0" smtClean="0">
              <a:solidFill>
                <a:srgbClr val="044ABC"/>
              </a:solidFill>
            </a:endParaRPr>
          </a:p>
        </p:txBody>
      </p:sp>
      <p:grpSp>
        <p:nvGrpSpPr>
          <p:cNvPr id="13" name="Group 12"/>
          <p:cNvGrpSpPr/>
          <p:nvPr/>
        </p:nvGrpSpPr>
        <p:grpSpPr>
          <a:xfrm>
            <a:off x="1888378" y="1170306"/>
            <a:ext cx="604751" cy="416158"/>
            <a:chOff x="2099923" y="2515312"/>
            <a:chExt cx="604751" cy="416158"/>
          </a:xfrm>
        </p:grpSpPr>
        <p:cxnSp>
          <p:nvCxnSpPr>
            <p:cNvPr id="14" name="Straight Arrow Connector 13"/>
            <p:cNvCxnSpPr>
              <a:stCxn id="17" idx="0"/>
            </p:cNvCxnSpPr>
            <p:nvPr/>
          </p:nvCxnSpPr>
          <p:spPr>
            <a:xfrm flipH="1">
              <a:off x="2099923" y="2529714"/>
              <a:ext cx="433515" cy="40175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5" name="Group 7"/>
            <p:cNvGrpSpPr/>
            <p:nvPr/>
          </p:nvGrpSpPr>
          <p:grpSpPr>
            <a:xfrm>
              <a:off x="2362202" y="2515312"/>
              <a:ext cx="342472" cy="254924"/>
              <a:chOff x="192311" y="2725948"/>
              <a:chExt cx="381000" cy="304800"/>
            </a:xfrm>
          </p:grpSpPr>
          <p:sp>
            <p:nvSpPr>
              <p:cNvPr id="16" name="Oval 15"/>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a:t>1</a:t>
                </a:r>
                <a:endParaRPr lang="en-US" sz="1100" b="1" dirty="0" smtClean="0">
                  <a:latin typeface="+mn-lt"/>
                </a:endParaRPr>
              </a:p>
            </p:txBody>
          </p:sp>
        </p:grpSp>
      </p:grpSp>
    </p:spTree>
    <p:extLst>
      <p:ext uri="{BB962C8B-B14F-4D97-AF65-F5344CB8AC3E}">
        <p14:creationId xmlns:p14="http://schemas.microsoft.com/office/powerpoint/2010/main" xmlns="" val="2270417212"/>
      </p:ext>
    </p:extLst>
  </p:cSld>
  <p:clrMapOvr>
    <a:masterClrMapping/>
  </p:clrMapOvr>
  <p:transition>
    <p:fade/>
  </p:transition>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stretch>
            <a:fillRect/>
          </a:stretch>
        </p:blipFill>
        <p:spPr>
          <a:xfrm>
            <a:off x="8165" y="1335734"/>
            <a:ext cx="9135835" cy="4643670"/>
          </a:xfrm>
          <a:prstGeom prst="rect">
            <a:avLst/>
          </a:prstGeom>
        </p:spPr>
      </p:pic>
      <p:sp>
        <p:nvSpPr>
          <p:cNvPr id="2" name="Title 1"/>
          <p:cNvSpPr>
            <a:spLocks noGrp="1"/>
          </p:cNvSpPr>
          <p:nvPr>
            <p:ph type="title"/>
          </p:nvPr>
        </p:nvSpPr>
        <p:spPr>
          <a:xfrm>
            <a:off x="412893" y="201164"/>
            <a:ext cx="6922443" cy="787226"/>
          </a:xfrm>
        </p:spPr>
        <p:txBody>
          <a:bodyPr/>
          <a:lstStyle/>
          <a:p>
            <a:r>
              <a:rPr lang="en-US" dirty="0"/>
              <a:t>Topology</a:t>
            </a:r>
          </a:p>
        </p:txBody>
      </p:sp>
      <p:sp>
        <p:nvSpPr>
          <p:cNvPr id="6" name="Rectangle 5"/>
          <p:cNvSpPr/>
          <p:nvPr/>
        </p:nvSpPr>
        <p:spPr>
          <a:xfrm>
            <a:off x="8165" y="5787471"/>
            <a:ext cx="1098889" cy="1057650"/>
          </a:xfrm>
          <a:prstGeom prst="rect">
            <a:avLst/>
          </a:prstGeom>
          <a:solidFill>
            <a:srgbClr val="FFC000"/>
          </a:solidFill>
          <a:ln w="38100">
            <a:solidFill>
              <a:schemeClr val="bg2">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b="1" dirty="0" smtClean="0">
                <a:ln>
                  <a:solidFill>
                    <a:schemeClr val="accent3">
                      <a:lumMod val="50000"/>
                    </a:schemeClr>
                  </a:solidFill>
                </a:ln>
                <a:solidFill>
                  <a:schemeClr val="bg1"/>
                </a:solidFill>
              </a:rPr>
              <a:t>Topology</a:t>
            </a:r>
            <a:endParaRPr lang="en-US" b="1" dirty="0">
              <a:ln>
                <a:solidFill>
                  <a:schemeClr val="accent3">
                    <a:lumMod val="50000"/>
                  </a:schemeClr>
                </a:solidFill>
              </a:ln>
              <a:solidFill>
                <a:schemeClr val="bg1"/>
              </a:solidFill>
            </a:endParaRPr>
          </a:p>
        </p:txBody>
      </p:sp>
      <p:sp>
        <p:nvSpPr>
          <p:cNvPr id="7" name="Oval 6"/>
          <p:cNvSpPr/>
          <p:nvPr/>
        </p:nvSpPr>
        <p:spPr>
          <a:xfrm>
            <a:off x="277235" y="5426345"/>
            <a:ext cx="566671" cy="553059"/>
          </a:xfrm>
          <a:prstGeom prst="ellipse">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1</a:t>
            </a:r>
            <a:endParaRPr lang="en-US" dirty="0"/>
          </a:p>
        </p:txBody>
      </p:sp>
      <p:sp>
        <p:nvSpPr>
          <p:cNvPr id="10" name="Rectangle 9"/>
          <p:cNvSpPr/>
          <p:nvPr/>
        </p:nvSpPr>
        <p:spPr>
          <a:xfrm>
            <a:off x="7797854" y="1970467"/>
            <a:ext cx="1320388" cy="172577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217049" y="1559169"/>
            <a:ext cx="715561" cy="19235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8008337" y="1401738"/>
            <a:ext cx="899421" cy="478359"/>
            <a:chOff x="1805253" y="2515312"/>
            <a:chExt cx="899421" cy="478359"/>
          </a:xfrm>
        </p:grpSpPr>
        <p:cxnSp>
          <p:nvCxnSpPr>
            <p:cNvPr id="20" name="Straight Arrow Connector 19"/>
            <p:cNvCxnSpPr>
              <a:stCxn id="23" idx="0"/>
            </p:cNvCxnSpPr>
            <p:nvPr/>
          </p:nvCxnSpPr>
          <p:spPr>
            <a:xfrm flipH="1">
              <a:off x="1805253" y="2529714"/>
              <a:ext cx="728185" cy="46395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21" name="Group 7"/>
            <p:cNvGrpSpPr/>
            <p:nvPr/>
          </p:nvGrpSpPr>
          <p:grpSpPr>
            <a:xfrm>
              <a:off x="2362202" y="2515312"/>
              <a:ext cx="342472" cy="254924"/>
              <a:chOff x="192311" y="2725948"/>
              <a:chExt cx="381000" cy="304800"/>
            </a:xfrm>
          </p:grpSpPr>
          <p:sp>
            <p:nvSpPr>
              <p:cNvPr id="22" name="Oval 21"/>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latin typeface="+mn-lt"/>
                  </a:rPr>
                  <a:t>2</a:t>
                </a:r>
              </a:p>
            </p:txBody>
          </p:sp>
        </p:grpSp>
      </p:grpSp>
      <p:pic>
        <p:nvPicPr>
          <p:cNvPr id="24" name="Picture 23"/>
          <p:cNvPicPr>
            <a:picLocks noChangeAspect="1"/>
          </p:cNvPicPr>
          <p:nvPr/>
        </p:nvPicPr>
        <p:blipFill>
          <a:blip r:embed="rId3" cstate="print"/>
          <a:stretch>
            <a:fillRect/>
          </a:stretch>
        </p:blipFill>
        <p:spPr>
          <a:xfrm>
            <a:off x="3684128" y="5979405"/>
            <a:ext cx="5472751" cy="731208"/>
          </a:xfrm>
          <a:prstGeom prst="rect">
            <a:avLst/>
          </a:prstGeom>
        </p:spPr>
      </p:pic>
      <p:sp>
        <p:nvSpPr>
          <p:cNvPr id="11" name="Line Callout 2 10"/>
          <p:cNvSpPr/>
          <p:nvPr/>
        </p:nvSpPr>
        <p:spPr>
          <a:xfrm>
            <a:off x="1275010" y="5787470"/>
            <a:ext cx="6246836" cy="819391"/>
          </a:xfrm>
          <a:prstGeom prst="borderCallout2">
            <a:avLst>
              <a:gd name="adj1" fmla="val 24385"/>
              <a:gd name="adj2" fmla="val 99987"/>
              <a:gd name="adj3" fmla="val 23364"/>
              <a:gd name="adj4" fmla="val 106582"/>
              <a:gd name="adj5" fmla="val -110571"/>
              <a:gd name="adj6" fmla="val 112042"/>
            </a:avLst>
          </a:prstGeom>
          <a:solidFill>
            <a:srgbClr val="F29400"/>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solidFill>
                  <a:schemeClr val="tx1"/>
                </a:solidFill>
              </a:rPr>
              <a:t>Go to the “</a:t>
            </a:r>
            <a:r>
              <a:rPr lang="en-US" sz="1600" dirty="0" smtClean="0">
                <a:solidFill>
                  <a:srgbClr val="0000FF"/>
                </a:solidFill>
              </a:rPr>
              <a:t>Network Access</a:t>
            </a:r>
            <a:r>
              <a:rPr lang="en-US" sz="1600" dirty="0" smtClean="0">
                <a:solidFill>
                  <a:schemeClr val="tx1"/>
                </a:solidFill>
              </a:rPr>
              <a:t>” tab: </a:t>
            </a:r>
          </a:p>
          <a:p>
            <a:r>
              <a:rPr lang="en-US" sz="1600" dirty="0" smtClean="0">
                <a:solidFill>
                  <a:schemeClr val="tx1"/>
                </a:solidFill>
              </a:rPr>
              <a:t>2. Under “</a:t>
            </a:r>
            <a:r>
              <a:rPr lang="en-US" sz="1600" dirty="0" smtClean="0">
                <a:solidFill>
                  <a:srgbClr val="0000FF"/>
                </a:solidFill>
              </a:rPr>
              <a:t>Compute Node</a:t>
            </a:r>
            <a:r>
              <a:rPr lang="en-US" sz="1600" dirty="0" smtClean="0">
                <a:solidFill>
                  <a:schemeClr val="tx1"/>
                </a:solidFill>
              </a:rPr>
              <a:t>”, configure the </a:t>
            </a:r>
            <a:r>
              <a:rPr lang="en-US" sz="1600" dirty="0" smtClean="0">
                <a:solidFill>
                  <a:srgbClr val="0000FF"/>
                </a:solidFill>
              </a:rPr>
              <a:t>IP address </a:t>
            </a:r>
            <a:r>
              <a:rPr lang="en-US" sz="1600" dirty="0" smtClean="0">
                <a:solidFill>
                  <a:schemeClr val="tx1"/>
                </a:solidFill>
              </a:rPr>
              <a:t>of the compute node</a:t>
            </a:r>
          </a:p>
          <a:p>
            <a:r>
              <a:rPr lang="en-US" sz="1600" dirty="0" smtClean="0">
                <a:solidFill>
                  <a:schemeClr val="tx1"/>
                </a:solidFill>
              </a:rPr>
              <a:t>3. </a:t>
            </a:r>
            <a:r>
              <a:rPr lang="en-US" sz="1600" dirty="0" smtClean="0">
                <a:solidFill>
                  <a:srgbClr val="0000FF"/>
                </a:solidFill>
              </a:rPr>
              <a:t>Save</a:t>
            </a:r>
            <a:r>
              <a:rPr lang="en-US" sz="1600" dirty="0" smtClean="0">
                <a:solidFill>
                  <a:schemeClr val="tx1"/>
                </a:solidFill>
              </a:rPr>
              <a:t> the configuration </a:t>
            </a:r>
          </a:p>
        </p:txBody>
      </p:sp>
      <p:sp>
        <p:nvSpPr>
          <p:cNvPr id="25" name="Rectangle 24"/>
          <p:cNvSpPr/>
          <p:nvPr/>
        </p:nvSpPr>
        <p:spPr>
          <a:xfrm>
            <a:off x="8596616" y="6452316"/>
            <a:ext cx="542890" cy="23232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8391133" y="5848389"/>
            <a:ext cx="479461" cy="496620"/>
            <a:chOff x="2362202" y="2515312"/>
            <a:chExt cx="479461" cy="496620"/>
          </a:xfrm>
        </p:grpSpPr>
        <p:cxnSp>
          <p:nvCxnSpPr>
            <p:cNvPr id="13" name="Straight Arrow Connector 12"/>
            <p:cNvCxnSpPr>
              <a:stCxn id="16" idx="0"/>
            </p:cNvCxnSpPr>
            <p:nvPr/>
          </p:nvCxnSpPr>
          <p:spPr>
            <a:xfrm>
              <a:off x="2533438" y="2529714"/>
              <a:ext cx="308225" cy="48221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4" name="Group 7"/>
            <p:cNvGrpSpPr/>
            <p:nvPr/>
          </p:nvGrpSpPr>
          <p:grpSpPr>
            <a:xfrm>
              <a:off x="2362202" y="2515312"/>
              <a:ext cx="342472" cy="254924"/>
              <a:chOff x="192311" y="2725948"/>
              <a:chExt cx="381000" cy="304800"/>
            </a:xfrm>
          </p:grpSpPr>
          <p:sp>
            <p:nvSpPr>
              <p:cNvPr id="15" name="Oval 14"/>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a:t>3</a:t>
                </a:r>
                <a:endParaRPr lang="en-US" sz="1100" b="1" dirty="0" smtClean="0">
                  <a:latin typeface="+mn-lt"/>
                </a:endParaRPr>
              </a:p>
            </p:txBody>
          </p:sp>
        </p:grpSp>
      </p:grpSp>
    </p:spTree>
    <p:extLst>
      <p:ext uri="{BB962C8B-B14F-4D97-AF65-F5344CB8AC3E}">
        <p14:creationId xmlns:p14="http://schemas.microsoft.com/office/powerpoint/2010/main" xmlns="" val="1629305713"/>
      </p:ext>
    </p:extLst>
  </p:cSld>
  <p:clrMapOvr>
    <a:masterClrMapping/>
  </p:clrMapOvr>
  <p:transition>
    <p:fade/>
  </p:transition>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2" cstate="print"/>
          <a:srcRect r="8035"/>
          <a:stretch/>
        </p:blipFill>
        <p:spPr>
          <a:xfrm>
            <a:off x="8165" y="1132800"/>
            <a:ext cx="9135835" cy="4654671"/>
          </a:xfrm>
          <a:prstGeom prst="rect">
            <a:avLst/>
          </a:prstGeom>
        </p:spPr>
      </p:pic>
      <p:sp>
        <p:nvSpPr>
          <p:cNvPr id="6" name="Rectangle 5"/>
          <p:cNvSpPr/>
          <p:nvPr/>
        </p:nvSpPr>
        <p:spPr>
          <a:xfrm>
            <a:off x="8165" y="5787471"/>
            <a:ext cx="1098889" cy="1057650"/>
          </a:xfrm>
          <a:prstGeom prst="rect">
            <a:avLst/>
          </a:prstGeom>
          <a:solidFill>
            <a:srgbClr val="FFC000"/>
          </a:solidFill>
          <a:ln w="38100">
            <a:solidFill>
              <a:schemeClr val="bg2">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b="1" dirty="0" smtClean="0">
                <a:ln>
                  <a:solidFill>
                    <a:schemeClr val="accent3">
                      <a:lumMod val="50000"/>
                    </a:schemeClr>
                  </a:solidFill>
                </a:ln>
                <a:solidFill>
                  <a:schemeClr val="bg1"/>
                </a:solidFill>
              </a:rPr>
              <a:t>Topology</a:t>
            </a:r>
            <a:endParaRPr lang="en-US" b="1" dirty="0">
              <a:ln>
                <a:solidFill>
                  <a:schemeClr val="accent3">
                    <a:lumMod val="50000"/>
                  </a:schemeClr>
                </a:solidFill>
              </a:ln>
              <a:solidFill>
                <a:schemeClr val="bg1"/>
              </a:solidFill>
            </a:endParaRPr>
          </a:p>
        </p:txBody>
      </p:sp>
      <p:sp>
        <p:nvSpPr>
          <p:cNvPr id="7" name="Oval 6"/>
          <p:cNvSpPr/>
          <p:nvPr/>
        </p:nvSpPr>
        <p:spPr>
          <a:xfrm>
            <a:off x="277235" y="5426345"/>
            <a:ext cx="566671" cy="553059"/>
          </a:xfrm>
          <a:prstGeom prst="ellipse">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1</a:t>
            </a:r>
            <a:endParaRPr lang="en-US" dirty="0"/>
          </a:p>
        </p:txBody>
      </p:sp>
      <p:sp>
        <p:nvSpPr>
          <p:cNvPr id="13" name="Title 12"/>
          <p:cNvSpPr>
            <a:spLocks noGrp="1"/>
          </p:cNvSpPr>
          <p:nvPr>
            <p:ph type="title"/>
          </p:nvPr>
        </p:nvSpPr>
        <p:spPr/>
        <p:txBody>
          <a:bodyPr/>
          <a:lstStyle/>
          <a:p>
            <a:r>
              <a:rPr lang="en-US" dirty="0"/>
              <a:t>Topology</a:t>
            </a:r>
          </a:p>
        </p:txBody>
      </p:sp>
      <p:sp>
        <p:nvSpPr>
          <p:cNvPr id="26" name="Line Callout 2 25"/>
          <p:cNvSpPr/>
          <p:nvPr/>
        </p:nvSpPr>
        <p:spPr>
          <a:xfrm>
            <a:off x="3180684" y="5702874"/>
            <a:ext cx="4392093" cy="1027582"/>
          </a:xfrm>
          <a:prstGeom prst="borderCallout2">
            <a:avLst>
              <a:gd name="adj1" fmla="val 20492"/>
              <a:gd name="adj2" fmla="val -194"/>
              <a:gd name="adj3" fmla="val 21899"/>
              <a:gd name="adj4" fmla="val -8140"/>
              <a:gd name="adj5" fmla="val -128374"/>
              <a:gd name="adj6" fmla="val -11733"/>
            </a:avLst>
          </a:prstGeom>
          <a:solidFill>
            <a:schemeClr val="accent3">
              <a:lumMod val="85000"/>
            </a:schemeClr>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Now we can see that the compute node was added. The NE now has 2 cards and also the “v” sign on the shelf indicate the VF module </a:t>
            </a:r>
            <a:endParaRPr lang="en-US" sz="1400" b="1" dirty="0">
              <a:solidFill>
                <a:schemeClr val="tx1"/>
              </a:solidFill>
            </a:endParaRPr>
          </a:p>
        </p:txBody>
      </p:sp>
      <p:sp>
        <p:nvSpPr>
          <p:cNvPr id="27" name="Rectangle 26"/>
          <p:cNvSpPr/>
          <p:nvPr/>
        </p:nvSpPr>
        <p:spPr>
          <a:xfrm>
            <a:off x="2413938" y="2939101"/>
            <a:ext cx="2170941" cy="142959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Line Callout 2 27"/>
          <p:cNvSpPr/>
          <p:nvPr/>
        </p:nvSpPr>
        <p:spPr>
          <a:xfrm>
            <a:off x="3400023" y="858034"/>
            <a:ext cx="2678805" cy="568729"/>
          </a:xfrm>
          <a:prstGeom prst="borderCallout2">
            <a:avLst>
              <a:gd name="adj1" fmla="val 24385"/>
              <a:gd name="adj2" fmla="val -531"/>
              <a:gd name="adj3" fmla="val 25629"/>
              <a:gd name="adj4" fmla="val -15678"/>
              <a:gd name="adj5" fmla="val 63795"/>
              <a:gd name="adj6" fmla="val -82054"/>
            </a:avLst>
          </a:prstGeom>
          <a:solidFill>
            <a:srgbClr val="F29400"/>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solidFill>
                  <a:schemeClr val="tx1"/>
                </a:solidFill>
              </a:rPr>
              <a:t>If the NE wasn’t updated Click the “</a:t>
            </a:r>
            <a:r>
              <a:rPr lang="en-US" sz="1600" dirty="0" smtClean="0">
                <a:solidFill>
                  <a:srgbClr val="0000FF"/>
                </a:solidFill>
              </a:rPr>
              <a:t>Sync Device</a:t>
            </a:r>
            <a:r>
              <a:rPr lang="en-US" sz="1600" dirty="0" smtClean="0">
                <a:solidFill>
                  <a:schemeClr val="tx1"/>
                </a:solidFill>
              </a:rPr>
              <a:t>” sign</a:t>
            </a:r>
            <a:endParaRPr lang="en-US" sz="1600" dirty="0" smtClean="0">
              <a:solidFill>
                <a:srgbClr val="044ABC"/>
              </a:solidFill>
            </a:endParaRPr>
          </a:p>
        </p:txBody>
      </p:sp>
      <p:sp>
        <p:nvSpPr>
          <p:cNvPr id="29" name="Rectangle 28"/>
          <p:cNvSpPr/>
          <p:nvPr/>
        </p:nvSpPr>
        <p:spPr>
          <a:xfrm>
            <a:off x="706498" y="1136201"/>
            <a:ext cx="274815" cy="32010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157723615"/>
      </p:ext>
    </p:extLst>
  </p:cSld>
  <p:clrMapOvr>
    <a:masterClrMapping/>
  </p:clrMapOvr>
  <p:transition>
    <p:fade/>
  </p:transition>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stretch>
            <a:fillRect/>
          </a:stretch>
        </p:blipFill>
        <p:spPr>
          <a:xfrm>
            <a:off x="-1" y="1218608"/>
            <a:ext cx="9161079" cy="4074609"/>
          </a:xfrm>
          <a:prstGeom prst="rect">
            <a:avLst/>
          </a:prstGeom>
        </p:spPr>
      </p:pic>
      <p:sp>
        <p:nvSpPr>
          <p:cNvPr id="2" name="Title 1"/>
          <p:cNvSpPr>
            <a:spLocks noGrp="1"/>
          </p:cNvSpPr>
          <p:nvPr>
            <p:ph type="title"/>
          </p:nvPr>
        </p:nvSpPr>
        <p:spPr/>
        <p:txBody>
          <a:bodyPr/>
          <a:lstStyle/>
          <a:p>
            <a:r>
              <a:rPr lang="en-US" dirty="0" smtClean="0"/>
              <a:t>VNF Networks</a:t>
            </a:r>
            <a:endParaRPr lang="en-US" dirty="0"/>
          </a:p>
        </p:txBody>
      </p:sp>
      <p:pic>
        <p:nvPicPr>
          <p:cNvPr id="4" name="Picture 3"/>
          <p:cNvPicPr>
            <a:picLocks noChangeAspect="1"/>
          </p:cNvPicPr>
          <p:nvPr/>
        </p:nvPicPr>
        <p:blipFill rotWithShape="1">
          <a:blip r:embed="rId3" cstate="print"/>
          <a:srcRect t="26847"/>
          <a:stretch/>
        </p:blipFill>
        <p:spPr>
          <a:xfrm>
            <a:off x="0" y="5769735"/>
            <a:ext cx="1184856" cy="1088265"/>
          </a:xfrm>
          <a:prstGeom prst="rect">
            <a:avLst/>
          </a:prstGeom>
        </p:spPr>
      </p:pic>
      <p:sp>
        <p:nvSpPr>
          <p:cNvPr id="6" name="Rectangle 5"/>
          <p:cNvSpPr/>
          <p:nvPr/>
        </p:nvSpPr>
        <p:spPr>
          <a:xfrm>
            <a:off x="7771674" y="1493951"/>
            <a:ext cx="264744" cy="30909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7275" y="1998318"/>
            <a:ext cx="1184856" cy="29412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96983" y="5422738"/>
            <a:ext cx="566671" cy="553059"/>
          </a:xfrm>
          <a:prstGeom prst="ellipse">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2</a:t>
            </a:r>
            <a:endParaRPr lang="en-US" dirty="0"/>
          </a:p>
        </p:txBody>
      </p:sp>
      <p:sp>
        <p:nvSpPr>
          <p:cNvPr id="10" name="Line Callout 2 9"/>
          <p:cNvSpPr/>
          <p:nvPr/>
        </p:nvSpPr>
        <p:spPr>
          <a:xfrm>
            <a:off x="2104970" y="5763790"/>
            <a:ext cx="5666704" cy="793603"/>
          </a:xfrm>
          <a:prstGeom prst="borderCallout2">
            <a:avLst>
              <a:gd name="adj1" fmla="val 20492"/>
              <a:gd name="adj2" fmla="val -194"/>
              <a:gd name="adj3" fmla="val 21899"/>
              <a:gd name="adj4" fmla="val -8140"/>
              <a:gd name="adj5" fmla="val -105814"/>
              <a:gd name="adj6" fmla="val -11678"/>
            </a:avLst>
          </a:prstGeom>
          <a:solidFill>
            <a:srgbClr val="F3A303"/>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solidFill>
                  <a:schemeClr val="tx1"/>
                </a:solidFill>
              </a:rPr>
              <a:t>To add the network interfaces:</a:t>
            </a:r>
          </a:p>
          <a:p>
            <a:r>
              <a:rPr lang="en-US" sz="1600" dirty="0" smtClean="0">
                <a:solidFill>
                  <a:schemeClr val="tx1"/>
                </a:solidFill>
              </a:rPr>
              <a:t>1. Under “</a:t>
            </a:r>
            <a:r>
              <a:rPr lang="en-US" sz="1600" dirty="0" smtClean="0">
                <a:solidFill>
                  <a:srgbClr val="0000FF"/>
                </a:solidFill>
              </a:rPr>
              <a:t>Virtualization</a:t>
            </a:r>
            <a:r>
              <a:rPr lang="en-US" sz="1600" dirty="0" smtClean="0">
                <a:solidFill>
                  <a:schemeClr val="tx1"/>
                </a:solidFill>
              </a:rPr>
              <a:t>” -&gt; Go to ‘</a:t>
            </a:r>
            <a:r>
              <a:rPr lang="en-US" sz="1600" dirty="0" smtClean="0">
                <a:solidFill>
                  <a:srgbClr val="0000FF"/>
                </a:solidFill>
              </a:rPr>
              <a:t>Network</a:t>
            </a:r>
            <a:r>
              <a:rPr lang="en-US" sz="1600" dirty="0" smtClean="0">
                <a:solidFill>
                  <a:schemeClr val="tx1"/>
                </a:solidFill>
              </a:rPr>
              <a:t>’ and click the ‘</a:t>
            </a:r>
            <a:r>
              <a:rPr lang="en-US" sz="1600" dirty="0" smtClean="0">
                <a:solidFill>
                  <a:srgbClr val="0000FF"/>
                </a:solidFill>
              </a:rPr>
              <a:t>+</a:t>
            </a:r>
            <a:r>
              <a:rPr lang="en-US" sz="1600" dirty="0" smtClean="0">
                <a:solidFill>
                  <a:schemeClr val="tx1"/>
                </a:solidFill>
              </a:rPr>
              <a:t>’ sign </a:t>
            </a:r>
            <a:endParaRPr lang="en-US" sz="1400" b="1" dirty="0">
              <a:solidFill>
                <a:schemeClr val="tx1"/>
              </a:solidFill>
            </a:endParaRPr>
          </a:p>
        </p:txBody>
      </p:sp>
      <p:sp>
        <p:nvSpPr>
          <p:cNvPr id="11" name="Line Callout 2 10"/>
          <p:cNvSpPr/>
          <p:nvPr/>
        </p:nvSpPr>
        <p:spPr>
          <a:xfrm>
            <a:off x="2710277" y="2884868"/>
            <a:ext cx="6317813" cy="2292439"/>
          </a:xfrm>
          <a:prstGeom prst="borderCallout2">
            <a:avLst>
              <a:gd name="adj1" fmla="val 20492"/>
              <a:gd name="adj2" fmla="val -194"/>
              <a:gd name="adj3" fmla="val 21899"/>
              <a:gd name="adj4" fmla="val -8140"/>
              <a:gd name="adj5" fmla="val 6098"/>
              <a:gd name="adj6" fmla="val -18466"/>
            </a:avLst>
          </a:prstGeom>
          <a:solidFill>
            <a:schemeClr val="accent3">
              <a:lumMod val="85000"/>
            </a:schemeClr>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solidFill>
                  <a:schemeClr val="tx1"/>
                </a:solidFill>
              </a:rPr>
              <a:t>The next step is to configure the Network Interfaces. </a:t>
            </a:r>
            <a:r>
              <a:rPr lang="en-US" sz="1600" dirty="0">
                <a:solidFill>
                  <a:schemeClr val="tx1"/>
                </a:solidFill>
              </a:rPr>
              <a:t>Networks are the logical ports inside the </a:t>
            </a:r>
            <a:r>
              <a:rPr lang="en-US" sz="1600" dirty="0" smtClean="0">
                <a:solidFill>
                  <a:schemeClr val="tx1"/>
                </a:solidFill>
              </a:rPr>
              <a:t>instance. </a:t>
            </a:r>
            <a:r>
              <a:rPr lang="en-US" sz="1600" dirty="0">
                <a:solidFill>
                  <a:schemeClr val="tx1"/>
                </a:solidFill>
              </a:rPr>
              <a:t>VNF Networks are quite essential to the usability of any deployed VNF. Later those networks will be </a:t>
            </a:r>
            <a:r>
              <a:rPr lang="en-US" sz="1600" dirty="0" smtClean="0">
                <a:solidFill>
                  <a:schemeClr val="tx1"/>
                </a:solidFill>
              </a:rPr>
              <a:t>attached to a </a:t>
            </a:r>
            <a:r>
              <a:rPr lang="en-US" sz="1600" dirty="0" err="1">
                <a:solidFill>
                  <a:schemeClr val="tx1"/>
                </a:solidFill>
              </a:rPr>
              <a:t>vNIC</a:t>
            </a:r>
            <a:r>
              <a:rPr lang="en-US" sz="1600" dirty="0">
                <a:solidFill>
                  <a:schemeClr val="tx1"/>
                </a:solidFill>
              </a:rPr>
              <a:t> for the </a:t>
            </a:r>
            <a:r>
              <a:rPr lang="en-US" sz="1600" dirty="0" smtClean="0">
                <a:solidFill>
                  <a:schemeClr val="tx1"/>
                </a:solidFill>
              </a:rPr>
              <a:t>VNF (in the controller).</a:t>
            </a:r>
            <a:endParaRPr lang="en-US" sz="1600" dirty="0">
              <a:solidFill>
                <a:schemeClr val="tx1"/>
              </a:solidFill>
            </a:endParaRPr>
          </a:p>
          <a:p>
            <a:r>
              <a:rPr lang="en-US" sz="1600" dirty="0" smtClean="0">
                <a:solidFill>
                  <a:schemeClr val="tx1"/>
                </a:solidFill>
              </a:rPr>
              <a:t/>
            </a:r>
            <a:br>
              <a:rPr lang="en-US" sz="1600" dirty="0" smtClean="0">
                <a:solidFill>
                  <a:schemeClr val="tx1"/>
                </a:solidFill>
              </a:rPr>
            </a:br>
            <a:r>
              <a:rPr lang="en-US" sz="1600" dirty="0" smtClean="0">
                <a:solidFill>
                  <a:schemeClr val="tx1"/>
                </a:solidFill>
              </a:rPr>
              <a:t>In this workshop we will configure 3 types of interfaces:</a:t>
            </a:r>
          </a:p>
          <a:p>
            <a:pPr marL="342900" indent="-342900">
              <a:buAutoNum type="arabicPeriod"/>
            </a:pPr>
            <a:r>
              <a:rPr lang="en-US" sz="1600" b="1" dirty="0" smtClean="0">
                <a:solidFill>
                  <a:schemeClr val="tx1"/>
                </a:solidFill>
              </a:rPr>
              <a:t>User (UNI)</a:t>
            </a:r>
          </a:p>
          <a:p>
            <a:pPr marL="342900" indent="-342900">
              <a:buAutoNum type="arabicPeriod"/>
            </a:pPr>
            <a:r>
              <a:rPr lang="en-US" sz="1600" b="1" dirty="0" smtClean="0">
                <a:solidFill>
                  <a:schemeClr val="tx1"/>
                </a:solidFill>
              </a:rPr>
              <a:t>Provider (NNI)</a:t>
            </a:r>
          </a:p>
          <a:p>
            <a:pPr marL="342900" indent="-342900">
              <a:buAutoNum type="arabicPeriod"/>
            </a:pPr>
            <a:r>
              <a:rPr lang="en-US" sz="1600" b="1" dirty="0" smtClean="0">
                <a:solidFill>
                  <a:schemeClr val="tx1"/>
                </a:solidFill>
              </a:rPr>
              <a:t>Management (MNG)</a:t>
            </a:r>
            <a:endParaRPr lang="en-US" sz="1400" b="1" dirty="0">
              <a:solidFill>
                <a:schemeClr val="tx1"/>
              </a:solidFill>
            </a:endParaRPr>
          </a:p>
        </p:txBody>
      </p:sp>
      <p:grpSp>
        <p:nvGrpSpPr>
          <p:cNvPr id="12" name="Group 11"/>
          <p:cNvGrpSpPr/>
          <p:nvPr/>
        </p:nvGrpSpPr>
        <p:grpSpPr>
          <a:xfrm>
            <a:off x="7904046" y="1010529"/>
            <a:ext cx="604751" cy="416158"/>
            <a:chOff x="2099923" y="2515312"/>
            <a:chExt cx="604751" cy="416158"/>
          </a:xfrm>
        </p:grpSpPr>
        <p:cxnSp>
          <p:nvCxnSpPr>
            <p:cNvPr id="13" name="Straight Arrow Connector 12"/>
            <p:cNvCxnSpPr>
              <a:stCxn id="16" idx="0"/>
            </p:cNvCxnSpPr>
            <p:nvPr/>
          </p:nvCxnSpPr>
          <p:spPr>
            <a:xfrm flipH="1">
              <a:off x="2099923" y="2529714"/>
              <a:ext cx="433515" cy="40175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4" name="Group 7"/>
            <p:cNvGrpSpPr/>
            <p:nvPr/>
          </p:nvGrpSpPr>
          <p:grpSpPr>
            <a:xfrm>
              <a:off x="2362202" y="2515312"/>
              <a:ext cx="342472" cy="254924"/>
              <a:chOff x="192311" y="2725948"/>
              <a:chExt cx="381000" cy="304800"/>
            </a:xfrm>
          </p:grpSpPr>
          <p:sp>
            <p:nvSpPr>
              <p:cNvPr id="15" name="Oval 14"/>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a:t>1</a:t>
                </a:r>
                <a:endParaRPr lang="en-US" sz="1100" b="1" dirty="0" smtClean="0">
                  <a:latin typeface="+mn-lt"/>
                </a:endParaRPr>
              </a:p>
            </p:txBody>
          </p:sp>
        </p:grpSp>
      </p:grpSp>
    </p:spTree>
    <p:extLst>
      <p:ext uri="{BB962C8B-B14F-4D97-AF65-F5344CB8AC3E}">
        <p14:creationId xmlns:p14="http://schemas.microsoft.com/office/powerpoint/2010/main" xmlns="" val="955942940"/>
      </p:ext>
    </p:extLst>
  </p:cSld>
  <p:clrMapOvr>
    <a:masterClrMapping/>
  </p:clrMapOvr>
  <p:transition>
    <p:fade/>
  </p:transition>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VNF Networks</a:t>
            </a:r>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2" cstate="print"/>
          <a:stretch>
            <a:fillRect/>
          </a:stretch>
        </p:blipFill>
        <p:spPr>
          <a:xfrm>
            <a:off x="0" y="1184857"/>
            <a:ext cx="9144000" cy="37740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rotWithShape="1">
          <a:blip r:embed="rId3" cstate="print"/>
          <a:srcRect b="17376"/>
          <a:stretch/>
        </p:blipFill>
        <p:spPr>
          <a:xfrm>
            <a:off x="1431920" y="4091538"/>
            <a:ext cx="3058859" cy="25797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rotWithShape="1">
          <a:blip r:embed="rId4" cstate="print"/>
          <a:srcRect b="11788"/>
          <a:stretch/>
        </p:blipFill>
        <p:spPr>
          <a:xfrm>
            <a:off x="5069642" y="4091538"/>
            <a:ext cx="3027161" cy="26144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p:cNvSpPr/>
          <p:nvPr/>
        </p:nvSpPr>
        <p:spPr>
          <a:xfrm>
            <a:off x="1268953" y="2524331"/>
            <a:ext cx="784843" cy="1674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00006" y="2517915"/>
            <a:ext cx="784843" cy="1674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641392" y="3271149"/>
            <a:ext cx="651048" cy="21082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444723" y="5473534"/>
            <a:ext cx="784843" cy="1674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743678" y="6275003"/>
            <a:ext cx="784843" cy="1674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525814" y="4713669"/>
            <a:ext cx="567283" cy="20880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763662" y="5501710"/>
            <a:ext cx="784843" cy="1674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062617" y="6303179"/>
            <a:ext cx="784843" cy="1674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591656" y="5501226"/>
            <a:ext cx="784843" cy="1674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rotWithShape="1">
          <a:blip r:embed="rId5" cstate="print"/>
          <a:srcRect t="26847"/>
          <a:stretch/>
        </p:blipFill>
        <p:spPr>
          <a:xfrm>
            <a:off x="0" y="5769735"/>
            <a:ext cx="1184856" cy="1088265"/>
          </a:xfrm>
          <a:prstGeom prst="rect">
            <a:avLst/>
          </a:prstGeom>
        </p:spPr>
      </p:pic>
      <p:sp>
        <p:nvSpPr>
          <p:cNvPr id="17" name="Oval 16"/>
          <p:cNvSpPr/>
          <p:nvPr/>
        </p:nvSpPr>
        <p:spPr>
          <a:xfrm>
            <a:off x="296983" y="5422738"/>
            <a:ext cx="566671" cy="553059"/>
          </a:xfrm>
          <a:prstGeom prst="ellipse">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2</a:t>
            </a:r>
            <a:endParaRPr lang="en-US" dirty="0"/>
          </a:p>
        </p:txBody>
      </p:sp>
      <p:sp>
        <p:nvSpPr>
          <p:cNvPr id="18" name="Line Callout 2 17"/>
          <p:cNvSpPr/>
          <p:nvPr/>
        </p:nvSpPr>
        <p:spPr>
          <a:xfrm>
            <a:off x="4224832" y="1232857"/>
            <a:ext cx="4655685" cy="2286594"/>
          </a:xfrm>
          <a:prstGeom prst="borderCallout2">
            <a:avLst>
              <a:gd name="adj1" fmla="val 20492"/>
              <a:gd name="adj2" fmla="val -194"/>
              <a:gd name="adj3" fmla="val 21899"/>
              <a:gd name="adj4" fmla="val -8140"/>
              <a:gd name="adj5" fmla="val 40030"/>
              <a:gd name="adj6" fmla="val -29660"/>
            </a:avLst>
          </a:prstGeom>
          <a:solidFill>
            <a:srgbClr val="F3A303"/>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solidFill>
                  <a:schemeClr val="tx1"/>
                </a:solidFill>
              </a:rPr>
              <a:t>2. Configure the </a:t>
            </a:r>
            <a:r>
              <a:rPr lang="en-US" sz="1600" dirty="0" smtClean="0">
                <a:solidFill>
                  <a:srgbClr val="0000FF"/>
                </a:solidFill>
              </a:rPr>
              <a:t>Name</a:t>
            </a:r>
            <a:r>
              <a:rPr lang="en-US" sz="1600" dirty="0" smtClean="0">
                <a:solidFill>
                  <a:schemeClr val="tx1"/>
                </a:solidFill>
              </a:rPr>
              <a:t> </a:t>
            </a:r>
            <a:r>
              <a:rPr lang="en-US" sz="1600" dirty="0">
                <a:solidFill>
                  <a:schemeClr val="tx1"/>
                </a:solidFill>
              </a:rPr>
              <a:t>(must be unique)</a:t>
            </a:r>
            <a:r>
              <a:rPr lang="en-US" sz="1600" dirty="0" smtClean="0">
                <a:solidFill>
                  <a:schemeClr val="tx1"/>
                </a:solidFill>
              </a:rPr>
              <a:t> and the Type</a:t>
            </a:r>
          </a:p>
          <a:p>
            <a:r>
              <a:rPr lang="en-US" sz="1600" dirty="0" smtClean="0">
                <a:solidFill>
                  <a:schemeClr val="tx1"/>
                </a:solidFill>
              </a:rPr>
              <a:t>3. Configure the </a:t>
            </a:r>
            <a:r>
              <a:rPr lang="en-US" sz="1600" dirty="0" smtClean="0">
                <a:solidFill>
                  <a:srgbClr val="0000FF"/>
                </a:solidFill>
              </a:rPr>
              <a:t>subnet name </a:t>
            </a:r>
            <a:r>
              <a:rPr lang="en-US" sz="1600" dirty="0" smtClean="0">
                <a:solidFill>
                  <a:schemeClr val="tx1"/>
                </a:solidFill>
              </a:rPr>
              <a:t>(must be unique) and </a:t>
            </a:r>
            <a:r>
              <a:rPr lang="en-US" sz="1600" dirty="0" smtClean="0">
                <a:solidFill>
                  <a:srgbClr val="0000FF"/>
                </a:solidFill>
              </a:rPr>
              <a:t>IP address</a:t>
            </a:r>
            <a:r>
              <a:rPr lang="en-US" sz="1600" dirty="0" smtClean="0">
                <a:solidFill>
                  <a:schemeClr val="tx1"/>
                </a:solidFill>
              </a:rPr>
              <a:t> of the SUBNET with the subnet mask.  </a:t>
            </a:r>
          </a:p>
          <a:p>
            <a:r>
              <a:rPr lang="en-US" sz="1600" b="1" dirty="0" smtClean="0">
                <a:solidFill>
                  <a:schemeClr val="tx1"/>
                </a:solidFill>
              </a:rPr>
              <a:t>Repeat these steps for the other network interfaces.</a:t>
            </a:r>
          </a:p>
          <a:p>
            <a:endParaRPr lang="en-US" sz="1600" b="1" dirty="0">
              <a:solidFill>
                <a:schemeClr val="tx1"/>
              </a:solidFill>
            </a:endParaRPr>
          </a:p>
          <a:p>
            <a:r>
              <a:rPr lang="en-US" sz="1600" b="1" dirty="0" smtClean="0">
                <a:solidFill>
                  <a:schemeClr val="tx1"/>
                </a:solidFill>
              </a:rPr>
              <a:t>Note: these IP subnets are only for the use of the controller. They are not related to any traffic that will enter the ETX or the VF</a:t>
            </a:r>
            <a:endParaRPr lang="en-US" sz="1400" b="1" dirty="0">
              <a:solidFill>
                <a:schemeClr val="tx1"/>
              </a:solidFill>
            </a:endParaRPr>
          </a:p>
        </p:txBody>
      </p:sp>
      <p:sp>
        <p:nvSpPr>
          <p:cNvPr id="19" name="Rectangle 18"/>
          <p:cNvSpPr/>
          <p:nvPr/>
        </p:nvSpPr>
        <p:spPr>
          <a:xfrm>
            <a:off x="301179" y="3294470"/>
            <a:ext cx="651048" cy="21082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5477675" y="6268129"/>
            <a:ext cx="651048" cy="21082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763719" y="6294753"/>
            <a:ext cx="651048" cy="21082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5435954" y="5488446"/>
            <a:ext cx="651048" cy="21082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p:nvGrpSpPr>
        <p:grpSpPr>
          <a:xfrm>
            <a:off x="1944127" y="2030087"/>
            <a:ext cx="604751" cy="416158"/>
            <a:chOff x="2099923" y="2515312"/>
            <a:chExt cx="604751" cy="416158"/>
          </a:xfrm>
        </p:grpSpPr>
        <p:cxnSp>
          <p:nvCxnSpPr>
            <p:cNvPr id="24" name="Straight Arrow Connector 23"/>
            <p:cNvCxnSpPr>
              <a:stCxn id="27" idx="0"/>
            </p:cNvCxnSpPr>
            <p:nvPr/>
          </p:nvCxnSpPr>
          <p:spPr>
            <a:xfrm flipH="1">
              <a:off x="2099923" y="2529714"/>
              <a:ext cx="433515" cy="40175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25" name="Group 7"/>
            <p:cNvGrpSpPr/>
            <p:nvPr/>
          </p:nvGrpSpPr>
          <p:grpSpPr>
            <a:xfrm>
              <a:off x="2362202" y="2515312"/>
              <a:ext cx="342472" cy="254924"/>
              <a:chOff x="192311" y="2725948"/>
              <a:chExt cx="381000" cy="304800"/>
            </a:xfrm>
          </p:grpSpPr>
          <p:sp>
            <p:nvSpPr>
              <p:cNvPr id="26" name="Oval 25"/>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a:t>2</a:t>
                </a:r>
                <a:endParaRPr lang="en-US" sz="1100" b="1" dirty="0" smtClean="0">
                  <a:latin typeface="+mn-lt"/>
                </a:endParaRPr>
              </a:p>
            </p:txBody>
          </p:sp>
        </p:grpSp>
      </p:grpSp>
      <p:grpSp>
        <p:nvGrpSpPr>
          <p:cNvPr id="28" name="Group 27"/>
          <p:cNvGrpSpPr/>
          <p:nvPr/>
        </p:nvGrpSpPr>
        <p:grpSpPr>
          <a:xfrm>
            <a:off x="2332121" y="2895649"/>
            <a:ext cx="604751" cy="416158"/>
            <a:chOff x="2099923" y="2515312"/>
            <a:chExt cx="604751" cy="416158"/>
          </a:xfrm>
        </p:grpSpPr>
        <p:cxnSp>
          <p:nvCxnSpPr>
            <p:cNvPr id="29" name="Straight Arrow Connector 28"/>
            <p:cNvCxnSpPr>
              <a:stCxn id="32" idx="0"/>
            </p:cNvCxnSpPr>
            <p:nvPr/>
          </p:nvCxnSpPr>
          <p:spPr>
            <a:xfrm flipH="1">
              <a:off x="2099923" y="2529714"/>
              <a:ext cx="433515" cy="40175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30" name="Group 7"/>
            <p:cNvGrpSpPr/>
            <p:nvPr/>
          </p:nvGrpSpPr>
          <p:grpSpPr>
            <a:xfrm>
              <a:off x="2362202" y="2515312"/>
              <a:ext cx="342472" cy="254924"/>
              <a:chOff x="192311" y="2725948"/>
              <a:chExt cx="381000" cy="304800"/>
            </a:xfrm>
          </p:grpSpPr>
          <p:sp>
            <p:nvSpPr>
              <p:cNvPr id="31" name="Oval 30"/>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a:t>3</a:t>
                </a:r>
                <a:endParaRPr lang="en-US" sz="1100" b="1" dirty="0" smtClean="0">
                  <a:latin typeface="+mn-lt"/>
                </a:endParaRPr>
              </a:p>
            </p:txBody>
          </p:sp>
        </p:grpSp>
      </p:grpSp>
      <p:grpSp>
        <p:nvGrpSpPr>
          <p:cNvPr id="33" name="Group 32"/>
          <p:cNvGrpSpPr/>
          <p:nvPr/>
        </p:nvGrpSpPr>
        <p:grpSpPr>
          <a:xfrm>
            <a:off x="3719176" y="5102065"/>
            <a:ext cx="604751" cy="416158"/>
            <a:chOff x="2099923" y="2515312"/>
            <a:chExt cx="604751" cy="416158"/>
          </a:xfrm>
        </p:grpSpPr>
        <p:cxnSp>
          <p:nvCxnSpPr>
            <p:cNvPr id="34" name="Straight Arrow Connector 33"/>
            <p:cNvCxnSpPr>
              <a:stCxn id="37" idx="0"/>
            </p:cNvCxnSpPr>
            <p:nvPr/>
          </p:nvCxnSpPr>
          <p:spPr>
            <a:xfrm flipH="1">
              <a:off x="2099923" y="2529714"/>
              <a:ext cx="433515" cy="40175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35" name="Group 7"/>
            <p:cNvGrpSpPr/>
            <p:nvPr/>
          </p:nvGrpSpPr>
          <p:grpSpPr>
            <a:xfrm>
              <a:off x="2362202" y="2515312"/>
              <a:ext cx="342472" cy="254924"/>
              <a:chOff x="192311" y="2725948"/>
              <a:chExt cx="381000" cy="304800"/>
            </a:xfrm>
          </p:grpSpPr>
          <p:sp>
            <p:nvSpPr>
              <p:cNvPr id="36" name="Oval 35"/>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a:t>2</a:t>
                </a:r>
                <a:endParaRPr lang="en-US" sz="1100" b="1" dirty="0" smtClean="0">
                  <a:latin typeface="+mn-lt"/>
                </a:endParaRPr>
              </a:p>
            </p:txBody>
          </p:sp>
        </p:grpSp>
      </p:grpSp>
      <p:grpSp>
        <p:nvGrpSpPr>
          <p:cNvPr id="38" name="Group 37"/>
          <p:cNvGrpSpPr/>
          <p:nvPr/>
        </p:nvGrpSpPr>
        <p:grpSpPr>
          <a:xfrm>
            <a:off x="4107170" y="5967627"/>
            <a:ext cx="604751" cy="416158"/>
            <a:chOff x="2099923" y="2515312"/>
            <a:chExt cx="604751" cy="416158"/>
          </a:xfrm>
        </p:grpSpPr>
        <p:cxnSp>
          <p:nvCxnSpPr>
            <p:cNvPr id="39" name="Straight Arrow Connector 38"/>
            <p:cNvCxnSpPr>
              <a:stCxn id="42" idx="0"/>
            </p:cNvCxnSpPr>
            <p:nvPr/>
          </p:nvCxnSpPr>
          <p:spPr>
            <a:xfrm flipH="1">
              <a:off x="2099923" y="2529714"/>
              <a:ext cx="433515" cy="40175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40" name="Group 7"/>
            <p:cNvGrpSpPr/>
            <p:nvPr/>
          </p:nvGrpSpPr>
          <p:grpSpPr>
            <a:xfrm>
              <a:off x="2362202" y="2515312"/>
              <a:ext cx="342472" cy="254924"/>
              <a:chOff x="192311" y="2725948"/>
              <a:chExt cx="381000" cy="304800"/>
            </a:xfrm>
          </p:grpSpPr>
          <p:sp>
            <p:nvSpPr>
              <p:cNvPr id="41" name="Oval 40"/>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a:t>3</a:t>
                </a:r>
                <a:endParaRPr lang="en-US" sz="1100" b="1" dirty="0" smtClean="0">
                  <a:latin typeface="+mn-lt"/>
                </a:endParaRPr>
              </a:p>
            </p:txBody>
          </p:sp>
        </p:grpSp>
      </p:grpSp>
      <p:grpSp>
        <p:nvGrpSpPr>
          <p:cNvPr id="43" name="Group 42"/>
          <p:cNvGrpSpPr/>
          <p:nvPr/>
        </p:nvGrpSpPr>
        <p:grpSpPr>
          <a:xfrm>
            <a:off x="7284911" y="5140021"/>
            <a:ext cx="604751" cy="416158"/>
            <a:chOff x="2099923" y="2515312"/>
            <a:chExt cx="604751" cy="416158"/>
          </a:xfrm>
        </p:grpSpPr>
        <p:cxnSp>
          <p:nvCxnSpPr>
            <p:cNvPr id="44" name="Straight Arrow Connector 43"/>
            <p:cNvCxnSpPr>
              <a:stCxn id="47" idx="0"/>
            </p:cNvCxnSpPr>
            <p:nvPr/>
          </p:nvCxnSpPr>
          <p:spPr>
            <a:xfrm flipH="1">
              <a:off x="2099923" y="2529714"/>
              <a:ext cx="433515" cy="40175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45" name="Group 7"/>
            <p:cNvGrpSpPr/>
            <p:nvPr/>
          </p:nvGrpSpPr>
          <p:grpSpPr>
            <a:xfrm>
              <a:off x="2362202" y="2515312"/>
              <a:ext cx="342472" cy="254924"/>
              <a:chOff x="192311" y="2725948"/>
              <a:chExt cx="381000" cy="304800"/>
            </a:xfrm>
          </p:grpSpPr>
          <p:sp>
            <p:nvSpPr>
              <p:cNvPr id="46" name="Oval 45"/>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a:t>2</a:t>
                </a:r>
                <a:endParaRPr lang="en-US" sz="1100" b="1" dirty="0" smtClean="0">
                  <a:latin typeface="+mn-lt"/>
                </a:endParaRPr>
              </a:p>
            </p:txBody>
          </p:sp>
        </p:grpSp>
      </p:grpSp>
      <p:grpSp>
        <p:nvGrpSpPr>
          <p:cNvPr id="48" name="Group 47"/>
          <p:cNvGrpSpPr/>
          <p:nvPr/>
        </p:nvGrpSpPr>
        <p:grpSpPr>
          <a:xfrm>
            <a:off x="7672905" y="6005583"/>
            <a:ext cx="604751" cy="416158"/>
            <a:chOff x="2099923" y="2515312"/>
            <a:chExt cx="604751" cy="416158"/>
          </a:xfrm>
        </p:grpSpPr>
        <p:cxnSp>
          <p:nvCxnSpPr>
            <p:cNvPr id="49" name="Straight Arrow Connector 48"/>
            <p:cNvCxnSpPr>
              <a:stCxn id="52" idx="0"/>
            </p:cNvCxnSpPr>
            <p:nvPr/>
          </p:nvCxnSpPr>
          <p:spPr>
            <a:xfrm flipH="1">
              <a:off x="2099923" y="2529714"/>
              <a:ext cx="433515" cy="40175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50" name="Group 7"/>
            <p:cNvGrpSpPr/>
            <p:nvPr/>
          </p:nvGrpSpPr>
          <p:grpSpPr>
            <a:xfrm>
              <a:off x="2362202" y="2515312"/>
              <a:ext cx="342472" cy="254924"/>
              <a:chOff x="192311" y="2725948"/>
              <a:chExt cx="381000" cy="304800"/>
            </a:xfrm>
          </p:grpSpPr>
          <p:sp>
            <p:nvSpPr>
              <p:cNvPr id="51" name="Oval 50"/>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a:t>3</a:t>
                </a:r>
                <a:endParaRPr lang="en-US" sz="1100" b="1" dirty="0" smtClean="0">
                  <a:latin typeface="+mn-lt"/>
                </a:endParaRPr>
              </a:p>
            </p:txBody>
          </p:sp>
        </p:grpSp>
      </p:grpSp>
    </p:spTree>
    <p:extLst>
      <p:ext uri="{BB962C8B-B14F-4D97-AF65-F5344CB8AC3E}">
        <p14:creationId xmlns:p14="http://schemas.microsoft.com/office/powerpoint/2010/main" xmlns="" val="1596250474"/>
      </p:ext>
    </p:extLst>
  </p:cSld>
  <p:clrMapOvr>
    <a:masterClrMapping/>
  </p:clrMapOvr>
  <p:transition>
    <p:fade/>
  </p:transition>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p:nvPr/>
        </p:nvPicPr>
        <p:blipFill>
          <a:blip r:embed="rId2" cstate="print"/>
          <a:srcRect/>
          <a:stretch>
            <a:fillRect/>
          </a:stretch>
        </p:blipFill>
        <p:spPr bwMode="auto">
          <a:xfrm>
            <a:off x="15427" y="1238262"/>
            <a:ext cx="9128573" cy="4634503"/>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VNF Flavors</a:t>
            </a:r>
            <a:endParaRPr lang="en-US" dirty="0"/>
          </a:p>
        </p:txBody>
      </p:sp>
      <p:pic>
        <p:nvPicPr>
          <p:cNvPr id="8" name="Picture 7"/>
          <p:cNvPicPr>
            <a:picLocks noChangeAspect="1"/>
          </p:cNvPicPr>
          <p:nvPr/>
        </p:nvPicPr>
        <p:blipFill>
          <a:blip r:embed="rId3" cstate="print"/>
          <a:stretch>
            <a:fillRect/>
          </a:stretch>
        </p:blipFill>
        <p:spPr>
          <a:xfrm>
            <a:off x="15427" y="5779216"/>
            <a:ext cx="1143672" cy="1077179"/>
          </a:xfrm>
          <a:prstGeom prst="rect">
            <a:avLst/>
          </a:prstGeom>
        </p:spPr>
      </p:pic>
      <p:sp>
        <p:nvSpPr>
          <p:cNvPr id="9" name="Oval 8"/>
          <p:cNvSpPr/>
          <p:nvPr/>
        </p:nvSpPr>
        <p:spPr>
          <a:xfrm>
            <a:off x="296983" y="5422738"/>
            <a:ext cx="566671" cy="553059"/>
          </a:xfrm>
          <a:prstGeom prst="ellipse">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3</a:t>
            </a:r>
          </a:p>
        </p:txBody>
      </p:sp>
      <p:sp>
        <p:nvSpPr>
          <p:cNvPr id="11" name="Rectangle 10"/>
          <p:cNvSpPr/>
          <p:nvPr/>
        </p:nvSpPr>
        <p:spPr>
          <a:xfrm>
            <a:off x="690121" y="2869997"/>
            <a:ext cx="1370500" cy="30700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Line Callout 2 11"/>
          <p:cNvSpPr/>
          <p:nvPr/>
        </p:nvSpPr>
        <p:spPr>
          <a:xfrm>
            <a:off x="2773951" y="1403797"/>
            <a:ext cx="6176865" cy="2262648"/>
          </a:xfrm>
          <a:prstGeom prst="borderCallout2">
            <a:avLst>
              <a:gd name="adj1" fmla="val 20492"/>
              <a:gd name="adj2" fmla="val -194"/>
              <a:gd name="adj3" fmla="val 20761"/>
              <a:gd name="adj4" fmla="val -7515"/>
              <a:gd name="adj5" fmla="val 62109"/>
              <a:gd name="adj6" fmla="val -13309"/>
            </a:avLst>
          </a:prstGeom>
          <a:solidFill>
            <a:schemeClr val="accent3">
              <a:lumMod val="85000"/>
            </a:schemeClr>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Flavor configuration sets the resources in the x86 that will be used by the Instance. These resources will be dedicated only to hold and manage the Image and all its subservices and process running on the </a:t>
            </a:r>
            <a:r>
              <a:rPr lang="en-US" sz="1600" dirty="0" smtClean="0">
                <a:solidFill>
                  <a:schemeClr val="tx1"/>
                </a:solidFill>
              </a:rPr>
              <a:t>x86</a:t>
            </a:r>
          </a:p>
          <a:p>
            <a:r>
              <a:rPr lang="en-US" sz="1600" dirty="0" smtClean="0">
                <a:solidFill>
                  <a:schemeClr val="tx1"/>
                </a:solidFill>
              </a:rPr>
              <a:t/>
            </a:r>
            <a:br>
              <a:rPr lang="en-US" sz="1600" dirty="0" smtClean="0">
                <a:solidFill>
                  <a:schemeClr val="tx1"/>
                </a:solidFill>
              </a:rPr>
            </a:br>
            <a:r>
              <a:rPr lang="en-US" sz="1600" dirty="0" smtClean="0">
                <a:solidFill>
                  <a:schemeClr val="tx1"/>
                </a:solidFill>
              </a:rPr>
              <a:t>In this workshop we will configure the following HW requirements:</a:t>
            </a:r>
          </a:p>
          <a:p>
            <a:pPr marL="342900" indent="-342900">
              <a:buAutoNum type="arabicPeriod"/>
            </a:pPr>
            <a:r>
              <a:rPr lang="en-US" sz="1600" b="1" dirty="0" smtClean="0">
                <a:solidFill>
                  <a:schemeClr val="tx1"/>
                </a:solidFill>
              </a:rPr>
              <a:t>vCPU - 2</a:t>
            </a:r>
          </a:p>
          <a:p>
            <a:pPr marL="342900" indent="-342900">
              <a:buAutoNum type="arabicPeriod"/>
            </a:pPr>
            <a:r>
              <a:rPr lang="en-US" sz="1600" b="1" dirty="0" smtClean="0">
                <a:solidFill>
                  <a:schemeClr val="tx1"/>
                </a:solidFill>
              </a:rPr>
              <a:t>RAM – 1500 MB</a:t>
            </a:r>
          </a:p>
          <a:p>
            <a:pPr marL="342900" indent="-342900">
              <a:buAutoNum type="arabicPeriod"/>
            </a:pPr>
            <a:r>
              <a:rPr lang="en-US" sz="1600" b="1" dirty="0" smtClean="0">
                <a:solidFill>
                  <a:schemeClr val="tx1"/>
                </a:solidFill>
              </a:rPr>
              <a:t>Root Disk  – 10 GB</a:t>
            </a:r>
          </a:p>
          <a:p>
            <a:pPr marL="342900" indent="-342900">
              <a:buAutoNum type="arabicPeriod"/>
            </a:pPr>
            <a:r>
              <a:rPr lang="en-US" sz="1600" b="1" dirty="0" smtClean="0">
                <a:solidFill>
                  <a:schemeClr val="tx1"/>
                </a:solidFill>
              </a:rPr>
              <a:t>Swap disk – 0 </a:t>
            </a:r>
            <a:endParaRPr lang="en-US" sz="1400" b="1" dirty="0">
              <a:solidFill>
                <a:schemeClr val="tx1"/>
              </a:solidFill>
            </a:endParaRPr>
          </a:p>
        </p:txBody>
      </p:sp>
      <p:sp>
        <p:nvSpPr>
          <p:cNvPr id="14" name="Rectangle 13"/>
          <p:cNvSpPr/>
          <p:nvPr/>
        </p:nvSpPr>
        <p:spPr>
          <a:xfrm>
            <a:off x="8518377" y="5623952"/>
            <a:ext cx="567283" cy="20880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Line Callout 2 14"/>
          <p:cNvSpPr/>
          <p:nvPr/>
        </p:nvSpPr>
        <p:spPr>
          <a:xfrm>
            <a:off x="2892461" y="5699267"/>
            <a:ext cx="5330471" cy="1030311"/>
          </a:xfrm>
          <a:prstGeom prst="borderCallout2">
            <a:avLst>
              <a:gd name="adj1" fmla="val 20492"/>
              <a:gd name="adj2" fmla="val -194"/>
              <a:gd name="adj3" fmla="val 21899"/>
              <a:gd name="adj4" fmla="val -8140"/>
              <a:gd name="adj5" fmla="val -17470"/>
              <a:gd name="adj6" fmla="val -11781"/>
            </a:avLst>
          </a:prstGeom>
          <a:solidFill>
            <a:srgbClr val="F3A303"/>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solidFill>
                  <a:schemeClr val="tx1"/>
                </a:solidFill>
              </a:rPr>
              <a:t>Under Virtualization, go to “Flavors” and click the “+” sign:</a:t>
            </a:r>
            <a:r>
              <a:rPr lang="en-US" sz="1400" b="1" dirty="0">
                <a:solidFill>
                  <a:schemeClr val="tx1"/>
                </a:solidFill>
              </a:rPr>
              <a:t> </a:t>
            </a:r>
            <a:endParaRPr lang="en-US" sz="1400" b="1" dirty="0" smtClean="0">
              <a:solidFill>
                <a:schemeClr val="tx1"/>
              </a:solidFill>
            </a:endParaRPr>
          </a:p>
          <a:p>
            <a:pPr marL="342900" indent="-342900">
              <a:buAutoNum type="arabicPeriod"/>
            </a:pPr>
            <a:r>
              <a:rPr lang="en-US" sz="1400" b="1" dirty="0" smtClean="0">
                <a:solidFill>
                  <a:schemeClr val="tx1"/>
                </a:solidFill>
              </a:rPr>
              <a:t>Provide a </a:t>
            </a:r>
            <a:r>
              <a:rPr lang="en-US" sz="1400" b="1" dirty="0" smtClean="0">
                <a:solidFill>
                  <a:srgbClr val="0000FF"/>
                </a:solidFill>
              </a:rPr>
              <a:t>Name</a:t>
            </a:r>
            <a:r>
              <a:rPr lang="en-US" sz="1400" b="1" dirty="0" smtClean="0">
                <a:solidFill>
                  <a:schemeClr val="tx1"/>
                </a:solidFill>
              </a:rPr>
              <a:t> for the Flavor </a:t>
            </a:r>
          </a:p>
          <a:p>
            <a:pPr marL="342900" indent="-342900">
              <a:buAutoNum type="arabicPeriod"/>
            </a:pPr>
            <a:r>
              <a:rPr lang="en-US" sz="1400" b="1" dirty="0" smtClean="0">
                <a:solidFill>
                  <a:schemeClr val="tx1"/>
                </a:solidFill>
              </a:rPr>
              <a:t>Set the </a:t>
            </a:r>
            <a:r>
              <a:rPr lang="en-US" sz="1400" b="1" dirty="0" smtClean="0">
                <a:solidFill>
                  <a:srgbClr val="0000FF"/>
                </a:solidFill>
              </a:rPr>
              <a:t>HW parameters </a:t>
            </a:r>
            <a:r>
              <a:rPr lang="en-US" sz="1400" b="1" dirty="0" smtClean="0">
                <a:solidFill>
                  <a:schemeClr val="tx1"/>
                </a:solidFill>
              </a:rPr>
              <a:t>according to the application</a:t>
            </a:r>
          </a:p>
          <a:p>
            <a:pPr marL="342900" indent="-342900">
              <a:buAutoNum type="arabicPeriod"/>
            </a:pPr>
            <a:r>
              <a:rPr lang="en-US" sz="1400" b="1" dirty="0" smtClean="0">
                <a:solidFill>
                  <a:schemeClr val="tx1"/>
                </a:solidFill>
              </a:rPr>
              <a:t>Save </a:t>
            </a:r>
            <a:endParaRPr lang="en-US" sz="1600" dirty="0" smtClean="0">
              <a:solidFill>
                <a:schemeClr val="tx1"/>
              </a:solidFill>
            </a:endParaRPr>
          </a:p>
        </p:txBody>
      </p:sp>
      <p:sp>
        <p:nvSpPr>
          <p:cNvPr id="18" name="Rectangle 17"/>
          <p:cNvSpPr/>
          <p:nvPr/>
        </p:nvSpPr>
        <p:spPr>
          <a:xfrm>
            <a:off x="1450152" y="4523780"/>
            <a:ext cx="1177138" cy="89455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01552" y="4523779"/>
            <a:ext cx="1177138" cy="89455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01552" y="3369391"/>
            <a:ext cx="1177138" cy="89455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472052" y="3403113"/>
            <a:ext cx="1177138" cy="89455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p:nvGrpSpPr>
        <p:grpSpPr>
          <a:xfrm>
            <a:off x="2060621" y="2408472"/>
            <a:ext cx="604751" cy="416158"/>
            <a:chOff x="2099923" y="2515312"/>
            <a:chExt cx="604751" cy="416158"/>
          </a:xfrm>
        </p:grpSpPr>
        <p:cxnSp>
          <p:nvCxnSpPr>
            <p:cNvPr id="23" name="Straight Arrow Connector 22"/>
            <p:cNvCxnSpPr>
              <a:stCxn id="26" idx="0"/>
            </p:cNvCxnSpPr>
            <p:nvPr/>
          </p:nvCxnSpPr>
          <p:spPr>
            <a:xfrm flipH="1">
              <a:off x="2099923" y="2529714"/>
              <a:ext cx="433515" cy="40175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24" name="Group 7"/>
            <p:cNvGrpSpPr/>
            <p:nvPr/>
          </p:nvGrpSpPr>
          <p:grpSpPr>
            <a:xfrm>
              <a:off x="2362202" y="2515312"/>
              <a:ext cx="342472" cy="254924"/>
              <a:chOff x="192311" y="2725948"/>
              <a:chExt cx="381000" cy="304800"/>
            </a:xfrm>
          </p:grpSpPr>
          <p:sp>
            <p:nvSpPr>
              <p:cNvPr id="25" name="Oval 24"/>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a:t>1</a:t>
                </a:r>
                <a:endParaRPr lang="en-US" sz="1100" b="1" dirty="0" smtClean="0">
                  <a:latin typeface="+mn-lt"/>
                </a:endParaRPr>
              </a:p>
            </p:txBody>
          </p:sp>
        </p:grpSp>
      </p:grpSp>
      <p:grpSp>
        <p:nvGrpSpPr>
          <p:cNvPr id="27" name="Group 26"/>
          <p:cNvGrpSpPr/>
          <p:nvPr/>
        </p:nvGrpSpPr>
        <p:grpSpPr>
          <a:xfrm>
            <a:off x="2636558" y="3994565"/>
            <a:ext cx="604751" cy="416158"/>
            <a:chOff x="2099923" y="2515312"/>
            <a:chExt cx="604751" cy="416158"/>
          </a:xfrm>
        </p:grpSpPr>
        <p:cxnSp>
          <p:nvCxnSpPr>
            <p:cNvPr id="28" name="Straight Arrow Connector 27"/>
            <p:cNvCxnSpPr>
              <a:stCxn id="31" idx="0"/>
            </p:cNvCxnSpPr>
            <p:nvPr/>
          </p:nvCxnSpPr>
          <p:spPr>
            <a:xfrm flipH="1">
              <a:off x="2099923" y="2529714"/>
              <a:ext cx="433515" cy="40175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29" name="Group 7"/>
            <p:cNvGrpSpPr/>
            <p:nvPr/>
          </p:nvGrpSpPr>
          <p:grpSpPr>
            <a:xfrm>
              <a:off x="2362202" y="2515312"/>
              <a:ext cx="342472" cy="254924"/>
              <a:chOff x="192311" y="2725948"/>
              <a:chExt cx="381000" cy="304800"/>
            </a:xfrm>
          </p:grpSpPr>
          <p:sp>
            <p:nvSpPr>
              <p:cNvPr id="30" name="Oval 29"/>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latin typeface="+mn-lt"/>
                  </a:rPr>
                  <a:t>2</a:t>
                </a:r>
              </a:p>
            </p:txBody>
          </p:sp>
        </p:grpSp>
      </p:grpSp>
      <p:grpSp>
        <p:nvGrpSpPr>
          <p:cNvPr id="32" name="Group 31"/>
          <p:cNvGrpSpPr/>
          <p:nvPr/>
        </p:nvGrpSpPr>
        <p:grpSpPr>
          <a:xfrm>
            <a:off x="8185729" y="4873061"/>
            <a:ext cx="551083" cy="688390"/>
            <a:chOff x="2362202" y="2515312"/>
            <a:chExt cx="551083" cy="688390"/>
          </a:xfrm>
        </p:grpSpPr>
        <p:cxnSp>
          <p:nvCxnSpPr>
            <p:cNvPr id="33" name="Straight Arrow Connector 32"/>
            <p:cNvCxnSpPr>
              <a:stCxn id="36" idx="0"/>
            </p:cNvCxnSpPr>
            <p:nvPr/>
          </p:nvCxnSpPr>
          <p:spPr>
            <a:xfrm>
              <a:off x="2533438" y="2529714"/>
              <a:ext cx="379847" cy="67398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34" name="Group 7"/>
            <p:cNvGrpSpPr/>
            <p:nvPr/>
          </p:nvGrpSpPr>
          <p:grpSpPr>
            <a:xfrm>
              <a:off x="2362202" y="2515312"/>
              <a:ext cx="342472" cy="254924"/>
              <a:chOff x="192311" y="2725948"/>
              <a:chExt cx="381000" cy="304800"/>
            </a:xfrm>
          </p:grpSpPr>
          <p:sp>
            <p:nvSpPr>
              <p:cNvPr id="35" name="Oval 34"/>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latin typeface="+mn-lt"/>
                  </a:rPr>
                  <a:t>2</a:t>
                </a:r>
              </a:p>
            </p:txBody>
          </p:sp>
        </p:grpSp>
      </p:grpSp>
    </p:spTree>
    <p:extLst>
      <p:ext uri="{BB962C8B-B14F-4D97-AF65-F5344CB8AC3E}">
        <p14:creationId xmlns:p14="http://schemas.microsoft.com/office/powerpoint/2010/main" xmlns="" val="2885238198"/>
      </p:ext>
    </p:extLst>
  </p:cSld>
  <p:clrMapOvr>
    <a:masterClrMapping/>
  </p:clrMapOvr>
  <p:transition>
    <p:fade/>
  </p:transition>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p:nvPr/>
        </p:nvPicPr>
        <p:blipFill>
          <a:blip r:embed="rId2" cstate="print"/>
          <a:srcRect/>
          <a:stretch>
            <a:fillRect/>
          </a:stretch>
        </p:blipFill>
        <p:spPr bwMode="auto">
          <a:xfrm>
            <a:off x="0" y="1441421"/>
            <a:ext cx="9144000" cy="4594702"/>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a:t>VNF Repository</a:t>
            </a:r>
          </a:p>
        </p:txBody>
      </p:sp>
      <p:sp>
        <p:nvSpPr>
          <p:cNvPr id="17" name="Text Placeholder 2"/>
          <p:cNvSpPr txBox="1">
            <a:spLocks/>
          </p:cNvSpPr>
          <p:nvPr/>
        </p:nvSpPr>
        <p:spPr>
          <a:xfrm>
            <a:off x="302852" y="1441421"/>
            <a:ext cx="8442288" cy="4711729"/>
          </a:xfrm>
          <a:prstGeom prst="rect">
            <a:avLst/>
          </a:prstGeom>
        </p:spPr>
        <p:txBody>
          <a:bodyPr/>
          <a:lstStyle>
            <a:lvl1pPr marL="342900" indent="-342900" algn="l" rtl="0" eaLnBrk="1" fontAlgn="base" hangingPunct="1">
              <a:spcBef>
                <a:spcPct val="20000"/>
              </a:spcBef>
              <a:spcAft>
                <a:spcPct val="0"/>
              </a:spcAft>
              <a:buClr>
                <a:srgbClr val="C00000"/>
              </a:buClr>
              <a:buChar char="•"/>
              <a:defRPr sz="2200">
                <a:solidFill>
                  <a:schemeClr val="tx1">
                    <a:lumMod val="85000"/>
                    <a:lumOff val="15000"/>
                  </a:schemeClr>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lumMod val="85000"/>
                    <a:lumOff val="15000"/>
                  </a:schemeClr>
                </a:solidFill>
                <a:latin typeface="+mn-lt"/>
                <a:cs typeface="+mn-cs"/>
              </a:defRPr>
            </a:lvl2pPr>
            <a:lvl3pPr marL="1143000" indent="-228600" algn="l" rtl="0" eaLnBrk="1" fontAlgn="base" hangingPunct="1">
              <a:spcBef>
                <a:spcPct val="20000"/>
              </a:spcBef>
              <a:spcAft>
                <a:spcPct val="0"/>
              </a:spcAft>
              <a:buClr>
                <a:srgbClr val="C00000"/>
              </a:buClr>
              <a:buChar char="•"/>
              <a:defRPr sz="1800">
                <a:solidFill>
                  <a:schemeClr val="tx1">
                    <a:lumMod val="85000"/>
                    <a:lumOff val="15000"/>
                  </a:schemeClr>
                </a:solidFill>
                <a:latin typeface="+mn-lt"/>
                <a:cs typeface="+mn-cs"/>
              </a:defRPr>
            </a:lvl3pPr>
            <a:lvl4pPr marL="1600200" indent="-228600" algn="l" rtl="0" eaLnBrk="1" fontAlgn="base" hangingPunct="1">
              <a:spcBef>
                <a:spcPct val="20000"/>
              </a:spcBef>
              <a:spcAft>
                <a:spcPct val="0"/>
              </a:spcAft>
              <a:buChar char="–"/>
              <a:defRPr sz="1600">
                <a:solidFill>
                  <a:schemeClr val="tx1">
                    <a:lumMod val="85000"/>
                    <a:lumOff val="15000"/>
                  </a:schemeClr>
                </a:solidFill>
                <a:latin typeface="+mn-lt"/>
                <a:cs typeface="+mn-cs"/>
              </a:defRPr>
            </a:lvl4pPr>
            <a:lvl5pPr marL="2057400" indent="-228600" algn="l" rtl="0" eaLnBrk="1" fontAlgn="base" hangingPunct="1">
              <a:spcBef>
                <a:spcPct val="20000"/>
              </a:spcBef>
              <a:spcAft>
                <a:spcPct val="0"/>
              </a:spcAft>
              <a:buChar char="»"/>
              <a:defRPr sz="1600">
                <a:solidFill>
                  <a:schemeClr val="tx1">
                    <a:lumMod val="85000"/>
                    <a:lumOff val="15000"/>
                  </a:schemeClr>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endParaRPr lang="en-US" kern="0"/>
          </a:p>
        </p:txBody>
      </p:sp>
      <p:pic>
        <p:nvPicPr>
          <p:cNvPr id="22" name="Picture 21"/>
          <p:cNvPicPr>
            <a:picLocks noChangeAspect="1"/>
          </p:cNvPicPr>
          <p:nvPr/>
        </p:nvPicPr>
        <p:blipFill>
          <a:blip r:embed="rId3" cstate="print"/>
          <a:stretch>
            <a:fillRect/>
          </a:stretch>
        </p:blipFill>
        <p:spPr>
          <a:xfrm>
            <a:off x="0" y="5808372"/>
            <a:ext cx="1166253" cy="1049628"/>
          </a:xfrm>
          <a:prstGeom prst="rect">
            <a:avLst/>
          </a:prstGeom>
        </p:spPr>
      </p:pic>
      <p:sp>
        <p:nvSpPr>
          <p:cNvPr id="23" name="Oval 22"/>
          <p:cNvSpPr/>
          <p:nvPr/>
        </p:nvSpPr>
        <p:spPr>
          <a:xfrm>
            <a:off x="296983" y="5422738"/>
            <a:ext cx="566671" cy="553059"/>
          </a:xfrm>
          <a:prstGeom prst="ellipse">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4</a:t>
            </a:r>
          </a:p>
        </p:txBody>
      </p:sp>
      <p:sp>
        <p:nvSpPr>
          <p:cNvPr id="26" name="Rectangle 25"/>
          <p:cNvSpPr/>
          <p:nvPr/>
        </p:nvSpPr>
        <p:spPr>
          <a:xfrm>
            <a:off x="199244" y="2958462"/>
            <a:ext cx="1057162" cy="18973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Line Callout 2 26"/>
          <p:cNvSpPr/>
          <p:nvPr/>
        </p:nvSpPr>
        <p:spPr>
          <a:xfrm>
            <a:off x="5011662" y="0"/>
            <a:ext cx="4140173" cy="1983346"/>
          </a:xfrm>
          <a:prstGeom prst="borderCallout2">
            <a:avLst>
              <a:gd name="adj1" fmla="val 20492"/>
              <a:gd name="adj2" fmla="val -194"/>
              <a:gd name="adj3" fmla="val 20761"/>
              <a:gd name="adj4" fmla="val -7515"/>
              <a:gd name="adj5" fmla="val 86811"/>
              <a:gd name="adj6" fmla="val -79852"/>
            </a:avLst>
          </a:prstGeom>
          <a:solidFill>
            <a:schemeClr val="accent3">
              <a:lumMod val="85000"/>
            </a:schemeClr>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solidFill>
                  <a:schemeClr val="tx1"/>
                </a:solidFill>
              </a:rPr>
              <a:t>The following configuration creates the VNF image in the repository according to the following parameters:</a:t>
            </a:r>
          </a:p>
          <a:p>
            <a:pPr marL="342900" indent="-342900">
              <a:buAutoNum type="arabicPeriod"/>
            </a:pPr>
            <a:r>
              <a:rPr lang="en-US" sz="1600" b="1" dirty="0" smtClean="0">
                <a:solidFill>
                  <a:schemeClr val="tx1"/>
                </a:solidFill>
              </a:rPr>
              <a:t>Image Name – Must be unique</a:t>
            </a:r>
          </a:p>
          <a:p>
            <a:pPr marL="342900" indent="-342900">
              <a:buAutoNum type="arabicPeriod"/>
            </a:pPr>
            <a:r>
              <a:rPr lang="en-US" sz="1600" b="1" dirty="0" smtClean="0">
                <a:solidFill>
                  <a:schemeClr val="tx1"/>
                </a:solidFill>
              </a:rPr>
              <a:t>Minimum HW parameters</a:t>
            </a:r>
          </a:p>
          <a:p>
            <a:pPr marL="342900" indent="-342900">
              <a:buAutoNum type="arabicPeriod"/>
            </a:pPr>
            <a:r>
              <a:rPr lang="en-US" sz="1600" b="1" dirty="0" smtClean="0">
                <a:solidFill>
                  <a:schemeClr val="tx1"/>
                </a:solidFill>
              </a:rPr>
              <a:t>Image Format</a:t>
            </a:r>
          </a:p>
          <a:p>
            <a:pPr marL="342900" indent="-342900">
              <a:buAutoNum type="arabicPeriod"/>
            </a:pPr>
            <a:r>
              <a:rPr lang="en-US" sz="1600" b="1" dirty="0" smtClean="0">
                <a:solidFill>
                  <a:schemeClr val="tx1"/>
                </a:solidFill>
              </a:rPr>
              <a:t>Import image file</a:t>
            </a:r>
          </a:p>
          <a:p>
            <a:pPr marL="342900" indent="-342900">
              <a:buAutoNum type="arabicPeriod"/>
            </a:pPr>
            <a:r>
              <a:rPr lang="en-US" sz="1600" b="1" dirty="0" smtClean="0">
                <a:solidFill>
                  <a:schemeClr val="tx1"/>
                </a:solidFill>
              </a:rPr>
              <a:t>Flavor (Maximum HW parameters)</a:t>
            </a:r>
            <a:endParaRPr lang="en-US" sz="1400" b="1" dirty="0">
              <a:solidFill>
                <a:schemeClr val="tx1"/>
              </a:solidFill>
            </a:endParaRPr>
          </a:p>
        </p:txBody>
      </p:sp>
      <p:sp>
        <p:nvSpPr>
          <p:cNvPr id="28" name="Rectangle 27"/>
          <p:cNvSpPr/>
          <p:nvPr/>
        </p:nvSpPr>
        <p:spPr>
          <a:xfrm>
            <a:off x="8518377" y="5828828"/>
            <a:ext cx="567283" cy="20880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Line Callout 2 28"/>
          <p:cNvSpPr/>
          <p:nvPr/>
        </p:nvSpPr>
        <p:spPr>
          <a:xfrm>
            <a:off x="4157748" y="3712243"/>
            <a:ext cx="3605464" cy="3017335"/>
          </a:xfrm>
          <a:prstGeom prst="borderCallout2">
            <a:avLst>
              <a:gd name="adj1" fmla="val 10272"/>
              <a:gd name="adj2" fmla="val -583"/>
              <a:gd name="adj3" fmla="val 10285"/>
              <a:gd name="adj4" fmla="val -8140"/>
              <a:gd name="adj5" fmla="val 16442"/>
              <a:gd name="adj6" fmla="val -13725"/>
            </a:avLst>
          </a:prstGeom>
          <a:solidFill>
            <a:srgbClr val="F3A303"/>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solidFill>
                  <a:schemeClr val="tx1"/>
                </a:solidFill>
              </a:rPr>
              <a:t>Under Virtualization, go to “</a:t>
            </a:r>
            <a:r>
              <a:rPr lang="en-US" sz="1600" dirty="0" smtClean="0">
                <a:solidFill>
                  <a:srgbClr val="0000FF"/>
                </a:solidFill>
              </a:rPr>
              <a:t>Image Repository</a:t>
            </a:r>
            <a:r>
              <a:rPr lang="en-US" sz="1600" dirty="0" smtClean="0">
                <a:solidFill>
                  <a:schemeClr val="tx1"/>
                </a:solidFill>
              </a:rPr>
              <a:t>” and click the “</a:t>
            </a:r>
            <a:r>
              <a:rPr lang="en-US" sz="1600" dirty="0" smtClean="0">
                <a:solidFill>
                  <a:srgbClr val="0000FF"/>
                </a:solidFill>
              </a:rPr>
              <a:t>+</a:t>
            </a:r>
            <a:r>
              <a:rPr lang="en-US" sz="1600" dirty="0" smtClean="0">
                <a:solidFill>
                  <a:schemeClr val="tx1"/>
                </a:solidFill>
              </a:rPr>
              <a:t>” sign:</a:t>
            </a:r>
            <a:r>
              <a:rPr lang="en-US" sz="1400" b="1" dirty="0">
                <a:solidFill>
                  <a:schemeClr val="tx1"/>
                </a:solidFill>
              </a:rPr>
              <a:t> </a:t>
            </a:r>
            <a:endParaRPr lang="en-US" sz="1400" b="1" dirty="0" smtClean="0">
              <a:solidFill>
                <a:schemeClr val="tx1"/>
              </a:solidFill>
            </a:endParaRPr>
          </a:p>
          <a:p>
            <a:pPr marL="342900" indent="-342900">
              <a:buAutoNum type="arabicPeriod"/>
            </a:pPr>
            <a:r>
              <a:rPr lang="en-US" sz="1400" b="1" dirty="0" smtClean="0">
                <a:solidFill>
                  <a:schemeClr val="tx1"/>
                </a:solidFill>
              </a:rPr>
              <a:t>Provide a </a:t>
            </a:r>
            <a:r>
              <a:rPr lang="en-US" sz="1400" b="1" dirty="0" smtClean="0">
                <a:solidFill>
                  <a:srgbClr val="0000FF"/>
                </a:solidFill>
              </a:rPr>
              <a:t>Name</a:t>
            </a:r>
            <a:r>
              <a:rPr lang="en-US" sz="1400" b="1" dirty="0" smtClean="0">
                <a:solidFill>
                  <a:schemeClr val="tx1"/>
                </a:solidFill>
              </a:rPr>
              <a:t> for the Image </a:t>
            </a:r>
          </a:p>
          <a:p>
            <a:pPr marL="342900" indent="-342900">
              <a:buAutoNum type="arabicPeriod"/>
            </a:pPr>
            <a:r>
              <a:rPr lang="en-US" sz="1400" b="1" dirty="0" smtClean="0">
                <a:solidFill>
                  <a:schemeClr val="tx1"/>
                </a:solidFill>
              </a:rPr>
              <a:t>Set the image </a:t>
            </a:r>
            <a:r>
              <a:rPr lang="en-US" sz="1400" b="1" dirty="0" smtClean="0">
                <a:solidFill>
                  <a:srgbClr val="0000FF"/>
                </a:solidFill>
              </a:rPr>
              <a:t>format</a:t>
            </a:r>
            <a:r>
              <a:rPr lang="en-US" sz="1400" b="1" dirty="0" smtClean="0">
                <a:solidFill>
                  <a:schemeClr val="tx1"/>
                </a:solidFill>
              </a:rPr>
              <a:t> to “qcow2”</a:t>
            </a:r>
          </a:p>
          <a:p>
            <a:pPr marL="342900" indent="-342900">
              <a:buAutoNum type="arabicPeriod"/>
            </a:pPr>
            <a:r>
              <a:rPr lang="en-US" sz="1400" b="1" dirty="0" smtClean="0">
                <a:solidFill>
                  <a:schemeClr val="tx1"/>
                </a:solidFill>
              </a:rPr>
              <a:t>C</a:t>
            </a:r>
            <a:r>
              <a:rPr lang="en-US" sz="1400" b="1" dirty="0" smtClean="0">
                <a:solidFill>
                  <a:srgbClr val="0000FF"/>
                </a:solidFill>
              </a:rPr>
              <a:t>ontainer</a:t>
            </a:r>
            <a:r>
              <a:rPr lang="en-US" sz="1400" b="1" dirty="0" smtClean="0">
                <a:solidFill>
                  <a:schemeClr val="tx1"/>
                </a:solidFill>
              </a:rPr>
              <a:t> – None</a:t>
            </a:r>
          </a:p>
          <a:p>
            <a:pPr marL="342900" indent="-342900">
              <a:buAutoNum type="arabicPeriod"/>
            </a:pPr>
            <a:r>
              <a:rPr lang="en-US" sz="1400" b="1" dirty="0" smtClean="0">
                <a:solidFill>
                  <a:schemeClr val="tx1"/>
                </a:solidFill>
              </a:rPr>
              <a:t>Import the </a:t>
            </a:r>
            <a:r>
              <a:rPr lang="en-US" sz="1400" b="1" dirty="0" smtClean="0">
                <a:solidFill>
                  <a:srgbClr val="0000FF"/>
                </a:solidFill>
              </a:rPr>
              <a:t>image file</a:t>
            </a:r>
          </a:p>
          <a:p>
            <a:pPr marL="342900" indent="-342900">
              <a:buAutoNum type="arabicPeriod"/>
            </a:pPr>
            <a:r>
              <a:rPr lang="en-US" sz="1400" b="1" dirty="0" smtClean="0">
                <a:solidFill>
                  <a:schemeClr val="tx1"/>
                </a:solidFill>
              </a:rPr>
              <a:t>For HP Router instance, Set the following parameters</a:t>
            </a:r>
          </a:p>
          <a:p>
            <a:pPr marL="800100" lvl="1" indent="-342900">
              <a:buFont typeface="+mj-lt"/>
              <a:buAutoNum type="alphaLcParenR"/>
            </a:pPr>
            <a:r>
              <a:rPr lang="en-US" sz="1400" b="1" dirty="0" smtClean="0">
                <a:solidFill>
                  <a:schemeClr val="tx1"/>
                </a:solidFill>
              </a:rPr>
              <a:t>Min disk space:  </a:t>
            </a:r>
            <a:r>
              <a:rPr lang="en-US" sz="1600" b="1" dirty="0" smtClean="0">
                <a:solidFill>
                  <a:srgbClr val="FF0000"/>
                </a:solidFill>
              </a:rPr>
              <a:t>10GB</a:t>
            </a:r>
          </a:p>
          <a:p>
            <a:pPr marL="800100" lvl="1" indent="-342900">
              <a:buFont typeface="+mj-lt"/>
              <a:buAutoNum type="alphaLcParenR"/>
            </a:pPr>
            <a:r>
              <a:rPr lang="en-US" sz="1400" b="1" dirty="0" smtClean="0">
                <a:solidFill>
                  <a:schemeClr val="tx1"/>
                </a:solidFill>
              </a:rPr>
              <a:t>Network ports: </a:t>
            </a:r>
            <a:r>
              <a:rPr lang="en-US" sz="1400" b="1" dirty="0" smtClean="0">
                <a:solidFill>
                  <a:srgbClr val="0000FF"/>
                </a:solidFill>
              </a:rPr>
              <a:t>3</a:t>
            </a:r>
          </a:p>
          <a:p>
            <a:pPr marL="800100" lvl="1" indent="-342900">
              <a:buFont typeface="+mj-lt"/>
              <a:buAutoNum type="alphaLcParenR"/>
            </a:pPr>
            <a:r>
              <a:rPr lang="en-US" sz="1400" b="1" dirty="0" smtClean="0">
                <a:solidFill>
                  <a:schemeClr val="tx1"/>
                </a:solidFill>
              </a:rPr>
              <a:t>Min RAM: </a:t>
            </a:r>
            <a:r>
              <a:rPr lang="en-US" sz="1600" b="1" dirty="0" smtClean="0">
                <a:solidFill>
                  <a:srgbClr val="FF0000"/>
                </a:solidFill>
              </a:rPr>
              <a:t>1500MB</a:t>
            </a:r>
          </a:p>
          <a:p>
            <a:pPr marL="342900" indent="-342900">
              <a:buAutoNum type="arabicPeriod"/>
            </a:pPr>
            <a:r>
              <a:rPr lang="en-US" sz="1400" b="1" dirty="0" smtClean="0">
                <a:solidFill>
                  <a:schemeClr val="tx1"/>
                </a:solidFill>
              </a:rPr>
              <a:t>Add the </a:t>
            </a:r>
            <a:r>
              <a:rPr lang="en-US" sz="1400" b="1" dirty="0" smtClean="0">
                <a:solidFill>
                  <a:srgbClr val="0000FF"/>
                </a:solidFill>
              </a:rPr>
              <a:t>flavor</a:t>
            </a:r>
            <a:r>
              <a:rPr lang="en-US" sz="1400" b="1" dirty="0" smtClean="0">
                <a:solidFill>
                  <a:schemeClr val="tx1"/>
                </a:solidFill>
              </a:rPr>
              <a:t> from the previous step</a:t>
            </a:r>
          </a:p>
          <a:p>
            <a:pPr marL="342900" indent="-342900">
              <a:buAutoNum type="arabicPeriod"/>
            </a:pPr>
            <a:r>
              <a:rPr lang="en-US" sz="1400" b="1" dirty="0" smtClean="0">
                <a:solidFill>
                  <a:srgbClr val="0000FF"/>
                </a:solidFill>
              </a:rPr>
              <a:t>Save </a:t>
            </a:r>
            <a:endParaRPr lang="en-US" sz="1600" dirty="0" smtClean="0">
              <a:solidFill>
                <a:srgbClr val="0000FF"/>
              </a:solidFill>
            </a:endParaRPr>
          </a:p>
        </p:txBody>
      </p:sp>
      <p:sp>
        <p:nvSpPr>
          <p:cNvPr id="30" name="Rectangle 29"/>
          <p:cNvSpPr/>
          <p:nvPr/>
        </p:nvSpPr>
        <p:spPr>
          <a:xfrm>
            <a:off x="1522086" y="4523780"/>
            <a:ext cx="1079446" cy="89455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212123" y="4523779"/>
            <a:ext cx="1079446" cy="89455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139256" y="3455403"/>
            <a:ext cx="1177138" cy="2987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1443755" y="3254626"/>
            <a:ext cx="1177138" cy="89455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p:cNvGrpSpPr/>
          <p:nvPr/>
        </p:nvGrpSpPr>
        <p:grpSpPr>
          <a:xfrm>
            <a:off x="954030" y="2507738"/>
            <a:ext cx="604751" cy="416158"/>
            <a:chOff x="2099923" y="2515312"/>
            <a:chExt cx="604751" cy="416158"/>
          </a:xfrm>
        </p:grpSpPr>
        <p:cxnSp>
          <p:nvCxnSpPr>
            <p:cNvPr id="35" name="Straight Arrow Connector 34"/>
            <p:cNvCxnSpPr>
              <a:stCxn id="38" idx="0"/>
            </p:cNvCxnSpPr>
            <p:nvPr/>
          </p:nvCxnSpPr>
          <p:spPr>
            <a:xfrm flipH="1">
              <a:off x="2099923" y="2529714"/>
              <a:ext cx="433515" cy="40175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36" name="Group 7"/>
            <p:cNvGrpSpPr/>
            <p:nvPr/>
          </p:nvGrpSpPr>
          <p:grpSpPr>
            <a:xfrm>
              <a:off x="2362202" y="2515312"/>
              <a:ext cx="342472" cy="254924"/>
              <a:chOff x="192311" y="2725948"/>
              <a:chExt cx="381000" cy="304800"/>
            </a:xfrm>
          </p:grpSpPr>
          <p:sp>
            <p:nvSpPr>
              <p:cNvPr id="37" name="Oval 36"/>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a:t>1</a:t>
                </a:r>
                <a:endParaRPr lang="en-US" sz="1100" b="1" dirty="0" smtClean="0">
                  <a:latin typeface="+mn-lt"/>
                </a:endParaRPr>
              </a:p>
            </p:txBody>
          </p:sp>
        </p:grpSp>
      </p:grpSp>
      <p:grpSp>
        <p:nvGrpSpPr>
          <p:cNvPr id="39" name="Group 38"/>
          <p:cNvGrpSpPr/>
          <p:nvPr/>
        </p:nvGrpSpPr>
        <p:grpSpPr>
          <a:xfrm>
            <a:off x="881669" y="3712243"/>
            <a:ext cx="604751" cy="416158"/>
            <a:chOff x="2099923" y="2515312"/>
            <a:chExt cx="604751" cy="416158"/>
          </a:xfrm>
        </p:grpSpPr>
        <p:cxnSp>
          <p:nvCxnSpPr>
            <p:cNvPr id="40" name="Straight Arrow Connector 39"/>
            <p:cNvCxnSpPr>
              <a:stCxn id="43" idx="0"/>
            </p:cNvCxnSpPr>
            <p:nvPr/>
          </p:nvCxnSpPr>
          <p:spPr>
            <a:xfrm flipH="1">
              <a:off x="2099923" y="2529714"/>
              <a:ext cx="433515" cy="40175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41" name="Group 7"/>
            <p:cNvGrpSpPr/>
            <p:nvPr/>
          </p:nvGrpSpPr>
          <p:grpSpPr>
            <a:xfrm>
              <a:off x="2362202" y="2515312"/>
              <a:ext cx="342472" cy="254924"/>
              <a:chOff x="192311" y="2725948"/>
              <a:chExt cx="381000" cy="304800"/>
            </a:xfrm>
          </p:grpSpPr>
          <p:sp>
            <p:nvSpPr>
              <p:cNvPr id="42" name="Oval 41"/>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latin typeface="+mn-lt"/>
                  </a:rPr>
                  <a:t>3</a:t>
                </a:r>
              </a:p>
            </p:txBody>
          </p:sp>
        </p:grpSp>
      </p:grpSp>
      <p:grpSp>
        <p:nvGrpSpPr>
          <p:cNvPr id="44" name="Group 43"/>
          <p:cNvGrpSpPr/>
          <p:nvPr/>
        </p:nvGrpSpPr>
        <p:grpSpPr>
          <a:xfrm>
            <a:off x="954030" y="3108895"/>
            <a:ext cx="491086" cy="457954"/>
            <a:chOff x="2213588" y="2515312"/>
            <a:chExt cx="491086" cy="457954"/>
          </a:xfrm>
        </p:grpSpPr>
        <p:cxnSp>
          <p:nvCxnSpPr>
            <p:cNvPr id="45" name="Straight Arrow Connector 44"/>
            <p:cNvCxnSpPr>
              <a:stCxn id="48" idx="0"/>
            </p:cNvCxnSpPr>
            <p:nvPr/>
          </p:nvCxnSpPr>
          <p:spPr>
            <a:xfrm flipH="1">
              <a:off x="2213588" y="2529714"/>
              <a:ext cx="319850" cy="44355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46" name="Group 7"/>
            <p:cNvGrpSpPr/>
            <p:nvPr/>
          </p:nvGrpSpPr>
          <p:grpSpPr>
            <a:xfrm>
              <a:off x="2362202" y="2515312"/>
              <a:ext cx="342472" cy="254924"/>
              <a:chOff x="192311" y="2725948"/>
              <a:chExt cx="381000" cy="304800"/>
            </a:xfrm>
          </p:grpSpPr>
          <p:sp>
            <p:nvSpPr>
              <p:cNvPr id="47" name="Oval 46"/>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latin typeface="+mn-lt"/>
                  </a:rPr>
                  <a:t>2</a:t>
                </a:r>
              </a:p>
            </p:txBody>
          </p:sp>
        </p:grpSp>
      </p:grpSp>
      <p:sp>
        <p:nvSpPr>
          <p:cNvPr id="49" name="Rectangle 48"/>
          <p:cNvSpPr/>
          <p:nvPr/>
        </p:nvSpPr>
        <p:spPr>
          <a:xfrm>
            <a:off x="135478" y="3957222"/>
            <a:ext cx="1177138" cy="2987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2828424" y="4523779"/>
            <a:ext cx="1079446" cy="89455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7951094" y="5410403"/>
            <a:ext cx="785718" cy="1741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p:cNvGrpSpPr/>
          <p:nvPr/>
        </p:nvGrpSpPr>
        <p:grpSpPr>
          <a:xfrm>
            <a:off x="2108674" y="2800813"/>
            <a:ext cx="604751" cy="416158"/>
            <a:chOff x="2099923" y="2515312"/>
            <a:chExt cx="604751" cy="416158"/>
          </a:xfrm>
        </p:grpSpPr>
        <p:cxnSp>
          <p:nvCxnSpPr>
            <p:cNvPr id="53" name="Straight Arrow Connector 52"/>
            <p:cNvCxnSpPr>
              <a:stCxn id="56" idx="0"/>
            </p:cNvCxnSpPr>
            <p:nvPr/>
          </p:nvCxnSpPr>
          <p:spPr>
            <a:xfrm flipH="1">
              <a:off x="2099923" y="2529714"/>
              <a:ext cx="433515" cy="40175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54" name="Group 7"/>
            <p:cNvGrpSpPr/>
            <p:nvPr/>
          </p:nvGrpSpPr>
          <p:grpSpPr>
            <a:xfrm>
              <a:off x="2362202" y="2515312"/>
              <a:ext cx="342472" cy="254924"/>
              <a:chOff x="192311" y="2725948"/>
              <a:chExt cx="381000" cy="304800"/>
            </a:xfrm>
          </p:grpSpPr>
          <p:sp>
            <p:nvSpPr>
              <p:cNvPr id="55" name="Oval 54"/>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latin typeface="+mn-lt"/>
                  </a:rPr>
                  <a:t>4</a:t>
                </a:r>
              </a:p>
            </p:txBody>
          </p:sp>
        </p:grpSp>
      </p:grpSp>
      <p:grpSp>
        <p:nvGrpSpPr>
          <p:cNvPr id="57" name="Group 56"/>
          <p:cNvGrpSpPr/>
          <p:nvPr/>
        </p:nvGrpSpPr>
        <p:grpSpPr>
          <a:xfrm>
            <a:off x="1143948" y="5600793"/>
            <a:ext cx="1167414" cy="795965"/>
            <a:chOff x="1537260" y="1974271"/>
            <a:chExt cx="1167414" cy="795965"/>
          </a:xfrm>
        </p:grpSpPr>
        <p:cxnSp>
          <p:nvCxnSpPr>
            <p:cNvPr id="58" name="Straight Arrow Connector 57"/>
            <p:cNvCxnSpPr>
              <a:stCxn id="61" idx="0"/>
            </p:cNvCxnSpPr>
            <p:nvPr/>
          </p:nvCxnSpPr>
          <p:spPr>
            <a:xfrm flipH="1" flipV="1">
              <a:off x="1537260" y="1974271"/>
              <a:ext cx="996178" cy="55544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59" name="Group 7"/>
            <p:cNvGrpSpPr/>
            <p:nvPr/>
          </p:nvGrpSpPr>
          <p:grpSpPr>
            <a:xfrm>
              <a:off x="2362202" y="2515312"/>
              <a:ext cx="342472" cy="254924"/>
              <a:chOff x="192311" y="2725948"/>
              <a:chExt cx="381000" cy="304800"/>
            </a:xfrm>
          </p:grpSpPr>
          <p:sp>
            <p:nvSpPr>
              <p:cNvPr id="60" name="Oval 59"/>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latin typeface="+mn-lt"/>
                  </a:rPr>
                  <a:t>5</a:t>
                </a:r>
              </a:p>
            </p:txBody>
          </p:sp>
        </p:grpSp>
      </p:grpSp>
      <p:cxnSp>
        <p:nvCxnSpPr>
          <p:cNvPr id="62" name="Straight Arrow Connector 61"/>
          <p:cNvCxnSpPr>
            <a:stCxn id="61" idx="0"/>
          </p:cNvCxnSpPr>
          <p:nvPr/>
        </p:nvCxnSpPr>
        <p:spPr>
          <a:xfrm flipH="1" flipV="1">
            <a:off x="2137209" y="5584590"/>
            <a:ext cx="2917" cy="57164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a:stCxn id="61" idx="0"/>
          </p:cNvCxnSpPr>
          <p:nvPr/>
        </p:nvCxnSpPr>
        <p:spPr>
          <a:xfrm flipV="1">
            <a:off x="2140126" y="5665617"/>
            <a:ext cx="1228021" cy="49061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67" name="Group 66"/>
          <p:cNvGrpSpPr/>
          <p:nvPr/>
        </p:nvGrpSpPr>
        <p:grpSpPr>
          <a:xfrm>
            <a:off x="8343953" y="4417817"/>
            <a:ext cx="392859" cy="992586"/>
            <a:chOff x="2311815" y="2515312"/>
            <a:chExt cx="392859" cy="992586"/>
          </a:xfrm>
        </p:grpSpPr>
        <p:cxnSp>
          <p:nvCxnSpPr>
            <p:cNvPr id="68" name="Straight Arrow Connector 67"/>
            <p:cNvCxnSpPr>
              <a:stCxn id="71" idx="0"/>
              <a:endCxn id="51" idx="0"/>
            </p:cNvCxnSpPr>
            <p:nvPr/>
          </p:nvCxnSpPr>
          <p:spPr>
            <a:xfrm flipH="1">
              <a:off x="2311815" y="2529714"/>
              <a:ext cx="221623" cy="97818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69" name="Group 7"/>
            <p:cNvGrpSpPr/>
            <p:nvPr/>
          </p:nvGrpSpPr>
          <p:grpSpPr>
            <a:xfrm>
              <a:off x="2362202" y="2515312"/>
              <a:ext cx="342472" cy="254924"/>
              <a:chOff x="192311" y="2725948"/>
              <a:chExt cx="381000" cy="304800"/>
            </a:xfrm>
          </p:grpSpPr>
          <p:sp>
            <p:nvSpPr>
              <p:cNvPr id="70" name="Oval 69"/>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latin typeface="+mn-lt"/>
                  </a:rPr>
                  <a:t>6</a:t>
                </a:r>
              </a:p>
            </p:txBody>
          </p:sp>
        </p:grpSp>
      </p:grpSp>
      <p:grpSp>
        <p:nvGrpSpPr>
          <p:cNvPr id="73" name="Group 72"/>
          <p:cNvGrpSpPr/>
          <p:nvPr/>
        </p:nvGrpSpPr>
        <p:grpSpPr>
          <a:xfrm>
            <a:off x="8717868" y="6083736"/>
            <a:ext cx="342472" cy="572864"/>
            <a:chOff x="2362202" y="2197372"/>
            <a:chExt cx="342472" cy="572864"/>
          </a:xfrm>
        </p:grpSpPr>
        <p:cxnSp>
          <p:nvCxnSpPr>
            <p:cNvPr id="74" name="Straight Arrow Connector 73"/>
            <p:cNvCxnSpPr>
              <a:stCxn id="77" idx="0"/>
            </p:cNvCxnSpPr>
            <p:nvPr/>
          </p:nvCxnSpPr>
          <p:spPr>
            <a:xfrm flipH="1" flipV="1">
              <a:off x="2446352" y="2197372"/>
              <a:ext cx="87086" cy="33234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75" name="Group 7"/>
            <p:cNvGrpSpPr/>
            <p:nvPr/>
          </p:nvGrpSpPr>
          <p:grpSpPr>
            <a:xfrm>
              <a:off x="2362202" y="2515312"/>
              <a:ext cx="342472" cy="254924"/>
              <a:chOff x="192311" y="2725948"/>
              <a:chExt cx="381000" cy="304800"/>
            </a:xfrm>
          </p:grpSpPr>
          <p:sp>
            <p:nvSpPr>
              <p:cNvPr id="76" name="Oval 75"/>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latin typeface="+mn-lt"/>
                  </a:rPr>
                  <a:t>7</a:t>
                </a:r>
              </a:p>
            </p:txBody>
          </p:sp>
        </p:grpSp>
      </p:grpSp>
    </p:spTree>
    <p:extLst>
      <p:ext uri="{BB962C8B-B14F-4D97-AF65-F5344CB8AC3E}">
        <p14:creationId xmlns:p14="http://schemas.microsoft.com/office/powerpoint/2010/main" xmlns="" val="3188485627"/>
      </p:ext>
    </p:extLst>
  </p:cSld>
  <p:clrMapOvr>
    <a:masterClrMapping/>
  </p:clrMapOvr>
  <p:transition>
    <p:fade/>
  </p:transition>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VNF Repository</a:t>
            </a:r>
          </a:p>
        </p:txBody>
      </p:sp>
      <p:sp>
        <p:nvSpPr>
          <p:cNvPr id="7" name="Left Arrow 6"/>
          <p:cNvSpPr/>
          <p:nvPr/>
        </p:nvSpPr>
        <p:spPr>
          <a:xfrm>
            <a:off x="4167943" y="3258355"/>
            <a:ext cx="811369" cy="412124"/>
          </a:xfrm>
          <a:prstGeom prst="lef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cstate="print"/>
          <a:stretch>
            <a:fillRect/>
          </a:stretch>
        </p:blipFill>
        <p:spPr>
          <a:xfrm>
            <a:off x="0" y="5808372"/>
            <a:ext cx="1166253" cy="1049628"/>
          </a:xfrm>
          <a:prstGeom prst="rect">
            <a:avLst/>
          </a:prstGeom>
        </p:spPr>
      </p:pic>
      <p:sp>
        <p:nvSpPr>
          <p:cNvPr id="9" name="Oval 8"/>
          <p:cNvSpPr/>
          <p:nvPr/>
        </p:nvSpPr>
        <p:spPr>
          <a:xfrm>
            <a:off x="296983" y="5422738"/>
            <a:ext cx="566671" cy="553059"/>
          </a:xfrm>
          <a:prstGeom prst="ellipse">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4</a:t>
            </a:r>
          </a:p>
        </p:txBody>
      </p:sp>
      <p:pic>
        <p:nvPicPr>
          <p:cNvPr id="10" name="Picture 9"/>
          <p:cNvPicPr/>
          <p:nvPr/>
        </p:nvPicPr>
        <p:blipFill>
          <a:blip r:embed="rId3" cstate="print"/>
          <a:srcRect/>
          <a:stretch>
            <a:fillRect/>
          </a:stretch>
        </p:blipFill>
        <p:spPr bwMode="auto">
          <a:xfrm>
            <a:off x="296983" y="1892398"/>
            <a:ext cx="3870960" cy="1624330"/>
          </a:xfrm>
          <a:prstGeom prst="rect">
            <a:avLst/>
          </a:prstGeom>
          <a:ln>
            <a:noFill/>
          </a:ln>
          <a:effectLst>
            <a:outerShdw blurRad="292100" dist="139700" dir="2700000" algn="tl" rotWithShape="0">
              <a:srgbClr val="333333">
                <a:alpha val="65000"/>
              </a:srgbClr>
            </a:outerShdw>
          </a:effectLst>
        </p:spPr>
      </p:pic>
      <p:sp>
        <p:nvSpPr>
          <p:cNvPr id="11" name="Line Callout 2 10"/>
          <p:cNvSpPr/>
          <p:nvPr/>
        </p:nvSpPr>
        <p:spPr>
          <a:xfrm>
            <a:off x="4593763" y="1740513"/>
            <a:ext cx="4164688" cy="1220519"/>
          </a:xfrm>
          <a:prstGeom prst="borderCallout2">
            <a:avLst>
              <a:gd name="adj1" fmla="val 20492"/>
              <a:gd name="adj2" fmla="val -194"/>
              <a:gd name="adj3" fmla="val 20761"/>
              <a:gd name="adj4" fmla="val -7515"/>
              <a:gd name="adj5" fmla="val 77059"/>
              <a:gd name="adj6" fmla="val -37858"/>
            </a:avLst>
          </a:prstGeom>
          <a:solidFill>
            <a:schemeClr val="accent3">
              <a:lumMod val="85000"/>
            </a:schemeClr>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solidFill>
                  <a:schemeClr val="tx1"/>
                </a:solidFill>
              </a:rPr>
              <a:t>After saving </a:t>
            </a:r>
            <a:r>
              <a:rPr lang="en-US" sz="1600" dirty="0">
                <a:solidFill>
                  <a:schemeClr val="tx1"/>
                </a:solidFill>
              </a:rPr>
              <a:t>the </a:t>
            </a:r>
            <a:r>
              <a:rPr lang="en-US" sz="1600" dirty="0" smtClean="0">
                <a:solidFill>
                  <a:schemeClr val="tx1"/>
                </a:solidFill>
              </a:rPr>
              <a:t>configuration, verify </a:t>
            </a:r>
            <a:r>
              <a:rPr lang="en-US" sz="1600" dirty="0">
                <a:solidFill>
                  <a:schemeClr val="tx1"/>
                </a:solidFill>
              </a:rPr>
              <a:t>that the image was loaded </a:t>
            </a:r>
            <a:r>
              <a:rPr lang="en-US" sz="1600" dirty="0" smtClean="0">
                <a:solidFill>
                  <a:schemeClr val="tx1"/>
                </a:solidFill>
              </a:rPr>
              <a:t>successfully:</a:t>
            </a:r>
          </a:p>
          <a:p>
            <a:r>
              <a:rPr lang="en-US" sz="1600" dirty="0" smtClean="0">
                <a:solidFill>
                  <a:schemeClr val="tx1"/>
                </a:solidFill>
              </a:rPr>
              <a:t>It appears </a:t>
            </a:r>
            <a:r>
              <a:rPr lang="en-US" sz="1600" dirty="0">
                <a:solidFill>
                  <a:schemeClr val="tx1"/>
                </a:solidFill>
              </a:rPr>
              <a:t>with green symbol </a:t>
            </a:r>
            <a:r>
              <a:rPr lang="en-US" sz="1600" dirty="0" smtClean="0">
                <a:solidFill>
                  <a:schemeClr val="tx1"/>
                </a:solidFill>
              </a:rPr>
              <a:t>it </a:t>
            </a:r>
            <a:r>
              <a:rPr lang="en-US" sz="1600" dirty="0">
                <a:solidFill>
                  <a:schemeClr val="tx1"/>
                </a:solidFill>
              </a:rPr>
              <a:t>in the image repository tab</a:t>
            </a:r>
            <a:endParaRPr lang="en-US" sz="1400" b="1" dirty="0">
              <a:solidFill>
                <a:schemeClr val="tx1"/>
              </a:solidFill>
            </a:endParaRPr>
          </a:p>
        </p:txBody>
      </p:sp>
    </p:spTree>
    <p:extLst>
      <p:ext uri="{BB962C8B-B14F-4D97-AF65-F5344CB8AC3E}">
        <p14:creationId xmlns:p14="http://schemas.microsoft.com/office/powerpoint/2010/main" xmlns="" val="388208697"/>
      </p:ext>
    </p:extLst>
  </p:cSld>
  <p:clrMapOvr>
    <a:masterClrMapping/>
  </p:clrMapOvr>
  <p:transition>
    <p:fade/>
  </p:transition>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VNF </a:t>
            </a:r>
            <a:r>
              <a:rPr lang="en-US" dirty="0" smtClean="0"/>
              <a:t>Instances</a:t>
            </a:r>
            <a:endParaRPr lang="en-US" dirty="0"/>
          </a:p>
        </p:txBody>
      </p:sp>
      <p:sp>
        <p:nvSpPr>
          <p:cNvPr id="3" name="Text Placeholder 2"/>
          <p:cNvSpPr>
            <a:spLocks noGrp="1"/>
          </p:cNvSpPr>
          <p:nvPr>
            <p:ph type="body" sz="quarter" idx="10"/>
          </p:nvPr>
        </p:nvSpPr>
        <p:spPr>
          <a:xfrm>
            <a:off x="141669" y="1441421"/>
            <a:ext cx="8899300" cy="4711729"/>
          </a:xfrm>
        </p:spPr>
        <p:txBody>
          <a:bodyPr/>
          <a:lstStyle/>
          <a:p>
            <a:r>
              <a:rPr lang="en-US" sz="2400" dirty="0">
                <a:solidFill>
                  <a:schemeClr val="tx1"/>
                </a:solidFill>
              </a:rPr>
              <a:t>The VNF instance ties up the VNF image and Flavor configurations, with Network parameters and dedicated NE. There are two modes for the configuration: </a:t>
            </a:r>
            <a:endParaRPr lang="en-US" sz="2400" dirty="0" smtClean="0">
              <a:solidFill>
                <a:schemeClr val="tx1"/>
              </a:solidFill>
            </a:endParaRPr>
          </a:p>
          <a:p>
            <a:pPr marL="0" indent="0">
              <a:buNone/>
            </a:pPr>
            <a:endParaRPr lang="en-US" sz="2400" dirty="0" smtClean="0">
              <a:solidFill>
                <a:schemeClr val="tx1"/>
              </a:solidFill>
            </a:endParaRPr>
          </a:p>
          <a:p>
            <a:pPr lvl="1"/>
            <a:r>
              <a:rPr lang="en-US" b="1" dirty="0" smtClean="0">
                <a:solidFill>
                  <a:schemeClr val="tx1"/>
                </a:solidFill>
              </a:rPr>
              <a:t>Managed</a:t>
            </a:r>
            <a:r>
              <a:rPr lang="en-US" dirty="0" smtClean="0">
                <a:solidFill>
                  <a:schemeClr val="tx1"/>
                </a:solidFill>
              </a:rPr>
              <a:t>: configuration </a:t>
            </a:r>
            <a:r>
              <a:rPr lang="en-US" dirty="0">
                <a:solidFill>
                  <a:schemeClr val="tx1"/>
                </a:solidFill>
              </a:rPr>
              <a:t>of the instance is being uploaded to the </a:t>
            </a:r>
            <a:r>
              <a:rPr lang="en-US" dirty="0" smtClean="0">
                <a:solidFill>
                  <a:schemeClr val="tx1"/>
                </a:solidFill>
              </a:rPr>
              <a:t>device and flows are created accordingly </a:t>
            </a:r>
            <a:r>
              <a:rPr lang="en-US" dirty="0">
                <a:solidFill>
                  <a:schemeClr val="tx1"/>
                </a:solidFill>
              </a:rPr>
              <a:t>in order to direct the data being sent to / from the x86 processor which holds the VNF </a:t>
            </a:r>
            <a:r>
              <a:rPr lang="en-US" dirty="0" smtClean="0">
                <a:solidFill>
                  <a:schemeClr val="tx1"/>
                </a:solidFill>
              </a:rPr>
              <a:t>instance</a:t>
            </a:r>
          </a:p>
          <a:p>
            <a:pPr lvl="1"/>
            <a:endParaRPr lang="en-US" dirty="0" smtClean="0">
              <a:solidFill>
                <a:schemeClr val="tx1"/>
              </a:solidFill>
            </a:endParaRPr>
          </a:p>
          <a:p>
            <a:pPr lvl="1"/>
            <a:r>
              <a:rPr lang="en-US" b="1" dirty="0" smtClean="0">
                <a:solidFill>
                  <a:schemeClr val="tx1"/>
                </a:solidFill>
              </a:rPr>
              <a:t>Planned</a:t>
            </a:r>
            <a:r>
              <a:rPr lang="en-US" dirty="0" smtClean="0">
                <a:solidFill>
                  <a:schemeClr val="tx1"/>
                </a:solidFill>
              </a:rPr>
              <a:t>: configuration is saved on the FE server  and saved to the device but no flows are provisioned to the device</a:t>
            </a:r>
          </a:p>
        </p:txBody>
      </p:sp>
      <p:pic>
        <p:nvPicPr>
          <p:cNvPr id="6" name="Picture 5"/>
          <p:cNvPicPr>
            <a:picLocks noChangeAspect="1"/>
          </p:cNvPicPr>
          <p:nvPr/>
        </p:nvPicPr>
        <p:blipFill>
          <a:blip r:embed="rId2" cstate="print"/>
          <a:stretch>
            <a:fillRect/>
          </a:stretch>
        </p:blipFill>
        <p:spPr>
          <a:xfrm>
            <a:off x="-1" y="5803982"/>
            <a:ext cx="1159099" cy="1066898"/>
          </a:xfrm>
          <a:prstGeom prst="rect">
            <a:avLst/>
          </a:prstGeom>
        </p:spPr>
      </p:pic>
      <p:sp>
        <p:nvSpPr>
          <p:cNvPr id="7" name="Oval 6"/>
          <p:cNvSpPr/>
          <p:nvPr/>
        </p:nvSpPr>
        <p:spPr>
          <a:xfrm>
            <a:off x="296983" y="5422738"/>
            <a:ext cx="566671" cy="553059"/>
          </a:xfrm>
          <a:prstGeom prst="ellipse">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5</a:t>
            </a:r>
            <a:endParaRPr lang="en-US" dirty="0"/>
          </a:p>
        </p:txBody>
      </p:sp>
    </p:spTree>
    <p:extLst>
      <p:ext uri="{BB962C8B-B14F-4D97-AF65-F5344CB8AC3E}">
        <p14:creationId xmlns:p14="http://schemas.microsoft.com/office/powerpoint/2010/main" xmlns="" val="2357328881"/>
      </p:ext>
    </p:extLst>
  </p:cSld>
  <p:clrMapOvr>
    <a:masterClrMapping/>
  </p:clrMapOvr>
  <p:transition>
    <p:fade/>
  </p:transition>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a:blip r:embed="rId2" cstate="print"/>
          <a:srcRect/>
          <a:stretch>
            <a:fillRect/>
          </a:stretch>
        </p:blipFill>
        <p:spPr bwMode="auto">
          <a:xfrm>
            <a:off x="0" y="966811"/>
            <a:ext cx="9144000" cy="416288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a:t>VNF </a:t>
            </a:r>
            <a:r>
              <a:rPr lang="en-US" dirty="0" smtClean="0"/>
              <a:t>Instances</a:t>
            </a:r>
            <a:endParaRPr lang="en-US" dirty="0"/>
          </a:p>
        </p:txBody>
      </p:sp>
      <p:pic>
        <p:nvPicPr>
          <p:cNvPr id="6" name="Picture 5"/>
          <p:cNvPicPr>
            <a:picLocks noChangeAspect="1"/>
          </p:cNvPicPr>
          <p:nvPr/>
        </p:nvPicPr>
        <p:blipFill>
          <a:blip r:embed="rId3" cstate="print"/>
          <a:stretch>
            <a:fillRect/>
          </a:stretch>
        </p:blipFill>
        <p:spPr>
          <a:xfrm>
            <a:off x="-1" y="5803982"/>
            <a:ext cx="1159099" cy="1066898"/>
          </a:xfrm>
          <a:prstGeom prst="rect">
            <a:avLst/>
          </a:prstGeom>
        </p:spPr>
      </p:pic>
      <p:sp>
        <p:nvSpPr>
          <p:cNvPr id="7" name="Oval 6"/>
          <p:cNvSpPr/>
          <p:nvPr/>
        </p:nvSpPr>
        <p:spPr>
          <a:xfrm>
            <a:off x="296983" y="5422738"/>
            <a:ext cx="566671" cy="553059"/>
          </a:xfrm>
          <a:prstGeom prst="ellipse">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5</a:t>
            </a:r>
            <a:endParaRPr lang="en-US" dirty="0"/>
          </a:p>
        </p:txBody>
      </p:sp>
      <p:sp>
        <p:nvSpPr>
          <p:cNvPr id="9" name="Rectangle 8"/>
          <p:cNvSpPr/>
          <p:nvPr/>
        </p:nvSpPr>
        <p:spPr>
          <a:xfrm>
            <a:off x="361378" y="2533454"/>
            <a:ext cx="1057162" cy="18973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1418540" y="2615441"/>
            <a:ext cx="2022383" cy="292586"/>
            <a:chOff x="682291" y="2477650"/>
            <a:chExt cx="2022383" cy="292586"/>
          </a:xfrm>
        </p:grpSpPr>
        <p:cxnSp>
          <p:nvCxnSpPr>
            <p:cNvPr id="13" name="Straight Arrow Connector 12"/>
            <p:cNvCxnSpPr>
              <a:stCxn id="16" idx="1"/>
              <a:endCxn id="9" idx="3"/>
            </p:cNvCxnSpPr>
            <p:nvPr/>
          </p:nvCxnSpPr>
          <p:spPr>
            <a:xfrm flipH="1" flipV="1">
              <a:off x="682291" y="2477650"/>
              <a:ext cx="1679911" cy="17081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4" name="Group 7"/>
            <p:cNvGrpSpPr/>
            <p:nvPr/>
          </p:nvGrpSpPr>
          <p:grpSpPr>
            <a:xfrm>
              <a:off x="2362202" y="2515312"/>
              <a:ext cx="342472" cy="254924"/>
              <a:chOff x="192311" y="2725948"/>
              <a:chExt cx="381000" cy="304800"/>
            </a:xfrm>
          </p:grpSpPr>
          <p:sp>
            <p:nvSpPr>
              <p:cNvPr id="15" name="Oval 14"/>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a:t>3</a:t>
                </a:r>
                <a:endParaRPr lang="en-US" sz="1100" b="1" dirty="0" smtClean="0">
                  <a:latin typeface="+mn-lt"/>
                </a:endParaRPr>
              </a:p>
            </p:txBody>
          </p:sp>
        </p:grpSp>
      </p:grpSp>
      <p:grpSp>
        <p:nvGrpSpPr>
          <p:cNvPr id="17" name="Group 16"/>
          <p:cNvGrpSpPr/>
          <p:nvPr/>
        </p:nvGrpSpPr>
        <p:grpSpPr>
          <a:xfrm>
            <a:off x="2375893" y="1033824"/>
            <a:ext cx="604751" cy="416158"/>
            <a:chOff x="2099923" y="2515312"/>
            <a:chExt cx="604751" cy="416158"/>
          </a:xfrm>
        </p:grpSpPr>
        <p:cxnSp>
          <p:nvCxnSpPr>
            <p:cNvPr id="18" name="Straight Arrow Connector 17"/>
            <p:cNvCxnSpPr>
              <a:stCxn id="21" idx="0"/>
            </p:cNvCxnSpPr>
            <p:nvPr/>
          </p:nvCxnSpPr>
          <p:spPr>
            <a:xfrm flipH="1">
              <a:off x="2099923" y="2529714"/>
              <a:ext cx="433515" cy="40175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9" name="Group 7"/>
            <p:cNvGrpSpPr/>
            <p:nvPr/>
          </p:nvGrpSpPr>
          <p:grpSpPr>
            <a:xfrm>
              <a:off x="2362202" y="2515312"/>
              <a:ext cx="342472" cy="254924"/>
              <a:chOff x="192311" y="2725948"/>
              <a:chExt cx="381000" cy="304800"/>
            </a:xfrm>
          </p:grpSpPr>
          <p:sp>
            <p:nvSpPr>
              <p:cNvPr id="20" name="Oval 19"/>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latin typeface="+mn-lt"/>
                  </a:rPr>
                  <a:t>2</a:t>
                </a:r>
              </a:p>
            </p:txBody>
          </p:sp>
        </p:grpSp>
      </p:grpSp>
      <p:grpSp>
        <p:nvGrpSpPr>
          <p:cNvPr id="22" name="Group 21"/>
          <p:cNvGrpSpPr/>
          <p:nvPr/>
        </p:nvGrpSpPr>
        <p:grpSpPr>
          <a:xfrm>
            <a:off x="-26731" y="2989562"/>
            <a:ext cx="413866" cy="486578"/>
            <a:chOff x="2362202" y="2515312"/>
            <a:chExt cx="413866" cy="486578"/>
          </a:xfrm>
        </p:grpSpPr>
        <p:cxnSp>
          <p:nvCxnSpPr>
            <p:cNvPr id="23" name="Straight Arrow Connector 22"/>
            <p:cNvCxnSpPr>
              <a:stCxn id="26" idx="0"/>
              <a:endCxn id="35" idx="1"/>
            </p:cNvCxnSpPr>
            <p:nvPr/>
          </p:nvCxnSpPr>
          <p:spPr>
            <a:xfrm>
              <a:off x="2533438" y="2529714"/>
              <a:ext cx="242630" cy="47217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24" name="Group 7"/>
            <p:cNvGrpSpPr/>
            <p:nvPr/>
          </p:nvGrpSpPr>
          <p:grpSpPr>
            <a:xfrm>
              <a:off x="2362202" y="2515312"/>
              <a:ext cx="342472" cy="254924"/>
              <a:chOff x="192311" y="2725948"/>
              <a:chExt cx="381000" cy="304800"/>
            </a:xfrm>
          </p:grpSpPr>
          <p:sp>
            <p:nvSpPr>
              <p:cNvPr id="25" name="Oval 24"/>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latin typeface="+mn-lt"/>
                  </a:rPr>
                  <a:t>1</a:t>
                </a:r>
              </a:p>
            </p:txBody>
          </p:sp>
        </p:grpSp>
      </p:grpSp>
      <p:sp>
        <p:nvSpPr>
          <p:cNvPr id="27" name="Rectangle 26"/>
          <p:cNvSpPr/>
          <p:nvPr/>
        </p:nvSpPr>
        <p:spPr>
          <a:xfrm>
            <a:off x="7077192" y="1616548"/>
            <a:ext cx="1177138" cy="21224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p:cNvGrpSpPr/>
          <p:nvPr/>
        </p:nvGrpSpPr>
        <p:grpSpPr>
          <a:xfrm>
            <a:off x="2113471" y="4378813"/>
            <a:ext cx="342472" cy="867565"/>
            <a:chOff x="2362202" y="1902671"/>
            <a:chExt cx="342472" cy="867565"/>
          </a:xfrm>
        </p:grpSpPr>
        <p:cxnSp>
          <p:nvCxnSpPr>
            <p:cNvPr id="29" name="Straight Arrow Connector 28"/>
            <p:cNvCxnSpPr>
              <a:stCxn id="32" idx="0"/>
            </p:cNvCxnSpPr>
            <p:nvPr/>
          </p:nvCxnSpPr>
          <p:spPr>
            <a:xfrm flipH="1" flipV="1">
              <a:off x="2387698" y="1902671"/>
              <a:ext cx="145740" cy="62704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30" name="Group 7"/>
            <p:cNvGrpSpPr/>
            <p:nvPr/>
          </p:nvGrpSpPr>
          <p:grpSpPr>
            <a:xfrm>
              <a:off x="2362202" y="2515312"/>
              <a:ext cx="342472" cy="254924"/>
              <a:chOff x="192311" y="2725948"/>
              <a:chExt cx="381000" cy="304800"/>
            </a:xfrm>
          </p:grpSpPr>
          <p:sp>
            <p:nvSpPr>
              <p:cNvPr id="31" name="Oval 30"/>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latin typeface="+mn-lt"/>
                  </a:rPr>
                  <a:t>4</a:t>
                </a:r>
              </a:p>
            </p:txBody>
          </p:sp>
        </p:grpSp>
      </p:grpSp>
      <p:sp>
        <p:nvSpPr>
          <p:cNvPr id="33" name="Rectangle 32"/>
          <p:cNvSpPr/>
          <p:nvPr/>
        </p:nvSpPr>
        <p:spPr>
          <a:xfrm>
            <a:off x="387135" y="2953385"/>
            <a:ext cx="1057162" cy="18973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1992702" y="3395607"/>
            <a:ext cx="1057162" cy="18973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387135" y="3381274"/>
            <a:ext cx="1057162" cy="18973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76185" y="4071225"/>
            <a:ext cx="1057162" cy="18973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1266294" y="4072918"/>
            <a:ext cx="1057162" cy="18973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2536489" y="3871716"/>
            <a:ext cx="1057162" cy="50709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8577329" y="4893968"/>
            <a:ext cx="520939" cy="2098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7114801" y="2288547"/>
            <a:ext cx="1177138" cy="21224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7077192" y="2969130"/>
            <a:ext cx="1177138" cy="21224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Arrow Connector 41"/>
          <p:cNvCxnSpPr>
            <a:stCxn id="16" idx="1"/>
          </p:cNvCxnSpPr>
          <p:nvPr/>
        </p:nvCxnSpPr>
        <p:spPr>
          <a:xfrm flipH="1">
            <a:off x="1669817" y="2786256"/>
            <a:ext cx="1428634" cy="24364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16" idx="1"/>
          </p:cNvCxnSpPr>
          <p:nvPr/>
        </p:nvCxnSpPr>
        <p:spPr>
          <a:xfrm flipH="1">
            <a:off x="2862837" y="2786256"/>
            <a:ext cx="235614" cy="58939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54" name="Group 53"/>
          <p:cNvGrpSpPr/>
          <p:nvPr/>
        </p:nvGrpSpPr>
        <p:grpSpPr>
          <a:xfrm>
            <a:off x="5439929" y="1298607"/>
            <a:ext cx="1637263" cy="411187"/>
            <a:chOff x="2362202" y="2515312"/>
            <a:chExt cx="1637263" cy="411187"/>
          </a:xfrm>
        </p:grpSpPr>
        <p:cxnSp>
          <p:nvCxnSpPr>
            <p:cNvPr id="55" name="Straight Arrow Connector 54"/>
            <p:cNvCxnSpPr>
              <a:stCxn id="58" idx="3"/>
              <a:endCxn id="27" idx="1"/>
            </p:cNvCxnSpPr>
            <p:nvPr/>
          </p:nvCxnSpPr>
          <p:spPr>
            <a:xfrm>
              <a:off x="2704674" y="2648467"/>
              <a:ext cx="1294791" cy="27803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56" name="Group 7"/>
            <p:cNvGrpSpPr/>
            <p:nvPr/>
          </p:nvGrpSpPr>
          <p:grpSpPr>
            <a:xfrm>
              <a:off x="2362202" y="2515312"/>
              <a:ext cx="342472" cy="254924"/>
              <a:chOff x="192311" y="2725948"/>
              <a:chExt cx="381000" cy="304800"/>
            </a:xfrm>
          </p:grpSpPr>
          <p:sp>
            <p:nvSpPr>
              <p:cNvPr id="57" name="Oval 56"/>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a:off x="192311" y="2743170"/>
                <a:ext cx="381000" cy="283968"/>
              </a:xfrm>
              <a:prstGeom prst="rect">
                <a:avLst/>
              </a:prstGeom>
              <a:noFill/>
            </p:spPr>
            <p:txBody>
              <a:bodyPr wrap="square" rtlCol="0">
                <a:spAutoFit/>
              </a:bodyPr>
              <a:lstStyle/>
              <a:p>
                <a:pPr algn="ctr">
                  <a:lnSpc>
                    <a:spcPct val="85000"/>
                  </a:lnSpc>
                </a:pPr>
                <a:r>
                  <a:rPr lang="en-US" sz="1100" b="1" dirty="0"/>
                  <a:t>5</a:t>
                </a:r>
                <a:endParaRPr lang="en-US" sz="1100" b="1" dirty="0" smtClean="0">
                  <a:latin typeface="+mn-lt"/>
                </a:endParaRPr>
              </a:p>
            </p:txBody>
          </p:sp>
        </p:grpSp>
      </p:grpSp>
      <p:cxnSp>
        <p:nvCxnSpPr>
          <p:cNvPr id="62" name="Straight Arrow Connector 61"/>
          <p:cNvCxnSpPr>
            <a:stCxn id="58" idx="3"/>
          </p:cNvCxnSpPr>
          <p:nvPr/>
        </p:nvCxnSpPr>
        <p:spPr>
          <a:xfrm>
            <a:off x="5782401" y="1431762"/>
            <a:ext cx="1294791" cy="96290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a:stCxn id="58" idx="3"/>
          </p:cNvCxnSpPr>
          <p:nvPr/>
        </p:nvCxnSpPr>
        <p:spPr>
          <a:xfrm>
            <a:off x="5782401" y="1431762"/>
            <a:ext cx="1142391" cy="164349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68" name="Group 67"/>
          <p:cNvGrpSpPr/>
          <p:nvPr/>
        </p:nvGrpSpPr>
        <p:grpSpPr>
          <a:xfrm>
            <a:off x="8484289" y="4306921"/>
            <a:ext cx="379776" cy="561211"/>
            <a:chOff x="2362202" y="2515312"/>
            <a:chExt cx="379776" cy="561211"/>
          </a:xfrm>
        </p:grpSpPr>
        <p:cxnSp>
          <p:nvCxnSpPr>
            <p:cNvPr id="69" name="Straight Arrow Connector 68"/>
            <p:cNvCxnSpPr>
              <a:stCxn id="72" idx="0"/>
            </p:cNvCxnSpPr>
            <p:nvPr/>
          </p:nvCxnSpPr>
          <p:spPr>
            <a:xfrm>
              <a:off x="2533438" y="2529714"/>
              <a:ext cx="208540" cy="54680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70" name="Group 7"/>
            <p:cNvGrpSpPr/>
            <p:nvPr/>
          </p:nvGrpSpPr>
          <p:grpSpPr>
            <a:xfrm>
              <a:off x="2362202" y="2515312"/>
              <a:ext cx="342472" cy="254924"/>
              <a:chOff x="192311" y="2725948"/>
              <a:chExt cx="381000" cy="304800"/>
            </a:xfrm>
          </p:grpSpPr>
          <p:sp>
            <p:nvSpPr>
              <p:cNvPr id="71" name="Oval 70"/>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latin typeface="+mn-lt"/>
                  </a:rPr>
                  <a:t>6</a:t>
                </a:r>
              </a:p>
            </p:txBody>
          </p:sp>
        </p:grpSp>
      </p:grpSp>
      <p:sp>
        <p:nvSpPr>
          <p:cNvPr id="73" name="Line Callout 2 72"/>
          <p:cNvSpPr/>
          <p:nvPr/>
        </p:nvSpPr>
        <p:spPr>
          <a:xfrm>
            <a:off x="3628388" y="3260040"/>
            <a:ext cx="4857234" cy="3585449"/>
          </a:xfrm>
          <a:prstGeom prst="borderCallout2">
            <a:avLst>
              <a:gd name="adj1" fmla="val 81979"/>
              <a:gd name="adj2" fmla="val 609"/>
              <a:gd name="adj3" fmla="val 81992"/>
              <a:gd name="adj4" fmla="val -14698"/>
              <a:gd name="adj5" fmla="val 48881"/>
              <a:gd name="adj6" fmla="val -17898"/>
            </a:avLst>
          </a:prstGeom>
          <a:solidFill>
            <a:srgbClr val="F3A303"/>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solidFill>
                  <a:schemeClr val="tx1"/>
                </a:solidFill>
              </a:rPr>
              <a:t>Under Virtualization, go to “</a:t>
            </a:r>
            <a:r>
              <a:rPr lang="en-US" sz="1600" dirty="0" smtClean="0">
                <a:solidFill>
                  <a:srgbClr val="0000FF"/>
                </a:solidFill>
              </a:rPr>
              <a:t>VNF Instance</a:t>
            </a:r>
            <a:r>
              <a:rPr lang="en-US" sz="1600" dirty="0" smtClean="0">
                <a:solidFill>
                  <a:schemeClr val="tx1"/>
                </a:solidFill>
              </a:rPr>
              <a:t>” and click the “</a:t>
            </a:r>
            <a:r>
              <a:rPr lang="en-US" sz="1600" dirty="0" smtClean="0">
                <a:solidFill>
                  <a:srgbClr val="0000FF"/>
                </a:solidFill>
              </a:rPr>
              <a:t>+</a:t>
            </a:r>
            <a:r>
              <a:rPr lang="en-US" sz="1600" dirty="0" smtClean="0">
                <a:solidFill>
                  <a:schemeClr val="tx1"/>
                </a:solidFill>
              </a:rPr>
              <a:t>” sign:</a:t>
            </a:r>
            <a:r>
              <a:rPr lang="en-US" sz="1400" b="1" dirty="0">
                <a:solidFill>
                  <a:schemeClr val="tx1"/>
                </a:solidFill>
              </a:rPr>
              <a:t> </a:t>
            </a:r>
            <a:endParaRPr lang="en-US" sz="1400" b="1" dirty="0" smtClean="0">
              <a:solidFill>
                <a:schemeClr val="tx1"/>
              </a:solidFill>
            </a:endParaRPr>
          </a:p>
          <a:p>
            <a:pPr marL="342900" indent="-342900">
              <a:buAutoNum type="arabicPeriod"/>
            </a:pPr>
            <a:r>
              <a:rPr lang="en-US" sz="1400" b="1" dirty="0" smtClean="0">
                <a:solidFill>
                  <a:schemeClr val="tx1"/>
                </a:solidFill>
              </a:rPr>
              <a:t>Select the </a:t>
            </a:r>
            <a:r>
              <a:rPr lang="en-US" sz="1400" b="1" dirty="0" smtClean="0">
                <a:solidFill>
                  <a:srgbClr val="0000FF"/>
                </a:solidFill>
              </a:rPr>
              <a:t>Network Element</a:t>
            </a:r>
            <a:r>
              <a:rPr lang="en-US" sz="1400" b="1" dirty="0" smtClean="0">
                <a:solidFill>
                  <a:schemeClr val="tx1"/>
                </a:solidFill>
              </a:rPr>
              <a:t> from the list </a:t>
            </a:r>
          </a:p>
          <a:p>
            <a:pPr marL="342900" indent="-342900">
              <a:buAutoNum type="arabicPeriod"/>
            </a:pPr>
            <a:r>
              <a:rPr lang="en-US" sz="1400" b="1" dirty="0" smtClean="0">
                <a:solidFill>
                  <a:schemeClr val="tx1"/>
                </a:solidFill>
              </a:rPr>
              <a:t>Change the administrative state to ‘</a:t>
            </a:r>
            <a:r>
              <a:rPr lang="en-US" sz="1400" b="1" dirty="0" smtClean="0">
                <a:solidFill>
                  <a:srgbClr val="0000FF"/>
                </a:solidFill>
              </a:rPr>
              <a:t>Active</a:t>
            </a:r>
            <a:r>
              <a:rPr lang="en-US" sz="1400" b="1" dirty="0" smtClean="0">
                <a:solidFill>
                  <a:schemeClr val="tx1"/>
                </a:solidFill>
              </a:rPr>
              <a:t>’</a:t>
            </a:r>
          </a:p>
          <a:p>
            <a:pPr marL="342900" indent="-342900">
              <a:buAutoNum type="arabicPeriod"/>
            </a:pPr>
            <a:r>
              <a:rPr lang="en-US" sz="1400" b="1" dirty="0" smtClean="0">
                <a:solidFill>
                  <a:schemeClr val="tx1"/>
                </a:solidFill>
              </a:rPr>
              <a:t>Set the following parameters:</a:t>
            </a:r>
          </a:p>
          <a:p>
            <a:pPr marL="800100" lvl="1" indent="-342900">
              <a:buFont typeface="+mj-lt"/>
              <a:buAutoNum type="alphaLcParenR"/>
            </a:pPr>
            <a:r>
              <a:rPr lang="en-US" sz="1400" b="1" dirty="0" smtClean="0">
                <a:solidFill>
                  <a:schemeClr val="tx1"/>
                </a:solidFill>
              </a:rPr>
              <a:t>Provide a </a:t>
            </a:r>
            <a:r>
              <a:rPr lang="en-US" sz="1400" b="1" dirty="0" smtClean="0">
                <a:solidFill>
                  <a:srgbClr val="0000FF"/>
                </a:solidFill>
              </a:rPr>
              <a:t>Name</a:t>
            </a:r>
            <a:r>
              <a:rPr lang="en-US" sz="1400" b="1" dirty="0" smtClean="0">
                <a:solidFill>
                  <a:schemeClr val="tx1"/>
                </a:solidFill>
              </a:rPr>
              <a:t> for the Instance</a:t>
            </a:r>
          </a:p>
          <a:p>
            <a:pPr marL="800100" lvl="1" indent="-342900">
              <a:buFont typeface="+mj-lt"/>
              <a:buAutoNum type="alphaLcParenR"/>
            </a:pPr>
            <a:r>
              <a:rPr lang="en-US" sz="1400" b="1" dirty="0" smtClean="0">
                <a:solidFill>
                  <a:schemeClr val="tx1"/>
                </a:solidFill>
              </a:rPr>
              <a:t>Select the </a:t>
            </a:r>
            <a:r>
              <a:rPr lang="en-US" sz="1400" b="1" dirty="0" smtClean="0">
                <a:solidFill>
                  <a:srgbClr val="0000FF"/>
                </a:solidFill>
              </a:rPr>
              <a:t>image</a:t>
            </a:r>
            <a:r>
              <a:rPr lang="en-US" sz="1400" b="1" dirty="0" smtClean="0">
                <a:solidFill>
                  <a:schemeClr val="tx1"/>
                </a:solidFill>
              </a:rPr>
              <a:t> that was previously configured</a:t>
            </a:r>
          </a:p>
          <a:p>
            <a:pPr marL="800100" lvl="1" indent="-342900">
              <a:buFont typeface="+mj-lt"/>
              <a:buAutoNum type="alphaLcParenR"/>
            </a:pPr>
            <a:r>
              <a:rPr lang="en-US" sz="1400" b="1" dirty="0" smtClean="0">
                <a:solidFill>
                  <a:schemeClr val="tx1"/>
                </a:solidFill>
              </a:rPr>
              <a:t>Select the </a:t>
            </a:r>
            <a:r>
              <a:rPr lang="en-US" sz="1400" b="1" dirty="0" smtClean="0">
                <a:solidFill>
                  <a:srgbClr val="0000FF"/>
                </a:solidFill>
              </a:rPr>
              <a:t>flavor</a:t>
            </a:r>
            <a:r>
              <a:rPr lang="en-US" sz="1400" b="1" dirty="0" smtClean="0">
                <a:solidFill>
                  <a:schemeClr val="tx1"/>
                </a:solidFill>
              </a:rPr>
              <a:t> that was assigned to the image</a:t>
            </a:r>
          </a:p>
          <a:p>
            <a:pPr marL="342900" indent="-342900">
              <a:buAutoNum type="arabicPeriod"/>
            </a:pPr>
            <a:r>
              <a:rPr lang="en-US" sz="1400" b="1" dirty="0" smtClean="0">
                <a:solidFill>
                  <a:schemeClr val="tx1"/>
                </a:solidFill>
              </a:rPr>
              <a:t>Set the provision state to </a:t>
            </a:r>
            <a:r>
              <a:rPr lang="en-US" sz="1400" b="1" dirty="0" smtClean="0">
                <a:solidFill>
                  <a:srgbClr val="0000FF"/>
                </a:solidFill>
              </a:rPr>
              <a:t>Yes</a:t>
            </a:r>
            <a:r>
              <a:rPr lang="en-US" sz="1400" b="1" dirty="0" smtClean="0">
                <a:solidFill>
                  <a:schemeClr val="tx1"/>
                </a:solidFill>
              </a:rPr>
              <a:t> and configure the instance </a:t>
            </a:r>
            <a:r>
              <a:rPr lang="en-US" sz="1400" b="1" dirty="0" smtClean="0">
                <a:solidFill>
                  <a:srgbClr val="0000FF"/>
                </a:solidFill>
              </a:rPr>
              <a:t>MNG VLAN 999 </a:t>
            </a:r>
            <a:r>
              <a:rPr lang="en-US" sz="1400" b="1" dirty="0" smtClean="0">
                <a:solidFill>
                  <a:schemeClr val="tx1"/>
                </a:solidFill>
              </a:rPr>
              <a:t>and the port that the instance will be manage through</a:t>
            </a:r>
          </a:p>
          <a:p>
            <a:pPr marL="342900" indent="-342900">
              <a:buAutoNum type="arabicPeriod"/>
            </a:pPr>
            <a:r>
              <a:rPr lang="en-US" sz="1400" b="1" dirty="0" smtClean="0">
                <a:solidFill>
                  <a:schemeClr val="tx1"/>
                </a:solidFill>
              </a:rPr>
              <a:t>Configure the </a:t>
            </a:r>
            <a:r>
              <a:rPr lang="en-US" sz="1400" b="1" dirty="0" smtClean="0">
                <a:solidFill>
                  <a:srgbClr val="0000FF"/>
                </a:solidFill>
              </a:rPr>
              <a:t>instance ports</a:t>
            </a:r>
            <a:r>
              <a:rPr lang="en-US" sz="1400" b="1" dirty="0" smtClean="0">
                <a:solidFill>
                  <a:schemeClr val="tx1"/>
                </a:solidFill>
              </a:rPr>
              <a:t>:</a:t>
            </a:r>
          </a:p>
          <a:p>
            <a:pPr marL="800100" lvl="1" indent="-342900">
              <a:buAutoNum type="arabicPeriod"/>
            </a:pPr>
            <a:r>
              <a:rPr lang="en-US" sz="1400" b="1" dirty="0" smtClean="0">
                <a:solidFill>
                  <a:schemeClr val="tx1"/>
                </a:solidFill>
              </a:rPr>
              <a:t>MNG</a:t>
            </a:r>
          </a:p>
          <a:p>
            <a:pPr marL="800100" lvl="1" indent="-342900">
              <a:buAutoNum type="arabicPeriod"/>
            </a:pPr>
            <a:r>
              <a:rPr lang="en-US" sz="1400" b="1" dirty="0" smtClean="0">
                <a:solidFill>
                  <a:schemeClr val="tx1"/>
                </a:solidFill>
              </a:rPr>
              <a:t>Provider</a:t>
            </a:r>
          </a:p>
          <a:p>
            <a:pPr marL="800100" lvl="1" indent="-342900">
              <a:buAutoNum type="arabicPeriod"/>
            </a:pPr>
            <a:r>
              <a:rPr lang="en-US" sz="1400" b="1" dirty="0" smtClean="0">
                <a:solidFill>
                  <a:schemeClr val="tx1"/>
                </a:solidFill>
              </a:rPr>
              <a:t>User </a:t>
            </a:r>
          </a:p>
          <a:p>
            <a:pPr marL="342900" indent="-342900">
              <a:buAutoNum type="arabicPeriod"/>
            </a:pPr>
            <a:r>
              <a:rPr lang="en-US" sz="1400" b="1" dirty="0" smtClean="0">
                <a:solidFill>
                  <a:srgbClr val="0000FF"/>
                </a:solidFill>
              </a:rPr>
              <a:t>Save</a:t>
            </a:r>
            <a:r>
              <a:rPr lang="en-US" sz="1400" b="1" dirty="0" smtClean="0">
                <a:solidFill>
                  <a:schemeClr val="tx1"/>
                </a:solidFill>
              </a:rPr>
              <a:t> the configuration</a:t>
            </a:r>
          </a:p>
        </p:txBody>
      </p:sp>
      <p:sp>
        <p:nvSpPr>
          <p:cNvPr id="75" name="Rectangle 74"/>
          <p:cNvSpPr/>
          <p:nvPr/>
        </p:nvSpPr>
        <p:spPr>
          <a:xfrm>
            <a:off x="1479327" y="1537972"/>
            <a:ext cx="896566" cy="1847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459344548"/>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Default Configuration</a:t>
            </a:r>
            <a:endParaRPr lang="en-US" dirty="0"/>
          </a:p>
        </p:txBody>
      </p:sp>
      <p:sp>
        <p:nvSpPr>
          <p:cNvPr id="3" name="Text Placeholder 2"/>
          <p:cNvSpPr>
            <a:spLocks noGrp="1"/>
          </p:cNvSpPr>
          <p:nvPr>
            <p:ph type="body" sz="quarter" idx="10"/>
          </p:nvPr>
        </p:nvSpPr>
        <p:spPr/>
        <p:txBody>
          <a:bodyPr/>
          <a:lstStyle/>
          <a:p>
            <a:r>
              <a:rPr lang="en-US" dirty="0" smtClean="0"/>
              <a:t>ETX product have default management configuration:</a:t>
            </a:r>
          </a:p>
          <a:p>
            <a:endParaRPr lang="en-US" dirty="0"/>
          </a:p>
        </p:txBody>
      </p:sp>
      <p:sp>
        <p:nvSpPr>
          <p:cNvPr id="5" name="Rectangle 4"/>
          <p:cNvSpPr/>
          <p:nvPr/>
        </p:nvSpPr>
        <p:spPr>
          <a:xfrm>
            <a:off x="112333" y="1906504"/>
            <a:ext cx="3116899" cy="4832092"/>
          </a:xfrm>
          <a:prstGeom prst="rect">
            <a:avLst/>
          </a:prstGeom>
          <a:solidFill>
            <a:schemeClr val="bg1">
              <a:lumMod val="85000"/>
            </a:schemeClr>
          </a:solidFill>
        </p:spPr>
        <p:txBody>
          <a:bodyPr wrap="square">
            <a:spAutoFit/>
          </a:bodyPr>
          <a:lstStyle/>
          <a:p>
            <a:r>
              <a:rPr lang="en-US" sz="1100" dirty="0"/>
              <a:t>#*************</a:t>
            </a:r>
            <a:r>
              <a:rPr lang="en-US" sz="1100" dirty="0" smtClean="0"/>
              <a:t>ETX-220A*************</a:t>
            </a:r>
            <a:endParaRPr lang="he-IL" sz="1100" dirty="0"/>
          </a:p>
          <a:p>
            <a:r>
              <a:rPr lang="en-US" sz="1100" dirty="0" smtClean="0"/>
              <a:t>#*******Default Configuration*******</a:t>
            </a:r>
          </a:p>
          <a:p>
            <a:r>
              <a:rPr lang="en-US" sz="1100" dirty="0" smtClean="0"/>
              <a:t>configure</a:t>
            </a:r>
            <a:endParaRPr lang="en-US" sz="1100" dirty="0"/>
          </a:p>
          <a:p>
            <a:r>
              <a:rPr lang="en-US" sz="1100" dirty="0"/>
              <a:t>    port</a:t>
            </a:r>
          </a:p>
          <a:p>
            <a:r>
              <a:rPr lang="en-US" sz="1100" dirty="0"/>
              <a:t>        </a:t>
            </a:r>
            <a:r>
              <a:rPr lang="en-US" sz="1100" dirty="0" err="1"/>
              <a:t>svi</a:t>
            </a:r>
            <a:r>
              <a:rPr lang="en-US" sz="1100" dirty="0"/>
              <a:t> 96</a:t>
            </a:r>
          </a:p>
          <a:p>
            <a:r>
              <a:rPr lang="en-US" sz="1100" dirty="0"/>
              <a:t>            no shutdown</a:t>
            </a:r>
          </a:p>
          <a:p>
            <a:r>
              <a:rPr lang="en-US" sz="1100" dirty="0"/>
              <a:t>        exit</a:t>
            </a:r>
          </a:p>
          <a:p>
            <a:r>
              <a:rPr lang="en-US" sz="1100" dirty="0"/>
              <a:t>    </a:t>
            </a:r>
            <a:r>
              <a:rPr lang="en-US" sz="1100" dirty="0" smtClean="0"/>
              <a:t>exit</a:t>
            </a:r>
          </a:p>
          <a:p>
            <a:endParaRPr lang="en-US" sz="1100" dirty="0" smtClean="0"/>
          </a:p>
          <a:p>
            <a:r>
              <a:rPr lang="en-US" sz="1100" dirty="0" smtClean="0"/>
              <a:t>#******* Classification </a:t>
            </a:r>
            <a:r>
              <a:rPr lang="en-US" sz="1100" dirty="0"/>
              <a:t>Configuration *******</a:t>
            </a:r>
          </a:p>
          <a:p>
            <a:endParaRPr lang="en-US" sz="1100" dirty="0"/>
          </a:p>
          <a:p>
            <a:r>
              <a:rPr lang="en-US" sz="1100" dirty="0"/>
              <a:t>    flows</a:t>
            </a:r>
          </a:p>
          <a:p>
            <a:r>
              <a:rPr lang="en-US" sz="1100" dirty="0"/>
              <a:t>        classifier-profile </a:t>
            </a:r>
            <a:r>
              <a:rPr lang="en-US" sz="1100" b="1" dirty="0" err="1"/>
              <a:t>mng_untagged</a:t>
            </a:r>
            <a:r>
              <a:rPr lang="en-US" sz="1100" dirty="0"/>
              <a:t> match-any</a:t>
            </a:r>
          </a:p>
          <a:p>
            <a:r>
              <a:rPr lang="en-US" sz="1100" dirty="0"/>
              <a:t>            match untagged</a:t>
            </a:r>
          </a:p>
          <a:p>
            <a:r>
              <a:rPr lang="en-US" sz="1100" dirty="0"/>
              <a:t>        exit</a:t>
            </a:r>
          </a:p>
          <a:p>
            <a:r>
              <a:rPr lang="en-US" sz="1100" dirty="0"/>
              <a:t>        classifier-profile </a:t>
            </a:r>
            <a:r>
              <a:rPr lang="en-US" sz="1100" b="1" dirty="0" err="1"/>
              <a:t>mng_all</a:t>
            </a:r>
            <a:r>
              <a:rPr lang="en-US" sz="1100" dirty="0"/>
              <a:t> match-any</a:t>
            </a:r>
          </a:p>
          <a:p>
            <a:r>
              <a:rPr lang="en-US" sz="1100" dirty="0"/>
              <a:t>            match all</a:t>
            </a:r>
          </a:p>
          <a:p>
            <a:r>
              <a:rPr lang="en-US" sz="1100" dirty="0"/>
              <a:t>        </a:t>
            </a:r>
            <a:r>
              <a:rPr lang="en-US" sz="1100" dirty="0" smtClean="0"/>
              <a:t>exit</a:t>
            </a:r>
          </a:p>
          <a:p>
            <a:endParaRPr lang="en-US" sz="1100" dirty="0" smtClean="0"/>
          </a:p>
          <a:p>
            <a:r>
              <a:rPr lang="en-US" sz="1100" dirty="0"/>
              <a:t>#******* </a:t>
            </a:r>
            <a:r>
              <a:rPr lang="en-US" sz="1100" dirty="0" smtClean="0"/>
              <a:t>MNG Flows </a:t>
            </a:r>
            <a:r>
              <a:rPr lang="en-US" sz="1100" dirty="0"/>
              <a:t>Configuration *******</a:t>
            </a:r>
          </a:p>
          <a:p>
            <a:endParaRPr lang="en-US" sz="1100" dirty="0" smtClean="0"/>
          </a:p>
          <a:p>
            <a:r>
              <a:rPr lang="en-US" sz="1100" dirty="0" smtClean="0"/>
              <a:t>        flow </a:t>
            </a:r>
            <a:r>
              <a:rPr lang="en-US" sz="1100" b="1" dirty="0" err="1" smtClean="0"/>
              <a:t>mng_access_default_in</a:t>
            </a:r>
            <a:endParaRPr lang="en-US" sz="1100" b="1" dirty="0" smtClean="0"/>
          </a:p>
          <a:p>
            <a:r>
              <a:rPr lang="en-US" sz="1100" dirty="0" smtClean="0"/>
              <a:t>            classifier </a:t>
            </a:r>
            <a:r>
              <a:rPr lang="en-US" sz="1100" b="1" dirty="0" err="1" smtClean="0"/>
              <a:t>mng_untagged</a:t>
            </a:r>
            <a:endParaRPr lang="en-US" sz="1100" b="1" dirty="0" smtClean="0"/>
          </a:p>
          <a:p>
            <a:r>
              <a:rPr lang="en-US" sz="1100" dirty="0" smtClean="0"/>
              <a:t>            no policer</a:t>
            </a:r>
          </a:p>
          <a:p>
            <a:r>
              <a:rPr lang="en-US" sz="1100" dirty="0" smtClean="0"/>
              <a:t>            ingress-port </a:t>
            </a:r>
            <a:r>
              <a:rPr lang="en-US" sz="1100" dirty="0" err="1" smtClean="0"/>
              <a:t>ethernet</a:t>
            </a:r>
            <a:r>
              <a:rPr lang="en-US" sz="1100" dirty="0" smtClean="0"/>
              <a:t> 0/101</a:t>
            </a:r>
          </a:p>
          <a:p>
            <a:r>
              <a:rPr lang="en-US" sz="1100" dirty="0" smtClean="0"/>
              <a:t>            egress-port </a:t>
            </a:r>
            <a:r>
              <a:rPr lang="en-US" sz="1100" dirty="0" err="1" smtClean="0"/>
              <a:t>svi</a:t>
            </a:r>
            <a:r>
              <a:rPr lang="en-US" sz="1100" dirty="0" smtClean="0"/>
              <a:t> 96</a:t>
            </a:r>
          </a:p>
          <a:p>
            <a:r>
              <a:rPr lang="en-US" sz="1100" dirty="0" smtClean="0"/>
              <a:t>            no shutdown</a:t>
            </a:r>
          </a:p>
          <a:p>
            <a:r>
              <a:rPr lang="en-US" sz="1100" dirty="0" smtClean="0"/>
              <a:t>        exit</a:t>
            </a:r>
          </a:p>
        </p:txBody>
      </p:sp>
      <p:sp>
        <p:nvSpPr>
          <p:cNvPr id="6" name="Rectangle 5"/>
          <p:cNvSpPr/>
          <p:nvPr/>
        </p:nvSpPr>
        <p:spPr>
          <a:xfrm>
            <a:off x="3362160" y="1906504"/>
            <a:ext cx="3116899" cy="3816429"/>
          </a:xfrm>
          <a:prstGeom prst="rect">
            <a:avLst/>
          </a:prstGeom>
          <a:solidFill>
            <a:schemeClr val="bg1">
              <a:lumMod val="85000"/>
            </a:schemeClr>
          </a:solidFill>
        </p:spPr>
        <p:txBody>
          <a:bodyPr wrap="square">
            <a:spAutoFit/>
          </a:bodyPr>
          <a:lstStyle/>
          <a:p>
            <a:r>
              <a:rPr lang="en-US" sz="1100" dirty="0" smtClean="0"/>
              <a:t> </a:t>
            </a:r>
            <a:r>
              <a:rPr lang="en-US" sz="1100" dirty="0"/>
              <a:t>flow </a:t>
            </a:r>
            <a:r>
              <a:rPr lang="en-US" sz="1100" b="1" dirty="0" err="1"/>
              <a:t>mng_access_default_out</a:t>
            </a:r>
            <a:endParaRPr lang="en-US" sz="1100" b="1" dirty="0"/>
          </a:p>
          <a:p>
            <a:r>
              <a:rPr lang="en-US" sz="1100" dirty="0"/>
              <a:t>            classifier </a:t>
            </a:r>
            <a:r>
              <a:rPr lang="en-US" sz="1100" b="1" dirty="0" err="1"/>
              <a:t>mng_all</a:t>
            </a:r>
            <a:endParaRPr lang="en-US" sz="1100" b="1" dirty="0"/>
          </a:p>
          <a:p>
            <a:r>
              <a:rPr lang="en-US" sz="1100" dirty="0"/>
              <a:t>            no policer</a:t>
            </a:r>
          </a:p>
          <a:p>
            <a:r>
              <a:rPr lang="en-US" sz="1100" dirty="0"/>
              <a:t>            ingress-port </a:t>
            </a:r>
            <a:r>
              <a:rPr lang="en-US" sz="1100" dirty="0" err="1"/>
              <a:t>svi</a:t>
            </a:r>
            <a:r>
              <a:rPr lang="en-US" sz="1100" dirty="0"/>
              <a:t> 96</a:t>
            </a:r>
          </a:p>
          <a:p>
            <a:r>
              <a:rPr lang="en-US" sz="1100" dirty="0"/>
              <a:t>            egress-port </a:t>
            </a:r>
            <a:r>
              <a:rPr lang="en-US" sz="1100" dirty="0" err="1"/>
              <a:t>ethernet</a:t>
            </a:r>
            <a:r>
              <a:rPr lang="en-US" sz="1100" dirty="0"/>
              <a:t> 0/101</a:t>
            </a:r>
          </a:p>
          <a:p>
            <a:r>
              <a:rPr lang="en-US" sz="1100" dirty="0"/>
              <a:t>            no shutdown</a:t>
            </a:r>
          </a:p>
          <a:p>
            <a:r>
              <a:rPr lang="en-US" sz="1100" dirty="0"/>
              <a:t>        exit</a:t>
            </a:r>
          </a:p>
          <a:p>
            <a:r>
              <a:rPr lang="en-US" sz="1100" dirty="0"/>
              <a:t>    </a:t>
            </a:r>
            <a:r>
              <a:rPr lang="en-US" sz="1100" dirty="0" smtClean="0"/>
              <a:t>exit</a:t>
            </a:r>
          </a:p>
          <a:p>
            <a:endParaRPr lang="en-US" sz="1100" dirty="0" smtClean="0"/>
          </a:p>
          <a:p>
            <a:endParaRPr lang="en-US" sz="1100" dirty="0"/>
          </a:p>
          <a:p>
            <a:endParaRPr lang="en-US" sz="1100" dirty="0"/>
          </a:p>
          <a:p>
            <a:r>
              <a:rPr lang="en-US" sz="1100" dirty="0"/>
              <a:t>#******* </a:t>
            </a:r>
            <a:r>
              <a:rPr lang="en-US" sz="1100" dirty="0" smtClean="0"/>
              <a:t>Router Configuration </a:t>
            </a:r>
            <a:r>
              <a:rPr lang="en-US" sz="1100" dirty="0"/>
              <a:t>*******</a:t>
            </a:r>
          </a:p>
          <a:p>
            <a:endParaRPr lang="en-US" sz="1100" dirty="0" smtClean="0"/>
          </a:p>
          <a:p>
            <a:endParaRPr lang="en-US" sz="1100" dirty="0"/>
          </a:p>
          <a:p>
            <a:r>
              <a:rPr lang="en-US" sz="1100" dirty="0"/>
              <a:t>    router 1</a:t>
            </a:r>
          </a:p>
          <a:p>
            <a:r>
              <a:rPr lang="en-US" sz="1100" dirty="0"/>
              <a:t>        interface </a:t>
            </a:r>
            <a:r>
              <a:rPr lang="en-US" sz="1100" b="1" dirty="0"/>
              <a:t>32</a:t>
            </a:r>
          </a:p>
          <a:p>
            <a:r>
              <a:rPr lang="en-US" sz="1100" dirty="0"/>
              <a:t>            address </a:t>
            </a:r>
            <a:r>
              <a:rPr lang="en-US" sz="1100" b="1" dirty="0"/>
              <a:t>169.254.1.1/16</a:t>
            </a:r>
          </a:p>
          <a:p>
            <a:r>
              <a:rPr lang="en-US" sz="1100" dirty="0"/>
              <a:t>            bind </a:t>
            </a:r>
            <a:r>
              <a:rPr lang="en-US" sz="1100" dirty="0" err="1"/>
              <a:t>svi</a:t>
            </a:r>
            <a:r>
              <a:rPr lang="en-US" sz="1100" dirty="0"/>
              <a:t> 96</a:t>
            </a:r>
          </a:p>
          <a:p>
            <a:r>
              <a:rPr lang="en-US" sz="1100" dirty="0"/>
              <a:t>            no shutdown</a:t>
            </a:r>
          </a:p>
          <a:p>
            <a:r>
              <a:rPr lang="en-US" sz="1100" dirty="0"/>
              <a:t>        exit</a:t>
            </a:r>
          </a:p>
          <a:p>
            <a:r>
              <a:rPr lang="en-US" sz="1100" dirty="0"/>
              <a:t>    exit</a:t>
            </a:r>
          </a:p>
          <a:p>
            <a:r>
              <a:rPr lang="en-US" sz="1100" dirty="0"/>
              <a:t>exit</a:t>
            </a:r>
          </a:p>
        </p:txBody>
      </p:sp>
      <p:sp>
        <p:nvSpPr>
          <p:cNvPr id="4" name="Line Callout 2 3"/>
          <p:cNvSpPr/>
          <p:nvPr/>
        </p:nvSpPr>
        <p:spPr>
          <a:xfrm>
            <a:off x="7059827" y="5626444"/>
            <a:ext cx="2084173" cy="964428"/>
          </a:xfrm>
          <a:prstGeom prst="borderCallout2">
            <a:avLst>
              <a:gd name="adj1" fmla="val 12709"/>
              <a:gd name="adj2" fmla="val -57"/>
              <a:gd name="adj3" fmla="val 12367"/>
              <a:gd name="adj4" fmla="val -16376"/>
              <a:gd name="adj5" fmla="val -37723"/>
              <a:gd name="adj6" fmla="val -46938"/>
            </a:avLst>
          </a:prstGeom>
          <a:solidFill>
            <a:srgbClr val="F29400"/>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tx1"/>
                </a:solidFill>
              </a:rPr>
              <a:t>Starting from SW version:</a:t>
            </a:r>
          </a:p>
          <a:p>
            <a:endParaRPr lang="en-US" sz="1400" b="1" dirty="0" smtClean="0">
              <a:solidFill>
                <a:schemeClr val="tx1"/>
              </a:solidFill>
            </a:endParaRPr>
          </a:p>
          <a:p>
            <a:r>
              <a:rPr lang="en-US" sz="1400" b="1" dirty="0" smtClean="0">
                <a:solidFill>
                  <a:schemeClr val="tx1"/>
                </a:solidFill>
              </a:rPr>
              <a:t>ETX- 2: 	5.9 Onward</a:t>
            </a:r>
          </a:p>
          <a:p>
            <a:r>
              <a:rPr lang="en-US" sz="1400" b="1" dirty="0" smtClean="0">
                <a:solidFill>
                  <a:schemeClr val="tx1"/>
                </a:solidFill>
              </a:rPr>
              <a:t>ETX-5: 	2.6 Onward</a:t>
            </a:r>
          </a:p>
        </p:txBody>
      </p:sp>
      <p:sp>
        <p:nvSpPr>
          <p:cNvPr id="7" name="Oval 6"/>
          <p:cNvSpPr/>
          <p:nvPr/>
        </p:nvSpPr>
        <p:spPr>
          <a:xfrm>
            <a:off x="2856331" y="1972727"/>
            <a:ext cx="330990" cy="377097"/>
          </a:xfrm>
          <a:prstGeom prst="ellipse">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en-US" dirty="0"/>
          </a:p>
        </p:txBody>
      </p:sp>
      <p:sp>
        <p:nvSpPr>
          <p:cNvPr id="8" name="Oval 7"/>
          <p:cNvSpPr/>
          <p:nvPr/>
        </p:nvSpPr>
        <p:spPr>
          <a:xfrm>
            <a:off x="6118375" y="1951897"/>
            <a:ext cx="330990" cy="377097"/>
          </a:xfrm>
          <a:prstGeom prst="ellipse">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a:t>
            </a:r>
            <a:endParaRPr lang="en-US" dirty="0"/>
          </a:p>
        </p:txBody>
      </p:sp>
      <p:sp>
        <p:nvSpPr>
          <p:cNvPr id="9" name="TextBox 8"/>
          <p:cNvSpPr txBox="1"/>
          <p:nvPr/>
        </p:nvSpPr>
        <p:spPr>
          <a:xfrm>
            <a:off x="6639352" y="1906504"/>
            <a:ext cx="2343085" cy="116955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nchor="ctr">
            <a:spAutoFit/>
          </a:bodyPr>
          <a:lstStyle/>
          <a:p>
            <a:pPr algn="ctr"/>
            <a:r>
              <a:rPr lang="en-US" sz="1400" b="1" kern="0" dirty="0" smtClean="0"/>
              <a:t>The default configuration is set so that the IP address of device would be 169.254.1.1 and accessible from the Out-Of-Band port (MNG-ETH)</a:t>
            </a:r>
          </a:p>
        </p:txBody>
      </p:sp>
    </p:spTree>
    <p:extLst>
      <p:ext uri="{BB962C8B-B14F-4D97-AF65-F5344CB8AC3E}">
        <p14:creationId xmlns:p14="http://schemas.microsoft.com/office/powerpoint/2010/main" xmlns="" val="304871703"/>
      </p:ext>
    </p:extLst>
  </p:cSld>
  <p:clrMapOvr>
    <a:masterClrMapping/>
  </p:clrMapOvr>
  <p:transition>
    <p:fade/>
  </p:transition>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VNF Instances</a:t>
            </a:r>
          </a:p>
        </p:txBody>
      </p:sp>
      <p:pic>
        <p:nvPicPr>
          <p:cNvPr id="4" name="Picture 3"/>
          <p:cNvPicPr/>
          <p:nvPr/>
        </p:nvPicPr>
        <p:blipFill>
          <a:blip r:embed="rId2" cstate="print"/>
          <a:srcRect/>
          <a:stretch>
            <a:fillRect/>
          </a:stretch>
        </p:blipFill>
        <p:spPr bwMode="auto">
          <a:xfrm>
            <a:off x="193952" y="1469092"/>
            <a:ext cx="3055750" cy="1728752"/>
          </a:xfrm>
          <a:prstGeom prst="rect">
            <a:avLst/>
          </a:prstGeom>
          <a:noFill/>
          <a:ln w="9525">
            <a:noFill/>
            <a:miter lim="800000"/>
            <a:headEnd/>
            <a:tailEnd/>
          </a:ln>
        </p:spPr>
      </p:pic>
      <p:pic>
        <p:nvPicPr>
          <p:cNvPr id="5" name="Picture 4"/>
          <p:cNvPicPr>
            <a:picLocks noChangeAspect="1"/>
          </p:cNvPicPr>
          <p:nvPr/>
        </p:nvPicPr>
        <p:blipFill>
          <a:blip r:embed="rId3" cstate="print"/>
          <a:stretch>
            <a:fillRect/>
          </a:stretch>
        </p:blipFill>
        <p:spPr>
          <a:xfrm>
            <a:off x="-1" y="5803982"/>
            <a:ext cx="1159099" cy="1066898"/>
          </a:xfrm>
          <a:prstGeom prst="rect">
            <a:avLst/>
          </a:prstGeom>
        </p:spPr>
      </p:pic>
      <p:sp>
        <p:nvSpPr>
          <p:cNvPr id="6" name="Oval 5"/>
          <p:cNvSpPr/>
          <p:nvPr/>
        </p:nvSpPr>
        <p:spPr>
          <a:xfrm>
            <a:off x="296983" y="5422738"/>
            <a:ext cx="566671" cy="553059"/>
          </a:xfrm>
          <a:prstGeom prst="ellipse">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5</a:t>
            </a:r>
            <a:endParaRPr lang="en-US" dirty="0"/>
          </a:p>
        </p:txBody>
      </p:sp>
      <p:pic>
        <p:nvPicPr>
          <p:cNvPr id="7" name="Picture 6"/>
          <p:cNvPicPr/>
          <p:nvPr/>
        </p:nvPicPr>
        <p:blipFill>
          <a:blip r:embed="rId4" cstate="print"/>
          <a:srcRect/>
          <a:stretch>
            <a:fillRect/>
          </a:stretch>
        </p:blipFill>
        <p:spPr bwMode="auto">
          <a:xfrm>
            <a:off x="1159098" y="3393457"/>
            <a:ext cx="7941820" cy="2920018"/>
          </a:xfrm>
          <a:prstGeom prst="rect">
            <a:avLst/>
          </a:prstGeom>
          <a:noFill/>
          <a:ln w="9525">
            <a:noFill/>
            <a:miter lim="800000"/>
            <a:headEnd/>
            <a:tailEnd/>
          </a:ln>
        </p:spPr>
      </p:pic>
      <p:sp>
        <p:nvSpPr>
          <p:cNvPr id="8" name="Line Callout 2 7"/>
          <p:cNvSpPr/>
          <p:nvPr/>
        </p:nvSpPr>
        <p:spPr>
          <a:xfrm>
            <a:off x="3361386" y="1187384"/>
            <a:ext cx="5739532" cy="693593"/>
          </a:xfrm>
          <a:prstGeom prst="borderCallout2">
            <a:avLst>
              <a:gd name="adj1" fmla="val 20492"/>
              <a:gd name="adj2" fmla="val -194"/>
              <a:gd name="adj3" fmla="val 20761"/>
              <a:gd name="adj4" fmla="val -7515"/>
              <a:gd name="adj5" fmla="val 54900"/>
              <a:gd name="adj6" fmla="val -13733"/>
            </a:avLst>
          </a:prstGeom>
          <a:solidFill>
            <a:schemeClr val="accent3">
              <a:lumMod val="85000"/>
            </a:schemeClr>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solidFill>
                  <a:schemeClr val="tx1"/>
                </a:solidFill>
              </a:rPr>
              <a:t>After saving </a:t>
            </a:r>
            <a:r>
              <a:rPr lang="en-US" sz="1600" dirty="0">
                <a:solidFill>
                  <a:schemeClr val="tx1"/>
                </a:solidFill>
              </a:rPr>
              <a:t>the </a:t>
            </a:r>
            <a:r>
              <a:rPr lang="en-US" sz="1600" dirty="0" smtClean="0">
                <a:solidFill>
                  <a:schemeClr val="tx1"/>
                </a:solidFill>
              </a:rPr>
              <a:t>configuration, verify </a:t>
            </a:r>
            <a:r>
              <a:rPr lang="en-US" sz="1600" dirty="0">
                <a:solidFill>
                  <a:schemeClr val="tx1"/>
                </a:solidFill>
              </a:rPr>
              <a:t>that </a:t>
            </a:r>
            <a:r>
              <a:rPr lang="en-US" sz="1600" dirty="0" smtClean="0">
                <a:solidFill>
                  <a:schemeClr val="tx1"/>
                </a:solidFill>
              </a:rPr>
              <a:t>instance is saved and the both operation status and Admin status are RUNNING and ACTIVE</a:t>
            </a:r>
          </a:p>
        </p:txBody>
      </p:sp>
      <p:sp>
        <p:nvSpPr>
          <p:cNvPr id="9" name="Line Callout 2 8"/>
          <p:cNvSpPr/>
          <p:nvPr/>
        </p:nvSpPr>
        <p:spPr>
          <a:xfrm>
            <a:off x="3361386" y="2497295"/>
            <a:ext cx="5739532" cy="896161"/>
          </a:xfrm>
          <a:prstGeom prst="borderCallout2">
            <a:avLst>
              <a:gd name="adj1" fmla="val 99763"/>
              <a:gd name="adj2" fmla="val 89562"/>
              <a:gd name="adj3" fmla="val 135034"/>
              <a:gd name="adj4" fmla="val 89645"/>
              <a:gd name="adj5" fmla="val 167114"/>
              <a:gd name="adj6" fmla="val 78940"/>
            </a:avLst>
          </a:prstGeom>
          <a:solidFill>
            <a:schemeClr val="accent3">
              <a:lumMod val="85000"/>
            </a:schemeClr>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The user can verify the current instance state in the controller by navigating to Admin</a:t>
            </a:r>
            <a:r>
              <a:rPr lang="en-US" sz="1600" dirty="0">
                <a:solidFill>
                  <a:schemeClr val="tx1"/>
                </a:solidFill>
                <a:sym typeface="Wingdings" panose="05000000000000000000" pitchFamily="2" charset="2"/>
              </a:rPr>
              <a:t></a:t>
            </a:r>
            <a:r>
              <a:rPr lang="en-US" sz="1600" dirty="0">
                <a:solidFill>
                  <a:schemeClr val="tx1"/>
                </a:solidFill>
              </a:rPr>
              <a:t> System </a:t>
            </a:r>
            <a:r>
              <a:rPr lang="en-US" sz="1600" dirty="0">
                <a:solidFill>
                  <a:schemeClr val="tx1"/>
                </a:solidFill>
                <a:sym typeface="Wingdings" panose="05000000000000000000" pitchFamily="2" charset="2"/>
              </a:rPr>
              <a:t></a:t>
            </a:r>
            <a:r>
              <a:rPr lang="en-US" sz="1600" dirty="0">
                <a:solidFill>
                  <a:schemeClr val="tx1"/>
                </a:solidFill>
              </a:rPr>
              <a:t> instances, and observe the current status of each instance accordingly </a:t>
            </a:r>
            <a:endParaRPr lang="en-US" sz="1600" dirty="0" smtClean="0">
              <a:solidFill>
                <a:schemeClr val="tx1"/>
              </a:solidFill>
            </a:endParaRPr>
          </a:p>
        </p:txBody>
      </p:sp>
    </p:spTree>
    <p:extLst>
      <p:ext uri="{BB962C8B-B14F-4D97-AF65-F5344CB8AC3E}">
        <p14:creationId xmlns:p14="http://schemas.microsoft.com/office/powerpoint/2010/main" xmlns="" val="4205527439"/>
      </p:ext>
    </p:extLst>
  </p:cSld>
  <p:clrMapOvr>
    <a:masterClrMapping/>
  </p:clrMapOvr>
  <p:transition>
    <p:fade/>
  </p:transition>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VNF </a:t>
            </a:r>
            <a:r>
              <a:rPr lang="en-US" dirty="0" smtClean="0"/>
              <a:t>Service</a:t>
            </a:r>
            <a:endParaRPr lang="en-US" dirty="0"/>
          </a:p>
        </p:txBody>
      </p:sp>
      <p:sp>
        <p:nvSpPr>
          <p:cNvPr id="3" name="Text Placeholder 2"/>
          <p:cNvSpPr>
            <a:spLocks noGrp="1"/>
          </p:cNvSpPr>
          <p:nvPr>
            <p:ph type="body" sz="quarter" idx="10"/>
          </p:nvPr>
        </p:nvSpPr>
        <p:spPr>
          <a:xfrm>
            <a:off x="284104" y="1364147"/>
            <a:ext cx="8442288" cy="4711729"/>
          </a:xfrm>
        </p:spPr>
        <p:txBody>
          <a:bodyPr/>
          <a:lstStyle/>
          <a:p>
            <a:r>
              <a:rPr lang="en-US" dirty="0"/>
              <a:t>In the orchestrator there is an option to create ETH service, that including inside of it a VNF service in an Un-provisioned state. </a:t>
            </a:r>
          </a:p>
          <a:p>
            <a:r>
              <a:rPr lang="en-US" dirty="0" smtClean="0"/>
              <a:t>This </a:t>
            </a:r>
            <a:r>
              <a:rPr lang="en-US" dirty="0"/>
              <a:t>configuration requires first to create the VNF service including the HPVSR, and then assigning this service in the configuration of the ETH service</a:t>
            </a:r>
            <a:r>
              <a:rPr lang="en-US" dirty="0" smtClean="0"/>
              <a:t>.</a:t>
            </a:r>
            <a:endParaRPr lang="en-US" dirty="0"/>
          </a:p>
        </p:txBody>
      </p:sp>
      <p:pic>
        <p:nvPicPr>
          <p:cNvPr id="4" name="Picture 3"/>
          <p:cNvPicPr>
            <a:picLocks noChangeAspect="1"/>
          </p:cNvPicPr>
          <p:nvPr/>
        </p:nvPicPr>
        <p:blipFill rotWithShape="1">
          <a:blip r:embed="rId2" cstate="print"/>
          <a:srcRect r="3044"/>
          <a:stretch/>
        </p:blipFill>
        <p:spPr>
          <a:xfrm>
            <a:off x="0" y="5791102"/>
            <a:ext cx="1178453" cy="1066898"/>
          </a:xfrm>
          <a:prstGeom prst="rect">
            <a:avLst/>
          </a:prstGeom>
        </p:spPr>
      </p:pic>
      <p:sp>
        <p:nvSpPr>
          <p:cNvPr id="7" name="Oval 6"/>
          <p:cNvSpPr/>
          <p:nvPr/>
        </p:nvSpPr>
        <p:spPr>
          <a:xfrm>
            <a:off x="296983" y="5422738"/>
            <a:ext cx="566671" cy="553059"/>
          </a:xfrm>
          <a:prstGeom prst="ellipse">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6</a:t>
            </a:r>
          </a:p>
        </p:txBody>
      </p:sp>
      <p:sp>
        <p:nvSpPr>
          <p:cNvPr id="8" name="Rectangle 7"/>
          <p:cNvSpPr/>
          <p:nvPr/>
        </p:nvSpPr>
        <p:spPr>
          <a:xfrm>
            <a:off x="3774246" y="3059338"/>
            <a:ext cx="5236435" cy="3747146"/>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774246" y="5556804"/>
            <a:ext cx="5236435" cy="1249680"/>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flipH="1">
            <a:off x="7962995" y="3019047"/>
            <a:ext cx="1143000" cy="261610"/>
          </a:xfrm>
          <a:prstGeom prst="rect">
            <a:avLst/>
          </a:prstGeom>
          <a:ln w="12700">
            <a:noFill/>
          </a:ln>
        </p:spPr>
        <p:style>
          <a:lnRef idx="1">
            <a:schemeClr val="accent1"/>
          </a:lnRef>
          <a:fillRef idx="0">
            <a:schemeClr val="accent1"/>
          </a:fillRef>
          <a:effectRef idx="0">
            <a:schemeClr val="accent1"/>
          </a:effectRef>
          <a:fontRef idx="minor">
            <a:schemeClr val="tx1"/>
          </a:fontRef>
        </p:style>
        <p:txBody>
          <a:bodyPr wrap="square">
            <a:spAutoFit/>
          </a:bodyPr>
          <a:lstStyle/>
          <a:p>
            <a:pPr algn="ctr" fontAlgn="auto">
              <a:spcBef>
                <a:spcPts val="0"/>
              </a:spcBef>
              <a:spcAft>
                <a:spcPts val="0"/>
              </a:spcAft>
              <a:defRPr/>
            </a:pPr>
            <a:r>
              <a:rPr lang="en-US" sz="1100" dirty="0" smtClean="0">
                <a:solidFill>
                  <a:srgbClr val="0000FF"/>
                </a:solidFill>
              </a:rPr>
              <a:t>172.17.195.1x0</a:t>
            </a:r>
            <a:endParaRPr lang="en-US" sz="1100" dirty="0">
              <a:solidFill>
                <a:srgbClr val="0000FF"/>
              </a:solidFill>
            </a:endParaRPr>
          </a:p>
        </p:txBody>
      </p:sp>
      <p:sp>
        <p:nvSpPr>
          <p:cNvPr id="12" name="TextBox 11"/>
          <p:cNvSpPr txBox="1"/>
          <p:nvPr/>
        </p:nvSpPr>
        <p:spPr>
          <a:xfrm flipH="1">
            <a:off x="3414127" y="4835361"/>
            <a:ext cx="520663" cy="230832"/>
          </a:xfrm>
          <a:prstGeom prst="rect">
            <a:avLst/>
          </a:prstGeom>
          <a:ln w="12700">
            <a:noFill/>
          </a:ln>
        </p:spPr>
        <p:style>
          <a:lnRef idx="1">
            <a:schemeClr val="accent1"/>
          </a:lnRef>
          <a:fillRef idx="0">
            <a:schemeClr val="accent1"/>
          </a:fillRef>
          <a:effectRef idx="0">
            <a:schemeClr val="accent1"/>
          </a:effectRef>
          <a:fontRef idx="minor">
            <a:schemeClr val="tx1"/>
          </a:fontRef>
        </p:style>
        <p:txBody>
          <a:bodyPr wrap="square">
            <a:spAutoFit/>
          </a:bodyPr>
          <a:lstStyle/>
          <a:p>
            <a:pPr algn="ctr" fontAlgn="auto">
              <a:spcBef>
                <a:spcPts val="0"/>
              </a:spcBef>
              <a:spcAft>
                <a:spcPts val="0"/>
              </a:spcAft>
              <a:defRPr/>
            </a:pPr>
            <a:r>
              <a:rPr lang="en-US" sz="900" dirty="0" smtClean="0"/>
              <a:t>0/1</a:t>
            </a:r>
            <a:endParaRPr lang="en-US" sz="900" dirty="0"/>
          </a:p>
        </p:txBody>
      </p:sp>
      <p:sp>
        <p:nvSpPr>
          <p:cNvPr id="13" name="TextBox 12"/>
          <p:cNvSpPr txBox="1"/>
          <p:nvPr/>
        </p:nvSpPr>
        <p:spPr>
          <a:xfrm flipH="1">
            <a:off x="7968156" y="5516774"/>
            <a:ext cx="1143000" cy="261610"/>
          </a:xfrm>
          <a:prstGeom prst="rect">
            <a:avLst/>
          </a:prstGeom>
          <a:ln w="12700">
            <a:noFill/>
          </a:ln>
        </p:spPr>
        <p:style>
          <a:lnRef idx="1">
            <a:schemeClr val="accent1"/>
          </a:lnRef>
          <a:fillRef idx="0">
            <a:schemeClr val="accent1"/>
          </a:fillRef>
          <a:effectRef idx="0">
            <a:schemeClr val="accent1"/>
          </a:effectRef>
          <a:fontRef idx="minor">
            <a:schemeClr val="tx1"/>
          </a:fontRef>
        </p:style>
        <p:txBody>
          <a:bodyPr wrap="square">
            <a:spAutoFit/>
          </a:bodyPr>
          <a:lstStyle/>
          <a:p>
            <a:pPr algn="ctr" fontAlgn="auto">
              <a:spcBef>
                <a:spcPts val="0"/>
              </a:spcBef>
              <a:spcAft>
                <a:spcPts val="0"/>
              </a:spcAft>
              <a:defRPr/>
            </a:pPr>
            <a:r>
              <a:rPr lang="en-US" sz="1100" dirty="0" smtClean="0">
                <a:solidFill>
                  <a:srgbClr val="0000FF"/>
                </a:solidFill>
              </a:rPr>
              <a:t>172.17.195.1x1</a:t>
            </a:r>
            <a:endParaRPr lang="en-US" sz="1100" dirty="0">
              <a:solidFill>
                <a:srgbClr val="0000FF"/>
              </a:solidFill>
            </a:endParaRPr>
          </a:p>
        </p:txBody>
      </p:sp>
      <p:sp>
        <p:nvSpPr>
          <p:cNvPr id="14" name="TextBox 349"/>
          <p:cNvSpPr txBox="1">
            <a:spLocks noChangeArrowheads="1"/>
          </p:cNvSpPr>
          <p:nvPr/>
        </p:nvSpPr>
        <p:spPr bwMode="auto">
          <a:xfrm flipH="1">
            <a:off x="7391229" y="3016436"/>
            <a:ext cx="827313" cy="261610"/>
          </a:xfrm>
          <a:prstGeom prst="rect">
            <a:avLst/>
          </a:prstGeom>
          <a:noFill/>
          <a:ln w="9525">
            <a:noFill/>
            <a:miter lim="800000"/>
            <a:headEnd/>
            <a:tailEnd/>
          </a:ln>
        </p:spPr>
        <p:txBody>
          <a:bodyPr wrap="square">
            <a:spAutoFit/>
          </a:bodyPr>
          <a:lstStyle/>
          <a:p>
            <a:pPr algn="ctr"/>
            <a:r>
              <a:rPr lang="en-US" sz="1100" b="1" dirty="0" smtClean="0"/>
              <a:t>ETX-2i</a:t>
            </a:r>
            <a:endParaRPr lang="en-US" sz="1200" b="1" dirty="0"/>
          </a:p>
        </p:txBody>
      </p:sp>
      <p:sp>
        <p:nvSpPr>
          <p:cNvPr id="15" name="TextBox 349"/>
          <p:cNvSpPr txBox="1">
            <a:spLocks noChangeArrowheads="1"/>
          </p:cNvSpPr>
          <p:nvPr/>
        </p:nvSpPr>
        <p:spPr bwMode="auto">
          <a:xfrm flipH="1">
            <a:off x="7515862" y="5516774"/>
            <a:ext cx="827313" cy="261610"/>
          </a:xfrm>
          <a:prstGeom prst="rect">
            <a:avLst/>
          </a:prstGeom>
          <a:noFill/>
          <a:ln w="9525">
            <a:noFill/>
            <a:miter lim="800000"/>
            <a:headEnd/>
            <a:tailEnd/>
          </a:ln>
        </p:spPr>
        <p:txBody>
          <a:bodyPr wrap="square">
            <a:spAutoFit/>
          </a:bodyPr>
          <a:lstStyle/>
          <a:p>
            <a:pPr algn="ctr"/>
            <a:r>
              <a:rPr lang="en-US" sz="1100" b="1" dirty="0" smtClean="0"/>
              <a:t>x86</a:t>
            </a:r>
            <a:endParaRPr lang="en-US" sz="1200" b="1" dirty="0"/>
          </a:p>
        </p:txBody>
      </p:sp>
      <p:sp>
        <p:nvSpPr>
          <p:cNvPr id="16" name="TextBox 15"/>
          <p:cNvSpPr txBox="1"/>
          <p:nvPr/>
        </p:nvSpPr>
        <p:spPr>
          <a:xfrm flipH="1">
            <a:off x="6916702" y="2861726"/>
            <a:ext cx="520663" cy="230832"/>
          </a:xfrm>
          <a:prstGeom prst="rect">
            <a:avLst/>
          </a:prstGeom>
          <a:ln w="12700">
            <a:noFill/>
          </a:ln>
        </p:spPr>
        <p:style>
          <a:lnRef idx="1">
            <a:schemeClr val="accent1"/>
          </a:lnRef>
          <a:fillRef idx="0">
            <a:schemeClr val="accent1"/>
          </a:fillRef>
          <a:effectRef idx="0">
            <a:schemeClr val="accent1"/>
          </a:effectRef>
          <a:fontRef idx="minor">
            <a:schemeClr val="tx1"/>
          </a:fontRef>
        </p:style>
        <p:txBody>
          <a:bodyPr wrap="square">
            <a:spAutoFit/>
          </a:bodyPr>
          <a:lstStyle/>
          <a:p>
            <a:pPr algn="ctr" fontAlgn="auto">
              <a:spcBef>
                <a:spcPts val="0"/>
              </a:spcBef>
              <a:spcAft>
                <a:spcPts val="0"/>
              </a:spcAft>
              <a:defRPr/>
            </a:pPr>
            <a:r>
              <a:rPr lang="en-US" sz="900" dirty="0" smtClean="0"/>
              <a:t>0/4</a:t>
            </a:r>
            <a:endParaRPr lang="en-US" sz="900" dirty="0"/>
          </a:p>
        </p:txBody>
      </p:sp>
      <p:grpSp>
        <p:nvGrpSpPr>
          <p:cNvPr id="17" name="Group 16"/>
          <p:cNvGrpSpPr/>
          <p:nvPr/>
        </p:nvGrpSpPr>
        <p:grpSpPr>
          <a:xfrm>
            <a:off x="4417639" y="6345808"/>
            <a:ext cx="1143000" cy="450768"/>
            <a:chOff x="6457950" y="5951463"/>
            <a:chExt cx="1143000" cy="450768"/>
          </a:xfrm>
        </p:grpSpPr>
        <p:sp>
          <p:nvSpPr>
            <p:cNvPr id="18" name="TextBox 17"/>
            <p:cNvSpPr txBox="1"/>
            <p:nvPr/>
          </p:nvSpPr>
          <p:spPr>
            <a:xfrm>
              <a:off x="6524625" y="5951463"/>
              <a:ext cx="1009650" cy="430887"/>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1100" b="1" kern="0" dirty="0" smtClean="0"/>
                <a:t>HP Router</a:t>
              </a:r>
            </a:p>
            <a:p>
              <a:pPr algn="ctr"/>
              <a:endParaRPr lang="en-US" sz="1100" b="1" kern="0" dirty="0" smtClean="0"/>
            </a:p>
          </p:txBody>
        </p:sp>
        <p:sp>
          <p:nvSpPr>
            <p:cNvPr id="19" name="TextBox 18"/>
            <p:cNvSpPr txBox="1"/>
            <p:nvPr/>
          </p:nvSpPr>
          <p:spPr>
            <a:xfrm flipH="1">
              <a:off x="6457950" y="6140621"/>
              <a:ext cx="1143000" cy="261610"/>
            </a:xfrm>
            <a:prstGeom prst="rect">
              <a:avLst/>
            </a:prstGeom>
            <a:ln w="12700">
              <a:noFill/>
            </a:ln>
          </p:spPr>
          <p:style>
            <a:lnRef idx="1">
              <a:schemeClr val="accent1"/>
            </a:lnRef>
            <a:fillRef idx="0">
              <a:schemeClr val="accent1"/>
            </a:fillRef>
            <a:effectRef idx="0">
              <a:schemeClr val="accent1"/>
            </a:effectRef>
            <a:fontRef idx="minor">
              <a:schemeClr val="tx1"/>
            </a:fontRef>
          </p:style>
          <p:txBody>
            <a:bodyPr wrap="square">
              <a:spAutoFit/>
            </a:bodyPr>
            <a:lstStyle/>
            <a:p>
              <a:pPr algn="ctr" fontAlgn="auto">
                <a:spcBef>
                  <a:spcPts val="0"/>
                </a:spcBef>
                <a:spcAft>
                  <a:spcPts val="0"/>
                </a:spcAft>
                <a:defRPr/>
              </a:pPr>
              <a:r>
                <a:rPr lang="en-US" sz="1100" dirty="0" smtClean="0">
                  <a:solidFill>
                    <a:srgbClr val="0000FF"/>
                  </a:solidFill>
                </a:rPr>
                <a:t>172.17.195.1x2</a:t>
              </a:r>
              <a:endParaRPr lang="en-US" sz="1100" dirty="0">
                <a:solidFill>
                  <a:srgbClr val="0000FF"/>
                </a:solidFill>
              </a:endParaRPr>
            </a:p>
          </p:txBody>
        </p:sp>
      </p:grpSp>
      <p:sp>
        <p:nvSpPr>
          <p:cNvPr id="22" name="Oval 21"/>
          <p:cNvSpPr/>
          <p:nvPr/>
        </p:nvSpPr>
        <p:spPr>
          <a:xfrm>
            <a:off x="4361660" y="4387243"/>
            <a:ext cx="1772320" cy="723299"/>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Bridge 1</a:t>
            </a:r>
            <a:endParaRPr lang="en-US" sz="1400" dirty="0">
              <a:solidFill>
                <a:schemeClr val="tx1"/>
              </a:solidFill>
            </a:endParaRPr>
          </a:p>
        </p:txBody>
      </p:sp>
      <p:sp>
        <p:nvSpPr>
          <p:cNvPr id="23" name="Can 22"/>
          <p:cNvSpPr/>
          <p:nvPr/>
        </p:nvSpPr>
        <p:spPr>
          <a:xfrm rot="16200000">
            <a:off x="4246863" y="4540859"/>
            <a:ext cx="330585" cy="433880"/>
          </a:xfrm>
          <a:prstGeom prst="can">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1</a:t>
            </a:r>
            <a:endParaRPr lang="en-US" dirty="0">
              <a:solidFill>
                <a:schemeClr val="tx1"/>
              </a:solidFill>
            </a:endParaRPr>
          </a:p>
        </p:txBody>
      </p:sp>
      <p:sp>
        <p:nvSpPr>
          <p:cNvPr id="24" name="Can 23"/>
          <p:cNvSpPr/>
          <p:nvPr/>
        </p:nvSpPr>
        <p:spPr>
          <a:xfrm>
            <a:off x="4920214" y="4923975"/>
            <a:ext cx="330585" cy="433880"/>
          </a:xfrm>
          <a:prstGeom prst="can">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p:sp>
        <p:nvSpPr>
          <p:cNvPr id="25" name="Can 24"/>
          <p:cNvSpPr/>
          <p:nvPr/>
        </p:nvSpPr>
        <p:spPr>
          <a:xfrm>
            <a:off x="5516605" y="4204832"/>
            <a:ext cx="330585" cy="433880"/>
          </a:xfrm>
          <a:prstGeom prst="can">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cxnSp>
        <p:nvCxnSpPr>
          <p:cNvPr id="26" name="Straight Arrow Connector 25"/>
          <p:cNvCxnSpPr/>
          <p:nvPr/>
        </p:nvCxnSpPr>
        <p:spPr>
          <a:xfrm flipH="1">
            <a:off x="3766540" y="4800756"/>
            <a:ext cx="459704" cy="149922"/>
          </a:xfrm>
          <a:prstGeom prst="straightConnector1">
            <a:avLst/>
          </a:prstGeom>
          <a:ln w="3810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Can 26"/>
          <p:cNvSpPr/>
          <p:nvPr/>
        </p:nvSpPr>
        <p:spPr>
          <a:xfrm rot="5749072">
            <a:off x="4926016" y="3807278"/>
            <a:ext cx="451295" cy="334373"/>
          </a:xfrm>
          <a:prstGeom prst="can">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SVI</a:t>
            </a:r>
            <a:endParaRPr lang="en-US" sz="1200" dirty="0">
              <a:solidFill>
                <a:schemeClr val="tx1"/>
              </a:solidFill>
            </a:endParaRPr>
          </a:p>
        </p:txBody>
      </p:sp>
      <p:sp>
        <p:nvSpPr>
          <p:cNvPr id="28" name="Oval 27"/>
          <p:cNvSpPr/>
          <p:nvPr/>
        </p:nvSpPr>
        <p:spPr>
          <a:xfrm>
            <a:off x="3921041" y="3113109"/>
            <a:ext cx="610405" cy="459325"/>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smtClean="0">
                <a:solidFill>
                  <a:schemeClr val="tx1"/>
                </a:solidFill>
              </a:rPr>
              <a:t>R1</a:t>
            </a:r>
            <a:endParaRPr lang="en-US" sz="1400" dirty="0">
              <a:solidFill>
                <a:schemeClr val="tx1"/>
              </a:solidFill>
            </a:endParaRPr>
          </a:p>
        </p:txBody>
      </p:sp>
      <p:sp>
        <p:nvSpPr>
          <p:cNvPr id="29" name="Can 28"/>
          <p:cNvSpPr/>
          <p:nvPr/>
        </p:nvSpPr>
        <p:spPr>
          <a:xfrm rot="19562524">
            <a:off x="4279220" y="3456856"/>
            <a:ext cx="445507" cy="334373"/>
          </a:xfrm>
          <a:prstGeom prst="can">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100" dirty="0" smtClean="0">
                <a:solidFill>
                  <a:schemeClr val="tx1"/>
                </a:solidFill>
              </a:rPr>
              <a:t>I/F 1</a:t>
            </a:r>
            <a:endParaRPr lang="en-US" sz="1100" dirty="0">
              <a:solidFill>
                <a:schemeClr val="tx1"/>
              </a:solidFill>
            </a:endParaRPr>
          </a:p>
        </p:txBody>
      </p:sp>
      <p:cxnSp>
        <p:nvCxnSpPr>
          <p:cNvPr id="30" name="Straight Arrow Connector 29"/>
          <p:cNvCxnSpPr>
            <a:stCxn id="29" idx="3"/>
          </p:cNvCxnSpPr>
          <p:nvPr/>
        </p:nvCxnSpPr>
        <p:spPr>
          <a:xfrm>
            <a:off x="4595362" y="3762715"/>
            <a:ext cx="392350" cy="218536"/>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flipH="1">
            <a:off x="4070961" y="5358773"/>
            <a:ext cx="1150729" cy="253916"/>
          </a:xfrm>
          <a:prstGeom prst="rect">
            <a:avLst/>
          </a:prstGeom>
          <a:ln w="12700">
            <a:noFill/>
          </a:ln>
        </p:spPr>
        <p:style>
          <a:lnRef idx="1">
            <a:schemeClr val="accent1"/>
          </a:lnRef>
          <a:fillRef idx="0">
            <a:schemeClr val="accent1"/>
          </a:fillRef>
          <a:effectRef idx="0">
            <a:schemeClr val="accent1"/>
          </a:effectRef>
          <a:fontRef idx="minor">
            <a:schemeClr val="tx1"/>
          </a:fontRef>
        </p:style>
        <p:txBody>
          <a:bodyPr wrap="square">
            <a:spAutoFit/>
          </a:bodyPr>
          <a:lstStyle/>
          <a:p>
            <a:pPr algn="ctr" fontAlgn="auto">
              <a:spcBef>
                <a:spcPts val="0"/>
              </a:spcBef>
              <a:spcAft>
                <a:spcPts val="0"/>
              </a:spcAft>
              <a:defRPr/>
            </a:pPr>
            <a:r>
              <a:rPr lang="en-US" sz="1050" b="1" dirty="0" smtClean="0"/>
              <a:t>INT-ETH 0/8</a:t>
            </a:r>
            <a:endParaRPr lang="en-US" sz="1050" b="1" dirty="0"/>
          </a:p>
        </p:txBody>
      </p:sp>
      <p:cxnSp>
        <p:nvCxnSpPr>
          <p:cNvPr id="32" name="Straight Arrow Connector 31"/>
          <p:cNvCxnSpPr/>
          <p:nvPr/>
        </p:nvCxnSpPr>
        <p:spPr>
          <a:xfrm flipV="1">
            <a:off x="5085505" y="5292953"/>
            <a:ext cx="1" cy="349744"/>
          </a:xfrm>
          <a:prstGeom prst="straightConnector1">
            <a:avLst/>
          </a:prstGeom>
          <a:ln w="3810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flipH="1">
            <a:off x="6656409" y="5335230"/>
            <a:ext cx="1150729" cy="253916"/>
          </a:xfrm>
          <a:prstGeom prst="rect">
            <a:avLst/>
          </a:prstGeom>
          <a:ln w="12700">
            <a:noFill/>
          </a:ln>
        </p:spPr>
        <p:style>
          <a:lnRef idx="1">
            <a:schemeClr val="accent1"/>
          </a:lnRef>
          <a:fillRef idx="0">
            <a:schemeClr val="accent1"/>
          </a:fillRef>
          <a:effectRef idx="0">
            <a:schemeClr val="accent1"/>
          </a:effectRef>
          <a:fontRef idx="minor">
            <a:schemeClr val="tx1"/>
          </a:fontRef>
        </p:style>
        <p:txBody>
          <a:bodyPr wrap="square">
            <a:spAutoFit/>
          </a:bodyPr>
          <a:lstStyle/>
          <a:p>
            <a:pPr algn="ctr" fontAlgn="auto">
              <a:spcBef>
                <a:spcPts val="0"/>
              </a:spcBef>
              <a:spcAft>
                <a:spcPts val="0"/>
              </a:spcAft>
              <a:defRPr/>
            </a:pPr>
            <a:r>
              <a:rPr lang="en-US" sz="1050" b="1" dirty="0" smtClean="0"/>
              <a:t>INT-ETH 0/7</a:t>
            </a:r>
            <a:endParaRPr lang="en-US" sz="1050" b="1" dirty="0"/>
          </a:p>
        </p:txBody>
      </p:sp>
      <p:cxnSp>
        <p:nvCxnSpPr>
          <p:cNvPr id="34" name="Straight Arrow Connector 33"/>
          <p:cNvCxnSpPr>
            <a:stCxn id="25" idx="0"/>
            <a:endCxn id="27" idx="0"/>
          </p:cNvCxnSpPr>
          <p:nvPr/>
        </p:nvCxnSpPr>
        <p:spPr>
          <a:xfrm flipH="1" flipV="1">
            <a:off x="5234826" y="3982939"/>
            <a:ext cx="447072" cy="304539"/>
          </a:xfrm>
          <a:prstGeom prst="straightConnector1">
            <a:avLst/>
          </a:prstGeom>
          <a:ln w="3810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flipV="1">
            <a:off x="7177034" y="3125777"/>
            <a:ext cx="35858" cy="2167055"/>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5507240" y="5598285"/>
            <a:ext cx="1724533" cy="958223"/>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flipH="1">
            <a:off x="5424927" y="6544025"/>
            <a:ext cx="1150729" cy="253916"/>
          </a:xfrm>
          <a:prstGeom prst="rect">
            <a:avLst/>
          </a:prstGeom>
          <a:ln w="12700">
            <a:noFill/>
          </a:ln>
        </p:spPr>
        <p:style>
          <a:lnRef idx="1">
            <a:schemeClr val="accent1"/>
          </a:lnRef>
          <a:fillRef idx="0">
            <a:schemeClr val="accent1"/>
          </a:fillRef>
          <a:effectRef idx="0">
            <a:schemeClr val="accent1"/>
          </a:effectRef>
          <a:fontRef idx="minor">
            <a:schemeClr val="tx1"/>
          </a:fontRef>
        </p:style>
        <p:txBody>
          <a:bodyPr wrap="square">
            <a:spAutoFit/>
          </a:bodyPr>
          <a:lstStyle/>
          <a:p>
            <a:pPr algn="ctr" fontAlgn="auto">
              <a:spcBef>
                <a:spcPts val="0"/>
              </a:spcBef>
              <a:spcAft>
                <a:spcPts val="0"/>
              </a:spcAft>
              <a:defRPr/>
            </a:pPr>
            <a:r>
              <a:rPr lang="en-US" sz="1050" b="1" dirty="0" err="1" smtClean="0"/>
              <a:t>GbE</a:t>
            </a:r>
            <a:r>
              <a:rPr lang="en-US" sz="1050" b="1" dirty="0" smtClean="0"/>
              <a:t> 3 30.0.0.254</a:t>
            </a:r>
            <a:endParaRPr lang="en-US" sz="1050" b="1" dirty="0"/>
          </a:p>
        </p:txBody>
      </p:sp>
      <p:sp>
        <p:nvSpPr>
          <p:cNvPr id="38" name="TextBox 37"/>
          <p:cNvSpPr txBox="1"/>
          <p:nvPr/>
        </p:nvSpPr>
        <p:spPr>
          <a:xfrm flipH="1">
            <a:off x="3996392" y="6144152"/>
            <a:ext cx="1150729" cy="253916"/>
          </a:xfrm>
          <a:prstGeom prst="rect">
            <a:avLst/>
          </a:prstGeom>
          <a:ln w="12700">
            <a:noFill/>
          </a:ln>
        </p:spPr>
        <p:style>
          <a:lnRef idx="1">
            <a:schemeClr val="accent1"/>
          </a:lnRef>
          <a:fillRef idx="0">
            <a:schemeClr val="accent1"/>
          </a:fillRef>
          <a:effectRef idx="0">
            <a:schemeClr val="accent1"/>
          </a:effectRef>
          <a:fontRef idx="minor">
            <a:schemeClr val="tx1"/>
          </a:fontRef>
        </p:style>
        <p:txBody>
          <a:bodyPr wrap="square">
            <a:spAutoFit/>
          </a:bodyPr>
          <a:lstStyle/>
          <a:p>
            <a:pPr algn="ctr" fontAlgn="auto">
              <a:spcBef>
                <a:spcPts val="0"/>
              </a:spcBef>
              <a:spcAft>
                <a:spcPts val="0"/>
              </a:spcAft>
              <a:defRPr/>
            </a:pPr>
            <a:r>
              <a:rPr lang="en-US" sz="1050" b="1" dirty="0" err="1" smtClean="0"/>
              <a:t>GbE</a:t>
            </a:r>
            <a:r>
              <a:rPr lang="en-US" sz="1050" b="1" dirty="0" smtClean="0"/>
              <a:t> </a:t>
            </a:r>
            <a:r>
              <a:rPr lang="en-US" sz="1050" b="1" dirty="0"/>
              <a:t>2</a:t>
            </a:r>
            <a:r>
              <a:rPr lang="en-US" sz="1050" b="1" dirty="0" smtClean="0"/>
              <a:t> 20.0.0.254</a:t>
            </a:r>
            <a:endParaRPr lang="en-US" sz="1050" b="1" dirty="0"/>
          </a:p>
        </p:txBody>
      </p:sp>
      <p:cxnSp>
        <p:nvCxnSpPr>
          <p:cNvPr id="39" name="Straight Connector 38"/>
          <p:cNvCxnSpPr/>
          <p:nvPr/>
        </p:nvCxnSpPr>
        <p:spPr>
          <a:xfrm>
            <a:off x="5086071" y="5653112"/>
            <a:ext cx="8290" cy="744956"/>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40" name="Rounded Rectangle 39"/>
          <p:cNvSpPr/>
          <p:nvPr/>
        </p:nvSpPr>
        <p:spPr>
          <a:xfrm>
            <a:off x="4580544" y="5869898"/>
            <a:ext cx="2809588" cy="207498"/>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smtClean="0">
                <a:solidFill>
                  <a:schemeClr val="tx1"/>
                </a:solidFill>
              </a:rPr>
              <a:t>ovs</a:t>
            </a:r>
            <a:endParaRPr lang="he-IL" sz="1600" dirty="0" smtClean="0">
              <a:solidFill>
                <a:schemeClr val="tx1"/>
              </a:solidFill>
            </a:endParaRPr>
          </a:p>
        </p:txBody>
      </p:sp>
    </p:spTree>
    <p:extLst>
      <p:ext uri="{BB962C8B-B14F-4D97-AF65-F5344CB8AC3E}">
        <p14:creationId xmlns:p14="http://schemas.microsoft.com/office/powerpoint/2010/main" xmlns="" val="951079842"/>
      </p:ext>
    </p:extLst>
  </p:cSld>
  <p:clrMapOvr>
    <a:masterClrMapping/>
  </p:clrMapOvr>
  <p:transition>
    <p:fade/>
  </p:transition>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VNF </a:t>
            </a:r>
            <a:r>
              <a:rPr lang="en-US" dirty="0" smtClean="0"/>
              <a:t>Service</a:t>
            </a:r>
            <a:endParaRPr lang="en-US" dirty="0"/>
          </a:p>
        </p:txBody>
      </p:sp>
      <p:sp>
        <p:nvSpPr>
          <p:cNvPr id="3" name="Text Placeholder 2"/>
          <p:cNvSpPr>
            <a:spLocks noGrp="1"/>
          </p:cNvSpPr>
          <p:nvPr>
            <p:ph type="body" sz="quarter" idx="10"/>
          </p:nvPr>
        </p:nvSpPr>
        <p:spPr/>
        <p:txBody>
          <a:bodyPr/>
          <a:lstStyle/>
          <a:p>
            <a:endParaRPr lang="en-US"/>
          </a:p>
        </p:txBody>
      </p:sp>
      <p:pic>
        <p:nvPicPr>
          <p:cNvPr id="8" name="Picture 7"/>
          <p:cNvPicPr/>
          <p:nvPr/>
        </p:nvPicPr>
        <p:blipFill>
          <a:blip r:embed="rId2" cstate="print"/>
          <a:srcRect/>
          <a:stretch>
            <a:fillRect/>
          </a:stretch>
        </p:blipFill>
        <p:spPr bwMode="auto">
          <a:xfrm>
            <a:off x="49473" y="1222755"/>
            <a:ext cx="8399067" cy="5635245"/>
          </a:xfrm>
          <a:prstGeom prst="rect">
            <a:avLst/>
          </a:prstGeom>
          <a:noFill/>
          <a:ln w="9525">
            <a:noFill/>
            <a:miter lim="800000"/>
            <a:headEnd/>
            <a:tailEnd/>
          </a:ln>
        </p:spPr>
      </p:pic>
      <p:pic>
        <p:nvPicPr>
          <p:cNvPr id="4" name="Picture 3"/>
          <p:cNvPicPr>
            <a:picLocks noChangeAspect="1"/>
          </p:cNvPicPr>
          <p:nvPr/>
        </p:nvPicPr>
        <p:blipFill rotWithShape="1">
          <a:blip r:embed="rId3" cstate="print"/>
          <a:srcRect r="3044"/>
          <a:stretch/>
        </p:blipFill>
        <p:spPr>
          <a:xfrm>
            <a:off x="0" y="5791102"/>
            <a:ext cx="1178453" cy="1066898"/>
          </a:xfrm>
          <a:prstGeom prst="rect">
            <a:avLst/>
          </a:prstGeom>
        </p:spPr>
      </p:pic>
      <p:sp>
        <p:nvSpPr>
          <p:cNvPr id="7" name="Oval 6"/>
          <p:cNvSpPr/>
          <p:nvPr/>
        </p:nvSpPr>
        <p:spPr>
          <a:xfrm>
            <a:off x="296983" y="5422738"/>
            <a:ext cx="566671" cy="553059"/>
          </a:xfrm>
          <a:prstGeom prst="ellipse">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6</a:t>
            </a:r>
          </a:p>
        </p:txBody>
      </p:sp>
      <p:sp>
        <p:nvSpPr>
          <p:cNvPr id="9" name="Curved Up Arrow 8"/>
          <p:cNvSpPr/>
          <p:nvPr/>
        </p:nvSpPr>
        <p:spPr>
          <a:xfrm rot="15930783">
            <a:off x="4100191" y="5063898"/>
            <a:ext cx="1161735" cy="490292"/>
          </a:xfrm>
          <a:prstGeom prst="curvedUpArrow">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p:cNvSpPr txBox="1"/>
          <p:nvPr/>
        </p:nvSpPr>
        <p:spPr>
          <a:xfrm>
            <a:off x="4773065" y="5060313"/>
            <a:ext cx="1096746" cy="261610"/>
          </a:xfrm>
          <a:prstGeom prst="rect">
            <a:avLst/>
          </a:prstGeom>
        </p:spPr>
        <p:txBody>
          <a:bodyPr wrap="square" rtlCol="0" anchor="ctr">
            <a:spAutoFit/>
          </a:bodyPr>
          <a:lstStyle/>
          <a:p>
            <a:pPr algn="ctr"/>
            <a:r>
              <a:rPr lang="en-US" sz="1100" b="1" kern="0" dirty="0" smtClean="0">
                <a:solidFill>
                  <a:srgbClr val="FF0000"/>
                </a:solidFill>
              </a:rPr>
              <a:t>Drug &amp; Drop</a:t>
            </a:r>
          </a:p>
        </p:txBody>
      </p:sp>
      <p:sp>
        <p:nvSpPr>
          <p:cNvPr id="12" name="Line Callout 2 11"/>
          <p:cNvSpPr/>
          <p:nvPr/>
        </p:nvSpPr>
        <p:spPr>
          <a:xfrm>
            <a:off x="3290628" y="1976822"/>
            <a:ext cx="5824943" cy="2048029"/>
          </a:xfrm>
          <a:prstGeom prst="borderCallout2">
            <a:avLst>
              <a:gd name="adj1" fmla="val 20492"/>
              <a:gd name="adj2" fmla="val -194"/>
              <a:gd name="adj3" fmla="val 20761"/>
              <a:gd name="adj4" fmla="val -7515"/>
              <a:gd name="adj5" fmla="val 54900"/>
              <a:gd name="adj6" fmla="val -13733"/>
            </a:avLst>
          </a:prstGeom>
          <a:solidFill>
            <a:srgbClr val="F3A303"/>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solidFill>
                  <a:schemeClr val="tx1"/>
                </a:solidFill>
              </a:rPr>
              <a:t>Under Virtualization, go to VNF Service and click the + sign:</a:t>
            </a:r>
          </a:p>
          <a:p>
            <a:pPr marL="342900" indent="-342900">
              <a:buAutoNum type="arabicPeriod"/>
            </a:pPr>
            <a:r>
              <a:rPr lang="en-US" sz="1600" dirty="0" smtClean="0">
                <a:solidFill>
                  <a:schemeClr val="tx1"/>
                </a:solidFill>
              </a:rPr>
              <a:t>Select the NE</a:t>
            </a:r>
          </a:p>
          <a:p>
            <a:pPr marL="342900" indent="-342900">
              <a:buAutoNum type="arabicPeriod"/>
            </a:pPr>
            <a:r>
              <a:rPr lang="en-US" sz="1600" dirty="0" smtClean="0">
                <a:solidFill>
                  <a:schemeClr val="tx1"/>
                </a:solidFill>
              </a:rPr>
              <a:t>Set the administrative state to “Active”</a:t>
            </a:r>
          </a:p>
          <a:p>
            <a:pPr marL="342900" indent="-342900">
              <a:buAutoNum type="arabicPeriod"/>
            </a:pPr>
            <a:r>
              <a:rPr lang="en-US" sz="1600" dirty="0" smtClean="0">
                <a:solidFill>
                  <a:schemeClr val="tx1"/>
                </a:solidFill>
              </a:rPr>
              <a:t>select </a:t>
            </a:r>
            <a:r>
              <a:rPr lang="en-US" sz="1600" b="1" dirty="0">
                <a:solidFill>
                  <a:schemeClr val="tx1"/>
                </a:solidFill>
              </a:rPr>
              <a:t>Provision to “NO”</a:t>
            </a:r>
            <a:r>
              <a:rPr lang="en-US" sz="1600" dirty="0">
                <a:solidFill>
                  <a:schemeClr val="tx1"/>
                </a:solidFill>
              </a:rPr>
              <a:t>. </a:t>
            </a:r>
            <a:endParaRPr lang="en-US" sz="1600" dirty="0" smtClean="0">
              <a:solidFill>
                <a:schemeClr val="tx1"/>
              </a:solidFill>
            </a:endParaRPr>
          </a:p>
          <a:p>
            <a:pPr marL="342900" indent="-342900">
              <a:buAutoNum type="arabicPeriod"/>
            </a:pPr>
            <a:r>
              <a:rPr lang="en-US" sz="1600" dirty="0" smtClean="0">
                <a:solidFill>
                  <a:schemeClr val="tx1"/>
                </a:solidFill>
              </a:rPr>
              <a:t>Provide a name for the service</a:t>
            </a:r>
          </a:p>
          <a:p>
            <a:pPr marL="342900" indent="-342900">
              <a:buAutoNum type="arabicPeriod"/>
            </a:pPr>
            <a:r>
              <a:rPr lang="en-US" sz="1600" dirty="0" smtClean="0">
                <a:solidFill>
                  <a:schemeClr val="tx1"/>
                </a:solidFill>
              </a:rPr>
              <a:t>Drag and drop the Instance between the user port and the network port</a:t>
            </a:r>
          </a:p>
          <a:p>
            <a:pPr marL="342900" indent="-342900">
              <a:buAutoNum type="arabicPeriod"/>
            </a:pPr>
            <a:r>
              <a:rPr lang="en-US" sz="1600" dirty="0" smtClean="0">
                <a:solidFill>
                  <a:schemeClr val="tx1"/>
                </a:solidFill>
              </a:rPr>
              <a:t>Save the configuration</a:t>
            </a:r>
          </a:p>
        </p:txBody>
      </p:sp>
      <p:sp>
        <p:nvSpPr>
          <p:cNvPr id="13" name="Rectangle 12"/>
          <p:cNvSpPr/>
          <p:nvPr/>
        </p:nvSpPr>
        <p:spPr>
          <a:xfrm>
            <a:off x="931948" y="2729220"/>
            <a:ext cx="1257459" cy="39267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2296594" y="1415156"/>
            <a:ext cx="604751" cy="416158"/>
            <a:chOff x="2099923" y="2515312"/>
            <a:chExt cx="604751" cy="416158"/>
          </a:xfrm>
        </p:grpSpPr>
        <p:cxnSp>
          <p:nvCxnSpPr>
            <p:cNvPr id="20" name="Straight Arrow Connector 19"/>
            <p:cNvCxnSpPr>
              <a:stCxn id="23" idx="0"/>
            </p:cNvCxnSpPr>
            <p:nvPr/>
          </p:nvCxnSpPr>
          <p:spPr>
            <a:xfrm flipH="1">
              <a:off x="2099923" y="2529714"/>
              <a:ext cx="433515" cy="40175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21" name="Group 7"/>
            <p:cNvGrpSpPr/>
            <p:nvPr/>
          </p:nvGrpSpPr>
          <p:grpSpPr>
            <a:xfrm>
              <a:off x="2362202" y="2515312"/>
              <a:ext cx="342472" cy="254924"/>
              <a:chOff x="192311" y="2725948"/>
              <a:chExt cx="381000" cy="304800"/>
            </a:xfrm>
          </p:grpSpPr>
          <p:sp>
            <p:nvSpPr>
              <p:cNvPr id="22" name="Oval 21"/>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latin typeface="+mn-lt"/>
                  </a:rPr>
                  <a:t>2</a:t>
                </a:r>
              </a:p>
            </p:txBody>
          </p:sp>
        </p:grpSp>
      </p:grpSp>
      <p:grpSp>
        <p:nvGrpSpPr>
          <p:cNvPr id="24" name="Group 23"/>
          <p:cNvGrpSpPr/>
          <p:nvPr/>
        </p:nvGrpSpPr>
        <p:grpSpPr>
          <a:xfrm>
            <a:off x="1357853" y="3553165"/>
            <a:ext cx="415888" cy="388141"/>
            <a:chOff x="2288786" y="2515312"/>
            <a:chExt cx="415888" cy="388141"/>
          </a:xfrm>
        </p:grpSpPr>
        <p:cxnSp>
          <p:nvCxnSpPr>
            <p:cNvPr id="25" name="Straight Arrow Connector 24"/>
            <p:cNvCxnSpPr>
              <a:stCxn id="28" idx="0"/>
            </p:cNvCxnSpPr>
            <p:nvPr/>
          </p:nvCxnSpPr>
          <p:spPr>
            <a:xfrm flipH="1">
              <a:off x="2288786" y="2529714"/>
              <a:ext cx="244652" cy="37373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26" name="Group 7"/>
            <p:cNvGrpSpPr/>
            <p:nvPr/>
          </p:nvGrpSpPr>
          <p:grpSpPr>
            <a:xfrm>
              <a:off x="2362202" y="2515312"/>
              <a:ext cx="342472" cy="254924"/>
              <a:chOff x="192311" y="2725948"/>
              <a:chExt cx="381000" cy="304800"/>
            </a:xfrm>
          </p:grpSpPr>
          <p:sp>
            <p:nvSpPr>
              <p:cNvPr id="27" name="Oval 26"/>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latin typeface="+mn-lt"/>
                  </a:rPr>
                  <a:t>1</a:t>
                </a:r>
              </a:p>
            </p:txBody>
          </p:sp>
        </p:grpSp>
      </p:grpSp>
      <p:sp>
        <p:nvSpPr>
          <p:cNvPr id="34" name="Rectangle 33"/>
          <p:cNvSpPr/>
          <p:nvPr/>
        </p:nvSpPr>
        <p:spPr>
          <a:xfrm>
            <a:off x="204966" y="3819976"/>
            <a:ext cx="1057162" cy="24266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172806" y="3359833"/>
            <a:ext cx="1153717" cy="2025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7568941" y="6635424"/>
            <a:ext cx="1057162" cy="18973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3741013" y="4443883"/>
            <a:ext cx="650208" cy="6164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1084330" y="1848032"/>
            <a:ext cx="1239125" cy="17239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p:cNvGrpSpPr/>
          <p:nvPr/>
        </p:nvGrpSpPr>
        <p:grpSpPr>
          <a:xfrm>
            <a:off x="2189407" y="2402172"/>
            <a:ext cx="604751" cy="416158"/>
            <a:chOff x="2099923" y="2515312"/>
            <a:chExt cx="604751" cy="416158"/>
          </a:xfrm>
        </p:grpSpPr>
        <p:cxnSp>
          <p:nvCxnSpPr>
            <p:cNvPr id="46" name="Straight Arrow Connector 45"/>
            <p:cNvCxnSpPr>
              <a:stCxn id="49" idx="0"/>
            </p:cNvCxnSpPr>
            <p:nvPr/>
          </p:nvCxnSpPr>
          <p:spPr>
            <a:xfrm flipH="1">
              <a:off x="2099923" y="2529714"/>
              <a:ext cx="433515" cy="40175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47" name="Group 7"/>
            <p:cNvGrpSpPr/>
            <p:nvPr/>
          </p:nvGrpSpPr>
          <p:grpSpPr>
            <a:xfrm>
              <a:off x="2362202" y="2515312"/>
              <a:ext cx="342472" cy="254924"/>
              <a:chOff x="192311" y="2725948"/>
              <a:chExt cx="381000" cy="304800"/>
            </a:xfrm>
          </p:grpSpPr>
          <p:sp>
            <p:nvSpPr>
              <p:cNvPr id="48" name="Oval 47"/>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a:t>3</a:t>
                </a:r>
                <a:endParaRPr lang="en-US" sz="1100" b="1" dirty="0" smtClean="0">
                  <a:latin typeface="+mn-lt"/>
                </a:endParaRPr>
              </a:p>
            </p:txBody>
          </p:sp>
        </p:grpSp>
      </p:grpSp>
      <p:grpSp>
        <p:nvGrpSpPr>
          <p:cNvPr id="50" name="Group 49"/>
          <p:cNvGrpSpPr/>
          <p:nvPr/>
        </p:nvGrpSpPr>
        <p:grpSpPr>
          <a:xfrm>
            <a:off x="1326523" y="3126659"/>
            <a:ext cx="604751" cy="416158"/>
            <a:chOff x="2099923" y="2515312"/>
            <a:chExt cx="604751" cy="416158"/>
          </a:xfrm>
        </p:grpSpPr>
        <p:cxnSp>
          <p:nvCxnSpPr>
            <p:cNvPr id="51" name="Straight Arrow Connector 50"/>
            <p:cNvCxnSpPr>
              <a:stCxn id="54" idx="0"/>
            </p:cNvCxnSpPr>
            <p:nvPr/>
          </p:nvCxnSpPr>
          <p:spPr>
            <a:xfrm flipH="1">
              <a:off x="2099923" y="2529714"/>
              <a:ext cx="433515" cy="40175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52" name="Group 7"/>
            <p:cNvGrpSpPr/>
            <p:nvPr/>
          </p:nvGrpSpPr>
          <p:grpSpPr>
            <a:xfrm>
              <a:off x="2362202" y="2515312"/>
              <a:ext cx="342472" cy="254924"/>
              <a:chOff x="192311" y="2725948"/>
              <a:chExt cx="381000" cy="304800"/>
            </a:xfrm>
          </p:grpSpPr>
          <p:sp>
            <p:nvSpPr>
              <p:cNvPr id="53" name="Oval 52"/>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a:t>4</a:t>
                </a:r>
                <a:endParaRPr lang="en-US" sz="1100" b="1" dirty="0" smtClean="0">
                  <a:latin typeface="+mn-lt"/>
                </a:endParaRPr>
              </a:p>
            </p:txBody>
          </p:sp>
        </p:grpSp>
      </p:grpSp>
      <p:grpSp>
        <p:nvGrpSpPr>
          <p:cNvPr id="55" name="Group 54"/>
          <p:cNvGrpSpPr/>
          <p:nvPr/>
        </p:nvGrpSpPr>
        <p:grpSpPr>
          <a:xfrm>
            <a:off x="4491887" y="4185287"/>
            <a:ext cx="604751" cy="416158"/>
            <a:chOff x="2099923" y="2515312"/>
            <a:chExt cx="604751" cy="416158"/>
          </a:xfrm>
        </p:grpSpPr>
        <p:cxnSp>
          <p:nvCxnSpPr>
            <p:cNvPr id="56" name="Straight Arrow Connector 55"/>
            <p:cNvCxnSpPr>
              <a:stCxn id="59" idx="0"/>
            </p:cNvCxnSpPr>
            <p:nvPr/>
          </p:nvCxnSpPr>
          <p:spPr>
            <a:xfrm flipH="1">
              <a:off x="2099923" y="2529714"/>
              <a:ext cx="433515" cy="40175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57" name="Group 7"/>
            <p:cNvGrpSpPr/>
            <p:nvPr/>
          </p:nvGrpSpPr>
          <p:grpSpPr>
            <a:xfrm>
              <a:off x="2362202" y="2515312"/>
              <a:ext cx="342472" cy="254924"/>
              <a:chOff x="192311" y="2725948"/>
              <a:chExt cx="381000" cy="304800"/>
            </a:xfrm>
          </p:grpSpPr>
          <p:sp>
            <p:nvSpPr>
              <p:cNvPr id="58" name="Oval 57"/>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t>5</a:t>
                </a:r>
                <a:endParaRPr lang="en-US" sz="1100" b="1" dirty="0" smtClean="0">
                  <a:latin typeface="+mn-lt"/>
                </a:endParaRPr>
              </a:p>
            </p:txBody>
          </p:sp>
        </p:grpSp>
      </p:grpSp>
      <p:grpSp>
        <p:nvGrpSpPr>
          <p:cNvPr id="60" name="Group 59"/>
          <p:cNvGrpSpPr/>
          <p:nvPr/>
        </p:nvGrpSpPr>
        <p:grpSpPr>
          <a:xfrm>
            <a:off x="8281084" y="6111039"/>
            <a:ext cx="604751" cy="416158"/>
            <a:chOff x="2099923" y="2515312"/>
            <a:chExt cx="604751" cy="416158"/>
          </a:xfrm>
        </p:grpSpPr>
        <p:cxnSp>
          <p:nvCxnSpPr>
            <p:cNvPr id="61" name="Straight Arrow Connector 60"/>
            <p:cNvCxnSpPr>
              <a:stCxn id="64" idx="0"/>
            </p:cNvCxnSpPr>
            <p:nvPr/>
          </p:nvCxnSpPr>
          <p:spPr>
            <a:xfrm flipH="1">
              <a:off x="2099923" y="2529714"/>
              <a:ext cx="433515" cy="40175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62" name="Group 7"/>
            <p:cNvGrpSpPr/>
            <p:nvPr/>
          </p:nvGrpSpPr>
          <p:grpSpPr>
            <a:xfrm>
              <a:off x="2362202" y="2515312"/>
              <a:ext cx="342472" cy="254924"/>
              <a:chOff x="192311" y="2725948"/>
              <a:chExt cx="381000" cy="304800"/>
            </a:xfrm>
          </p:grpSpPr>
          <p:sp>
            <p:nvSpPr>
              <p:cNvPr id="63" name="Oval 62"/>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latin typeface="+mn-lt"/>
                  </a:rPr>
                  <a:t>6</a:t>
                </a:r>
              </a:p>
            </p:txBody>
          </p:sp>
        </p:grpSp>
      </p:grpSp>
    </p:spTree>
    <p:extLst>
      <p:ext uri="{BB962C8B-B14F-4D97-AF65-F5344CB8AC3E}">
        <p14:creationId xmlns:p14="http://schemas.microsoft.com/office/powerpoint/2010/main" xmlns="" val="1651072036"/>
      </p:ext>
    </p:extLst>
  </p:cSld>
  <p:clrMapOvr>
    <a:masterClrMapping/>
  </p:clrMapOvr>
  <p:transition>
    <p:fade/>
  </p:transition>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947" y="1180383"/>
            <a:ext cx="6767767" cy="2056285"/>
          </a:xfrm>
        </p:spPr>
        <p:txBody>
          <a:bodyPr/>
          <a:lstStyle/>
          <a:p>
            <a:pPr>
              <a:lnSpc>
                <a:spcPct val="120000"/>
              </a:lnSpc>
            </a:pPr>
            <a:r>
              <a:rPr lang="en-US" sz="5400" dirty="0"/>
              <a:t>Service configuration </a:t>
            </a:r>
            <a:r>
              <a:rPr lang="en-US" sz="5400" dirty="0" smtClean="0"/>
              <a:t>for:</a:t>
            </a:r>
            <a:r>
              <a:rPr lang="en-US" sz="5400" dirty="0"/>
              <a:t/>
            </a:r>
            <a:br>
              <a:rPr lang="en-US" sz="5400" dirty="0"/>
            </a:br>
            <a:r>
              <a:rPr lang="en-US" sz="3200" dirty="0" smtClean="0"/>
              <a:t/>
            </a:r>
            <a:br>
              <a:rPr lang="en-US" sz="3200" dirty="0" smtClean="0"/>
            </a:br>
            <a:r>
              <a:rPr lang="en-US" sz="2400" dirty="0" smtClean="0"/>
              <a:t>vCPE and IP-VPN </a:t>
            </a:r>
            <a:r>
              <a:rPr lang="en-US" sz="2400" dirty="0"/>
              <a:t>for International Service Providers </a:t>
            </a:r>
            <a:br>
              <a:rPr lang="en-US" sz="2400" dirty="0"/>
            </a:br>
            <a:endParaRPr lang="en-US" sz="2400" dirty="0"/>
          </a:p>
        </p:txBody>
      </p:sp>
    </p:spTree>
    <p:extLst>
      <p:ext uri="{BB962C8B-B14F-4D97-AF65-F5344CB8AC3E}">
        <p14:creationId xmlns:p14="http://schemas.microsoft.com/office/powerpoint/2010/main" xmlns="" val="1032626757"/>
      </p:ext>
    </p:extLst>
  </p:cSld>
  <p:clrMapOvr>
    <a:masterClrMapping/>
  </p:clrMapOvr>
  <p:transition>
    <p:fade/>
  </p:transition>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Ethernet Service</a:t>
            </a:r>
            <a:endParaRPr lang="en-US" dirty="0"/>
          </a:p>
        </p:txBody>
      </p:sp>
      <p:sp>
        <p:nvSpPr>
          <p:cNvPr id="3" name="Text Placeholder 2"/>
          <p:cNvSpPr>
            <a:spLocks noGrp="1"/>
          </p:cNvSpPr>
          <p:nvPr>
            <p:ph type="body" sz="quarter" idx="10"/>
          </p:nvPr>
        </p:nvSpPr>
        <p:spPr/>
        <p:txBody>
          <a:bodyPr/>
          <a:lstStyle/>
          <a:p>
            <a:r>
              <a:rPr lang="en-US" dirty="0" smtClean="0"/>
              <a:t>Previously we saved </a:t>
            </a:r>
            <a:r>
              <a:rPr lang="en-US" dirty="0"/>
              <a:t>the VNF service </a:t>
            </a:r>
            <a:r>
              <a:rPr lang="en-US" dirty="0" smtClean="0"/>
              <a:t>configuration when provision mode is set to NO.</a:t>
            </a:r>
          </a:p>
          <a:p>
            <a:endParaRPr lang="en-US" dirty="0" smtClean="0"/>
          </a:p>
          <a:p>
            <a:r>
              <a:rPr lang="en-US" dirty="0" smtClean="0"/>
              <a:t>This means that </a:t>
            </a:r>
            <a:r>
              <a:rPr lang="en-US" dirty="0"/>
              <a:t>the configuration </a:t>
            </a:r>
            <a:r>
              <a:rPr lang="en-US" b="1" dirty="0"/>
              <a:t>WILL NOT</a:t>
            </a:r>
            <a:r>
              <a:rPr lang="en-US" dirty="0"/>
              <a:t> create flows in the ETX from the UNI/NNI ports to </a:t>
            </a:r>
            <a:r>
              <a:rPr lang="en-US" dirty="0" err="1"/>
              <a:t>Int</a:t>
            </a:r>
            <a:r>
              <a:rPr lang="en-US" dirty="0"/>
              <a:t>-eth 0/7 and 0/8 respectively. </a:t>
            </a:r>
            <a:endParaRPr lang="en-US" dirty="0" smtClean="0"/>
          </a:p>
          <a:p>
            <a:endParaRPr lang="en-US" dirty="0" smtClean="0"/>
          </a:p>
          <a:p>
            <a:r>
              <a:rPr lang="en-US" dirty="0" smtClean="0"/>
              <a:t>These </a:t>
            </a:r>
            <a:r>
              <a:rPr lang="en-US" dirty="0"/>
              <a:t>flows will be created automatically when the user will create the End to End ETH service, including the VNF service</a:t>
            </a:r>
          </a:p>
        </p:txBody>
      </p:sp>
    </p:spTree>
    <p:extLst>
      <p:ext uri="{BB962C8B-B14F-4D97-AF65-F5344CB8AC3E}">
        <p14:creationId xmlns:p14="http://schemas.microsoft.com/office/powerpoint/2010/main" xmlns="" val="4025743624"/>
      </p:ext>
    </p:extLst>
  </p:cSld>
  <p:clrMapOvr>
    <a:masterClrMapping/>
  </p:clrMapOvr>
  <p:transition>
    <p:fade/>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Ethernet Service</a:t>
            </a:r>
            <a:endParaRPr lang="en-US" dirty="0"/>
          </a:p>
        </p:txBody>
      </p:sp>
      <p:sp>
        <p:nvSpPr>
          <p:cNvPr id="3" name="Text Placeholder 2"/>
          <p:cNvSpPr>
            <a:spLocks noGrp="1"/>
          </p:cNvSpPr>
          <p:nvPr>
            <p:ph type="body" sz="quarter" idx="10"/>
          </p:nvPr>
        </p:nvSpPr>
        <p:spPr>
          <a:xfrm>
            <a:off x="155316" y="1318044"/>
            <a:ext cx="8442288" cy="4711729"/>
          </a:xfrm>
        </p:spPr>
        <p:txBody>
          <a:bodyPr/>
          <a:lstStyle/>
          <a:p>
            <a:r>
              <a:rPr lang="en-US" dirty="0" smtClean="0"/>
              <a:t>The Ethernet Service will be configured according to the following table and diagram:</a:t>
            </a:r>
          </a:p>
          <a:p>
            <a:endParaRPr lang="en-US" dirty="0"/>
          </a:p>
        </p:txBody>
      </p:sp>
      <p:graphicFrame>
        <p:nvGraphicFramePr>
          <p:cNvPr id="5" name="Table 4"/>
          <p:cNvGraphicFramePr>
            <a:graphicFrameLocks noGrp="1"/>
          </p:cNvGraphicFramePr>
          <p:nvPr>
            <p:extLst/>
          </p:nvPr>
        </p:nvGraphicFramePr>
        <p:xfrm>
          <a:off x="20473" y="2165844"/>
          <a:ext cx="9103056" cy="1644204"/>
        </p:xfrm>
        <a:graphic>
          <a:graphicData uri="http://schemas.openxmlformats.org/drawingml/2006/table">
            <a:tbl>
              <a:tblPr firstRow="1" firstCol="1" bandRow="1">
                <a:tableStyleId>{21E4AEA4-8DFA-4A89-87EB-49C32662AFE0}</a:tableStyleId>
              </a:tblPr>
              <a:tblGrid>
                <a:gridCol w="647266"/>
                <a:gridCol w="853843"/>
                <a:gridCol w="840070"/>
                <a:gridCol w="1367546"/>
                <a:gridCol w="1015794"/>
                <a:gridCol w="770366"/>
                <a:gridCol w="592181"/>
                <a:gridCol w="762869"/>
                <a:gridCol w="1041215"/>
                <a:gridCol w="1211906"/>
              </a:tblGrid>
              <a:tr h="312224">
                <a:tc>
                  <a:txBody>
                    <a:bodyPr/>
                    <a:lstStyle/>
                    <a:p>
                      <a:pPr marL="0" marR="0" algn="ctr">
                        <a:lnSpc>
                          <a:spcPct val="115000"/>
                        </a:lnSpc>
                        <a:spcBef>
                          <a:spcPts val="0"/>
                        </a:spcBef>
                        <a:spcAft>
                          <a:spcPts val="0"/>
                        </a:spcAft>
                      </a:pPr>
                      <a:r>
                        <a:rPr lang="en-US" sz="1200" dirty="0">
                          <a:effectLst/>
                        </a:rPr>
                        <a:t>Service</a:t>
                      </a:r>
                      <a:endParaRPr lang="en-US" sz="16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200" dirty="0" smtClean="0">
                          <a:effectLst/>
                        </a:rPr>
                        <a:t>Type</a:t>
                      </a:r>
                      <a:r>
                        <a:rPr lang="en-US" sz="1600" baseline="0" dirty="0" smtClean="0">
                          <a:effectLst/>
                        </a:rPr>
                        <a:t> </a:t>
                      </a:r>
                      <a:r>
                        <a:rPr lang="en-US" sz="1200" dirty="0" smtClean="0">
                          <a:effectLst/>
                        </a:rPr>
                        <a:t>of </a:t>
                      </a:r>
                      <a:endParaRPr lang="en-US" sz="1600" dirty="0">
                        <a:effectLst/>
                      </a:endParaRPr>
                    </a:p>
                    <a:p>
                      <a:pPr marL="0" marR="0" algn="ctr">
                        <a:lnSpc>
                          <a:spcPct val="115000"/>
                        </a:lnSpc>
                        <a:spcBef>
                          <a:spcPts val="0"/>
                        </a:spcBef>
                        <a:spcAft>
                          <a:spcPts val="0"/>
                        </a:spcAft>
                      </a:pPr>
                      <a:r>
                        <a:rPr lang="en-US" sz="1200" dirty="0">
                          <a:effectLst/>
                        </a:rPr>
                        <a:t>Service</a:t>
                      </a:r>
                      <a:endParaRPr lang="en-US" sz="16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200" dirty="0" smtClean="0">
                          <a:effectLst/>
                        </a:rPr>
                        <a:t>Customer</a:t>
                      </a:r>
                      <a:endParaRPr lang="en-US" sz="16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A Point</a:t>
                      </a:r>
                      <a:endParaRPr lang="en-US" sz="16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Z point</a:t>
                      </a:r>
                      <a:endParaRPr lang="en-US" sz="16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CoS</a:t>
                      </a:r>
                      <a:endParaRPr lang="en-US" sz="16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C-Vlan</a:t>
                      </a:r>
                      <a:endParaRPr lang="en-US" sz="16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S-Vlan</a:t>
                      </a:r>
                      <a:endParaRPr lang="en-US" sz="16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Manipulation</a:t>
                      </a:r>
                      <a:endParaRPr lang="en-US" sz="16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200" dirty="0">
                          <a:effectLst/>
                        </a:rPr>
                        <a:t>A Point Policer</a:t>
                      </a:r>
                      <a:endParaRPr lang="en-US" sz="16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r>
              <a:tr h="364254">
                <a:tc>
                  <a:txBody>
                    <a:bodyPr/>
                    <a:lstStyle/>
                    <a:p>
                      <a:pPr marL="0" marR="0" algn="ctr">
                        <a:lnSpc>
                          <a:spcPct val="115000"/>
                        </a:lnSpc>
                        <a:spcBef>
                          <a:spcPts val="0"/>
                        </a:spcBef>
                        <a:spcAft>
                          <a:spcPts val="0"/>
                        </a:spcAft>
                      </a:pPr>
                      <a:r>
                        <a:rPr lang="en-US" sz="1200" dirty="0">
                          <a:effectLst/>
                        </a:rPr>
                        <a:t>1</a:t>
                      </a:r>
                      <a:endParaRPr lang="en-US" sz="16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200" b="1" dirty="0">
                          <a:effectLst/>
                        </a:rPr>
                        <a:t>E-Line</a:t>
                      </a:r>
                      <a:br>
                        <a:rPr lang="en-US" sz="1200" b="1" dirty="0">
                          <a:effectLst/>
                        </a:rPr>
                      </a:br>
                      <a:r>
                        <a:rPr lang="en-US" sz="1200" b="1" dirty="0">
                          <a:effectLst/>
                        </a:rPr>
                        <a:t> Single </a:t>
                      </a:r>
                      <a:r>
                        <a:rPr lang="en-US" sz="1200" b="1" dirty="0" err="1">
                          <a:effectLst/>
                        </a:rPr>
                        <a:t>CoS</a:t>
                      </a:r>
                      <a:endParaRPr lang="en-US" sz="1600" b="1"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200" dirty="0" smtClean="0">
                          <a:effectLst/>
                          <a:latin typeface="+mn-lt"/>
                          <a:ea typeface="+mn-ea"/>
                          <a:cs typeface="+mn-cs"/>
                        </a:rPr>
                        <a:t>RAD</a:t>
                      </a:r>
                      <a:r>
                        <a:rPr lang="en-US" sz="1200" baseline="0" dirty="0" smtClean="0">
                          <a:effectLst/>
                          <a:latin typeface="+mn-lt"/>
                          <a:ea typeface="+mn-ea"/>
                          <a:cs typeface="+mn-cs"/>
                        </a:rPr>
                        <a:t> Customer</a:t>
                      </a:r>
                      <a:endParaRPr lang="en-US" sz="16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nSpc>
                          <a:spcPct val="115000"/>
                        </a:lnSpc>
                        <a:spcBef>
                          <a:spcPts val="0"/>
                        </a:spcBef>
                        <a:spcAft>
                          <a:spcPts val="0"/>
                        </a:spcAft>
                      </a:pPr>
                      <a:r>
                        <a:rPr lang="en-US" sz="1200" dirty="0" smtClean="0">
                          <a:effectLst/>
                        </a:rPr>
                        <a:t>ETX-2i_D </a:t>
                      </a:r>
                      <a:r>
                        <a:rPr lang="en-US" sz="1200" dirty="0">
                          <a:effectLst/>
                        </a:rPr>
                        <a:t>port 0/3</a:t>
                      </a:r>
                      <a:endParaRPr lang="en-US" sz="16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b"/>
                </a:tc>
                <a:tc>
                  <a:txBody>
                    <a:bodyPr/>
                    <a:lstStyle/>
                    <a:p>
                      <a:pPr marL="0" marR="0">
                        <a:lnSpc>
                          <a:spcPct val="115000"/>
                        </a:lnSpc>
                        <a:spcBef>
                          <a:spcPts val="0"/>
                        </a:spcBef>
                        <a:spcAft>
                          <a:spcPts val="0"/>
                        </a:spcAft>
                      </a:pPr>
                      <a:r>
                        <a:rPr lang="en-US" sz="1200" dirty="0" err="1" smtClean="0">
                          <a:effectLst/>
                        </a:rPr>
                        <a:t>MiNID</a:t>
                      </a:r>
                      <a:r>
                        <a:rPr lang="en-US" sz="1200" dirty="0" smtClean="0">
                          <a:effectLst/>
                        </a:rPr>
                        <a:t>-SA_D</a:t>
                      </a:r>
                      <a:endParaRPr lang="en-US" sz="16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b"/>
                </a:tc>
                <a:tc>
                  <a:txBody>
                    <a:bodyPr/>
                    <a:lstStyle/>
                    <a:p>
                      <a:pPr marL="0" marR="0">
                        <a:lnSpc>
                          <a:spcPct val="115000"/>
                        </a:lnSpc>
                        <a:spcBef>
                          <a:spcPts val="0"/>
                        </a:spcBef>
                        <a:spcAft>
                          <a:spcPts val="0"/>
                        </a:spcAft>
                      </a:pPr>
                      <a:r>
                        <a:rPr lang="en-US" sz="1200">
                          <a:effectLst/>
                        </a:rPr>
                        <a:t>Platinum</a:t>
                      </a:r>
                      <a:endParaRPr lang="en-US" sz="16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b"/>
                </a:tc>
                <a:tc>
                  <a:txBody>
                    <a:bodyPr/>
                    <a:lstStyle/>
                    <a:p>
                      <a:pPr marL="0" marR="0" algn="ctr">
                        <a:lnSpc>
                          <a:spcPct val="115000"/>
                        </a:lnSpc>
                        <a:spcBef>
                          <a:spcPts val="0"/>
                        </a:spcBef>
                        <a:spcAft>
                          <a:spcPts val="0"/>
                        </a:spcAft>
                      </a:pPr>
                      <a:r>
                        <a:rPr lang="en-US" sz="1200" dirty="0" smtClean="0">
                          <a:effectLst/>
                        </a:rPr>
                        <a:t>1300</a:t>
                      </a:r>
                      <a:endParaRPr lang="en-US" sz="16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b"/>
                </a:tc>
                <a:tc>
                  <a:txBody>
                    <a:bodyPr/>
                    <a:lstStyle/>
                    <a:p>
                      <a:pPr marL="0" marR="0" algn="ctr">
                        <a:lnSpc>
                          <a:spcPct val="115000"/>
                        </a:lnSpc>
                        <a:spcBef>
                          <a:spcPts val="0"/>
                        </a:spcBef>
                        <a:spcAft>
                          <a:spcPts val="0"/>
                        </a:spcAft>
                      </a:pPr>
                      <a:r>
                        <a:rPr lang="en-US" sz="1200" dirty="0" smtClean="0">
                          <a:effectLst/>
                        </a:rPr>
                        <a:t>1301</a:t>
                      </a:r>
                      <a:endParaRPr lang="en-US" sz="16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b"/>
                </a:tc>
                <a:tc>
                  <a:txBody>
                    <a:bodyPr/>
                    <a:lstStyle/>
                    <a:p>
                      <a:pPr marL="0" marR="0">
                        <a:lnSpc>
                          <a:spcPct val="115000"/>
                        </a:lnSpc>
                        <a:spcBef>
                          <a:spcPts val="0"/>
                        </a:spcBef>
                        <a:spcAft>
                          <a:spcPts val="0"/>
                        </a:spcAft>
                      </a:pPr>
                      <a:r>
                        <a:rPr lang="en-US" sz="1200">
                          <a:effectLst/>
                        </a:rPr>
                        <a:t>Add &amp; Pop</a:t>
                      </a:r>
                      <a:endParaRPr lang="en-US" sz="16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b"/>
                </a:tc>
                <a:tc>
                  <a:txBody>
                    <a:bodyPr/>
                    <a:lstStyle/>
                    <a:p>
                      <a:pPr marL="0" marR="0">
                        <a:lnSpc>
                          <a:spcPct val="115000"/>
                        </a:lnSpc>
                        <a:spcBef>
                          <a:spcPts val="0"/>
                        </a:spcBef>
                        <a:spcAft>
                          <a:spcPts val="0"/>
                        </a:spcAft>
                      </a:pPr>
                      <a:r>
                        <a:rPr lang="en-US" sz="1200">
                          <a:effectLst/>
                        </a:rPr>
                        <a:t>CIR = 10M, EIR=0</a:t>
                      </a:r>
                      <a:endParaRPr lang="en-US" sz="16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b"/>
                </a:tc>
              </a:tr>
              <a:tr h="732852">
                <a:tc gridSpan="10">
                  <a:txBody>
                    <a:bodyPr/>
                    <a:lstStyle/>
                    <a:p>
                      <a:pPr marL="0" marR="0">
                        <a:lnSpc>
                          <a:spcPct val="115000"/>
                        </a:lnSpc>
                        <a:spcBef>
                          <a:spcPts val="0"/>
                        </a:spcBef>
                        <a:spcAft>
                          <a:spcPts val="0"/>
                        </a:spcAft>
                      </a:pPr>
                      <a:r>
                        <a:rPr lang="en-US" sz="1200" dirty="0" smtClean="0">
                          <a:effectLst/>
                        </a:rPr>
                        <a:t>SLA </a:t>
                      </a:r>
                      <a:r>
                        <a:rPr lang="en-US" sz="1200" dirty="0">
                          <a:effectLst/>
                        </a:rPr>
                        <a:t>Threshold </a:t>
                      </a:r>
                      <a:br>
                        <a:rPr lang="en-US" sz="1200" dirty="0">
                          <a:effectLst/>
                        </a:rPr>
                      </a:br>
                      <a:r>
                        <a:rPr lang="en-US" sz="1200" dirty="0">
                          <a:effectLst/>
                        </a:rPr>
                        <a:t>OAM Interval: 5 Min</a:t>
                      </a:r>
                      <a:br>
                        <a:rPr lang="en-US" sz="1200" dirty="0">
                          <a:effectLst/>
                        </a:rPr>
                      </a:br>
                      <a:r>
                        <a:rPr lang="en-US" sz="1200" dirty="0">
                          <a:effectLst/>
                        </a:rPr>
                        <a:t>Throughput Interval : 5 Min</a:t>
                      </a:r>
                      <a:endParaRPr lang="en-US" sz="16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pic>
        <p:nvPicPr>
          <p:cNvPr id="4" name="Picture 3"/>
          <p:cNvPicPr>
            <a:picLocks noChangeAspect="1"/>
          </p:cNvPicPr>
          <p:nvPr/>
        </p:nvPicPr>
        <p:blipFill>
          <a:blip r:embed="rId2" cstate="print"/>
          <a:stretch>
            <a:fillRect/>
          </a:stretch>
        </p:blipFill>
        <p:spPr>
          <a:xfrm>
            <a:off x="3262112" y="3138288"/>
            <a:ext cx="5791736" cy="3640520"/>
          </a:xfrm>
          <a:prstGeom prst="rect">
            <a:avLst/>
          </a:prstGeom>
        </p:spPr>
      </p:pic>
    </p:spTree>
    <p:extLst>
      <p:ext uri="{BB962C8B-B14F-4D97-AF65-F5344CB8AC3E}">
        <p14:creationId xmlns:p14="http://schemas.microsoft.com/office/powerpoint/2010/main" xmlns="" val="1880444580"/>
      </p:ext>
    </p:extLst>
  </p:cSld>
  <p:clrMapOvr>
    <a:masterClrMapping/>
  </p:clrMapOvr>
  <p:transition>
    <p:fade/>
  </p:transition>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Ethernet Service</a:t>
            </a:r>
            <a:endParaRPr lang="en-US" dirty="0"/>
          </a:p>
        </p:txBody>
      </p:sp>
      <p:sp>
        <p:nvSpPr>
          <p:cNvPr id="3" name="Text Placeholder 2"/>
          <p:cNvSpPr>
            <a:spLocks noGrp="1"/>
          </p:cNvSpPr>
          <p:nvPr>
            <p:ph type="body" sz="quarter" idx="10"/>
          </p:nvPr>
        </p:nvSpPr>
        <p:spPr>
          <a:xfrm>
            <a:off x="425773" y="1840670"/>
            <a:ext cx="8442288" cy="4711729"/>
          </a:xfrm>
        </p:spPr>
        <p:txBody>
          <a:bodyPr/>
          <a:lstStyle/>
          <a:p>
            <a:endParaRPr lang="en-US"/>
          </a:p>
        </p:txBody>
      </p:sp>
      <p:pic>
        <p:nvPicPr>
          <p:cNvPr id="8" name="Picture 7"/>
          <p:cNvPicPr/>
          <p:nvPr/>
        </p:nvPicPr>
        <p:blipFill>
          <a:blip r:embed="rId2" cstate="print"/>
          <a:srcRect/>
          <a:stretch>
            <a:fillRect/>
          </a:stretch>
        </p:blipFill>
        <p:spPr bwMode="auto">
          <a:xfrm>
            <a:off x="74848" y="1568246"/>
            <a:ext cx="8500057" cy="5256575"/>
          </a:xfrm>
          <a:prstGeom prst="rect">
            <a:avLst/>
          </a:prstGeom>
          <a:noFill/>
          <a:ln w="9525">
            <a:noFill/>
            <a:miter lim="800000"/>
            <a:headEnd/>
            <a:tailEnd/>
          </a:ln>
        </p:spPr>
      </p:pic>
      <p:sp>
        <p:nvSpPr>
          <p:cNvPr id="9" name="Line Callout 2 8"/>
          <p:cNvSpPr/>
          <p:nvPr/>
        </p:nvSpPr>
        <p:spPr>
          <a:xfrm>
            <a:off x="1233838" y="1026665"/>
            <a:ext cx="7910162" cy="712927"/>
          </a:xfrm>
          <a:prstGeom prst="borderCallout2">
            <a:avLst>
              <a:gd name="adj1" fmla="val 20492"/>
              <a:gd name="adj2" fmla="val -194"/>
              <a:gd name="adj3" fmla="val 20761"/>
              <a:gd name="adj4" fmla="val -7515"/>
              <a:gd name="adj5" fmla="val 89572"/>
              <a:gd name="adj6" fmla="val -10203"/>
            </a:avLst>
          </a:prstGeom>
          <a:solidFill>
            <a:srgbClr val="F3A303"/>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In order to create E2E ETH service Navigate to service </a:t>
            </a:r>
            <a:r>
              <a:rPr lang="en-US" sz="1600" dirty="0">
                <a:solidFill>
                  <a:schemeClr val="tx1"/>
                </a:solidFill>
                <a:sym typeface="Wingdings" panose="05000000000000000000" pitchFamily="2" charset="2"/>
              </a:rPr>
              <a:t></a:t>
            </a:r>
            <a:r>
              <a:rPr lang="en-US" sz="1600" dirty="0">
                <a:solidFill>
                  <a:schemeClr val="tx1"/>
                </a:solidFill>
              </a:rPr>
              <a:t> ETH services and add new service. Configure the new service and in the DNFV end point (the end point that includes the VNF service) – add the VNF service as </a:t>
            </a:r>
            <a:r>
              <a:rPr lang="en-US" sz="1600" dirty="0" smtClean="0">
                <a:solidFill>
                  <a:schemeClr val="tx1"/>
                </a:solidFill>
              </a:rPr>
              <a:t>described in the screenshot below:</a:t>
            </a:r>
          </a:p>
        </p:txBody>
      </p:sp>
      <p:sp>
        <p:nvSpPr>
          <p:cNvPr id="11" name="Rectangle 10"/>
          <p:cNvSpPr/>
          <p:nvPr/>
        </p:nvSpPr>
        <p:spPr>
          <a:xfrm>
            <a:off x="2361503" y="1933874"/>
            <a:ext cx="1257459" cy="74345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176676" y="3934988"/>
            <a:ext cx="1057162" cy="24266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172806" y="3164403"/>
            <a:ext cx="1153717" cy="2025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3674668" y="5293893"/>
            <a:ext cx="5149334" cy="4887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473417" y="2152910"/>
            <a:ext cx="1239125" cy="17239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2656998" y="6314629"/>
            <a:ext cx="666468" cy="23436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7983056" y="6616961"/>
            <a:ext cx="664881" cy="1948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646434395"/>
      </p:ext>
    </p:extLst>
  </p:cSld>
  <p:clrMapOvr>
    <a:masterClrMapping/>
  </p:clrMapOvr>
  <p:transition>
    <p:fade/>
  </p:transition>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Configuring the HP Router</a:t>
            </a:r>
            <a:endParaRPr lang="en-US" dirty="0"/>
          </a:p>
        </p:txBody>
      </p:sp>
      <p:sp>
        <p:nvSpPr>
          <p:cNvPr id="3" name="Text Placeholder 2"/>
          <p:cNvSpPr>
            <a:spLocks noGrp="1"/>
          </p:cNvSpPr>
          <p:nvPr>
            <p:ph type="body" sz="quarter" idx="10"/>
          </p:nvPr>
        </p:nvSpPr>
        <p:spPr>
          <a:xfrm>
            <a:off x="361378" y="1196720"/>
            <a:ext cx="8602318" cy="4711729"/>
          </a:xfrm>
        </p:spPr>
        <p:txBody>
          <a:bodyPr/>
          <a:lstStyle/>
          <a:p>
            <a:r>
              <a:rPr lang="en-US" dirty="0"/>
              <a:t>This section will describe how to configure the management parameters of the HP router, and the IP configuration of its </a:t>
            </a:r>
            <a:r>
              <a:rPr lang="en-US" dirty="0" smtClean="0"/>
              <a:t>interfaces:</a:t>
            </a:r>
            <a:endParaRPr lang="en-US" dirty="0"/>
          </a:p>
        </p:txBody>
      </p:sp>
      <p:pic>
        <p:nvPicPr>
          <p:cNvPr id="6" name="Picture 5"/>
          <p:cNvPicPr/>
          <p:nvPr/>
        </p:nvPicPr>
        <p:blipFill>
          <a:blip r:embed="rId2" cstate="print"/>
          <a:srcRect/>
          <a:stretch>
            <a:fillRect/>
          </a:stretch>
        </p:blipFill>
        <p:spPr bwMode="auto">
          <a:xfrm>
            <a:off x="0" y="1929417"/>
            <a:ext cx="9144000" cy="4439182"/>
          </a:xfrm>
          <a:prstGeom prst="rect">
            <a:avLst/>
          </a:prstGeom>
          <a:noFill/>
          <a:ln w="9525">
            <a:noFill/>
            <a:miter lim="800000"/>
            <a:headEnd/>
            <a:tailEnd/>
          </a:ln>
        </p:spPr>
      </p:pic>
      <p:sp>
        <p:nvSpPr>
          <p:cNvPr id="10" name="Rectangle 9"/>
          <p:cNvSpPr/>
          <p:nvPr/>
        </p:nvSpPr>
        <p:spPr>
          <a:xfrm>
            <a:off x="4314422" y="2980860"/>
            <a:ext cx="4509579" cy="231235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787840" y="2320332"/>
            <a:ext cx="621288" cy="20392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Line Callout 2 13"/>
          <p:cNvSpPr/>
          <p:nvPr/>
        </p:nvSpPr>
        <p:spPr>
          <a:xfrm>
            <a:off x="3425780" y="5396249"/>
            <a:ext cx="4443211" cy="1407442"/>
          </a:xfrm>
          <a:prstGeom prst="borderCallout2">
            <a:avLst>
              <a:gd name="adj1" fmla="val 37545"/>
              <a:gd name="adj2" fmla="val 99806"/>
              <a:gd name="adj3" fmla="val 36961"/>
              <a:gd name="adj4" fmla="val 107917"/>
              <a:gd name="adj5" fmla="val -8149"/>
              <a:gd name="adj6" fmla="val 109338"/>
            </a:avLst>
          </a:prstGeom>
          <a:solidFill>
            <a:srgbClr val="F3A303"/>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In order to configure the initial management IP address and enabling the telnet session to it, the user must start a console session to the instance using the RADview FE. Navigate to Virtualization</a:t>
            </a:r>
            <a:r>
              <a:rPr lang="en-US" sz="1600" dirty="0">
                <a:solidFill>
                  <a:schemeClr val="tx1"/>
                </a:solidFill>
                <a:sym typeface="Wingdings" panose="05000000000000000000" pitchFamily="2" charset="2"/>
              </a:rPr>
              <a:t></a:t>
            </a:r>
            <a:r>
              <a:rPr lang="en-US" sz="1600" dirty="0">
                <a:solidFill>
                  <a:schemeClr val="tx1"/>
                </a:solidFill>
              </a:rPr>
              <a:t> instances </a:t>
            </a:r>
            <a:r>
              <a:rPr lang="en-US" sz="1600" dirty="0">
                <a:solidFill>
                  <a:schemeClr val="tx1"/>
                </a:solidFill>
                <a:sym typeface="Wingdings" panose="05000000000000000000" pitchFamily="2" charset="2"/>
              </a:rPr>
              <a:t></a:t>
            </a:r>
            <a:r>
              <a:rPr lang="en-US" sz="1600" dirty="0">
                <a:solidFill>
                  <a:schemeClr val="tx1"/>
                </a:solidFill>
              </a:rPr>
              <a:t> edit the required instance </a:t>
            </a:r>
            <a:r>
              <a:rPr lang="en-US" sz="1600" dirty="0">
                <a:solidFill>
                  <a:schemeClr val="tx1"/>
                </a:solidFill>
                <a:sym typeface="Wingdings" panose="05000000000000000000" pitchFamily="2" charset="2"/>
              </a:rPr>
              <a:t></a:t>
            </a:r>
            <a:r>
              <a:rPr lang="en-US" sz="1600" dirty="0">
                <a:solidFill>
                  <a:schemeClr val="tx1"/>
                </a:solidFill>
              </a:rPr>
              <a:t> console </a:t>
            </a:r>
            <a:r>
              <a:rPr lang="en-US" sz="1600" dirty="0">
                <a:solidFill>
                  <a:schemeClr val="tx1"/>
                </a:solidFill>
                <a:sym typeface="Wingdings" panose="05000000000000000000" pitchFamily="2" charset="2"/>
              </a:rPr>
              <a:t></a:t>
            </a:r>
            <a:r>
              <a:rPr lang="en-US" sz="1600" dirty="0">
                <a:solidFill>
                  <a:schemeClr val="tx1"/>
                </a:solidFill>
              </a:rPr>
              <a:t> send ‘</a:t>
            </a:r>
            <a:r>
              <a:rPr lang="en-US" sz="1600" dirty="0" err="1">
                <a:solidFill>
                  <a:schemeClr val="tx1"/>
                </a:solidFill>
              </a:rPr>
              <a:t>ControlAltDel</a:t>
            </a:r>
            <a:r>
              <a:rPr lang="en-US" sz="1600" dirty="0">
                <a:solidFill>
                  <a:schemeClr val="tx1"/>
                </a:solidFill>
              </a:rPr>
              <a:t>’</a:t>
            </a:r>
            <a:endParaRPr lang="en-US" sz="1600" dirty="0" smtClean="0">
              <a:solidFill>
                <a:schemeClr val="tx1"/>
              </a:solidFill>
            </a:endParaRPr>
          </a:p>
        </p:txBody>
      </p:sp>
      <p:sp>
        <p:nvSpPr>
          <p:cNvPr id="15" name="Rectangle 14"/>
          <p:cNvSpPr/>
          <p:nvPr/>
        </p:nvSpPr>
        <p:spPr>
          <a:xfrm>
            <a:off x="8484076" y="2616990"/>
            <a:ext cx="621288" cy="20392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458508989"/>
      </p:ext>
    </p:extLst>
  </p:cSld>
  <p:clrMapOvr>
    <a:masterClrMapping/>
  </p:clrMapOvr>
  <p:transition>
    <p:fade/>
  </p:transition>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Configuring the HP Router</a:t>
            </a:r>
          </a:p>
        </p:txBody>
      </p:sp>
      <p:sp>
        <p:nvSpPr>
          <p:cNvPr id="3" name="Text Placeholder 2"/>
          <p:cNvSpPr>
            <a:spLocks noGrp="1"/>
          </p:cNvSpPr>
          <p:nvPr>
            <p:ph type="body" sz="quarter" idx="10"/>
          </p:nvPr>
        </p:nvSpPr>
        <p:spPr/>
        <p:txBody>
          <a:bodyPr/>
          <a:lstStyle/>
          <a:p>
            <a:endParaRPr lang="en-US" dirty="0"/>
          </a:p>
        </p:txBody>
      </p:sp>
      <p:sp>
        <p:nvSpPr>
          <p:cNvPr id="4" name="Rectangle 3"/>
          <p:cNvSpPr/>
          <p:nvPr/>
        </p:nvSpPr>
        <p:spPr>
          <a:xfrm>
            <a:off x="212500" y="1095375"/>
            <a:ext cx="8055735" cy="5660524"/>
          </a:xfrm>
          <a:prstGeom prst="rect">
            <a:avLst/>
          </a:prstGeom>
          <a:solidFill>
            <a:schemeClr val="bg1">
              <a:lumMod val="85000"/>
            </a:schemeClr>
          </a:solidFill>
        </p:spPr>
        <p:txBody>
          <a:bodyPr wrap="square">
            <a:spAutoFit/>
          </a:bodyPr>
          <a:lstStyle/>
          <a:p>
            <a:pPr>
              <a:spcAft>
                <a:spcPts val="100"/>
              </a:spcAft>
              <a:tabLst>
                <a:tab pos="1710690" algn="l"/>
                <a:tab pos="2160270" algn="l"/>
                <a:tab pos="4140835" algn="l"/>
              </a:tabLst>
            </a:pPr>
            <a:r>
              <a:rPr lang="en-US" sz="1600" b="1" dirty="0">
                <a:latin typeface="Courier New" panose="02070309020205020404" pitchFamily="49" charset="0"/>
                <a:ea typeface="MS UI Gothic" panose="020B0600070205080204" pitchFamily="34" charset="-128"/>
              </a:rPr>
              <a:t>system-view</a:t>
            </a:r>
            <a:br>
              <a:rPr lang="en-US" sz="1600" b="1" dirty="0">
                <a:latin typeface="Courier New" panose="02070309020205020404" pitchFamily="49" charset="0"/>
                <a:ea typeface="MS UI Gothic" panose="020B0600070205080204" pitchFamily="34" charset="-128"/>
              </a:rPr>
            </a:br>
            <a:r>
              <a:rPr lang="en-US" sz="1600" b="1" dirty="0">
                <a:latin typeface="Courier New" panose="02070309020205020404" pitchFamily="49" charset="0"/>
                <a:ea typeface="MS UI Gothic" panose="020B0600070205080204" pitchFamily="34" charset="-128"/>
              </a:rPr>
              <a:t>interface </a:t>
            </a:r>
            <a:r>
              <a:rPr lang="en-US" sz="1600" b="1" dirty="0" err="1">
                <a:latin typeface="Courier New" panose="02070309020205020404" pitchFamily="49" charset="0"/>
                <a:ea typeface="MS UI Gothic" panose="020B0600070205080204" pitchFamily="34" charset="-128"/>
              </a:rPr>
              <a:t>gi</a:t>
            </a:r>
            <a:r>
              <a:rPr lang="en-US" sz="1600" b="1" dirty="0">
                <a:latin typeface="Courier New" panose="02070309020205020404" pitchFamily="49" charset="0"/>
                <a:ea typeface="MS UI Gothic" panose="020B0600070205080204" pitchFamily="34" charset="-128"/>
              </a:rPr>
              <a:t> 1/0</a:t>
            </a:r>
            <a:br>
              <a:rPr lang="en-US" sz="1600" b="1" dirty="0">
                <a:latin typeface="Courier New" panose="02070309020205020404" pitchFamily="49" charset="0"/>
                <a:ea typeface="MS UI Gothic" panose="020B0600070205080204" pitchFamily="34" charset="-128"/>
              </a:rPr>
            </a:br>
            <a:r>
              <a:rPr lang="en-US" sz="1600" b="1" dirty="0">
                <a:latin typeface="Courier New" panose="02070309020205020404" pitchFamily="49" charset="0"/>
                <a:ea typeface="MS UI Gothic" panose="020B0600070205080204" pitchFamily="34" charset="-128"/>
              </a:rPr>
              <a:t>undo </a:t>
            </a:r>
            <a:r>
              <a:rPr lang="en-US" sz="1600" b="1" dirty="0" err="1">
                <a:latin typeface="Courier New" panose="02070309020205020404" pitchFamily="49" charset="0"/>
                <a:ea typeface="MS UI Gothic" panose="020B0600070205080204" pitchFamily="34" charset="-128"/>
              </a:rPr>
              <a:t>ip</a:t>
            </a:r>
            <a:r>
              <a:rPr lang="en-US" sz="1600" b="1" dirty="0">
                <a:latin typeface="Courier New" panose="02070309020205020404" pitchFamily="49" charset="0"/>
                <a:ea typeface="MS UI Gothic" panose="020B0600070205080204" pitchFamily="34" charset="-128"/>
              </a:rPr>
              <a:t> address 172.17.191.111 255.255.255.0</a:t>
            </a:r>
          </a:p>
          <a:p>
            <a:pPr>
              <a:spcAft>
                <a:spcPts val="100"/>
              </a:spcAft>
              <a:tabLst>
                <a:tab pos="1710690" algn="l"/>
                <a:tab pos="2160270" algn="l"/>
                <a:tab pos="4140835" algn="l"/>
              </a:tabLst>
            </a:pPr>
            <a:r>
              <a:rPr lang="en-US" sz="1600" b="1" dirty="0" err="1">
                <a:latin typeface="Courier New" panose="02070309020205020404" pitchFamily="49" charset="0"/>
                <a:ea typeface="MS UI Gothic" panose="020B0600070205080204" pitchFamily="34" charset="-128"/>
              </a:rPr>
              <a:t>ip</a:t>
            </a:r>
            <a:r>
              <a:rPr lang="en-US" sz="1600" b="1" dirty="0">
                <a:latin typeface="Courier New" panose="02070309020205020404" pitchFamily="49" charset="0"/>
                <a:ea typeface="MS UI Gothic" panose="020B0600070205080204" pitchFamily="34" charset="-128"/>
              </a:rPr>
              <a:t> address </a:t>
            </a:r>
            <a:r>
              <a:rPr lang="en-US" sz="1600" b="1" dirty="0">
                <a:solidFill>
                  <a:srgbClr val="0000FF"/>
                </a:solidFill>
                <a:latin typeface="Courier New" panose="02070309020205020404" pitchFamily="49" charset="0"/>
                <a:ea typeface="MS UI Gothic" panose="020B0600070205080204" pitchFamily="34" charset="-128"/>
              </a:rPr>
              <a:t>172.17.195.112</a:t>
            </a:r>
            <a:r>
              <a:rPr lang="en-US" sz="1600" b="1" dirty="0">
                <a:latin typeface="Courier New" panose="02070309020205020404" pitchFamily="49" charset="0"/>
                <a:ea typeface="MS UI Gothic" panose="020B0600070205080204" pitchFamily="34" charset="-128"/>
              </a:rPr>
              <a:t> 255.255.255.0</a:t>
            </a:r>
            <a:br>
              <a:rPr lang="en-US" sz="1600" b="1" dirty="0">
                <a:latin typeface="Courier New" panose="02070309020205020404" pitchFamily="49" charset="0"/>
                <a:ea typeface="MS UI Gothic" panose="020B0600070205080204" pitchFamily="34" charset="-128"/>
              </a:rPr>
            </a:br>
            <a:r>
              <a:rPr lang="en-US" sz="1600" b="1" dirty="0">
                <a:latin typeface="Courier New" panose="02070309020205020404" pitchFamily="49" charset="0"/>
                <a:ea typeface="MS UI Gothic" panose="020B0600070205080204" pitchFamily="34" charset="-128"/>
              </a:rPr>
              <a:t>quit</a:t>
            </a:r>
            <a:br>
              <a:rPr lang="en-US" sz="1600" b="1" dirty="0">
                <a:latin typeface="Courier New" panose="02070309020205020404" pitchFamily="49" charset="0"/>
                <a:ea typeface="MS UI Gothic" panose="020B0600070205080204" pitchFamily="34" charset="-128"/>
              </a:rPr>
            </a:br>
            <a:r>
              <a:rPr lang="en-US" sz="1600" b="1" dirty="0">
                <a:latin typeface="Courier New" panose="02070309020205020404" pitchFamily="49" charset="0"/>
                <a:ea typeface="MS UI Gothic" panose="020B0600070205080204" pitchFamily="34" charset="-128"/>
              </a:rPr>
              <a:t>undo </a:t>
            </a:r>
            <a:r>
              <a:rPr lang="en-US" sz="1600" b="1" dirty="0" err="1">
                <a:latin typeface="Courier New" panose="02070309020205020404" pitchFamily="49" charset="0"/>
                <a:ea typeface="MS UI Gothic" panose="020B0600070205080204" pitchFamily="34" charset="-128"/>
              </a:rPr>
              <a:t>ip</a:t>
            </a:r>
            <a:r>
              <a:rPr lang="en-US" sz="1600" b="1" dirty="0">
                <a:latin typeface="Courier New" panose="02070309020205020404" pitchFamily="49" charset="0"/>
                <a:ea typeface="MS UI Gothic" panose="020B0600070205080204" pitchFamily="34" charset="-128"/>
              </a:rPr>
              <a:t> route-static 0.0.0.0 0.0.0.0 </a:t>
            </a:r>
            <a:r>
              <a:rPr lang="en-US" sz="1600" b="1" dirty="0" err="1">
                <a:latin typeface="Courier New" panose="02070309020205020404" pitchFamily="49" charset="0"/>
                <a:ea typeface="MS UI Gothic" panose="020B0600070205080204" pitchFamily="34" charset="-128"/>
              </a:rPr>
              <a:t>gi</a:t>
            </a:r>
            <a:r>
              <a:rPr lang="en-US" sz="1600" b="1" dirty="0">
                <a:latin typeface="Courier New" panose="02070309020205020404" pitchFamily="49" charset="0"/>
                <a:ea typeface="MS UI Gothic" panose="020B0600070205080204" pitchFamily="34" charset="-128"/>
              </a:rPr>
              <a:t> 1/0 172.17.191.1</a:t>
            </a:r>
          </a:p>
          <a:p>
            <a:pPr>
              <a:spcAft>
                <a:spcPts val="100"/>
              </a:spcAft>
              <a:tabLst>
                <a:tab pos="1710690" algn="l"/>
                <a:tab pos="2160270" algn="l"/>
                <a:tab pos="4140835" algn="l"/>
              </a:tabLst>
            </a:pPr>
            <a:r>
              <a:rPr lang="en-US" sz="1600" b="1" dirty="0" err="1">
                <a:latin typeface="Courier New" panose="02070309020205020404" pitchFamily="49" charset="0"/>
                <a:ea typeface="MS UI Gothic" panose="020B0600070205080204" pitchFamily="34" charset="-128"/>
              </a:rPr>
              <a:t>ip</a:t>
            </a:r>
            <a:r>
              <a:rPr lang="en-US" sz="1600" b="1" dirty="0">
                <a:latin typeface="Courier New" panose="02070309020205020404" pitchFamily="49" charset="0"/>
                <a:ea typeface="MS UI Gothic" panose="020B0600070205080204" pitchFamily="34" charset="-128"/>
              </a:rPr>
              <a:t> route-static </a:t>
            </a:r>
            <a:r>
              <a:rPr lang="en-US" sz="1600" b="1" dirty="0">
                <a:solidFill>
                  <a:srgbClr val="0000FF"/>
                </a:solidFill>
                <a:latin typeface="Courier New" panose="02070309020205020404" pitchFamily="49" charset="0"/>
                <a:ea typeface="MS UI Gothic" panose="020B0600070205080204" pitchFamily="34" charset="-128"/>
              </a:rPr>
              <a:t>0.0.0.0 0.0.0.0 </a:t>
            </a:r>
            <a:r>
              <a:rPr lang="en-US" sz="1600" b="1" dirty="0" err="1">
                <a:solidFill>
                  <a:srgbClr val="0000FF"/>
                </a:solidFill>
                <a:latin typeface="Courier New" panose="02070309020205020404" pitchFamily="49" charset="0"/>
                <a:ea typeface="MS UI Gothic" panose="020B0600070205080204" pitchFamily="34" charset="-128"/>
              </a:rPr>
              <a:t>gi</a:t>
            </a:r>
            <a:r>
              <a:rPr lang="en-US" sz="1600" b="1" dirty="0">
                <a:solidFill>
                  <a:srgbClr val="0000FF"/>
                </a:solidFill>
                <a:latin typeface="Courier New" panose="02070309020205020404" pitchFamily="49" charset="0"/>
                <a:ea typeface="MS UI Gothic" panose="020B0600070205080204" pitchFamily="34" charset="-128"/>
              </a:rPr>
              <a:t> 1/0 172.17.195.1</a:t>
            </a:r>
            <a:r>
              <a:rPr lang="en-US" sz="1600" b="1" dirty="0">
                <a:latin typeface="Courier New" panose="02070309020205020404" pitchFamily="49" charset="0"/>
                <a:ea typeface="MS UI Gothic" panose="020B0600070205080204" pitchFamily="34" charset="-128"/>
              </a:rPr>
              <a:t/>
            </a:r>
            <a:br>
              <a:rPr lang="en-US" sz="1600" b="1" dirty="0">
                <a:latin typeface="Courier New" panose="02070309020205020404" pitchFamily="49" charset="0"/>
                <a:ea typeface="MS UI Gothic" panose="020B0600070205080204" pitchFamily="34" charset="-128"/>
              </a:rPr>
            </a:br>
            <a:endParaRPr lang="en-US" sz="1600" b="1" dirty="0">
              <a:latin typeface="Courier New" panose="02070309020205020404" pitchFamily="49" charset="0"/>
              <a:ea typeface="MS UI Gothic" panose="020B0600070205080204" pitchFamily="34" charset="-128"/>
            </a:endParaRPr>
          </a:p>
          <a:p>
            <a:pPr>
              <a:spcAft>
                <a:spcPts val="100"/>
              </a:spcAft>
              <a:tabLst>
                <a:tab pos="1710690" algn="l"/>
                <a:tab pos="2160270" algn="l"/>
                <a:tab pos="4140835" algn="l"/>
              </a:tabLst>
            </a:pPr>
            <a:r>
              <a:rPr lang="en-US" sz="1600" b="1" dirty="0">
                <a:latin typeface="Courier New" panose="02070309020205020404" pitchFamily="49" charset="0"/>
                <a:ea typeface="MS UI Gothic" panose="020B0600070205080204" pitchFamily="34" charset="-128"/>
              </a:rPr>
              <a:t>interface </a:t>
            </a:r>
            <a:r>
              <a:rPr lang="en-US" sz="1600" b="1" dirty="0" err="1">
                <a:latin typeface="Courier New" panose="02070309020205020404" pitchFamily="49" charset="0"/>
                <a:ea typeface="MS UI Gothic" panose="020B0600070205080204" pitchFamily="34" charset="-128"/>
              </a:rPr>
              <a:t>gi</a:t>
            </a:r>
            <a:r>
              <a:rPr lang="en-US" sz="1600" b="1" dirty="0">
                <a:latin typeface="Courier New" panose="02070309020205020404" pitchFamily="49" charset="0"/>
                <a:ea typeface="MS UI Gothic" panose="020B0600070205080204" pitchFamily="34" charset="-128"/>
              </a:rPr>
              <a:t> 2/0</a:t>
            </a:r>
            <a:br>
              <a:rPr lang="en-US" sz="1600" b="1" dirty="0">
                <a:latin typeface="Courier New" panose="02070309020205020404" pitchFamily="49" charset="0"/>
                <a:ea typeface="MS UI Gothic" panose="020B0600070205080204" pitchFamily="34" charset="-128"/>
              </a:rPr>
            </a:br>
            <a:r>
              <a:rPr lang="en-US" sz="1600" b="1" dirty="0">
                <a:latin typeface="Courier New" panose="02070309020205020404" pitchFamily="49" charset="0"/>
                <a:ea typeface="MS UI Gothic" panose="020B0600070205080204" pitchFamily="34" charset="-128"/>
              </a:rPr>
              <a:t>undo </a:t>
            </a:r>
            <a:r>
              <a:rPr lang="en-US" sz="1600" b="1" dirty="0" err="1">
                <a:latin typeface="Courier New" panose="02070309020205020404" pitchFamily="49" charset="0"/>
                <a:ea typeface="MS UI Gothic" panose="020B0600070205080204" pitchFamily="34" charset="-128"/>
              </a:rPr>
              <a:t>ip</a:t>
            </a:r>
            <a:r>
              <a:rPr lang="en-US" sz="1600" b="1" dirty="0">
                <a:latin typeface="Courier New" panose="02070309020205020404" pitchFamily="49" charset="0"/>
                <a:ea typeface="MS UI Gothic" panose="020B0600070205080204" pitchFamily="34" charset="-128"/>
              </a:rPr>
              <a:t> address 20.0.0.254 255.255.255.0</a:t>
            </a:r>
          </a:p>
          <a:p>
            <a:pPr>
              <a:spcAft>
                <a:spcPts val="100"/>
              </a:spcAft>
              <a:tabLst>
                <a:tab pos="1710690" algn="l"/>
                <a:tab pos="2160270" algn="l"/>
                <a:tab pos="4140835" algn="l"/>
              </a:tabLst>
            </a:pPr>
            <a:r>
              <a:rPr lang="en-US" sz="1600" b="1" dirty="0" err="1">
                <a:latin typeface="Courier New" panose="02070309020205020404" pitchFamily="49" charset="0"/>
                <a:ea typeface="MS UI Gothic" panose="020B0600070205080204" pitchFamily="34" charset="-128"/>
              </a:rPr>
              <a:t>ip</a:t>
            </a:r>
            <a:r>
              <a:rPr lang="en-US" sz="1600" b="1" dirty="0">
                <a:latin typeface="Courier New" panose="02070309020205020404" pitchFamily="49" charset="0"/>
                <a:ea typeface="MS UI Gothic" panose="020B0600070205080204" pitchFamily="34" charset="-128"/>
              </a:rPr>
              <a:t> address </a:t>
            </a:r>
            <a:r>
              <a:rPr lang="en-US" sz="1600" b="1" dirty="0">
                <a:solidFill>
                  <a:srgbClr val="0000FF"/>
                </a:solidFill>
                <a:latin typeface="Courier New" panose="02070309020205020404" pitchFamily="49" charset="0"/>
                <a:ea typeface="MS UI Gothic" panose="020B0600070205080204" pitchFamily="34" charset="-128"/>
              </a:rPr>
              <a:t>11.11.11.11</a:t>
            </a:r>
            <a:r>
              <a:rPr lang="en-US" sz="1600" b="1" dirty="0">
                <a:latin typeface="Courier New" panose="02070309020205020404" pitchFamily="49" charset="0"/>
                <a:ea typeface="MS UI Gothic" panose="020B0600070205080204" pitchFamily="34" charset="-128"/>
              </a:rPr>
              <a:t> 255.255.255.0 </a:t>
            </a:r>
            <a:br>
              <a:rPr lang="en-US" sz="1600" b="1" dirty="0">
                <a:latin typeface="Courier New" panose="02070309020205020404" pitchFamily="49" charset="0"/>
                <a:ea typeface="MS UI Gothic" panose="020B0600070205080204" pitchFamily="34" charset="-128"/>
              </a:rPr>
            </a:br>
            <a:r>
              <a:rPr lang="en-US" sz="1600" b="1" dirty="0">
                <a:latin typeface="Courier New" panose="02070309020205020404" pitchFamily="49" charset="0"/>
                <a:ea typeface="MS UI Gothic" panose="020B0600070205080204" pitchFamily="34" charset="-128"/>
              </a:rPr>
              <a:t>description NNI-Provider</a:t>
            </a:r>
            <a:br>
              <a:rPr lang="en-US" sz="1600" b="1" dirty="0">
                <a:latin typeface="Courier New" panose="02070309020205020404" pitchFamily="49" charset="0"/>
                <a:ea typeface="MS UI Gothic" panose="020B0600070205080204" pitchFamily="34" charset="-128"/>
              </a:rPr>
            </a:br>
            <a:r>
              <a:rPr lang="en-US" sz="1600" b="1" dirty="0">
                <a:latin typeface="Courier New" panose="02070309020205020404" pitchFamily="49" charset="0"/>
                <a:ea typeface="MS UI Gothic" panose="020B0600070205080204" pitchFamily="34" charset="-128"/>
              </a:rPr>
              <a:t>quit</a:t>
            </a:r>
            <a:br>
              <a:rPr lang="en-US" sz="1600" b="1" dirty="0">
                <a:latin typeface="Courier New" panose="02070309020205020404" pitchFamily="49" charset="0"/>
                <a:ea typeface="MS UI Gothic" panose="020B0600070205080204" pitchFamily="34" charset="-128"/>
              </a:rPr>
            </a:br>
            <a:r>
              <a:rPr lang="en-US" sz="1600" b="1" dirty="0">
                <a:latin typeface="Courier New" panose="02070309020205020404" pitchFamily="49" charset="0"/>
                <a:ea typeface="MS UI Gothic" panose="020B0600070205080204" pitchFamily="34" charset="-128"/>
              </a:rPr>
              <a:t>interface </a:t>
            </a:r>
            <a:r>
              <a:rPr lang="en-US" sz="1600" b="1" dirty="0" err="1">
                <a:latin typeface="Courier New" panose="02070309020205020404" pitchFamily="49" charset="0"/>
                <a:ea typeface="MS UI Gothic" panose="020B0600070205080204" pitchFamily="34" charset="-128"/>
              </a:rPr>
              <a:t>gi</a:t>
            </a:r>
            <a:r>
              <a:rPr lang="en-US" sz="1600" b="1" dirty="0">
                <a:latin typeface="Courier New" panose="02070309020205020404" pitchFamily="49" charset="0"/>
                <a:ea typeface="MS UI Gothic" panose="020B0600070205080204" pitchFamily="34" charset="-128"/>
              </a:rPr>
              <a:t> 3/0</a:t>
            </a:r>
            <a:br>
              <a:rPr lang="en-US" sz="1600" b="1" dirty="0">
                <a:latin typeface="Courier New" panose="02070309020205020404" pitchFamily="49" charset="0"/>
                <a:ea typeface="MS UI Gothic" panose="020B0600070205080204" pitchFamily="34" charset="-128"/>
              </a:rPr>
            </a:br>
            <a:r>
              <a:rPr lang="en-US" sz="1600" b="1" dirty="0">
                <a:latin typeface="Courier New" panose="02070309020205020404" pitchFamily="49" charset="0"/>
                <a:ea typeface="MS UI Gothic" panose="020B0600070205080204" pitchFamily="34" charset="-128"/>
              </a:rPr>
              <a:t>undo </a:t>
            </a:r>
            <a:r>
              <a:rPr lang="en-US" sz="1600" b="1" dirty="0" err="1">
                <a:latin typeface="Courier New" panose="02070309020205020404" pitchFamily="49" charset="0"/>
                <a:ea typeface="MS UI Gothic" panose="020B0600070205080204" pitchFamily="34" charset="-128"/>
              </a:rPr>
              <a:t>ip</a:t>
            </a:r>
            <a:r>
              <a:rPr lang="en-US" sz="1600" b="1" dirty="0">
                <a:latin typeface="Courier New" panose="02070309020205020404" pitchFamily="49" charset="0"/>
                <a:ea typeface="MS UI Gothic" panose="020B0600070205080204" pitchFamily="34" charset="-128"/>
              </a:rPr>
              <a:t> address 30.0.0.254 255.255.255.0</a:t>
            </a:r>
          </a:p>
          <a:p>
            <a:pPr>
              <a:spcAft>
                <a:spcPts val="100"/>
              </a:spcAft>
              <a:tabLst>
                <a:tab pos="1710690" algn="l"/>
                <a:tab pos="2160270" algn="l"/>
                <a:tab pos="4140835" algn="l"/>
              </a:tabLst>
            </a:pPr>
            <a:r>
              <a:rPr lang="en-US" sz="1600" b="1" dirty="0" err="1">
                <a:latin typeface="Courier New" panose="02070309020205020404" pitchFamily="49" charset="0"/>
                <a:ea typeface="MS UI Gothic" panose="020B0600070205080204" pitchFamily="34" charset="-128"/>
              </a:rPr>
              <a:t>ip</a:t>
            </a:r>
            <a:r>
              <a:rPr lang="en-US" sz="1600" b="1" dirty="0">
                <a:latin typeface="Courier New" panose="02070309020205020404" pitchFamily="49" charset="0"/>
                <a:ea typeface="MS UI Gothic" panose="020B0600070205080204" pitchFamily="34" charset="-128"/>
              </a:rPr>
              <a:t> address </a:t>
            </a:r>
            <a:r>
              <a:rPr lang="en-US" sz="1600" b="1" dirty="0">
                <a:solidFill>
                  <a:srgbClr val="0000FF"/>
                </a:solidFill>
                <a:latin typeface="Courier New" panose="02070309020205020404" pitchFamily="49" charset="0"/>
                <a:ea typeface="MS UI Gothic" panose="020B0600070205080204" pitchFamily="34" charset="-128"/>
              </a:rPr>
              <a:t>10.10.10.10</a:t>
            </a:r>
            <a:r>
              <a:rPr lang="en-US" sz="1600" b="1" dirty="0">
                <a:latin typeface="Courier New" panose="02070309020205020404" pitchFamily="49" charset="0"/>
                <a:ea typeface="MS UI Gothic" panose="020B0600070205080204" pitchFamily="34" charset="-128"/>
              </a:rPr>
              <a:t> 255.255.255.0 </a:t>
            </a:r>
            <a:br>
              <a:rPr lang="en-US" sz="1600" b="1" dirty="0">
                <a:latin typeface="Courier New" panose="02070309020205020404" pitchFamily="49" charset="0"/>
                <a:ea typeface="MS UI Gothic" panose="020B0600070205080204" pitchFamily="34" charset="-128"/>
              </a:rPr>
            </a:br>
            <a:r>
              <a:rPr lang="en-US" sz="1600" b="1" dirty="0">
                <a:latin typeface="Courier New" panose="02070309020205020404" pitchFamily="49" charset="0"/>
                <a:ea typeface="MS UI Gothic" panose="020B0600070205080204" pitchFamily="34" charset="-128"/>
              </a:rPr>
              <a:t>description UNI-User</a:t>
            </a:r>
            <a:br>
              <a:rPr lang="en-US" sz="1600" b="1" dirty="0">
                <a:latin typeface="Courier New" panose="02070309020205020404" pitchFamily="49" charset="0"/>
                <a:ea typeface="MS UI Gothic" panose="020B0600070205080204" pitchFamily="34" charset="-128"/>
              </a:rPr>
            </a:br>
            <a:r>
              <a:rPr lang="en-US" sz="1600" b="1" dirty="0">
                <a:latin typeface="Courier New" panose="02070309020205020404" pitchFamily="49" charset="0"/>
                <a:ea typeface="MS UI Gothic" panose="020B0600070205080204" pitchFamily="34" charset="-128"/>
              </a:rPr>
              <a:t>quit</a:t>
            </a:r>
            <a:br>
              <a:rPr lang="en-US" sz="1600" b="1" dirty="0">
                <a:latin typeface="Courier New" panose="02070309020205020404" pitchFamily="49" charset="0"/>
                <a:ea typeface="MS UI Gothic" panose="020B0600070205080204" pitchFamily="34" charset="-128"/>
              </a:rPr>
            </a:br>
            <a:r>
              <a:rPr lang="en-US" sz="1600" b="1" dirty="0">
                <a:latin typeface="Courier New" panose="02070309020205020404" pitchFamily="49" charset="0"/>
                <a:ea typeface="MS UI Gothic" panose="020B0600070205080204" pitchFamily="34" charset="-128"/>
              </a:rPr>
              <a:t>undo </a:t>
            </a:r>
            <a:r>
              <a:rPr lang="en-US" sz="1600" b="1" dirty="0" err="1">
                <a:latin typeface="Courier New" panose="02070309020205020404" pitchFamily="49" charset="0"/>
                <a:ea typeface="MS UI Gothic" panose="020B0600070205080204" pitchFamily="34" charset="-128"/>
              </a:rPr>
              <a:t>ip</a:t>
            </a:r>
            <a:r>
              <a:rPr lang="en-US" sz="1600" b="1" dirty="0">
                <a:latin typeface="Courier New" panose="02070309020205020404" pitchFamily="49" charset="0"/>
                <a:ea typeface="MS UI Gothic" panose="020B0600070205080204" pitchFamily="34" charset="-128"/>
              </a:rPr>
              <a:t> route-static 20.0.0.0 24 GigabitEthernet2/0 20.0.0.254</a:t>
            </a:r>
            <a:br>
              <a:rPr lang="en-US" sz="1600" b="1" dirty="0">
                <a:latin typeface="Courier New" panose="02070309020205020404" pitchFamily="49" charset="0"/>
                <a:ea typeface="MS UI Gothic" panose="020B0600070205080204" pitchFamily="34" charset="-128"/>
              </a:rPr>
            </a:br>
            <a:r>
              <a:rPr lang="en-US" sz="1600" b="1" dirty="0">
                <a:latin typeface="Courier New" panose="02070309020205020404" pitchFamily="49" charset="0"/>
                <a:ea typeface="MS UI Gothic" panose="020B0600070205080204" pitchFamily="34" charset="-128"/>
              </a:rPr>
              <a:t>undo </a:t>
            </a:r>
            <a:r>
              <a:rPr lang="en-US" sz="1600" b="1" dirty="0" err="1">
                <a:latin typeface="Courier New" panose="02070309020205020404" pitchFamily="49" charset="0"/>
                <a:ea typeface="MS UI Gothic" panose="020B0600070205080204" pitchFamily="34" charset="-128"/>
              </a:rPr>
              <a:t>ip</a:t>
            </a:r>
            <a:r>
              <a:rPr lang="en-US" sz="1600" b="1" dirty="0">
                <a:latin typeface="Courier New" panose="02070309020205020404" pitchFamily="49" charset="0"/>
                <a:ea typeface="MS UI Gothic" panose="020B0600070205080204" pitchFamily="34" charset="-128"/>
              </a:rPr>
              <a:t> route-static 30.0.0.0 24 GigabitEthernet3/0 30.0.0.254</a:t>
            </a:r>
          </a:p>
          <a:p>
            <a:pPr>
              <a:spcBef>
                <a:spcPts val="100"/>
              </a:spcBef>
              <a:spcAft>
                <a:spcPts val="100"/>
              </a:spcAft>
              <a:tabLst>
                <a:tab pos="1710690" algn="l"/>
                <a:tab pos="2160270" algn="l"/>
                <a:tab pos="4140835" algn="l"/>
              </a:tabLst>
            </a:pPr>
            <a:r>
              <a:rPr lang="en-US" sz="1600" b="1" dirty="0">
                <a:latin typeface="Courier New" panose="02070309020205020404" pitchFamily="49" charset="0"/>
                <a:ea typeface="MS UI Gothic" panose="020B0600070205080204" pitchFamily="34" charset="-128"/>
              </a:rPr>
              <a:t>quit</a:t>
            </a:r>
            <a:br>
              <a:rPr lang="en-US" sz="1600" b="1" dirty="0">
                <a:latin typeface="Courier New" panose="02070309020205020404" pitchFamily="49" charset="0"/>
                <a:ea typeface="MS UI Gothic" panose="020B0600070205080204" pitchFamily="34" charset="-128"/>
              </a:rPr>
            </a:br>
            <a:r>
              <a:rPr lang="en-US" sz="1600" b="1" dirty="0">
                <a:latin typeface="Courier New" panose="02070309020205020404" pitchFamily="49" charset="0"/>
                <a:ea typeface="MS UI Gothic" panose="020B0600070205080204" pitchFamily="34" charset="-128"/>
              </a:rPr>
              <a:t>save force</a:t>
            </a:r>
            <a:endParaRPr lang="en-US" sz="1600" b="1" dirty="0">
              <a:effectLst/>
              <a:latin typeface="Courier New" panose="02070309020205020404" pitchFamily="49" charset="0"/>
              <a:ea typeface="MS UI Gothic" panose="020B0600070205080204" pitchFamily="34" charset="-128"/>
            </a:endParaRPr>
          </a:p>
        </p:txBody>
      </p:sp>
      <p:sp>
        <p:nvSpPr>
          <p:cNvPr id="5" name="Line Callout 2 4"/>
          <p:cNvSpPr/>
          <p:nvPr/>
        </p:nvSpPr>
        <p:spPr>
          <a:xfrm>
            <a:off x="5525037" y="4018208"/>
            <a:ext cx="3618963" cy="1171977"/>
          </a:xfrm>
          <a:prstGeom prst="borderCallout2">
            <a:avLst>
              <a:gd name="adj1" fmla="val 20492"/>
              <a:gd name="adj2" fmla="val -194"/>
              <a:gd name="adj3" fmla="val 20761"/>
              <a:gd name="adj4" fmla="val -7515"/>
              <a:gd name="adj5" fmla="val 9057"/>
              <a:gd name="adj6" fmla="val -27519"/>
            </a:avLst>
          </a:prstGeom>
          <a:solidFill>
            <a:srgbClr val="F3A303"/>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When the prompt is ready hit on ‘Enter’ and continue as described - The IP configuration of the HP router shall be done according to </a:t>
            </a:r>
            <a:r>
              <a:rPr lang="en-US" sz="1600" dirty="0" smtClean="0">
                <a:solidFill>
                  <a:schemeClr val="tx1"/>
                </a:solidFill>
              </a:rPr>
              <a:t>the tested application</a:t>
            </a:r>
          </a:p>
        </p:txBody>
      </p:sp>
    </p:spTree>
    <p:extLst>
      <p:ext uri="{BB962C8B-B14F-4D97-AF65-F5344CB8AC3E}">
        <p14:creationId xmlns:p14="http://schemas.microsoft.com/office/powerpoint/2010/main" xmlns="" val="1824756724"/>
      </p:ext>
    </p:extLst>
  </p:cSld>
  <p:clrMapOvr>
    <a:masterClrMapping/>
  </p:clrMapOvr>
  <p:transition>
    <p:fade/>
  </p:transition>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Configuring the HP Router</a:t>
            </a:r>
          </a:p>
        </p:txBody>
      </p:sp>
      <p:sp>
        <p:nvSpPr>
          <p:cNvPr id="3" name="Text Placeholder 2"/>
          <p:cNvSpPr>
            <a:spLocks noGrp="1"/>
          </p:cNvSpPr>
          <p:nvPr>
            <p:ph type="body" sz="quarter" idx="10"/>
          </p:nvPr>
        </p:nvSpPr>
        <p:spPr/>
        <p:txBody>
          <a:bodyPr/>
          <a:lstStyle/>
          <a:p>
            <a:endParaRPr lang="en-US"/>
          </a:p>
        </p:txBody>
      </p:sp>
      <p:pic>
        <p:nvPicPr>
          <p:cNvPr id="4" name="Picture 3"/>
          <p:cNvPicPr/>
          <p:nvPr/>
        </p:nvPicPr>
        <p:blipFill>
          <a:blip r:embed="rId2" cstate="print"/>
          <a:srcRect/>
          <a:stretch>
            <a:fillRect/>
          </a:stretch>
        </p:blipFill>
        <p:spPr bwMode="auto">
          <a:xfrm>
            <a:off x="21044" y="2433898"/>
            <a:ext cx="7340958" cy="4375696"/>
          </a:xfrm>
          <a:prstGeom prst="rect">
            <a:avLst/>
          </a:prstGeom>
          <a:noFill/>
          <a:ln w="9525">
            <a:noFill/>
            <a:miter lim="800000"/>
            <a:headEnd/>
            <a:tailEnd/>
          </a:ln>
        </p:spPr>
      </p:pic>
      <p:sp>
        <p:nvSpPr>
          <p:cNvPr id="5" name="Line Callout 2 4"/>
          <p:cNvSpPr/>
          <p:nvPr/>
        </p:nvSpPr>
        <p:spPr>
          <a:xfrm>
            <a:off x="2420411" y="1073301"/>
            <a:ext cx="6723589" cy="1474840"/>
          </a:xfrm>
          <a:prstGeom prst="borderCallout2">
            <a:avLst>
              <a:gd name="adj1" fmla="val 20492"/>
              <a:gd name="adj2" fmla="val -194"/>
              <a:gd name="adj3" fmla="val 20761"/>
              <a:gd name="adj4" fmla="val -7515"/>
              <a:gd name="adj5" fmla="val 98490"/>
              <a:gd name="adj6" fmla="val -27713"/>
            </a:avLst>
          </a:prstGeom>
          <a:solidFill>
            <a:srgbClr val="F3A303"/>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In order to verify that the instance can communicate with the local default gateway – verify that the ping is successful (from the instance CLI</a:t>
            </a:r>
            <a:r>
              <a:rPr lang="en-US" sz="1600" dirty="0" smtClean="0">
                <a:solidFill>
                  <a:schemeClr val="tx1"/>
                </a:solidFill>
              </a:rPr>
              <a:t>).</a:t>
            </a:r>
          </a:p>
          <a:p>
            <a:endParaRPr lang="en-US" sz="1600" dirty="0">
              <a:solidFill>
                <a:schemeClr val="tx1"/>
              </a:solidFill>
            </a:endParaRPr>
          </a:p>
          <a:p>
            <a:r>
              <a:rPr lang="en-US" sz="1600" dirty="0"/>
              <a:t>Once the HP router has connectivity to default GW, it can access thru telnet or SSH sessions (telnet is enabled by default in the pre-configured image demonstrated in this section). </a:t>
            </a:r>
            <a:endParaRPr lang="en-US" sz="1600" dirty="0" smtClean="0">
              <a:solidFill>
                <a:schemeClr val="tx1"/>
              </a:solidFill>
            </a:endParaRPr>
          </a:p>
        </p:txBody>
      </p:sp>
    </p:spTree>
    <p:extLst>
      <p:ext uri="{BB962C8B-B14F-4D97-AF65-F5344CB8AC3E}">
        <p14:creationId xmlns:p14="http://schemas.microsoft.com/office/powerpoint/2010/main" xmlns="" val="1757358104"/>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Removing Default </a:t>
            </a:r>
            <a:r>
              <a:rPr lang="en-US" dirty="0"/>
              <a:t>Configuration</a:t>
            </a:r>
          </a:p>
        </p:txBody>
      </p:sp>
      <p:sp>
        <p:nvSpPr>
          <p:cNvPr id="3" name="Text Placeholder 2"/>
          <p:cNvSpPr>
            <a:spLocks noGrp="1"/>
          </p:cNvSpPr>
          <p:nvPr>
            <p:ph type="body" sz="quarter" idx="10"/>
          </p:nvPr>
        </p:nvSpPr>
        <p:spPr/>
        <p:txBody>
          <a:bodyPr/>
          <a:lstStyle/>
          <a:p>
            <a:r>
              <a:rPr lang="en-US" dirty="0" smtClean="0"/>
              <a:t>The following command will remove the default configuration:</a:t>
            </a:r>
            <a:endParaRPr lang="en-US" dirty="0"/>
          </a:p>
        </p:txBody>
      </p:sp>
      <p:sp>
        <p:nvSpPr>
          <p:cNvPr id="5" name="Rectangle 4"/>
          <p:cNvSpPr/>
          <p:nvPr/>
        </p:nvSpPr>
        <p:spPr>
          <a:xfrm>
            <a:off x="450084" y="1857076"/>
            <a:ext cx="3001570" cy="4832092"/>
          </a:xfrm>
          <a:prstGeom prst="rect">
            <a:avLst/>
          </a:prstGeom>
          <a:solidFill>
            <a:schemeClr val="bg1">
              <a:lumMod val="85000"/>
            </a:schemeClr>
          </a:solidFill>
        </p:spPr>
        <p:txBody>
          <a:bodyPr wrap="square">
            <a:spAutoFit/>
          </a:bodyPr>
          <a:lstStyle/>
          <a:p>
            <a:endParaRPr lang="en-US" sz="1100" dirty="0" smtClean="0"/>
          </a:p>
          <a:p>
            <a:r>
              <a:rPr lang="en-US" sz="1100" dirty="0" smtClean="0"/>
              <a:t>#*************ETX-220A*************</a:t>
            </a:r>
            <a:endParaRPr lang="en-US" sz="1100" dirty="0"/>
          </a:p>
          <a:p>
            <a:endParaRPr lang="en-US" sz="1100" dirty="0"/>
          </a:p>
          <a:p>
            <a:r>
              <a:rPr lang="en-US" sz="1100" dirty="0"/>
              <a:t>configure router 1</a:t>
            </a:r>
          </a:p>
          <a:p>
            <a:r>
              <a:rPr lang="en-US" sz="1100" dirty="0"/>
              <a:t>interface 32</a:t>
            </a:r>
          </a:p>
          <a:p>
            <a:r>
              <a:rPr lang="en-US" sz="1100" b="1" dirty="0"/>
              <a:t>shutdown</a:t>
            </a:r>
          </a:p>
          <a:p>
            <a:r>
              <a:rPr lang="en-US" sz="1100" dirty="0"/>
              <a:t>exit</a:t>
            </a:r>
          </a:p>
          <a:p>
            <a:r>
              <a:rPr lang="en-US" sz="1100" b="1" dirty="0"/>
              <a:t>no interface 32</a:t>
            </a:r>
          </a:p>
          <a:p>
            <a:r>
              <a:rPr lang="en-US" sz="1100" dirty="0"/>
              <a:t>exit </a:t>
            </a:r>
            <a:r>
              <a:rPr lang="en-US" sz="1100" dirty="0" smtClean="0"/>
              <a:t>all</a:t>
            </a:r>
          </a:p>
          <a:p>
            <a:endParaRPr lang="en-US" sz="1100" dirty="0"/>
          </a:p>
          <a:p>
            <a:r>
              <a:rPr lang="en-US" sz="1100" dirty="0" smtClean="0"/>
              <a:t>#*************************************</a:t>
            </a:r>
            <a:endParaRPr lang="en-US" sz="1100" dirty="0"/>
          </a:p>
          <a:p>
            <a:r>
              <a:rPr lang="en-US" sz="1100" dirty="0"/>
              <a:t>configure flows</a:t>
            </a:r>
          </a:p>
          <a:p>
            <a:r>
              <a:rPr lang="en-US" sz="1100" dirty="0"/>
              <a:t>flow </a:t>
            </a:r>
            <a:r>
              <a:rPr lang="en-US" sz="1100" b="1" dirty="0" err="1"/>
              <a:t>mng_access_default_in</a:t>
            </a:r>
            <a:endParaRPr lang="en-US" sz="1100" b="1" dirty="0"/>
          </a:p>
          <a:p>
            <a:r>
              <a:rPr lang="en-US" sz="1100" dirty="0"/>
              <a:t>shutdown</a:t>
            </a:r>
          </a:p>
          <a:p>
            <a:r>
              <a:rPr lang="en-US" sz="1100" dirty="0"/>
              <a:t>exit</a:t>
            </a:r>
          </a:p>
          <a:p>
            <a:r>
              <a:rPr lang="en-US" sz="1100" dirty="0"/>
              <a:t>flow </a:t>
            </a:r>
            <a:r>
              <a:rPr lang="en-US" sz="1100" b="1" dirty="0" err="1"/>
              <a:t>mng_access_default_out</a:t>
            </a:r>
            <a:endParaRPr lang="en-US" sz="1100" b="1" dirty="0"/>
          </a:p>
          <a:p>
            <a:r>
              <a:rPr lang="en-US" sz="1100" dirty="0"/>
              <a:t>shutdown</a:t>
            </a:r>
          </a:p>
          <a:p>
            <a:r>
              <a:rPr lang="en-US" sz="1100" dirty="0"/>
              <a:t>exit</a:t>
            </a:r>
          </a:p>
          <a:p>
            <a:r>
              <a:rPr lang="en-US" sz="1100" dirty="0" smtClean="0"/>
              <a:t>#*************************************</a:t>
            </a:r>
            <a:endParaRPr lang="en-US" sz="1100" dirty="0"/>
          </a:p>
          <a:p>
            <a:r>
              <a:rPr lang="en-US" sz="1100" dirty="0"/>
              <a:t>no flow </a:t>
            </a:r>
            <a:r>
              <a:rPr lang="en-US" sz="1100" dirty="0" err="1"/>
              <a:t>mng_access_default_in</a:t>
            </a:r>
            <a:endParaRPr lang="en-US" sz="1100" dirty="0"/>
          </a:p>
          <a:p>
            <a:r>
              <a:rPr lang="en-US" sz="1100" dirty="0"/>
              <a:t>no flow </a:t>
            </a:r>
            <a:r>
              <a:rPr lang="en-US" sz="1100" dirty="0" err="1"/>
              <a:t>mng_access_default_out</a:t>
            </a:r>
            <a:endParaRPr lang="en-US" sz="1100" dirty="0"/>
          </a:p>
          <a:p>
            <a:r>
              <a:rPr lang="en-US" sz="1100" dirty="0" smtClean="0"/>
              <a:t>#*************************************</a:t>
            </a:r>
            <a:endParaRPr lang="en-US" sz="1100" dirty="0"/>
          </a:p>
          <a:p>
            <a:endParaRPr lang="en-US" sz="1100" dirty="0" smtClean="0"/>
          </a:p>
          <a:p>
            <a:r>
              <a:rPr lang="en-US" sz="1100" dirty="0" smtClean="0"/>
              <a:t>no </a:t>
            </a:r>
            <a:r>
              <a:rPr lang="en-US" sz="1100" dirty="0"/>
              <a:t>classifier-profile </a:t>
            </a:r>
            <a:r>
              <a:rPr lang="en-US" sz="1100" dirty="0" err="1"/>
              <a:t>mng_all</a:t>
            </a:r>
            <a:endParaRPr lang="en-US" sz="1100" dirty="0"/>
          </a:p>
          <a:p>
            <a:r>
              <a:rPr lang="en-US" sz="1100" dirty="0"/>
              <a:t>no classifier-profile </a:t>
            </a:r>
            <a:r>
              <a:rPr lang="en-US" sz="1100" dirty="0" err="1"/>
              <a:t>mng_untagged</a:t>
            </a:r>
            <a:endParaRPr lang="en-US" sz="1100" dirty="0"/>
          </a:p>
          <a:p>
            <a:r>
              <a:rPr lang="en-US" sz="1100" dirty="0"/>
              <a:t>exit all</a:t>
            </a:r>
          </a:p>
          <a:p>
            <a:r>
              <a:rPr lang="en-US" sz="1100" dirty="0" smtClean="0"/>
              <a:t>#**************************************</a:t>
            </a:r>
          </a:p>
          <a:p>
            <a:endParaRPr lang="en-US" sz="1100" dirty="0" smtClean="0"/>
          </a:p>
        </p:txBody>
      </p:sp>
    </p:spTree>
    <p:extLst>
      <p:ext uri="{BB962C8B-B14F-4D97-AF65-F5344CB8AC3E}">
        <p14:creationId xmlns:p14="http://schemas.microsoft.com/office/powerpoint/2010/main" xmlns="" val="3966812599"/>
      </p:ext>
    </p:extLst>
  </p:cSld>
  <p:clrMapOvr>
    <a:masterClrMapping/>
  </p:clrMapOvr>
  <p:transition>
    <p:fade/>
  </p:transition>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TWAMP</a:t>
            </a:r>
            <a:endParaRPr lang="en-US" dirty="0"/>
          </a:p>
        </p:txBody>
      </p:sp>
      <p:sp>
        <p:nvSpPr>
          <p:cNvPr id="6" name="Text Placeholder 5"/>
          <p:cNvSpPr>
            <a:spLocks noGrp="1"/>
          </p:cNvSpPr>
          <p:nvPr>
            <p:ph type="body" sz="quarter" idx="10"/>
          </p:nvPr>
        </p:nvSpPr>
        <p:spPr/>
        <p:txBody>
          <a:bodyPr/>
          <a:lstStyle/>
          <a:p>
            <a:r>
              <a:rPr lang="en-US" dirty="0" smtClean="0"/>
              <a:t>Q4-2015</a:t>
            </a:r>
          </a:p>
        </p:txBody>
      </p:sp>
      <p:sp>
        <p:nvSpPr>
          <p:cNvPr id="11" name="Text Placeholder 10"/>
          <p:cNvSpPr>
            <a:spLocks noGrp="1"/>
          </p:cNvSpPr>
          <p:nvPr>
            <p:ph type="body" sz="quarter" idx="12"/>
          </p:nvPr>
        </p:nvSpPr>
        <p:spPr/>
        <p:txBody>
          <a:bodyPr/>
          <a:lstStyle/>
          <a:p>
            <a:r>
              <a:rPr lang="en-US" b="1" dirty="0" smtClean="0"/>
              <a:t>Technical Seminar</a:t>
            </a:r>
            <a:endParaRPr lang="en-US" b="1" dirty="0"/>
          </a:p>
        </p:txBody>
      </p:sp>
      <p:sp>
        <p:nvSpPr>
          <p:cNvPr id="2" name="Text Placeholder 1"/>
          <p:cNvSpPr>
            <a:spLocks noGrp="1"/>
          </p:cNvSpPr>
          <p:nvPr>
            <p:ph type="body" sz="quarter" idx="13"/>
          </p:nvPr>
        </p:nvSpPr>
        <p:spPr/>
        <p:txBody>
          <a:bodyPr/>
          <a:lstStyle/>
          <a:p>
            <a:r>
              <a:rPr lang="en-US" dirty="0" smtClean="0"/>
              <a:t>SAA Training</a:t>
            </a:r>
            <a:endParaRPr lang="en-US" dirty="0"/>
          </a:p>
        </p:txBody>
      </p:sp>
    </p:spTree>
    <p:extLst>
      <p:ext uri="{BB962C8B-B14F-4D97-AF65-F5344CB8AC3E}">
        <p14:creationId xmlns:p14="http://schemas.microsoft.com/office/powerpoint/2010/main" xmlns="" val="3539491794"/>
      </p:ext>
    </p:extLst>
  </p:cSld>
  <p:clrMapOvr>
    <a:masterClrMapping/>
  </p:clrMapOvr>
  <p:transition>
    <p:fade/>
  </p:transition>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p>
        </p:txBody>
      </p:sp>
      <p:sp>
        <p:nvSpPr>
          <p:cNvPr id="8" name="Text Placeholder 7"/>
          <p:cNvSpPr>
            <a:spLocks noGrp="1"/>
          </p:cNvSpPr>
          <p:nvPr>
            <p:ph type="body" sz="quarter" idx="10"/>
          </p:nvPr>
        </p:nvSpPr>
        <p:spPr/>
        <p:txBody>
          <a:bodyPr/>
          <a:lstStyle/>
          <a:p>
            <a:r>
              <a:rPr lang="en-US" dirty="0" smtClean="0"/>
              <a:t>TWAMP Overview</a:t>
            </a:r>
          </a:p>
          <a:p>
            <a:r>
              <a:rPr lang="en-US" dirty="0" smtClean="0"/>
              <a:t>TWAMP Configuration</a:t>
            </a:r>
          </a:p>
          <a:p>
            <a:r>
              <a:rPr lang="en-US" dirty="0" smtClean="0"/>
              <a:t>PM Controlled session - IP Monitoring </a:t>
            </a:r>
          </a:p>
          <a:p>
            <a:pPr lvl="1"/>
            <a:endParaRPr lang="en-US" dirty="0" smtClean="0"/>
          </a:p>
          <a:p>
            <a:pPr marL="0" indent="0">
              <a:buNone/>
            </a:pPr>
            <a:endParaRPr lang="en-US" dirty="0"/>
          </a:p>
        </p:txBody>
      </p:sp>
      <p:sp>
        <p:nvSpPr>
          <p:cNvPr id="4" name="Freeform 9"/>
          <p:cNvSpPr>
            <a:spLocks/>
          </p:cNvSpPr>
          <p:nvPr/>
        </p:nvSpPr>
        <p:spPr bwMode="auto">
          <a:xfrm>
            <a:off x="5269895" y="3454659"/>
            <a:ext cx="3652290" cy="2959994"/>
          </a:xfrm>
          <a:custGeom>
            <a:avLst/>
            <a:gdLst/>
            <a:ahLst/>
            <a:cxnLst>
              <a:cxn ang="0">
                <a:pos x="5568" y="4034"/>
              </a:cxn>
              <a:cxn ang="0">
                <a:pos x="5567" y="4067"/>
              </a:cxn>
              <a:cxn ang="0">
                <a:pos x="5561" y="4098"/>
              </a:cxn>
              <a:cxn ang="0">
                <a:pos x="5553" y="4127"/>
              </a:cxn>
              <a:cxn ang="0">
                <a:pos x="5542" y="4156"/>
              </a:cxn>
              <a:cxn ang="0">
                <a:pos x="5513" y="4207"/>
              </a:cxn>
              <a:cxn ang="0">
                <a:pos x="5474" y="4250"/>
              </a:cxn>
              <a:cxn ang="0">
                <a:pos x="5427" y="4284"/>
              </a:cxn>
              <a:cxn ang="0">
                <a:pos x="5373" y="4307"/>
              </a:cxn>
              <a:cxn ang="0">
                <a:pos x="5343" y="4315"/>
              </a:cxn>
              <a:cxn ang="0">
                <a:pos x="5312" y="4319"/>
              </a:cxn>
              <a:cxn ang="0">
                <a:pos x="5280" y="4320"/>
              </a:cxn>
              <a:cxn ang="0">
                <a:pos x="5247" y="4317"/>
              </a:cxn>
              <a:cxn ang="0">
                <a:pos x="321" y="3704"/>
              </a:cxn>
              <a:cxn ang="0">
                <a:pos x="287" y="3699"/>
              </a:cxn>
              <a:cxn ang="0">
                <a:pos x="225" y="3677"/>
              </a:cxn>
              <a:cxn ang="0">
                <a:pos x="167" y="3646"/>
              </a:cxn>
              <a:cxn ang="0">
                <a:pos x="117" y="3604"/>
              </a:cxn>
              <a:cxn ang="0">
                <a:pos x="73" y="3556"/>
              </a:cxn>
              <a:cxn ang="0">
                <a:pos x="39" y="3499"/>
              </a:cxn>
              <a:cxn ang="0">
                <a:pos x="13" y="3439"/>
              </a:cxn>
              <a:cxn ang="0">
                <a:pos x="1" y="3374"/>
              </a:cxn>
              <a:cxn ang="0">
                <a:pos x="0" y="3342"/>
              </a:cxn>
              <a:cxn ang="0">
                <a:pos x="0" y="454"/>
              </a:cxn>
              <a:cxn ang="0">
                <a:pos x="1" y="422"/>
              </a:cxn>
              <a:cxn ang="0">
                <a:pos x="7" y="389"/>
              </a:cxn>
              <a:cxn ang="0">
                <a:pos x="26" y="329"/>
              </a:cxn>
              <a:cxn ang="0">
                <a:pos x="55" y="272"/>
              </a:cxn>
              <a:cxn ang="0">
                <a:pos x="94" y="224"/>
              </a:cxn>
              <a:cxn ang="0">
                <a:pos x="143" y="183"/>
              </a:cxn>
              <a:cxn ang="0">
                <a:pos x="197" y="152"/>
              </a:cxn>
              <a:cxn ang="0">
                <a:pos x="257" y="132"/>
              </a:cxn>
              <a:cxn ang="0">
                <a:pos x="290" y="125"/>
              </a:cxn>
              <a:cxn ang="0">
                <a:pos x="322" y="123"/>
              </a:cxn>
              <a:cxn ang="0">
                <a:pos x="5245" y="0"/>
              </a:cxn>
              <a:cxn ang="0">
                <a:pos x="5278" y="0"/>
              </a:cxn>
              <a:cxn ang="0">
                <a:pos x="5311" y="4"/>
              </a:cxn>
              <a:cxn ang="0">
                <a:pos x="5371" y="22"/>
              </a:cxn>
              <a:cxn ang="0">
                <a:pos x="5425" y="50"/>
              </a:cxn>
              <a:cxn ang="0">
                <a:pos x="5474" y="89"/>
              </a:cxn>
              <a:cxn ang="0">
                <a:pos x="5513" y="136"/>
              </a:cxn>
              <a:cxn ang="0">
                <a:pos x="5542" y="190"/>
              </a:cxn>
              <a:cxn ang="0">
                <a:pos x="5561" y="249"/>
              </a:cxn>
              <a:cxn ang="0">
                <a:pos x="5567" y="282"/>
              </a:cxn>
              <a:cxn ang="0">
                <a:pos x="5568" y="314"/>
              </a:cxn>
            </a:cxnLst>
            <a:rect l="0" t="0" r="r" b="b"/>
            <a:pathLst>
              <a:path w="5568" h="4320">
                <a:moveTo>
                  <a:pt x="5568" y="4034"/>
                </a:moveTo>
                <a:lnTo>
                  <a:pt x="5568" y="4034"/>
                </a:lnTo>
                <a:lnTo>
                  <a:pt x="5568" y="4051"/>
                </a:lnTo>
                <a:lnTo>
                  <a:pt x="5567" y="4067"/>
                </a:lnTo>
                <a:lnTo>
                  <a:pt x="5564" y="4083"/>
                </a:lnTo>
                <a:lnTo>
                  <a:pt x="5561" y="4098"/>
                </a:lnTo>
                <a:lnTo>
                  <a:pt x="5559" y="4112"/>
                </a:lnTo>
                <a:lnTo>
                  <a:pt x="5553" y="4127"/>
                </a:lnTo>
                <a:lnTo>
                  <a:pt x="5549" y="4142"/>
                </a:lnTo>
                <a:lnTo>
                  <a:pt x="5542" y="4156"/>
                </a:lnTo>
                <a:lnTo>
                  <a:pt x="5529" y="4183"/>
                </a:lnTo>
                <a:lnTo>
                  <a:pt x="5513" y="4207"/>
                </a:lnTo>
                <a:lnTo>
                  <a:pt x="5495" y="4230"/>
                </a:lnTo>
                <a:lnTo>
                  <a:pt x="5474" y="4250"/>
                </a:lnTo>
                <a:lnTo>
                  <a:pt x="5451" y="4269"/>
                </a:lnTo>
                <a:lnTo>
                  <a:pt x="5427" y="4284"/>
                </a:lnTo>
                <a:lnTo>
                  <a:pt x="5400" y="4297"/>
                </a:lnTo>
                <a:lnTo>
                  <a:pt x="5373" y="4307"/>
                </a:lnTo>
                <a:lnTo>
                  <a:pt x="5358" y="4311"/>
                </a:lnTo>
                <a:lnTo>
                  <a:pt x="5343" y="4315"/>
                </a:lnTo>
                <a:lnTo>
                  <a:pt x="5327" y="4317"/>
                </a:lnTo>
                <a:lnTo>
                  <a:pt x="5312" y="4319"/>
                </a:lnTo>
                <a:lnTo>
                  <a:pt x="5296" y="4320"/>
                </a:lnTo>
                <a:lnTo>
                  <a:pt x="5280" y="4320"/>
                </a:lnTo>
                <a:lnTo>
                  <a:pt x="5263" y="4319"/>
                </a:lnTo>
                <a:lnTo>
                  <a:pt x="5247" y="4317"/>
                </a:lnTo>
                <a:lnTo>
                  <a:pt x="321" y="3704"/>
                </a:lnTo>
                <a:lnTo>
                  <a:pt x="321" y="3704"/>
                </a:lnTo>
                <a:lnTo>
                  <a:pt x="303" y="3702"/>
                </a:lnTo>
                <a:lnTo>
                  <a:pt x="287" y="3699"/>
                </a:lnTo>
                <a:lnTo>
                  <a:pt x="256" y="3689"/>
                </a:lnTo>
                <a:lnTo>
                  <a:pt x="225" y="3677"/>
                </a:lnTo>
                <a:lnTo>
                  <a:pt x="195" y="3664"/>
                </a:lnTo>
                <a:lnTo>
                  <a:pt x="167" y="3646"/>
                </a:lnTo>
                <a:lnTo>
                  <a:pt x="141" y="3626"/>
                </a:lnTo>
                <a:lnTo>
                  <a:pt x="117" y="3604"/>
                </a:lnTo>
                <a:lnTo>
                  <a:pt x="94" y="3582"/>
                </a:lnTo>
                <a:lnTo>
                  <a:pt x="73" y="3556"/>
                </a:lnTo>
                <a:lnTo>
                  <a:pt x="54" y="3528"/>
                </a:lnTo>
                <a:lnTo>
                  <a:pt x="39" y="3499"/>
                </a:lnTo>
                <a:lnTo>
                  <a:pt x="24" y="3470"/>
                </a:lnTo>
                <a:lnTo>
                  <a:pt x="13" y="3439"/>
                </a:lnTo>
                <a:lnTo>
                  <a:pt x="7" y="3406"/>
                </a:lnTo>
                <a:lnTo>
                  <a:pt x="1" y="3374"/>
                </a:lnTo>
                <a:lnTo>
                  <a:pt x="0" y="3358"/>
                </a:lnTo>
                <a:lnTo>
                  <a:pt x="0" y="3342"/>
                </a:lnTo>
                <a:lnTo>
                  <a:pt x="0" y="454"/>
                </a:lnTo>
                <a:lnTo>
                  <a:pt x="0" y="454"/>
                </a:lnTo>
                <a:lnTo>
                  <a:pt x="0" y="438"/>
                </a:lnTo>
                <a:lnTo>
                  <a:pt x="1" y="422"/>
                </a:lnTo>
                <a:lnTo>
                  <a:pt x="3" y="406"/>
                </a:lnTo>
                <a:lnTo>
                  <a:pt x="7" y="389"/>
                </a:lnTo>
                <a:lnTo>
                  <a:pt x="15" y="358"/>
                </a:lnTo>
                <a:lnTo>
                  <a:pt x="26" y="329"/>
                </a:lnTo>
                <a:lnTo>
                  <a:pt x="39" y="299"/>
                </a:lnTo>
                <a:lnTo>
                  <a:pt x="55" y="272"/>
                </a:lnTo>
                <a:lnTo>
                  <a:pt x="74" y="248"/>
                </a:lnTo>
                <a:lnTo>
                  <a:pt x="94" y="224"/>
                </a:lnTo>
                <a:lnTo>
                  <a:pt x="117" y="202"/>
                </a:lnTo>
                <a:lnTo>
                  <a:pt x="143" y="183"/>
                </a:lnTo>
                <a:lnTo>
                  <a:pt x="168" y="166"/>
                </a:lnTo>
                <a:lnTo>
                  <a:pt x="197" y="152"/>
                </a:lnTo>
                <a:lnTo>
                  <a:pt x="226" y="140"/>
                </a:lnTo>
                <a:lnTo>
                  <a:pt x="257" y="132"/>
                </a:lnTo>
                <a:lnTo>
                  <a:pt x="274" y="128"/>
                </a:lnTo>
                <a:lnTo>
                  <a:pt x="290" y="125"/>
                </a:lnTo>
                <a:lnTo>
                  <a:pt x="306" y="124"/>
                </a:lnTo>
                <a:lnTo>
                  <a:pt x="322" y="123"/>
                </a:lnTo>
                <a:lnTo>
                  <a:pt x="5245" y="0"/>
                </a:lnTo>
                <a:lnTo>
                  <a:pt x="5245" y="0"/>
                </a:lnTo>
                <a:lnTo>
                  <a:pt x="5262" y="0"/>
                </a:lnTo>
                <a:lnTo>
                  <a:pt x="5278" y="0"/>
                </a:lnTo>
                <a:lnTo>
                  <a:pt x="5294" y="1"/>
                </a:lnTo>
                <a:lnTo>
                  <a:pt x="5311" y="4"/>
                </a:lnTo>
                <a:lnTo>
                  <a:pt x="5342" y="12"/>
                </a:lnTo>
                <a:lnTo>
                  <a:pt x="5371" y="22"/>
                </a:lnTo>
                <a:lnTo>
                  <a:pt x="5398" y="35"/>
                </a:lnTo>
                <a:lnTo>
                  <a:pt x="5425" y="50"/>
                </a:lnTo>
                <a:lnTo>
                  <a:pt x="5451" y="69"/>
                </a:lnTo>
                <a:lnTo>
                  <a:pt x="5474" y="89"/>
                </a:lnTo>
                <a:lnTo>
                  <a:pt x="5494" y="110"/>
                </a:lnTo>
                <a:lnTo>
                  <a:pt x="5513" y="136"/>
                </a:lnTo>
                <a:lnTo>
                  <a:pt x="5529" y="162"/>
                </a:lnTo>
                <a:lnTo>
                  <a:pt x="5542" y="190"/>
                </a:lnTo>
                <a:lnTo>
                  <a:pt x="5553" y="220"/>
                </a:lnTo>
                <a:lnTo>
                  <a:pt x="5561" y="249"/>
                </a:lnTo>
                <a:lnTo>
                  <a:pt x="5564" y="265"/>
                </a:lnTo>
                <a:lnTo>
                  <a:pt x="5567" y="282"/>
                </a:lnTo>
                <a:lnTo>
                  <a:pt x="5568" y="298"/>
                </a:lnTo>
                <a:lnTo>
                  <a:pt x="5568" y="314"/>
                </a:lnTo>
                <a:lnTo>
                  <a:pt x="5568" y="4034"/>
                </a:lnTo>
                <a:close/>
              </a:path>
            </a:pathLst>
          </a:custGeom>
          <a:blipFill>
            <a:blip r:embed="rId2" cstate="print"/>
            <a:stretch>
              <a:fillRect/>
            </a:stretch>
          </a:blipFill>
          <a:ln w="9525">
            <a:noFill/>
            <a:round/>
            <a:headEnd/>
            <a:tailEnd/>
          </a:ln>
          <a:effectLst>
            <a:outerShdw blurRad="127000" dist="1270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pic>
        <p:nvPicPr>
          <p:cNvPr id="5" name="Picture 2"/>
          <p:cNvPicPr>
            <a:picLocks noChangeAspect="1" noChangeArrowheads="1"/>
          </p:cNvPicPr>
          <p:nvPr/>
        </p:nvPicPr>
        <p:blipFill>
          <a:blip r:embed="rId3" cstate="print"/>
          <a:srcRect/>
          <a:stretch>
            <a:fillRect/>
          </a:stretch>
        </p:blipFill>
        <p:spPr bwMode="auto">
          <a:xfrm>
            <a:off x="7953804" y="1081292"/>
            <a:ext cx="1126462" cy="457200"/>
          </a:xfrm>
          <a:prstGeom prst="rect">
            <a:avLst/>
          </a:prstGeom>
          <a:noFill/>
          <a:ln w="9525">
            <a:noFill/>
            <a:miter lim="800000"/>
            <a:headEnd/>
            <a:tailEnd/>
          </a:ln>
        </p:spPr>
      </p:pic>
    </p:spTree>
    <p:extLst>
      <p:ext uri="{BB962C8B-B14F-4D97-AF65-F5344CB8AC3E}">
        <p14:creationId xmlns:p14="http://schemas.microsoft.com/office/powerpoint/2010/main" xmlns="" val="799917641"/>
      </p:ext>
    </p:extLst>
  </p:cSld>
  <p:clrMapOvr>
    <a:masterClrMapping/>
  </p:clrMapOvr>
  <p:transition>
    <p:fade/>
  </p:transition>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dirty="0" smtClean="0"/>
              <a:t>TWAMP Overview</a:t>
            </a:r>
            <a:endParaRPr lang="en-US" dirty="0"/>
          </a:p>
        </p:txBody>
      </p:sp>
      <p:sp>
        <p:nvSpPr>
          <p:cNvPr id="3" name="Freeform 5"/>
          <p:cNvSpPr>
            <a:spLocks/>
          </p:cNvSpPr>
          <p:nvPr/>
        </p:nvSpPr>
        <p:spPr bwMode="auto">
          <a:xfrm>
            <a:off x="4470573" y="3327892"/>
            <a:ext cx="4308475" cy="3248025"/>
          </a:xfrm>
          <a:custGeom>
            <a:avLst/>
            <a:gdLst/>
            <a:ahLst/>
            <a:cxnLst>
              <a:cxn ang="0">
                <a:pos x="0" y="1556"/>
              </a:cxn>
              <a:cxn ang="0">
                <a:pos x="4" y="1604"/>
              </a:cxn>
              <a:cxn ang="0">
                <a:pos x="18" y="1650"/>
              </a:cxn>
              <a:cxn ang="0">
                <a:pos x="40" y="1694"/>
              </a:cxn>
              <a:cxn ang="0">
                <a:pos x="70" y="1732"/>
              </a:cxn>
              <a:cxn ang="0">
                <a:pos x="104" y="1766"/>
              </a:cxn>
              <a:cxn ang="0">
                <a:pos x="146" y="1792"/>
              </a:cxn>
              <a:cxn ang="0">
                <a:pos x="190" y="1810"/>
              </a:cxn>
              <a:cxn ang="0">
                <a:pos x="238" y="1820"/>
              </a:cxn>
              <a:cxn ang="0">
                <a:pos x="2474" y="2044"/>
              </a:cxn>
              <a:cxn ang="0">
                <a:pos x="2522" y="2044"/>
              </a:cxn>
              <a:cxn ang="0">
                <a:pos x="2568" y="2034"/>
              </a:cxn>
              <a:cxn ang="0">
                <a:pos x="2608" y="2016"/>
              </a:cxn>
              <a:cxn ang="0">
                <a:pos x="2644" y="1992"/>
              </a:cxn>
              <a:cxn ang="0">
                <a:pos x="2672" y="1958"/>
              </a:cxn>
              <a:cxn ang="0">
                <a:pos x="2694" y="1920"/>
              </a:cxn>
              <a:cxn ang="0">
                <a:pos x="2708" y="1876"/>
              </a:cxn>
              <a:cxn ang="0">
                <a:pos x="2714" y="1828"/>
              </a:cxn>
              <a:cxn ang="0">
                <a:pos x="2714" y="240"/>
              </a:cxn>
              <a:cxn ang="0">
                <a:pos x="2708" y="192"/>
              </a:cxn>
              <a:cxn ang="0">
                <a:pos x="2694" y="148"/>
              </a:cxn>
              <a:cxn ang="0">
                <a:pos x="2672" y="106"/>
              </a:cxn>
              <a:cxn ang="0">
                <a:pos x="2642" y="72"/>
              </a:cxn>
              <a:cxn ang="0">
                <a:pos x="2608" y="42"/>
              </a:cxn>
              <a:cxn ang="0">
                <a:pos x="2566" y="20"/>
              </a:cxn>
              <a:cxn ang="0">
                <a:pos x="2522" y="6"/>
              </a:cxn>
              <a:cxn ang="0">
                <a:pos x="2474" y="0"/>
              </a:cxn>
              <a:cxn ang="0">
                <a:pos x="238" y="0"/>
              </a:cxn>
              <a:cxn ang="0">
                <a:pos x="190" y="6"/>
              </a:cxn>
              <a:cxn ang="0">
                <a:pos x="146" y="20"/>
              </a:cxn>
              <a:cxn ang="0">
                <a:pos x="106" y="42"/>
              </a:cxn>
              <a:cxn ang="0">
                <a:pos x="70" y="72"/>
              </a:cxn>
              <a:cxn ang="0">
                <a:pos x="40" y="106"/>
              </a:cxn>
              <a:cxn ang="0">
                <a:pos x="18" y="148"/>
              </a:cxn>
              <a:cxn ang="0">
                <a:pos x="4" y="192"/>
              </a:cxn>
              <a:cxn ang="0">
                <a:pos x="0" y="240"/>
              </a:cxn>
            </a:cxnLst>
            <a:rect l="0" t="0" r="r" b="b"/>
            <a:pathLst>
              <a:path w="2714" h="2046">
                <a:moveTo>
                  <a:pt x="0" y="1556"/>
                </a:moveTo>
                <a:lnTo>
                  <a:pt x="0" y="1556"/>
                </a:lnTo>
                <a:lnTo>
                  <a:pt x="0" y="1580"/>
                </a:lnTo>
                <a:lnTo>
                  <a:pt x="4" y="1604"/>
                </a:lnTo>
                <a:lnTo>
                  <a:pt x="10" y="1628"/>
                </a:lnTo>
                <a:lnTo>
                  <a:pt x="18" y="1650"/>
                </a:lnTo>
                <a:lnTo>
                  <a:pt x="28" y="1672"/>
                </a:lnTo>
                <a:lnTo>
                  <a:pt x="40" y="1694"/>
                </a:lnTo>
                <a:lnTo>
                  <a:pt x="54" y="1714"/>
                </a:lnTo>
                <a:lnTo>
                  <a:pt x="70" y="1732"/>
                </a:lnTo>
                <a:lnTo>
                  <a:pt x="86" y="1750"/>
                </a:lnTo>
                <a:lnTo>
                  <a:pt x="104" y="1766"/>
                </a:lnTo>
                <a:lnTo>
                  <a:pt x="124" y="1780"/>
                </a:lnTo>
                <a:lnTo>
                  <a:pt x="146" y="1792"/>
                </a:lnTo>
                <a:lnTo>
                  <a:pt x="166" y="1802"/>
                </a:lnTo>
                <a:lnTo>
                  <a:pt x="190" y="1810"/>
                </a:lnTo>
                <a:lnTo>
                  <a:pt x="214" y="1816"/>
                </a:lnTo>
                <a:lnTo>
                  <a:pt x="238" y="1820"/>
                </a:lnTo>
                <a:lnTo>
                  <a:pt x="2474" y="2044"/>
                </a:lnTo>
                <a:lnTo>
                  <a:pt x="2474" y="2044"/>
                </a:lnTo>
                <a:lnTo>
                  <a:pt x="2500" y="2046"/>
                </a:lnTo>
                <a:lnTo>
                  <a:pt x="2522" y="2044"/>
                </a:lnTo>
                <a:lnTo>
                  <a:pt x="2546" y="2040"/>
                </a:lnTo>
                <a:lnTo>
                  <a:pt x="2568" y="2034"/>
                </a:lnTo>
                <a:lnTo>
                  <a:pt x="2588" y="2026"/>
                </a:lnTo>
                <a:lnTo>
                  <a:pt x="2608" y="2016"/>
                </a:lnTo>
                <a:lnTo>
                  <a:pt x="2626" y="2004"/>
                </a:lnTo>
                <a:lnTo>
                  <a:pt x="2644" y="1992"/>
                </a:lnTo>
                <a:lnTo>
                  <a:pt x="2658" y="1976"/>
                </a:lnTo>
                <a:lnTo>
                  <a:pt x="2672" y="1958"/>
                </a:lnTo>
                <a:lnTo>
                  <a:pt x="2684" y="1940"/>
                </a:lnTo>
                <a:lnTo>
                  <a:pt x="2694" y="1920"/>
                </a:lnTo>
                <a:lnTo>
                  <a:pt x="2702" y="1898"/>
                </a:lnTo>
                <a:lnTo>
                  <a:pt x="2708" y="1876"/>
                </a:lnTo>
                <a:lnTo>
                  <a:pt x="2712" y="1854"/>
                </a:lnTo>
                <a:lnTo>
                  <a:pt x="2714" y="1828"/>
                </a:lnTo>
                <a:lnTo>
                  <a:pt x="2714" y="240"/>
                </a:lnTo>
                <a:lnTo>
                  <a:pt x="2714" y="240"/>
                </a:lnTo>
                <a:lnTo>
                  <a:pt x="2712" y="216"/>
                </a:lnTo>
                <a:lnTo>
                  <a:pt x="2708" y="192"/>
                </a:lnTo>
                <a:lnTo>
                  <a:pt x="2702" y="170"/>
                </a:lnTo>
                <a:lnTo>
                  <a:pt x="2694" y="148"/>
                </a:lnTo>
                <a:lnTo>
                  <a:pt x="2684" y="126"/>
                </a:lnTo>
                <a:lnTo>
                  <a:pt x="2672" y="106"/>
                </a:lnTo>
                <a:lnTo>
                  <a:pt x="2658" y="88"/>
                </a:lnTo>
                <a:lnTo>
                  <a:pt x="2642" y="72"/>
                </a:lnTo>
                <a:lnTo>
                  <a:pt x="2626" y="56"/>
                </a:lnTo>
                <a:lnTo>
                  <a:pt x="2608" y="42"/>
                </a:lnTo>
                <a:lnTo>
                  <a:pt x="2588" y="30"/>
                </a:lnTo>
                <a:lnTo>
                  <a:pt x="2566" y="20"/>
                </a:lnTo>
                <a:lnTo>
                  <a:pt x="2544" y="12"/>
                </a:lnTo>
                <a:lnTo>
                  <a:pt x="2522" y="6"/>
                </a:lnTo>
                <a:lnTo>
                  <a:pt x="2498" y="2"/>
                </a:lnTo>
                <a:lnTo>
                  <a:pt x="2474" y="0"/>
                </a:lnTo>
                <a:lnTo>
                  <a:pt x="238" y="0"/>
                </a:lnTo>
                <a:lnTo>
                  <a:pt x="238" y="0"/>
                </a:lnTo>
                <a:lnTo>
                  <a:pt x="214" y="2"/>
                </a:lnTo>
                <a:lnTo>
                  <a:pt x="190" y="6"/>
                </a:lnTo>
                <a:lnTo>
                  <a:pt x="168" y="12"/>
                </a:lnTo>
                <a:lnTo>
                  <a:pt x="146" y="20"/>
                </a:lnTo>
                <a:lnTo>
                  <a:pt x="124" y="30"/>
                </a:lnTo>
                <a:lnTo>
                  <a:pt x="106" y="42"/>
                </a:lnTo>
                <a:lnTo>
                  <a:pt x="86" y="56"/>
                </a:lnTo>
                <a:lnTo>
                  <a:pt x="70" y="72"/>
                </a:lnTo>
                <a:lnTo>
                  <a:pt x="54" y="88"/>
                </a:lnTo>
                <a:lnTo>
                  <a:pt x="40" y="106"/>
                </a:lnTo>
                <a:lnTo>
                  <a:pt x="28" y="126"/>
                </a:lnTo>
                <a:lnTo>
                  <a:pt x="18" y="148"/>
                </a:lnTo>
                <a:lnTo>
                  <a:pt x="10" y="170"/>
                </a:lnTo>
                <a:lnTo>
                  <a:pt x="4" y="192"/>
                </a:lnTo>
                <a:lnTo>
                  <a:pt x="0" y="216"/>
                </a:lnTo>
                <a:lnTo>
                  <a:pt x="0" y="240"/>
                </a:lnTo>
                <a:lnTo>
                  <a:pt x="0" y="1556"/>
                </a:lnTo>
                <a:close/>
              </a:path>
            </a:pathLst>
          </a:custGeom>
          <a:blipFill>
            <a:blip r:embed="rId2" cstate="print"/>
            <a:stretch>
              <a:fillRect/>
            </a:stretch>
          </a:blipFill>
          <a:ln w="9525">
            <a:noFill/>
            <a:round/>
            <a:headEnd/>
            <a:tailEnd/>
          </a:ln>
          <a:effectLst>
            <a:outerShdw blurRad="228600" dist="152400" dir="4200000" algn="tl" rotWithShape="0">
              <a:prstClr val="black">
                <a:alpha val="50000"/>
              </a:prstClr>
            </a:outerShdw>
          </a:effectLst>
        </p:spPr>
        <p:txBody>
          <a:bodyPr vert="horz" wrap="square" lIns="91440" tIns="45720" rIns="91440" bIns="45720" numCol="1" anchor="t" anchorCtr="0" compatLnSpc="1">
            <a:prstTxWarp prst="textNoShape">
              <a:avLst/>
            </a:prstTxWarp>
          </a:bodyPr>
          <a:lstStyle/>
          <a:p>
            <a:pPr marL="0" algn="l" defTabSz="914400" rtl="0" eaLnBrk="1" latinLnBrk="0" hangingPunct="1"/>
            <a:endParaRPr lang="en-US" sz="1800" kern="1200">
              <a:solidFill>
                <a:schemeClr val="tx1"/>
              </a:solidFill>
              <a:latin typeface="+mn-lt"/>
              <a:ea typeface="+mn-ea"/>
              <a:cs typeface="+mn-cs"/>
            </a:endParaRPr>
          </a:p>
        </p:txBody>
      </p:sp>
    </p:spTree>
    <p:extLst>
      <p:ext uri="{BB962C8B-B14F-4D97-AF65-F5344CB8AC3E}">
        <p14:creationId xmlns:p14="http://schemas.microsoft.com/office/powerpoint/2010/main" xmlns="" val="2081703689"/>
      </p:ext>
    </p:extLst>
  </p:cSld>
  <p:clrMapOvr>
    <a:masterClrMapping/>
  </p:clrMapOvr>
  <p:transition>
    <p:fade/>
  </p:transition>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Introducing TWAMP – </a:t>
            </a:r>
            <a:br>
              <a:rPr lang="en-US" dirty="0" smtClean="0"/>
            </a:br>
            <a:r>
              <a:rPr lang="en-US" sz="2800" dirty="0" smtClean="0"/>
              <a:t>Two-Way Active Measurement Protocol</a:t>
            </a:r>
            <a:endParaRPr lang="en-US" dirty="0"/>
          </a:p>
        </p:txBody>
      </p:sp>
      <p:sp>
        <p:nvSpPr>
          <p:cNvPr id="41" name="Text Placeholder 40"/>
          <p:cNvSpPr>
            <a:spLocks noGrp="1"/>
          </p:cNvSpPr>
          <p:nvPr>
            <p:ph type="body" sz="quarter" idx="10"/>
          </p:nvPr>
        </p:nvSpPr>
        <p:spPr/>
        <p:txBody>
          <a:bodyPr/>
          <a:lstStyle/>
          <a:p>
            <a:r>
              <a:rPr lang="en-US" dirty="0" smtClean="0"/>
              <a:t>802.1ag and Y.1731 are blocked in L3 networks</a:t>
            </a:r>
          </a:p>
          <a:p>
            <a:r>
              <a:rPr lang="en-US" dirty="0" smtClean="0"/>
              <a:t>TWAMP allows PM over L3 networks</a:t>
            </a:r>
          </a:p>
          <a:p>
            <a:pPr lvl="1"/>
            <a:r>
              <a:rPr lang="en-US" dirty="0" smtClean="0"/>
              <a:t>ETX and MiNID implementation: RFC-5357 TWAMP light</a:t>
            </a:r>
          </a:p>
          <a:p>
            <a:r>
              <a:rPr lang="en-US" dirty="0" smtClean="0"/>
              <a:t>TWAMP also operates over L2 networks</a:t>
            </a:r>
          </a:p>
        </p:txBody>
      </p:sp>
      <p:cxnSp>
        <p:nvCxnSpPr>
          <p:cNvPr id="42" name="Straight Arrow Connector 41"/>
          <p:cNvCxnSpPr/>
          <p:nvPr/>
        </p:nvCxnSpPr>
        <p:spPr>
          <a:xfrm flipH="1">
            <a:off x="4793196" y="5005652"/>
            <a:ext cx="2170708" cy="622859"/>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1893379" y="5005652"/>
            <a:ext cx="2381656" cy="622859"/>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4" name="Rounded Rectangle 43"/>
          <p:cNvSpPr/>
          <p:nvPr/>
        </p:nvSpPr>
        <p:spPr>
          <a:xfrm>
            <a:off x="721519" y="4319851"/>
            <a:ext cx="1407119" cy="736092"/>
          </a:xfrm>
          <a:prstGeom prst="roundRect">
            <a:avLst/>
          </a:prstGeom>
          <a:solidFill>
            <a:schemeClr val="bg1"/>
          </a:solidFill>
          <a:ln w="38100">
            <a:solidFill>
              <a:srgbClr val="969594"/>
            </a:solid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a:endParaRPr lang="en-US" b="1"/>
          </a:p>
        </p:txBody>
      </p:sp>
      <p:sp>
        <p:nvSpPr>
          <p:cNvPr id="45" name="Rounded Rectangle 44"/>
          <p:cNvSpPr/>
          <p:nvPr/>
        </p:nvSpPr>
        <p:spPr>
          <a:xfrm>
            <a:off x="6888971" y="4319851"/>
            <a:ext cx="1524000" cy="762000"/>
          </a:xfrm>
          <a:prstGeom prst="roundRect">
            <a:avLst/>
          </a:prstGeom>
          <a:solidFill>
            <a:schemeClr val="bg1"/>
          </a:solidFill>
          <a:ln w="38100">
            <a:solidFill>
              <a:srgbClr val="969594"/>
            </a:solid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a:endParaRPr lang="en-US" b="1"/>
          </a:p>
        </p:txBody>
      </p:sp>
      <p:sp>
        <p:nvSpPr>
          <p:cNvPr id="46" name="Line 111"/>
          <p:cNvSpPr>
            <a:spLocks noChangeShapeType="1"/>
          </p:cNvSpPr>
          <p:nvPr/>
        </p:nvSpPr>
        <p:spPr bwMode="auto">
          <a:xfrm flipV="1">
            <a:off x="1027321" y="4700851"/>
            <a:ext cx="6949440" cy="16894"/>
          </a:xfrm>
          <a:prstGeom prst="line">
            <a:avLst/>
          </a:prstGeom>
          <a:ln w="19050">
            <a:solidFill>
              <a:srgbClr val="4D4948"/>
            </a:solidFill>
          </a:ln>
        </p:spPr>
        <p:style>
          <a:lnRef idx="1">
            <a:schemeClr val="accent1"/>
          </a:lnRef>
          <a:fillRef idx="0">
            <a:schemeClr val="accent1"/>
          </a:fillRef>
          <a:effectRef idx="0">
            <a:schemeClr val="accent1"/>
          </a:effectRef>
          <a:fontRef idx="minor">
            <a:schemeClr val="tx1"/>
          </a:fontRef>
        </p:style>
        <p:txBody>
          <a:bodyPr lIns="91374" tIns="45688" rIns="91374" bIns="45688"/>
          <a:lstStyle/>
          <a:p>
            <a:pPr algn="ctr"/>
            <a:endParaRPr lang="en-US" b="1">
              <a:latin typeface="+mn-lt"/>
            </a:endParaRPr>
          </a:p>
        </p:txBody>
      </p:sp>
      <p:sp>
        <p:nvSpPr>
          <p:cNvPr id="47" name="Text Box 122"/>
          <p:cNvSpPr txBox="1">
            <a:spLocks noChangeArrowheads="1"/>
          </p:cNvSpPr>
          <p:nvPr/>
        </p:nvSpPr>
        <p:spPr bwMode="auto">
          <a:xfrm>
            <a:off x="6742324" y="4395032"/>
            <a:ext cx="665307" cy="399762"/>
          </a:xfrm>
          <a:prstGeom prst="rect">
            <a:avLst/>
          </a:prstGeom>
          <a:noFill/>
          <a:ln w="12700">
            <a:noFill/>
            <a:miter lim="800000"/>
            <a:headEnd/>
            <a:tailEnd/>
          </a:ln>
        </p:spPr>
        <p:txBody>
          <a:bodyPr wrap="none" lIns="91317" tIns="45659" rIns="91317" bIns="45659"/>
          <a:lstStyle/>
          <a:p>
            <a:pPr algn="ctr"/>
            <a:endParaRPr lang="en-US" sz="1000" b="1" dirty="0"/>
          </a:p>
        </p:txBody>
      </p:sp>
      <p:sp>
        <p:nvSpPr>
          <p:cNvPr id="48" name="Text Box 133"/>
          <p:cNvSpPr txBox="1">
            <a:spLocks noChangeArrowheads="1"/>
          </p:cNvSpPr>
          <p:nvPr/>
        </p:nvSpPr>
        <p:spPr bwMode="auto">
          <a:xfrm>
            <a:off x="2277258" y="4062360"/>
            <a:ext cx="1066800" cy="277091"/>
          </a:xfrm>
          <a:prstGeom prst="rect">
            <a:avLst/>
          </a:prstGeom>
          <a:noFill/>
          <a:ln w="12700">
            <a:noFill/>
            <a:miter lim="800000"/>
            <a:headEnd/>
            <a:tailEnd/>
          </a:ln>
        </p:spPr>
        <p:txBody>
          <a:bodyPr lIns="91326" tIns="45664" rIns="91326" bIns="45664"/>
          <a:lstStyle/>
          <a:p>
            <a:pPr algn="ctr"/>
            <a:r>
              <a:rPr lang="en-US" sz="1200" b="1" dirty="0" smtClean="0"/>
              <a:t>Access</a:t>
            </a:r>
            <a:endParaRPr lang="en-US" sz="1200" b="1" dirty="0"/>
          </a:p>
        </p:txBody>
      </p:sp>
      <p:sp>
        <p:nvSpPr>
          <p:cNvPr id="49" name="Text Box 73"/>
          <p:cNvSpPr txBox="1">
            <a:spLocks noChangeArrowheads="1"/>
          </p:cNvSpPr>
          <p:nvPr/>
        </p:nvSpPr>
        <p:spPr bwMode="auto">
          <a:xfrm>
            <a:off x="1556699" y="4340413"/>
            <a:ext cx="441614" cy="246785"/>
          </a:xfrm>
          <a:prstGeom prst="rect">
            <a:avLst/>
          </a:prstGeom>
          <a:noFill/>
          <a:ln w="12700">
            <a:noFill/>
            <a:miter lim="800000"/>
            <a:headEnd/>
            <a:tailEnd/>
          </a:ln>
        </p:spPr>
        <p:txBody>
          <a:bodyPr wrap="none" lIns="91317" tIns="45659" rIns="91317" bIns="45659"/>
          <a:lstStyle/>
          <a:p>
            <a:pPr algn="ctr"/>
            <a:r>
              <a:rPr lang="en-US" sz="1100" b="1" dirty="0" smtClean="0"/>
              <a:t>ETX-2</a:t>
            </a:r>
            <a:endParaRPr lang="en-US" sz="1100" b="1" dirty="0"/>
          </a:p>
        </p:txBody>
      </p:sp>
      <p:sp>
        <p:nvSpPr>
          <p:cNvPr id="50" name="Text Box 75"/>
          <p:cNvSpPr txBox="1">
            <a:spLocks noChangeArrowheads="1"/>
          </p:cNvSpPr>
          <p:nvPr/>
        </p:nvSpPr>
        <p:spPr bwMode="auto">
          <a:xfrm>
            <a:off x="734230" y="4326201"/>
            <a:ext cx="609600" cy="222250"/>
          </a:xfrm>
          <a:prstGeom prst="rect">
            <a:avLst/>
          </a:prstGeom>
          <a:noFill/>
          <a:ln w="12700">
            <a:noFill/>
            <a:miter lim="800000"/>
            <a:headEnd/>
            <a:tailEnd/>
          </a:ln>
        </p:spPr>
        <p:txBody>
          <a:bodyPr wrap="none" lIns="81959" tIns="40980" rIns="81959" bIns="40980"/>
          <a:lstStyle/>
          <a:p>
            <a:pPr algn="ctr" defTabSz="819154" eaLnBrk="0" hangingPunct="0"/>
            <a:r>
              <a:rPr lang="en-US" sz="1100" b="1" dirty="0" smtClean="0"/>
              <a:t>Router</a:t>
            </a:r>
            <a:endParaRPr lang="en-US" sz="1100" b="1" dirty="0"/>
          </a:p>
        </p:txBody>
      </p:sp>
      <p:sp>
        <p:nvSpPr>
          <p:cNvPr id="51" name="Text Box 110"/>
          <p:cNvSpPr txBox="1">
            <a:spLocks noChangeArrowheads="1"/>
          </p:cNvSpPr>
          <p:nvPr/>
        </p:nvSpPr>
        <p:spPr bwMode="auto">
          <a:xfrm>
            <a:off x="712636" y="4061638"/>
            <a:ext cx="1424882" cy="278535"/>
          </a:xfrm>
          <a:prstGeom prst="rect">
            <a:avLst/>
          </a:prstGeom>
          <a:noFill/>
          <a:ln w="12700">
            <a:noFill/>
            <a:miter lim="800000"/>
            <a:headEnd/>
            <a:tailEnd/>
          </a:ln>
        </p:spPr>
        <p:txBody>
          <a:bodyPr wrap="none" lIns="91335" tIns="45668" rIns="91335" bIns="45668"/>
          <a:lstStyle/>
          <a:p>
            <a:pPr algn="ctr">
              <a:lnSpc>
                <a:spcPct val="110000"/>
              </a:lnSpc>
            </a:pPr>
            <a:r>
              <a:rPr lang="en-US" sz="1200" b="1" dirty="0" smtClean="0"/>
              <a:t>Customer Premises</a:t>
            </a:r>
            <a:endParaRPr lang="en-US" sz="1200" b="1" dirty="0"/>
          </a:p>
        </p:txBody>
      </p:sp>
      <p:sp>
        <p:nvSpPr>
          <p:cNvPr id="52" name="Freeform 7"/>
          <p:cNvSpPr>
            <a:spLocks/>
          </p:cNvSpPr>
          <p:nvPr/>
        </p:nvSpPr>
        <p:spPr bwMode="auto">
          <a:xfrm>
            <a:off x="2292457" y="4331635"/>
            <a:ext cx="1066800" cy="653740"/>
          </a:xfrm>
          <a:custGeom>
            <a:avLst/>
            <a:gdLst>
              <a:gd name="connsiteX0" fmla="*/ 10000 w 10000"/>
              <a:gd name="connsiteY0" fmla="*/ 7308 h 10000"/>
              <a:gd name="connsiteX1" fmla="*/ 10000 w 10000"/>
              <a:gd name="connsiteY1" fmla="*/ 7308 h 10000"/>
              <a:gd name="connsiteX2" fmla="*/ 8636 w 10000"/>
              <a:gd name="connsiteY2" fmla="*/ 4615 h 10000"/>
              <a:gd name="connsiteX3" fmla="*/ 8636 w 10000"/>
              <a:gd name="connsiteY3" fmla="*/ 4615 h 10000"/>
              <a:gd name="connsiteX4" fmla="*/ 6818 w 10000"/>
              <a:gd name="connsiteY4" fmla="*/ 2308 h 10000"/>
              <a:gd name="connsiteX5" fmla="*/ 5227 w 10000"/>
              <a:gd name="connsiteY5" fmla="*/ 0 h 10000"/>
              <a:gd name="connsiteX6" fmla="*/ 3864 w 10000"/>
              <a:gd name="connsiteY6" fmla="*/ 0 h 10000"/>
              <a:gd name="connsiteX7" fmla="*/ 2273 w 10000"/>
              <a:gd name="connsiteY7" fmla="*/ 2692 h 10000"/>
              <a:gd name="connsiteX8" fmla="*/ 1136 w 10000"/>
              <a:gd name="connsiteY8" fmla="*/ 4615 h 10000"/>
              <a:gd name="connsiteX9" fmla="*/ 0 w 10000"/>
              <a:gd name="connsiteY9" fmla="*/ 7308 h 10000"/>
              <a:gd name="connsiteX10" fmla="*/ 0 w 10000"/>
              <a:gd name="connsiteY10" fmla="*/ 7308 h 10000"/>
              <a:gd name="connsiteX11" fmla="*/ 1364 w 10000"/>
              <a:gd name="connsiteY11" fmla="*/ 10000 h 10000"/>
              <a:gd name="connsiteX12" fmla="*/ 8636 w 10000"/>
              <a:gd name="connsiteY12" fmla="*/ 10000 h 10000"/>
              <a:gd name="connsiteX13" fmla="*/ 10000 w 10000"/>
              <a:gd name="connsiteY13" fmla="*/ 7308 h 10000"/>
              <a:gd name="connsiteX0" fmla="*/ 10000 w 10000"/>
              <a:gd name="connsiteY0" fmla="*/ 7308 h 10000"/>
              <a:gd name="connsiteX1" fmla="*/ 10000 w 10000"/>
              <a:gd name="connsiteY1" fmla="*/ 7308 h 10000"/>
              <a:gd name="connsiteX2" fmla="*/ 8636 w 10000"/>
              <a:gd name="connsiteY2" fmla="*/ 4615 h 10000"/>
              <a:gd name="connsiteX3" fmla="*/ 8636 w 10000"/>
              <a:gd name="connsiteY3" fmla="*/ 4615 h 10000"/>
              <a:gd name="connsiteX4" fmla="*/ 6818 w 10000"/>
              <a:gd name="connsiteY4" fmla="*/ 2308 h 10000"/>
              <a:gd name="connsiteX5" fmla="*/ 5227 w 10000"/>
              <a:gd name="connsiteY5" fmla="*/ 0 h 10000"/>
              <a:gd name="connsiteX6" fmla="*/ 3864 w 10000"/>
              <a:gd name="connsiteY6" fmla="*/ 0 h 10000"/>
              <a:gd name="connsiteX7" fmla="*/ 2273 w 10000"/>
              <a:gd name="connsiteY7" fmla="*/ 2692 h 10000"/>
              <a:gd name="connsiteX8" fmla="*/ 1136 w 10000"/>
              <a:gd name="connsiteY8" fmla="*/ 4615 h 10000"/>
              <a:gd name="connsiteX9" fmla="*/ 0 w 10000"/>
              <a:gd name="connsiteY9" fmla="*/ 7308 h 10000"/>
              <a:gd name="connsiteX10" fmla="*/ 0 w 10000"/>
              <a:gd name="connsiteY10" fmla="*/ 7308 h 10000"/>
              <a:gd name="connsiteX11" fmla="*/ 1364 w 10000"/>
              <a:gd name="connsiteY11" fmla="*/ 10000 h 10000"/>
              <a:gd name="connsiteX12" fmla="*/ 7589 w 10000"/>
              <a:gd name="connsiteY12" fmla="*/ 9973 h 10000"/>
              <a:gd name="connsiteX13" fmla="*/ 10000 w 10000"/>
              <a:gd name="connsiteY13" fmla="*/ 7308 h 10000"/>
              <a:gd name="connsiteX0" fmla="*/ 7589 w 10000"/>
              <a:gd name="connsiteY0" fmla="*/ 9973 h 10000"/>
              <a:gd name="connsiteX1" fmla="*/ 10000 w 10000"/>
              <a:gd name="connsiteY1" fmla="*/ 7308 h 10000"/>
              <a:gd name="connsiteX2" fmla="*/ 8636 w 10000"/>
              <a:gd name="connsiteY2" fmla="*/ 4615 h 10000"/>
              <a:gd name="connsiteX3" fmla="*/ 8636 w 10000"/>
              <a:gd name="connsiteY3" fmla="*/ 4615 h 10000"/>
              <a:gd name="connsiteX4" fmla="*/ 6818 w 10000"/>
              <a:gd name="connsiteY4" fmla="*/ 2308 h 10000"/>
              <a:gd name="connsiteX5" fmla="*/ 5227 w 10000"/>
              <a:gd name="connsiteY5" fmla="*/ 0 h 10000"/>
              <a:gd name="connsiteX6" fmla="*/ 3864 w 10000"/>
              <a:gd name="connsiteY6" fmla="*/ 0 h 10000"/>
              <a:gd name="connsiteX7" fmla="*/ 2273 w 10000"/>
              <a:gd name="connsiteY7" fmla="*/ 2692 h 10000"/>
              <a:gd name="connsiteX8" fmla="*/ 1136 w 10000"/>
              <a:gd name="connsiteY8" fmla="*/ 4615 h 10000"/>
              <a:gd name="connsiteX9" fmla="*/ 0 w 10000"/>
              <a:gd name="connsiteY9" fmla="*/ 7308 h 10000"/>
              <a:gd name="connsiteX10" fmla="*/ 0 w 10000"/>
              <a:gd name="connsiteY10" fmla="*/ 7308 h 10000"/>
              <a:gd name="connsiteX11" fmla="*/ 1364 w 10000"/>
              <a:gd name="connsiteY11" fmla="*/ 10000 h 10000"/>
              <a:gd name="connsiteX12" fmla="*/ 7589 w 10000"/>
              <a:gd name="connsiteY12" fmla="*/ 9973 h 10000"/>
              <a:gd name="connsiteX0" fmla="*/ 7589 w 10000"/>
              <a:gd name="connsiteY0" fmla="*/ 9973 h 10000"/>
              <a:gd name="connsiteX1" fmla="*/ 8679 w 10000"/>
              <a:gd name="connsiteY1" fmla="*/ 7254 h 10000"/>
              <a:gd name="connsiteX2" fmla="*/ 8636 w 10000"/>
              <a:gd name="connsiteY2" fmla="*/ 4615 h 10000"/>
              <a:gd name="connsiteX3" fmla="*/ 8636 w 10000"/>
              <a:gd name="connsiteY3" fmla="*/ 4615 h 10000"/>
              <a:gd name="connsiteX4" fmla="*/ 6818 w 10000"/>
              <a:gd name="connsiteY4" fmla="*/ 2308 h 10000"/>
              <a:gd name="connsiteX5" fmla="*/ 5227 w 10000"/>
              <a:gd name="connsiteY5" fmla="*/ 0 h 10000"/>
              <a:gd name="connsiteX6" fmla="*/ 3864 w 10000"/>
              <a:gd name="connsiteY6" fmla="*/ 0 h 10000"/>
              <a:gd name="connsiteX7" fmla="*/ 2273 w 10000"/>
              <a:gd name="connsiteY7" fmla="*/ 2692 h 10000"/>
              <a:gd name="connsiteX8" fmla="*/ 1136 w 10000"/>
              <a:gd name="connsiteY8" fmla="*/ 4615 h 10000"/>
              <a:gd name="connsiteX9" fmla="*/ 0 w 10000"/>
              <a:gd name="connsiteY9" fmla="*/ 7308 h 10000"/>
              <a:gd name="connsiteX10" fmla="*/ 0 w 10000"/>
              <a:gd name="connsiteY10" fmla="*/ 7308 h 10000"/>
              <a:gd name="connsiteX11" fmla="*/ 1364 w 10000"/>
              <a:gd name="connsiteY11" fmla="*/ 10000 h 10000"/>
              <a:gd name="connsiteX12" fmla="*/ 7589 w 10000"/>
              <a:gd name="connsiteY12" fmla="*/ 9973 h 10000"/>
              <a:gd name="connsiteX0" fmla="*/ 7589 w 10000"/>
              <a:gd name="connsiteY0" fmla="*/ 9973 h 10000"/>
              <a:gd name="connsiteX1" fmla="*/ 8679 w 10000"/>
              <a:gd name="connsiteY1" fmla="*/ 7254 h 10000"/>
              <a:gd name="connsiteX2" fmla="*/ 8636 w 10000"/>
              <a:gd name="connsiteY2" fmla="*/ 4615 h 10000"/>
              <a:gd name="connsiteX3" fmla="*/ 6818 w 10000"/>
              <a:gd name="connsiteY3" fmla="*/ 2308 h 10000"/>
              <a:gd name="connsiteX4" fmla="*/ 5227 w 10000"/>
              <a:gd name="connsiteY4" fmla="*/ 0 h 10000"/>
              <a:gd name="connsiteX5" fmla="*/ 3864 w 10000"/>
              <a:gd name="connsiteY5" fmla="*/ 0 h 10000"/>
              <a:gd name="connsiteX6" fmla="*/ 2273 w 10000"/>
              <a:gd name="connsiteY6" fmla="*/ 2692 h 10000"/>
              <a:gd name="connsiteX7" fmla="*/ 1136 w 10000"/>
              <a:gd name="connsiteY7" fmla="*/ 4615 h 10000"/>
              <a:gd name="connsiteX8" fmla="*/ 0 w 10000"/>
              <a:gd name="connsiteY8" fmla="*/ 7308 h 10000"/>
              <a:gd name="connsiteX9" fmla="*/ 0 w 10000"/>
              <a:gd name="connsiteY9" fmla="*/ 7308 h 10000"/>
              <a:gd name="connsiteX10" fmla="*/ 1364 w 10000"/>
              <a:gd name="connsiteY10" fmla="*/ 10000 h 10000"/>
              <a:gd name="connsiteX11" fmla="*/ 7589 w 10000"/>
              <a:gd name="connsiteY11" fmla="*/ 9973 h 10000"/>
              <a:gd name="connsiteX0" fmla="*/ 7589 w 9162"/>
              <a:gd name="connsiteY0" fmla="*/ 9973 h 10000"/>
              <a:gd name="connsiteX1" fmla="*/ 8679 w 9162"/>
              <a:gd name="connsiteY1" fmla="*/ 7254 h 10000"/>
              <a:gd name="connsiteX2" fmla="*/ 7798 w 9162"/>
              <a:gd name="connsiteY2" fmla="*/ 4479 h 10000"/>
              <a:gd name="connsiteX3" fmla="*/ 6818 w 9162"/>
              <a:gd name="connsiteY3" fmla="*/ 2308 h 10000"/>
              <a:gd name="connsiteX4" fmla="*/ 5227 w 9162"/>
              <a:gd name="connsiteY4" fmla="*/ 0 h 10000"/>
              <a:gd name="connsiteX5" fmla="*/ 3864 w 9162"/>
              <a:gd name="connsiteY5" fmla="*/ 0 h 10000"/>
              <a:gd name="connsiteX6" fmla="*/ 2273 w 9162"/>
              <a:gd name="connsiteY6" fmla="*/ 2692 h 10000"/>
              <a:gd name="connsiteX7" fmla="*/ 1136 w 9162"/>
              <a:gd name="connsiteY7" fmla="*/ 4615 h 10000"/>
              <a:gd name="connsiteX8" fmla="*/ 0 w 9162"/>
              <a:gd name="connsiteY8" fmla="*/ 7308 h 10000"/>
              <a:gd name="connsiteX9" fmla="*/ 0 w 9162"/>
              <a:gd name="connsiteY9" fmla="*/ 7308 h 10000"/>
              <a:gd name="connsiteX10" fmla="*/ 1364 w 9162"/>
              <a:gd name="connsiteY10" fmla="*/ 10000 h 10000"/>
              <a:gd name="connsiteX11" fmla="*/ 7589 w 9162"/>
              <a:gd name="connsiteY11" fmla="*/ 9973 h 10000"/>
              <a:gd name="connsiteX0" fmla="*/ 8283 w 9854"/>
              <a:gd name="connsiteY0" fmla="*/ 9973 h 10000"/>
              <a:gd name="connsiteX1" fmla="*/ 9473 w 9854"/>
              <a:gd name="connsiteY1" fmla="*/ 7254 h 10000"/>
              <a:gd name="connsiteX2" fmla="*/ 8230 w 9854"/>
              <a:gd name="connsiteY2" fmla="*/ 4533 h 10000"/>
              <a:gd name="connsiteX3" fmla="*/ 7442 w 9854"/>
              <a:gd name="connsiteY3" fmla="*/ 2308 h 10000"/>
              <a:gd name="connsiteX4" fmla="*/ 5705 w 9854"/>
              <a:gd name="connsiteY4" fmla="*/ 0 h 10000"/>
              <a:gd name="connsiteX5" fmla="*/ 4217 w 9854"/>
              <a:gd name="connsiteY5" fmla="*/ 0 h 10000"/>
              <a:gd name="connsiteX6" fmla="*/ 2481 w 9854"/>
              <a:gd name="connsiteY6" fmla="*/ 2692 h 10000"/>
              <a:gd name="connsiteX7" fmla="*/ 1240 w 9854"/>
              <a:gd name="connsiteY7" fmla="*/ 4615 h 10000"/>
              <a:gd name="connsiteX8" fmla="*/ 0 w 9854"/>
              <a:gd name="connsiteY8" fmla="*/ 7308 h 10000"/>
              <a:gd name="connsiteX9" fmla="*/ 0 w 9854"/>
              <a:gd name="connsiteY9" fmla="*/ 7308 h 10000"/>
              <a:gd name="connsiteX10" fmla="*/ 1489 w 9854"/>
              <a:gd name="connsiteY10" fmla="*/ 10000 h 10000"/>
              <a:gd name="connsiteX11" fmla="*/ 8283 w 9854"/>
              <a:gd name="connsiteY11" fmla="*/ 9973 h 10000"/>
              <a:gd name="connsiteX0" fmla="*/ 8406 w 10000"/>
              <a:gd name="connsiteY0" fmla="*/ 9973 h 10000"/>
              <a:gd name="connsiteX1" fmla="*/ 9613 w 10000"/>
              <a:gd name="connsiteY1" fmla="*/ 7254 h 10000"/>
              <a:gd name="connsiteX2" fmla="*/ 8352 w 10000"/>
              <a:gd name="connsiteY2" fmla="*/ 4533 h 10000"/>
              <a:gd name="connsiteX3" fmla="*/ 7552 w 10000"/>
              <a:gd name="connsiteY3" fmla="*/ 2308 h 10000"/>
              <a:gd name="connsiteX4" fmla="*/ 5790 w 10000"/>
              <a:gd name="connsiteY4" fmla="*/ 0 h 10000"/>
              <a:gd name="connsiteX5" fmla="*/ 4279 w 10000"/>
              <a:gd name="connsiteY5" fmla="*/ 0 h 10000"/>
              <a:gd name="connsiteX6" fmla="*/ 2518 w 10000"/>
              <a:gd name="connsiteY6" fmla="*/ 2692 h 10000"/>
              <a:gd name="connsiteX7" fmla="*/ 1258 w 10000"/>
              <a:gd name="connsiteY7" fmla="*/ 4615 h 10000"/>
              <a:gd name="connsiteX8" fmla="*/ 0 w 10000"/>
              <a:gd name="connsiteY8" fmla="*/ 7308 h 10000"/>
              <a:gd name="connsiteX9" fmla="*/ 0 w 10000"/>
              <a:gd name="connsiteY9" fmla="*/ 7308 h 10000"/>
              <a:gd name="connsiteX10" fmla="*/ 1511 w 10000"/>
              <a:gd name="connsiteY10" fmla="*/ 10000 h 10000"/>
              <a:gd name="connsiteX11" fmla="*/ 8406 w 10000"/>
              <a:gd name="connsiteY11" fmla="*/ 9973 h 10000"/>
              <a:gd name="connsiteX0" fmla="*/ 8103 w 9863"/>
              <a:gd name="connsiteY0" fmla="*/ 10000 h 10000"/>
              <a:gd name="connsiteX1" fmla="*/ 9613 w 9863"/>
              <a:gd name="connsiteY1" fmla="*/ 7254 h 10000"/>
              <a:gd name="connsiteX2" fmla="*/ 8352 w 9863"/>
              <a:gd name="connsiteY2" fmla="*/ 4533 h 10000"/>
              <a:gd name="connsiteX3" fmla="*/ 7552 w 9863"/>
              <a:gd name="connsiteY3" fmla="*/ 2308 h 10000"/>
              <a:gd name="connsiteX4" fmla="*/ 5790 w 9863"/>
              <a:gd name="connsiteY4" fmla="*/ 0 h 10000"/>
              <a:gd name="connsiteX5" fmla="*/ 4279 w 9863"/>
              <a:gd name="connsiteY5" fmla="*/ 0 h 10000"/>
              <a:gd name="connsiteX6" fmla="*/ 2518 w 9863"/>
              <a:gd name="connsiteY6" fmla="*/ 2692 h 10000"/>
              <a:gd name="connsiteX7" fmla="*/ 1258 w 9863"/>
              <a:gd name="connsiteY7" fmla="*/ 4615 h 10000"/>
              <a:gd name="connsiteX8" fmla="*/ 0 w 9863"/>
              <a:gd name="connsiteY8" fmla="*/ 7308 h 10000"/>
              <a:gd name="connsiteX9" fmla="*/ 0 w 9863"/>
              <a:gd name="connsiteY9" fmla="*/ 7308 h 10000"/>
              <a:gd name="connsiteX10" fmla="*/ 1511 w 9863"/>
              <a:gd name="connsiteY10" fmla="*/ 10000 h 10000"/>
              <a:gd name="connsiteX11" fmla="*/ 8103 w 9863"/>
              <a:gd name="connsiteY11" fmla="*/ 10000 h 10000"/>
              <a:gd name="connsiteX0" fmla="*/ 8216 w 10000"/>
              <a:gd name="connsiteY0" fmla="*/ 10000 h 10000"/>
              <a:gd name="connsiteX1" fmla="*/ 9747 w 10000"/>
              <a:gd name="connsiteY1" fmla="*/ 7254 h 10000"/>
              <a:gd name="connsiteX2" fmla="*/ 8468 w 10000"/>
              <a:gd name="connsiteY2" fmla="*/ 4533 h 10000"/>
              <a:gd name="connsiteX3" fmla="*/ 7657 w 10000"/>
              <a:gd name="connsiteY3" fmla="*/ 2308 h 10000"/>
              <a:gd name="connsiteX4" fmla="*/ 5870 w 10000"/>
              <a:gd name="connsiteY4" fmla="*/ 0 h 10000"/>
              <a:gd name="connsiteX5" fmla="*/ 4338 w 10000"/>
              <a:gd name="connsiteY5" fmla="*/ 0 h 10000"/>
              <a:gd name="connsiteX6" fmla="*/ 2553 w 10000"/>
              <a:gd name="connsiteY6" fmla="*/ 2692 h 10000"/>
              <a:gd name="connsiteX7" fmla="*/ 1275 w 10000"/>
              <a:gd name="connsiteY7" fmla="*/ 4615 h 10000"/>
              <a:gd name="connsiteX8" fmla="*/ 0 w 10000"/>
              <a:gd name="connsiteY8" fmla="*/ 7308 h 10000"/>
              <a:gd name="connsiteX9" fmla="*/ 0 w 10000"/>
              <a:gd name="connsiteY9" fmla="*/ 7308 h 10000"/>
              <a:gd name="connsiteX10" fmla="*/ 1532 w 10000"/>
              <a:gd name="connsiteY10" fmla="*/ 10000 h 10000"/>
              <a:gd name="connsiteX11" fmla="*/ 8216 w 10000"/>
              <a:gd name="connsiteY11" fmla="*/ 10000 h 10000"/>
              <a:gd name="connsiteX0" fmla="*/ 8216 w 9747"/>
              <a:gd name="connsiteY0" fmla="*/ 10000 h 10000"/>
              <a:gd name="connsiteX1" fmla="*/ 9747 w 9747"/>
              <a:gd name="connsiteY1" fmla="*/ 7254 h 10000"/>
              <a:gd name="connsiteX2" fmla="*/ 8468 w 9747"/>
              <a:gd name="connsiteY2" fmla="*/ 4533 h 10000"/>
              <a:gd name="connsiteX3" fmla="*/ 7657 w 9747"/>
              <a:gd name="connsiteY3" fmla="*/ 2308 h 10000"/>
              <a:gd name="connsiteX4" fmla="*/ 5870 w 9747"/>
              <a:gd name="connsiteY4" fmla="*/ 0 h 10000"/>
              <a:gd name="connsiteX5" fmla="*/ 4338 w 9747"/>
              <a:gd name="connsiteY5" fmla="*/ 0 h 10000"/>
              <a:gd name="connsiteX6" fmla="*/ 2553 w 9747"/>
              <a:gd name="connsiteY6" fmla="*/ 2692 h 10000"/>
              <a:gd name="connsiteX7" fmla="*/ 1275 w 9747"/>
              <a:gd name="connsiteY7" fmla="*/ 4615 h 10000"/>
              <a:gd name="connsiteX8" fmla="*/ 0 w 9747"/>
              <a:gd name="connsiteY8" fmla="*/ 7308 h 10000"/>
              <a:gd name="connsiteX9" fmla="*/ 0 w 9747"/>
              <a:gd name="connsiteY9" fmla="*/ 7308 h 10000"/>
              <a:gd name="connsiteX10" fmla="*/ 1532 w 9747"/>
              <a:gd name="connsiteY10" fmla="*/ 10000 h 10000"/>
              <a:gd name="connsiteX11" fmla="*/ 8216 w 9747"/>
              <a:gd name="connsiteY11" fmla="*/ 10000 h 10000"/>
              <a:gd name="connsiteX0" fmla="*/ 8429 w 10000"/>
              <a:gd name="connsiteY0" fmla="*/ 10000 h 10000"/>
              <a:gd name="connsiteX1" fmla="*/ 10000 w 10000"/>
              <a:gd name="connsiteY1" fmla="*/ 7254 h 10000"/>
              <a:gd name="connsiteX2" fmla="*/ 8688 w 10000"/>
              <a:gd name="connsiteY2" fmla="*/ 4533 h 10000"/>
              <a:gd name="connsiteX3" fmla="*/ 7856 w 10000"/>
              <a:gd name="connsiteY3" fmla="*/ 2308 h 10000"/>
              <a:gd name="connsiteX4" fmla="*/ 6022 w 10000"/>
              <a:gd name="connsiteY4" fmla="*/ 0 h 10000"/>
              <a:gd name="connsiteX5" fmla="*/ 4451 w 10000"/>
              <a:gd name="connsiteY5" fmla="*/ 0 h 10000"/>
              <a:gd name="connsiteX6" fmla="*/ 2619 w 10000"/>
              <a:gd name="connsiteY6" fmla="*/ 2692 h 10000"/>
              <a:gd name="connsiteX7" fmla="*/ 1308 w 10000"/>
              <a:gd name="connsiteY7" fmla="*/ 4615 h 10000"/>
              <a:gd name="connsiteX8" fmla="*/ 0 w 10000"/>
              <a:gd name="connsiteY8" fmla="*/ 7308 h 10000"/>
              <a:gd name="connsiteX9" fmla="*/ 0 w 10000"/>
              <a:gd name="connsiteY9" fmla="*/ 7308 h 10000"/>
              <a:gd name="connsiteX10" fmla="*/ 1572 w 10000"/>
              <a:gd name="connsiteY10" fmla="*/ 10000 h 10000"/>
              <a:gd name="connsiteX11" fmla="*/ 8429 w 10000"/>
              <a:gd name="connsiteY11" fmla="*/ 10000 h 10000"/>
              <a:gd name="connsiteX0" fmla="*/ 8429 w 10000"/>
              <a:gd name="connsiteY0" fmla="*/ 10000 h 10000"/>
              <a:gd name="connsiteX1" fmla="*/ 10000 w 10000"/>
              <a:gd name="connsiteY1" fmla="*/ 7254 h 10000"/>
              <a:gd name="connsiteX2" fmla="*/ 8688 w 10000"/>
              <a:gd name="connsiteY2" fmla="*/ 4533 h 10000"/>
              <a:gd name="connsiteX3" fmla="*/ 7856 w 10000"/>
              <a:gd name="connsiteY3" fmla="*/ 2308 h 10000"/>
              <a:gd name="connsiteX4" fmla="*/ 6022 w 10000"/>
              <a:gd name="connsiteY4" fmla="*/ 0 h 10000"/>
              <a:gd name="connsiteX5" fmla="*/ 4451 w 10000"/>
              <a:gd name="connsiteY5" fmla="*/ 0 h 10000"/>
              <a:gd name="connsiteX6" fmla="*/ 2619 w 10000"/>
              <a:gd name="connsiteY6" fmla="*/ 2692 h 10000"/>
              <a:gd name="connsiteX7" fmla="*/ 1308 w 10000"/>
              <a:gd name="connsiteY7" fmla="*/ 4615 h 10000"/>
              <a:gd name="connsiteX8" fmla="*/ 0 w 10000"/>
              <a:gd name="connsiteY8" fmla="*/ 7308 h 10000"/>
              <a:gd name="connsiteX9" fmla="*/ 0 w 10000"/>
              <a:gd name="connsiteY9" fmla="*/ 7308 h 10000"/>
              <a:gd name="connsiteX10" fmla="*/ 1572 w 10000"/>
              <a:gd name="connsiteY10" fmla="*/ 10000 h 10000"/>
              <a:gd name="connsiteX11" fmla="*/ 8429 w 10000"/>
              <a:gd name="connsiteY11" fmla="*/ 10000 h 10000"/>
              <a:gd name="connsiteX0" fmla="*/ 8429 w 10000"/>
              <a:gd name="connsiteY0" fmla="*/ 10000 h 10000"/>
              <a:gd name="connsiteX1" fmla="*/ 10000 w 10000"/>
              <a:gd name="connsiteY1" fmla="*/ 7254 h 10000"/>
              <a:gd name="connsiteX2" fmla="*/ 8688 w 10000"/>
              <a:gd name="connsiteY2" fmla="*/ 4533 h 10000"/>
              <a:gd name="connsiteX3" fmla="*/ 7856 w 10000"/>
              <a:gd name="connsiteY3" fmla="*/ 2308 h 10000"/>
              <a:gd name="connsiteX4" fmla="*/ 6022 w 10000"/>
              <a:gd name="connsiteY4" fmla="*/ 0 h 10000"/>
              <a:gd name="connsiteX5" fmla="*/ 4451 w 10000"/>
              <a:gd name="connsiteY5" fmla="*/ 0 h 10000"/>
              <a:gd name="connsiteX6" fmla="*/ 2619 w 10000"/>
              <a:gd name="connsiteY6" fmla="*/ 2692 h 10000"/>
              <a:gd name="connsiteX7" fmla="*/ 1308 w 10000"/>
              <a:gd name="connsiteY7" fmla="*/ 4615 h 10000"/>
              <a:gd name="connsiteX8" fmla="*/ 0 w 10000"/>
              <a:gd name="connsiteY8" fmla="*/ 7308 h 10000"/>
              <a:gd name="connsiteX9" fmla="*/ 0 w 10000"/>
              <a:gd name="connsiteY9" fmla="*/ 7308 h 10000"/>
              <a:gd name="connsiteX10" fmla="*/ 1572 w 10000"/>
              <a:gd name="connsiteY10" fmla="*/ 10000 h 10000"/>
              <a:gd name="connsiteX11" fmla="*/ 8429 w 10000"/>
              <a:gd name="connsiteY11" fmla="*/ 10000 h 10000"/>
              <a:gd name="connsiteX0" fmla="*/ 8429 w 10000"/>
              <a:gd name="connsiteY0" fmla="*/ 10000 h 10000"/>
              <a:gd name="connsiteX1" fmla="*/ 10000 w 10000"/>
              <a:gd name="connsiteY1" fmla="*/ 7254 h 10000"/>
              <a:gd name="connsiteX2" fmla="*/ 8688 w 10000"/>
              <a:gd name="connsiteY2" fmla="*/ 4533 h 10000"/>
              <a:gd name="connsiteX3" fmla="*/ 7540 w 10000"/>
              <a:gd name="connsiteY3" fmla="*/ 2362 h 10000"/>
              <a:gd name="connsiteX4" fmla="*/ 6022 w 10000"/>
              <a:gd name="connsiteY4" fmla="*/ 0 h 10000"/>
              <a:gd name="connsiteX5" fmla="*/ 4451 w 10000"/>
              <a:gd name="connsiteY5" fmla="*/ 0 h 10000"/>
              <a:gd name="connsiteX6" fmla="*/ 2619 w 10000"/>
              <a:gd name="connsiteY6" fmla="*/ 2692 h 10000"/>
              <a:gd name="connsiteX7" fmla="*/ 1308 w 10000"/>
              <a:gd name="connsiteY7" fmla="*/ 4615 h 10000"/>
              <a:gd name="connsiteX8" fmla="*/ 0 w 10000"/>
              <a:gd name="connsiteY8" fmla="*/ 7308 h 10000"/>
              <a:gd name="connsiteX9" fmla="*/ 0 w 10000"/>
              <a:gd name="connsiteY9" fmla="*/ 7308 h 10000"/>
              <a:gd name="connsiteX10" fmla="*/ 1572 w 10000"/>
              <a:gd name="connsiteY10" fmla="*/ 10000 h 10000"/>
              <a:gd name="connsiteX11" fmla="*/ 8429 w 10000"/>
              <a:gd name="connsiteY11" fmla="*/ 10000 h 10000"/>
              <a:gd name="connsiteX0" fmla="*/ 8429 w 10000"/>
              <a:gd name="connsiteY0" fmla="*/ 10000 h 10000"/>
              <a:gd name="connsiteX1" fmla="*/ 10000 w 10000"/>
              <a:gd name="connsiteY1" fmla="*/ 7254 h 10000"/>
              <a:gd name="connsiteX2" fmla="*/ 8688 w 10000"/>
              <a:gd name="connsiteY2" fmla="*/ 4533 h 10000"/>
              <a:gd name="connsiteX3" fmla="*/ 7540 w 10000"/>
              <a:gd name="connsiteY3" fmla="*/ 2362 h 10000"/>
              <a:gd name="connsiteX4" fmla="*/ 6003 w 10000"/>
              <a:gd name="connsiteY4" fmla="*/ 82 h 10000"/>
              <a:gd name="connsiteX5" fmla="*/ 4451 w 10000"/>
              <a:gd name="connsiteY5" fmla="*/ 0 h 10000"/>
              <a:gd name="connsiteX6" fmla="*/ 2619 w 10000"/>
              <a:gd name="connsiteY6" fmla="*/ 2692 h 10000"/>
              <a:gd name="connsiteX7" fmla="*/ 1308 w 10000"/>
              <a:gd name="connsiteY7" fmla="*/ 4615 h 10000"/>
              <a:gd name="connsiteX8" fmla="*/ 0 w 10000"/>
              <a:gd name="connsiteY8" fmla="*/ 7308 h 10000"/>
              <a:gd name="connsiteX9" fmla="*/ 0 w 10000"/>
              <a:gd name="connsiteY9" fmla="*/ 7308 h 10000"/>
              <a:gd name="connsiteX10" fmla="*/ 1572 w 10000"/>
              <a:gd name="connsiteY10" fmla="*/ 10000 h 10000"/>
              <a:gd name="connsiteX11" fmla="*/ 8429 w 10000"/>
              <a:gd name="connsiteY11" fmla="*/ 10000 h 10000"/>
              <a:gd name="connsiteX0" fmla="*/ 8429 w 10000"/>
              <a:gd name="connsiteY0" fmla="*/ 10000 h 10000"/>
              <a:gd name="connsiteX1" fmla="*/ 10000 w 10000"/>
              <a:gd name="connsiteY1" fmla="*/ 7254 h 10000"/>
              <a:gd name="connsiteX2" fmla="*/ 8688 w 10000"/>
              <a:gd name="connsiteY2" fmla="*/ 4533 h 10000"/>
              <a:gd name="connsiteX3" fmla="*/ 7540 w 10000"/>
              <a:gd name="connsiteY3" fmla="*/ 2362 h 10000"/>
              <a:gd name="connsiteX4" fmla="*/ 6003 w 10000"/>
              <a:gd name="connsiteY4" fmla="*/ 82 h 10000"/>
              <a:gd name="connsiteX5" fmla="*/ 4451 w 10000"/>
              <a:gd name="connsiteY5" fmla="*/ 0 h 10000"/>
              <a:gd name="connsiteX6" fmla="*/ 2619 w 10000"/>
              <a:gd name="connsiteY6" fmla="*/ 2692 h 10000"/>
              <a:gd name="connsiteX7" fmla="*/ 1308 w 10000"/>
              <a:gd name="connsiteY7" fmla="*/ 4615 h 10000"/>
              <a:gd name="connsiteX8" fmla="*/ 0 w 10000"/>
              <a:gd name="connsiteY8" fmla="*/ 7308 h 10000"/>
              <a:gd name="connsiteX9" fmla="*/ 0 w 10000"/>
              <a:gd name="connsiteY9" fmla="*/ 7308 h 10000"/>
              <a:gd name="connsiteX10" fmla="*/ 1572 w 10000"/>
              <a:gd name="connsiteY10" fmla="*/ 10000 h 10000"/>
              <a:gd name="connsiteX11" fmla="*/ 8429 w 10000"/>
              <a:gd name="connsiteY11" fmla="*/ 10000 h 10000"/>
              <a:gd name="connsiteX0" fmla="*/ 8429 w 10000"/>
              <a:gd name="connsiteY0" fmla="*/ 10000 h 10000"/>
              <a:gd name="connsiteX1" fmla="*/ 10000 w 10000"/>
              <a:gd name="connsiteY1" fmla="*/ 7254 h 10000"/>
              <a:gd name="connsiteX2" fmla="*/ 8688 w 10000"/>
              <a:gd name="connsiteY2" fmla="*/ 4533 h 10000"/>
              <a:gd name="connsiteX3" fmla="*/ 7540 w 10000"/>
              <a:gd name="connsiteY3" fmla="*/ 2362 h 10000"/>
              <a:gd name="connsiteX4" fmla="*/ 6003 w 10000"/>
              <a:gd name="connsiteY4" fmla="*/ 82 h 10000"/>
              <a:gd name="connsiteX5" fmla="*/ 4451 w 10000"/>
              <a:gd name="connsiteY5" fmla="*/ 0 h 10000"/>
              <a:gd name="connsiteX6" fmla="*/ 2619 w 10000"/>
              <a:gd name="connsiteY6" fmla="*/ 2692 h 10000"/>
              <a:gd name="connsiteX7" fmla="*/ 1308 w 10000"/>
              <a:gd name="connsiteY7" fmla="*/ 4615 h 10000"/>
              <a:gd name="connsiteX8" fmla="*/ 0 w 10000"/>
              <a:gd name="connsiteY8" fmla="*/ 7308 h 10000"/>
              <a:gd name="connsiteX9" fmla="*/ 0 w 10000"/>
              <a:gd name="connsiteY9" fmla="*/ 7308 h 10000"/>
              <a:gd name="connsiteX10" fmla="*/ 1572 w 10000"/>
              <a:gd name="connsiteY10" fmla="*/ 10000 h 10000"/>
              <a:gd name="connsiteX11" fmla="*/ 8429 w 10000"/>
              <a:gd name="connsiteY11" fmla="*/ 10000 h 10000"/>
              <a:gd name="connsiteX0" fmla="*/ 8429 w 10000"/>
              <a:gd name="connsiteY0" fmla="*/ 10000 h 10000"/>
              <a:gd name="connsiteX1" fmla="*/ 10000 w 10000"/>
              <a:gd name="connsiteY1" fmla="*/ 7254 h 10000"/>
              <a:gd name="connsiteX2" fmla="*/ 8688 w 10000"/>
              <a:gd name="connsiteY2" fmla="*/ 4533 h 10000"/>
              <a:gd name="connsiteX3" fmla="*/ 7540 w 10000"/>
              <a:gd name="connsiteY3" fmla="*/ 2362 h 10000"/>
              <a:gd name="connsiteX4" fmla="*/ 6003 w 10000"/>
              <a:gd name="connsiteY4" fmla="*/ 82 h 10000"/>
              <a:gd name="connsiteX5" fmla="*/ 4451 w 10000"/>
              <a:gd name="connsiteY5" fmla="*/ 0 h 10000"/>
              <a:gd name="connsiteX6" fmla="*/ 2619 w 10000"/>
              <a:gd name="connsiteY6" fmla="*/ 2692 h 10000"/>
              <a:gd name="connsiteX7" fmla="*/ 1308 w 10000"/>
              <a:gd name="connsiteY7" fmla="*/ 4615 h 10000"/>
              <a:gd name="connsiteX8" fmla="*/ 0 w 10000"/>
              <a:gd name="connsiteY8" fmla="*/ 7308 h 10000"/>
              <a:gd name="connsiteX9" fmla="*/ 0 w 10000"/>
              <a:gd name="connsiteY9" fmla="*/ 7308 h 10000"/>
              <a:gd name="connsiteX10" fmla="*/ 1572 w 10000"/>
              <a:gd name="connsiteY10" fmla="*/ 10000 h 10000"/>
              <a:gd name="connsiteX11" fmla="*/ 8429 w 10000"/>
              <a:gd name="connsiteY11"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00" h="10000">
                <a:moveTo>
                  <a:pt x="8429" y="10000"/>
                </a:moveTo>
                <a:cubicBezTo>
                  <a:pt x="9623" y="9932"/>
                  <a:pt x="9985" y="8392"/>
                  <a:pt x="10000" y="7254"/>
                </a:cubicBezTo>
                <a:cubicBezTo>
                  <a:pt x="10000" y="7254"/>
                  <a:pt x="9888" y="4533"/>
                  <a:pt x="8688" y="4533"/>
                </a:cubicBezTo>
                <a:cubicBezTo>
                  <a:pt x="8652" y="3301"/>
                  <a:pt x="8096" y="2397"/>
                  <a:pt x="7540" y="2362"/>
                </a:cubicBezTo>
                <a:cubicBezTo>
                  <a:pt x="7278" y="1592"/>
                  <a:pt x="7184" y="55"/>
                  <a:pt x="6003" y="82"/>
                </a:cubicBezTo>
                <a:lnTo>
                  <a:pt x="4451" y="0"/>
                </a:lnTo>
                <a:cubicBezTo>
                  <a:pt x="4451" y="0"/>
                  <a:pt x="2880" y="0"/>
                  <a:pt x="2619" y="2692"/>
                </a:cubicBezTo>
                <a:cubicBezTo>
                  <a:pt x="2356" y="2692"/>
                  <a:pt x="1308" y="2692"/>
                  <a:pt x="1308" y="4615"/>
                </a:cubicBezTo>
                <a:cubicBezTo>
                  <a:pt x="785" y="4615"/>
                  <a:pt x="0" y="5000"/>
                  <a:pt x="0" y="7308"/>
                </a:cubicBezTo>
                <a:lnTo>
                  <a:pt x="0" y="7308"/>
                </a:lnTo>
                <a:cubicBezTo>
                  <a:pt x="0" y="7308"/>
                  <a:pt x="0" y="10000"/>
                  <a:pt x="1572" y="10000"/>
                </a:cubicBezTo>
                <a:lnTo>
                  <a:pt x="8429" y="10000"/>
                </a:lnTo>
                <a:close/>
              </a:path>
            </a:pathLst>
          </a:custGeom>
          <a:solidFill>
            <a:schemeClr val="bg1"/>
          </a:solidFill>
          <a:ln w="38100">
            <a:solidFill>
              <a:srgbClr val="F3AE4A"/>
            </a:solidFill>
            <a:round/>
            <a:headEnd/>
            <a:tailEnd/>
          </a:ln>
        </p:spPr>
        <p:txBody>
          <a:bodyPr vert="horz" wrap="square" lIns="91394" tIns="45697" rIns="91394" bIns="45697" numCol="1" anchor="t" anchorCtr="0" compatLnSpc="1">
            <a:prstTxWarp prst="textNoShape">
              <a:avLst/>
            </a:prstTxWarp>
          </a:bodyPr>
          <a:lstStyle/>
          <a:p>
            <a:pPr algn="ctr"/>
            <a:endParaRPr lang="en-US" b="1"/>
          </a:p>
        </p:txBody>
      </p:sp>
      <p:sp>
        <p:nvSpPr>
          <p:cNvPr id="53" name="Text Box 84"/>
          <p:cNvSpPr txBox="1">
            <a:spLocks noChangeArrowheads="1"/>
          </p:cNvSpPr>
          <p:nvPr/>
        </p:nvSpPr>
        <p:spPr bwMode="auto">
          <a:xfrm>
            <a:off x="2598124" y="4472251"/>
            <a:ext cx="532535" cy="370898"/>
          </a:xfrm>
          <a:prstGeom prst="rect">
            <a:avLst/>
          </a:prstGeom>
          <a:noFill/>
          <a:ln w="9525">
            <a:noFill/>
            <a:miter lim="800000"/>
            <a:headEnd/>
            <a:tailEnd/>
          </a:ln>
        </p:spPr>
        <p:txBody>
          <a:bodyPr wrap="none" lIns="0" tIns="0" rIns="0" bIns="0" anchor="ctr" anchorCtr="1"/>
          <a:lstStyle/>
          <a:p>
            <a:pPr algn="ctr" defTabSz="925875"/>
            <a:r>
              <a:rPr lang="en-US" sz="1200" b="1" dirty="0" smtClean="0"/>
              <a:t>Ethernet</a:t>
            </a:r>
            <a:endParaRPr lang="en-US" sz="1200" b="1" dirty="0"/>
          </a:p>
        </p:txBody>
      </p:sp>
      <p:sp>
        <p:nvSpPr>
          <p:cNvPr id="54" name="Freeform 7"/>
          <p:cNvSpPr>
            <a:spLocks/>
          </p:cNvSpPr>
          <p:nvPr/>
        </p:nvSpPr>
        <p:spPr bwMode="auto">
          <a:xfrm>
            <a:off x="3863589" y="4334566"/>
            <a:ext cx="1249432" cy="653740"/>
          </a:xfrm>
          <a:custGeom>
            <a:avLst/>
            <a:gdLst>
              <a:gd name="connsiteX0" fmla="*/ 10000 w 10000"/>
              <a:gd name="connsiteY0" fmla="*/ 7308 h 10000"/>
              <a:gd name="connsiteX1" fmla="*/ 10000 w 10000"/>
              <a:gd name="connsiteY1" fmla="*/ 7308 h 10000"/>
              <a:gd name="connsiteX2" fmla="*/ 8636 w 10000"/>
              <a:gd name="connsiteY2" fmla="*/ 4615 h 10000"/>
              <a:gd name="connsiteX3" fmla="*/ 8636 w 10000"/>
              <a:gd name="connsiteY3" fmla="*/ 4615 h 10000"/>
              <a:gd name="connsiteX4" fmla="*/ 6818 w 10000"/>
              <a:gd name="connsiteY4" fmla="*/ 2308 h 10000"/>
              <a:gd name="connsiteX5" fmla="*/ 5227 w 10000"/>
              <a:gd name="connsiteY5" fmla="*/ 0 h 10000"/>
              <a:gd name="connsiteX6" fmla="*/ 3864 w 10000"/>
              <a:gd name="connsiteY6" fmla="*/ 0 h 10000"/>
              <a:gd name="connsiteX7" fmla="*/ 2273 w 10000"/>
              <a:gd name="connsiteY7" fmla="*/ 2692 h 10000"/>
              <a:gd name="connsiteX8" fmla="*/ 1136 w 10000"/>
              <a:gd name="connsiteY8" fmla="*/ 4615 h 10000"/>
              <a:gd name="connsiteX9" fmla="*/ 0 w 10000"/>
              <a:gd name="connsiteY9" fmla="*/ 7308 h 10000"/>
              <a:gd name="connsiteX10" fmla="*/ 0 w 10000"/>
              <a:gd name="connsiteY10" fmla="*/ 7308 h 10000"/>
              <a:gd name="connsiteX11" fmla="*/ 1364 w 10000"/>
              <a:gd name="connsiteY11" fmla="*/ 10000 h 10000"/>
              <a:gd name="connsiteX12" fmla="*/ 8636 w 10000"/>
              <a:gd name="connsiteY12" fmla="*/ 10000 h 10000"/>
              <a:gd name="connsiteX13" fmla="*/ 10000 w 10000"/>
              <a:gd name="connsiteY13" fmla="*/ 7308 h 10000"/>
              <a:gd name="connsiteX0" fmla="*/ 10000 w 10000"/>
              <a:gd name="connsiteY0" fmla="*/ 7308 h 10000"/>
              <a:gd name="connsiteX1" fmla="*/ 10000 w 10000"/>
              <a:gd name="connsiteY1" fmla="*/ 7308 h 10000"/>
              <a:gd name="connsiteX2" fmla="*/ 8636 w 10000"/>
              <a:gd name="connsiteY2" fmla="*/ 4615 h 10000"/>
              <a:gd name="connsiteX3" fmla="*/ 8636 w 10000"/>
              <a:gd name="connsiteY3" fmla="*/ 4615 h 10000"/>
              <a:gd name="connsiteX4" fmla="*/ 6818 w 10000"/>
              <a:gd name="connsiteY4" fmla="*/ 2308 h 10000"/>
              <a:gd name="connsiteX5" fmla="*/ 5227 w 10000"/>
              <a:gd name="connsiteY5" fmla="*/ 0 h 10000"/>
              <a:gd name="connsiteX6" fmla="*/ 3864 w 10000"/>
              <a:gd name="connsiteY6" fmla="*/ 0 h 10000"/>
              <a:gd name="connsiteX7" fmla="*/ 2273 w 10000"/>
              <a:gd name="connsiteY7" fmla="*/ 2692 h 10000"/>
              <a:gd name="connsiteX8" fmla="*/ 1136 w 10000"/>
              <a:gd name="connsiteY8" fmla="*/ 4615 h 10000"/>
              <a:gd name="connsiteX9" fmla="*/ 0 w 10000"/>
              <a:gd name="connsiteY9" fmla="*/ 7308 h 10000"/>
              <a:gd name="connsiteX10" fmla="*/ 0 w 10000"/>
              <a:gd name="connsiteY10" fmla="*/ 7308 h 10000"/>
              <a:gd name="connsiteX11" fmla="*/ 1364 w 10000"/>
              <a:gd name="connsiteY11" fmla="*/ 10000 h 10000"/>
              <a:gd name="connsiteX12" fmla="*/ 7589 w 10000"/>
              <a:gd name="connsiteY12" fmla="*/ 9973 h 10000"/>
              <a:gd name="connsiteX13" fmla="*/ 10000 w 10000"/>
              <a:gd name="connsiteY13" fmla="*/ 7308 h 10000"/>
              <a:gd name="connsiteX0" fmla="*/ 7589 w 10000"/>
              <a:gd name="connsiteY0" fmla="*/ 9973 h 10000"/>
              <a:gd name="connsiteX1" fmla="*/ 10000 w 10000"/>
              <a:gd name="connsiteY1" fmla="*/ 7308 h 10000"/>
              <a:gd name="connsiteX2" fmla="*/ 8636 w 10000"/>
              <a:gd name="connsiteY2" fmla="*/ 4615 h 10000"/>
              <a:gd name="connsiteX3" fmla="*/ 8636 w 10000"/>
              <a:gd name="connsiteY3" fmla="*/ 4615 h 10000"/>
              <a:gd name="connsiteX4" fmla="*/ 6818 w 10000"/>
              <a:gd name="connsiteY4" fmla="*/ 2308 h 10000"/>
              <a:gd name="connsiteX5" fmla="*/ 5227 w 10000"/>
              <a:gd name="connsiteY5" fmla="*/ 0 h 10000"/>
              <a:gd name="connsiteX6" fmla="*/ 3864 w 10000"/>
              <a:gd name="connsiteY6" fmla="*/ 0 h 10000"/>
              <a:gd name="connsiteX7" fmla="*/ 2273 w 10000"/>
              <a:gd name="connsiteY7" fmla="*/ 2692 h 10000"/>
              <a:gd name="connsiteX8" fmla="*/ 1136 w 10000"/>
              <a:gd name="connsiteY8" fmla="*/ 4615 h 10000"/>
              <a:gd name="connsiteX9" fmla="*/ 0 w 10000"/>
              <a:gd name="connsiteY9" fmla="*/ 7308 h 10000"/>
              <a:gd name="connsiteX10" fmla="*/ 0 w 10000"/>
              <a:gd name="connsiteY10" fmla="*/ 7308 h 10000"/>
              <a:gd name="connsiteX11" fmla="*/ 1364 w 10000"/>
              <a:gd name="connsiteY11" fmla="*/ 10000 h 10000"/>
              <a:gd name="connsiteX12" fmla="*/ 7589 w 10000"/>
              <a:gd name="connsiteY12" fmla="*/ 9973 h 10000"/>
              <a:gd name="connsiteX0" fmla="*/ 7589 w 10000"/>
              <a:gd name="connsiteY0" fmla="*/ 9973 h 10000"/>
              <a:gd name="connsiteX1" fmla="*/ 8679 w 10000"/>
              <a:gd name="connsiteY1" fmla="*/ 7254 h 10000"/>
              <a:gd name="connsiteX2" fmla="*/ 8636 w 10000"/>
              <a:gd name="connsiteY2" fmla="*/ 4615 h 10000"/>
              <a:gd name="connsiteX3" fmla="*/ 8636 w 10000"/>
              <a:gd name="connsiteY3" fmla="*/ 4615 h 10000"/>
              <a:gd name="connsiteX4" fmla="*/ 6818 w 10000"/>
              <a:gd name="connsiteY4" fmla="*/ 2308 h 10000"/>
              <a:gd name="connsiteX5" fmla="*/ 5227 w 10000"/>
              <a:gd name="connsiteY5" fmla="*/ 0 h 10000"/>
              <a:gd name="connsiteX6" fmla="*/ 3864 w 10000"/>
              <a:gd name="connsiteY6" fmla="*/ 0 h 10000"/>
              <a:gd name="connsiteX7" fmla="*/ 2273 w 10000"/>
              <a:gd name="connsiteY7" fmla="*/ 2692 h 10000"/>
              <a:gd name="connsiteX8" fmla="*/ 1136 w 10000"/>
              <a:gd name="connsiteY8" fmla="*/ 4615 h 10000"/>
              <a:gd name="connsiteX9" fmla="*/ 0 w 10000"/>
              <a:gd name="connsiteY9" fmla="*/ 7308 h 10000"/>
              <a:gd name="connsiteX10" fmla="*/ 0 w 10000"/>
              <a:gd name="connsiteY10" fmla="*/ 7308 h 10000"/>
              <a:gd name="connsiteX11" fmla="*/ 1364 w 10000"/>
              <a:gd name="connsiteY11" fmla="*/ 10000 h 10000"/>
              <a:gd name="connsiteX12" fmla="*/ 7589 w 10000"/>
              <a:gd name="connsiteY12" fmla="*/ 9973 h 10000"/>
              <a:gd name="connsiteX0" fmla="*/ 7589 w 10000"/>
              <a:gd name="connsiteY0" fmla="*/ 9973 h 10000"/>
              <a:gd name="connsiteX1" fmla="*/ 8679 w 10000"/>
              <a:gd name="connsiteY1" fmla="*/ 7254 h 10000"/>
              <a:gd name="connsiteX2" fmla="*/ 8636 w 10000"/>
              <a:gd name="connsiteY2" fmla="*/ 4615 h 10000"/>
              <a:gd name="connsiteX3" fmla="*/ 6818 w 10000"/>
              <a:gd name="connsiteY3" fmla="*/ 2308 h 10000"/>
              <a:gd name="connsiteX4" fmla="*/ 5227 w 10000"/>
              <a:gd name="connsiteY4" fmla="*/ 0 h 10000"/>
              <a:gd name="connsiteX5" fmla="*/ 3864 w 10000"/>
              <a:gd name="connsiteY5" fmla="*/ 0 h 10000"/>
              <a:gd name="connsiteX6" fmla="*/ 2273 w 10000"/>
              <a:gd name="connsiteY6" fmla="*/ 2692 h 10000"/>
              <a:gd name="connsiteX7" fmla="*/ 1136 w 10000"/>
              <a:gd name="connsiteY7" fmla="*/ 4615 h 10000"/>
              <a:gd name="connsiteX8" fmla="*/ 0 w 10000"/>
              <a:gd name="connsiteY8" fmla="*/ 7308 h 10000"/>
              <a:gd name="connsiteX9" fmla="*/ 0 w 10000"/>
              <a:gd name="connsiteY9" fmla="*/ 7308 h 10000"/>
              <a:gd name="connsiteX10" fmla="*/ 1364 w 10000"/>
              <a:gd name="connsiteY10" fmla="*/ 10000 h 10000"/>
              <a:gd name="connsiteX11" fmla="*/ 7589 w 10000"/>
              <a:gd name="connsiteY11" fmla="*/ 9973 h 10000"/>
              <a:gd name="connsiteX0" fmla="*/ 7589 w 9162"/>
              <a:gd name="connsiteY0" fmla="*/ 9973 h 10000"/>
              <a:gd name="connsiteX1" fmla="*/ 8679 w 9162"/>
              <a:gd name="connsiteY1" fmla="*/ 7254 h 10000"/>
              <a:gd name="connsiteX2" fmla="*/ 7798 w 9162"/>
              <a:gd name="connsiteY2" fmla="*/ 4479 h 10000"/>
              <a:gd name="connsiteX3" fmla="*/ 6818 w 9162"/>
              <a:gd name="connsiteY3" fmla="*/ 2308 h 10000"/>
              <a:gd name="connsiteX4" fmla="*/ 5227 w 9162"/>
              <a:gd name="connsiteY4" fmla="*/ 0 h 10000"/>
              <a:gd name="connsiteX5" fmla="*/ 3864 w 9162"/>
              <a:gd name="connsiteY5" fmla="*/ 0 h 10000"/>
              <a:gd name="connsiteX6" fmla="*/ 2273 w 9162"/>
              <a:gd name="connsiteY6" fmla="*/ 2692 h 10000"/>
              <a:gd name="connsiteX7" fmla="*/ 1136 w 9162"/>
              <a:gd name="connsiteY7" fmla="*/ 4615 h 10000"/>
              <a:gd name="connsiteX8" fmla="*/ 0 w 9162"/>
              <a:gd name="connsiteY8" fmla="*/ 7308 h 10000"/>
              <a:gd name="connsiteX9" fmla="*/ 0 w 9162"/>
              <a:gd name="connsiteY9" fmla="*/ 7308 h 10000"/>
              <a:gd name="connsiteX10" fmla="*/ 1364 w 9162"/>
              <a:gd name="connsiteY10" fmla="*/ 10000 h 10000"/>
              <a:gd name="connsiteX11" fmla="*/ 7589 w 9162"/>
              <a:gd name="connsiteY11" fmla="*/ 9973 h 10000"/>
              <a:gd name="connsiteX0" fmla="*/ 8283 w 9854"/>
              <a:gd name="connsiteY0" fmla="*/ 9973 h 10000"/>
              <a:gd name="connsiteX1" fmla="*/ 9473 w 9854"/>
              <a:gd name="connsiteY1" fmla="*/ 7254 h 10000"/>
              <a:gd name="connsiteX2" fmla="*/ 8230 w 9854"/>
              <a:gd name="connsiteY2" fmla="*/ 4533 h 10000"/>
              <a:gd name="connsiteX3" fmla="*/ 7442 w 9854"/>
              <a:gd name="connsiteY3" fmla="*/ 2308 h 10000"/>
              <a:gd name="connsiteX4" fmla="*/ 5705 w 9854"/>
              <a:gd name="connsiteY4" fmla="*/ 0 h 10000"/>
              <a:gd name="connsiteX5" fmla="*/ 4217 w 9854"/>
              <a:gd name="connsiteY5" fmla="*/ 0 h 10000"/>
              <a:gd name="connsiteX6" fmla="*/ 2481 w 9854"/>
              <a:gd name="connsiteY6" fmla="*/ 2692 h 10000"/>
              <a:gd name="connsiteX7" fmla="*/ 1240 w 9854"/>
              <a:gd name="connsiteY7" fmla="*/ 4615 h 10000"/>
              <a:gd name="connsiteX8" fmla="*/ 0 w 9854"/>
              <a:gd name="connsiteY8" fmla="*/ 7308 h 10000"/>
              <a:gd name="connsiteX9" fmla="*/ 0 w 9854"/>
              <a:gd name="connsiteY9" fmla="*/ 7308 h 10000"/>
              <a:gd name="connsiteX10" fmla="*/ 1489 w 9854"/>
              <a:gd name="connsiteY10" fmla="*/ 10000 h 10000"/>
              <a:gd name="connsiteX11" fmla="*/ 8283 w 9854"/>
              <a:gd name="connsiteY11" fmla="*/ 9973 h 10000"/>
              <a:gd name="connsiteX0" fmla="*/ 8406 w 10000"/>
              <a:gd name="connsiteY0" fmla="*/ 9973 h 10000"/>
              <a:gd name="connsiteX1" fmla="*/ 9613 w 10000"/>
              <a:gd name="connsiteY1" fmla="*/ 7254 h 10000"/>
              <a:gd name="connsiteX2" fmla="*/ 8352 w 10000"/>
              <a:gd name="connsiteY2" fmla="*/ 4533 h 10000"/>
              <a:gd name="connsiteX3" fmla="*/ 7552 w 10000"/>
              <a:gd name="connsiteY3" fmla="*/ 2308 h 10000"/>
              <a:gd name="connsiteX4" fmla="*/ 5790 w 10000"/>
              <a:gd name="connsiteY4" fmla="*/ 0 h 10000"/>
              <a:gd name="connsiteX5" fmla="*/ 4279 w 10000"/>
              <a:gd name="connsiteY5" fmla="*/ 0 h 10000"/>
              <a:gd name="connsiteX6" fmla="*/ 2518 w 10000"/>
              <a:gd name="connsiteY6" fmla="*/ 2692 h 10000"/>
              <a:gd name="connsiteX7" fmla="*/ 1258 w 10000"/>
              <a:gd name="connsiteY7" fmla="*/ 4615 h 10000"/>
              <a:gd name="connsiteX8" fmla="*/ 0 w 10000"/>
              <a:gd name="connsiteY8" fmla="*/ 7308 h 10000"/>
              <a:gd name="connsiteX9" fmla="*/ 0 w 10000"/>
              <a:gd name="connsiteY9" fmla="*/ 7308 h 10000"/>
              <a:gd name="connsiteX10" fmla="*/ 1511 w 10000"/>
              <a:gd name="connsiteY10" fmla="*/ 10000 h 10000"/>
              <a:gd name="connsiteX11" fmla="*/ 8406 w 10000"/>
              <a:gd name="connsiteY11" fmla="*/ 9973 h 10000"/>
              <a:gd name="connsiteX0" fmla="*/ 8103 w 9863"/>
              <a:gd name="connsiteY0" fmla="*/ 10000 h 10000"/>
              <a:gd name="connsiteX1" fmla="*/ 9613 w 9863"/>
              <a:gd name="connsiteY1" fmla="*/ 7254 h 10000"/>
              <a:gd name="connsiteX2" fmla="*/ 8352 w 9863"/>
              <a:gd name="connsiteY2" fmla="*/ 4533 h 10000"/>
              <a:gd name="connsiteX3" fmla="*/ 7552 w 9863"/>
              <a:gd name="connsiteY3" fmla="*/ 2308 h 10000"/>
              <a:gd name="connsiteX4" fmla="*/ 5790 w 9863"/>
              <a:gd name="connsiteY4" fmla="*/ 0 h 10000"/>
              <a:gd name="connsiteX5" fmla="*/ 4279 w 9863"/>
              <a:gd name="connsiteY5" fmla="*/ 0 h 10000"/>
              <a:gd name="connsiteX6" fmla="*/ 2518 w 9863"/>
              <a:gd name="connsiteY6" fmla="*/ 2692 h 10000"/>
              <a:gd name="connsiteX7" fmla="*/ 1258 w 9863"/>
              <a:gd name="connsiteY7" fmla="*/ 4615 h 10000"/>
              <a:gd name="connsiteX8" fmla="*/ 0 w 9863"/>
              <a:gd name="connsiteY8" fmla="*/ 7308 h 10000"/>
              <a:gd name="connsiteX9" fmla="*/ 0 w 9863"/>
              <a:gd name="connsiteY9" fmla="*/ 7308 h 10000"/>
              <a:gd name="connsiteX10" fmla="*/ 1511 w 9863"/>
              <a:gd name="connsiteY10" fmla="*/ 10000 h 10000"/>
              <a:gd name="connsiteX11" fmla="*/ 8103 w 9863"/>
              <a:gd name="connsiteY11" fmla="*/ 10000 h 10000"/>
              <a:gd name="connsiteX0" fmla="*/ 8216 w 10000"/>
              <a:gd name="connsiteY0" fmla="*/ 10000 h 10000"/>
              <a:gd name="connsiteX1" fmla="*/ 9747 w 10000"/>
              <a:gd name="connsiteY1" fmla="*/ 7254 h 10000"/>
              <a:gd name="connsiteX2" fmla="*/ 8468 w 10000"/>
              <a:gd name="connsiteY2" fmla="*/ 4533 h 10000"/>
              <a:gd name="connsiteX3" fmla="*/ 7657 w 10000"/>
              <a:gd name="connsiteY3" fmla="*/ 2308 h 10000"/>
              <a:gd name="connsiteX4" fmla="*/ 5870 w 10000"/>
              <a:gd name="connsiteY4" fmla="*/ 0 h 10000"/>
              <a:gd name="connsiteX5" fmla="*/ 4338 w 10000"/>
              <a:gd name="connsiteY5" fmla="*/ 0 h 10000"/>
              <a:gd name="connsiteX6" fmla="*/ 2553 w 10000"/>
              <a:gd name="connsiteY6" fmla="*/ 2692 h 10000"/>
              <a:gd name="connsiteX7" fmla="*/ 1275 w 10000"/>
              <a:gd name="connsiteY7" fmla="*/ 4615 h 10000"/>
              <a:gd name="connsiteX8" fmla="*/ 0 w 10000"/>
              <a:gd name="connsiteY8" fmla="*/ 7308 h 10000"/>
              <a:gd name="connsiteX9" fmla="*/ 0 w 10000"/>
              <a:gd name="connsiteY9" fmla="*/ 7308 h 10000"/>
              <a:gd name="connsiteX10" fmla="*/ 1532 w 10000"/>
              <a:gd name="connsiteY10" fmla="*/ 10000 h 10000"/>
              <a:gd name="connsiteX11" fmla="*/ 8216 w 10000"/>
              <a:gd name="connsiteY11" fmla="*/ 10000 h 10000"/>
              <a:gd name="connsiteX0" fmla="*/ 8216 w 9747"/>
              <a:gd name="connsiteY0" fmla="*/ 10000 h 10000"/>
              <a:gd name="connsiteX1" fmla="*/ 9747 w 9747"/>
              <a:gd name="connsiteY1" fmla="*/ 7254 h 10000"/>
              <a:gd name="connsiteX2" fmla="*/ 8468 w 9747"/>
              <a:gd name="connsiteY2" fmla="*/ 4533 h 10000"/>
              <a:gd name="connsiteX3" fmla="*/ 7657 w 9747"/>
              <a:gd name="connsiteY3" fmla="*/ 2308 h 10000"/>
              <a:gd name="connsiteX4" fmla="*/ 5870 w 9747"/>
              <a:gd name="connsiteY4" fmla="*/ 0 h 10000"/>
              <a:gd name="connsiteX5" fmla="*/ 4338 w 9747"/>
              <a:gd name="connsiteY5" fmla="*/ 0 h 10000"/>
              <a:gd name="connsiteX6" fmla="*/ 2553 w 9747"/>
              <a:gd name="connsiteY6" fmla="*/ 2692 h 10000"/>
              <a:gd name="connsiteX7" fmla="*/ 1275 w 9747"/>
              <a:gd name="connsiteY7" fmla="*/ 4615 h 10000"/>
              <a:gd name="connsiteX8" fmla="*/ 0 w 9747"/>
              <a:gd name="connsiteY8" fmla="*/ 7308 h 10000"/>
              <a:gd name="connsiteX9" fmla="*/ 0 w 9747"/>
              <a:gd name="connsiteY9" fmla="*/ 7308 h 10000"/>
              <a:gd name="connsiteX10" fmla="*/ 1532 w 9747"/>
              <a:gd name="connsiteY10" fmla="*/ 10000 h 10000"/>
              <a:gd name="connsiteX11" fmla="*/ 8216 w 9747"/>
              <a:gd name="connsiteY11" fmla="*/ 10000 h 10000"/>
              <a:gd name="connsiteX0" fmla="*/ 8429 w 10000"/>
              <a:gd name="connsiteY0" fmla="*/ 10000 h 10000"/>
              <a:gd name="connsiteX1" fmla="*/ 10000 w 10000"/>
              <a:gd name="connsiteY1" fmla="*/ 7254 h 10000"/>
              <a:gd name="connsiteX2" fmla="*/ 8688 w 10000"/>
              <a:gd name="connsiteY2" fmla="*/ 4533 h 10000"/>
              <a:gd name="connsiteX3" fmla="*/ 7856 w 10000"/>
              <a:gd name="connsiteY3" fmla="*/ 2308 h 10000"/>
              <a:gd name="connsiteX4" fmla="*/ 6022 w 10000"/>
              <a:gd name="connsiteY4" fmla="*/ 0 h 10000"/>
              <a:gd name="connsiteX5" fmla="*/ 4451 w 10000"/>
              <a:gd name="connsiteY5" fmla="*/ 0 h 10000"/>
              <a:gd name="connsiteX6" fmla="*/ 2619 w 10000"/>
              <a:gd name="connsiteY6" fmla="*/ 2692 h 10000"/>
              <a:gd name="connsiteX7" fmla="*/ 1308 w 10000"/>
              <a:gd name="connsiteY7" fmla="*/ 4615 h 10000"/>
              <a:gd name="connsiteX8" fmla="*/ 0 w 10000"/>
              <a:gd name="connsiteY8" fmla="*/ 7308 h 10000"/>
              <a:gd name="connsiteX9" fmla="*/ 0 w 10000"/>
              <a:gd name="connsiteY9" fmla="*/ 7308 h 10000"/>
              <a:gd name="connsiteX10" fmla="*/ 1572 w 10000"/>
              <a:gd name="connsiteY10" fmla="*/ 10000 h 10000"/>
              <a:gd name="connsiteX11" fmla="*/ 8429 w 10000"/>
              <a:gd name="connsiteY11" fmla="*/ 10000 h 10000"/>
              <a:gd name="connsiteX0" fmla="*/ 8429 w 10000"/>
              <a:gd name="connsiteY0" fmla="*/ 10000 h 10000"/>
              <a:gd name="connsiteX1" fmla="*/ 10000 w 10000"/>
              <a:gd name="connsiteY1" fmla="*/ 7254 h 10000"/>
              <a:gd name="connsiteX2" fmla="*/ 8688 w 10000"/>
              <a:gd name="connsiteY2" fmla="*/ 4533 h 10000"/>
              <a:gd name="connsiteX3" fmla="*/ 7856 w 10000"/>
              <a:gd name="connsiteY3" fmla="*/ 2308 h 10000"/>
              <a:gd name="connsiteX4" fmla="*/ 6022 w 10000"/>
              <a:gd name="connsiteY4" fmla="*/ 0 h 10000"/>
              <a:gd name="connsiteX5" fmla="*/ 4451 w 10000"/>
              <a:gd name="connsiteY5" fmla="*/ 0 h 10000"/>
              <a:gd name="connsiteX6" fmla="*/ 2619 w 10000"/>
              <a:gd name="connsiteY6" fmla="*/ 2692 h 10000"/>
              <a:gd name="connsiteX7" fmla="*/ 1308 w 10000"/>
              <a:gd name="connsiteY7" fmla="*/ 4615 h 10000"/>
              <a:gd name="connsiteX8" fmla="*/ 0 w 10000"/>
              <a:gd name="connsiteY8" fmla="*/ 7308 h 10000"/>
              <a:gd name="connsiteX9" fmla="*/ 0 w 10000"/>
              <a:gd name="connsiteY9" fmla="*/ 7308 h 10000"/>
              <a:gd name="connsiteX10" fmla="*/ 1572 w 10000"/>
              <a:gd name="connsiteY10" fmla="*/ 10000 h 10000"/>
              <a:gd name="connsiteX11" fmla="*/ 8429 w 10000"/>
              <a:gd name="connsiteY11" fmla="*/ 10000 h 10000"/>
              <a:gd name="connsiteX0" fmla="*/ 8429 w 10000"/>
              <a:gd name="connsiteY0" fmla="*/ 10000 h 10000"/>
              <a:gd name="connsiteX1" fmla="*/ 10000 w 10000"/>
              <a:gd name="connsiteY1" fmla="*/ 7254 h 10000"/>
              <a:gd name="connsiteX2" fmla="*/ 8688 w 10000"/>
              <a:gd name="connsiteY2" fmla="*/ 4533 h 10000"/>
              <a:gd name="connsiteX3" fmla="*/ 7856 w 10000"/>
              <a:gd name="connsiteY3" fmla="*/ 2308 h 10000"/>
              <a:gd name="connsiteX4" fmla="*/ 6022 w 10000"/>
              <a:gd name="connsiteY4" fmla="*/ 0 h 10000"/>
              <a:gd name="connsiteX5" fmla="*/ 4451 w 10000"/>
              <a:gd name="connsiteY5" fmla="*/ 0 h 10000"/>
              <a:gd name="connsiteX6" fmla="*/ 2619 w 10000"/>
              <a:gd name="connsiteY6" fmla="*/ 2692 h 10000"/>
              <a:gd name="connsiteX7" fmla="*/ 1308 w 10000"/>
              <a:gd name="connsiteY7" fmla="*/ 4615 h 10000"/>
              <a:gd name="connsiteX8" fmla="*/ 0 w 10000"/>
              <a:gd name="connsiteY8" fmla="*/ 7308 h 10000"/>
              <a:gd name="connsiteX9" fmla="*/ 0 w 10000"/>
              <a:gd name="connsiteY9" fmla="*/ 7308 h 10000"/>
              <a:gd name="connsiteX10" fmla="*/ 1572 w 10000"/>
              <a:gd name="connsiteY10" fmla="*/ 10000 h 10000"/>
              <a:gd name="connsiteX11" fmla="*/ 8429 w 10000"/>
              <a:gd name="connsiteY11" fmla="*/ 10000 h 10000"/>
              <a:gd name="connsiteX0" fmla="*/ 8429 w 10000"/>
              <a:gd name="connsiteY0" fmla="*/ 10000 h 10000"/>
              <a:gd name="connsiteX1" fmla="*/ 10000 w 10000"/>
              <a:gd name="connsiteY1" fmla="*/ 7254 h 10000"/>
              <a:gd name="connsiteX2" fmla="*/ 8688 w 10000"/>
              <a:gd name="connsiteY2" fmla="*/ 4533 h 10000"/>
              <a:gd name="connsiteX3" fmla="*/ 7540 w 10000"/>
              <a:gd name="connsiteY3" fmla="*/ 2362 h 10000"/>
              <a:gd name="connsiteX4" fmla="*/ 6022 w 10000"/>
              <a:gd name="connsiteY4" fmla="*/ 0 h 10000"/>
              <a:gd name="connsiteX5" fmla="*/ 4451 w 10000"/>
              <a:gd name="connsiteY5" fmla="*/ 0 h 10000"/>
              <a:gd name="connsiteX6" fmla="*/ 2619 w 10000"/>
              <a:gd name="connsiteY6" fmla="*/ 2692 h 10000"/>
              <a:gd name="connsiteX7" fmla="*/ 1308 w 10000"/>
              <a:gd name="connsiteY7" fmla="*/ 4615 h 10000"/>
              <a:gd name="connsiteX8" fmla="*/ 0 w 10000"/>
              <a:gd name="connsiteY8" fmla="*/ 7308 h 10000"/>
              <a:gd name="connsiteX9" fmla="*/ 0 w 10000"/>
              <a:gd name="connsiteY9" fmla="*/ 7308 h 10000"/>
              <a:gd name="connsiteX10" fmla="*/ 1572 w 10000"/>
              <a:gd name="connsiteY10" fmla="*/ 10000 h 10000"/>
              <a:gd name="connsiteX11" fmla="*/ 8429 w 10000"/>
              <a:gd name="connsiteY11" fmla="*/ 10000 h 10000"/>
              <a:gd name="connsiteX0" fmla="*/ 8429 w 10000"/>
              <a:gd name="connsiteY0" fmla="*/ 10000 h 10000"/>
              <a:gd name="connsiteX1" fmla="*/ 10000 w 10000"/>
              <a:gd name="connsiteY1" fmla="*/ 7254 h 10000"/>
              <a:gd name="connsiteX2" fmla="*/ 8688 w 10000"/>
              <a:gd name="connsiteY2" fmla="*/ 4533 h 10000"/>
              <a:gd name="connsiteX3" fmla="*/ 7540 w 10000"/>
              <a:gd name="connsiteY3" fmla="*/ 2362 h 10000"/>
              <a:gd name="connsiteX4" fmla="*/ 6003 w 10000"/>
              <a:gd name="connsiteY4" fmla="*/ 82 h 10000"/>
              <a:gd name="connsiteX5" fmla="*/ 4451 w 10000"/>
              <a:gd name="connsiteY5" fmla="*/ 0 h 10000"/>
              <a:gd name="connsiteX6" fmla="*/ 2619 w 10000"/>
              <a:gd name="connsiteY6" fmla="*/ 2692 h 10000"/>
              <a:gd name="connsiteX7" fmla="*/ 1308 w 10000"/>
              <a:gd name="connsiteY7" fmla="*/ 4615 h 10000"/>
              <a:gd name="connsiteX8" fmla="*/ 0 w 10000"/>
              <a:gd name="connsiteY8" fmla="*/ 7308 h 10000"/>
              <a:gd name="connsiteX9" fmla="*/ 0 w 10000"/>
              <a:gd name="connsiteY9" fmla="*/ 7308 h 10000"/>
              <a:gd name="connsiteX10" fmla="*/ 1572 w 10000"/>
              <a:gd name="connsiteY10" fmla="*/ 10000 h 10000"/>
              <a:gd name="connsiteX11" fmla="*/ 8429 w 10000"/>
              <a:gd name="connsiteY11" fmla="*/ 10000 h 10000"/>
              <a:gd name="connsiteX0" fmla="*/ 8429 w 10000"/>
              <a:gd name="connsiteY0" fmla="*/ 10000 h 10000"/>
              <a:gd name="connsiteX1" fmla="*/ 10000 w 10000"/>
              <a:gd name="connsiteY1" fmla="*/ 7254 h 10000"/>
              <a:gd name="connsiteX2" fmla="*/ 8688 w 10000"/>
              <a:gd name="connsiteY2" fmla="*/ 4533 h 10000"/>
              <a:gd name="connsiteX3" fmla="*/ 7540 w 10000"/>
              <a:gd name="connsiteY3" fmla="*/ 2362 h 10000"/>
              <a:gd name="connsiteX4" fmla="*/ 6003 w 10000"/>
              <a:gd name="connsiteY4" fmla="*/ 82 h 10000"/>
              <a:gd name="connsiteX5" fmla="*/ 4451 w 10000"/>
              <a:gd name="connsiteY5" fmla="*/ 0 h 10000"/>
              <a:gd name="connsiteX6" fmla="*/ 2619 w 10000"/>
              <a:gd name="connsiteY6" fmla="*/ 2692 h 10000"/>
              <a:gd name="connsiteX7" fmla="*/ 1308 w 10000"/>
              <a:gd name="connsiteY7" fmla="*/ 4615 h 10000"/>
              <a:gd name="connsiteX8" fmla="*/ 0 w 10000"/>
              <a:gd name="connsiteY8" fmla="*/ 7308 h 10000"/>
              <a:gd name="connsiteX9" fmla="*/ 0 w 10000"/>
              <a:gd name="connsiteY9" fmla="*/ 7308 h 10000"/>
              <a:gd name="connsiteX10" fmla="*/ 1572 w 10000"/>
              <a:gd name="connsiteY10" fmla="*/ 10000 h 10000"/>
              <a:gd name="connsiteX11" fmla="*/ 8429 w 10000"/>
              <a:gd name="connsiteY11" fmla="*/ 10000 h 10000"/>
              <a:gd name="connsiteX0" fmla="*/ 8429 w 10000"/>
              <a:gd name="connsiteY0" fmla="*/ 10000 h 10000"/>
              <a:gd name="connsiteX1" fmla="*/ 10000 w 10000"/>
              <a:gd name="connsiteY1" fmla="*/ 7254 h 10000"/>
              <a:gd name="connsiteX2" fmla="*/ 8688 w 10000"/>
              <a:gd name="connsiteY2" fmla="*/ 4533 h 10000"/>
              <a:gd name="connsiteX3" fmla="*/ 7540 w 10000"/>
              <a:gd name="connsiteY3" fmla="*/ 2362 h 10000"/>
              <a:gd name="connsiteX4" fmla="*/ 6003 w 10000"/>
              <a:gd name="connsiteY4" fmla="*/ 82 h 10000"/>
              <a:gd name="connsiteX5" fmla="*/ 4451 w 10000"/>
              <a:gd name="connsiteY5" fmla="*/ 0 h 10000"/>
              <a:gd name="connsiteX6" fmla="*/ 2619 w 10000"/>
              <a:gd name="connsiteY6" fmla="*/ 2692 h 10000"/>
              <a:gd name="connsiteX7" fmla="*/ 1308 w 10000"/>
              <a:gd name="connsiteY7" fmla="*/ 4615 h 10000"/>
              <a:gd name="connsiteX8" fmla="*/ 0 w 10000"/>
              <a:gd name="connsiteY8" fmla="*/ 7308 h 10000"/>
              <a:gd name="connsiteX9" fmla="*/ 0 w 10000"/>
              <a:gd name="connsiteY9" fmla="*/ 7308 h 10000"/>
              <a:gd name="connsiteX10" fmla="*/ 1572 w 10000"/>
              <a:gd name="connsiteY10" fmla="*/ 10000 h 10000"/>
              <a:gd name="connsiteX11" fmla="*/ 8429 w 10000"/>
              <a:gd name="connsiteY11" fmla="*/ 10000 h 10000"/>
              <a:gd name="connsiteX0" fmla="*/ 8429 w 10000"/>
              <a:gd name="connsiteY0" fmla="*/ 10000 h 10000"/>
              <a:gd name="connsiteX1" fmla="*/ 10000 w 10000"/>
              <a:gd name="connsiteY1" fmla="*/ 7254 h 10000"/>
              <a:gd name="connsiteX2" fmla="*/ 8688 w 10000"/>
              <a:gd name="connsiteY2" fmla="*/ 4533 h 10000"/>
              <a:gd name="connsiteX3" fmla="*/ 7540 w 10000"/>
              <a:gd name="connsiteY3" fmla="*/ 2362 h 10000"/>
              <a:gd name="connsiteX4" fmla="*/ 6003 w 10000"/>
              <a:gd name="connsiteY4" fmla="*/ 82 h 10000"/>
              <a:gd name="connsiteX5" fmla="*/ 4451 w 10000"/>
              <a:gd name="connsiteY5" fmla="*/ 0 h 10000"/>
              <a:gd name="connsiteX6" fmla="*/ 2619 w 10000"/>
              <a:gd name="connsiteY6" fmla="*/ 2692 h 10000"/>
              <a:gd name="connsiteX7" fmla="*/ 1308 w 10000"/>
              <a:gd name="connsiteY7" fmla="*/ 4615 h 10000"/>
              <a:gd name="connsiteX8" fmla="*/ 0 w 10000"/>
              <a:gd name="connsiteY8" fmla="*/ 7308 h 10000"/>
              <a:gd name="connsiteX9" fmla="*/ 0 w 10000"/>
              <a:gd name="connsiteY9" fmla="*/ 7308 h 10000"/>
              <a:gd name="connsiteX10" fmla="*/ 1572 w 10000"/>
              <a:gd name="connsiteY10" fmla="*/ 10000 h 10000"/>
              <a:gd name="connsiteX11" fmla="*/ 8429 w 10000"/>
              <a:gd name="connsiteY11"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00" h="10000">
                <a:moveTo>
                  <a:pt x="8429" y="10000"/>
                </a:moveTo>
                <a:cubicBezTo>
                  <a:pt x="9623" y="9932"/>
                  <a:pt x="9985" y="8392"/>
                  <a:pt x="10000" y="7254"/>
                </a:cubicBezTo>
                <a:cubicBezTo>
                  <a:pt x="10000" y="7254"/>
                  <a:pt x="9888" y="4533"/>
                  <a:pt x="8688" y="4533"/>
                </a:cubicBezTo>
                <a:cubicBezTo>
                  <a:pt x="8652" y="3301"/>
                  <a:pt x="8096" y="2397"/>
                  <a:pt x="7540" y="2362"/>
                </a:cubicBezTo>
                <a:cubicBezTo>
                  <a:pt x="7278" y="1592"/>
                  <a:pt x="7184" y="55"/>
                  <a:pt x="6003" y="82"/>
                </a:cubicBezTo>
                <a:lnTo>
                  <a:pt x="4451" y="0"/>
                </a:lnTo>
                <a:cubicBezTo>
                  <a:pt x="4451" y="0"/>
                  <a:pt x="2880" y="0"/>
                  <a:pt x="2619" y="2692"/>
                </a:cubicBezTo>
                <a:cubicBezTo>
                  <a:pt x="2356" y="2692"/>
                  <a:pt x="1308" y="2692"/>
                  <a:pt x="1308" y="4615"/>
                </a:cubicBezTo>
                <a:cubicBezTo>
                  <a:pt x="785" y="4615"/>
                  <a:pt x="0" y="5000"/>
                  <a:pt x="0" y="7308"/>
                </a:cubicBezTo>
                <a:lnTo>
                  <a:pt x="0" y="7308"/>
                </a:lnTo>
                <a:cubicBezTo>
                  <a:pt x="0" y="7308"/>
                  <a:pt x="0" y="10000"/>
                  <a:pt x="1572" y="10000"/>
                </a:cubicBezTo>
                <a:lnTo>
                  <a:pt x="8429" y="10000"/>
                </a:lnTo>
                <a:close/>
              </a:path>
            </a:pathLst>
          </a:custGeom>
          <a:solidFill>
            <a:schemeClr val="bg1"/>
          </a:solidFill>
          <a:ln w="38100">
            <a:solidFill>
              <a:srgbClr val="F3AE4A"/>
            </a:solidFill>
            <a:round/>
            <a:headEnd/>
            <a:tailEnd/>
          </a:ln>
        </p:spPr>
        <p:txBody>
          <a:bodyPr vert="horz" wrap="square" lIns="91394" tIns="45697" rIns="91394" bIns="45697" numCol="1" anchor="t" anchorCtr="0" compatLnSpc="1">
            <a:prstTxWarp prst="textNoShape">
              <a:avLst/>
            </a:prstTxWarp>
          </a:bodyPr>
          <a:lstStyle/>
          <a:p>
            <a:pPr algn="ctr"/>
            <a:endParaRPr lang="en-US" b="1"/>
          </a:p>
        </p:txBody>
      </p:sp>
      <p:sp>
        <p:nvSpPr>
          <p:cNvPr id="55" name="Text Box 133"/>
          <p:cNvSpPr txBox="1">
            <a:spLocks noChangeArrowheads="1"/>
          </p:cNvSpPr>
          <p:nvPr/>
        </p:nvSpPr>
        <p:spPr bwMode="auto">
          <a:xfrm>
            <a:off x="4019442" y="4062360"/>
            <a:ext cx="1066800" cy="277091"/>
          </a:xfrm>
          <a:prstGeom prst="rect">
            <a:avLst/>
          </a:prstGeom>
          <a:noFill/>
          <a:ln w="12700">
            <a:noFill/>
            <a:miter lim="800000"/>
            <a:headEnd/>
            <a:tailEnd/>
          </a:ln>
        </p:spPr>
        <p:txBody>
          <a:bodyPr lIns="91326" tIns="45664" rIns="91326" bIns="45664"/>
          <a:lstStyle/>
          <a:p>
            <a:pPr algn="ctr"/>
            <a:r>
              <a:rPr lang="en-US" sz="1200" b="1" dirty="0" smtClean="0"/>
              <a:t>Core/Metro</a:t>
            </a:r>
            <a:endParaRPr lang="en-US" sz="1200" b="1" dirty="0"/>
          </a:p>
        </p:txBody>
      </p:sp>
      <p:grpSp>
        <p:nvGrpSpPr>
          <p:cNvPr id="3" name="Group 49"/>
          <p:cNvGrpSpPr/>
          <p:nvPr/>
        </p:nvGrpSpPr>
        <p:grpSpPr>
          <a:xfrm>
            <a:off x="4902753" y="4327234"/>
            <a:ext cx="396875" cy="528809"/>
            <a:chOff x="5109655" y="1744742"/>
            <a:chExt cx="396875" cy="528809"/>
          </a:xfrm>
        </p:grpSpPr>
        <p:sp>
          <p:nvSpPr>
            <p:cNvPr id="57" name="Text Box 75"/>
            <p:cNvSpPr txBox="1">
              <a:spLocks noChangeArrowheads="1"/>
            </p:cNvSpPr>
            <p:nvPr/>
          </p:nvSpPr>
          <p:spPr bwMode="auto">
            <a:xfrm>
              <a:off x="5109655" y="1744742"/>
              <a:ext cx="396875" cy="222250"/>
            </a:xfrm>
            <a:prstGeom prst="rect">
              <a:avLst/>
            </a:prstGeom>
            <a:noFill/>
            <a:ln w="12700">
              <a:noFill/>
              <a:miter lim="800000"/>
              <a:headEnd/>
              <a:tailEnd/>
            </a:ln>
          </p:spPr>
          <p:txBody>
            <a:bodyPr wrap="none" lIns="81967" tIns="40984" rIns="81967" bIns="40984"/>
            <a:lstStyle/>
            <a:p>
              <a:pPr algn="ctr" defTabSz="819154" eaLnBrk="0" hangingPunct="0"/>
              <a:r>
                <a:rPr lang="en-US" sz="1100" b="1" dirty="0" smtClean="0"/>
                <a:t>PE</a:t>
              </a:r>
            </a:p>
          </p:txBody>
        </p:sp>
        <p:pic>
          <p:nvPicPr>
            <p:cNvPr id="58" name="Picture 57" descr="LSR.png"/>
            <p:cNvPicPr>
              <a:picLocks noChangeAspect="1"/>
            </p:cNvPicPr>
            <p:nvPr/>
          </p:nvPicPr>
          <p:blipFill>
            <a:blip r:embed="rId3" cstate="screen"/>
            <a:stretch>
              <a:fillRect/>
            </a:stretch>
          </p:blipFill>
          <p:spPr>
            <a:xfrm>
              <a:off x="5143500" y="1944367"/>
              <a:ext cx="329184" cy="329184"/>
            </a:xfrm>
            <a:prstGeom prst="rect">
              <a:avLst/>
            </a:prstGeom>
          </p:spPr>
        </p:pic>
      </p:grpSp>
      <p:sp>
        <p:nvSpPr>
          <p:cNvPr id="59" name="Text Box 73"/>
          <p:cNvSpPr txBox="1">
            <a:spLocks noChangeArrowheads="1"/>
          </p:cNvSpPr>
          <p:nvPr/>
        </p:nvSpPr>
        <p:spPr bwMode="auto">
          <a:xfrm>
            <a:off x="7212558" y="4340413"/>
            <a:ext cx="441614" cy="246785"/>
          </a:xfrm>
          <a:prstGeom prst="rect">
            <a:avLst/>
          </a:prstGeom>
          <a:noFill/>
          <a:ln w="12700">
            <a:noFill/>
            <a:miter lim="800000"/>
            <a:headEnd/>
            <a:tailEnd/>
          </a:ln>
        </p:spPr>
        <p:txBody>
          <a:bodyPr wrap="none" lIns="91317" tIns="45659" rIns="91317" bIns="45659"/>
          <a:lstStyle/>
          <a:p>
            <a:pPr algn="ctr"/>
            <a:r>
              <a:rPr lang="en-US" sz="1100" b="1" dirty="0" smtClean="0"/>
              <a:t>MiNID</a:t>
            </a:r>
            <a:endParaRPr lang="en-US" sz="1100" b="1" dirty="0"/>
          </a:p>
        </p:txBody>
      </p:sp>
      <p:sp>
        <p:nvSpPr>
          <p:cNvPr id="60" name="Text Box 110"/>
          <p:cNvSpPr txBox="1">
            <a:spLocks noChangeArrowheads="1"/>
          </p:cNvSpPr>
          <p:nvPr/>
        </p:nvSpPr>
        <p:spPr bwMode="auto">
          <a:xfrm>
            <a:off x="6818524" y="4061638"/>
            <a:ext cx="1664897" cy="278535"/>
          </a:xfrm>
          <a:prstGeom prst="rect">
            <a:avLst/>
          </a:prstGeom>
          <a:noFill/>
          <a:ln w="12700">
            <a:noFill/>
            <a:miter lim="800000"/>
            <a:headEnd/>
            <a:tailEnd/>
          </a:ln>
        </p:spPr>
        <p:txBody>
          <a:bodyPr wrap="none" lIns="91335" tIns="45668" rIns="91335" bIns="45668"/>
          <a:lstStyle/>
          <a:p>
            <a:pPr algn="ctr">
              <a:lnSpc>
                <a:spcPct val="110000"/>
              </a:lnSpc>
            </a:pPr>
            <a:r>
              <a:rPr lang="en-US" sz="1200" b="1" dirty="0" smtClean="0"/>
              <a:t>Customer Premises</a:t>
            </a:r>
            <a:endParaRPr lang="en-US" sz="1200" b="1" dirty="0"/>
          </a:p>
        </p:txBody>
      </p:sp>
      <p:sp>
        <p:nvSpPr>
          <p:cNvPr id="61" name="Text Box 133"/>
          <p:cNvSpPr txBox="1">
            <a:spLocks noChangeArrowheads="1"/>
          </p:cNvSpPr>
          <p:nvPr/>
        </p:nvSpPr>
        <p:spPr bwMode="auto">
          <a:xfrm>
            <a:off x="5645257" y="4062360"/>
            <a:ext cx="1066800" cy="277091"/>
          </a:xfrm>
          <a:prstGeom prst="rect">
            <a:avLst/>
          </a:prstGeom>
          <a:noFill/>
          <a:ln w="12700">
            <a:noFill/>
            <a:miter lim="800000"/>
            <a:headEnd/>
            <a:tailEnd/>
          </a:ln>
        </p:spPr>
        <p:txBody>
          <a:bodyPr lIns="91326" tIns="45664" rIns="91326" bIns="45664"/>
          <a:lstStyle/>
          <a:p>
            <a:pPr algn="ctr"/>
            <a:r>
              <a:rPr lang="en-US" sz="1200" b="1" dirty="0" smtClean="0"/>
              <a:t>Access</a:t>
            </a:r>
            <a:endParaRPr lang="en-US" sz="1200" b="1" dirty="0"/>
          </a:p>
        </p:txBody>
      </p:sp>
      <p:pic>
        <p:nvPicPr>
          <p:cNvPr id="62" name="Picture 61" descr="Router.png"/>
          <p:cNvPicPr>
            <a:picLocks noChangeAspect="1"/>
          </p:cNvPicPr>
          <p:nvPr/>
        </p:nvPicPr>
        <p:blipFill>
          <a:blip r:embed="rId4" cstate="screen"/>
          <a:stretch>
            <a:fillRect/>
          </a:stretch>
        </p:blipFill>
        <p:spPr>
          <a:xfrm>
            <a:off x="874438" y="4541323"/>
            <a:ext cx="329184" cy="329184"/>
          </a:xfrm>
          <a:prstGeom prst="rect">
            <a:avLst/>
          </a:prstGeom>
        </p:spPr>
      </p:pic>
      <p:pic>
        <p:nvPicPr>
          <p:cNvPr id="63" name="Picture 62" descr="Router.png"/>
          <p:cNvPicPr>
            <a:picLocks noChangeAspect="1"/>
          </p:cNvPicPr>
          <p:nvPr/>
        </p:nvPicPr>
        <p:blipFill>
          <a:blip r:embed="rId4" cstate="screen"/>
          <a:stretch>
            <a:fillRect/>
          </a:stretch>
        </p:blipFill>
        <p:spPr>
          <a:xfrm>
            <a:off x="7864837" y="4533575"/>
            <a:ext cx="329184" cy="329184"/>
          </a:xfrm>
          <a:prstGeom prst="rect">
            <a:avLst/>
          </a:prstGeom>
        </p:spPr>
      </p:pic>
      <p:sp>
        <p:nvSpPr>
          <p:cNvPr id="64" name="Text Box 75"/>
          <p:cNvSpPr txBox="1">
            <a:spLocks noChangeArrowheads="1"/>
          </p:cNvSpPr>
          <p:nvPr/>
        </p:nvSpPr>
        <p:spPr bwMode="auto">
          <a:xfrm>
            <a:off x="7735627" y="4326201"/>
            <a:ext cx="587607" cy="222250"/>
          </a:xfrm>
          <a:prstGeom prst="rect">
            <a:avLst/>
          </a:prstGeom>
          <a:noFill/>
          <a:ln w="12700">
            <a:noFill/>
            <a:miter lim="800000"/>
            <a:headEnd/>
            <a:tailEnd/>
          </a:ln>
        </p:spPr>
        <p:txBody>
          <a:bodyPr wrap="none" lIns="81959" tIns="40980" rIns="81959" bIns="40980"/>
          <a:lstStyle/>
          <a:p>
            <a:pPr algn="ctr" defTabSz="819154" eaLnBrk="0" hangingPunct="0"/>
            <a:r>
              <a:rPr lang="en-US" sz="1100" b="1" dirty="0" smtClean="0"/>
              <a:t>Router</a:t>
            </a:r>
            <a:endParaRPr lang="en-US" sz="1100" b="1" dirty="0"/>
          </a:p>
        </p:txBody>
      </p:sp>
      <p:sp>
        <p:nvSpPr>
          <p:cNvPr id="65" name="Freeform 7"/>
          <p:cNvSpPr>
            <a:spLocks/>
          </p:cNvSpPr>
          <p:nvPr/>
        </p:nvSpPr>
        <p:spPr bwMode="auto">
          <a:xfrm>
            <a:off x="5645257" y="4330011"/>
            <a:ext cx="1066800" cy="653740"/>
          </a:xfrm>
          <a:custGeom>
            <a:avLst/>
            <a:gdLst>
              <a:gd name="connsiteX0" fmla="*/ 10000 w 10000"/>
              <a:gd name="connsiteY0" fmla="*/ 7308 h 10000"/>
              <a:gd name="connsiteX1" fmla="*/ 10000 w 10000"/>
              <a:gd name="connsiteY1" fmla="*/ 7308 h 10000"/>
              <a:gd name="connsiteX2" fmla="*/ 8636 w 10000"/>
              <a:gd name="connsiteY2" fmla="*/ 4615 h 10000"/>
              <a:gd name="connsiteX3" fmla="*/ 8636 w 10000"/>
              <a:gd name="connsiteY3" fmla="*/ 4615 h 10000"/>
              <a:gd name="connsiteX4" fmla="*/ 6818 w 10000"/>
              <a:gd name="connsiteY4" fmla="*/ 2308 h 10000"/>
              <a:gd name="connsiteX5" fmla="*/ 5227 w 10000"/>
              <a:gd name="connsiteY5" fmla="*/ 0 h 10000"/>
              <a:gd name="connsiteX6" fmla="*/ 3864 w 10000"/>
              <a:gd name="connsiteY6" fmla="*/ 0 h 10000"/>
              <a:gd name="connsiteX7" fmla="*/ 2273 w 10000"/>
              <a:gd name="connsiteY7" fmla="*/ 2692 h 10000"/>
              <a:gd name="connsiteX8" fmla="*/ 1136 w 10000"/>
              <a:gd name="connsiteY8" fmla="*/ 4615 h 10000"/>
              <a:gd name="connsiteX9" fmla="*/ 0 w 10000"/>
              <a:gd name="connsiteY9" fmla="*/ 7308 h 10000"/>
              <a:gd name="connsiteX10" fmla="*/ 0 w 10000"/>
              <a:gd name="connsiteY10" fmla="*/ 7308 h 10000"/>
              <a:gd name="connsiteX11" fmla="*/ 1364 w 10000"/>
              <a:gd name="connsiteY11" fmla="*/ 10000 h 10000"/>
              <a:gd name="connsiteX12" fmla="*/ 8636 w 10000"/>
              <a:gd name="connsiteY12" fmla="*/ 10000 h 10000"/>
              <a:gd name="connsiteX13" fmla="*/ 10000 w 10000"/>
              <a:gd name="connsiteY13" fmla="*/ 7308 h 10000"/>
              <a:gd name="connsiteX0" fmla="*/ 10000 w 10000"/>
              <a:gd name="connsiteY0" fmla="*/ 7308 h 10000"/>
              <a:gd name="connsiteX1" fmla="*/ 10000 w 10000"/>
              <a:gd name="connsiteY1" fmla="*/ 7308 h 10000"/>
              <a:gd name="connsiteX2" fmla="*/ 8636 w 10000"/>
              <a:gd name="connsiteY2" fmla="*/ 4615 h 10000"/>
              <a:gd name="connsiteX3" fmla="*/ 8636 w 10000"/>
              <a:gd name="connsiteY3" fmla="*/ 4615 h 10000"/>
              <a:gd name="connsiteX4" fmla="*/ 6818 w 10000"/>
              <a:gd name="connsiteY4" fmla="*/ 2308 h 10000"/>
              <a:gd name="connsiteX5" fmla="*/ 5227 w 10000"/>
              <a:gd name="connsiteY5" fmla="*/ 0 h 10000"/>
              <a:gd name="connsiteX6" fmla="*/ 3864 w 10000"/>
              <a:gd name="connsiteY6" fmla="*/ 0 h 10000"/>
              <a:gd name="connsiteX7" fmla="*/ 2273 w 10000"/>
              <a:gd name="connsiteY7" fmla="*/ 2692 h 10000"/>
              <a:gd name="connsiteX8" fmla="*/ 1136 w 10000"/>
              <a:gd name="connsiteY8" fmla="*/ 4615 h 10000"/>
              <a:gd name="connsiteX9" fmla="*/ 0 w 10000"/>
              <a:gd name="connsiteY9" fmla="*/ 7308 h 10000"/>
              <a:gd name="connsiteX10" fmla="*/ 0 w 10000"/>
              <a:gd name="connsiteY10" fmla="*/ 7308 h 10000"/>
              <a:gd name="connsiteX11" fmla="*/ 1364 w 10000"/>
              <a:gd name="connsiteY11" fmla="*/ 10000 h 10000"/>
              <a:gd name="connsiteX12" fmla="*/ 7589 w 10000"/>
              <a:gd name="connsiteY12" fmla="*/ 9973 h 10000"/>
              <a:gd name="connsiteX13" fmla="*/ 10000 w 10000"/>
              <a:gd name="connsiteY13" fmla="*/ 7308 h 10000"/>
              <a:gd name="connsiteX0" fmla="*/ 7589 w 10000"/>
              <a:gd name="connsiteY0" fmla="*/ 9973 h 10000"/>
              <a:gd name="connsiteX1" fmla="*/ 10000 w 10000"/>
              <a:gd name="connsiteY1" fmla="*/ 7308 h 10000"/>
              <a:gd name="connsiteX2" fmla="*/ 8636 w 10000"/>
              <a:gd name="connsiteY2" fmla="*/ 4615 h 10000"/>
              <a:gd name="connsiteX3" fmla="*/ 8636 w 10000"/>
              <a:gd name="connsiteY3" fmla="*/ 4615 h 10000"/>
              <a:gd name="connsiteX4" fmla="*/ 6818 w 10000"/>
              <a:gd name="connsiteY4" fmla="*/ 2308 h 10000"/>
              <a:gd name="connsiteX5" fmla="*/ 5227 w 10000"/>
              <a:gd name="connsiteY5" fmla="*/ 0 h 10000"/>
              <a:gd name="connsiteX6" fmla="*/ 3864 w 10000"/>
              <a:gd name="connsiteY6" fmla="*/ 0 h 10000"/>
              <a:gd name="connsiteX7" fmla="*/ 2273 w 10000"/>
              <a:gd name="connsiteY7" fmla="*/ 2692 h 10000"/>
              <a:gd name="connsiteX8" fmla="*/ 1136 w 10000"/>
              <a:gd name="connsiteY8" fmla="*/ 4615 h 10000"/>
              <a:gd name="connsiteX9" fmla="*/ 0 w 10000"/>
              <a:gd name="connsiteY9" fmla="*/ 7308 h 10000"/>
              <a:gd name="connsiteX10" fmla="*/ 0 w 10000"/>
              <a:gd name="connsiteY10" fmla="*/ 7308 h 10000"/>
              <a:gd name="connsiteX11" fmla="*/ 1364 w 10000"/>
              <a:gd name="connsiteY11" fmla="*/ 10000 h 10000"/>
              <a:gd name="connsiteX12" fmla="*/ 7589 w 10000"/>
              <a:gd name="connsiteY12" fmla="*/ 9973 h 10000"/>
              <a:gd name="connsiteX0" fmla="*/ 7589 w 10000"/>
              <a:gd name="connsiteY0" fmla="*/ 9973 h 10000"/>
              <a:gd name="connsiteX1" fmla="*/ 8679 w 10000"/>
              <a:gd name="connsiteY1" fmla="*/ 7254 h 10000"/>
              <a:gd name="connsiteX2" fmla="*/ 8636 w 10000"/>
              <a:gd name="connsiteY2" fmla="*/ 4615 h 10000"/>
              <a:gd name="connsiteX3" fmla="*/ 8636 w 10000"/>
              <a:gd name="connsiteY3" fmla="*/ 4615 h 10000"/>
              <a:gd name="connsiteX4" fmla="*/ 6818 w 10000"/>
              <a:gd name="connsiteY4" fmla="*/ 2308 h 10000"/>
              <a:gd name="connsiteX5" fmla="*/ 5227 w 10000"/>
              <a:gd name="connsiteY5" fmla="*/ 0 h 10000"/>
              <a:gd name="connsiteX6" fmla="*/ 3864 w 10000"/>
              <a:gd name="connsiteY6" fmla="*/ 0 h 10000"/>
              <a:gd name="connsiteX7" fmla="*/ 2273 w 10000"/>
              <a:gd name="connsiteY7" fmla="*/ 2692 h 10000"/>
              <a:gd name="connsiteX8" fmla="*/ 1136 w 10000"/>
              <a:gd name="connsiteY8" fmla="*/ 4615 h 10000"/>
              <a:gd name="connsiteX9" fmla="*/ 0 w 10000"/>
              <a:gd name="connsiteY9" fmla="*/ 7308 h 10000"/>
              <a:gd name="connsiteX10" fmla="*/ 0 w 10000"/>
              <a:gd name="connsiteY10" fmla="*/ 7308 h 10000"/>
              <a:gd name="connsiteX11" fmla="*/ 1364 w 10000"/>
              <a:gd name="connsiteY11" fmla="*/ 10000 h 10000"/>
              <a:gd name="connsiteX12" fmla="*/ 7589 w 10000"/>
              <a:gd name="connsiteY12" fmla="*/ 9973 h 10000"/>
              <a:gd name="connsiteX0" fmla="*/ 7589 w 10000"/>
              <a:gd name="connsiteY0" fmla="*/ 9973 h 10000"/>
              <a:gd name="connsiteX1" fmla="*/ 8679 w 10000"/>
              <a:gd name="connsiteY1" fmla="*/ 7254 h 10000"/>
              <a:gd name="connsiteX2" fmla="*/ 8636 w 10000"/>
              <a:gd name="connsiteY2" fmla="*/ 4615 h 10000"/>
              <a:gd name="connsiteX3" fmla="*/ 6818 w 10000"/>
              <a:gd name="connsiteY3" fmla="*/ 2308 h 10000"/>
              <a:gd name="connsiteX4" fmla="*/ 5227 w 10000"/>
              <a:gd name="connsiteY4" fmla="*/ 0 h 10000"/>
              <a:gd name="connsiteX5" fmla="*/ 3864 w 10000"/>
              <a:gd name="connsiteY5" fmla="*/ 0 h 10000"/>
              <a:gd name="connsiteX6" fmla="*/ 2273 w 10000"/>
              <a:gd name="connsiteY6" fmla="*/ 2692 h 10000"/>
              <a:gd name="connsiteX7" fmla="*/ 1136 w 10000"/>
              <a:gd name="connsiteY7" fmla="*/ 4615 h 10000"/>
              <a:gd name="connsiteX8" fmla="*/ 0 w 10000"/>
              <a:gd name="connsiteY8" fmla="*/ 7308 h 10000"/>
              <a:gd name="connsiteX9" fmla="*/ 0 w 10000"/>
              <a:gd name="connsiteY9" fmla="*/ 7308 h 10000"/>
              <a:gd name="connsiteX10" fmla="*/ 1364 w 10000"/>
              <a:gd name="connsiteY10" fmla="*/ 10000 h 10000"/>
              <a:gd name="connsiteX11" fmla="*/ 7589 w 10000"/>
              <a:gd name="connsiteY11" fmla="*/ 9973 h 10000"/>
              <a:gd name="connsiteX0" fmla="*/ 7589 w 9162"/>
              <a:gd name="connsiteY0" fmla="*/ 9973 h 10000"/>
              <a:gd name="connsiteX1" fmla="*/ 8679 w 9162"/>
              <a:gd name="connsiteY1" fmla="*/ 7254 h 10000"/>
              <a:gd name="connsiteX2" fmla="*/ 7798 w 9162"/>
              <a:gd name="connsiteY2" fmla="*/ 4479 h 10000"/>
              <a:gd name="connsiteX3" fmla="*/ 6818 w 9162"/>
              <a:gd name="connsiteY3" fmla="*/ 2308 h 10000"/>
              <a:gd name="connsiteX4" fmla="*/ 5227 w 9162"/>
              <a:gd name="connsiteY4" fmla="*/ 0 h 10000"/>
              <a:gd name="connsiteX5" fmla="*/ 3864 w 9162"/>
              <a:gd name="connsiteY5" fmla="*/ 0 h 10000"/>
              <a:gd name="connsiteX6" fmla="*/ 2273 w 9162"/>
              <a:gd name="connsiteY6" fmla="*/ 2692 h 10000"/>
              <a:gd name="connsiteX7" fmla="*/ 1136 w 9162"/>
              <a:gd name="connsiteY7" fmla="*/ 4615 h 10000"/>
              <a:gd name="connsiteX8" fmla="*/ 0 w 9162"/>
              <a:gd name="connsiteY8" fmla="*/ 7308 h 10000"/>
              <a:gd name="connsiteX9" fmla="*/ 0 w 9162"/>
              <a:gd name="connsiteY9" fmla="*/ 7308 h 10000"/>
              <a:gd name="connsiteX10" fmla="*/ 1364 w 9162"/>
              <a:gd name="connsiteY10" fmla="*/ 10000 h 10000"/>
              <a:gd name="connsiteX11" fmla="*/ 7589 w 9162"/>
              <a:gd name="connsiteY11" fmla="*/ 9973 h 10000"/>
              <a:gd name="connsiteX0" fmla="*/ 8283 w 9854"/>
              <a:gd name="connsiteY0" fmla="*/ 9973 h 10000"/>
              <a:gd name="connsiteX1" fmla="*/ 9473 w 9854"/>
              <a:gd name="connsiteY1" fmla="*/ 7254 h 10000"/>
              <a:gd name="connsiteX2" fmla="*/ 8230 w 9854"/>
              <a:gd name="connsiteY2" fmla="*/ 4533 h 10000"/>
              <a:gd name="connsiteX3" fmla="*/ 7442 w 9854"/>
              <a:gd name="connsiteY3" fmla="*/ 2308 h 10000"/>
              <a:gd name="connsiteX4" fmla="*/ 5705 w 9854"/>
              <a:gd name="connsiteY4" fmla="*/ 0 h 10000"/>
              <a:gd name="connsiteX5" fmla="*/ 4217 w 9854"/>
              <a:gd name="connsiteY5" fmla="*/ 0 h 10000"/>
              <a:gd name="connsiteX6" fmla="*/ 2481 w 9854"/>
              <a:gd name="connsiteY6" fmla="*/ 2692 h 10000"/>
              <a:gd name="connsiteX7" fmla="*/ 1240 w 9854"/>
              <a:gd name="connsiteY7" fmla="*/ 4615 h 10000"/>
              <a:gd name="connsiteX8" fmla="*/ 0 w 9854"/>
              <a:gd name="connsiteY8" fmla="*/ 7308 h 10000"/>
              <a:gd name="connsiteX9" fmla="*/ 0 w 9854"/>
              <a:gd name="connsiteY9" fmla="*/ 7308 h 10000"/>
              <a:gd name="connsiteX10" fmla="*/ 1489 w 9854"/>
              <a:gd name="connsiteY10" fmla="*/ 10000 h 10000"/>
              <a:gd name="connsiteX11" fmla="*/ 8283 w 9854"/>
              <a:gd name="connsiteY11" fmla="*/ 9973 h 10000"/>
              <a:gd name="connsiteX0" fmla="*/ 8406 w 10000"/>
              <a:gd name="connsiteY0" fmla="*/ 9973 h 10000"/>
              <a:gd name="connsiteX1" fmla="*/ 9613 w 10000"/>
              <a:gd name="connsiteY1" fmla="*/ 7254 h 10000"/>
              <a:gd name="connsiteX2" fmla="*/ 8352 w 10000"/>
              <a:gd name="connsiteY2" fmla="*/ 4533 h 10000"/>
              <a:gd name="connsiteX3" fmla="*/ 7552 w 10000"/>
              <a:gd name="connsiteY3" fmla="*/ 2308 h 10000"/>
              <a:gd name="connsiteX4" fmla="*/ 5790 w 10000"/>
              <a:gd name="connsiteY4" fmla="*/ 0 h 10000"/>
              <a:gd name="connsiteX5" fmla="*/ 4279 w 10000"/>
              <a:gd name="connsiteY5" fmla="*/ 0 h 10000"/>
              <a:gd name="connsiteX6" fmla="*/ 2518 w 10000"/>
              <a:gd name="connsiteY6" fmla="*/ 2692 h 10000"/>
              <a:gd name="connsiteX7" fmla="*/ 1258 w 10000"/>
              <a:gd name="connsiteY7" fmla="*/ 4615 h 10000"/>
              <a:gd name="connsiteX8" fmla="*/ 0 w 10000"/>
              <a:gd name="connsiteY8" fmla="*/ 7308 h 10000"/>
              <a:gd name="connsiteX9" fmla="*/ 0 w 10000"/>
              <a:gd name="connsiteY9" fmla="*/ 7308 h 10000"/>
              <a:gd name="connsiteX10" fmla="*/ 1511 w 10000"/>
              <a:gd name="connsiteY10" fmla="*/ 10000 h 10000"/>
              <a:gd name="connsiteX11" fmla="*/ 8406 w 10000"/>
              <a:gd name="connsiteY11" fmla="*/ 9973 h 10000"/>
              <a:gd name="connsiteX0" fmla="*/ 8103 w 9863"/>
              <a:gd name="connsiteY0" fmla="*/ 10000 h 10000"/>
              <a:gd name="connsiteX1" fmla="*/ 9613 w 9863"/>
              <a:gd name="connsiteY1" fmla="*/ 7254 h 10000"/>
              <a:gd name="connsiteX2" fmla="*/ 8352 w 9863"/>
              <a:gd name="connsiteY2" fmla="*/ 4533 h 10000"/>
              <a:gd name="connsiteX3" fmla="*/ 7552 w 9863"/>
              <a:gd name="connsiteY3" fmla="*/ 2308 h 10000"/>
              <a:gd name="connsiteX4" fmla="*/ 5790 w 9863"/>
              <a:gd name="connsiteY4" fmla="*/ 0 h 10000"/>
              <a:gd name="connsiteX5" fmla="*/ 4279 w 9863"/>
              <a:gd name="connsiteY5" fmla="*/ 0 h 10000"/>
              <a:gd name="connsiteX6" fmla="*/ 2518 w 9863"/>
              <a:gd name="connsiteY6" fmla="*/ 2692 h 10000"/>
              <a:gd name="connsiteX7" fmla="*/ 1258 w 9863"/>
              <a:gd name="connsiteY7" fmla="*/ 4615 h 10000"/>
              <a:gd name="connsiteX8" fmla="*/ 0 w 9863"/>
              <a:gd name="connsiteY8" fmla="*/ 7308 h 10000"/>
              <a:gd name="connsiteX9" fmla="*/ 0 w 9863"/>
              <a:gd name="connsiteY9" fmla="*/ 7308 h 10000"/>
              <a:gd name="connsiteX10" fmla="*/ 1511 w 9863"/>
              <a:gd name="connsiteY10" fmla="*/ 10000 h 10000"/>
              <a:gd name="connsiteX11" fmla="*/ 8103 w 9863"/>
              <a:gd name="connsiteY11" fmla="*/ 10000 h 10000"/>
              <a:gd name="connsiteX0" fmla="*/ 8216 w 10000"/>
              <a:gd name="connsiteY0" fmla="*/ 10000 h 10000"/>
              <a:gd name="connsiteX1" fmla="*/ 9747 w 10000"/>
              <a:gd name="connsiteY1" fmla="*/ 7254 h 10000"/>
              <a:gd name="connsiteX2" fmla="*/ 8468 w 10000"/>
              <a:gd name="connsiteY2" fmla="*/ 4533 h 10000"/>
              <a:gd name="connsiteX3" fmla="*/ 7657 w 10000"/>
              <a:gd name="connsiteY3" fmla="*/ 2308 h 10000"/>
              <a:gd name="connsiteX4" fmla="*/ 5870 w 10000"/>
              <a:gd name="connsiteY4" fmla="*/ 0 h 10000"/>
              <a:gd name="connsiteX5" fmla="*/ 4338 w 10000"/>
              <a:gd name="connsiteY5" fmla="*/ 0 h 10000"/>
              <a:gd name="connsiteX6" fmla="*/ 2553 w 10000"/>
              <a:gd name="connsiteY6" fmla="*/ 2692 h 10000"/>
              <a:gd name="connsiteX7" fmla="*/ 1275 w 10000"/>
              <a:gd name="connsiteY7" fmla="*/ 4615 h 10000"/>
              <a:gd name="connsiteX8" fmla="*/ 0 w 10000"/>
              <a:gd name="connsiteY8" fmla="*/ 7308 h 10000"/>
              <a:gd name="connsiteX9" fmla="*/ 0 w 10000"/>
              <a:gd name="connsiteY9" fmla="*/ 7308 h 10000"/>
              <a:gd name="connsiteX10" fmla="*/ 1532 w 10000"/>
              <a:gd name="connsiteY10" fmla="*/ 10000 h 10000"/>
              <a:gd name="connsiteX11" fmla="*/ 8216 w 10000"/>
              <a:gd name="connsiteY11" fmla="*/ 10000 h 10000"/>
              <a:gd name="connsiteX0" fmla="*/ 8216 w 9747"/>
              <a:gd name="connsiteY0" fmla="*/ 10000 h 10000"/>
              <a:gd name="connsiteX1" fmla="*/ 9747 w 9747"/>
              <a:gd name="connsiteY1" fmla="*/ 7254 h 10000"/>
              <a:gd name="connsiteX2" fmla="*/ 8468 w 9747"/>
              <a:gd name="connsiteY2" fmla="*/ 4533 h 10000"/>
              <a:gd name="connsiteX3" fmla="*/ 7657 w 9747"/>
              <a:gd name="connsiteY3" fmla="*/ 2308 h 10000"/>
              <a:gd name="connsiteX4" fmla="*/ 5870 w 9747"/>
              <a:gd name="connsiteY4" fmla="*/ 0 h 10000"/>
              <a:gd name="connsiteX5" fmla="*/ 4338 w 9747"/>
              <a:gd name="connsiteY5" fmla="*/ 0 h 10000"/>
              <a:gd name="connsiteX6" fmla="*/ 2553 w 9747"/>
              <a:gd name="connsiteY6" fmla="*/ 2692 h 10000"/>
              <a:gd name="connsiteX7" fmla="*/ 1275 w 9747"/>
              <a:gd name="connsiteY7" fmla="*/ 4615 h 10000"/>
              <a:gd name="connsiteX8" fmla="*/ 0 w 9747"/>
              <a:gd name="connsiteY8" fmla="*/ 7308 h 10000"/>
              <a:gd name="connsiteX9" fmla="*/ 0 w 9747"/>
              <a:gd name="connsiteY9" fmla="*/ 7308 h 10000"/>
              <a:gd name="connsiteX10" fmla="*/ 1532 w 9747"/>
              <a:gd name="connsiteY10" fmla="*/ 10000 h 10000"/>
              <a:gd name="connsiteX11" fmla="*/ 8216 w 9747"/>
              <a:gd name="connsiteY11" fmla="*/ 10000 h 10000"/>
              <a:gd name="connsiteX0" fmla="*/ 8429 w 10000"/>
              <a:gd name="connsiteY0" fmla="*/ 10000 h 10000"/>
              <a:gd name="connsiteX1" fmla="*/ 10000 w 10000"/>
              <a:gd name="connsiteY1" fmla="*/ 7254 h 10000"/>
              <a:gd name="connsiteX2" fmla="*/ 8688 w 10000"/>
              <a:gd name="connsiteY2" fmla="*/ 4533 h 10000"/>
              <a:gd name="connsiteX3" fmla="*/ 7856 w 10000"/>
              <a:gd name="connsiteY3" fmla="*/ 2308 h 10000"/>
              <a:gd name="connsiteX4" fmla="*/ 6022 w 10000"/>
              <a:gd name="connsiteY4" fmla="*/ 0 h 10000"/>
              <a:gd name="connsiteX5" fmla="*/ 4451 w 10000"/>
              <a:gd name="connsiteY5" fmla="*/ 0 h 10000"/>
              <a:gd name="connsiteX6" fmla="*/ 2619 w 10000"/>
              <a:gd name="connsiteY6" fmla="*/ 2692 h 10000"/>
              <a:gd name="connsiteX7" fmla="*/ 1308 w 10000"/>
              <a:gd name="connsiteY7" fmla="*/ 4615 h 10000"/>
              <a:gd name="connsiteX8" fmla="*/ 0 w 10000"/>
              <a:gd name="connsiteY8" fmla="*/ 7308 h 10000"/>
              <a:gd name="connsiteX9" fmla="*/ 0 w 10000"/>
              <a:gd name="connsiteY9" fmla="*/ 7308 h 10000"/>
              <a:gd name="connsiteX10" fmla="*/ 1572 w 10000"/>
              <a:gd name="connsiteY10" fmla="*/ 10000 h 10000"/>
              <a:gd name="connsiteX11" fmla="*/ 8429 w 10000"/>
              <a:gd name="connsiteY11" fmla="*/ 10000 h 10000"/>
              <a:gd name="connsiteX0" fmla="*/ 8429 w 10000"/>
              <a:gd name="connsiteY0" fmla="*/ 10000 h 10000"/>
              <a:gd name="connsiteX1" fmla="*/ 10000 w 10000"/>
              <a:gd name="connsiteY1" fmla="*/ 7254 h 10000"/>
              <a:gd name="connsiteX2" fmla="*/ 8688 w 10000"/>
              <a:gd name="connsiteY2" fmla="*/ 4533 h 10000"/>
              <a:gd name="connsiteX3" fmla="*/ 7856 w 10000"/>
              <a:gd name="connsiteY3" fmla="*/ 2308 h 10000"/>
              <a:gd name="connsiteX4" fmla="*/ 6022 w 10000"/>
              <a:gd name="connsiteY4" fmla="*/ 0 h 10000"/>
              <a:gd name="connsiteX5" fmla="*/ 4451 w 10000"/>
              <a:gd name="connsiteY5" fmla="*/ 0 h 10000"/>
              <a:gd name="connsiteX6" fmla="*/ 2619 w 10000"/>
              <a:gd name="connsiteY6" fmla="*/ 2692 h 10000"/>
              <a:gd name="connsiteX7" fmla="*/ 1308 w 10000"/>
              <a:gd name="connsiteY7" fmla="*/ 4615 h 10000"/>
              <a:gd name="connsiteX8" fmla="*/ 0 w 10000"/>
              <a:gd name="connsiteY8" fmla="*/ 7308 h 10000"/>
              <a:gd name="connsiteX9" fmla="*/ 0 w 10000"/>
              <a:gd name="connsiteY9" fmla="*/ 7308 h 10000"/>
              <a:gd name="connsiteX10" fmla="*/ 1572 w 10000"/>
              <a:gd name="connsiteY10" fmla="*/ 10000 h 10000"/>
              <a:gd name="connsiteX11" fmla="*/ 8429 w 10000"/>
              <a:gd name="connsiteY11" fmla="*/ 10000 h 10000"/>
              <a:gd name="connsiteX0" fmla="*/ 8429 w 10000"/>
              <a:gd name="connsiteY0" fmla="*/ 10000 h 10000"/>
              <a:gd name="connsiteX1" fmla="*/ 10000 w 10000"/>
              <a:gd name="connsiteY1" fmla="*/ 7254 h 10000"/>
              <a:gd name="connsiteX2" fmla="*/ 8688 w 10000"/>
              <a:gd name="connsiteY2" fmla="*/ 4533 h 10000"/>
              <a:gd name="connsiteX3" fmla="*/ 7856 w 10000"/>
              <a:gd name="connsiteY3" fmla="*/ 2308 h 10000"/>
              <a:gd name="connsiteX4" fmla="*/ 6022 w 10000"/>
              <a:gd name="connsiteY4" fmla="*/ 0 h 10000"/>
              <a:gd name="connsiteX5" fmla="*/ 4451 w 10000"/>
              <a:gd name="connsiteY5" fmla="*/ 0 h 10000"/>
              <a:gd name="connsiteX6" fmla="*/ 2619 w 10000"/>
              <a:gd name="connsiteY6" fmla="*/ 2692 h 10000"/>
              <a:gd name="connsiteX7" fmla="*/ 1308 w 10000"/>
              <a:gd name="connsiteY7" fmla="*/ 4615 h 10000"/>
              <a:gd name="connsiteX8" fmla="*/ 0 w 10000"/>
              <a:gd name="connsiteY8" fmla="*/ 7308 h 10000"/>
              <a:gd name="connsiteX9" fmla="*/ 0 w 10000"/>
              <a:gd name="connsiteY9" fmla="*/ 7308 h 10000"/>
              <a:gd name="connsiteX10" fmla="*/ 1572 w 10000"/>
              <a:gd name="connsiteY10" fmla="*/ 10000 h 10000"/>
              <a:gd name="connsiteX11" fmla="*/ 8429 w 10000"/>
              <a:gd name="connsiteY11" fmla="*/ 10000 h 10000"/>
              <a:gd name="connsiteX0" fmla="*/ 8429 w 10000"/>
              <a:gd name="connsiteY0" fmla="*/ 10000 h 10000"/>
              <a:gd name="connsiteX1" fmla="*/ 10000 w 10000"/>
              <a:gd name="connsiteY1" fmla="*/ 7254 h 10000"/>
              <a:gd name="connsiteX2" fmla="*/ 8688 w 10000"/>
              <a:gd name="connsiteY2" fmla="*/ 4533 h 10000"/>
              <a:gd name="connsiteX3" fmla="*/ 7540 w 10000"/>
              <a:gd name="connsiteY3" fmla="*/ 2362 h 10000"/>
              <a:gd name="connsiteX4" fmla="*/ 6022 w 10000"/>
              <a:gd name="connsiteY4" fmla="*/ 0 h 10000"/>
              <a:gd name="connsiteX5" fmla="*/ 4451 w 10000"/>
              <a:gd name="connsiteY5" fmla="*/ 0 h 10000"/>
              <a:gd name="connsiteX6" fmla="*/ 2619 w 10000"/>
              <a:gd name="connsiteY6" fmla="*/ 2692 h 10000"/>
              <a:gd name="connsiteX7" fmla="*/ 1308 w 10000"/>
              <a:gd name="connsiteY7" fmla="*/ 4615 h 10000"/>
              <a:gd name="connsiteX8" fmla="*/ 0 w 10000"/>
              <a:gd name="connsiteY8" fmla="*/ 7308 h 10000"/>
              <a:gd name="connsiteX9" fmla="*/ 0 w 10000"/>
              <a:gd name="connsiteY9" fmla="*/ 7308 h 10000"/>
              <a:gd name="connsiteX10" fmla="*/ 1572 w 10000"/>
              <a:gd name="connsiteY10" fmla="*/ 10000 h 10000"/>
              <a:gd name="connsiteX11" fmla="*/ 8429 w 10000"/>
              <a:gd name="connsiteY11" fmla="*/ 10000 h 10000"/>
              <a:gd name="connsiteX0" fmla="*/ 8429 w 10000"/>
              <a:gd name="connsiteY0" fmla="*/ 10000 h 10000"/>
              <a:gd name="connsiteX1" fmla="*/ 10000 w 10000"/>
              <a:gd name="connsiteY1" fmla="*/ 7254 h 10000"/>
              <a:gd name="connsiteX2" fmla="*/ 8688 w 10000"/>
              <a:gd name="connsiteY2" fmla="*/ 4533 h 10000"/>
              <a:gd name="connsiteX3" fmla="*/ 7540 w 10000"/>
              <a:gd name="connsiteY3" fmla="*/ 2362 h 10000"/>
              <a:gd name="connsiteX4" fmla="*/ 6003 w 10000"/>
              <a:gd name="connsiteY4" fmla="*/ 82 h 10000"/>
              <a:gd name="connsiteX5" fmla="*/ 4451 w 10000"/>
              <a:gd name="connsiteY5" fmla="*/ 0 h 10000"/>
              <a:gd name="connsiteX6" fmla="*/ 2619 w 10000"/>
              <a:gd name="connsiteY6" fmla="*/ 2692 h 10000"/>
              <a:gd name="connsiteX7" fmla="*/ 1308 w 10000"/>
              <a:gd name="connsiteY7" fmla="*/ 4615 h 10000"/>
              <a:gd name="connsiteX8" fmla="*/ 0 w 10000"/>
              <a:gd name="connsiteY8" fmla="*/ 7308 h 10000"/>
              <a:gd name="connsiteX9" fmla="*/ 0 w 10000"/>
              <a:gd name="connsiteY9" fmla="*/ 7308 h 10000"/>
              <a:gd name="connsiteX10" fmla="*/ 1572 w 10000"/>
              <a:gd name="connsiteY10" fmla="*/ 10000 h 10000"/>
              <a:gd name="connsiteX11" fmla="*/ 8429 w 10000"/>
              <a:gd name="connsiteY11" fmla="*/ 10000 h 10000"/>
              <a:gd name="connsiteX0" fmla="*/ 8429 w 10000"/>
              <a:gd name="connsiteY0" fmla="*/ 10000 h 10000"/>
              <a:gd name="connsiteX1" fmla="*/ 10000 w 10000"/>
              <a:gd name="connsiteY1" fmla="*/ 7254 h 10000"/>
              <a:gd name="connsiteX2" fmla="*/ 8688 w 10000"/>
              <a:gd name="connsiteY2" fmla="*/ 4533 h 10000"/>
              <a:gd name="connsiteX3" fmla="*/ 7540 w 10000"/>
              <a:gd name="connsiteY3" fmla="*/ 2362 h 10000"/>
              <a:gd name="connsiteX4" fmla="*/ 6003 w 10000"/>
              <a:gd name="connsiteY4" fmla="*/ 82 h 10000"/>
              <a:gd name="connsiteX5" fmla="*/ 4451 w 10000"/>
              <a:gd name="connsiteY5" fmla="*/ 0 h 10000"/>
              <a:gd name="connsiteX6" fmla="*/ 2619 w 10000"/>
              <a:gd name="connsiteY6" fmla="*/ 2692 h 10000"/>
              <a:gd name="connsiteX7" fmla="*/ 1308 w 10000"/>
              <a:gd name="connsiteY7" fmla="*/ 4615 h 10000"/>
              <a:gd name="connsiteX8" fmla="*/ 0 w 10000"/>
              <a:gd name="connsiteY8" fmla="*/ 7308 h 10000"/>
              <a:gd name="connsiteX9" fmla="*/ 0 w 10000"/>
              <a:gd name="connsiteY9" fmla="*/ 7308 h 10000"/>
              <a:gd name="connsiteX10" fmla="*/ 1572 w 10000"/>
              <a:gd name="connsiteY10" fmla="*/ 10000 h 10000"/>
              <a:gd name="connsiteX11" fmla="*/ 8429 w 10000"/>
              <a:gd name="connsiteY11" fmla="*/ 10000 h 10000"/>
              <a:gd name="connsiteX0" fmla="*/ 8429 w 10000"/>
              <a:gd name="connsiteY0" fmla="*/ 10000 h 10000"/>
              <a:gd name="connsiteX1" fmla="*/ 10000 w 10000"/>
              <a:gd name="connsiteY1" fmla="*/ 7254 h 10000"/>
              <a:gd name="connsiteX2" fmla="*/ 8688 w 10000"/>
              <a:gd name="connsiteY2" fmla="*/ 4533 h 10000"/>
              <a:gd name="connsiteX3" fmla="*/ 7540 w 10000"/>
              <a:gd name="connsiteY3" fmla="*/ 2362 h 10000"/>
              <a:gd name="connsiteX4" fmla="*/ 6003 w 10000"/>
              <a:gd name="connsiteY4" fmla="*/ 82 h 10000"/>
              <a:gd name="connsiteX5" fmla="*/ 4451 w 10000"/>
              <a:gd name="connsiteY5" fmla="*/ 0 h 10000"/>
              <a:gd name="connsiteX6" fmla="*/ 2619 w 10000"/>
              <a:gd name="connsiteY6" fmla="*/ 2692 h 10000"/>
              <a:gd name="connsiteX7" fmla="*/ 1308 w 10000"/>
              <a:gd name="connsiteY7" fmla="*/ 4615 h 10000"/>
              <a:gd name="connsiteX8" fmla="*/ 0 w 10000"/>
              <a:gd name="connsiteY8" fmla="*/ 7308 h 10000"/>
              <a:gd name="connsiteX9" fmla="*/ 0 w 10000"/>
              <a:gd name="connsiteY9" fmla="*/ 7308 h 10000"/>
              <a:gd name="connsiteX10" fmla="*/ 1572 w 10000"/>
              <a:gd name="connsiteY10" fmla="*/ 10000 h 10000"/>
              <a:gd name="connsiteX11" fmla="*/ 8429 w 10000"/>
              <a:gd name="connsiteY11" fmla="*/ 10000 h 10000"/>
              <a:gd name="connsiteX0" fmla="*/ 8429 w 10000"/>
              <a:gd name="connsiteY0" fmla="*/ 10000 h 10000"/>
              <a:gd name="connsiteX1" fmla="*/ 10000 w 10000"/>
              <a:gd name="connsiteY1" fmla="*/ 7254 h 10000"/>
              <a:gd name="connsiteX2" fmla="*/ 8688 w 10000"/>
              <a:gd name="connsiteY2" fmla="*/ 4533 h 10000"/>
              <a:gd name="connsiteX3" fmla="*/ 7540 w 10000"/>
              <a:gd name="connsiteY3" fmla="*/ 2362 h 10000"/>
              <a:gd name="connsiteX4" fmla="*/ 6003 w 10000"/>
              <a:gd name="connsiteY4" fmla="*/ 82 h 10000"/>
              <a:gd name="connsiteX5" fmla="*/ 4451 w 10000"/>
              <a:gd name="connsiteY5" fmla="*/ 0 h 10000"/>
              <a:gd name="connsiteX6" fmla="*/ 2619 w 10000"/>
              <a:gd name="connsiteY6" fmla="*/ 2692 h 10000"/>
              <a:gd name="connsiteX7" fmla="*/ 1308 w 10000"/>
              <a:gd name="connsiteY7" fmla="*/ 4615 h 10000"/>
              <a:gd name="connsiteX8" fmla="*/ 0 w 10000"/>
              <a:gd name="connsiteY8" fmla="*/ 7308 h 10000"/>
              <a:gd name="connsiteX9" fmla="*/ 0 w 10000"/>
              <a:gd name="connsiteY9" fmla="*/ 7308 h 10000"/>
              <a:gd name="connsiteX10" fmla="*/ 1572 w 10000"/>
              <a:gd name="connsiteY10" fmla="*/ 10000 h 10000"/>
              <a:gd name="connsiteX11" fmla="*/ 8429 w 10000"/>
              <a:gd name="connsiteY11"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00" h="10000">
                <a:moveTo>
                  <a:pt x="8429" y="10000"/>
                </a:moveTo>
                <a:cubicBezTo>
                  <a:pt x="9623" y="9932"/>
                  <a:pt x="9985" y="8392"/>
                  <a:pt x="10000" y="7254"/>
                </a:cubicBezTo>
                <a:cubicBezTo>
                  <a:pt x="10000" y="7254"/>
                  <a:pt x="9888" y="4533"/>
                  <a:pt x="8688" y="4533"/>
                </a:cubicBezTo>
                <a:cubicBezTo>
                  <a:pt x="8652" y="3301"/>
                  <a:pt x="8096" y="2397"/>
                  <a:pt x="7540" y="2362"/>
                </a:cubicBezTo>
                <a:cubicBezTo>
                  <a:pt x="7278" y="1592"/>
                  <a:pt x="7184" y="55"/>
                  <a:pt x="6003" y="82"/>
                </a:cubicBezTo>
                <a:lnTo>
                  <a:pt x="4451" y="0"/>
                </a:lnTo>
                <a:cubicBezTo>
                  <a:pt x="4451" y="0"/>
                  <a:pt x="2880" y="0"/>
                  <a:pt x="2619" y="2692"/>
                </a:cubicBezTo>
                <a:cubicBezTo>
                  <a:pt x="2356" y="2692"/>
                  <a:pt x="1308" y="2692"/>
                  <a:pt x="1308" y="4615"/>
                </a:cubicBezTo>
                <a:cubicBezTo>
                  <a:pt x="785" y="4615"/>
                  <a:pt x="0" y="5000"/>
                  <a:pt x="0" y="7308"/>
                </a:cubicBezTo>
                <a:lnTo>
                  <a:pt x="0" y="7308"/>
                </a:lnTo>
                <a:cubicBezTo>
                  <a:pt x="0" y="7308"/>
                  <a:pt x="0" y="10000"/>
                  <a:pt x="1572" y="10000"/>
                </a:cubicBezTo>
                <a:lnTo>
                  <a:pt x="8429" y="10000"/>
                </a:lnTo>
                <a:close/>
              </a:path>
            </a:pathLst>
          </a:custGeom>
          <a:solidFill>
            <a:schemeClr val="bg1"/>
          </a:solidFill>
          <a:ln w="38100">
            <a:solidFill>
              <a:srgbClr val="F3AE4A"/>
            </a:solidFill>
            <a:round/>
            <a:headEnd/>
            <a:tailEnd/>
          </a:ln>
        </p:spPr>
        <p:txBody>
          <a:bodyPr vert="horz" wrap="square" lIns="91394" tIns="45697" rIns="91394" bIns="45697" numCol="1" anchor="t" anchorCtr="0" compatLnSpc="1">
            <a:prstTxWarp prst="textNoShape">
              <a:avLst/>
            </a:prstTxWarp>
          </a:bodyPr>
          <a:lstStyle/>
          <a:p>
            <a:pPr algn="ctr"/>
            <a:endParaRPr lang="en-US" b="1"/>
          </a:p>
        </p:txBody>
      </p:sp>
      <p:sp>
        <p:nvSpPr>
          <p:cNvPr id="66" name="Text Box 84"/>
          <p:cNvSpPr txBox="1">
            <a:spLocks noChangeArrowheads="1"/>
          </p:cNvSpPr>
          <p:nvPr/>
        </p:nvSpPr>
        <p:spPr bwMode="auto">
          <a:xfrm>
            <a:off x="5950924" y="4472251"/>
            <a:ext cx="532535" cy="370898"/>
          </a:xfrm>
          <a:prstGeom prst="rect">
            <a:avLst/>
          </a:prstGeom>
          <a:noFill/>
          <a:ln w="9525">
            <a:noFill/>
            <a:miter lim="800000"/>
            <a:headEnd/>
            <a:tailEnd/>
          </a:ln>
        </p:spPr>
        <p:txBody>
          <a:bodyPr wrap="none" lIns="0" tIns="0" rIns="0" bIns="0" anchor="ctr" anchorCtr="1"/>
          <a:lstStyle/>
          <a:p>
            <a:pPr algn="ctr" defTabSz="925875"/>
            <a:r>
              <a:rPr lang="en-US" sz="1200" b="1" dirty="0" smtClean="0"/>
              <a:t>Ethernet</a:t>
            </a:r>
            <a:endParaRPr lang="en-US" sz="1200" b="1" dirty="0"/>
          </a:p>
        </p:txBody>
      </p:sp>
      <p:sp>
        <p:nvSpPr>
          <p:cNvPr id="67" name="Text Box 84"/>
          <p:cNvSpPr txBox="1">
            <a:spLocks noChangeArrowheads="1"/>
          </p:cNvSpPr>
          <p:nvPr/>
        </p:nvSpPr>
        <p:spPr bwMode="auto">
          <a:xfrm>
            <a:off x="4222038" y="4472251"/>
            <a:ext cx="532535" cy="370898"/>
          </a:xfrm>
          <a:prstGeom prst="rect">
            <a:avLst/>
          </a:prstGeom>
          <a:noFill/>
          <a:ln w="9525">
            <a:noFill/>
            <a:miter lim="800000"/>
            <a:headEnd/>
            <a:tailEnd/>
          </a:ln>
        </p:spPr>
        <p:txBody>
          <a:bodyPr wrap="none" lIns="0" tIns="0" rIns="0" bIns="0" anchor="ctr" anchorCtr="1"/>
          <a:lstStyle/>
          <a:p>
            <a:pPr algn="ctr" defTabSz="925875"/>
            <a:r>
              <a:rPr lang="en-US" sz="1200" b="1" dirty="0" smtClean="0"/>
              <a:t>IP/MPLS</a:t>
            </a:r>
            <a:endParaRPr lang="en-US" sz="1200" b="1" dirty="0"/>
          </a:p>
        </p:txBody>
      </p:sp>
      <p:sp>
        <p:nvSpPr>
          <p:cNvPr id="68" name="Text Box 133"/>
          <p:cNvSpPr txBox="1">
            <a:spLocks noChangeArrowheads="1"/>
          </p:cNvSpPr>
          <p:nvPr/>
        </p:nvSpPr>
        <p:spPr bwMode="auto">
          <a:xfrm>
            <a:off x="3867297" y="5022351"/>
            <a:ext cx="1200650" cy="228600"/>
          </a:xfrm>
          <a:prstGeom prst="rect">
            <a:avLst/>
          </a:prstGeom>
          <a:noFill/>
          <a:ln w="12700">
            <a:noFill/>
            <a:miter lim="800000"/>
            <a:headEnd/>
            <a:tailEnd/>
          </a:ln>
        </p:spPr>
        <p:txBody>
          <a:bodyPr lIns="91326" tIns="45664" rIns="91326" bIns="45664"/>
          <a:lstStyle/>
          <a:p>
            <a:pPr algn="ctr"/>
            <a:r>
              <a:rPr lang="en-US" sz="1100" b="1" dirty="0" smtClean="0"/>
              <a:t>IP PM (TWAMP*)</a:t>
            </a:r>
          </a:p>
        </p:txBody>
      </p:sp>
      <p:grpSp>
        <p:nvGrpSpPr>
          <p:cNvPr id="4" name="Group 56"/>
          <p:cNvGrpSpPr/>
          <p:nvPr/>
        </p:nvGrpSpPr>
        <p:grpSpPr>
          <a:xfrm>
            <a:off x="1759057" y="5042501"/>
            <a:ext cx="5638800" cy="228600"/>
            <a:chOff x="1828800" y="2211090"/>
            <a:chExt cx="5638800" cy="228600"/>
          </a:xfrm>
        </p:grpSpPr>
        <p:sp>
          <p:nvSpPr>
            <p:cNvPr id="70" name="Curved Right Arrow 69"/>
            <p:cNvSpPr/>
            <p:nvPr/>
          </p:nvSpPr>
          <p:spPr>
            <a:xfrm flipH="1">
              <a:off x="7315200" y="2211090"/>
              <a:ext cx="152400" cy="228600"/>
            </a:xfrm>
            <a:prstGeom prst="curvedRightArrow">
              <a:avLst>
                <a:gd name="adj1" fmla="val 25000"/>
                <a:gd name="adj2" fmla="val 50000"/>
                <a:gd name="adj3" fmla="val 25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en-US" b="1">
                <a:solidFill>
                  <a:schemeClr val="tx1"/>
                </a:solidFill>
              </a:endParaRPr>
            </a:p>
          </p:txBody>
        </p:sp>
        <p:cxnSp>
          <p:nvCxnSpPr>
            <p:cNvPr id="71" name="Straight Arrow Connector 70"/>
            <p:cNvCxnSpPr/>
            <p:nvPr/>
          </p:nvCxnSpPr>
          <p:spPr>
            <a:xfrm rot="16200000" flipH="1">
              <a:off x="4574581" y="-512805"/>
              <a:ext cx="1588" cy="54864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a:off x="1828800" y="2412138"/>
              <a:ext cx="5486400" cy="1588"/>
            </a:xfrm>
            <a:prstGeom prst="straightConnector1">
              <a:avLst/>
            </a:prstGeom>
            <a:ln w="1905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pic>
        <p:nvPicPr>
          <p:cNvPr id="73" name="Picture 72" descr="RAD 1U_Narrow.png"/>
          <p:cNvPicPr>
            <a:picLocks noChangeAspect="1"/>
          </p:cNvPicPr>
          <p:nvPr/>
        </p:nvPicPr>
        <p:blipFill>
          <a:blip r:embed="rId5" cstate="screen"/>
          <a:stretch>
            <a:fillRect/>
          </a:stretch>
        </p:blipFill>
        <p:spPr>
          <a:xfrm>
            <a:off x="1530457" y="4548453"/>
            <a:ext cx="494098" cy="226983"/>
          </a:xfrm>
          <a:prstGeom prst="rect">
            <a:avLst/>
          </a:prstGeom>
        </p:spPr>
      </p:pic>
      <p:sp>
        <p:nvSpPr>
          <p:cNvPr id="74" name="Rounded Rectangular Callout 73"/>
          <p:cNvSpPr/>
          <p:nvPr/>
        </p:nvSpPr>
        <p:spPr>
          <a:xfrm>
            <a:off x="387457" y="5366331"/>
            <a:ext cx="1402080" cy="381000"/>
          </a:xfrm>
          <a:prstGeom prst="wedgeRoundRectCallout">
            <a:avLst>
              <a:gd name="adj1" fmla="val 41151"/>
              <a:gd name="adj2" fmla="val -196930"/>
              <a:gd name="adj3" fmla="val 16667"/>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a:r>
              <a:rPr lang="en-US" sz="1000" b="1" dirty="0" smtClean="0">
                <a:solidFill>
                  <a:schemeClr val="tx1"/>
                </a:solidFill>
              </a:rPr>
              <a:t>IP PM Generator </a:t>
            </a:r>
          </a:p>
          <a:p>
            <a:pPr algn="ctr"/>
            <a:r>
              <a:rPr lang="en-US" sz="1000" b="1" dirty="0" smtClean="0">
                <a:solidFill>
                  <a:schemeClr val="tx1"/>
                </a:solidFill>
              </a:rPr>
              <a:t>Based on TWAMP</a:t>
            </a:r>
          </a:p>
        </p:txBody>
      </p:sp>
      <p:sp>
        <p:nvSpPr>
          <p:cNvPr id="76" name="Rounded Rectangular Callout 75"/>
          <p:cNvSpPr/>
          <p:nvPr/>
        </p:nvSpPr>
        <p:spPr>
          <a:xfrm>
            <a:off x="7377537" y="5366331"/>
            <a:ext cx="1315720" cy="457200"/>
          </a:xfrm>
          <a:prstGeom prst="wedgeRoundRectCallout">
            <a:avLst>
              <a:gd name="adj1" fmla="val -47912"/>
              <a:gd name="adj2" fmla="val -181827"/>
              <a:gd name="adj3" fmla="val 16667"/>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a:r>
              <a:rPr lang="en-US" sz="1000" b="1" dirty="0" smtClean="0">
                <a:solidFill>
                  <a:schemeClr val="tx1"/>
                </a:solidFill>
              </a:rPr>
              <a:t>IP PM Reflector</a:t>
            </a:r>
          </a:p>
          <a:p>
            <a:pPr algn="ctr"/>
            <a:r>
              <a:rPr lang="en-US" sz="1000" b="1" dirty="0" smtClean="0">
                <a:solidFill>
                  <a:schemeClr val="tx1"/>
                </a:solidFill>
              </a:rPr>
              <a:t>Based ion TWAMP </a:t>
            </a:r>
          </a:p>
        </p:txBody>
      </p:sp>
      <p:grpSp>
        <p:nvGrpSpPr>
          <p:cNvPr id="5" name="Group 57"/>
          <p:cNvGrpSpPr/>
          <p:nvPr/>
        </p:nvGrpSpPr>
        <p:grpSpPr>
          <a:xfrm>
            <a:off x="3848315" y="5366381"/>
            <a:ext cx="1371600" cy="697976"/>
            <a:chOff x="4730858" y="2286050"/>
            <a:chExt cx="1371600" cy="697976"/>
          </a:xfrm>
        </p:grpSpPr>
        <p:sp>
          <p:nvSpPr>
            <p:cNvPr id="78" name="Text Box 133"/>
            <p:cNvSpPr txBox="1">
              <a:spLocks noChangeArrowheads="1"/>
            </p:cNvSpPr>
            <p:nvPr/>
          </p:nvSpPr>
          <p:spPr bwMode="auto">
            <a:xfrm>
              <a:off x="4730858" y="2755426"/>
              <a:ext cx="1371600" cy="228600"/>
            </a:xfrm>
            <a:prstGeom prst="rect">
              <a:avLst/>
            </a:prstGeom>
            <a:noFill/>
            <a:ln w="12700">
              <a:noFill/>
              <a:miter lim="800000"/>
              <a:headEnd/>
              <a:tailEnd/>
            </a:ln>
          </p:spPr>
          <p:txBody>
            <a:bodyPr lIns="91335" tIns="45668" rIns="91335" bIns="45668"/>
            <a:lstStyle/>
            <a:p>
              <a:pPr algn="ctr"/>
              <a:r>
                <a:rPr lang="en-US" sz="1100" b="1" dirty="0" smtClean="0"/>
                <a:t>RADview PM Portal </a:t>
              </a:r>
            </a:p>
          </p:txBody>
        </p:sp>
        <p:pic>
          <p:nvPicPr>
            <p:cNvPr id="79" name="Picture 78" descr="RAD RADview.png"/>
            <p:cNvPicPr>
              <a:picLocks noChangeAspect="1"/>
            </p:cNvPicPr>
            <p:nvPr/>
          </p:nvPicPr>
          <p:blipFill>
            <a:blip r:embed="rId6" cstate="screen"/>
            <a:stretch>
              <a:fillRect/>
            </a:stretch>
          </p:blipFill>
          <p:spPr>
            <a:xfrm>
              <a:off x="5157578" y="2286050"/>
              <a:ext cx="518161" cy="524257"/>
            </a:xfrm>
            <a:prstGeom prst="rect">
              <a:avLst/>
            </a:prstGeom>
          </p:spPr>
        </p:pic>
      </p:grpSp>
      <p:grpSp>
        <p:nvGrpSpPr>
          <p:cNvPr id="6" name="Group 51"/>
          <p:cNvGrpSpPr/>
          <p:nvPr/>
        </p:nvGrpSpPr>
        <p:grpSpPr>
          <a:xfrm>
            <a:off x="3686093" y="4327234"/>
            <a:ext cx="396875" cy="528809"/>
            <a:chOff x="5109655" y="1744742"/>
            <a:chExt cx="396875" cy="528809"/>
          </a:xfrm>
        </p:grpSpPr>
        <p:sp>
          <p:nvSpPr>
            <p:cNvPr id="81" name="Text Box 75"/>
            <p:cNvSpPr txBox="1">
              <a:spLocks noChangeArrowheads="1"/>
            </p:cNvSpPr>
            <p:nvPr/>
          </p:nvSpPr>
          <p:spPr bwMode="auto">
            <a:xfrm>
              <a:off x="5109655" y="1744742"/>
              <a:ext cx="396875" cy="222250"/>
            </a:xfrm>
            <a:prstGeom prst="rect">
              <a:avLst/>
            </a:prstGeom>
            <a:noFill/>
            <a:ln w="12700">
              <a:noFill/>
              <a:miter lim="800000"/>
              <a:headEnd/>
              <a:tailEnd/>
            </a:ln>
          </p:spPr>
          <p:txBody>
            <a:bodyPr wrap="none" lIns="81967" tIns="40984" rIns="81967" bIns="40984"/>
            <a:lstStyle/>
            <a:p>
              <a:pPr algn="ctr" defTabSz="819154" eaLnBrk="0" hangingPunct="0"/>
              <a:r>
                <a:rPr lang="en-US" sz="1100" b="1" dirty="0" smtClean="0"/>
                <a:t>PE</a:t>
              </a:r>
            </a:p>
          </p:txBody>
        </p:sp>
        <p:pic>
          <p:nvPicPr>
            <p:cNvPr id="82" name="Picture 81" descr="LSR.png"/>
            <p:cNvPicPr>
              <a:picLocks noChangeAspect="1"/>
            </p:cNvPicPr>
            <p:nvPr/>
          </p:nvPicPr>
          <p:blipFill>
            <a:blip r:embed="rId3" cstate="screen"/>
            <a:stretch>
              <a:fillRect/>
            </a:stretch>
          </p:blipFill>
          <p:spPr>
            <a:xfrm>
              <a:off x="5143500" y="1944367"/>
              <a:ext cx="329184" cy="329184"/>
            </a:xfrm>
            <a:prstGeom prst="rect">
              <a:avLst/>
            </a:prstGeom>
          </p:spPr>
        </p:pic>
      </p:grpSp>
      <p:pic>
        <p:nvPicPr>
          <p:cNvPr id="56" name="Picture 55" descr="RAD TinyBridge_right.png"/>
          <p:cNvPicPr>
            <a:picLocks noChangeAspect="1"/>
          </p:cNvPicPr>
          <p:nvPr/>
        </p:nvPicPr>
        <p:blipFill>
          <a:blip r:embed="rId7" cstate="print"/>
          <a:stretch>
            <a:fillRect/>
          </a:stretch>
        </p:blipFill>
        <p:spPr>
          <a:xfrm>
            <a:off x="7537939" y="4607171"/>
            <a:ext cx="344425" cy="192024"/>
          </a:xfrm>
          <a:prstGeom prst="rect">
            <a:avLst/>
          </a:prstGeom>
        </p:spPr>
      </p:pic>
    </p:spTree>
    <p:extLst>
      <p:ext uri="{BB962C8B-B14F-4D97-AF65-F5344CB8AC3E}">
        <p14:creationId xmlns:p14="http://schemas.microsoft.com/office/powerpoint/2010/main" xmlns="" val="2114870710"/>
      </p:ext>
    </p:extLst>
  </p:cSld>
  <p:clrMapOvr>
    <a:masterClrMapping/>
  </p:clrMapOvr>
  <p:transition advClick="0">
    <p:fade/>
  </p:transition>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“TWAMP Light” (RAD’s implementation)</a:t>
            </a:r>
            <a:endParaRPr lang="en-US" sz="3200" dirty="0"/>
          </a:p>
        </p:txBody>
      </p:sp>
      <p:sp>
        <p:nvSpPr>
          <p:cNvPr id="4" name="Text Placeholder 3"/>
          <p:cNvSpPr>
            <a:spLocks noGrp="1"/>
          </p:cNvSpPr>
          <p:nvPr>
            <p:ph type="body" sz="quarter" idx="10"/>
          </p:nvPr>
        </p:nvSpPr>
        <p:spPr/>
        <p:txBody>
          <a:bodyPr/>
          <a:lstStyle/>
          <a:p>
            <a:pPr>
              <a:lnSpc>
                <a:spcPct val="150000"/>
              </a:lnSpc>
              <a:buFont typeface="Arial" pitchFamily="34" charset="0"/>
              <a:buChar char="•"/>
            </a:pPr>
            <a:r>
              <a:rPr lang="en-US" sz="2000" dirty="0"/>
              <a:t> </a:t>
            </a:r>
            <a:endParaRPr lang="en-US" sz="2000" dirty="0" smtClean="0"/>
          </a:p>
          <a:p>
            <a:pPr>
              <a:lnSpc>
                <a:spcPct val="150000"/>
              </a:lnSpc>
              <a:buFont typeface="Arial" pitchFamily="34" charset="0"/>
              <a:buChar char="•"/>
            </a:pPr>
            <a:endParaRPr lang="en-US" sz="2000" dirty="0"/>
          </a:p>
          <a:p>
            <a:pPr>
              <a:lnSpc>
                <a:spcPct val="150000"/>
              </a:lnSpc>
              <a:buFont typeface="Arial" pitchFamily="34" charset="0"/>
              <a:buChar char="•"/>
            </a:pPr>
            <a:endParaRPr lang="en-US" sz="2000" dirty="0" smtClean="0"/>
          </a:p>
          <a:p>
            <a:pPr>
              <a:lnSpc>
                <a:spcPct val="150000"/>
              </a:lnSpc>
              <a:buFont typeface="Arial" pitchFamily="34" charset="0"/>
              <a:buChar char="•"/>
            </a:pPr>
            <a:endParaRPr lang="en-US" sz="2000" dirty="0"/>
          </a:p>
          <a:p>
            <a:pPr>
              <a:lnSpc>
                <a:spcPct val="150000"/>
              </a:lnSpc>
              <a:buFont typeface="Arial" pitchFamily="34" charset="0"/>
              <a:buChar char="•"/>
            </a:pPr>
            <a:r>
              <a:rPr lang="en-US" sz="2000" dirty="0" smtClean="0"/>
              <a:t>No </a:t>
            </a:r>
            <a:r>
              <a:rPr lang="en-US" sz="2000" dirty="0"/>
              <a:t>TWAMP-Control</a:t>
            </a:r>
          </a:p>
          <a:p>
            <a:pPr>
              <a:lnSpc>
                <a:spcPct val="150000"/>
              </a:lnSpc>
              <a:buFont typeface="Arial" pitchFamily="34" charset="0"/>
              <a:buChar char="•"/>
            </a:pPr>
            <a:r>
              <a:rPr lang="en-US" sz="2000" dirty="0"/>
              <a:t> Reflector IP address and UDP port number is a-priority fixed and known</a:t>
            </a:r>
          </a:p>
          <a:p>
            <a:pPr>
              <a:lnSpc>
                <a:spcPct val="150000"/>
              </a:lnSpc>
              <a:buFont typeface="Arial" pitchFamily="34" charset="0"/>
              <a:buChar char="•"/>
            </a:pPr>
            <a:r>
              <a:rPr lang="en-US" sz="2000" dirty="0"/>
              <a:t> Whenever the Session-Reflector receives a legal TWAMP packet it immediately reflects it back to the IP/UDP of the sender</a:t>
            </a:r>
          </a:p>
          <a:p>
            <a:endParaRPr lang="en-US" dirty="0"/>
          </a:p>
        </p:txBody>
      </p:sp>
      <p:grpSp>
        <p:nvGrpSpPr>
          <p:cNvPr id="5" name="Group 21"/>
          <p:cNvGrpSpPr>
            <a:grpSpLocks/>
          </p:cNvGrpSpPr>
          <p:nvPr/>
        </p:nvGrpSpPr>
        <p:grpSpPr bwMode="auto">
          <a:xfrm>
            <a:off x="1333500" y="1672216"/>
            <a:ext cx="5984875" cy="1266825"/>
            <a:chOff x="1116012" y="1981200"/>
            <a:chExt cx="5985101" cy="1266824"/>
          </a:xfrm>
        </p:grpSpPr>
        <p:grpSp>
          <p:nvGrpSpPr>
            <p:cNvPr id="8" name="Group 8"/>
            <p:cNvGrpSpPr>
              <a:grpSpLocks/>
            </p:cNvGrpSpPr>
            <p:nvPr/>
          </p:nvGrpSpPr>
          <p:grpSpPr bwMode="auto">
            <a:xfrm>
              <a:off x="5019822" y="2000250"/>
              <a:ext cx="2081291" cy="1247774"/>
              <a:chOff x="981222" y="1857375"/>
              <a:chExt cx="2081291" cy="1247774"/>
            </a:xfrm>
          </p:grpSpPr>
          <p:sp>
            <p:nvSpPr>
              <p:cNvPr id="17" name="Rectangle 16"/>
              <p:cNvSpPr/>
              <p:nvPr/>
            </p:nvSpPr>
            <p:spPr>
              <a:xfrm>
                <a:off x="981222" y="1857375"/>
                <a:ext cx="2081291" cy="1247774"/>
              </a:xfrm>
              <a:prstGeom prst="rect">
                <a:avLst/>
              </a:prstGeom>
              <a:noFill/>
              <a:ln>
                <a:solidFill>
                  <a:schemeClr val="tx1">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Rounded Rectangle 7"/>
              <p:cNvSpPr/>
              <p:nvPr/>
            </p:nvSpPr>
            <p:spPr>
              <a:xfrm>
                <a:off x="1100289" y="2543174"/>
                <a:ext cx="1733616" cy="400050"/>
              </a:xfrm>
              <a:prstGeom prst="roundRect">
                <a:avLst/>
              </a:prstGeom>
              <a:solidFill>
                <a:schemeClr val="tx2">
                  <a:lumMod val="60000"/>
                  <a:lumOff val="40000"/>
                </a:schemeClr>
              </a:solidFill>
              <a:ln>
                <a:solidFill>
                  <a:schemeClr val="tx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t>Session-reflector</a:t>
                </a:r>
              </a:p>
            </p:txBody>
          </p:sp>
        </p:grpSp>
        <p:grpSp>
          <p:nvGrpSpPr>
            <p:cNvPr id="9" name="Group 9"/>
            <p:cNvGrpSpPr>
              <a:grpSpLocks/>
            </p:cNvGrpSpPr>
            <p:nvPr/>
          </p:nvGrpSpPr>
          <p:grpSpPr bwMode="auto">
            <a:xfrm>
              <a:off x="1116012" y="1981200"/>
              <a:ext cx="2089229" cy="1247774"/>
              <a:chOff x="973137" y="1857375"/>
              <a:chExt cx="2089229" cy="1247774"/>
            </a:xfrm>
          </p:grpSpPr>
          <p:sp>
            <p:nvSpPr>
              <p:cNvPr id="14" name="Rectangle 13"/>
              <p:cNvSpPr/>
              <p:nvPr/>
            </p:nvSpPr>
            <p:spPr>
              <a:xfrm>
                <a:off x="973137" y="1857375"/>
                <a:ext cx="2089229" cy="1247774"/>
              </a:xfrm>
              <a:prstGeom prst="rect">
                <a:avLst/>
              </a:prstGeom>
              <a:noFill/>
              <a:ln>
                <a:solidFill>
                  <a:schemeClr val="tx1">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6" name="Rounded Rectangle 15"/>
              <p:cNvSpPr/>
              <p:nvPr/>
            </p:nvSpPr>
            <p:spPr>
              <a:xfrm>
                <a:off x="1100142" y="2543174"/>
                <a:ext cx="1733616" cy="400050"/>
              </a:xfrm>
              <a:prstGeom prst="roundRect">
                <a:avLst/>
              </a:prstGeom>
              <a:solidFill>
                <a:schemeClr val="tx2">
                  <a:lumMod val="60000"/>
                  <a:lumOff val="40000"/>
                </a:schemeClr>
              </a:solidFill>
              <a:ln>
                <a:solidFill>
                  <a:schemeClr val="tx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t>Session-sender</a:t>
                </a:r>
              </a:p>
            </p:txBody>
          </p:sp>
        </p:grpSp>
        <p:cxnSp>
          <p:nvCxnSpPr>
            <p:cNvPr id="12" name="Straight Arrow Connector 11"/>
            <p:cNvCxnSpPr>
              <a:stCxn id="16" idx="3"/>
            </p:cNvCxnSpPr>
            <p:nvPr/>
          </p:nvCxnSpPr>
          <p:spPr>
            <a:xfrm>
              <a:off x="2976632" y="2867024"/>
              <a:ext cx="2162257" cy="19050"/>
            </a:xfrm>
            <a:prstGeom prst="straightConnector1">
              <a:avLst/>
            </a:prstGeom>
            <a:ln w="19050">
              <a:solidFill>
                <a:schemeClr val="tx1">
                  <a:alpha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362410" y="2609850"/>
              <a:ext cx="1476431" cy="307975"/>
            </a:xfrm>
            <a:prstGeom prst="rect">
              <a:avLst/>
            </a:prstGeom>
            <a:noFill/>
          </p:spPr>
          <p:txBody>
            <a:bodyPr>
              <a:spAutoFit/>
            </a:bodyPr>
            <a:lstStyle/>
            <a:p>
              <a:pPr>
                <a:defRPr/>
              </a:pPr>
              <a:r>
                <a:rPr lang="en-US" sz="1400" dirty="0">
                  <a:cs typeface="+mn-cs"/>
                </a:rPr>
                <a:t>TWAMP-Test</a:t>
              </a:r>
            </a:p>
          </p:txBody>
        </p:sp>
      </p:grpSp>
      <p:sp>
        <p:nvSpPr>
          <p:cNvPr id="6" name="TextBox 5"/>
          <p:cNvSpPr txBox="1"/>
          <p:nvPr/>
        </p:nvSpPr>
        <p:spPr bwMode="auto">
          <a:xfrm>
            <a:off x="1322388" y="1291216"/>
            <a:ext cx="1476375" cy="369887"/>
          </a:xfrm>
          <a:prstGeom prst="rect">
            <a:avLst/>
          </a:prstGeom>
          <a:noFill/>
        </p:spPr>
        <p:txBody>
          <a:bodyPr>
            <a:spAutoFit/>
          </a:bodyPr>
          <a:lstStyle/>
          <a:p>
            <a:pPr>
              <a:defRPr/>
            </a:pPr>
            <a:r>
              <a:rPr lang="en-US" sz="1800" dirty="0">
                <a:cs typeface="+mn-cs"/>
              </a:rPr>
              <a:t>Controller</a:t>
            </a:r>
          </a:p>
        </p:txBody>
      </p:sp>
      <p:sp>
        <p:nvSpPr>
          <p:cNvPr id="7" name="TextBox 6"/>
          <p:cNvSpPr txBox="1"/>
          <p:nvPr/>
        </p:nvSpPr>
        <p:spPr bwMode="auto">
          <a:xfrm>
            <a:off x="5246688" y="1310266"/>
            <a:ext cx="1476375" cy="369887"/>
          </a:xfrm>
          <a:prstGeom prst="rect">
            <a:avLst/>
          </a:prstGeom>
          <a:noFill/>
        </p:spPr>
        <p:txBody>
          <a:bodyPr>
            <a:spAutoFit/>
          </a:bodyPr>
          <a:lstStyle/>
          <a:p>
            <a:pPr>
              <a:defRPr/>
            </a:pPr>
            <a:r>
              <a:rPr lang="en-US" sz="1800" dirty="0">
                <a:cs typeface="+mn-cs"/>
              </a:rPr>
              <a:t>Responder</a:t>
            </a:r>
          </a:p>
        </p:txBody>
      </p:sp>
    </p:spTree>
    <p:extLst>
      <p:ext uri="{BB962C8B-B14F-4D97-AF65-F5344CB8AC3E}">
        <p14:creationId xmlns:p14="http://schemas.microsoft.com/office/powerpoint/2010/main" xmlns="" val="1251257219"/>
      </p:ext>
    </p:extLst>
  </p:cSld>
  <p:clrMapOvr>
    <a:masterClrMapping/>
  </p:clrMapOvr>
  <p:transition>
    <p:fade/>
  </p:transition>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dirty="0" smtClean="0"/>
              <a:t>TWAMP Configuration</a:t>
            </a:r>
            <a:endParaRPr lang="en-US" dirty="0"/>
          </a:p>
        </p:txBody>
      </p:sp>
      <p:sp>
        <p:nvSpPr>
          <p:cNvPr id="3" name="Freeform 5"/>
          <p:cNvSpPr>
            <a:spLocks/>
          </p:cNvSpPr>
          <p:nvPr/>
        </p:nvSpPr>
        <p:spPr bwMode="auto">
          <a:xfrm>
            <a:off x="4470573" y="3327892"/>
            <a:ext cx="4308475" cy="3248025"/>
          </a:xfrm>
          <a:custGeom>
            <a:avLst/>
            <a:gdLst/>
            <a:ahLst/>
            <a:cxnLst>
              <a:cxn ang="0">
                <a:pos x="0" y="1556"/>
              </a:cxn>
              <a:cxn ang="0">
                <a:pos x="4" y="1604"/>
              </a:cxn>
              <a:cxn ang="0">
                <a:pos x="18" y="1650"/>
              </a:cxn>
              <a:cxn ang="0">
                <a:pos x="40" y="1694"/>
              </a:cxn>
              <a:cxn ang="0">
                <a:pos x="70" y="1732"/>
              </a:cxn>
              <a:cxn ang="0">
                <a:pos x="104" y="1766"/>
              </a:cxn>
              <a:cxn ang="0">
                <a:pos x="146" y="1792"/>
              </a:cxn>
              <a:cxn ang="0">
                <a:pos x="190" y="1810"/>
              </a:cxn>
              <a:cxn ang="0">
                <a:pos x="238" y="1820"/>
              </a:cxn>
              <a:cxn ang="0">
                <a:pos x="2474" y="2044"/>
              </a:cxn>
              <a:cxn ang="0">
                <a:pos x="2522" y="2044"/>
              </a:cxn>
              <a:cxn ang="0">
                <a:pos x="2568" y="2034"/>
              </a:cxn>
              <a:cxn ang="0">
                <a:pos x="2608" y="2016"/>
              </a:cxn>
              <a:cxn ang="0">
                <a:pos x="2644" y="1992"/>
              </a:cxn>
              <a:cxn ang="0">
                <a:pos x="2672" y="1958"/>
              </a:cxn>
              <a:cxn ang="0">
                <a:pos x="2694" y="1920"/>
              </a:cxn>
              <a:cxn ang="0">
                <a:pos x="2708" y="1876"/>
              </a:cxn>
              <a:cxn ang="0">
                <a:pos x="2714" y="1828"/>
              </a:cxn>
              <a:cxn ang="0">
                <a:pos x="2714" y="240"/>
              </a:cxn>
              <a:cxn ang="0">
                <a:pos x="2708" y="192"/>
              </a:cxn>
              <a:cxn ang="0">
                <a:pos x="2694" y="148"/>
              </a:cxn>
              <a:cxn ang="0">
                <a:pos x="2672" y="106"/>
              </a:cxn>
              <a:cxn ang="0">
                <a:pos x="2642" y="72"/>
              </a:cxn>
              <a:cxn ang="0">
                <a:pos x="2608" y="42"/>
              </a:cxn>
              <a:cxn ang="0">
                <a:pos x="2566" y="20"/>
              </a:cxn>
              <a:cxn ang="0">
                <a:pos x="2522" y="6"/>
              </a:cxn>
              <a:cxn ang="0">
                <a:pos x="2474" y="0"/>
              </a:cxn>
              <a:cxn ang="0">
                <a:pos x="238" y="0"/>
              </a:cxn>
              <a:cxn ang="0">
                <a:pos x="190" y="6"/>
              </a:cxn>
              <a:cxn ang="0">
                <a:pos x="146" y="20"/>
              </a:cxn>
              <a:cxn ang="0">
                <a:pos x="106" y="42"/>
              </a:cxn>
              <a:cxn ang="0">
                <a:pos x="70" y="72"/>
              </a:cxn>
              <a:cxn ang="0">
                <a:pos x="40" y="106"/>
              </a:cxn>
              <a:cxn ang="0">
                <a:pos x="18" y="148"/>
              </a:cxn>
              <a:cxn ang="0">
                <a:pos x="4" y="192"/>
              </a:cxn>
              <a:cxn ang="0">
                <a:pos x="0" y="240"/>
              </a:cxn>
            </a:cxnLst>
            <a:rect l="0" t="0" r="r" b="b"/>
            <a:pathLst>
              <a:path w="2714" h="2046">
                <a:moveTo>
                  <a:pt x="0" y="1556"/>
                </a:moveTo>
                <a:lnTo>
                  <a:pt x="0" y="1556"/>
                </a:lnTo>
                <a:lnTo>
                  <a:pt x="0" y="1580"/>
                </a:lnTo>
                <a:lnTo>
                  <a:pt x="4" y="1604"/>
                </a:lnTo>
                <a:lnTo>
                  <a:pt x="10" y="1628"/>
                </a:lnTo>
                <a:lnTo>
                  <a:pt x="18" y="1650"/>
                </a:lnTo>
                <a:lnTo>
                  <a:pt x="28" y="1672"/>
                </a:lnTo>
                <a:lnTo>
                  <a:pt x="40" y="1694"/>
                </a:lnTo>
                <a:lnTo>
                  <a:pt x="54" y="1714"/>
                </a:lnTo>
                <a:lnTo>
                  <a:pt x="70" y="1732"/>
                </a:lnTo>
                <a:lnTo>
                  <a:pt x="86" y="1750"/>
                </a:lnTo>
                <a:lnTo>
                  <a:pt x="104" y="1766"/>
                </a:lnTo>
                <a:lnTo>
                  <a:pt x="124" y="1780"/>
                </a:lnTo>
                <a:lnTo>
                  <a:pt x="146" y="1792"/>
                </a:lnTo>
                <a:lnTo>
                  <a:pt x="166" y="1802"/>
                </a:lnTo>
                <a:lnTo>
                  <a:pt x="190" y="1810"/>
                </a:lnTo>
                <a:lnTo>
                  <a:pt x="214" y="1816"/>
                </a:lnTo>
                <a:lnTo>
                  <a:pt x="238" y="1820"/>
                </a:lnTo>
                <a:lnTo>
                  <a:pt x="2474" y="2044"/>
                </a:lnTo>
                <a:lnTo>
                  <a:pt x="2474" y="2044"/>
                </a:lnTo>
                <a:lnTo>
                  <a:pt x="2500" y="2046"/>
                </a:lnTo>
                <a:lnTo>
                  <a:pt x="2522" y="2044"/>
                </a:lnTo>
                <a:lnTo>
                  <a:pt x="2546" y="2040"/>
                </a:lnTo>
                <a:lnTo>
                  <a:pt x="2568" y="2034"/>
                </a:lnTo>
                <a:lnTo>
                  <a:pt x="2588" y="2026"/>
                </a:lnTo>
                <a:lnTo>
                  <a:pt x="2608" y="2016"/>
                </a:lnTo>
                <a:lnTo>
                  <a:pt x="2626" y="2004"/>
                </a:lnTo>
                <a:lnTo>
                  <a:pt x="2644" y="1992"/>
                </a:lnTo>
                <a:lnTo>
                  <a:pt x="2658" y="1976"/>
                </a:lnTo>
                <a:lnTo>
                  <a:pt x="2672" y="1958"/>
                </a:lnTo>
                <a:lnTo>
                  <a:pt x="2684" y="1940"/>
                </a:lnTo>
                <a:lnTo>
                  <a:pt x="2694" y="1920"/>
                </a:lnTo>
                <a:lnTo>
                  <a:pt x="2702" y="1898"/>
                </a:lnTo>
                <a:lnTo>
                  <a:pt x="2708" y="1876"/>
                </a:lnTo>
                <a:lnTo>
                  <a:pt x="2712" y="1854"/>
                </a:lnTo>
                <a:lnTo>
                  <a:pt x="2714" y="1828"/>
                </a:lnTo>
                <a:lnTo>
                  <a:pt x="2714" y="240"/>
                </a:lnTo>
                <a:lnTo>
                  <a:pt x="2714" y="240"/>
                </a:lnTo>
                <a:lnTo>
                  <a:pt x="2712" y="216"/>
                </a:lnTo>
                <a:lnTo>
                  <a:pt x="2708" y="192"/>
                </a:lnTo>
                <a:lnTo>
                  <a:pt x="2702" y="170"/>
                </a:lnTo>
                <a:lnTo>
                  <a:pt x="2694" y="148"/>
                </a:lnTo>
                <a:lnTo>
                  <a:pt x="2684" y="126"/>
                </a:lnTo>
                <a:lnTo>
                  <a:pt x="2672" y="106"/>
                </a:lnTo>
                <a:lnTo>
                  <a:pt x="2658" y="88"/>
                </a:lnTo>
                <a:lnTo>
                  <a:pt x="2642" y="72"/>
                </a:lnTo>
                <a:lnTo>
                  <a:pt x="2626" y="56"/>
                </a:lnTo>
                <a:lnTo>
                  <a:pt x="2608" y="42"/>
                </a:lnTo>
                <a:lnTo>
                  <a:pt x="2588" y="30"/>
                </a:lnTo>
                <a:lnTo>
                  <a:pt x="2566" y="20"/>
                </a:lnTo>
                <a:lnTo>
                  <a:pt x="2544" y="12"/>
                </a:lnTo>
                <a:lnTo>
                  <a:pt x="2522" y="6"/>
                </a:lnTo>
                <a:lnTo>
                  <a:pt x="2498" y="2"/>
                </a:lnTo>
                <a:lnTo>
                  <a:pt x="2474" y="0"/>
                </a:lnTo>
                <a:lnTo>
                  <a:pt x="238" y="0"/>
                </a:lnTo>
                <a:lnTo>
                  <a:pt x="238" y="0"/>
                </a:lnTo>
                <a:lnTo>
                  <a:pt x="214" y="2"/>
                </a:lnTo>
                <a:lnTo>
                  <a:pt x="190" y="6"/>
                </a:lnTo>
                <a:lnTo>
                  <a:pt x="168" y="12"/>
                </a:lnTo>
                <a:lnTo>
                  <a:pt x="146" y="20"/>
                </a:lnTo>
                <a:lnTo>
                  <a:pt x="124" y="30"/>
                </a:lnTo>
                <a:lnTo>
                  <a:pt x="106" y="42"/>
                </a:lnTo>
                <a:lnTo>
                  <a:pt x="86" y="56"/>
                </a:lnTo>
                <a:lnTo>
                  <a:pt x="70" y="72"/>
                </a:lnTo>
                <a:lnTo>
                  <a:pt x="54" y="88"/>
                </a:lnTo>
                <a:lnTo>
                  <a:pt x="40" y="106"/>
                </a:lnTo>
                <a:lnTo>
                  <a:pt x="28" y="126"/>
                </a:lnTo>
                <a:lnTo>
                  <a:pt x="18" y="148"/>
                </a:lnTo>
                <a:lnTo>
                  <a:pt x="10" y="170"/>
                </a:lnTo>
                <a:lnTo>
                  <a:pt x="4" y="192"/>
                </a:lnTo>
                <a:lnTo>
                  <a:pt x="0" y="216"/>
                </a:lnTo>
                <a:lnTo>
                  <a:pt x="0" y="240"/>
                </a:lnTo>
                <a:lnTo>
                  <a:pt x="0" y="1556"/>
                </a:lnTo>
                <a:close/>
              </a:path>
            </a:pathLst>
          </a:custGeom>
          <a:blipFill>
            <a:blip r:embed="rId2" cstate="print"/>
            <a:stretch>
              <a:fillRect/>
            </a:stretch>
          </a:blipFill>
          <a:ln w="9525">
            <a:noFill/>
            <a:round/>
            <a:headEnd/>
            <a:tailEnd/>
          </a:ln>
          <a:effectLst>
            <a:outerShdw blurRad="228600" dist="152400" dir="4200000" algn="tl" rotWithShape="0">
              <a:prstClr val="black">
                <a:alpha val="50000"/>
              </a:prstClr>
            </a:outerShdw>
          </a:effectLst>
        </p:spPr>
        <p:txBody>
          <a:bodyPr vert="horz" wrap="square" lIns="91440" tIns="45720" rIns="91440" bIns="45720" numCol="1" anchor="t" anchorCtr="0" compatLnSpc="1">
            <a:prstTxWarp prst="textNoShape">
              <a:avLst/>
            </a:prstTxWarp>
          </a:bodyPr>
          <a:lstStyle/>
          <a:p>
            <a:pPr marL="0" algn="l" defTabSz="914400" rtl="0" eaLnBrk="1" latinLnBrk="0" hangingPunct="1"/>
            <a:endParaRPr lang="en-US" sz="1800" kern="1200">
              <a:solidFill>
                <a:schemeClr val="tx1"/>
              </a:solidFill>
              <a:latin typeface="+mn-lt"/>
              <a:ea typeface="+mn-ea"/>
              <a:cs typeface="+mn-cs"/>
            </a:endParaRPr>
          </a:p>
        </p:txBody>
      </p:sp>
    </p:spTree>
    <p:extLst>
      <p:ext uri="{BB962C8B-B14F-4D97-AF65-F5344CB8AC3E}">
        <p14:creationId xmlns:p14="http://schemas.microsoft.com/office/powerpoint/2010/main" xmlns="" val="1746837698"/>
      </p:ext>
    </p:extLst>
  </p:cSld>
  <p:clrMapOvr>
    <a:masterClrMapping/>
  </p:clrMapOvr>
  <p:transition>
    <p:fade/>
  </p:transition>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TWAMP Configuration </a:t>
            </a:r>
            <a:endParaRPr lang="en-US" dirty="0"/>
          </a:p>
        </p:txBody>
      </p:sp>
      <p:sp>
        <p:nvSpPr>
          <p:cNvPr id="5" name="Rectangle 4"/>
          <p:cNvSpPr/>
          <p:nvPr/>
        </p:nvSpPr>
        <p:spPr>
          <a:xfrm>
            <a:off x="121618" y="848663"/>
            <a:ext cx="4004218" cy="600933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spcBef>
                <a:spcPts val="100"/>
              </a:spcBef>
              <a:spcAft>
                <a:spcPts val="100"/>
              </a:spcAft>
              <a:tabLst>
                <a:tab pos="1710690" algn="l"/>
                <a:tab pos="2160270" algn="l"/>
                <a:tab pos="4140835" algn="l"/>
              </a:tabLst>
            </a:pPr>
            <a:r>
              <a:rPr lang="en-US" sz="1600" dirty="0" smtClean="0"/>
              <a:t>#</a:t>
            </a:r>
            <a:r>
              <a:rPr lang="he-IL" sz="1600" dirty="0" smtClean="0"/>
              <a:t>*</a:t>
            </a:r>
            <a:r>
              <a:rPr lang="en-US" sz="1600" dirty="0" smtClean="0"/>
              <a:t>**</a:t>
            </a:r>
            <a:r>
              <a:rPr lang="he-IL" sz="1600" dirty="0" smtClean="0"/>
              <a:t>**</a:t>
            </a:r>
            <a:r>
              <a:rPr lang="en-US" sz="1600" dirty="0" smtClean="0"/>
              <a:t> ETX-2i - TWAMP controller ******#</a:t>
            </a:r>
          </a:p>
          <a:p>
            <a:r>
              <a:rPr lang="en-US" sz="1400" dirty="0" smtClean="0"/>
              <a:t>#*** </a:t>
            </a:r>
            <a:r>
              <a:rPr lang="en-US" sz="1400" dirty="0"/>
              <a:t>Enabling the TWAMP </a:t>
            </a:r>
            <a:r>
              <a:rPr lang="en-US" sz="1400" dirty="0" smtClean="0"/>
              <a:t>Configuration**#</a:t>
            </a:r>
            <a:endParaRPr lang="en-US" sz="1400" dirty="0"/>
          </a:p>
          <a:p>
            <a:r>
              <a:rPr lang="en-US" sz="1400" dirty="0"/>
              <a:t> </a:t>
            </a:r>
          </a:p>
          <a:p>
            <a:r>
              <a:rPr lang="en-US" sz="1400" dirty="0"/>
              <a:t>exit all</a:t>
            </a:r>
          </a:p>
          <a:p>
            <a:r>
              <a:rPr lang="en-US" sz="1400" dirty="0"/>
              <a:t>admin license</a:t>
            </a:r>
          </a:p>
          <a:p>
            <a:r>
              <a:rPr lang="en-US" sz="1400" dirty="0"/>
              <a:t>license-enable </a:t>
            </a:r>
            <a:r>
              <a:rPr lang="en-US" sz="1400" dirty="0" err="1"/>
              <a:t>twamp</a:t>
            </a:r>
            <a:endParaRPr lang="en-US" sz="1400" dirty="0"/>
          </a:p>
          <a:p>
            <a:r>
              <a:rPr lang="en-US" sz="1400" dirty="0"/>
              <a:t>exit all</a:t>
            </a:r>
          </a:p>
          <a:p>
            <a:r>
              <a:rPr lang="en-US" sz="1400" dirty="0"/>
              <a:t>save</a:t>
            </a:r>
          </a:p>
          <a:p>
            <a:pPr>
              <a:spcBef>
                <a:spcPts val="100"/>
              </a:spcBef>
              <a:spcAft>
                <a:spcPts val="100"/>
              </a:spcAft>
              <a:tabLst>
                <a:tab pos="1710690" algn="l"/>
                <a:tab pos="2160270" algn="l"/>
                <a:tab pos="4140835" algn="l"/>
              </a:tabLst>
            </a:pPr>
            <a:endParaRPr lang="en-US" sz="1400" dirty="0" smtClean="0"/>
          </a:p>
          <a:p>
            <a:r>
              <a:rPr lang="en-US" sz="1400" dirty="0" smtClean="0"/>
              <a:t>#**TWAMP </a:t>
            </a:r>
            <a:r>
              <a:rPr lang="en-US" sz="1400" dirty="0" err="1"/>
              <a:t>svi</a:t>
            </a:r>
            <a:r>
              <a:rPr lang="en-US" sz="1400" dirty="0"/>
              <a:t> and interface Configuration </a:t>
            </a:r>
            <a:r>
              <a:rPr lang="en-US" sz="1400" dirty="0" smtClean="0"/>
              <a:t>****#</a:t>
            </a:r>
            <a:endParaRPr lang="en-US" sz="1400" dirty="0"/>
          </a:p>
          <a:p>
            <a:r>
              <a:rPr lang="en-US" sz="1400" dirty="0"/>
              <a:t> </a:t>
            </a:r>
          </a:p>
          <a:p>
            <a:r>
              <a:rPr lang="en-US" sz="1400" dirty="0"/>
              <a:t>configure port </a:t>
            </a:r>
          </a:p>
          <a:p>
            <a:r>
              <a:rPr lang="en-US" sz="1400" dirty="0"/>
              <a:t>      </a:t>
            </a:r>
            <a:r>
              <a:rPr lang="en-US" sz="1400" dirty="0" err="1"/>
              <a:t>svi</a:t>
            </a:r>
            <a:r>
              <a:rPr lang="en-US" sz="1400" dirty="0"/>
              <a:t> 2 </a:t>
            </a:r>
            <a:r>
              <a:rPr lang="en-US" sz="1400" dirty="0" err="1"/>
              <a:t>twamp</a:t>
            </a:r>
            <a:r>
              <a:rPr lang="en-US" sz="1400" dirty="0"/>
              <a:t> </a:t>
            </a:r>
          </a:p>
          <a:p>
            <a:r>
              <a:rPr lang="en-US" sz="1400" dirty="0"/>
              <a:t>         no shutdown </a:t>
            </a:r>
          </a:p>
          <a:p>
            <a:r>
              <a:rPr lang="en-US" sz="1400" dirty="0"/>
              <a:t>         exit</a:t>
            </a:r>
          </a:p>
          <a:p>
            <a:r>
              <a:rPr lang="en-US" sz="1400" dirty="0"/>
              <a:t>exit all</a:t>
            </a:r>
          </a:p>
          <a:p>
            <a:r>
              <a:rPr lang="en-US" sz="1400" dirty="0"/>
              <a:t>configure router 1 </a:t>
            </a:r>
          </a:p>
          <a:p>
            <a:r>
              <a:rPr lang="en-US" sz="1400" dirty="0"/>
              <a:t>      interface 2 </a:t>
            </a:r>
          </a:p>
          <a:p>
            <a:r>
              <a:rPr lang="en-US" sz="1400" dirty="0"/>
              <a:t>         address 11.11.11.100/24 </a:t>
            </a:r>
          </a:p>
          <a:p>
            <a:r>
              <a:rPr lang="en-US" sz="1400" dirty="0"/>
              <a:t>         bind </a:t>
            </a:r>
            <a:r>
              <a:rPr lang="en-US" sz="1400" dirty="0" err="1"/>
              <a:t>svi</a:t>
            </a:r>
            <a:r>
              <a:rPr lang="en-US" sz="1400" dirty="0"/>
              <a:t> 2 </a:t>
            </a:r>
          </a:p>
          <a:p>
            <a:r>
              <a:rPr lang="en-US" sz="1400" dirty="0"/>
              <a:t>         management-access allow-ping </a:t>
            </a:r>
          </a:p>
          <a:p>
            <a:r>
              <a:rPr lang="en-US" sz="1400" dirty="0"/>
              <a:t>         </a:t>
            </a:r>
            <a:r>
              <a:rPr lang="en-US" sz="1400" dirty="0" err="1"/>
              <a:t>dhcp</a:t>
            </a:r>
            <a:r>
              <a:rPr lang="en-US" sz="1400" dirty="0"/>
              <a:t>-client </a:t>
            </a:r>
          </a:p>
          <a:p>
            <a:r>
              <a:rPr lang="en-US" sz="1400" dirty="0"/>
              <a:t>         </a:t>
            </a:r>
            <a:r>
              <a:rPr lang="en-US" sz="1400" dirty="0" smtClean="0"/>
              <a:t>client-id </a:t>
            </a:r>
            <a:r>
              <a:rPr lang="en-US" sz="1400" dirty="0"/>
              <a:t>mac </a:t>
            </a:r>
            <a:endParaRPr lang="en-US" sz="1400" dirty="0" smtClean="0"/>
          </a:p>
          <a:p>
            <a:r>
              <a:rPr lang="en-US" sz="1400" dirty="0"/>
              <a:t> </a:t>
            </a:r>
            <a:r>
              <a:rPr lang="en-US" sz="1400" dirty="0" smtClean="0"/>
              <a:t>     exit</a:t>
            </a:r>
            <a:endParaRPr lang="en-US" sz="1400" dirty="0"/>
          </a:p>
          <a:p>
            <a:r>
              <a:rPr lang="en-US" sz="1400" dirty="0"/>
              <a:t>         no shutdown </a:t>
            </a:r>
          </a:p>
          <a:p>
            <a:r>
              <a:rPr lang="en-US" sz="1400" dirty="0"/>
              <a:t>      exit</a:t>
            </a:r>
          </a:p>
          <a:p>
            <a:r>
              <a:rPr lang="en-US" sz="1400" dirty="0"/>
              <a:t>   exit all</a:t>
            </a:r>
          </a:p>
        </p:txBody>
      </p:sp>
      <p:sp>
        <p:nvSpPr>
          <p:cNvPr id="4" name="Oval 3"/>
          <p:cNvSpPr/>
          <p:nvPr/>
        </p:nvSpPr>
        <p:spPr>
          <a:xfrm>
            <a:off x="3789697" y="1105037"/>
            <a:ext cx="321276" cy="329514"/>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1</a:t>
            </a:r>
            <a:endParaRPr lang="en-US" dirty="0"/>
          </a:p>
        </p:txBody>
      </p:sp>
      <p:sp>
        <p:nvSpPr>
          <p:cNvPr id="9" name="Rectangle 8"/>
          <p:cNvSpPr/>
          <p:nvPr/>
        </p:nvSpPr>
        <p:spPr>
          <a:xfrm>
            <a:off x="4537814" y="837490"/>
            <a:ext cx="4443811" cy="601446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spcBef>
                <a:spcPts val="100"/>
              </a:spcBef>
              <a:spcAft>
                <a:spcPts val="100"/>
              </a:spcAft>
              <a:tabLst>
                <a:tab pos="1710690" algn="l"/>
                <a:tab pos="2160270" algn="l"/>
                <a:tab pos="4140835" algn="l"/>
              </a:tabLst>
            </a:pPr>
            <a:r>
              <a:rPr lang="en-US" sz="1200" dirty="0" smtClean="0"/>
              <a:t>#</a:t>
            </a:r>
            <a:r>
              <a:rPr lang="he-IL" sz="1200" dirty="0" smtClean="0"/>
              <a:t>*</a:t>
            </a:r>
            <a:r>
              <a:rPr lang="en-US" sz="1200" dirty="0" smtClean="0"/>
              <a:t>**</a:t>
            </a:r>
            <a:r>
              <a:rPr lang="he-IL" sz="1200" dirty="0" smtClean="0"/>
              <a:t>**</a:t>
            </a:r>
            <a:r>
              <a:rPr lang="en-US" sz="1200" dirty="0" smtClean="0"/>
              <a:t> ETX-2i - TWAMP controller ******#</a:t>
            </a:r>
          </a:p>
          <a:p>
            <a:r>
              <a:rPr lang="en-US" sz="1200" dirty="0" smtClean="0"/>
              <a:t>#*** </a:t>
            </a:r>
            <a:r>
              <a:rPr lang="en-US" sz="1200" dirty="0"/>
              <a:t>pm-collection Reporting configuration </a:t>
            </a:r>
            <a:r>
              <a:rPr lang="en-US" sz="1200" dirty="0" smtClean="0"/>
              <a:t>****# </a:t>
            </a:r>
            <a:endParaRPr lang="en-US" sz="1200" dirty="0"/>
          </a:p>
          <a:p>
            <a:r>
              <a:rPr lang="en-US" sz="1200" dirty="0"/>
              <a:t> </a:t>
            </a:r>
          </a:p>
          <a:p>
            <a:r>
              <a:rPr lang="en-US" sz="1200" dirty="0"/>
              <a:t>Configure reporting </a:t>
            </a:r>
          </a:p>
          <a:p>
            <a:r>
              <a:rPr lang="en-US" sz="1200" dirty="0"/>
              <a:t>            pm-collection </a:t>
            </a:r>
            <a:r>
              <a:rPr lang="en-US" sz="1200" dirty="0" err="1"/>
              <a:t>twamp</a:t>
            </a:r>
            <a:r>
              <a:rPr lang="en-US" sz="1200" dirty="0"/>
              <a:t> interval 60 </a:t>
            </a:r>
          </a:p>
          <a:p>
            <a:r>
              <a:rPr lang="en-US" sz="1200" dirty="0"/>
              <a:t>        exit</a:t>
            </a:r>
          </a:p>
          <a:p>
            <a:r>
              <a:rPr lang="en-US" sz="1200" dirty="0"/>
              <a:t>exit all</a:t>
            </a:r>
          </a:p>
          <a:p>
            <a:r>
              <a:rPr lang="en-US" sz="1200" dirty="0"/>
              <a:t> </a:t>
            </a:r>
          </a:p>
          <a:p>
            <a:r>
              <a:rPr lang="en-US" sz="1200" dirty="0" smtClean="0"/>
              <a:t>#**** </a:t>
            </a:r>
            <a:r>
              <a:rPr lang="en-US" sz="1200" dirty="0"/>
              <a:t>TWAMP controller and OAM configuration </a:t>
            </a:r>
            <a:r>
              <a:rPr lang="en-US" sz="1200" dirty="0" smtClean="0"/>
              <a:t>*****#</a:t>
            </a:r>
            <a:endParaRPr lang="en-US" sz="1200" dirty="0"/>
          </a:p>
          <a:p>
            <a:r>
              <a:rPr lang="en-US" sz="1200" dirty="0"/>
              <a:t> </a:t>
            </a:r>
          </a:p>
          <a:p>
            <a:r>
              <a:rPr lang="en-US" sz="1200" dirty="0"/>
              <a:t>configure </a:t>
            </a:r>
            <a:r>
              <a:rPr lang="en-US" sz="1200" dirty="0" err="1"/>
              <a:t>oam</a:t>
            </a:r>
            <a:r>
              <a:rPr lang="en-US" sz="1200" dirty="0"/>
              <a:t>  </a:t>
            </a:r>
          </a:p>
          <a:p>
            <a:r>
              <a:rPr lang="en-US" sz="1200" dirty="0"/>
              <a:t> </a:t>
            </a:r>
          </a:p>
          <a:p>
            <a:r>
              <a:rPr lang="en-US" sz="1200" dirty="0" smtClean="0"/>
              <a:t>#   </a:t>
            </a:r>
            <a:r>
              <a:rPr lang="en-US" sz="1200" dirty="0"/>
              <a:t>Configure TWAMP</a:t>
            </a:r>
          </a:p>
          <a:p>
            <a:r>
              <a:rPr lang="en-US" sz="1200" dirty="0"/>
              <a:t>  </a:t>
            </a:r>
            <a:r>
              <a:rPr lang="en-US" sz="1200" dirty="0" err="1"/>
              <a:t>twamp</a:t>
            </a:r>
            <a:r>
              <a:rPr lang="en-US" sz="1200" dirty="0"/>
              <a:t> </a:t>
            </a:r>
          </a:p>
          <a:p>
            <a:r>
              <a:rPr lang="en-US" sz="1200" dirty="0"/>
              <a:t>     </a:t>
            </a:r>
            <a:r>
              <a:rPr lang="en-US" sz="1200" dirty="0" smtClean="0"/>
              <a:t>#  </a:t>
            </a:r>
            <a:r>
              <a:rPr lang="en-US" sz="1200" dirty="0"/>
              <a:t>TWAMP - Profile Configuration</a:t>
            </a:r>
          </a:p>
          <a:p>
            <a:r>
              <a:rPr lang="en-US" sz="1200" dirty="0"/>
              <a:t>     profile "1" 1 </a:t>
            </a:r>
          </a:p>
          <a:p>
            <a:r>
              <a:rPr lang="en-US" sz="1200" dirty="0"/>
              <a:t>         transmit-rate 1 </a:t>
            </a:r>
          </a:p>
          <a:p>
            <a:r>
              <a:rPr lang="en-US" sz="1200" dirty="0"/>
              <a:t>     exit</a:t>
            </a:r>
          </a:p>
          <a:p>
            <a:r>
              <a:rPr lang="en-US" sz="1200" dirty="0"/>
              <a:t>     </a:t>
            </a:r>
            <a:r>
              <a:rPr lang="en-US" sz="1200" dirty="0" smtClean="0"/>
              <a:t># </a:t>
            </a:r>
            <a:r>
              <a:rPr lang="en-US" sz="1200" dirty="0"/>
              <a:t>TWAMP - Controller Configuration</a:t>
            </a:r>
          </a:p>
          <a:p>
            <a:r>
              <a:rPr lang="en-US" sz="1200" dirty="0"/>
              <a:t>     controller "1" 1 light l2-probe </a:t>
            </a:r>
          </a:p>
          <a:p>
            <a:r>
              <a:rPr lang="en-US" sz="1200" dirty="0"/>
              <a:t>         bind </a:t>
            </a:r>
            <a:r>
              <a:rPr lang="en-US" sz="1200" dirty="0" err="1"/>
              <a:t>ethernet</a:t>
            </a:r>
            <a:r>
              <a:rPr lang="en-US" sz="1200" dirty="0"/>
              <a:t> 0/1 </a:t>
            </a:r>
          </a:p>
          <a:p>
            <a:r>
              <a:rPr lang="en-US" sz="1200" dirty="0"/>
              <a:t>         </a:t>
            </a:r>
            <a:r>
              <a:rPr lang="en-US" sz="1200" dirty="0" err="1"/>
              <a:t>vlan</a:t>
            </a:r>
            <a:r>
              <a:rPr lang="en-US" sz="1200" dirty="0"/>
              <a:t>-tag </a:t>
            </a:r>
            <a:r>
              <a:rPr lang="en-US" sz="1200" dirty="0" err="1"/>
              <a:t>vlan</a:t>
            </a:r>
            <a:r>
              <a:rPr lang="en-US" sz="1200" dirty="0"/>
              <a:t> </a:t>
            </a:r>
            <a:r>
              <a:rPr lang="en-US" sz="1200" dirty="0" smtClean="0"/>
              <a:t>1300</a:t>
            </a:r>
            <a:endParaRPr lang="en-US" sz="1200" dirty="0"/>
          </a:p>
          <a:p>
            <a:r>
              <a:rPr lang="en-US" sz="1200" dirty="0"/>
              <a:t>         router-entity 1 </a:t>
            </a:r>
          </a:p>
          <a:p>
            <a:r>
              <a:rPr lang="en-US" sz="1200" dirty="0"/>
              <a:t>         local-</a:t>
            </a:r>
            <a:r>
              <a:rPr lang="en-US" sz="1200" dirty="0" err="1"/>
              <a:t>ip</a:t>
            </a:r>
            <a:r>
              <a:rPr lang="en-US" sz="1200" dirty="0"/>
              <a:t>-address 11.11.11.100/24 </a:t>
            </a:r>
          </a:p>
          <a:p>
            <a:r>
              <a:rPr lang="en-US" sz="1200" dirty="0"/>
              <a:t>         no shutdown </a:t>
            </a:r>
          </a:p>
          <a:p>
            <a:r>
              <a:rPr lang="en-US" sz="1200" dirty="0"/>
              <a:t>         </a:t>
            </a:r>
            <a:r>
              <a:rPr lang="en-US" sz="1200" dirty="0" smtClean="0"/>
              <a:t>#  </a:t>
            </a:r>
            <a:r>
              <a:rPr lang="en-US" sz="1200" dirty="0"/>
              <a:t>TWAMP - Controller Peer Configuration</a:t>
            </a:r>
          </a:p>
          <a:p>
            <a:r>
              <a:rPr lang="en-US" sz="1200" dirty="0"/>
              <a:t>         peer 11.11.11.200 </a:t>
            </a:r>
          </a:p>
          <a:p>
            <a:r>
              <a:rPr lang="en-US" sz="1200" dirty="0"/>
              <a:t>             test-session 1 name "1" </a:t>
            </a:r>
            <a:r>
              <a:rPr lang="en-US" sz="1200" dirty="0" err="1"/>
              <a:t>udp</a:t>
            </a:r>
            <a:r>
              <a:rPr lang="en-US" sz="1200" dirty="0"/>
              <a:t>-port 500 test-profile "1" </a:t>
            </a:r>
            <a:r>
              <a:rPr lang="en-US" sz="1200" dirty="0" err="1"/>
              <a:t>dscp</a:t>
            </a:r>
            <a:r>
              <a:rPr lang="en-US" sz="1200" dirty="0"/>
              <a:t> 21 </a:t>
            </a:r>
          </a:p>
          <a:p>
            <a:r>
              <a:rPr lang="en-US" sz="1200" dirty="0"/>
              <a:t>             activate continuous </a:t>
            </a:r>
          </a:p>
          <a:p>
            <a:r>
              <a:rPr lang="en-US" sz="1200" dirty="0"/>
              <a:t>         exit         </a:t>
            </a:r>
          </a:p>
          <a:p>
            <a:r>
              <a:rPr lang="en-US" sz="1200" dirty="0"/>
              <a:t>     exit</a:t>
            </a:r>
          </a:p>
          <a:p>
            <a:r>
              <a:rPr lang="en-US" sz="1200" dirty="0"/>
              <a:t>exit all </a:t>
            </a:r>
          </a:p>
        </p:txBody>
      </p:sp>
      <p:sp>
        <p:nvSpPr>
          <p:cNvPr id="10" name="Oval 9"/>
          <p:cNvSpPr/>
          <p:nvPr/>
        </p:nvSpPr>
        <p:spPr>
          <a:xfrm>
            <a:off x="8561331" y="928479"/>
            <a:ext cx="321276" cy="329514"/>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2</a:t>
            </a:r>
          </a:p>
        </p:txBody>
      </p:sp>
    </p:spTree>
    <p:extLst>
      <p:ext uri="{BB962C8B-B14F-4D97-AF65-F5344CB8AC3E}">
        <p14:creationId xmlns:p14="http://schemas.microsoft.com/office/powerpoint/2010/main" xmlns="" val="1232847868"/>
      </p:ext>
    </p:extLst>
  </p:cSld>
  <p:clrMapOvr>
    <a:masterClrMapping/>
  </p:clrMapOvr>
  <p:transition>
    <p:fade/>
  </p:transition>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MiNID Configuration</a:t>
            </a:r>
            <a:endParaRPr lang="en-US" dirty="0"/>
          </a:p>
        </p:txBody>
      </p:sp>
      <p:sp>
        <p:nvSpPr>
          <p:cNvPr id="10" name="Text Placeholder 9"/>
          <p:cNvSpPr>
            <a:spLocks noGrp="1"/>
          </p:cNvSpPr>
          <p:nvPr>
            <p:ph type="body" sz="quarter" idx="10"/>
          </p:nvPr>
        </p:nvSpPr>
        <p:spPr/>
        <p:txBody>
          <a:bodyPr/>
          <a:lstStyle/>
          <a:p>
            <a:r>
              <a:rPr lang="en-US" sz="2000" dirty="0">
                <a:solidFill>
                  <a:schemeClr val="tx1"/>
                </a:solidFill>
              </a:rPr>
              <a:t>The following steps must be performed in the MiNID HTTP GUI, in order to configure and assign the TWAMP responder to the service</a:t>
            </a:r>
          </a:p>
          <a:p>
            <a:endParaRPr lang="en-US" sz="2000" dirty="0"/>
          </a:p>
        </p:txBody>
      </p:sp>
      <p:pic>
        <p:nvPicPr>
          <p:cNvPr id="5" name="Picture 4"/>
          <p:cNvPicPr/>
          <p:nvPr/>
        </p:nvPicPr>
        <p:blipFill>
          <a:blip r:embed="rId2" cstate="print">
            <a:extLst>
              <a:ext uri="{28A0092B-C50C-407E-A947-70E740481C1C}">
                <a14:useLocalDpi xmlns:a14="http://schemas.microsoft.com/office/drawing/2010/main" xmlns="" val="0"/>
              </a:ext>
            </a:extLst>
          </a:blip>
          <a:stretch>
            <a:fillRect/>
          </a:stretch>
        </p:blipFill>
        <p:spPr>
          <a:xfrm>
            <a:off x="3691786" y="2230967"/>
            <a:ext cx="5333324" cy="2669264"/>
          </a:xfrm>
          <a:prstGeom prst="rect">
            <a:avLst/>
          </a:prstGeom>
          <a:ln>
            <a:noFill/>
          </a:ln>
          <a:effectLst>
            <a:outerShdw blurRad="292100" dist="139700" dir="2700000" algn="tl" rotWithShape="0">
              <a:srgbClr val="333333">
                <a:alpha val="65000"/>
              </a:srgbClr>
            </a:outerShdw>
          </a:effectLst>
        </p:spPr>
      </p:pic>
      <p:pic>
        <p:nvPicPr>
          <p:cNvPr id="6" name="Picture 5"/>
          <p:cNvPicPr/>
          <p:nvPr/>
        </p:nvPicPr>
        <p:blipFill>
          <a:blip r:embed="rId3" cstate="print">
            <a:extLst>
              <a:ext uri="{28A0092B-C50C-407E-A947-70E740481C1C}">
                <a14:useLocalDpi xmlns:a14="http://schemas.microsoft.com/office/drawing/2010/main" xmlns="" val="0"/>
              </a:ext>
            </a:extLst>
          </a:blip>
          <a:stretch>
            <a:fillRect/>
          </a:stretch>
        </p:blipFill>
        <p:spPr>
          <a:xfrm>
            <a:off x="2701527" y="5325107"/>
            <a:ext cx="6349969" cy="1344470"/>
          </a:xfrm>
          <a:prstGeom prst="rect">
            <a:avLst/>
          </a:prstGeom>
          <a:ln>
            <a:noFill/>
          </a:ln>
          <a:effectLst>
            <a:outerShdw blurRad="292100" dist="139700" dir="2700000" algn="tl" rotWithShape="0">
              <a:srgbClr val="333333">
                <a:alpha val="65000"/>
              </a:srgbClr>
            </a:outerShdw>
          </a:effectLst>
        </p:spPr>
      </p:pic>
      <p:sp>
        <p:nvSpPr>
          <p:cNvPr id="7" name="Line Callout 2 6"/>
          <p:cNvSpPr/>
          <p:nvPr/>
        </p:nvSpPr>
        <p:spPr>
          <a:xfrm>
            <a:off x="-17090" y="2396819"/>
            <a:ext cx="3708876" cy="1305513"/>
          </a:xfrm>
          <a:prstGeom prst="borderCallout2">
            <a:avLst>
              <a:gd name="adj1" fmla="val 24385"/>
              <a:gd name="adj2" fmla="val 99987"/>
              <a:gd name="adj3" fmla="val 24902"/>
              <a:gd name="adj4" fmla="val 107416"/>
              <a:gd name="adj5" fmla="val 40197"/>
              <a:gd name="adj6" fmla="val 111861"/>
            </a:avLst>
          </a:prstGeom>
          <a:solidFill>
            <a:srgbClr val="F29400"/>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solidFill>
                  <a:schemeClr val="tx1"/>
                </a:solidFill>
              </a:rPr>
              <a:t>Navigate </a:t>
            </a:r>
            <a:r>
              <a:rPr lang="en-US" sz="1600" dirty="0">
                <a:solidFill>
                  <a:schemeClr val="tx1"/>
                </a:solidFill>
              </a:rPr>
              <a:t>to </a:t>
            </a:r>
            <a:r>
              <a:rPr lang="en-US" sz="1600" dirty="0" smtClean="0">
                <a:solidFill>
                  <a:srgbClr val="0000FF"/>
                </a:solidFill>
              </a:rPr>
              <a:t>Configuration</a:t>
            </a:r>
            <a:r>
              <a:rPr lang="en-US" sz="1600" dirty="0" smtClean="0">
                <a:solidFill>
                  <a:schemeClr val="tx1"/>
                </a:solidFill>
              </a:rPr>
              <a:t> </a:t>
            </a:r>
            <a:r>
              <a:rPr lang="en-US" sz="1600" dirty="0" smtClean="0">
                <a:solidFill>
                  <a:schemeClr val="tx1"/>
                </a:solidFill>
                <a:sym typeface="Wingdings" panose="05000000000000000000" pitchFamily="2" charset="2"/>
              </a:rPr>
              <a:t> </a:t>
            </a:r>
            <a:r>
              <a:rPr lang="en-US" sz="1600" dirty="0" smtClean="0">
                <a:solidFill>
                  <a:srgbClr val="0000FF"/>
                </a:solidFill>
              </a:rPr>
              <a:t>OAM</a:t>
            </a:r>
            <a:r>
              <a:rPr lang="en-US" sz="1600" dirty="0">
                <a:solidFill>
                  <a:schemeClr val="tx1"/>
                </a:solidFill>
                <a:sym typeface="Wingdings" panose="05000000000000000000" pitchFamily="2" charset="2"/>
              </a:rPr>
              <a:t></a:t>
            </a:r>
            <a:r>
              <a:rPr lang="en-US" sz="1600" dirty="0">
                <a:solidFill>
                  <a:schemeClr val="tx1"/>
                </a:solidFill>
              </a:rPr>
              <a:t> TWAMP responder, and click on “</a:t>
            </a:r>
            <a:r>
              <a:rPr lang="en-US" sz="1600" dirty="0">
                <a:solidFill>
                  <a:srgbClr val="0000FF"/>
                </a:solidFill>
              </a:rPr>
              <a:t>Add new TWAMP responder session</a:t>
            </a:r>
            <a:r>
              <a:rPr lang="en-US" sz="1600" dirty="0">
                <a:solidFill>
                  <a:schemeClr val="tx1"/>
                </a:solidFill>
              </a:rPr>
              <a:t>”. Configure all required parameters and click on </a:t>
            </a:r>
            <a:r>
              <a:rPr lang="en-US" sz="1600" dirty="0">
                <a:solidFill>
                  <a:srgbClr val="0000FF"/>
                </a:solidFill>
              </a:rPr>
              <a:t>apply</a:t>
            </a:r>
            <a:endParaRPr lang="en-US" sz="1600" dirty="0" smtClean="0">
              <a:solidFill>
                <a:srgbClr val="0000FF"/>
              </a:solidFill>
            </a:endParaRPr>
          </a:p>
        </p:txBody>
      </p:sp>
      <p:sp>
        <p:nvSpPr>
          <p:cNvPr id="8" name="Rectangle 7"/>
          <p:cNvSpPr/>
          <p:nvPr/>
        </p:nvSpPr>
        <p:spPr>
          <a:xfrm>
            <a:off x="5020976" y="5602908"/>
            <a:ext cx="1260182" cy="1737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203873" y="3341407"/>
            <a:ext cx="2684877" cy="1692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Line Callout 2 10"/>
          <p:cNvSpPr/>
          <p:nvPr/>
        </p:nvSpPr>
        <p:spPr>
          <a:xfrm>
            <a:off x="0" y="5011494"/>
            <a:ext cx="4477995" cy="290753"/>
          </a:xfrm>
          <a:prstGeom prst="borderCallout2">
            <a:avLst>
              <a:gd name="adj1" fmla="val 24385"/>
              <a:gd name="adj2" fmla="val 99987"/>
              <a:gd name="adj3" fmla="val 24902"/>
              <a:gd name="adj4" fmla="val 107416"/>
              <a:gd name="adj5" fmla="val 131312"/>
              <a:gd name="adj6" fmla="val 111288"/>
            </a:avLst>
          </a:prstGeom>
          <a:solidFill>
            <a:srgbClr val="F29400"/>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Enable the session by clicking on “</a:t>
            </a:r>
            <a:r>
              <a:rPr lang="en-US" sz="1600" dirty="0">
                <a:solidFill>
                  <a:srgbClr val="0000FF"/>
                </a:solidFill>
              </a:rPr>
              <a:t>Enable session</a:t>
            </a:r>
            <a:r>
              <a:rPr lang="en-US" sz="1600" dirty="0">
                <a:solidFill>
                  <a:schemeClr val="tx1"/>
                </a:solidFill>
              </a:rPr>
              <a:t>”: </a:t>
            </a:r>
          </a:p>
        </p:txBody>
      </p:sp>
    </p:spTree>
    <p:extLst>
      <p:ext uri="{BB962C8B-B14F-4D97-AF65-F5344CB8AC3E}">
        <p14:creationId xmlns:p14="http://schemas.microsoft.com/office/powerpoint/2010/main" xmlns="" val="3717380396"/>
      </p:ext>
    </p:extLst>
  </p:cSld>
  <p:clrMapOvr>
    <a:masterClrMapping/>
  </p:clrMapOvr>
  <p:transition>
    <p:fade/>
  </p:transition>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MiNID </a:t>
            </a:r>
            <a:r>
              <a:rPr lang="en-US" dirty="0" smtClean="0"/>
              <a:t>Configuration</a:t>
            </a:r>
            <a:endParaRPr lang="en-US" dirty="0"/>
          </a:p>
        </p:txBody>
      </p:sp>
      <p:pic>
        <p:nvPicPr>
          <p:cNvPr id="4" name="Picture 3"/>
          <p:cNvPicPr/>
          <p:nvPr/>
        </p:nvPicPr>
        <p:blipFill>
          <a:blip r:embed="rId2" cstate="print">
            <a:extLst>
              <a:ext uri="{28A0092B-C50C-407E-A947-70E740481C1C}">
                <a14:useLocalDpi xmlns:a14="http://schemas.microsoft.com/office/drawing/2010/main" xmlns="" val="0"/>
              </a:ext>
            </a:extLst>
          </a:blip>
          <a:stretch>
            <a:fillRect/>
          </a:stretch>
        </p:blipFill>
        <p:spPr>
          <a:xfrm>
            <a:off x="2287651" y="2208760"/>
            <a:ext cx="6690456" cy="1671816"/>
          </a:xfrm>
          <a:prstGeom prst="rect">
            <a:avLst/>
          </a:prstGeom>
          <a:ln>
            <a:noFill/>
          </a:ln>
          <a:effectLst>
            <a:outerShdw blurRad="292100" dist="139700" dir="2700000" algn="tl" rotWithShape="0">
              <a:srgbClr val="333333">
                <a:alpha val="65000"/>
              </a:srgbClr>
            </a:outerShdw>
          </a:effectLst>
        </p:spPr>
      </p:pic>
      <p:pic>
        <p:nvPicPr>
          <p:cNvPr id="5" name="Picture 4"/>
          <p:cNvPicPr/>
          <p:nvPr/>
        </p:nvPicPr>
        <p:blipFill>
          <a:blip r:embed="rId3" cstate="print">
            <a:extLst>
              <a:ext uri="{28A0092B-C50C-407E-A947-70E740481C1C}">
                <a14:useLocalDpi xmlns:a14="http://schemas.microsoft.com/office/drawing/2010/main" xmlns="" val="0"/>
              </a:ext>
            </a:extLst>
          </a:blip>
          <a:stretch>
            <a:fillRect/>
          </a:stretch>
        </p:blipFill>
        <p:spPr>
          <a:xfrm>
            <a:off x="3136308" y="4240395"/>
            <a:ext cx="5841799" cy="1760278"/>
          </a:xfrm>
          <a:prstGeom prst="rect">
            <a:avLst/>
          </a:prstGeom>
          <a:ln>
            <a:noFill/>
          </a:ln>
          <a:effectLst>
            <a:outerShdw blurRad="292100" dist="139700" dir="2700000" algn="tl" rotWithShape="0">
              <a:srgbClr val="333333">
                <a:alpha val="65000"/>
              </a:srgbClr>
            </a:outerShdw>
          </a:effectLst>
        </p:spPr>
      </p:pic>
      <p:pic>
        <p:nvPicPr>
          <p:cNvPr id="6" name="Picture 5"/>
          <p:cNvPicPr/>
          <p:nvPr/>
        </p:nvPicPr>
        <p:blipFill>
          <a:blip r:embed="rId4" cstate="print">
            <a:extLst>
              <a:ext uri="{28A0092B-C50C-407E-A947-70E740481C1C}">
                <a14:useLocalDpi xmlns:a14="http://schemas.microsoft.com/office/drawing/2010/main" xmlns="" val="0"/>
              </a:ext>
            </a:extLst>
          </a:blip>
          <a:stretch>
            <a:fillRect/>
          </a:stretch>
        </p:blipFill>
        <p:spPr>
          <a:xfrm>
            <a:off x="5223456" y="6360492"/>
            <a:ext cx="1690091" cy="385106"/>
          </a:xfrm>
          <a:prstGeom prst="rect">
            <a:avLst/>
          </a:prstGeom>
          <a:ln w="88900" cap="sq" cmpd="thickThin">
            <a:solidFill>
              <a:srgbClr val="000000"/>
            </a:solidFill>
            <a:prstDash val="solid"/>
            <a:miter lim="800000"/>
          </a:ln>
          <a:effectLst>
            <a:innerShdw blurRad="76200">
              <a:srgbClr val="000000"/>
            </a:innerShdw>
          </a:effectLst>
        </p:spPr>
      </p:pic>
      <p:sp>
        <p:nvSpPr>
          <p:cNvPr id="7" name="Line Callout 2 6"/>
          <p:cNvSpPr/>
          <p:nvPr/>
        </p:nvSpPr>
        <p:spPr>
          <a:xfrm>
            <a:off x="0" y="1141424"/>
            <a:ext cx="7725398" cy="1054708"/>
          </a:xfrm>
          <a:prstGeom prst="borderCallout2">
            <a:avLst>
              <a:gd name="adj1" fmla="val 24385"/>
              <a:gd name="adj2" fmla="val 99987"/>
              <a:gd name="adj3" fmla="val 24902"/>
              <a:gd name="adj4" fmla="val 107416"/>
              <a:gd name="adj5" fmla="val 109068"/>
              <a:gd name="adj6" fmla="val 108542"/>
            </a:avLst>
          </a:prstGeom>
          <a:solidFill>
            <a:srgbClr val="F29400"/>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600" dirty="0">
                <a:solidFill>
                  <a:schemeClr val="tx1"/>
                </a:solidFill>
              </a:rPr>
              <a:t>Assign the TWAMP responder to the flow from the Network side (ETH service includes the DNFV service). </a:t>
            </a:r>
            <a:endParaRPr lang="en-US" sz="1600" dirty="0" smtClean="0">
              <a:solidFill>
                <a:schemeClr val="tx1"/>
              </a:solidFill>
            </a:endParaRPr>
          </a:p>
          <a:p>
            <a:pPr lvl="0"/>
            <a:r>
              <a:rPr lang="en-US" sz="1600" dirty="0" smtClean="0">
                <a:solidFill>
                  <a:schemeClr val="tx1"/>
                </a:solidFill>
              </a:rPr>
              <a:t>Navigate </a:t>
            </a:r>
            <a:r>
              <a:rPr lang="en-US" sz="1600" dirty="0">
                <a:solidFill>
                  <a:schemeClr val="tx1"/>
                </a:solidFill>
              </a:rPr>
              <a:t>to </a:t>
            </a:r>
            <a:r>
              <a:rPr lang="en-US" sz="1600" dirty="0" smtClean="0">
                <a:solidFill>
                  <a:srgbClr val="0000FF"/>
                </a:solidFill>
              </a:rPr>
              <a:t>Configuration</a:t>
            </a:r>
            <a:r>
              <a:rPr lang="en-US" sz="1600" dirty="0" smtClean="0">
                <a:solidFill>
                  <a:schemeClr val="tx1"/>
                </a:solidFill>
                <a:sym typeface="Wingdings" panose="05000000000000000000" pitchFamily="2" charset="2"/>
              </a:rPr>
              <a:t> </a:t>
            </a:r>
            <a:r>
              <a:rPr lang="en-US" sz="1600" dirty="0" smtClean="0">
                <a:solidFill>
                  <a:srgbClr val="0000FF"/>
                </a:solidFill>
              </a:rPr>
              <a:t>Physical </a:t>
            </a:r>
            <a:r>
              <a:rPr lang="en-US" sz="1600" dirty="0">
                <a:solidFill>
                  <a:srgbClr val="0000FF"/>
                </a:solidFill>
              </a:rPr>
              <a:t>Port</a:t>
            </a:r>
            <a:r>
              <a:rPr lang="en-US" sz="1600" dirty="0">
                <a:solidFill>
                  <a:schemeClr val="tx1"/>
                </a:solidFill>
                <a:sym typeface="Wingdings" panose="05000000000000000000" pitchFamily="2" charset="2"/>
              </a:rPr>
              <a:t></a:t>
            </a:r>
            <a:r>
              <a:rPr lang="en-US" sz="1600" dirty="0">
                <a:solidFill>
                  <a:schemeClr val="tx1"/>
                </a:solidFill>
              </a:rPr>
              <a:t> </a:t>
            </a:r>
            <a:r>
              <a:rPr lang="en-US" sz="1600" dirty="0">
                <a:solidFill>
                  <a:srgbClr val="0000FF"/>
                </a:solidFill>
              </a:rPr>
              <a:t>Ethernet</a:t>
            </a:r>
            <a:r>
              <a:rPr lang="en-US" sz="1600" dirty="0">
                <a:solidFill>
                  <a:schemeClr val="tx1"/>
                </a:solidFill>
                <a:sym typeface="Wingdings" panose="05000000000000000000" pitchFamily="2" charset="2"/>
              </a:rPr>
              <a:t></a:t>
            </a:r>
            <a:r>
              <a:rPr lang="en-US" sz="1600" dirty="0">
                <a:solidFill>
                  <a:schemeClr val="tx1"/>
                </a:solidFill>
              </a:rPr>
              <a:t> </a:t>
            </a:r>
            <a:r>
              <a:rPr lang="en-US" sz="1600" dirty="0">
                <a:solidFill>
                  <a:srgbClr val="0000FF"/>
                </a:solidFill>
              </a:rPr>
              <a:t>Flows</a:t>
            </a:r>
            <a:r>
              <a:rPr lang="en-US" sz="1600" dirty="0">
                <a:solidFill>
                  <a:schemeClr val="tx1"/>
                </a:solidFill>
                <a:sym typeface="Wingdings" panose="05000000000000000000" pitchFamily="2" charset="2"/>
              </a:rPr>
              <a:t></a:t>
            </a:r>
            <a:r>
              <a:rPr lang="en-US" sz="1600" dirty="0">
                <a:solidFill>
                  <a:schemeClr val="tx1"/>
                </a:solidFill>
              </a:rPr>
              <a:t> </a:t>
            </a:r>
            <a:r>
              <a:rPr lang="en-US" sz="1600" dirty="0">
                <a:solidFill>
                  <a:srgbClr val="0000FF"/>
                </a:solidFill>
              </a:rPr>
              <a:t>Port 1</a:t>
            </a:r>
            <a:r>
              <a:rPr lang="en-US" sz="1600" dirty="0">
                <a:solidFill>
                  <a:schemeClr val="tx1"/>
                </a:solidFill>
              </a:rPr>
              <a:t> </a:t>
            </a:r>
            <a:r>
              <a:rPr lang="en-US" sz="1600" dirty="0" smtClean="0">
                <a:solidFill>
                  <a:schemeClr val="tx1"/>
                </a:solidFill>
                <a:sym typeface="Wingdings" panose="05000000000000000000" pitchFamily="2" charset="2"/>
              </a:rPr>
              <a:t> </a:t>
            </a:r>
            <a:r>
              <a:rPr lang="en-US" sz="1600" dirty="0" smtClean="0">
                <a:solidFill>
                  <a:schemeClr val="tx1"/>
                </a:solidFill>
              </a:rPr>
              <a:t>”</a:t>
            </a:r>
            <a:r>
              <a:rPr lang="en-US" sz="1600" dirty="0" err="1">
                <a:solidFill>
                  <a:srgbClr val="0000FF"/>
                </a:solidFill>
              </a:rPr>
              <a:t>Config</a:t>
            </a:r>
            <a:r>
              <a:rPr lang="en-US" sz="1600" dirty="0">
                <a:solidFill>
                  <a:srgbClr val="0000FF"/>
                </a:solidFill>
              </a:rPr>
              <a:t> flow</a:t>
            </a:r>
            <a:r>
              <a:rPr lang="en-US" sz="1600" dirty="0">
                <a:solidFill>
                  <a:schemeClr val="tx1"/>
                </a:solidFill>
              </a:rPr>
              <a:t>”. </a:t>
            </a:r>
            <a:endParaRPr lang="en-US" sz="1600" dirty="0" smtClean="0">
              <a:solidFill>
                <a:schemeClr val="tx1"/>
              </a:solidFill>
            </a:endParaRPr>
          </a:p>
          <a:p>
            <a:pPr lvl="0"/>
            <a:r>
              <a:rPr lang="en-US" sz="1600" dirty="0">
                <a:solidFill>
                  <a:schemeClr val="tx1"/>
                </a:solidFill>
              </a:rPr>
              <a:t>O</a:t>
            </a:r>
            <a:r>
              <a:rPr lang="en-US" sz="1600" dirty="0" smtClean="0">
                <a:solidFill>
                  <a:schemeClr val="tx1"/>
                </a:solidFill>
              </a:rPr>
              <a:t>btain </a:t>
            </a:r>
            <a:r>
              <a:rPr lang="en-US" sz="1600" dirty="0">
                <a:solidFill>
                  <a:schemeClr val="tx1"/>
                </a:solidFill>
              </a:rPr>
              <a:t>the required service flow to be modified, and click on “</a:t>
            </a:r>
            <a:r>
              <a:rPr lang="en-US" sz="1600" b="1" dirty="0">
                <a:solidFill>
                  <a:schemeClr val="tx1"/>
                </a:solidFill>
              </a:rPr>
              <a:t>In-</a:t>
            </a:r>
            <a:r>
              <a:rPr lang="en-US" sz="1600" b="1" dirty="0" err="1">
                <a:solidFill>
                  <a:schemeClr val="tx1"/>
                </a:solidFill>
              </a:rPr>
              <a:t>Serv</a:t>
            </a:r>
            <a:r>
              <a:rPr lang="en-US" sz="1600" b="1" dirty="0">
                <a:solidFill>
                  <a:schemeClr val="tx1"/>
                </a:solidFill>
              </a:rPr>
              <a:t> L3/L4 Loops</a:t>
            </a:r>
            <a:r>
              <a:rPr lang="en-US" sz="1600" dirty="0">
                <a:solidFill>
                  <a:schemeClr val="tx1"/>
                </a:solidFill>
              </a:rPr>
              <a:t>”:</a:t>
            </a:r>
          </a:p>
        </p:txBody>
      </p:sp>
      <p:sp>
        <p:nvSpPr>
          <p:cNvPr id="8" name="Line Callout 2 7"/>
          <p:cNvSpPr/>
          <p:nvPr/>
        </p:nvSpPr>
        <p:spPr>
          <a:xfrm>
            <a:off x="0" y="3953026"/>
            <a:ext cx="7283821" cy="290753"/>
          </a:xfrm>
          <a:prstGeom prst="borderCallout2">
            <a:avLst>
              <a:gd name="adj1" fmla="val 24385"/>
              <a:gd name="adj2" fmla="val 99987"/>
              <a:gd name="adj3" fmla="val 24902"/>
              <a:gd name="adj4" fmla="val 107416"/>
              <a:gd name="adj5" fmla="val 251819"/>
              <a:gd name="adj6" fmla="val 108707"/>
            </a:avLst>
          </a:prstGeom>
          <a:solidFill>
            <a:srgbClr val="F29400"/>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Configure the required responder from the drop-down menus and click on apply</a:t>
            </a:r>
          </a:p>
        </p:txBody>
      </p:sp>
      <p:sp>
        <p:nvSpPr>
          <p:cNvPr id="9" name="Rectangle 8"/>
          <p:cNvSpPr/>
          <p:nvPr/>
        </p:nvSpPr>
        <p:spPr>
          <a:xfrm>
            <a:off x="5897093" y="4739784"/>
            <a:ext cx="3081014" cy="21677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659613" y="2854296"/>
            <a:ext cx="1253935" cy="1709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Line Callout 2 10"/>
          <p:cNvSpPr/>
          <p:nvPr/>
        </p:nvSpPr>
        <p:spPr>
          <a:xfrm>
            <a:off x="1016950" y="6238425"/>
            <a:ext cx="3659024" cy="510139"/>
          </a:xfrm>
          <a:prstGeom prst="borderCallout2">
            <a:avLst>
              <a:gd name="adj1" fmla="val 24385"/>
              <a:gd name="adj2" fmla="val 99987"/>
              <a:gd name="adj3" fmla="val 24902"/>
              <a:gd name="adj4" fmla="val 107416"/>
              <a:gd name="adj5" fmla="val 62266"/>
              <a:gd name="adj6" fmla="val 112392"/>
            </a:avLst>
          </a:prstGeom>
          <a:solidFill>
            <a:srgbClr val="F29400"/>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Click on “Save Configuration” twice, wait until the option to save disappears</a:t>
            </a:r>
          </a:p>
        </p:txBody>
      </p:sp>
    </p:spTree>
    <p:extLst>
      <p:ext uri="{BB962C8B-B14F-4D97-AF65-F5344CB8AC3E}">
        <p14:creationId xmlns:p14="http://schemas.microsoft.com/office/powerpoint/2010/main" xmlns="" val="4120396453"/>
      </p:ext>
    </p:extLst>
  </p:cSld>
  <p:clrMapOvr>
    <a:masterClrMapping/>
  </p:clrMapOvr>
  <p:transition>
    <p:fade/>
  </p:transition>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TWAMP – Configuration Verification</a:t>
            </a:r>
            <a:endParaRPr lang="en-US" dirty="0"/>
          </a:p>
        </p:txBody>
      </p:sp>
      <p:sp>
        <p:nvSpPr>
          <p:cNvPr id="3" name="Text Placeholder 2"/>
          <p:cNvSpPr>
            <a:spLocks noGrp="1"/>
          </p:cNvSpPr>
          <p:nvPr>
            <p:ph type="body" sz="quarter" idx="10"/>
          </p:nvPr>
        </p:nvSpPr>
        <p:spPr>
          <a:xfrm>
            <a:off x="361378" y="1192783"/>
            <a:ext cx="8442288" cy="4711729"/>
          </a:xfrm>
        </p:spPr>
        <p:txBody>
          <a:bodyPr/>
          <a:lstStyle/>
          <a:p>
            <a:r>
              <a:rPr lang="en-US" dirty="0"/>
              <a:t>The following must be done on the TWAMP peer that is configured in the controller. Open CLI session to the </a:t>
            </a:r>
            <a:r>
              <a:rPr lang="en-US" b="1" dirty="0"/>
              <a:t>ETX-2i</a:t>
            </a:r>
            <a:r>
              <a:rPr lang="en-US" dirty="0"/>
              <a:t> (TWAMP </a:t>
            </a:r>
            <a:r>
              <a:rPr lang="en-US" i="1" u="sng" dirty="0"/>
              <a:t>controller</a:t>
            </a:r>
            <a:r>
              <a:rPr lang="en-US" dirty="0"/>
              <a:t>) and use the </a:t>
            </a:r>
            <a:r>
              <a:rPr lang="en-US" dirty="0" smtClean="0"/>
              <a:t>following commands</a:t>
            </a:r>
          </a:p>
          <a:p>
            <a:endParaRPr lang="en-US" dirty="0"/>
          </a:p>
          <a:p>
            <a:endParaRPr lang="en-US" dirty="0" smtClean="0"/>
          </a:p>
          <a:p>
            <a:endParaRPr lang="en-US" dirty="0"/>
          </a:p>
          <a:p>
            <a:r>
              <a:rPr lang="en-US" dirty="0"/>
              <a:t>The output of the “show status” command will display the total amount of </a:t>
            </a:r>
            <a:r>
              <a:rPr lang="en-US" dirty="0" err="1"/>
              <a:t>tx</a:t>
            </a:r>
            <a:r>
              <a:rPr lang="en-US" dirty="0"/>
              <a:t> and </a:t>
            </a:r>
            <a:r>
              <a:rPr lang="en-US" dirty="0" err="1"/>
              <a:t>rx</a:t>
            </a:r>
            <a:r>
              <a:rPr lang="en-US" dirty="0"/>
              <a:t> TWAMP packets transmitted and received by the controller to the designated responder.</a:t>
            </a:r>
            <a:br>
              <a:rPr lang="en-US" dirty="0"/>
            </a:br>
            <a:r>
              <a:rPr lang="en-US" dirty="0"/>
              <a:t>In this example below – these amount are equal.</a:t>
            </a:r>
          </a:p>
        </p:txBody>
      </p:sp>
      <p:sp>
        <p:nvSpPr>
          <p:cNvPr id="4" name="Rectangle 3"/>
          <p:cNvSpPr/>
          <p:nvPr/>
        </p:nvSpPr>
        <p:spPr>
          <a:xfrm>
            <a:off x="694664" y="2367346"/>
            <a:ext cx="7492206" cy="815608"/>
          </a:xfrm>
          <a:prstGeom prst="rect">
            <a:avLst/>
          </a:prstGeom>
          <a:solidFill>
            <a:schemeClr val="bg1">
              <a:lumMod val="85000"/>
            </a:schemeClr>
          </a:solidFill>
        </p:spPr>
        <p:txBody>
          <a:bodyPr wrap="square">
            <a:spAutoFit/>
          </a:bodyPr>
          <a:lstStyle/>
          <a:p>
            <a:pPr>
              <a:spcBef>
                <a:spcPts val="300"/>
              </a:spcBef>
              <a:tabLst>
                <a:tab pos="1710690" algn="l"/>
                <a:tab pos="2160270" algn="l"/>
                <a:tab pos="4140835" algn="l"/>
              </a:tabLst>
            </a:pPr>
            <a:r>
              <a:rPr lang="en-US" sz="1400" b="1" dirty="0">
                <a:latin typeface="Courier New" panose="02070309020205020404" pitchFamily="49" charset="0"/>
                <a:ea typeface="MS UI Gothic" panose="020B0600070205080204" pitchFamily="34" charset="-128"/>
              </a:rPr>
              <a:t>configure </a:t>
            </a:r>
            <a:r>
              <a:rPr lang="en-US" sz="1400" b="1" dirty="0" err="1">
                <a:latin typeface="Courier New" panose="02070309020205020404" pitchFamily="49" charset="0"/>
                <a:ea typeface="MS UI Gothic" panose="020B0600070205080204" pitchFamily="34" charset="-128"/>
              </a:rPr>
              <a:t>oam</a:t>
            </a:r>
            <a:r>
              <a:rPr lang="en-US" sz="1400" b="1" dirty="0">
                <a:latin typeface="Courier New" panose="02070309020205020404" pitchFamily="49" charset="0"/>
                <a:ea typeface="MS UI Gothic" panose="020B0600070205080204" pitchFamily="34" charset="-128"/>
              </a:rPr>
              <a:t> </a:t>
            </a:r>
            <a:r>
              <a:rPr lang="en-US" sz="1400" b="1" dirty="0" err="1">
                <a:latin typeface="Courier New" panose="02070309020205020404" pitchFamily="49" charset="0"/>
                <a:ea typeface="MS UI Gothic" panose="020B0600070205080204" pitchFamily="34" charset="-128"/>
              </a:rPr>
              <a:t>twamp</a:t>
            </a:r>
            <a:r>
              <a:rPr lang="en-US" sz="1400" b="1" dirty="0">
                <a:latin typeface="Courier New" panose="02070309020205020404" pitchFamily="49" charset="0"/>
                <a:ea typeface="MS UI Gothic" panose="020B0600070205080204" pitchFamily="34" charset="-128"/>
              </a:rPr>
              <a:t> controller 1 1 light l2-probe</a:t>
            </a:r>
          </a:p>
          <a:p>
            <a:pPr>
              <a:spcBef>
                <a:spcPts val="300"/>
              </a:spcBef>
              <a:tabLst>
                <a:tab pos="1710690" algn="l"/>
                <a:tab pos="2160270" algn="l"/>
                <a:tab pos="4140835" algn="l"/>
              </a:tabLst>
            </a:pPr>
            <a:r>
              <a:rPr lang="en-US" sz="1400" b="1" dirty="0">
                <a:latin typeface="Courier New" panose="02070309020205020404" pitchFamily="49" charset="0"/>
                <a:ea typeface="MS UI Gothic" panose="020B0600070205080204" pitchFamily="34" charset="-128"/>
              </a:rPr>
              <a:t>peer 11.11.11.200</a:t>
            </a:r>
          </a:p>
          <a:p>
            <a:pPr>
              <a:spcBef>
                <a:spcPts val="300"/>
              </a:spcBef>
              <a:tabLst>
                <a:tab pos="1710690" algn="l"/>
                <a:tab pos="2160270" algn="l"/>
                <a:tab pos="4140835" algn="l"/>
              </a:tabLst>
            </a:pPr>
            <a:r>
              <a:rPr lang="en-US" sz="1400" b="1" dirty="0">
                <a:latin typeface="Courier New" panose="02070309020205020404" pitchFamily="49" charset="0"/>
                <a:ea typeface="MS UI Gothic" panose="020B0600070205080204" pitchFamily="34" charset="-128"/>
              </a:rPr>
              <a:t>show status</a:t>
            </a:r>
            <a:endParaRPr lang="en-US" sz="1400" b="1" dirty="0">
              <a:effectLst/>
              <a:latin typeface="Courier New" panose="02070309020205020404" pitchFamily="49" charset="0"/>
              <a:ea typeface="MS UI Gothic" panose="020B0600070205080204" pitchFamily="34" charset="-128"/>
            </a:endParaRPr>
          </a:p>
        </p:txBody>
      </p:sp>
      <p:sp>
        <p:nvSpPr>
          <p:cNvPr id="5" name="Rectangle 4"/>
          <p:cNvSpPr/>
          <p:nvPr/>
        </p:nvSpPr>
        <p:spPr>
          <a:xfrm>
            <a:off x="694664" y="4882481"/>
            <a:ext cx="7492206" cy="1838965"/>
          </a:xfrm>
          <a:prstGeom prst="rect">
            <a:avLst/>
          </a:prstGeom>
          <a:solidFill>
            <a:schemeClr val="bg1">
              <a:lumMod val="85000"/>
            </a:schemeClr>
          </a:solidFill>
        </p:spPr>
        <p:txBody>
          <a:bodyPr wrap="square">
            <a:spAutoFit/>
          </a:bodyPr>
          <a:lstStyle/>
          <a:p>
            <a:pPr>
              <a:spcBef>
                <a:spcPts val="300"/>
              </a:spcBef>
              <a:tabLst>
                <a:tab pos="1710690" algn="l"/>
                <a:tab pos="2160270" algn="l"/>
                <a:tab pos="4140835" algn="l"/>
              </a:tabLst>
            </a:pPr>
            <a:r>
              <a:rPr lang="en-US" sz="1200" b="1" dirty="0">
                <a:latin typeface="Courier New" panose="02070309020205020404" pitchFamily="49" charset="0"/>
                <a:ea typeface="MS UI Gothic" panose="020B0600070205080204" pitchFamily="34" charset="-128"/>
              </a:rPr>
              <a:t>IPPM Type                  : TWAMP Light</a:t>
            </a:r>
          </a:p>
          <a:p>
            <a:pPr>
              <a:spcBef>
                <a:spcPts val="300"/>
              </a:spcBef>
              <a:tabLst>
                <a:tab pos="1710690" algn="l"/>
                <a:tab pos="2160270" algn="l"/>
                <a:tab pos="4140835" algn="l"/>
              </a:tabLst>
            </a:pPr>
            <a:r>
              <a:rPr lang="en-US" sz="1200" b="1" dirty="0">
                <a:latin typeface="Courier New" panose="02070309020205020404" pitchFamily="49" charset="0"/>
                <a:ea typeface="MS UI Gothic" panose="020B0600070205080204" pitchFamily="34" charset="-128"/>
              </a:rPr>
              <a:t>Activation Mode            : Continuous</a:t>
            </a:r>
          </a:p>
          <a:p>
            <a:pPr>
              <a:spcBef>
                <a:spcPts val="300"/>
              </a:spcBef>
              <a:tabLst>
                <a:tab pos="1710690" algn="l"/>
                <a:tab pos="2160270" algn="l"/>
                <a:tab pos="4140835" algn="l"/>
              </a:tabLst>
            </a:pPr>
            <a:r>
              <a:rPr lang="en-US" sz="1200" b="1" dirty="0">
                <a:latin typeface="Courier New" panose="02070309020205020404" pitchFamily="49" charset="0"/>
                <a:ea typeface="MS UI Gothic" panose="020B0600070205080204" pitchFamily="34" charset="-128"/>
              </a:rPr>
              <a:t>Calculation Mode           : round-trip</a:t>
            </a:r>
          </a:p>
          <a:p>
            <a:pPr>
              <a:spcBef>
                <a:spcPts val="300"/>
              </a:spcBef>
              <a:tabLst>
                <a:tab pos="1710690" algn="l"/>
                <a:tab pos="2160270" algn="l"/>
                <a:tab pos="4140835" algn="l"/>
              </a:tabLst>
            </a:pPr>
            <a:r>
              <a:rPr lang="en-US" sz="1200" b="1" dirty="0">
                <a:latin typeface="Courier New" panose="02070309020205020404" pitchFamily="49" charset="0"/>
                <a:ea typeface="MS UI Gothic" panose="020B0600070205080204" pitchFamily="34" charset="-128"/>
              </a:rPr>
              <a:t>Start Time                 : 1970-01-01 06:28:48</a:t>
            </a:r>
          </a:p>
          <a:p>
            <a:pPr>
              <a:spcBef>
                <a:spcPts val="300"/>
              </a:spcBef>
              <a:tabLst>
                <a:tab pos="1710690" algn="l"/>
                <a:tab pos="2160270" algn="l"/>
                <a:tab pos="4140835" algn="l"/>
              </a:tabLst>
            </a:pPr>
            <a:r>
              <a:rPr lang="en-US" sz="1200" b="1" dirty="0">
                <a:latin typeface="Courier New" panose="02070309020205020404" pitchFamily="49" charset="0"/>
                <a:ea typeface="MS UI Gothic" panose="020B0600070205080204" pitchFamily="34" charset="-128"/>
              </a:rPr>
              <a:t> </a:t>
            </a:r>
          </a:p>
          <a:p>
            <a:pPr>
              <a:spcBef>
                <a:spcPts val="300"/>
              </a:spcBef>
              <a:tabLst>
                <a:tab pos="1710690" algn="l"/>
                <a:tab pos="2160270" algn="l"/>
                <a:tab pos="4140835" algn="l"/>
              </a:tabLst>
            </a:pPr>
            <a:r>
              <a:rPr lang="en-US" sz="1200" b="1" dirty="0">
                <a:latin typeface="Courier New" panose="02070309020205020404" pitchFamily="49" charset="0"/>
                <a:ea typeface="MS UI Gothic" panose="020B0600070205080204" pitchFamily="34" charset="-128"/>
              </a:rPr>
              <a:t>Controller Test Name      Peer UDP    Status         </a:t>
            </a:r>
            <a:r>
              <a:rPr lang="en-US" sz="1200" b="1" dirty="0" err="1">
                <a:latin typeface="Courier New" panose="02070309020205020404" pitchFamily="49" charset="0"/>
                <a:ea typeface="MS UI Gothic" panose="020B0600070205080204" pitchFamily="34" charset="-128"/>
              </a:rPr>
              <a:t>Tx</a:t>
            </a:r>
            <a:r>
              <a:rPr lang="en-US" sz="1200" b="1" dirty="0">
                <a:latin typeface="Courier New" panose="02070309020205020404" pitchFamily="49" charset="0"/>
                <a:ea typeface="MS UI Gothic" panose="020B0600070205080204" pitchFamily="34" charset="-128"/>
              </a:rPr>
              <a:t> Packets     Rx Packets</a:t>
            </a:r>
          </a:p>
          <a:p>
            <a:pPr>
              <a:spcBef>
                <a:spcPts val="300"/>
              </a:spcBef>
              <a:tabLst>
                <a:tab pos="1710690" algn="l"/>
                <a:tab pos="2160270" algn="l"/>
                <a:tab pos="4140835" algn="l"/>
              </a:tabLst>
            </a:pPr>
            <a:r>
              <a:rPr lang="en-US" sz="1200" b="1" dirty="0">
                <a:latin typeface="Courier New" panose="02070309020205020404" pitchFamily="49" charset="0"/>
                <a:ea typeface="MS UI Gothic" panose="020B0600070205080204" pitchFamily="34" charset="-128"/>
              </a:rPr>
              <a:t>-----------------------------------------------------------------------------</a:t>
            </a:r>
          </a:p>
          <a:p>
            <a:pPr>
              <a:spcBef>
                <a:spcPts val="300"/>
              </a:spcBef>
              <a:tabLst>
                <a:tab pos="1710690" algn="l"/>
                <a:tab pos="2160270" algn="l"/>
                <a:tab pos="4140835" algn="l"/>
              </a:tabLst>
            </a:pPr>
            <a:r>
              <a:rPr lang="en-US" sz="1200" b="1" dirty="0">
                <a:latin typeface="Courier New" panose="02070309020205020404" pitchFamily="49" charset="0"/>
                <a:ea typeface="MS UI Gothic" panose="020B0600070205080204" pitchFamily="34" charset="-128"/>
              </a:rPr>
              <a:t>1                         500         In Progress    277            277</a:t>
            </a:r>
            <a:endParaRPr lang="en-US" sz="1200" b="1" dirty="0">
              <a:effectLst/>
              <a:latin typeface="Courier New" panose="02070309020205020404" pitchFamily="49" charset="0"/>
              <a:ea typeface="MS UI Gothic" panose="020B0600070205080204" pitchFamily="34" charset="-128"/>
            </a:endParaRPr>
          </a:p>
        </p:txBody>
      </p:sp>
    </p:spTree>
    <p:extLst>
      <p:ext uri="{BB962C8B-B14F-4D97-AF65-F5344CB8AC3E}">
        <p14:creationId xmlns:p14="http://schemas.microsoft.com/office/powerpoint/2010/main" xmlns="" val="847458348"/>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ETX-220 – MNG Pre-Configuration</a:t>
            </a:r>
            <a:endParaRPr lang="en-US" dirty="0"/>
          </a:p>
        </p:txBody>
      </p:sp>
      <p:sp>
        <p:nvSpPr>
          <p:cNvPr id="5" name="Rectangle 4"/>
          <p:cNvSpPr/>
          <p:nvPr/>
        </p:nvSpPr>
        <p:spPr>
          <a:xfrm>
            <a:off x="80416" y="1210512"/>
            <a:ext cx="2235200" cy="5509200"/>
          </a:xfrm>
          <a:prstGeom prst="rect">
            <a:avLst/>
          </a:prstGeom>
          <a:solidFill>
            <a:schemeClr val="bg1">
              <a:lumMod val="85000"/>
            </a:schemeClr>
          </a:solidFill>
        </p:spPr>
        <p:txBody>
          <a:bodyPr wrap="square">
            <a:spAutoFit/>
          </a:bodyPr>
          <a:lstStyle/>
          <a:p>
            <a:r>
              <a:rPr lang="en-US" sz="1100" dirty="0" smtClean="0"/>
              <a:t>#********ETX-220A*********</a:t>
            </a:r>
            <a:endParaRPr lang="he-IL" sz="1100" dirty="0"/>
          </a:p>
          <a:p>
            <a:r>
              <a:rPr lang="en-US" sz="1100" dirty="0" smtClean="0"/>
              <a:t>#*****</a:t>
            </a:r>
            <a:r>
              <a:rPr lang="en-US" sz="1100" dirty="0" err="1"/>
              <a:t>Bridge_Bind_PORT</a:t>
            </a:r>
            <a:r>
              <a:rPr lang="en-US" sz="1100" dirty="0" smtClean="0"/>
              <a:t>********configure</a:t>
            </a:r>
            <a:endParaRPr lang="en-US" sz="1100" dirty="0"/>
          </a:p>
          <a:p>
            <a:r>
              <a:rPr lang="en-US" sz="1100" dirty="0" smtClean="0"/>
              <a:t>#       </a:t>
            </a:r>
            <a:r>
              <a:rPr lang="en-US" sz="1100" dirty="0"/>
              <a:t>Bridge Configuration</a:t>
            </a:r>
          </a:p>
          <a:p>
            <a:r>
              <a:rPr lang="en-US" sz="1100" dirty="0"/>
              <a:t>        bridge 1 </a:t>
            </a:r>
          </a:p>
          <a:p>
            <a:r>
              <a:rPr lang="en-US" sz="1100" dirty="0"/>
              <a:t>            name "BRIDGE 1" </a:t>
            </a:r>
          </a:p>
          <a:p>
            <a:r>
              <a:rPr lang="en-US" sz="1100" dirty="0"/>
              <a:t>#           Bridge Port Configuration</a:t>
            </a:r>
          </a:p>
          <a:p>
            <a:r>
              <a:rPr lang="en-US" sz="1100" dirty="0"/>
              <a:t>            port 1 </a:t>
            </a:r>
          </a:p>
          <a:p>
            <a:r>
              <a:rPr lang="en-US" sz="1100" dirty="0"/>
              <a:t>                no shutdown </a:t>
            </a:r>
          </a:p>
          <a:p>
            <a:r>
              <a:rPr lang="en-US" sz="1100" dirty="0"/>
              <a:t>            exit</a:t>
            </a:r>
          </a:p>
          <a:p>
            <a:r>
              <a:rPr lang="en-US" sz="1100" dirty="0"/>
              <a:t>            port 2 </a:t>
            </a:r>
          </a:p>
          <a:p>
            <a:r>
              <a:rPr lang="en-US" sz="1100" dirty="0"/>
              <a:t>                no shutdown </a:t>
            </a:r>
          </a:p>
          <a:p>
            <a:r>
              <a:rPr lang="en-US" sz="1100" dirty="0"/>
              <a:t>            exit</a:t>
            </a:r>
          </a:p>
          <a:p>
            <a:r>
              <a:rPr lang="en-US" sz="1100" dirty="0"/>
              <a:t>            port 3 </a:t>
            </a:r>
          </a:p>
          <a:p>
            <a:r>
              <a:rPr lang="en-US" sz="1100" dirty="0"/>
              <a:t>                no shutdown </a:t>
            </a:r>
          </a:p>
          <a:p>
            <a:r>
              <a:rPr lang="en-US" sz="1100" dirty="0"/>
              <a:t>            exit</a:t>
            </a:r>
          </a:p>
          <a:p>
            <a:r>
              <a:rPr lang="en-US" sz="1100" dirty="0"/>
              <a:t>            port 4 </a:t>
            </a:r>
          </a:p>
          <a:p>
            <a:r>
              <a:rPr lang="en-US" sz="1100" dirty="0"/>
              <a:t>                no shutdown </a:t>
            </a:r>
          </a:p>
          <a:p>
            <a:r>
              <a:rPr lang="en-US" sz="1100" dirty="0"/>
              <a:t>            exit</a:t>
            </a:r>
          </a:p>
          <a:p>
            <a:endParaRPr lang="en-US" sz="1100" dirty="0"/>
          </a:p>
          <a:p>
            <a:r>
              <a:rPr lang="en-US" sz="1100" dirty="0"/>
              <a:t>#           VLAN Configuration</a:t>
            </a:r>
          </a:p>
          <a:p>
            <a:r>
              <a:rPr lang="en-US" sz="1100" dirty="0"/>
              <a:t>            </a:t>
            </a:r>
            <a:r>
              <a:rPr lang="en-US" sz="1100" dirty="0" err="1"/>
              <a:t>vlan</a:t>
            </a:r>
            <a:r>
              <a:rPr lang="en-US" sz="1100" dirty="0"/>
              <a:t> 4094 </a:t>
            </a:r>
          </a:p>
          <a:p>
            <a:r>
              <a:rPr lang="en-US" sz="1100" dirty="0"/>
              <a:t>            </a:t>
            </a:r>
            <a:r>
              <a:rPr lang="en-US" sz="1100" dirty="0" smtClean="0"/>
              <a:t>exit</a:t>
            </a:r>
          </a:p>
          <a:p>
            <a:r>
              <a:rPr lang="en-US" sz="1100" dirty="0" smtClean="0"/>
              <a:t>            </a:t>
            </a:r>
            <a:r>
              <a:rPr lang="en-US" sz="1100" dirty="0" err="1" smtClean="0"/>
              <a:t>vlan</a:t>
            </a:r>
            <a:r>
              <a:rPr lang="en-US" sz="1100" dirty="0" smtClean="0"/>
              <a:t> </a:t>
            </a:r>
            <a:r>
              <a:rPr lang="en-US" sz="1100" dirty="0"/>
              <a:t>999</a:t>
            </a:r>
          </a:p>
          <a:p>
            <a:r>
              <a:rPr lang="en-US" sz="1100" dirty="0"/>
              <a:t> </a:t>
            </a:r>
            <a:r>
              <a:rPr lang="en-US" sz="1100" dirty="0" smtClean="0"/>
              <a:t>           exit</a:t>
            </a:r>
            <a:endParaRPr lang="he-IL" sz="1100" dirty="0" smtClean="0"/>
          </a:p>
          <a:p>
            <a:r>
              <a:rPr lang="en-US" sz="1100" dirty="0" smtClean="0"/>
              <a:t>            </a:t>
            </a:r>
            <a:r>
              <a:rPr lang="en-US" sz="1100" dirty="0" err="1"/>
              <a:t>vlan</a:t>
            </a:r>
            <a:r>
              <a:rPr lang="en-US" sz="1100" dirty="0"/>
              <a:t> </a:t>
            </a:r>
            <a:r>
              <a:rPr lang="en-US" sz="1100" dirty="0" smtClean="0"/>
              <a:t>20 </a:t>
            </a:r>
            <a:endParaRPr lang="en-US" sz="1100" dirty="0"/>
          </a:p>
          <a:p>
            <a:r>
              <a:rPr lang="en-US" sz="1100" dirty="0"/>
              <a:t>            exit</a:t>
            </a:r>
          </a:p>
          <a:p>
            <a:r>
              <a:rPr lang="en-US" sz="1100" dirty="0"/>
              <a:t>            </a:t>
            </a:r>
            <a:r>
              <a:rPr lang="en-US" sz="1100" dirty="0" err="1"/>
              <a:t>vlan</a:t>
            </a:r>
            <a:r>
              <a:rPr lang="en-US" sz="1100" dirty="0"/>
              <a:t> </a:t>
            </a:r>
            <a:r>
              <a:rPr lang="en-US" sz="1100" dirty="0" smtClean="0"/>
              <a:t>30</a:t>
            </a:r>
            <a:endParaRPr lang="en-US" sz="1100" dirty="0"/>
          </a:p>
          <a:p>
            <a:r>
              <a:rPr lang="en-US" sz="1100" dirty="0"/>
              <a:t>            exit</a:t>
            </a:r>
          </a:p>
          <a:p>
            <a:r>
              <a:rPr lang="en-US" sz="1100" dirty="0"/>
              <a:t>            </a:t>
            </a:r>
            <a:r>
              <a:rPr lang="en-US" sz="1100" dirty="0" err="1"/>
              <a:t>vlan</a:t>
            </a:r>
            <a:r>
              <a:rPr lang="en-US" sz="1100" dirty="0"/>
              <a:t> 777</a:t>
            </a:r>
          </a:p>
          <a:p>
            <a:r>
              <a:rPr lang="en-US" sz="1100" dirty="0"/>
              <a:t>            exit</a:t>
            </a:r>
          </a:p>
          <a:p>
            <a:r>
              <a:rPr lang="en-US" sz="1100" dirty="0"/>
              <a:t>        exit </a:t>
            </a:r>
            <a:r>
              <a:rPr lang="en-US" sz="1100" dirty="0" smtClean="0"/>
              <a:t>all</a:t>
            </a:r>
          </a:p>
        </p:txBody>
      </p:sp>
      <p:sp>
        <p:nvSpPr>
          <p:cNvPr id="32" name="Rectangle 31"/>
          <p:cNvSpPr/>
          <p:nvPr/>
        </p:nvSpPr>
        <p:spPr>
          <a:xfrm>
            <a:off x="2410689" y="2699712"/>
            <a:ext cx="2954833" cy="4154984"/>
          </a:xfrm>
          <a:prstGeom prst="rect">
            <a:avLst/>
          </a:prstGeom>
          <a:solidFill>
            <a:schemeClr val="bg1">
              <a:lumMod val="85000"/>
            </a:schemeClr>
          </a:solidFill>
        </p:spPr>
        <p:txBody>
          <a:bodyPr wrap="square">
            <a:spAutoFit/>
          </a:bodyPr>
          <a:lstStyle/>
          <a:p>
            <a:r>
              <a:rPr lang="en-US" sz="1100" dirty="0"/>
              <a:t>#*************</a:t>
            </a:r>
            <a:r>
              <a:rPr lang="en-US" sz="1100" dirty="0" smtClean="0"/>
              <a:t>ETX-220A*************</a:t>
            </a:r>
            <a:endParaRPr lang="he-IL" sz="1100" dirty="0"/>
          </a:p>
          <a:p>
            <a:r>
              <a:rPr lang="en-US" sz="1100" dirty="0" smtClean="0"/>
              <a:t>#*******</a:t>
            </a:r>
            <a:r>
              <a:rPr lang="en-US" sz="1100" dirty="0"/>
              <a:t>Classifier </a:t>
            </a:r>
            <a:r>
              <a:rPr lang="en-US" sz="1100" dirty="0" smtClean="0"/>
              <a:t>Profile Configuration*******</a:t>
            </a:r>
          </a:p>
          <a:p>
            <a:r>
              <a:rPr lang="en-US" sz="1100" dirty="0" smtClean="0"/>
              <a:t>configure</a:t>
            </a:r>
            <a:endParaRPr lang="en-US" sz="1100" dirty="0"/>
          </a:p>
          <a:p>
            <a:r>
              <a:rPr lang="en-US" sz="1100" dirty="0"/>
              <a:t>#       Flows Configuration</a:t>
            </a:r>
          </a:p>
          <a:p>
            <a:r>
              <a:rPr lang="en-US" sz="1100" dirty="0"/>
              <a:t>        flows </a:t>
            </a:r>
          </a:p>
          <a:p>
            <a:r>
              <a:rPr lang="en-US" sz="1100" dirty="0"/>
              <a:t>#           Classifier Profile Configuration</a:t>
            </a:r>
          </a:p>
          <a:p>
            <a:r>
              <a:rPr lang="en-US" sz="1100" dirty="0"/>
              <a:t>            classifier-profile "untagged" match-any </a:t>
            </a:r>
          </a:p>
          <a:p>
            <a:r>
              <a:rPr lang="en-US" sz="1100" dirty="0"/>
              <a:t>                match untagged </a:t>
            </a:r>
          </a:p>
          <a:p>
            <a:r>
              <a:rPr lang="en-US" sz="1100" dirty="0"/>
              <a:t>            exit</a:t>
            </a:r>
          </a:p>
          <a:p>
            <a:r>
              <a:rPr lang="en-US" sz="1100" dirty="0"/>
              <a:t>            classifier-profile "</a:t>
            </a:r>
            <a:r>
              <a:rPr lang="en-US" sz="1100" dirty="0" err="1"/>
              <a:t>match_all</a:t>
            </a:r>
            <a:r>
              <a:rPr lang="en-US" sz="1100" dirty="0"/>
              <a:t>" match-any </a:t>
            </a:r>
          </a:p>
          <a:p>
            <a:r>
              <a:rPr lang="en-US" sz="1100" dirty="0"/>
              <a:t>                match all </a:t>
            </a:r>
          </a:p>
          <a:p>
            <a:r>
              <a:rPr lang="en-US" sz="1100" dirty="0"/>
              <a:t>            exit</a:t>
            </a:r>
          </a:p>
          <a:p>
            <a:r>
              <a:rPr lang="en-US" sz="1100" dirty="0"/>
              <a:t>            classifier-profile "v4094" match-any </a:t>
            </a:r>
          </a:p>
          <a:p>
            <a:r>
              <a:rPr lang="en-US" sz="1100" dirty="0"/>
              <a:t>                match </a:t>
            </a:r>
            <a:r>
              <a:rPr lang="en-US" sz="1100" dirty="0" err="1"/>
              <a:t>vlan</a:t>
            </a:r>
            <a:r>
              <a:rPr lang="en-US" sz="1100" dirty="0"/>
              <a:t> 4094 </a:t>
            </a:r>
          </a:p>
          <a:p>
            <a:r>
              <a:rPr lang="en-US" sz="1100" dirty="0"/>
              <a:t>            </a:t>
            </a:r>
            <a:r>
              <a:rPr lang="en-US" sz="1100" dirty="0" smtClean="0"/>
              <a:t>exit</a:t>
            </a:r>
          </a:p>
          <a:p>
            <a:r>
              <a:rPr lang="en-US" sz="1100" dirty="0"/>
              <a:t> </a:t>
            </a:r>
            <a:r>
              <a:rPr lang="en-US" sz="1100" dirty="0" smtClean="0"/>
              <a:t>           classifier-profile </a:t>
            </a:r>
            <a:r>
              <a:rPr lang="en-US" sz="1100" dirty="0"/>
              <a:t>"v999" </a:t>
            </a:r>
            <a:r>
              <a:rPr lang="en-US" sz="1100" dirty="0" smtClean="0"/>
              <a:t>match-any  </a:t>
            </a:r>
          </a:p>
          <a:p>
            <a:r>
              <a:rPr lang="en-US" sz="1100" dirty="0" smtClean="0"/>
              <a:t>                match </a:t>
            </a:r>
            <a:r>
              <a:rPr lang="en-US" sz="1100" dirty="0" err="1"/>
              <a:t>vlan</a:t>
            </a:r>
            <a:r>
              <a:rPr lang="en-US" sz="1100" dirty="0"/>
              <a:t> 999 </a:t>
            </a:r>
          </a:p>
          <a:p>
            <a:r>
              <a:rPr lang="en-US" sz="1100" dirty="0" smtClean="0"/>
              <a:t>           exit</a:t>
            </a:r>
            <a:endParaRPr lang="en-US" sz="1100" dirty="0"/>
          </a:p>
          <a:p>
            <a:r>
              <a:rPr lang="en-US" sz="1100" dirty="0"/>
              <a:t>            classifier-profile "</a:t>
            </a:r>
            <a:r>
              <a:rPr lang="en-US" sz="1100" dirty="0" smtClean="0"/>
              <a:t>v20</a:t>
            </a:r>
            <a:r>
              <a:rPr lang="en-US" sz="1100" dirty="0"/>
              <a:t>" match-any </a:t>
            </a:r>
          </a:p>
          <a:p>
            <a:r>
              <a:rPr lang="en-US" sz="1100" dirty="0"/>
              <a:t>                match </a:t>
            </a:r>
            <a:r>
              <a:rPr lang="en-US" sz="1100" dirty="0" err="1"/>
              <a:t>vlan</a:t>
            </a:r>
            <a:r>
              <a:rPr lang="en-US" sz="1100" dirty="0"/>
              <a:t> </a:t>
            </a:r>
            <a:r>
              <a:rPr lang="en-US" sz="1100" dirty="0" smtClean="0"/>
              <a:t>20 </a:t>
            </a:r>
            <a:endParaRPr lang="en-US" sz="1100" dirty="0"/>
          </a:p>
          <a:p>
            <a:r>
              <a:rPr lang="en-US" sz="1100" dirty="0"/>
              <a:t>            exit</a:t>
            </a:r>
          </a:p>
          <a:p>
            <a:r>
              <a:rPr lang="en-US" sz="1100" dirty="0"/>
              <a:t>            classifier-profile "</a:t>
            </a:r>
            <a:r>
              <a:rPr lang="en-US" sz="1100" dirty="0" smtClean="0"/>
              <a:t>v30</a:t>
            </a:r>
            <a:r>
              <a:rPr lang="en-US" sz="1100" dirty="0"/>
              <a:t>" match-any </a:t>
            </a:r>
          </a:p>
          <a:p>
            <a:r>
              <a:rPr lang="en-US" sz="1100" dirty="0"/>
              <a:t>                match </a:t>
            </a:r>
            <a:r>
              <a:rPr lang="en-US" sz="1100" dirty="0" err="1"/>
              <a:t>vlan</a:t>
            </a:r>
            <a:r>
              <a:rPr lang="en-US" sz="1100" dirty="0"/>
              <a:t> 20 </a:t>
            </a:r>
          </a:p>
          <a:p>
            <a:r>
              <a:rPr lang="en-US" sz="1100" dirty="0"/>
              <a:t>            </a:t>
            </a:r>
            <a:r>
              <a:rPr lang="en-US" sz="1100" dirty="0" smtClean="0"/>
              <a:t>exit</a:t>
            </a:r>
            <a:r>
              <a:rPr lang="he-IL" sz="1100" dirty="0" smtClean="0"/>
              <a:t> </a:t>
            </a:r>
            <a:r>
              <a:rPr lang="en-US" sz="1100" dirty="0" smtClean="0"/>
              <a:t>all</a:t>
            </a:r>
            <a:endParaRPr lang="en-US" sz="1100" dirty="0"/>
          </a:p>
        </p:txBody>
      </p:sp>
      <p:sp>
        <p:nvSpPr>
          <p:cNvPr id="33" name="Rectangle 32"/>
          <p:cNvSpPr/>
          <p:nvPr/>
        </p:nvSpPr>
        <p:spPr>
          <a:xfrm>
            <a:off x="2410689" y="1198215"/>
            <a:ext cx="2954833" cy="1446550"/>
          </a:xfrm>
          <a:prstGeom prst="rect">
            <a:avLst/>
          </a:prstGeom>
          <a:solidFill>
            <a:schemeClr val="bg1">
              <a:lumMod val="85000"/>
            </a:schemeClr>
          </a:solidFill>
        </p:spPr>
        <p:txBody>
          <a:bodyPr wrap="square">
            <a:spAutoFit/>
          </a:bodyPr>
          <a:lstStyle/>
          <a:p>
            <a:r>
              <a:rPr lang="en-US" sz="1100" dirty="0"/>
              <a:t>#*************</a:t>
            </a:r>
            <a:r>
              <a:rPr lang="en-US" sz="1100" dirty="0" smtClean="0"/>
              <a:t>ETX-220A*************</a:t>
            </a:r>
            <a:endParaRPr lang="he-IL" sz="1100" dirty="0"/>
          </a:p>
          <a:p>
            <a:r>
              <a:rPr lang="en-US" sz="1100" dirty="0" smtClean="0"/>
              <a:t>#*********** </a:t>
            </a:r>
            <a:r>
              <a:rPr lang="en-US" sz="1100" dirty="0"/>
              <a:t>SVI   </a:t>
            </a:r>
            <a:r>
              <a:rPr lang="en-US" sz="1100" dirty="0" smtClean="0"/>
              <a:t>***************</a:t>
            </a:r>
            <a:endParaRPr lang="en-US" sz="1100" dirty="0"/>
          </a:p>
          <a:p>
            <a:r>
              <a:rPr lang="en-US" sz="1100" dirty="0" smtClean="0"/>
              <a:t>Configure port</a:t>
            </a:r>
            <a:endParaRPr lang="en-US" sz="1100" dirty="0"/>
          </a:p>
          <a:p>
            <a:r>
              <a:rPr lang="en-US" sz="1100" dirty="0"/>
              <a:t>#     </a:t>
            </a:r>
            <a:r>
              <a:rPr lang="en-US" sz="1100" dirty="0" smtClean="0"/>
              <a:t>Service </a:t>
            </a:r>
            <a:r>
              <a:rPr lang="en-US" sz="1100" dirty="0"/>
              <a:t>Virtual Interface- Port Configuration</a:t>
            </a:r>
          </a:p>
          <a:p>
            <a:r>
              <a:rPr lang="en-US" sz="1100" dirty="0"/>
              <a:t>            </a:t>
            </a:r>
            <a:r>
              <a:rPr lang="en-US" sz="1100" dirty="0" err="1"/>
              <a:t>svi</a:t>
            </a:r>
            <a:r>
              <a:rPr lang="en-US" sz="1100" dirty="0"/>
              <a:t> 1 </a:t>
            </a:r>
          </a:p>
          <a:p>
            <a:r>
              <a:rPr lang="en-US" sz="1100" dirty="0"/>
              <a:t>                no shutdown </a:t>
            </a:r>
          </a:p>
          <a:p>
            <a:r>
              <a:rPr lang="en-US" sz="1100" dirty="0"/>
              <a:t>            exit</a:t>
            </a:r>
          </a:p>
          <a:p>
            <a:r>
              <a:rPr lang="en-US" sz="1100" dirty="0"/>
              <a:t>        exit </a:t>
            </a:r>
            <a:r>
              <a:rPr lang="en-US" sz="1100" dirty="0" smtClean="0"/>
              <a:t>all</a:t>
            </a:r>
            <a:endParaRPr lang="en-US" sz="1100" dirty="0"/>
          </a:p>
        </p:txBody>
      </p:sp>
      <p:sp>
        <p:nvSpPr>
          <p:cNvPr id="41" name="Rounded Rectangle 40"/>
          <p:cNvSpPr/>
          <p:nvPr/>
        </p:nvSpPr>
        <p:spPr bwMode="auto">
          <a:xfrm>
            <a:off x="5317406" y="1253162"/>
            <a:ext cx="3534378" cy="3210003"/>
          </a:xfrm>
          <a:prstGeom prst="round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 name="TextBox 112"/>
          <p:cNvSpPr txBox="1">
            <a:spLocks noChangeArrowheads="1"/>
          </p:cNvSpPr>
          <p:nvPr/>
        </p:nvSpPr>
        <p:spPr bwMode="auto">
          <a:xfrm>
            <a:off x="7523282" y="1213874"/>
            <a:ext cx="1132058" cy="277710"/>
          </a:xfrm>
          <a:prstGeom prst="rect">
            <a:avLst/>
          </a:prstGeom>
          <a:noFill/>
          <a:ln w="9525">
            <a:noFill/>
            <a:miter lim="800000"/>
            <a:headEnd/>
            <a:tailEnd/>
          </a:ln>
        </p:spPr>
        <p:txBody>
          <a:bodyPr>
            <a:spAutoFit/>
          </a:bodyPr>
          <a:lstStyle/>
          <a:p>
            <a:r>
              <a:rPr lang="en-US" sz="1800" dirty="0" smtClean="0"/>
              <a:t>ETX-220A</a:t>
            </a:r>
            <a:endParaRPr lang="en-US" sz="1800" dirty="0"/>
          </a:p>
        </p:txBody>
      </p:sp>
      <p:grpSp>
        <p:nvGrpSpPr>
          <p:cNvPr id="43" name="Group 42"/>
          <p:cNvGrpSpPr/>
          <p:nvPr/>
        </p:nvGrpSpPr>
        <p:grpSpPr>
          <a:xfrm>
            <a:off x="6570426" y="1285773"/>
            <a:ext cx="1076566" cy="1016323"/>
            <a:chOff x="3149930" y="1887008"/>
            <a:chExt cx="1329574" cy="1118232"/>
          </a:xfrm>
        </p:grpSpPr>
        <p:sp>
          <p:nvSpPr>
            <p:cNvPr id="44" name="Oval 43"/>
            <p:cNvSpPr/>
            <p:nvPr/>
          </p:nvSpPr>
          <p:spPr bwMode="auto">
            <a:xfrm>
              <a:off x="3149930" y="1887008"/>
              <a:ext cx="1329574" cy="1118232"/>
            </a:xfrm>
            <a:prstGeom prst="ellipse">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TextBox 112"/>
            <p:cNvSpPr txBox="1">
              <a:spLocks noChangeArrowheads="1"/>
            </p:cNvSpPr>
            <p:nvPr/>
          </p:nvSpPr>
          <p:spPr bwMode="auto">
            <a:xfrm>
              <a:off x="3377395" y="2062585"/>
              <a:ext cx="949325" cy="695840"/>
            </a:xfrm>
            <a:prstGeom prst="rect">
              <a:avLst/>
            </a:prstGeom>
            <a:noFill/>
            <a:ln w="9525">
              <a:noFill/>
              <a:miter lim="800000"/>
              <a:headEnd/>
              <a:tailEnd/>
            </a:ln>
          </p:spPr>
          <p:txBody>
            <a:bodyPr>
              <a:spAutoFit/>
            </a:bodyPr>
            <a:lstStyle/>
            <a:p>
              <a:pPr algn="ctr"/>
              <a:r>
                <a:rPr lang="en-US" sz="1400" dirty="0" smtClean="0"/>
                <a:t>Bridge 1</a:t>
              </a:r>
              <a:endParaRPr lang="en-US" sz="1400" dirty="0"/>
            </a:p>
          </p:txBody>
        </p:sp>
      </p:grpSp>
      <p:sp>
        <p:nvSpPr>
          <p:cNvPr id="46" name="Flowchart: Direct Access Storage 45"/>
          <p:cNvSpPr/>
          <p:nvPr/>
        </p:nvSpPr>
        <p:spPr bwMode="auto">
          <a:xfrm rot="11054678">
            <a:off x="6452909" y="1461294"/>
            <a:ext cx="286328" cy="225129"/>
          </a:xfrm>
          <a:prstGeom prst="flowChartMagneticDrum">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smtClean="0">
                <a:solidFill>
                  <a:schemeClr val="tx1"/>
                </a:solidFill>
              </a:rPr>
              <a:t>1</a:t>
            </a:r>
            <a:endParaRPr lang="en-US" dirty="0">
              <a:solidFill>
                <a:schemeClr val="tx1"/>
              </a:solidFill>
            </a:endParaRPr>
          </a:p>
        </p:txBody>
      </p:sp>
      <p:sp>
        <p:nvSpPr>
          <p:cNvPr id="47" name="Flowchart: Direct Access Storage 46"/>
          <p:cNvSpPr/>
          <p:nvPr/>
        </p:nvSpPr>
        <p:spPr bwMode="auto">
          <a:xfrm rot="1454087">
            <a:off x="7497441" y="1718632"/>
            <a:ext cx="341993" cy="214932"/>
          </a:xfrm>
          <a:prstGeom prst="flowChartMagneticDrum">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smtClean="0">
                <a:solidFill>
                  <a:schemeClr val="tx1"/>
                </a:solidFill>
              </a:rPr>
              <a:t>4</a:t>
            </a:r>
            <a:endParaRPr lang="en-US" dirty="0">
              <a:solidFill>
                <a:schemeClr val="tx1"/>
              </a:solidFill>
            </a:endParaRPr>
          </a:p>
        </p:txBody>
      </p:sp>
      <p:sp>
        <p:nvSpPr>
          <p:cNvPr id="48" name="Flowchart: Direct Access Storage 47"/>
          <p:cNvSpPr/>
          <p:nvPr/>
        </p:nvSpPr>
        <p:spPr bwMode="auto">
          <a:xfrm rot="8350020">
            <a:off x="6441584" y="1943960"/>
            <a:ext cx="308978" cy="210947"/>
          </a:xfrm>
          <a:prstGeom prst="flowChartMagneticDrum">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smtClean="0">
                <a:solidFill>
                  <a:schemeClr val="tx1"/>
                </a:solidFill>
              </a:rPr>
              <a:t>2</a:t>
            </a:r>
            <a:endParaRPr lang="en-US" dirty="0">
              <a:solidFill>
                <a:schemeClr val="tx1"/>
              </a:solidFill>
            </a:endParaRPr>
          </a:p>
        </p:txBody>
      </p:sp>
      <p:sp>
        <p:nvSpPr>
          <p:cNvPr id="49" name="Flowchart: Direct Access Storage 48"/>
          <p:cNvSpPr/>
          <p:nvPr/>
        </p:nvSpPr>
        <p:spPr bwMode="auto">
          <a:xfrm rot="5152330">
            <a:off x="6997922" y="1993212"/>
            <a:ext cx="356106" cy="554903"/>
          </a:xfrm>
          <a:prstGeom prst="flowChartMagneticDrum">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smtClean="0">
                <a:solidFill>
                  <a:schemeClr val="tx1"/>
                </a:solidFill>
              </a:rPr>
              <a:t>3</a:t>
            </a:r>
            <a:endParaRPr lang="en-US" dirty="0">
              <a:solidFill>
                <a:schemeClr val="tx1"/>
              </a:solidFill>
            </a:endParaRPr>
          </a:p>
        </p:txBody>
      </p:sp>
      <p:grpSp>
        <p:nvGrpSpPr>
          <p:cNvPr id="54" name="Group 53"/>
          <p:cNvGrpSpPr/>
          <p:nvPr/>
        </p:nvGrpSpPr>
        <p:grpSpPr>
          <a:xfrm>
            <a:off x="6713921" y="3033193"/>
            <a:ext cx="1023477" cy="369744"/>
            <a:chOff x="7767772" y="2151975"/>
            <a:chExt cx="532621" cy="251856"/>
          </a:xfrm>
        </p:grpSpPr>
        <p:sp>
          <p:nvSpPr>
            <p:cNvPr id="55" name="Flowchart: Direct Access Storage 54"/>
            <p:cNvSpPr/>
            <p:nvPr/>
          </p:nvSpPr>
          <p:spPr bwMode="auto">
            <a:xfrm rot="5660510">
              <a:off x="7880484" y="2045056"/>
              <a:ext cx="246063" cy="471488"/>
            </a:xfrm>
            <a:prstGeom prst="flowChartMagneticDrum">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6" name="TextBox 112"/>
            <p:cNvSpPr txBox="1">
              <a:spLocks noChangeArrowheads="1"/>
            </p:cNvSpPr>
            <p:nvPr/>
          </p:nvSpPr>
          <p:spPr bwMode="auto">
            <a:xfrm>
              <a:off x="7828906" y="2151975"/>
              <a:ext cx="471487" cy="107354"/>
            </a:xfrm>
            <a:prstGeom prst="rect">
              <a:avLst/>
            </a:prstGeom>
            <a:noFill/>
            <a:ln w="9525">
              <a:noFill/>
              <a:miter lim="800000"/>
              <a:headEnd/>
              <a:tailEnd/>
            </a:ln>
          </p:spPr>
          <p:txBody>
            <a:bodyPr>
              <a:spAutoFit/>
            </a:bodyPr>
            <a:lstStyle/>
            <a:p>
              <a:r>
                <a:rPr lang="en-US" sz="1200" b="1" dirty="0" smtClean="0"/>
                <a:t>SVI 1 </a:t>
              </a:r>
              <a:endParaRPr lang="en-US" sz="1200" b="1" dirty="0"/>
            </a:p>
          </p:txBody>
        </p:sp>
      </p:grpSp>
      <p:sp>
        <p:nvSpPr>
          <p:cNvPr id="66" name="Text Box 660"/>
          <p:cNvSpPr txBox="1">
            <a:spLocks noChangeArrowheads="1"/>
          </p:cNvSpPr>
          <p:nvPr/>
        </p:nvSpPr>
        <p:spPr bwMode="auto">
          <a:xfrm>
            <a:off x="5167606" y="4207547"/>
            <a:ext cx="640744" cy="195838"/>
          </a:xfrm>
          <a:prstGeom prst="trapezoid">
            <a:avLst/>
          </a:prstGeom>
          <a:solidFill>
            <a:srgbClr val="FF9900"/>
          </a:solidFill>
          <a:ln w="19050" algn="ctr">
            <a:solidFill>
              <a:schemeClr val="tx1"/>
            </a:solidFill>
            <a:miter lim="800000"/>
            <a:headEnd/>
            <a:tailEnd/>
          </a:ln>
          <a:effectLst/>
        </p:spPr>
        <p:txBody>
          <a:bodyPr lIns="0" rIns="0" anchor="ctr">
            <a:noAutofit/>
          </a:bodyPr>
          <a:lstStyle/>
          <a:p>
            <a:pPr algn="ctr">
              <a:spcBef>
                <a:spcPct val="50000"/>
              </a:spcBef>
            </a:pPr>
            <a:r>
              <a:rPr lang="en-US" sz="1400" b="1" dirty="0" smtClean="0">
                <a:latin typeface="Arial Narrow" pitchFamily="34" charset="0"/>
              </a:rPr>
              <a:t>all</a:t>
            </a:r>
            <a:endParaRPr lang="en-US" sz="1400" b="1" dirty="0">
              <a:latin typeface="Arial Narrow" pitchFamily="34" charset="0"/>
            </a:endParaRPr>
          </a:p>
        </p:txBody>
      </p:sp>
      <p:sp>
        <p:nvSpPr>
          <p:cNvPr id="71" name="Text Box 660"/>
          <p:cNvSpPr txBox="1">
            <a:spLocks noChangeArrowheads="1"/>
          </p:cNvSpPr>
          <p:nvPr/>
        </p:nvSpPr>
        <p:spPr bwMode="auto">
          <a:xfrm>
            <a:off x="5167606" y="4742604"/>
            <a:ext cx="640744" cy="195838"/>
          </a:xfrm>
          <a:prstGeom prst="trapezoid">
            <a:avLst/>
          </a:prstGeom>
          <a:solidFill>
            <a:srgbClr val="FF9900"/>
          </a:solidFill>
          <a:ln w="19050" algn="ctr">
            <a:solidFill>
              <a:schemeClr val="tx1"/>
            </a:solidFill>
            <a:miter lim="800000"/>
            <a:headEnd/>
            <a:tailEnd/>
          </a:ln>
          <a:effectLst/>
        </p:spPr>
        <p:txBody>
          <a:bodyPr lIns="0" rIns="0" anchor="ctr">
            <a:noAutofit/>
          </a:bodyPr>
          <a:lstStyle/>
          <a:p>
            <a:pPr algn="ctr">
              <a:spcBef>
                <a:spcPct val="50000"/>
              </a:spcBef>
            </a:pPr>
            <a:r>
              <a:rPr lang="en-US" sz="1400" b="1" dirty="0" smtClean="0">
                <a:latin typeface="Arial Narrow" pitchFamily="34" charset="0"/>
              </a:rPr>
              <a:t>v4094</a:t>
            </a:r>
            <a:endParaRPr lang="en-US" sz="1400" b="1" dirty="0">
              <a:latin typeface="Arial Narrow" pitchFamily="34" charset="0"/>
            </a:endParaRPr>
          </a:p>
        </p:txBody>
      </p:sp>
      <p:sp>
        <p:nvSpPr>
          <p:cNvPr id="72" name="Text Box 660"/>
          <p:cNvSpPr txBox="1">
            <a:spLocks noChangeArrowheads="1"/>
          </p:cNvSpPr>
          <p:nvPr/>
        </p:nvSpPr>
        <p:spPr bwMode="auto">
          <a:xfrm>
            <a:off x="5167606" y="5874146"/>
            <a:ext cx="640744" cy="195838"/>
          </a:xfrm>
          <a:prstGeom prst="trapezoid">
            <a:avLst/>
          </a:prstGeom>
          <a:solidFill>
            <a:srgbClr val="FF9900"/>
          </a:solidFill>
          <a:ln w="19050" algn="ctr">
            <a:solidFill>
              <a:schemeClr val="tx1"/>
            </a:solidFill>
            <a:miter lim="800000"/>
            <a:headEnd/>
            <a:tailEnd/>
          </a:ln>
          <a:effectLst/>
        </p:spPr>
        <p:txBody>
          <a:bodyPr lIns="0" rIns="0" anchor="ctr">
            <a:noAutofit/>
          </a:bodyPr>
          <a:lstStyle/>
          <a:p>
            <a:pPr algn="ctr">
              <a:spcBef>
                <a:spcPct val="50000"/>
              </a:spcBef>
            </a:pPr>
            <a:r>
              <a:rPr lang="en-US" sz="1400" b="1" dirty="0" smtClean="0">
                <a:latin typeface="Arial Narrow" pitchFamily="34" charset="0"/>
              </a:rPr>
              <a:t>v20</a:t>
            </a:r>
            <a:endParaRPr lang="en-US" sz="1400" b="1" dirty="0">
              <a:latin typeface="Arial Narrow" pitchFamily="34" charset="0"/>
            </a:endParaRPr>
          </a:p>
        </p:txBody>
      </p:sp>
      <p:sp>
        <p:nvSpPr>
          <p:cNvPr id="73" name="Text Box 660"/>
          <p:cNvSpPr txBox="1">
            <a:spLocks noChangeArrowheads="1"/>
          </p:cNvSpPr>
          <p:nvPr/>
        </p:nvSpPr>
        <p:spPr bwMode="auto">
          <a:xfrm>
            <a:off x="5167606" y="6360175"/>
            <a:ext cx="640744" cy="195838"/>
          </a:xfrm>
          <a:prstGeom prst="trapezoid">
            <a:avLst/>
          </a:prstGeom>
          <a:solidFill>
            <a:srgbClr val="FF9900"/>
          </a:solidFill>
          <a:ln w="19050" algn="ctr">
            <a:solidFill>
              <a:schemeClr val="tx1"/>
            </a:solidFill>
            <a:miter lim="800000"/>
            <a:headEnd/>
            <a:tailEnd/>
          </a:ln>
          <a:effectLst/>
        </p:spPr>
        <p:txBody>
          <a:bodyPr lIns="0" rIns="0" anchor="ctr">
            <a:noAutofit/>
          </a:bodyPr>
          <a:lstStyle/>
          <a:p>
            <a:pPr algn="ctr">
              <a:spcBef>
                <a:spcPct val="50000"/>
              </a:spcBef>
            </a:pPr>
            <a:r>
              <a:rPr lang="en-US" sz="1400" b="1" dirty="0" smtClean="0">
                <a:latin typeface="Arial Narrow" pitchFamily="34" charset="0"/>
              </a:rPr>
              <a:t>v30</a:t>
            </a:r>
            <a:endParaRPr lang="en-US" sz="1400" b="1" dirty="0">
              <a:latin typeface="Arial Narrow" pitchFamily="34" charset="0"/>
            </a:endParaRPr>
          </a:p>
        </p:txBody>
      </p:sp>
      <p:sp>
        <p:nvSpPr>
          <p:cNvPr id="74" name="Text Box 660"/>
          <p:cNvSpPr txBox="1">
            <a:spLocks noChangeArrowheads="1"/>
          </p:cNvSpPr>
          <p:nvPr/>
        </p:nvSpPr>
        <p:spPr bwMode="auto">
          <a:xfrm>
            <a:off x="5167606" y="3743363"/>
            <a:ext cx="640744" cy="195838"/>
          </a:xfrm>
          <a:prstGeom prst="trapezoid">
            <a:avLst/>
          </a:prstGeom>
          <a:solidFill>
            <a:srgbClr val="FF9900"/>
          </a:solidFill>
          <a:ln w="19050" algn="ctr">
            <a:solidFill>
              <a:schemeClr val="tx1"/>
            </a:solidFill>
            <a:miter lim="800000"/>
            <a:headEnd/>
            <a:tailEnd/>
          </a:ln>
          <a:effectLst/>
        </p:spPr>
        <p:txBody>
          <a:bodyPr lIns="0" rIns="0" anchor="ctr">
            <a:noAutofit/>
          </a:bodyPr>
          <a:lstStyle/>
          <a:p>
            <a:pPr algn="ctr">
              <a:spcBef>
                <a:spcPct val="50000"/>
              </a:spcBef>
            </a:pPr>
            <a:r>
              <a:rPr lang="en-US" sz="1400" b="1" dirty="0" err="1" smtClean="0">
                <a:latin typeface="Arial Narrow" pitchFamily="34" charset="0"/>
              </a:rPr>
              <a:t>unt</a:t>
            </a:r>
            <a:endParaRPr lang="en-US" sz="1400" b="1" dirty="0">
              <a:latin typeface="Arial Narrow" pitchFamily="34" charset="0"/>
            </a:endParaRPr>
          </a:p>
        </p:txBody>
      </p:sp>
      <p:sp>
        <p:nvSpPr>
          <p:cNvPr id="23" name="Text Box 660"/>
          <p:cNvSpPr txBox="1">
            <a:spLocks noChangeArrowheads="1"/>
          </p:cNvSpPr>
          <p:nvPr/>
        </p:nvSpPr>
        <p:spPr bwMode="auto">
          <a:xfrm>
            <a:off x="5167606" y="5277661"/>
            <a:ext cx="640744" cy="195838"/>
          </a:xfrm>
          <a:prstGeom prst="trapezoid">
            <a:avLst/>
          </a:prstGeom>
          <a:solidFill>
            <a:srgbClr val="FF9900"/>
          </a:solidFill>
          <a:ln w="19050" algn="ctr">
            <a:solidFill>
              <a:schemeClr val="tx1"/>
            </a:solidFill>
            <a:miter lim="800000"/>
            <a:headEnd/>
            <a:tailEnd/>
          </a:ln>
          <a:effectLst/>
        </p:spPr>
        <p:txBody>
          <a:bodyPr lIns="0" rIns="0" anchor="ctr">
            <a:noAutofit/>
          </a:bodyPr>
          <a:lstStyle/>
          <a:p>
            <a:pPr algn="ctr">
              <a:spcBef>
                <a:spcPct val="50000"/>
              </a:spcBef>
            </a:pPr>
            <a:r>
              <a:rPr lang="en-US" sz="1400" b="1" dirty="0" smtClean="0">
                <a:latin typeface="Arial Narrow" pitchFamily="34" charset="0"/>
              </a:rPr>
              <a:t>v999</a:t>
            </a:r>
            <a:endParaRPr lang="en-US" sz="1400" b="1" dirty="0">
              <a:latin typeface="Arial Narrow" pitchFamily="34" charset="0"/>
            </a:endParaRPr>
          </a:p>
        </p:txBody>
      </p:sp>
    </p:spTree>
    <p:extLst>
      <p:ext uri="{BB962C8B-B14F-4D97-AF65-F5344CB8AC3E}">
        <p14:creationId xmlns:p14="http://schemas.microsoft.com/office/powerpoint/2010/main" xmlns="" val="2385874458"/>
      </p:ext>
    </p:extLst>
  </p:cSld>
  <p:clrMapOvr>
    <a:masterClrMapping/>
  </p:clrMapOvr>
  <p:transition>
    <p:fade/>
  </p:transition>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OAM TWAMP Report </a:t>
            </a:r>
            <a:endParaRPr lang="en-US" dirty="0"/>
          </a:p>
        </p:txBody>
      </p:sp>
      <p:sp>
        <p:nvSpPr>
          <p:cNvPr id="3" name="Text Placeholder 2"/>
          <p:cNvSpPr>
            <a:spLocks noGrp="1"/>
          </p:cNvSpPr>
          <p:nvPr>
            <p:ph type="body" sz="quarter" idx="10"/>
          </p:nvPr>
        </p:nvSpPr>
        <p:spPr/>
        <p:txBody>
          <a:bodyPr/>
          <a:lstStyle/>
          <a:p>
            <a:r>
              <a:rPr lang="en-US" dirty="0"/>
              <a:t>The output </a:t>
            </a:r>
            <a:r>
              <a:rPr lang="en-US" dirty="0" smtClean="0"/>
              <a:t>of the following command displays </a:t>
            </a:r>
            <a:r>
              <a:rPr lang="en-US" dirty="0"/>
              <a:t>a list of measured parameters of the TWAMP </a:t>
            </a:r>
            <a:r>
              <a:rPr lang="en-US" dirty="0" smtClean="0"/>
              <a:t>session:</a:t>
            </a:r>
            <a:endParaRPr lang="en-US" dirty="0"/>
          </a:p>
        </p:txBody>
      </p:sp>
      <p:sp>
        <p:nvSpPr>
          <p:cNvPr id="4" name="Rectangle 3"/>
          <p:cNvSpPr/>
          <p:nvPr/>
        </p:nvSpPr>
        <p:spPr>
          <a:xfrm>
            <a:off x="822851" y="2727761"/>
            <a:ext cx="6946262" cy="1069524"/>
          </a:xfrm>
          <a:prstGeom prst="rect">
            <a:avLst/>
          </a:prstGeom>
          <a:solidFill>
            <a:schemeClr val="bg1">
              <a:lumMod val="85000"/>
            </a:schemeClr>
          </a:solidFill>
        </p:spPr>
        <p:txBody>
          <a:bodyPr wrap="square">
            <a:spAutoFit/>
          </a:bodyPr>
          <a:lstStyle/>
          <a:p>
            <a:pPr>
              <a:spcBef>
                <a:spcPts val="300"/>
              </a:spcBef>
              <a:tabLst>
                <a:tab pos="1710690" algn="l"/>
                <a:tab pos="2160270" algn="l"/>
                <a:tab pos="4140835" algn="l"/>
              </a:tabLst>
            </a:pPr>
            <a:r>
              <a:rPr lang="en-US" sz="1400" b="1" dirty="0">
                <a:latin typeface="Courier New" panose="02070309020205020404" pitchFamily="49" charset="0"/>
                <a:ea typeface="MS UI Gothic" panose="020B0600070205080204" pitchFamily="34" charset="-128"/>
              </a:rPr>
              <a:t>configure </a:t>
            </a:r>
            <a:r>
              <a:rPr lang="en-US" sz="1400" b="1" dirty="0" err="1">
                <a:latin typeface="Courier New" panose="02070309020205020404" pitchFamily="49" charset="0"/>
                <a:ea typeface="MS UI Gothic" panose="020B0600070205080204" pitchFamily="34" charset="-128"/>
              </a:rPr>
              <a:t>oam</a:t>
            </a:r>
            <a:r>
              <a:rPr lang="en-US" sz="1400" b="1" dirty="0">
                <a:latin typeface="Courier New" panose="02070309020205020404" pitchFamily="49" charset="0"/>
                <a:ea typeface="MS UI Gothic" panose="020B0600070205080204" pitchFamily="34" charset="-128"/>
              </a:rPr>
              <a:t> </a:t>
            </a:r>
            <a:r>
              <a:rPr lang="en-US" sz="1400" b="1" dirty="0" err="1">
                <a:latin typeface="Courier New" panose="02070309020205020404" pitchFamily="49" charset="0"/>
                <a:ea typeface="MS UI Gothic" panose="020B0600070205080204" pitchFamily="34" charset="-128"/>
              </a:rPr>
              <a:t>twamp</a:t>
            </a:r>
            <a:endParaRPr lang="en-US" sz="1400" b="1" dirty="0">
              <a:latin typeface="Courier New" panose="02070309020205020404" pitchFamily="49" charset="0"/>
              <a:ea typeface="MS UI Gothic" panose="020B0600070205080204" pitchFamily="34" charset="-128"/>
            </a:endParaRPr>
          </a:p>
          <a:p>
            <a:pPr>
              <a:spcBef>
                <a:spcPts val="300"/>
              </a:spcBef>
              <a:tabLst>
                <a:tab pos="1710690" algn="l"/>
                <a:tab pos="2160270" algn="l"/>
                <a:tab pos="4140835" algn="l"/>
              </a:tabLst>
            </a:pPr>
            <a:r>
              <a:rPr lang="en-US" sz="1400" b="1" dirty="0">
                <a:latin typeface="Courier New" panose="02070309020205020404" pitchFamily="49" charset="0"/>
                <a:ea typeface="MS UI Gothic" panose="020B0600070205080204" pitchFamily="34" charset="-128"/>
              </a:rPr>
              <a:t>controller 1 1 light l2-probe</a:t>
            </a:r>
          </a:p>
          <a:p>
            <a:pPr>
              <a:spcBef>
                <a:spcPts val="300"/>
              </a:spcBef>
              <a:tabLst>
                <a:tab pos="1710690" algn="l"/>
                <a:tab pos="2160270" algn="l"/>
                <a:tab pos="4140835" algn="l"/>
              </a:tabLst>
            </a:pPr>
            <a:r>
              <a:rPr lang="en-US" sz="1400" b="1" dirty="0">
                <a:latin typeface="Courier New" panose="02070309020205020404" pitchFamily="49" charset="0"/>
                <a:ea typeface="MS UI Gothic" panose="020B0600070205080204" pitchFamily="34" charset="-128"/>
              </a:rPr>
              <a:t>peer 11.11.11.200</a:t>
            </a:r>
          </a:p>
          <a:p>
            <a:pPr>
              <a:spcBef>
                <a:spcPts val="300"/>
              </a:spcBef>
              <a:tabLst>
                <a:tab pos="1710690" algn="l"/>
                <a:tab pos="2160270" algn="l"/>
                <a:tab pos="4140835" algn="l"/>
              </a:tabLst>
            </a:pPr>
            <a:r>
              <a:rPr lang="en-US" sz="1400" b="1" dirty="0">
                <a:latin typeface="Courier New" panose="02070309020205020404" pitchFamily="49" charset="0"/>
                <a:ea typeface="MS UI Gothic" panose="020B0600070205080204" pitchFamily="34" charset="-128"/>
              </a:rPr>
              <a:t>show report 1 current</a:t>
            </a:r>
            <a:endParaRPr lang="en-US" sz="1400" b="1" dirty="0">
              <a:effectLst/>
              <a:latin typeface="Courier New" panose="02070309020205020404" pitchFamily="49" charset="0"/>
              <a:ea typeface="MS UI Gothic" panose="020B0600070205080204" pitchFamily="34" charset="-128"/>
            </a:endParaRPr>
          </a:p>
        </p:txBody>
      </p:sp>
    </p:spTree>
    <p:extLst>
      <p:ext uri="{BB962C8B-B14F-4D97-AF65-F5344CB8AC3E}">
        <p14:creationId xmlns:p14="http://schemas.microsoft.com/office/powerpoint/2010/main" xmlns="" val="909299850"/>
      </p:ext>
    </p:extLst>
  </p:cSld>
  <p:clrMapOvr>
    <a:masterClrMapping/>
  </p:clrMapOvr>
  <p:transition>
    <p:fade/>
  </p:transition>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2550" y="119641"/>
            <a:ext cx="6253067" cy="6517169"/>
          </a:xfrm>
          <a:prstGeom prst="rect">
            <a:avLst/>
          </a:prstGeom>
          <a:solidFill>
            <a:schemeClr val="bg1">
              <a:lumMod val="85000"/>
            </a:schemeClr>
          </a:solidFill>
        </p:spPr>
        <p:txBody>
          <a:bodyPr wrap="square">
            <a:spAutoFit/>
          </a:bodyPr>
          <a:lstStyle/>
          <a:p>
            <a:pPr>
              <a:spcBef>
                <a:spcPts val="300"/>
              </a:spcBef>
              <a:tabLst>
                <a:tab pos="1710690" algn="l"/>
                <a:tab pos="2160270" algn="l"/>
                <a:tab pos="4140835" algn="l"/>
              </a:tabLst>
            </a:pPr>
            <a:r>
              <a:rPr lang="en-US" sz="1100" b="1" dirty="0">
                <a:latin typeface="Courier New" panose="02070309020205020404" pitchFamily="49" charset="0"/>
                <a:ea typeface="MS UI Gothic" panose="020B0600070205080204" pitchFamily="34" charset="-128"/>
              </a:rPr>
              <a:t>Test Name              : 1</a:t>
            </a:r>
          </a:p>
          <a:p>
            <a:pPr>
              <a:spcBef>
                <a:spcPts val="300"/>
              </a:spcBef>
              <a:tabLst>
                <a:tab pos="1710690" algn="l"/>
                <a:tab pos="2160270" algn="l"/>
                <a:tab pos="4140835" algn="l"/>
              </a:tabLst>
            </a:pPr>
            <a:r>
              <a:rPr lang="en-US" sz="1100" b="1" dirty="0">
                <a:latin typeface="Courier New" panose="02070309020205020404" pitchFamily="49" charset="0"/>
                <a:ea typeface="MS UI Gothic" panose="020B0600070205080204" pitchFamily="34" charset="-128"/>
              </a:rPr>
              <a:t>IPPM Type              : TWAMP Light</a:t>
            </a:r>
          </a:p>
          <a:p>
            <a:pPr>
              <a:spcBef>
                <a:spcPts val="300"/>
              </a:spcBef>
              <a:tabLst>
                <a:tab pos="1710690" algn="l"/>
                <a:tab pos="2160270" algn="l"/>
                <a:tab pos="4140835" algn="l"/>
              </a:tabLst>
            </a:pPr>
            <a:r>
              <a:rPr lang="en-US" sz="1100" b="1" dirty="0">
                <a:latin typeface="Courier New" panose="02070309020205020404" pitchFamily="49" charset="0"/>
                <a:ea typeface="MS UI Gothic" panose="020B0600070205080204" pitchFamily="34" charset="-128"/>
              </a:rPr>
              <a:t>Controller IP Address  : 11.11.11.100 / 59667</a:t>
            </a:r>
          </a:p>
          <a:p>
            <a:pPr>
              <a:spcBef>
                <a:spcPts val="300"/>
              </a:spcBef>
              <a:tabLst>
                <a:tab pos="1710690" algn="l"/>
                <a:tab pos="2160270" algn="l"/>
                <a:tab pos="4140835" algn="l"/>
              </a:tabLst>
            </a:pPr>
            <a:r>
              <a:rPr lang="en-US" sz="1100" b="1" dirty="0">
                <a:latin typeface="Courier New" panose="02070309020205020404" pitchFamily="49" charset="0"/>
                <a:ea typeface="MS UI Gothic" panose="020B0600070205080204" pitchFamily="34" charset="-128"/>
              </a:rPr>
              <a:t>Responder IP Address   : 11.11.11.200 / 500</a:t>
            </a:r>
          </a:p>
          <a:p>
            <a:pPr>
              <a:spcBef>
                <a:spcPts val="300"/>
              </a:spcBef>
              <a:tabLst>
                <a:tab pos="1710690" algn="l"/>
                <a:tab pos="2160270" algn="l"/>
                <a:tab pos="4140835" algn="l"/>
              </a:tabLst>
            </a:pPr>
            <a:r>
              <a:rPr lang="en-US" sz="1100" b="1" dirty="0">
                <a:latin typeface="Courier New" panose="02070309020205020404" pitchFamily="49" charset="0"/>
                <a:ea typeface="MS UI Gothic" panose="020B0600070205080204" pitchFamily="34" charset="-128"/>
              </a:rPr>
              <a:t>IP DSCP                : 21</a:t>
            </a:r>
          </a:p>
          <a:p>
            <a:pPr>
              <a:spcBef>
                <a:spcPts val="300"/>
              </a:spcBef>
              <a:tabLst>
                <a:tab pos="1710690" algn="l"/>
                <a:tab pos="2160270" algn="l"/>
                <a:tab pos="4140835" algn="l"/>
              </a:tabLst>
            </a:pPr>
            <a:r>
              <a:rPr lang="en-US" sz="1100" b="1" dirty="0">
                <a:latin typeface="Courier New" panose="02070309020205020404" pitchFamily="49" charset="0"/>
                <a:ea typeface="MS UI Gothic" panose="020B0600070205080204" pitchFamily="34" charset="-128"/>
              </a:rPr>
              <a:t>Payload Length (bytes) : 256</a:t>
            </a:r>
          </a:p>
          <a:p>
            <a:pPr>
              <a:spcBef>
                <a:spcPts val="300"/>
              </a:spcBef>
              <a:tabLst>
                <a:tab pos="1710690" algn="l"/>
                <a:tab pos="2160270" algn="l"/>
                <a:tab pos="4140835" algn="l"/>
              </a:tabLst>
            </a:pPr>
            <a:r>
              <a:rPr lang="en-US" sz="1100" b="1" dirty="0">
                <a:latin typeface="Courier New" panose="02070309020205020404" pitchFamily="49" charset="0"/>
                <a:ea typeface="MS UI Gothic" panose="020B0600070205080204" pitchFamily="34" charset="-128"/>
              </a:rPr>
              <a:t>Calculation Mode       : round-trip</a:t>
            </a:r>
          </a:p>
          <a:p>
            <a:pPr>
              <a:spcBef>
                <a:spcPts val="300"/>
              </a:spcBef>
              <a:tabLst>
                <a:tab pos="1710690" algn="l"/>
                <a:tab pos="2160270" algn="l"/>
                <a:tab pos="4140835" algn="l"/>
              </a:tabLst>
            </a:pPr>
            <a:r>
              <a:rPr lang="en-US" sz="1100" b="1" dirty="0">
                <a:latin typeface="Courier New" panose="02070309020205020404" pitchFamily="49" charset="0"/>
                <a:ea typeface="MS UI Gothic" panose="020B0600070205080204" pitchFamily="34" charset="-128"/>
              </a:rPr>
              <a:t>Start Time             : 1970-01-01 06:28:48</a:t>
            </a:r>
          </a:p>
          <a:p>
            <a:pPr>
              <a:spcBef>
                <a:spcPts val="300"/>
              </a:spcBef>
              <a:tabLst>
                <a:tab pos="1710690" algn="l"/>
                <a:tab pos="2160270" algn="l"/>
                <a:tab pos="4140835" algn="l"/>
              </a:tabLst>
            </a:pPr>
            <a:r>
              <a:rPr lang="en-US" sz="1100" b="1" dirty="0">
                <a:latin typeface="Courier New" panose="02070309020205020404" pitchFamily="49" charset="0"/>
                <a:ea typeface="MS UI Gothic" panose="020B0600070205080204" pitchFamily="34" charset="-128"/>
              </a:rPr>
              <a:t>Test Interval                       : Current</a:t>
            </a:r>
          </a:p>
          <a:p>
            <a:pPr>
              <a:spcBef>
                <a:spcPts val="300"/>
              </a:spcBef>
              <a:tabLst>
                <a:tab pos="1710690" algn="l"/>
                <a:tab pos="2160270" algn="l"/>
                <a:tab pos="4140835" algn="l"/>
              </a:tabLst>
            </a:pPr>
            <a:r>
              <a:rPr lang="en-US" sz="1100" b="1" dirty="0">
                <a:latin typeface="Courier New" panose="02070309020205020404" pitchFamily="49" charset="0"/>
                <a:ea typeface="MS UI Gothic" panose="020B0600070205080204" pitchFamily="34" charset="-128"/>
              </a:rPr>
              <a:t>Time Stamp                          : 1970-01-02 00:00:00</a:t>
            </a:r>
          </a:p>
          <a:p>
            <a:pPr>
              <a:spcBef>
                <a:spcPts val="300"/>
              </a:spcBef>
              <a:tabLst>
                <a:tab pos="1710690" algn="l"/>
                <a:tab pos="2160270" algn="l"/>
                <a:tab pos="4140835" algn="l"/>
              </a:tabLst>
            </a:pPr>
            <a:r>
              <a:rPr lang="en-US" sz="1100" b="1" dirty="0">
                <a:latin typeface="Courier New" panose="02070309020205020404" pitchFamily="49" charset="0"/>
                <a:ea typeface="MS UI Gothic" panose="020B0600070205080204" pitchFamily="34" charset="-128"/>
              </a:rPr>
              <a:t>Elapsed Time                   (sec): 240</a:t>
            </a:r>
          </a:p>
          <a:p>
            <a:pPr>
              <a:spcBef>
                <a:spcPts val="300"/>
              </a:spcBef>
              <a:tabLst>
                <a:tab pos="1710690" algn="l"/>
                <a:tab pos="2160270" algn="l"/>
                <a:tab pos="4140835" algn="l"/>
              </a:tabLst>
            </a:pPr>
            <a:r>
              <a:rPr lang="en-US" sz="1100" b="1" dirty="0">
                <a:latin typeface="Courier New" panose="02070309020205020404" pitchFamily="49" charset="0"/>
                <a:ea typeface="MS UI Gothic" panose="020B0600070205080204" pitchFamily="34" charset="-128"/>
              </a:rPr>
              <a:t> </a:t>
            </a:r>
          </a:p>
          <a:p>
            <a:pPr>
              <a:spcBef>
                <a:spcPts val="300"/>
              </a:spcBef>
              <a:tabLst>
                <a:tab pos="1710690" algn="l"/>
                <a:tab pos="2160270" algn="l"/>
                <a:tab pos="4140835" algn="l"/>
              </a:tabLst>
            </a:pPr>
            <a:r>
              <a:rPr lang="en-US" sz="1100" b="1" dirty="0" err="1">
                <a:latin typeface="Courier New" panose="02070309020205020404" pitchFamily="49" charset="0"/>
                <a:ea typeface="MS UI Gothic" panose="020B0600070205080204" pitchFamily="34" charset="-128"/>
              </a:rPr>
              <a:t>Tx</a:t>
            </a:r>
            <a:r>
              <a:rPr lang="en-US" sz="1100" b="1" dirty="0">
                <a:latin typeface="Courier New" panose="02070309020205020404" pitchFamily="49" charset="0"/>
                <a:ea typeface="MS UI Gothic" panose="020B0600070205080204" pitchFamily="34" charset="-128"/>
              </a:rPr>
              <a:t> Packets                          : 240</a:t>
            </a:r>
          </a:p>
          <a:p>
            <a:pPr>
              <a:spcBef>
                <a:spcPts val="300"/>
              </a:spcBef>
              <a:tabLst>
                <a:tab pos="1710690" algn="l"/>
                <a:tab pos="2160270" algn="l"/>
                <a:tab pos="4140835" algn="l"/>
              </a:tabLst>
            </a:pPr>
            <a:r>
              <a:rPr lang="en-US" sz="1100" b="1" dirty="0">
                <a:latin typeface="Courier New" panose="02070309020205020404" pitchFamily="49" charset="0"/>
                <a:ea typeface="MS UI Gothic" panose="020B0600070205080204" pitchFamily="34" charset="-128"/>
              </a:rPr>
              <a:t>Loss Packets                        : 0</a:t>
            </a:r>
          </a:p>
          <a:p>
            <a:pPr>
              <a:spcBef>
                <a:spcPts val="300"/>
              </a:spcBef>
              <a:tabLst>
                <a:tab pos="1710690" algn="l"/>
                <a:tab pos="2160270" algn="l"/>
                <a:tab pos="4140835" algn="l"/>
              </a:tabLst>
            </a:pPr>
            <a:r>
              <a:rPr lang="en-US" sz="1100" b="1" dirty="0">
                <a:latin typeface="Courier New" panose="02070309020205020404" pitchFamily="49" charset="0"/>
                <a:ea typeface="MS UI Gothic" panose="020B0600070205080204" pitchFamily="34" charset="-128"/>
              </a:rPr>
              <a:t>Loss Ratio                          : 0</a:t>
            </a:r>
          </a:p>
          <a:p>
            <a:pPr>
              <a:spcBef>
                <a:spcPts val="300"/>
              </a:spcBef>
              <a:tabLst>
                <a:tab pos="1710690" algn="l"/>
                <a:tab pos="2160270" algn="l"/>
                <a:tab pos="4140835" algn="l"/>
              </a:tabLst>
            </a:pPr>
            <a:r>
              <a:rPr lang="en-US" sz="1100" b="1" dirty="0">
                <a:latin typeface="Courier New" panose="02070309020205020404" pitchFamily="49" charset="0"/>
                <a:ea typeface="MS UI Gothic" panose="020B0600070205080204" pitchFamily="34" charset="-128"/>
              </a:rPr>
              <a:t>Availability Count             (sec): 240</a:t>
            </a:r>
          </a:p>
          <a:p>
            <a:r>
              <a:rPr lang="en-US" sz="1400" dirty="0">
                <a:latin typeface="Times New Roman" panose="02020603050405020304" pitchFamily="18" charset="0"/>
                <a:ea typeface="Times New Roman" panose="02020603050405020304" pitchFamily="18" charset="0"/>
                <a:cs typeface="Arial" panose="020B0604020202020204" pitchFamily="34" charset="0"/>
              </a:rPr>
              <a:t/>
            </a:r>
            <a:br>
              <a:rPr lang="en-US" sz="1400" dirty="0">
                <a:latin typeface="Times New Roman" panose="02020603050405020304" pitchFamily="18" charset="0"/>
                <a:ea typeface="Times New Roman" panose="02020603050405020304" pitchFamily="18" charset="0"/>
                <a:cs typeface="Arial" panose="020B0604020202020204" pitchFamily="34" charset="0"/>
              </a:rPr>
            </a:br>
            <a:r>
              <a:rPr lang="en-US" sz="2800" b="1" kern="1600" dirty="0">
                <a:latin typeface="Calibri" panose="020F0502020204030204" pitchFamily="34" charset="0"/>
                <a:ea typeface="Times New Roman" panose="02020603050405020304" pitchFamily="18" charset="0"/>
                <a:cs typeface="Arial" panose="020B0604020202020204" pitchFamily="34" charset="0"/>
              </a:rPr>
              <a:t> </a:t>
            </a:r>
            <a:endParaRPr lang="en-US" sz="1400" dirty="0">
              <a:latin typeface="Times New Roman" panose="02020603050405020304" pitchFamily="18" charset="0"/>
              <a:ea typeface="Times New Roman" panose="02020603050405020304" pitchFamily="18" charset="0"/>
              <a:cs typeface="Arial" panose="020B0604020202020204" pitchFamily="34" charset="0"/>
            </a:endParaRPr>
          </a:p>
          <a:p>
            <a:pPr>
              <a:spcBef>
                <a:spcPts val="300"/>
              </a:spcBef>
              <a:tabLst>
                <a:tab pos="1710690" algn="l"/>
                <a:tab pos="2160270" algn="l"/>
                <a:tab pos="4140835" algn="l"/>
              </a:tabLst>
            </a:pPr>
            <a:r>
              <a:rPr lang="en-US" sz="1100" b="1" dirty="0">
                <a:latin typeface="Courier New" panose="02070309020205020404" pitchFamily="49" charset="0"/>
                <a:ea typeface="MS UI Gothic" panose="020B0600070205080204" pitchFamily="34" charset="-128"/>
              </a:rPr>
              <a:t>Duplicate Packets  </a:t>
            </a:r>
            <a:r>
              <a:rPr lang="en-US" sz="1100" b="1" dirty="0" err="1">
                <a:latin typeface="Courier New" panose="02070309020205020404" pitchFamily="49" charset="0"/>
                <a:ea typeface="MS UI Gothic" panose="020B0600070205080204" pitchFamily="34" charset="-128"/>
              </a:rPr>
              <a:t>Fwd</a:t>
            </a:r>
            <a:r>
              <a:rPr lang="en-US" sz="1100" b="1" dirty="0">
                <a:latin typeface="Courier New" panose="02070309020205020404" pitchFamily="49" charset="0"/>
                <a:ea typeface="MS UI Gothic" panose="020B0600070205080204" pitchFamily="34" charset="-128"/>
              </a:rPr>
              <a:t> / Back       : 0           0</a:t>
            </a:r>
          </a:p>
          <a:p>
            <a:pPr>
              <a:spcBef>
                <a:spcPts val="300"/>
              </a:spcBef>
              <a:tabLst>
                <a:tab pos="1710690" algn="l"/>
                <a:tab pos="2160270" algn="l"/>
                <a:tab pos="4140835" algn="l"/>
              </a:tabLst>
            </a:pPr>
            <a:r>
              <a:rPr lang="en-US" sz="1100" b="1" dirty="0">
                <a:latin typeface="Courier New" panose="02070309020205020404" pitchFamily="49" charset="0"/>
                <a:ea typeface="MS UI Gothic" panose="020B0600070205080204" pitchFamily="34" charset="-128"/>
              </a:rPr>
              <a:t>Duplicate Ratio    </a:t>
            </a:r>
            <a:r>
              <a:rPr lang="en-US" sz="1100" b="1" dirty="0" err="1">
                <a:latin typeface="Courier New" panose="02070309020205020404" pitchFamily="49" charset="0"/>
                <a:ea typeface="MS UI Gothic" panose="020B0600070205080204" pitchFamily="34" charset="-128"/>
              </a:rPr>
              <a:t>Fwd</a:t>
            </a:r>
            <a:r>
              <a:rPr lang="en-US" sz="1100" b="1" dirty="0">
                <a:latin typeface="Courier New" panose="02070309020205020404" pitchFamily="49" charset="0"/>
                <a:ea typeface="MS UI Gothic" panose="020B0600070205080204" pitchFamily="34" charset="-128"/>
              </a:rPr>
              <a:t> / Back       : 0           0</a:t>
            </a:r>
          </a:p>
          <a:p>
            <a:pPr>
              <a:spcBef>
                <a:spcPts val="300"/>
              </a:spcBef>
              <a:tabLst>
                <a:tab pos="1710690" algn="l"/>
                <a:tab pos="2160270" algn="l"/>
                <a:tab pos="4140835" algn="l"/>
              </a:tabLst>
            </a:pPr>
            <a:r>
              <a:rPr lang="en-US" sz="1100" b="1" dirty="0">
                <a:latin typeface="Courier New" panose="02070309020205020404" pitchFamily="49" charset="0"/>
                <a:ea typeface="MS UI Gothic" panose="020B0600070205080204" pitchFamily="34" charset="-128"/>
              </a:rPr>
              <a:t>Reordered Packets  </a:t>
            </a:r>
            <a:r>
              <a:rPr lang="en-US" sz="1100" b="1" dirty="0" err="1">
                <a:latin typeface="Courier New" panose="02070309020205020404" pitchFamily="49" charset="0"/>
                <a:ea typeface="MS UI Gothic" panose="020B0600070205080204" pitchFamily="34" charset="-128"/>
              </a:rPr>
              <a:t>Fwd</a:t>
            </a:r>
            <a:r>
              <a:rPr lang="en-US" sz="1100" b="1" dirty="0">
                <a:latin typeface="Courier New" panose="02070309020205020404" pitchFamily="49" charset="0"/>
                <a:ea typeface="MS UI Gothic" panose="020B0600070205080204" pitchFamily="34" charset="-128"/>
              </a:rPr>
              <a:t> / Back       : 0           0</a:t>
            </a:r>
          </a:p>
          <a:p>
            <a:pPr>
              <a:spcBef>
                <a:spcPts val="300"/>
              </a:spcBef>
              <a:tabLst>
                <a:tab pos="1710690" algn="l"/>
                <a:tab pos="2160270" algn="l"/>
                <a:tab pos="4140835" algn="l"/>
              </a:tabLst>
            </a:pPr>
            <a:r>
              <a:rPr lang="en-US" sz="1100" b="1" dirty="0">
                <a:latin typeface="Courier New" panose="02070309020205020404" pitchFamily="49" charset="0"/>
                <a:ea typeface="MS UI Gothic" panose="020B0600070205080204" pitchFamily="34" charset="-128"/>
              </a:rPr>
              <a:t>Reordered Ratio    </a:t>
            </a:r>
            <a:r>
              <a:rPr lang="en-US" sz="1100" b="1" dirty="0" err="1">
                <a:latin typeface="Courier New" panose="02070309020205020404" pitchFamily="49" charset="0"/>
                <a:ea typeface="MS UI Gothic" panose="020B0600070205080204" pitchFamily="34" charset="-128"/>
              </a:rPr>
              <a:t>Fwd</a:t>
            </a:r>
            <a:r>
              <a:rPr lang="en-US" sz="1100" b="1" dirty="0">
                <a:latin typeface="Courier New" panose="02070309020205020404" pitchFamily="49" charset="0"/>
                <a:ea typeface="MS UI Gothic" panose="020B0600070205080204" pitchFamily="34" charset="-128"/>
              </a:rPr>
              <a:t> / Back       : 0           0</a:t>
            </a:r>
          </a:p>
          <a:p>
            <a:pPr>
              <a:spcBef>
                <a:spcPts val="300"/>
              </a:spcBef>
              <a:tabLst>
                <a:tab pos="1710690" algn="l"/>
                <a:tab pos="2160270" algn="l"/>
                <a:tab pos="4140835" algn="l"/>
              </a:tabLst>
            </a:pPr>
            <a:r>
              <a:rPr lang="en-US" sz="1100" b="1" dirty="0">
                <a:latin typeface="Courier New" panose="02070309020205020404" pitchFamily="49" charset="0"/>
                <a:ea typeface="MS UI Gothic" panose="020B0600070205080204" pitchFamily="34" charset="-128"/>
              </a:rPr>
              <a:t>Fragmented Packets </a:t>
            </a:r>
            <a:r>
              <a:rPr lang="en-US" sz="1100" b="1" dirty="0" err="1">
                <a:latin typeface="Courier New" panose="02070309020205020404" pitchFamily="49" charset="0"/>
                <a:ea typeface="MS UI Gothic" panose="020B0600070205080204" pitchFamily="34" charset="-128"/>
              </a:rPr>
              <a:t>Fwd</a:t>
            </a:r>
            <a:r>
              <a:rPr lang="en-US" sz="1100" b="1" dirty="0">
                <a:latin typeface="Courier New" panose="02070309020205020404" pitchFamily="49" charset="0"/>
                <a:ea typeface="MS UI Gothic" panose="020B0600070205080204" pitchFamily="34" charset="-128"/>
              </a:rPr>
              <a:t> / Back       : 0           0</a:t>
            </a:r>
          </a:p>
          <a:p>
            <a:pPr>
              <a:spcBef>
                <a:spcPts val="300"/>
              </a:spcBef>
              <a:tabLst>
                <a:tab pos="1710690" algn="l"/>
                <a:tab pos="2160270" algn="l"/>
                <a:tab pos="4140835" algn="l"/>
              </a:tabLst>
            </a:pPr>
            <a:r>
              <a:rPr lang="en-US" sz="1100" b="1" dirty="0">
                <a:latin typeface="Courier New" panose="02070309020205020404" pitchFamily="49" charset="0"/>
                <a:ea typeface="MS UI Gothic" panose="020B0600070205080204" pitchFamily="34" charset="-128"/>
              </a:rPr>
              <a:t> </a:t>
            </a:r>
          </a:p>
          <a:p>
            <a:pPr>
              <a:spcBef>
                <a:spcPts val="300"/>
              </a:spcBef>
              <a:tabLst>
                <a:tab pos="1710690" algn="l"/>
                <a:tab pos="2160270" algn="l"/>
                <a:tab pos="4140835" algn="l"/>
              </a:tabLst>
            </a:pPr>
            <a:r>
              <a:rPr lang="en-US" sz="1100" b="1" dirty="0">
                <a:latin typeface="Courier New" panose="02070309020205020404" pitchFamily="49" charset="0"/>
                <a:ea typeface="MS UI Gothic" panose="020B0600070205080204" pitchFamily="34" charset="-128"/>
              </a:rPr>
              <a:t>Delay Threshold Crossing Count      : 0</a:t>
            </a:r>
          </a:p>
          <a:p>
            <a:pPr>
              <a:spcBef>
                <a:spcPts val="300"/>
              </a:spcBef>
              <a:tabLst>
                <a:tab pos="1710690" algn="l"/>
                <a:tab pos="2160270" algn="l"/>
                <a:tab pos="4140835" algn="l"/>
              </a:tabLst>
            </a:pPr>
            <a:r>
              <a:rPr lang="en-US" sz="1100" b="1" dirty="0">
                <a:latin typeface="Courier New" panose="02070309020205020404" pitchFamily="49" charset="0"/>
                <a:ea typeface="MS UI Gothic" panose="020B0600070205080204" pitchFamily="34" charset="-128"/>
              </a:rPr>
              <a:t>Delay      Min / Max / Average (</a:t>
            </a:r>
            <a:r>
              <a:rPr lang="en-US" sz="1100" b="1" dirty="0" err="1">
                <a:latin typeface="Courier New" panose="02070309020205020404" pitchFamily="49" charset="0"/>
                <a:ea typeface="MS UI Gothic" panose="020B0600070205080204" pitchFamily="34" charset="-128"/>
              </a:rPr>
              <a:t>ms</a:t>
            </a:r>
            <a:r>
              <a:rPr lang="en-US" sz="1100" b="1" dirty="0">
                <a:latin typeface="Courier New" panose="02070309020205020404" pitchFamily="49" charset="0"/>
                <a:ea typeface="MS UI Gothic" panose="020B0600070205080204" pitchFamily="34" charset="-128"/>
              </a:rPr>
              <a:t>) :   0.098        0.119        0.101</a:t>
            </a:r>
          </a:p>
          <a:p>
            <a:pPr>
              <a:spcBef>
                <a:spcPts val="300"/>
              </a:spcBef>
              <a:tabLst>
                <a:tab pos="1710690" algn="l"/>
                <a:tab pos="2160270" algn="l"/>
                <a:tab pos="4140835" algn="l"/>
              </a:tabLst>
            </a:pPr>
            <a:r>
              <a:rPr lang="en-US" sz="1100" b="1" dirty="0">
                <a:latin typeface="Courier New" panose="02070309020205020404" pitchFamily="49" charset="0"/>
                <a:ea typeface="MS UI Gothic" panose="020B0600070205080204" pitchFamily="34" charset="-128"/>
              </a:rPr>
              <a:t>PDV              Max / Average (</a:t>
            </a:r>
            <a:r>
              <a:rPr lang="en-US" sz="1100" b="1" dirty="0" err="1">
                <a:latin typeface="Courier New" panose="02070309020205020404" pitchFamily="49" charset="0"/>
                <a:ea typeface="MS UI Gothic" panose="020B0600070205080204" pitchFamily="34" charset="-128"/>
              </a:rPr>
              <a:t>ms</a:t>
            </a:r>
            <a:r>
              <a:rPr lang="en-US" sz="1100" b="1" dirty="0">
                <a:latin typeface="Courier New" panose="02070309020205020404" pitchFamily="49" charset="0"/>
                <a:ea typeface="MS UI Gothic" panose="020B0600070205080204" pitchFamily="34" charset="-128"/>
              </a:rPr>
              <a:t>) :   0.021        0.003</a:t>
            </a:r>
          </a:p>
          <a:p>
            <a:pPr>
              <a:spcBef>
                <a:spcPts val="300"/>
              </a:spcBef>
              <a:tabLst>
                <a:tab pos="1710690" algn="l"/>
                <a:tab pos="2160270" algn="l"/>
                <a:tab pos="4140835" algn="l"/>
              </a:tabLst>
            </a:pPr>
            <a:r>
              <a:rPr lang="en-US" sz="1100" b="1" dirty="0">
                <a:latin typeface="Courier New" panose="02070309020205020404" pitchFamily="49" charset="0"/>
                <a:ea typeface="MS UI Gothic" panose="020B0600070205080204" pitchFamily="34" charset="-128"/>
              </a:rPr>
              <a:t>IPDV             Max / Average (</a:t>
            </a:r>
            <a:r>
              <a:rPr lang="en-US" sz="1100" b="1" dirty="0" err="1">
                <a:latin typeface="Courier New" panose="02070309020205020404" pitchFamily="49" charset="0"/>
                <a:ea typeface="MS UI Gothic" panose="020B0600070205080204" pitchFamily="34" charset="-128"/>
              </a:rPr>
              <a:t>ms</a:t>
            </a:r>
            <a:r>
              <a:rPr lang="en-US" sz="1100" b="1" dirty="0">
                <a:latin typeface="Courier New" panose="02070309020205020404" pitchFamily="49" charset="0"/>
                <a:ea typeface="MS UI Gothic" panose="020B0600070205080204" pitchFamily="34" charset="-128"/>
              </a:rPr>
              <a:t>) :   0.020        0.001</a:t>
            </a:r>
          </a:p>
          <a:p>
            <a:pPr>
              <a:spcBef>
                <a:spcPts val="300"/>
              </a:spcBef>
              <a:tabLst>
                <a:tab pos="1710690" algn="l"/>
                <a:tab pos="2160270" algn="l"/>
                <a:tab pos="4140835" algn="l"/>
              </a:tabLst>
            </a:pPr>
            <a:r>
              <a:rPr lang="en-US" sz="1100" b="1" dirty="0">
                <a:latin typeface="Courier New" panose="02070309020205020404" pitchFamily="49" charset="0"/>
                <a:ea typeface="MS UI Gothic" panose="020B0600070205080204" pitchFamily="34" charset="-128"/>
              </a:rPr>
              <a:t>IPDV-</a:t>
            </a:r>
            <a:r>
              <a:rPr lang="en-US" sz="1100" b="1" dirty="0" err="1">
                <a:latin typeface="Courier New" panose="02070309020205020404" pitchFamily="49" charset="0"/>
                <a:ea typeface="MS UI Gothic" panose="020B0600070205080204" pitchFamily="34" charset="-128"/>
              </a:rPr>
              <a:t>Fwd</a:t>
            </a:r>
            <a:r>
              <a:rPr lang="en-US" sz="1100" b="1" dirty="0">
                <a:latin typeface="Courier New" panose="02070309020205020404" pitchFamily="49" charset="0"/>
                <a:ea typeface="MS UI Gothic" panose="020B0600070205080204" pitchFamily="34" charset="-128"/>
              </a:rPr>
              <a:t>         Max / Average (</a:t>
            </a:r>
            <a:r>
              <a:rPr lang="en-US" sz="1100" b="1" dirty="0" err="1">
                <a:latin typeface="Courier New" panose="02070309020205020404" pitchFamily="49" charset="0"/>
                <a:ea typeface="MS UI Gothic" panose="020B0600070205080204" pitchFamily="34" charset="-128"/>
              </a:rPr>
              <a:t>ms</a:t>
            </a:r>
            <a:r>
              <a:rPr lang="en-US" sz="1100" b="1" dirty="0">
                <a:latin typeface="Courier New" panose="02070309020205020404" pitchFamily="49" charset="0"/>
                <a:ea typeface="MS UI Gothic" panose="020B0600070205080204" pitchFamily="34" charset="-128"/>
              </a:rPr>
              <a:t>) :   0.024        0.005</a:t>
            </a:r>
          </a:p>
          <a:p>
            <a:pPr>
              <a:spcBef>
                <a:spcPts val="300"/>
              </a:spcBef>
              <a:tabLst>
                <a:tab pos="1710690" algn="l"/>
                <a:tab pos="2160270" algn="l"/>
                <a:tab pos="4140835" algn="l"/>
              </a:tabLst>
            </a:pPr>
            <a:r>
              <a:rPr lang="en-US" sz="1100" b="1" dirty="0">
                <a:latin typeface="Courier New" panose="02070309020205020404" pitchFamily="49" charset="0"/>
                <a:ea typeface="MS UI Gothic" panose="020B0600070205080204" pitchFamily="34" charset="-128"/>
              </a:rPr>
              <a:t>IPDV-Back        Max / Average (</a:t>
            </a:r>
            <a:r>
              <a:rPr lang="en-US" sz="1100" b="1" dirty="0" err="1">
                <a:latin typeface="Courier New" panose="02070309020205020404" pitchFamily="49" charset="0"/>
                <a:ea typeface="MS UI Gothic" panose="020B0600070205080204" pitchFamily="34" charset="-128"/>
              </a:rPr>
              <a:t>ms</a:t>
            </a:r>
            <a:r>
              <a:rPr lang="en-US" sz="1100" b="1" dirty="0">
                <a:latin typeface="Courier New" panose="02070309020205020404" pitchFamily="49" charset="0"/>
                <a:ea typeface="MS UI Gothic" panose="020B0600070205080204" pitchFamily="34" charset="-128"/>
              </a:rPr>
              <a:t>) :   0.022        </a:t>
            </a:r>
            <a:r>
              <a:rPr lang="en-US" sz="1100" b="1" dirty="0" smtClean="0">
                <a:latin typeface="Courier New" panose="02070309020205020404" pitchFamily="49" charset="0"/>
                <a:ea typeface="MS UI Gothic" panose="020B0600070205080204" pitchFamily="34" charset="-128"/>
              </a:rPr>
              <a:t>0.005</a:t>
            </a:r>
            <a:endParaRPr lang="en-US" sz="1100" b="1" dirty="0">
              <a:effectLst/>
              <a:latin typeface="Courier New" panose="02070309020205020404" pitchFamily="49" charset="0"/>
              <a:ea typeface="MS UI Gothic" panose="020B0600070205080204" pitchFamily="34" charset="-128"/>
            </a:endParaRPr>
          </a:p>
        </p:txBody>
      </p:sp>
    </p:spTree>
    <p:extLst>
      <p:ext uri="{BB962C8B-B14F-4D97-AF65-F5344CB8AC3E}">
        <p14:creationId xmlns:p14="http://schemas.microsoft.com/office/powerpoint/2010/main" xmlns="" val="3841926186"/>
      </p:ext>
    </p:extLst>
  </p:cSld>
  <p:clrMapOvr>
    <a:masterClrMapping/>
  </p:clrMapOvr>
  <p:transition>
    <p:fade/>
  </p:transition>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378" y="197590"/>
            <a:ext cx="7329837" cy="787226"/>
          </a:xfrm>
        </p:spPr>
        <p:txBody>
          <a:bodyPr/>
          <a:lstStyle/>
          <a:p>
            <a:r>
              <a:rPr lang="en-US" dirty="0" smtClean="0"/>
              <a:t>PM Portal – TWAMP Configuration process</a:t>
            </a:r>
            <a:endParaRPr lang="en-US" dirty="0"/>
          </a:p>
        </p:txBody>
      </p:sp>
      <p:sp>
        <p:nvSpPr>
          <p:cNvPr id="3" name="Text Placeholder 2"/>
          <p:cNvSpPr>
            <a:spLocks noGrp="1"/>
          </p:cNvSpPr>
          <p:nvPr>
            <p:ph type="body" sz="quarter" idx="10"/>
          </p:nvPr>
        </p:nvSpPr>
        <p:spPr/>
        <p:txBody>
          <a:bodyPr/>
          <a:lstStyle/>
          <a:p>
            <a:r>
              <a:rPr lang="en-US" dirty="0"/>
              <a:t>Use the following steps for TWAMP statistics results on RAD PM Portal</a:t>
            </a:r>
            <a:r>
              <a:rPr lang="en-US" dirty="0" smtClean="0"/>
              <a:t>:</a:t>
            </a:r>
          </a:p>
          <a:p>
            <a:endParaRPr lang="en-US" dirty="0"/>
          </a:p>
          <a:p>
            <a:pPr lvl="1"/>
            <a:r>
              <a:rPr lang="en-US" dirty="0" smtClean="0"/>
              <a:t>Define TWAMP SLA Polices for TWAMP Error/ Warning Threshold</a:t>
            </a:r>
          </a:p>
          <a:p>
            <a:pPr lvl="1"/>
            <a:r>
              <a:rPr lang="en-US" dirty="0" smtClean="0"/>
              <a:t>Run </a:t>
            </a:r>
            <a:r>
              <a:rPr lang="en-US" dirty="0"/>
              <a:t>collect statistics for the relevant NEs using collect statistics </a:t>
            </a:r>
            <a:r>
              <a:rPr lang="en-US" dirty="0" smtClean="0"/>
              <a:t>task</a:t>
            </a:r>
          </a:p>
          <a:p>
            <a:pPr lvl="1"/>
            <a:r>
              <a:rPr lang="en-US" dirty="0" smtClean="0"/>
              <a:t>Add TWAMP session to L3 service</a:t>
            </a:r>
          </a:p>
          <a:p>
            <a:pPr lvl="1"/>
            <a:r>
              <a:rPr lang="en-US" dirty="0" smtClean="0"/>
              <a:t>TWAMP statistics results in the PM Portal</a:t>
            </a:r>
            <a:endParaRPr lang="en-US" dirty="0"/>
          </a:p>
          <a:p>
            <a:endParaRPr lang="en-US" dirty="0"/>
          </a:p>
        </p:txBody>
      </p:sp>
    </p:spTree>
    <p:extLst>
      <p:ext uri="{BB962C8B-B14F-4D97-AF65-F5344CB8AC3E}">
        <p14:creationId xmlns:p14="http://schemas.microsoft.com/office/powerpoint/2010/main" xmlns="" val="2886257147"/>
      </p:ext>
    </p:extLst>
  </p:cSld>
  <p:clrMapOvr>
    <a:masterClrMapping/>
  </p:clrMapOvr>
  <p:transition>
    <p:fade/>
  </p:transition>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lgn="l">
              <a:lnSpc>
                <a:spcPct val="85000"/>
              </a:lnSpc>
            </a:pPr>
            <a:r>
              <a:rPr lang="en-US" sz="3200" dirty="0">
                <a:solidFill>
                  <a:srgbClr val="0098A1"/>
                </a:solidFill>
                <a:latin typeface="+mj-lt"/>
                <a:ea typeface="+mj-ea"/>
                <a:cs typeface="+mj-cs"/>
              </a:rPr>
              <a:t>Define </a:t>
            </a:r>
            <a:r>
              <a:rPr lang="en-US" sz="3200" dirty="0" smtClean="0">
                <a:solidFill>
                  <a:srgbClr val="0098A1"/>
                </a:solidFill>
                <a:latin typeface="+mj-lt"/>
                <a:ea typeface="+mj-ea"/>
                <a:cs typeface="+mj-cs"/>
              </a:rPr>
              <a:t>TWAMP SLA Thresholds</a:t>
            </a:r>
            <a:endParaRPr lang="en-US" sz="3200" dirty="0">
              <a:solidFill>
                <a:srgbClr val="0098A1"/>
              </a:solidFill>
              <a:latin typeface="+mj-lt"/>
              <a:ea typeface="+mj-ea"/>
              <a:cs typeface="+mj-cs"/>
            </a:endParaRPr>
          </a:p>
        </p:txBody>
      </p:sp>
      <p:sp>
        <p:nvSpPr>
          <p:cNvPr id="4" name="Text Placeholder 3"/>
          <p:cNvSpPr>
            <a:spLocks noGrp="1"/>
          </p:cNvSpPr>
          <p:nvPr>
            <p:ph type="body" sz="quarter" idx="10"/>
          </p:nvPr>
        </p:nvSpPr>
        <p:spPr/>
        <p:txBody>
          <a:bodyPr/>
          <a:lstStyle/>
          <a:p>
            <a:endParaRPr lang="en-US"/>
          </a:p>
        </p:txBody>
      </p:sp>
      <p:pic>
        <p:nvPicPr>
          <p:cNvPr id="6" name="Picture 5"/>
          <p:cNvPicPr/>
          <p:nvPr/>
        </p:nvPicPr>
        <p:blipFill>
          <a:blip r:embed="rId2" cstate="print">
            <a:extLst>
              <a:ext uri="{28A0092B-C50C-407E-A947-70E740481C1C}">
                <a14:useLocalDpi xmlns:a14="http://schemas.microsoft.com/office/drawing/2010/main" xmlns="" val="0"/>
              </a:ext>
            </a:extLst>
          </a:blip>
          <a:stretch>
            <a:fillRect/>
          </a:stretch>
        </p:blipFill>
        <p:spPr>
          <a:xfrm>
            <a:off x="261874" y="1931350"/>
            <a:ext cx="8641295" cy="31410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2634008820"/>
      </p:ext>
    </p:extLst>
  </p:cSld>
  <p:clrMapOvr>
    <a:masterClrMapping/>
  </p:clrMapOvr>
  <p:transition>
    <p:fade/>
  </p:transition>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378" y="197590"/>
            <a:ext cx="7577665" cy="787226"/>
          </a:xfrm>
        </p:spPr>
        <p:txBody>
          <a:bodyPr/>
          <a:lstStyle/>
          <a:p>
            <a:r>
              <a:rPr lang="en-US" dirty="0" smtClean="0"/>
              <a:t>Collect Statistics</a:t>
            </a:r>
            <a:endParaRPr lang="en-US" dirty="0"/>
          </a:p>
        </p:txBody>
      </p:sp>
      <p:pic>
        <p:nvPicPr>
          <p:cNvPr id="4" name="Picture 3"/>
          <p:cNvPicPr>
            <a:picLocks noChangeAspect="1"/>
          </p:cNvPicPr>
          <p:nvPr/>
        </p:nvPicPr>
        <p:blipFill>
          <a:blip r:embed="rId2" cstate="print"/>
          <a:stretch>
            <a:fillRect/>
          </a:stretch>
        </p:blipFill>
        <p:spPr>
          <a:xfrm>
            <a:off x="361378" y="1499267"/>
            <a:ext cx="8524875" cy="4972050"/>
          </a:xfrm>
          <a:prstGeom prst="rect">
            <a:avLst/>
          </a:prstGeom>
          <a:ln>
            <a:noFill/>
          </a:ln>
          <a:effectLst>
            <a:outerShdw blurRad="292100" dist="139700" dir="2700000" algn="tl" rotWithShape="0">
              <a:srgbClr val="333333">
                <a:alpha val="65000"/>
              </a:srgbClr>
            </a:outerShdw>
          </a:effectLst>
        </p:spPr>
      </p:pic>
      <p:sp>
        <p:nvSpPr>
          <p:cNvPr id="5" name="Line Callout 2 4"/>
          <p:cNvSpPr/>
          <p:nvPr/>
        </p:nvSpPr>
        <p:spPr>
          <a:xfrm>
            <a:off x="0" y="1161058"/>
            <a:ext cx="7016098" cy="338209"/>
          </a:xfrm>
          <a:prstGeom prst="borderCallout2">
            <a:avLst>
              <a:gd name="adj1" fmla="val 24385"/>
              <a:gd name="adj2" fmla="val 99987"/>
              <a:gd name="adj3" fmla="val 24902"/>
              <a:gd name="adj4" fmla="val 107416"/>
              <a:gd name="adj5" fmla="val 118527"/>
              <a:gd name="adj6" fmla="val 110278"/>
            </a:avLst>
          </a:prstGeom>
          <a:solidFill>
            <a:srgbClr val="F29400"/>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solidFill>
                  <a:srgbClr val="0000FF"/>
                </a:solidFill>
              </a:rPr>
              <a:t>Run</a:t>
            </a:r>
            <a:r>
              <a:rPr lang="en-US" sz="1600" dirty="0" smtClean="0">
                <a:solidFill>
                  <a:schemeClr val="tx1"/>
                </a:solidFill>
              </a:rPr>
              <a:t> </a:t>
            </a:r>
            <a:r>
              <a:rPr lang="en-US" sz="1600" dirty="0">
                <a:solidFill>
                  <a:schemeClr val="tx1"/>
                </a:solidFill>
              </a:rPr>
              <a:t>task to </a:t>
            </a:r>
            <a:r>
              <a:rPr lang="en-US" sz="1600" dirty="0">
                <a:solidFill>
                  <a:srgbClr val="0000FF"/>
                </a:solidFill>
              </a:rPr>
              <a:t>collect statistics </a:t>
            </a:r>
            <a:r>
              <a:rPr lang="en-US" sz="1600" dirty="0">
                <a:solidFill>
                  <a:schemeClr val="tx1"/>
                </a:solidFill>
              </a:rPr>
              <a:t>in the Orchestrator, </a:t>
            </a:r>
            <a:r>
              <a:rPr lang="en-US" sz="1600" dirty="0">
                <a:solidFill>
                  <a:srgbClr val="0000FF"/>
                </a:solidFill>
              </a:rPr>
              <a:t>add</a:t>
            </a:r>
            <a:r>
              <a:rPr lang="en-US" sz="1600" dirty="0">
                <a:solidFill>
                  <a:schemeClr val="tx1"/>
                </a:solidFill>
              </a:rPr>
              <a:t> the required </a:t>
            </a:r>
            <a:r>
              <a:rPr lang="en-US" sz="1600" dirty="0">
                <a:solidFill>
                  <a:srgbClr val="0000FF"/>
                </a:solidFill>
              </a:rPr>
              <a:t>NE</a:t>
            </a:r>
            <a:r>
              <a:rPr lang="en-US" sz="1600" dirty="0">
                <a:solidFill>
                  <a:schemeClr val="tx1"/>
                </a:solidFill>
              </a:rPr>
              <a:t>s in it</a:t>
            </a:r>
            <a:endParaRPr lang="en-US" sz="1600" dirty="0" smtClean="0">
              <a:solidFill>
                <a:schemeClr val="tx1"/>
              </a:solidFill>
            </a:endParaRPr>
          </a:p>
        </p:txBody>
      </p:sp>
      <p:sp>
        <p:nvSpPr>
          <p:cNvPr id="6" name="Rectangle 5"/>
          <p:cNvSpPr/>
          <p:nvPr/>
        </p:nvSpPr>
        <p:spPr>
          <a:xfrm>
            <a:off x="7334589" y="5728857"/>
            <a:ext cx="1416304" cy="24434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61378" y="3059394"/>
            <a:ext cx="1325723" cy="1863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180067" y="1788258"/>
            <a:ext cx="639904" cy="19982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237803" y="6237135"/>
            <a:ext cx="639904" cy="19982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119991935"/>
      </p:ext>
    </p:extLst>
  </p:cSld>
  <p:clrMapOvr>
    <a:masterClrMapping/>
  </p:clrMapOvr>
  <p:transition>
    <p:fade/>
  </p:transition>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Collect Statistics</a:t>
            </a:r>
          </a:p>
        </p:txBody>
      </p:sp>
      <p:pic>
        <p:nvPicPr>
          <p:cNvPr id="4" name="Picture 3"/>
          <p:cNvPicPr>
            <a:picLocks noChangeAspect="1"/>
          </p:cNvPicPr>
          <p:nvPr/>
        </p:nvPicPr>
        <p:blipFill>
          <a:blip r:embed="rId2" cstate="print"/>
          <a:stretch>
            <a:fillRect/>
          </a:stretch>
        </p:blipFill>
        <p:spPr>
          <a:xfrm>
            <a:off x="212116" y="1684900"/>
            <a:ext cx="8591550" cy="4752975"/>
          </a:xfrm>
          <a:prstGeom prst="rect">
            <a:avLst/>
          </a:prstGeom>
          <a:ln>
            <a:noFill/>
          </a:ln>
          <a:effectLst>
            <a:outerShdw blurRad="292100" dist="139700" dir="2700000" algn="tl" rotWithShape="0">
              <a:srgbClr val="333333">
                <a:alpha val="65000"/>
              </a:srgbClr>
            </a:outerShdw>
          </a:effectLst>
        </p:spPr>
      </p:pic>
      <p:sp>
        <p:nvSpPr>
          <p:cNvPr id="5" name="Line Callout 2 4"/>
          <p:cNvSpPr/>
          <p:nvPr/>
        </p:nvSpPr>
        <p:spPr>
          <a:xfrm>
            <a:off x="0" y="1183990"/>
            <a:ext cx="7674123" cy="317181"/>
          </a:xfrm>
          <a:prstGeom prst="borderCallout2">
            <a:avLst>
              <a:gd name="adj1" fmla="val 24385"/>
              <a:gd name="adj2" fmla="val 99987"/>
              <a:gd name="adj3" fmla="val 24902"/>
              <a:gd name="adj4" fmla="val 107416"/>
              <a:gd name="adj5" fmla="val 177802"/>
              <a:gd name="adj6" fmla="val 109498"/>
            </a:avLst>
          </a:prstGeom>
          <a:solidFill>
            <a:srgbClr val="F29400"/>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Click on the “</a:t>
            </a:r>
            <a:r>
              <a:rPr lang="en-US" sz="1600" dirty="0">
                <a:solidFill>
                  <a:srgbClr val="0000FF"/>
                </a:solidFill>
              </a:rPr>
              <a:t>Schedul</a:t>
            </a:r>
            <a:r>
              <a:rPr lang="en-US" sz="1600" dirty="0">
                <a:solidFill>
                  <a:schemeClr val="tx1"/>
                </a:solidFill>
              </a:rPr>
              <a:t>e” tab and configure it to run </a:t>
            </a:r>
            <a:r>
              <a:rPr lang="en-US" sz="1600" dirty="0">
                <a:solidFill>
                  <a:srgbClr val="0000FF"/>
                </a:solidFill>
              </a:rPr>
              <a:t>every 15 minutes</a:t>
            </a:r>
            <a:r>
              <a:rPr lang="en-US" sz="1600" dirty="0">
                <a:solidFill>
                  <a:schemeClr val="tx1"/>
                </a:solidFill>
              </a:rPr>
              <a:t>, as displayed below</a:t>
            </a:r>
            <a:endParaRPr lang="en-US" sz="1600" dirty="0" smtClean="0">
              <a:solidFill>
                <a:schemeClr val="tx1"/>
              </a:solidFill>
            </a:endParaRPr>
          </a:p>
        </p:txBody>
      </p:sp>
      <p:sp>
        <p:nvSpPr>
          <p:cNvPr id="6" name="Rectangle 5"/>
          <p:cNvSpPr/>
          <p:nvPr/>
        </p:nvSpPr>
        <p:spPr>
          <a:xfrm>
            <a:off x="3676989" y="2025353"/>
            <a:ext cx="638637" cy="1780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078423" y="6195601"/>
            <a:ext cx="639904" cy="19982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75176088"/>
      </p:ext>
    </p:extLst>
  </p:cSld>
  <p:clrMapOvr>
    <a:masterClrMapping/>
  </p:clrMapOvr>
  <p:transition>
    <p:fade/>
  </p:transition>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lgn="l">
              <a:lnSpc>
                <a:spcPct val="85000"/>
              </a:lnSpc>
            </a:pPr>
            <a:r>
              <a:rPr lang="en-US" sz="3200" dirty="0">
                <a:solidFill>
                  <a:srgbClr val="0098A1"/>
                </a:solidFill>
                <a:latin typeface="+mj-lt"/>
                <a:ea typeface="+mj-ea"/>
                <a:cs typeface="+mj-cs"/>
              </a:rPr>
              <a:t>Add TWAMP session to L3 service</a:t>
            </a:r>
          </a:p>
        </p:txBody>
      </p:sp>
      <p:sp>
        <p:nvSpPr>
          <p:cNvPr id="3" name="Text Placeholder 2"/>
          <p:cNvSpPr>
            <a:spLocks noGrp="1"/>
          </p:cNvSpPr>
          <p:nvPr>
            <p:ph type="body" sz="quarter" idx="10"/>
          </p:nvPr>
        </p:nvSpPr>
        <p:spPr/>
        <p:txBody>
          <a:bodyPr/>
          <a:lstStyle/>
          <a:p>
            <a:endParaRPr lang="en-US"/>
          </a:p>
        </p:txBody>
      </p:sp>
      <p:pic>
        <p:nvPicPr>
          <p:cNvPr id="6" name="Picture 5"/>
          <p:cNvPicPr>
            <a:picLocks noChangeAspect="1"/>
          </p:cNvPicPr>
          <p:nvPr/>
        </p:nvPicPr>
        <p:blipFill>
          <a:blip r:embed="rId2" cstate="print"/>
          <a:stretch>
            <a:fillRect/>
          </a:stretch>
        </p:blipFill>
        <p:spPr>
          <a:xfrm>
            <a:off x="1" y="2502783"/>
            <a:ext cx="9144001" cy="1424933"/>
          </a:xfrm>
          <a:prstGeom prst="rect">
            <a:avLst/>
          </a:prstGeom>
          <a:ln>
            <a:noFill/>
          </a:ln>
          <a:effectLst>
            <a:outerShdw blurRad="292100" dist="139700" dir="2700000" algn="tl" rotWithShape="0">
              <a:srgbClr val="333333">
                <a:alpha val="65000"/>
              </a:srgbClr>
            </a:outerShdw>
          </a:effectLst>
        </p:spPr>
      </p:pic>
      <p:sp>
        <p:nvSpPr>
          <p:cNvPr id="8" name="Line Callout 2 7"/>
          <p:cNvSpPr/>
          <p:nvPr/>
        </p:nvSpPr>
        <p:spPr>
          <a:xfrm>
            <a:off x="0" y="1763003"/>
            <a:ext cx="7921951" cy="563538"/>
          </a:xfrm>
          <a:prstGeom prst="borderCallout2">
            <a:avLst>
              <a:gd name="adj1" fmla="val 24385"/>
              <a:gd name="adj2" fmla="val 99987"/>
              <a:gd name="adj3" fmla="val 24902"/>
              <a:gd name="adj4" fmla="val 107416"/>
              <a:gd name="adj5" fmla="val 212018"/>
              <a:gd name="adj6" fmla="val 109494"/>
            </a:avLst>
          </a:prstGeom>
          <a:solidFill>
            <a:srgbClr val="F29400"/>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After the  task run for the first time – It will collect the TWAMP session from the </a:t>
            </a:r>
            <a:r>
              <a:rPr lang="en-US" sz="1600" dirty="0" smtClean="0">
                <a:solidFill>
                  <a:schemeClr val="tx1"/>
                </a:solidFill>
              </a:rPr>
              <a:t>controller.</a:t>
            </a:r>
          </a:p>
          <a:p>
            <a:r>
              <a:rPr lang="en-US" sz="1600" dirty="0">
                <a:solidFill>
                  <a:schemeClr val="tx1"/>
                </a:solidFill>
              </a:rPr>
              <a:t>Mark the desired sessions and then click on “</a:t>
            </a:r>
            <a:r>
              <a:rPr lang="en-US" sz="1600" dirty="0">
                <a:solidFill>
                  <a:srgbClr val="0000FF"/>
                </a:solidFill>
              </a:rPr>
              <a:t>Add TWAMP session To L3 Service</a:t>
            </a:r>
            <a:r>
              <a:rPr lang="en-US" sz="1600" dirty="0">
                <a:solidFill>
                  <a:schemeClr val="tx1"/>
                </a:solidFill>
              </a:rPr>
              <a:t>”</a:t>
            </a:r>
            <a:endParaRPr lang="en-US" sz="1600" dirty="0" smtClean="0">
              <a:solidFill>
                <a:schemeClr val="tx1"/>
              </a:solidFill>
            </a:endParaRPr>
          </a:p>
        </p:txBody>
      </p:sp>
      <p:sp>
        <p:nvSpPr>
          <p:cNvPr id="10" name="Rectangle 9"/>
          <p:cNvSpPr/>
          <p:nvPr/>
        </p:nvSpPr>
        <p:spPr>
          <a:xfrm>
            <a:off x="207523" y="3579729"/>
            <a:ext cx="937616" cy="11310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932225" y="2814820"/>
            <a:ext cx="272592" cy="24434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432705508"/>
      </p:ext>
    </p:extLst>
  </p:cSld>
  <p:clrMapOvr>
    <a:masterClrMapping/>
  </p:clrMapOvr>
  <p:transition>
    <p:fade/>
  </p:transition>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 TWAMP session to L3 service</a:t>
            </a:r>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2" cstate="print"/>
          <a:stretch>
            <a:fillRect/>
          </a:stretch>
        </p:blipFill>
        <p:spPr>
          <a:xfrm>
            <a:off x="-2052" y="1606609"/>
            <a:ext cx="9146052" cy="3136307"/>
          </a:xfrm>
          <a:prstGeom prst="rect">
            <a:avLst/>
          </a:prstGeom>
          <a:ln>
            <a:noFill/>
          </a:ln>
          <a:effectLst>
            <a:outerShdw blurRad="292100" dist="139700" dir="2700000" algn="tl" rotWithShape="0">
              <a:srgbClr val="333333">
                <a:alpha val="65000"/>
              </a:srgbClr>
            </a:outerShdw>
          </a:effectLst>
        </p:spPr>
      </p:pic>
      <p:sp>
        <p:nvSpPr>
          <p:cNvPr id="6" name="Line Callout 2 5"/>
          <p:cNvSpPr/>
          <p:nvPr/>
        </p:nvSpPr>
        <p:spPr>
          <a:xfrm>
            <a:off x="1" y="1188644"/>
            <a:ext cx="6067514" cy="335371"/>
          </a:xfrm>
          <a:prstGeom prst="borderCallout2">
            <a:avLst>
              <a:gd name="adj1" fmla="val 24385"/>
              <a:gd name="adj2" fmla="val 99987"/>
              <a:gd name="adj3" fmla="val 24902"/>
              <a:gd name="adj4" fmla="val 107416"/>
              <a:gd name="adj5" fmla="val 212018"/>
              <a:gd name="adj6" fmla="val 109494"/>
            </a:avLst>
          </a:prstGeom>
          <a:solidFill>
            <a:srgbClr val="F29400"/>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Configure the </a:t>
            </a:r>
            <a:r>
              <a:rPr lang="en-US" sz="1600" dirty="0">
                <a:solidFill>
                  <a:srgbClr val="0000FF"/>
                </a:solidFill>
              </a:rPr>
              <a:t>L3 TWAMP service </a:t>
            </a:r>
            <a:r>
              <a:rPr lang="en-US" sz="1600" dirty="0">
                <a:solidFill>
                  <a:schemeClr val="tx1"/>
                </a:solidFill>
              </a:rPr>
              <a:t>and assign the </a:t>
            </a:r>
            <a:r>
              <a:rPr lang="en-US" sz="1600" dirty="0">
                <a:solidFill>
                  <a:srgbClr val="0000FF"/>
                </a:solidFill>
              </a:rPr>
              <a:t>monthly/real-time SLA</a:t>
            </a:r>
            <a:endParaRPr lang="en-US" sz="1600" dirty="0" smtClean="0">
              <a:solidFill>
                <a:srgbClr val="0000FF"/>
              </a:solidFill>
            </a:endParaRPr>
          </a:p>
        </p:txBody>
      </p:sp>
      <p:sp>
        <p:nvSpPr>
          <p:cNvPr id="7" name="Rectangle 6"/>
          <p:cNvSpPr/>
          <p:nvPr/>
        </p:nvSpPr>
        <p:spPr>
          <a:xfrm>
            <a:off x="1559840" y="3104831"/>
            <a:ext cx="1003897" cy="24434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9443" y="3104831"/>
            <a:ext cx="1144060" cy="24434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669511" y="3582983"/>
            <a:ext cx="1124964" cy="24434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650415" y="4040778"/>
            <a:ext cx="1144060" cy="24434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657899" y="4086035"/>
            <a:ext cx="1144060" cy="24434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521858" y="4484325"/>
            <a:ext cx="528206" cy="19765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rotWithShape="1">
          <a:blip r:embed="rId3" cstate="print"/>
          <a:srcRect l="838" r="4273" b="54074"/>
          <a:stretch/>
        </p:blipFill>
        <p:spPr>
          <a:xfrm>
            <a:off x="8545" y="5498454"/>
            <a:ext cx="9135456" cy="762743"/>
          </a:xfrm>
          <a:prstGeom prst="rect">
            <a:avLst/>
          </a:prstGeom>
          <a:ln>
            <a:noFill/>
          </a:ln>
          <a:effectLst>
            <a:outerShdw blurRad="292100" dist="139700" dir="2700000" algn="tl" rotWithShape="0">
              <a:srgbClr val="333333">
                <a:alpha val="65000"/>
              </a:srgbClr>
            </a:outerShdw>
          </a:effectLst>
        </p:spPr>
      </p:pic>
      <p:sp>
        <p:nvSpPr>
          <p:cNvPr id="14" name="Line Callout 2 13"/>
          <p:cNvSpPr/>
          <p:nvPr/>
        </p:nvSpPr>
        <p:spPr>
          <a:xfrm>
            <a:off x="-2052" y="5093870"/>
            <a:ext cx="6642134" cy="335371"/>
          </a:xfrm>
          <a:prstGeom prst="borderCallout2">
            <a:avLst>
              <a:gd name="adj1" fmla="val 24385"/>
              <a:gd name="adj2" fmla="val 99987"/>
              <a:gd name="adj3" fmla="val 24902"/>
              <a:gd name="adj4" fmla="val 107416"/>
              <a:gd name="adj5" fmla="val 212018"/>
              <a:gd name="adj6" fmla="val 109494"/>
            </a:avLst>
          </a:prstGeom>
          <a:solidFill>
            <a:srgbClr val="F29400"/>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rgbClr val="0000FF"/>
                </a:solidFill>
              </a:rPr>
              <a:t>Save </a:t>
            </a:r>
            <a:r>
              <a:rPr lang="en-US" sz="1600" dirty="0">
                <a:solidFill>
                  <a:schemeClr val="tx1"/>
                </a:solidFill>
              </a:rPr>
              <a:t>the L3 service and verify it was added successfully to the L3 </a:t>
            </a:r>
            <a:r>
              <a:rPr lang="en-US" sz="1600" dirty="0" smtClean="0">
                <a:solidFill>
                  <a:schemeClr val="tx1"/>
                </a:solidFill>
              </a:rPr>
              <a:t>services </a:t>
            </a:r>
            <a:r>
              <a:rPr lang="en-US" sz="1600" dirty="0">
                <a:solidFill>
                  <a:schemeClr val="tx1"/>
                </a:solidFill>
              </a:rPr>
              <a:t>list</a:t>
            </a:r>
            <a:endParaRPr lang="en-US" sz="1600" dirty="0" smtClean="0">
              <a:solidFill>
                <a:schemeClr val="tx1"/>
              </a:solidFill>
            </a:endParaRPr>
          </a:p>
        </p:txBody>
      </p:sp>
    </p:spTree>
    <p:extLst>
      <p:ext uri="{BB962C8B-B14F-4D97-AF65-F5344CB8AC3E}">
        <p14:creationId xmlns:p14="http://schemas.microsoft.com/office/powerpoint/2010/main" xmlns="" val="3689405152"/>
      </p:ext>
    </p:extLst>
  </p:cSld>
  <p:clrMapOvr>
    <a:masterClrMapping/>
  </p:clrMapOvr>
  <p:transition>
    <p:fade/>
  </p:transition>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TWAMP Statistic Results</a:t>
            </a:r>
            <a:endParaRPr lang="en-US" dirty="0"/>
          </a:p>
        </p:txBody>
      </p:sp>
      <p:sp>
        <p:nvSpPr>
          <p:cNvPr id="3" name="Text Placeholder 2"/>
          <p:cNvSpPr>
            <a:spLocks noGrp="1"/>
          </p:cNvSpPr>
          <p:nvPr>
            <p:ph type="body" sz="quarter" idx="10"/>
          </p:nvPr>
        </p:nvSpPr>
        <p:spPr/>
        <p:txBody>
          <a:bodyPr/>
          <a:lstStyle/>
          <a:p>
            <a:r>
              <a:rPr lang="en-US" dirty="0"/>
              <a:t>Follow the next steps in order to observe the statistics results in the PM </a:t>
            </a:r>
            <a:r>
              <a:rPr lang="en-US" dirty="0" smtClean="0"/>
              <a:t>Portal:</a:t>
            </a:r>
            <a:endParaRPr lang="en-US" dirty="0"/>
          </a:p>
        </p:txBody>
      </p:sp>
      <p:pic>
        <p:nvPicPr>
          <p:cNvPr id="4" name="Picture 3"/>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0641" y="2487928"/>
            <a:ext cx="3620962" cy="4233339"/>
          </a:xfrm>
          <a:prstGeom prst="rect">
            <a:avLst/>
          </a:prstGeom>
          <a:ln>
            <a:noFill/>
          </a:ln>
          <a:effectLst>
            <a:outerShdw blurRad="292100" dist="139700" dir="2700000" algn="tl" rotWithShape="0">
              <a:srgbClr val="333333">
                <a:alpha val="65000"/>
              </a:srgbClr>
            </a:outerShdw>
          </a:effectLst>
        </p:spPr>
      </p:pic>
      <p:sp>
        <p:nvSpPr>
          <p:cNvPr id="5" name="Line Callout 2 4"/>
          <p:cNvSpPr/>
          <p:nvPr/>
        </p:nvSpPr>
        <p:spPr>
          <a:xfrm>
            <a:off x="4059251" y="1948441"/>
            <a:ext cx="5016381" cy="1974079"/>
          </a:xfrm>
          <a:prstGeom prst="borderCallout2">
            <a:avLst>
              <a:gd name="adj1" fmla="val 20492"/>
              <a:gd name="adj2" fmla="val -194"/>
              <a:gd name="adj3" fmla="val 20781"/>
              <a:gd name="adj4" fmla="val -21985"/>
              <a:gd name="adj5" fmla="val 35079"/>
              <a:gd name="adj6" fmla="val -25801"/>
            </a:avLst>
          </a:prstGeom>
          <a:solidFill>
            <a:srgbClr val="F29400"/>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buFont typeface="+mj-lt"/>
              <a:buAutoNum type="arabicPeriod"/>
            </a:pPr>
            <a:r>
              <a:rPr lang="en-US" sz="1600" dirty="0">
                <a:solidFill>
                  <a:schemeClr val="tx1"/>
                </a:solidFill>
              </a:rPr>
              <a:t>Open a </a:t>
            </a:r>
            <a:r>
              <a:rPr lang="en-US" sz="1600" dirty="0">
                <a:solidFill>
                  <a:srgbClr val="044ABC"/>
                </a:solidFill>
              </a:rPr>
              <a:t>web browser</a:t>
            </a:r>
            <a:r>
              <a:rPr lang="en-US" sz="1600" dirty="0">
                <a:solidFill>
                  <a:schemeClr val="tx1"/>
                </a:solidFill>
              </a:rPr>
              <a:t>, type the </a:t>
            </a:r>
            <a:r>
              <a:rPr lang="en-US" sz="1600" dirty="0">
                <a:solidFill>
                  <a:srgbClr val="044ABC"/>
                </a:solidFill>
              </a:rPr>
              <a:t>IP address </a:t>
            </a:r>
            <a:r>
              <a:rPr lang="en-US" sz="1600" dirty="0">
                <a:solidFill>
                  <a:schemeClr val="tx1"/>
                </a:solidFill>
              </a:rPr>
              <a:t>of the </a:t>
            </a:r>
            <a:r>
              <a:rPr lang="en-US" sz="1600" dirty="0">
                <a:solidFill>
                  <a:srgbClr val="044ABC"/>
                </a:solidFill>
              </a:rPr>
              <a:t>RV server </a:t>
            </a:r>
            <a:r>
              <a:rPr lang="en-US" sz="1600" dirty="0">
                <a:solidFill>
                  <a:schemeClr val="tx1"/>
                </a:solidFill>
              </a:rPr>
              <a:t>and click enter.</a:t>
            </a:r>
          </a:p>
          <a:p>
            <a:pPr marL="342900" lvl="0" indent="-342900">
              <a:buFont typeface="+mj-lt"/>
              <a:buAutoNum type="arabicPeriod"/>
            </a:pPr>
            <a:r>
              <a:rPr lang="en-US" sz="1600" dirty="0">
                <a:solidFill>
                  <a:schemeClr val="tx1"/>
                </a:solidFill>
              </a:rPr>
              <a:t>PM portal login page will be opened – user password is root/root.</a:t>
            </a:r>
          </a:p>
          <a:p>
            <a:pPr marL="342900" lvl="0" indent="-342900">
              <a:buFont typeface="+mj-lt"/>
              <a:buAutoNum type="arabicPeriod"/>
            </a:pPr>
            <a:r>
              <a:rPr lang="en-US" sz="1600" dirty="0">
                <a:solidFill>
                  <a:schemeClr val="tx1"/>
                </a:solidFill>
              </a:rPr>
              <a:t>Click on </a:t>
            </a:r>
            <a:r>
              <a:rPr lang="en-US" sz="1600" dirty="0">
                <a:solidFill>
                  <a:srgbClr val="044ABC"/>
                </a:solidFill>
              </a:rPr>
              <a:t>IP Reports</a:t>
            </a:r>
            <a:r>
              <a:rPr lang="en-US" sz="1600" dirty="0">
                <a:solidFill>
                  <a:schemeClr val="tx1"/>
                </a:solidFill>
                <a:sym typeface="Wingdings" panose="05000000000000000000" pitchFamily="2" charset="2"/>
              </a:rPr>
              <a:t></a:t>
            </a:r>
            <a:r>
              <a:rPr lang="en-US" sz="1600" dirty="0">
                <a:solidFill>
                  <a:schemeClr val="tx1"/>
                </a:solidFill>
              </a:rPr>
              <a:t> </a:t>
            </a:r>
            <a:r>
              <a:rPr lang="en-US" sz="1600" dirty="0">
                <a:solidFill>
                  <a:srgbClr val="044ABC"/>
                </a:solidFill>
              </a:rPr>
              <a:t>IP services</a:t>
            </a:r>
            <a:r>
              <a:rPr lang="en-US" sz="1600" dirty="0">
                <a:solidFill>
                  <a:schemeClr val="tx1"/>
                </a:solidFill>
              </a:rPr>
              <a:t>, select the required costumer name and the specific NE to monitor. After all selected – click on the “</a:t>
            </a:r>
            <a:r>
              <a:rPr lang="en-US" sz="1600" dirty="0">
                <a:solidFill>
                  <a:srgbClr val="044ABC"/>
                </a:solidFill>
              </a:rPr>
              <a:t>SHOW REPORTS</a:t>
            </a:r>
            <a:r>
              <a:rPr lang="en-US" sz="1600" dirty="0">
                <a:solidFill>
                  <a:schemeClr val="tx1"/>
                </a:solidFill>
              </a:rPr>
              <a:t>” button.</a:t>
            </a:r>
          </a:p>
        </p:txBody>
      </p:sp>
    </p:spTree>
    <p:extLst>
      <p:ext uri="{BB962C8B-B14F-4D97-AF65-F5344CB8AC3E}">
        <p14:creationId xmlns:p14="http://schemas.microsoft.com/office/powerpoint/2010/main" xmlns="" val="2572778369"/>
      </p:ext>
    </p:extLst>
  </p:cSld>
  <p:clrMapOvr>
    <a:masterClrMapping/>
  </p:clrMapOvr>
  <p:transition>
    <p:fade/>
  </p:transition>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TWAMP Statistic Results</a:t>
            </a:r>
          </a:p>
        </p:txBody>
      </p:sp>
      <p:sp>
        <p:nvSpPr>
          <p:cNvPr id="3" name="Text Placeholder 2"/>
          <p:cNvSpPr>
            <a:spLocks noGrp="1"/>
          </p:cNvSpPr>
          <p:nvPr>
            <p:ph type="body" sz="quarter" idx="10"/>
          </p:nvPr>
        </p:nvSpPr>
        <p:spPr/>
        <p:txBody>
          <a:bodyPr/>
          <a:lstStyle/>
          <a:p>
            <a:endParaRPr lang="en-US" dirty="0"/>
          </a:p>
        </p:txBody>
      </p:sp>
      <p:pic>
        <p:nvPicPr>
          <p:cNvPr id="4" name="Picture 3"/>
          <p:cNvPicPr/>
          <p:nvPr/>
        </p:nvPicPr>
        <p:blipFill>
          <a:blip r:embed="rId2" cstate="print">
            <a:extLst>
              <a:ext uri="{28A0092B-C50C-407E-A947-70E740481C1C}">
                <a14:useLocalDpi xmlns:a14="http://schemas.microsoft.com/office/drawing/2010/main" xmlns="" val="0"/>
              </a:ext>
            </a:extLst>
          </a:blip>
          <a:stretch>
            <a:fillRect/>
          </a:stretch>
        </p:blipFill>
        <p:spPr>
          <a:xfrm>
            <a:off x="700754" y="1958414"/>
            <a:ext cx="8265127" cy="2036373"/>
          </a:xfrm>
          <a:prstGeom prst="rect">
            <a:avLst/>
          </a:prstGeom>
          <a:ln>
            <a:noFill/>
          </a:ln>
          <a:effectLst>
            <a:outerShdw blurRad="292100" dist="139700" dir="2700000" algn="tl" rotWithShape="0">
              <a:srgbClr val="333333">
                <a:alpha val="65000"/>
              </a:srgbClr>
            </a:outerShdw>
          </a:effectLst>
        </p:spPr>
      </p:pic>
      <p:pic>
        <p:nvPicPr>
          <p:cNvPr id="5" name="Picture 4"/>
          <p:cNvPicPr/>
          <p:nvPr/>
        </p:nvPicPr>
        <p:blipFill>
          <a:blip r:embed="rId3" cstate="print">
            <a:extLst>
              <a:ext uri="{28A0092B-C50C-407E-A947-70E740481C1C}">
                <a14:useLocalDpi xmlns:a14="http://schemas.microsoft.com/office/drawing/2010/main" xmlns="" val="0"/>
              </a:ext>
            </a:extLst>
          </a:blip>
          <a:stretch>
            <a:fillRect/>
          </a:stretch>
        </p:blipFill>
        <p:spPr>
          <a:xfrm>
            <a:off x="700754" y="5153114"/>
            <a:ext cx="8265127" cy="1128606"/>
          </a:xfrm>
          <a:prstGeom prst="rect">
            <a:avLst/>
          </a:prstGeom>
          <a:ln>
            <a:noFill/>
          </a:ln>
          <a:effectLst>
            <a:outerShdw blurRad="292100" dist="139700" dir="2700000" algn="tl" rotWithShape="0">
              <a:srgbClr val="333333">
                <a:alpha val="65000"/>
              </a:srgbClr>
            </a:outerShdw>
          </a:effectLst>
        </p:spPr>
      </p:pic>
      <p:sp>
        <p:nvSpPr>
          <p:cNvPr id="6" name="Line Callout 2 5"/>
          <p:cNvSpPr/>
          <p:nvPr/>
        </p:nvSpPr>
        <p:spPr>
          <a:xfrm>
            <a:off x="0" y="1188644"/>
            <a:ext cx="7477569" cy="691431"/>
          </a:xfrm>
          <a:prstGeom prst="borderCallout2">
            <a:avLst>
              <a:gd name="adj1" fmla="val 24385"/>
              <a:gd name="adj2" fmla="val 99987"/>
              <a:gd name="adj3" fmla="val 24902"/>
              <a:gd name="adj4" fmla="val 107416"/>
              <a:gd name="adj5" fmla="val 126116"/>
              <a:gd name="adj6" fmla="val 110057"/>
            </a:avLst>
          </a:prstGeom>
          <a:solidFill>
            <a:srgbClr val="F29400"/>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In the right section of the screen the PM portal will display the IP services reports and the PM table with all measured parameters from the session</a:t>
            </a:r>
            <a:endParaRPr lang="en-US" sz="1600" dirty="0" smtClean="0">
              <a:solidFill>
                <a:schemeClr val="tx1"/>
              </a:solidFill>
            </a:endParaRPr>
          </a:p>
        </p:txBody>
      </p:sp>
      <p:sp>
        <p:nvSpPr>
          <p:cNvPr id="7" name="Line Callout 2 6"/>
          <p:cNvSpPr/>
          <p:nvPr/>
        </p:nvSpPr>
        <p:spPr>
          <a:xfrm>
            <a:off x="0" y="4570912"/>
            <a:ext cx="6642134" cy="335371"/>
          </a:xfrm>
          <a:prstGeom prst="borderCallout2">
            <a:avLst>
              <a:gd name="adj1" fmla="val 24385"/>
              <a:gd name="adj2" fmla="val 99987"/>
              <a:gd name="adj3" fmla="val 24902"/>
              <a:gd name="adj4" fmla="val 107416"/>
              <a:gd name="adj5" fmla="val 212018"/>
              <a:gd name="adj6" fmla="val 109494"/>
            </a:avLst>
          </a:prstGeom>
          <a:solidFill>
            <a:srgbClr val="F29400"/>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Scroll the bottom bar to right and obtain the parameters in the table</a:t>
            </a:r>
            <a:endParaRPr lang="en-US" sz="1600" dirty="0" smtClean="0">
              <a:solidFill>
                <a:schemeClr val="tx1"/>
              </a:solidFill>
            </a:endParaRPr>
          </a:p>
        </p:txBody>
      </p:sp>
    </p:spTree>
    <p:extLst>
      <p:ext uri="{BB962C8B-B14F-4D97-AF65-F5344CB8AC3E}">
        <p14:creationId xmlns:p14="http://schemas.microsoft.com/office/powerpoint/2010/main" xmlns="" val="1962877931"/>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MNG Pre-Configuration</a:t>
            </a:r>
            <a:endParaRPr lang="en-US" dirty="0"/>
          </a:p>
        </p:txBody>
      </p:sp>
      <p:sp>
        <p:nvSpPr>
          <p:cNvPr id="5" name="Rectangle 4"/>
          <p:cNvSpPr/>
          <p:nvPr/>
        </p:nvSpPr>
        <p:spPr>
          <a:xfrm>
            <a:off x="80415" y="1210512"/>
            <a:ext cx="2793288" cy="3985706"/>
          </a:xfrm>
          <a:prstGeom prst="rect">
            <a:avLst/>
          </a:prstGeom>
          <a:solidFill>
            <a:schemeClr val="bg1">
              <a:lumMod val="85000"/>
            </a:schemeClr>
          </a:solidFill>
        </p:spPr>
        <p:txBody>
          <a:bodyPr wrap="square">
            <a:spAutoFit/>
          </a:bodyPr>
          <a:lstStyle/>
          <a:p>
            <a:r>
              <a:rPr lang="en-US" sz="1100" dirty="0" smtClean="0"/>
              <a:t>#************ETX-220A***************</a:t>
            </a:r>
          </a:p>
          <a:p>
            <a:r>
              <a:rPr lang="en-US" sz="1100" dirty="0" smtClean="0"/>
              <a:t>#**********Flows </a:t>
            </a:r>
            <a:r>
              <a:rPr lang="en-US" sz="1100" dirty="0"/>
              <a:t>Configuration</a:t>
            </a:r>
            <a:r>
              <a:rPr lang="en-US" sz="1100" dirty="0" smtClean="0"/>
              <a:t>*********</a:t>
            </a:r>
          </a:p>
          <a:p>
            <a:endParaRPr lang="en-US" sz="1100" dirty="0" smtClean="0"/>
          </a:p>
          <a:p>
            <a:r>
              <a:rPr lang="en-US" sz="1100" dirty="0" smtClean="0"/>
              <a:t>Configure flows </a:t>
            </a:r>
          </a:p>
          <a:p>
            <a:endParaRPr lang="he-IL" sz="1100" dirty="0"/>
          </a:p>
          <a:p>
            <a:r>
              <a:rPr lang="en-US" sz="1100" dirty="0" smtClean="0"/>
              <a:t>#  Flow Configuration</a:t>
            </a:r>
            <a:endParaRPr lang="en-US" sz="1100" dirty="0"/>
          </a:p>
          <a:p>
            <a:r>
              <a:rPr lang="en-US" sz="1100" dirty="0"/>
              <a:t>            flow "mng_svi_1" </a:t>
            </a:r>
          </a:p>
          <a:p>
            <a:r>
              <a:rPr lang="en-US" sz="1100" dirty="0"/>
              <a:t> </a:t>
            </a:r>
            <a:r>
              <a:rPr lang="en-US" sz="1100" dirty="0" smtClean="0"/>
              <a:t>              classifier </a:t>
            </a:r>
            <a:r>
              <a:rPr lang="en-US" sz="1100" dirty="0"/>
              <a:t>"</a:t>
            </a:r>
            <a:r>
              <a:rPr lang="en-US" sz="1100" dirty="0" err="1"/>
              <a:t>match_all</a:t>
            </a:r>
            <a:r>
              <a:rPr lang="en-US" sz="1100" dirty="0"/>
              <a:t>" </a:t>
            </a:r>
          </a:p>
          <a:p>
            <a:r>
              <a:rPr lang="en-US" sz="1100" dirty="0" smtClean="0"/>
              <a:t>               </a:t>
            </a:r>
            <a:r>
              <a:rPr lang="en-US" sz="1100" dirty="0" err="1" smtClean="0"/>
              <a:t>vlan</a:t>
            </a:r>
            <a:r>
              <a:rPr lang="en-US" sz="1100" dirty="0" smtClean="0"/>
              <a:t>-tag </a:t>
            </a:r>
            <a:r>
              <a:rPr lang="en-US" sz="1100" dirty="0"/>
              <a:t>push </a:t>
            </a:r>
            <a:r>
              <a:rPr lang="en-US" sz="1100" dirty="0" err="1"/>
              <a:t>vlan</a:t>
            </a:r>
            <a:r>
              <a:rPr lang="en-US" sz="1100" dirty="0"/>
              <a:t> 4094 p-bit fixed 0 </a:t>
            </a:r>
          </a:p>
          <a:p>
            <a:r>
              <a:rPr lang="en-US" sz="1100" dirty="0" smtClean="0"/>
              <a:t>               ingress-port </a:t>
            </a:r>
            <a:r>
              <a:rPr lang="en-US" sz="1100" dirty="0" err="1"/>
              <a:t>svi</a:t>
            </a:r>
            <a:r>
              <a:rPr lang="en-US" sz="1100" dirty="0"/>
              <a:t> 1 </a:t>
            </a:r>
          </a:p>
          <a:p>
            <a:r>
              <a:rPr lang="en-US" sz="1100" dirty="0" smtClean="0"/>
              <a:t>               egress-port </a:t>
            </a:r>
            <a:r>
              <a:rPr lang="en-US" sz="1100" dirty="0"/>
              <a:t>bridge-port 1 3 </a:t>
            </a:r>
          </a:p>
          <a:p>
            <a:r>
              <a:rPr lang="en-US" sz="1100" dirty="0" smtClean="0"/>
              <a:t>               reverse-direction</a:t>
            </a:r>
            <a:endParaRPr lang="en-US" sz="1100" dirty="0"/>
          </a:p>
          <a:p>
            <a:r>
              <a:rPr lang="en-US" sz="1100" dirty="0" smtClean="0"/>
              <a:t>               no </a:t>
            </a:r>
            <a:r>
              <a:rPr lang="en-US" sz="1100" dirty="0"/>
              <a:t>shutdown </a:t>
            </a:r>
          </a:p>
          <a:p>
            <a:r>
              <a:rPr lang="en-US" sz="1100" dirty="0" smtClean="0"/>
              <a:t>          exit</a:t>
            </a:r>
            <a:endParaRPr lang="en-US" sz="1100" dirty="0"/>
          </a:p>
          <a:p>
            <a:r>
              <a:rPr lang="en-US" sz="1100" dirty="0"/>
              <a:t>        		</a:t>
            </a:r>
          </a:p>
          <a:p>
            <a:r>
              <a:rPr lang="en-US" sz="1100" dirty="0" smtClean="0"/>
              <a:t>            flow "</a:t>
            </a:r>
            <a:r>
              <a:rPr lang="en-US" sz="1100" dirty="0" err="1" smtClean="0"/>
              <a:t>mng_for_CPE</a:t>
            </a:r>
            <a:r>
              <a:rPr lang="en-US" sz="1100" dirty="0" smtClean="0"/>
              <a:t>" </a:t>
            </a:r>
          </a:p>
          <a:p>
            <a:r>
              <a:rPr lang="en-US" sz="1100" dirty="0" smtClean="0"/>
              <a:t>                classifier "v4094" </a:t>
            </a:r>
          </a:p>
          <a:p>
            <a:r>
              <a:rPr lang="en-US" sz="1100" dirty="0" smtClean="0"/>
              <a:t>                ingress-port </a:t>
            </a:r>
            <a:r>
              <a:rPr lang="en-US" sz="1100" dirty="0" err="1" smtClean="0"/>
              <a:t>ethernet</a:t>
            </a:r>
            <a:r>
              <a:rPr lang="en-US" sz="1100" dirty="0" smtClean="0"/>
              <a:t> 1/1 </a:t>
            </a:r>
          </a:p>
          <a:p>
            <a:r>
              <a:rPr lang="en-US" sz="1100" dirty="0" smtClean="0"/>
              <a:t>                egress-port bridge-port 1 4 </a:t>
            </a:r>
            <a:br>
              <a:rPr lang="en-US" sz="1100" dirty="0" smtClean="0"/>
            </a:br>
            <a:r>
              <a:rPr lang="en-US" sz="1100" dirty="0" smtClean="0"/>
              <a:t>	reverse-direction block 0/1</a:t>
            </a:r>
          </a:p>
          <a:p>
            <a:r>
              <a:rPr lang="en-US" sz="1100" dirty="0" smtClean="0"/>
              <a:t>                no shutdown </a:t>
            </a:r>
          </a:p>
          <a:p>
            <a:r>
              <a:rPr lang="en-US" sz="1100" dirty="0" smtClean="0"/>
              <a:t>            exit</a:t>
            </a:r>
          </a:p>
          <a:p>
            <a:r>
              <a:rPr lang="en-US" sz="1100" dirty="0" smtClean="0"/>
              <a:t>exit </a:t>
            </a:r>
            <a:r>
              <a:rPr lang="en-US" sz="1100" dirty="0"/>
              <a:t>all</a:t>
            </a:r>
            <a:endParaRPr lang="en-US" sz="1100" dirty="0" smtClean="0"/>
          </a:p>
        </p:txBody>
      </p:sp>
      <p:sp>
        <p:nvSpPr>
          <p:cNvPr id="32" name="Rectangle 31"/>
          <p:cNvSpPr/>
          <p:nvPr/>
        </p:nvSpPr>
        <p:spPr>
          <a:xfrm>
            <a:off x="2947491" y="3580391"/>
            <a:ext cx="3586327" cy="2970044"/>
          </a:xfrm>
          <a:prstGeom prst="rect">
            <a:avLst/>
          </a:prstGeom>
          <a:solidFill>
            <a:schemeClr val="bg1">
              <a:lumMod val="85000"/>
            </a:schemeClr>
          </a:solidFill>
        </p:spPr>
        <p:txBody>
          <a:bodyPr wrap="square">
            <a:spAutoFit/>
          </a:bodyPr>
          <a:lstStyle/>
          <a:p>
            <a:r>
              <a:rPr lang="en-US" sz="1100" dirty="0"/>
              <a:t>#*************</a:t>
            </a:r>
            <a:r>
              <a:rPr lang="en-US" sz="1100" dirty="0" smtClean="0"/>
              <a:t>ETX-220A*************</a:t>
            </a:r>
            <a:endParaRPr lang="he-IL" sz="1100" dirty="0"/>
          </a:p>
          <a:p>
            <a:r>
              <a:rPr lang="en-US" sz="1100" dirty="0" smtClean="0"/>
              <a:t>#******</a:t>
            </a:r>
            <a:r>
              <a:rPr lang="en-US" sz="1100" dirty="0" err="1" smtClean="0"/>
              <a:t>Router_Interface</a:t>
            </a:r>
            <a:r>
              <a:rPr lang="en-US" sz="1100" dirty="0" smtClean="0"/>
              <a:t> **************</a:t>
            </a:r>
            <a:r>
              <a:rPr lang="en-US" sz="1100" dirty="0"/>
              <a:t>	</a:t>
            </a:r>
          </a:p>
          <a:p>
            <a:endParaRPr lang="en-US" sz="1100" dirty="0"/>
          </a:p>
          <a:p>
            <a:r>
              <a:rPr lang="en-US" sz="1100" dirty="0"/>
              <a:t>configure</a:t>
            </a:r>
          </a:p>
          <a:p>
            <a:r>
              <a:rPr lang="en-US" sz="1100" dirty="0"/>
              <a:t>        router 1 </a:t>
            </a:r>
          </a:p>
          <a:p>
            <a:r>
              <a:rPr lang="en-US" sz="1100" dirty="0"/>
              <a:t>            name "Router#1" </a:t>
            </a:r>
          </a:p>
          <a:p>
            <a:r>
              <a:rPr lang="en-US" sz="1100" dirty="0"/>
              <a:t>            interface 1 </a:t>
            </a:r>
          </a:p>
          <a:p>
            <a:r>
              <a:rPr lang="en-US" sz="1100" dirty="0"/>
              <a:t>                address </a:t>
            </a:r>
            <a:r>
              <a:rPr lang="en-US" sz="1100" dirty="0" smtClean="0"/>
              <a:t>172.17.195.203/24 </a:t>
            </a:r>
            <a:endParaRPr lang="en-US" sz="1100" dirty="0"/>
          </a:p>
          <a:p>
            <a:r>
              <a:rPr lang="en-US" sz="1100" dirty="0"/>
              <a:t>                bind </a:t>
            </a:r>
            <a:r>
              <a:rPr lang="en-US" sz="1100" dirty="0" err="1"/>
              <a:t>svi</a:t>
            </a:r>
            <a:r>
              <a:rPr lang="en-US" sz="1100" dirty="0"/>
              <a:t> 1 </a:t>
            </a:r>
          </a:p>
          <a:p>
            <a:r>
              <a:rPr lang="en-US" sz="1100" dirty="0"/>
              <a:t>                </a:t>
            </a:r>
            <a:r>
              <a:rPr lang="en-US" sz="1100" dirty="0" err="1"/>
              <a:t>dhcp</a:t>
            </a:r>
            <a:r>
              <a:rPr lang="en-US" sz="1100" dirty="0"/>
              <a:t>-client </a:t>
            </a:r>
          </a:p>
          <a:p>
            <a:r>
              <a:rPr lang="en-US" sz="1100" dirty="0"/>
              <a:t>                    client-id mac </a:t>
            </a:r>
          </a:p>
          <a:p>
            <a:r>
              <a:rPr lang="en-US" sz="1100" dirty="0"/>
              <a:t>                exit</a:t>
            </a:r>
          </a:p>
          <a:p>
            <a:r>
              <a:rPr lang="en-US" sz="1100" dirty="0"/>
              <a:t>                no shutdown </a:t>
            </a:r>
          </a:p>
          <a:p>
            <a:r>
              <a:rPr lang="en-US" sz="1100" dirty="0"/>
              <a:t>            exit</a:t>
            </a:r>
          </a:p>
          <a:p>
            <a:r>
              <a:rPr lang="en-US" sz="1100" dirty="0"/>
              <a:t>            static-route 0.0.0.0/0 address </a:t>
            </a:r>
            <a:r>
              <a:rPr lang="en-US" sz="1100" dirty="0" smtClean="0"/>
              <a:t>172.17.195.1 </a:t>
            </a:r>
            <a:r>
              <a:rPr lang="en-US" sz="1100" dirty="0"/>
              <a:t>metric 1 </a:t>
            </a:r>
          </a:p>
          <a:p>
            <a:r>
              <a:rPr lang="en-US" sz="1100" dirty="0"/>
              <a:t>        exit all</a:t>
            </a:r>
          </a:p>
          <a:p>
            <a:r>
              <a:rPr lang="en-US" sz="1100" dirty="0"/>
              <a:t>		</a:t>
            </a:r>
          </a:p>
        </p:txBody>
      </p:sp>
      <p:sp>
        <p:nvSpPr>
          <p:cNvPr id="7" name="Rounded Rectangle 6"/>
          <p:cNvSpPr/>
          <p:nvPr/>
        </p:nvSpPr>
        <p:spPr bwMode="auto">
          <a:xfrm>
            <a:off x="5317406" y="1253162"/>
            <a:ext cx="3534378" cy="3210003"/>
          </a:xfrm>
          <a:prstGeom prst="round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3" name="Group 12"/>
          <p:cNvGrpSpPr/>
          <p:nvPr/>
        </p:nvGrpSpPr>
        <p:grpSpPr>
          <a:xfrm>
            <a:off x="6570426" y="1285773"/>
            <a:ext cx="1076566" cy="1016323"/>
            <a:chOff x="3149930" y="1887008"/>
            <a:chExt cx="1329574" cy="1118232"/>
          </a:xfrm>
        </p:grpSpPr>
        <p:sp>
          <p:nvSpPr>
            <p:cNvPr id="26" name="Oval 25"/>
            <p:cNvSpPr/>
            <p:nvPr/>
          </p:nvSpPr>
          <p:spPr bwMode="auto">
            <a:xfrm>
              <a:off x="3149930" y="1887008"/>
              <a:ext cx="1329574" cy="1118232"/>
            </a:xfrm>
            <a:prstGeom prst="ellipse">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TextBox 112"/>
            <p:cNvSpPr txBox="1">
              <a:spLocks noChangeArrowheads="1"/>
            </p:cNvSpPr>
            <p:nvPr/>
          </p:nvSpPr>
          <p:spPr bwMode="auto">
            <a:xfrm>
              <a:off x="3377395" y="2062585"/>
              <a:ext cx="949325" cy="695840"/>
            </a:xfrm>
            <a:prstGeom prst="rect">
              <a:avLst/>
            </a:prstGeom>
            <a:noFill/>
            <a:ln w="9525">
              <a:noFill/>
              <a:miter lim="800000"/>
              <a:headEnd/>
              <a:tailEnd/>
            </a:ln>
          </p:spPr>
          <p:txBody>
            <a:bodyPr>
              <a:spAutoFit/>
            </a:bodyPr>
            <a:lstStyle/>
            <a:p>
              <a:pPr algn="ctr"/>
              <a:r>
                <a:rPr lang="en-US" sz="1400" dirty="0" smtClean="0"/>
                <a:t>Bridge 1</a:t>
              </a:r>
              <a:endParaRPr lang="en-US" sz="1400" dirty="0"/>
            </a:p>
          </p:txBody>
        </p:sp>
      </p:grpSp>
      <p:sp>
        <p:nvSpPr>
          <p:cNvPr id="14" name="Flowchart: Direct Access Storage 13"/>
          <p:cNvSpPr/>
          <p:nvPr/>
        </p:nvSpPr>
        <p:spPr bwMode="auto">
          <a:xfrm rot="11054678">
            <a:off x="6452909" y="1461294"/>
            <a:ext cx="286328" cy="225129"/>
          </a:xfrm>
          <a:prstGeom prst="flowChartMagneticDrum">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smtClean="0">
                <a:solidFill>
                  <a:schemeClr val="tx1"/>
                </a:solidFill>
              </a:rPr>
              <a:t>1</a:t>
            </a:r>
            <a:endParaRPr lang="en-US" dirty="0">
              <a:solidFill>
                <a:schemeClr val="tx1"/>
              </a:solidFill>
            </a:endParaRPr>
          </a:p>
        </p:txBody>
      </p:sp>
      <p:sp>
        <p:nvSpPr>
          <p:cNvPr id="15" name="Flowchart: Direct Access Storage 14"/>
          <p:cNvSpPr/>
          <p:nvPr/>
        </p:nvSpPr>
        <p:spPr bwMode="auto">
          <a:xfrm rot="1454087">
            <a:off x="7497441" y="1718632"/>
            <a:ext cx="341993" cy="214932"/>
          </a:xfrm>
          <a:prstGeom prst="flowChartMagneticDrum">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smtClean="0">
                <a:solidFill>
                  <a:schemeClr val="tx1"/>
                </a:solidFill>
              </a:rPr>
              <a:t>4</a:t>
            </a:r>
            <a:endParaRPr lang="en-US" dirty="0">
              <a:solidFill>
                <a:schemeClr val="tx1"/>
              </a:solidFill>
            </a:endParaRPr>
          </a:p>
        </p:txBody>
      </p:sp>
      <p:sp>
        <p:nvSpPr>
          <p:cNvPr id="16" name="Flowchart: Direct Access Storage 15"/>
          <p:cNvSpPr/>
          <p:nvPr/>
        </p:nvSpPr>
        <p:spPr bwMode="auto">
          <a:xfrm rot="8350020">
            <a:off x="6441584" y="1943960"/>
            <a:ext cx="308978" cy="210947"/>
          </a:xfrm>
          <a:prstGeom prst="flowChartMagneticDrum">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smtClean="0">
                <a:solidFill>
                  <a:schemeClr val="tx1"/>
                </a:solidFill>
              </a:rPr>
              <a:t>2</a:t>
            </a:r>
            <a:endParaRPr lang="en-US" dirty="0">
              <a:solidFill>
                <a:schemeClr val="tx1"/>
              </a:solidFill>
            </a:endParaRPr>
          </a:p>
        </p:txBody>
      </p:sp>
      <p:sp>
        <p:nvSpPr>
          <p:cNvPr id="17" name="Flowchart: Direct Access Storage 16"/>
          <p:cNvSpPr/>
          <p:nvPr/>
        </p:nvSpPr>
        <p:spPr bwMode="auto">
          <a:xfrm rot="5152330">
            <a:off x="6997922" y="1993212"/>
            <a:ext cx="356106" cy="554903"/>
          </a:xfrm>
          <a:prstGeom prst="flowChartMagneticDrum">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smtClean="0">
                <a:solidFill>
                  <a:schemeClr val="tx1"/>
                </a:solidFill>
              </a:rPr>
              <a:t>3</a:t>
            </a:r>
            <a:endParaRPr lang="en-US" dirty="0">
              <a:solidFill>
                <a:schemeClr val="tx1"/>
              </a:solidFill>
            </a:endParaRPr>
          </a:p>
        </p:txBody>
      </p:sp>
      <p:sp>
        <p:nvSpPr>
          <p:cNvPr id="34" name="Oval 33"/>
          <p:cNvSpPr/>
          <p:nvPr/>
        </p:nvSpPr>
        <p:spPr bwMode="auto">
          <a:xfrm>
            <a:off x="6632889" y="3685010"/>
            <a:ext cx="1051509" cy="399449"/>
          </a:xfrm>
          <a:prstGeom prst="ellipse">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TextBox 112"/>
          <p:cNvSpPr txBox="1">
            <a:spLocks noChangeArrowheads="1"/>
          </p:cNvSpPr>
          <p:nvPr/>
        </p:nvSpPr>
        <p:spPr bwMode="auto">
          <a:xfrm>
            <a:off x="6764931" y="3776542"/>
            <a:ext cx="837105" cy="307777"/>
          </a:xfrm>
          <a:prstGeom prst="rect">
            <a:avLst/>
          </a:prstGeom>
          <a:noFill/>
          <a:ln w="9525">
            <a:noFill/>
            <a:miter lim="800000"/>
            <a:headEnd/>
            <a:tailEnd/>
          </a:ln>
        </p:spPr>
        <p:txBody>
          <a:bodyPr wrap="square">
            <a:spAutoFit/>
          </a:bodyPr>
          <a:lstStyle/>
          <a:p>
            <a:r>
              <a:rPr lang="en-US" sz="1400" dirty="0" smtClean="0"/>
              <a:t>Router 1</a:t>
            </a:r>
            <a:endParaRPr lang="en-US" sz="1400" dirty="0"/>
          </a:p>
        </p:txBody>
      </p:sp>
      <p:sp>
        <p:nvSpPr>
          <p:cNvPr id="36" name="Rounded Rectangle 35"/>
          <p:cNvSpPr/>
          <p:nvPr/>
        </p:nvSpPr>
        <p:spPr>
          <a:xfrm>
            <a:off x="6719977" y="4136704"/>
            <a:ext cx="927015" cy="261703"/>
          </a:xfrm>
          <a:prstGeom prst="roundRect">
            <a:avLst/>
          </a:prstGeom>
          <a:ln/>
        </p:spPr>
        <p:style>
          <a:lnRef idx="3">
            <a:schemeClr val="lt1"/>
          </a:lnRef>
          <a:fillRef idx="1">
            <a:schemeClr val="dk1"/>
          </a:fillRef>
          <a:effectRef idx="1">
            <a:schemeClr val="dk1"/>
          </a:effectRef>
          <a:fontRef idx="minor">
            <a:schemeClr val="lt1"/>
          </a:fontRef>
        </p:style>
        <p:txBody>
          <a:bodyPr rtlCol="0" anchor="ctr"/>
          <a:lstStyle/>
          <a:p>
            <a:pPr algn="ctr"/>
            <a:r>
              <a:rPr lang="en-US" dirty="0" smtClean="0"/>
              <a:t>MNG</a:t>
            </a:r>
            <a:endParaRPr lang="en-US" dirty="0"/>
          </a:p>
        </p:txBody>
      </p:sp>
      <p:cxnSp>
        <p:nvCxnSpPr>
          <p:cNvPr id="37" name="Straight Connector 36"/>
          <p:cNvCxnSpPr/>
          <p:nvPr/>
        </p:nvCxnSpPr>
        <p:spPr>
          <a:xfrm flipV="1">
            <a:off x="7161168" y="4070766"/>
            <a:ext cx="477" cy="131876"/>
          </a:xfrm>
          <a:prstGeom prst="line">
            <a:avLst/>
          </a:prstGeom>
          <a:ln/>
        </p:spPr>
        <p:style>
          <a:lnRef idx="3">
            <a:schemeClr val="accent4"/>
          </a:lnRef>
          <a:fillRef idx="0">
            <a:schemeClr val="accent4"/>
          </a:fillRef>
          <a:effectRef idx="2">
            <a:schemeClr val="accent4"/>
          </a:effectRef>
          <a:fontRef idx="minor">
            <a:schemeClr val="tx1"/>
          </a:fontRef>
        </p:style>
      </p:cxnSp>
      <p:grpSp>
        <p:nvGrpSpPr>
          <p:cNvPr id="38" name="Group 37"/>
          <p:cNvGrpSpPr/>
          <p:nvPr/>
        </p:nvGrpSpPr>
        <p:grpSpPr>
          <a:xfrm>
            <a:off x="6713921" y="3033193"/>
            <a:ext cx="1023477" cy="369744"/>
            <a:chOff x="7767772" y="2151975"/>
            <a:chExt cx="532621" cy="251856"/>
          </a:xfrm>
        </p:grpSpPr>
        <p:sp>
          <p:nvSpPr>
            <p:cNvPr id="39" name="Flowchart: Direct Access Storage 38"/>
            <p:cNvSpPr/>
            <p:nvPr/>
          </p:nvSpPr>
          <p:spPr bwMode="auto">
            <a:xfrm rot="5660510">
              <a:off x="7880484" y="2045056"/>
              <a:ext cx="246063" cy="471488"/>
            </a:xfrm>
            <a:prstGeom prst="flowChartMagneticDrum">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0" name="TextBox 112"/>
            <p:cNvSpPr txBox="1">
              <a:spLocks noChangeArrowheads="1"/>
            </p:cNvSpPr>
            <p:nvPr/>
          </p:nvSpPr>
          <p:spPr bwMode="auto">
            <a:xfrm>
              <a:off x="7828906" y="2151975"/>
              <a:ext cx="471487" cy="107354"/>
            </a:xfrm>
            <a:prstGeom prst="rect">
              <a:avLst/>
            </a:prstGeom>
            <a:noFill/>
            <a:ln w="9525">
              <a:noFill/>
              <a:miter lim="800000"/>
              <a:headEnd/>
              <a:tailEnd/>
            </a:ln>
          </p:spPr>
          <p:txBody>
            <a:bodyPr>
              <a:spAutoFit/>
            </a:bodyPr>
            <a:lstStyle/>
            <a:p>
              <a:r>
                <a:rPr lang="en-US" sz="1200" b="1" dirty="0" smtClean="0"/>
                <a:t>SVI 1 </a:t>
              </a:r>
              <a:endParaRPr lang="en-US" sz="1200" b="1" dirty="0"/>
            </a:p>
          </p:txBody>
        </p:sp>
      </p:grpSp>
      <p:sp>
        <p:nvSpPr>
          <p:cNvPr id="22" name="Flowchart: Direct Access Storage 21"/>
          <p:cNvSpPr/>
          <p:nvPr/>
        </p:nvSpPr>
        <p:spPr bwMode="auto">
          <a:xfrm rot="16462963">
            <a:off x="6933587" y="3561678"/>
            <a:ext cx="302017" cy="242394"/>
          </a:xfrm>
          <a:prstGeom prst="flowChartMagneticDrum">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smtClean="0">
                <a:solidFill>
                  <a:schemeClr val="tx1"/>
                </a:solidFill>
              </a:rPr>
              <a:t>1</a:t>
            </a:r>
            <a:endParaRPr lang="en-US" dirty="0">
              <a:solidFill>
                <a:schemeClr val="tx1"/>
              </a:solidFill>
            </a:endParaRPr>
          </a:p>
        </p:txBody>
      </p:sp>
      <p:grpSp>
        <p:nvGrpSpPr>
          <p:cNvPr id="24" name="Group 140"/>
          <p:cNvGrpSpPr>
            <a:grpSpLocks/>
          </p:cNvGrpSpPr>
          <p:nvPr/>
        </p:nvGrpSpPr>
        <p:grpSpPr bwMode="auto">
          <a:xfrm>
            <a:off x="8637970" y="1654070"/>
            <a:ext cx="641289" cy="1043520"/>
            <a:chOff x="1003300" y="1917700"/>
            <a:chExt cx="943162" cy="571500"/>
          </a:xfrm>
        </p:grpSpPr>
        <p:sp>
          <p:nvSpPr>
            <p:cNvPr id="25" name="Rounded Rectangle 24"/>
            <p:cNvSpPr/>
            <p:nvPr/>
          </p:nvSpPr>
          <p:spPr>
            <a:xfrm>
              <a:off x="1003300" y="1917700"/>
              <a:ext cx="673100" cy="571500"/>
            </a:xfrm>
            <a:prstGeom prst="roundRect">
              <a:avLst/>
            </a:prstGeom>
            <a:gradFill flip="none" rotWithShape="1">
              <a:gsLst>
                <a:gs pos="0">
                  <a:srgbClr val="FF66FF">
                    <a:tint val="66000"/>
                    <a:satMod val="160000"/>
                  </a:srgbClr>
                </a:gs>
                <a:gs pos="50000">
                  <a:srgbClr val="FF66FF">
                    <a:tint val="44500"/>
                    <a:satMod val="160000"/>
                  </a:srgbClr>
                </a:gs>
                <a:gs pos="100000">
                  <a:srgbClr val="FF66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TextBox 139"/>
            <p:cNvSpPr txBox="1">
              <a:spLocks noChangeArrowheads="1"/>
            </p:cNvSpPr>
            <p:nvPr/>
          </p:nvSpPr>
          <p:spPr bwMode="auto">
            <a:xfrm>
              <a:off x="1070162" y="2030554"/>
              <a:ext cx="876300" cy="151703"/>
            </a:xfrm>
            <a:prstGeom prst="rect">
              <a:avLst/>
            </a:prstGeom>
            <a:noFill/>
            <a:ln w="9525">
              <a:noFill/>
              <a:miter lim="800000"/>
              <a:headEnd/>
              <a:tailEnd/>
            </a:ln>
          </p:spPr>
          <p:txBody>
            <a:bodyPr>
              <a:spAutoFit/>
            </a:bodyPr>
            <a:lstStyle/>
            <a:p>
              <a:r>
                <a:rPr lang="en-US" sz="1200" dirty="0" smtClean="0"/>
                <a:t>1/1</a:t>
              </a:r>
              <a:endParaRPr lang="en-US" sz="1800" dirty="0"/>
            </a:p>
          </p:txBody>
        </p:sp>
      </p:grpSp>
      <p:sp>
        <p:nvSpPr>
          <p:cNvPr id="29" name="Text Box 660"/>
          <p:cNvSpPr txBox="1">
            <a:spLocks noChangeArrowheads="1"/>
          </p:cNvSpPr>
          <p:nvPr/>
        </p:nvSpPr>
        <p:spPr bwMode="auto">
          <a:xfrm rot="16200000">
            <a:off x="8081885" y="2071119"/>
            <a:ext cx="831245" cy="229770"/>
          </a:xfrm>
          <a:prstGeom prst="trapezoid">
            <a:avLst/>
          </a:prstGeom>
          <a:solidFill>
            <a:srgbClr val="FF9900"/>
          </a:solidFill>
          <a:ln w="19050" algn="ctr">
            <a:solidFill>
              <a:schemeClr val="tx1"/>
            </a:solidFill>
            <a:miter lim="800000"/>
            <a:headEnd/>
            <a:tailEnd/>
          </a:ln>
          <a:effectLst/>
        </p:spPr>
        <p:txBody>
          <a:bodyPr lIns="0" rIns="0" anchor="ctr">
            <a:noAutofit/>
          </a:bodyPr>
          <a:lstStyle/>
          <a:p>
            <a:pPr algn="ctr">
              <a:spcBef>
                <a:spcPct val="50000"/>
              </a:spcBef>
            </a:pPr>
            <a:r>
              <a:rPr lang="en-US" sz="1400" b="1" dirty="0" smtClean="0">
                <a:latin typeface="Arial Narrow" pitchFamily="34" charset="0"/>
              </a:rPr>
              <a:t>v4094</a:t>
            </a:r>
            <a:endParaRPr lang="en-US" sz="1400" b="1" dirty="0">
              <a:latin typeface="Arial Narrow" pitchFamily="34" charset="0"/>
            </a:endParaRPr>
          </a:p>
        </p:txBody>
      </p:sp>
      <p:cxnSp>
        <p:nvCxnSpPr>
          <p:cNvPr id="30" name="Straight Arrow Connector 29"/>
          <p:cNvCxnSpPr/>
          <p:nvPr/>
        </p:nvCxnSpPr>
        <p:spPr bwMode="auto">
          <a:xfrm flipV="1">
            <a:off x="7081863" y="3298744"/>
            <a:ext cx="71804" cy="340500"/>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rot="1146137">
            <a:off x="7415396" y="1997265"/>
            <a:ext cx="1066318" cy="253916"/>
          </a:xfrm>
          <a:prstGeom prst="rect">
            <a:avLst/>
          </a:prstGeom>
        </p:spPr>
        <p:txBody>
          <a:bodyPr wrap="none">
            <a:spAutoFit/>
          </a:bodyPr>
          <a:lstStyle/>
          <a:p>
            <a:r>
              <a:rPr lang="en-US" sz="1000" i="1" dirty="0" err="1" smtClean="0">
                <a:solidFill>
                  <a:srgbClr val="0000FF"/>
                </a:solidFill>
                <a:latin typeface="Courier New"/>
              </a:rPr>
              <a:t>Mng_for_CPE</a:t>
            </a:r>
            <a:endParaRPr lang="en-US" sz="1000" i="1" dirty="0">
              <a:solidFill>
                <a:srgbClr val="0000FF"/>
              </a:solidFill>
              <a:latin typeface="Courier New"/>
            </a:endParaRPr>
          </a:p>
        </p:txBody>
      </p:sp>
      <p:sp>
        <p:nvSpPr>
          <p:cNvPr id="44" name="Text Box 660"/>
          <p:cNvSpPr txBox="1">
            <a:spLocks noChangeArrowheads="1"/>
          </p:cNvSpPr>
          <p:nvPr/>
        </p:nvSpPr>
        <p:spPr bwMode="auto">
          <a:xfrm rot="322315">
            <a:off x="6852273" y="2877671"/>
            <a:ext cx="461441" cy="189477"/>
          </a:xfrm>
          <a:prstGeom prst="trapezoid">
            <a:avLst/>
          </a:prstGeom>
          <a:solidFill>
            <a:srgbClr val="FF9900"/>
          </a:solidFill>
          <a:ln w="19050" algn="ctr">
            <a:solidFill>
              <a:schemeClr val="tx1"/>
            </a:solidFill>
            <a:miter lim="800000"/>
            <a:headEnd/>
            <a:tailEnd/>
          </a:ln>
          <a:effectLst/>
        </p:spPr>
        <p:txBody>
          <a:bodyPr lIns="0" rIns="0" anchor="ctr">
            <a:noAutofit/>
          </a:bodyPr>
          <a:lstStyle/>
          <a:p>
            <a:pPr algn="ctr">
              <a:spcBef>
                <a:spcPct val="50000"/>
              </a:spcBef>
            </a:pPr>
            <a:r>
              <a:rPr lang="en-US" sz="1400" b="1" dirty="0" smtClean="0">
                <a:latin typeface="Arial Narrow" pitchFamily="34" charset="0"/>
              </a:rPr>
              <a:t>all</a:t>
            </a:r>
            <a:endParaRPr lang="en-US" sz="1400" b="1" dirty="0">
              <a:latin typeface="Arial Narrow" pitchFamily="34" charset="0"/>
            </a:endParaRPr>
          </a:p>
        </p:txBody>
      </p:sp>
      <p:cxnSp>
        <p:nvCxnSpPr>
          <p:cNvPr id="23" name="Straight Arrow Connector 22"/>
          <p:cNvCxnSpPr/>
          <p:nvPr/>
        </p:nvCxnSpPr>
        <p:spPr bwMode="auto">
          <a:xfrm>
            <a:off x="7752871" y="1871102"/>
            <a:ext cx="633443" cy="277674"/>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2" name="TextBox 112"/>
          <p:cNvSpPr txBox="1">
            <a:spLocks noChangeArrowheads="1"/>
          </p:cNvSpPr>
          <p:nvPr/>
        </p:nvSpPr>
        <p:spPr bwMode="auto">
          <a:xfrm rot="17214102">
            <a:off x="6324215" y="2525251"/>
            <a:ext cx="902063" cy="246221"/>
          </a:xfrm>
          <a:prstGeom prst="rect">
            <a:avLst/>
          </a:prstGeom>
          <a:noFill/>
          <a:ln w="9525">
            <a:noFill/>
            <a:miter lim="800000"/>
            <a:headEnd/>
            <a:tailEnd/>
          </a:ln>
        </p:spPr>
        <p:txBody>
          <a:bodyPr wrap="square">
            <a:spAutoFit/>
          </a:bodyPr>
          <a:lstStyle/>
          <a:p>
            <a:r>
              <a:rPr lang="en-US" sz="1000" i="1" dirty="0" smtClean="0">
                <a:solidFill>
                  <a:srgbClr val="0000FF"/>
                </a:solidFill>
                <a:latin typeface="Courier New"/>
              </a:rPr>
              <a:t>mng_svi_1</a:t>
            </a:r>
            <a:endParaRPr lang="en-US" sz="1000" i="1" dirty="0">
              <a:solidFill>
                <a:srgbClr val="0000FF"/>
              </a:solidFill>
              <a:latin typeface="Courier New"/>
            </a:endParaRPr>
          </a:p>
        </p:txBody>
      </p:sp>
      <p:sp>
        <p:nvSpPr>
          <p:cNvPr id="60" name="TextBox 112"/>
          <p:cNvSpPr txBox="1">
            <a:spLocks noChangeArrowheads="1"/>
          </p:cNvSpPr>
          <p:nvPr/>
        </p:nvSpPr>
        <p:spPr bwMode="auto">
          <a:xfrm>
            <a:off x="5383746" y="3282765"/>
            <a:ext cx="1061223" cy="400110"/>
          </a:xfrm>
          <a:prstGeom prst="rect">
            <a:avLst/>
          </a:prstGeom>
          <a:solidFill>
            <a:srgbClr val="F8EDEC"/>
          </a:solidFill>
          <a:ln w="9525">
            <a:noFill/>
            <a:miter lim="800000"/>
            <a:headEnd/>
            <a:tailEnd/>
          </a:ln>
        </p:spPr>
        <p:txBody>
          <a:bodyPr wrap="square">
            <a:spAutoFit/>
          </a:bodyPr>
          <a:lstStyle/>
          <a:p>
            <a:pPr algn="ctr"/>
            <a:r>
              <a:rPr lang="en-US" sz="1000" b="1" dirty="0" smtClean="0"/>
              <a:t>Interface 1 IP 172.17.195.203</a:t>
            </a:r>
            <a:endParaRPr lang="en-US" sz="1000" b="1" dirty="0"/>
          </a:p>
        </p:txBody>
      </p:sp>
      <p:cxnSp>
        <p:nvCxnSpPr>
          <p:cNvPr id="61" name="Straight Arrow Connector 60"/>
          <p:cNvCxnSpPr>
            <a:stCxn id="60" idx="3"/>
            <a:endCxn id="22" idx="0"/>
          </p:cNvCxnSpPr>
          <p:nvPr/>
        </p:nvCxnSpPr>
        <p:spPr>
          <a:xfrm>
            <a:off x="6444969" y="3482820"/>
            <a:ext cx="518784" cy="190793"/>
          </a:xfrm>
          <a:prstGeom prst="straightConnector1">
            <a:avLst/>
          </a:prstGeom>
          <a:ln w="19050">
            <a:solidFill>
              <a:srgbClr val="4D4948"/>
            </a:solidFill>
            <a:tailEnd type="arrow"/>
          </a:ln>
        </p:spPr>
        <p:style>
          <a:lnRef idx="1">
            <a:schemeClr val="accent1"/>
          </a:lnRef>
          <a:fillRef idx="0">
            <a:schemeClr val="accent1"/>
          </a:fillRef>
          <a:effectRef idx="0">
            <a:schemeClr val="accent1"/>
          </a:effectRef>
          <a:fontRef idx="minor">
            <a:schemeClr val="tx1"/>
          </a:fontRef>
        </p:style>
      </p:cxnSp>
      <p:sp>
        <p:nvSpPr>
          <p:cNvPr id="46" name="TextBox 112"/>
          <p:cNvSpPr txBox="1">
            <a:spLocks noChangeArrowheads="1"/>
          </p:cNvSpPr>
          <p:nvPr/>
        </p:nvSpPr>
        <p:spPr bwMode="auto">
          <a:xfrm>
            <a:off x="7523282" y="1213874"/>
            <a:ext cx="1132058" cy="277710"/>
          </a:xfrm>
          <a:prstGeom prst="rect">
            <a:avLst/>
          </a:prstGeom>
          <a:noFill/>
          <a:ln w="9525">
            <a:noFill/>
            <a:miter lim="800000"/>
            <a:headEnd/>
            <a:tailEnd/>
          </a:ln>
        </p:spPr>
        <p:txBody>
          <a:bodyPr>
            <a:spAutoFit/>
          </a:bodyPr>
          <a:lstStyle/>
          <a:p>
            <a:r>
              <a:rPr lang="en-US" sz="1800" dirty="0" smtClean="0"/>
              <a:t>ETX-220A</a:t>
            </a:r>
            <a:endParaRPr lang="en-US" sz="1800" dirty="0"/>
          </a:p>
        </p:txBody>
      </p:sp>
      <p:cxnSp>
        <p:nvCxnSpPr>
          <p:cNvPr id="47" name="Straight Arrow Connector 46"/>
          <p:cNvCxnSpPr>
            <a:stCxn id="17" idx="3"/>
          </p:cNvCxnSpPr>
          <p:nvPr/>
        </p:nvCxnSpPr>
        <p:spPr bwMode="auto">
          <a:xfrm flipH="1">
            <a:off x="7066462" y="2329861"/>
            <a:ext cx="113785" cy="588574"/>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054962392"/>
      </p:ext>
    </p:extLst>
  </p:cSld>
  <p:clrMapOvr>
    <a:masterClrMapping/>
  </p:clrMapOvr>
  <p:transition>
    <p:fade/>
  </p:transition>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TWAMP Statistic Results</a:t>
            </a:r>
          </a:p>
        </p:txBody>
      </p:sp>
      <p:sp>
        <p:nvSpPr>
          <p:cNvPr id="3" name="Text Placeholder 2"/>
          <p:cNvSpPr>
            <a:spLocks noGrp="1"/>
          </p:cNvSpPr>
          <p:nvPr>
            <p:ph type="body" sz="quarter" idx="10"/>
          </p:nvPr>
        </p:nvSpPr>
        <p:spPr/>
        <p:txBody>
          <a:bodyPr/>
          <a:lstStyle/>
          <a:p>
            <a:endParaRPr lang="en-US"/>
          </a:p>
        </p:txBody>
      </p:sp>
      <p:sp>
        <p:nvSpPr>
          <p:cNvPr id="4" name="Line Callout 2 3"/>
          <p:cNvSpPr/>
          <p:nvPr/>
        </p:nvSpPr>
        <p:spPr>
          <a:xfrm>
            <a:off x="0" y="1188644"/>
            <a:ext cx="7708307" cy="742706"/>
          </a:xfrm>
          <a:prstGeom prst="borderCallout2">
            <a:avLst>
              <a:gd name="adj1" fmla="val 24385"/>
              <a:gd name="adj2" fmla="val 99987"/>
              <a:gd name="adj3" fmla="val 24902"/>
              <a:gd name="adj4" fmla="val 107416"/>
              <a:gd name="adj5" fmla="val 126116"/>
              <a:gd name="adj6" fmla="val 110057"/>
            </a:avLst>
          </a:prstGeom>
          <a:solidFill>
            <a:srgbClr val="F29400"/>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On each one of the parameters in the table – the user is able click on the (         ) – graph icon. This will redirect the web browser to new tab, and will </a:t>
            </a:r>
            <a:r>
              <a:rPr lang="en-US" sz="1600" dirty="0" smtClean="0">
                <a:solidFill>
                  <a:schemeClr val="tx1"/>
                </a:solidFill>
              </a:rPr>
              <a:t>display a </a:t>
            </a:r>
            <a:r>
              <a:rPr lang="en-US" sz="1600" dirty="0">
                <a:solidFill>
                  <a:schemeClr val="tx1"/>
                </a:solidFill>
              </a:rPr>
              <a:t>graphical form</a:t>
            </a:r>
          </a:p>
          <a:p>
            <a:r>
              <a:rPr lang="en-US" sz="1600" dirty="0" smtClean="0">
                <a:solidFill>
                  <a:schemeClr val="tx1"/>
                </a:solidFill>
              </a:rPr>
              <a:t>of the </a:t>
            </a:r>
            <a:r>
              <a:rPr lang="en-US" sz="1600" dirty="0">
                <a:solidFill>
                  <a:schemeClr val="tx1"/>
                </a:solidFill>
              </a:rPr>
              <a:t>measured </a:t>
            </a:r>
            <a:r>
              <a:rPr lang="en-US" sz="1600" dirty="0" smtClean="0">
                <a:solidFill>
                  <a:schemeClr val="tx1"/>
                </a:solidFill>
              </a:rPr>
              <a:t>parameter</a:t>
            </a:r>
          </a:p>
        </p:txBody>
      </p:sp>
      <p:pic>
        <p:nvPicPr>
          <p:cNvPr id="5" name="Picture 4"/>
          <p:cNvPicPr/>
          <p:nvPr/>
        </p:nvPicPr>
        <p:blipFill rotWithShape="1">
          <a:blip r:embed="rId2" cstate="print">
            <a:extLst>
              <a:ext uri="{28A0092B-C50C-407E-A947-70E740481C1C}">
                <a14:useLocalDpi xmlns:a14="http://schemas.microsoft.com/office/drawing/2010/main" xmlns="" val="0"/>
              </a:ext>
            </a:extLst>
          </a:blip>
          <a:srcRect r="462"/>
          <a:stretch/>
        </p:blipFill>
        <p:spPr>
          <a:xfrm>
            <a:off x="136733" y="2170635"/>
            <a:ext cx="8904718" cy="4324172"/>
          </a:xfrm>
          <a:prstGeom prst="rect">
            <a:avLst/>
          </a:prstGeom>
          <a:ln>
            <a:noFill/>
          </a:ln>
          <a:effectLst>
            <a:outerShdw blurRad="292100" dist="139700" dir="2700000" algn="tl" rotWithShape="0">
              <a:srgbClr val="333333">
                <a:alpha val="65000"/>
              </a:srgbClr>
            </a:outerShdw>
          </a:effectLst>
        </p:spPr>
      </p:pic>
      <p:pic>
        <p:nvPicPr>
          <p:cNvPr id="6" name="Picture 5"/>
          <p:cNvPicPr/>
          <p:nvPr/>
        </p:nvPicPr>
        <p:blipFill>
          <a:blip r:embed="rId3" cstate="print">
            <a:extLst>
              <a:ext uri="{28A0092B-C50C-407E-A947-70E740481C1C}">
                <a14:useLocalDpi xmlns:a14="http://schemas.microsoft.com/office/drawing/2010/main" xmlns="" val="0"/>
              </a:ext>
            </a:extLst>
          </a:blip>
          <a:stretch>
            <a:fillRect/>
          </a:stretch>
        </p:blipFill>
        <p:spPr>
          <a:xfrm>
            <a:off x="6198502" y="1191101"/>
            <a:ext cx="373214" cy="250320"/>
          </a:xfrm>
          <a:prstGeom prst="rect">
            <a:avLst/>
          </a:prstGeom>
        </p:spPr>
      </p:pic>
    </p:spTree>
    <p:extLst>
      <p:ext uri="{BB962C8B-B14F-4D97-AF65-F5344CB8AC3E}">
        <p14:creationId xmlns:p14="http://schemas.microsoft.com/office/powerpoint/2010/main" xmlns="" val="2448272830"/>
      </p:ext>
    </p:extLst>
  </p:cSld>
  <p:clrMapOvr>
    <a:masterClrMapping/>
  </p:clrMapOvr>
  <p:transition>
    <p:fade/>
  </p:transition>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 The configuration - Success Criteria</a:t>
            </a:r>
            <a:endParaRPr lang="en-US" dirty="0"/>
          </a:p>
        </p:txBody>
      </p:sp>
      <p:sp>
        <p:nvSpPr>
          <p:cNvPr id="3" name="Text Placeholder 2"/>
          <p:cNvSpPr>
            <a:spLocks noGrp="1"/>
          </p:cNvSpPr>
          <p:nvPr>
            <p:ph type="body" sz="quarter" idx="10"/>
          </p:nvPr>
        </p:nvSpPr>
        <p:spPr/>
        <p:txBody>
          <a:bodyPr/>
          <a:lstStyle/>
          <a:p>
            <a:pPr lvl="0"/>
            <a:r>
              <a:rPr lang="en-US" dirty="0"/>
              <a:t>Simultaneously transmit flows according to the traffic description for 1min</a:t>
            </a:r>
          </a:p>
          <a:p>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xmlns="" val="3770882005"/>
              </p:ext>
            </p:extLst>
          </p:nvPr>
        </p:nvGraphicFramePr>
        <p:xfrm>
          <a:off x="361378" y="2230365"/>
          <a:ext cx="8442288" cy="2331168"/>
        </p:xfrm>
        <a:graphic>
          <a:graphicData uri="http://schemas.openxmlformats.org/drawingml/2006/table">
            <a:tbl>
              <a:tblPr firstRow="1" firstCol="1" bandRow="1">
                <a:tableStyleId>{85BE263C-DBD7-4A20-BB59-AAB30ACAA65A}</a:tableStyleId>
              </a:tblPr>
              <a:tblGrid>
                <a:gridCol w="5116784"/>
                <a:gridCol w="3325504"/>
              </a:tblGrid>
              <a:tr h="388413">
                <a:tc>
                  <a:txBody>
                    <a:bodyPr/>
                    <a:lstStyle/>
                    <a:p>
                      <a:pPr marL="0" marR="0">
                        <a:spcBef>
                          <a:spcPts val="300"/>
                        </a:spcBef>
                        <a:spcAft>
                          <a:spcPts val="300"/>
                        </a:spcAft>
                      </a:pPr>
                      <a:r>
                        <a:rPr lang="en-US" sz="2400" dirty="0">
                          <a:effectLst/>
                        </a:rPr>
                        <a:t>Traffic</a:t>
                      </a:r>
                      <a:endParaRPr lang="en-US" sz="2400" b="1"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spcBef>
                          <a:spcPts val="300"/>
                        </a:spcBef>
                        <a:spcAft>
                          <a:spcPts val="300"/>
                        </a:spcAft>
                      </a:pPr>
                      <a:r>
                        <a:rPr lang="en-US" sz="2400" dirty="0">
                          <a:effectLst/>
                        </a:rPr>
                        <a:t>Expected Results</a:t>
                      </a:r>
                      <a:endParaRPr lang="en-US" sz="2400" b="1"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r>
              <a:tr h="647355">
                <a:tc>
                  <a:txBody>
                    <a:bodyPr/>
                    <a:lstStyle/>
                    <a:p>
                      <a:pPr marL="0" marR="0">
                        <a:spcBef>
                          <a:spcPts val="300"/>
                        </a:spcBef>
                        <a:spcAft>
                          <a:spcPts val="300"/>
                        </a:spcAft>
                        <a:tabLst>
                          <a:tab pos="180340" algn="l"/>
                        </a:tabLst>
                      </a:pPr>
                      <a:r>
                        <a:rPr lang="en-US" sz="1600" dirty="0">
                          <a:effectLst/>
                        </a:rPr>
                        <a:t>S1) 100Mbps, 1500B, A -&gt; Z, [Ethernet 0800][802.1Q][IPv4]</a:t>
                      </a:r>
                      <a:endParaRPr lang="en-US" sz="20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spcBef>
                          <a:spcPts val="300"/>
                        </a:spcBef>
                        <a:spcAft>
                          <a:spcPts val="300"/>
                        </a:spcAft>
                        <a:tabLst>
                          <a:tab pos="180340" algn="l"/>
                        </a:tabLst>
                      </a:pPr>
                      <a:r>
                        <a:rPr lang="en-US" sz="1600" dirty="0">
                          <a:effectLst/>
                        </a:rPr>
                        <a:t>S1) Total RX RATE at Z-End is 10M</a:t>
                      </a:r>
                      <a:endParaRPr lang="en-US" sz="20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r>
              <a:tr h="1132872">
                <a:tc>
                  <a:txBody>
                    <a:bodyPr/>
                    <a:lstStyle/>
                    <a:p>
                      <a:pPr marL="0" marR="0">
                        <a:spcBef>
                          <a:spcPts val="300"/>
                        </a:spcBef>
                        <a:spcAft>
                          <a:spcPts val="300"/>
                        </a:spcAft>
                        <a:tabLst>
                          <a:tab pos="180340" algn="l"/>
                        </a:tabLst>
                      </a:pPr>
                      <a:r>
                        <a:rPr lang="en-US" sz="1600" dirty="0">
                          <a:effectLst/>
                        </a:rPr>
                        <a:t>S1) 100Mbps, 1500B, Z -&gt; A, [Ethernet 8100][802.1Q][IPv4]</a:t>
                      </a:r>
                      <a:endParaRPr lang="en-US" sz="20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spcBef>
                          <a:spcPts val="300"/>
                        </a:spcBef>
                        <a:spcAft>
                          <a:spcPts val="300"/>
                        </a:spcAft>
                        <a:tabLst>
                          <a:tab pos="180340" algn="l"/>
                        </a:tabLst>
                      </a:pPr>
                      <a:r>
                        <a:rPr lang="en-US" sz="1600" dirty="0">
                          <a:effectLst/>
                        </a:rPr>
                        <a:t>S1) Total RX RATE at A-End is </a:t>
                      </a:r>
                      <a:r>
                        <a:rPr lang="en-US" sz="1600" dirty="0" smtClean="0">
                          <a:effectLst/>
                        </a:rPr>
                        <a:t>15M</a:t>
                      </a:r>
                      <a:r>
                        <a:rPr lang="en-US" sz="1600" dirty="0">
                          <a:effectLst/>
                        </a:rPr>
                        <a:t>, 0 Packet loss</a:t>
                      </a:r>
                      <a:endParaRPr lang="en-US" sz="2000" dirty="0">
                        <a:effectLst/>
                      </a:endParaRPr>
                    </a:p>
                    <a:p>
                      <a:pPr marL="0" marR="0">
                        <a:spcBef>
                          <a:spcPts val="300"/>
                        </a:spcBef>
                        <a:spcAft>
                          <a:spcPts val="300"/>
                        </a:spcAft>
                        <a:tabLst>
                          <a:tab pos="180340" algn="l"/>
                        </a:tabLst>
                      </a:pPr>
                      <a:r>
                        <a:rPr lang="en-US" sz="1600" dirty="0" smtClean="0">
                          <a:effectLst/>
                        </a:rPr>
                        <a:t>Since there is no </a:t>
                      </a:r>
                      <a:r>
                        <a:rPr lang="en-US" sz="1600" dirty="0" err="1">
                          <a:effectLst/>
                        </a:rPr>
                        <a:t>policer</a:t>
                      </a:r>
                      <a:r>
                        <a:rPr lang="en-US" sz="1600" dirty="0">
                          <a:effectLst/>
                        </a:rPr>
                        <a:t> configured in the </a:t>
                      </a:r>
                      <a:r>
                        <a:rPr lang="en-US" sz="1600" dirty="0" err="1" smtClean="0">
                          <a:effectLst/>
                        </a:rPr>
                        <a:t>MiNID</a:t>
                      </a:r>
                      <a:r>
                        <a:rPr lang="en-US" sz="1600" baseline="0" dirty="0" smtClean="0">
                          <a:effectLst/>
                        </a:rPr>
                        <a:t> the expected result is limited due</a:t>
                      </a:r>
                      <a:r>
                        <a:rPr lang="en-US" sz="1600" dirty="0" smtClean="0">
                          <a:effectLst/>
                        </a:rPr>
                        <a:t> to the VF performance</a:t>
                      </a:r>
                      <a:endParaRPr lang="en-US" sz="20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xmlns="" val="1710945823"/>
              </p:ext>
            </p:extLst>
          </p:nvPr>
        </p:nvGraphicFramePr>
        <p:xfrm>
          <a:off x="361378" y="4797481"/>
          <a:ext cx="8442288" cy="1831363"/>
        </p:xfrm>
        <a:graphic>
          <a:graphicData uri="http://schemas.openxmlformats.org/drawingml/2006/table">
            <a:tbl>
              <a:tblPr firstRow="1" firstCol="1" bandRow="1">
                <a:tableStyleId>{85BE263C-DBD7-4A20-BB59-AAB30ACAA65A}</a:tableStyleId>
              </a:tblPr>
              <a:tblGrid>
                <a:gridCol w="2686622"/>
                <a:gridCol w="5755666"/>
              </a:tblGrid>
              <a:tr h="627403">
                <a:tc>
                  <a:txBody>
                    <a:bodyPr/>
                    <a:lstStyle/>
                    <a:p>
                      <a:pPr marL="0" marR="0">
                        <a:spcBef>
                          <a:spcPts val="300"/>
                        </a:spcBef>
                        <a:spcAft>
                          <a:spcPts val="300"/>
                        </a:spcAft>
                      </a:pPr>
                      <a:r>
                        <a:rPr lang="en-US" sz="1800" dirty="0" smtClean="0">
                          <a:effectLst/>
                        </a:rPr>
                        <a:t>OAM TWAMP</a:t>
                      </a:r>
                      <a:endParaRPr lang="en-US" sz="1800" b="1"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spcBef>
                          <a:spcPts val="300"/>
                        </a:spcBef>
                        <a:spcAft>
                          <a:spcPts val="300"/>
                        </a:spcAft>
                      </a:pPr>
                      <a:r>
                        <a:rPr lang="en-US" sz="1800" dirty="0">
                          <a:effectLst/>
                        </a:rPr>
                        <a:t>Expected Results</a:t>
                      </a:r>
                      <a:endParaRPr lang="en-US" sz="1800" b="1"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r>
              <a:tr h="522835">
                <a:tc>
                  <a:txBody>
                    <a:bodyPr/>
                    <a:lstStyle/>
                    <a:p>
                      <a:pPr marL="0" marR="0">
                        <a:spcBef>
                          <a:spcPts val="300"/>
                        </a:spcBef>
                        <a:spcAft>
                          <a:spcPts val="300"/>
                        </a:spcAft>
                        <a:tabLst>
                          <a:tab pos="180340" algn="l"/>
                        </a:tabLst>
                      </a:pPr>
                      <a:r>
                        <a:rPr lang="en-US" sz="1200" dirty="0">
                          <a:effectLst/>
                        </a:rPr>
                        <a:t>Check that </a:t>
                      </a:r>
                      <a:r>
                        <a:rPr lang="en-US" sz="1200" dirty="0" smtClean="0">
                          <a:effectLst/>
                        </a:rPr>
                        <a:t>the</a:t>
                      </a:r>
                      <a:r>
                        <a:rPr lang="en-US" sz="1200" baseline="0" dirty="0" smtClean="0">
                          <a:effectLst/>
                        </a:rPr>
                        <a:t> TX and the RX are equal</a:t>
                      </a:r>
                      <a:endParaRPr lang="en-US" sz="16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spcBef>
                          <a:spcPts val="300"/>
                        </a:spcBef>
                        <a:spcAft>
                          <a:spcPts val="300"/>
                        </a:spcAft>
                        <a:tabLst>
                          <a:tab pos="180340" algn="l"/>
                        </a:tabLst>
                      </a:pPr>
                      <a:r>
                        <a:rPr lang="en-US" sz="1600" dirty="0" smtClean="0">
                          <a:effectLst/>
                          <a:latin typeface="Calibri" panose="020F0502020204030204" pitchFamily="34" charset="0"/>
                          <a:ea typeface="Times New Roman" panose="02020603050405020304" pitchFamily="18" charset="0"/>
                          <a:cs typeface="Arial" panose="020B0604020202020204" pitchFamily="34" charset="0"/>
                        </a:rPr>
                        <a:t>TX</a:t>
                      </a:r>
                      <a:r>
                        <a:rPr lang="en-US" sz="1600" baseline="0" dirty="0" smtClean="0">
                          <a:effectLst/>
                          <a:latin typeface="Calibri" panose="020F0502020204030204" pitchFamily="34" charset="0"/>
                          <a:ea typeface="Times New Roman" panose="02020603050405020304" pitchFamily="18" charset="0"/>
                          <a:cs typeface="Arial" panose="020B0604020202020204" pitchFamily="34" charset="0"/>
                        </a:rPr>
                        <a:t> = RX</a:t>
                      </a:r>
                    </a:p>
                    <a:p>
                      <a:pPr marL="0" marR="0">
                        <a:spcBef>
                          <a:spcPts val="300"/>
                        </a:spcBef>
                        <a:spcAft>
                          <a:spcPts val="300"/>
                        </a:spcAft>
                        <a:tabLst>
                          <a:tab pos="180340" algn="l"/>
                        </a:tabLst>
                      </a:pPr>
                      <a:endParaRPr lang="en-US" sz="1600" baseline="0" dirty="0" smtClean="0">
                        <a:effectLst/>
                        <a:latin typeface="Calibri" panose="020F0502020204030204" pitchFamily="34" charset="0"/>
                        <a:ea typeface="Times New Roman" panose="02020603050405020304" pitchFamily="18" charset="0"/>
                        <a:cs typeface="Arial" panose="020B0604020202020204" pitchFamily="34" charset="0"/>
                      </a:endParaRPr>
                    </a:p>
                    <a:p>
                      <a:pPr marL="0" marR="0">
                        <a:spcBef>
                          <a:spcPts val="300"/>
                        </a:spcBef>
                        <a:spcAft>
                          <a:spcPts val="300"/>
                        </a:spcAft>
                        <a:tabLst>
                          <a:tab pos="180340" algn="l"/>
                        </a:tabLst>
                      </a:pPr>
                      <a:endParaRPr lang="en-US" sz="1600" baseline="0" dirty="0" smtClean="0">
                        <a:effectLst/>
                        <a:latin typeface="Calibri" panose="020F0502020204030204" pitchFamily="34" charset="0"/>
                        <a:ea typeface="Times New Roman" panose="02020603050405020304" pitchFamily="18" charset="0"/>
                        <a:cs typeface="Arial" panose="020B0604020202020204" pitchFamily="34" charset="0"/>
                      </a:endParaRPr>
                    </a:p>
                    <a:p>
                      <a:pPr marL="0" marR="0">
                        <a:spcBef>
                          <a:spcPts val="300"/>
                        </a:spcBef>
                        <a:spcAft>
                          <a:spcPts val="300"/>
                        </a:spcAft>
                        <a:tabLst>
                          <a:tab pos="180340" algn="l"/>
                        </a:tabLst>
                      </a:pPr>
                      <a:endParaRPr lang="en-US" sz="1600" baseline="0" dirty="0" smtClean="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r>
            </a:tbl>
          </a:graphicData>
        </a:graphic>
      </p:graphicFrame>
      <p:sp>
        <p:nvSpPr>
          <p:cNvPr id="8" name="Rectangle 7"/>
          <p:cNvSpPr/>
          <p:nvPr/>
        </p:nvSpPr>
        <p:spPr>
          <a:xfrm>
            <a:off x="3943341" y="5140122"/>
            <a:ext cx="4860325" cy="1469633"/>
          </a:xfrm>
          <a:prstGeom prst="rect">
            <a:avLst/>
          </a:prstGeom>
          <a:solidFill>
            <a:schemeClr val="bg1">
              <a:lumMod val="85000"/>
            </a:schemeClr>
          </a:solidFill>
        </p:spPr>
        <p:txBody>
          <a:bodyPr wrap="square">
            <a:spAutoFit/>
          </a:bodyPr>
          <a:lstStyle/>
          <a:p>
            <a:pPr>
              <a:spcBef>
                <a:spcPts val="300"/>
              </a:spcBef>
              <a:tabLst>
                <a:tab pos="1710690" algn="l"/>
                <a:tab pos="2160270" algn="l"/>
                <a:tab pos="4140835" algn="l"/>
              </a:tabLst>
            </a:pPr>
            <a:r>
              <a:rPr lang="en-US" sz="800" b="1" dirty="0">
                <a:latin typeface="Courier New" panose="02070309020205020404" pitchFamily="49" charset="0"/>
                <a:ea typeface="MS UI Gothic" panose="020B0600070205080204" pitchFamily="34" charset="-128"/>
              </a:rPr>
              <a:t>IPPM Type                  : TWAMP Light</a:t>
            </a:r>
          </a:p>
          <a:p>
            <a:pPr>
              <a:spcBef>
                <a:spcPts val="300"/>
              </a:spcBef>
              <a:tabLst>
                <a:tab pos="1710690" algn="l"/>
                <a:tab pos="2160270" algn="l"/>
                <a:tab pos="4140835" algn="l"/>
              </a:tabLst>
            </a:pPr>
            <a:r>
              <a:rPr lang="en-US" sz="800" b="1" dirty="0">
                <a:latin typeface="Courier New" panose="02070309020205020404" pitchFamily="49" charset="0"/>
                <a:ea typeface="MS UI Gothic" panose="020B0600070205080204" pitchFamily="34" charset="-128"/>
              </a:rPr>
              <a:t>Activation Mode            : Continuous</a:t>
            </a:r>
          </a:p>
          <a:p>
            <a:pPr>
              <a:spcBef>
                <a:spcPts val="300"/>
              </a:spcBef>
              <a:tabLst>
                <a:tab pos="1710690" algn="l"/>
                <a:tab pos="2160270" algn="l"/>
                <a:tab pos="4140835" algn="l"/>
              </a:tabLst>
            </a:pPr>
            <a:r>
              <a:rPr lang="en-US" sz="800" b="1" dirty="0">
                <a:latin typeface="Courier New" panose="02070309020205020404" pitchFamily="49" charset="0"/>
                <a:ea typeface="MS UI Gothic" panose="020B0600070205080204" pitchFamily="34" charset="-128"/>
              </a:rPr>
              <a:t>Calculation Mode           : round-trip</a:t>
            </a:r>
          </a:p>
          <a:p>
            <a:pPr>
              <a:spcBef>
                <a:spcPts val="300"/>
              </a:spcBef>
              <a:tabLst>
                <a:tab pos="1710690" algn="l"/>
                <a:tab pos="2160270" algn="l"/>
                <a:tab pos="4140835" algn="l"/>
              </a:tabLst>
            </a:pPr>
            <a:r>
              <a:rPr lang="en-US" sz="800" b="1" dirty="0">
                <a:latin typeface="Courier New" panose="02070309020205020404" pitchFamily="49" charset="0"/>
                <a:ea typeface="MS UI Gothic" panose="020B0600070205080204" pitchFamily="34" charset="-128"/>
              </a:rPr>
              <a:t>Start Time                 : 1970-01-01 06:28:48</a:t>
            </a:r>
          </a:p>
          <a:p>
            <a:pPr>
              <a:spcBef>
                <a:spcPts val="300"/>
              </a:spcBef>
              <a:tabLst>
                <a:tab pos="1710690" algn="l"/>
                <a:tab pos="2160270" algn="l"/>
                <a:tab pos="4140835" algn="l"/>
              </a:tabLst>
            </a:pPr>
            <a:r>
              <a:rPr lang="en-US" sz="800" b="1" dirty="0">
                <a:latin typeface="Courier New" panose="02070309020205020404" pitchFamily="49" charset="0"/>
                <a:ea typeface="MS UI Gothic" panose="020B0600070205080204" pitchFamily="34" charset="-128"/>
              </a:rPr>
              <a:t> </a:t>
            </a:r>
          </a:p>
          <a:p>
            <a:pPr>
              <a:spcBef>
                <a:spcPts val="300"/>
              </a:spcBef>
              <a:tabLst>
                <a:tab pos="1710690" algn="l"/>
                <a:tab pos="2160270" algn="l"/>
                <a:tab pos="4140835" algn="l"/>
              </a:tabLst>
            </a:pPr>
            <a:r>
              <a:rPr lang="en-US" sz="800" b="1" dirty="0">
                <a:latin typeface="Courier New" panose="02070309020205020404" pitchFamily="49" charset="0"/>
                <a:ea typeface="MS UI Gothic" panose="020B0600070205080204" pitchFamily="34" charset="-128"/>
              </a:rPr>
              <a:t>Controller Test Name      Peer UDP    Status         </a:t>
            </a:r>
            <a:r>
              <a:rPr lang="en-US" sz="800" b="1" dirty="0" err="1">
                <a:latin typeface="Courier New" panose="02070309020205020404" pitchFamily="49" charset="0"/>
                <a:ea typeface="MS UI Gothic" panose="020B0600070205080204" pitchFamily="34" charset="-128"/>
              </a:rPr>
              <a:t>Tx</a:t>
            </a:r>
            <a:r>
              <a:rPr lang="en-US" sz="800" b="1" dirty="0">
                <a:latin typeface="Courier New" panose="02070309020205020404" pitchFamily="49" charset="0"/>
                <a:ea typeface="MS UI Gothic" panose="020B0600070205080204" pitchFamily="34" charset="-128"/>
              </a:rPr>
              <a:t> Packets     Rx Packets</a:t>
            </a:r>
          </a:p>
          <a:p>
            <a:pPr>
              <a:spcBef>
                <a:spcPts val="300"/>
              </a:spcBef>
              <a:tabLst>
                <a:tab pos="1710690" algn="l"/>
                <a:tab pos="2160270" algn="l"/>
                <a:tab pos="4140835" algn="l"/>
              </a:tabLst>
            </a:pPr>
            <a:r>
              <a:rPr lang="en-US" sz="800" b="1" dirty="0">
                <a:latin typeface="Courier New" panose="02070309020205020404" pitchFamily="49" charset="0"/>
                <a:ea typeface="MS UI Gothic" panose="020B0600070205080204" pitchFamily="34" charset="-128"/>
              </a:rPr>
              <a:t>-----------------------------------------------------------------------------</a:t>
            </a:r>
          </a:p>
          <a:p>
            <a:pPr>
              <a:spcBef>
                <a:spcPts val="300"/>
              </a:spcBef>
              <a:tabLst>
                <a:tab pos="1710690" algn="l"/>
                <a:tab pos="2160270" algn="l"/>
                <a:tab pos="4140835" algn="l"/>
              </a:tabLst>
            </a:pPr>
            <a:r>
              <a:rPr lang="en-US" sz="800" b="1" dirty="0">
                <a:latin typeface="Courier New" panose="02070309020205020404" pitchFamily="49" charset="0"/>
                <a:ea typeface="MS UI Gothic" panose="020B0600070205080204" pitchFamily="34" charset="-128"/>
              </a:rPr>
              <a:t>1                         500         In Progress    277            277</a:t>
            </a:r>
            <a:endParaRPr lang="en-US" sz="800" b="1" dirty="0">
              <a:effectLst/>
              <a:latin typeface="Courier New" panose="02070309020205020404" pitchFamily="49" charset="0"/>
              <a:ea typeface="MS UI Gothic" panose="020B0600070205080204" pitchFamily="34" charset="-128"/>
            </a:endParaRPr>
          </a:p>
        </p:txBody>
      </p:sp>
    </p:spTree>
    <p:extLst>
      <p:ext uri="{BB962C8B-B14F-4D97-AF65-F5344CB8AC3E}">
        <p14:creationId xmlns:p14="http://schemas.microsoft.com/office/powerpoint/2010/main" xmlns="" val="1835387383"/>
      </p:ext>
    </p:extLst>
  </p:cSld>
  <p:clrMapOvr>
    <a:masterClrMapping/>
  </p:clrMapOvr>
  <p:transition>
    <p:fade/>
  </p:transition>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Testing the setup and Success Criteria</a:t>
            </a:r>
            <a:endParaRPr lang="en-US" dirty="0"/>
          </a:p>
        </p:txBody>
      </p:sp>
    </p:spTree>
    <p:extLst>
      <p:ext uri="{BB962C8B-B14F-4D97-AF65-F5344CB8AC3E}">
        <p14:creationId xmlns:p14="http://schemas.microsoft.com/office/powerpoint/2010/main" xmlns="" val="2141506626"/>
      </p:ext>
    </p:extLst>
  </p:cSld>
  <p:clrMapOvr>
    <a:masterClrMapping/>
  </p:clrMapOvr>
  <p:transition>
    <p:fade/>
  </p:transition>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dirty="0" smtClean="0"/>
              <a:t>Test Procedure and Success Criteria</a:t>
            </a:r>
            <a:endParaRPr lang="en-US" dirty="0"/>
          </a:p>
        </p:txBody>
      </p:sp>
      <p:sp>
        <p:nvSpPr>
          <p:cNvPr id="3" name="Text Placeholder 2"/>
          <p:cNvSpPr>
            <a:spLocks noGrp="1"/>
          </p:cNvSpPr>
          <p:nvPr>
            <p:ph type="body" sz="quarter" idx="10"/>
          </p:nvPr>
        </p:nvSpPr>
        <p:spPr/>
        <p:txBody>
          <a:bodyPr/>
          <a:lstStyle/>
          <a:p>
            <a:r>
              <a:rPr lang="en-US" dirty="0" smtClean="0"/>
              <a:t>Once the application has been setup, use the following test procedures to confirm that all is working correctly</a:t>
            </a:r>
          </a:p>
          <a:p>
            <a:endParaRPr lang="en-US" dirty="0"/>
          </a:p>
          <a:p>
            <a:r>
              <a:rPr lang="en-US" dirty="0" smtClean="0"/>
              <a:t>For each of the following application, click the link in order to get to the Test and Success criteria:</a:t>
            </a:r>
          </a:p>
          <a:p>
            <a:pPr marL="457200" lvl="1" indent="0">
              <a:buNone/>
            </a:pP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xmlns="" val="3062184491"/>
              </p:ext>
            </p:extLst>
          </p:nvPr>
        </p:nvGraphicFramePr>
        <p:xfrm>
          <a:off x="41190" y="3459890"/>
          <a:ext cx="9061620" cy="2999130"/>
        </p:xfrm>
        <a:graphic>
          <a:graphicData uri="http://schemas.openxmlformats.org/drawingml/2006/table">
            <a:tbl>
              <a:tblPr firstRow="1" bandRow="1">
                <a:tableStyleId>{21E4AEA4-8DFA-4A89-87EB-49C32662AFE0}</a:tableStyleId>
              </a:tblPr>
              <a:tblGrid>
                <a:gridCol w="4176583"/>
                <a:gridCol w="2364259"/>
                <a:gridCol w="2520778"/>
              </a:tblGrid>
              <a:tr h="363382">
                <a:tc>
                  <a:txBody>
                    <a:bodyPr/>
                    <a:lstStyle/>
                    <a:p>
                      <a:r>
                        <a:rPr lang="en-US" dirty="0" smtClean="0"/>
                        <a:t>Application</a:t>
                      </a:r>
                      <a:endParaRPr lang="en-US" dirty="0"/>
                    </a:p>
                  </a:txBody>
                  <a:tcPr/>
                </a:tc>
                <a:tc>
                  <a:txBody>
                    <a:bodyPr/>
                    <a:lstStyle/>
                    <a:p>
                      <a:r>
                        <a:rPr lang="en-US" dirty="0" smtClean="0"/>
                        <a:t>Service Configuration Parameters</a:t>
                      </a:r>
                      <a:endParaRPr lang="en-US" dirty="0"/>
                    </a:p>
                  </a:txBody>
                  <a:tcPr/>
                </a:tc>
                <a:tc>
                  <a:txBody>
                    <a:bodyPr/>
                    <a:lstStyle/>
                    <a:p>
                      <a:r>
                        <a:rPr lang="en-US" dirty="0" smtClean="0"/>
                        <a:t>Test Criteria</a:t>
                      </a:r>
                      <a:endParaRPr lang="en-US" dirty="0"/>
                    </a:p>
                  </a:txBody>
                  <a:tcPr/>
                </a:tc>
              </a:tr>
              <a:tr h="896010">
                <a:tc>
                  <a:txBody>
                    <a:bodyPr/>
                    <a:lstStyle/>
                    <a:p>
                      <a:r>
                        <a:rPr lang="en-US" dirty="0" smtClean="0"/>
                        <a:t>Carrier Ethernet Services </a:t>
                      </a:r>
                      <a:endParaRPr lang="en-US" dirty="0"/>
                    </a:p>
                  </a:txBody>
                  <a:tcPr/>
                </a:tc>
                <a:tc rowSpan="2">
                  <a:txBody>
                    <a:bodyPr/>
                    <a:lstStyle/>
                    <a:p>
                      <a:r>
                        <a:rPr lang="en-US" dirty="0" smtClean="0">
                          <a:hlinkClick r:id="rId2" action="ppaction://hlinksldjump"/>
                        </a:rPr>
                        <a:t>E-Line</a:t>
                      </a:r>
                      <a:endParaRPr lang="en-US" dirty="0" smtClean="0"/>
                    </a:p>
                    <a:p>
                      <a:r>
                        <a:rPr lang="en-US" dirty="0" smtClean="0">
                          <a:hlinkClick r:id="rId3" action="ppaction://hlinksldjump"/>
                        </a:rPr>
                        <a:t>E-LAN</a:t>
                      </a:r>
                      <a:endParaRPr lang="en-US" dirty="0" smtClean="0"/>
                    </a:p>
                    <a:p>
                      <a:r>
                        <a:rPr lang="en-US" dirty="0" smtClean="0">
                          <a:hlinkClick r:id="rId4" action="ppaction://hlinksldjump"/>
                        </a:rPr>
                        <a:t>E-TREE</a:t>
                      </a:r>
                      <a:endParaRPr lang="en-US" dirty="0"/>
                    </a:p>
                  </a:txBody>
                  <a:tcPr/>
                </a:tc>
                <a:tc rowSpan="2">
                  <a:txBody>
                    <a:bodyPr/>
                    <a:lstStyle/>
                    <a:p>
                      <a:r>
                        <a:rPr lang="en-US" dirty="0" smtClean="0">
                          <a:hlinkClick r:id="rId5" action="ppaction://hlinksldjump"/>
                        </a:rPr>
                        <a:t>E-Line</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hlinkClick r:id="rId6" action="ppaction://hlinksldjump"/>
                        </a:rPr>
                        <a:t>E-LAN</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hlinkClick r:id="rId7" action="ppaction://hlinksldjump"/>
                        </a:rPr>
                        <a:t>E-Tree</a:t>
                      </a:r>
                      <a:endParaRPr lang="en-US" dirty="0" smtClean="0"/>
                    </a:p>
                  </a:txBody>
                  <a:tcPr/>
                </a:tc>
              </a:tr>
              <a:tr h="363382">
                <a:tc>
                  <a:txBody>
                    <a:bodyPr/>
                    <a:lstStyle/>
                    <a:p>
                      <a:r>
                        <a:rPr lang="en-US" dirty="0" smtClean="0"/>
                        <a:t>Wholesale Networking </a:t>
                      </a:r>
                      <a:endParaRPr lang="en-US" dirty="0"/>
                    </a:p>
                  </a:txBody>
                  <a:tcPr/>
                </a:tc>
                <a:tc vMerge="1">
                  <a:txBody>
                    <a:bodyPr/>
                    <a:lstStyle/>
                    <a:p>
                      <a:endParaRPr lang="en-US" dirty="0"/>
                    </a:p>
                  </a:txBody>
                  <a:tcPr/>
                </a:tc>
                <a:tc vMerge="1">
                  <a:txBody>
                    <a:bodyPr/>
                    <a:lstStyle/>
                    <a:p>
                      <a:endParaRPr lang="en-US" dirty="0"/>
                    </a:p>
                  </a:txBody>
                  <a:tcPr/>
                </a:tc>
              </a:tr>
              <a:tr h="363382">
                <a:tc>
                  <a:txBody>
                    <a:bodyPr/>
                    <a:lstStyle/>
                    <a:p>
                      <a:endParaRPr lang="en-US" dirty="0"/>
                    </a:p>
                  </a:txBody>
                  <a:tcPr>
                    <a:solidFill>
                      <a:schemeClr val="bg2">
                        <a:lumMod val="60000"/>
                        <a:lumOff val="40000"/>
                      </a:schemeClr>
                    </a:solidFill>
                  </a:tcPr>
                </a:tc>
                <a:tc>
                  <a:txBody>
                    <a:bodyPr/>
                    <a:lstStyle/>
                    <a:p>
                      <a:endParaRPr lang="en-US" dirty="0"/>
                    </a:p>
                  </a:txBody>
                  <a:tcPr>
                    <a:solidFill>
                      <a:schemeClr val="bg2">
                        <a:lumMod val="60000"/>
                        <a:lumOff val="40000"/>
                      </a:schemeClr>
                    </a:solidFill>
                  </a:tcPr>
                </a:tc>
                <a:tc>
                  <a:txBody>
                    <a:bodyPr/>
                    <a:lstStyle/>
                    <a:p>
                      <a:endParaRPr lang="en-US" dirty="0"/>
                    </a:p>
                  </a:txBody>
                  <a:tcPr>
                    <a:solidFill>
                      <a:schemeClr val="bg2">
                        <a:lumMod val="60000"/>
                        <a:lumOff val="40000"/>
                      </a:schemeClr>
                    </a:solidFill>
                  </a:tcPr>
                </a:tc>
              </a:tr>
              <a:tr h="33554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IP VPN for</a:t>
                      </a:r>
                      <a:r>
                        <a:rPr lang="en-US" baseline="0" dirty="0" smtClean="0"/>
                        <a:t> International Service Providers</a:t>
                      </a:r>
                      <a:endParaRPr lang="en-US" dirty="0"/>
                    </a:p>
                  </a:txBody>
                  <a:tcPr/>
                </a:tc>
                <a:tc rowSpan="2">
                  <a:txBody>
                    <a:bodyPr/>
                    <a:lstStyle/>
                    <a:p>
                      <a:r>
                        <a:rPr lang="en-US" dirty="0" smtClean="0">
                          <a:hlinkClick r:id="rId8" action="ppaction://hlinksldjump"/>
                        </a:rPr>
                        <a:t>Service Parameters</a:t>
                      </a:r>
                      <a:endParaRPr lang="en-US" dirty="0"/>
                    </a:p>
                  </a:txBody>
                  <a:tcPr/>
                </a:tc>
                <a:tc rowSpan="2">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hlinkClick r:id="rId9" action="ppaction://hlinksldjump"/>
                        </a:rPr>
                        <a:t>Test &amp; Success Criteria</a:t>
                      </a:r>
                      <a:endParaRPr lang="en-US" dirty="0"/>
                    </a:p>
                  </a:txBody>
                  <a:tcPr/>
                </a:tc>
              </a:tr>
              <a:tr h="363382">
                <a:tc>
                  <a:txBody>
                    <a:bodyPr/>
                    <a:lstStyle/>
                    <a:p>
                      <a:r>
                        <a:rPr lang="en-US" dirty="0" smtClean="0"/>
                        <a:t>vCPE</a:t>
                      </a:r>
                      <a:endParaRPr lang="en-US" dirty="0"/>
                    </a:p>
                  </a:txBody>
                  <a:tcPr/>
                </a:tc>
                <a:tc vMerge="1">
                  <a:txBody>
                    <a:bodyPr/>
                    <a:lstStyle/>
                    <a:p>
                      <a:endParaRPr lang="en-US" dirty="0"/>
                    </a:p>
                  </a:txBody>
                  <a:tcPr/>
                </a:tc>
                <a:tc vMerge="1">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a:p>
                  </a:txBody>
                  <a:tcPr/>
                </a:tc>
              </a:tr>
            </a:tbl>
          </a:graphicData>
        </a:graphic>
      </p:graphicFrame>
    </p:spTree>
  </p:cSld>
  <p:clrMapOvr>
    <a:masterClrMapping/>
  </p:clrMapOvr>
  <p:transition>
    <p:fade/>
  </p:transition>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Appendix</a:t>
            </a:r>
            <a:br>
              <a:rPr lang="en-US" dirty="0" smtClean="0"/>
            </a:br>
            <a:r>
              <a:rPr lang="en-US" dirty="0" smtClean="0"/>
              <a:t>The Script</a:t>
            </a:r>
            <a:endParaRPr lang="en-US" dirty="0"/>
          </a:p>
        </p:txBody>
      </p:sp>
    </p:spTree>
    <p:extLst>
      <p:ext uri="{BB962C8B-B14F-4D97-AF65-F5344CB8AC3E}">
        <p14:creationId xmlns:p14="http://schemas.microsoft.com/office/powerpoint/2010/main" xmlns="" val="4023347959"/>
      </p:ext>
    </p:extLst>
  </p:cSld>
  <p:clrMapOvr>
    <a:masterClrMapping/>
  </p:clrMapOvr>
  <p:transition>
    <p:fade/>
  </p:transition>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dirty="0" smtClean="0"/>
              <a:t>Appendix – the Script</a:t>
            </a:r>
            <a:endParaRPr lang="en-US" dirty="0"/>
          </a:p>
        </p:txBody>
      </p:sp>
      <p:sp>
        <p:nvSpPr>
          <p:cNvPr id="4" name="Text Placeholder 3"/>
          <p:cNvSpPr>
            <a:spLocks noGrp="1"/>
          </p:cNvSpPr>
          <p:nvPr>
            <p:ph type="body" sz="quarter" idx="10"/>
          </p:nvPr>
        </p:nvSpPr>
        <p:spPr/>
        <p:txBody>
          <a:bodyPr/>
          <a:lstStyle/>
          <a:p>
            <a:r>
              <a:rPr lang="en-US" dirty="0" smtClean="0"/>
              <a:t>For SM, ERP, D-NFV and management traffic:</a:t>
            </a:r>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r>
              <a:rPr lang="en-US" dirty="0" smtClean="0"/>
              <a:t>For TWAMP Controller:</a:t>
            </a:r>
          </a:p>
          <a:p>
            <a:endParaRPr lang="en-US" dirty="0" smtClean="0"/>
          </a:p>
        </p:txBody>
      </p:sp>
      <p:graphicFrame>
        <p:nvGraphicFramePr>
          <p:cNvPr id="5" name="Table 4"/>
          <p:cNvGraphicFramePr>
            <a:graphicFrameLocks noGrp="1"/>
          </p:cNvGraphicFramePr>
          <p:nvPr>
            <p:extLst>
              <p:ext uri="{D42A27DB-BD31-4B8C-83A1-F6EECF244321}">
                <p14:modId xmlns:p14="http://schemas.microsoft.com/office/powerpoint/2010/main" xmlns="" val="3067772014"/>
              </p:ext>
            </p:extLst>
          </p:nvPr>
        </p:nvGraphicFramePr>
        <p:xfrm>
          <a:off x="167213" y="2057452"/>
          <a:ext cx="8830615" cy="3042592"/>
        </p:xfrm>
        <a:graphic>
          <a:graphicData uri="http://schemas.openxmlformats.org/drawingml/2006/table">
            <a:tbl>
              <a:tblPr firstRow="1" bandRow="1">
                <a:tableStyleId>{21E4AEA4-8DFA-4A89-87EB-49C32662AFE0}</a:tableStyleId>
              </a:tblPr>
              <a:tblGrid>
                <a:gridCol w="1090412"/>
                <a:gridCol w="3018160"/>
                <a:gridCol w="4722043"/>
              </a:tblGrid>
              <a:tr h="334850">
                <a:tc>
                  <a:txBody>
                    <a:bodyPr/>
                    <a:lstStyle/>
                    <a:p>
                      <a:r>
                        <a:rPr lang="en-US" dirty="0" smtClean="0"/>
                        <a:t>Device</a:t>
                      </a:r>
                      <a:endParaRPr lang="en-US" dirty="0"/>
                    </a:p>
                  </a:txBody>
                  <a:tcPr/>
                </a:tc>
                <a:tc>
                  <a:txBody>
                    <a:bodyPr/>
                    <a:lstStyle/>
                    <a:p>
                      <a:r>
                        <a:rPr lang="en-US" dirty="0" smtClean="0"/>
                        <a:t>SM Scripts</a:t>
                      </a:r>
                      <a:endParaRPr lang="en-US" dirty="0"/>
                    </a:p>
                  </a:txBody>
                  <a:tcPr/>
                </a:tc>
                <a:tc>
                  <a:txBody>
                    <a:bodyPr/>
                    <a:lstStyle/>
                    <a:p>
                      <a:r>
                        <a:rPr lang="en-US" dirty="0" smtClean="0"/>
                        <a:t>ERP, D-NFV</a:t>
                      </a:r>
                      <a:r>
                        <a:rPr lang="en-US" baseline="0" dirty="0" smtClean="0"/>
                        <a:t> and </a:t>
                      </a:r>
                      <a:r>
                        <a:rPr lang="en-US" dirty="0" smtClean="0"/>
                        <a:t>Management</a:t>
                      </a:r>
                      <a:r>
                        <a:rPr lang="en-US" baseline="0" dirty="0" smtClean="0"/>
                        <a:t> Scripts</a:t>
                      </a:r>
                      <a:endParaRPr lang="en-US" dirty="0"/>
                    </a:p>
                  </a:txBody>
                  <a:tcPr/>
                </a:tc>
              </a:tr>
              <a:tr h="756592">
                <a:tc>
                  <a:txBody>
                    <a:bodyPr/>
                    <a:lstStyle/>
                    <a:p>
                      <a:r>
                        <a:rPr lang="en-US" dirty="0" smtClean="0"/>
                        <a:t>ETX-5_A</a:t>
                      </a:r>
                    </a:p>
                    <a:p>
                      <a:endParaRPr lang="en-US" dirty="0"/>
                    </a:p>
                  </a:txBody>
                  <a:tcPr/>
                </a:tc>
                <a:tc>
                  <a:txBody>
                    <a:bodyPr/>
                    <a:lstStyle/>
                    <a:p>
                      <a:endParaRPr lang="en-US"/>
                    </a:p>
                  </a:txBody>
                  <a:tcPr/>
                </a:tc>
                <a:tc>
                  <a:txBody>
                    <a:bodyPr/>
                    <a:lstStyle/>
                    <a:p>
                      <a:endParaRPr lang="en-US" dirty="0"/>
                    </a:p>
                  </a:txBody>
                  <a:tcPr/>
                </a:tc>
              </a:tr>
              <a:tr h="370840">
                <a:tc>
                  <a:txBody>
                    <a:bodyPr/>
                    <a:lstStyle/>
                    <a:p>
                      <a:r>
                        <a:rPr lang="en-US" dirty="0" smtClean="0"/>
                        <a:t>ETX-5_B</a:t>
                      </a:r>
                    </a:p>
                    <a:p>
                      <a:endParaRPr lang="en-US" dirty="0"/>
                    </a:p>
                  </a:txBody>
                  <a:tcPr/>
                </a:tc>
                <a:tc>
                  <a:txBody>
                    <a:bodyPr/>
                    <a:lstStyle/>
                    <a:p>
                      <a:endParaRPr lang="en-US"/>
                    </a:p>
                  </a:txBody>
                  <a:tcPr/>
                </a:tc>
                <a:tc>
                  <a:txBody>
                    <a:bodyPr/>
                    <a:lstStyle/>
                    <a:p>
                      <a:endParaRPr lang="en-US" dirty="0"/>
                    </a:p>
                  </a:txBody>
                  <a:tcPr/>
                </a:tc>
              </a:tr>
              <a:tr h="370840">
                <a:tc>
                  <a:txBody>
                    <a:bodyPr/>
                    <a:lstStyle/>
                    <a:p>
                      <a:r>
                        <a:rPr lang="en-US" dirty="0" smtClean="0"/>
                        <a:t>ETX-220A</a:t>
                      </a:r>
                    </a:p>
                    <a:p>
                      <a:endParaRPr lang="en-US" dirty="0"/>
                    </a:p>
                  </a:txBody>
                  <a:tcPr/>
                </a:tc>
                <a:tc>
                  <a:txBody>
                    <a:bodyPr/>
                    <a:lstStyle/>
                    <a:p>
                      <a:endParaRPr lang="en-US" dirty="0"/>
                    </a:p>
                  </a:txBody>
                  <a:tcPr/>
                </a:tc>
                <a:tc>
                  <a:txBody>
                    <a:bodyPr/>
                    <a:lstStyle/>
                    <a:p>
                      <a:endParaRPr lang="en-US"/>
                    </a:p>
                  </a:txBody>
                  <a:tcPr/>
                </a:tc>
              </a:tr>
              <a:tr h="370840">
                <a:tc>
                  <a:txBody>
                    <a:bodyPr/>
                    <a:lstStyle/>
                    <a:p>
                      <a:r>
                        <a:rPr lang="en-US" dirty="0" smtClean="0"/>
                        <a:t>ETX-2i</a:t>
                      </a:r>
                    </a:p>
                    <a:p>
                      <a:endParaRPr lang="en-US" dirty="0"/>
                    </a:p>
                  </a:txBody>
                  <a:tcPr/>
                </a:tc>
                <a:tc>
                  <a:txBody>
                    <a:bodyPr/>
                    <a:lstStyle/>
                    <a:p>
                      <a:endParaRPr lang="en-US" dirty="0"/>
                    </a:p>
                  </a:txBody>
                  <a:tcPr/>
                </a:tc>
                <a:tc>
                  <a:txBody>
                    <a:bodyPr/>
                    <a:lstStyle/>
                    <a:p>
                      <a:endParaRPr lang="en-US" dirty="0"/>
                    </a:p>
                  </a:txBody>
                  <a:tcPr/>
                </a:tc>
              </a:tr>
            </a:tbl>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xmlns="" val="2248307377"/>
              </p:ext>
            </p:extLst>
          </p:nvPr>
        </p:nvGraphicFramePr>
        <p:xfrm>
          <a:off x="2236616" y="2524211"/>
          <a:ext cx="1127125" cy="482600"/>
        </p:xfrm>
        <a:graphic>
          <a:graphicData uri="http://schemas.openxmlformats.org/presentationml/2006/ole">
            <p:oleObj spid="_x0000_s3362" name="Packager Shell Object" showAsIcon="1" r:id="rId3" imgW="1126800" imgH="482400" progId="Package">
              <p:embed/>
            </p:oleObj>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xmlns="" val="3379079295"/>
              </p:ext>
            </p:extLst>
          </p:nvPr>
        </p:nvGraphicFramePr>
        <p:xfrm>
          <a:off x="2288145" y="3257307"/>
          <a:ext cx="1025525" cy="438150"/>
        </p:xfrm>
        <a:graphic>
          <a:graphicData uri="http://schemas.openxmlformats.org/presentationml/2006/ole">
            <p:oleObj spid="_x0000_s3363" name="Packager Shell Object" showAsIcon="1" r:id="rId4" imgW="1026000" imgH="437760" progId="Package">
              <p:embed/>
            </p:oleObj>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xmlns="" val="2105863099"/>
              </p:ext>
            </p:extLst>
          </p:nvPr>
        </p:nvGraphicFramePr>
        <p:xfrm>
          <a:off x="5005216" y="2524211"/>
          <a:ext cx="2933700" cy="482600"/>
        </p:xfrm>
        <a:graphic>
          <a:graphicData uri="http://schemas.openxmlformats.org/presentationml/2006/ole">
            <p:oleObj spid="_x0000_s3364" name="Packager Shell Object" showAsIcon="1" r:id="rId5" imgW="2933640" imgH="482400" progId="Package">
              <p:embed/>
            </p:oleObj>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xmlns="" val="3034881002"/>
              </p:ext>
            </p:extLst>
          </p:nvPr>
        </p:nvGraphicFramePr>
        <p:xfrm>
          <a:off x="5441778" y="3235411"/>
          <a:ext cx="2057400" cy="482600"/>
        </p:xfrm>
        <a:graphic>
          <a:graphicData uri="http://schemas.openxmlformats.org/presentationml/2006/ole">
            <p:oleObj spid="_x0000_s3365" name="Packager Shell Object" showAsIcon="1" r:id="rId6" imgW="2057040" imgH="482400" progId="Package">
              <p:embed/>
            </p:oleObj>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xmlns="" val="530055826"/>
              </p:ext>
            </p:extLst>
          </p:nvPr>
        </p:nvGraphicFramePr>
        <p:xfrm>
          <a:off x="1952453" y="3859299"/>
          <a:ext cx="1698625" cy="482600"/>
        </p:xfrm>
        <a:graphic>
          <a:graphicData uri="http://schemas.openxmlformats.org/presentationml/2006/ole">
            <p:oleObj spid="_x0000_s3366" name="Packager Shell Object" showAsIcon="1" r:id="rId7" imgW="1699200" imgH="482400" progId="Package">
              <p:embed/>
            </p:oleObj>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xmlns="" val="2876586058"/>
              </p:ext>
            </p:extLst>
          </p:nvPr>
        </p:nvGraphicFramePr>
        <p:xfrm>
          <a:off x="5552903" y="3859299"/>
          <a:ext cx="1941513" cy="482600"/>
        </p:xfrm>
        <a:graphic>
          <a:graphicData uri="http://schemas.openxmlformats.org/presentationml/2006/ole">
            <p:oleObj spid="_x0000_s3367" name="Packager Shell Object" showAsIcon="1" r:id="rId8" imgW="1940760" imgH="482400" progId="Package">
              <p:embed/>
            </p:oleObj>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xmlns="" val="729175235"/>
              </p:ext>
            </p:extLst>
          </p:nvPr>
        </p:nvGraphicFramePr>
        <p:xfrm>
          <a:off x="2393778" y="4483186"/>
          <a:ext cx="814388" cy="482600"/>
        </p:xfrm>
        <a:graphic>
          <a:graphicData uri="http://schemas.openxmlformats.org/presentationml/2006/ole">
            <p:oleObj spid="_x0000_s3368" name="Packager Shell Object" showAsIcon="1" r:id="rId9" imgW="813960" imgH="482400" progId="Package">
              <p:embed/>
            </p:oleObj>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xmlns="" val="573388492"/>
              </p:ext>
            </p:extLst>
          </p:nvPr>
        </p:nvGraphicFramePr>
        <p:xfrm>
          <a:off x="5904716" y="4505040"/>
          <a:ext cx="1238250" cy="438150"/>
        </p:xfrm>
        <a:graphic>
          <a:graphicData uri="http://schemas.openxmlformats.org/presentationml/2006/ole">
            <p:oleObj spid="_x0000_s3369" name="Packager Shell Object" showAsIcon="1" r:id="rId10" imgW="1359360" imgH="482400" progId="Package">
              <p:embed/>
            </p:oleObj>
          </a:graphicData>
        </a:graphic>
      </p:graphicFrame>
      <p:graphicFrame>
        <p:nvGraphicFramePr>
          <p:cNvPr id="14" name="Table 13"/>
          <p:cNvGraphicFramePr>
            <a:graphicFrameLocks noGrp="1"/>
          </p:cNvGraphicFramePr>
          <p:nvPr>
            <p:extLst>
              <p:ext uri="{D42A27DB-BD31-4B8C-83A1-F6EECF244321}">
                <p14:modId xmlns:p14="http://schemas.microsoft.com/office/powerpoint/2010/main" xmlns="" val="2567217499"/>
              </p:ext>
            </p:extLst>
          </p:nvPr>
        </p:nvGraphicFramePr>
        <p:xfrm>
          <a:off x="182330" y="5650230"/>
          <a:ext cx="4108572" cy="1005840"/>
        </p:xfrm>
        <a:graphic>
          <a:graphicData uri="http://schemas.openxmlformats.org/drawingml/2006/table">
            <a:tbl>
              <a:tblPr firstRow="1" bandRow="1">
                <a:tableStyleId>{21E4AEA4-8DFA-4A89-87EB-49C32662AFE0}</a:tableStyleId>
              </a:tblPr>
              <a:tblGrid>
                <a:gridCol w="1090412"/>
                <a:gridCol w="3018160"/>
              </a:tblGrid>
              <a:tr h="334850">
                <a:tc>
                  <a:txBody>
                    <a:bodyPr/>
                    <a:lstStyle/>
                    <a:p>
                      <a:r>
                        <a:rPr lang="en-US" dirty="0" smtClean="0"/>
                        <a:t>Device</a:t>
                      </a:r>
                      <a:endParaRPr lang="en-US" dirty="0"/>
                    </a:p>
                  </a:txBody>
                  <a:tcPr/>
                </a:tc>
                <a:tc>
                  <a:txBody>
                    <a:bodyPr/>
                    <a:lstStyle/>
                    <a:p>
                      <a:r>
                        <a:rPr lang="en-US" dirty="0" smtClean="0"/>
                        <a:t>TWAMP Controller</a:t>
                      </a:r>
                      <a:endParaRPr lang="en-US" dirty="0"/>
                    </a:p>
                  </a:txBody>
                  <a:tcPr/>
                </a:tc>
              </a:tr>
              <a:tr h="370840">
                <a:tc>
                  <a:txBody>
                    <a:bodyPr/>
                    <a:lstStyle/>
                    <a:p>
                      <a:r>
                        <a:rPr lang="en-US" dirty="0" smtClean="0"/>
                        <a:t>ETX-2i</a:t>
                      </a:r>
                    </a:p>
                    <a:p>
                      <a:endParaRPr lang="en-US" dirty="0"/>
                    </a:p>
                  </a:txBody>
                  <a:tcPr/>
                </a:tc>
                <a:tc>
                  <a:txBody>
                    <a:bodyPr/>
                    <a:lstStyle/>
                    <a:p>
                      <a:endParaRPr lang="en-US" dirty="0"/>
                    </a:p>
                  </a:txBody>
                  <a:tcPr/>
                </a:tc>
              </a:tr>
            </a:tbl>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xmlns="" val="2222887500"/>
              </p:ext>
            </p:extLst>
          </p:nvPr>
        </p:nvGraphicFramePr>
        <p:xfrm>
          <a:off x="2169940" y="6096794"/>
          <a:ext cx="1260475" cy="482600"/>
        </p:xfrm>
        <a:graphic>
          <a:graphicData uri="http://schemas.openxmlformats.org/presentationml/2006/ole">
            <p:oleObj spid="_x0000_s3370" name="Packager Shell Object" showAsIcon="1" r:id="rId11" imgW="1261080" imgH="482400" progId="Package">
              <p:embed/>
            </p:oleObj>
          </a:graphicData>
        </a:graphic>
      </p:graphicFrame>
    </p:spTree>
  </p:cSld>
  <p:clrMapOvr>
    <a:masterClrMapping/>
  </p:clrMapOvr>
  <p:transition>
    <p:fade/>
  </p:transition>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865726" y="5172517"/>
            <a:ext cx="2370138" cy="313883"/>
          </a:xfrm>
        </p:spPr>
        <p:txBody>
          <a:bodyPr/>
          <a:lstStyle/>
          <a:p>
            <a:endParaRPr lang="en-US" dirty="0"/>
          </a:p>
        </p:txBody>
      </p:sp>
      <p:sp>
        <p:nvSpPr>
          <p:cNvPr id="3" name="Text Placeholder 2"/>
          <p:cNvSpPr>
            <a:spLocks noGrp="1"/>
          </p:cNvSpPr>
          <p:nvPr>
            <p:ph type="body" sz="quarter" idx="11"/>
          </p:nvPr>
        </p:nvSpPr>
        <p:spPr>
          <a:xfrm>
            <a:off x="5865726" y="5495905"/>
            <a:ext cx="2370138" cy="321001"/>
          </a:xfrm>
        </p:spPr>
        <p:txBody>
          <a:bodyPr/>
          <a:lstStyle/>
          <a:p>
            <a:endParaRPr lang="en-US" dirty="0"/>
          </a:p>
        </p:txBody>
      </p:sp>
      <p:sp>
        <p:nvSpPr>
          <p:cNvPr id="4" name="Text Placeholder 3"/>
          <p:cNvSpPr>
            <a:spLocks noGrp="1"/>
          </p:cNvSpPr>
          <p:nvPr>
            <p:ph type="body" sz="quarter" idx="12"/>
          </p:nvPr>
        </p:nvSpPr>
        <p:spPr>
          <a:xfrm>
            <a:off x="5865726" y="5822199"/>
            <a:ext cx="2370138" cy="303179"/>
          </a:xfrm>
        </p:spPr>
        <p:txBody>
          <a:bodyPr/>
          <a:lstStyle/>
          <a:p>
            <a:endParaRPr lang="en-US" dirty="0"/>
          </a:p>
        </p:txBody>
      </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ERP Major Ring Configuration </a:t>
            </a:r>
            <a:endParaRPr lang="en-US" dirty="0"/>
          </a:p>
        </p:txBody>
      </p:sp>
      <p:sp>
        <p:nvSpPr>
          <p:cNvPr id="7" name="Rectangle 6"/>
          <p:cNvSpPr/>
          <p:nvPr/>
        </p:nvSpPr>
        <p:spPr>
          <a:xfrm>
            <a:off x="79251" y="976358"/>
            <a:ext cx="3142179" cy="5847755"/>
          </a:xfrm>
          <a:prstGeom prst="rect">
            <a:avLst/>
          </a:prstGeom>
          <a:solidFill>
            <a:schemeClr val="bg1">
              <a:lumMod val="85000"/>
            </a:schemeClr>
          </a:solidFill>
        </p:spPr>
        <p:txBody>
          <a:bodyPr wrap="square">
            <a:spAutoFit/>
          </a:bodyPr>
          <a:lstStyle/>
          <a:p>
            <a:r>
              <a:rPr lang="en-US" sz="1100" dirty="0" smtClean="0"/>
              <a:t>#************ETX-220A***************</a:t>
            </a:r>
          </a:p>
          <a:p>
            <a:r>
              <a:rPr lang="en-US" sz="1100" dirty="0" smtClean="0"/>
              <a:t>#******* </a:t>
            </a:r>
            <a:r>
              <a:rPr lang="en-US" sz="1100" dirty="0"/>
              <a:t>ERP Configuration(MAJOR</a:t>
            </a:r>
            <a:r>
              <a:rPr lang="en-US" sz="1100" dirty="0" smtClean="0"/>
              <a:t>)*********</a:t>
            </a:r>
          </a:p>
          <a:p>
            <a:endParaRPr lang="en-US" sz="1100" dirty="0"/>
          </a:p>
          <a:p>
            <a:r>
              <a:rPr lang="en-US" sz="1100" dirty="0"/>
              <a:t>configure		</a:t>
            </a:r>
          </a:p>
          <a:p>
            <a:r>
              <a:rPr lang="en-US" sz="1100" dirty="0"/>
              <a:t>#       Protection Configuration</a:t>
            </a:r>
          </a:p>
          <a:p>
            <a:r>
              <a:rPr lang="en-US" sz="1100" dirty="0"/>
              <a:t>        protection </a:t>
            </a:r>
          </a:p>
          <a:p>
            <a:r>
              <a:rPr lang="en-US" sz="1100" dirty="0"/>
              <a:t>#           Ethernet Ring Protection</a:t>
            </a:r>
          </a:p>
          <a:p>
            <a:r>
              <a:rPr lang="en-US" sz="1100" dirty="0"/>
              <a:t>            </a:t>
            </a:r>
            <a:r>
              <a:rPr lang="en-US" sz="1100" dirty="0" err="1"/>
              <a:t>erp</a:t>
            </a:r>
            <a:r>
              <a:rPr lang="en-US" sz="1100" dirty="0"/>
              <a:t> 1 major </a:t>
            </a:r>
          </a:p>
          <a:p>
            <a:r>
              <a:rPr lang="en-US" sz="1100" dirty="0"/>
              <a:t>                bridge 1 </a:t>
            </a:r>
          </a:p>
          <a:p>
            <a:r>
              <a:rPr lang="en-US" sz="1100" dirty="0"/>
              <a:t>                </a:t>
            </a:r>
            <a:r>
              <a:rPr lang="en-US" sz="1100" dirty="0" smtClean="0"/>
              <a:t>east-port </a:t>
            </a:r>
            <a:r>
              <a:rPr lang="en-US" sz="1100" dirty="0"/>
              <a:t>1 </a:t>
            </a:r>
            <a:r>
              <a:rPr lang="en-US" sz="1100" dirty="0" err="1"/>
              <a:t>ethernet</a:t>
            </a:r>
            <a:r>
              <a:rPr lang="en-US" sz="1100" dirty="0"/>
              <a:t> </a:t>
            </a:r>
            <a:r>
              <a:rPr lang="en-US" sz="1100" dirty="0" smtClean="0"/>
              <a:t>4/1 </a:t>
            </a:r>
            <a:endParaRPr lang="en-US" sz="1100" dirty="0"/>
          </a:p>
          <a:p>
            <a:r>
              <a:rPr lang="en-US" sz="1100" dirty="0"/>
              <a:t>                </a:t>
            </a:r>
            <a:r>
              <a:rPr lang="en-US" sz="1100" dirty="0" smtClean="0"/>
              <a:t>west-port </a:t>
            </a:r>
            <a:r>
              <a:rPr lang="en-US" sz="1100" dirty="0"/>
              <a:t>2 </a:t>
            </a:r>
            <a:r>
              <a:rPr lang="en-US" sz="1100" dirty="0" err="1"/>
              <a:t>ethernet</a:t>
            </a:r>
            <a:r>
              <a:rPr lang="en-US" sz="1100" dirty="0"/>
              <a:t> </a:t>
            </a:r>
            <a:r>
              <a:rPr lang="en-US" sz="1100" dirty="0" smtClean="0"/>
              <a:t>4/2 </a:t>
            </a:r>
            <a:endParaRPr lang="en-US" sz="1100" dirty="0"/>
          </a:p>
          <a:p>
            <a:r>
              <a:rPr lang="en-US" sz="1100" dirty="0"/>
              <a:t>                r-aps </a:t>
            </a:r>
            <a:r>
              <a:rPr lang="en-US" sz="1100" dirty="0" err="1"/>
              <a:t>vlan</a:t>
            </a:r>
            <a:r>
              <a:rPr lang="en-US" sz="1100" dirty="0"/>
              <a:t> 777 </a:t>
            </a:r>
            <a:r>
              <a:rPr lang="en-US" sz="1100" dirty="0" err="1"/>
              <a:t>vlan</a:t>
            </a:r>
            <a:r>
              <a:rPr lang="en-US" sz="1100" dirty="0"/>
              <a:t>-priority 1 </a:t>
            </a:r>
            <a:r>
              <a:rPr lang="en-US" sz="1100" dirty="0" err="1"/>
              <a:t>mel</a:t>
            </a:r>
            <a:r>
              <a:rPr lang="en-US" sz="1100" dirty="0"/>
              <a:t> 1 </a:t>
            </a:r>
          </a:p>
          <a:p>
            <a:r>
              <a:rPr lang="en-US" sz="1100" dirty="0"/>
              <a:t>                port-type </a:t>
            </a:r>
            <a:r>
              <a:rPr lang="en-US" sz="1100" dirty="0" smtClean="0"/>
              <a:t>east neighbor</a:t>
            </a:r>
            <a:endParaRPr lang="en-US" sz="1100" dirty="0"/>
          </a:p>
          <a:p>
            <a:r>
              <a:rPr lang="en-US" sz="1100" dirty="0"/>
              <a:t>                port-type west </a:t>
            </a:r>
            <a:r>
              <a:rPr lang="en-US" sz="1100" dirty="0" smtClean="0"/>
              <a:t>node-port</a:t>
            </a:r>
            <a:endParaRPr lang="en-US" sz="1100" dirty="0"/>
          </a:p>
          <a:p>
            <a:r>
              <a:rPr lang="en-US" sz="1100" dirty="0"/>
              <a:t>                timers guard 2000 </a:t>
            </a:r>
            <a:r>
              <a:rPr lang="en-US" sz="1100" dirty="0" err="1"/>
              <a:t>holdoff</a:t>
            </a:r>
            <a:r>
              <a:rPr lang="en-US" sz="1100" dirty="0"/>
              <a:t> 0 </a:t>
            </a:r>
          </a:p>
          <a:p>
            <a:r>
              <a:rPr lang="en-US" sz="1100" dirty="0"/>
              <a:t>                </a:t>
            </a:r>
            <a:r>
              <a:rPr lang="en-US" sz="1100" dirty="0" err="1"/>
              <a:t>vlan</a:t>
            </a:r>
            <a:r>
              <a:rPr lang="en-US" sz="1100" dirty="0"/>
              <a:t> 4094 </a:t>
            </a:r>
          </a:p>
          <a:p>
            <a:r>
              <a:rPr lang="en-US" sz="1100" dirty="0"/>
              <a:t>                    queue-block east 0/2 west 0/2 </a:t>
            </a:r>
          </a:p>
          <a:p>
            <a:r>
              <a:rPr lang="en-US" sz="1100" dirty="0"/>
              <a:t>                    no shutdown </a:t>
            </a:r>
          </a:p>
          <a:p>
            <a:r>
              <a:rPr lang="en-US" sz="1100" dirty="0"/>
              <a:t>                </a:t>
            </a:r>
            <a:r>
              <a:rPr lang="en-US" sz="1100" dirty="0" smtClean="0"/>
              <a:t>exit</a:t>
            </a:r>
          </a:p>
          <a:p>
            <a:r>
              <a:rPr lang="en-US" sz="1100" dirty="0"/>
              <a:t> </a:t>
            </a:r>
            <a:r>
              <a:rPr lang="en-US" sz="1100" dirty="0" smtClean="0"/>
              <a:t>               </a:t>
            </a:r>
            <a:r>
              <a:rPr lang="en-US" sz="1100" dirty="0" err="1" smtClean="0"/>
              <a:t>vlan</a:t>
            </a:r>
            <a:r>
              <a:rPr lang="en-US" sz="1100" dirty="0" smtClean="0"/>
              <a:t> </a:t>
            </a:r>
            <a:r>
              <a:rPr lang="en-US" sz="1100" dirty="0"/>
              <a:t>999 </a:t>
            </a:r>
          </a:p>
          <a:p>
            <a:r>
              <a:rPr lang="en-US" sz="1100" dirty="0" smtClean="0"/>
              <a:t>                    queue-block </a:t>
            </a:r>
            <a:r>
              <a:rPr lang="en-US" sz="1100" dirty="0"/>
              <a:t>east 0/2 west 0/2 </a:t>
            </a:r>
          </a:p>
          <a:p>
            <a:r>
              <a:rPr lang="en-US" sz="1100" dirty="0" smtClean="0"/>
              <a:t>                    no </a:t>
            </a:r>
            <a:r>
              <a:rPr lang="en-US" sz="1100" dirty="0"/>
              <a:t>shutdown </a:t>
            </a:r>
          </a:p>
          <a:p>
            <a:r>
              <a:rPr lang="en-US" sz="1100" dirty="0" smtClean="0"/>
              <a:t>                exit</a:t>
            </a:r>
            <a:endParaRPr lang="en-US" sz="1100" dirty="0"/>
          </a:p>
          <a:p>
            <a:r>
              <a:rPr lang="en-US" sz="1100" dirty="0"/>
              <a:t>                </a:t>
            </a:r>
            <a:r>
              <a:rPr lang="en-US" sz="1100" dirty="0" err="1"/>
              <a:t>vlan</a:t>
            </a:r>
            <a:r>
              <a:rPr lang="en-US" sz="1100" dirty="0"/>
              <a:t> </a:t>
            </a:r>
            <a:r>
              <a:rPr lang="en-US" sz="1100" dirty="0" smtClean="0"/>
              <a:t>20</a:t>
            </a:r>
            <a:endParaRPr lang="en-US" sz="1100" dirty="0"/>
          </a:p>
          <a:p>
            <a:r>
              <a:rPr lang="en-US" sz="1100" dirty="0"/>
              <a:t>                    queue-block east 0/2 west 0/2 </a:t>
            </a:r>
          </a:p>
          <a:p>
            <a:r>
              <a:rPr lang="en-US" sz="1100" dirty="0"/>
              <a:t>                    no shutdown </a:t>
            </a:r>
          </a:p>
          <a:p>
            <a:r>
              <a:rPr lang="en-US" sz="1100" dirty="0"/>
              <a:t>                exit</a:t>
            </a:r>
          </a:p>
          <a:p>
            <a:r>
              <a:rPr lang="en-US" sz="1100" dirty="0"/>
              <a:t>                </a:t>
            </a:r>
            <a:r>
              <a:rPr lang="en-US" sz="1100" dirty="0" err="1"/>
              <a:t>vlan</a:t>
            </a:r>
            <a:r>
              <a:rPr lang="en-US" sz="1100" dirty="0"/>
              <a:t> </a:t>
            </a:r>
            <a:r>
              <a:rPr lang="en-US" sz="1100" dirty="0" smtClean="0"/>
              <a:t>30</a:t>
            </a:r>
            <a:endParaRPr lang="en-US" sz="1100" dirty="0"/>
          </a:p>
          <a:p>
            <a:r>
              <a:rPr lang="en-US" sz="1100" dirty="0"/>
              <a:t>                    queue-block east 0/2 west 0/2 </a:t>
            </a:r>
          </a:p>
          <a:p>
            <a:r>
              <a:rPr lang="en-US" sz="1100" dirty="0"/>
              <a:t>                    no shutdown </a:t>
            </a:r>
          </a:p>
          <a:p>
            <a:r>
              <a:rPr lang="en-US" sz="1100" dirty="0"/>
              <a:t>                exit</a:t>
            </a:r>
          </a:p>
          <a:p>
            <a:r>
              <a:rPr lang="en-US" sz="1100" dirty="0"/>
              <a:t>                no shutdown </a:t>
            </a:r>
          </a:p>
          <a:p>
            <a:r>
              <a:rPr lang="en-US" sz="1100" dirty="0"/>
              <a:t>            exit</a:t>
            </a:r>
          </a:p>
          <a:p>
            <a:r>
              <a:rPr lang="en-US" sz="1100" dirty="0"/>
              <a:t>        exit all</a:t>
            </a:r>
            <a:endParaRPr lang="en-US" sz="1100" dirty="0" smtClean="0"/>
          </a:p>
        </p:txBody>
      </p:sp>
      <p:sp>
        <p:nvSpPr>
          <p:cNvPr id="34" name="Line Callout 2 33"/>
          <p:cNvSpPr/>
          <p:nvPr/>
        </p:nvSpPr>
        <p:spPr>
          <a:xfrm>
            <a:off x="3750220" y="1136200"/>
            <a:ext cx="5053446" cy="2735138"/>
          </a:xfrm>
          <a:prstGeom prst="borderCallout2">
            <a:avLst>
              <a:gd name="adj1" fmla="val 12709"/>
              <a:gd name="adj2" fmla="val -57"/>
              <a:gd name="adj3" fmla="val 14051"/>
              <a:gd name="adj4" fmla="val -4741"/>
              <a:gd name="adj5" fmla="val 61855"/>
              <a:gd name="adj6" fmla="val -32689"/>
            </a:avLst>
          </a:prstGeom>
          <a:solidFill>
            <a:srgbClr val="F29400"/>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AutoNum type="arabicPeriod"/>
            </a:pPr>
            <a:r>
              <a:rPr lang="en-US" sz="1400" b="1" dirty="0" smtClean="0">
                <a:solidFill>
                  <a:schemeClr val="tx1"/>
                </a:solidFill>
              </a:rPr>
              <a:t>ERP 1 – instance #1/Ring number</a:t>
            </a:r>
          </a:p>
          <a:p>
            <a:pPr marL="342900" indent="-342900">
              <a:buAutoNum type="arabicPeriod"/>
            </a:pPr>
            <a:r>
              <a:rPr lang="en-US" sz="1400" b="1" dirty="0" smtClean="0">
                <a:solidFill>
                  <a:schemeClr val="tx1"/>
                </a:solidFill>
              </a:rPr>
              <a:t>Ring type is Major</a:t>
            </a:r>
          </a:p>
          <a:p>
            <a:pPr marL="342900" indent="-342900">
              <a:buAutoNum type="arabicPeriod"/>
            </a:pPr>
            <a:r>
              <a:rPr lang="en-US" sz="1400" b="1" dirty="0" smtClean="0">
                <a:solidFill>
                  <a:schemeClr val="tx1"/>
                </a:solidFill>
              </a:rPr>
              <a:t>East/West – locally defines the east and the west side of the node within the ring instance</a:t>
            </a:r>
          </a:p>
          <a:p>
            <a:pPr marL="342900" indent="-342900">
              <a:buAutoNum type="arabicPeriod"/>
            </a:pPr>
            <a:r>
              <a:rPr lang="en-US" sz="1400" b="1" dirty="0" smtClean="0">
                <a:solidFill>
                  <a:schemeClr val="tx1"/>
                </a:solidFill>
              </a:rPr>
              <a:t>R-APS - configuring a dedicated VLAN for the R-APS messaging in order to detect ring failures</a:t>
            </a:r>
          </a:p>
          <a:p>
            <a:pPr marL="342900" indent="-342900">
              <a:buAutoNum type="arabicPeriod"/>
            </a:pPr>
            <a:r>
              <a:rPr lang="en-US" sz="1400" b="1" dirty="0" smtClean="0">
                <a:solidFill>
                  <a:schemeClr val="tx1"/>
                </a:solidFill>
              </a:rPr>
              <a:t>MEL – Maintenance Entity Level </a:t>
            </a:r>
          </a:p>
          <a:p>
            <a:pPr marL="342900" indent="-342900">
              <a:buAutoNum type="arabicPeriod"/>
            </a:pPr>
            <a:r>
              <a:rPr lang="en-US" sz="1400" b="1" dirty="0" smtClean="0">
                <a:solidFill>
                  <a:schemeClr val="tx1"/>
                </a:solidFill>
              </a:rPr>
              <a:t>VLANs:</a:t>
            </a:r>
            <a:br>
              <a:rPr lang="en-US" sz="1400" b="1" dirty="0" smtClean="0">
                <a:solidFill>
                  <a:schemeClr val="tx1"/>
                </a:solidFill>
              </a:rPr>
            </a:br>
            <a:r>
              <a:rPr lang="en-US" sz="1400" b="1" dirty="0" smtClean="0">
                <a:solidFill>
                  <a:schemeClr val="tx1"/>
                </a:solidFill>
              </a:rPr>
              <a:t>	4094 – Management</a:t>
            </a:r>
            <a:br>
              <a:rPr lang="en-US" sz="1400" b="1" dirty="0" smtClean="0">
                <a:solidFill>
                  <a:schemeClr val="tx1"/>
                </a:solidFill>
              </a:rPr>
            </a:br>
            <a:r>
              <a:rPr lang="en-US" sz="1400" b="1" dirty="0" smtClean="0">
                <a:solidFill>
                  <a:schemeClr val="tx1"/>
                </a:solidFill>
              </a:rPr>
              <a:t>	999 – VNF Management</a:t>
            </a:r>
            <a:br>
              <a:rPr lang="en-US" sz="1400" b="1" dirty="0" smtClean="0">
                <a:solidFill>
                  <a:schemeClr val="tx1"/>
                </a:solidFill>
              </a:rPr>
            </a:br>
            <a:r>
              <a:rPr lang="en-US" sz="1400" b="1" dirty="0" smtClean="0">
                <a:solidFill>
                  <a:schemeClr val="tx1"/>
                </a:solidFill>
              </a:rPr>
              <a:t>	20 – OAM on one link</a:t>
            </a:r>
            <a:br>
              <a:rPr lang="en-US" sz="1400" b="1" dirty="0" smtClean="0">
                <a:solidFill>
                  <a:schemeClr val="tx1"/>
                </a:solidFill>
              </a:rPr>
            </a:br>
            <a:r>
              <a:rPr lang="en-US" sz="1400" b="1" dirty="0" smtClean="0">
                <a:solidFill>
                  <a:schemeClr val="tx1"/>
                </a:solidFill>
              </a:rPr>
              <a:t>	30 – OAM for second link</a:t>
            </a:r>
          </a:p>
        </p:txBody>
      </p:sp>
      <p:sp>
        <p:nvSpPr>
          <p:cNvPr id="28" name="Block Arc 27"/>
          <p:cNvSpPr/>
          <p:nvPr/>
        </p:nvSpPr>
        <p:spPr>
          <a:xfrm>
            <a:off x="6396061" y="4310867"/>
            <a:ext cx="2272500" cy="2001515"/>
          </a:xfrm>
          <a:prstGeom prst="blockArc">
            <a:avLst>
              <a:gd name="adj1" fmla="val 10800000"/>
              <a:gd name="adj2" fmla="val 90182"/>
              <a:gd name="adj3" fmla="val 1487"/>
            </a:avLst>
          </a:prstGeom>
          <a:solidFill>
            <a:srgbClr val="F3A303"/>
          </a:solidFill>
          <a:ln>
            <a:solidFill>
              <a:srgbClr val="F3A3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Rectangle 30"/>
          <p:cNvSpPr/>
          <p:nvPr/>
        </p:nvSpPr>
        <p:spPr>
          <a:xfrm>
            <a:off x="7346298" y="3900236"/>
            <a:ext cx="459934" cy="292388"/>
          </a:xfrm>
          <a:prstGeom prst="rect">
            <a:avLst/>
          </a:prstGeom>
        </p:spPr>
        <p:txBody>
          <a:bodyPr wrap="none">
            <a:spAutoFit/>
          </a:bodyPr>
          <a:lstStyle/>
          <a:p>
            <a:pPr algn="ctr"/>
            <a:r>
              <a:rPr lang="en-US" sz="1300" b="1" dirty="0">
                <a:solidFill>
                  <a:schemeClr val="bg1">
                    <a:lumMod val="50000"/>
                  </a:schemeClr>
                </a:solidFill>
              </a:rPr>
              <a:t>LAG</a:t>
            </a:r>
          </a:p>
        </p:txBody>
      </p:sp>
      <p:grpSp>
        <p:nvGrpSpPr>
          <p:cNvPr id="32" name="Group 31"/>
          <p:cNvGrpSpPr/>
          <p:nvPr/>
        </p:nvGrpSpPr>
        <p:grpSpPr>
          <a:xfrm>
            <a:off x="6650057" y="4570745"/>
            <a:ext cx="1780404" cy="1765686"/>
            <a:chOff x="3599513" y="3321495"/>
            <a:chExt cx="1638914" cy="1638914"/>
          </a:xfrm>
        </p:grpSpPr>
        <p:sp>
          <p:nvSpPr>
            <p:cNvPr id="33" name="Oval 32"/>
            <p:cNvSpPr/>
            <p:nvPr/>
          </p:nvSpPr>
          <p:spPr>
            <a:xfrm>
              <a:off x="3599513" y="3321495"/>
              <a:ext cx="1638914" cy="1638914"/>
            </a:xfrm>
            <a:prstGeom prst="ellipse">
              <a:avLst/>
            </a:prstGeom>
            <a:noFill/>
            <a:ln w="57150">
              <a:solidFill>
                <a:srgbClr val="F3AE4A"/>
              </a:solidFill>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35" name="TextBox 34"/>
            <p:cNvSpPr txBox="1"/>
            <p:nvPr/>
          </p:nvSpPr>
          <p:spPr>
            <a:xfrm>
              <a:off x="4207316" y="3817406"/>
              <a:ext cx="621528" cy="457087"/>
            </a:xfrm>
            <a:prstGeom prst="rect">
              <a:avLst/>
            </a:prstGeom>
          </p:spPr>
          <p:txBody>
            <a:bodyPr wrap="none" rtlCol="0" anchor="ctr">
              <a:spAutoFit/>
            </a:bodyPr>
            <a:lstStyle/>
            <a:p>
              <a:pPr algn="ctr"/>
              <a:r>
                <a:rPr lang="en-US" sz="1300" b="1" dirty="0"/>
                <a:t>10G </a:t>
              </a:r>
            </a:p>
            <a:p>
              <a:pPr algn="ctr"/>
              <a:r>
                <a:rPr lang="en-US" sz="1300" b="1" dirty="0"/>
                <a:t>G.8032</a:t>
              </a:r>
              <a:endParaRPr lang="en-US" sz="1300" b="1" kern="0" dirty="0"/>
            </a:p>
          </p:txBody>
        </p:sp>
      </p:grpSp>
      <p:grpSp>
        <p:nvGrpSpPr>
          <p:cNvPr id="36" name="Group 35"/>
          <p:cNvGrpSpPr/>
          <p:nvPr/>
        </p:nvGrpSpPr>
        <p:grpSpPr>
          <a:xfrm>
            <a:off x="6040006" y="5047917"/>
            <a:ext cx="1108147" cy="730635"/>
            <a:chOff x="5857747" y="2414467"/>
            <a:chExt cx="862586" cy="478051"/>
          </a:xfrm>
        </p:grpSpPr>
        <p:pic>
          <p:nvPicPr>
            <p:cNvPr id="37" name="Picture 36" descr="RAD 2U_Modules.png"/>
            <p:cNvPicPr>
              <a:picLocks noChangeAspect="1"/>
            </p:cNvPicPr>
            <p:nvPr/>
          </p:nvPicPr>
          <p:blipFill>
            <a:blip r:embed="rId3" cstate="print"/>
            <a:stretch>
              <a:fillRect/>
            </a:stretch>
          </p:blipFill>
          <p:spPr>
            <a:xfrm>
              <a:off x="5857747" y="2456653"/>
              <a:ext cx="862586" cy="435865"/>
            </a:xfrm>
            <a:prstGeom prst="rect">
              <a:avLst/>
            </a:prstGeom>
          </p:spPr>
        </p:pic>
        <p:sp>
          <p:nvSpPr>
            <p:cNvPr id="38" name="TextBox 37"/>
            <p:cNvSpPr txBox="1"/>
            <p:nvPr/>
          </p:nvSpPr>
          <p:spPr>
            <a:xfrm>
              <a:off x="6009981" y="2414467"/>
              <a:ext cx="523072" cy="171170"/>
            </a:xfrm>
            <a:prstGeom prst="rect">
              <a:avLst/>
            </a:prstGeom>
          </p:spPr>
          <p:txBody>
            <a:bodyPr wrap="none" rtlCol="0" anchor="ctr">
              <a:spAutoFit/>
            </a:bodyPr>
            <a:lstStyle/>
            <a:p>
              <a:pPr algn="ctr"/>
              <a:r>
                <a:rPr lang="en-US" sz="1100" b="1" kern="0" dirty="0" smtClean="0"/>
                <a:t>ETX-5_A</a:t>
              </a:r>
            </a:p>
          </p:txBody>
        </p:sp>
      </p:grpSp>
      <p:grpSp>
        <p:nvGrpSpPr>
          <p:cNvPr id="39" name="Group 38"/>
          <p:cNvGrpSpPr/>
          <p:nvPr/>
        </p:nvGrpSpPr>
        <p:grpSpPr>
          <a:xfrm>
            <a:off x="6819828" y="6194347"/>
            <a:ext cx="1501965" cy="481543"/>
            <a:chOff x="6988187" y="2541128"/>
            <a:chExt cx="1212722" cy="351390"/>
          </a:xfrm>
        </p:grpSpPr>
        <p:pic>
          <p:nvPicPr>
            <p:cNvPr id="40" name="Picture 39" descr="RAD 1U_Wide.png"/>
            <p:cNvPicPr>
              <a:picLocks noChangeAspect="1"/>
            </p:cNvPicPr>
            <p:nvPr/>
          </p:nvPicPr>
          <p:blipFill>
            <a:blip r:embed="rId4" cstate="print"/>
            <a:stretch>
              <a:fillRect/>
            </a:stretch>
          </p:blipFill>
          <p:spPr>
            <a:xfrm>
              <a:off x="6988187" y="2541128"/>
              <a:ext cx="1212722" cy="351390"/>
            </a:xfrm>
            <a:prstGeom prst="rect">
              <a:avLst/>
            </a:prstGeom>
          </p:spPr>
        </p:pic>
        <p:sp>
          <p:nvSpPr>
            <p:cNvPr id="41" name="TextBox 40"/>
            <p:cNvSpPr txBox="1"/>
            <p:nvPr/>
          </p:nvSpPr>
          <p:spPr>
            <a:xfrm>
              <a:off x="7296758" y="2612412"/>
              <a:ext cx="745717" cy="261610"/>
            </a:xfrm>
            <a:prstGeom prst="rect">
              <a:avLst/>
            </a:prstGeom>
          </p:spPr>
          <p:txBody>
            <a:bodyPr wrap="none" rtlCol="0" anchor="ctr">
              <a:spAutoFit/>
            </a:bodyPr>
            <a:lstStyle/>
            <a:p>
              <a:pPr algn="ctr"/>
              <a:r>
                <a:rPr lang="en-US" sz="1100" b="1" kern="0" dirty="0" smtClean="0"/>
                <a:t>ETX-220A</a:t>
              </a:r>
            </a:p>
          </p:txBody>
        </p:sp>
      </p:grpSp>
      <p:grpSp>
        <p:nvGrpSpPr>
          <p:cNvPr id="42" name="Group 41"/>
          <p:cNvGrpSpPr/>
          <p:nvPr/>
        </p:nvGrpSpPr>
        <p:grpSpPr>
          <a:xfrm>
            <a:off x="8035853" y="5066002"/>
            <a:ext cx="1108147" cy="730635"/>
            <a:chOff x="5857747" y="2414467"/>
            <a:chExt cx="862586" cy="478051"/>
          </a:xfrm>
        </p:grpSpPr>
        <p:pic>
          <p:nvPicPr>
            <p:cNvPr id="43" name="Picture 42" descr="RAD 2U_Modules.png"/>
            <p:cNvPicPr>
              <a:picLocks noChangeAspect="1"/>
            </p:cNvPicPr>
            <p:nvPr/>
          </p:nvPicPr>
          <p:blipFill>
            <a:blip r:embed="rId3" cstate="print"/>
            <a:stretch>
              <a:fillRect/>
            </a:stretch>
          </p:blipFill>
          <p:spPr>
            <a:xfrm>
              <a:off x="5857747" y="2456653"/>
              <a:ext cx="862586" cy="435865"/>
            </a:xfrm>
            <a:prstGeom prst="rect">
              <a:avLst/>
            </a:prstGeom>
          </p:spPr>
        </p:pic>
        <p:sp>
          <p:nvSpPr>
            <p:cNvPr id="44" name="TextBox 43"/>
            <p:cNvSpPr txBox="1"/>
            <p:nvPr/>
          </p:nvSpPr>
          <p:spPr>
            <a:xfrm>
              <a:off x="6012479" y="2414467"/>
              <a:ext cx="518081" cy="171170"/>
            </a:xfrm>
            <a:prstGeom prst="rect">
              <a:avLst/>
            </a:prstGeom>
          </p:spPr>
          <p:txBody>
            <a:bodyPr wrap="none" rtlCol="0" anchor="ctr">
              <a:spAutoFit/>
            </a:bodyPr>
            <a:lstStyle/>
            <a:p>
              <a:pPr algn="ctr"/>
              <a:r>
                <a:rPr lang="en-US" sz="1100" b="1" kern="0" dirty="0" smtClean="0"/>
                <a:t>ETX-5_B</a:t>
              </a:r>
            </a:p>
          </p:txBody>
        </p:sp>
      </p:grpSp>
      <p:sp>
        <p:nvSpPr>
          <p:cNvPr id="45" name="Oval 44"/>
          <p:cNvSpPr/>
          <p:nvPr/>
        </p:nvSpPr>
        <p:spPr>
          <a:xfrm>
            <a:off x="7439046" y="4159764"/>
            <a:ext cx="189328" cy="575334"/>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p:cNvSpPr txBox="1"/>
          <p:nvPr/>
        </p:nvSpPr>
        <p:spPr>
          <a:xfrm>
            <a:off x="6712580" y="4912353"/>
            <a:ext cx="599844" cy="246221"/>
          </a:xfrm>
          <a:prstGeom prst="rect">
            <a:avLst/>
          </a:prstGeom>
        </p:spPr>
        <p:txBody>
          <a:bodyPr wrap="none" rtlCol="0" anchor="ctr">
            <a:spAutoFit/>
          </a:bodyPr>
          <a:lstStyle/>
          <a:p>
            <a:pPr algn="ctr"/>
            <a:r>
              <a:rPr lang="en-US" sz="1000" kern="0" dirty="0" smtClean="0"/>
              <a:t>MC-A/1</a:t>
            </a:r>
          </a:p>
        </p:txBody>
      </p:sp>
      <p:sp>
        <p:nvSpPr>
          <p:cNvPr id="47" name="TextBox 46"/>
          <p:cNvSpPr txBox="1"/>
          <p:nvPr/>
        </p:nvSpPr>
        <p:spPr>
          <a:xfrm>
            <a:off x="6998651" y="5992623"/>
            <a:ext cx="365806" cy="246221"/>
          </a:xfrm>
          <a:prstGeom prst="rect">
            <a:avLst/>
          </a:prstGeom>
        </p:spPr>
        <p:txBody>
          <a:bodyPr wrap="none" rtlCol="0" anchor="ctr">
            <a:spAutoFit/>
          </a:bodyPr>
          <a:lstStyle/>
          <a:p>
            <a:pPr algn="ctr"/>
            <a:r>
              <a:rPr lang="en-US" sz="1000" kern="0" dirty="0" smtClean="0"/>
              <a:t>4/1</a:t>
            </a:r>
          </a:p>
        </p:txBody>
      </p:sp>
      <p:sp>
        <p:nvSpPr>
          <p:cNvPr id="48" name="TextBox 47"/>
          <p:cNvSpPr txBox="1"/>
          <p:nvPr/>
        </p:nvSpPr>
        <p:spPr>
          <a:xfrm>
            <a:off x="7734115" y="6006993"/>
            <a:ext cx="365806" cy="246221"/>
          </a:xfrm>
          <a:prstGeom prst="rect">
            <a:avLst/>
          </a:prstGeom>
        </p:spPr>
        <p:txBody>
          <a:bodyPr wrap="none" rtlCol="0" anchor="ctr">
            <a:spAutoFit/>
          </a:bodyPr>
          <a:lstStyle/>
          <a:p>
            <a:pPr algn="ctr"/>
            <a:r>
              <a:rPr lang="en-US" sz="1000" kern="0" dirty="0" smtClean="0"/>
              <a:t>4/2</a:t>
            </a:r>
          </a:p>
        </p:txBody>
      </p:sp>
      <p:sp>
        <p:nvSpPr>
          <p:cNvPr id="49" name="Oval 48"/>
          <p:cNvSpPr/>
          <p:nvPr/>
        </p:nvSpPr>
        <p:spPr>
          <a:xfrm>
            <a:off x="6344727" y="5487339"/>
            <a:ext cx="539351" cy="254100"/>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000" b="1" dirty="0" smtClean="0">
                <a:solidFill>
                  <a:srgbClr val="FF0000"/>
                </a:solidFill>
              </a:rPr>
              <a:t>RPL</a:t>
            </a:r>
            <a:endParaRPr lang="en-US" sz="1000" b="1" dirty="0">
              <a:solidFill>
                <a:srgbClr val="FF0000"/>
              </a:solidFill>
            </a:endParaRPr>
          </a:p>
        </p:txBody>
      </p:sp>
      <p:sp>
        <p:nvSpPr>
          <p:cNvPr id="50" name="TextBox 49"/>
          <p:cNvSpPr txBox="1"/>
          <p:nvPr/>
        </p:nvSpPr>
        <p:spPr>
          <a:xfrm>
            <a:off x="6003231" y="4750666"/>
            <a:ext cx="590226" cy="246221"/>
          </a:xfrm>
          <a:prstGeom prst="rect">
            <a:avLst/>
          </a:prstGeom>
        </p:spPr>
        <p:txBody>
          <a:bodyPr wrap="none" rtlCol="0" anchor="ctr">
            <a:spAutoFit/>
          </a:bodyPr>
          <a:lstStyle/>
          <a:p>
            <a:pPr algn="ctr"/>
            <a:r>
              <a:rPr lang="en-US" sz="1000" kern="0" dirty="0" smtClean="0"/>
              <a:t>MC-A/2</a:t>
            </a:r>
          </a:p>
        </p:txBody>
      </p:sp>
      <p:sp>
        <p:nvSpPr>
          <p:cNvPr id="51" name="TextBox 50"/>
          <p:cNvSpPr txBox="1"/>
          <p:nvPr/>
        </p:nvSpPr>
        <p:spPr>
          <a:xfrm>
            <a:off x="7766713" y="4932235"/>
            <a:ext cx="599844" cy="246221"/>
          </a:xfrm>
          <a:prstGeom prst="rect">
            <a:avLst/>
          </a:prstGeom>
        </p:spPr>
        <p:txBody>
          <a:bodyPr wrap="none" rtlCol="0" anchor="ctr">
            <a:spAutoFit/>
          </a:bodyPr>
          <a:lstStyle/>
          <a:p>
            <a:pPr algn="ctr"/>
            <a:r>
              <a:rPr lang="en-US" sz="1000" kern="0" dirty="0" smtClean="0"/>
              <a:t>MC-A/1</a:t>
            </a:r>
          </a:p>
        </p:txBody>
      </p:sp>
      <p:sp>
        <p:nvSpPr>
          <p:cNvPr id="52" name="TextBox 51"/>
          <p:cNvSpPr txBox="1"/>
          <p:nvPr/>
        </p:nvSpPr>
        <p:spPr>
          <a:xfrm>
            <a:off x="8491849" y="4776075"/>
            <a:ext cx="590226" cy="246221"/>
          </a:xfrm>
          <a:prstGeom prst="rect">
            <a:avLst/>
          </a:prstGeom>
        </p:spPr>
        <p:txBody>
          <a:bodyPr wrap="none" rtlCol="0" anchor="ctr">
            <a:spAutoFit/>
          </a:bodyPr>
          <a:lstStyle/>
          <a:p>
            <a:pPr algn="ctr"/>
            <a:r>
              <a:rPr lang="en-US" sz="1000" kern="0" dirty="0" smtClean="0"/>
              <a:t>MC-A/2</a:t>
            </a:r>
          </a:p>
        </p:txBody>
      </p:sp>
      <p:sp>
        <p:nvSpPr>
          <p:cNvPr id="53" name="TextBox 52"/>
          <p:cNvSpPr txBox="1"/>
          <p:nvPr/>
        </p:nvSpPr>
        <p:spPr>
          <a:xfrm>
            <a:off x="7804808" y="5731874"/>
            <a:ext cx="590226" cy="246221"/>
          </a:xfrm>
          <a:prstGeom prst="rect">
            <a:avLst/>
          </a:prstGeom>
        </p:spPr>
        <p:txBody>
          <a:bodyPr wrap="none" rtlCol="0" anchor="ctr">
            <a:spAutoFit/>
          </a:bodyPr>
          <a:lstStyle/>
          <a:p>
            <a:pPr algn="ctr"/>
            <a:r>
              <a:rPr lang="en-US" sz="1000" kern="0" dirty="0" smtClean="0"/>
              <a:t>MC-A/3</a:t>
            </a:r>
          </a:p>
        </p:txBody>
      </p:sp>
      <p:sp>
        <p:nvSpPr>
          <p:cNvPr id="54" name="TextBox 53"/>
          <p:cNvSpPr txBox="1"/>
          <p:nvPr/>
        </p:nvSpPr>
        <p:spPr>
          <a:xfrm>
            <a:off x="6685792" y="5711640"/>
            <a:ext cx="590226" cy="246221"/>
          </a:xfrm>
          <a:prstGeom prst="rect">
            <a:avLst/>
          </a:prstGeom>
        </p:spPr>
        <p:txBody>
          <a:bodyPr wrap="none" rtlCol="0" anchor="ctr">
            <a:spAutoFit/>
          </a:bodyPr>
          <a:lstStyle/>
          <a:p>
            <a:pPr algn="ctr"/>
            <a:r>
              <a:rPr lang="en-US" sz="1000" kern="0" dirty="0" smtClean="0"/>
              <a:t>MC-A/3</a:t>
            </a:r>
          </a:p>
        </p:txBody>
      </p:sp>
      <p:sp>
        <p:nvSpPr>
          <p:cNvPr id="55" name="Rounded Rectangular Callout 54"/>
          <p:cNvSpPr/>
          <p:nvPr/>
        </p:nvSpPr>
        <p:spPr>
          <a:xfrm>
            <a:off x="5766486" y="6564669"/>
            <a:ext cx="976319" cy="268850"/>
          </a:xfrm>
          <a:prstGeom prst="wedgeRoundRectCallout">
            <a:avLst>
              <a:gd name="adj1" fmla="val 74938"/>
              <a:gd name="adj2" fmla="val -191031"/>
              <a:gd name="adj3" fmla="val 16667"/>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400" dirty="0" smtClean="0"/>
              <a:t>Neighbor</a:t>
            </a:r>
            <a:endParaRPr lang="en-US" sz="1400" dirty="0"/>
          </a:p>
        </p:txBody>
      </p:sp>
      <p:sp>
        <p:nvSpPr>
          <p:cNvPr id="56" name="Rounded Rectangular Callout 55"/>
          <p:cNvSpPr/>
          <p:nvPr/>
        </p:nvSpPr>
        <p:spPr>
          <a:xfrm>
            <a:off x="8066635" y="6562323"/>
            <a:ext cx="1057646" cy="271196"/>
          </a:xfrm>
          <a:prstGeom prst="wedgeRoundRectCallout">
            <a:avLst>
              <a:gd name="adj1" fmla="val -50456"/>
              <a:gd name="adj2" fmla="val -194080"/>
              <a:gd name="adj3" fmla="val 16667"/>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400" dirty="0" smtClean="0"/>
              <a:t>Node Port</a:t>
            </a:r>
            <a:endParaRPr lang="en-US" sz="1400" dirty="0"/>
          </a:p>
        </p:txBody>
      </p:sp>
    </p:spTree>
    <p:extLst>
      <p:ext uri="{BB962C8B-B14F-4D97-AF65-F5344CB8AC3E}">
        <p14:creationId xmlns:p14="http://schemas.microsoft.com/office/powerpoint/2010/main" xmlns="" val="659648127"/>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ERP OAM CFM Configuration</a:t>
            </a:r>
            <a:endParaRPr lang="en-US" dirty="0"/>
          </a:p>
        </p:txBody>
      </p:sp>
      <p:sp>
        <p:nvSpPr>
          <p:cNvPr id="3" name="Text Placeholder 2"/>
          <p:cNvSpPr>
            <a:spLocks noGrp="1"/>
          </p:cNvSpPr>
          <p:nvPr>
            <p:ph type="body" sz="quarter" idx="10"/>
          </p:nvPr>
        </p:nvSpPr>
        <p:spPr/>
        <p:txBody>
          <a:bodyPr/>
          <a:lstStyle/>
          <a:p>
            <a:endParaRPr lang="en-US" dirty="0"/>
          </a:p>
        </p:txBody>
      </p:sp>
      <p:sp>
        <p:nvSpPr>
          <p:cNvPr id="4" name="Rectangle 3"/>
          <p:cNvSpPr/>
          <p:nvPr/>
        </p:nvSpPr>
        <p:spPr>
          <a:xfrm>
            <a:off x="80415" y="1103980"/>
            <a:ext cx="3301978" cy="5678478"/>
          </a:xfrm>
          <a:prstGeom prst="rect">
            <a:avLst/>
          </a:prstGeom>
          <a:solidFill>
            <a:schemeClr val="bg1">
              <a:lumMod val="85000"/>
            </a:schemeClr>
          </a:solidFill>
        </p:spPr>
        <p:txBody>
          <a:bodyPr wrap="square">
            <a:spAutoFit/>
          </a:bodyPr>
          <a:lstStyle/>
          <a:p>
            <a:r>
              <a:rPr lang="en-US" sz="1100" dirty="0" smtClean="0"/>
              <a:t>#************ETX-220A***************</a:t>
            </a:r>
          </a:p>
          <a:p>
            <a:r>
              <a:rPr lang="en-US" sz="1100" dirty="0" smtClean="0"/>
              <a:t>#****OAM </a:t>
            </a:r>
            <a:r>
              <a:rPr lang="en-US" sz="1100" dirty="0"/>
              <a:t>CFM Configuration For </a:t>
            </a:r>
            <a:r>
              <a:rPr lang="en-US" sz="1100" dirty="0" smtClean="0"/>
              <a:t>Ring*****   </a:t>
            </a:r>
            <a:endParaRPr lang="en-US" sz="1100" dirty="0"/>
          </a:p>
          <a:p>
            <a:endParaRPr lang="en-US" sz="1100" dirty="0" smtClean="0"/>
          </a:p>
          <a:p>
            <a:r>
              <a:rPr lang="en-US" sz="1100" dirty="0" smtClean="0"/>
              <a:t>Configure </a:t>
            </a:r>
            <a:r>
              <a:rPr lang="en-US" sz="1100" dirty="0" err="1" smtClean="0"/>
              <a:t>oam</a:t>
            </a:r>
            <a:r>
              <a:rPr lang="en-US" sz="1100" dirty="0" smtClean="0"/>
              <a:t> cfm </a:t>
            </a:r>
            <a:endParaRPr lang="en-US" sz="1100" dirty="0"/>
          </a:p>
          <a:p>
            <a:r>
              <a:rPr lang="en-US" sz="1100" dirty="0"/>
              <a:t>                maintenance-domain 1 </a:t>
            </a:r>
          </a:p>
          <a:p>
            <a:r>
              <a:rPr lang="en-US" sz="1100" dirty="0"/>
              <a:t>                    md-level 4 </a:t>
            </a:r>
          </a:p>
          <a:p>
            <a:r>
              <a:rPr lang="en-US" sz="1100" dirty="0"/>
              <a:t>                    no name </a:t>
            </a:r>
          </a:p>
          <a:p>
            <a:r>
              <a:rPr lang="en-US" sz="1100" dirty="0"/>
              <a:t>                    maintenance-association 1 </a:t>
            </a:r>
          </a:p>
          <a:p>
            <a:r>
              <a:rPr lang="en-US" sz="1100" dirty="0"/>
              <a:t>                        name </a:t>
            </a:r>
            <a:r>
              <a:rPr lang="en-US" sz="1100" dirty="0" err="1"/>
              <a:t>uint</a:t>
            </a:r>
            <a:r>
              <a:rPr lang="en-US" sz="1100" dirty="0"/>
              <a:t> </a:t>
            </a:r>
            <a:r>
              <a:rPr lang="en-US" sz="1100" dirty="0" smtClean="0"/>
              <a:t>20 </a:t>
            </a:r>
            <a:endParaRPr lang="en-US" sz="1100" dirty="0"/>
          </a:p>
          <a:p>
            <a:r>
              <a:rPr lang="en-US" sz="1100" dirty="0"/>
              <a:t>                        </a:t>
            </a:r>
            <a:r>
              <a:rPr lang="en-US" sz="1100" dirty="0" err="1"/>
              <a:t>ccm</a:t>
            </a:r>
            <a:r>
              <a:rPr lang="en-US" sz="1100" dirty="0"/>
              <a:t>-interval 3.33ms </a:t>
            </a:r>
          </a:p>
          <a:p>
            <a:r>
              <a:rPr lang="en-US" sz="1100" dirty="0"/>
              <a:t>                        classification </a:t>
            </a:r>
            <a:r>
              <a:rPr lang="en-US" sz="1100" dirty="0" err="1"/>
              <a:t>vlan</a:t>
            </a:r>
            <a:r>
              <a:rPr lang="en-US" sz="1100" dirty="0"/>
              <a:t> </a:t>
            </a:r>
            <a:r>
              <a:rPr lang="en-US" sz="1100" dirty="0" smtClean="0"/>
              <a:t>20</a:t>
            </a:r>
            <a:endParaRPr lang="en-US" sz="1100" dirty="0"/>
          </a:p>
          <a:p>
            <a:r>
              <a:rPr lang="en-US" sz="1100" dirty="0"/>
              <a:t>                        </a:t>
            </a:r>
            <a:r>
              <a:rPr lang="en-US" sz="1100" dirty="0" err="1"/>
              <a:t>mep</a:t>
            </a:r>
            <a:r>
              <a:rPr lang="en-US" sz="1100" dirty="0"/>
              <a:t> </a:t>
            </a:r>
            <a:r>
              <a:rPr lang="en-US" sz="1100" dirty="0" smtClean="0"/>
              <a:t>12 </a:t>
            </a:r>
            <a:endParaRPr lang="en-US" sz="1100" dirty="0"/>
          </a:p>
          <a:p>
            <a:r>
              <a:rPr lang="en-US" sz="1100" dirty="0"/>
              <a:t>                            bind </a:t>
            </a:r>
            <a:r>
              <a:rPr lang="en-US" sz="1100" dirty="0" err="1"/>
              <a:t>ethernet</a:t>
            </a:r>
            <a:r>
              <a:rPr lang="en-US" sz="1100" dirty="0"/>
              <a:t> 4/1 </a:t>
            </a:r>
          </a:p>
          <a:p>
            <a:r>
              <a:rPr lang="en-US" sz="1100" dirty="0"/>
              <a:t>                            classification </a:t>
            </a:r>
            <a:r>
              <a:rPr lang="en-US" sz="1100" dirty="0" err="1"/>
              <a:t>vlan</a:t>
            </a:r>
            <a:r>
              <a:rPr lang="en-US" sz="1100" dirty="0"/>
              <a:t> </a:t>
            </a:r>
            <a:r>
              <a:rPr lang="en-US" sz="1100" dirty="0" smtClean="0"/>
              <a:t>20 </a:t>
            </a:r>
            <a:endParaRPr lang="en-US" sz="1100" dirty="0"/>
          </a:p>
          <a:p>
            <a:r>
              <a:rPr lang="en-US" sz="1100" dirty="0"/>
              <a:t>                            queue fixed 0 block 0/2 </a:t>
            </a:r>
          </a:p>
          <a:p>
            <a:r>
              <a:rPr lang="en-US" sz="1100" dirty="0"/>
              <a:t>                            remote-</a:t>
            </a:r>
            <a:r>
              <a:rPr lang="en-US" sz="1100" dirty="0" err="1"/>
              <a:t>mep</a:t>
            </a:r>
            <a:r>
              <a:rPr lang="en-US" sz="1100" dirty="0"/>
              <a:t> </a:t>
            </a:r>
            <a:r>
              <a:rPr lang="en-US" sz="1100" dirty="0" smtClean="0"/>
              <a:t>2 </a:t>
            </a:r>
            <a:endParaRPr lang="en-US" sz="1100" dirty="0"/>
          </a:p>
          <a:p>
            <a:r>
              <a:rPr lang="en-US" sz="1100" dirty="0"/>
              <a:t>                            client-md-level 5 </a:t>
            </a:r>
          </a:p>
          <a:p>
            <a:r>
              <a:rPr lang="en-US" sz="1100" dirty="0"/>
              <a:t>                            no shutdown </a:t>
            </a:r>
          </a:p>
          <a:p>
            <a:r>
              <a:rPr lang="en-US" sz="1100" dirty="0"/>
              <a:t>                        exit</a:t>
            </a:r>
          </a:p>
          <a:p>
            <a:r>
              <a:rPr lang="en-US" sz="1100" dirty="0"/>
              <a:t>                    exit</a:t>
            </a:r>
          </a:p>
          <a:p>
            <a:r>
              <a:rPr lang="en-US" sz="1100" dirty="0"/>
              <a:t>                    maintenance-association 2</a:t>
            </a:r>
          </a:p>
          <a:p>
            <a:r>
              <a:rPr lang="en-US" sz="1100" dirty="0"/>
              <a:t>                        name </a:t>
            </a:r>
            <a:r>
              <a:rPr lang="en-US" sz="1100" dirty="0" err="1"/>
              <a:t>uint</a:t>
            </a:r>
            <a:r>
              <a:rPr lang="en-US" sz="1100" dirty="0"/>
              <a:t> </a:t>
            </a:r>
            <a:r>
              <a:rPr lang="en-US" sz="1100" dirty="0" smtClean="0"/>
              <a:t>30</a:t>
            </a:r>
            <a:endParaRPr lang="en-US" sz="1100" dirty="0"/>
          </a:p>
          <a:p>
            <a:r>
              <a:rPr lang="en-US" sz="1100" dirty="0"/>
              <a:t>                        </a:t>
            </a:r>
            <a:r>
              <a:rPr lang="en-US" sz="1100" dirty="0" err="1"/>
              <a:t>ccm</a:t>
            </a:r>
            <a:r>
              <a:rPr lang="en-US" sz="1100" dirty="0"/>
              <a:t>-interval 3.33ms </a:t>
            </a:r>
          </a:p>
          <a:p>
            <a:r>
              <a:rPr lang="en-US" sz="1100" dirty="0"/>
              <a:t>                        classification </a:t>
            </a:r>
            <a:r>
              <a:rPr lang="en-US" sz="1100" dirty="0" err="1"/>
              <a:t>vlan</a:t>
            </a:r>
            <a:r>
              <a:rPr lang="en-US" sz="1100" dirty="0"/>
              <a:t> </a:t>
            </a:r>
            <a:r>
              <a:rPr lang="en-US" sz="1100" dirty="0" smtClean="0"/>
              <a:t>30</a:t>
            </a:r>
            <a:endParaRPr lang="en-US" sz="1100" dirty="0"/>
          </a:p>
          <a:p>
            <a:r>
              <a:rPr lang="en-US" sz="1100" dirty="0"/>
              <a:t>                        </a:t>
            </a:r>
            <a:r>
              <a:rPr lang="en-US" sz="1100" dirty="0" err="1"/>
              <a:t>mep</a:t>
            </a:r>
            <a:r>
              <a:rPr lang="en-US" sz="1100" dirty="0"/>
              <a:t> </a:t>
            </a:r>
            <a:r>
              <a:rPr lang="en-US" sz="1100" dirty="0" smtClean="0"/>
              <a:t>13 </a:t>
            </a:r>
            <a:endParaRPr lang="en-US" sz="1100" dirty="0"/>
          </a:p>
          <a:p>
            <a:r>
              <a:rPr lang="en-US" sz="1100" dirty="0"/>
              <a:t>                            bind </a:t>
            </a:r>
            <a:r>
              <a:rPr lang="en-US" sz="1100" dirty="0" err="1"/>
              <a:t>ethernet</a:t>
            </a:r>
            <a:r>
              <a:rPr lang="en-US" sz="1100" dirty="0"/>
              <a:t> 4/2 </a:t>
            </a:r>
          </a:p>
          <a:p>
            <a:r>
              <a:rPr lang="en-US" sz="1100" dirty="0"/>
              <a:t>                            classification </a:t>
            </a:r>
            <a:r>
              <a:rPr lang="en-US" sz="1100" dirty="0" err="1"/>
              <a:t>vlan</a:t>
            </a:r>
            <a:r>
              <a:rPr lang="en-US" sz="1100" dirty="0"/>
              <a:t> </a:t>
            </a:r>
            <a:r>
              <a:rPr lang="en-US" sz="1100" dirty="0" smtClean="0"/>
              <a:t>30 </a:t>
            </a:r>
            <a:endParaRPr lang="en-US" sz="1100" dirty="0"/>
          </a:p>
          <a:p>
            <a:r>
              <a:rPr lang="en-US" sz="1100" dirty="0"/>
              <a:t>                            queue fixed 0 block 0/2 </a:t>
            </a:r>
          </a:p>
          <a:p>
            <a:r>
              <a:rPr lang="en-US" sz="1100" dirty="0"/>
              <a:t>                            remote-</a:t>
            </a:r>
            <a:r>
              <a:rPr lang="en-US" sz="1100" dirty="0" err="1"/>
              <a:t>mep</a:t>
            </a:r>
            <a:r>
              <a:rPr lang="en-US" sz="1100" dirty="0"/>
              <a:t> </a:t>
            </a:r>
            <a:r>
              <a:rPr lang="en-US" sz="1100" dirty="0" smtClean="0"/>
              <a:t>3</a:t>
            </a:r>
            <a:endParaRPr lang="en-US" sz="1100" dirty="0"/>
          </a:p>
          <a:p>
            <a:r>
              <a:rPr lang="en-US" sz="1100" dirty="0"/>
              <a:t>                            client-md-level 5 </a:t>
            </a:r>
          </a:p>
          <a:p>
            <a:r>
              <a:rPr lang="en-US" sz="1100" dirty="0"/>
              <a:t>                            no shutdown </a:t>
            </a:r>
          </a:p>
          <a:p>
            <a:r>
              <a:rPr lang="en-US" sz="1100" dirty="0"/>
              <a:t>                        exit</a:t>
            </a:r>
          </a:p>
          <a:p>
            <a:r>
              <a:rPr lang="en-US" sz="1100" dirty="0"/>
              <a:t>                    exit </a:t>
            </a:r>
            <a:r>
              <a:rPr lang="en-US" sz="1100" dirty="0" smtClean="0"/>
              <a:t>all</a:t>
            </a:r>
          </a:p>
        </p:txBody>
      </p:sp>
      <p:sp>
        <p:nvSpPr>
          <p:cNvPr id="5" name="Rectangle 4"/>
          <p:cNvSpPr/>
          <p:nvPr/>
        </p:nvSpPr>
        <p:spPr>
          <a:xfrm>
            <a:off x="3478579" y="1099546"/>
            <a:ext cx="3220599" cy="2123658"/>
          </a:xfrm>
          <a:prstGeom prst="rect">
            <a:avLst/>
          </a:prstGeom>
          <a:solidFill>
            <a:schemeClr val="bg1">
              <a:lumMod val="85000"/>
            </a:schemeClr>
          </a:solidFill>
        </p:spPr>
        <p:txBody>
          <a:bodyPr wrap="square">
            <a:spAutoFit/>
          </a:bodyPr>
          <a:lstStyle/>
          <a:p>
            <a:r>
              <a:rPr lang="en-US" sz="1100" dirty="0" smtClean="0"/>
              <a:t>#************ETX-220A***************</a:t>
            </a:r>
          </a:p>
          <a:p>
            <a:r>
              <a:rPr lang="en-US" sz="1100" dirty="0" smtClean="0"/>
              <a:t>#********   </a:t>
            </a:r>
            <a:r>
              <a:rPr lang="en-US" sz="1100" dirty="0"/>
              <a:t>sf-trigger For Ring  </a:t>
            </a:r>
            <a:r>
              <a:rPr lang="en-US" sz="1100" dirty="0" smtClean="0"/>
              <a:t>**************</a:t>
            </a:r>
          </a:p>
          <a:p>
            <a:endParaRPr lang="en-US" sz="1100" dirty="0" smtClean="0"/>
          </a:p>
          <a:p>
            <a:r>
              <a:rPr lang="en-US" sz="1100" dirty="0" smtClean="0"/>
              <a:t>Configure protection</a:t>
            </a:r>
          </a:p>
          <a:p>
            <a:r>
              <a:rPr lang="en-US" sz="1100" dirty="0" err="1" smtClean="0"/>
              <a:t>erp</a:t>
            </a:r>
            <a:r>
              <a:rPr lang="en-US" sz="1100" dirty="0" smtClean="0"/>
              <a:t> </a:t>
            </a:r>
            <a:r>
              <a:rPr lang="en-US" sz="1100" dirty="0"/>
              <a:t>1					</a:t>
            </a:r>
          </a:p>
          <a:p>
            <a:r>
              <a:rPr lang="en-US" sz="1100" dirty="0"/>
              <a:t>                sf-trigger east </a:t>
            </a:r>
            <a:r>
              <a:rPr lang="en-US" sz="1100" dirty="0" err="1"/>
              <a:t>mep</a:t>
            </a:r>
            <a:r>
              <a:rPr lang="en-US" sz="1100" dirty="0"/>
              <a:t> 1 1 </a:t>
            </a:r>
            <a:r>
              <a:rPr lang="en-US" sz="1100" dirty="0" smtClean="0"/>
              <a:t>12 </a:t>
            </a:r>
            <a:endParaRPr lang="en-US" sz="1100" dirty="0"/>
          </a:p>
          <a:p>
            <a:r>
              <a:rPr lang="en-US" sz="1100" dirty="0"/>
              <a:t>                sf-trigger west </a:t>
            </a:r>
            <a:r>
              <a:rPr lang="en-US" sz="1100" dirty="0" err="1"/>
              <a:t>mep</a:t>
            </a:r>
            <a:r>
              <a:rPr lang="en-US" sz="1100" dirty="0"/>
              <a:t> 1 2 </a:t>
            </a:r>
            <a:r>
              <a:rPr lang="en-US" sz="1100" dirty="0" smtClean="0"/>
              <a:t>13</a:t>
            </a:r>
            <a:r>
              <a:rPr lang="en-US" sz="1100" dirty="0"/>
              <a:t>				</a:t>
            </a:r>
          </a:p>
          <a:p>
            <a:r>
              <a:rPr lang="en-US" sz="1100" dirty="0" smtClean="0"/>
              <a:t>exit all</a:t>
            </a:r>
          </a:p>
          <a:p>
            <a:endParaRPr lang="en-US" sz="1100" dirty="0"/>
          </a:p>
          <a:p>
            <a:r>
              <a:rPr lang="en-US" sz="1100" dirty="0" smtClean="0"/>
              <a:t>#**************  </a:t>
            </a:r>
            <a:r>
              <a:rPr lang="en-US" sz="1100" dirty="0"/>
              <a:t>END </a:t>
            </a:r>
            <a:r>
              <a:rPr lang="en-US" sz="1100" dirty="0" smtClean="0"/>
              <a:t>***********</a:t>
            </a:r>
            <a:r>
              <a:rPr lang="en-US" sz="1100" dirty="0"/>
              <a:t>	</a:t>
            </a:r>
            <a:endParaRPr lang="en-US" sz="1100" dirty="0" smtClean="0"/>
          </a:p>
        </p:txBody>
      </p:sp>
      <p:sp>
        <p:nvSpPr>
          <p:cNvPr id="24" name="Line Callout 2 23"/>
          <p:cNvSpPr/>
          <p:nvPr/>
        </p:nvSpPr>
        <p:spPr>
          <a:xfrm>
            <a:off x="3481837" y="3402031"/>
            <a:ext cx="2457490" cy="2043441"/>
          </a:xfrm>
          <a:prstGeom prst="borderCallout2">
            <a:avLst>
              <a:gd name="adj1" fmla="val 12709"/>
              <a:gd name="adj2" fmla="val -57"/>
              <a:gd name="adj3" fmla="val 12367"/>
              <a:gd name="adj4" fmla="val -16376"/>
              <a:gd name="adj5" fmla="val -30525"/>
              <a:gd name="adj6" fmla="val -55582"/>
            </a:avLst>
          </a:prstGeom>
          <a:solidFill>
            <a:srgbClr val="F29400"/>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tx1"/>
                </a:solidFill>
              </a:rPr>
              <a:t>OAM CFM is needed for the CC (continuity check) messages.</a:t>
            </a:r>
            <a:br>
              <a:rPr lang="en-US" sz="1400" b="1" dirty="0" smtClean="0">
                <a:solidFill>
                  <a:schemeClr val="tx1"/>
                </a:solidFill>
              </a:rPr>
            </a:br>
            <a:endParaRPr lang="en-US" sz="1400" b="1" dirty="0" smtClean="0">
              <a:solidFill>
                <a:schemeClr val="tx1"/>
              </a:solidFill>
            </a:endParaRPr>
          </a:p>
          <a:p>
            <a:r>
              <a:rPr lang="en-US" sz="1400" b="1" dirty="0" smtClean="0">
                <a:solidFill>
                  <a:schemeClr val="tx1"/>
                </a:solidFill>
              </a:rPr>
              <a:t>Each two nodes will exchange the information allowing the failure condition to be recognize if several CCM messages are missing </a:t>
            </a:r>
          </a:p>
        </p:txBody>
      </p:sp>
      <p:sp>
        <p:nvSpPr>
          <p:cNvPr id="28" name="Line Callout 2 27"/>
          <p:cNvSpPr/>
          <p:nvPr/>
        </p:nvSpPr>
        <p:spPr>
          <a:xfrm>
            <a:off x="6388452" y="1563842"/>
            <a:ext cx="2691325" cy="1379506"/>
          </a:xfrm>
          <a:prstGeom prst="borderCallout2">
            <a:avLst>
              <a:gd name="adj1" fmla="val 12709"/>
              <a:gd name="adj2" fmla="val -57"/>
              <a:gd name="adj3" fmla="val 12367"/>
              <a:gd name="adj4" fmla="val -16376"/>
              <a:gd name="adj5" fmla="val 42895"/>
              <a:gd name="adj6" fmla="val -34571"/>
            </a:avLst>
          </a:prstGeom>
          <a:solidFill>
            <a:srgbClr val="F29400"/>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tx1"/>
                </a:solidFill>
              </a:rPr>
              <a:t>SF Trigger – enabling the propagation of the signal failure  condition from the Ethernet OAM service layer. (CFM parameters must be configured first)</a:t>
            </a:r>
          </a:p>
        </p:txBody>
      </p:sp>
      <p:sp>
        <p:nvSpPr>
          <p:cNvPr id="29" name="Block Arc 28"/>
          <p:cNvSpPr/>
          <p:nvPr/>
        </p:nvSpPr>
        <p:spPr>
          <a:xfrm>
            <a:off x="6396061" y="4310867"/>
            <a:ext cx="2272500" cy="2001515"/>
          </a:xfrm>
          <a:prstGeom prst="blockArc">
            <a:avLst>
              <a:gd name="adj1" fmla="val 10800000"/>
              <a:gd name="adj2" fmla="val 90182"/>
              <a:gd name="adj3" fmla="val 1487"/>
            </a:avLst>
          </a:prstGeom>
          <a:solidFill>
            <a:srgbClr val="F3A303"/>
          </a:solidFill>
          <a:ln>
            <a:solidFill>
              <a:srgbClr val="F3A3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31" name="Group 30"/>
          <p:cNvGrpSpPr/>
          <p:nvPr/>
        </p:nvGrpSpPr>
        <p:grpSpPr>
          <a:xfrm>
            <a:off x="6650057" y="4570745"/>
            <a:ext cx="1780404" cy="1765686"/>
            <a:chOff x="3599513" y="3321495"/>
            <a:chExt cx="1638914" cy="1638914"/>
          </a:xfrm>
        </p:grpSpPr>
        <p:sp>
          <p:nvSpPr>
            <p:cNvPr id="32" name="Oval 31"/>
            <p:cNvSpPr/>
            <p:nvPr/>
          </p:nvSpPr>
          <p:spPr>
            <a:xfrm>
              <a:off x="3599513" y="3321495"/>
              <a:ext cx="1638914" cy="1638914"/>
            </a:xfrm>
            <a:prstGeom prst="ellipse">
              <a:avLst/>
            </a:prstGeom>
            <a:noFill/>
            <a:ln w="57150">
              <a:solidFill>
                <a:srgbClr val="F3AE4A"/>
              </a:solidFill>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37" name="TextBox 36"/>
            <p:cNvSpPr txBox="1"/>
            <p:nvPr/>
          </p:nvSpPr>
          <p:spPr>
            <a:xfrm>
              <a:off x="4207316" y="3817406"/>
              <a:ext cx="621528" cy="457087"/>
            </a:xfrm>
            <a:prstGeom prst="rect">
              <a:avLst/>
            </a:prstGeom>
          </p:spPr>
          <p:txBody>
            <a:bodyPr wrap="none" rtlCol="0" anchor="ctr">
              <a:spAutoFit/>
            </a:bodyPr>
            <a:lstStyle/>
            <a:p>
              <a:pPr algn="ctr"/>
              <a:r>
                <a:rPr lang="en-US" sz="1300" b="1" dirty="0"/>
                <a:t>10G </a:t>
              </a:r>
            </a:p>
            <a:p>
              <a:pPr algn="ctr"/>
              <a:r>
                <a:rPr lang="en-US" sz="1300" b="1" dirty="0"/>
                <a:t>G.8032</a:t>
              </a:r>
              <a:endParaRPr lang="en-US" sz="1300" b="1" kern="0" dirty="0"/>
            </a:p>
          </p:txBody>
        </p:sp>
      </p:grpSp>
      <p:grpSp>
        <p:nvGrpSpPr>
          <p:cNvPr id="38" name="Group 37"/>
          <p:cNvGrpSpPr/>
          <p:nvPr/>
        </p:nvGrpSpPr>
        <p:grpSpPr>
          <a:xfrm>
            <a:off x="6040006" y="5047917"/>
            <a:ext cx="1108147" cy="730635"/>
            <a:chOff x="5857747" y="2414467"/>
            <a:chExt cx="862586" cy="478051"/>
          </a:xfrm>
        </p:grpSpPr>
        <p:pic>
          <p:nvPicPr>
            <p:cNvPr id="39" name="Picture 38" descr="RAD 2U_Modules.png"/>
            <p:cNvPicPr>
              <a:picLocks noChangeAspect="1"/>
            </p:cNvPicPr>
            <p:nvPr/>
          </p:nvPicPr>
          <p:blipFill>
            <a:blip r:embed="rId2" cstate="print"/>
            <a:stretch>
              <a:fillRect/>
            </a:stretch>
          </p:blipFill>
          <p:spPr>
            <a:xfrm>
              <a:off x="5857747" y="2456653"/>
              <a:ext cx="862586" cy="435865"/>
            </a:xfrm>
            <a:prstGeom prst="rect">
              <a:avLst/>
            </a:prstGeom>
          </p:spPr>
        </p:pic>
        <p:sp>
          <p:nvSpPr>
            <p:cNvPr id="40" name="TextBox 39"/>
            <p:cNvSpPr txBox="1"/>
            <p:nvPr/>
          </p:nvSpPr>
          <p:spPr>
            <a:xfrm>
              <a:off x="6009981" y="2414467"/>
              <a:ext cx="523072" cy="171170"/>
            </a:xfrm>
            <a:prstGeom prst="rect">
              <a:avLst/>
            </a:prstGeom>
          </p:spPr>
          <p:txBody>
            <a:bodyPr wrap="none" rtlCol="0" anchor="ctr">
              <a:spAutoFit/>
            </a:bodyPr>
            <a:lstStyle/>
            <a:p>
              <a:pPr algn="ctr"/>
              <a:r>
                <a:rPr lang="en-US" sz="1100" b="1" kern="0" dirty="0" smtClean="0"/>
                <a:t>ETX-5_A</a:t>
              </a:r>
            </a:p>
          </p:txBody>
        </p:sp>
      </p:grpSp>
      <p:grpSp>
        <p:nvGrpSpPr>
          <p:cNvPr id="41" name="Group 40"/>
          <p:cNvGrpSpPr/>
          <p:nvPr/>
        </p:nvGrpSpPr>
        <p:grpSpPr>
          <a:xfrm>
            <a:off x="6819828" y="6194347"/>
            <a:ext cx="1501965" cy="481543"/>
            <a:chOff x="6988187" y="2541128"/>
            <a:chExt cx="1212722" cy="351390"/>
          </a:xfrm>
        </p:grpSpPr>
        <p:pic>
          <p:nvPicPr>
            <p:cNvPr id="42" name="Picture 41" descr="RAD 1U_Wide.png"/>
            <p:cNvPicPr>
              <a:picLocks noChangeAspect="1"/>
            </p:cNvPicPr>
            <p:nvPr/>
          </p:nvPicPr>
          <p:blipFill>
            <a:blip r:embed="rId3" cstate="print"/>
            <a:stretch>
              <a:fillRect/>
            </a:stretch>
          </p:blipFill>
          <p:spPr>
            <a:xfrm>
              <a:off x="6988187" y="2541128"/>
              <a:ext cx="1212722" cy="351390"/>
            </a:xfrm>
            <a:prstGeom prst="rect">
              <a:avLst/>
            </a:prstGeom>
          </p:spPr>
        </p:pic>
        <p:sp>
          <p:nvSpPr>
            <p:cNvPr id="43" name="TextBox 42"/>
            <p:cNvSpPr txBox="1"/>
            <p:nvPr/>
          </p:nvSpPr>
          <p:spPr>
            <a:xfrm>
              <a:off x="7296758" y="2612412"/>
              <a:ext cx="745717" cy="261610"/>
            </a:xfrm>
            <a:prstGeom prst="rect">
              <a:avLst/>
            </a:prstGeom>
          </p:spPr>
          <p:txBody>
            <a:bodyPr wrap="none" rtlCol="0" anchor="ctr">
              <a:spAutoFit/>
            </a:bodyPr>
            <a:lstStyle/>
            <a:p>
              <a:pPr algn="ctr"/>
              <a:r>
                <a:rPr lang="en-US" sz="1100" b="1" kern="0" dirty="0" smtClean="0"/>
                <a:t>ETX-220A</a:t>
              </a:r>
            </a:p>
          </p:txBody>
        </p:sp>
      </p:grpSp>
      <p:grpSp>
        <p:nvGrpSpPr>
          <p:cNvPr id="44" name="Group 43"/>
          <p:cNvGrpSpPr/>
          <p:nvPr/>
        </p:nvGrpSpPr>
        <p:grpSpPr>
          <a:xfrm>
            <a:off x="8035853" y="5066002"/>
            <a:ext cx="1108147" cy="730635"/>
            <a:chOff x="5857747" y="2414467"/>
            <a:chExt cx="862586" cy="478051"/>
          </a:xfrm>
        </p:grpSpPr>
        <p:pic>
          <p:nvPicPr>
            <p:cNvPr id="45" name="Picture 44" descr="RAD 2U_Modules.png"/>
            <p:cNvPicPr>
              <a:picLocks noChangeAspect="1"/>
            </p:cNvPicPr>
            <p:nvPr/>
          </p:nvPicPr>
          <p:blipFill>
            <a:blip r:embed="rId2" cstate="print"/>
            <a:stretch>
              <a:fillRect/>
            </a:stretch>
          </p:blipFill>
          <p:spPr>
            <a:xfrm>
              <a:off x="5857747" y="2456653"/>
              <a:ext cx="862586" cy="435865"/>
            </a:xfrm>
            <a:prstGeom prst="rect">
              <a:avLst/>
            </a:prstGeom>
          </p:spPr>
        </p:pic>
        <p:sp>
          <p:nvSpPr>
            <p:cNvPr id="46" name="TextBox 45"/>
            <p:cNvSpPr txBox="1"/>
            <p:nvPr/>
          </p:nvSpPr>
          <p:spPr>
            <a:xfrm>
              <a:off x="6012479" y="2414467"/>
              <a:ext cx="518081" cy="171170"/>
            </a:xfrm>
            <a:prstGeom prst="rect">
              <a:avLst/>
            </a:prstGeom>
          </p:spPr>
          <p:txBody>
            <a:bodyPr wrap="none" rtlCol="0" anchor="ctr">
              <a:spAutoFit/>
            </a:bodyPr>
            <a:lstStyle/>
            <a:p>
              <a:pPr algn="ctr"/>
              <a:r>
                <a:rPr lang="en-US" sz="1100" b="1" kern="0" dirty="0" smtClean="0"/>
                <a:t>ETX-5_B</a:t>
              </a:r>
            </a:p>
          </p:txBody>
        </p:sp>
      </p:grpSp>
      <p:sp>
        <p:nvSpPr>
          <p:cNvPr id="47" name="Oval 46"/>
          <p:cNvSpPr/>
          <p:nvPr/>
        </p:nvSpPr>
        <p:spPr>
          <a:xfrm>
            <a:off x="7439046" y="4159764"/>
            <a:ext cx="189328" cy="575334"/>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a:off x="6712580" y="4912353"/>
            <a:ext cx="599844" cy="246221"/>
          </a:xfrm>
          <a:prstGeom prst="rect">
            <a:avLst/>
          </a:prstGeom>
        </p:spPr>
        <p:txBody>
          <a:bodyPr wrap="none" rtlCol="0" anchor="ctr">
            <a:spAutoFit/>
          </a:bodyPr>
          <a:lstStyle/>
          <a:p>
            <a:pPr algn="ctr"/>
            <a:r>
              <a:rPr lang="en-US" sz="1000" kern="0" dirty="0" smtClean="0"/>
              <a:t>MC-A/1</a:t>
            </a:r>
          </a:p>
        </p:txBody>
      </p:sp>
      <p:sp>
        <p:nvSpPr>
          <p:cNvPr id="49" name="TextBox 48"/>
          <p:cNvSpPr txBox="1"/>
          <p:nvPr/>
        </p:nvSpPr>
        <p:spPr>
          <a:xfrm>
            <a:off x="6998651" y="5992623"/>
            <a:ext cx="365806" cy="246221"/>
          </a:xfrm>
          <a:prstGeom prst="rect">
            <a:avLst/>
          </a:prstGeom>
        </p:spPr>
        <p:txBody>
          <a:bodyPr wrap="none" rtlCol="0" anchor="ctr">
            <a:spAutoFit/>
          </a:bodyPr>
          <a:lstStyle/>
          <a:p>
            <a:pPr algn="ctr"/>
            <a:r>
              <a:rPr lang="en-US" sz="1000" kern="0" dirty="0" smtClean="0"/>
              <a:t>4/1</a:t>
            </a:r>
          </a:p>
        </p:txBody>
      </p:sp>
      <p:sp>
        <p:nvSpPr>
          <p:cNvPr id="50" name="TextBox 49"/>
          <p:cNvSpPr txBox="1"/>
          <p:nvPr/>
        </p:nvSpPr>
        <p:spPr>
          <a:xfrm>
            <a:off x="7734115" y="6006993"/>
            <a:ext cx="365806" cy="246221"/>
          </a:xfrm>
          <a:prstGeom prst="rect">
            <a:avLst/>
          </a:prstGeom>
        </p:spPr>
        <p:txBody>
          <a:bodyPr wrap="none" rtlCol="0" anchor="ctr">
            <a:spAutoFit/>
          </a:bodyPr>
          <a:lstStyle/>
          <a:p>
            <a:pPr algn="ctr"/>
            <a:r>
              <a:rPr lang="en-US" sz="1000" kern="0" dirty="0" smtClean="0"/>
              <a:t>4/2</a:t>
            </a:r>
          </a:p>
        </p:txBody>
      </p:sp>
      <p:sp>
        <p:nvSpPr>
          <p:cNvPr id="51" name="Oval 50"/>
          <p:cNvSpPr/>
          <p:nvPr/>
        </p:nvSpPr>
        <p:spPr>
          <a:xfrm>
            <a:off x="6344727" y="5487339"/>
            <a:ext cx="539351" cy="254100"/>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000" b="1" dirty="0" smtClean="0">
                <a:solidFill>
                  <a:srgbClr val="FF0000"/>
                </a:solidFill>
              </a:rPr>
              <a:t>RPL</a:t>
            </a:r>
            <a:endParaRPr lang="en-US" sz="1000" b="1" dirty="0">
              <a:solidFill>
                <a:srgbClr val="FF0000"/>
              </a:solidFill>
            </a:endParaRPr>
          </a:p>
        </p:txBody>
      </p:sp>
      <p:sp>
        <p:nvSpPr>
          <p:cNvPr id="52" name="TextBox 51"/>
          <p:cNvSpPr txBox="1"/>
          <p:nvPr/>
        </p:nvSpPr>
        <p:spPr>
          <a:xfrm>
            <a:off x="6003231" y="4750666"/>
            <a:ext cx="590226" cy="246221"/>
          </a:xfrm>
          <a:prstGeom prst="rect">
            <a:avLst/>
          </a:prstGeom>
        </p:spPr>
        <p:txBody>
          <a:bodyPr wrap="none" rtlCol="0" anchor="ctr">
            <a:spAutoFit/>
          </a:bodyPr>
          <a:lstStyle/>
          <a:p>
            <a:pPr algn="ctr"/>
            <a:r>
              <a:rPr lang="en-US" sz="1000" kern="0" dirty="0" smtClean="0"/>
              <a:t>MC-A/2</a:t>
            </a:r>
          </a:p>
        </p:txBody>
      </p:sp>
      <p:sp>
        <p:nvSpPr>
          <p:cNvPr id="53" name="TextBox 52"/>
          <p:cNvSpPr txBox="1"/>
          <p:nvPr/>
        </p:nvSpPr>
        <p:spPr>
          <a:xfrm>
            <a:off x="7766713" y="4932235"/>
            <a:ext cx="599844" cy="246221"/>
          </a:xfrm>
          <a:prstGeom prst="rect">
            <a:avLst/>
          </a:prstGeom>
        </p:spPr>
        <p:txBody>
          <a:bodyPr wrap="none" rtlCol="0" anchor="ctr">
            <a:spAutoFit/>
          </a:bodyPr>
          <a:lstStyle/>
          <a:p>
            <a:pPr algn="ctr"/>
            <a:r>
              <a:rPr lang="en-US" sz="1000" kern="0" dirty="0" smtClean="0"/>
              <a:t>MC-A/1</a:t>
            </a:r>
          </a:p>
        </p:txBody>
      </p:sp>
      <p:sp>
        <p:nvSpPr>
          <p:cNvPr id="54" name="TextBox 53"/>
          <p:cNvSpPr txBox="1"/>
          <p:nvPr/>
        </p:nvSpPr>
        <p:spPr>
          <a:xfrm>
            <a:off x="8491849" y="4776075"/>
            <a:ext cx="590226" cy="246221"/>
          </a:xfrm>
          <a:prstGeom prst="rect">
            <a:avLst/>
          </a:prstGeom>
        </p:spPr>
        <p:txBody>
          <a:bodyPr wrap="none" rtlCol="0" anchor="ctr">
            <a:spAutoFit/>
          </a:bodyPr>
          <a:lstStyle/>
          <a:p>
            <a:pPr algn="ctr"/>
            <a:r>
              <a:rPr lang="en-US" sz="1000" kern="0" dirty="0" smtClean="0"/>
              <a:t>MC-A/2</a:t>
            </a:r>
          </a:p>
        </p:txBody>
      </p:sp>
      <p:sp>
        <p:nvSpPr>
          <p:cNvPr id="55" name="TextBox 54"/>
          <p:cNvSpPr txBox="1"/>
          <p:nvPr/>
        </p:nvSpPr>
        <p:spPr>
          <a:xfrm>
            <a:off x="7804808" y="5731874"/>
            <a:ext cx="590226" cy="246221"/>
          </a:xfrm>
          <a:prstGeom prst="rect">
            <a:avLst/>
          </a:prstGeom>
        </p:spPr>
        <p:txBody>
          <a:bodyPr wrap="none" rtlCol="0" anchor="ctr">
            <a:spAutoFit/>
          </a:bodyPr>
          <a:lstStyle/>
          <a:p>
            <a:pPr algn="ctr"/>
            <a:r>
              <a:rPr lang="en-US" sz="1000" kern="0" dirty="0" smtClean="0"/>
              <a:t>MC-A/3</a:t>
            </a:r>
          </a:p>
        </p:txBody>
      </p:sp>
      <p:sp>
        <p:nvSpPr>
          <p:cNvPr id="56" name="TextBox 55"/>
          <p:cNvSpPr txBox="1"/>
          <p:nvPr/>
        </p:nvSpPr>
        <p:spPr>
          <a:xfrm>
            <a:off x="6685792" y="5711640"/>
            <a:ext cx="590226" cy="246221"/>
          </a:xfrm>
          <a:prstGeom prst="rect">
            <a:avLst/>
          </a:prstGeom>
        </p:spPr>
        <p:txBody>
          <a:bodyPr wrap="none" rtlCol="0" anchor="ctr">
            <a:spAutoFit/>
          </a:bodyPr>
          <a:lstStyle/>
          <a:p>
            <a:pPr algn="ctr"/>
            <a:r>
              <a:rPr lang="en-US" sz="1000" kern="0" dirty="0" smtClean="0"/>
              <a:t>MC-A/3</a:t>
            </a:r>
          </a:p>
        </p:txBody>
      </p:sp>
      <p:sp>
        <p:nvSpPr>
          <p:cNvPr id="57" name="Rectangle 56"/>
          <p:cNvSpPr/>
          <p:nvPr/>
        </p:nvSpPr>
        <p:spPr>
          <a:xfrm>
            <a:off x="7346298" y="3900236"/>
            <a:ext cx="459934" cy="292388"/>
          </a:xfrm>
          <a:prstGeom prst="rect">
            <a:avLst/>
          </a:prstGeom>
        </p:spPr>
        <p:txBody>
          <a:bodyPr wrap="none">
            <a:spAutoFit/>
          </a:bodyPr>
          <a:lstStyle/>
          <a:p>
            <a:pPr algn="ctr"/>
            <a:r>
              <a:rPr lang="en-US" sz="1300" b="1" dirty="0">
                <a:solidFill>
                  <a:schemeClr val="bg1">
                    <a:lumMod val="50000"/>
                  </a:schemeClr>
                </a:solidFill>
              </a:rPr>
              <a:t>LAG</a:t>
            </a:r>
          </a:p>
        </p:txBody>
      </p:sp>
    </p:spTree>
    <p:extLst>
      <p:ext uri="{BB962C8B-B14F-4D97-AF65-F5344CB8AC3E}">
        <p14:creationId xmlns:p14="http://schemas.microsoft.com/office/powerpoint/2010/main" xmlns="" val="4148438460"/>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are we?</a:t>
            </a:r>
            <a:endParaRPr lang="en-US" dirty="0"/>
          </a:p>
        </p:txBody>
      </p:sp>
      <p:sp>
        <p:nvSpPr>
          <p:cNvPr id="3" name="Text Placeholder 2"/>
          <p:cNvSpPr>
            <a:spLocks noGrp="1"/>
          </p:cNvSpPr>
          <p:nvPr>
            <p:ph type="body" sz="quarter" idx="10"/>
          </p:nvPr>
        </p:nvSpPr>
        <p:spPr/>
        <p:txBody>
          <a:bodyPr/>
          <a:lstStyle/>
          <a:p>
            <a:r>
              <a:rPr lang="en-US" dirty="0" smtClean="0"/>
              <a:t>We’ve configured the ETX-220A with the relevant parameters:</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pPr marL="0" indent="0">
              <a:buNone/>
            </a:pPr>
            <a:r>
              <a:rPr lang="en-US" dirty="0" smtClean="0"/>
              <a:t> </a:t>
            </a:r>
          </a:p>
          <a:p>
            <a:r>
              <a:rPr lang="en-US" dirty="0" smtClean="0"/>
              <a:t>We still have to configure:</a:t>
            </a:r>
          </a:p>
          <a:p>
            <a:pPr lvl="1"/>
            <a:r>
              <a:rPr lang="en-US" dirty="0" smtClean="0"/>
              <a:t>ETX-5_A (RPL Owner)</a:t>
            </a:r>
          </a:p>
          <a:p>
            <a:pPr lvl="1"/>
            <a:r>
              <a:rPr lang="en-US" dirty="0" smtClean="0"/>
              <a:t>ETX-5_B</a:t>
            </a:r>
          </a:p>
        </p:txBody>
      </p:sp>
      <p:sp>
        <p:nvSpPr>
          <p:cNvPr id="4" name="Block Arc 3"/>
          <p:cNvSpPr/>
          <p:nvPr/>
        </p:nvSpPr>
        <p:spPr>
          <a:xfrm>
            <a:off x="4451931" y="2342024"/>
            <a:ext cx="2272500" cy="2001515"/>
          </a:xfrm>
          <a:prstGeom prst="blockArc">
            <a:avLst>
              <a:gd name="adj1" fmla="val 10800000"/>
              <a:gd name="adj2" fmla="val 90182"/>
              <a:gd name="adj3" fmla="val 1487"/>
            </a:avLst>
          </a:prstGeom>
          <a:solidFill>
            <a:srgbClr val="F3A303"/>
          </a:solidFill>
          <a:ln>
            <a:solidFill>
              <a:srgbClr val="F3A3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5" name="Group 4"/>
          <p:cNvGrpSpPr/>
          <p:nvPr/>
        </p:nvGrpSpPr>
        <p:grpSpPr>
          <a:xfrm>
            <a:off x="4705927" y="2601902"/>
            <a:ext cx="1780404" cy="1765686"/>
            <a:chOff x="3599513" y="3321495"/>
            <a:chExt cx="1638914" cy="1638914"/>
          </a:xfrm>
        </p:grpSpPr>
        <p:sp>
          <p:nvSpPr>
            <p:cNvPr id="6" name="Oval 5"/>
            <p:cNvSpPr/>
            <p:nvPr/>
          </p:nvSpPr>
          <p:spPr>
            <a:xfrm>
              <a:off x="3599513" y="3321495"/>
              <a:ext cx="1638914" cy="1638914"/>
            </a:xfrm>
            <a:prstGeom prst="ellipse">
              <a:avLst/>
            </a:prstGeom>
            <a:noFill/>
            <a:ln w="57150">
              <a:solidFill>
                <a:srgbClr val="F3AE4A"/>
              </a:solidFill>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7" name="TextBox 6"/>
            <p:cNvSpPr txBox="1"/>
            <p:nvPr/>
          </p:nvSpPr>
          <p:spPr>
            <a:xfrm>
              <a:off x="4207316" y="3817406"/>
              <a:ext cx="621528" cy="457087"/>
            </a:xfrm>
            <a:prstGeom prst="rect">
              <a:avLst/>
            </a:prstGeom>
          </p:spPr>
          <p:txBody>
            <a:bodyPr wrap="none" rtlCol="0" anchor="ctr">
              <a:spAutoFit/>
            </a:bodyPr>
            <a:lstStyle/>
            <a:p>
              <a:pPr algn="ctr"/>
              <a:r>
                <a:rPr lang="en-US" sz="1300" b="1" dirty="0"/>
                <a:t>10G </a:t>
              </a:r>
            </a:p>
            <a:p>
              <a:pPr algn="ctr"/>
              <a:r>
                <a:rPr lang="en-US" sz="1300" b="1" dirty="0"/>
                <a:t>G.8032</a:t>
              </a:r>
              <a:endParaRPr lang="en-US" sz="1300" b="1" kern="0" dirty="0"/>
            </a:p>
          </p:txBody>
        </p:sp>
      </p:grpSp>
      <p:grpSp>
        <p:nvGrpSpPr>
          <p:cNvPr id="8" name="Group 7"/>
          <p:cNvGrpSpPr/>
          <p:nvPr/>
        </p:nvGrpSpPr>
        <p:grpSpPr>
          <a:xfrm>
            <a:off x="4095876" y="3079074"/>
            <a:ext cx="1108147" cy="730635"/>
            <a:chOff x="5857747" y="2414467"/>
            <a:chExt cx="862586" cy="478051"/>
          </a:xfrm>
        </p:grpSpPr>
        <p:pic>
          <p:nvPicPr>
            <p:cNvPr id="9" name="Picture 8" descr="RAD 2U_Modules.png"/>
            <p:cNvPicPr>
              <a:picLocks noChangeAspect="1"/>
            </p:cNvPicPr>
            <p:nvPr/>
          </p:nvPicPr>
          <p:blipFill>
            <a:blip r:embed="rId2" cstate="print"/>
            <a:stretch>
              <a:fillRect/>
            </a:stretch>
          </p:blipFill>
          <p:spPr>
            <a:xfrm>
              <a:off x="5857747" y="2456653"/>
              <a:ext cx="862586" cy="435865"/>
            </a:xfrm>
            <a:prstGeom prst="rect">
              <a:avLst/>
            </a:prstGeom>
          </p:spPr>
        </p:pic>
        <p:sp>
          <p:nvSpPr>
            <p:cNvPr id="10" name="TextBox 9"/>
            <p:cNvSpPr txBox="1"/>
            <p:nvPr/>
          </p:nvSpPr>
          <p:spPr>
            <a:xfrm>
              <a:off x="6009981" y="2414467"/>
              <a:ext cx="523072" cy="171170"/>
            </a:xfrm>
            <a:prstGeom prst="rect">
              <a:avLst/>
            </a:prstGeom>
          </p:spPr>
          <p:txBody>
            <a:bodyPr wrap="none" rtlCol="0" anchor="ctr">
              <a:spAutoFit/>
            </a:bodyPr>
            <a:lstStyle/>
            <a:p>
              <a:pPr algn="ctr"/>
              <a:r>
                <a:rPr lang="en-US" sz="1100" b="1" kern="0" dirty="0" smtClean="0"/>
                <a:t>ETX-5_A</a:t>
              </a:r>
            </a:p>
          </p:txBody>
        </p:sp>
      </p:grpSp>
      <p:grpSp>
        <p:nvGrpSpPr>
          <p:cNvPr id="11" name="Group 10"/>
          <p:cNvGrpSpPr/>
          <p:nvPr/>
        </p:nvGrpSpPr>
        <p:grpSpPr>
          <a:xfrm>
            <a:off x="4875698" y="4225504"/>
            <a:ext cx="1501965" cy="481543"/>
            <a:chOff x="6988187" y="2541128"/>
            <a:chExt cx="1212722" cy="351390"/>
          </a:xfrm>
        </p:grpSpPr>
        <p:pic>
          <p:nvPicPr>
            <p:cNvPr id="12" name="Picture 11" descr="RAD 1U_Wide.png"/>
            <p:cNvPicPr>
              <a:picLocks noChangeAspect="1"/>
            </p:cNvPicPr>
            <p:nvPr/>
          </p:nvPicPr>
          <p:blipFill>
            <a:blip r:embed="rId3" cstate="print"/>
            <a:stretch>
              <a:fillRect/>
            </a:stretch>
          </p:blipFill>
          <p:spPr>
            <a:xfrm>
              <a:off x="6988187" y="2541128"/>
              <a:ext cx="1212722" cy="351390"/>
            </a:xfrm>
            <a:prstGeom prst="rect">
              <a:avLst/>
            </a:prstGeom>
          </p:spPr>
        </p:pic>
        <p:sp>
          <p:nvSpPr>
            <p:cNvPr id="13" name="TextBox 12"/>
            <p:cNvSpPr txBox="1"/>
            <p:nvPr/>
          </p:nvSpPr>
          <p:spPr>
            <a:xfrm>
              <a:off x="7296758" y="2612412"/>
              <a:ext cx="745717" cy="261610"/>
            </a:xfrm>
            <a:prstGeom prst="rect">
              <a:avLst/>
            </a:prstGeom>
          </p:spPr>
          <p:txBody>
            <a:bodyPr wrap="none" rtlCol="0" anchor="ctr">
              <a:spAutoFit/>
            </a:bodyPr>
            <a:lstStyle/>
            <a:p>
              <a:pPr algn="ctr"/>
              <a:r>
                <a:rPr lang="en-US" sz="1100" b="1" kern="0" dirty="0" smtClean="0"/>
                <a:t>ETX-220A</a:t>
              </a:r>
            </a:p>
          </p:txBody>
        </p:sp>
      </p:grpSp>
      <p:grpSp>
        <p:nvGrpSpPr>
          <p:cNvPr id="14" name="Group 13"/>
          <p:cNvGrpSpPr/>
          <p:nvPr/>
        </p:nvGrpSpPr>
        <p:grpSpPr>
          <a:xfrm>
            <a:off x="6091723" y="3097159"/>
            <a:ext cx="1108147" cy="730635"/>
            <a:chOff x="5857747" y="2414467"/>
            <a:chExt cx="862586" cy="478051"/>
          </a:xfrm>
        </p:grpSpPr>
        <p:pic>
          <p:nvPicPr>
            <p:cNvPr id="15" name="Picture 14" descr="RAD 2U_Modules.png"/>
            <p:cNvPicPr>
              <a:picLocks noChangeAspect="1"/>
            </p:cNvPicPr>
            <p:nvPr/>
          </p:nvPicPr>
          <p:blipFill>
            <a:blip r:embed="rId2" cstate="print"/>
            <a:stretch>
              <a:fillRect/>
            </a:stretch>
          </p:blipFill>
          <p:spPr>
            <a:xfrm>
              <a:off x="5857747" y="2456653"/>
              <a:ext cx="862586" cy="435865"/>
            </a:xfrm>
            <a:prstGeom prst="rect">
              <a:avLst/>
            </a:prstGeom>
          </p:spPr>
        </p:pic>
        <p:sp>
          <p:nvSpPr>
            <p:cNvPr id="16" name="TextBox 15"/>
            <p:cNvSpPr txBox="1"/>
            <p:nvPr/>
          </p:nvSpPr>
          <p:spPr>
            <a:xfrm>
              <a:off x="6012479" y="2414467"/>
              <a:ext cx="518081" cy="171170"/>
            </a:xfrm>
            <a:prstGeom prst="rect">
              <a:avLst/>
            </a:prstGeom>
          </p:spPr>
          <p:txBody>
            <a:bodyPr wrap="none" rtlCol="0" anchor="ctr">
              <a:spAutoFit/>
            </a:bodyPr>
            <a:lstStyle/>
            <a:p>
              <a:pPr algn="ctr"/>
              <a:r>
                <a:rPr lang="en-US" sz="1100" b="1" kern="0" dirty="0" smtClean="0"/>
                <a:t>ETX-5_B</a:t>
              </a:r>
            </a:p>
          </p:txBody>
        </p:sp>
      </p:grpSp>
      <p:sp>
        <p:nvSpPr>
          <p:cNvPr id="17" name="Oval 16"/>
          <p:cNvSpPr/>
          <p:nvPr/>
        </p:nvSpPr>
        <p:spPr>
          <a:xfrm>
            <a:off x="5494916" y="2190921"/>
            <a:ext cx="189328" cy="575334"/>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4768450" y="2943510"/>
            <a:ext cx="599844" cy="246221"/>
          </a:xfrm>
          <a:prstGeom prst="rect">
            <a:avLst/>
          </a:prstGeom>
        </p:spPr>
        <p:txBody>
          <a:bodyPr wrap="none" rtlCol="0" anchor="ctr">
            <a:spAutoFit/>
          </a:bodyPr>
          <a:lstStyle/>
          <a:p>
            <a:pPr algn="ctr"/>
            <a:r>
              <a:rPr lang="en-US" sz="1000" kern="0" dirty="0" smtClean="0"/>
              <a:t>MC-A/1</a:t>
            </a:r>
          </a:p>
        </p:txBody>
      </p:sp>
      <p:sp>
        <p:nvSpPr>
          <p:cNvPr id="19" name="TextBox 18"/>
          <p:cNvSpPr txBox="1"/>
          <p:nvPr/>
        </p:nvSpPr>
        <p:spPr>
          <a:xfrm>
            <a:off x="5054521" y="4023780"/>
            <a:ext cx="365806" cy="246221"/>
          </a:xfrm>
          <a:prstGeom prst="rect">
            <a:avLst/>
          </a:prstGeom>
        </p:spPr>
        <p:txBody>
          <a:bodyPr wrap="none" rtlCol="0" anchor="ctr">
            <a:spAutoFit/>
          </a:bodyPr>
          <a:lstStyle/>
          <a:p>
            <a:pPr algn="ctr"/>
            <a:r>
              <a:rPr lang="en-US" sz="1000" kern="0" dirty="0" smtClean="0"/>
              <a:t>4/1</a:t>
            </a:r>
          </a:p>
        </p:txBody>
      </p:sp>
      <p:sp>
        <p:nvSpPr>
          <p:cNvPr id="20" name="TextBox 19"/>
          <p:cNvSpPr txBox="1"/>
          <p:nvPr/>
        </p:nvSpPr>
        <p:spPr>
          <a:xfrm>
            <a:off x="5789985" y="4038150"/>
            <a:ext cx="365806" cy="246221"/>
          </a:xfrm>
          <a:prstGeom prst="rect">
            <a:avLst/>
          </a:prstGeom>
        </p:spPr>
        <p:txBody>
          <a:bodyPr wrap="none" rtlCol="0" anchor="ctr">
            <a:spAutoFit/>
          </a:bodyPr>
          <a:lstStyle/>
          <a:p>
            <a:pPr algn="ctr"/>
            <a:r>
              <a:rPr lang="en-US" sz="1000" kern="0" dirty="0" smtClean="0"/>
              <a:t>4/2</a:t>
            </a:r>
          </a:p>
        </p:txBody>
      </p:sp>
      <p:sp>
        <p:nvSpPr>
          <p:cNvPr id="21" name="Oval 20"/>
          <p:cNvSpPr/>
          <p:nvPr/>
        </p:nvSpPr>
        <p:spPr>
          <a:xfrm>
            <a:off x="4400597" y="3518496"/>
            <a:ext cx="539351" cy="254100"/>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000" b="1" dirty="0" smtClean="0">
                <a:solidFill>
                  <a:srgbClr val="FF0000"/>
                </a:solidFill>
              </a:rPr>
              <a:t>RPL</a:t>
            </a:r>
            <a:endParaRPr lang="en-US" sz="1000" b="1" dirty="0">
              <a:solidFill>
                <a:srgbClr val="FF0000"/>
              </a:solidFill>
            </a:endParaRPr>
          </a:p>
        </p:txBody>
      </p:sp>
      <p:sp>
        <p:nvSpPr>
          <p:cNvPr id="22" name="TextBox 21"/>
          <p:cNvSpPr txBox="1"/>
          <p:nvPr/>
        </p:nvSpPr>
        <p:spPr>
          <a:xfrm>
            <a:off x="4059101" y="2781823"/>
            <a:ext cx="590226" cy="246221"/>
          </a:xfrm>
          <a:prstGeom prst="rect">
            <a:avLst/>
          </a:prstGeom>
        </p:spPr>
        <p:txBody>
          <a:bodyPr wrap="none" rtlCol="0" anchor="ctr">
            <a:spAutoFit/>
          </a:bodyPr>
          <a:lstStyle/>
          <a:p>
            <a:pPr algn="ctr"/>
            <a:r>
              <a:rPr lang="en-US" sz="1000" kern="0" dirty="0" smtClean="0"/>
              <a:t>MC-A/2</a:t>
            </a:r>
          </a:p>
        </p:txBody>
      </p:sp>
      <p:sp>
        <p:nvSpPr>
          <p:cNvPr id="23" name="TextBox 22"/>
          <p:cNvSpPr txBox="1"/>
          <p:nvPr/>
        </p:nvSpPr>
        <p:spPr>
          <a:xfrm>
            <a:off x="5822583" y="2963392"/>
            <a:ext cx="599844" cy="246221"/>
          </a:xfrm>
          <a:prstGeom prst="rect">
            <a:avLst/>
          </a:prstGeom>
        </p:spPr>
        <p:txBody>
          <a:bodyPr wrap="none" rtlCol="0" anchor="ctr">
            <a:spAutoFit/>
          </a:bodyPr>
          <a:lstStyle/>
          <a:p>
            <a:pPr algn="ctr"/>
            <a:r>
              <a:rPr lang="en-US" sz="1000" kern="0" dirty="0" smtClean="0"/>
              <a:t>MC-A/1</a:t>
            </a:r>
          </a:p>
        </p:txBody>
      </p:sp>
      <p:sp>
        <p:nvSpPr>
          <p:cNvPr id="24" name="TextBox 23"/>
          <p:cNvSpPr txBox="1"/>
          <p:nvPr/>
        </p:nvSpPr>
        <p:spPr>
          <a:xfrm>
            <a:off x="6547719" y="2807232"/>
            <a:ext cx="590226" cy="246221"/>
          </a:xfrm>
          <a:prstGeom prst="rect">
            <a:avLst/>
          </a:prstGeom>
        </p:spPr>
        <p:txBody>
          <a:bodyPr wrap="none" rtlCol="0" anchor="ctr">
            <a:spAutoFit/>
          </a:bodyPr>
          <a:lstStyle/>
          <a:p>
            <a:pPr algn="ctr"/>
            <a:r>
              <a:rPr lang="en-US" sz="1000" kern="0" dirty="0" smtClean="0"/>
              <a:t>MC-A/2</a:t>
            </a:r>
          </a:p>
        </p:txBody>
      </p:sp>
      <p:sp>
        <p:nvSpPr>
          <p:cNvPr id="25" name="TextBox 24"/>
          <p:cNvSpPr txBox="1"/>
          <p:nvPr/>
        </p:nvSpPr>
        <p:spPr>
          <a:xfrm>
            <a:off x="5860678" y="3763031"/>
            <a:ext cx="590226" cy="246221"/>
          </a:xfrm>
          <a:prstGeom prst="rect">
            <a:avLst/>
          </a:prstGeom>
        </p:spPr>
        <p:txBody>
          <a:bodyPr wrap="none" rtlCol="0" anchor="ctr">
            <a:spAutoFit/>
          </a:bodyPr>
          <a:lstStyle/>
          <a:p>
            <a:pPr algn="ctr"/>
            <a:r>
              <a:rPr lang="en-US" sz="1000" kern="0" dirty="0" smtClean="0"/>
              <a:t>MC-A/3</a:t>
            </a:r>
          </a:p>
        </p:txBody>
      </p:sp>
      <p:sp>
        <p:nvSpPr>
          <p:cNvPr id="26" name="TextBox 25"/>
          <p:cNvSpPr txBox="1"/>
          <p:nvPr/>
        </p:nvSpPr>
        <p:spPr>
          <a:xfrm>
            <a:off x="4741662" y="3742797"/>
            <a:ext cx="590226" cy="246221"/>
          </a:xfrm>
          <a:prstGeom prst="rect">
            <a:avLst/>
          </a:prstGeom>
        </p:spPr>
        <p:txBody>
          <a:bodyPr wrap="none" rtlCol="0" anchor="ctr">
            <a:spAutoFit/>
          </a:bodyPr>
          <a:lstStyle/>
          <a:p>
            <a:pPr algn="ctr"/>
            <a:r>
              <a:rPr lang="en-US" sz="1000" kern="0" dirty="0" smtClean="0"/>
              <a:t>MC-A/3</a:t>
            </a:r>
          </a:p>
        </p:txBody>
      </p:sp>
      <p:sp>
        <p:nvSpPr>
          <p:cNvPr id="27" name="Rectangle 26"/>
          <p:cNvSpPr/>
          <p:nvPr/>
        </p:nvSpPr>
        <p:spPr>
          <a:xfrm>
            <a:off x="5402168" y="1931393"/>
            <a:ext cx="459934" cy="292388"/>
          </a:xfrm>
          <a:prstGeom prst="rect">
            <a:avLst/>
          </a:prstGeom>
        </p:spPr>
        <p:txBody>
          <a:bodyPr wrap="none">
            <a:spAutoFit/>
          </a:bodyPr>
          <a:lstStyle/>
          <a:p>
            <a:pPr algn="ctr"/>
            <a:r>
              <a:rPr lang="en-US" sz="1300" b="1" dirty="0">
                <a:solidFill>
                  <a:schemeClr val="bg1">
                    <a:lumMod val="50000"/>
                  </a:schemeClr>
                </a:solidFill>
              </a:rPr>
              <a:t>LAG</a:t>
            </a:r>
          </a:p>
        </p:txBody>
      </p:sp>
      <p:pic>
        <p:nvPicPr>
          <p:cNvPr id="28" name="Picture 2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997764" y="3862453"/>
            <a:ext cx="879485" cy="962172"/>
          </a:xfrm>
          <a:prstGeom prst="rect">
            <a:avLst/>
          </a:prstGeom>
        </p:spPr>
      </p:pic>
      <p:sp>
        <p:nvSpPr>
          <p:cNvPr id="29" name="Down Arrow 28"/>
          <p:cNvSpPr/>
          <p:nvPr/>
        </p:nvSpPr>
        <p:spPr>
          <a:xfrm>
            <a:off x="4147129" y="2628218"/>
            <a:ext cx="380726" cy="468941"/>
          </a:xfrm>
          <a:prstGeom prst="downArrow">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79190357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Text Placeholder 2"/>
          <p:cNvSpPr>
            <a:spLocks noGrp="1"/>
          </p:cNvSpPr>
          <p:nvPr>
            <p:ph type="body" sz="quarter" idx="10"/>
          </p:nvPr>
        </p:nvSpPr>
        <p:spPr/>
        <p:txBody>
          <a:bodyPr/>
          <a:lstStyle/>
          <a:p>
            <a:r>
              <a:rPr lang="en-US" dirty="0"/>
              <a:t>This guide is designed to allow you to setup, demonstrate, test and trouble shoot the </a:t>
            </a:r>
            <a:r>
              <a:rPr lang="en-US" dirty="0" smtClean="0"/>
              <a:t>SAA Ethernet based applications</a:t>
            </a:r>
            <a:endParaRPr lang="en-US" dirty="0"/>
          </a:p>
          <a:p>
            <a:endParaRPr lang="en-US" dirty="0" smtClean="0"/>
          </a:p>
          <a:p>
            <a:endParaRPr lang="en-US" dirty="0"/>
          </a:p>
          <a:p>
            <a:r>
              <a:rPr lang="en-US" dirty="0" smtClean="0"/>
              <a:t>The Ethernet services that are described in this guide are suitable for the following applications:</a:t>
            </a:r>
          </a:p>
          <a:p>
            <a:pPr lvl="1"/>
            <a:r>
              <a:rPr lang="en-US" dirty="0"/>
              <a:t>Carrier Ethernet Services</a:t>
            </a:r>
          </a:p>
          <a:p>
            <a:pPr lvl="1"/>
            <a:r>
              <a:rPr lang="en-US" dirty="0" smtClean="0"/>
              <a:t>IP VPNs </a:t>
            </a:r>
            <a:r>
              <a:rPr lang="en-US" dirty="0"/>
              <a:t>for International Service Providers</a:t>
            </a:r>
          </a:p>
          <a:p>
            <a:pPr lvl="1"/>
            <a:r>
              <a:rPr lang="en-US" dirty="0" smtClean="0"/>
              <a:t>vCPE</a:t>
            </a:r>
          </a:p>
          <a:p>
            <a:pPr lvl="1"/>
            <a:r>
              <a:rPr lang="en-US" dirty="0" smtClean="0"/>
              <a:t>Wholesale </a:t>
            </a:r>
            <a:r>
              <a:rPr lang="en-US" dirty="0"/>
              <a:t>Networking</a:t>
            </a:r>
          </a:p>
          <a:p>
            <a:pPr lvl="1"/>
            <a:endParaRPr lang="en-US" dirty="0"/>
          </a:p>
        </p:txBody>
      </p:sp>
    </p:spTree>
    <p:extLst>
      <p:ext uri="{BB962C8B-B14F-4D97-AF65-F5344CB8AC3E}">
        <p14:creationId xmlns:p14="http://schemas.microsoft.com/office/powerpoint/2010/main" xmlns="" val="3484245045"/>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ETX-5 Configuration</a:t>
            </a:r>
            <a:br>
              <a:rPr lang="en-US" dirty="0" smtClean="0"/>
            </a:br>
            <a:r>
              <a:rPr lang="en-US" dirty="0" smtClean="0"/>
              <a:t>Pre-Configuration</a:t>
            </a:r>
            <a:endParaRPr lang="en-US" dirty="0"/>
          </a:p>
        </p:txBody>
      </p:sp>
    </p:spTree>
    <p:extLst>
      <p:ext uri="{BB962C8B-B14F-4D97-AF65-F5344CB8AC3E}">
        <p14:creationId xmlns:p14="http://schemas.microsoft.com/office/powerpoint/2010/main" xmlns="" val="2395006101"/>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Default Configuration</a:t>
            </a:r>
          </a:p>
        </p:txBody>
      </p:sp>
      <p:sp>
        <p:nvSpPr>
          <p:cNvPr id="6" name="Text Placeholder 5"/>
          <p:cNvSpPr>
            <a:spLocks noGrp="1"/>
          </p:cNvSpPr>
          <p:nvPr>
            <p:ph type="body" sz="quarter" idx="10"/>
          </p:nvPr>
        </p:nvSpPr>
        <p:spPr/>
        <p:txBody>
          <a:bodyPr/>
          <a:lstStyle/>
          <a:p>
            <a:r>
              <a:rPr lang="en-US" dirty="0"/>
              <a:t>ETX product have default management configuration:</a:t>
            </a:r>
          </a:p>
        </p:txBody>
      </p:sp>
      <p:sp>
        <p:nvSpPr>
          <p:cNvPr id="3" name="Rectangle 2"/>
          <p:cNvSpPr/>
          <p:nvPr/>
        </p:nvSpPr>
        <p:spPr>
          <a:xfrm>
            <a:off x="112333" y="1906504"/>
            <a:ext cx="3116899" cy="4832092"/>
          </a:xfrm>
          <a:prstGeom prst="rect">
            <a:avLst/>
          </a:prstGeom>
          <a:solidFill>
            <a:schemeClr val="bg1">
              <a:lumMod val="85000"/>
            </a:schemeClr>
          </a:solidFill>
        </p:spPr>
        <p:txBody>
          <a:bodyPr wrap="square">
            <a:spAutoFit/>
          </a:bodyPr>
          <a:lstStyle/>
          <a:p>
            <a:r>
              <a:rPr lang="en-US" sz="1100" dirty="0" smtClean="0"/>
              <a:t>#*************ETX-5300A*************</a:t>
            </a:r>
            <a:endParaRPr lang="he-IL" sz="1100" dirty="0" smtClean="0"/>
          </a:p>
          <a:p>
            <a:r>
              <a:rPr lang="en-US" sz="1100" dirty="0" smtClean="0"/>
              <a:t>#*******Default Configuration*******</a:t>
            </a:r>
          </a:p>
          <a:p>
            <a:endParaRPr lang="en-US" sz="1100" dirty="0" smtClean="0"/>
          </a:p>
          <a:p>
            <a:r>
              <a:rPr lang="en-US" sz="1100" dirty="0" err="1" smtClean="0"/>
              <a:t>config</a:t>
            </a:r>
            <a:r>
              <a:rPr lang="en-US" sz="1100" dirty="0" smtClean="0"/>
              <a:t> </a:t>
            </a:r>
            <a:endParaRPr lang="en-US" sz="1100" dirty="0"/>
          </a:p>
          <a:p>
            <a:r>
              <a:rPr lang="en-US" sz="1100" dirty="0"/>
              <a:t> port </a:t>
            </a:r>
          </a:p>
          <a:p>
            <a:r>
              <a:rPr lang="en-US" sz="1100" dirty="0"/>
              <a:t>   </a:t>
            </a:r>
            <a:r>
              <a:rPr lang="en-US" sz="1100" dirty="0" err="1"/>
              <a:t>svi</a:t>
            </a:r>
            <a:r>
              <a:rPr lang="en-US" sz="1100" dirty="0"/>
              <a:t> 4000 router  </a:t>
            </a:r>
          </a:p>
          <a:p>
            <a:r>
              <a:rPr lang="en-US" sz="1100" dirty="0"/>
              <a:t>   exit	</a:t>
            </a:r>
          </a:p>
          <a:p>
            <a:r>
              <a:rPr lang="en-US" sz="1100" dirty="0"/>
              <a:t> </a:t>
            </a:r>
            <a:r>
              <a:rPr lang="en-US" sz="1100" dirty="0" smtClean="0"/>
              <a:t>exit</a:t>
            </a:r>
          </a:p>
          <a:p>
            <a:endParaRPr lang="en-US" sz="1100" dirty="0" smtClean="0"/>
          </a:p>
          <a:p>
            <a:r>
              <a:rPr lang="en-US" sz="1100" dirty="0" smtClean="0"/>
              <a:t>#******* Classification Configuration *******</a:t>
            </a:r>
          </a:p>
          <a:p>
            <a:endParaRPr lang="en-US" sz="1100" dirty="0" smtClean="0"/>
          </a:p>
          <a:p>
            <a:r>
              <a:rPr lang="en-US" sz="1100" dirty="0" smtClean="0"/>
              <a:t>    </a:t>
            </a:r>
            <a:r>
              <a:rPr lang="en-US" sz="1100" dirty="0"/>
              <a:t>flows </a:t>
            </a:r>
          </a:p>
          <a:p>
            <a:r>
              <a:rPr lang="en-US" sz="1100" dirty="0"/>
              <a:t>   classifier-profile </a:t>
            </a:r>
            <a:r>
              <a:rPr lang="en-US" sz="1100" b="1" dirty="0" err="1"/>
              <a:t>classall</a:t>
            </a:r>
            <a:r>
              <a:rPr lang="en-US" sz="1100" dirty="0"/>
              <a:t> match-any  </a:t>
            </a:r>
          </a:p>
          <a:p>
            <a:r>
              <a:rPr lang="en-US" sz="1100" dirty="0"/>
              <a:t>     match all </a:t>
            </a:r>
          </a:p>
          <a:p>
            <a:r>
              <a:rPr lang="en-US" sz="1100" dirty="0"/>
              <a:t>   exit </a:t>
            </a:r>
          </a:p>
          <a:p>
            <a:r>
              <a:rPr lang="en-US" sz="1100" dirty="0"/>
              <a:t>   classifier-profile </a:t>
            </a:r>
            <a:r>
              <a:rPr lang="en-US" sz="1100" b="1" dirty="0" err="1"/>
              <a:t>classutg</a:t>
            </a:r>
            <a:r>
              <a:rPr lang="en-US" sz="1100" dirty="0"/>
              <a:t> match-any </a:t>
            </a:r>
          </a:p>
          <a:p>
            <a:r>
              <a:rPr lang="en-US" sz="1100" dirty="0"/>
              <a:t>     match untagged	</a:t>
            </a:r>
          </a:p>
          <a:p>
            <a:r>
              <a:rPr lang="en-US" sz="1100" dirty="0"/>
              <a:t>   exit </a:t>
            </a:r>
          </a:p>
          <a:p>
            <a:endParaRPr lang="en-US" sz="1100" dirty="0" smtClean="0"/>
          </a:p>
          <a:p>
            <a:r>
              <a:rPr lang="en-US" sz="1100" dirty="0" smtClean="0"/>
              <a:t>#******* MNG Flows Configuration *******</a:t>
            </a:r>
          </a:p>
          <a:p>
            <a:endParaRPr lang="en-US" sz="1100" dirty="0"/>
          </a:p>
          <a:p>
            <a:r>
              <a:rPr lang="en-US" sz="1100" dirty="0" smtClean="0"/>
              <a:t>flow </a:t>
            </a:r>
            <a:r>
              <a:rPr lang="en-US" sz="1100" b="1" dirty="0" err="1"/>
              <a:t>mng_access_default_in</a:t>
            </a:r>
            <a:r>
              <a:rPr lang="en-US" sz="1100" dirty="0"/>
              <a:t>  </a:t>
            </a:r>
          </a:p>
          <a:p>
            <a:r>
              <a:rPr lang="en-US" sz="1100" dirty="0"/>
              <a:t>     classifier </a:t>
            </a:r>
            <a:r>
              <a:rPr lang="en-US" sz="1100" b="1" dirty="0" err="1"/>
              <a:t>classutg</a:t>
            </a:r>
            <a:r>
              <a:rPr lang="en-US" sz="1100" dirty="0"/>
              <a:t>  </a:t>
            </a:r>
          </a:p>
          <a:p>
            <a:r>
              <a:rPr lang="en-US" sz="1100" dirty="0"/>
              <a:t>     ingress-port </a:t>
            </a:r>
            <a:r>
              <a:rPr lang="en-US" sz="1100" dirty="0" err="1"/>
              <a:t>mng-ethernet</a:t>
            </a:r>
            <a:r>
              <a:rPr lang="en-US" sz="1100" dirty="0"/>
              <a:t> main-a/0	</a:t>
            </a:r>
          </a:p>
          <a:p>
            <a:r>
              <a:rPr lang="en-US" sz="1100" dirty="0"/>
              <a:t>     egress-port </a:t>
            </a:r>
            <a:r>
              <a:rPr lang="en-US" sz="1100" dirty="0" err="1"/>
              <a:t>svi</a:t>
            </a:r>
            <a:r>
              <a:rPr lang="en-US" sz="1100" dirty="0"/>
              <a:t> 4000	</a:t>
            </a:r>
          </a:p>
          <a:p>
            <a:r>
              <a:rPr lang="en-US" sz="1100" dirty="0"/>
              <a:t>     no shutdown </a:t>
            </a:r>
          </a:p>
          <a:p>
            <a:r>
              <a:rPr lang="en-US" sz="1100" dirty="0"/>
              <a:t>   exit </a:t>
            </a:r>
          </a:p>
          <a:p>
            <a:r>
              <a:rPr lang="en-US" sz="1100" dirty="0" smtClean="0"/>
              <a:t> </a:t>
            </a:r>
          </a:p>
        </p:txBody>
      </p:sp>
      <p:sp>
        <p:nvSpPr>
          <p:cNvPr id="4" name="Rectangle 3"/>
          <p:cNvSpPr/>
          <p:nvPr/>
        </p:nvSpPr>
        <p:spPr>
          <a:xfrm>
            <a:off x="3362160" y="1906504"/>
            <a:ext cx="3116899" cy="2970044"/>
          </a:xfrm>
          <a:prstGeom prst="rect">
            <a:avLst/>
          </a:prstGeom>
          <a:solidFill>
            <a:schemeClr val="bg1">
              <a:lumMod val="85000"/>
            </a:schemeClr>
          </a:solidFill>
        </p:spPr>
        <p:txBody>
          <a:bodyPr wrap="square">
            <a:spAutoFit/>
          </a:bodyPr>
          <a:lstStyle/>
          <a:p>
            <a:r>
              <a:rPr lang="en-US" sz="1100" dirty="0"/>
              <a:t> flow </a:t>
            </a:r>
            <a:r>
              <a:rPr lang="en-US" sz="1100" b="1" dirty="0" err="1"/>
              <a:t>mng_access_default_out</a:t>
            </a:r>
            <a:r>
              <a:rPr lang="en-US" sz="1100" dirty="0"/>
              <a:t>  </a:t>
            </a:r>
          </a:p>
          <a:p>
            <a:r>
              <a:rPr lang="en-US" sz="1100" dirty="0"/>
              <a:t>     classifier </a:t>
            </a:r>
            <a:r>
              <a:rPr lang="en-US" sz="1100" b="1" dirty="0" err="1"/>
              <a:t>classall</a:t>
            </a:r>
            <a:r>
              <a:rPr lang="en-US" sz="1100" dirty="0"/>
              <a:t> </a:t>
            </a:r>
          </a:p>
          <a:p>
            <a:r>
              <a:rPr lang="en-US" sz="1100" dirty="0"/>
              <a:t>     ingress-port </a:t>
            </a:r>
            <a:r>
              <a:rPr lang="en-US" sz="1100" dirty="0" err="1"/>
              <a:t>svi</a:t>
            </a:r>
            <a:r>
              <a:rPr lang="en-US" sz="1100" dirty="0"/>
              <a:t> 4000 </a:t>
            </a:r>
          </a:p>
          <a:p>
            <a:r>
              <a:rPr lang="en-US" sz="1100" dirty="0"/>
              <a:t>     egress-port </a:t>
            </a:r>
            <a:r>
              <a:rPr lang="en-US" sz="1100" dirty="0" err="1"/>
              <a:t>mng-ethernet</a:t>
            </a:r>
            <a:r>
              <a:rPr lang="en-US" sz="1100" dirty="0"/>
              <a:t> main-a/0	</a:t>
            </a:r>
          </a:p>
          <a:p>
            <a:r>
              <a:rPr lang="en-US" sz="1100" dirty="0"/>
              <a:t>     no shutdown </a:t>
            </a:r>
          </a:p>
          <a:p>
            <a:r>
              <a:rPr lang="en-US" sz="1100" dirty="0"/>
              <a:t>   exit </a:t>
            </a:r>
          </a:p>
          <a:p>
            <a:r>
              <a:rPr lang="en-US" sz="1100" dirty="0"/>
              <a:t> exit  </a:t>
            </a:r>
          </a:p>
          <a:p>
            <a:endParaRPr lang="en-US" sz="1100" dirty="0"/>
          </a:p>
          <a:p>
            <a:r>
              <a:rPr lang="en-US" sz="1100" dirty="0"/>
              <a:t>#******* </a:t>
            </a:r>
            <a:r>
              <a:rPr lang="en-US" sz="1100" dirty="0" smtClean="0"/>
              <a:t>Router Configuration </a:t>
            </a:r>
            <a:r>
              <a:rPr lang="en-US" sz="1100" dirty="0"/>
              <a:t>*******</a:t>
            </a:r>
          </a:p>
          <a:p>
            <a:endParaRPr lang="en-US" sz="1100" dirty="0"/>
          </a:p>
          <a:p>
            <a:r>
              <a:rPr lang="en-US" sz="1100" dirty="0"/>
              <a:t>router 1  </a:t>
            </a:r>
          </a:p>
          <a:p>
            <a:r>
              <a:rPr lang="en-US" sz="1100" dirty="0"/>
              <a:t>    interface </a:t>
            </a:r>
            <a:r>
              <a:rPr lang="en-US" sz="1100" b="1" dirty="0"/>
              <a:t>128	</a:t>
            </a:r>
          </a:p>
          <a:p>
            <a:r>
              <a:rPr lang="en-US" sz="1100" b="1" dirty="0"/>
              <a:t>       address 169.254.1.1/16</a:t>
            </a:r>
            <a:r>
              <a:rPr lang="en-US" sz="1100" dirty="0"/>
              <a:t>	 </a:t>
            </a:r>
          </a:p>
          <a:p>
            <a:r>
              <a:rPr lang="en-US" sz="1100" dirty="0"/>
              <a:t>       bind </a:t>
            </a:r>
            <a:r>
              <a:rPr lang="en-US" sz="1100" dirty="0" err="1"/>
              <a:t>svi</a:t>
            </a:r>
            <a:r>
              <a:rPr lang="en-US" sz="1100" dirty="0"/>
              <a:t> 4000	 </a:t>
            </a:r>
          </a:p>
          <a:p>
            <a:r>
              <a:rPr lang="en-US" sz="1100" dirty="0"/>
              <a:t>       no shutdown	</a:t>
            </a:r>
          </a:p>
          <a:p>
            <a:r>
              <a:rPr lang="en-US" sz="1100" dirty="0"/>
              <a:t>    exit </a:t>
            </a:r>
          </a:p>
          <a:p>
            <a:r>
              <a:rPr lang="en-US" sz="1100" dirty="0"/>
              <a:t> exit</a:t>
            </a:r>
          </a:p>
        </p:txBody>
      </p:sp>
      <p:sp>
        <p:nvSpPr>
          <p:cNvPr id="5" name="Line Callout 2 4"/>
          <p:cNvSpPr/>
          <p:nvPr/>
        </p:nvSpPr>
        <p:spPr>
          <a:xfrm>
            <a:off x="7010401" y="4735126"/>
            <a:ext cx="2117124" cy="981933"/>
          </a:xfrm>
          <a:prstGeom prst="borderCallout2">
            <a:avLst>
              <a:gd name="adj1" fmla="val 12709"/>
              <a:gd name="adj2" fmla="val -57"/>
              <a:gd name="adj3" fmla="val 12367"/>
              <a:gd name="adj4" fmla="val -16376"/>
              <a:gd name="adj5" fmla="val -37723"/>
              <a:gd name="adj6" fmla="val -46938"/>
            </a:avLst>
          </a:prstGeom>
          <a:solidFill>
            <a:srgbClr val="F29400"/>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tx1"/>
                </a:solidFill>
              </a:rPr>
              <a:t>Starting from SW version:</a:t>
            </a:r>
            <a:br>
              <a:rPr lang="en-US" sz="1400" b="1" dirty="0" smtClean="0">
                <a:solidFill>
                  <a:schemeClr val="tx1"/>
                </a:solidFill>
              </a:rPr>
            </a:br>
            <a:endParaRPr lang="en-US" sz="1400" b="1" dirty="0" smtClean="0">
              <a:solidFill>
                <a:schemeClr val="tx1"/>
              </a:solidFill>
            </a:endParaRPr>
          </a:p>
          <a:p>
            <a:r>
              <a:rPr lang="en-US" sz="1400" b="1" dirty="0" smtClean="0">
                <a:solidFill>
                  <a:schemeClr val="tx1"/>
                </a:solidFill>
              </a:rPr>
              <a:t>ETX- 2: 	5.9 Onward</a:t>
            </a:r>
          </a:p>
          <a:p>
            <a:r>
              <a:rPr lang="en-US" sz="1400" b="1" dirty="0" smtClean="0">
                <a:solidFill>
                  <a:schemeClr val="tx1"/>
                </a:solidFill>
              </a:rPr>
              <a:t>ETX-5: 	2.6 Onward</a:t>
            </a:r>
          </a:p>
        </p:txBody>
      </p:sp>
      <p:sp>
        <p:nvSpPr>
          <p:cNvPr id="7" name="TextBox 6"/>
          <p:cNvSpPr txBox="1"/>
          <p:nvPr/>
        </p:nvSpPr>
        <p:spPr>
          <a:xfrm>
            <a:off x="6639352" y="1906504"/>
            <a:ext cx="2343085" cy="116955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nchor="ctr">
            <a:spAutoFit/>
          </a:bodyPr>
          <a:lstStyle/>
          <a:p>
            <a:pPr algn="ctr"/>
            <a:r>
              <a:rPr lang="en-US" sz="1400" b="1" kern="0" dirty="0" smtClean="0"/>
              <a:t>The default configuration is set so that the IP address of device would be 169.254.1.1 and accessible from the Out-Of-Band port (MNG-ETH)</a:t>
            </a:r>
          </a:p>
        </p:txBody>
      </p:sp>
    </p:spTree>
    <p:extLst>
      <p:ext uri="{BB962C8B-B14F-4D97-AF65-F5344CB8AC3E}">
        <p14:creationId xmlns:p14="http://schemas.microsoft.com/office/powerpoint/2010/main" xmlns="" val="2345642758"/>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Removing Default </a:t>
            </a:r>
            <a:r>
              <a:rPr lang="en-US" dirty="0"/>
              <a:t>Configuration</a:t>
            </a:r>
          </a:p>
        </p:txBody>
      </p:sp>
      <p:sp>
        <p:nvSpPr>
          <p:cNvPr id="3" name="Text Placeholder 2"/>
          <p:cNvSpPr>
            <a:spLocks noGrp="1"/>
          </p:cNvSpPr>
          <p:nvPr>
            <p:ph type="body" sz="quarter" idx="10"/>
          </p:nvPr>
        </p:nvSpPr>
        <p:spPr/>
        <p:txBody>
          <a:bodyPr/>
          <a:lstStyle/>
          <a:p>
            <a:r>
              <a:rPr lang="en-US" dirty="0" smtClean="0"/>
              <a:t>The following command will remove the default configuration:</a:t>
            </a:r>
            <a:endParaRPr lang="en-US" dirty="0"/>
          </a:p>
        </p:txBody>
      </p:sp>
      <p:sp>
        <p:nvSpPr>
          <p:cNvPr id="5" name="Rectangle 4"/>
          <p:cNvSpPr/>
          <p:nvPr/>
        </p:nvSpPr>
        <p:spPr>
          <a:xfrm>
            <a:off x="361378" y="1946940"/>
            <a:ext cx="3001570" cy="4832092"/>
          </a:xfrm>
          <a:prstGeom prst="rect">
            <a:avLst/>
          </a:prstGeom>
          <a:solidFill>
            <a:schemeClr val="bg1">
              <a:lumMod val="85000"/>
            </a:schemeClr>
          </a:solidFill>
        </p:spPr>
        <p:txBody>
          <a:bodyPr wrap="square">
            <a:spAutoFit/>
          </a:bodyPr>
          <a:lstStyle/>
          <a:p>
            <a:r>
              <a:rPr lang="en-US" sz="1100" dirty="0" smtClean="0"/>
              <a:t>#*************ETX-5300A*************</a:t>
            </a:r>
            <a:endParaRPr lang="en-US" sz="1100" dirty="0"/>
          </a:p>
          <a:p>
            <a:endParaRPr lang="en-US" sz="1100" dirty="0"/>
          </a:p>
          <a:p>
            <a:r>
              <a:rPr lang="en-US" sz="1100" dirty="0"/>
              <a:t>configure router 1</a:t>
            </a:r>
          </a:p>
          <a:p>
            <a:r>
              <a:rPr lang="en-US" sz="1100" dirty="0"/>
              <a:t>interface 128</a:t>
            </a:r>
          </a:p>
          <a:p>
            <a:r>
              <a:rPr lang="en-US" sz="1100" b="1" dirty="0"/>
              <a:t>shutdown</a:t>
            </a:r>
          </a:p>
          <a:p>
            <a:r>
              <a:rPr lang="en-US" sz="1100" dirty="0"/>
              <a:t>exit</a:t>
            </a:r>
          </a:p>
          <a:p>
            <a:r>
              <a:rPr lang="en-US" sz="1100" b="1" dirty="0"/>
              <a:t>no</a:t>
            </a:r>
            <a:r>
              <a:rPr lang="en-US" sz="1100" dirty="0"/>
              <a:t> interface 128</a:t>
            </a:r>
          </a:p>
          <a:p>
            <a:r>
              <a:rPr lang="en-US" sz="1100" dirty="0"/>
              <a:t>exit </a:t>
            </a:r>
            <a:r>
              <a:rPr lang="en-US" sz="1100" dirty="0" smtClean="0"/>
              <a:t>all</a:t>
            </a:r>
          </a:p>
          <a:p>
            <a:endParaRPr lang="en-US" sz="1100" dirty="0"/>
          </a:p>
          <a:p>
            <a:r>
              <a:rPr lang="en-US" sz="1100" dirty="0" smtClean="0"/>
              <a:t>#*************************************</a:t>
            </a:r>
            <a:endParaRPr lang="en-US" sz="1100" dirty="0"/>
          </a:p>
          <a:p>
            <a:r>
              <a:rPr lang="en-US" sz="1100" dirty="0"/>
              <a:t>configure flows</a:t>
            </a:r>
          </a:p>
          <a:p>
            <a:r>
              <a:rPr lang="en-US" sz="1100" dirty="0"/>
              <a:t>flow </a:t>
            </a:r>
            <a:r>
              <a:rPr lang="en-US" sz="1100" dirty="0" err="1"/>
              <a:t>mng_access_default_in</a:t>
            </a:r>
            <a:endParaRPr lang="en-US" sz="1100" dirty="0"/>
          </a:p>
          <a:p>
            <a:r>
              <a:rPr lang="en-US" sz="1100" b="1" dirty="0"/>
              <a:t>shutdown</a:t>
            </a:r>
          </a:p>
          <a:p>
            <a:r>
              <a:rPr lang="en-US" sz="1100" dirty="0"/>
              <a:t>exit</a:t>
            </a:r>
          </a:p>
          <a:p>
            <a:r>
              <a:rPr lang="en-US" sz="1100" dirty="0"/>
              <a:t>flow </a:t>
            </a:r>
            <a:r>
              <a:rPr lang="en-US" sz="1100" dirty="0" err="1"/>
              <a:t>mng_access_default_out</a:t>
            </a:r>
            <a:endParaRPr lang="en-US" sz="1100" dirty="0"/>
          </a:p>
          <a:p>
            <a:r>
              <a:rPr lang="en-US" sz="1100" b="1" dirty="0"/>
              <a:t>shutdown</a:t>
            </a:r>
          </a:p>
          <a:p>
            <a:r>
              <a:rPr lang="en-US" sz="1100" dirty="0" smtClean="0"/>
              <a:t>exit</a:t>
            </a:r>
          </a:p>
          <a:p>
            <a:endParaRPr lang="en-US" sz="1100" dirty="0" smtClean="0"/>
          </a:p>
          <a:p>
            <a:r>
              <a:rPr lang="en-US" sz="1100" dirty="0" smtClean="0"/>
              <a:t>#*************************************</a:t>
            </a:r>
            <a:endParaRPr lang="en-US" sz="1100" dirty="0"/>
          </a:p>
          <a:p>
            <a:r>
              <a:rPr lang="en-US" sz="1100" b="1" dirty="0"/>
              <a:t>no</a:t>
            </a:r>
            <a:r>
              <a:rPr lang="en-US" sz="1100" dirty="0"/>
              <a:t> flow </a:t>
            </a:r>
            <a:r>
              <a:rPr lang="en-US" sz="1100" dirty="0" err="1"/>
              <a:t>mng_access_default_in</a:t>
            </a:r>
            <a:endParaRPr lang="en-US" sz="1100" dirty="0"/>
          </a:p>
          <a:p>
            <a:r>
              <a:rPr lang="en-US" sz="1100" b="1" dirty="0"/>
              <a:t>no</a:t>
            </a:r>
            <a:r>
              <a:rPr lang="en-US" sz="1100" dirty="0"/>
              <a:t> flow </a:t>
            </a:r>
            <a:r>
              <a:rPr lang="en-US" sz="1100" dirty="0" err="1" smtClean="0"/>
              <a:t>mng_access_default_out</a:t>
            </a:r>
            <a:endParaRPr lang="en-US" sz="1100" dirty="0" smtClean="0"/>
          </a:p>
          <a:p>
            <a:endParaRPr lang="en-US" sz="1100" dirty="0"/>
          </a:p>
          <a:p>
            <a:r>
              <a:rPr lang="en-US" sz="1100" dirty="0" smtClean="0"/>
              <a:t>#*************************************</a:t>
            </a:r>
            <a:endParaRPr lang="en-US" sz="1100" dirty="0"/>
          </a:p>
          <a:p>
            <a:r>
              <a:rPr lang="en-US" sz="1100" b="1" dirty="0" smtClean="0"/>
              <a:t>no</a:t>
            </a:r>
            <a:r>
              <a:rPr lang="en-US" sz="1100" dirty="0" smtClean="0"/>
              <a:t> </a:t>
            </a:r>
            <a:r>
              <a:rPr lang="en-US" sz="1100" dirty="0"/>
              <a:t>classifier-profile </a:t>
            </a:r>
            <a:r>
              <a:rPr lang="en-US" sz="1100" dirty="0" err="1"/>
              <a:t>classall</a:t>
            </a:r>
            <a:endParaRPr lang="en-US" sz="1100" dirty="0"/>
          </a:p>
          <a:p>
            <a:r>
              <a:rPr lang="en-US" sz="1100" b="1" dirty="0"/>
              <a:t>no</a:t>
            </a:r>
            <a:r>
              <a:rPr lang="en-US" sz="1100" dirty="0"/>
              <a:t> classifier-profile </a:t>
            </a:r>
            <a:r>
              <a:rPr lang="en-US" sz="1100" dirty="0" err="1"/>
              <a:t>classutg</a:t>
            </a:r>
            <a:endParaRPr lang="en-US" sz="1100" dirty="0"/>
          </a:p>
          <a:p>
            <a:r>
              <a:rPr lang="en-US" sz="1100" dirty="0"/>
              <a:t>exit </a:t>
            </a:r>
            <a:r>
              <a:rPr lang="en-US" sz="1100" dirty="0" smtClean="0"/>
              <a:t>all</a:t>
            </a:r>
          </a:p>
          <a:p>
            <a:r>
              <a:rPr lang="en-US" sz="1100" dirty="0" smtClean="0"/>
              <a:t/>
            </a:r>
            <a:br>
              <a:rPr lang="en-US" sz="1100" dirty="0" smtClean="0"/>
            </a:br>
            <a:r>
              <a:rPr lang="en-US" sz="1100" dirty="0" smtClean="0"/>
              <a:t>#**************************************</a:t>
            </a:r>
          </a:p>
        </p:txBody>
      </p:sp>
      <p:sp>
        <p:nvSpPr>
          <p:cNvPr id="6" name="Line Callout 2 5"/>
          <p:cNvSpPr/>
          <p:nvPr/>
        </p:nvSpPr>
        <p:spPr>
          <a:xfrm>
            <a:off x="4582522" y="2401772"/>
            <a:ext cx="4497859" cy="490966"/>
          </a:xfrm>
          <a:prstGeom prst="borderCallout2">
            <a:avLst>
              <a:gd name="adj1" fmla="val 12709"/>
              <a:gd name="adj2" fmla="val -57"/>
              <a:gd name="adj3" fmla="val 12367"/>
              <a:gd name="adj4" fmla="val -16376"/>
              <a:gd name="adj5" fmla="val 76374"/>
              <a:gd name="adj6" fmla="val -30161"/>
            </a:avLst>
          </a:prstGeom>
          <a:solidFill>
            <a:srgbClr val="F29400"/>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tx1"/>
                </a:solidFill>
              </a:rPr>
              <a:t>This configuration is similar to both ETX-5_A and ETX-5_B in this workshop</a:t>
            </a:r>
          </a:p>
        </p:txBody>
      </p:sp>
    </p:spTree>
    <p:extLst>
      <p:ext uri="{BB962C8B-B14F-4D97-AF65-F5344CB8AC3E}">
        <p14:creationId xmlns:p14="http://schemas.microsoft.com/office/powerpoint/2010/main" xmlns="" val="2559220703"/>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ETX-5_A Configuration Steps</a:t>
            </a:r>
            <a:endParaRPr lang="en-US" dirty="0"/>
          </a:p>
        </p:txBody>
      </p:sp>
      <p:sp>
        <p:nvSpPr>
          <p:cNvPr id="3" name="Text Placeholder 2"/>
          <p:cNvSpPr>
            <a:spLocks noGrp="1"/>
          </p:cNvSpPr>
          <p:nvPr>
            <p:ph type="body" sz="quarter" idx="10"/>
          </p:nvPr>
        </p:nvSpPr>
        <p:spPr/>
        <p:txBody>
          <a:bodyPr/>
          <a:lstStyle/>
          <a:p>
            <a:r>
              <a:rPr lang="en-US" dirty="0" smtClean="0"/>
              <a:t>LAG Configuration</a:t>
            </a:r>
          </a:p>
          <a:p>
            <a:pPr lvl="1"/>
            <a:r>
              <a:rPr lang="en-US" dirty="0" smtClean="0"/>
              <a:t>Define LAG entity and port binding</a:t>
            </a:r>
          </a:p>
          <a:p>
            <a:endParaRPr lang="en-US" dirty="0" smtClean="0"/>
          </a:p>
          <a:p>
            <a:r>
              <a:rPr lang="en-US" dirty="0" smtClean="0"/>
              <a:t>Pre-Configuration</a:t>
            </a:r>
          </a:p>
          <a:p>
            <a:pPr lvl="1"/>
            <a:r>
              <a:rPr lang="en-US" dirty="0" smtClean="0"/>
              <a:t>Define the </a:t>
            </a:r>
            <a:r>
              <a:rPr lang="en-US" dirty="0" err="1" smtClean="0"/>
              <a:t>svi</a:t>
            </a:r>
            <a:r>
              <a:rPr lang="en-US" dirty="0" smtClean="0"/>
              <a:t>, bridge, classification profiles</a:t>
            </a:r>
          </a:p>
          <a:p>
            <a:endParaRPr lang="en-US" dirty="0" smtClean="0"/>
          </a:p>
          <a:p>
            <a:r>
              <a:rPr lang="en-US" dirty="0" smtClean="0"/>
              <a:t>Management Traffic configuration </a:t>
            </a:r>
          </a:p>
          <a:p>
            <a:pPr lvl="1"/>
            <a:r>
              <a:rPr lang="en-US" dirty="0" smtClean="0"/>
              <a:t>VLAN 4094: Management flows for remote device</a:t>
            </a:r>
          </a:p>
          <a:p>
            <a:pPr lvl="1"/>
            <a:r>
              <a:rPr lang="en-US" dirty="0" smtClean="0"/>
              <a:t>VLAN 999: Management flows for VF</a:t>
            </a:r>
          </a:p>
          <a:p>
            <a:endParaRPr lang="en-US" dirty="0" smtClean="0"/>
          </a:p>
          <a:p>
            <a:r>
              <a:rPr lang="en-US" dirty="0" smtClean="0"/>
              <a:t>ERP Configuration</a:t>
            </a:r>
          </a:p>
          <a:p>
            <a:pPr lvl="1"/>
            <a:r>
              <a:rPr lang="en-US" dirty="0" smtClean="0"/>
              <a:t>Define the ERP instance and ports</a:t>
            </a:r>
          </a:p>
          <a:p>
            <a:pPr lvl="1"/>
            <a:r>
              <a:rPr lang="en-US" dirty="0" smtClean="0"/>
              <a:t>Define OAM parameters for signal failure(sf) trigger</a:t>
            </a:r>
          </a:p>
          <a:p>
            <a:pPr lvl="1"/>
            <a:endParaRPr lang="en-US" dirty="0"/>
          </a:p>
        </p:txBody>
      </p:sp>
    </p:spTree>
    <p:extLst>
      <p:ext uri="{BB962C8B-B14F-4D97-AF65-F5344CB8AC3E}">
        <p14:creationId xmlns:p14="http://schemas.microsoft.com/office/powerpoint/2010/main" xmlns="" val="2965924504"/>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LAG Configuration</a:t>
            </a:r>
            <a:endParaRPr lang="en-US" dirty="0"/>
          </a:p>
        </p:txBody>
      </p:sp>
      <p:sp>
        <p:nvSpPr>
          <p:cNvPr id="31" name="Text Placeholder 30"/>
          <p:cNvSpPr>
            <a:spLocks noGrp="1"/>
          </p:cNvSpPr>
          <p:nvPr>
            <p:ph type="body" sz="quarter" idx="10"/>
          </p:nvPr>
        </p:nvSpPr>
        <p:spPr/>
        <p:txBody>
          <a:bodyPr/>
          <a:lstStyle/>
          <a:p>
            <a:r>
              <a:rPr lang="en-US" sz="1800" b="1" dirty="0">
                <a:solidFill>
                  <a:schemeClr val="tx1"/>
                </a:solidFill>
              </a:rPr>
              <a:t>LAG 1+1 (Redundancy)</a:t>
            </a:r>
            <a:endParaRPr lang="en-US" sz="1600" dirty="0">
              <a:solidFill>
                <a:schemeClr val="tx1"/>
              </a:solidFill>
            </a:endParaRPr>
          </a:p>
          <a:p>
            <a:pPr lvl="1">
              <a:buClr>
                <a:srgbClr val="C00000"/>
              </a:buClr>
              <a:buFont typeface="Wingdings" pitchFamily="2" charset="2"/>
              <a:buChar char="§"/>
            </a:pPr>
            <a:r>
              <a:rPr lang="en-US" sz="1600" dirty="0" smtClean="0"/>
              <a:t>Data </a:t>
            </a:r>
            <a:r>
              <a:rPr lang="en-US" sz="1600" dirty="0"/>
              <a:t>is sent only over one single link at any moment in time</a:t>
            </a:r>
            <a:r>
              <a:rPr lang="en-US" sz="1600" dirty="0" smtClean="0"/>
              <a:t>.</a:t>
            </a:r>
          </a:p>
          <a:p>
            <a:pPr lvl="1">
              <a:buClr>
                <a:srgbClr val="C00000"/>
              </a:buClr>
              <a:buFont typeface="Wingdings" pitchFamily="2" charset="2"/>
              <a:buChar char="§"/>
            </a:pPr>
            <a:r>
              <a:rPr lang="en-US" sz="1600" dirty="0"/>
              <a:t>LAG ports must belong to different 10-port group (ETX-5</a:t>
            </a:r>
            <a:r>
              <a:rPr lang="en-US" sz="1600" dirty="0" smtClean="0"/>
              <a:t>)</a:t>
            </a:r>
            <a:br>
              <a:rPr lang="en-US" sz="1600" dirty="0" smtClean="0"/>
            </a:br>
            <a:endParaRPr lang="en-US" sz="1800" b="1" dirty="0">
              <a:solidFill>
                <a:srgbClr val="FF0000"/>
              </a:solidFill>
            </a:endParaRPr>
          </a:p>
          <a:p>
            <a:r>
              <a:rPr lang="en-US" sz="1800" b="1" dirty="0">
                <a:solidFill>
                  <a:schemeClr val="tx1"/>
                </a:solidFill>
              </a:rPr>
              <a:t>Load Sharing </a:t>
            </a:r>
            <a:endParaRPr lang="en-US" sz="1800" dirty="0">
              <a:solidFill>
                <a:srgbClr val="FF0000"/>
              </a:solidFill>
            </a:endParaRPr>
          </a:p>
          <a:p>
            <a:pPr lvl="1">
              <a:buClr>
                <a:srgbClr val="C00000"/>
              </a:buClr>
              <a:buFont typeface="Wingdings" pitchFamily="2" charset="2"/>
              <a:buChar char="§"/>
            </a:pPr>
            <a:r>
              <a:rPr lang="en-US" sz="1600" dirty="0"/>
              <a:t>Capacity increase as data is sent over multiple links </a:t>
            </a:r>
            <a:r>
              <a:rPr lang="en-US" sz="1600" dirty="0" smtClean="0"/>
              <a:t>simultaneously.</a:t>
            </a:r>
          </a:p>
          <a:p>
            <a:pPr lvl="1">
              <a:buClr>
                <a:srgbClr val="C00000"/>
              </a:buClr>
              <a:buFont typeface="Wingdings" pitchFamily="2" charset="2"/>
              <a:buChar char="§"/>
            </a:pPr>
            <a:r>
              <a:rPr lang="en-US" sz="1600" dirty="0"/>
              <a:t>LAG ports must belong to the same 10-port group (ports 1–10 or ports 11–20) on the same card (ETX-5</a:t>
            </a:r>
            <a:r>
              <a:rPr lang="en-US" sz="1600" dirty="0" smtClean="0"/>
              <a:t>)</a:t>
            </a:r>
            <a:br>
              <a:rPr lang="en-US" sz="1600" dirty="0" smtClean="0"/>
            </a:br>
            <a:endParaRPr lang="en-US" sz="1600" dirty="0" smtClean="0"/>
          </a:p>
          <a:p>
            <a:pPr>
              <a:buSzPct val="85000"/>
            </a:pPr>
            <a:r>
              <a:rPr lang="en-US" sz="1800" b="1" dirty="0">
                <a:solidFill>
                  <a:schemeClr val="tx1"/>
                </a:solidFill>
              </a:rPr>
              <a:t>LACP - </a:t>
            </a:r>
            <a:r>
              <a:rPr lang="en-US" sz="1800" dirty="0">
                <a:solidFill>
                  <a:schemeClr val="tx1"/>
                </a:solidFill>
              </a:rPr>
              <a:t>Link Aggregation Control Protocol </a:t>
            </a:r>
            <a:r>
              <a:rPr lang="en-US" sz="1800" dirty="0" smtClean="0">
                <a:solidFill>
                  <a:schemeClr val="tx1"/>
                </a:solidFill>
              </a:rPr>
              <a:t>mechanism </a:t>
            </a:r>
            <a:r>
              <a:rPr lang="en-US" sz="1800" dirty="0">
                <a:solidFill>
                  <a:schemeClr val="tx1"/>
                </a:solidFill>
              </a:rPr>
              <a:t>for:</a:t>
            </a:r>
          </a:p>
          <a:p>
            <a:pPr lvl="1">
              <a:buClr>
                <a:srgbClr val="C00000"/>
              </a:buClr>
              <a:buSzPct val="85000"/>
              <a:buFont typeface="Wingdings" pitchFamily="2" charset="2"/>
              <a:buChar char="§"/>
            </a:pPr>
            <a:r>
              <a:rPr lang="en-US" sz="1600" dirty="0"/>
              <a:t>N</a:t>
            </a:r>
            <a:r>
              <a:rPr lang="en-US" sz="1600" dirty="0" smtClean="0"/>
              <a:t>egotiation</a:t>
            </a:r>
            <a:r>
              <a:rPr lang="en-US" sz="1600" dirty="0"/>
              <a:t>: exchanging port and system information </a:t>
            </a:r>
            <a:r>
              <a:rPr lang="en-US" sz="1600" dirty="0" smtClean="0"/>
              <a:t>to </a:t>
            </a:r>
            <a:br>
              <a:rPr lang="en-US" sz="1600" dirty="0" smtClean="0"/>
            </a:br>
            <a:r>
              <a:rPr lang="en-US" sz="1600" dirty="0" smtClean="0"/>
              <a:t>create </a:t>
            </a:r>
            <a:r>
              <a:rPr lang="en-US" sz="1600" dirty="0"/>
              <a:t>and maintain LAG bundles</a:t>
            </a:r>
          </a:p>
          <a:p>
            <a:pPr lvl="1">
              <a:buClr>
                <a:srgbClr val="C00000"/>
              </a:buClr>
              <a:buSzPct val="85000"/>
              <a:buFont typeface="Wingdings" pitchFamily="2" charset="2"/>
              <a:buChar char="§"/>
            </a:pPr>
            <a:r>
              <a:rPr lang="en-US" sz="1600" dirty="0"/>
              <a:t>F</a:t>
            </a:r>
            <a:r>
              <a:rPr lang="en-US" sz="1600" dirty="0" smtClean="0"/>
              <a:t>ailures</a:t>
            </a:r>
            <a:r>
              <a:rPr lang="en-US" sz="1600" dirty="0"/>
              <a:t>: detect failures and redistribute traffic (slow)</a:t>
            </a:r>
          </a:p>
          <a:p>
            <a:pPr lvl="1">
              <a:buClr>
                <a:srgbClr val="C00000"/>
              </a:buClr>
              <a:buNone/>
            </a:pPr>
            <a:endParaRPr lang="en-US" sz="1600" dirty="0"/>
          </a:p>
          <a:p>
            <a:endParaRPr lang="en-US" dirty="0"/>
          </a:p>
        </p:txBody>
      </p:sp>
      <p:sp>
        <p:nvSpPr>
          <p:cNvPr id="3" name="Block Arc 2"/>
          <p:cNvSpPr/>
          <p:nvPr/>
        </p:nvSpPr>
        <p:spPr>
          <a:xfrm>
            <a:off x="6396061" y="4334343"/>
            <a:ext cx="2272500" cy="2001515"/>
          </a:xfrm>
          <a:prstGeom prst="blockArc">
            <a:avLst>
              <a:gd name="adj1" fmla="val 10800000"/>
              <a:gd name="adj2" fmla="val 90182"/>
              <a:gd name="adj3" fmla="val 1487"/>
            </a:avLst>
          </a:prstGeom>
          <a:solidFill>
            <a:srgbClr val="F3A303"/>
          </a:solidFill>
          <a:ln>
            <a:solidFill>
              <a:srgbClr val="F3A3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4" name="Group 3"/>
          <p:cNvGrpSpPr/>
          <p:nvPr/>
        </p:nvGrpSpPr>
        <p:grpSpPr>
          <a:xfrm>
            <a:off x="6650057" y="4594221"/>
            <a:ext cx="1780404" cy="1765686"/>
            <a:chOff x="3599513" y="3321495"/>
            <a:chExt cx="1638914" cy="1638914"/>
          </a:xfrm>
        </p:grpSpPr>
        <p:sp>
          <p:nvSpPr>
            <p:cNvPr id="5" name="Oval 4"/>
            <p:cNvSpPr/>
            <p:nvPr/>
          </p:nvSpPr>
          <p:spPr>
            <a:xfrm>
              <a:off x="3599513" y="3321495"/>
              <a:ext cx="1638914" cy="1638914"/>
            </a:xfrm>
            <a:prstGeom prst="ellipse">
              <a:avLst/>
            </a:prstGeom>
            <a:noFill/>
            <a:ln w="57150">
              <a:solidFill>
                <a:srgbClr val="F3AE4A"/>
              </a:solidFill>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6" name="TextBox 5"/>
            <p:cNvSpPr txBox="1"/>
            <p:nvPr/>
          </p:nvSpPr>
          <p:spPr>
            <a:xfrm>
              <a:off x="4207316" y="3817406"/>
              <a:ext cx="621528" cy="457087"/>
            </a:xfrm>
            <a:prstGeom prst="rect">
              <a:avLst/>
            </a:prstGeom>
          </p:spPr>
          <p:txBody>
            <a:bodyPr wrap="none" rtlCol="0" anchor="ctr">
              <a:spAutoFit/>
            </a:bodyPr>
            <a:lstStyle/>
            <a:p>
              <a:pPr algn="ctr"/>
              <a:r>
                <a:rPr lang="en-US" sz="1300" b="1" dirty="0"/>
                <a:t>10G </a:t>
              </a:r>
            </a:p>
            <a:p>
              <a:pPr algn="ctr"/>
              <a:r>
                <a:rPr lang="en-US" sz="1300" b="1" dirty="0"/>
                <a:t>G.8032</a:t>
              </a:r>
              <a:endParaRPr lang="en-US" sz="1300" b="1" kern="0" dirty="0"/>
            </a:p>
          </p:txBody>
        </p:sp>
      </p:grpSp>
      <p:grpSp>
        <p:nvGrpSpPr>
          <p:cNvPr id="7" name="Group 6"/>
          <p:cNvGrpSpPr/>
          <p:nvPr/>
        </p:nvGrpSpPr>
        <p:grpSpPr>
          <a:xfrm>
            <a:off x="6040006" y="5071393"/>
            <a:ext cx="1108147" cy="730635"/>
            <a:chOff x="5857747" y="2414467"/>
            <a:chExt cx="862586" cy="478051"/>
          </a:xfrm>
        </p:grpSpPr>
        <p:pic>
          <p:nvPicPr>
            <p:cNvPr id="8" name="Picture 7" descr="RAD 2U_Modules.png"/>
            <p:cNvPicPr>
              <a:picLocks noChangeAspect="1"/>
            </p:cNvPicPr>
            <p:nvPr/>
          </p:nvPicPr>
          <p:blipFill>
            <a:blip r:embed="rId2" cstate="print"/>
            <a:stretch>
              <a:fillRect/>
            </a:stretch>
          </p:blipFill>
          <p:spPr>
            <a:xfrm>
              <a:off x="5857747" y="2456653"/>
              <a:ext cx="862586" cy="435865"/>
            </a:xfrm>
            <a:prstGeom prst="rect">
              <a:avLst/>
            </a:prstGeom>
          </p:spPr>
        </p:pic>
        <p:sp>
          <p:nvSpPr>
            <p:cNvPr id="9" name="TextBox 8"/>
            <p:cNvSpPr txBox="1"/>
            <p:nvPr/>
          </p:nvSpPr>
          <p:spPr>
            <a:xfrm>
              <a:off x="6009981" y="2414467"/>
              <a:ext cx="523072" cy="171170"/>
            </a:xfrm>
            <a:prstGeom prst="rect">
              <a:avLst/>
            </a:prstGeom>
          </p:spPr>
          <p:txBody>
            <a:bodyPr wrap="none" rtlCol="0" anchor="ctr">
              <a:spAutoFit/>
            </a:bodyPr>
            <a:lstStyle/>
            <a:p>
              <a:pPr algn="ctr"/>
              <a:r>
                <a:rPr lang="en-US" sz="1100" b="1" kern="0" dirty="0" smtClean="0"/>
                <a:t>ETX-5_A</a:t>
              </a:r>
            </a:p>
          </p:txBody>
        </p:sp>
      </p:grpSp>
      <p:grpSp>
        <p:nvGrpSpPr>
          <p:cNvPr id="10" name="Group 9"/>
          <p:cNvGrpSpPr/>
          <p:nvPr/>
        </p:nvGrpSpPr>
        <p:grpSpPr>
          <a:xfrm>
            <a:off x="6819828" y="6217823"/>
            <a:ext cx="1501965" cy="481543"/>
            <a:chOff x="6988187" y="2541128"/>
            <a:chExt cx="1212722" cy="351390"/>
          </a:xfrm>
        </p:grpSpPr>
        <p:pic>
          <p:nvPicPr>
            <p:cNvPr id="11" name="Picture 10" descr="RAD 1U_Wide.png"/>
            <p:cNvPicPr>
              <a:picLocks noChangeAspect="1"/>
            </p:cNvPicPr>
            <p:nvPr/>
          </p:nvPicPr>
          <p:blipFill>
            <a:blip r:embed="rId3" cstate="print"/>
            <a:stretch>
              <a:fillRect/>
            </a:stretch>
          </p:blipFill>
          <p:spPr>
            <a:xfrm>
              <a:off x="6988187" y="2541128"/>
              <a:ext cx="1212722" cy="351390"/>
            </a:xfrm>
            <a:prstGeom prst="rect">
              <a:avLst/>
            </a:prstGeom>
          </p:spPr>
        </p:pic>
        <p:sp>
          <p:nvSpPr>
            <p:cNvPr id="12" name="TextBox 11"/>
            <p:cNvSpPr txBox="1"/>
            <p:nvPr/>
          </p:nvSpPr>
          <p:spPr>
            <a:xfrm>
              <a:off x="7296758" y="2612412"/>
              <a:ext cx="745717" cy="261610"/>
            </a:xfrm>
            <a:prstGeom prst="rect">
              <a:avLst/>
            </a:prstGeom>
          </p:spPr>
          <p:txBody>
            <a:bodyPr wrap="none" rtlCol="0" anchor="ctr">
              <a:spAutoFit/>
            </a:bodyPr>
            <a:lstStyle/>
            <a:p>
              <a:pPr algn="ctr"/>
              <a:r>
                <a:rPr lang="en-US" sz="1100" b="1" kern="0" dirty="0" smtClean="0"/>
                <a:t>ETX-220A</a:t>
              </a:r>
            </a:p>
          </p:txBody>
        </p:sp>
      </p:grpSp>
      <p:grpSp>
        <p:nvGrpSpPr>
          <p:cNvPr id="13" name="Group 12"/>
          <p:cNvGrpSpPr/>
          <p:nvPr/>
        </p:nvGrpSpPr>
        <p:grpSpPr>
          <a:xfrm>
            <a:off x="8035853" y="5089478"/>
            <a:ext cx="1108147" cy="730635"/>
            <a:chOff x="5857747" y="2414467"/>
            <a:chExt cx="862586" cy="478051"/>
          </a:xfrm>
        </p:grpSpPr>
        <p:pic>
          <p:nvPicPr>
            <p:cNvPr id="14" name="Picture 13" descr="RAD 2U_Modules.png"/>
            <p:cNvPicPr>
              <a:picLocks noChangeAspect="1"/>
            </p:cNvPicPr>
            <p:nvPr/>
          </p:nvPicPr>
          <p:blipFill>
            <a:blip r:embed="rId2" cstate="print"/>
            <a:stretch>
              <a:fillRect/>
            </a:stretch>
          </p:blipFill>
          <p:spPr>
            <a:xfrm>
              <a:off x="5857747" y="2456653"/>
              <a:ext cx="862586" cy="435865"/>
            </a:xfrm>
            <a:prstGeom prst="rect">
              <a:avLst/>
            </a:prstGeom>
          </p:spPr>
        </p:pic>
        <p:sp>
          <p:nvSpPr>
            <p:cNvPr id="15" name="TextBox 14"/>
            <p:cNvSpPr txBox="1"/>
            <p:nvPr/>
          </p:nvSpPr>
          <p:spPr>
            <a:xfrm>
              <a:off x="6012479" y="2414467"/>
              <a:ext cx="518081" cy="171170"/>
            </a:xfrm>
            <a:prstGeom prst="rect">
              <a:avLst/>
            </a:prstGeom>
          </p:spPr>
          <p:txBody>
            <a:bodyPr wrap="none" rtlCol="0" anchor="ctr">
              <a:spAutoFit/>
            </a:bodyPr>
            <a:lstStyle/>
            <a:p>
              <a:pPr algn="ctr"/>
              <a:r>
                <a:rPr lang="en-US" sz="1100" b="1" kern="0" dirty="0" smtClean="0"/>
                <a:t>ETX-5_B</a:t>
              </a:r>
            </a:p>
          </p:txBody>
        </p:sp>
      </p:grpSp>
      <p:sp>
        <p:nvSpPr>
          <p:cNvPr id="16" name="Oval 15"/>
          <p:cNvSpPr/>
          <p:nvPr/>
        </p:nvSpPr>
        <p:spPr>
          <a:xfrm>
            <a:off x="7439046" y="4183240"/>
            <a:ext cx="189328" cy="575334"/>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6712580" y="4935829"/>
            <a:ext cx="599844" cy="246221"/>
          </a:xfrm>
          <a:prstGeom prst="rect">
            <a:avLst/>
          </a:prstGeom>
        </p:spPr>
        <p:txBody>
          <a:bodyPr wrap="none" rtlCol="0" anchor="ctr">
            <a:spAutoFit/>
          </a:bodyPr>
          <a:lstStyle/>
          <a:p>
            <a:pPr algn="ctr"/>
            <a:r>
              <a:rPr lang="en-US" sz="1000" kern="0" dirty="0" smtClean="0"/>
              <a:t>MC-A/1</a:t>
            </a:r>
          </a:p>
        </p:txBody>
      </p:sp>
      <p:sp>
        <p:nvSpPr>
          <p:cNvPr id="18" name="TextBox 17"/>
          <p:cNvSpPr txBox="1"/>
          <p:nvPr/>
        </p:nvSpPr>
        <p:spPr>
          <a:xfrm>
            <a:off x="6998651" y="6016099"/>
            <a:ext cx="365806" cy="246221"/>
          </a:xfrm>
          <a:prstGeom prst="rect">
            <a:avLst/>
          </a:prstGeom>
        </p:spPr>
        <p:txBody>
          <a:bodyPr wrap="none" rtlCol="0" anchor="ctr">
            <a:spAutoFit/>
          </a:bodyPr>
          <a:lstStyle/>
          <a:p>
            <a:pPr algn="ctr"/>
            <a:r>
              <a:rPr lang="en-US" sz="1000" kern="0" dirty="0" smtClean="0"/>
              <a:t>4/1</a:t>
            </a:r>
          </a:p>
        </p:txBody>
      </p:sp>
      <p:sp>
        <p:nvSpPr>
          <p:cNvPr id="19" name="TextBox 18"/>
          <p:cNvSpPr txBox="1"/>
          <p:nvPr/>
        </p:nvSpPr>
        <p:spPr>
          <a:xfrm>
            <a:off x="7734115" y="6030469"/>
            <a:ext cx="365806" cy="246221"/>
          </a:xfrm>
          <a:prstGeom prst="rect">
            <a:avLst/>
          </a:prstGeom>
        </p:spPr>
        <p:txBody>
          <a:bodyPr wrap="none" rtlCol="0" anchor="ctr">
            <a:spAutoFit/>
          </a:bodyPr>
          <a:lstStyle/>
          <a:p>
            <a:pPr algn="ctr"/>
            <a:r>
              <a:rPr lang="en-US" sz="1000" kern="0" dirty="0" smtClean="0"/>
              <a:t>4/2</a:t>
            </a:r>
          </a:p>
        </p:txBody>
      </p:sp>
      <p:sp>
        <p:nvSpPr>
          <p:cNvPr id="20" name="Oval 19"/>
          <p:cNvSpPr/>
          <p:nvPr/>
        </p:nvSpPr>
        <p:spPr>
          <a:xfrm>
            <a:off x="6344727" y="5510815"/>
            <a:ext cx="539351" cy="254100"/>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000" b="1" dirty="0" smtClean="0">
                <a:solidFill>
                  <a:srgbClr val="FF0000"/>
                </a:solidFill>
              </a:rPr>
              <a:t>RPL</a:t>
            </a:r>
            <a:endParaRPr lang="en-US" sz="1000" b="1" dirty="0">
              <a:solidFill>
                <a:srgbClr val="FF0000"/>
              </a:solidFill>
            </a:endParaRPr>
          </a:p>
        </p:txBody>
      </p:sp>
      <p:sp>
        <p:nvSpPr>
          <p:cNvPr id="21" name="TextBox 20"/>
          <p:cNvSpPr txBox="1"/>
          <p:nvPr/>
        </p:nvSpPr>
        <p:spPr>
          <a:xfrm>
            <a:off x="6003231" y="4774142"/>
            <a:ext cx="590226" cy="246221"/>
          </a:xfrm>
          <a:prstGeom prst="rect">
            <a:avLst/>
          </a:prstGeom>
        </p:spPr>
        <p:txBody>
          <a:bodyPr wrap="none" rtlCol="0" anchor="ctr">
            <a:spAutoFit/>
          </a:bodyPr>
          <a:lstStyle/>
          <a:p>
            <a:pPr algn="ctr"/>
            <a:r>
              <a:rPr lang="en-US" sz="1000" kern="0" dirty="0" smtClean="0"/>
              <a:t>MC-A/2</a:t>
            </a:r>
          </a:p>
        </p:txBody>
      </p:sp>
      <p:sp>
        <p:nvSpPr>
          <p:cNvPr id="22" name="TextBox 21"/>
          <p:cNvSpPr txBox="1"/>
          <p:nvPr/>
        </p:nvSpPr>
        <p:spPr>
          <a:xfrm>
            <a:off x="7766713" y="4955711"/>
            <a:ext cx="599844" cy="246221"/>
          </a:xfrm>
          <a:prstGeom prst="rect">
            <a:avLst/>
          </a:prstGeom>
        </p:spPr>
        <p:txBody>
          <a:bodyPr wrap="none" rtlCol="0" anchor="ctr">
            <a:spAutoFit/>
          </a:bodyPr>
          <a:lstStyle/>
          <a:p>
            <a:pPr algn="ctr"/>
            <a:r>
              <a:rPr lang="en-US" sz="1000" kern="0" dirty="0" smtClean="0"/>
              <a:t>MC-A/1</a:t>
            </a:r>
          </a:p>
        </p:txBody>
      </p:sp>
      <p:sp>
        <p:nvSpPr>
          <p:cNvPr id="23" name="TextBox 22"/>
          <p:cNvSpPr txBox="1"/>
          <p:nvPr/>
        </p:nvSpPr>
        <p:spPr>
          <a:xfrm>
            <a:off x="8491849" y="4799551"/>
            <a:ext cx="590226" cy="246221"/>
          </a:xfrm>
          <a:prstGeom prst="rect">
            <a:avLst/>
          </a:prstGeom>
        </p:spPr>
        <p:txBody>
          <a:bodyPr wrap="none" rtlCol="0" anchor="ctr">
            <a:spAutoFit/>
          </a:bodyPr>
          <a:lstStyle/>
          <a:p>
            <a:pPr algn="ctr"/>
            <a:r>
              <a:rPr lang="en-US" sz="1000" kern="0" dirty="0" smtClean="0"/>
              <a:t>MC-A/2</a:t>
            </a:r>
          </a:p>
        </p:txBody>
      </p:sp>
      <p:sp>
        <p:nvSpPr>
          <p:cNvPr id="24" name="TextBox 23"/>
          <p:cNvSpPr txBox="1"/>
          <p:nvPr/>
        </p:nvSpPr>
        <p:spPr>
          <a:xfrm>
            <a:off x="7804808" y="5755350"/>
            <a:ext cx="590226" cy="246221"/>
          </a:xfrm>
          <a:prstGeom prst="rect">
            <a:avLst/>
          </a:prstGeom>
        </p:spPr>
        <p:txBody>
          <a:bodyPr wrap="none" rtlCol="0" anchor="ctr">
            <a:spAutoFit/>
          </a:bodyPr>
          <a:lstStyle/>
          <a:p>
            <a:pPr algn="ctr"/>
            <a:r>
              <a:rPr lang="en-US" sz="1000" kern="0" dirty="0" smtClean="0"/>
              <a:t>MC-A/3</a:t>
            </a:r>
          </a:p>
        </p:txBody>
      </p:sp>
      <p:sp>
        <p:nvSpPr>
          <p:cNvPr id="25" name="TextBox 24"/>
          <p:cNvSpPr txBox="1"/>
          <p:nvPr/>
        </p:nvSpPr>
        <p:spPr>
          <a:xfrm>
            <a:off x="6685792" y="5735116"/>
            <a:ext cx="590226" cy="246221"/>
          </a:xfrm>
          <a:prstGeom prst="rect">
            <a:avLst/>
          </a:prstGeom>
        </p:spPr>
        <p:txBody>
          <a:bodyPr wrap="none" rtlCol="0" anchor="ctr">
            <a:spAutoFit/>
          </a:bodyPr>
          <a:lstStyle/>
          <a:p>
            <a:pPr algn="ctr"/>
            <a:r>
              <a:rPr lang="en-US" sz="1000" kern="0" dirty="0" smtClean="0"/>
              <a:t>MC-A/3</a:t>
            </a:r>
          </a:p>
        </p:txBody>
      </p:sp>
      <p:sp>
        <p:nvSpPr>
          <p:cNvPr id="26" name="Rectangle 25"/>
          <p:cNvSpPr/>
          <p:nvPr/>
        </p:nvSpPr>
        <p:spPr>
          <a:xfrm>
            <a:off x="7346298" y="3923712"/>
            <a:ext cx="459934" cy="292388"/>
          </a:xfrm>
          <a:prstGeom prst="rect">
            <a:avLst/>
          </a:prstGeom>
        </p:spPr>
        <p:txBody>
          <a:bodyPr wrap="none">
            <a:spAutoFit/>
          </a:bodyPr>
          <a:lstStyle/>
          <a:p>
            <a:pPr algn="ctr"/>
            <a:r>
              <a:rPr lang="en-US" sz="1300" b="1" dirty="0">
                <a:solidFill>
                  <a:schemeClr val="bg1">
                    <a:lumMod val="50000"/>
                  </a:schemeClr>
                </a:solidFill>
              </a:rPr>
              <a:t>LAG</a:t>
            </a:r>
          </a:p>
        </p:txBody>
      </p:sp>
    </p:spTree>
    <p:extLst>
      <p:ext uri="{BB962C8B-B14F-4D97-AF65-F5344CB8AC3E}">
        <p14:creationId xmlns:p14="http://schemas.microsoft.com/office/powerpoint/2010/main" xmlns="" val="2082575397"/>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LAG Configuration</a:t>
            </a:r>
            <a:endParaRPr lang="en-US" dirty="0"/>
          </a:p>
        </p:txBody>
      </p:sp>
      <p:sp>
        <p:nvSpPr>
          <p:cNvPr id="28" name="Rectangle 27"/>
          <p:cNvSpPr/>
          <p:nvPr/>
        </p:nvSpPr>
        <p:spPr>
          <a:xfrm>
            <a:off x="46430" y="1298011"/>
            <a:ext cx="4088963" cy="5001369"/>
          </a:xfrm>
          <a:prstGeom prst="rect">
            <a:avLst/>
          </a:prstGeom>
          <a:solidFill>
            <a:schemeClr val="bg1">
              <a:lumMod val="85000"/>
            </a:schemeClr>
          </a:solidFill>
        </p:spPr>
        <p:txBody>
          <a:bodyPr wrap="square">
            <a:spAutoFit/>
          </a:bodyPr>
          <a:lstStyle/>
          <a:p>
            <a:r>
              <a:rPr lang="en-US" sz="1100" dirty="0" smtClean="0"/>
              <a:t>#*************ETX-5300A********************************</a:t>
            </a:r>
            <a:endParaRPr lang="he-IL" sz="1100" dirty="0" smtClean="0"/>
          </a:p>
          <a:p>
            <a:r>
              <a:rPr lang="en-US" sz="1100" dirty="0" smtClean="0"/>
              <a:t>#***********L2CP Configuration**********************</a:t>
            </a:r>
          </a:p>
          <a:p>
            <a:endParaRPr lang="en-US" sz="1100" dirty="0" smtClean="0"/>
          </a:p>
          <a:p>
            <a:r>
              <a:rPr lang="en-US" sz="1100" dirty="0" err="1"/>
              <a:t>config</a:t>
            </a:r>
            <a:r>
              <a:rPr lang="en-US" sz="1100" dirty="0"/>
              <a:t> port l2cp-profile "1"</a:t>
            </a:r>
          </a:p>
          <a:p>
            <a:r>
              <a:rPr lang="en-US" sz="1100" dirty="0"/>
              <a:t>mac 01-80-C2-00-00-02 peer </a:t>
            </a:r>
          </a:p>
          <a:p>
            <a:r>
              <a:rPr lang="en-US" sz="1100" dirty="0"/>
              <a:t>exit </a:t>
            </a:r>
            <a:r>
              <a:rPr lang="en-US" sz="1100" dirty="0" smtClean="0"/>
              <a:t>all</a:t>
            </a:r>
          </a:p>
          <a:p>
            <a:endParaRPr lang="en-US" sz="1100" dirty="0" smtClean="0"/>
          </a:p>
          <a:p>
            <a:r>
              <a:rPr lang="en-US" sz="1100" dirty="0" smtClean="0"/>
              <a:t>#*************** </a:t>
            </a:r>
            <a:r>
              <a:rPr lang="en-US" sz="1100" dirty="0" err="1" smtClean="0"/>
              <a:t>QoS</a:t>
            </a:r>
            <a:r>
              <a:rPr lang="en-US" sz="1100" dirty="0" smtClean="0"/>
              <a:t> Configuration ***********************</a:t>
            </a:r>
          </a:p>
          <a:p>
            <a:endParaRPr lang="en-US" sz="1100" dirty="0"/>
          </a:p>
          <a:p>
            <a:r>
              <a:rPr lang="en-US" sz="1100" dirty="0" smtClean="0"/>
              <a:t>configure </a:t>
            </a:r>
            <a:r>
              <a:rPr lang="en-US" sz="1100" dirty="0" err="1"/>
              <a:t>qos</a:t>
            </a:r>
            <a:r>
              <a:rPr lang="en-US" sz="1100" dirty="0"/>
              <a:t> queue-group-profile q_group_3_level_default_LAG-1</a:t>
            </a:r>
          </a:p>
          <a:p>
            <a:r>
              <a:rPr lang="en-US" sz="1100" dirty="0"/>
              <a:t>inherited-from q_group_3_level_default</a:t>
            </a:r>
          </a:p>
          <a:p>
            <a:r>
              <a:rPr lang="en-US" sz="1100" dirty="0"/>
              <a:t>exit </a:t>
            </a:r>
            <a:r>
              <a:rPr lang="en-US" sz="1100" dirty="0" smtClean="0"/>
              <a:t>all</a:t>
            </a:r>
          </a:p>
          <a:p>
            <a:endParaRPr lang="en-US" sz="1100" dirty="0" smtClean="0"/>
          </a:p>
          <a:p>
            <a:r>
              <a:rPr lang="en-US" sz="1100" dirty="0" smtClean="0"/>
              <a:t>#**************** LAG-1 Configuration *********************</a:t>
            </a:r>
          </a:p>
          <a:p>
            <a:endParaRPr lang="en-US" sz="1100" dirty="0" smtClean="0"/>
          </a:p>
          <a:p>
            <a:r>
              <a:rPr lang="en-US" sz="1100" dirty="0" err="1"/>
              <a:t>config</a:t>
            </a:r>
            <a:r>
              <a:rPr lang="en-US" sz="1100" dirty="0"/>
              <a:t> port lag 1</a:t>
            </a:r>
          </a:p>
          <a:p>
            <a:r>
              <a:rPr lang="en-US" sz="1100" dirty="0"/>
              <a:t>name "LAG-1" </a:t>
            </a:r>
          </a:p>
          <a:p>
            <a:r>
              <a:rPr lang="en-US" sz="1100" dirty="0"/>
              <a:t>admin-key ten-</a:t>
            </a:r>
            <a:r>
              <a:rPr lang="en-US" sz="1100" dirty="0" err="1"/>
              <a:t>giga</a:t>
            </a:r>
            <a:r>
              <a:rPr lang="en-US" sz="1100" dirty="0"/>
              <a:t>-</a:t>
            </a:r>
            <a:r>
              <a:rPr lang="en-US" sz="1100" dirty="0" err="1"/>
              <a:t>ethernet</a:t>
            </a:r>
            <a:endParaRPr lang="en-US" sz="1100" dirty="0"/>
          </a:p>
          <a:p>
            <a:r>
              <a:rPr lang="en-US" sz="1100" dirty="0"/>
              <a:t>queue-group profile "q_group_3_level_default_LAG-1" </a:t>
            </a:r>
          </a:p>
          <a:p>
            <a:r>
              <a:rPr lang="en-US" sz="1100" dirty="0"/>
              <a:t>mode load-balance </a:t>
            </a:r>
          </a:p>
          <a:p>
            <a:r>
              <a:rPr lang="en-US" sz="1100" dirty="0"/>
              <a:t>minimum-link-number 1</a:t>
            </a:r>
          </a:p>
          <a:p>
            <a:r>
              <a:rPr lang="en-US" sz="1100" dirty="0"/>
              <a:t>bind </a:t>
            </a:r>
            <a:r>
              <a:rPr lang="en-US" sz="1100" dirty="0" err="1"/>
              <a:t>ethernet</a:t>
            </a:r>
            <a:r>
              <a:rPr lang="en-US" sz="1100" dirty="0"/>
              <a:t> main-a/1</a:t>
            </a:r>
          </a:p>
          <a:p>
            <a:r>
              <a:rPr lang="en-US" sz="1100" dirty="0"/>
              <a:t>bind </a:t>
            </a:r>
            <a:r>
              <a:rPr lang="en-US" sz="1100" dirty="0" err="1"/>
              <a:t>ethernet</a:t>
            </a:r>
            <a:r>
              <a:rPr lang="en-US" sz="1100" dirty="0"/>
              <a:t> main-a/2</a:t>
            </a:r>
          </a:p>
          <a:p>
            <a:r>
              <a:rPr lang="en-US" sz="1100" dirty="0" err="1"/>
              <a:t>lacp</a:t>
            </a:r>
            <a:r>
              <a:rPr lang="en-US" sz="1100" dirty="0"/>
              <a:t> </a:t>
            </a:r>
            <a:r>
              <a:rPr lang="en-US" sz="1100" dirty="0" err="1"/>
              <a:t>tx</a:t>
            </a:r>
            <a:r>
              <a:rPr lang="en-US" sz="1100" dirty="0"/>
              <a:t>-activity active </a:t>
            </a:r>
            <a:r>
              <a:rPr lang="en-US" sz="1100" dirty="0" err="1"/>
              <a:t>tx</a:t>
            </a:r>
            <a:r>
              <a:rPr lang="en-US" sz="1100" dirty="0"/>
              <a:t>-speed slow </a:t>
            </a:r>
          </a:p>
          <a:p>
            <a:r>
              <a:rPr lang="en-US" sz="1100" dirty="0"/>
              <a:t>distribution-method </a:t>
            </a:r>
            <a:r>
              <a:rPr lang="en-US" sz="1100" dirty="0" err="1"/>
              <a:t>src-ip</a:t>
            </a:r>
            <a:r>
              <a:rPr lang="en-US" sz="1100" dirty="0"/>
              <a:t> </a:t>
            </a:r>
          </a:p>
          <a:p>
            <a:r>
              <a:rPr lang="en-US" sz="1100" dirty="0"/>
              <a:t>anchor-port </a:t>
            </a:r>
            <a:r>
              <a:rPr lang="en-US" sz="1100" dirty="0" err="1"/>
              <a:t>ethernet</a:t>
            </a:r>
            <a:r>
              <a:rPr lang="en-US" sz="1100" dirty="0"/>
              <a:t> main-a/1</a:t>
            </a:r>
          </a:p>
          <a:p>
            <a:r>
              <a:rPr lang="en-US" sz="1100" dirty="0"/>
              <a:t>l2cp profile "1"</a:t>
            </a:r>
          </a:p>
          <a:p>
            <a:r>
              <a:rPr lang="en-US" sz="1100" dirty="0"/>
              <a:t>no shutdown </a:t>
            </a:r>
          </a:p>
          <a:p>
            <a:r>
              <a:rPr lang="en-US" sz="1100" dirty="0"/>
              <a:t>exit all	</a:t>
            </a:r>
            <a:endParaRPr lang="en-US" sz="1100" dirty="0" smtClean="0"/>
          </a:p>
        </p:txBody>
      </p:sp>
      <p:sp>
        <p:nvSpPr>
          <p:cNvPr id="29" name="Line Callout 2 28"/>
          <p:cNvSpPr/>
          <p:nvPr/>
        </p:nvSpPr>
        <p:spPr>
          <a:xfrm>
            <a:off x="4267200" y="1143000"/>
            <a:ext cx="4876800" cy="2308654"/>
          </a:xfrm>
          <a:prstGeom prst="borderCallout2">
            <a:avLst>
              <a:gd name="adj1" fmla="val 12709"/>
              <a:gd name="adj2" fmla="val -57"/>
              <a:gd name="adj3" fmla="val 14051"/>
              <a:gd name="adj4" fmla="val -4741"/>
              <a:gd name="adj5" fmla="val 36164"/>
              <a:gd name="adj6" fmla="val -30370"/>
            </a:avLst>
          </a:prstGeom>
          <a:solidFill>
            <a:srgbClr val="F29400"/>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tx1"/>
                </a:solidFill>
              </a:rPr>
              <a:t>L2CP = Layer 2 Control Protocol</a:t>
            </a:r>
          </a:p>
          <a:p>
            <a:endParaRPr lang="en-US" sz="1400" b="1" dirty="0" smtClean="0">
              <a:solidFill>
                <a:schemeClr val="tx1"/>
              </a:solidFill>
            </a:endParaRPr>
          </a:p>
          <a:p>
            <a:r>
              <a:rPr lang="en-US" sz="1400" b="1" dirty="0" smtClean="0">
                <a:solidFill>
                  <a:schemeClr val="tx1"/>
                </a:solidFill>
              </a:rPr>
              <a:t>L2CP </a:t>
            </a:r>
            <a:r>
              <a:rPr lang="en-US" sz="1400" b="1" dirty="0">
                <a:solidFill>
                  <a:schemeClr val="tx1"/>
                </a:solidFill>
              </a:rPr>
              <a:t>Frames have specific MAC DAs belonging to reserved multicast MAC address </a:t>
            </a:r>
            <a:r>
              <a:rPr lang="en-US" sz="1400" b="1" dirty="0" smtClean="0">
                <a:solidFill>
                  <a:schemeClr val="tx1"/>
                </a:solidFill>
              </a:rPr>
              <a:t>ranges. </a:t>
            </a:r>
            <a:r>
              <a:rPr lang="en-US" sz="1400" b="1" dirty="0">
                <a:solidFill>
                  <a:schemeClr val="tx1"/>
                </a:solidFill>
              </a:rPr>
              <a:t>Some of the L2CPs </a:t>
            </a:r>
            <a:r>
              <a:rPr lang="en-US" sz="1400" b="1" dirty="0" smtClean="0">
                <a:solidFill>
                  <a:schemeClr val="tx1"/>
                </a:solidFill>
              </a:rPr>
              <a:t>protocols</a:t>
            </a:r>
            <a:r>
              <a:rPr lang="en-US" sz="1400" b="1" dirty="0">
                <a:solidFill>
                  <a:schemeClr val="tx1"/>
                </a:solidFill>
              </a:rPr>
              <a:t> share a MAC DA. </a:t>
            </a:r>
            <a:r>
              <a:rPr lang="en-US" sz="1400" b="1" dirty="0" smtClean="0">
                <a:solidFill>
                  <a:schemeClr val="tx1"/>
                </a:solidFill>
              </a:rPr>
              <a:t/>
            </a:r>
            <a:br>
              <a:rPr lang="en-US" sz="1400" b="1" dirty="0" smtClean="0">
                <a:solidFill>
                  <a:schemeClr val="tx1"/>
                </a:solidFill>
              </a:rPr>
            </a:br>
            <a:r>
              <a:rPr lang="en-US" sz="1400" b="1" dirty="0" smtClean="0">
                <a:solidFill>
                  <a:schemeClr val="tx1"/>
                </a:solidFill>
              </a:rPr>
              <a:t>For </a:t>
            </a:r>
            <a:r>
              <a:rPr lang="en-US" sz="1400" b="1" dirty="0">
                <a:solidFill>
                  <a:schemeClr val="tx1"/>
                </a:solidFill>
              </a:rPr>
              <a:t>example, the address </a:t>
            </a:r>
            <a:r>
              <a:rPr lang="en-US" sz="1400" b="1" dirty="0" smtClean="0">
                <a:solidFill>
                  <a:schemeClr val="tx1"/>
                </a:solidFill>
              </a:rPr>
              <a:t>01-80-C2-00-00-02 </a:t>
            </a:r>
            <a:r>
              <a:rPr lang="en-US" sz="1400" b="1" dirty="0">
                <a:solidFill>
                  <a:schemeClr val="tx1"/>
                </a:solidFill>
              </a:rPr>
              <a:t>is allocated for all "slow protocols" </a:t>
            </a:r>
            <a:r>
              <a:rPr lang="en-US" sz="1400" b="1" dirty="0" smtClean="0">
                <a:solidFill>
                  <a:schemeClr val="tx1"/>
                </a:solidFill>
              </a:rPr>
              <a:t>like LACP. Most </a:t>
            </a:r>
            <a:r>
              <a:rPr lang="en-US" sz="1400" b="1" dirty="0">
                <a:solidFill>
                  <a:schemeClr val="tx1"/>
                </a:solidFill>
              </a:rPr>
              <a:t>of them use untagged </a:t>
            </a:r>
            <a:r>
              <a:rPr lang="en-US" sz="1400" b="1" dirty="0" smtClean="0">
                <a:solidFill>
                  <a:schemeClr val="tx1"/>
                </a:solidFill>
              </a:rPr>
              <a:t>frames</a:t>
            </a:r>
          </a:p>
          <a:p>
            <a:endParaRPr lang="en-US" sz="1400" b="1" dirty="0">
              <a:solidFill>
                <a:schemeClr val="bg1"/>
              </a:solidFill>
            </a:endParaRPr>
          </a:p>
          <a:p>
            <a:r>
              <a:rPr lang="en-US" sz="1400" b="1" dirty="0" smtClean="0">
                <a:solidFill>
                  <a:schemeClr val="bg1"/>
                </a:solidFill>
              </a:rPr>
              <a:t>Creating </a:t>
            </a:r>
            <a:r>
              <a:rPr lang="en-US" sz="1400" b="1" dirty="0">
                <a:solidFill>
                  <a:schemeClr val="bg1"/>
                </a:solidFill>
              </a:rPr>
              <a:t>the L2 tunnel for LAG control messages </a:t>
            </a:r>
            <a:r>
              <a:rPr lang="en-US" sz="1400" b="1" dirty="0" smtClean="0">
                <a:solidFill>
                  <a:schemeClr val="bg1"/>
                </a:solidFill>
              </a:rPr>
              <a:t/>
            </a:r>
            <a:br>
              <a:rPr lang="en-US" sz="1400" b="1" dirty="0" smtClean="0">
                <a:solidFill>
                  <a:schemeClr val="bg1"/>
                </a:solidFill>
              </a:rPr>
            </a:br>
            <a:r>
              <a:rPr lang="en-US" sz="1400" b="1" dirty="0" smtClean="0">
                <a:solidFill>
                  <a:schemeClr val="bg1"/>
                </a:solidFill>
              </a:rPr>
              <a:t>over </a:t>
            </a:r>
            <a:r>
              <a:rPr lang="en-US" sz="1400" i="1" dirty="0">
                <a:solidFill>
                  <a:srgbClr val="0000FF"/>
                </a:solidFill>
                <a:latin typeface="Courier New"/>
              </a:rPr>
              <a:t>01-80-c2-00-00-02</a:t>
            </a:r>
            <a:r>
              <a:rPr lang="en-US" sz="1400" b="1" dirty="0">
                <a:solidFill>
                  <a:schemeClr val="bg1"/>
                </a:solidFill>
              </a:rPr>
              <a:t> multicast address</a:t>
            </a:r>
          </a:p>
        </p:txBody>
      </p:sp>
      <p:sp>
        <p:nvSpPr>
          <p:cNvPr id="31" name="Line Callout 2 30"/>
          <p:cNvSpPr/>
          <p:nvPr/>
        </p:nvSpPr>
        <p:spPr>
          <a:xfrm>
            <a:off x="4267200" y="4154680"/>
            <a:ext cx="4876800" cy="2377925"/>
          </a:xfrm>
          <a:prstGeom prst="borderCallout2">
            <a:avLst>
              <a:gd name="adj1" fmla="val 12709"/>
              <a:gd name="adj2" fmla="val -57"/>
              <a:gd name="adj3" fmla="val 14051"/>
              <a:gd name="adj4" fmla="val -4741"/>
              <a:gd name="adj5" fmla="val -490"/>
              <a:gd name="adj6" fmla="val -26067"/>
            </a:avLst>
          </a:prstGeom>
          <a:solidFill>
            <a:srgbClr val="F29400"/>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tx1"/>
                </a:solidFill>
              </a:rPr>
              <a:t>LAG-1: Load Balancing</a:t>
            </a:r>
          </a:p>
          <a:p>
            <a:pPr marL="228600" indent="-228600">
              <a:buAutoNum type="arabicPeriod"/>
            </a:pPr>
            <a:r>
              <a:rPr lang="en-US" sz="1400" b="1" dirty="0">
                <a:solidFill>
                  <a:schemeClr val="bg1"/>
                </a:solidFill>
              </a:rPr>
              <a:t>Create the LAG entity </a:t>
            </a:r>
            <a:r>
              <a:rPr lang="en-US" sz="1400" b="1" dirty="0" smtClean="0">
                <a:solidFill>
                  <a:schemeClr val="bg1"/>
                </a:solidFill>
              </a:rPr>
              <a:t>(lag </a:t>
            </a:r>
            <a:r>
              <a:rPr lang="en-US" sz="1400" b="1" dirty="0">
                <a:solidFill>
                  <a:schemeClr val="bg1"/>
                </a:solidFill>
              </a:rPr>
              <a:t>1</a:t>
            </a:r>
            <a:r>
              <a:rPr lang="en-US" sz="1400" b="1" dirty="0" smtClean="0">
                <a:solidFill>
                  <a:schemeClr val="bg1"/>
                </a:solidFill>
              </a:rPr>
              <a:t>)</a:t>
            </a:r>
            <a:endParaRPr lang="en-US" sz="1400" b="1" dirty="0">
              <a:solidFill>
                <a:schemeClr val="bg1"/>
              </a:solidFill>
            </a:endParaRPr>
          </a:p>
          <a:p>
            <a:pPr marL="228600" indent="-228600">
              <a:buAutoNum type="arabicPeriod"/>
            </a:pPr>
            <a:r>
              <a:rPr lang="en-US" sz="1400" b="1" dirty="0">
                <a:solidFill>
                  <a:schemeClr val="bg1"/>
                </a:solidFill>
              </a:rPr>
              <a:t>Configure LAG Mode </a:t>
            </a:r>
            <a:r>
              <a:rPr lang="en-US" sz="1400" b="1" i="1" dirty="0">
                <a:solidFill>
                  <a:schemeClr val="bg1"/>
                </a:solidFill>
              </a:rPr>
              <a:t>“load-balance” </a:t>
            </a:r>
            <a:r>
              <a:rPr lang="en-US" sz="1400" b="1" dirty="0">
                <a:solidFill>
                  <a:schemeClr val="bg1"/>
                </a:solidFill>
              </a:rPr>
              <a:t>(Load Sharing)</a:t>
            </a:r>
          </a:p>
          <a:p>
            <a:pPr marL="228600" indent="-228600">
              <a:buAutoNum type="arabicPeriod"/>
            </a:pPr>
            <a:r>
              <a:rPr lang="en-US" sz="1400" b="1" dirty="0">
                <a:solidFill>
                  <a:schemeClr val="bg1"/>
                </a:solidFill>
              </a:rPr>
              <a:t>Assigning the physical ports to the LAG </a:t>
            </a:r>
            <a:r>
              <a:rPr lang="en-US" sz="1400" b="1" dirty="0" smtClean="0">
                <a:solidFill>
                  <a:schemeClr val="bg1"/>
                </a:solidFill>
              </a:rPr>
              <a:t>entity</a:t>
            </a:r>
          </a:p>
          <a:p>
            <a:pPr marL="228600" indent="-228600">
              <a:buAutoNum type="arabicPeriod"/>
            </a:pPr>
            <a:r>
              <a:rPr lang="en-US" sz="1400" b="1" dirty="0" smtClean="0">
                <a:solidFill>
                  <a:schemeClr val="bg1"/>
                </a:solidFill>
              </a:rPr>
              <a:t>TX- </a:t>
            </a:r>
            <a:r>
              <a:rPr lang="en-US" sz="1400" b="1" dirty="0">
                <a:solidFill>
                  <a:schemeClr val="bg1"/>
                </a:solidFill>
              </a:rPr>
              <a:t>Activity </a:t>
            </a:r>
            <a:r>
              <a:rPr lang="en-US" sz="1400" b="1" dirty="0" smtClean="0">
                <a:solidFill>
                  <a:schemeClr val="bg1"/>
                </a:solidFill>
              </a:rPr>
              <a:t>Active </a:t>
            </a:r>
            <a:r>
              <a:rPr lang="en-US" sz="1400" b="1" dirty="0">
                <a:solidFill>
                  <a:schemeClr val="bg1"/>
                </a:solidFill>
              </a:rPr>
              <a:t>- send and receive LACP traffic </a:t>
            </a:r>
          </a:p>
          <a:p>
            <a:pPr marL="228600" indent="-228600">
              <a:buAutoNum type="arabicPeriod"/>
            </a:pPr>
            <a:r>
              <a:rPr lang="en-US" sz="1400" b="1" dirty="0" err="1">
                <a:solidFill>
                  <a:schemeClr val="bg1"/>
                </a:solidFill>
              </a:rPr>
              <a:t>Tx</a:t>
            </a:r>
            <a:r>
              <a:rPr lang="en-US" sz="1400" b="1" dirty="0">
                <a:solidFill>
                  <a:schemeClr val="bg1"/>
                </a:solidFill>
              </a:rPr>
              <a:t>-speed - Slow/Fast – slow/long(90 sec), Fast/Short (3 sec)</a:t>
            </a:r>
          </a:p>
          <a:p>
            <a:pPr marL="228600" indent="-228600">
              <a:buAutoNum type="arabicPeriod"/>
            </a:pPr>
            <a:r>
              <a:rPr lang="en-US" sz="1400" b="1" dirty="0">
                <a:solidFill>
                  <a:schemeClr val="bg1"/>
                </a:solidFill>
              </a:rPr>
              <a:t>Distribution- Method - Set the traffic to distribute between the ports based on their </a:t>
            </a:r>
            <a:r>
              <a:rPr lang="en-US" sz="1400" b="1" dirty="0" smtClean="0">
                <a:solidFill>
                  <a:schemeClr val="bg1"/>
                </a:solidFill>
              </a:rPr>
              <a:t>source IP </a:t>
            </a:r>
            <a:r>
              <a:rPr lang="en-US" sz="1400" b="1" dirty="0">
                <a:solidFill>
                  <a:schemeClr val="bg1"/>
                </a:solidFill>
              </a:rPr>
              <a:t>address</a:t>
            </a:r>
          </a:p>
          <a:p>
            <a:pPr marL="228600" indent="-228600">
              <a:buAutoNum type="arabicPeriod"/>
            </a:pPr>
            <a:r>
              <a:rPr lang="en-US" sz="1400" b="1" dirty="0">
                <a:solidFill>
                  <a:schemeClr val="bg1"/>
                </a:solidFill>
              </a:rPr>
              <a:t>Set the LAG Anchor port </a:t>
            </a:r>
            <a:endParaRPr lang="en-US" sz="1400" b="1" dirty="0" smtClean="0">
              <a:solidFill>
                <a:schemeClr val="bg1"/>
              </a:solidFill>
            </a:endParaRPr>
          </a:p>
          <a:p>
            <a:pPr marL="228600" indent="-228600">
              <a:buFontTx/>
              <a:buAutoNum type="arabicPeriod"/>
            </a:pPr>
            <a:r>
              <a:rPr lang="en-US" sz="1400" b="1" dirty="0">
                <a:solidFill>
                  <a:schemeClr val="bg1"/>
                </a:solidFill>
              </a:rPr>
              <a:t>Binding the physical ports of the LAG with LAG </a:t>
            </a:r>
            <a:r>
              <a:rPr lang="en-US" sz="1400" b="1" dirty="0" smtClean="0">
                <a:solidFill>
                  <a:schemeClr val="bg1"/>
                </a:solidFill>
              </a:rPr>
              <a:t>profile</a:t>
            </a:r>
            <a:endParaRPr lang="en-US" sz="1400" b="1" dirty="0">
              <a:solidFill>
                <a:schemeClr val="bg1"/>
              </a:solidFill>
            </a:endParaRPr>
          </a:p>
        </p:txBody>
      </p:sp>
    </p:spTree>
    <p:extLst>
      <p:ext uri="{BB962C8B-B14F-4D97-AF65-F5344CB8AC3E}">
        <p14:creationId xmlns:p14="http://schemas.microsoft.com/office/powerpoint/2010/main" xmlns="" val="3740350011"/>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noAutofit/>
          </a:bodyPr>
          <a:lstStyle/>
          <a:p>
            <a:r>
              <a:rPr lang="en-US" dirty="0" smtClean="0"/>
              <a:t>ETX-5 </a:t>
            </a:r>
            <a:r>
              <a:rPr lang="en-US" dirty="0"/>
              <a:t>Management </a:t>
            </a:r>
            <a:r>
              <a:rPr lang="en-US" dirty="0" smtClean="0"/>
              <a:t>Example</a:t>
            </a:r>
            <a:endParaRPr lang="en-US" dirty="0"/>
          </a:p>
        </p:txBody>
      </p:sp>
      <p:sp>
        <p:nvSpPr>
          <p:cNvPr id="28" name="Rounded Rectangle 27"/>
          <p:cNvSpPr/>
          <p:nvPr/>
        </p:nvSpPr>
        <p:spPr bwMode="auto">
          <a:xfrm>
            <a:off x="1350714" y="1752600"/>
            <a:ext cx="4712130" cy="4269047"/>
          </a:xfrm>
          <a:prstGeom prst="round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2" name="Oval 111"/>
          <p:cNvSpPr/>
          <p:nvPr/>
        </p:nvSpPr>
        <p:spPr bwMode="auto">
          <a:xfrm>
            <a:off x="3137220" y="1804045"/>
            <a:ext cx="1329574" cy="1118232"/>
          </a:xfrm>
          <a:prstGeom prst="ellipse">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129" name="TextBox 112"/>
          <p:cNvSpPr txBox="1">
            <a:spLocks noChangeArrowheads="1"/>
          </p:cNvSpPr>
          <p:nvPr/>
        </p:nvSpPr>
        <p:spPr bwMode="auto">
          <a:xfrm>
            <a:off x="3373879" y="2211647"/>
            <a:ext cx="949325" cy="307975"/>
          </a:xfrm>
          <a:prstGeom prst="rect">
            <a:avLst/>
          </a:prstGeom>
          <a:noFill/>
          <a:ln w="9525">
            <a:noFill/>
            <a:miter lim="800000"/>
            <a:headEnd/>
            <a:tailEnd/>
          </a:ln>
        </p:spPr>
        <p:txBody>
          <a:bodyPr>
            <a:spAutoFit/>
          </a:bodyPr>
          <a:lstStyle/>
          <a:p>
            <a:r>
              <a:rPr lang="en-US" sz="1400" dirty="0" smtClean="0"/>
              <a:t>Router 1</a:t>
            </a:r>
            <a:endParaRPr lang="en-US" sz="1400" dirty="0"/>
          </a:p>
        </p:txBody>
      </p:sp>
      <p:sp>
        <p:nvSpPr>
          <p:cNvPr id="114" name="Flowchart: Direct Access Storage 113"/>
          <p:cNvSpPr/>
          <p:nvPr/>
        </p:nvSpPr>
        <p:spPr bwMode="auto">
          <a:xfrm rot="16462963">
            <a:off x="3643927" y="2711264"/>
            <a:ext cx="327328" cy="252177"/>
          </a:xfrm>
          <a:prstGeom prst="flowChartMagneticDrum">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77" name="Straight Connector 76"/>
          <p:cNvCxnSpPr/>
          <p:nvPr/>
        </p:nvCxnSpPr>
        <p:spPr bwMode="auto">
          <a:xfrm>
            <a:off x="643845" y="3105167"/>
            <a:ext cx="501650" cy="476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Oval 59"/>
          <p:cNvSpPr/>
          <p:nvPr/>
        </p:nvSpPr>
        <p:spPr bwMode="auto">
          <a:xfrm>
            <a:off x="2984820" y="3620145"/>
            <a:ext cx="1329574" cy="1118232"/>
          </a:xfrm>
          <a:prstGeom prst="ellipse">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150" name="TextBox 112"/>
          <p:cNvSpPr txBox="1">
            <a:spLocks noChangeArrowheads="1"/>
          </p:cNvSpPr>
          <p:nvPr/>
        </p:nvSpPr>
        <p:spPr bwMode="auto">
          <a:xfrm>
            <a:off x="3256404" y="3935672"/>
            <a:ext cx="949325" cy="307777"/>
          </a:xfrm>
          <a:prstGeom prst="rect">
            <a:avLst/>
          </a:prstGeom>
          <a:noFill/>
          <a:ln w="9525">
            <a:noFill/>
            <a:miter lim="800000"/>
            <a:headEnd/>
            <a:tailEnd/>
          </a:ln>
        </p:spPr>
        <p:txBody>
          <a:bodyPr>
            <a:spAutoFit/>
          </a:bodyPr>
          <a:lstStyle/>
          <a:p>
            <a:r>
              <a:rPr lang="en-US" sz="1400" dirty="0" smtClean="0"/>
              <a:t>Bridge 1</a:t>
            </a:r>
            <a:endParaRPr lang="en-US" sz="1400" dirty="0"/>
          </a:p>
        </p:txBody>
      </p:sp>
      <p:sp>
        <p:nvSpPr>
          <p:cNvPr id="63" name="Flowchart: Direct Access Storage 62"/>
          <p:cNvSpPr/>
          <p:nvPr/>
        </p:nvSpPr>
        <p:spPr bwMode="auto">
          <a:xfrm rot="13510460">
            <a:off x="2940160" y="3553137"/>
            <a:ext cx="398880" cy="256977"/>
          </a:xfrm>
          <a:prstGeom prst="flowChartMagneticDrum">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0" name="Flowchart: Direct Access Storage 69"/>
          <p:cNvSpPr/>
          <p:nvPr/>
        </p:nvSpPr>
        <p:spPr bwMode="auto">
          <a:xfrm rot="1983152">
            <a:off x="4143120" y="4425907"/>
            <a:ext cx="445976" cy="242638"/>
          </a:xfrm>
          <a:prstGeom prst="flowChartMagneticDrum">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9" name="Flowchart: Direct Access Storage 68"/>
          <p:cNvSpPr/>
          <p:nvPr/>
        </p:nvSpPr>
        <p:spPr bwMode="auto">
          <a:xfrm rot="19282664">
            <a:off x="3987730" y="3664107"/>
            <a:ext cx="410114" cy="256977"/>
          </a:xfrm>
          <a:prstGeom prst="flowChartMagneticDrum">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4" name="Flowchart: Direct Access Storage 83"/>
          <p:cNvSpPr/>
          <p:nvPr/>
        </p:nvSpPr>
        <p:spPr bwMode="auto">
          <a:xfrm rot="5660510">
            <a:off x="3673916" y="2756160"/>
            <a:ext cx="246063" cy="471488"/>
          </a:xfrm>
          <a:prstGeom prst="flowChartMagneticDrum">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3" name="Flowchart: Direct Access Storage 92"/>
          <p:cNvSpPr/>
          <p:nvPr/>
        </p:nvSpPr>
        <p:spPr bwMode="auto">
          <a:xfrm rot="16648941">
            <a:off x="3549569" y="3483205"/>
            <a:ext cx="348806" cy="318546"/>
          </a:xfrm>
          <a:prstGeom prst="flowChartMagneticDrum">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4" name="Group 140"/>
          <p:cNvGrpSpPr>
            <a:grpSpLocks/>
          </p:cNvGrpSpPr>
          <p:nvPr/>
        </p:nvGrpSpPr>
        <p:grpSpPr bwMode="auto">
          <a:xfrm>
            <a:off x="5670416" y="4770531"/>
            <a:ext cx="908436" cy="493712"/>
            <a:chOff x="919925" y="1879600"/>
            <a:chExt cx="896175" cy="609600"/>
          </a:xfrm>
        </p:grpSpPr>
        <p:sp>
          <p:nvSpPr>
            <p:cNvPr id="98" name="Rounded Rectangle 97"/>
            <p:cNvSpPr/>
            <p:nvPr/>
          </p:nvSpPr>
          <p:spPr>
            <a:xfrm>
              <a:off x="919925" y="1917700"/>
              <a:ext cx="756476" cy="571500"/>
            </a:xfrm>
            <a:prstGeom prst="roundRect">
              <a:avLst/>
            </a:prstGeom>
            <a:gradFill flip="none" rotWithShape="1">
              <a:gsLst>
                <a:gs pos="0">
                  <a:srgbClr val="FF66FF">
                    <a:tint val="66000"/>
                    <a:satMod val="160000"/>
                  </a:srgbClr>
                </a:gs>
                <a:gs pos="50000">
                  <a:srgbClr val="FF66FF">
                    <a:tint val="44500"/>
                    <a:satMod val="160000"/>
                  </a:srgbClr>
                </a:gs>
                <a:gs pos="100000">
                  <a:srgbClr val="FF66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241" name="TextBox 139"/>
            <p:cNvSpPr txBox="1">
              <a:spLocks noChangeArrowheads="1"/>
            </p:cNvSpPr>
            <p:nvPr/>
          </p:nvSpPr>
          <p:spPr bwMode="auto">
            <a:xfrm>
              <a:off x="939800" y="1879600"/>
              <a:ext cx="876300" cy="513027"/>
            </a:xfrm>
            <a:prstGeom prst="rect">
              <a:avLst/>
            </a:prstGeom>
            <a:noFill/>
            <a:ln w="9525">
              <a:noFill/>
              <a:miter lim="800000"/>
              <a:headEnd/>
              <a:tailEnd/>
            </a:ln>
          </p:spPr>
          <p:txBody>
            <a:bodyPr>
              <a:spAutoFit/>
            </a:bodyPr>
            <a:lstStyle/>
            <a:p>
              <a:r>
                <a:rPr lang="en-US" sz="1050" dirty="0" smtClean="0"/>
                <a:t>Network Main a/3</a:t>
              </a:r>
              <a:endParaRPr lang="en-US" sz="1050" dirty="0"/>
            </a:p>
          </p:txBody>
        </p:sp>
      </p:grpSp>
      <p:sp>
        <p:nvSpPr>
          <p:cNvPr id="137" name="Flowchart: Direct Access Storage 136"/>
          <p:cNvSpPr/>
          <p:nvPr/>
        </p:nvSpPr>
        <p:spPr bwMode="auto">
          <a:xfrm rot="229913">
            <a:off x="4973819" y="4733971"/>
            <a:ext cx="428364" cy="471487"/>
          </a:xfrm>
          <a:prstGeom prst="flowChartMagneticDrum">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207" name="TextBox 112"/>
          <p:cNvSpPr txBox="1">
            <a:spLocks noChangeArrowheads="1"/>
          </p:cNvSpPr>
          <p:nvPr/>
        </p:nvSpPr>
        <p:spPr bwMode="auto">
          <a:xfrm>
            <a:off x="4906828" y="4824506"/>
            <a:ext cx="471487" cy="246062"/>
          </a:xfrm>
          <a:prstGeom prst="rect">
            <a:avLst/>
          </a:prstGeom>
          <a:noFill/>
          <a:ln w="9525">
            <a:noFill/>
            <a:miter lim="800000"/>
            <a:headEnd/>
            <a:tailEnd/>
          </a:ln>
        </p:spPr>
        <p:txBody>
          <a:bodyPr>
            <a:spAutoFit/>
          </a:bodyPr>
          <a:lstStyle/>
          <a:p>
            <a:r>
              <a:rPr lang="en-US" sz="1000" b="1" dirty="0" smtClean="0"/>
              <a:t>SVI 2</a:t>
            </a:r>
            <a:endParaRPr lang="en-US" sz="1000" b="1" dirty="0"/>
          </a:p>
        </p:txBody>
      </p:sp>
      <p:cxnSp>
        <p:nvCxnSpPr>
          <p:cNvPr id="141" name="Straight Arrow Connector 140"/>
          <p:cNvCxnSpPr/>
          <p:nvPr/>
        </p:nvCxnSpPr>
        <p:spPr>
          <a:xfrm>
            <a:off x="5314815" y="4911818"/>
            <a:ext cx="381000" cy="158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2" name="Straight Arrow Connector 141"/>
          <p:cNvCxnSpPr/>
          <p:nvPr/>
        </p:nvCxnSpPr>
        <p:spPr>
          <a:xfrm rot="10800000" flipV="1">
            <a:off x="5276715" y="5051518"/>
            <a:ext cx="457200" cy="158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7" name="Straight Arrow Connector 146"/>
          <p:cNvCxnSpPr/>
          <p:nvPr/>
        </p:nvCxnSpPr>
        <p:spPr bwMode="auto">
          <a:xfrm>
            <a:off x="4466697" y="4668024"/>
            <a:ext cx="537731" cy="206830"/>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2" name="Flowchart: Direct Access Storage 91"/>
          <p:cNvSpPr/>
          <p:nvPr/>
        </p:nvSpPr>
        <p:spPr bwMode="auto">
          <a:xfrm rot="5660510">
            <a:off x="3610416" y="3226060"/>
            <a:ext cx="246063" cy="471488"/>
          </a:xfrm>
          <a:prstGeom prst="flowChartMagneticDrum">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219" name="TextBox 112"/>
          <p:cNvSpPr txBox="1">
            <a:spLocks noChangeArrowheads="1"/>
          </p:cNvSpPr>
          <p:nvPr/>
        </p:nvSpPr>
        <p:spPr bwMode="auto">
          <a:xfrm>
            <a:off x="3537392" y="2851438"/>
            <a:ext cx="534987" cy="246221"/>
          </a:xfrm>
          <a:prstGeom prst="rect">
            <a:avLst/>
          </a:prstGeom>
          <a:noFill/>
          <a:ln w="9525">
            <a:noFill/>
            <a:miter lim="800000"/>
            <a:headEnd/>
            <a:tailEnd/>
          </a:ln>
        </p:spPr>
        <p:txBody>
          <a:bodyPr wrap="square">
            <a:spAutoFit/>
          </a:bodyPr>
          <a:lstStyle/>
          <a:p>
            <a:pPr algn="ctr"/>
            <a:r>
              <a:rPr lang="en-US" sz="1000" b="1" dirty="0" smtClean="0"/>
              <a:t>SVI 99</a:t>
            </a:r>
            <a:endParaRPr lang="en-US" sz="1000" b="1" dirty="0"/>
          </a:p>
        </p:txBody>
      </p:sp>
      <p:sp>
        <p:nvSpPr>
          <p:cNvPr id="5220" name="TextBox 112"/>
          <p:cNvSpPr txBox="1">
            <a:spLocks noChangeArrowheads="1"/>
          </p:cNvSpPr>
          <p:nvPr/>
        </p:nvSpPr>
        <p:spPr bwMode="auto">
          <a:xfrm>
            <a:off x="3447976" y="3310498"/>
            <a:ext cx="674306" cy="246221"/>
          </a:xfrm>
          <a:prstGeom prst="rect">
            <a:avLst/>
          </a:prstGeom>
          <a:noFill/>
          <a:ln w="9525">
            <a:noFill/>
            <a:miter lim="800000"/>
            <a:headEnd/>
            <a:tailEnd/>
          </a:ln>
        </p:spPr>
        <p:txBody>
          <a:bodyPr wrap="square">
            <a:spAutoFit/>
          </a:bodyPr>
          <a:lstStyle/>
          <a:p>
            <a:r>
              <a:rPr lang="en-US" sz="1000" b="1" dirty="0" smtClean="0"/>
              <a:t>SVI 100</a:t>
            </a:r>
            <a:endParaRPr lang="en-US" sz="1000" b="1" dirty="0"/>
          </a:p>
        </p:txBody>
      </p:sp>
      <p:cxnSp>
        <p:nvCxnSpPr>
          <p:cNvPr id="97" name="Straight Arrow Connector 96"/>
          <p:cNvCxnSpPr/>
          <p:nvPr/>
        </p:nvCxnSpPr>
        <p:spPr>
          <a:xfrm flipV="1">
            <a:off x="3629117" y="3113414"/>
            <a:ext cx="63500" cy="220504"/>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a:xfrm rot="5400000">
            <a:off x="3700083" y="3193543"/>
            <a:ext cx="280988" cy="762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5" name="Flowchart: Direct Access Storage 104"/>
          <p:cNvSpPr/>
          <p:nvPr/>
        </p:nvSpPr>
        <p:spPr bwMode="auto">
          <a:xfrm rot="1725542">
            <a:off x="2375181" y="3045508"/>
            <a:ext cx="482551" cy="471487"/>
          </a:xfrm>
          <a:prstGeom prst="flowChartMagneticDrum">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224" name="TextBox 112"/>
          <p:cNvSpPr txBox="1">
            <a:spLocks noChangeArrowheads="1"/>
          </p:cNvSpPr>
          <p:nvPr/>
        </p:nvSpPr>
        <p:spPr bwMode="auto">
          <a:xfrm rot="1396618">
            <a:off x="2365596" y="3102069"/>
            <a:ext cx="471487" cy="246062"/>
          </a:xfrm>
          <a:prstGeom prst="rect">
            <a:avLst/>
          </a:prstGeom>
          <a:noFill/>
          <a:ln w="9525">
            <a:noFill/>
            <a:miter lim="800000"/>
            <a:headEnd/>
            <a:tailEnd/>
          </a:ln>
        </p:spPr>
        <p:txBody>
          <a:bodyPr>
            <a:spAutoFit/>
          </a:bodyPr>
          <a:lstStyle/>
          <a:p>
            <a:r>
              <a:rPr lang="en-US" sz="1000" b="1" dirty="0" smtClean="0"/>
              <a:t>SVI 3</a:t>
            </a:r>
            <a:endParaRPr lang="en-US" sz="1000" b="1" dirty="0"/>
          </a:p>
        </p:txBody>
      </p:sp>
      <p:cxnSp>
        <p:nvCxnSpPr>
          <p:cNvPr id="107" name="Straight Arrow Connector 106"/>
          <p:cNvCxnSpPr/>
          <p:nvPr/>
        </p:nvCxnSpPr>
        <p:spPr>
          <a:xfrm>
            <a:off x="1729517" y="2928831"/>
            <a:ext cx="782647" cy="118359"/>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p:nvPr/>
        </p:nvCxnSpPr>
        <p:spPr>
          <a:xfrm flipH="1" flipV="1">
            <a:off x="1740167" y="3193204"/>
            <a:ext cx="609805" cy="9206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5" name="Straight Arrow Connector 114"/>
          <p:cNvCxnSpPr/>
          <p:nvPr/>
        </p:nvCxnSpPr>
        <p:spPr bwMode="auto">
          <a:xfrm>
            <a:off x="2713258" y="3324278"/>
            <a:ext cx="317500" cy="228600"/>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30" name="Flowchart: Direct Access Storage 129"/>
          <p:cNvSpPr/>
          <p:nvPr/>
        </p:nvSpPr>
        <p:spPr bwMode="auto">
          <a:xfrm rot="19949007">
            <a:off x="4648103" y="3073230"/>
            <a:ext cx="467502" cy="471487"/>
          </a:xfrm>
          <a:prstGeom prst="flowChartMagneticDrum">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234" name="TextBox 112"/>
          <p:cNvSpPr txBox="1">
            <a:spLocks noChangeArrowheads="1"/>
          </p:cNvSpPr>
          <p:nvPr/>
        </p:nvSpPr>
        <p:spPr bwMode="auto">
          <a:xfrm rot="19619435">
            <a:off x="4592872" y="3194681"/>
            <a:ext cx="471487" cy="247503"/>
          </a:xfrm>
          <a:prstGeom prst="rect">
            <a:avLst/>
          </a:prstGeom>
          <a:noFill/>
          <a:ln w="9525">
            <a:noFill/>
            <a:miter lim="800000"/>
            <a:headEnd/>
            <a:tailEnd/>
          </a:ln>
        </p:spPr>
        <p:txBody>
          <a:bodyPr wrap="square">
            <a:spAutoFit/>
          </a:bodyPr>
          <a:lstStyle/>
          <a:p>
            <a:r>
              <a:rPr lang="en-US" sz="1000" b="1" dirty="0" smtClean="0"/>
              <a:t>SVI 1</a:t>
            </a:r>
            <a:endParaRPr lang="en-US" sz="1000" b="1" dirty="0"/>
          </a:p>
        </p:txBody>
      </p:sp>
      <p:cxnSp>
        <p:nvCxnSpPr>
          <p:cNvPr id="138" name="Straight Arrow Connector 137"/>
          <p:cNvCxnSpPr/>
          <p:nvPr/>
        </p:nvCxnSpPr>
        <p:spPr>
          <a:xfrm flipV="1">
            <a:off x="4958543" y="2878705"/>
            <a:ext cx="674807" cy="196363"/>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0" name="Straight Arrow Connector 139"/>
          <p:cNvCxnSpPr/>
          <p:nvPr/>
        </p:nvCxnSpPr>
        <p:spPr>
          <a:xfrm flipH="1">
            <a:off x="4993212" y="3101044"/>
            <a:ext cx="656350" cy="223234"/>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4" name="Straight Arrow Connector 143"/>
          <p:cNvCxnSpPr/>
          <p:nvPr/>
        </p:nvCxnSpPr>
        <p:spPr bwMode="auto">
          <a:xfrm flipV="1">
            <a:off x="4288558" y="3426794"/>
            <a:ext cx="396295" cy="261794"/>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00" name="TextBox 112"/>
          <p:cNvSpPr txBox="1">
            <a:spLocks noChangeArrowheads="1"/>
          </p:cNvSpPr>
          <p:nvPr/>
        </p:nvSpPr>
        <p:spPr bwMode="auto">
          <a:xfrm rot="1876705">
            <a:off x="4089842" y="4413510"/>
            <a:ext cx="471487" cy="246062"/>
          </a:xfrm>
          <a:prstGeom prst="rect">
            <a:avLst/>
          </a:prstGeom>
          <a:noFill/>
          <a:ln w="9525">
            <a:noFill/>
            <a:miter lim="800000"/>
            <a:headEnd/>
            <a:tailEnd/>
          </a:ln>
        </p:spPr>
        <p:txBody>
          <a:bodyPr>
            <a:spAutoFit/>
          </a:bodyPr>
          <a:lstStyle/>
          <a:p>
            <a:r>
              <a:rPr lang="en-US" sz="1000" b="1" dirty="0" smtClean="0"/>
              <a:t>BP 2</a:t>
            </a:r>
            <a:endParaRPr lang="en-US" sz="1000" b="1" dirty="0"/>
          </a:p>
        </p:txBody>
      </p:sp>
      <p:sp>
        <p:nvSpPr>
          <p:cNvPr id="106" name="TextBox 112"/>
          <p:cNvSpPr txBox="1">
            <a:spLocks noChangeArrowheads="1"/>
          </p:cNvSpPr>
          <p:nvPr/>
        </p:nvSpPr>
        <p:spPr bwMode="auto">
          <a:xfrm>
            <a:off x="2956201" y="3600489"/>
            <a:ext cx="471487" cy="246062"/>
          </a:xfrm>
          <a:prstGeom prst="rect">
            <a:avLst/>
          </a:prstGeom>
          <a:noFill/>
          <a:ln w="9525">
            <a:noFill/>
            <a:miter lim="800000"/>
            <a:headEnd/>
            <a:tailEnd/>
          </a:ln>
        </p:spPr>
        <p:txBody>
          <a:bodyPr>
            <a:spAutoFit/>
          </a:bodyPr>
          <a:lstStyle/>
          <a:p>
            <a:r>
              <a:rPr lang="en-US" sz="1000" b="1" dirty="0" smtClean="0"/>
              <a:t>BP 3</a:t>
            </a:r>
            <a:endParaRPr lang="en-US" sz="1000" b="1" dirty="0"/>
          </a:p>
        </p:txBody>
      </p:sp>
      <p:sp>
        <p:nvSpPr>
          <p:cNvPr id="109" name="TextBox 112"/>
          <p:cNvSpPr txBox="1">
            <a:spLocks noChangeArrowheads="1"/>
          </p:cNvSpPr>
          <p:nvPr/>
        </p:nvSpPr>
        <p:spPr bwMode="auto">
          <a:xfrm>
            <a:off x="3967037" y="3708417"/>
            <a:ext cx="471487" cy="246062"/>
          </a:xfrm>
          <a:prstGeom prst="rect">
            <a:avLst/>
          </a:prstGeom>
          <a:noFill/>
          <a:ln w="9525">
            <a:noFill/>
            <a:miter lim="800000"/>
            <a:headEnd/>
            <a:tailEnd/>
          </a:ln>
        </p:spPr>
        <p:txBody>
          <a:bodyPr>
            <a:spAutoFit/>
          </a:bodyPr>
          <a:lstStyle/>
          <a:p>
            <a:r>
              <a:rPr lang="en-US" sz="1000" b="1" dirty="0" smtClean="0"/>
              <a:t>BP1</a:t>
            </a:r>
            <a:endParaRPr lang="en-US" sz="1000" b="1" dirty="0"/>
          </a:p>
        </p:txBody>
      </p:sp>
      <p:sp>
        <p:nvSpPr>
          <p:cNvPr id="110" name="TextBox 112"/>
          <p:cNvSpPr txBox="1">
            <a:spLocks noChangeArrowheads="1"/>
          </p:cNvSpPr>
          <p:nvPr/>
        </p:nvSpPr>
        <p:spPr bwMode="auto">
          <a:xfrm>
            <a:off x="3458884" y="3537987"/>
            <a:ext cx="559063" cy="246221"/>
          </a:xfrm>
          <a:prstGeom prst="rect">
            <a:avLst/>
          </a:prstGeom>
          <a:noFill/>
          <a:ln w="9525">
            <a:noFill/>
            <a:miter lim="800000"/>
            <a:headEnd/>
            <a:tailEnd/>
          </a:ln>
        </p:spPr>
        <p:txBody>
          <a:bodyPr wrap="square">
            <a:spAutoFit/>
          </a:bodyPr>
          <a:lstStyle/>
          <a:p>
            <a:r>
              <a:rPr lang="en-US" sz="1000" b="1" dirty="0" smtClean="0"/>
              <a:t>BP 100</a:t>
            </a:r>
            <a:endParaRPr lang="en-US" sz="1000" b="1" dirty="0"/>
          </a:p>
        </p:txBody>
      </p:sp>
      <p:sp>
        <p:nvSpPr>
          <p:cNvPr id="111" name="TextBox 112"/>
          <p:cNvSpPr txBox="1">
            <a:spLocks noChangeArrowheads="1"/>
          </p:cNvSpPr>
          <p:nvPr/>
        </p:nvSpPr>
        <p:spPr bwMode="auto">
          <a:xfrm>
            <a:off x="4671660" y="1937899"/>
            <a:ext cx="1062255" cy="400110"/>
          </a:xfrm>
          <a:prstGeom prst="rect">
            <a:avLst/>
          </a:prstGeom>
          <a:solidFill>
            <a:srgbClr val="F8EDEC"/>
          </a:solidFill>
          <a:ln w="9525">
            <a:noFill/>
            <a:miter lim="800000"/>
            <a:headEnd/>
            <a:tailEnd/>
          </a:ln>
        </p:spPr>
        <p:txBody>
          <a:bodyPr wrap="square">
            <a:spAutoFit/>
          </a:bodyPr>
          <a:lstStyle/>
          <a:p>
            <a:pPr algn="ctr"/>
            <a:r>
              <a:rPr lang="en-US" sz="1000" b="1" dirty="0" smtClean="0"/>
              <a:t>Interface 1 IP 172.17.195.201</a:t>
            </a:r>
            <a:endParaRPr lang="en-US" sz="1000" b="1" dirty="0"/>
          </a:p>
        </p:txBody>
      </p:sp>
      <p:cxnSp>
        <p:nvCxnSpPr>
          <p:cNvPr id="116" name="Straight Arrow Connector 115"/>
          <p:cNvCxnSpPr>
            <a:stCxn id="111" idx="1"/>
            <a:endCxn id="114" idx="2"/>
          </p:cNvCxnSpPr>
          <p:nvPr/>
        </p:nvCxnSpPr>
        <p:spPr>
          <a:xfrm flipH="1">
            <a:off x="3933311" y="2137954"/>
            <a:ext cx="738349" cy="709034"/>
          </a:xfrm>
          <a:prstGeom prst="straightConnector1">
            <a:avLst/>
          </a:prstGeom>
          <a:ln w="19050">
            <a:solidFill>
              <a:srgbClr val="4D4948"/>
            </a:solidFill>
            <a:tailEnd type="arrow"/>
          </a:ln>
        </p:spPr>
        <p:style>
          <a:lnRef idx="1">
            <a:schemeClr val="accent1"/>
          </a:lnRef>
          <a:fillRef idx="0">
            <a:schemeClr val="accent1"/>
          </a:fillRef>
          <a:effectRef idx="0">
            <a:schemeClr val="accent1"/>
          </a:effectRef>
          <a:fontRef idx="minor">
            <a:schemeClr val="tx1"/>
          </a:fontRef>
        </p:style>
      </p:cxnSp>
      <p:sp>
        <p:nvSpPr>
          <p:cNvPr id="65" name="Text Placeholder 3"/>
          <p:cNvSpPr txBox="1">
            <a:spLocks/>
          </p:cNvSpPr>
          <p:nvPr/>
        </p:nvSpPr>
        <p:spPr>
          <a:xfrm>
            <a:off x="685800" y="1143000"/>
            <a:ext cx="7124700" cy="457200"/>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ETX-5300 Internal Management Flows</a:t>
            </a:r>
            <a:endParaRPr kumimoji="0" lang="en-US" sz="1600" b="0" i="0" u="none" strike="noStrike" kern="1200" cap="none" spc="0" normalizeH="0" baseline="0" noProof="0" dirty="0">
              <a:ln>
                <a:noFill/>
              </a:ln>
              <a:solidFill>
                <a:schemeClr val="tx1"/>
              </a:solidFill>
              <a:effectLst/>
              <a:uLnTx/>
              <a:uFillTx/>
              <a:latin typeface="+mn-lt"/>
              <a:ea typeface="+mn-ea"/>
              <a:cs typeface="+mn-cs"/>
            </a:endParaRPr>
          </a:p>
        </p:txBody>
      </p:sp>
      <p:grpSp>
        <p:nvGrpSpPr>
          <p:cNvPr id="67" name="Group 140"/>
          <p:cNvGrpSpPr>
            <a:grpSpLocks/>
          </p:cNvGrpSpPr>
          <p:nvPr/>
        </p:nvGrpSpPr>
        <p:grpSpPr bwMode="auto">
          <a:xfrm>
            <a:off x="5623542" y="2721082"/>
            <a:ext cx="908436" cy="493712"/>
            <a:chOff x="919925" y="1879600"/>
            <a:chExt cx="896175" cy="609600"/>
          </a:xfrm>
        </p:grpSpPr>
        <p:sp>
          <p:nvSpPr>
            <p:cNvPr id="68" name="Rounded Rectangle 67"/>
            <p:cNvSpPr/>
            <p:nvPr/>
          </p:nvSpPr>
          <p:spPr>
            <a:xfrm>
              <a:off x="919925" y="1917700"/>
              <a:ext cx="756476" cy="571500"/>
            </a:xfrm>
            <a:prstGeom prst="roundRect">
              <a:avLst/>
            </a:prstGeom>
            <a:gradFill flip="none" rotWithShape="1">
              <a:gsLst>
                <a:gs pos="0">
                  <a:srgbClr val="FF66FF">
                    <a:tint val="66000"/>
                    <a:satMod val="160000"/>
                  </a:srgbClr>
                </a:gs>
                <a:gs pos="50000">
                  <a:srgbClr val="FF66FF">
                    <a:tint val="44500"/>
                    <a:satMod val="160000"/>
                  </a:srgbClr>
                </a:gs>
                <a:gs pos="100000">
                  <a:srgbClr val="FF66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1" name="TextBox 139"/>
            <p:cNvSpPr txBox="1">
              <a:spLocks noChangeArrowheads="1"/>
            </p:cNvSpPr>
            <p:nvPr/>
          </p:nvSpPr>
          <p:spPr bwMode="auto">
            <a:xfrm>
              <a:off x="939800" y="1879600"/>
              <a:ext cx="876300" cy="513027"/>
            </a:xfrm>
            <a:prstGeom prst="rect">
              <a:avLst/>
            </a:prstGeom>
            <a:noFill/>
            <a:ln w="9525">
              <a:noFill/>
              <a:miter lim="800000"/>
              <a:headEnd/>
              <a:tailEnd/>
            </a:ln>
          </p:spPr>
          <p:txBody>
            <a:bodyPr>
              <a:spAutoFit/>
            </a:bodyPr>
            <a:lstStyle/>
            <a:p>
              <a:endParaRPr lang="en-US" sz="1050" dirty="0" smtClean="0"/>
            </a:p>
            <a:p>
              <a:r>
                <a:rPr lang="en-US" sz="1050" dirty="0" smtClean="0"/>
                <a:t>LAG 1</a:t>
              </a:r>
            </a:p>
          </p:txBody>
        </p:sp>
      </p:grpSp>
      <p:cxnSp>
        <p:nvCxnSpPr>
          <p:cNvPr id="76" name="Straight Connector 75"/>
          <p:cNvCxnSpPr/>
          <p:nvPr/>
        </p:nvCxnSpPr>
        <p:spPr bwMode="auto">
          <a:xfrm flipV="1">
            <a:off x="6380007" y="2983124"/>
            <a:ext cx="623642" cy="486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bwMode="auto">
          <a:xfrm>
            <a:off x="6437242" y="5015183"/>
            <a:ext cx="59227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a:off x="7029521" y="4879290"/>
            <a:ext cx="399469" cy="261610"/>
          </a:xfrm>
          <a:prstGeom prst="rect">
            <a:avLst/>
          </a:prstGeom>
        </p:spPr>
        <p:txBody>
          <a:bodyPr wrap="none" rtlCol="0" anchor="ctr">
            <a:spAutoFit/>
          </a:bodyPr>
          <a:lstStyle/>
          <a:p>
            <a:pPr algn="ctr"/>
            <a:r>
              <a:rPr lang="en-US" sz="1100" b="1" kern="0" dirty="0" smtClean="0">
                <a:solidFill>
                  <a:srgbClr val="DA8700"/>
                </a:solidFill>
              </a:rPr>
              <a:t>RPL</a:t>
            </a:r>
          </a:p>
        </p:txBody>
      </p:sp>
      <p:sp>
        <p:nvSpPr>
          <p:cNvPr id="88" name="TextBox 87"/>
          <p:cNvSpPr txBox="1"/>
          <p:nvPr/>
        </p:nvSpPr>
        <p:spPr>
          <a:xfrm>
            <a:off x="6937251" y="2842341"/>
            <a:ext cx="850291" cy="261610"/>
          </a:xfrm>
          <a:prstGeom prst="rect">
            <a:avLst/>
          </a:prstGeom>
        </p:spPr>
        <p:txBody>
          <a:bodyPr wrap="square" rtlCol="0" anchor="ctr">
            <a:spAutoFit/>
          </a:bodyPr>
          <a:lstStyle/>
          <a:p>
            <a:pPr algn="ctr"/>
            <a:r>
              <a:rPr lang="en-US" sz="1100" b="1" kern="0" dirty="0" smtClean="0">
                <a:solidFill>
                  <a:srgbClr val="DA8700"/>
                </a:solidFill>
              </a:rPr>
              <a:t>Node Port</a:t>
            </a:r>
          </a:p>
        </p:txBody>
      </p:sp>
      <p:sp>
        <p:nvSpPr>
          <p:cNvPr id="89" name="TextBox 88"/>
          <p:cNvSpPr txBox="1"/>
          <p:nvPr/>
        </p:nvSpPr>
        <p:spPr>
          <a:xfrm>
            <a:off x="6366581" y="4701237"/>
            <a:ext cx="710136" cy="369332"/>
          </a:xfrm>
          <a:prstGeom prst="rect">
            <a:avLst/>
          </a:prstGeom>
        </p:spPr>
        <p:txBody>
          <a:bodyPr wrap="square" rtlCol="0" anchor="ctr">
            <a:spAutoFit/>
          </a:bodyPr>
          <a:lstStyle/>
          <a:p>
            <a:pPr algn="ctr"/>
            <a:r>
              <a:rPr lang="en-US" b="1" kern="0" dirty="0" smtClean="0">
                <a:solidFill>
                  <a:srgbClr val="009E47"/>
                </a:solidFill>
              </a:rPr>
              <a:t>West</a:t>
            </a:r>
          </a:p>
        </p:txBody>
      </p:sp>
      <p:sp>
        <p:nvSpPr>
          <p:cNvPr id="90" name="TextBox 89"/>
          <p:cNvSpPr txBox="1"/>
          <p:nvPr/>
        </p:nvSpPr>
        <p:spPr>
          <a:xfrm>
            <a:off x="6256535" y="2673725"/>
            <a:ext cx="729357" cy="369332"/>
          </a:xfrm>
          <a:prstGeom prst="rect">
            <a:avLst/>
          </a:prstGeom>
        </p:spPr>
        <p:txBody>
          <a:bodyPr wrap="square" rtlCol="0" anchor="ctr">
            <a:spAutoFit/>
          </a:bodyPr>
          <a:lstStyle/>
          <a:p>
            <a:pPr algn="ctr"/>
            <a:r>
              <a:rPr lang="en-US" b="1" kern="0" dirty="0" smtClean="0">
                <a:solidFill>
                  <a:srgbClr val="009E47"/>
                </a:solidFill>
              </a:rPr>
              <a:t>East</a:t>
            </a:r>
          </a:p>
        </p:txBody>
      </p:sp>
      <p:pic>
        <p:nvPicPr>
          <p:cNvPr id="91" name="Picture 18" descr="pc"/>
          <p:cNvPicPr>
            <a:picLocks noChangeAspect="1" noChangeArrowheads="1"/>
          </p:cNvPicPr>
          <p:nvPr/>
        </p:nvPicPr>
        <p:blipFill>
          <a:blip r:embed="rId3" cstate="print"/>
          <a:srcRect/>
          <a:stretch>
            <a:fillRect/>
          </a:stretch>
        </p:blipFill>
        <p:spPr bwMode="auto">
          <a:xfrm>
            <a:off x="161542" y="2844141"/>
            <a:ext cx="558800" cy="487362"/>
          </a:xfrm>
          <a:prstGeom prst="rect">
            <a:avLst/>
          </a:prstGeom>
          <a:noFill/>
          <a:ln w="9525">
            <a:noFill/>
            <a:miter lim="800000"/>
            <a:headEnd/>
            <a:tailEnd/>
          </a:ln>
        </p:spPr>
      </p:pic>
      <p:sp>
        <p:nvSpPr>
          <p:cNvPr id="94" name="TextBox 112"/>
          <p:cNvSpPr txBox="1">
            <a:spLocks noChangeArrowheads="1"/>
          </p:cNvSpPr>
          <p:nvPr/>
        </p:nvSpPr>
        <p:spPr bwMode="auto">
          <a:xfrm>
            <a:off x="187543" y="2619402"/>
            <a:ext cx="538162" cy="277812"/>
          </a:xfrm>
          <a:prstGeom prst="rect">
            <a:avLst/>
          </a:prstGeom>
          <a:noFill/>
          <a:ln w="9525">
            <a:noFill/>
            <a:miter lim="800000"/>
            <a:headEnd/>
            <a:tailEnd/>
          </a:ln>
        </p:spPr>
        <p:txBody>
          <a:bodyPr>
            <a:spAutoFit/>
          </a:bodyPr>
          <a:lstStyle/>
          <a:p>
            <a:r>
              <a:rPr lang="en-US" sz="1200" dirty="0"/>
              <a:t>NMS</a:t>
            </a:r>
          </a:p>
        </p:txBody>
      </p:sp>
      <p:grpSp>
        <p:nvGrpSpPr>
          <p:cNvPr id="99" name="Group 141"/>
          <p:cNvGrpSpPr>
            <a:grpSpLocks/>
          </p:cNvGrpSpPr>
          <p:nvPr/>
        </p:nvGrpSpPr>
        <p:grpSpPr bwMode="auto">
          <a:xfrm>
            <a:off x="1106800" y="2821174"/>
            <a:ext cx="769938" cy="565327"/>
            <a:chOff x="711389" y="1909090"/>
            <a:chExt cx="876300" cy="698898"/>
          </a:xfrm>
        </p:grpSpPr>
        <p:sp>
          <p:nvSpPr>
            <p:cNvPr id="101" name="Rounded Rectangle 100"/>
            <p:cNvSpPr/>
            <p:nvPr/>
          </p:nvSpPr>
          <p:spPr>
            <a:xfrm>
              <a:off x="758959" y="1917698"/>
              <a:ext cx="673100" cy="690290"/>
            </a:xfrm>
            <a:prstGeom prst="roundRect">
              <a:avLst/>
            </a:prstGeom>
            <a:gradFill flip="none" rotWithShape="1">
              <a:gsLst>
                <a:gs pos="0">
                  <a:srgbClr val="FF66FF">
                    <a:tint val="66000"/>
                    <a:satMod val="160000"/>
                  </a:srgbClr>
                </a:gs>
                <a:gs pos="50000">
                  <a:srgbClr val="FF66FF">
                    <a:tint val="44500"/>
                    <a:satMod val="160000"/>
                  </a:srgbClr>
                </a:gs>
                <a:gs pos="100000">
                  <a:srgbClr val="FF66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2" name="TextBox 143"/>
            <p:cNvSpPr txBox="1">
              <a:spLocks noChangeArrowheads="1"/>
            </p:cNvSpPr>
            <p:nvPr/>
          </p:nvSpPr>
          <p:spPr bwMode="auto">
            <a:xfrm>
              <a:off x="711389" y="1909090"/>
              <a:ext cx="876300" cy="570744"/>
            </a:xfrm>
            <a:prstGeom prst="rect">
              <a:avLst/>
            </a:prstGeom>
            <a:noFill/>
            <a:ln w="9525">
              <a:noFill/>
              <a:miter lim="800000"/>
              <a:headEnd/>
              <a:tailEnd/>
            </a:ln>
          </p:spPr>
          <p:txBody>
            <a:bodyPr>
              <a:spAutoFit/>
            </a:bodyPr>
            <a:lstStyle/>
            <a:p>
              <a:r>
                <a:rPr lang="en-US" sz="1200" dirty="0" smtClean="0"/>
                <a:t> I/O</a:t>
              </a:r>
              <a:br>
                <a:rPr lang="en-US" sz="1200" dirty="0" smtClean="0"/>
              </a:br>
              <a:r>
                <a:rPr lang="en-US" sz="1200" dirty="0" smtClean="0"/>
                <a:t> 1/20</a:t>
              </a:r>
              <a:endParaRPr lang="en-US" sz="1000" dirty="0"/>
            </a:p>
          </p:txBody>
        </p:sp>
      </p:grpSp>
      <p:sp>
        <p:nvSpPr>
          <p:cNvPr id="122" name="TextBox 112"/>
          <p:cNvSpPr txBox="1">
            <a:spLocks noChangeArrowheads="1"/>
          </p:cNvSpPr>
          <p:nvPr/>
        </p:nvSpPr>
        <p:spPr bwMode="auto">
          <a:xfrm>
            <a:off x="1876738" y="5681986"/>
            <a:ext cx="1595214" cy="369332"/>
          </a:xfrm>
          <a:prstGeom prst="rect">
            <a:avLst/>
          </a:prstGeom>
          <a:noFill/>
          <a:ln w="9525">
            <a:noFill/>
            <a:miter lim="800000"/>
            <a:headEnd/>
            <a:tailEnd/>
          </a:ln>
        </p:spPr>
        <p:txBody>
          <a:bodyPr wrap="square">
            <a:spAutoFit/>
          </a:bodyPr>
          <a:lstStyle/>
          <a:p>
            <a:r>
              <a:rPr lang="en-US" sz="1800" dirty="0" smtClean="0"/>
              <a:t>ETX-5300A_A</a:t>
            </a:r>
            <a:endParaRPr lang="en-US" sz="1800" dirty="0"/>
          </a:p>
        </p:txBody>
      </p:sp>
      <p:cxnSp>
        <p:nvCxnSpPr>
          <p:cNvPr id="61" name="Straight Connector 60"/>
          <p:cNvCxnSpPr/>
          <p:nvPr/>
        </p:nvCxnSpPr>
        <p:spPr bwMode="auto">
          <a:xfrm flipV="1">
            <a:off x="6380007" y="3135765"/>
            <a:ext cx="623642" cy="486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215828396"/>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ETX-5 Pre-Configuration</a:t>
            </a:r>
            <a:endParaRPr lang="en-US" dirty="0"/>
          </a:p>
        </p:txBody>
      </p:sp>
      <p:sp>
        <p:nvSpPr>
          <p:cNvPr id="105" name="Rounded Rectangle 104"/>
          <p:cNvSpPr/>
          <p:nvPr/>
        </p:nvSpPr>
        <p:spPr bwMode="auto">
          <a:xfrm>
            <a:off x="1732454" y="1738633"/>
            <a:ext cx="4712130" cy="4269047"/>
          </a:xfrm>
          <a:prstGeom prst="round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6" name="Oval 105"/>
          <p:cNvSpPr/>
          <p:nvPr/>
        </p:nvSpPr>
        <p:spPr bwMode="auto">
          <a:xfrm>
            <a:off x="3366560" y="3606178"/>
            <a:ext cx="1329574" cy="1118232"/>
          </a:xfrm>
          <a:prstGeom prst="ellipse">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7" name="TextBox 112"/>
          <p:cNvSpPr txBox="1">
            <a:spLocks noChangeArrowheads="1"/>
          </p:cNvSpPr>
          <p:nvPr/>
        </p:nvSpPr>
        <p:spPr bwMode="auto">
          <a:xfrm>
            <a:off x="3638144" y="3921705"/>
            <a:ext cx="949325" cy="307777"/>
          </a:xfrm>
          <a:prstGeom prst="rect">
            <a:avLst/>
          </a:prstGeom>
          <a:noFill/>
          <a:ln w="9525">
            <a:noFill/>
            <a:miter lim="800000"/>
            <a:headEnd/>
            <a:tailEnd/>
          </a:ln>
        </p:spPr>
        <p:txBody>
          <a:bodyPr>
            <a:spAutoFit/>
          </a:bodyPr>
          <a:lstStyle/>
          <a:p>
            <a:r>
              <a:rPr lang="en-US" sz="1400" dirty="0" smtClean="0"/>
              <a:t>Bridge 1</a:t>
            </a:r>
            <a:endParaRPr lang="en-US" sz="1400" dirty="0"/>
          </a:p>
        </p:txBody>
      </p:sp>
      <p:sp>
        <p:nvSpPr>
          <p:cNvPr id="108" name="Flowchart: Direct Access Storage 107"/>
          <p:cNvSpPr/>
          <p:nvPr/>
        </p:nvSpPr>
        <p:spPr bwMode="auto">
          <a:xfrm rot="13510460">
            <a:off x="3321900" y="3539170"/>
            <a:ext cx="398880" cy="256977"/>
          </a:xfrm>
          <a:prstGeom prst="flowChartMagneticDrum">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9" name="Flowchart: Direct Access Storage 108"/>
          <p:cNvSpPr/>
          <p:nvPr/>
        </p:nvSpPr>
        <p:spPr bwMode="auto">
          <a:xfrm rot="1983152">
            <a:off x="4524860" y="4411940"/>
            <a:ext cx="445976" cy="242638"/>
          </a:xfrm>
          <a:prstGeom prst="flowChartMagneticDrum">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0" name="Flowchart: Direct Access Storage 109"/>
          <p:cNvSpPr/>
          <p:nvPr/>
        </p:nvSpPr>
        <p:spPr bwMode="auto">
          <a:xfrm rot="19282664">
            <a:off x="4369470" y="3650140"/>
            <a:ext cx="410114" cy="256977"/>
          </a:xfrm>
          <a:prstGeom prst="flowChartMagneticDrum">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1" name="Flowchart: Direct Access Storage 110"/>
          <p:cNvSpPr/>
          <p:nvPr/>
        </p:nvSpPr>
        <p:spPr bwMode="auto">
          <a:xfrm rot="5660510">
            <a:off x="4055656" y="2742193"/>
            <a:ext cx="246063" cy="471488"/>
          </a:xfrm>
          <a:prstGeom prst="flowChartMagneticDrum">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2" name="Flowchart: Direct Access Storage 111"/>
          <p:cNvSpPr/>
          <p:nvPr/>
        </p:nvSpPr>
        <p:spPr bwMode="auto">
          <a:xfrm rot="16648941">
            <a:off x="3931309" y="3469238"/>
            <a:ext cx="348806" cy="318546"/>
          </a:xfrm>
          <a:prstGeom prst="flowChartMagneticDrum">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113" name="Group 140"/>
          <p:cNvGrpSpPr>
            <a:grpSpLocks/>
          </p:cNvGrpSpPr>
          <p:nvPr/>
        </p:nvGrpSpPr>
        <p:grpSpPr bwMode="auto">
          <a:xfrm>
            <a:off x="6052156" y="4756564"/>
            <a:ext cx="908436" cy="493712"/>
            <a:chOff x="919925" y="1879600"/>
            <a:chExt cx="896175" cy="609600"/>
          </a:xfrm>
        </p:grpSpPr>
        <p:sp>
          <p:nvSpPr>
            <p:cNvPr id="114" name="Rounded Rectangle 113"/>
            <p:cNvSpPr/>
            <p:nvPr/>
          </p:nvSpPr>
          <p:spPr>
            <a:xfrm>
              <a:off x="919925" y="1917700"/>
              <a:ext cx="756476" cy="571500"/>
            </a:xfrm>
            <a:prstGeom prst="roundRect">
              <a:avLst/>
            </a:prstGeom>
            <a:gradFill flip="none" rotWithShape="1">
              <a:gsLst>
                <a:gs pos="0">
                  <a:srgbClr val="FF66FF">
                    <a:tint val="66000"/>
                    <a:satMod val="160000"/>
                  </a:srgbClr>
                </a:gs>
                <a:gs pos="50000">
                  <a:srgbClr val="FF66FF">
                    <a:tint val="44500"/>
                    <a:satMod val="160000"/>
                  </a:srgbClr>
                </a:gs>
                <a:gs pos="100000">
                  <a:srgbClr val="FF66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5" name="TextBox 139"/>
            <p:cNvSpPr txBox="1">
              <a:spLocks noChangeArrowheads="1"/>
            </p:cNvSpPr>
            <p:nvPr/>
          </p:nvSpPr>
          <p:spPr bwMode="auto">
            <a:xfrm>
              <a:off x="939800" y="1879600"/>
              <a:ext cx="876300" cy="513027"/>
            </a:xfrm>
            <a:prstGeom prst="rect">
              <a:avLst/>
            </a:prstGeom>
            <a:noFill/>
            <a:ln w="9525">
              <a:noFill/>
              <a:miter lim="800000"/>
              <a:headEnd/>
              <a:tailEnd/>
            </a:ln>
          </p:spPr>
          <p:txBody>
            <a:bodyPr>
              <a:spAutoFit/>
            </a:bodyPr>
            <a:lstStyle/>
            <a:p>
              <a:r>
                <a:rPr lang="en-US" sz="1050" dirty="0" smtClean="0"/>
                <a:t>Network Main a/3</a:t>
              </a:r>
              <a:endParaRPr lang="en-US" sz="1050" dirty="0"/>
            </a:p>
          </p:txBody>
        </p:sp>
      </p:grpSp>
      <p:sp>
        <p:nvSpPr>
          <p:cNvPr id="116" name="Flowchart: Direct Access Storage 115"/>
          <p:cNvSpPr/>
          <p:nvPr/>
        </p:nvSpPr>
        <p:spPr bwMode="auto">
          <a:xfrm rot="229913">
            <a:off x="5355559" y="4720004"/>
            <a:ext cx="428364" cy="471487"/>
          </a:xfrm>
          <a:prstGeom prst="flowChartMagneticDrum">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7" name="TextBox 112"/>
          <p:cNvSpPr txBox="1">
            <a:spLocks noChangeArrowheads="1"/>
          </p:cNvSpPr>
          <p:nvPr/>
        </p:nvSpPr>
        <p:spPr bwMode="auto">
          <a:xfrm>
            <a:off x="5288568" y="4810539"/>
            <a:ext cx="471487" cy="246062"/>
          </a:xfrm>
          <a:prstGeom prst="rect">
            <a:avLst/>
          </a:prstGeom>
          <a:noFill/>
          <a:ln w="9525">
            <a:noFill/>
            <a:miter lim="800000"/>
            <a:headEnd/>
            <a:tailEnd/>
          </a:ln>
        </p:spPr>
        <p:txBody>
          <a:bodyPr>
            <a:spAutoFit/>
          </a:bodyPr>
          <a:lstStyle/>
          <a:p>
            <a:r>
              <a:rPr lang="en-US" sz="1000" b="1" dirty="0" smtClean="0"/>
              <a:t>SVI 2</a:t>
            </a:r>
            <a:endParaRPr lang="en-US" sz="1000" b="1" dirty="0"/>
          </a:p>
        </p:txBody>
      </p:sp>
      <p:sp>
        <p:nvSpPr>
          <p:cNvPr id="118" name="Flowchart: Direct Access Storage 117"/>
          <p:cNvSpPr/>
          <p:nvPr/>
        </p:nvSpPr>
        <p:spPr bwMode="auto">
          <a:xfrm rot="5660510">
            <a:off x="3992156" y="3212093"/>
            <a:ext cx="246063" cy="471488"/>
          </a:xfrm>
          <a:prstGeom prst="flowChartMagneticDrum">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9" name="TextBox 112"/>
          <p:cNvSpPr txBox="1">
            <a:spLocks noChangeArrowheads="1"/>
          </p:cNvSpPr>
          <p:nvPr/>
        </p:nvSpPr>
        <p:spPr bwMode="auto">
          <a:xfrm>
            <a:off x="3919132" y="2837471"/>
            <a:ext cx="534987" cy="246221"/>
          </a:xfrm>
          <a:prstGeom prst="rect">
            <a:avLst/>
          </a:prstGeom>
          <a:noFill/>
          <a:ln w="9525">
            <a:noFill/>
            <a:miter lim="800000"/>
            <a:headEnd/>
            <a:tailEnd/>
          </a:ln>
        </p:spPr>
        <p:txBody>
          <a:bodyPr wrap="square">
            <a:spAutoFit/>
          </a:bodyPr>
          <a:lstStyle/>
          <a:p>
            <a:pPr algn="ctr"/>
            <a:r>
              <a:rPr lang="en-US" sz="1000" b="1" dirty="0" smtClean="0"/>
              <a:t>SVI 99</a:t>
            </a:r>
            <a:endParaRPr lang="en-US" sz="1000" b="1" dirty="0"/>
          </a:p>
        </p:txBody>
      </p:sp>
      <p:sp>
        <p:nvSpPr>
          <p:cNvPr id="120" name="TextBox 112"/>
          <p:cNvSpPr txBox="1">
            <a:spLocks noChangeArrowheads="1"/>
          </p:cNvSpPr>
          <p:nvPr/>
        </p:nvSpPr>
        <p:spPr bwMode="auto">
          <a:xfrm>
            <a:off x="3834114" y="3297171"/>
            <a:ext cx="588732" cy="246221"/>
          </a:xfrm>
          <a:prstGeom prst="rect">
            <a:avLst/>
          </a:prstGeom>
          <a:noFill/>
          <a:ln w="9525">
            <a:noFill/>
            <a:miter lim="800000"/>
            <a:headEnd/>
            <a:tailEnd/>
          </a:ln>
        </p:spPr>
        <p:txBody>
          <a:bodyPr wrap="square">
            <a:spAutoFit/>
          </a:bodyPr>
          <a:lstStyle/>
          <a:p>
            <a:r>
              <a:rPr lang="en-US" sz="1000" b="1" dirty="0" smtClean="0"/>
              <a:t>SVI 100</a:t>
            </a:r>
            <a:endParaRPr lang="en-US" sz="1000" b="1" dirty="0"/>
          </a:p>
        </p:txBody>
      </p:sp>
      <p:sp>
        <p:nvSpPr>
          <p:cNvPr id="121" name="Flowchart: Direct Access Storage 120"/>
          <p:cNvSpPr/>
          <p:nvPr/>
        </p:nvSpPr>
        <p:spPr bwMode="auto">
          <a:xfrm rot="1725542">
            <a:off x="2756921" y="3031541"/>
            <a:ext cx="482551" cy="471487"/>
          </a:xfrm>
          <a:prstGeom prst="flowChartMagneticDrum">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2" name="TextBox 112"/>
          <p:cNvSpPr txBox="1">
            <a:spLocks noChangeArrowheads="1"/>
          </p:cNvSpPr>
          <p:nvPr/>
        </p:nvSpPr>
        <p:spPr bwMode="auto">
          <a:xfrm rot="1396618">
            <a:off x="2747336" y="3088102"/>
            <a:ext cx="471487" cy="246062"/>
          </a:xfrm>
          <a:prstGeom prst="rect">
            <a:avLst/>
          </a:prstGeom>
          <a:noFill/>
          <a:ln w="9525">
            <a:noFill/>
            <a:miter lim="800000"/>
            <a:headEnd/>
            <a:tailEnd/>
          </a:ln>
        </p:spPr>
        <p:txBody>
          <a:bodyPr>
            <a:spAutoFit/>
          </a:bodyPr>
          <a:lstStyle/>
          <a:p>
            <a:r>
              <a:rPr lang="en-US" sz="1000" b="1" dirty="0" smtClean="0"/>
              <a:t>SVI 3</a:t>
            </a:r>
            <a:endParaRPr lang="en-US" sz="1000" b="1" dirty="0"/>
          </a:p>
        </p:txBody>
      </p:sp>
      <p:sp>
        <p:nvSpPr>
          <p:cNvPr id="123" name="Flowchart: Direct Access Storage 122"/>
          <p:cNvSpPr/>
          <p:nvPr/>
        </p:nvSpPr>
        <p:spPr bwMode="auto">
          <a:xfrm rot="19949007">
            <a:off x="5029843" y="3059263"/>
            <a:ext cx="467502" cy="471487"/>
          </a:xfrm>
          <a:prstGeom prst="flowChartMagneticDrum">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4" name="TextBox 112"/>
          <p:cNvSpPr txBox="1">
            <a:spLocks noChangeArrowheads="1"/>
          </p:cNvSpPr>
          <p:nvPr/>
        </p:nvSpPr>
        <p:spPr bwMode="auto">
          <a:xfrm rot="19619435">
            <a:off x="4974612" y="3180714"/>
            <a:ext cx="471487" cy="247503"/>
          </a:xfrm>
          <a:prstGeom prst="rect">
            <a:avLst/>
          </a:prstGeom>
          <a:noFill/>
          <a:ln w="9525">
            <a:noFill/>
            <a:miter lim="800000"/>
            <a:headEnd/>
            <a:tailEnd/>
          </a:ln>
        </p:spPr>
        <p:txBody>
          <a:bodyPr wrap="square">
            <a:spAutoFit/>
          </a:bodyPr>
          <a:lstStyle/>
          <a:p>
            <a:r>
              <a:rPr lang="en-US" sz="1000" b="1" dirty="0" smtClean="0"/>
              <a:t>SVI 1</a:t>
            </a:r>
            <a:endParaRPr lang="en-US" sz="1000" b="1" dirty="0"/>
          </a:p>
        </p:txBody>
      </p:sp>
      <p:sp>
        <p:nvSpPr>
          <p:cNvPr id="125" name="TextBox 112"/>
          <p:cNvSpPr txBox="1">
            <a:spLocks noChangeArrowheads="1"/>
          </p:cNvSpPr>
          <p:nvPr/>
        </p:nvSpPr>
        <p:spPr bwMode="auto">
          <a:xfrm rot="1876705">
            <a:off x="4471582" y="4399543"/>
            <a:ext cx="471487" cy="246062"/>
          </a:xfrm>
          <a:prstGeom prst="rect">
            <a:avLst/>
          </a:prstGeom>
          <a:noFill/>
          <a:ln w="9525">
            <a:noFill/>
            <a:miter lim="800000"/>
            <a:headEnd/>
            <a:tailEnd/>
          </a:ln>
        </p:spPr>
        <p:txBody>
          <a:bodyPr>
            <a:spAutoFit/>
          </a:bodyPr>
          <a:lstStyle/>
          <a:p>
            <a:r>
              <a:rPr lang="en-US" sz="1000" b="1" dirty="0" smtClean="0"/>
              <a:t>BP 2</a:t>
            </a:r>
            <a:endParaRPr lang="en-US" sz="1000" b="1" dirty="0"/>
          </a:p>
        </p:txBody>
      </p:sp>
      <p:sp>
        <p:nvSpPr>
          <p:cNvPr id="126" name="TextBox 112"/>
          <p:cNvSpPr txBox="1">
            <a:spLocks noChangeArrowheads="1"/>
          </p:cNvSpPr>
          <p:nvPr/>
        </p:nvSpPr>
        <p:spPr bwMode="auto">
          <a:xfrm>
            <a:off x="3337941" y="3586522"/>
            <a:ext cx="471487" cy="246062"/>
          </a:xfrm>
          <a:prstGeom prst="rect">
            <a:avLst/>
          </a:prstGeom>
          <a:noFill/>
          <a:ln w="9525">
            <a:noFill/>
            <a:miter lim="800000"/>
            <a:headEnd/>
            <a:tailEnd/>
          </a:ln>
        </p:spPr>
        <p:txBody>
          <a:bodyPr>
            <a:spAutoFit/>
          </a:bodyPr>
          <a:lstStyle/>
          <a:p>
            <a:r>
              <a:rPr lang="en-US" sz="1000" b="1" dirty="0" smtClean="0"/>
              <a:t>BP 3</a:t>
            </a:r>
            <a:endParaRPr lang="en-US" sz="1000" b="1" dirty="0"/>
          </a:p>
        </p:txBody>
      </p:sp>
      <p:sp>
        <p:nvSpPr>
          <p:cNvPr id="127" name="TextBox 112"/>
          <p:cNvSpPr txBox="1">
            <a:spLocks noChangeArrowheads="1"/>
          </p:cNvSpPr>
          <p:nvPr/>
        </p:nvSpPr>
        <p:spPr bwMode="auto">
          <a:xfrm>
            <a:off x="4348777" y="3694450"/>
            <a:ext cx="471487" cy="246062"/>
          </a:xfrm>
          <a:prstGeom prst="rect">
            <a:avLst/>
          </a:prstGeom>
          <a:noFill/>
          <a:ln w="9525">
            <a:noFill/>
            <a:miter lim="800000"/>
            <a:headEnd/>
            <a:tailEnd/>
          </a:ln>
        </p:spPr>
        <p:txBody>
          <a:bodyPr>
            <a:spAutoFit/>
          </a:bodyPr>
          <a:lstStyle/>
          <a:p>
            <a:r>
              <a:rPr lang="en-US" sz="1000" b="1" dirty="0" smtClean="0"/>
              <a:t>BP1</a:t>
            </a:r>
            <a:endParaRPr lang="en-US" sz="1000" b="1" dirty="0"/>
          </a:p>
        </p:txBody>
      </p:sp>
      <p:sp>
        <p:nvSpPr>
          <p:cNvPr id="128" name="TextBox 112"/>
          <p:cNvSpPr txBox="1">
            <a:spLocks noChangeArrowheads="1"/>
          </p:cNvSpPr>
          <p:nvPr/>
        </p:nvSpPr>
        <p:spPr bwMode="auto">
          <a:xfrm>
            <a:off x="3824076" y="3547689"/>
            <a:ext cx="559063" cy="246221"/>
          </a:xfrm>
          <a:prstGeom prst="rect">
            <a:avLst/>
          </a:prstGeom>
          <a:noFill/>
          <a:ln w="9525">
            <a:noFill/>
            <a:miter lim="800000"/>
            <a:headEnd/>
            <a:tailEnd/>
          </a:ln>
        </p:spPr>
        <p:txBody>
          <a:bodyPr wrap="square">
            <a:spAutoFit/>
          </a:bodyPr>
          <a:lstStyle/>
          <a:p>
            <a:r>
              <a:rPr lang="en-US" sz="1000" b="1" dirty="0" smtClean="0"/>
              <a:t>BP 100</a:t>
            </a:r>
            <a:endParaRPr lang="en-US" sz="1000" b="1" dirty="0"/>
          </a:p>
        </p:txBody>
      </p:sp>
      <p:grpSp>
        <p:nvGrpSpPr>
          <p:cNvPr id="129" name="Group 140"/>
          <p:cNvGrpSpPr>
            <a:grpSpLocks/>
          </p:cNvGrpSpPr>
          <p:nvPr/>
        </p:nvGrpSpPr>
        <p:grpSpPr bwMode="auto">
          <a:xfrm>
            <a:off x="6005282" y="2707115"/>
            <a:ext cx="908436" cy="493712"/>
            <a:chOff x="919925" y="1879600"/>
            <a:chExt cx="896175" cy="609600"/>
          </a:xfrm>
        </p:grpSpPr>
        <p:sp>
          <p:nvSpPr>
            <p:cNvPr id="130" name="Rounded Rectangle 129"/>
            <p:cNvSpPr/>
            <p:nvPr/>
          </p:nvSpPr>
          <p:spPr>
            <a:xfrm>
              <a:off x="919925" y="1917700"/>
              <a:ext cx="756476" cy="571500"/>
            </a:xfrm>
            <a:prstGeom prst="roundRect">
              <a:avLst/>
            </a:prstGeom>
            <a:gradFill flip="none" rotWithShape="1">
              <a:gsLst>
                <a:gs pos="0">
                  <a:srgbClr val="FF66FF">
                    <a:tint val="66000"/>
                    <a:satMod val="160000"/>
                  </a:srgbClr>
                </a:gs>
                <a:gs pos="50000">
                  <a:srgbClr val="FF66FF">
                    <a:tint val="44500"/>
                    <a:satMod val="160000"/>
                  </a:srgbClr>
                </a:gs>
                <a:gs pos="100000">
                  <a:srgbClr val="FF66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31" name="TextBox 139"/>
            <p:cNvSpPr txBox="1">
              <a:spLocks noChangeArrowheads="1"/>
            </p:cNvSpPr>
            <p:nvPr/>
          </p:nvSpPr>
          <p:spPr bwMode="auto">
            <a:xfrm>
              <a:off x="939800" y="1879600"/>
              <a:ext cx="876300" cy="513027"/>
            </a:xfrm>
            <a:prstGeom prst="rect">
              <a:avLst/>
            </a:prstGeom>
            <a:noFill/>
            <a:ln w="9525">
              <a:noFill/>
              <a:miter lim="800000"/>
              <a:headEnd/>
              <a:tailEnd/>
            </a:ln>
          </p:spPr>
          <p:txBody>
            <a:bodyPr>
              <a:spAutoFit/>
            </a:bodyPr>
            <a:lstStyle/>
            <a:p>
              <a:endParaRPr lang="en-US" sz="1050" dirty="0"/>
            </a:p>
            <a:p>
              <a:r>
                <a:rPr lang="en-US" sz="1050" dirty="0" smtClean="0"/>
                <a:t>LAG 1</a:t>
              </a:r>
              <a:endParaRPr lang="en-US" sz="1050" dirty="0"/>
            </a:p>
          </p:txBody>
        </p:sp>
      </p:grpSp>
      <p:cxnSp>
        <p:nvCxnSpPr>
          <p:cNvPr id="132" name="Straight Arrow Connector 131"/>
          <p:cNvCxnSpPr/>
          <p:nvPr/>
        </p:nvCxnSpPr>
        <p:spPr bwMode="auto">
          <a:xfrm>
            <a:off x="4848437" y="4654057"/>
            <a:ext cx="537731" cy="206830"/>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33" name="Straight Arrow Connector 132"/>
          <p:cNvCxnSpPr/>
          <p:nvPr/>
        </p:nvCxnSpPr>
        <p:spPr bwMode="auto">
          <a:xfrm>
            <a:off x="3094998" y="3310311"/>
            <a:ext cx="317500" cy="228600"/>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34" name="Straight Arrow Connector 133"/>
          <p:cNvCxnSpPr/>
          <p:nvPr/>
        </p:nvCxnSpPr>
        <p:spPr bwMode="auto">
          <a:xfrm flipV="1">
            <a:off x="4673869" y="3429227"/>
            <a:ext cx="396295" cy="261794"/>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6641741" y="2232461"/>
            <a:ext cx="2288607" cy="4154984"/>
          </a:xfrm>
          <a:prstGeom prst="rect">
            <a:avLst/>
          </a:prstGeom>
          <a:solidFill>
            <a:schemeClr val="bg1">
              <a:lumMod val="85000"/>
            </a:schemeClr>
          </a:solidFill>
        </p:spPr>
        <p:txBody>
          <a:bodyPr wrap="square">
            <a:spAutoFit/>
          </a:bodyPr>
          <a:lstStyle/>
          <a:p>
            <a:r>
              <a:rPr lang="en-US" sz="1100" dirty="0"/>
              <a:t>#********ETX-5300*********</a:t>
            </a:r>
            <a:endParaRPr lang="he-IL" sz="1100" dirty="0"/>
          </a:p>
          <a:p>
            <a:r>
              <a:rPr lang="en-US" sz="1100" dirty="0" smtClean="0"/>
              <a:t>#******</a:t>
            </a:r>
            <a:r>
              <a:rPr lang="en-US" sz="1100" dirty="0" err="1"/>
              <a:t>Bridge_Bind_PORT</a:t>
            </a:r>
            <a:r>
              <a:rPr lang="en-US" sz="1100" dirty="0" smtClean="0"/>
              <a:t>******</a:t>
            </a:r>
            <a:endParaRPr lang="en-US" sz="1100" dirty="0"/>
          </a:p>
          <a:p>
            <a:r>
              <a:rPr lang="en-US" sz="1100" dirty="0"/>
              <a:t>configure</a:t>
            </a:r>
          </a:p>
          <a:p>
            <a:r>
              <a:rPr lang="en-US" sz="1100" dirty="0"/>
              <a:t>#  Bridge Configuration</a:t>
            </a:r>
          </a:p>
          <a:p>
            <a:r>
              <a:rPr lang="en-US" sz="1100" dirty="0"/>
              <a:t>        bridge 1 </a:t>
            </a:r>
          </a:p>
          <a:p>
            <a:r>
              <a:rPr lang="en-US" sz="1100" dirty="0"/>
              <a:t>            name "Bridge 1" </a:t>
            </a:r>
          </a:p>
          <a:p>
            <a:r>
              <a:rPr lang="en-US" sz="1100" dirty="0"/>
              <a:t>            aging-time 300 </a:t>
            </a:r>
          </a:p>
          <a:p>
            <a:r>
              <a:rPr lang="en-US" sz="1100" dirty="0"/>
              <a:t># Bridge Port Configuration</a:t>
            </a:r>
          </a:p>
          <a:p>
            <a:r>
              <a:rPr lang="en-US" sz="1100" dirty="0"/>
              <a:t>            port 1 </a:t>
            </a:r>
          </a:p>
          <a:p>
            <a:r>
              <a:rPr lang="en-US" sz="1100" dirty="0"/>
              <a:t>                bind </a:t>
            </a:r>
            <a:r>
              <a:rPr lang="en-US" sz="1100" dirty="0" err="1"/>
              <a:t>svi</a:t>
            </a:r>
            <a:r>
              <a:rPr lang="en-US" sz="1100" dirty="0"/>
              <a:t> 1 </a:t>
            </a:r>
          </a:p>
          <a:p>
            <a:r>
              <a:rPr lang="en-US" sz="1100" dirty="0"/>
              <a:t>                no shutdown </a:t>
            </a:r>
          </a:p>
          <a:p>
            <a:r>
              <a:rPr lang="en-US" sz="1100" dirty="0"/>
              <a:t>            exit</a:t>
            </a:r>
          </a:p>
          <a:p>
            <a:r>
              <a:rPr lang="en-US" sz="1100" dirty="0"/>
              <a:t>            port 2 </a:t>
            </a:r>
          </a:p>
          <a:p>
            <a:r>
              <a:rPr lang="en-US" sz="1100" dirty="0"/>
              <a:t>                bind </a:t>
            </a:r>
            <a:r>
              <a:rPr lang="en-US" sz="1100" dirty="0" err="1"/>
              <a:t>svi</a:t>
            </a:r>
            <a:r>
              <a:rPr lang="en-US" sz="1100" dirty="0"/>
              <a:t> 2 </a:t>
            </a:r>
          </a:p>
          <a:p>
            <a:r>
              <a:rPr lang="en-US" sz="1100" dirty="0"/>
              <a:t>                no shutdown </a:t>
            </a:r>
          </a:p>
          <a:p>
            <a:r>
              <a:rPr lang="en-US" sz="1100" dirty="0"/>
              <a:t>            exit</a:t>
            </a:r>
          </a:p>
          <a:p>
            <a:r>
              <a:rPr lang="en-US" sz="1100" dirty="0"/>
              <a:t>            port 3 </a:t>
            </a:r>
          </a:p>
          <a:p>
            <a:r>
              <a:rPr lang="en-US" sz="1100" dirty="0"/>
              <a:t>                bind </a:t>
            </a:r>
            <a:r>
              <a:rPr lang="en-US" sz="1100" dirty="0" err="1"/>
              <a:t>svi</a:t>
            </a:r>
            <a:r>
              <a:rPr lang="en-US" sz="1100" dirty="0"/>
              <a:t> 3 </a:t>
            </a:r>
          </a:p>
          <a:p>
            <a:r>
              <a:rPr lang="en-US" sz="1100" dirty="0"/>
              <a:t>                no shutdown </a:t>
            </a:r>
          </a:p>
          <a:p>
            <a:r>
              <a:rPr lang="en-US" sz="1100" dirty="0"/>
              <a:t>            </a:t>
            </a:r>
            <a:r>
              <a:rPr lang="en-US" sz="1100" dirty="0" smtClean="0"/>
              <a:t>exit</a:t>
            </a:r>
          </a:p>
          <a:p>
            <a:r>
              <a:rPr lang="en-US" sz="1100" dirty="0"/>
              <a:t> </a:t>
            </a:r>
            <a:r>
              <a:rPr lang="en-US" sz="1100" dirty="0" smtClean="0"/>
              <a:t>           port 100</a:t>
            </a:r>
            <a:endParaRPr lang="en-US" sz="1100" dirty="0"/>
          </a:p>
          <a:p>
            <a:pPr lvl="1"/>
            <a:r>
              <a:rPr lang="en-US" sz="1100" dirty="0"/>
              <a:t>bind </a:t>
            </a:r>
            <a:r>
              <a:rPr lang="en-US" sz="1100" dirty="0" err="1"/>
              <a:t>svi</a:t>
            </a:r>
            <a:r>
              <a:rPr lang="en-US" sz="1100" dirty="0"/>
              <a:t> </a:t>
            </a:r>
            <a:r>
              <a:rPr lang="en-US" sz="1100" dirty="0" smtClean="0"/>
              <a:t>100 </a:t>
            </a:r>
            <a:endParaRPr lang="en-US" sz="1100" dirty="0"/>
          </a:p>
          <a:p>
            <a:pPr lvl="1"/>
            <a:r>
              <a:rPr lang="en-US" sz="1100" dirty="0"/>
              <a:t>no shutdown </a:t>
            </a:r>
          </a:p>
          <a:p>
            <a:r>
              <a:rPr lang="en-US" sz="1100" dirty="0"/>
              <a:t>            exit</a:t>
            </a:r>
          </a:p>
        </p:txBody>
      </p:sp>
      <p:sp>
        <p:nvSpPr>
          <p:cNvPr id="33" name="Rectangle 32"/>
          <p:cNvSpPr/>
          <p:nvPr/>
        </p:nvSpPr>
        <p:spPr>
          <a:xfrm>
            <a:off x="99485" y="1197880"/>
            <a:ext cx="2277851" cy="2462213"/>
          </a:xfrm>
          <a:prstGeom prst="rect">
            <a:avLst/>
          </a:prstGeom>
          <a:solidFill>
            <a:schemeClr val="bg1">
              <a:lumMod val="85000"/>
            </a:schemeClr>
          </a:solidFill>
        </p:spPr>
        <p:txBody>
          <a:bodyPr wrap="square">
            <a:spAutoFit/>
          </a:bodyPr>
          <a:lstStyle/>
          <a:p>
            <a:r>
              <a:rPr lang="en-US" sz="1100" dirty="0" smtClean="0"/>
              <a:t>#***********     </a:t>
            </a:r>
            <a:r>
              <a:rPr lang="en-US" sz="1100" dirty="0"/>
              <a:t>SVI   </a:t>
            </a:r>
            <a:r>
              <a:rPr lang="en-US" sz="1100" dirty="0" smtClean="0"/>
              <a:t>*******</a:t>
            </a:r>
          </a:p>
          <a:p>
            <a:r>
              <a:rPr lang="en-US" sz="1100" dirty="0" smtClean="0"/>
              <a:t>Configure port</a:t>
            </a:r>
          </a:p>
          <a:p>
            <a:pPr lvl="1"/>
            <a:r>
              <a:rPr lang="en-US" sz="1100" dirty="0" err="1" smtClean="0"/>
              <a:t>svi</a:t>
            </a:r>
            <a:r>
              <a:rPr lang="en-US" sz="1100" dirty="0" smtClean="0"/>
              <a:t> </a:t>
            </a:r>
            <a:r>
              <a:rPr lang="en-US" sz="1100" dirty="0"/>
              <a:t>1 bridge </a:t>
            </a:r>
          </a:p>
          <a:p>
            <a:pPr lvl="1"/>
            <a:r>
              <a:rPr lang="en-US" sz="1100" dirty="0" smtClean="0"/>
              <a:t>exit</a:t>
            </a:r>
            <a:endParaRPr lang="en-US" sz="1100" dirty="0"/>
          </a:p>
          <a:p>
            <a:pPr lvl="1"/>
            <a:r>
              <a:rPr lang="en-US" sz="1100" dirty="0" err="1" smtClean="0"/>
              <a:t>svi</a:t>
            </a:r>
            <a:r>
              <a:rPr lang="en-US" sz="1100" dirty="0" smtClean="0"/>
              <a:t> </a:t>
            </a:r>
            <a:r>
              <a:rPr lang="en-US" sz="1100" dirty="0"/>
              <a:t>2 bridge </a:t>
            </a:r>
          </a:p>
          <a:p>
            <a:pPr lvl="1"/>
            <a:r>
              <a:rPr lang="en-US" sz="1100" dirty="0" smtClean="0"/>
              <a:t>exit</a:t>
            </a:r>
            <a:endParaRPr lang="en-US" sz="1100" dirty="0"/>
          </a:p>
          <a:p>
            <a:pPr lvl="1"/>
            <a:r>
              <a:rPr lang="en-US" sz="1100" dirty="0" err="1" smtClean="0"/>
              <a:t>svi</a:t>
            </a:r>
            <a:r>
              <a:rPr lang="en-US" sz="1100" dirty="0" smtClean="0"/>
              <a:t> </a:t>
            </a:r>
            <a:r>
              <a:rPr lang="en-US" sz="1100" dirty="0"/>
              <a:t>3 bridge </a:t>
            </a:r>
          </a:p>
          <a:p>
            <a:pPr lvl="1"/>
            <a:r>
              <a:rPr lang="en-US" sz="1100" dirty="0" smtClean="0"/>
              <a:t>exit</a:t>
            </a:r>
            <a:endParaRPr lang="en-US" sz="1100" dirty="0"/>
          </a:p>
          <a:p>
            <a:pPr lvl="1"/>
            <a:r>
              <a:rPr lang="en-US" sz="1100" dirty="0" err="1" smtClean="0"/>
              <a:t>svi</a:t>
            </a:r>
            <a:r>
              <a:rPr lang="en-US" sz="1100" dirty="0" smtClean="0"/>
              <a:t> </a:t>
            </a:r>
            <a:r>
              <a:rPr lang="he-IL" sz="1100" dirty="0" smtClean="0"/>
              <a:t>100</a:t>
            </a:r>
            <a:r>
              <a:rPr lang="en-US" sz="1100" dirty="0" smtClean="0"/>
              <a:t> </a:t>
            </a:r>
            <a:r>
              <a:rPr lang="en-US" sz="1100" dirty="0"/>
              <a:t>bridge </a:t>
            </a:r>
          </a:p>
          <a:p>
            <a:pPr lvl="1"/>
            <a:r>
              <a:rPr lang="en-US" sz="1100" dirty="0" smtClean="0"/>
              <a:t>exit</a:t>
            </a:r>
            <a:endParaRPr lang="en-US" sz="1100" dirty="0"/>
          </a:p>
          <a:p>
            <a:pPr lvl="1"/>
            <a:r>
              <a:rPr lang="en-US" sz="1100" dirty="0" err="1" smtClean="0"/>
              <a:t>svi</a:t>
            </a:r>
            <a:r>
              <a:rPr lang="en-US" sz="1100" dirty="0" smtClean="0"/>
              <a:t> </a:t>
            </a:r>
            <a:r>
              <a:rPr lang="en-US" sz="1100" dirty="0"/>
              <a:t>99 router </a:t>
            </a:r>
          </a:p>
          <a:p>
            <a:pPr lvl="1"/>
            <a:r>
              <a:rPr lang="en-US" sz="1100" dirty="0" smtClean="0"/>
              <a:t>exit</a:t>
            </a:r>
            <a:endParaRPr lang="en-US" sz="1100" dirty="0"/>
          </a:p>
          <a:p>
            <a:r>
              <a:rPr lang="en-US" sz="1100" dirty="0" smtClean="0"/>
              <a:t>exit all</a:t>
            </a:r>
            <a:endParaRPr lang="en-US" sz="1100" dirty="0"/>
          </a:p>
          <a:p>
            <a:r>
              <a:rPr lang="en-US" sz="1100" dirty="0" smtClean="0"/>
              <a:t>#***************************</a:t>
            </a:r>
            <a:endParaRPr lang="en-US" sz="1100" dirty="0"/>
          </a:p>
        </p:txBody>
      </p:sp>
    </p:spTree>
    <p:extLst>
      <p:ext uri="{BB962C8B-B14F-4D97-AF65-F5344CB8AC3E}">
        <p14:creationId xmlns:p14="http://schemas.microsoft.com/office/powerpoint/2010/main" xmlns="" val="4154228217"/>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bwMode="auto">
          <a:xfrm>
            <a:off x="1732454" y="1738633"/>
            <a:ext cx="4712130" cy="4269047"/>
          </a:xfrm>
          <a:prstGeom prst="round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Oval 8"/>
          <p:cNvSpPr/>
          <p:nvPr/>
        </p:nvSpPr>
        <p:spPr bwMode="auto">
          <a:xfrm>
            <a:off x="3366560" y="3606178"/>
            <a:ext cx="1329574" cy="1118232"/>
          </a:xfrm>
          <a:prstGeom prst="ellipse">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 name="TextBox 112"/>
          <p:cNvSpPr txBox="1">
            <a:spLocks noChangeArrowheads="1"/>
          </p:cNvSpPr>
          <p:nvPr/>
        </p:nvSpPr>
        <p:spPr bwMode="auto">
          <a:xfrm>
            <a:off x="3638144" y="3921705"/>
            <a:ext cx="949325" cy="307777"/>
          </a:xfrm>
          <a:prstGeom prst="rect">
            <a:avLst/>
          </a:prstGeom>
          <a:noFill/>
          <a:ln w="9525">
            <a:noFill/>
            <a:miter lim="800000"/>
            <a:headEnd/>
            <a:tailEnd/>
          </a:ln>
        </p:spPr>
        <p:txBody>
          <a:bodyPr>
            <a:spAutoFit/>
          </a:bodyPr>
          <a:lstStyle/>
          <a:p>
            <a:r>
              <a:rPr lang="en-US" sz="1400" dirty="0" smtClean="0"/>
              <a:t>Bridge 1</a:t>
            </a:r>
            <a:endParaRPr lang="en-US" sz="1400" dirty="0"/>
          </a:p>
        </p:txBody>
      </p:sp>
      <p:sp>
        <p:nvSpPr>
          <p:cNvPr id="11" name="Flowchart: Direct Access Storage 10"/>
          <p:cNvSpPr/>
          <p:nvPr/>
        </p:nvSpPr>
        <p:spPr bwMode="auto">
          <a:xfrm rot="13510460">
            <a:off x="3321900" y="3539170"/>
            <a:ext cx="398880" cy="256977"/>
          </a:xfrm>
          <a:prstGeom prst="flowChartMagneticDrum">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 name="Flowchart: Direct Access Storage 11"/>
          <p:cNvSpPr/>
          <p:nvPr/>
        </p:nvSpPr>
        <p:spPr bwMode="auto">
          <a:xfrm rot="1983152">
            <a:off x="4524860" y="4411940"/>
            <a:ext cx="445976" cy="242638"/>
          </a:xfrm>
          <a:prstGeom prst="flowChartMagneticDrum">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3" name="Flowchart: Direct Access Storage 12"/>
          <p:cNvSpPr/>
          <p:nvPr/>
        </p:nvSpPr>
        <p:spPr bwMode="auto">
          <a:xfrm rot="19282664">
            <a:off x="4369470" y="3650140"/>
            <a:ext cx="410114" cy="256977"/>
          </a:xfrm>
          <a:prstGeom prst="flowChartMagneticDrum">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4" name="Flowchart: Direct Access Storage 13"/>
          <p:cNvSpPr/>
          <p:nvPr/>
        </p:nvSpPr>
        <p:spPr bwMode="auto">
          <a:xfrm rot="5660510">
            <a:off x="4055656" y="2742193"/>
            <a:ext cx="246063" cy="471488"/>
          </a:xfrm>
          <a:prstGeom prst="flowChartMagneticDrum">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5" name="Flowchart: Direct Access Storage 14"/>
          <p:cNvSpPr/>
          <p:nvPr/>
        </p:nvSpPr>
        <p:spPr bwMode="auto">
          <a:xfrm rot="16648941">
            <a:off x="3931309" y="3469238"/>
            <a:ext cx="348806" cy="318546"/>
          </a:xfrm>
          <a:prstGeom prst="flowChartMagneticDrum">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16" name="Group 140"/>
          <p:cNvGrpSpPr>
            <a:grpSpLocks/>
          </p:cNvGrpSpPr>
          <p:nvPr/>
        </p:nvGrpSpPr>
        <p:grpSpPr bwMode="auto">
          <a:xfrm>
            <a:off x="6052156" y="4756564"/>
            <a:ext cx="908436" cy="493712"/>
            <a:chOff x="919925" y="1879600"/>
            <a:chExt cx="896175" cy="609600"/>
          </a:xfrm>
        </p:grpSpPr>
        <p:sp>
          <p:nvSpPr>
            <p:cNvPr id="17" name="Rounded Rectangle 16"/>
            <p:cNvSpPr/>
            <p:nvPr/>
          </p:nvSpPr>
          <p:spPr>
            <a:xfrm>
              <a:off x="919925" y="1917700"/>
              <a:ext cx="756476" cy="571500"/>
            </a:xfrm>
            <a:prstGeom prst="roundRect">
              <a:avLst/>
            </a:prstGeom>
            <a:gradFill flip="none" rotWithShape="1">
              <a:gsLst>
                <a:gs pos="0">
                  <a:srgbClr val="FF66FF">
                    <a:tint val="66000"/>
                    <a:satMod val="160000"/>
                  </a:srgbClr>
                </a:gs>
                <a:gs pos="50000">
                  <a:srgbClr val="FF66FF">
                    <a:tint val="44500"/>
                    <a:satMod val="160000"/>
                  </a:srgbClr>
                </a:gs>
                <a:gs pos="100000">
                  <a:srgbClr val="FF66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TextBox 139"/>
            <p:cNvSpPr txBox="1">
              <a:spLocks noChangeArrowheads="1"/>
            </p:cNvSpPr>
            <p:nvPr/>
          </p:nvSpPr>
          <p:spPr bwMode="auto">
            <a:xfrm>
              <a:off x="939800" y="1879600"/>
              <a:ext cx="876300" cy="513027"/>
            </a:xfrm>
            <a:prstGeom prst="rect">
              <a:avLst/>
            </a:prstGeom>
            <a:noFill/>
            <a:ln w="9525">
              <a:noFill/>
              <a:miter lim="800000"/>
              <a:headEnd/>
              <a:tailEnd/>
            </a:ln>
          </p:spPr>
          <p:txBody>
            <a:bodyPr>
              <a:spAutoFit/>
            </a:bodyPr>
            <a:lstStyle/>
            <a:p>
              <a:r>
                <a:rPr lang="en-US" sz="1050" dirty="0" smtClean="0"/>
                <a:t>Network Main a/3</a:t>
              </a:r>
              <a:endParaRPr lang="en-US" sz="1050" dirty="0"/>
            </a:p>
          </p:txBody>
        </p:sp>
      </p:grpSp>
      <p:sp>
        <p:nvSpPr>
          <p:cNvPr id="19" name="Flowchart: Direct Access Storage 18"/>
          <p:cNvSpPr/>
          <p:nvPr/>
        </p:nvSpPr>
        <p:spPr bwMode="auto">
          <a:xfrm rot="229913">
            <a:off x="5355559" y="4720004"/>
            <a:ext cx="428364" cy="471487"/>
          </a:xfrm>
          <a:prstGeom prst="flowChartMagneticDrum">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0" name="TextBox 112"/>
          <p:cNvSpPr txBox="1">
            <a:spLocks noChangeArrowheads="1"/>
          </p:cNvSpPr>
          <p:nvPr/>
        </p:nvSpPr>
        <p:spPr bwMode="auto">
          <a:xfrm>
            <a:off x="5288568" y="4810539"/>
            <a:ext cx="471487" cy="246062"/>
          </a:xfrm>
          <a:prstGeom prst="rect">
            <a:avLst/>
          </a:prstGeom>
          <a:noFill/>
          <a:ln w="9525">
            <a:noFill/>
            <a:miter lim="800000"/>
            <a:headEnd/>
            <a:tailEnd/>
          </a:ln>
        </p:spPr>
        <p:txBody>
          <a:bodyPr>
            <a:spAutoFit/>
          </a:bodyPr>
          <a:lstStyle/>
          <a:p>
            <a:r>
              <a:rPr lang="en-US" sz="1000" b="1" dirty="0" smtClean="0"/>
              <a:t>SVI 2</a:t>
            </a:r>
            <a:endParaRPr lang="en-US" sz="1000" b="1" dirty="0"/>
          </a:p>
        </p:txBody>
      </p:sp>
      <p:sp>
        <p:nvSpPr>
          <p:cNvPr id="21" name="Flowchart: Direct Access Storage 20"/>
          <p:cNvSpPr/>
          <p:nvPr/>
        </p:nvSpPr>
        <p:spPr bwMode="auto">
          <a:xfrm rot="5660510">
            <a:off x="3992156" y="3212093"/>
            <a:ext cx="246063" cy="471488"/>
          </a:xfrm>
          <a:prstGeom prst="flowChartMagneticDrum">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2" name="TextBox 112"/>
          <p:cNvSpPr txBox="1">
            <a:spLocks noChangeArrowheads="1"/>
          </p:cNvSpPr>
          <p:nvPr/>
        </p:nvSpPr>
        <p:spPr bwMode="auto">
          <a:xfrm>
            <a:off x="3919132" y="2837471"/>
            <a:ext cx="534987" cy="246221"/>
          </a:xfrm>
          <a:prstGeom prst="rect">
            <a:avLst/>
          </a:prstGeom>
          <a:noFill/>
          <a:ln w="9525">
            <a:noFill/>
            <a:miter lim="800000"/>
            <a:headEnd/>
            <a:tailEnd/>
          </a:ln>
        </p:spPr>
        <p:txBody>
          <a:bodyPr wrap="square">
            <a:spAutoFit/>
          </a:bodyPr>
          <a:lstStyle/>
          <a:p>
            <a:pPr algn="ctr"/>
            <a:r>
              <a:rPr lang="en-US" sz="1000" b="1" dirty="0" smtClean="0"/>
              <a:t>SVI 99</a:t>
            </a:r>
            <a:endParaRPr lang="en-US" sz="1000" b="1" dirty="0"/>
          </a:p>
        </p:txBody>
      </p:sp>
      <p:sp>
        <p:nvSpPr>
          <p:cNvPr id="25" name="TextBox 112"/>
          <p:cNvSpPr txBox="1">
            <a:spLocks noChangeArrowheads="1"/>
          </p:cNvSpPr>
          <p:nvPr/>
        </p:nvSpPr>
        <p:spPr bwMode="auto">
          <a:xfrm>
            <a:off x="3834114" y="3297171"/>
            <a:ext cx="588732" cy="246221"/>
          </a:xfrm>
          <a:prstGeom prst="rect">
            <a:avLst/>
          </a:prstGeom>
          <a:noFill/>
          <a:ln w="9525">
            <a:noFill/>
            <a:miter lim="800000"/>
            <a:headEnd/>
            <a:tailEnd/>
          </a:ln>
        </p:spPr>
        <p:txBody>
          <a:bodyPr wrap="square">
            <a:spAutoFit/>
          </a:bodyPr>
          <a:lstStyle/>
          <a:p>
            <a:r>
              <a:rPr lang="en-US" sz="1000" b="1" dirty="0" smtClean="0"/>
              <a:t>SVI 100</a:t>
            </a:r>
            <a:endParaRPr lang="en-US" sz="1000" b="1" dirty="0"/>
          </a:p>
        </p:txBody>
      </p:sp>
      <p:sp>
        <p:nvSpPr>
          <p:cNvPr id="26" name="Flowchart: Direct Access Storage 25"/>
          <p:cNvSpPr/>
          <p:nvPr/>
        </p:nvSpPr>
        <p:spPr bwMode="auto">
          <a:xfrm rot="1725542">
            <a:off x="2756921" y="3031541"/>
            <a:ext cx="482551" cy="471487"/>
          </a:xfrm>
          <a:prstGeom prst="flowChartMagneticDrum">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7" name="TextBox 112"/>
          <p:cNvSpPr txBox="1">
            <a:spLocks noChangeArrowheads="1"/>
          </p:cNvSpPr>
          <p:nvPr/>
        </p:nvSpPr>
        <p:spPr bwMode="auto">
          <a:xfrm rot="1396618">
            <a:off x="2747336" y="3088102"/>
            <a:ext cx="471487" cy="246062"/>
          </a:xfrm>
          <a:prstGeom prst="rect">
            <a:avLst/>
          </a:prstGeom>
          <a:noFill/>
          <a:ln w="9525">
            <a:noFill/>
            <a:miter lim="800000"/>
            <a:headEnd/>
            <a:tailEnd/>
          </a:ln>
        </p:spPr>
        <p:txBody>
          <a:bodyPr>
            <a:spAutoFit/>
          </a:bodyPr>
          <a:lstStyle/>
          <a:p>
            <a:r>
              <a:rPr lang="en-US" sz="1000" b="1" dirty="0" smtClean="0"/>
              <a:t>SVI 3</a:t>
            </a:r>
            <a:endParaRPr lang="en-US" sz="1000" b="1" dirty="0"/>
          </a:p>
        </p:txBody>
      </p:sp>
      <p:sp>
        <p:nvSpPr>
          <p:cNvPr id="28" name="Flowchart: Direct Access Storage 27"/>
          <p:cNvSpPr/>
          <p:nvPr/>
        </p:nvSpPr>
        <p:spPr bwMode="auto">
          <a:xfrm rot="19949007">
            <a:off x="5029843" y="3059263"/>
            <a:ext cx="467502" cy="471487"/>
          </a:xfrm>
          <a:prstGeom prst="flowChartMagneticDrum">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9" name="TextBox 112"/>
          <p:cNvSpPr txBox="1">
            <a:spLocks noChangeArrowheads="1"/>
          </p:cNvSpPr>
          <p:nvPr/>
        </p:nvSpPr>
        <p:spPr bwMode="auto">
          <a:xfrm rot="19619435">
            <a:off x="4974612" y="3180714"/>
            <a:ext cx="471487" cy="247503"/>
          </a:xfrm>
          <a:prstGeom prst="rect">
            <a:avLst/>
          </a:prstGeom>
          <a:noFill/>
          <a:ln w="9525">
            <a:noFill/>
            <a:miter lim="800000"/>
            <a:headEnd/>
            <a:tailEnd/>
          </a:ln>
        </p:spPr>
        <p:txBody>
          <a:bodyPr wrap="square">
            <a:spAutoFit/>
          </a:bodyPr>
          <a:lstStyle/>
          <a:p>
            <a:r>
              <a:rPr lang="en-US" sz="1000" b="1" dirty="0" smtClean="0"/>
              <a:t>SVI 1</a:t>
            </a:r>
            <a:endParaRPr lang="en-US" sz="1000" b="1" dirty="0"/>
          </a:p>
        </p:txBody>
      </p:sp>
      <p:sp>
        <p:nvSpPr>
          <p:cNvPr id="30" name="TextBox 112"/>
          <p:cNvSpPr txBox="1">
            <a:spLocks noChangeArrowheads="1"/>
          </p:cNvSpPr>
          <p:nvPr/>
        </p:nvSpPr>
        <p:spPr bwMode="auto">
          <a:xfrm rot="1876705">
            <a:off x="4471582" y="4399543"/>
            <a:ext cx="471487" cy="246062"/>
          </a:xfrm>
          <a:prstGeom prst="rect">
            <a:avLst/>
          </a:prstGeom>
          <a:noFill/>
          <a:ln w="9525">
            <a:noFill/>
            <a:miter lim="800000"/>
            <a:headEnd/>
            <a:tailEnd/>
          </a:ln>
        </p:spPr>
        <p:txBody>
          <a:bodyPr>
            <a:spAutoFit/>
          </a:bodyPr>
          <a:lstStyle/>
          <a:p>
            <a:r>
              <a:rPr lang="en-US" sz="1000" b="1" dirty="0" smtClean="0"/>
              <a:t>BP 2</a:t>
            </a:r>
            <a:endParaRPr lang="en-US" sz="1000" b="1" dirty="0"/>
          </a:p>
        </p:txBody>
      </p:sp>
      <p:sp>
        <p:nvSpPr>
          <p:cNvPr id="31" name="TextBox 112"/>
          <p:cNvSpPr txBox="1">
            <a:spLocks noChangeArrowheads="1"/>
          </p:cNvSpPr>
          <p:nvPr/>
        </p:nvSpPr>
        <p:spPr bwMode="auto">
          <a:xfrm>
            <a:off x="3337941" y="3586522"/>
            <a:ext cx="471487" cy="246062"/>
          </a:xfrm>
          <a:prstGeom prst="rect">
            <a:avLst/>
          </a:prstGeom>
          <a:noFill/>
          <a:ln w="9525">
            <a:noFill/>
            <a:miter lim="800000"/>
            <a:headEnd/>
            <a:tailEnd/>
          </a:ln>
        </p:spPr>
        <p:txBody>
          <a:bodyPr>
            <a:spAutoFit/>
          </a:bodyPr>
          <a:lstStyle/>
          <a:p>
            <a:r>
              <a:rPr lang="en-US" sz="1000" b="1" dirty="0" smtClean="0"/>
              <a:t>BP 3</a:t>
            </a:r>
            <a:endParaRPr lang="en-US" sz="1000" b="1" dirty="0"/>
          </a:p>
        </p:txBody>
      </p:sp>
      <p:sp>
        <p:nvSpPr>
          <p:cNvPr id="34" name="TextBox 112"/>
          <p:cNvSpPr txBox="1">
            <a:spLocks noChangeArrowheads="1"/>
          </p:cNvSpPr>
          <p:nvPr/>
        </p:nvSpPr>
        <p:spPr bwMode="auto">
          <a:xfrm>
            <a:off x="4348777" y="3694450"/>
            <a:ext cx="471487" cy="246062"/>
          </a:xfrm>
          <a:prstGeom prst="rect">
            <a:avLst/>
          </a:prstGeom>
          <a:noFill/>
          <a:ln w="9525">
            <a:noFill/>
            <a:miter lim="800000"/>
            <a:headEnd/>
            <a:tailEnd/>
          </a:ln>
        </p:spPr>
        <p:txBody>
          <a:bodyPr>
            <a:spAutoFit/>
          </a:bodyPr>
          <a:lstStyle/>
          <a:p>
            <a:r>
              <a:rPr lang="en-US" sz="1000" b="1" dirty="0" smtClean="0"/>
              <a:t>BP1</a:t>
            </a:r>
            <a:endParaRPr lang="en-US" sz="1000" b="1" dirty="0"/>
          </a:p>
        </p:txBody>
      </p:sp>
      <p:sp>
        <p:nvSpPr>
          <p:cNvPr id="35" name="TextBox 112"/>
          <p:cNvSpPr txBox="1">
            <a:spLocks noChangeArrowheads="1"/>
          </p:cNvSpPr>
          <p:nvPr/>
        </p:nvSpPr>
        <p:spPr bwMode="auto">
          <a:xfrm>
            <a:off x="3815838" y="3547689"/>
            <a:ext cx="551988" cy="246221"/>
          </a:xfrm>
          <a:prstGeom prst="rect">
            <a:avLst/>
          </a:prstGeom>
          <a:noFill/>
          <a:ln w="9525">
            <a:noFill/>
            <a:miter lim="800000"/>
            <a:headEnd/>
            <a:tailEnd/>
          </a:ln>
        </p:spPr>
        <p:txBody>
          <a:bodyPr wrap="square">
            <a:spAutoFit/>
          </a:bodyPr>
          <a:lstStyle/>
          <a:p>
            <a:r>
              <a:rPr lang="en-US" sz="1000" b="1" dirty="0" smtClean="0"/>
              <a:t>BP 100</a:t>
            </a:r>
            <a:endParaRPr lang="en-US" sz="1000" b="1" dirty="0"/>
          </a:p>
        </p:txBody>
      </p:sp>
      <p:grpSp>
        <p:nvGrpSpPr>
          <p:cNvPr id="36" name="Group 140"/>
          <p:cNvGrpSpPr>
            <a:grpSpLocks/>
          </p:cNvGrpSpPr>
          <p:nvPr/>
        </p:nvGrpSpPr>
        <p:grpSpPr bwMode="auto">
          <a:xfrm>
            <a:off x="6005282" y="2707115"/>
            <a:ext cx="908436" cy="493712"/>
            <a:chOff x="919925" y="1879600"/>
            <a:chExt cx="896175" cy="609600"/>
          </a:xfrm>
        </p:grpSpPr>
        <p:sp>
          <p:nvSpPr>
            <p:cNvPr id="37" name="Rounded Rectangle 36"/>
            <p:cNvSpPr/>
            <p:nvPr/>
          </p:nvSpPr>
          <p:spPr>
            <a:xfrm>
              <a:off x="919925" y="1917700"/>
              <a:ext cx="756476" cy="571500"/>
            </a:xfrm>
            <a:prstGeom prst="roundRect">
              <a:avLst/>
            </a:prstGeom>
            <a:gradFill flip="none" rotWithShape="1">
              <a:gsLst>
                <a:gs pos="0">
                  <a:srgbClr val="FF66FF">
                    <a:tint val="66000"/>
                    <a:satMod val="160000"/>
                  </a:srgbClr>
                </a:gs>
                <a:gs pos="50000">
                  <a:srgbClr val="FF66FF">
                    <a:tint val="44500"/>
                    <a:satMod val="160000"/>
                  </a:srgbClr>
                </a:gs>
                <a:gs pos="100000">
                  <a:srgbClr val="FF66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8" name="TextBox 139"/>
            <p:cNvSpPr txBox="1">
              <a:spLocks noChangeArrowheads="1"/>
            </p:cNvSpPr>
            <p:nvPr/>
          </p:nvSpPr>
          <p:spPr bwMode="auto">
            <a:xfrm>
              <a:off x="939800" y="1879600"/>
              <a:ext cx="876300" cy="513027"/>
            </a:xfrm>
            <a:prstGeom prst="rect">
              <a:avLst/>
            </a:prstGeom>
            <a:noFill/>
            <a:ln w="9525">
              <a:noFill/>
              <a:miter lim="800000"/>
              <a:headEnd/>
              <a:tailEnd/>
            </a:ln>
          </p:spPr>
          <p:txBody>
            <a:bodyPr>
              <a:spAutoFit/>
            </a:bodyPr>
            <a:lstStyle/>
            <a:p>
              <a:endParaRPr lang="en-US" sz="1050" dirty="0"/>
            </a:p>
            <a:p>
              <a:r>
                <a:rPr lang="en-US" sz="1050" dirty="0" smtClean="0"/>
                <a:t>LAG 1</a:t>
              </a:r>
              <a:endParaRPr lang="en-US" sz="1050" dirty="0"/>
            </a:p>
          </p:txBody>
        </p:sp>
      </p:grpSp>
      <p:cxnSp>
        <p:nvCxnSpPr>
          <p:cNvPr id="39" name="Straight Arrow Connector 38"/>
          <p:cNvCxnSpPr/>
          <p:nvPr/>
        </p:nvCxnSpPr>
        <p:spPr bwMode="auto">
          <a:xfrm>
            <a:off x="4848437" y="4654057"/>
            <a:ext cx="537731" cy="206830"/>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bwMode="auto">
          <a:xfrm>
            <a:off x="3094998" y="3310311"/>
            <a:ext cx="317500" cy="228600"/>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bwMode="auto">
          <a:xfrm flipV="1">
            <a:off x="4673869" y="3429227"/>
            <a:ext cx="396295" cy="261794"/>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ETX-5 Pre-Configuration</a:t>
            </a:r>
            <a:endParaRPr lang="en-US" dirty="0"/>
          </a:p>
        </p:txBody>
      </p:sp>
      <p:sp>
        <p:nvSpPr>
          <p:cNvPr id="5" name="Rectangle 4"/>
          <p:cNvSpPr/>
          <p:nvPr/>
        </p:nvSpPr>
        <p:spPr>
          <a:xfrm>
            <a:off x="72449" y="1013835"/>
            <a:ext cx="2666978" cy="3647152"/>
          </a:xfrm>
          <a:prstGeom prst="rect">
            <a:avLst/>
          </a:prstGeom>
          <a:solidFill>
            <a:schemeClr val="bg1">
              <a:lumMod val="85000"/>
            </a:schemeClr>
          </a:solidFill>
        </p:spPr>
        <p:txBody>
          <a:bodyPr wrap="square">
            <a:spAutoFit/>
          </a:bodyPr>
          <a:lstStyle/>
          <a:p>
            <a:r>
              <a:rPr lang="en-US" sz="1100" dirty="0" smtClean="0"/>
              <a:t>#*******VLAN Configuration**********</a:t>
            </a:r>
            <a:endParaRPr lang="en-US" sz="1100" dirty="0"/>
          </a:p>
          <a:p>
            <a:r>
              <a:rPr lang="en-US" sz="1100" dirty="0"/>
              <a:t>            </a:t>
            </a:r>
            <a:r>
              <a:rPr lang="en-US" sz="1100" dirty="0" err="1"/>
              <a:t>vlan</a:t>
            </a:r>
            <a:r>
              <a:rPr lang="en-US" sz="1100" dirty="0"/>
              <a:t> 4094 </a:t>
            </a:r>
          </a:p>
          <a:p>
            <a:r>
              <a:rPr lang="en-US" sz="1100" dirty="0"/>
              <a:t>                tagged-egress </a:t>
            </a:r>
            <a:r>
              <a:rPr lang="en-US" sz="1100" dirty="0" smtClean="0"/>
              <a:t>3,100</a:t>
            </a:r>
            <a:endParaRPr lang="en-US" sz="1100" dirty="0"/>
          </a:p>
          <a:p>
            <a:r>
              <a:rPr lang="en-US" sz="1100" dirty="0"/>
              <a:t>                maximum-mac-addresses 1024 </a:t>
            </a:r>
          </a:p>
          <a:p>
            <a:r>
              <a:rPr lang="en-US" sz="1100" dirty="0"/>
              <a:t>            </a:t>
            </a:r>
            <a:r>
              <a:rPr lang="en-US" sz="1100" dirty="0" smtClean="0"/>
              <a:t>exit</a:t>
            </a:r>
          </a:p>
          <a:p>
            <a:r>
              <a:rPr lang="en-US" sz="1100" dirty="0" smtClean="0"/>
              <a:t>            </a:t>
            </a:r>
            <a:r>
              <a:rPr lang="en-US" sz="1100" dirty="0" err="1" smtClean="0"/>
              <a:t>vlan</a:t>
            </a:r>
            <a:r>
              <a:rPr lang="en-US" sz="1100" dirty="0" smtClean="0"/>
              <a:t> </a:t>
            </a:r>
            <a:r>
              <a:rPr lang="en-US" sz="1100" dirty="0"/>
              <a:t>999 </a:t>
            </a:r>
          </a:p>
          <a:p>
            <a:pPr lvl="1"/>
            <a:r>
              <a:rPr lang="en-US" sz="1100" dirty="0" smtClean="0"/>
              <a:t>   tagged-egress </a:t>
            </a:r>
            <a:r>
              <a:rPr lang="en-US" sz="1100" dirty="0"/>
              <a:t>1..3</a:t>
            </a:r>
          </a:p>
          <a:p>
            <a:pPr lvl="1"/>
            <a:r>
              <a:rPr lang="en-US" sz="1100" dirty="0" smtClean="0"/>
              <a:t>   maximum-mac-addresses 1024</a:t>
            </a:r>
          </a:p>
          <a:p>
            <a:pPr lvl="1"/>
            <a:r>
              <a:rPr lang="en-US" sz="1100" dirty="0" smtClean="0"/>
              <a:t>exit</a:t>
            </a:r>
            <a:endParaRPr lang="en-US" sz="1100" dirty="0"/>
          </a:p>
          <a:p>
            <a:pPr lvl="1"/>
            <a:r>
              <a:rPr lang="en-US" sz="1100" dirty="0" err="1" smtClean="0"/>
              <a:t>vlan</a:t>
            </a:r>
            <a:r>
              <a:rPr lang="en-US" sz="1100" dirty="0" smtClean="0"/>
              <a:t> </a:t>
            </a:r>
            <a:r>
              <a:rPr lang="en-US" sz="1100" dirty="0"/>
              <a:t>10 </a:t>
            </a:r>
          </a:p>
          <a:p>
            <a:pPr lvl="1"/>
            <a:r>
              <a:rPr lang="en-US" sz="1100" dirty="0"/>
              <a:t>    </a:t>
            </a:r>
            <a:r>
              <a:rPr lang="en-US" sz="1100" dirty="0" smtClean="0"/>
              <a:t>tagged-egress 1</a:t>
            </a:r>
            <a:endParaRPr lang="en-US" sz="1100" dirty="0"/>
          </a:p>
          <a:p>
            <a:pPr lvl="1"/>
            <a:r>
              <a:rPr lang="en-US" sz="1100" dirty="0"/>
              <a:t>    </a:t>
            </a:r>
            <a:r>
              <a:rPr lang="en-US" sz="1100" dirty="0" smtClean="0"/>
              <a:t>maximum-mac-addresses 1024</a:t>
            </a:r>
          </a:p>
          <a:p>
            <a:pPr lvl="1"/>
            <a:r>
              <a:rPr lang="en-US" sz="1100" dirty="0" smtClean="0"/>
              <a:t>exit</a:t>
            </a:r>
          </a:p>
          <a:p>
            <a:pPr lvl="1"/>
            <a:r>
              <a:rPr lang="en-US" sz="1100" dirty="0" err="1" smtClean="0"/>
              <a:t>vlan</a:t>
            </a:r>
            <a:r>
              <a:rPr lang="en-US" sz="1100" dirty="0" smtClean="0"/>
              <a:t> </a:t>
            </a:r>
            <a:r>
              <a:rPr lang="en-US" sz="1100" dirty="0"/>
              <a:t>20 </a:t>
            </a:r>
          </a:p>
          <a:p>
            <a:pPr lvl="1"/>
            <a:r>
              <a:rPr lang="en-US" sz="1100" dirty="0"/>
              <a:t>    </a:t>
            </a:r>
            <a:r>
              <a:rPr lang="en-US" sz="1100" dirty="0" smtClean="0"/>
              <a:t>tagged-egress </a:t>
            </a:r>
            <a:r>
              <a:rPr lang="en-US" sz="1100" dirty="0"/>
              <a:t>2</a:t>
            </a:r>
          </a:p>
          <a:p>
            <a:pPr lvl="1"/>
            <a:r>
              <a:rPr lang="en-US" sz="1100" dirty="0"/>
              <a:t>    </a:t>
            </a:r>
            <a:r>
              <a:rPr lang="en-US" sz="1100" dirty="0" smtClean="0"/>
              <a:t>maximum-mac-addresses 1024</a:t>
            </a:r>
          </a:p>
          <a:p>
            <a:pPr lvl="1"/>
            <a:r>
              <a:rPr lang="en-US" sz="1100" dirty="0" smtClean="0"/>
              <a:t>exit</a:t>
            </a:r>
            <a:endParaRPr lang="en-US" sz="1100" dirty="0"/>
          </a:p>
          <a:p>
            <a:pPr lvl="1"/>
            <a:r>
              <a:rPr lang="en-US" sz="1100" dirty="0" err="1" smtClean="0"/>
              <a:t>vlan</a:t>
            </a:r>
            <a:r>
              <a:rPr lang="en-US" sz="1100" dirty="0" smtClean="0"/>
              <a:t> 777</a:t>
            </a:r>
          </a:p>
          <a:p>
            <a:pPr lvl="1"/>
            <a:r>
              <a:rPr lang="en-US" sz="1100" dirty="0" smtClean="0"/>
              <a:t>exit</a:t>
            </a:r>
            <a:endParaRPr lang="en-US" sz="1100" dirty="0"/>
          </a:p>
          <a:p>
            <a:r>
              <a:rPr lang="en-US" sz="1100" dirty="0"/>
              <a:t>        exit all</a:t>
            </a:r>
          </a:p>
          <a:p>
            <a:r>
              <a:rPr lang="en-US" sz="1100" dirty="0" smtClean="0"/>
              <a:t>#**********************************</a:t>
            </a:r>
          </a:p>
        </p:txBody>
      </p:sp>
      <p:sp>
        <p:nvSpPr>
          <p:cNvPr id="23" name="Rectangle 22"/>
          <p:cNvSpPr/>
          <p:nvPr/>
        </p:nvSpPr>
        <p:spPr>
          <a:xfrm>
            <a:off x="62498" y="4533259"/>
            <a:ext cx="4735475" cy="2292935"/>
          </a:xfrm>
          <a:prstGeom prst="rect">
            <a:avLst/>
          </a:prstGeom>
          <a:solidFill>
            <a:schemeClr val="bg1">
              <a:lumMod val="85000"/>
            </a:schemeClr>
          </a:solidFill>
        </p:spPr>
        <p:txBody>
          <a:bodyPr wrap="square">
            <a:spAutoFit/>
          </a:bodyPr>
          <a:lstStyle/>
          <a:p>
            <a:r>
              <a:rPr lang="en-US" sz="1100" dirty="0" smtClean="0"/>
              <a:t>#************</a:t>
            </a:r>
            <a:r>
              <a:rPr lang="en-US" sz="1100" dirty="0"/>
              <a:t>Marking Profile Configuration</a:t>
            </a:r>
            <a:r>
              <a:rPr lang="en-US" sz="1100" dirty="0" smtClean="0"/>
              <a:t>*********************</a:t>
            </a:r>
            <a:r>
              <a:rPr lang="en-US" sz="1100" dirty="0"/>
              <a:t>	</a:t>
            </a:r>
          </a:p>
          <a:p>
            <a:r>
              <a:rPr lang="en-US" sz="1100" dirty="0"/>
              <a:t>configure		</a:t>
            </a:r>
          </a:p>
          <a:p>
            <a:r>
              <a:rPr lang="en-US" sz="1100" dirty="0"/>
              <a:t>        </a:t>
            </a:r>
            <a:r>
              <a:rPr lang="en-US" sz="1100" dirty="0" err="1"/>
              <a:t>qos</a:t>
            </a:r>
            <a:r>
              <a:rPr lang="en-US" sz="1100" dirty="0"/>
              <a:t> </a:t>
            </a:r>
          </a:p>
          <a:p>
            <a:r>
              <a:rPr lang="en-US" sz="1100" dirty="0"/>
              <a:t>#           Marking Profile Configuration</a:t>
            </a:r>
          </a:p>
          <a:p>
            <a:r>
              <a:rPr lang="en-US" sz="1100" dirty="0"/>
              <a:t>            marking-profile "markp0" color-aware green-yellow </a:t>
            </a:r>
            <a:r>
              <a:rPr lang="en-US" sz="1100" dirty="0" err="1"/>
              <a:t>dei</a:t>
            </a:r>
            <a:r>
              <a:rPr lang="en-US" sz="1100" dirty="0"/>
              <a:t> mapping </a:t>
            </a:r>
          </a:p>
          <a:p>
            <a:r>
              <a:rPr lang="en-US" sz="1100" dirty="0"/>
              <a:t>                mark 0..7 green to 0 </a:t>
            </a:r>
            <a:r>
              <a:rPr lang="en-US" sz="1100" dirty="0" err="1"/>
              <a:t>dei</a:t>
            </a:r>
            <a:r>
              <a:rPr lang="en-US" sz="1100" dirty="0"/>
              <a:t> green </a:t>
            </a:r>
          </a:p>
          <a:p>
            <a:r>
              <a:rPr lang="en-US" sz="1100" dirty="0"/>
              <a:t>                mark 0..7 yellow to 0 </a:t>
            </a:r>
            <a:r>
              <a:rPr lang="en-US" sz="1100" dirty="0" err="1"/>
              <a:t>dei</a:t>
            </a:r>
            <a:r>
              <a:rPr lang="en-US" sz="1100" dirty="0"/>
              <a:t> green </a:t>
            </a:r>
          </a:p>
          <a:p>
            <a:r>
              <a:rPr lang="en-US" sz="1100" dirty="0"/>
              <a:t>           </a:t>
            </a:r>
            <a:r>
              <a:rPr lang="en-US" sz="1100" dirty="0" smtClean="0"/>
              <a:t> exit		</a:t>
            </a:r>
          </a:p>
          <a:p>
            <a:r>
              <a:rPr lang="en-US" sz="1100" dirty="0"/>
              <a:t>	</a:t>
            </a:r>
            <a:r>
              <a:rPr lang="en-US" sz="1100" dirty="0" smtClean="0"/>
              <a:t>cos-map-profile "</a:t>
            </a:r>
            <a:r>
              <a:rPr lang="en-US" sz="1100" dirty="0" err="1" smtClean="0"/>
              <a:t>cos_map</a:t>
            </a:r>
            <a:r>
              <a:rPr lang="en-US" sz="1100" dirty="0" smtClean="0"/>
              <a:t>" classification p-bit </a:t>
            </a:r>
          </a:p>
          <a:p>
            <a:r>
              <a:rPr lang="en-US" sz="1100" dirty="0" smtClean="0"/>
              <a:t>            exit</a:t>
            </a:r>
          </a:p>
          <a:p>
            <a:r>
              <a:rPr lang="en-US" sz="1100" dirty="0" smtClean="0"/>
              <a:t>exit all</a:t>
            </a:r>
            <a:endParaRPr lang="en-US" sz="1100" dirty="0"/>
          </a:p>
          <a:p>
            <a:r>
              <a:rPr lang="en-US" sz="1100" dirty="0" smtClean="0"/>
              <a:t>#**********************************************************</a:t>
            </a:r>
          </a:p>
        </p:txBody>
      </p:sp>
    </p:spTree>
    <p:extLst>
      <p:ext uri="{BB962C8B-B14F-4D97-AF65-F5344CB8AC3E}">
        <p14:creationId xmlns:p14="http://schemas.microsoft.com/office/powerpoint/2010/main" xmlns="" val="1780958880"/>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ETX-5 Pre-Configuration</a:t>
            </a:r>
            <a:endParaRPr lang="en-US" dirty="0"/>
          </a:p>
        </p:txBody>
      </p:sp>
      <p:sp>
        <p:nvSpPr>
          <p:cNvPr id="32" name="Rectangle 31"/>
          <p:cNvSpPr/>
          <p:nvPr/>
        </p:nvSpPr>
        <p:spPr>
          <a:xfrm>
            <a:off x="165001" y="1183012"/>
            <a:ext cx="4069648" cy="5170646"/>
          </a:xfrm>
          <a:prstGeom prst="rect">
            <a:avLst/>
          </a:prstGeom>
          <a:solidFill>
            <a:schemeClr val="bg1">
              <a:lumMod val="85000"/>
            </a:schemeClr>
          </a:solidFill>
        </p:spPr>
        <p:txBody>
          <a:bodyPr wrap="square">
            <a:spAutoFit/>
          </a:bodyPr>
          <a:lstStyle/>
          <a:p>
            <a:r>
              <a:rPr lang="en-US" sz="1100" dirty="0"/>
              <a:t>#********ETX-5300*********</a:t>
            </a:r>
            <a:endParaRPr lang="he-IL" sz="1100" dirty="0"/>
          </a:p>
          <a:p>
            <a:r>
              <a:rPr lang="en-US" sz="1100" dirty="0" smtClean="0"/>
              <a:t>#***********</a:t>
            </a:r>
            <a:r>
              <a:rPr lang="en-US" sz="1100" dirty="0"/>
              <a:t>Classifier Profile Configuration</a:t>
            </a:r>
            <a:r>
              <a:rPr lang="en-US" sz="1100" dirty="0" smtClean="0"/>
              <a:t>***************</a:t>
            </a:r>
            <a:r>
              <a:rPr lang="en-US" sz="1100" dirty="0"/>
              <a:t>		</a:t>
            </a:r>
          </a:p>
          <a:p>
            <a:endParaRPr lang="en-US" sz="1100" dirty="0"/>
          </a:p>
          <a:p>
            <a:r>
              <a:rPr lang="en-US" sz="1100" dirty="0"/>
              <a:t>configure		</a:t>
            </a:r>
          </a:p>
          <a:p>
            <a:r>
              <a:rPr lang="en-US" sz="1100" dirty="0"/>
              <a:t>#       Flows Configuration</a:t>
            </a:r>
          </a:p>
          <a:p>
            <a:r>
              <a:rPr lang="en-US" sz="1100" dirty="0"/>
              <a:t>        flows </a:t>
            </a:r>
          </a:p>
          <a:p>
            <a:r>
              <a:rPr lang="en-US" sz="1100" dirty="0"/>
              <a:t>#           Classifier Profile Configuration</a:t>
            </a:r>
          </a:p>
          <a:p>
            <a:r>
              <a:rPr lang="en-US" sz="1100" dirty="0"/>
              <a:t>            classifier-profile "</a:t>
            </a:r>
            <a:r>
              <a:rPr lang="en-US" sz="1100" dirty="0" err="1"/>
              <a:t>classall</a:t>
            </a:r>
            <a:r>
              <a:rPr lang="en-US" sz="1100" dirty="0"/>
              <a:t>" match-any </a:t>
            </a:r>
          </a:p>
          <a:p>
            <a:r>
              <a:rPr lang="en-US" sz="1100" dirty="0"/>
              <a:t>                match all </a:t>
            </a:r>
          </a:p>
          <a:p>
            <a:r>
              <a:rPr lang="en-US" sz="1100" dirty="0"/>
              <a:t>            exit</a:t>
            </a:r>
          </a:p>
          <a:p>
            <a:r>
              <a:rPr lang="en-US" sz="1100" dirty="0"/>
              <a:t>            classifier-profile "mng_4094" match-any </a:t>
            </a:r>
          </a:p>
          <a:p>
            <a:r>
              <a:rPr lang="en-US" sz="1100" dirty="0"/>
              <a:t>                match </a:t>
            </a:r>
            <a:r>
              <a:rPr lang="en-US" sz="1100" dirty="0" err="1"/>
              <a:t>vlan</a:t>
            </a:r>
            <a:r>
              <a:rPr lang="en-US" sz="1100" dirty="0"/>
              <a:t> 4094</a:t>
            </a:r>
          </a:p>
          <a:p>
            <a:r>
              <a:rPr lang="en-US" sz="1100" dirty="0"/>
              <a:t>            </a:t>
            </a:r>
            <a:r>
              <a:rPr lang="en-US" sz="1100" dirty="0" smtClean="0"/>
              <a:t>exit</a:t>
            </a:r>
          </a:p>
          <a:p>
            <a:r>
              <a:rPr lang="en-US" sz="1100" dirty="0" smtClean="0"/>
              <a:t>            classifier-profile </a:t>
            </a:r>
            <a:r>
              <a:rPr lang="en-US" sz="1100" dirty="0"/>
              <a:t>"VF_mng_999" match-any </a:t>
            </a:r>
          </a:p>
          <a:p>
            <a:pPr lvl="1"/>
            <a:r>
              <a:rPr lang="en-US" sz="1100" dirty="0"/>
              <a:t>match </a:t>
            </a:r>
            <a:r>
              <a:rPr lang="en-US" sz="1100" dirty="0" err="1"/>
              <a:t>vlan</a:t>
            </a:r>
            <a:r>
              <a:rPr lang="en-US" sz="1100" dirty="0"/>
              <a:t> </a:t>
            </a:r>
            <a:r>
              <a:rPr lang="en-US" sz="1100" dirty="0" smtClean="0"/>
              <a:t>999</a:t>
            </a:r>
          </a:p>
          <a:p>
            <a:r>
              <a:rPr lang="en-US" sz="1100" dirty="0" smtClean="0"/>
              <a:t>            exit</a:t>
            </a:r>
            <a:endParaRPr lang="en-US" sz="1100" dirty="0"/>
          </a:p>
          <a:p>
            <a:r>
              <a:rPr lang="en-US" sz="1100" dirty="0"/>
              <a:t>            classifier-profile "untagged" match-any </a:t>
            </a:r>
          </a:p>
          <a:p>
            <a:r>
              <a:rPr lang="en-US" sz="1100" dirty="0"/>
              <a:t>                match untagged </a:t>
            </a:r>
          </a:p>
          <a:p>
            <a:r>
              <a:rPr lang="en-US" sz="1100" dirty="0"/>
              <a:t>            exit</a:t>
            </a:r>
          </a:p>
          <a:p>
            <a:r>
              <a:rPr lang="en-US" sz="1100" dirty="0"/>
              <a:t>            classifier-profile "v_raps_777" match-any </a:t>
            </a:r>
          </a:p>
          <a:p>
            <a:r>
              <a:rPr lang="en-US" sz="1100" dirty="0"/>
              <a:t>                match </a:t>
            </a:r>
            <a:r>
              <a:rPr lang="en-US" sz="1100" dirty="0" err="1"/>
              <a:t>vlan</a:t>
            </a:r>
            <a:r>
              <a:rPr lang="en-US" sz="1100" dirty="0"/>
              <a:t> 777 </a:t>
            </a:r>
          </a:p>
          <a:p>
            <a:r>
              <a:rPr lang="en-US" sz="1100" dirty="0"/>
              <a:t>            </a:t>
            </a:r>
            <a:r>
              <a:rPr lang="en-US" sz="1100" dirty="0" smtClean="0"/>
              <a:t>exit</a:t>
            </a:r>
          </a:p>
          <a:p>
            <a:r>
              <a:rPr lang="en-US" sz="1100" dirty="0"/>
              <a:t> </a:t>
            </a:r>
            <a:r>
              <a:rPr lang="en-US" sz="1100" dirty="0" smtClean="0"/>
              <a:t>          classifier-profile </a:t>
            </a:r>
            <a:r>
              <a:rPr lang="en-US" sz="1100" dirty="0"/>
              <a:t>"v_10_OAM" match-any </a:t>
            </a:r>
          </a:p>
          <a:p>
            <a:pPr lvl="1"/>
            <a:r>
              <a:rPr lang="en-US" sz="1100" dirty="0" smtClean="0"/>
              <a:t>match </a:t>
            </a:r>
            <a:r>
              <a:rPr lang="en-US" sz="1100" dirty="0" err="1"/>
              <a:t>vlan</a:t>
            </a:r>
            <a:r>
              <a:rPr lang="en-US" sz="1100" dirty="0"/>
              <a:t> 10 </a:t>
            </a:r>
          </a:p>
          <a:p>
            <a:r>
              <a:rPr lang="en-US" sz="1100" dirty="0"/>
              <a:t>            </a:t>
            </a:r>
            <a:r>
              <a:rPr lang="en-US" sz="1100" dirty="0" smtClean="0"/>
              <a:t>exit</a:t>
            </a:r>
          </a:p>
          <a:p>
            <a:r>
              <a:rPr lang="en-US" sz="1100" dirty="0"/>
              <a:t> </a:t>
            </a:r>
            <a:r>
              <a:rPr lang="en-US" sz="1100" dirty="0" smtClean="0"/>
              <a:t>           classifier-profile </a:t>
            </a:r>
            <a:r>
              <a:rPr lang="en-US" sz="1100" dirty="0"/>
              <a:t>"v_20_OAM" match-any </a:t>
            </a:r>
          </a:p>
          <a:p>
            <a:pPr lvl="1"/>
            <a:r>
              <a:rPr lang="en-US" sz="1100" dirty="0" smtClean="0"/>
              <a:t>match </a:t>
            </a:r>
            <a:r>
              <a:rPr lang="en-US" sz="1100" dirty="0" err="1"/>
              <a:t>vlan</a:t>
            </a:r>
            <a:r>
              <a:rPr lang="en-US" sz="1100" dirty="0"/>
              <a:t> 20 </a:t>
            </a:r>
          </a:p>
          <a:p>
            <a:r>
              <a:rPr lang="en-US" sz="1100" dirty="0"/>
              <a:t>            exit</a:t>
            </a:r>
          </a:p>
          <a:p>
            <a:r>
              <a:rPr lang="en-US" sz="1100" dirty="0" smtClean="0"/>
              <a:t>exit </a:t>
            </a:r>
            <a:r>
              <a:rPr lang="en-US" sz="1100" dirty="0"/>
              <a:t>all</a:t>
            </a:r>
          </a:p>
        </p:txBody>
      </p:sp>
      <p:sp>
        <p:nvSpPr>
          <p:cNvPr id="8" name="Text Box 660"/>
          <p:cNvSpPr txBox="1">
            <a:spLocks noChangeArrowheads="1"/>
          </p:cNvSpPr>
          <p:nvPr/>
        </p:nvSpPr>
        <p:spPr bwMode="auto">
          <a:xfrm>
            <a:off x="3815875" y="2473201"/>
            <a:ext cx="640744" cy="195838"/>
          </a:xfrm>
          <a:prstGeom prst="trapezoid">
            <a:avLst/>
          </a:prstGeom>
          <a:solidFill>
            <a:srgbClr val="FF9900"/>
          </a:solidFill>
          <a:ln w="19050" algn="ctr">
            <a:solidFill>
              <a:schemeClr val="tx1"/>
            </a:solidFill>
            <a:miter lim="800000"/>
            <a:headEnd/>
            <a:tailEnd/>
          </a:ln>
          <a:effectLst/>
        </p:spPr>
        <p:txBody>
          <a:bodyPr lIns="0" rIns="0" anchor="ctr">
            <a:noAutofit/>
          </a:bodyPr>
          <a:lstStyle/>
          <a:p>
            <a:pPr algn="ctr">
              <a:spcBef>
                <a:spcPct val="50000"/>
              </a:spcBef>
            </a:pPr>
            <a:r>
              <a:rPr lang="en-US" sz="1400" b="1" dirty="0" smtClean="0">
                <a:latin typeface="Arial Narrow" pitchFamily="34" charset="0"/>
              </a:rPr>
              <a:t>all</a:t>
            </a:r>
            <a:endParaRPr lang="en-US" sz="1400" b="1" dirty="0">
              <a:latin typeface="Arial Narrow" pitchFamily="34" charset="0"/>
            </a:endParaRPr>
          </a:p>
        </p:txBody>
      </p:sp>
      <p:sp>
        <p:nvSpPr>
          <p:cNvPr id="9" name="Text Box 660"/>
          <p:cNvSpPr txBox="1">
            <a:spLocks noChangeArrowheads="1"/>
          </p:cNvSpPr>
          <p:nvPr/>
        </p:nvSpPr>
        <p:spPr bwMode="auto">
          <a:xfrm>
            <a:off x="3815875" y="3026573"/>
            <a:ext cx="640744" cy="195838"/>
          </a:xfrm>
          <a:prstGeom prst="trapezoid">
            <a:avLst/>
          </a:prstGeom>
          <a:solidFill>
            <a:srgbClr val="FF9900"/>
          </a:solidFill>
          <a:ln w="19050" algn="ctr">
            <a:solidFill>
              <a:schemeClr val="tx1"/>
            </a:solidFill>
            <a:miter lim="800000"/>
            <a:headEnd/>
            <a:tailEnd/>
          </a:ln>
          <a:effectLst/>
        </p:spPr>
        <p:txBody>
          <a:bodyPr lIns="0" rIns="0" anchor="ctr">
            <a:noAutofit/>
          </a:bodyPr>
          <a:lstStyle/>
          <a:p>
            <a:pPr algn="ctr">
              <a:spcBef>
                <a:spcPct val="50000"/>
              </a:spcBef>
            </a:pPr>
            <a:r>
              <a:rPr lang="en-US" sz="1400" b="1" dirty="0" smtClean="0">
                <a:latin typeface="Arial Narrow" pitchFamily="34" charset="0"/>
              </a:rPr>
              <a:t>v4094</a:t>
            </a:r>
            <a:endParaRPr lang="en-US" sz="1400" b="1" dirty="0">
              <a:latin typeface="Arial Narrow" pitchFamily="34" charset="0"/>
            </a:endParaRPr>
          </a:p>
        </p:txBody>
      </p:sp>
      <p:sp>
        <p:nvSpPr>
          <p:cNvPr id="10" name="Text Box 660"/>
          <p:cNvSpPr txBox="1">
            <a:spLocks noChangeArrowheads="1"/>
          </p:cNvSpPr>
          <p:nvPr/>
        </p:nvSpPr>
        <p:spPr bwMode="auto">
          <a:xfrm>
            <a:off x="3815875" y="5240061"/>
            <a:ext cx="640744" cy="195838"/>
          </a:xfrm>
          <a:prstGeom prst="trapezoid">
            <a:avLst/>
          </a:prstGeom>
          <a:solidFill>
            <a:srgbClr val="FF9900"/>
          </a:solidFill>
          <a:ln w="19050" algn="ctr">
            <a:solidFill>
              <a:schemeClr val="tx1"/>
            </a:solidFill>
            <a:miter lim="800000"/>
            <a:headEnd/>
            <a:tailEnd/>
          </a:ln>
          <a:effectLst/>
        </p:spPr>
        <p:txBody>
          <a:bodyPr lIns="0" rIns="0" anchor="ctr">
            <a:noAutofit/>
          </a:bodyPr>
          <a:lstStyle/>
          <a:p>
            <a:pPr algn="ctr">
              <a:spcBef>
                <a:spcPct val="50000"/>
              </a:spcBef>
            </a:pPr>
            <a:r>
              <a:rPr lang="en-US" sz="1400" b="1" dirty="0" smtClean="0">
                <a:latin typeface="Arial Narrow" pitchFamily="34" charset="0"/>
              </a:rPr>
              <a:t>v10</a:t>
            </a:r>
            <a:endParaRPr lang="en-US" sz="1400" b="1" dirty="0">
              <a:latin typeface="Arial Narrow" pitchFamily="34" charset="0"/>
            </a:endParaRPr>
          </a:p>
        </p:txBody>
      </p:sp>
      <p:sp>
        <p:nvSpPr>
          <p:cNvPr id="11" name="Text Box 660"/>
          <p:cNvSpPr txBox="1">
            <a:spLocks noChangeArrowheads="1"/>
          </p:cNvSpPr>
          <p:nvPr/>
        </p:nvSpPr>
        <p:spPr bwMode="auto">
          <a:xfrm>
            <a:off x="3815875" y="5793432"/>
            <a:ext cx="640744" cy="195838"/>
          </a:xfrm>
          <a:prstGeom prst="trapezoid">
            <a:avLst/>
          </a:prstGeom>
          <a:solidFill>
            <a:srgbClr val="FF9900"/>
          </a:solidFill>
          <a:ln w="19050" algn="ctr">
            <a:solidFill>
              <a:schemeClr val="tx1"/>
            </a:solidFill>
            <a:miter lim="800000"/>
            <a:headEnd/>
            <a:tailEnd/>
          </a:ln>
          <a:effectLst/>
        </p:spPr>
        <p:txBody>
          <a:bodyPr lIns="0" rIns="0" anchor="ctr">
            <a:noAutofit/>
          </a:bodyPr>
          <a:lstStyle/>
          <a:p>
            <a:pPr algn="ctr">
              <a:spcBef>
                <a:spcPct val="50000"/>
              </a:spcBef>
            </a:pPr>
            <a:r>
              <a:rPr lang="en-US" sz="1400" b="1" dirty="0" smtClean="0">
                <a:latin typeface="Arial Narrow" pitchFamily="34" charset="0"/>
              </a:rPr>
              <a:t>v20</a:t>
            </a:r>
            <a:endParaRPr lang="en-US" sz="1400" b="1" dirty="0">
              <a:latin typeface="Arial Narrow" pitchFamily="34" charset="0"/>
            </a:endParaRPr>
          </a:p>
        </p:txBody>
      </p:sp>
      <p:sp>
        <p:nvSpPr>
          <p:cNvPr id="12" name="Text Box 660"/>
          <p:cNvSpPr txBox="1">
            <a:spLocks noChangeArrowheads="1"/>
          </p:cNvSpPr>
          <p:nvPr/>
        </p:nvSpPr>
        <p:spPr bwMode="auto">
          <a:xfrm>
            <a:off x="3815875" y="4133317"/>
            <a:ext cx="640744" cy="195838"/>
          </a:xfrm>
          <a:prstGeom prst="trapezoid">
            <a:avLst/>
          </a:prstGeom>
          <a:solidFill>
            <a:srgbClr val="FF9900"/>
          </a:solidFill>
          <a:ln w="19050" algn="ctr">
            <a:solidFill>
              <a:schemeClr val="tx1"/>
            </a:solidFill>
            <a:miter lim="800000"/>
            <a:headEnd/>
            <a:tailEnd/>
          </a:ln>
          <a:effectLst/>
        </p:spPr>
        <p:txBody>
          <a:bodyPr lIns="0" rIns="0" anchor="ctr">
            <a:noAutofit/>
          </a:bodyPr>
          <a:lstStyle/>
          <a:p>
            <a:pPr algn="ctr">
              <a:spcBef>
                <a:spcPct val="50000"/>
              </a:spcBef>
            </a:pPr>
            <a:r>
              <a:rPr lang="en-US" sz="1400" b="1" dirty="0" err="1" smtClean="0">
                <a:latin typeface="Arial Narrow" pitchFamily="34" charset="0"/>
              </a:rPr>
              <a:t>unt</a:t>
            </a:r>
            <a:endParaRPr lang="en-US" sz="1400" b="1" dirty="0">
              <a:latin typeface="Arial Narrow" pitchFamily="34" charset="0"/>
            </a:endParaRPr>
          </a:p>
        </p:txBody>
      </p:sp>
      <p:sp>
        <p:nvSpPr>
          <p:cNvPr id="13" name="Text Box 660"/>
          <p:cNvSpPr txBox="1">
            <a:spLocks noChangeArrowheads="1"/>
          </p:cNvSpPr>
          <p:nvPr/>
        </p:nvSpPr>
        <p:spPr bwMode="auto">
          <a:xfrm>
            <a:off x="3815875" y="4686689"/>
            <a:ext cx="640744" cy="195838"/>
          </a:xfrm>
          <a:prstGeom prst="trapezoid">
            <a:avLst/>
          </a:prstGeom>
          <a:solidFill>
            <a:srgbClr val="FF9900"/>
          </a:solidFill>
          <a:ln w="19050" algn="ctr">
            <a:solidFill>
              <a:schemeClr val="tx1"/>
            </a:solidFill>
            <a:miter lim="800000"/>
            <a:headEnd/>
            <a:tailEnd/>
          </a:ln>
          <a:effectLst/>
        </p:spPr>
        <p:txBody>
          <a:bodyPr lIns="0" rIns="0" anchor="ctr">
            <a:noAutofit/>
          </a:bodyPr>
          <a:lstStyle/>
          <a:p>
            <a:pPr algn="ctr">
              <a:spcBef>
                <a:spcPct val="50000"/>
              </a:spcBef>
            </a:pPr>
            <a:r>
              <a:rPr lang="en-US" sz="1400" b="1" dirty="0" smtClean="0">
                <a:latin typeface="Arial Narrow" pitchFamily="34" charset="0"/>
              </a:rPr>
              <a:t>v777</a:t>
            </a:r>
            <a:endParaRPr lang="en-US" sz="1400" b="1" dirty="0">
              <a:latin typeface="Arial Narrow" pitchFamily="34" charset="0"/>
            </a:endParaRPr>
          </a:p>
        </p:txBody>
      </p:sp>
      <p:sp>
        <p:nvSpPr>
          <p:cNvPr id="14" name="Text Box 660"/>
          <p:cNvSpPr txBox="1">
            <a:spLocks noChangeArrowheads="1"/>
          </p:cNvSpPr>
          <p:nvPr/>
        </p:nvSpPr>
        <p:spPr bwMode="auto">
          <a:xfrm>
            <a:off x="3815875" y="3579945"/>
            <a:ext cx="640744" cy="195838"/>
          </a:xfrm>
          <a:prstGeom prst="trapezoid">
            <a:avLst/>
          </a:prstGeom>
          <a:solidFill>
            <a:srgbClr val="FF9900"/>
          </a:solidFill>
          <a:ln w="19050" algn="ctr">
            <a:solidFill>
              <a:schemeClr val="tx1"/>
            </a:solidFill>
            <a:miter lim="800000"/>
            <a:headEnd/>
            <a:tailEnd/>
          </a:ln>
          <a:effectLst/>
        </p:spPr>
        <p:txBody>
          <a:bodyPr lIns="0" rIns="0" anchor="ctr">
            <a:noAutofit/>
          </a:bodyPr>
          <a:lstStyle/>
          <a:p>
            <a:pPr algn="ctr">
              <a:spcBef>
                <a:spcPct val="50000"/>
              </a:spcBef>
            </a:pPr>
            <a:r>
              <a:rPr lang="en-US" sz="1400" b="1" dirty="0" smtClean="0">
                <a:latin typeface="Arial Narrow" pitchFamily="34" charset="0"/>
              </a:rPr>
              <a:t>v999</a:t>
            </a:r>
            <a:endParaRPr lang="en-US" sz="1400" b="1" dirty="0">
              <a:latin typeface="Arial Narrow" pitchFamily="34" charset="0"/>
            </a:endParaRPr>
          </a:p>
        </p:txBody>
      </p:sp>
    </p:spTree>
    <p:extLst>
      <p:ext uri="{BB962C8B-B14F-4D97-AF65-F5344CB8AC3E}">
        <p14:creationId xmlns:p14="http://schemas.microsoft.com/office/powerpoint/2010/main" xmlns="" val="147446836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Applications Overview</a:t>
            </a:r>
            <a:br>
              <a:rPr lang="en-US" dirty="0" smtClean="0"/>
            </a:br>
            <a:r>
              <a:rPr lang="en-US" sz="2000" dirty="0" smtClean="0"/>
              <a:t>as presented in the LOB Application Diagram</a:t>
            </a:r>
            <a:endParaRPr lang="en-US" sz="4800" dirty="0"/>
          </a:p>
        </p:txBody>
      </p:sp>
    </p:spTree>
    <p:extLst>
      <p:ext uri="{BB962C8B-B14F-4D97-AF65-F5344CB8AC3E}">
        <p14:creationId xmlns:p14="http://schemas.microsoft.com/office/powerpoint/2010/main" xmlns="" val="2166816937"/>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Title 68"/>
          <p:cNvSpPr>
            <a:spLocks noGrp="1"/>
          </p:cNvSpPr>
          <p:nvPr>
            <p:ph type="title"/>
          </p:nvPr>
        </p:nvSpPr>
        <p:spPr>
          <a:xfrm>
            <a:off x="3213598" y="206242"/>
            <a:ext cx="4647325" cy="787226"/>
          </a:xfrm>
        </p:spPr>
        <p:txBody>
          <a:bodyPr/>
          <a:lstStyle/>
          <a:p>
            <a:r>
              <a:rPr lang="en-US" dirty="0" smtClean="0"/>
              <a:t>Management Configuration</a:t>
            </a:r>
            <a:endParaRPr lang="en-US" dirty="0"/>
          </a:p>
        </p:txBody>
      </p:sp>
      <p:sp>
        <p:nvSpPr>
          <p:cNvPr id="4" name="Rectangle 3"/>
          <p:cNvSpPr/>
          <p:nvPr/>
        </p:nvSpPr>
        <p:spPr>
          <a:xfrm>
            <a:off x="14180" y="171001"/>
            <a:ext cx="2855627" cy="6524863"/>
          </a:xfrm>
          <a:prstGeom prst="rect">
            <a:avLst/>
          </a:prstGeom>
          <a:solidFill>
            <a:schemeClr val="bg1">
              <a:lumMod val="85000"/>
            </a:schemeClr>
          </a:solidFill>
        </p:spPr>
        <p:txBody>
          <a:bodyPr wrap="square">
            <a:spAutoFit/>
          </a:bodyPr>
          <a:lstStyle/>
          <a:p>
            <a:r>
              <a:rPr lang="en-US" sz="1100" dirty="0"/>
              <a:t>#********ETX-5300*********</a:t>
            </a:r>
            <a:endParaRPr lang="he-IL" sz="1100" dirty="0"/>
          </a:p>
          <a:p>
            <a:r>
              <a:rPr lang="en-US" sz="1100" dirty="0" smtClean="0"/>
              <a:t>#*******   </a:t>
            </a:r>
            <a:r>
              <a:rPr lang="en-US" sz="1100" dirty="0"/>
              <a:t>MNG Flows   </a:t>
            </a:r>
            <a:r>
              <a:rPr lang="en-US" sz="1100" dirty="0" smtClean="0"/>
              <a:t>******************</a:t>
            </a:r>
            <a:endParaRPr lang="en-US" sz="1100" dirty="0"/>
          </a:p>
          <a:p>
            <a:endParaRPr lang="en-US" sz="1100" dirty="0" smtClean="0"/>
          </a:p>
          <a:p>
            <a:r>
              <a:rPr lang="en-US" sz="1100" dirty="0" smtClean="0"/>
              <a:t>flow </a:t>
            </a:r>
            <a:r>
              <a:rPr lang="en-US" sz="1100" dirty="0"/>
              <a:t>"</a:t>
            </a:r>
            <a:r>
              <a:rPr lang="en-US" sz="1100" dirty="0" smtClean="0"/>
              <a:t>svi100_svi99_v4094</a:t>
            </a:r>
            <a:r>
              <a:rPr lang="en-US" sz="1100" dirty="0"/>
              <a:t>" </a:t>
            </a:r>
          </a:p>
          <a:p>
            <a:r>
              <a:rPr lang="en-US" sz="1100" dirty="0"/>
              <a:t>                classifier "mng_4094" </a:t>
            </a:r>
          </a:p>
          <a:p>
            <a:r>
              <a:rPr lang="en-US" sz="1100" dirty="0"/>
              <a:t>                ingress-color green </a:t>
            </a:r>
          </a:p>
          <a:p>
            <a:r>
              <a:rPr lang="en-US" sz="1100" dirty="0"/>
              <a:t>                cos-mapping fixed 0 </a:t>
            </a:r>
          </a:p>
          <a:p>
            <a:r>
              <a:rPr lang="en-US" sz="1100" dirty="0"/>
              <a:t>                no policer </a:t>
            </a:r>
          </a:p>
          <a:p>
            <a:r>
              <a:rPr lang="en-US" sz="1100" dirty="0"/>
              <a:t>                mark all </a:t>
            </a:r>
          </a:p>
          <a:p>
            <a:r>
              <a:rPr lang="en-US" sz="1100" dirty="0"/>
              <a:t>                    no marking-profile </a:t>
            </a:r>
          </a:p>
          <a:p>
            <a:r>
              <a:rPr lang="en-US" sz="1100" dirty="0"/>
              <a:t>                    no inner-marking-profile </a:t>
            </a:r>
          </a:p>
          <a:p>
            <a:r>
              <a:rPr lang="en-US" sz="1100" dirty="0"/>
              <a:t>                exit</a:t>
            </a:r>
          </a:p>
          <a:p>
            <a:r>
              <a:rPr lang="en-US" sz="1100" dirty="0"/>
              <a:t>                </a:t>
            </a:r>
            <a:r>
              <a:rPr lang="en-US" sz="1100" dirty="0" err="1"/>
              <a:t>vlan</a:t>
            </a:r>
            <a:r>
              <a:rPr lang="en-US" sz="1100" dirty="0"/>
              <a:t>-tag pop </a:t>
            </a:r>
            <a:r>
              <a:rPr lang="en-US" sz="1100" dirty="0" err="1"/>
              <a:t>vlan</a:t>
            </a:r>
            <a:r>
              <a:rPr lang="en-US" sz="1100" dirty="0"/>
              <a:t> </a:t>
            </a:r>
          </a:p>
          <a:p>
            <a:r>
              <a:rPr lang="en-US" sz="1100" dirty="0"/>
              <a:t>                no l2cp </a:t>
            </a:r>
          </a:p>
          <a:p>
            <a:r>
              <a:rPr lang="en-US" sz="1100" dirty="0"/>
              <a:t>                ingress-port </a:t>
            </a:r>
            <a:r>
              <a:rPr lang="en-US" sz="1100" dirty="0" err="1"/>
              <a:t>svi</a:t>
            </a:r>
            <a:r>
              <a:rPr lang="en-US" sz="1100" dirty="0"/>
              <a:t> </a:t>
            </a:r>
            <a:r>
              <a:rPr lang="en-US" sz="1100" dirty="0" smtClean="0"/>
              <a:t>100 </a:t>
            </a:r>
            <a:endParaRPr lang="en-US" sz="1100" dirty="0"/>
          </a:p>
          <a:p>
            <a:r>
              <a:rPr lang="en-US" sz="1100" dirty="0"/>
              <a:t>                egress-port </a:t>
            </a:r>
            <a:r>
              <a:rPr lang="en-US" sz="1100" dirty="0" err="1"/>
              <a:t>svi</a:t>
            </a:r>
            <a:r>
              <a:rPr lang="en-US" sz="1100" dirty="0"/>
              <a:t> 99 </a:t>
            </a:r>
          </a:p>
          <a:p>
            <a:r>
              <a:rPr lang="en-US" sz="1100" dirty="0"/>
              <a:t>                no shutdown </a:t>
            </a:r>
          </a:p>
          <a:p>
            <a:r>
              <a:rPr lang="en-US" sz="1100" dirty="0"/>
              <a:t>            exit</a:t>
            </a:r>
          </a:p>
          <a:p>
            <a:r>
              <a:rPr lang="en-US" sz="1100" dirty="0"/>
              <a:t>           </a:t>
            </a:r>
            <a:endParaRPr lang="en-US" sz="1100" dirty="0" smtClean="0"/>
          </a:p>
          <a:p>
            <a:endParaRPr lang="en-US" sz="1100" dirty="0" smtClean="0"/>
          </a:p>
          <a:p>
            <a:r>
              <a:rPr lang="en-US" sz="1100" dirty="0" smtClean="0"/>
              <a:t> </a:t>
            </a:r>
            <a:r>
              <a:rPr lang="en-US" sz="1100" dirty="0"/>
              <a:t>flow "</a:t>
            </a:r>
            <a:r>
              <a:rPr lang="en-US" sz="1100" dirty="0" smtClean="0"/>
              <a:t>svi99_svi100_v4094</a:t>
            </a:r>
            <a:r>
              <a:rPr lang="en-US" sz="1100" dirty="0"/>
              <a:t>" </a:t>
            </a:r>
          </a:p>
          <a:p>
            <a:r>
              <a:rPr lang="en-US" sz="1100" dirty="0"/>
              <a:t>                classifier "</a:t>
            </a:r>
            <a:r>
              <a:rPr lang="en-US" sz="1100" dirty="0" err="1"/>
              <a:t>classall</a:t>
            </a:r>
            <a:r>
              <a:rPr lang="en-US" sz="1100" dirty="0"/>
              <a:t>" </a:t>
            </a:r>
          </a:p>
          <a:p>
            <a:r>
              <a:rPr lang="en-US" sz="1100" dirty="0"/>
              <a:t>                ingress-color green </a:t>
            </a:r>
          </a:p>
          <a:p>
            <a:r>
              <a:rPr lang="en-US" sz="1100" dirty="0"/>
              <a:t>                cos-mapping fixed 0 </a:t>
            </a:r>
          </a:p>
          <a:p>
            <a:r>
              <a:rPr lang="en-US" sz="1100" dirty="0"/>
              <a:t>                no policer </a:t>
            </a:r>
          </a:p>
          <a:p>
            <a:r>
              <a:rPr lang="en-US" sz="1100" dirty="0"/>
              <a:t>                mark all </a:t>
            </a:r>
          </a:p>
          <a:p>
            <a:r>
              <a:rPr lang="en-US" sz="1100" dirty="0"/>
              <a:t>                    no marking-profile </a:t>
            </a:r>
          </a:p>
          <a:p>
            <a:r>
              <a:rPr lang="en-US" sz="1100" dirty="0"/>
              <a:t>                    no inner-marking-profile </a:t>
            </a:r>
          </a:p>
          <a:p>
            <a:r>
              <a:rPr lang="en-US" sz="1100" dirty="0"/>
              <a:t>                exit</a:t>
            </a:r>
          </a:p>
          <a:p>
            <a:r>
              <a:rPr lang="en-US" sz="1100" dirty="0"/>
              <a:t>                </a:t>
            </a:r>
            <a:r>
              <a:rPr lang="en-US" sz="1100" dirty="0" err="1"/>
              <a:t>vlan</a:t>
            </a:r>
            <a:r>
              <a:rPr lang="en-US" sz="1100" dirty="0"/>
              <a:t>-tag push </a:t>
            </a:r>
            <a:r>
              <a:rPr lang="en-US" sz="1100" dirty="0" err="1"/>
              <a:t>vlan</a:t>
            </a:r>
            <a:r>
              <a:rPr lang="en-US" sz="1100" dirty="0"/>
              <a:t> 4094 p-bit profile "markp0" tag-ether-type 0x8100 </a:t>
            </a:r>
          </a:p>
          <a:p>
            <a:r>
              <a:rPr lang="en-US" sz="1100" dirty="0"/>
              <a:t>                no l2cp </a:t>
            </a:r>
          </a:p>
          <a:p>
            <a:r>
              <a:rPr lang="en-US" sz="1100" dirty="0"/>
              <a:t>                ingress-port </a:t>
            </a:r>
            <a:r>
              <a:rPr lang="en-US" sz="1100" dirty="0" err="1"/>
              <a:t>svi</a:t>
            </a:r>
            <a:r>
              <a:rPr lang="en-US" sz="1100" dirty="0"/>
              <a:t> 99 </a:t>
            </a:r>
          </a:p>
          <a:p>
            <a:r>
              <a:rPr lang="en-US" sz="1100" dirty="0"/>
              <a:t>                egress-port </a:t>
            </a:r>
            <a:r>
              <a:rPr lang="en-US" sz="1100" dirty="0" err="1"/>
              <a:t>svi</a:t>
            </a:r>
            <a:r>
              <a:rPr lang="en-US" sz="1100" dirty="0"/>
              <a:t> </a:t>
            </a:r>
            <a:r>
              <a:rPr lang="en-US" sz="1100" dirty="0" smtClean="0"/>
              <a:t>100</a:t>
            </a:r>
          </a:p>
          <a:p>
            <a:r>
              <a:rPr lang="en-US" sz="1100" dirty="0" smtClean="0"/>
              <a:t>                no shutdown </a:t>
            </a:r>
          </a:p>
          <a:p>
            <a:r>
              <a:rPr lang="en-US" sz="1100" dirty="0" smtClean="0"/>
              <a:t>            exit</a:t>
            </a:r>
          </a:p>
          <a:p>
            <a:endParaRPr lang="en-US" sz="1100" dirty="0"/>
          </a:p>
          <a:p>
            <a:r>
              <a:rPr lang="en-US" sz="1100" dirty="0"/>
              <a:t>	</a:t>
            </a:r>
          </a:p>
        </p:txBody>
      </p:sp>
      <p:sp>
        <p:nvSpPr>
          <p:cNvPr id="7" name="Rounded Rectangle 6"/>
          <p:cNvSpPr/>
          <p:nvPr/>
        </p:nvSpPr>
        <p:spPr bwMode="auto">
          <a:xfrm>
            <a:off x="3857217" y="1250361"/>
            <a:ext cx="4712130" cy="4269047"/>
          </a:xfrm>
          <a:prstGeom prst="round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Oval 7"/>
          <p:cNvSpPr/>
          <p:nvPr/>
        </p:nvSpPr>
        <p:spPr bwMode="auto">
          <a:xfrm>
            <a:off x="5491323" y="3117906"/>
            <a:ext cx="1329574" cy="1118232"/>
          </a:xfrm>
          <a:prstGeom prst="ellipse">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TextBox 112"/>
          <p:cNvSpPr txBox="1">
            <a:spLocks noChangeArrowheads="1"/>
          </p:cNvSpPr>
          <p:nvPr/>
        </p:nvSpPr>
        <p:spPr bwMode="auto">
          <a:xfrm>
            <a:off x="5762907" y="3433433"/>
            <a:ext cx="949325" cy="307777"/>
          </a:xfrm>
          <a:prstGeom prst="rect">
            <a:avLst/>
          </a:prstGeom>
          <a:noFill/>
          <a:ln w="9525">
            <a:noFill/>
            <a:miter lim="800000"/>
            <a:headEnd/>
            <a:tailEnd/>
          </a:ln>
        </p:spPr>
        <p:txBody>
          <a:bodyPr>
            <a:spAutoFit/>
          </a:bodyPr>
          <a:lstStyle/>
          <a:p>
            <a:r>
              <a:rPr lang="en-US" sz="1400" dirty="0" smtClean="0"/>
              <a:t>Bridge 1</a:t>
            </a:r>
            <a:endParaRPr lang="en-US" sz="1400" dirty="0"/>
          </a:p>
        </p:txBody>
      </p:sp>
      <p:sp>
        <p:nvSpPr>
          <p:cNvPr id="10" name="Flowchart: Direct Access Storage 9"/>
          <p:cNvSpPr/>
          <p:nvPr/>
        </p:nvSpPr>
        <p:spPr bwMode="auto">
          <a:xfrm rot="13510460">
            <a:off x="5446663" y="3050898"/>
            <a:ext cx="398880" cy="256977"/>
          </a:xfrm>
          <a:prstGeom prst="flowChartMagneticDrum">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 name="Flowchart: Direct Access Storage 10"/>
          <p:cNvSpPr/>
          <p:nvPr/>
        </p:nvSpPr>
        <p:spPr bwMode="auto">
          <a:xfrm rot="1983152">
            <a:off x="6649623" y="3923668"/>
            <a:ext cx="445976" cy="242638"/>
          </a:xfrm>
          <a:prstGeom prst="flowChartMagneticDrum">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 name="Flowchart: Direct Access Storage 11"/>
          <p:cNvSpPr/>
          <p:nvPr/>
        </p:nvSpPr>
        <p:spPr bwMode="auto">
          <a:xfrm rot="19282664">
            <a:off x="6494233" y="3161868"/>
            <a:ext cx="410114" cy="256977"/>
          </a:xfrm>
          <a:prstGeom prst="flowChartMagneticDrum">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3" name="Flowchart: Direct Access Storage 12"/>
          <p:cNvSpPr/>
          <p:nvPr/>
        </p:nvSpPr>
        <p:spPr bwMode="auto">
          <a:xfrm rot="5660510">
            <a:off x="6179207" y="1877344"/>
            <a:ext cx="246063" cy="471488"/>
          </a:xfrm>
          <a:prstGeom prst="flowChartMagneticDrum">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4" name="Flowchart: Direct Access Storage 13"/>
          <p:cNvSpPr/>
          <p:nvPr/>
        </p:nvSpPr>
        <p:spPr bwMode="auto">
          <a:xfrm rot="16648941">
            <a:off x="6056072" y="2980966"/>
            <a:ext cx="348806" cy="318546"/>
          </a:xfrm>
          <a:prstGeom prst="flowChartMagneticDrum">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15" name="Group 140"/>
          <p:cNvGrpSpPr>
            <a:grpSpLocks/>
          </p:cNvGrpSpPr>
          <p:nvPr/>
        </p:nvGrpSpPr>
        <p:grpSpPr bwMode="auto">
          <a:xfrm>
            <a:off x="8176919" y="4268292"/>
            <a:ext cx="908436" cy="493712"/>
            <a:chOff x="919925" y="1879600"/>
            <a:chExt cx="896175" cy="609600"/>
          </a:xfrm>
        </p:grpSpPr>
        <p:sp>
          <p:nvSpPr>
            <p:cNvPr id="16" name="Rounded Rectangle 15"/>
            <p:cNvSpPr/>
            <p:nvPr/>
          </p:nvSpPr>
          <p:spPr>
            <a:xfrm>
              <a:off x="919925" y="1917700"/>
              <a:ext cx="756476" cy="571500"/>
            </a:xfrm>
            <a:prstGeom prst="roundRect">
              <a:avLst/>
            </a:prstGeom>
            <a:gradFill flip="none" rotWithShape="1">
              <a:gsLst>
                <a:gs pos="0">
                  <a:srgbClr val="FF66FF">
                    <a:tint val="66000"/>
                    <a:satMod val="160000"/>
                  </a:srgbClr>
                </a:gs>
                <a:gs pos="50000">
                  <a:srgbClr val="FF66FF">
                    <a:tint val="44500"/>
                    <a:satMod val="160000"/>
                  </a:srgbClr>
                </a:gs>
                <a:gs pos="100000">
                  <a:srgbClr val="FF66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7" name="TextBox 139"/>
            <p:cNvSpPr txBox="1">
              <a:spLocks noChangeArrowheads="1"/>
            </p:cNvSpPr>
            <p:nvPr/>
          </p:nvSpPr>
          <p:spPr bwMode="auto">
            <a:xfrm>
              <a:off x="939800" y="1879600"/>
              <a:ext cx="876300" cy="513027"/>
            </a:xfrm>
            <a:prstGeom prst="rect">
              <a:avLst/>
            </a:prstGeom>
            <a:noFill/>
            <a:ln w="9525">
              <a:noFill/>
              <a:miter lim="800000"/>
              <a:headEnd/>
              <a:tailEnd/>
            </a:ln>
          </p:spPr>
          <p:txBody>
            <a:bodyPr>
              <a:spAutoFit/>
            </a:bodyPr>
            <a:lstStyle/>
            <a:p>
              <a:r>
                <a:rPr lang="en-US" sz="1050" dirty="0" smtClean="0"/>
                <a:t>Network Main a/3</a:t>
              </a:r>
              <a:endParaRPr lang="en-US" sz="1050" dirty="0"/>
            </a:p>
          </p:txBody>
        </p:sp>
      </p:grpSp>
      <p:sp>
        <p:nvSpPr>
          <p:cNvPr id="18" name="Flowchart: Direct Access Storage 17"/>
          <p:cNvSpPr/>
          <p:nvPr/>
        </p:nvSpPr>
        <p:spPr bwMode="auto">
          <a:xfrm rot="229913">
            <a:off x="7267518" y="4133563"/>
            <a:ext cx="428364" cy="471487"/>
          </a:xfrm>
          <a:prstGeom prst="flowChartMagneticDrum">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12"/>
          <p:cNvSpPr txBox="1">
            <a:spLocks noChangeArrowheads="1"/>
          </p:cNvSpPr>
          <p:nvPr/>
        </p:nvSpPr>
        <p:spPr bwMode="auto">
          <a:xfrm>
            <a:off x="7200729" y="4218185"/>
            <a:ext cx="471487" cy="246062"/>
          </a:xfrm>
          <a:prstGeom prst="rect">
            <a:avLst/>
          </a:prstGeom>
          <a:noFill/>
          <a:ln w="9525">
            <a:noFill/>
            <a:miter lim="800000"/>
            <a:headEnd/>
            <a:tailEnd/>
          </a:ln>
        </p:spPr>
        <p:txBody>
          <a:bodyPr>
            <a:spAutoFit/>
          </a:bodyPr>
          <a:lstStyle/>
          <a:p>
            <a:r>
              <a:rPr lang="en-US" sz="1000" b="1" dirty="0" smtClean="0"/>
              <a:t>SVI 2</a:t>
            </a:r>
            <a:endParaRPr lang="en-US" sz="1000" b="1" dirty="0"/>
          </a:p>
        </p:txBody>
      </p:sp>
      <p:sp>
        <p:nvSpPr>
          <p:cNvPr id="20" name="Flowchart: Direct Access Storage 19"/>
          <p:cNvSpPr/>
          <p:nvPr/>
        </p:nvSpPr>
        <p:spPr bwMode="auto">
          <a:xfrm rot="5660510">
            <a:off x="6116919" y="2723821"/>
            <a:ext cx="246063" cy="471488"/>
          </a:xfrm>
          <a:prstGeom prst="flowChartMagneticDrum">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1" name="TextBox 112"/>
          <p:cNvSpPr txBox="1">
            <a:spLocks noChangeArrowheads="1"/>
          </p:cNvSpPr>
          <p:nvPr/>
        </p:nvSpPr>
        <p:spPr bwMode="auto">
          <a:xfrm>
            <a:off x="6042683" y="1972622"/>
            <a:ext cx="534987" cy="246221"/>
          </a:xfrm>
          <a:prstGeom prst="rect">
            <a:avLst/>
          </a:prstGeom>
          <a:noFill/>
          <a:ln w="9525">
            <a:noFill/>
            <a:miter lim="800000"/>
            <a:headEnd/>
            <a:tailEnd/>
          </a:ln>
        </p:spPr>
        <p:txBody>
          <a:bodyPr wrap="square">
            <a:spAutoFit/>
          </a:bodyPr>
          <a:lstStyle/>
          <a:p>
            <a:pPr algn="ctr"/>
            <a:r>
              <a:rPr lang="en-US" sz="1000" b="1" dirty="0" smtClean="0"/>
              <a:t>SVI 99</a:t>
            </a:r>
            <a:endParaRPr lang="en-US" sz="1000" b="1" dirty="0"/>
          </a:p>
        </p:txBody>
      </p:sp>
      <p:sp>
        <p:nvSpPr>
          <p:cNvPr id="22" name="TextBox 112"/>
          <p:cNvSpPr txBox="1">
            <a:spLocks noChangeArrowheads="1"/>
          </p:cNvSpPr>
          <p:nvPr/>
        </p:nvSpPr>
        <p:spPr bwMode="auto">
          <a:xfrm>
            <a:off x="5958877" y="2808899"/>
            <a:ext cx="588732" cy="246221"/>
          </a:xfrm>
          <a:prstGeom prst="rect">
            <a:avLst/>
          </a:prstGeom>
          <a:noFill/>
          <a:ln w="9525">
            <a:noFill/>
            <a:miter lim="800000"/>
            <a:headEnd/>
            <a:tailEnd/>
          </a:ln>
        </p:spPr>
        <p:txBody>
          <a:bodyPr wrap="square">
            <a:spAutoFit/>
          </a:bodyPr>
          <a:lstStyle/>
          <a:p>
            <a:r>
              <a:rPr lang="en-US" sz="1000" b="1" dirty="0" smtClean="0"/>
              <a:t>SVI 100</a:t>
            </a:r>
            <a:endParaRPr lang="en-US" sz="1000" b="1" dirty="0"/>
          </a:p>
        </p:txBody>
      </p:sp>
      <p:sp>
        <p:nvSpPr>
          <p:cNvPr id="23" name="Flowchart: Direct Access Storage 22"/>
          <p:cNvSpPr/>
          <p:nvPr/>
        </p:nvSpPr>
        <p:spPr bwMode="auto">
          <a:xfrm rot="1725542">
            <a:off x="4881684" y="2543269"/>
            <a:ext cx="482551" cy="471487"/>
          </a:xfrm>
          <a:prstGeom prst="flowChartMagneticDrum">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4" name="TextBox 112"/>
          <p:cNvSpPr txBox="1">
            <a:spLocks noChangeArrowheads="1"/>
          </p:cNvSpPr>
          <p:nvPr/>
        </p:nvSpPr>
        <p:spPr bwMode="auto">
          <a:xfrm rot="1396618">
            <a:off x="4872099" y="2599830"/>
            <a:ext cx="471487" cy="246062"/>
          </a:xfrm>
          <a:prstGeom prst="rect">
            <a:avLst/>
          </a:prstGeom>
          <a:noFill/>
          <a:ln w="9525">
            <a:noFill/>
            <a:miter lim="800000"/>
            <a:headEnd/>
            <a:tailEnd/>
          </a:ln>
        </p:spPr>
        <p:txBody>
          <a:bodyPr>
            <a:spAutoFit/>
          </a:bodyPr>
          <a:lstStyle/>
          <a:p>
            <a:r>
              <a:rPr lang="en-US" sz="1000" b="1" dirty="0" smtClean="0"/>
              <a:t>SVI 3</a:t>
            </a:r>
            <a:endParaRPr lang="en-US" sz="1000" b="1" dirty="0"/>
          </a:p>
        </p:txBody>
      </p:sp>
      <p:sp>
        <p:nvSpPr>
          <p:cNvPr id="25" name="Flowchart: Direct Access Storage 24"/>
          <p:cNvSpPr/>
          <p:nvPr/>
        </p:nvSpPr>
        <p:spPr bwMode="auto">
          <a:xfrm rot="19949007">
            <a:off x="7057332" y="2632700"/>
            <a:ext cx="467502" cy="471487"/>
          </a:xfrm>
          <a:prstGeom prst="flowChartMagneticDrum">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6" name="TextBox 112"/>
          <p:cNvSpPr txBox="1">
            <a:spLocks noChangeArrowheads="1"/>
          </p:cNvSpPr>
          <p:nvPr/>
        </p:nvSpPr>
        <p:spPr bwMode="auto">
          <a:xfrm rot="19619435">
            <a:off x="7002101" y="2754151"/>
            <a:ext cx="471487" cy="247503"/>
          </a:xfrm>
          <a:prstGeom prst="rect">
            <a:avLst/>
          </a:prstGeom>
          <a:noFill/>
          <a:ln w="9525">
            <a:noFill/>
            <a:miter lim="800000"/>
            <a:headEnd/>
            <a:tailEnd/>
          </a:ln>
        </p:spPr>
        <p:txBody>
          <a:bodyPr wrap="square">
            <a:spAutoFit/>
          </a:bodyPr>
          <a:lstStyle/>
          <a:p>
            <a:r>
              <a:rPr lang="en-US" sz="1000" b="1" dirty="0" smtClean="0"/>
              <a:t>SVI 1</a:t>
            </a:r>
            <a:endParaRPr lang="en-US" sz="1000" b="1" dirty="0"/>
          </a:p>
        </p:txBody>
      </p:sp>
      <p:sp>
        <p:nvSpPr>
          <p:cNvPr id="27" name="TextBox 112"/>
          <p:cNvSpPr txBox="1">
            <a:spLocks noChangeArrowheads="1"/>
          </p:cNvSpPr>
          <p:nvPr/>
        </p:nvSpPr>
        <p:spPr bwMode="auto">
          <a:xfrm rot="1876705">
            <a:off x="6596345" y="3911271"/>
            <a:ext cx="471487" cy="246062"/>
          </a:xfrm>
          <a:prstGeom prst="rect">
            <a:avLst/>
          </a:prstGeom>
          <a:noFill/>
          <a:ln w="9525">
            <a:noFill/>
            <a:miter lim="800000"/>
            <a:headEnd/>
            <a:tailEnd/>
          </a:ln>
        </p:spPr>
        <p:txBody>
          <a:bodyPr>
            <a:spAutoFit/>
          </a:bodyPr>
          <a:lstStyle/>
          <a:p>
            <a:r>
              <a:rPr lang="en-US" sz="1000" b="1" dirty="0" smtClean="0"/>
              <a:t>BP </a:t>
            </a:r>
            <a:r>
              <a:rPr lang="en-US" sz="1000" b="1" dirty="0"/>
              <a:t>2</a:t>
            </a:r>
          </a:p>
        </p:txBody>
      </p:sp>
      <p:sp>
        <p:nvSpPr>
          <p:cNvPr id="28" name="TextBox 112"/>
          <p:cNvSpPr txBox="1">
            <a:spLocks noChangeArrowheads="1"/>
          </p:cNvSpPr>
          <p:nvPr/>
        </p:nvSpPr>
        <p:spPr bwMode="auto">
          <a:xfrm>
            <a:off x="5462704" y="3098250"/>
            <a:ext cx="471487" cy="246062"/>
          </a:xfrm>
          <a:prstGeom prst="rect">
            <a:avLst/>
          </a:prstGeom>
          <a:noFill/>
          <a:ln w="9525">
            <a:noFill/>
            <a:miter lim="800000"/>
            <a:headEnd/>
            <a:tailEnd/>
          </a:ln>
        </p:spPr>
        <p:txBody>
          <a:bodyPr>
            <a:spAutoFit/>
          </a:bodyPr>
          <a:lstStyle/>
          <a:p>
            <a:r>
              <a:rPr lang="en-US" sz="1000" b="1" dirty="0" smtClean="0"/>
              <a:t>BP 3</a:t>
            </a:r>
            <a:endParaRPr lang="en-US" sz="1000" b="1" dirty="0"/>
          </a:p>
        </p:txBody>
      </p:sp>
      <p:sp>
        <p:nvSpPr>
          <p:cNvPr id="29" name="TextBox 112"/>
          <p:cNvSpPr txBox="1">
            <a:spLocks noChangeArrowheads="1"/>
          </p:cNvSpPr>
          <p:nvPr/>
        </p:nvSpPr>
        <p:spPr bwMode="auto">
          <a:xfrm>
            <a:off x="6473540" y="3206178"/>
            <a:ext cx="471487" cy="246062"/>
          </a:xfrm>
          <a:prstGeom prst="rect">
            <a:avLst/>
          </a:prstGeom>
          <a:noFill/>
          <a:ln w="9525">
            <a:noFill/>
            <a:miter lim="800000"/>
            <a:headEnd/>
            <a:tailEnd/>
          </a:ln>
        </p:spPr>
        <p:txBody>
          <a:bodyPr>
            <a:spAutoFit/>
          </a:bodyPr>
          <a:lstStyle/>
          <a:p>
            <a:r>
              <a:rPr lang="en-US" sz="1000" b="1" dirty="0" smtClean="0"/>
              <a:t>BP1</a:t>
            </a:r>
            <a:endParaRPr lang="en-US" sz="1000" b="1" dirty="0"/>
          </a:p>
        </p:txBody>
      </p:sp>
      <p:sp>
        <p:nvSpPr>
          <p:cNvPr id="30" name="TextBox 112"/>
          <p:cNvSpPr txBox="1">
            <a:spLocks noChangeArrowheads="1"/>
          </p:cNvSpPr>
          <p:nvPr/>
        </p:nvSpPr>
        <p:spPr bwMode="auto">
          <a:xfrm>
            <a:off x="5925185" y="3058907"/>
            <a:ext cx="562927" cy="246221"/>
          </a:xfrm>
          <a:prstGeom prst="rect">
            <a:avLst/>
          </a:prstGeom>
          <a:noFill/>
          <a:ln w="9525">
            <a:noFill/>
            <a:miter lim="800000"/>
            <a:headEnd/>
            <a:tailEnd/>
          </a:ln>
        </p:spPr>
        <p:txBody>
          <a:bodyPr wrap="square">
            <a:spAutoFit/>
          </a:bodyPr>
          <a:lstStyle/>
          <a:p>
            <a:r>
              <a:rPr lang="en-US" sz="1000" b="1" dirty="0" smtClean="0"/>
              <a:t>BP 100</a:t>
            </a:r>
            <a:endParaRPr lang="en-US" sz="1000" b="1" dirty="0"/>
          </a:p>
        </p:txBody>
      </p:sp>
      <p:grpSp>
        <p:nvGrpSpPr>
          <p:cNvPr id="31" name="Group 140"/>
          <p:cNvGrpSpPr>
            <a:grpSpLocks/>
          </p:cNvGrpSpPr>
          <p:nvPr/>
        </p:nvGrpSpPr>
        <p:grpSpPr bwMode="auto">
          <a:xfrm>
            <a:off x="8130045" y="2218843"/>
            <a:ext cx="908436" cy="493712"/>
            <a:chOff x="919925" y="1879600"/>
            <a:chExt cx="896175" cy="609600"/>
          </a:xfrm>
        </p:grpSpPr>
        <p:sp>
          <p:nvSpPr>
            <p:cNvPr id="32" name="Rounded Rectangle 31"/>
            <p:cNvSpPr/>
            <p:nvPr/>
          </p:nvSpPr>
          <p:spPr>
            <a:xfrm>
              <a:off x="919925" y="1917700"/>
              <a:ext cx="756476" cy="571500"/>
            </a:xfrm>
            <a:prstGeom prst="roundRect">
              <a:avLst/>
            </a:prstGeom>
            <a:gradFill flip="none" rotWithShape="1">
              <a:gsLst>
                <a:gs pos="0">
                  <a:srgbClr val="FF66FF">
                    <a:tint val="66000"/>
                    <a:satMod val="160000"/>
                  </a:srgbClr>
                </a:gs>
                <a:gs pos="50000">
                  <a:srgbClr val="FF66FF">
                    <a:tint val="44500"/>
                    <a:satMod val="160000"/>
                  </a:srgbClr>
                </a:gs>
                <a:gs pos="100000">
                  <a:srgbClr val="FF66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3" name="TextBox 139"/>
            <p:cNvSpPr txBox="1">
              <a:spLocks noChangeArrowheads="1"/>
            </p:cNvSpPr>
            <p:nvPr/>
          </p:nvSpPr>
          <p:spPr bwMode="auto">
            <a:xfrm>
              <a:off x="939800" y="1879600"/>
              <a:ext cx="876300" cy="513027"/>
            </a:xfrm>
            <a:prstGeom prst="rect">
              <a:avLst/>
            </a:prstGeom>
            <a:noFill/>
            <a:ln w="9525">
              <a:noFill/>
              <a:miter lim="800000"/>
              <a:headEnd/>
              <a:tailEnd/>
            </a:ln>
          </p:spPr>
          <p:txBody>
            <a:bodyPr>
              <a:spAutoFit/>
            </a:bodyPr>
            <a:lstStyle/>
            <a:p>
              <a:endParaRPr lang="en-US" sz="1050" dirty="0"/>
            </a:p>
            <a:p>
              <a:r>
                <a:rPr lang="en-US" sz="1050" dirty="0" smtClean="0"/>
                <a:t>LAG 1</a:t>
              </a:r>
              <a:endParaRPr lang="en-US" sz="1050" dirty="0"/>
            </a:p>
          </p:txBody>
        </p:sp>
      </p:grpSp>
      <p:cxnSp>
        <p:nvCxnSpPr>
          <p:cNvPr id="34" name="Straight Arrow Connector 33"/>
          <p:cNvCxnSpPr/>
          <p:nvPr/>
        </p:nvCxnSpPr>
        <p:spPr bwMode="auto">
          <a:xfrm>
            <a:off x="6973200" y="4165785"/>
            <a:ext cx="310621" cy="156482"/>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bwMode="auto">
          <a:xfrm>
            <a:off x="5219761" y="2822039"/>
            <a:ext cx="317500" cy="228600"/>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bwMode="auto">
          <a:xfrm flipV="1">
            <a:off x="6798632" y="2994795"/>
            <a:ext cx="315615" cy="207954"/>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pSp>
        <p:nvGrpSpPr>
          <p:cNvPr id="42" name="Group 141"/>
          <p:cNvGrpSpPr>
            <a:grpSpLocks/>
          </p:cNvGrpSpPr>
          <p:nvPr/>
        </p:nvGrpSpPr>
        <p:grpSpPr bwMode="auto">
          <a:xfrm>
            <a:off x="3575528" y="1744438"/>
            <a:ext cx="769938" cy="565327"/>
            <a:chOff x="711389" y="1909090"/>
            <a:chExt cx="876300" cy="698898"/>
          </a:xfrm>
        </p:grpSpPr>
        <p:sp>
          <p:nvSpPr>
            <p:cNvPr id="43" name="Rounded Rectangle 42"/>
            <p:cNvSpPr/>
            <p:nvPr/>
          </p:nvSpPr>
          <p:spPr>
            <a:xfrm>
              <a:off x="758959" y="1917698"/>
              <a:ext cx="673100" cy="690290"/>
            </a:xfrm>
            <a:prstGeom prst="roundRect">
              <a:avLst/>
            </a:prstGeom>
            <a:gradFill flip="none" rotWithShape="1">
              <a:gsLst>
                <a:gs pos="0">
                  <a:srgbClr val="FF66FF">
                    <a:tint val="66000"/>
                    <a:satMod val="160000"/>
                  </a:srgbClr>
                </a:gs>
                <a:gs pos="50000">
                  <a:srgbClr val="FF66FF">
                    <a:tint val="44500"/>
                    <a:satMod val="160000"/>
                  </a:srgbClr>
                </a:gs>
                <a:gs pos="100000">
                  <a:srgbClr val="FF66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4" name="TextBox 143"/>
            <p:cNvSpPr txBox="1">
              <a:spLocks noChangeArrowheads="1"/>
            </p:cNvSpPr>
            <p:nvPr/>
          </p:nvSpPr>
          <p:spPr bwMode="auto">
            <a:xfrm>
              <a:off x="711389" y="1909090"/>
              <a:ext cx="876300" cy="570744"/>
            </a:xfrm>
            <a:prstGeom prst="rect">
              <a:avLst/>
            </a:prstGeom>
            <a:noFill/>
            <a:ln w="9525">
              <a:noFill/>
              <a:miter lim="800000"/>
              <a:headEnd/>
              <a:tailEnd/>
            </a:ln>
          </p:spPr>
          <p:txBody>
            <a:bodyPr>
              <a:spAutoFit/>
            </a:bodyPr>
            <a:lstStyle/>
            <a:p>
              <a:r>
                <a:rPr lang="en-US" sz="1200" dirty="0"/>
                <a:t> I/O</a:t>
              </a:r>
              <a:br>
                <a:rPr lang="en-US" sz="1200" dirty="0"/>
              </a:br>
              <a:r>
                <a:rPr lang="en-US" sz="1200" dirty="0"/>
                <a:t> 1/20</a:t>
              </a:r>
              <a:endParaRPr lang="en-US" sz="1000" dirty="0"/>
            </a:p>
          </p:txBody>
        </p:sp>
      </p:grpSp>
      <p:cxnSp>
        <p:nvCxnSpPr>
          <p:cNvPr id="45" name="Straight Connector 44"/>
          <p:cNvCxnSpPr/>
          <p:nvPr/>
        </p:nvCxnSpPr>
        <p:spPr bwMode="auto">
          <a:xfrm>
            <a:off x="3118632" y="2057202"/>
            <a:ext cx="501650" cy="476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a:off x="6442584" y="2408836"/>
            <a:ext cx="14542" cy="438042"/>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V="1">
            <a:off x="6133934" y="2182727"/>
            <a:ext cx="20079" cy="450303"/>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48" name="Picture 18" descr="pc"/>
          <p:cNvPicPr>
            <a:picLocks noChangeAspect="1" noChangeArrowheads="1"/>
          </p:cNvPicPr>
          <p:nvPr/>
        </p:nvPicPr>
        <p:blipFill>
          <a:blip r:embed="rId2" cstate="print"/>
          <a:srcRect/>
          <a:stretch>
            <a:fillRect/>
          </a:stretch>
        </p:blipFill>
        <p:spPr bwMode="auto">
          <a:xfrm>
            <a:off x="2636329" y="1796176"/>
            <a:ext cx="558800" cy="487362"/>
          </a:xfrm>
          <a:prstGeom prst="rect">
            <a:avLst/>
          </a:prstGeom>
          <a:noFill/>
          <a:ln w="9525">
            <a:noFill/>
            <a:miter lim="800000"/>
            <a:headEnd/>
            <a:tailEnd/>
          </a:ln>
        </p:spPr>
      </p:pic>
      <p:sp>
        <p:nvSpPr>
          <p:cNvPr id="49" name="TextBox 112"/>
          <p:cNvSpPr txBox="1">
            <a:spLocks noChangeArrowheads="1"/>
          </p:cNvSpPr>
          <p:nvPr/>
        </p:nvSpPr>
        <p:spPr bwMode="auto">
          <a:xfrm>
            <a:off x="2645854" y="1596151"/>
            <a:ext cx="538162" cy="277812"/>
          </a:xfrm>
          <a:prstGeom prst="rect">
            <a:avLst/>
          </a:prstGeom>
          <a:noFill/>
          <a:ln w="9525">
            <a:noFill/>
            <a:miter lim="800000"/>
            <a:headEnd/>
            <a:tailEnd/>
          </a:ln>
        </p:spPr>
        <p:txBody>
          <a:bodyPr>
            <a:spAutoFit/>
          </a:bodyPr>
          <a:lstStyle/>
          <a:p>
            <a:r>
              <a:rPr lang="en-US" sz="1200" dirty="0"/>
              <a:t>NMS</a:t>
            </a:r>
          </a:p>
        </p:txBody>
      </p:sp>
      <p:sp>
        <p:nvSpPr>
          <p:cNvPr id="54" name="Text Box 660"/>
          <p:cNvSpPr txBox="1">
            <a:spLocks noChangeArrowheads="1"/>
          </p:cNvSpPr>
          <p:nvPr/>
        </p:nvSpPr>
        <p:spPr bwMode="auto">
          <a:xfrm rot="10800000">
            <a:off x="6251868" y="2220114"/>
            <a:ext cx="546764" cy="189753"/>
          </a:xfrm>
          <a:prstGeom prst="trapezoid">
            <a:avLst/>
          </a:prstGeom>
          <a:solidFill>
            <a:srgbClr val="FF9900"/>
          </a:solidFill>
          <a:ln w="19050" algn="ctr">
            <a:solidFill>
              <a:schemeClr val="tx1"/>
            </a:solidFill>
            <a:miter lim="800000"/>
            <a:headEnd/>
            <a:tailEnd/>
          </a:ln>
          <a:effectLst/>
        </p:spPr>
        <p:txBody>
          <a:bodyPr lIns="0" rIns="0" anchor="ctr">
            <a:noAutofit/>
          </a:bodyPr>
          <a:lstStyle/>
          <a:p>
            <a:pPr algn="ctr">
              <a:spcBef>
                <a:spcPct val="50000"/>
              </a:spcBef>
            </a:pPr>
            <a:r>
              <a:rPr lang="en-US" sz="1400" b="1" dirty="0" smtClean="0">
                <a:latin typeface="Arial Narrow" pitchFamily="34" charset="0"/>
              </a:rPr>
              <a:t>all</a:t>
            </a:r>
            <a:endParaRPr lang="en-US" sz="1400" b="1" dirty="0">
              <a:latin typeface="Arial Narrow" pitchFamily="34" charset="0"/>
            </a:endParaRPr>
          </a:p>
        </p:txBody>
      </p:sp>
      <p:sp>
        <p:nvSpPr>
          <p:cNvPr id="57" name="Text Box 660"/>
          <p:cNvSpPr txBox="1">
            <a:spLocks noChangeArrowheads="1"/>
          </p:cNvSpPr>
          <p:nvPr/>
        </p:nvSpPr>
        <p:spPr bwMode="auto">
          <a:xfrm>
            <a:off x="5799779" y="2636737"/>
            <a:ext cx="546764" cy="189753"/>
          </a:xfrm>
          <a:prstGeom prst="trapezoid">
            <a:avLst/>
          </a:prstGeom>
          <a:solidFill>
            <a:srgbClr val="FF9900"/>
          </a:solidFill>
          <a:ln w="19050" algn="ctr">
            <a:solidFill>
              <a:schemeClr val="tx1"/>
            </a:solidFill>
            <a:miter lim="800000"/>
            <a:headEnd/>
            <a:tailEnd/>
          </a:ln>
          <a:effectLst/>
        </p:spPr>
        <p:txBody>
          <a:bodyPr lIns="0" rIns="0" anchor="ctr">
            <a:noAutofit/>
          </a:bodyPr>
          <a:lstStyle/>
          <a:p>
            <a:pPr algn="ctr">
              <a:spcBef>
                <a:spcPct val="50000"/>
              </a:spcBef>
            </a:pPr>
            <a:r>
              <a:rPr lang="en-US" sz="1400" b="1" dirty="0" smtClean="0">
                <a:latin typeface="Arial Narrow" pitchFamily="34" charset="0"/>
              </a:rPr>
              <a:t>v4094</a:t>
            </a:r>
            <a:endParaRPr lang="en-US" sz="1400" b="1" dirty="0">
              <a:latin typeface="Arial Narrow" pitchFamily="34" charset="0"/>
            </a:endParaRPr>
          </a:p>
        </p:txBody>
      </p:sp>
      <p:sp>
        <p:nvSpPr>
          <p:cNvPr id="62" name="Rectangle 61"/>
          <p:cNvSpPr/>
          <p:nvPr/>
        </p:nvSpPr>
        <p:spPr>
          <a:xfrm rot="6553989">
            <a:off x="6043075" y="2408255"/>
            <a:ext cx="1569660" cy="246221"/>
          </a:xfrm>
          <a:prstGeom prst="rect">
            <a:avLst/>
          </a:prstGeom>
        </p:spPr>
        <p:txBody>
          <a:bodyPr wrap="none">
            <a:spAutoFit/>
          </a:bodyPr>
          <a:lstStyle/>
          <a:p>
            <a:r>
              <a:rPr lang="en-US" sz="1000" b="1" i="1" dirty="0" smtClean="0">
                <a:solidFill>
                  <a:srgbClr val="0000FF"/>
                </a:solidFill>
                <a:latin typeface="Courier New"/>
              </a:rPr>
              <a:t>svi99_svi100_v4094</a:t>
            </a:r>
            <a:endParaRPr lang="en-US" sz="1000" b="1" i="1" dirty="0">
              <a:solidFill>
                <a:srgbClr val="0000FF"/>
              </a:solidFill>
              <a:latin typeface="Courier New"/>
            </a:endParaRPr>
          </a:p>
        </p:txBody>
      </p:sp>
      <p:sp>
        <p:nvSpPr>
          <p:cNvPr id="63" name="Rectangle 62"/>
          <p:cNvSpPr/>
          <p:nvPr/>
        </p:nvSpPr>
        <p:spPr>
          <a:xfrm rot="5924153">
            <a:off x="5021542" y="2216937"/>
            <a:ext cx="1569660" cy="246221"/>
          </a:xfrm>
          <a:prstGeom prst="rect">
            <a:avLst/>
          </a:prstGeom>
        </p:spPr>
        <p:txBody>
          <a:bodyPr wrap="none">
            <a:spAutoFit/>
          </a:bodyPr>
          <a:lstStyle/>
          <a:p>
            <a:r>
              <a:rPr lang="en-US" sz="1000" b="1" i="1" dirty="0" smtClean="0">
                <a:solidFill>
                  <a:srgbClr val="0000FF"/>
                </a:solidFill>
                <a:latin typeface="Courier New"/>
              </a:rPr>
              <a:t>svi100_svi99_v4094</a:t>
            </a:r>
            <a:endParaRPr lang="en-US" sz="1000" b="1" i="1" dirty="0">
              <a:solidFill>
                <a:srgbClr val="0000FF"/>
              </a:solidFill>
              <a:latin typeface="Courier New"/>
            </a:endParaRPr>
          </a:p>
        </p:txBody>
      </p:sp>
    </p:spTree>
    <p:extLst>
      <p:ext uri="{BB962C8B-B14F-4D97-AF65-F5344CB8AC3E}">
        <p14:creationId xmlns:p14="http://schemas.microsoft.com/office/powerpoint/2010/main" xmlns="" val="1204989843"/>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02414"/>
            <a:ext cx="3228929" cy="6186309"/>
          </a:xfrm>
          <a:prstGeom prst="rect">
            <a:avLst/>
          </a:prstGeom>
          <a:solidFill>
            <a:schemeClr val="bg1">
              <a:lumMod val="85000"/>
            </a:schemeClr>
          </a:solidFill>
        </p:spPr>
        <p:txBody>
          <a:bodyPr wrap="square">
            <a:spAutoFit/>
          </a:bodyPr>
          <a:lstStyle/>
          <a:p>
            <a:r>
              <a:rPr lang="en-US" sz="1100" dirty="0"/>
              <a:t>#********ETX-5300*********</a:t>
            </a:r>
            <a:endParaRPr lang="he-IL" sz="1100" dirty="0"/>
          </a:p>
          <a:p>
            <a:r>
              <a:rPr lang="en-US" sz="1100" dirty="0" smtClean="0"/>
              <a:t>#*************   </a:t>
            </a:r>
            <a:r>
              <a:rPr lang="en-US" sz="1100" dirty="0"/>
              <a:t>MNG Flows   </a:t>
            </a:r>
            <a:r>
              <a:rPr lang="en-US" sz="1100" dirty="0" smtClean="0"/>
              <a:t>************</a:t>
            </a:r>
            <a:endParaRPr lang="en-US" sz="1100" dirty="0"/>
          </a:p>
          <a:p>
            <a:endParaRPr lang="en-US" sz="1100" dirty="0"/>
          </a:p>
          <a:p>
            <a:r>
              <a:rPr lang="en-US" sz="1100" dirty="0" smtClean="0"/>
              <a:t>flow </a:t>
            </a:r>
            <a:r>
              <a:rPr lang="en-US" sz="1100" dirty="0"/>
              <a:t>"</a:t>
            </a:r>
            <a:r>
              <a:rPr lang="en-US" sz="1100" dirty="0" smtClean="0"/>
              <a:t>eth1/20_sap1/2/200_v4094</a:t>
            </a:r>
            <a:r>
              <a:rPr lang="en-US" sz="1100" dirty="0"/>
              <a:t>" </a:t>
            </a:r>
          </a:p>
          <a:p>
            <a:r>
              <a:rPr lang="en-US" sz="1100" dirty="0"/>
              <a:t>                classifier "mng_4094" </a:t>
            </a:r>
          </a:p>
          <a:p>
            <a:r>
              <a:rPr lang="en-US" sz="1100" dirty="0"/>
              <a:t>                ingress-color green </a:t>
            </a:r>
          </a:p>
          <a:p>
            <a:r>
              <a:rPr lang="en-US" sz="1100" dirty="0"/>
              <a:t>                cos-mapping fixed 0 </a:t>
            </a:r>
          </a:p>
          <a:p>
            <a:r>
              <a:rPr lang="en-US" sz="1100" dirty="0"/>
              <a:t>                no policer </a:t>
            </a:r>
          </a:p>
          <a:p>
            <a:r>
              <a:rPr lang="en-US" sz="1100" dirty="0"/>
              <a:t>                mark all </a:t>
            </a:r>
          </a:p>
          <a:p>
            <a:r>
              <a:rPr lang="en-US" sz="1100" dirty="0"/>
              <a:t>                    no marking-profile </a:t>
            </a:r>
          </a:p>
          <a:p>
            <a:r>
              <a:rPr lang="en-US" sz="1100" dirty="0"/>
              <a:t>                    no inner-marking-profile </a:t>
            </a:r>
          </a:p>
          <a:p>
            <a:r>
              <a:rPr lang="en-US" sz="1100" dirty="0"/>
              <a:t>                </a:t>
            </a:r>
            <a:r>
              <a:rPr lang="en-US" sz="1100" dirty="0" smtClean="0"/>
              <a:t>exit</a:t>
            </a:r>
          </a:p>
          <a:p>
            <a:pPr lvl="1"/>
            <a:r>
              <a:rPr lang="en-US" sz="1100" dirty="0"/>
              <a:t>  </a:t>
            </a:r>
            <a:r>
              <a:rPr lang="en-US" sz="1100" dirty="0" smtClean="0"/>
              <a:t>no </a:t>
            </a:r>
            <a:r>
              <a:rPr lang="en-US" sz="1100" dirty="0"/>
              <a:t>l2cp </a:t>
            </a:r>
          </a:p>
          <a:p>
            <a:r>
              <a:rPr lang="en-US" sz="1100" dirty="0"/>
              <a:t>                ingress-port </a:t>
            </a:r>
            <a:r>
              <a:rPr lang="en-US" sz="1100" dirty="0" smtClean="0"/>
              <a:t>1/20</a:t>
            </a:r>
            <a:endParaRPr lang="en-US" sz="1100" dirty="0"/>
          </a:p>
          <a:p>
            <a:r>
              <a:rPr lang="en-US" sz="1100" dirty="0"/>
              <a:t>                egress-port sap 1/2/200 queue-map-profile "</a:t>
            </a:r>
            <a:r>
              <a:rPr lang="en-US" sz="1100" dirty="0" err="1"/>
              <a:t>QueueMapDefaultProfile</a:t>
            </a:r>
            <a:r>
              <a:rPr lang="en-US" sz="1100" dirty="0"/>
              <a:t>" block 0/1</a:t>
            </a:r>
          </a:p>
          <a:p>
            <a:r>
              <a:rPr lang="en-US" sz="1100" dirty="0"/>
              <a:t>                pm-enable </a:t>
            </a:r>
          </a:p>
          <a:p>
            <a:r>
              <a:rPr lang="en-US" sz="1100" dirty="0"/>
              <a:t>                no shutdown </a:t>
            </a:r>
          </a:p>
          <a:p>
            <a:r>
              <a:rPr lang="en-US" sz="1100" dirty="0"/>
              <a:t>            </a:t>
            </a:r>
            <a:r>
              <a:rPr lang="en-US" sz="1100" dirty="0" smtClean="0"/>
              <a:t>exit</a:t>
            </a:r>
          </a:p>
          <a:p>
            <a:endParaRPr lang="en-US" sz="1100" dirty="0"/>
          </a:p>
          <a:p>
            <a:r>
              <a:rPr lang="en-US" sz="1100" dirty="0" smtClean="0"/>
              <a:t>flow </a:t>
            </a:r>
            <a:r>
              <a:rPr lang="en-US" sz="1100" dirty="0"/>
              <a:t>"</a:t>
            </a:r>
            <a:r>
              <a:rPr lang="en-US" sz="1100" dirty="0" smtClean="0"/>
              <a:t>sap1/2/200_svi3_v4094</a:t>
            </a:r>
            <a:r>
              <a:rPr lang="en-US" sz="1100" dirty="0"/>
              <a:t>" </a:t>
            </a:r>
          </a:p>
          <a:p>
            <a:r>
              <a:rPr lang="en-US" sz="1100" dirty="0"/>
              <a:t>                classifier "mng_4094" </a:t>
            </a:r>
          </a:p>
          <a:p>
            <a:r>
              <a:rPr lang="en-US" sz="1100" dirty="0"/>
              <a:t>                ingress-color green </a:t>
            </a:r>
          </a:p>
          <a:p>
            <a:r>
              <a:rPr lang="en-US" sz="1100" dirty="0"/>
              <a:t>                cos-mapping fixed 0 </a:t>
            </a:r>
          </a:p>
          <a:p>
            <a:r>
              <a:rPr lang="en-US" sz="1100" dirty="0"/>
              <a:t>                no policer </a:t>
            </a:r>
          </a:p>
          <a:p>
            <a:r>
              <a:rPr lang="en-US" sz="1100" dirty="0"/>
              <a:t>                mark all </a:t>
            </a:r>
          </a:p>
          <a:p>
            <a:r>
              <a:rPr lang="en-US" sz="1100" dirty="0"/>
              <a:t>                    no marking-profile </a:t>
            </a:r>
          </a:p>
          <a:p>
            <a:r>
              <a:rPr lang="en-US" sz="1100" dirty="0"/>
              <a:t>                    no inner-marking-profile </a:t>
            </a:r>
          </a:p>
          <a:p>
            <a:r>
              <a:rPr lang="en-US" sz="1100" dirty="0"/>
              <a:t>                exit</a:t>
            </a:r>
          </a:p>
          <a:p>
            <a:r>
              <a:rPr lang="en-US" sz="1100" dirty="0"/>
              <a:t>                </a:t>
            </a:r>
            <a:r>
              <a:rPr lang="en-US" sz="1100" dirty="0" err="1"/>
              <a:t>vlan</a:t>
            </a:r>
            <a:r>
              <a:rPr lang="en-US" sz="1100" dirty="0"/>
              <a:t>-tag pop </a:t>
            </a:r>
            <a:r>
              <a:rPr lang="en-US" sz="1100" dirty="0" err="1"/>
              <a:t>vlan</a:t>
            </a:r>
            <a:r>
              <a:rPr lang="en-US" sz="1100" dirty="0"/>
              <a:t> </a:t>
            </a:r>
          </a:p>
          <a:p>
            <a:r>
              <a:rPr lang="en-US" sz="1100" dirty="0"/>
              <a:t>                no l2cp </a:t>
            </a:r>
          </a:p>
          <a:p>
            <a:r>
              <a:rPr lang="en-US" sz="1100" dirty="0"/>
              <a:t>                ingress-port sap </a:t>
            </a:r>
            <a:r>
              <a:rPr lang="en-US" sz="1100" dirty="0" smtClean="0"/>
              <a:t>1/2/200</a:t>
            </a:r>
          </a:p>
          <a:p>
            <a:r>
              <a:rPr lang="en-US" sz="1100" dirty="0" smtClean="0"/>
              <a:t>                </a:t>
            </a:r>
            <a:r>
              <a:rPr lang="en-US" sz="1100" dirty="0"/>
              <a:t>egress-port </a:t>
            </a:r>
            <a:r>
              <a:rPr lang="en-US" sz="1100" dirty="0" err="1" smtClean="0"/>
              <a:t>svi</a:t>
            </a:r>
            <a:r>
              <a:rPr lang="en-US" sz="1100" dirty="0" smtClean="0"/>
              <a:t> 3</a:t>
            </a:r>
            <a:endParaRPr lang="en-US" sz="1100" dirty="0"/>
          </a:p>
          <a:p>
            <a:r>
              <a:rPr lang="en-US" sz="1100" dirty="0"/>
              <a:t>                pm-enable </a:t>
            </a:r>
          </a:p>
          <a:p>
            <a:r>
              <a:rPr lang="en-US" sz="1100" dirty="0"/>
              <a:t>                no shutdown </a:t>
            </a:r>
          </a:p>
          <a:p>
            <a:r>
              <a:rPr lang="en-US" sz="1100" dirty="0"/>
              <a:t>            </a:t>
            </a:r>
            <a:r>
              <a:rPr lang="en-US" sz="1100" dirty="0" smtClean="0"/>
              <a:t>exit</a:t>
            </a:r>
            <a:endParaRPr lang="en-US" sz="1100" dirty="0"/>
          </a:p>
        </p:txBody>
      </p:sp>
      <p:sp>
        <p:nvSpPr>
          <p:cNvPr id="105" name="Rounded Rectangle 104"/>
          <p:cNvSpPr/>
          <p:nvPr/>
        </p:nvSpPr>
        <p:spPr bwMode="auto">
          <a:xfrm>
            <a:off x="3857217" y="1250361"/>
            <a:ext cx="4712130" cy="4269047"/>
          </a:xfrm>
          <a:prstGeom prst="round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6" name="Oval 105"/>
          <p:cNvSpPr/>
          <p:nvPr/>
        </p:nvSpPr>
        <p:spPr bwMode="auto">
          <a:xfrm>
            <a:off x="5491323" y="3117906"/>
            <a:ext cx="1329574" cy="1118232"/>
          </a:xfrm>
          <a:prstGeom prst="ellipse">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7" name="TextBox 112"/>
          <p:cNvSpPr txBox="1">
            <a:spLocks noChangeArrowheads="1"/>
          </p:cNvSpPr>
          <p:nvPr/>
        </p:nvSpPr>
        <p:spPr bwMode="auto">
          <a:xfrm>
            <a:off x="5762907" y="3433433"/>
            <a:ext cx="949325" cy="307777"/>
          </a:xfrm>
          <a:prstGeom prst="rect">
            <a:avLst/>
          </a:prstGeom>
          <a:noFill/>
          <a:ln w="9525">
            <a:noFill/>
            <a:miter lim="800000"/>
            <a:headEnd/>
            <a:tailEnd/>
          </a:ln>
        </p:spPr>
        <p:txBody>
          <a:bodyPr>
            <a:spAutoFit/>
          </a:bodyPr>
          <a:lstStyle/>
          <a:p>
            <a:r>
              <a:rPr lang="en-US" sz="1400" dirty="0" smtClean="0"/>
              <a:t>Bridge 1</a:t>
            </a:r>
            <a:endParaRPr lang="en-US" sz="1400" dirty="0"/>
          </a:p>
        </p:txBody>
      </p:sp>
      <p:sp>
        <p:nvSpPr>
          <p:cNvPr id="108" name="Flowchart: Direct Access Storage 107"/>
          <p:cNvSpPr/>
          <p:nvPr/>
        </p:nvSpPr>
        <p:spPr bwMode="auto">
          <a:xfrm rot="13510460">
            <a:off x="5446663" y="3050898"/>
            <a:ext cx="398880" cy="256977"/>
          </a:xfrm>
          <a:prstGeom prst="flowChartMagneticDrum">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9" name="Flowchart: Direct Access Storage 108"/>
          <p:cNvSpPr/>
          <p:nvPr/>
        </p:nvSpPr>
        <p:spPr bwMode="auto">
          <a:xfrm rot="1983152">
            <a:off x="6649623" y="3923668"/>
            <a:ext cx="445976" cy="242638"/>
          </a:xfrm>
          <a:prstGeom prst="flowChartMagneticDrum">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0" name="Flowchart: Direct Access Storage 109"/>
          <p:cNvSpPr/>
          <p:nvPr/>
        </p:nvSpPr>
        <p:spPr bwMode="auto">
          <a:xfrm rot="19282664">
            <a:off x="6494233" y="3161868"/>
            <a:ext cx="410114" cy="256977"/>
          </a:xfrm>
          <a:prstGeom prst="flowChartMagneticDrum">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1" name="Flowchart: Direct Access Storage 110"/>
          <p:cNvSpPr/>
          <p:nvPr/>
        </p:nvSpPr>
        <p:spPr bwMode="auto">
          <a:xfrm rot="5660510">
            <a:off x="6179207" y="1877344"/>
            <a:ext cx="246063" cy="471488"/>
          </a:xfrm>
          <a:prstGeom prst="flowChartMagneticDrum">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2" name="Flowchart: Direct Access Storage 111"/>
          <p:cNvSpPr/>
          <p:nvPr/>
        </p:nvSpPr>
        <p:spPr bwMode="auto">
          <a:xfrm rot="16648941">
            <a:off x="6056072" y="2980966"/>
            <a:ext cx="348806" cy="318546"/>
          </a:xfrm>
          <a:prstGeom prst="flowChartMagneticDrum">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113" name="Group 140"/>
          <p:cNvGrpSpPr>
            <a:grpSpLocks/>
          </p:cNvGrpSpPr>
          <p:nvPr/>
        </p:nvGrpSpPr>
        <p:grpSpPr bwMode="auto">
          <a:xfrm>
            <a:off x="8176919" y="4268292"/>
            <a:ext cx="908436" cy="493712"/>
            <a:chOff x="919925" y="1879600"/>
            <a:chExt cx="896175" cy="609600"/>
          </a:xfrm>
        </p:grpSpPr>
        <p:sp>
          <p:nvSpPr>
            <p:cNvPr id="114" name="Rounded Rectangle 113"/>
            <p:cNvSpPr/>
            <p:nvPr/>
          </p:nvSpPr>
          <p:spPr>
            <a:xfrm>
              <a:off x="919925" y="1917700"/>
              <a:ext cx="756476" cy="571500"/>
            </a:xfrm>
            <a:prstGeom prst="roundRect">
              <a:avLst/>
            </a:prstGeom>
            <a:gradFill flip="none" rotWithShape="1">
              <a:gsLst>
                <a:gs pos="0">
                  <a:srgbClr val="FF66FF">
                    <a:tint val="66000"/>
                    <a:satMod val="160000"/>
                  </a:srgbClr>
                </a:gs>
                <a:gs pos="50000">
                  <a:srgbClr val="FF66FF">
                    <a:tint val="44500"/>
                    <a:satMod val="160000"/>
                  </a:srgbClr>
                </a:gs>
                <a:gs pos="100000">
                  <a:srgbClr val="FF66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5" name="TextBox 139"/>
            <p:cNvSpPr txBox="1">
              <a:spLocks noChangeArrowheads="1"/>
            </p:cNvSpPr>
            <p:nvPr/>
          </p:nvSpPr>
          <p:spPr bwMode="auto">
            <a:xfrm>
              <a:off x="939800" y="1879600"/>
              <a:ext cx="876300" cy="513027"/>
            </a:xfrm>
            <a:prstGeom prst="rect">
              <a:avLst/>
            </a:prstGeom>
            <a:noFill/>
            <a:ln w="9525">
              <a:noFill/>
              <a:miter lim="800000"/>
              <a:headEnd/>
              <a:tailEnd/>
            </a:ln>
          </p:spPr>
          <p:txBody>
            <a:bodyPr>
              <a:spAutoFit/>
            </a:bodyPr>
            <a:lstStyle/>
            <a:p>
              <a:r>
                <a:rPr lang="en-US" sz="1050" dirty="0" smtClean="0"/>
                <a:t>Network Main a/3</a:t>
              </a:r>
              <a:endParaRPr lang="en-US" sz="1050" dirty="0"/>
            </a:p>
          </p:txBody>
        </p:sp>
      </p:grpSp>
      <p:sp>
        <p:nvSpPr>
          <p:cNvPr id="116" name="Flowchart: Direct Access Storage 115"/>
          <p:cNvSpPr/>
          <p:nvPr/>
        </p:nvSpPr>
        <p:spPr bwMode="auto">
          <a:xfrm rot="229913">
            <a:off x="7267518" y="4133563"/>
            <a:ext cx="428364" cy="471487"/>
          </a:xfrm>
          <a:prstGeom prst="flowChartMagneticDrum">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7" name="TextBox 112"/>
          <p:cNvSpPr txBox="1">
            <a:spLocks noChangeArrowheads="1"/>
          </p:cNvSpPr>
          <p:nvPr/>
        </p:nvSpPr>
        <p:spPr bwMode="auto">
          <a:xfrm>
            <a:off x="7200729" y="4218185"/>
            <a:ext cx="471487" cy="246062"/>
          </a:xfrm>
          <a:prstGeom prst="rect">
            <a:avLst/>
          </a:prstGeom>
          <a:noFill/>
          <a:ln w="9525">
            <a:noFill/>
            <a:miter lim="800000"/>
            <a:headEnd/>
            <a:tailEnd/>
          </a:ln>
        </p:spPr>
        <p:txBody>
          <a:bodyPr>
            <a:spAutoFit/>
          </a:bodyPr>
          <a:lstStyle/>
          <a:p>
            <a:r>
              <a:rPr lang="en-US" sz="1000" b="1" dirty="0" smtClean="0"/>
              <a:t>SVI 2</a:t>
            </a:r>
            <a:endParaRPr lang="en-US" sz="1000" b="1" dirty="0"/>
          </a:p>
        </p:txBody>
      </p:sp>
      <p:sp>
        <p:nvSpPr>
          <p:cNvPr id="118" name="Flowchart: Direct Access Storage 117"/>
          <p:cNvSpPr/>
          <p:nvPr/>
        </p:nvSpPr>
        <p:spPr bwMode="auto">
          <a:xfrm rot="5660510">
            <a:off x="6116919" y="2723821"/>
            <a:ext cx="246063" cy="471488"/>
          </a:xfrm>
          <a:prstGeom prst="flowChartMagneticDrum">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9" name="TextBox 112"/>
          <p:cNvSpPr txBox="1">
            <a:spLocks noChangeArrowheads="1"/>
          </p:cNvSpPr>
          <p:nvPr/>
        </p:nvSpPr>
        <p:spPr bwMode="auto">
          <a:xfrm>
            <a:off x="6042683" y="1972622"/>
            <a:ext cx="534987" cy="246221"/>
          </a:xfrm>
          <a:prstGeom prst="rect">
            <a:avLst/>
          </a:prstGeom>
          <a:noFill/>
          <a:ln w="9525">
            <a:noFill/>
            <a:miter lim="800000"/>
            <a:headEnd/>
            <a:tailEnd/>
          </a:ln>
        </p:spPr>
        <p:txBody>
          <a:bodyPr wrap="square">
            <a:spAutoFit/>
          </a:bodyPr>
          <a:lstStyle/>
          <a:p>
            <a:pPr algn="ctr"/>
            <a:r>
              <a:rPr lang="en-US" sz="1000" b="1" dirty="0" smtClean="0"/>
              <a:t>SVI 99</a:t>
            </a:r>
            <a:endParaRPr lang="en-US" sz="1000" b="1" dirty="0"/>
          </a:p>
        </p:txBody>
      </p:sp>
      <p:sp>
        <p:nvSpPr>
          <p:cNvPr id="120" name="TextBox 112"/>
          <p:cNvSpPr txBox="1">
            <a:spLocks noChangeArrowheads="1"/>
          </p:cNvSpPr>
          <p:nvPr/>
        </p:nvSpPr>
        <p:spPr bwMode="auto">
          <a:xfrm>
            <a:off x="5958877" y="2808899"/>
            <a:ext cx="588732" cy="246221"/>
          </a:xfrm>
          <a:prstGeom prst="rect">
            <a:avLst/>
          </a:prstGeom>
          <a:noFill/>
          <a:ln w="9525">
            <a:noFill/>
            <a:miter lim="800000"/>
            <a:headEnd/>
            <a:tailEnd/>
          </a:ln>
        </p:spPr>
        <p:txBody>
          <a:bodyPr wrap="square">
            <a:spAutoFit/>
          </a:bodyPr>
          <a:lstStyle/>
          <a:p>
            <a:r>
              <a:rPr lang="en-US" sz="1000" b="1" dirty="0" smtClean="0"/>
              <a:t>SVI 100</a:t>
            </a:r>
            <a:endParaRPr lang="en-US" sz="1000" b="1" dirty="0"/>
          </a:p>
        </p:txBody>
      </p:sp>
      <p:sp>
        <p:nvSpPr>
          <p:cNvPr id="121" name="Flowchart: Direct Access Storage 120"/>
          <p:cNvSpPr/>
          <p:nvPr/>
        </p:nvSpPr>
        <p:spPr bwMode="auto">
          <a:xfrm rot="1725542">
            <a:off x="4881684" y="2543269"/>
            <a:ext cx="482551" cy="471487"/>
          </a:xfrm>
          <a:prstGeom prst="flowChartMagneticDrum">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2" name="TextBox 112"/>
          <p:cNvSpPr txBox="1">
            <a:spLocks noChangeArrowheads="1"/>
          </p:cNvSpPr>
          <p:nvPr/>
        </p:nvSpPr>
        <p:spPr bwMode="auto">
          <a:xfrm rot="1396618">
            <a:off x="4872099" y="2599830"/>
            <a:ext cx="471487" cy="246062"/>
          </a:xfrm>
          <a:prstGeom prst="rect">
            <a:avLst/>
          </a:prstGeom>
          <a:noFill/>
          <a:ln w="9525">
            <a:noFill/>
            <a:miter lim="800000"/>
            <a:headEnd/>
            <a:tailEnd/>
          </a:ln>
        </p:spPr>
        <p:txBody>
          <a:bodyPr>
            <a:spAutoFit/>
          </a:bodyPr>
          <a:lstStyle/>
          <a:p>
            <a:r>
              <a:rPr lang="en-US" sz="1000" b="1" dirty="0" smtClean="0"/>
              <a:t>SVI 3</a:t>
            </a:r>
            <a:endParaRPr lang="en-US" sz="1000" b="1" dirty="0"/>
          </a:p>
        </p:txBody>
      </p:sp>
      <p:sp>
        <p:nvSpPr>
          <p:cNvPr id="123" name="Flowchart: Direct Access Storage 122"/>
          <p:cNvSpPr/>
          <p:nvPr/>
        </p:nvSpPr>
        <p:spPr bwMode="auto">
          <a:xfrm rot="19949007">
            <a:off x="7057332" y="2632700"/>
            <a:ext cx="467502" cy="471487"/>
          </a:xfrm>
          <a:prstGeom prst="flowChartMagneticDrum">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4" name="TextBox 112"/>
          <p:cNvSpPr txBox="1">
            <a:spLocks noChangeArrowheads="1"/>
          </p:cNvSpPr>
          <p:nvPr/>
        </p:nvSpPr>
        <p:spPr bwMode="auto">
          <a:xfrm rot="19619435">
            <a:off x="7002101" y="2754151"/>
            <a:ext cx="471487" cy="247503"/>
          </a:xfrm>
          <a:prstGeom prst="rect">
            <a:avLst/>
          </a:prstGeom>
          <a:noFill/>
          <a:ln w="9525">
            <a:noFill/>
            <a:miter lim="800000"/>
            <a:headEnd/>
            <a:tailEnd/>
          </a:ln>
        </p:spPr>
        <p:txBody>
          <a:bodyPr wrap="square">
            <a:spAutoFit/>
          </a:bodyPr>
          <a:lstStyle/>
          <a:p>
            <a:r>
              <a:rPr lang="en-US" sz="1000" b="1" dirty="0" smtClean="0"/>
              <a:t>SVI 1</a:t>
            </a:r>
            <a:endParaRPr lang="en-US" sz="1000" b="1" dirty="0"/>
          </a:p>
        </p:txBody>
      </p:sp>
      <p:sp>
        <p:nvSpPr>
          <p:cNvPr id="125" name="TextBox 112"/>
          <p:cNvSpPr txBox="1">
            <a:spLocks noChangeArrowheads="1"/>
          </p:cNvSpPr>
          <p:nvPr/>
        </p:nvSpPr>
        <p:spPr bwMode="auto">
          <a:xfrm rot="1876705">
            <a:off x="6596345" y="3911271"/>
            <a:ext cx="471487" cy="246062"/>
          </a:xfrm>
          <a:prstGeom prst="rect">
            <a:avLst/>
          </a:prstGeom>
          <a:noFill/>
          <a:ln w="9525">
            <a:noFill/>
            <a:miter lim="800000"/>
            <a:headEnd/>
            <a:tailEnd/>
          </a:ln>
        </p:spPr>
        <p:txBody>
          <a:bodyPr>
            <a:spAutoFit/>
          </a:bodyPr>
          <a:lstStyle/>
          <a:p>
            <a:r>
              <a:rPr lang="en-US" sz="1000" b="1" dirty="0" smtClean="0"/>
              <a:t>BP </a:t>
            </a:r>
            <a:r>
              <a:rPr lang="en-US" sz="1000" b="1" dirty="0"/>
              <a:t>2</a:t>
            </a:r>
          </a:p>
        </p:txBody>
      </p:sp>
      <p:sp>
        <p:nvSpPr>
          <p:cNvPr id="126" name="TextBox 112"/>
          <p:cNvSpPr txBox="1">
            <a:spLocks noChangeArrowheads="1"/>
          </p:cNvSpPr>
          <p:nvPr/>
        </p:nvSpPr>
        <p:spPr bwMode="auto">
          <a:xfrm>
            <a:off x="5462704" y="3098250"/>
            <a:ext cx="471487" cy="246062"/>
          </a:xfrm>
          <a:prstGeom prst="rect">
            <a:avLst/>
          </a:prstGeom>
          <a:noFill/>
          <a:ln w="9525">
            <a:noFill/>
            <a:miter lim="800000"/>
            <a:headEnd/>
            <a:tailEnd/>
          </a:ln>
        </p:spPr>
        <p:txBody>
          <a:bodyPr>
            <a:spAutoFit/>
          </a:bodyPr>
          <a:lstStyle/>
          <a:p>
            <a:r>
              <a:rPr lang="en-US" sz="1000" b="1" dirty="0" smtClean="0"/>
              <a:t>BP 3</a:t>
            </a:r>
            <a:endParaRPr lang="en-US" sz="1000" b="1" dirty="0"/>
          </a:p>
        </p:txBody>
      </p:sp>
      <p:sp>
        <p:nvSpPr>
          <p:cNvPr id="127" name="TextBox 112"/>
          <p:cNvSpPr txBox="1">
            <a:spLocks noChangeArrowheads="1"/>
          </p:cNvSpPr>
          <p:nvPr/>
        </p:nvSpPr>
        <p:spPr bwMode="auto">
          <a:xfrm>
            <a:off x="6473540" y="3206178"/>
            <a:ext cx="471487" cy="246062"/>
          </a:xfrm>
          <a:prstGeom prst="rect">
            <a:avLst/>
          </a:prstGeom>
          <a:noFill/>
          <a:ln w="9525">
            <a:noFill/>
            <a:miter lim="800000"/>
            <a:headEnd/>
            <a:tailEnd/>
          </a:ln>
        </p:spPr>
        <p:txBody>
          <a:bodyPr>
            <a:spAutoFit/>
          </a:bodyPr>
          <a:lstStyle/>
          <a:p>
            <a:r>
              <a:rPr lang="en-US" sz="1000" b="1" dirty="0" smtClean="0"/>
              <a:t>BP1</a:t>
            </a:r>
            <a:endParaRPr lang="en-US" sz="1000" b="1" dirty="0"/>
          </a:p>
        </p:txBody>
      </p:sp>
      <p:sp>
        <p:nvSpPr>
          <p:cNvPr id="128" name="TextBox 112"/>
          <p:cNvSpPr txBox="1">
            <a:spLocks noChangeArrowheads="1"/>
          </p:cNvSpPr>
          <p:nvPr/>
        </p:nvSpPr>
        <p:spPr bwMode="auto">
          <a:xfrm>
            <a:off x="5925185" y="3058907"/>
            <a:ext cx="562927" cy="246221"/>
          </a:xfrm>
          <a:prstGeom prst="rect">
            <a:avLst/>
          </a:prstGeom>
          <a:noFill/>
          <a:ln w="9525">
            <a:noFill/>
            <a:miter lim="800000"/>
            <a:headEnd/>
            <a:tailEnd/>
          </a:ln>
        </p:spPr>
        <p:txBody>
          <a:bodyPr wrap="square">
            <a:spAutoFit/>
          </a:bodyPr>
          <a:lstStyle/>
          <a:p>
            <a:r>
              <a:rPr lang="en-US" sz="1000" b="1" dirty="0" smtClean="0"/>
              <a:t>BP 100</a:t>
            </a:r>
            <a:endParaRPr lang="en-US" sz="1000" b="1" dirty="0"/>
          </a:p>
        </p:txBody>
      </p:sp>
      <p:grpSp>
        <p:nvGrpSpPr>
          <p:cNvPr id="129" name="Group 140"/>
          <p:cNvGrpSpPr>
            <a:grpSpLocks/>
          </p:cNvGrpSpPr>
          <p:nvPr/>
        </p:nvGrpSpPr>
        <p:grpSpPr bwMode="auto">
          <a:xfrm>
            <a:off x="8130045" y="2218843"/>
            <a:ext cx="908436" cy="493712"/>
            <a:chOff x="919925" y="1879600"/>
            <a:chExt cx="896175" cy="609600"/>
          </a:xfrm>
        </p:grpSpPr>
        <p:sp>
          <p:nvSpPr>
            <p:cNvPr id="130" name="Rounded Rectangle 129"/>
            <p:cNvSpPr/>
            <p:nvPr/>
          </p:nvSpPr>
          <p:spPr>
            <a:xfrm>
              <a:off x="919925" y="1917700"/>
              <a:ext cx="756476" cy="571500"/>
            </a:xfrm>
            <a:prstGeom prst="roundRect">
              <a:avLst/>
            </a:prstGeom>
            <a:gradFill flip="none" rotWithShape="1">
              <a:gsLst>
                <a:gs pos="0">
                  <a:srgbClr val="FF66FF">
                    <a:tint val="66000"/>
                    <a:satMod val="160000"/>
                  </a:srgbClr>
                </a:gs>
                <a:gs pos="50000">
                  <a:srgbClr val="FF66FF">
                    <a:tint val="44500"/>
                    <a:satMod val="160000"/>
                  </a:srgbClr>
                </a:gs>
                <a:gs pos="100000">
                  <a:srgbClr val="FF66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31" name="TextBox 139"/>
            <p:cNvSpPr txBox="1">
              <a:spLocks noChangeArrowheads="1"/>
            </p:cNvSpPr>
            <p:nvPr/>
          </p:nvSpPr>
          <p:spPr bwMode="auto">
            <a:xfrm>
              <a:off x="939800" y="1879600"/>
              <a:ext cx="876300" cy="513027"/>
            </a:xfrm>
            <a:prstGeom prst="rect">
              <a:avLst/>
            </a:prstGeom>
            <a:noFill/>
            <a:ln w="9525">
              <a:noFill/>
              <a:miter lim="800000"/>
              <a:headEnd/>
              <a:tailEnd/>
            </a:ln>
          </p:spPr>
          <p:txBody>
            <a:bodyPr>
              <a:spAutoFit/>
            </a:bodyPr>
            <a:lstStyle/>
            <a:p>
              <a:endParaRPr lang="en-US" sz="1050" dirty="0" smtClean="0"/>
            </a:p>
            <a:p>
              <a:r>
                <a:rPr lang="en-US" sz="1050" dirty="0" smtClean="0"/>
                <a:t>LAG </a:t>
              </a:r>
              <a:r>
                <a:rPr lang="en-US" sz="1050" dirty="0"/>
                <a:t>1</a:t>
              </a:r>
            </a:p>
          </p:txBody>
        </p:sp>
      </p:grpSp>
      <p:cxnSp>
        <p:nvCxnSpPr>
          <p:cNvPr id="132" name="Straight Arrow Connector 131"/>
          <p:cNvCxnSpPr/>
          <p:nvPr/>
        </p:nvCxnSpPr>
        <p:spPr bwMode="auto">
          <a:xfrm>
            <a:off x="6973200" y="4165785"/>
            <a:ext cx="310621" cy="156482"/>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33" name="Straight Arrow Connector 132"/>
          <p:cNvCxnSpPr/>
          <p:nvPr/>
        </p:nvCxnSpPr>
        <p:spPr bwMode="auto">
          <a:xfrm>
            <a:off x="5219761" y="2822039"/>
            <a:ext cx="317500" cy="228600"/>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34" name="Straight Arrow Connector 133"/>
          <p:cNvCxnSpPr/>
          <p:nvPr/>
        </p:nvCxnSpPr>
        <p:spPr bwMode="auto">
          <a:xfrm flipV="1">
            <a:off x="6798632" y="2994795"/>
            <a:ext cx="315615" cy="207954"/>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pSp>
        <p:nvGrpSpPr>
          <p:cNvPr id="135" name="Group 141"/>
          <p:cNvGrpSpPr>
            <a:grpSpLocks/>
          </p:cNvGrpSpPr>
          <p:nvPr/>
        </p:nvGrpSpPr>
        <p:grpSpPr bwMode="auto">
          <a:xfrm>
            <a:off x="3575528" y="1744438"/>
            <a:ext cx="769938" cy="565327"/>
            <a:chOff x="711389" y="1909090"/>
            <a:chExt cx="876300" cy="698898"/>
          </a:xfrm>
        </p:grpSpPr>
        <p:sp>
          <p:nvSpPr>
            <p:cNvPr id="136" name="Rounded Rectangle 135"/>
            <p:cNvSpPr/>
            <p:nvPr/>
          </p:nvSpPr>
          <p:spPr>
            <a:xfrm>
              <a:off x="758959" y="1917698"/>
              <a:ext cx="673100" cy="690290"/>
            </a:xfrm>
            <a:prstGeom prst="roundRect">
              <a:avLst/>
            </a:prstGeom>
            <a:gradFill flip="none" rotWithShape="1">
              <a:gsLst>
                <a:gs pos="0">
                  <a:srgbClr val="FF66FF">
                    <a:tint val="66000"/>
                    <a:satMod val="160000"/>
                  </a:srgbClr>
                </a:gs>
                <a:gs pos="50000">
                  <a:srgbClr val="FF66FF">
                    <a:tint val="44500"/>
                    <a:satMod val="160000"/>
                  </a:srgbClr>
                </a:gs>
                <a:gs pos="100000">
                  <a:srgbClr val="FF66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37" name="TextBox 143"/>
            <p:cNvSpPr txBox="1">
              <a:spLocks noChangeArrowheads="1"/>
            </p:cNvSpPr>
            <p:nvPr/>
          </p:nvSpPr>
          <p:spPr bwMode="auto">
            <a:xfrm>
              <a:off x="711389" y="1909090"/>
              <a:ext cx="876300" cy="570744"/>
            </a:xfrm>
            <a:prstGeom prst="rect">
              <a:avLst/>
            </a:prstGeom>
            <a:noFill/>
            <a:ln w="9525">
              <a:noFill/>
              <a:miter lim="800000"/>
              <a:headEnd/>
              <a:tailEnd/>
            </a:ln>
          </p:spPr>
          <p:txBody>
            <a:bodyPr>
              <a:spAutoFit/>
            </a:bodyPr>
            <a:lstStyle/>
            <a:p>
              <a:r>
                <a:rPr lang="en-US" sz="1200" dirty="0"/>
                <a:t> I/O</a:t>
              </a:r>
              <a:br>
                <a:rPr lang="en-US" sz="1200" dirty="0"/>
              </a:br>
              <a:r>
                <a:rPr lang="en-US" sz="1200" dirty="0"/>
                <a:t> 1/20</a:t>
              </a:r>
              <a:endParaRPr lang="en-US" sz="1000" dirty="0"/>
            </a:p>
          </p:txBody>
        </p:sp>
      </p:grpSp>
      <p:cxnSp>
        <p:nvCxnSpPr>
          <p:cNvPr id="138" name="Straight Connector 137"/>
          <p:cNvCxnSpPr/>
          <p:nvPr/>
        </p:nvCxnSpPr>
        <p:spPr bwMode="auto">
          <a:xfrm>
            <a:off x="3118632" y="2057202"/>
            <a:ext cx="501650" cy="476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Arrow Connector 138"/>
          <p:cNvCxnSpPr/>
          <p:nvPr/>
        </p:nvCxnSpPr>
        <p:spPr>
          <a:xfrm flipH="1">
            <a:off x="6442584" y="2408836"/>
            <a:ext cx="14542" cy="438042"/>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0" name="Straight Arrow Connector 139"/>
          <p:cNvCxnSpPr/>
          <p:nvPr/>
        </p:nvCxnSpPr>
        <p:spPr>
          <a:xfrm flipV="1">
            <a:off x="6133934" y="2182727"/>
            <a:ext cx="20079" cy="450303"/>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41" name="Picture 18" descr="pc"/>
          <p:cNvPicPr>
            <a:picLocks noChangeAspect="1" noChangeArrowheads="1"/>
          </p:cNvPicPr>
          <p:nvPr/>
        </p:nvPicPr>
        <p:blipFill>
          <a:blip r:embed="rId2" cstate="print"/>
          <a:srcRect/>
          <a:stretch>
            <a:fillRect/>
          </a:stretch>
        </p:blipFill>
        <p:spPr bwMode="auto">
          <a:xfrm>
            <a:off x="2636329" y="1796176"/>
            <a:ext cx="558800" cy="487362"/>
          </a:xfrm>
          <a:prstGeom prst="rect">
            <a:avLst/>
          </a:prstGeom>
          <a:noFill/>
          <a:ln w="9525">
            <a:noFill/>
            <a:miter lim="800000"/>
            <a:headEnd/>
            <a:tailEnd/>
          </a:ln>
        </p:spPr>
      </p:pic>
      <p:sp>
        <p:nvSpPr>
          <p:cNvPr id="142" name="TextBox 112"/>
          <p:cNvSpPr txBox="1">
            <a:spLocks noChangeArrowheads="1"/>
          </p:cNvSpPr>
          <p:nvPr/>
        </p:nvSpPr>
        <p:spPr bwMode="auto">
          <a:xfrm>
            <a:off x="2645854" y="1596151"/>
            <a:ext cx="538162" cy="277812"/>
          </a:xfrm>
          <a:prstGeom prst="rect">
            <a:avLst/>
          </a:prstGeom>
          <a:noFill/>
          <a:ln w="9525">
            <a:noFill/>
            <a:miter lim="800000"/>
            <a:headEnd/>
            <a:tailEnd/>
          </a:ln>
        </p:spPr>
        <p:txBody>
          <a:bodyPr>
            <a:spAutoFit/>
          </a:bodyPr>
          <a:lstStyle/>
          <a:p>
            <a:r>
              <a:rPr lang="en-US" sz="1200" dirty="0"/>
              <a:t>NMS</a:t>
            </a:r>
          </a:p>
        </p:txBody>
      </p:sp>
      <p:sp>
        <p:nvSpPr>
          <p:cNvPr id="143" name="Text Box 660"/>
          <p:cNvSpPr txBox="1">
            <a:spLocks noChangeArrowheads="1"/>
          </p:cNvSpPr>
          <p:nvPr/>
        </p:nvSpPr>
        <p:spPr bwMode="auto">
          <a:xfrm rot="10800000">
            <a:off x="6251868" y="2220114"/>
            <a:ext cx="546764" cy="189753"/>
          </a:xfrm>
          <a:prstGeom prst="trapezoid">
            <a:avLst/>
          </a:prstGeom>
          <a:solidFill>
            <a:srgbClr val="FF9900"/>
          </a:solidFill>
          <a:ln w="19050" algn="ctr">
            <a:solidFill>
              <a:schemeClr val="tx1"/>
            </a:solidFill>
            <a:miter lim="800000"/>
            <a:headEnd/>
            <a:tailEnd/>
          </a:ln>
          <a:effectLst/>
        </p:spPr>
        <p:txBody>
          <a:bodyPr lIns="0" rIns="0" anchor="ctr">
            <a:noAutofit/>
          </a:bodyPr>
          <a:lstStyle/>
          <a:p>
            <a:pPr algn="ctr">
              <a:spcBef>
                <a:spcPct val="50000"/>
              </a:spcBef>
            </a:pPr>
            <a:r>
              <a:rPr lang="en-US" sz="1400" b="1" dirty="0" smtClean="0">
                <a:latin typeface="Arial Narrow" pitchFamily="34" charset="0"/>
              </a:rPr>
              <a:t>all</a:t>
            </a:r>
            <a:endParaRPr lang="en-US" sz="1400" b="1" dirty="0">
              <a:latin typeface="Arial Narrow" pitchFamily="34" charset="0"/>
            </a:endParaRPr>
          </a:p>
        </p:txBody>
      </p:sp>
      <p:sp>
        <p:nvSpPr>
          <p:cNvPr id="144" name="Text Box 660"/>
          <p:cNvSpPr txBox="1">
            <a:spLocks noChangeArrowheads="1"/>
          </p:cNvSpPr>
          <p:nvPr/>
        </p:nvSpPr>
        <p:spPr bwMode="auto">
          <a:xfrm>
            <a:off x="5799779" y="2636737"/>
            <a:ext cx="546764" cy="189753"/>
          </a:xfrm>
          <a:prstGeom prst="trapezoid">
            <a:avLst/>
          </a:prstGeom>
          <a:solidFill>
            <a:srgbClr val="FF9900"/>
          </a:solidFill>
          <a:ln w="19050" algn="ctr">
            <a:solidFill>
              <a:schemeClr val="tx1"/>
            </a:solidFill>
            <a:miter lim="800000"/>
            <a:headEnd/>
            <a:tailEnd/>
          </a:ln>
          <a:effectLst/>
        </p:spPr>
        <p:txBody>
          <a:bodyPr lIns="0" rIns="0" anchor="ctr">
            <a:noAutofit/>
          </a:bodyPr>
          <a:lstStyle/>
          <a:p>
            <a:pPr algn="ctr">
              <a:spcBef>
                <a:spcPct val="50000"/>
              </a:spcBef>
            </a:pPr>
            <a:r>
              <a:rPr lang="en-US" sz="1400" b="1" dirty="0" smtClean="0">
                <a:latin typeface="Arial Narrow" pitchFamily="34" charset="0"/>
              </a:rPr>
              <a:t>v4094</a:t>
            </a:r>
            <a:endParaRPr lang="en-US" sz="1400" b="1" dirty="0">
              <a:latin typeface="Arial Narrow" pitchFamily="34" charset="0"/>
            </a:endParaRPr>
          </a:p>
        </p:txBody>
      </p:sp>
      <p:sp>
        <p:nvSpPr>
          <p:cNvPr id="145" name="Rectangle 144"/>
          <p:cNvSpPr/>
          <p:nvPr/>
        </p:nvSpPr>
        <p:spPr>
          <a:xfrm rot="6553989">
            <a:off x="6043075" y="2408255"/>
            <a:ext cx="1569660" cy="246221"/>
          </a:xfrm>
          <a:prstGeom prst="rect">
            <a:avLst/>
          </a:prstGeom>
        </p:spPr>
        <p:txBody>
          <a:bodyPr wrap="none">
            <a:spAutoFit/>
          </a:bodyPr>
          <a:lstStyle/>
          <a:p>
            <a:r>
              <a:rPr lang="en-US" sz="1000" b="1" i="1" dirty="0" smtClean="0">
                <a:solidFill>
                  <a:srgbClr val="0000FF"/>
                </a:solidFill>
                <a:latin typeface="Courier New"/>
              </a:rPr>
              <a:t>svi99_svi100_v4094</a:t>
            </a:r>
            <a:endParaRPr lang="en-US" sz="1000" b="1" i="1" dirty="0">
              <a:solidFill>
                <a:srgbClr val="0000FF"/>
              </a:solidFill>
              <a:latin typeface="Courier New"/>
            </a:endParaRPr>
          </a:p>
        </p:txBody>
      </p:sp>
      <p:sp>
        <p:nvSpPr>
          <p:cNvPr id="146" name="Rectangle 145"/>
          <p:cNvSpPr/>
          <p:nvPr/>
        </p:nvSpPr>
        <p:spPr>
          <a:xfrm rot="5924153">
            <a:off x="5021542" y="2216937"/>
            <a:ext cx="1569660" cy="246221"/>
          </a:xfrm>
          <a:prstGeom prst="rect">
            <a:avLst/>
          </a:prstGeom>
        </p:spPr>
        <p:txBody>
          <a:bodyPr wrap="none">
            <a:spAutoFit/>
          </a:bodyPr>
          <a:lstStyle/>
          <a:p>
            <a:r>
              <a:rPr lang="en-US" sz="1000" b="1" i="1" dirty="0" smtClean="0">
                <a:solidFill>
                  <a:srgbClr val="0000FF"/>
                </a:solidFill>
                <a:latin typeface="Courier New"/>
              </a:rPr>
              <a:t>svi100_svi99_v4094</a:t>
            </a:r>
            <a:endParaRPr lang="en-US" sz="1000" b="1" i="1" dirty="0">
              <a:solidFill>
                <a:srgbClr val="0000FF"/>
              </a:solidFill>
              <a:latin typeface="Courier New"/>
            </a:endParaRPr>
          </a:p>
        </p:txBody>
      </p:sp>
      <p:cxnSp>
        <p:nvCxnSpPr>
          <p:cNvPr id="46" name="Straight Arrow Connector 45"/>
          <p:cNvCxnSpPr/>
          <p:nvPr/>
        </p:nvCxnSpPr>
        <p:spPr>
          <a:xfrm flipV="1">
            <a:off x="4406161" y="1560738"/>
            <a:ext cx="597898" cy="166227"/>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flipV="1">
            <a:off x="4058436" y="2316426"/>
            <a:ext cx="823428" cy="547989"/>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1" name="Text Box 660"/>
          <p:cNvSpPr txBox="1">
            <a:spLocks noChangeArrowheads="1"/>
          </p:cNvSpPr>
          <p:nvPr/>
        </p:nvSpPr>
        <p:spPr bwMode="auto">
          <a:xfrm rot="18131546">
            <a:off x="4559927" y="2768106"/>
            <a:ext cx="474509" cy="115626"/>
          </a:xfrm>
          <a:prstGeom prst="trapezoid">
            <a:avLst/>
          </a:prstGeom>
          <a:solidFill>
            <a:srgbClr val="FF9900"/>
          </a:solidFill>
          <a:ln w="19050" algn="ctr">
            <a:solidFill>
              <a:schemeClr val="tx1"/>
            </a:solidFill>
            <a:miter lim="800000"/>
            <a:headEnd/>
            <a:tailEnd/>
          </a:ln>
          <a:effectLst/>
        </p:spPr>
        <p:txBody>
          <a:bodyPr lIns="0" rIns="0" anchor="ctr">
            <a:noAutofit/>
          </a:bodyPr>
          <a:lstStyle/>
          <a:p>
            <a:pPr algn="ctr">
              <a:spcBef>
                <a:spcPct val="50000"/>
              </a:spcBef>
            </a:pPr>
            <a:r>
              <a:rPr lang="en-US" sz="1100" b="1" dirty="0" smtClean="0">
                <a:latin typeface="Arial Narrow" pitchFamily="34" charset="0"/>
              </a:rPr>
              <a:t>v4094</a:t>
            </a:r>
            <a:endParaRPr lang="en-US" sz="1100" b="1" dirty="0">
              <a:latin typeface="Arial Narrow" pitchFamily="34" charset="0"/>
            </a:endParaRPr>
          </a:p>
        </p:txBody>
      </p:sp>
      <p:sp>
        <p:nvSpPr>
          <p:cNvPr id="52" name="Rectangle 51"/>
          <p:cNvSpPr/>
          <p:nvPr/>
        </p:nvSpPr>
        <p:spPr>
          <a:xfrm rot="20982734">
            <a:off x="3764814" y="1230046"/>
            <a:ext cx="2108269" cy="246221"/>
          </a:xfrm>
          <a:prstGeom prst="rect">
            <a:avLst/>
          </a:prstGeom>
        </p:spPr>
        <p:txBody>
          <a:bodyPr wrap="none">
            <a:spAutoFit/>
          </a:bodyPr>
          <a:lstStyle/>
          <a:p>
            <a:r>
              <a:rPr lang="en-US" sz="1000" b="1" i="1" dirty="0" smtClean="0">
                <a:solidFill>
                  <a:srgbClr val="0000FF"/>
                </a:solidFill>
                <a:latin typeface="Courier New"/>
              </a:rPr>
              <a:t>eth1/20_sap1/2/200_v4094</a:t>
            </a:r>
            <a:endParaRPr lang="en-US" sz="1000" b="1" i="1" dirty="0">
              <a:solidFill>
                <a:srgbClr val="0000FF"/>
              </a:solidFill>
              <a:latin typeface="Courier New"/>
            </a:endParaRPr>
          </a:p>
        </p:txBody>
      </p:sp>
      <p:sp>
        <p:nvSpPr>
          <p:cNvPr id="53" name="Rectangle 52"/>
          <p:cNvSpPr/>
          <p:nvPr/>
        </p:nvSpPr>
        <p:spPr>
          <a:xfrm rot="2136271">
            <a:off x="3526046" y="2657258"/>
            <a:ext cx="1569660" cy="246221"/>
          </a:xfrm>
          <a:prstGeom prst="rect">
            <a:avLst/>
          </a:prstGeom>
        </p:spPr>
        <p:txBody>
          <a:bodyPr wrap="none">
            <a:spAutoFit/>
          </a:bodyPr>
          <a:lstStyle/>
          <a:p>
            <a:r>
              <a:rPr lang="en-US" sz="1000" b="1" i="1" dirty="0" smtClean="0">
                <a:solidFill>
                  <a:srgbClr val="0000FF"/>
                </a:solidFill>
                <a:latin typeface="Courier New"/>
              </a:rPr>
              <a:t>svi3_eth1/20_v4094</a:t>
            </a:r>
            <a:endParaRPr lang="en-US" sz="1000" b="1" i="1" dirty="0">
              <a:solidFill>
                <a:srgbClr val="0000FF"/>
              </a:solidFill>
              <a:latin typeface="Courier New"/>
            </a:endParaRPr>
          </a:p>
        </p:txBody>
      </p:sp>
      <p:sp>
        <p:nvSpPr>
          <p:cNvPr id="54" name="Title 68"/>
          <p:cNvSpPr>
            <a:spLocks noGrp="1"/>
          </p:cNvSpPr>
          <p:nvPr>
            <p:ph type="title"/>
          </p:nvPr>
        </p:nvSpPr>
        <p:spPr>
          <a:xfrm>
            <a:off x="3213598" y="206242"/>
            <a:ext cx="4647325" cy="787226"/>
          </a:xfrm>
        </p:spPr>
        <p:txBody>
          <a:bodyPr/>
          <a:lstStyle/>
          <a:p>
            <a:r>
              <a:rPr lang="en-US" dirty="0" smtClean="0"/>
              <a:t>Management Configuration</a:t>
            </a:r>
            <a:endParaRPr lang="en-US" dirty="0"/>
          </a:p>
        </p:txBody>
      </p:sp>
      <p:grpSp>
        <p:nvGrpSpPr>
          <p:cNvPr id="55" name="Group 141"/>
          <p:cNvGrpSpPr>
            <a:grpSpLocks/>
          </p:cNvGrpSpPr>
          <p:nvPr/>
        </p:nvGrpSpPr>
        <p:grpSpPr bwMode="auto">
          <a:xfrm>
            <a:off x="4842668" y="1401132"/>
            <a:ext cx="769938" cy="430887"/>
            <a:chOff x="650707" y="1890681"/>
            <a:chExt cx="876300" cy="532694"/>
          </a:xfrm>
        </p:grpSpPr>
        <p:sp>
          <p:nvSpPr>
            <p:cNvPr id="56" name="Rounded Rectangle 55"/>
            <p:cNvSpPr/>
            <p:nvPr/>
          </p:nvSpPr>
          <p:spPr>
            <a:xfrm>
              <a:off x="808154" y="1920687"/>
              <a:ext cx="564223" cy="49718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7" name="TextBox 143"/>
            <p:cNvSpPr txBox="1">
              <a:spLocks noChangeArrowheads="1"/>
            </p:cNvSpPr>
            <p:nvPr/>
          </p:nvSpPr>
          <p:spPr bwMode="auto">
            <a:xfrm>
              <a:off x="650707" y="1890681"/>
              <a:ext cx="876300" cy="532694"/>
            </a:xfrm>
            <a:prstGeom prst="rect">
              <a:avLst/>
            </a:prstGeom>
            <a:noFill/>
            <a:ln w="9525">
              <a:noFill/>
              <a:miter lim="800000"/>
              <a:headEnd/>
              <a:tailEnd/>
            </a:ln>
          </p:spPr>
          <p:txBody>
            <a:bodyPr>
              <a:spAutoFit/>
            </a:bodyPr>
            <a:lstStyle/>
            <a:p>
              <a:pPr algn="ctr"/>
              <a:r>
                <a:rPr lang="en-US" sz="1050" dirty="0" smtClean="0"/>
                <a:t>SAP 1/2/200</a:t>
              </a:r>
              <a:endParaRPr lang="en-US" sz="800" dirty="0"/>
            </a:p>
          </p:txBody>
        </p:sp>
      </p:grpSp>
      <p:sp>
        <p:nvSpPr>
          <p:cNvPr id="58" name="Rectangle 57"/>
          <p:cNvSpPr/>
          <p:nvPr/>
        </p:nvSpPr>
        <p:spPr>
          <a:xfrm>
            <a:off x="3303976" y="3369474"/>
            <a:ext cx="2524166" cy="3308598"/>
          </a:xfrm>
          <a:prstGeom prst="rect">
            <a:avLst/>
          </a:prstGeom>
          <a:solidFill>
            <a:schemeClr val="bg1">
              <a:lumMod val="85000"/>
            </a:schemeClr>
          </a:solidFill>
        </p:spPr>
        <p:txBody>
          <a:bodyPr wrap="square">
            <a:spAutoFit/>
          </a:bodyPr>
          <a:lstStyle/>
          <a:p>
            <a:r>
              <a:rPr lang="en-US" sz="1100" dirty="0"/>
              <a:t>#********ETX-5300*********</a:t>
            </a:r>
            <a:endParaRPr lang="he-IL" sz="1100" dirty="0"/>
          </a:p>
          <a:p>
            <a:r>
              <a:rPr lang="en-US" sz="1100" dirty="0" smtClean="0"/>
              <a:t>#*********   </a:t>
            </a:r>
            <a:r>
              <a:rPr lang="en-US" sz="1100" dirty="0"/>
              <a:t>MNG Flows   </a:t>
            </a:r>
            <a:r>
              <a:rPr lang="en-US" sz="1100" dirty="0" smtClean="0"/>
              <a:t>********</a:t>
            </a:r>
            <a:endParaRPr lang="en-US" sz="1100" dirty="0"/>
          </a:p>
          <a:p>
            <a:r>
              <a:rPr lang="en-US" sz="1100" dirty="0" smtClean="0"/>
              <a:t>flow "svi3_eth1/20_v4094</a:t>
            </a:r>
            <a:r>
              <a:rPr lang="en-US" sz="1100" dirty="0"/>
              <a:t>" </a:t>
            </a:r>
          </a:p>
          <a:p>
            <a:r>
              <a:rPr lang="en-US" sz="1100" dirty="0"/>
              <a:t>                classifier "mng_4094" </a:t>
            </a:r>
          </a:p>
          <a:p>
            <a:r>
              <a:rPr lang="en-US" sz="1100" dirty="0"/>
              <a:t>                ingress-color green </a:t>
            </a:r>
          </a:p>
          <a:p>
            <a:r>
              <a:rPr lang="en-US" sz="1100" dirty="0"/>
              <a:t>                cos-mapping fixed 0 </a:t>
            </a:r>
          </a:p>
          <a:p>
            <a:r>
              <a:rPr lang="en-US" sz="1100" dirty="0"/>
              <a:t>                no policer </a:t>
            </a:r>
          </a:p>
          <a:p>
            <a:r>
              <a:rPr lang="en-US" sz="1100" dirty="0"/>
              <a:t>                mark all </a:t>
            </a:r>
          </a:p>
          <a:p>
            <a:r>
              <a:rPr lang="en-US" sz="1100" dirty="0"/>
              <a:t>                    no marking-profile </a:t>
            </a:r>
          </a:p>
          <a:p>
            <a:r>
              <a:rPr lang="en-US" sz="1100" dirty="0"/>
              <a:t>                    no inner-marking-profile </a:t>
            </a:r>
          </a:p>
          <a:p>
            <a:r>
              <a:rPr lang="en-US" sz="1100" dirty="0"/>
              <a:t>                </a:t>
            </a:r>
            <a:r>
              <a:rPr lang="en-US" sz="1100" dirty="0" smtClean="0"/>
              <a:t>exit</a:t>
            </a:r>
          </a:p>
          <a:p>
            <a:pPr lvl="1"/>
            <a:r>
              <a:rPr lang="en-US" sz="1100" dirty="0"/>
              <a:t>  </a:t>
            </a:r>
            <a:r>
              <a:rPr lang="en-US" sz="1100" dirty="0" smtClean="0"/>
              <a:t>no </a:t>
            </a:r>
            <a:r>
              <a:rPr lang="en-US" sz="1100" dirty="0"/>
              <a:t>l2cp </a:t>
            </a:r>
          </a:p>
          <a:p>
            <a:r>
              <a:rPr lang="en-US" sz="1100" dirty="0"/>
              <a:t>                ingress-port </a:t>
            </a:r>
            <a:r>
              <a:rPr lang="en-US" sz="1100" dirty="0" err="1" smtClean="0"/>
              <a:t>svi</a:t>
            </a:r>
            <a:r>
              <a:rPr lang="en-US" sz="1100" dirty="0" smtClean="0"/>
              <a:t> 3</a:t>
            </a:r>
            <a:endParaRPr lang="en-US" sz="1100" dirty="0"/>
          </a:p>
          <a:p>
            <a:r>
              <a:rPr lang="en-US" sz="1100" dirty="0"/>
              <a:t>                egress-port </a:t>
            </a:r>
            <a:r>
              <a:rPr lang="en-US" sz="1100" dirty="0" err="1"/>
              <a:t>ethernet</a:t>
            </a:r>
            <a:r>
              <a:rPr lang="en-US" sz="1100" dirty="0"/>
              <a:t> 1/20 queue-map-profile "</a:t>
            </a:r>
            <a:r>
              <a:rPr lang="en-US" sz="1100" dirty="0" err="1"/>
              <a:t>QueueMapDefaultProfile</a:t>
            </a:r>
            <a:r>
              <a:rPr lang="en-US" sz="1100" dirty="0"/>
              <a:t>" block 0/1</a:t>
            </a:r>
            <a:r>
              <a:rPr lang="en-US" sz="1100" dirty="0" smtClean="0"/>
              <a:t>                </a:t>
            </a:r>
          </a:p>
          <a:p>
            <a:pPr lvl="1"/>
            <a:r>
              <a:rPr lang="en-US" sz="1100" dirty="0"/>
              <a:t> </a:t>
            </a:r>
            <a:r>
              <a:rPr lang="en-US" sz="1100" dirty="0" smtClean="0"/>
              <a:t> pm-enable </a:t>
            </a:r>
            <a:endParaRPr lang="en-US" sz="1100" dirty="0"/>
          </a:p>
          <a:p>
            <a:r>
              <a:rPr lang="en-US" sz="1100" dirty="0"/>
              <a:t>                no shutdown </a:t>
            </a:r>
          </a:p>
          <a:p>
            <a:r>
              <a:rPr lang="en-US" sz="1100" dirty="0"/>
              <a:t>            </a:t>
            </a:r>
            <a:r>
              <a:rPr lang="en-US" sz="1100" dirty="0" smtClean="0"/>
              <a:t>exit</a:t>
            </a:r>
          </a:p>
        </p:txBody>
      </p:sp>
      <p:sp>
        <p:nvSpPr>
          <p:cNvPr id="59" name="Text Box 660"/>
          <p:cNvSpPr txBox="1">
            <a:spLocks noChangeArrowheads="1"/>
          </p:cNvSpPr>
          <p:nvPr/>
        </p:nvSpPr>
        <p:spPr bwMode="auto">
          <a:xfrm rot="5400000">
            <a:off x="3993974" y="1716706"/>
            <a:ext cx="640744" cy="195838"/>
          </a:xfrm>
          <a:prstGeom prst="trapezoid">
            <a:avLst/>
          </a:prstGeom>
          <a:solidFill>
            <a:srgbClr val="FF9900"/>
          </a:solidFill>
          <a:ln w="19050" algn="ctr">
            <a:solidFill>
              <a:schemeClr val="tx1"/>
            </a:solidFill>
            <a:miter lim="800000"/>
            <a:headEnd/>
            <a:tailEnd/>
          </a:ln>
          <a:effectLst/>
        </p:spPr>
        <p:txBody>
          <a:bodyPr lIns="0" rIns="0" anchor="ctr">
            <a:noAutofit/>
          </a:bodyPr>
          <a:lstStyle/>
          <a:p>
            <a:pPr algn="ctr">
              <a:spcBef>
                <a:spcPct val="50000"/>
              </a:spcBef>
            </a:pPr>
            <a:r>
              <a:rPr lang="en-US" sz="1400" b="1" dirty="0" smtClean="0">
                <a:latin typeface="Arial Narrow" pitchFamily="34" charset="0"/>
              </a:rPr>
              <a:t>v4094</a:t>
            </a:r>
            <a:endParaRPr lang="en-US" sz="1400" b="1" dirty="0">
              <a:latin typeface="Arial Narrow" pitchFamily="34" charset="0"/>
            </a:endParaRPr>
          </a:p>
        </p:txBody>
      </p:sp>
      <p:cxnSp>
        <p:nvCxnSpPr>
          <p:cNvPr id="60" name="Straight Arrow Connector 59"/>
          <p:cNvCxnSpPr/>
          <p:nvPr/>
        </p:nvCxnSpPr>
        <p:spPr>
          <a:xfrm flipH="1">
            <a:off x="5079528" y="1837991"/>
            <a:ext cx="156874" cy="665213"/>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1" name="Rectangle 60"/>
          <p:cNvSpPr/>
          <p:nvPr/>
        </p:nvSpPr>
        <p:spPr>
          <a:xfrm rot="18713918">
            <a:off x="4605370" y="1700607"/>
            <a:ext cx="1800493" cy="246221"/>
          </a:xfrm>
          <a:prstGeom prst="rect">
            <a:avLst/>
          </a:prstGeom>
        </p:spPr>
        <p:txBody>
          <a:bodyPr wrap="none">
            <a:spAutoFit/>
          </a:bodyPr>
          <a:lstStyle/>
          <a:p>
            <a:r>
              <a:rPr lang="en-US" sz="1000" b="1" i="1" dirty="0" smtClean="0">
                <a:solidFill>
                  <a:srgbClr val="0000FF"/>
                </a:solidFill>
                <a:latin typeface="Courier New"/>
              </a:rPr>
              <a:t>Sap1/2/200_svi3_v4094</a:t>
            </a:r>
            <a:endParaRPr lang="en-US" sz="1000" b="1" i="1" dirty="0">
              <a:solidFill>
                <a:srgbClr val="0000FF"/>
              </a:solidFill>
              <a:latin typeface="Courier New"/>
            </a:endParaRPr>
          </a:p>
        </p:txBody>
      </p:sp>
      <p:sp>
        <p:nvSpPr>
          <p:cNvPr id="64" name="Text Box 660"/>
          <p:cNvSpPr txBox="1">
            <a:spLocks noChangeArrowheads="1"/>
          </p:cNvSpPr>
          <p:nvPr/>
        </p:nvSpPr>
        <p:spPr bwMode="auto">
          <a:xfrm rot="10800000">
            <a:off x="4888752" y="1838808"/>
            <a:ext cx="474509" cy="115626"/>
          </a:xfrm>
          <a:prstGeom prst="trapezoid">
            <a:avLst/>
          </a:prstGeom>
          <a:solidFill>
            <a:srgbClr val="FF9900"/>
          </a:solidFill>
          <a:ln w="19050" algn="ctr">
            <a:solidFill>
              <a:schemeClr val="tx1"/>
            </a:solidFill>
            <a:miter lim="800000"/>
            <a:headEnd/>
            <a:tailEnd/>
          </a:ln>
          <a:effectLst/>
        </p:spPr>
        <p:txBody>
          <a:bodyPr lIns="0" rIns="0" anchor="ctr">
            <a:noAutofit/>
          </a:bodyPr>
          <a:lstStyle/>
          <a:p>
            <a:pPr algn="ctr">
              <a:spcBef>
                <a:spcPct val="50000"/>
              </a:spcBef>
            </a:pPr>
            <a:r>
              <a:rPr lang="en-US" sz="1100" b="1" dirty="0" smtClean="0">
                <a:latin typeface="Arial Narrow" pitchFamily="34" charset="0"/>
              </a:rPr>
              <a:t>v4094</a:t>
            </a:r>
            <a:endParaRPr lang="en-US" sz="1100" b="1" dirty="0">
              <a:latin typeface="Arial Narrow" pitchFamily="34" charset="0"/>
            </a:endParaRPr>
          </a:p>
        </p:txBody>
      </p:sp>
    </p:spTree>
    <p:extLst>
      <p:ext uri="{BB962C8B-B14F-4D97-AF65-F5344CB8AC3E}">
        <p14:creationId xmlns:p14="http://schemas.microsoft.com/office/powerpoint/2010/main" xmlns="" val="135620701"/>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p:cNvSpPr/>
          <p:nvPr/>
        </p:nvSpPr>
        <p:spPr>
          <a:xfrm>
            <a:off x="42906" y="106491"/>
            <a:ext cx="2924505" cy="6694140"/>
          </a:xfrm>
          <a:prstGeom prst="rect">
            <a:avLst/>
          </a:prstGeom>
          <a:solidFill>
            <a:schemeClr val="bg1">
              <a:lumMod val="85000"/>
            </a:schemeClr>
          </a:solidFill>
        </p:spPr>
        <p:txBody>
          <a:bodyPr wrap="square">
            <a:spAutoFit/>
          </a:bodyPr>
          <a:lstStyle/>
          <a:p>
            <a:r>
              <a:rPr lang="en-US" sz="1100" dirty="0"/>
              <a:t>#********ETX-5300*********</a:t>
            </a:r>
            <a:endParaRPr lang="he-IL" sz="1100" dirty="0"/>
          </a:p>
          <a:p>
            <a:r>
              <a:rPr lang="en-US" sz="1100" dirty="0" smtClean="0"/>
              <a:t>#*********   </a:t>
            </a:r>
            <a:r>
              <a:rPr lang="en-US" sz="1100" dirty="0"/>
              <a:t>MNG Flows   </a:t>
            </a:r>
            <a:r>
              <a:rPr lang="en-US" sz="1100" dirty="0" smtClean="0"/>
              <a:t>**************</a:t>
            </a:r>
            <a:endParaRPr lang="en-US" sz="1100" dirty="0"/>
          </a:p>
          <a:p>
            <a:endParaRPr lang="en-US" sz="1100" dirty="0" smtClean="0"/>
          </a:p>
          <a:p>
            <a:r>
              <a:rPr lang="en-US" sz="1100" dirty="0" smtClean="0"/>
              <a:t>flow “lag1_svi1_v4094" </a:t>
            </a:r>
          </a:p>
          <a:p>
            <a:r>
              <a:rPr lang="en-US" sz="1100" dirty="0" smtClean="0"/>
              <a:t>                </a:t>
            </a:r>
            <a:r>
              <a:rPr lang="en-US" sz="1100" dirty="0"/>
              <a:t>classifier "mng_4094" </a:t>
            </a:r>
          </a:p>
          <a:p>
            <a:r>
              <a:rPr lang="en-US" sz="1100" dirty="0"/>
              <a:t>                ingress-color green </a:t>
            </a:r>
          </a:p>
          <a:p>
            <a:r>
              <a:rPr lang="en-US" sz="1100" dirty="0"/>
              <a:t>                cos-mapping fixed 0 </a:t>
            </a:r>
          </a:p>
          <a:p>
            <a:r>
              <a:rPr lang="en-US" sz="1100" dirty="0"/>
              <a:t>                no policer </a:t>
            </a:r>
          </a:p>
          <a:p>
            <a:r>
              <a:rPr lang="en-US" sz="1100" dirty="0"/>
              <a:t>                mark all </a:t>
            </a:r>
          </a:p>
          <a:p>
            <a:r>
              <a:rPr lang="en-US" sz="1100" dirty="0"/>
              <a:t>                    no marking-profile </a:t>
            </a:r>
          </a:p>
          <a:p>
            <a:r>
              <a:rPr lang="en-US" sz="1100" dirty="0"/>
              <a:t>                    no inner-marking-profile </a:t>
            </a:r>
          </a:p>
          <a:p>
            <a:r>
              <a:rPr lang="en-US" sz="1100" dirty="0"/>
              <a:t>                exit</a:t>
            </a:r>
          </a:p>
          <a:p>
            <a:r>
              <a:rPr lang="en-US" sz="1100" dirty="0"/>
              <a:t>                no </a:t>
            </a:r>
            <a:r>
              <a:rPr lang="en-US" sz="1100" dirty="0" err="1"/>
              <a:t>vlan</a:t>
            </a:r>
            <a:r>
              <a:rPr lang="en-US" sz="1100" dirty="0"/>
              <a:t>-tag </a:t>
            </a:r>
          </a:p>
          <a:p>
            <a:r>
              <a:rPr lang="en-US" sz="1100" dirty="0"/>
              <a:t>                no l2cp </a:t>
            </a:r>
          </a:p>
          <a:p>
            <a:r>
              <a:rPr lang="en-US" sz="1100" dirty="0"/>
              <a:t>                ingress-port </a:t>
            </a:r>
            <a:r>
              <a:rPr lang="en-US" sz="1100" dirty="0" smtClean="0"/>
              <a:t>lag 1</a:t>
            </a:r>
            <a:endParaRPr lang="en-US" sz="1100" dirty="0"/>
          </a:p>
          <a:p>
            <a:r>
              <a:rPr lang="en-US" sz="1100" dirty="0"/>
              <a:t>                egress-port </a:t>
            </a:r>
            <a:r>
              <a:rPr lang="en-US" sz="1100" dirty="0" err="1"/>
              <a:t>svi</a:t>
            </a:r>
            <a:r>
              <a:rPr lang="en-US" sz="1100" dirty="0"/>
              <a:t> 1 </a:t>
            </a:r>
          </a:p>
          <a:p>
            <a:r>
              <a:rPr lang="en-US" sz="1100" dirty="0"/>
              <a:t>                pm-enable </a:t>
            </a:r>
          </a:p>
          <a:p>
            <a:r>
              <a:rPr lang="en-US" sz="1100" dirty="0"/>
              <a:t>                no shutdown </a:t>
            </a:r>
          </a:p>
          <a:p>
            <a:r>
              <a:rPr lang="en-US" sz="1100" dirty="0"/>
              <a:t>            </a:t>
            </a:r>
            <a:r>
              <a:rPr lang="en-US" sz="1100" dirty="0" smtClean="0"/>
              <a:t>exit</a:t>
            </a:r>
          </a:p>
          <a:p>
            <a:endParaRPr lang="en-US" sz="1100" dirty="0"/>
          </a:p>
          <a:p>
            <a:endParaRPr lang="en-US" sz="1100" dirty="0" smtClean="0"/>
          </a:p>
          <a:p>
            <a:r>
              <a:rPr lang="en-US" sz="1100" dirty="0" smtClean="0"/>
              <a:t>flow </a:t>
            </a:r>
            <a:r>
              <a:rPr lang="en-US" sz="1100" dirty="0"/>
              <a:t>"</a:t>
            </a:r>
            <a:r>
              <a:rPr lang="en-US" sz="1100" dirty="0" smtClean="0"/>
              <a:t>svi1_lag1_v4094</a:t>
            </a:r>
            <a:r>
              <a:rPr lang="en-US" sz="1100" dirty="0"/>
              <a:t>" </a:t>
            </a:r>
          </a:p>
          <a:p>
            <a:r>
              <a:rPr lang="en-US" sz="1100" dirty="0"/>
              <a:t>                classifier "mng_4094" </a:t>
            </a:r>
          </a:p>
          <a:p>
            <a:r>
              <a:rPr lang="en-US" sz="1100" dirty="0"/>
              <a:t>                ingress-color green </a:t>
            </a:r>
          </a:p>
          <a:p>
            <a:r>
              <a:rPr lang="en-US" sz="1100" dirty="0"/>
              <a:t>                cos-mapping fixed 0 </a:t>
            </a:r>
          </a:p>
          <a:p>
            <a:r>
              <a:rPr lang="en-US" sz="1100" dirty="0"/>
              <a:t>                no policer </a:t>
            </a:r>
          </a:p>
          <a:p>
            <a:r>
              <a:rPr lang="en-US" sz="1100" dirty="0"/>
              <a:t>                mark all </a:t>
            </a:r>
          </a:p>
          <a:p>
            <a:r>
              <a:rPr lang="en-US" sz="1100" dirty="0"/>
              <a:t>                    no marking-profile </a:t>
            </a:r>
          </a:p>
          <a:p>
            <a:r>
              <a:rPr lang="en-US" sz="1100" dirty="0"/>
              <a:t>                    no inner-marking-profile </a:t>
            </a:r>
          </a:p>
          <a:p>
            <a:r>
              <a:rPr lang="en-US" sz="1100" dirty="0"/>
              <a:t>                exit</a:t>
            </a:r>
          </a:p>
          <a:p>
            <a:r>
              <a:rPr lang="en-US" sz="1100" dirty="0"/>
              <a:t>                no </a:t>
            </a:r>
            <a:r>
              <a:rPr lang="en-US" sz="1100" dirty="0" err="1"/>
              <a:t>vlan</a:t>
            </a:r>
            <a:r>
              <a:rPr lang="en-US" sz="1100" dirty="0"/>
              <a:t>-tag </a:t>
            </a:r>
          </a:p>
          <a:p>
            <a:r>
              <a:rPr lang="en-US" sz="1100" dirty="0"/>
              <a:t>                no l2cp </a:t>
            </a:r>
          </a:p>
          <a:p>
            <a:r>
              <a:rPr lang="en-US" sz="1100" dirty="0"/>
              <a:t>                ingress-port </a:t>
            </a:r>
            <a:r>
              <a:rPr lang="en-US" sz="1100" dirty="0" err="1"/>
              <a:t>svi</a:t>
            </a:r>
            <a:r>
              <a:rPr lang="en-US" sz="1100" dirty="0"/>
              <a:t> 1 </a:t>
            </a:r>
          </a:p>
          <a:p>
            <a:r>
              <a:rPr lang="en-US" sz="1100" dirty="0"/>
              <a:t>                egress-port </a:t>
            </a:r>
            <a:r>
              <a:rPr lang="en-US" sz="1100" dirty="0" smtClean="0"/>
              <a:t>lag 1 queue-map-profile </a:t>
            </a:r>
            <a:r>
              <a:rPr lang="en-US" sz="1100" dirty="0"/>
              <a:t>"</a:t>
            </a:r>
            <a:r>
              <a:rPr lang="en-US" sz="1100" dirty="0" err="1"/>
              <a:t>QueueMapDefaultProfile</a:t>
            </a:r>
            <a:r>
              <a:rPr lang="en-US" sz="1100" dirty="0"/>
              <a:t>" block </a:t>
            </a:r>
            <a:r>
              <a:rPr lang="en-US" sz="1100" dirty="0" smtClean="0"/>
              <a:t>0/1</a:t>
            </a:r>
            <a:endParaRPr lang="en-US" sz="1100" dirty="0"/>
          </a:p>
          <a:p>
            <a:r>
              <a:rPr lang="en-US" sz="1100" dirty="0"/>
              <a:t>                pm-enable </a:t>
            </a:r>
          </a:p>
          <a:p>
            <a:r>
              <a:rPr lang="en-US" sz="1100" dirty="0"/>
              <a:t>                no shutdown </a:t>
            </a:r>
          </a:p>
          <a:p>
            <a:r>
              <a:rPr lang="en-US" sz="1100" dirty="0"/>
              <a:t>            </a:t>
            </a:r>
            <a:r>
              <a:rPr lang="en-US" sz="1100" dirty="0" smtClean="0"/>
              <a:t>exit</a:t>
            </a:r>
            <a:endParaRPr lang="en-US" sz="1100" dirty="0"/>
          </a:p>
        </p:txBody>
      </p:sp>
      <p:sp>
        <p:nvSpPr>
          <p:cNvPr id="74" name="Rounded Rectangle 73"/>
          <p:cNvSpPr/>
          <p:nvPr/>
        </p:nvSpPr>
        <p:spPr bwMode="auto">
          <a:xfrm>
            <a:off x="3857217" y="1250361"/>
            <a:ext cx="4712130" cy="4269047"/>
          </a:xfrm>
          <a:prstGeom prst="round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6" name="Oval 75"/>
          <p:cNvSpPr/>
          <p:nvPr/>
        </p:nvSpPr>
        <p:spPr bwMode="auto">
          <a:xfrm>
            <a:off x="5491323" y="3117906"/>
            <a:ext cx="1329574" cy="1118232"/>
          </a:xfrm>
          <a:prstGeom prst="ellipse">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7" name="TextBox 112"/>
          <p:cNvSpPr txBox="1">
            <a:spLocks noChangeArrowheads="1"/>
          </p:cNvSpPr>
          <p:nvPr/>
        </p:nvSpPr>
        <p:spPr bwMode="auto">
          <a:xfrm>
            <a:off x="5762907" y="3433433"/>
            <a:ext cx="949325" cy="307777"/>
          </a:xfrm>
          <a:prstGeom prst="rect">
            <a:avLst/>
          </a:prstGeom>
          <a:noFill/>
          <a:ln w="9525">
            <a:noFill/>
            <a:miter lim="800000"/>
            <a:headEnd/>
            <a:tailEnd/>
          </a:ln>
        </p:spPr>
        <p:txBody>
          <a:bodyPr>
            <a:spAutoFit/>
          </a:bodyPr>
          <a:lstStyle/>
          <a:p>
            <a:r>
              <a:rPr lang="en-US" sz="1400" dirty="0" smtClean="0"/>
              <a:t>Bridge 1</a:t>
            </a:r>
            <a:endParaRPr lang="en-US" sz="1400" dirty="0"/>
          </a:p>
        </p:txBody>
      </p:sp>
      <p:sp>
        <p:nvSpPr>
          <p:cNvPr id="78" name="Flowchart: Direct Access Storage 77"/>
          <p:cNvSpPr/>
          <p:nvPr/>
        </p:nvSpPr>
        <p:spPr bwMode="auto">
          <a:xfrm rot="13510460">
            <a:off x="5446663" y="3050898"/>
            <a:ext cx="398880" cy="256977"/>
          </a:xfrm>
          <a:prstGeom prst="flowChartMagneticDrum">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9" name="Flowchart: Direct Access Storage 78"/>
          <p:cNvSpPr/>
          <p:nvPr/>
        </p:nvSpPr>
        <p:spPr bwMode="auto">
          <a:xfrm rot="1983152">
            <a:off x="6649623" y="3923668"/>
            <a:ext cx="445976" cy="242638"/>
          </a:xfrm>
          <a:prstGeom prst="flowChartMagneticDrum">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0" name="Flowchart: Direct Access Storage 79"/>
          <p:cNvSpPr/>
          <p:nvPr/>
        </p:nvSpPr>
        <p:spPr bwMode="auto">
          <a:xfrm rot="19282664">
            <a:off x="6494233" y="3161868"/>
            <a:ext cx="410114" cy="256977"/>
          </a:xfrm>
          <a:prstGeom prst="flowChartMagneticDrum">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1" name="Flowchart: Direct Access Storage 80"/>
          <p:cNvSpPr/>
          <p:nvPr/>
        </p:nvSpPr>
        <p:spPr bwMode="auto">
          <a:xfrm rot="5660510">
            <a:off x="6179207" y="1877344"/>
            <a:ext cx="246063" cy="471488"/>
          </a:xfrm>
          <a:prstGeom prst="flowChartMagneticDrum">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2" name="Flowchart: Direct Access Storage 81"/>
          <p:cNvSpPr/>
          <p:nvPr/>
        </p:nvSpPr>
        <p:spPr bwMode="auto">
          <a:xfrm rot="16648941">
            <a:off x="6056072" y="2980966"/>
            <a:ext cx="348806" cy="318546"/>
          </a:xfrm>
          <a:prstGeom prst="flowChartMagneticDrum">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83" name="Group 140"/>
          <p:cNvGrpSpPr>
            <a:grpSpLocks/>
          </p:cNvGrpSpPr>
          <p:nvPr/>
        </p:nvGrpSpPr>
        <p:grpSpPr bwMode="auto">
          <a:xfrm>
            <a:off x="8176919" y="4268292"/>
            <a:ext cx="908436" cy="493712"/>
            <a:chOff x="919925" y="1879600"/>
            <a:chExt cx="896175" cy="609600"/>
          </a:xfrm>
        </p:grpSpPr>
        <p:sp>
          <p:nvSpPr>
            <p:cNvPr id="84" name="Rounded Rectangle 83"/>
            <p:cNvSpPr/>
            <p:nvPr/>
          </p:nvSpPr>
          <p:spPr>
            <a:xfrm>
              <a:off x="919925" y="1917700"/>
              <a:ext cx="756476" cy="571500"/>
            </a:xfrm>
            <a:prstGeom prst="roundRect">
              <a:avLst/>
            </a:prstGeom>
            <a:gradFill flip="none" rotWithShape="1">
              <a:gsLst>
                <a:gs pos="0">
                  <a:srgbClr val="FF66FF">
                    <a:tint val="66000"/>
                    <a:satMod val="160000"/>
                  </a:srgbClr>
                </a:gs>
                <a:gs pos="50000">
                  <a:srgbClr val="FF66FF">
                    <a:tint val="44500"/>
                    <a:satMod val="160000"/>
                  </a:srgbClr>
                </a:gs>
                <a:gs pos="100000">
                  <a:srgbClr val="FF66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5" name="TextBox 139"/>
            <p:cNvSpPr txBox="1">
              <a:spLocks noChangeArrowheads="1"/>
            </p:cNvSpPr>
            <p:nvPr/>
          </p:nvSpPr>
          <p:spPr bwMode="auto">
            <a:xfrm>
              <a:off x="939800" y="1879600"/>
              <a:ext cx="876300" cy="513027"/>
            </a:xfrm>
            <a:prstGeom prst="rect">
              <a:avLst/>
            </a:prstGeom>
            <a:noFill/>
            <a:ln w="9525">
              <a:noFill/>
              <a:miter lim="800000"/>
              <a:headEnd/>
              <a:tailEnd/>
            </a:ln>
          </p:spPr>
          <p:txBody>
            <a:bodyPr>
              <a:spAutoFit/>
            </a:bodyPr>
            <a:lstStyle/>
            <a:p>
              <a:r>
                <a:rPr lang="en-US" sz="1050" dirty="0" smtClean="0"/>
                <a:t>Network Main a/3</a:t>
              </a:r>
              <a:endParaRPr lang="en-US" sz="1050" dirty="0"/>
            </a:p>
          </p:txBody>
        </p:sp>
      </p:grpSp>
      <p:sp>
        <p:nvSpPr>
          <p:cNvPr id="86" name="Flowchart: Direct Access Storage 85"/>
          <p:cNvSpPr/>
          <p:nvPr/>
        </p:nvSpPr>
        <p:spPr bwMode="auto">
          <a:xfrm rot="229913">
            <a:off x="7267518" y="4133563"/>
            <a:ext cx="428364" cy="471487"/>
          </a:xfrm>
          <a:prstGeom prst="flowChartMagneticDrum">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7" name="TextBox 112"/>
          <p:cNvSpPr txBox="1">
            <a:spLocks noChangeArrowheads="1"/>
          </p:cNvSpPr>
          <p:nvPr/>
        </p:nvSpPr>
        <p:spPr bwMode="auto">
          <a:xfrm>
            <a:off x="7200729" y="4218185"/>
            <a:ext cx="471487" cy="246062"/>
          </a:xfrm>
          <a:prstGeom prst="rect">
            <a:avLst/>
          </a:prstGeom>
          <a:noFill/>
          <a:ln w="9525">
            <a:noFill/>
            <a:miter lim="800000"/>
            <a:headEnd/>
            <a:tailEnd/>
          </a:ln>
        </p:spPr>
        <p:txBody>
          <a:bodyPr>
            <a:spAutoFit/>
          </a:bodyPr>
          <a:lstStyle/>
          <a:p>
            <a:r>
              <a:rPr lang="en-US" sz="1000" b="1" dirty="0" smtClean="0"/>
              <a:t>SVI 2</a:t>
            </a:r>
            <a:endParaRPr lang="en-US" sz="1000" b="1" dirty="0"/>
          </a:p>
        </p:txBody>
      </p:sp>
      <p:sp>
        <p:nvSpPr>
          <p:cNvPr id="88" name="Flowchart: Direct Access Storage 87"/>
          <p:cNvSpPr/>
          <p:nvPr/>
        </p:nvSpPr>
        <p:spPr bwMode="auto">
          <a:xfrm rot="5660510">
            <a:off x="6116919" y="2723821"/>
            <a:ext cx="246063" cy="471488"/>
          </a:xfrm>
          <a:prstGeom prst="flowChartMagneticDrum">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9" name="TextBox 112"/>
          <p:cNvSpPr txBox="1">
            <a:spLocks noChangeArrowheads="1"/>
          </p:cNvSpPr>
          <p:nvPr/>
        </p:nvSpPr>
        <p:spPr bwMode="auto">
          <a:xfrm>
            <a:off x="6042683" y="1972622"/>
            <a:ext cx="534987" cy="246221"/>
          </a:xfrm>
          <a:prstGeom prst="rect">
            <a:avLst/>
          </a:prstGeom>
          <a:noFill/>
          <a:ln w="9525">
            <a:noFill/>
            <a:miter lim="800000"/>
            <a:headEnd/>
            <a:tailEnd/>
          </a:ln>
        </p:spPr>
        <p:txBody>
          <a:bodyPr wrap="square">
            <a:spAutoFit/>
          </a:bodyPr>
          <a:lstStyle/>
          <a:p>
            <a:pPr algn="ctr"/>
            <a:r>
              <a:rPr lang="en-US" sz="1000" b="1" dirty="0" smtClean="0"/>
              <a:t>SVI 99</a:t>
            </a:r>
            <a:endParaRPr lang="en-US" sz="1000" b="1" dirty="0"/>
          </a:p>
        </p:txBody>
      </p:sp>
      <p:sp>
        <p:nvSpPr>
          <p:cNvPr id="90" name="TextBox 112"/>
          <p:cNvSpPr txBox="1">
            <a:spLocks noChangeArrowheads="1"/>
          </p:cNvSpPr>
          <p:nvPr/>
        </p:nvSpPr>
        <p:spPr bwMode="auto">
          <a:xfrm>
            <a:off x="5958877" y="2808899"/>
            <a:ext cx="588732" cy="246221"/>
          </a:xfrm>
          <a:prstGeom prst="rect">
            <a:avLst/>
          </a:prstGeom>
          <a:noFill/>
          <a:ln w="9525">
            <a:noFill/>
            <a:miter lim="800000"/>
            <a:headEnd/>
            <a:tailEnd/>
          </a:ln>
        </p:spPr>
        <p:txBody>
          <a:bodyPr wrap="square">
            <a:spAutoFit/>
          </a:bodyPr>
          <a:lstStyle/>
          <a:p>
            <a:r>
              <a:rPr lang="en-US" sz="1000" b="1" dirty="0" smtClean="0"/>
              <a:t>SVI 100</a:t>
            </a:r>
            <a:endParaRPr lang="en-US" sz="1000" b="1" dirty="0"/>
          </a:p>
        </p:txBody>
      </p:sp>
      <p:sp>
        <p:nvSpPr>
          <p:cNvPr id="91" name="Flowchart: Direct Access Storage 90"/>
          <p:cNvSpPr/>
          <p:nvPr/>
        </p:nvSpPr>
        <p:spPr bwMode="auto">
          <a:xfrm rot="1725542">
            <a:off x="4881684" y="2543269"/>
            <a:ext cx="482551" cy="471487"/>
          </a:xfrm>
          <a:prstGeom prst="flowChartMagneticDrum">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2" name="TextBox 112"/>
          <p:cNvSpPr txBox="1">
            <a:spLocks noChangeArrowheads="1"/>
          </p:cNvSpPr>
          <p:nvPr/>
        </p:nvSpPr>
        <p:spPr bwMode="auto">
          <a:xfrm rot="1396618">
            <a:off x="4872099" y="2599830"/>
            <a:ext cx="471487" cy="246062"/>
          </a:xfrm>
          <a:prstGeom prst="rect">
            <a:avLst/>
          </a:prstGeom>
          <a:noFill/>
          <a:ln w="9525">
            <a:noFill/>
            <a:miter lim="800000"/>
            <a:headEnd/>
            <a:tailEnd/>
          </a:ln>
        </p:spPr>
        <p:txBody>
          <a:bodyPr>
            <a:spAutoFit/>
          </a:bodyPr>
          <a:lstStyle/>
          <a:p>
            <a:r>
              <a:rPr lang="en-US" sz="1000" b="1" dirty="0" smtClean="0"/>
              <a:t>SVI 3</a:t>
            </a:r>
            <a:endParaRPr lang="en-US" sz="1000" b="1" dirty="0"/>
          </a:p>
        </p:txBody>
      </p:sp>
      <p:sp>
        <p:nvSpPr>
          <p:cNvPr id="93" name="Flowchart: Direct Access Storage 92"/>
          <p:cNvSpPr/>
          <p:nvPr/>
        </p:nvSpPr>
        <p:spPr bwMode="auto">
          <a:xfrm rot="19949007">
            <a:off x="7057332" y="2632700"/>
            <a:ext cx="467502" cy="471487"/>
          </a:xfrm>
          <a:prstGeom prst="flowChartMagneticDrum">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4" name="TextBox 112"/>
          <p:cNvSpPr txBox="1">
            <a:spLocks noChangeArrowheads="1"/>
          </p:cNvSpPr>
          <p:nvPr/>
        </p:nvSpPr>
        <p:spPr bwMode="auto">
          <a:xfrm rot="19619435">
            <a:off x="7002101" y="2754151"/>
            <a:ext cx="471487" cy="247503"/>
          </a:xfrm>
          <a:prstGeom prst="rect">
            <a:avLst/>
          </a:prstGeom>
          <a:noFill/>
          <a:ln w="9525">
            <a:noFill/>
            <a:miter lim="800000"/>
            <a:headEnd/>
            <a:tailEnd/>
          </a:ln>
        </p:spPr>
        <p:txBody>
          <a:bodyPr wrap="square">
            <a:spAutoFit/>
          </a:bodyPr>
          <a:lstStyle/>
          <a:p>
            <a:r>
              <a:rPr lang="en-US" sz="1000" b="1" dirty="0" smtClean="0"/>
              <a:t>SVI 1</a:t>
            </a:r>
            <a:endParaRPr lang="en-US" sz="1000" b="1" dirty="0"/>
          </a:p>
        </p:txBody>
      </p:sp>
      <p:sp>
        <p:nvSpPr>
          <p:cNvPr id="95" name="TextBox 112"/>
          <p:cNvSpPr txBox="1">
            <a:spLocks noChangeArrowheads="1"/>
          </p:cNvSpPr>
          <p:nvPr/>
        </p:nvSpPr>
        <p:spPr bwMode="auto">
          <a:xfrm rot="1876705">
            <a:off x="6596345" y="3911271"/>
            <a:ext cx="471487" cy="246062"/>
          </a:xfrm>
          <a:prstGeom prst="rect">
            <a:avLst/>
          </a:prstGeom>
          <a:noFill/>
          <a:ln w="9525">
            <a:noFill/>
            <a:miter lim="800000"/>
            <a:headEnd/>
            <a:tailEnd/>
          </a:ln>
        </p:spPr>
        <p:txBody>
          <a:bodyPr>
            <a:spAutoFit/>
          </a:bodyPr>
          <a:lstStyle/>
          <a:p>
            <a:r>
              <a:rPr lang="en-US" sz="1000" b="1" dirty="0" smtClean="0"/>
              <a:t>BP </a:t>
            </a:r>
            <a:r>
              <a:rPr lang="en-US" sz="1000" b="1" dirty="0"/>
              <a:t>2</a:t>
            </a:r>
          </a:p>
        </p:txBody>
      </p:sp>
      <p:sp>
        <p:nvSpPr>
          <p:cNvPr id="96" name="TextBox 112"/>
          <p:cNvSpPr txBox="1">
            <a:spLocks noChangeArrowheads="1"/>
          </p:cNvSpPr>
          <p:nvPr/>
        </p:nvSpPr>
        <p:spPr bwMode="auto">
          <a:xfrm>
            <a:off x="5462704" y="3098250"/>
            <a:ext cx="471487" cy="246062"/>
          </a:xfrm>
          <a:prstGeom prst="rect">
            <a:avLst/>
          </a:prstGeom>
          <a:noFill/>
          <a:ln w="9525">
            <a:noFill/>
            <a:miter lim="800000"/>
            <a:headEnd/>
            <a:tailEnd/>
          </a:ln>
        </p:spPr>
        <p:txBody>
          <a:bodyPr>
            <a:spAutoFit/>
          </a:bodyPr>
          <a:lstStyle/>
          <a:p>
            <a:r>
              <a:rPr lang="en-US" sz="1000" b="1" dirty="0" smtClean="0"/>
              <a:t>BP 3</a:t>
            </a:r>
            <a:endParaRPr lang="en-US" sz="1000" b="1" dirty="0"/>
          </a:p>
        </p:txBody>
      </p:sp>
      <p:sp>
        <p:nvSpPr>
          <p:cNvPr id="97" name="TextBox 112"/>
          <p:cNvSpPr txBox="1">
            <a:spLocks noChangeArrowheads="1"/>
          </p:cNvSpPr>
          <p:nvPr/>
        </p:nvSpPr>
        <p:spPr bwMode="auto">
          <a:xfrm>
            <a:off x="6473540" y="3206178"/>
            <a:ext cx="471487" cy="246062"/>
          </a:xfrm>
          <a:prstGeom prst="rect">
            <a:avLst/>
          </a:prstGeom>
          <a:noFill/>
          <a:ln w="9525">
            <a:noFill/>
            <a:miter lim="800000"/>
            <a:headEnd/>
            <a:tailEnd/>
          </a:ln>
        </p:spPr>
        <p:txBody>
          <a:bodyPr>
            <a:spAutoFit/>
          </a:bodyPr>
          <a:lstStyle/>
          <a:p>
            <a:r>
              <a:rPr lang="en-US" sz="1000" b="1" dirty="0" smtClean="0"/>
              <a:t>BP1</a:t>
            </a:r>
            <a:endParaRPr lang="en-US" sz="1000" b="1" dirty="0"/>
          </a:p>
        </p:txBody>
      </p:sp>
      <p:sp>
        <p:nvSpPr>
          <p:cNvPr id="98" name="TextBox 112"/>
          <p:cNvSpPr txBox="1">
            <a:spLocks noChangeArrowheads="1"/>
          </p:cNvSpPr>
          <p:nvPr/>
        </p:nvSpPr>
        <p:spPr bwMode="auto">
          <a:xfrm>
            <a:off x="5925185" y="3058907"/>
            <a:ext cx="562927" cy="246221"/>
          </a:xfrm>
          <a:prstGeom prst="rect">
            <a:avLst/>
          </a:prstGeom>
          <a:noFill/>
          <a:ln w="9525">
            <a:noFill/>
            <a:miter lim="800000"/>
            <a:headEnd/>
            <a:tailEnd/>
          </a:ln>
        </p:spPr>
        <p:txBody>
          <a:bodyPr wrap="square">
            <a:spAutoFit/>
          </a:bodyPr>
          <a:lstStyle/>
          <a:p>
            <a:r>
              <a:rPr lang="en-US" sz="1000" b="1" dirty="0" smtClean="0"/>
              <a:t>BP 100</a:t>
            </a:r>
            <a:endParaRPr lang="en-US" sz="1000" b="1" dirty="0"/>
          </a:p>
        </p:txBody>
      </p:sp>
      <p:grpSp>
        <p:nvGrpSpPr>
          <p:cNvPr id="99" name="Group 140"/>
          <p:cNvGrpSpPr>
            <a:grpSpLocks/>
          </p:cNvGrpSpPr>
          <p:nvPr/>
        </p:nvGrpSpPr>
        <p:grpSpPr bwMode="auto">
          <a:xfrm>
            <a:off x="8130045" y="2218843"/>
            <a:ext cx="908436" cy="493712"/>
            <a:chOff x="919925" y="1879600"/>
            <a:chExt cx="896175" cy="609600"/>
          </a:xfrm>
        </p:grpSpPr>
        <p:sp>
          <p:nvSpPr>
            <p:cNvPr id="100" name="Rounded Rectangle 99"/>
            <p:cNvSpPr/>
            <p:nvPr/>
          </p:nvSpPr>
          <p:spPr>
            <a:xfrm>
              <a:off x="919925" y="1917700"/>
              <a:ext cx="756476" cy="571500"/>
            </a:xfrm>
            <a:prstGeom prst="roundRect">
              <a:avLst/>
            </a:prstGeom>
            <a:gradFill flip="none" rotWithShape="1">
              <a:gsLst>
                <a:gs pos="0">
                  <a:srgbClr val="FF66FF">
                    <a:tint val="66000"/>
                    <a:satMod val="160000"/>
                  </a:srgbClr>
                </a:gs>
                <a:gs pos="50000">
                  <a:srgbClr val="FF66FF">
                    <a:tint val="44500"/>
                    <a:satMod val="160000"/>
                  </a:srgbClr>
                </a:gs>
                <a:gs pos="100000">
                  <a:srgbClr val="FF66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1" name="TextBox 139"/>
            <p:cNvSpPr txBox="1">
              <a:spLocks noChangeArrowheads="1"/>
            </p:cNvSpPr>
            <p:nvPr/>
          </p:nvSpPr>
          <p:spPr bwMode="auto">
            <a:xfrm>
              <a:off x="939800" y="1879600"/>
              <a:ext cx="876300" cy="513027"/>
            </a:xfrm>
            <a:prstGeom prst="rect">
              <a:avLst/>
            </a:prstGeom>
            <a:noFill/>
            <a:ln w="9525">
              <a:noFill/>
              <a:miter lim="800000"/>
              <a:headEnd/>
              <a:tailEnd/>
            </a:ln>
          </p:spPr>
          <p:txBody>
            <a:bodyPr>
              <a:spAutoFit/>
            </a:bodyPr>
            <a:lstStyle/>
            <a:p>
              <a:endParaRPr lang="en-US" sz="1050" dirty="0" smtClean="0"/>
            </a:p>
            <a:p>
              <a:r>
                <a:rPr lang="en-US" sz="1050" dirty="0" smtClean="0"/>
                <a:t>LAG </a:t>
              </a:r>
              <a:r>
                <a:rPr lang="en-US" sz="1050" dirty="0"/>
                <a:t>1</a:t>
              </a:r>
            </a:p>
          </p:txBody>
        </p:sp>
      </p:grpSp>
      <p:cxnSp>
        <p:nvCxnSpPr>
          <p:cNvPr id="102" name="Straight Arrow Connector 101"/>
          <p:cNvCxnSpPr/>
          <p:nvPr/>
        </p:nvCxnSpPr>
        <p:spPr bwMode="auto">
          <a:xfrm>
            <a:off x="6973200" y="4165785"/>
            <a:ext cx="310621" cy="156482"/>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bwMode="auto">
          <a:xfrm>
            <a:off x="5219761" y="2822039"/>
            <a:ext cx="317500" cy="228600"/>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bwMode="auto">
          <a:xfrm flipV="1">
            <a:off x="6798632" y="2994795"/>
            <a:ext cx="315615" cy="207954"/>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pSp>
        <p:nvGrpSpPr>
          <p:cNvPr id="105" name="Group 141"/>
          <p:cNvGrpSpPr>
            <a:grpSpLocks/>
          </p:cNvGrpSpPr>
          <p:nvPr/>
        </p:nvGrpSpPr>
        <p:grpSpPr bwMode="auto">
          <a:xfrm>
            <a:off x="3575528" y="1744438"/>
            <a:ext cx="769938" cy="565327"/>
            <a:chOff x="711389" y="1909090"/>
            <a:chExt cx="876300" cy="698898"/>
          </a:xfrm>
        </p:grpSpPr>
        <p:sp>
          <p:nvSpPr>
            <p:cNvPr id="106" name="Rounded Rectangle 105"/>
            <p:cNvSpPr/>
            <p:nvPr/>
          </p:nvSpPr>
          <p:spPr>
            <a:xfrm>
              <a:off x="758959" y="1917698"/>
              <a:ext cx="673100" cy="690290"/>
            </a:xfrm>
            <a:prstGeom prst="roundRect">
              <a:avLst/>
            </a:prstGeom>
            <a:gradFill flip="none" rotWithShape="1">
              <a:gsLst>
                <a:gs pos="0">
                  <a:srgbClr val="FF66FF">
                    <a:tint val="66000"/>
                    <a:satMod val="160000"/>
                  </a:srgbClr>
                </a:gs>
                <a:gs pos="50000">
                  <a:srgbClr val="FF66FF">
                    <a:tint val="44500"/>
                    <a:satMod val="160000"/>
                  </a:srgbClr>
                </a:gs>
                <a:gs pos="100000">
                  <a:srgbClr val="FF66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7" name="TextBox 143"/>
            <p:cNvSpPr txBox="1">
              <a:spLocks noChangeArrowheads="1"/>
            </p:cNvSpPr>
            <p:nvPr/>
          </p:nvSpPr>
          <p:spPr bwMode="auto">
            <a:xfrm>
              <a:off x="711389" y="1909090"/>
              <a:ext cx="876300" cy="570744"/>
            </a:xfrm>
            <a:prstGeom prst="rect">
              <a:avLst/>
            </a:prstGeom>
            <a:noFill/>
            <a:ln w="9525">
              <a:noFill/>
              <a:miter lim="800000"/>
              <a:headEnd/>
              <a:tailEnd/>
            </a:ln>
          </p:spPr>
          <p:txBody>
            <a:bodyPr>
              <a:spAutoFit/>
            </a:bodyPr>
            <a:lstStyle/>
            <a:p>
              <a:r>
                <a:rPr lang="en-US" sz="1200" dirty="0"/>
                <a:t> I/O</a:t>
              </a:r>
              <a:br>
                <a:rPr lang="en-US" sz="1200" dirty="0"/>
              </a:br>
              <a:r>
                <a:rPr lang="en-US" sz="1200" dirty="0"/>
                <a:t> 1/20</a:t>
              </a:r>
              <a:endParaRPr lang="en-US" sz="1000" dirty="0"/>
            </a:p>
          </p:txBody>
        </p:sp>
      </p:grpSp>
      <p:cxnSp>
        <p:nvCxnSpPr>
          <p:cNvPr id="108" name="Straight Connector 107"/>
          <p:cNvCxnSpPr/>
          <p:nvPr/>
        </p:nvCxnSpPr>
        <p:spPr bwMode="auto">
          <a:xfrm>
            <a:off x="3118632" y="2057202"/>
            <a:ext cx="501650" cy="476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p:nvPr/>
        </p:nvCxnSpPr>
        <p:spPr>
          <a:xfrm flipH="1">
            <a:off x="6442584" y="2408836"/>
            <a:ext cx="14542" cy="438042"/>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p:nvPr/>
        </p:nvCxnSpPr>
        <p:spPr>
          <a:xfrm flipV="1">
            <a:off x="6133934" y="2182727"/>
            <a:ext cx="20079" cy="450303"/>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11" name="Picture 18" descr="pc"/>
          <p:cNvPicPr>
            <a:picLocks noChangeAspect="1" noChangeArrowheads="1"/>
          </p:cNvPicPr>
          <p:nvPr/>
        </p:nvPicPr>
        <p:blipFill>
          <a:blip r:embed="rId2" cstate="print"/>
          <a:srcRect/>
          <a:stretch>
            <a:fillRect/>
          </a:stretch>
        </p:blipFill>
        <p:spPr bwMode="auto">
          <a:xfrm>
            <a:off x="2636329" y="1796176"/>
            <a:ext cx="558800" cy="487362"/>
          </a:xfrm>
          <a:prstGeom prst="rect">
            <a:avLst/>
          </a:prstGeom>
          <a:noFill/>
          <a:ln w="9525">
            <a:noFill/>
            <a:miter lim="800000"/>
            <a:headEnd/>
            <a:tailEnd/>
          </a:ln>
        </p:spPr>
      </p:pic>
      <p:sp>
        <p:nvSpPr>
          <p:cNvPr id="112" name="TextBox 112"/>
          <p:cNvSpPr txBox="1">
            <a:spLocks noChangeArrowheads="1"/>
          </p:cNvSpPr>
          <p:nvPr/>
        </p:nvSpPr>
        <p:spPr bwMode="auto">
          <a:xfrm>
            <a:off x="2645854" y="1596151"/>
            <a:ext cx="538162" cy="277812"/>
          </a:xfrm>
          <a:prstGeom prst="rect">
            <a:avLst/>
          </a:prstGeom>
          <a:noFill/>
          <a:ln w="9525">
            <a:noFill/>
            <a:miter lim="800000"/>
            <a:headEnd/>
            <a:tailEnd/>
          </a:ln>
        </p:spPr>
        <p:txBody>
          <a:bodyPr>
            <a:spAutoFit/>
          </a:bodyPr>
          <a:lstStyle/>
          <a:p>
            <a:r>
              <a:rPr lang="en-US" sz="1200" dirty="0"/>
              <a:t>NMS</a:t>
            </a:r>
          </a:p>
        </p:txBody>
      </p:sp>
      <p:sp>
        <p:nvSpPr>
          <p:cNvPr id="113" name="Text Box 660"/>
          <p:cNvSpPr txBox="1">
            <a:spLocks noChangeArrowheads="1"/>
          </p:cNvSpPr>
          <p:nvPr/>
        </p:nvSpPr>
        <p:spPr bwMode="auto">
          <a:xfrm rot="10800000">
            <a:off x="6251868" y="2220114"/>
            <a:ext cx="546764" cy="189753"/>
          </a:xfrm>
          <a:prstGeom prst="trapezoid">
            <a:avLst/>
          </a:prstGeom>
          <a:solidFill>
            <a:srgbClr val="FF9900"/>
          </a:solidFill>
          <a:ln w="19050" algn="ctr">
            <a:solidFill>
              <a:schemeClr val="tx1"/>
            </a:solidFill>
            <a:miter lim="800000"/>
            <a:headEnd/>
            <a:tailEnd/>
          </a:ln>
          <a:effectLst/>
        </p:spPr>
        <p:txBody>
          <a:bodyPr lIns="0" rIns="0" anchor="ctr">
            <a:noAutofit/>
          </a:bodyPr>
          <a:lstStyle/>
          <a:p>
            <a:pPr algn="ctr">
              <a:spcBef>
                <a:spcPct val="50000"/>
              </a:spcBef>
            </a:pPr>
            <a:r>
              <a:rPr lang="en-US" sz="1400" b="1" dirty="0" smtClean="0">
                <a:latin typeface="Arial Narrow" pitchFamily="34" charset="0"/>
              </a:rPr>
              <a:t>all</a:t>
            </a:r>
            <a:endParaRPr lang="en-US" sz="1400" b="1" dirty="0">
              <a:latin typeface="Arial Narrow" pitchFamily="34" charset="0"/>
            </a:endParaRPr>
          </a:p>
        </p:txBody>
      </p:sp>
      <p:sp>
        <p:nvSpPr>
          <p:cNvPr id="114" name="Text Box 660"/>
          <p:cNvSpPr txBox="1">
            <a:spLocks noChangeArrowheads="1"/>
          </p:cNvSpPr>
          <p:nvPr/>
        </p:nvSpPr>
        <p:spPr bwMode="auto">
          <a:xfrm>
            <a:off x="5799779" y="2636737"/>
            <a:ext cx="546764" cy="189753"/>
          </a:xfrm>
          <a:prstGeom prst="trapezoid">
            <a:avLst/>
          </a:prstGeom>
          <a:solidFill>
            <a:srgbClr val="FF9900"/>
          </a:solidFill>
          <a:ln w="19050" algn="ctr">
            <a:solidFill>
              <a:schemeClr val="tx1"/>
            </a:solidFill>
            <a:miter lim="800000"/>
            <a:headEnd/>
            <a:tailEnd/>
          </a:ln>
          <a:effectLst/>
        </p:spPr>
        <p:txBody>
          <a:bodyPr lIns="0" rIns="0" anchor="ctr">
            <a:noAutofit/>
          </a:bodyPr>
          <a:lstStyle/>
          <a:p>
            <a:pPr algn="ctr">
              <a:spcBef>
                <a:spcPct val="50000"/>
              </a:spcBef>
            </a:pPr>
            <a:r>
              <a:rPr lang="en-US" sz="1400" b="1" dirty="0" smtClean="0">
                <a:latin typeface="Arial Narrow" pitchFamily="34" charset="0"/>
              </a:rPr>
              <a:t>v4094</a:t>
            </a:r>
            <a:endParaRPr lang="en-US" sz="1400" b="1" dirty="0">
              <a:latin typeface="Arial Narrow" pitchFamily="34" charset="0"/>
            </a:endParaRPr>
          </a:p>
        </p:txBody>
      </p:sp>
      <p:sp>
        <p:nvSpPr>
          <p:cNvPr id="115" name="Rectangle 114"/>
          <p:cNvSpPr/>
          <p:nvPr/>
        </p:nvSpPr>
        <p:spPr>
          <a:xfrm rot="6553989">
            <a:off x="6043075" y="2408255"/>
            <a:ext cx="1569660" cy="246221"/>
          </a:xfrm>
          <a:prstGeom prst="rect">
            <a:avLst/>
          </a:prstGeom>
        </p:spPr>
        <p:txBody>
          <a:bodyPr wrap="none">
            <a:spAutoFit/>
          </a:bodyPr>
          <a:lstStyle/>
          <a:p>
            <a:r>
              <a:rPr lang="en-US" sz="1000" b="1" i="1" dirty="0" smtClean="0">
                <a:solidFill>
                  <a:srgbClr val="0000FF"/>
                </a:solidFill>
                <a:latin typeface="Courier New"/>
              </a:rPr>
              <a:t>svi99_svi100_v4094</a:t>
            </a:r>
            <a:endParaRPr lang="en-US" sz="1000" b="1" i="1" dirty="0">
              <a:solidFill>
                <a:srgbClr val="0000FF"/>
              </a:solidFill>
              <a:latin typeface="Courier New"/>
            </a:endParaRPr>
          </a:p>
        </p:txBody>
      </p:sp>
      <p:sp>
        <p:nvSpPr>
          <p:cNvPr id="116" name="Rectangle 115"/>
          <p:cNvSpPr/>
          <p:nvPr/>
        </p:nvSpPr>
        <p:spPr>
          <a:xfrm rot="5924153">
            <a:off x="5021542" y="2216937"/>
            <a:ext cx="1569660" cy="246221"/>
          </a:xfrm>
          <a:prstGeom prst="rect">
            <a:avLst/>
          </a:prstGeom>
        </p:spPr>
        <p:txBody>
          <a:bodyPr wrap="none">
            <a:spAutoFit/>
          </a:bodyPr>
          <a:lstStyle/>
          <a:p>
            <a:r>
              <a:rPr lang="en-US" sz="1000" b="1" i="1" dirty="0" smtClean="0">
                <a:solidFill>
                  <a:srgbClr val="0000FF"/>
                </a:solidFill>
                <a:latin typeface="Courier New"/>
              </a:rPr>
              <a:t>svi100_svi99_v4094</a:t>
            </a:r>
            <a:endParaRPr lang="en-US" sz="1000" b="1" i="1" dirty="0">
              <a:solidFill>
                <a:srgbClr val="0000FF"/>
              </a:solidFill>
              <a:latin typeface="Courier New"/>
            </a:endParaRPr>
          </a:p>
        </p:txBody>
      </p:sp>
      <p:sp>
        <p:nvSpPr>
          <p:cNvPr id="37" name="Text Box 660"/>
          <p:cNvSpPr txBox="1">
            <a:spLocks noChangeArrowheads="1"/>
          </p:cNvSpPr>
          <p:nvPr/>
        </p:nvSpPr>
        <p:spPr bwMode="auto">
          <a:xfrm rot="16200000">
            <a:off x="7783294" y="2633446"/>
            <a:ext cx="527240" cy="149371"/>
          </a:xfrm>
          <a:prstGeom prst="trapezoid">
            <a:avLst/>
          </a:prstGeom>
          <a:solidFill>
            <a:srgbClr val="FF9900"/>
          </a:solidFill>
          <a:ln w="19050" algn="ctr">
            <a:solidFill>
              <a:schemeClr val="tx1"/>
            </a:solidFill>
            <a:miter lim="800000"/>
            <a:headEnd/>
            <a:tailEnd/>
          </a:ln>
          <a:effectLst/>
        </p:spPr>
        <p:txBody>
          <a:bodyPr lIns="0" rIns="0" anchor="ctr">
            <a:noAutofit/>
          </a:bodyPr>
          <a:lstStyle/>
          <a:p>
            <a:pPr algn="ctr">
              <a:spcBef>
                <a:spcPct val="50000"/>
              </a:spcBef>
            </a:pPr>
            <a:r>
              <a:rPr lang="en-US" sz="1400" b="1" dirty="0" smtClean="0">
                <a:latin typeface="Arial Narrow" pitchFamily="34" charset="0"/>
              </a:rPr>
              <a:t>v4094</a:t>
            </a:r>
            <a:endParaRPr lang="en-US" sz="1400" b="1" dirty="0">
              <a:latin typeface="Arial Narrow" pitchFamily="34" charset="0"/>
            </a:endParaRPr>
          </a:p>
        </p:txBody>
      </p:sp>
      <p:cxnSp>
        <p:nvCxnSpPr>
          <p:cNvPr id="38" name="Straight Arrow Connector 37"/>
          <p:cNvCxnSpPr>
            <a:stCxn id="61" idx="0"/>
          </p:cNvCxnSpPr>
          <p:nvPr/>
        </p:nvCxnSpPr>
        <p:spPr>
          <a:xfrm flipV="1">
            <a:off x="7427999" y="2292006"/>
            <a:ext cx="722193" cy="18736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37" idx="0"/>
          </p:cNvCxnSpPr>
          <p:nvPr/>
        </p:nvCxnSpPr>
        <p:spPr>
          <a:xfrm flipH="1">
            <a:off x="7404974" y="2708132"/>
            <a:ext cx="567255" cy="18991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rot="20763521">
            <a:off x="7285667" y="2062964"/>
            <a:ext cx="1338828" cy="246221"/>
          </a:xfrm>
          <a:prstGeom prst="rect">
            <a:avLst/>
          </a:prstGeom>
        </p:spPr>
        <p:txBody>
          <a:bodyPr wrap="none">
            <a:spAutoFit/>
          </a:bodyPr>
          <a:lstStyle/>
          <a:p>
            <a:r>
              <a:rPr lang="en-US" sz="1000" b="1" i="1" dirty="0" smtClean="0">
                <a:solidFill>
                  <a:srgbClr val="0000FF"/>
                </a:solidFill>
                <a:latin typeface="Courier New"/>
              </a:rPr>
              <a:t>svi1_lag1_v4094</a:t>
            </a:r>
            <a:endParaRPr lang="en-US" sz="1000" b="1" i="1" dirty="0">
              <a:solidFill>
                <a:srgbClr val="0000FF"/>
              </a:solidFill>
              <a:latin typeface="Courier New"/>
            </a:endParaRPr>
          </a:p>
        </p:txBody>
      </p:sp>
      <p:sp>
        <p:nvSpPr>
          <p:cNvPr id="41" name="Rectangle 40"/>
          <p:cNvSpPr/>
          <p:nvPr/>
        </p:nvSpPr>
        <p:spPr>
          <a:xfrm rot="20384864">
            <a:off x="7360345" y="2879498"/>
            <a:ext cx="1338828" cy="246221"/>
          </a:xfrm>
          <a:prstGeom prst="rect">
            <a:avLst/>
          </a:prstGeom>
        </p:spPr>
        <p:txBody>
          <a:bodyPr wrap="none">
            <a:spAutoFit/>
          </a:bodyPr>
          <a:lstStyle/>
          <a:p>
            <a:r>
              <a:rPr lang="en-US" sz="1000" b="1" i="1" dirty="0" smtClean="0">
                <a:solidFill>
                  <a:srgbClr val="0000FF"/>
                </a:solidFill>
                <a:latin typeface="Courier New"/>
              </a:rPr>
              <a:t>lag1_svi1_v4094</a:t>
            </a:r>
            <a:endParaRPr lang="en-US" sz="1000" b="1" i="1" dirty="0">
              <a:solidFill>
                <a:srgbClr val="0000FF"/>
              </a:solidFill>
              <a:latin typeface="Courier New"/>
            </a:endParaRPr>
          </a:p>
        </p:txBody>
      </p:sp>
      <p:sp>
        <p:nvSpPr>
          <p:cNvPr id="61" name="Text Box 660"/>
          <p:cNvSpPr txBox="1">
            <a:spLocks noChangeArrowheads="1"/>
          </p:cNvSpPr>
          <p:nvPr/>
        </p:nvSpPr>
        <p:spPr bwMode="auto">
          <a:xfrm rot="3530008">
            <a:off x="7096821" y="2443977"/>
            <a:ext cx="536820" cy="146712"/>
          </a:xfrm>
          <a:prstGeom prst="trapezoid">
            <a:avLst/>
          </a:prstGeom>
          <a:solidFill>
            <a:srgbClr val="FF9900"/>
          </a:solidFill>
          <a:ln w="19050" algn="ctr">
            <a:solidFill>
              <a:schemeClr val="tx1"/>
            </a:solidFill>
            <a:miter lim="800000"/>
            <a:headEnd/>
            <a:tailEnd/>
          </a:ln>
          <a:effectLst/>
        </p:spPr>
        <p:txBody>
          <a:bodyPr lIns="0" rIns="0" anchor="ctr">
            <a:noAutofit/>
          </a:bodyPr>
          <a:lstStyle/>
          <a:p>
            <a:pPr algn="ctr">
              <a:spcBef>
                <a:spcPct val="50000"/>
              </a:spcBef>
            </a:pPr>
            <a:r>
              <a:rPr lang="en-US" sz="1400" b="1" dirty="0" smtClean="0">
                <a:latin typeface="Arial Narrow" pitchFamily="34" charset="0"/>
              </a:rPr>
              <a:t>v4094</a:t>
            </a:r>
            <a:endParaRPr lang="en-US" sz="1400" b="1" dirty="0">
              <a:latin typeface="Arial Narrow" pitchFamily="34" charset="0"/>
            </a:endParaRPr>
          </a:p>
        </p:txBody>
      </p:sp>
      <p:sp>
        <p:nvSpPr>
          <p:cNvPr id="75" name="Title 68"/>
          <p:cNvSpPr>
            <a:spLocks noGrp="1"/>
          </p:cNvSpPr>
          <p:nvPr>
            <p:ph type="title"/>
          </p:nvPr>
        </p:nvSpPr>
        <p:spPr>
          <a:xfrm>
            <a:off x="3213598" y="206242"/>
            <a:ext cx="4647325" cy="787226"/>
          </a:xfrm>
        </p:spPr>
        <p:txBody>
          <a:bodyPr/>
          <a:lstStyle/>
          <a:p>
            <a:r>
              <a:rPr lang="en-US" dirty="0" smtClean="0"/>
              <a:t>Management Configuration</a:t>
            </a:r>
            <a:endParaRPr lang="en-US" dirty="0"/>
          </a:p>
        </p:txBody>
      </p:sp>
      <p:cxnSp>
        <p:nvCxnSpPr>
          <p:cNvPr id="58" name="Straight Arrow Connector 57"/>
          <p:cNvCxnSpPr/>
          <p:nvPr/>
        </p:nvCxnSpPr>
        <p:spPr>
          <a:xfrm flipV="1">
            <a:off x="4406161" y="1560738"/>
            <a:ext cx="597898" cy="166227"/>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H="1" flipV="1">
            <a:off x="4058436" y="2316426"/>
            <a:ext cx="823428" cy="547989"/>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2" name="Text Box 660"/>
          <p:cNvSpPr txBox="1">
            <a:spLocks noChangeArrowheads="1"/>
          </p:cNvSpPr>
          <p:nvPr/>
        </p:nvSpPr>
        <p:spPr bwMode="auto">
          <a:xfrm rot="18131546">
            <a:off x="4559927" y="2768106"/>
            <a:ext cx="474509" cy="115626"/>
          </a:xfrm>
          <a:prstGeom prst="trapezoid">
            <a:avLst/>
          </a:prstGeom>
          <a:solidFill>
            <a:srgbClr val="FF9900"/>
          </a:solidFill>
          <a:ln w="19050" algn="ctr">
            <a:solidFill>
              <a:schemeClr val="tx1"/>
            </a:solidFill>
            <a:miter lim="800000"/>
            <a:headEnd/>
            <a:tailEnd/>
          </a:ln>
          <a:effectLst/>
        </p:spPr>
        <p:txBody>
          <a:bodyPr lIns="0" rIns="0" anchor="ctr">
            <a:noAutofit/>
          </a:bodyPr>
          <a:lstStyle/>
          <a:p>
            <a:pPr algn="ctr">
              <a:spcBef>
                <a:spcPct val="50000"/>
              </a:spcBef>
            </a:pPr>
            <a:r>
              <a:rPr lang="en-US" sz="1100" b="1" dirty="0" smtClean="0">
                <a:latin typeface="Arial Narrow" pitchFamily="34" charset="0"/>
              </a:rPr>
              <a:t>v4094</a:t>
            </a:r>
            <a:endParaRPr lang="en-US" sz="1100" b="1" dirty="0">
              <a:latin typeface="Arial Narrow" pitchFamily="34" charset="0"/>
            </a:endParaRPr>
          </a:p>
        </p:txBody>
      </p:sp>
      <p:sp>
        <p:nvSpPr>
          <p:cNvPr id="63" name="Rectangle 62"/>
          <p:cNvSpPr/>
          <p:nvPr/>
        </p:nvSpPr>
        <p:spPr>
          <a:xfrm rot="20982734">
            <a:off x="3764814" y="1230046"/>
            <a:ext cx="2108269" cy="246221"/>
          </a:xfrm>
          <a:prstGeom prst="rect">
            <a:avLst/>
          </a:prstGeom>
        </p:spPr>
        <p:txBody>
          <a:bodyPr wrap="none">
            <a:spAutoFit/>
          </a:bodyPr>
          <a:lstStyle/>
          <a:p>
            <a:r>
              <a:rPr lang="en-US" sz="1000" b="1" i="1" dirty="0" smtClean="0">
                <a:solidFill>
                  <a:srgbClr val="0000FF"/>
                </a:solidFill>
                <a:latin typeface="Courier New"/>
              </a:rPr>
              <a:t>eth1/20_sap1/2/200_v4094</a:t>
            </a:r>
            <a:endParaRPr lang="en-US" sz="1000" b="1" i="1" dirty="0">
              <a:solidFill>
                <a:srgbClr val="0000FF"/>
              </a:solidFill>
              <a:latin typeface="Courier New"/>
            </a:endParaRPr>
          </a:p>
        </p:txBody>
      </p:sp>
      <p:sp>
        <p:nvSpPr>
          <p:cNvPr id="64" name="Rectangle 63"/>
          <p:cNvSpPr/>
          <p:nvPr/>
        </p:nvSpPr>
        <p:spPr>
          <a:xfrm rot="2136271">
            <a:off x="3526046" y="2657258"/>
            <a:ext cx="1569660" cy="246221"/>
          </a:xfrm>
          <a:prstGeom prst="rect">
            <a:avLst/>
          </a:prstGeom>
        </p:spPr>
        <p:txBody>
          <a:bodyPr wrap="none">
            <a:spAutoFit/>
          </a:bodyPr>
          <a:lstStyle/>
          <a:p>
            <a:r>
              <a:rPr lang="en-US" sz="1000" b="1" i="1" dirty="0" smtClean="0">
                <a:solidFill>
                  <a:srgbClr val="0000FF"/>
                </a:solidFill>
                <a:latin typeface="Courier New"/>
              </a:rPr>
              <a:t>svi3_eth1/20_v4094</a:t>
            </a:r>
            <a:endParaRPr lang="en-US" sz="1000" b="1" i="1" dirty="0">
              <a:solidFill>
                <a:srgbClr val="0000FF"/>
              </a:solidFill>
              <a:latin typeface="Courier New"/>
            </a:endParaRPr>
          </a:p>
        </p:txBody>
      </p:sp>
      <p:grpSp>
        <p:nvGrpSpPr>
          <p:cNvPr id="65" name="Group 141"/>
          <p:cNvGrpSpPr>
            <a:grpSpLocks/>
          </p:cNvGrpSpPr>
          <p:nvPr/>
        </p:nvGrpSpPr>
        <p:grpSpPr bwMode="auto">
          <a:xfrm>
            <a:off x="4842668" y="1401132"/>
            <a:ext cx="769938" cy="430887"/>
            <a:chOff x="650707" y="1890681"/>
            <a:chExt cx="876300" cy="532694"/>
          </a:xfrm>
        </p:grpSpPr>
        <p:sp>
          <p:nvSpPr>
            <p:cNvPr id="66" name="Rounded Rectangle 65"/>
            <p:cNvSpPr/>
            <p:nvPr/>
          </p:nvSpPr>
          <p:spPr>
            <a:xfrm>
              <a:off x="808154" y="1920687"/>
              <a:ext cx="564223" cy="49718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7" name="TextBox 143"/>
            <p:cNvSpPr txBox="1">
              <a:spLocks noChangeArrowheads="1"/>
            </p:cNvSpPr>
            <p:nvPr/>
          </p:nvSpPr>
          <p:spPr bwMode="auto">
            <a:xfrm>
              <a:off x="650707" y="1890681"/>
              <a:ext cx="876300" cy="532694"/>
            </a:xfrm>
            <a:prstGeom prst="rect">
              <a:avLst/>
            </a:prstGeom>
            <a:noFill/>
            <a:ln w="9525">
              <a:noFill/>
              <a:miter lim="800000"/>
              <a:headEnd/>
              <a:tailEnd/>
            </a:ln>
          </p:spPr>
          <p:txBody>
            <a:bodyPr>
              <a:spAutoFit/>
            </a:bodyPr>
            <a:lstStyle/>
            <a:p>
              <a:pPr algn="ctr"/>
              <a:r>
                <a:rPr lang="en-US" sz="1050" dirty="0" smtClean="0"/>
                <a:t>SAP 1/2/200</a:t>
              </a:r>
              <a:endParaRPr lang="en-US" sz="800" dirty="0"/>
            </a:p>
          </p:txBody>
        </p:sp>
      </p:grpSp>
      <p:sp>
        <p:nvSpPr>
          <p:cNvPr id="68" name="Text Box 660"/>
          <p:cNvSpPr txBox="1">
            <a:spLocks noChangeArrowheads="1"/>
          </p:cNvSpPr>
          <p:nvPr/>
        </p:nvSpPr>
        <p:spPr bwMode="auto">
          <a:xfrm rot="5400000">
            <a:off x="3993974" y="1716706"/>
            <a:ext cx="640744" cy="195838"/>
          </a:xfrm>
          <a:prstGeom prst="trapezoid">
            <a:avLst/>
          </a:prstGeom>
          <a:solidFill>
            <a:srgbClr val="FF9900"/>
          </a:solidFill>
          <a:ln w="19050" algn="ctr">
            <a:solidFill>
              <a:schemeClr val="tx1"/>
            </a:solidFill>
            <a:miter lim="800000"/>
            <a:headEnd/>
            <a:tailEnd/>
          </a:ln>
          <a:effectLst/>
        </p:spPr>
        <p:txBody>
          <a:bodyPr lIns="0" rIns="0" anchor="ctr">
            <a:noAutofit/>
          </a:bodyPr>
          <a:lstStyle/>
          <a:p>
            <a:pPr algn="ctr">
              <a:spcBef>
                <a:spcPct val="50000"/>
              </a:spcBef>
            </a:pPr>
            <a:r>
              <a:rPr lang="en-US" sz="1400" b="1" dirty="0" smtClean="0">
                <a:latin typeface="Arial Narrow" pitchFamily="34" charset="0"/>
              </a:rPr>
              <a:t>v4094</a:t>
            </a:r>
            <a:endParaRPr lang="en-US" sz="1400" b="1" dirty="0">
              <a:latin typeface="Arial Narrow" pitchFamily="34" charset="0"/>
            </a:endParaRPr>
          </a:p>
        </p:txBody>
      </p:sp>
      <p:cxnSp>
        <p:nvCxnSpPr>
          <p:cNvPr id="69" name="Straight Arrow Connector 68"/>
          <p:cNvCxnSpPr/>
          <p:nvPr/>
        </p:nvCxnSpPr>
        <p:spPr>
          <a:xfrm flipH="1">
            <a:off x="5079528" y="1837991"/>
            <a:ext cx="156874" cy="665213"/>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0" name="Rectangle 69"/>
          <p:cNvSpPr/>
          <p:nvPr/>
        </p:nvSpPr>
        <p:spPr>
          <a:xfrm rot="18713918">
            <a:off x="4605370" y="1700607"/>
            <a:ext cx="1800493" cy="246221"/>
          </a:xfrm>
          <a:prstGeom prst="rect">
            <a:avLst/>
          </a:prstGeom>
        </p:spPr>
        <p:txBody>
          <a:bodyPr wrap="none">
            <a:spAutoFit/>
          </a:bodyPr>
          <a:lstStyle/>
          <a:p>
            <a:r>
              <a:rPr lang="en-US" sz="1000" b="1" i="1" dirty="0" smtClean="0">
                <a:solidFill>
                  <a:srgbClr val="0000FF"/>
                </a:solidFill>
                <a:latin typeface="Courier New"/>
              </a:rPr>
              <a:t>Sap1/2/200_svi3_v4094</a:t>
            </a:r>
            <a:endParaRPr lang="en-US" sz="1000" b="1" i="1" dirty="0">
              <a:solidFill>
                <a:srgbClr val="0000FF"/>
              </a:solidFill>
              <a:latin typeface="Courier New"/>
            </a:endParaRPr>
          </a:p>
        </p:txBody>
      </p:sp>
      <p:sp>
        <p:nvSpPr>
          <p:cNvPr id="71" name="Text Box 660"/>
          <p:cNvSpPr txBox="1">
            <a:spLocks noChangeArrowheads="1"/>
          </p:cNvSpPr>
          <p:nvPr/>
        </p:nvSpPr>
        <p:spPr bwMode="auto">
          <a:xfrm rot="10800000">
            <a:off x="4888752" y="1838808"/>
            <a:ext cx="474509" cy="115626"/>
          </a:xfrm>
          <a:prstGeom prst="trapezoid">
            <a:avLst/>
          </a:prstGeom>
          <a:solidFill>
            <a:srgbClr val="FF9900"/>
          </a:solidFill>
          <a:ln w="19050" algn="ctr">
            <a:solidFill>
              <a:schemeClr val="tx1"/>
            </a:solidFill>
            <a:miter lim="800000"/>
            <a:headEnd/>
            <a:tailEnd/>
          </a:ln>
          <a:effectLst/>
        </p:spPr>
        <p:txBody>
          <a:bodyPr lIns="0" rIns="0" anchor="ctr">
            <a:noAutofit/>
          </a:bodyPr>
          <a:lstStyle/>
          <a:p>
            <a:pPr algn="ctr">
              <a:spcBef>
                <a:spcPct val="50000"/>
              </a:spcBef>
            </a:pPr>
            <a:r>
              <a:rPr lang="en-US" sz="1100" b="1" dirty="0" smtClean="0">
                <a:latin typeface="Arial Narrow" pitchFamily="34" charset="0"/>
              </a:rPr>
              <a:t>v4094</a:t>
            </a:r>
            <a:endParaRPr lang="en-US" sz="1100" b="1" dirty="0">
              <a:latin typeface="Arial Narrow" pitchFamily="34" charset="0"/>
            </a:endParaRPr>
          </a:p>
        </p:txBody>
      </p:sp>
    </p:spTree>
    <p:extLst>
      <p:ext uri="{BB962C8B-B14F-4D97-AF65-F5344CB8AC3E}">
        <p14:creationId xmlns:p14="http://schemas.microsoft.com/office/powerpoint/2010/main" xmlns="" val="675937725"/>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693" y="105170"/>
            <a:ext cx="2962575" cy="6694140"/>
          </a:xfrm>
          <a:prstGeom prst="rect">
            <a:avLst/>
          </a:prstGeom>
          <a:solidFill>
            <a:schemeClr val="bg1">
              <a:lumMod val="85000"/>
            </a:schemeClr>
          </a:solidFill>
        </p:spPr>
        <p:txBody>
          <a:bodyPr wrap="square">
            <a:spAutoFit/>
          </a:bodyPr>
          <a:lstStyle/>
          <a:p>
            <a:r>
              <a:rPr lang="en-US" sz="1100" dirty="0"/>
              <a:t>#********ETX-5300*********</a:t>
            </a:r>
            <a:endParaRPr lang="he-IL" sz="1100" dirty="0"/>
          </a:p>
          <a:p>
            <a:r>
              <a:rPr lang="en-US" sz="1100" dirty="0" smtClean="0"/>
              <a:t>#*********   </a:t>
            </a:r>
            <a:r>
              <a:rPr lang="en-US" sz="1100" dirty="0"/>
              <a:t>MNG Flows   </a:t>
            </a:r>
            <a:r>
              <a:rPr lang="en-US" sz="1100" dirty="0" smtClean="0"/>
              <a:t>**************</a:t>
            </a:r>
          </a:p>
          <a:p>
            <a:endParaRPr lang="en-US" sz="1100" dirty="0"/>
          </a:p>
          <a:p>
            <a:r>
              <a:rPr lang="en-US" sz="1100" dirty="0" smtClean="0"/>
              <a:t>flow </a:t>
            </a:r>
            <a:r>
              <a:rPr lang="en-US" sz="1100" dirty="0"/>
              <a:t>"</a:t>
            </a:r>
            <a:r>
              <a:rPr lang="en-US" sz="1100" dirty="0" smtClean="0"/>
              <a:t>a3_svi2_v4094</a:t>
            </a:r>
            <a:r>
              <a:rPr lang="en-US" sz="1100" dirty="0"/>
              <a:t>" </a:t>
            </a:r>
          </a:p>
          <a:p>
            <a:r>
              <a:rPr lang="en-US" sz="1100" dirty="0"/>
              <a:t>                classifier "mng_4094" </a:t>
            </a:r>
          </a:p>
          <a:p>
            <a:r>
              <a:rPr lang="en-US" sz="1100" dirty="0"/>
              <a:t>                ingress-color green </a:t>
            </a:r>
          </a:p>
          <a:p>
            <a:r>
              <a:rPr lang="en-US" sz="1100" dirty="0"/>
              <a:t>                cos-mapping fixed 0 </a:t>
            </a:r>
          </a:p>
          <a:p>
            <a:r>
              <a:rPr lang="en-US" sz="1100" dirty="0"/>
              <a:t>                no policer </a:t>
            </a:r>
          </a:p>
          <a:p>
            <a:r>
              <a:rPr lang="en-US" sz="1100" dirty="0"/>
              <a:t>                mark all </a:t>
            </a:r>
          </a:p>
          <a:p>
            <a:r>
              <a:rPr lang="en-US" sz="1100" dirty="0"/>
              <a:t>                    no marking-profile </a:t>
            </a:r>
          </a:p>
          <a:p>
            <a:r>
              <a:rPr lang="en-US" sz="1100" dirty="0"/>
              <a:t>                    no inner-marking-profile </a:t>
            </a:r>
          </a:p>
          <a:p>
            <a:r>
              <a:rPr lang="en-US" sz="1100" dirty="0"/>
              <a:t>                exit</a:t>
            </a:r>
          </a:p>
          <a:p>
            <a:r>
              <a:rPr lang="en-US" sz="1100" dirty="0"/>
              <a:t>                no </a:t>
            </a:r>
            <a:r>
              <a:rPr lang="en-US" sz="1100" dirty="0" err="1"/>
              <a:t>vlan</a:t>
            </a:r>
            <a:r>
              <a:rPr lang="en-US" sz="1100" dirty="0"/>
              <a:t>-tag </a:t>
            </a:r>
          </a:p>
          <a:p>
            <a:r>
              <a:rPr lang="en-US" sz="1100" dirty="0"/>
              <a:t>                no l2cp </a:t>
            </a:r>
          </a:p>
          <a:p>
            <a:r>
              <a:rPr lang="en-US" sz="1100" dirty="0"/>
              <a:t>                ingress-port </a:t>
            </a:r>
            <a:r>
              <a:rPr lang="en-US" sz="1100" dirty="0" err="1"/>
              <a:t>ethernet</a:t>
            </a:r>
            <a:r>
              <a:rPr lang="en-US" sz="1100" dirty="0"/>
              <a:t> </a:t>
            </a:r>
            <a:r>
              <a:rPr lang="en-US" sz="1100" dirty="0" smtClean="0"/>
              <a:t>main-a/3 </a:t>
            </a:r>
            <a:endParaRPr lang="en-US" sz="1100" dirty="0"/>
          </a:p>
          <a:p>
            <a:r>
              <a:rPr lang="en-US" sz="1100" dirty="0"/>
              <a:t>                egress-port </a:t>
            </a:r>
            <a:r>
              <a:rPr lang="en-US" sz="1100" dirty="0" err="1"/>
              <a:t>svi</a:t>
            </a:r>
            <a:r>
              <a:rPr lang="en-US" sz="1100" dirty="0"/>
              <a:t> 2</a:t>
            </a:r>
          </a:p>
          <a:p>
            <a:r>
              <a:rPr lang="en-US" sz="1100" dirty="0"/>
              <a:t>                pm-enable </a:t>
            </a:r>
          </a:p>
          <a:p>
            <a:r>
              <a:rPr lang="en-US" sz="1100" dirty="0"/>
              <a:t>                no shutdown </a:t>
            </a:r>
          </a:p>
          <a:p>
            <a:r>
              <a:rPr lang="en-US" sz="1100" dirty="0"/>
              <a:t>            </a:t>
            </a:r>
            <a:r>
              <a:rPr lang="en-US" sz="1100" dirty="0" smtClean="0"/>
              <a:t>exit</a:t>
            </a:r>
          </a:p>
          <a:p>
            <a:endParaRPr lang="en-US" sz="1100" dirty="0"/>
          </a:p>
          <a:p>
            <a:r>
              <a:rPr lang="en-US" sz="1100" dirty="0"/>
              <a:t> </a:t>
            </a:r>
            <a:r>
              <a:rPr lang="en-US" sz="1100" dirty="0" smtClean="0"/>
              <a:t>flow </a:t>
            </a:r>
            <a:r>
              <a:rPr lang="en-US" sz="1100" dirty="0"/>
              <a:t>"</a:t>
            </a:r>
            <a:r>
              <a:rPr lang="en-US" sz="1100" dirty="0" smtClean="0"/>
              <a:t>svi2_a3_v4094</a:t>
            </a:r>
            <a:r>
              <a:rPr lang="en-US" sz="1100" dirty="0"/>
              <a:t>" </a:t>
            </a:r>
          </a:p>
          <a:p>
            <a:r>
              <a:rPr lang="en-US" sz="1100" dirty="0"/>
              <a:t>                classifier "mng_4094" </a:t>
            </a:r>
          </a:p>
          <a:p>
            <a:r>
              <a:rPr lang="en-US" sz="1100" dirty="0"/>
              <a:t>                ingress-color green </a:t>
            </a:r>
          </a:p>
          <a:p>
            <a:r>
              <a:rPr lang="en-US" sz="1100" dirty="0"/>
              <a:t>                cos-mapping fixed 0 </a:t>
            </a:r>
          </a:p>
          <a:p>
            <a:r>
              <a:rPr lang="en-US" sz="1100" dirty="0"/>
              <a:t>                no policer </a:t>
            </a:r>
          </a:p>
          <a:p>
            <a:r>
              <a:rPr lang="en-US" sz="1100" dirty="0"/>
              <a:t>                mark all </a:t>
            </a:r>
          </a:p>
          <a:p>
            <a:r>
              <a:rPr lang="en-US" sz="1100" dirty="0"/>
              <a:t>                    no marking-profile </a:t>
            </a:r>
          </a:p>
          <a:p>
            <a:r>
              <a:rPr lang="en-US" sz="1100" dirty="0"/>
              <a:t>                    no inner-marking-profile </a:t>
            </a:r>
          </a:p>
          <a:p>
            <a:r>
              <a:rPr lang="en-US" sz="1100" dirty="0"/>
              <a:t>                exit</a:t>
            </a:r>
          </a:p>
          <a:p>
            <a:r>
              <a:rPr lang="en-US" sz="1100" dirty="0"/>
              <a:t>                no </a:t>
            </a:r>
            <a:r>
              <a:rPr lang="en-US" sz="1100" dirty="0" err="1"/>
              <a:t>vlan</a:t>
            </a:r>
            <a:r>
              <a:rPr lang="en-US" sz="1100" dirty="0"/>
              <a:t>-tag </a:t>
            </a:r>
          </a:p>
          <a:p>
            <a:r>
              <a:rPr lang="en-US" sz="1100" dirty="0"/>
              <a:t>                no l2cp </a:t>
            </a:r>
          </a:p>
          <a:p>
            <a:r>
              <a:rPr lang="en-US" sz="1100" dirty="0"/>
              <a:t>                ingress-port </a:t>
            </a:r>
            <a:r>
              <a:rPr lang="en-US" sz="1100" dirty="0" err="1"/>
              <a:t>svi</a:t>
            </a:r>
            <a:r>
              <a:rPr lang="en-US" sz="1100" dirty="0"/>
              <a:t> 2</a:t>
            </a:r>
          </a:p>
          <a:p>
            <a:r>
              <a:rPr lang="en-US" sz="1100" dirty="0"/>
              <a:t>                egress-port </a:t>
            </a:r>
            <a:r>
              <a:rPr lang="en-US" sz="1100" dirty="0" err="1"/>
              <a:t>ethernet</a:t>
            </a:r>
            <a:r>
              <a:rPr lang="en-US" sz="1100" dirty="0"/>
              <a:t> </a:t>
            </a:r>
            <a:r>
              <a:rPr lang="en-US" sz="1100" dirty="0" smtClean="0"/>
              <a:t>main-a/3 </a:t>
            </a:r>
            <a:r>
              <a:rPr lang="en-US" sz="1100" dirty="0"/>
              <a:t>queue-map-profile "</a:t>
            </a:r>
            <a:r>
              <a:rPr lang="en-US" sz="1100" dirty="0" err="1"/>
              <a:t>QueueMapDefaultProfile</a:t>
            </a:r>
            <a:r>
              <a:rPr lang="en-US" sz="1100" dirty="0"/>
              <a:t>" block 0/2 </a:t>
            </a:r>
          </a:p>
          <a:p>
            <a:r>
              <a:rPr lang="en-US" sz="1100" dirty="0"/>
              <a:t>                pm-enable </a:t>
            </a:r>
          </a:p>
          <a:p>
            <a:r>
              <a:rPr lang="en-US" sz="1100" dirty="0"/>
              <a:t>                no shutdown </a:t>
            </a:r>
          </a:p>
          <a:p>
            <a:r>
              <a:rPr lang="en-US" sz="1100" dirty="0"/>
              <a:t>            exit</a:t>
            </a:r>
          </a:p>
          <a:p>
            <a:r>
              <a:rPr lang="en-US" sz="1100" dirty="0"/>
              <a:t>			</a:t>
            </a:r>
          </a:p>
        </p:txBody>
      </p:sp>
      <p:sp>
        <p:nvSpPr>
          <p:cNvPr id="114" name="Rounded Rectangle 113"/>
          <p:cNvSpPr/>
          <p:nvPr/>
        </p:nvSpPr>
        <p:spPr bwMode="auto">
          <a:xfrm>
            <a:off x="3857217" y="1250361"/>
            <a:ext cx="4712130" cy="4269047"/>
          </a:xfrm>
          <a:prstGeom prst="round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5" name="Oval 114"/>
          <p:cNvSpPr/>
          <p:nvPr/>
        </p:nvSpPr>
        <p:spPr bwMode="auto">
          <a:xfrm>
            <a:off x="5491323" y="3117906"/>
            <a:ext cx="1329574" cy="1118232"/>
          </a:xfrm>
          <a:prstGeom prst="ellipse">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6" name="TextBox 112"/>
          <p:cNvSpPr txBox="1">
            <a:spLocks noChangeArrowheads="1"/>
          </p:cNvSpPr>
          <p:nvPr/>
        </p:nvSpPr>
        <p:spPr bwMode="auto">
          <a:xfrm>
            <a:off x="5762907" y="3433433"/>
            <a:ext cx="949325" cy="307777"/>
          </a:xfrm>
          <a:prstGeom prst="rect">
            <a:avLst/>
          </a:prstGeom>
          <a:noFill/>
          <a:ln w="9525">
            <a:noFill/>
            <a:miter lim="800000"/>
            <a:headEnd/>
            <a:tailEnd/>
          </a:ln>
        </p:spPr>
        <p:txBody>
          <a:bodyPr>
            <a:spAutoFit/>
          </a:bodyPr>
          <a:lstStyle/>
          <a:p>
            <a:r>
              <a:rPr lang="en-US" sz="1400" dirty="0" smtClean="0"/>
              <a:t>Bridge 1</a:t>
            </a:r>
            <a:endParaRPr lang="en-US" sz="1400" dirty="0"/>
          </a:p>
        </p:txBody>
      </p:sp>
      <p:sp>
        <p:nvSpPr>
          <p:cNvPr id="117" name="Flowchart: Direct Access Storage 116"/>
          <p:cNvSpPr/>
          <p:nvPr/>
        </p:nvSpPr>
        <p:spPr bwMode="auto">
          <a:xfrm rot="13510460">
            <a:off x="5446663" y="3050898"/>
            <a:ext cx="398880" cy="256977"/>
          </a:xfrm>
          <a:prstGeom prst="flowChartMagneticDrum">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8" name="Flowchart: Direct Access Storage 117"/>
          <p:cNvSpPr/>
          <p:nvPr/>
        </p:nvSpPr>
        <p:spPr bwMode="auto">
          <a:xfrm rot="1983152">
            <a:off x="6649623" y="3923668"/>
            <a:ext cx="445976" cy="242638"/>
          </a:xfrm>
          <a:prstGeom prst="flowChartMagneticDrum">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9" name="Flowchart: Direct Access Storage 118"/>
          <p:cNvSpPr/>
          <p:nvPr/>
        </p:nvSpPr>
        <p:spPr bwMode="auto">
          <a:xfrm rot="19282664">
            <a:off x="6494233" y="3161868"/>
            <a:ext cx="410114" cy="256977"/>
          </a:xfrm>
          <a:prstGeom prst="flowChartMagneticDrum">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0" name="Flowchart: Direct Access Storage 119"/>
          <p:cNvSpPr/>
          <p:nvPr/>
        </p:nvSpPr>
        <p:spPr bwMode="auto">
          <a:xfrm rot="5660510">
            <a:off x="6179207" y="1877344"/>
            <a:ext cx="246063" cy="471488"/>
          </a:xfrm>
          <a:prstGeom prst="flowChartMagneticDrum">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1" name="Flowchart: Direct Access Storage 120"/>
          <p:cNvSpPr/>
          <p:nvPr/>
        </p:nvSpPr>
        <p:spPr bwMode="auto">
          <a:xfrm rot="16648941">
            <a:off x="6056072" y="2980966"/>
            <a:ext cx="348806" cy="318546"/>
          </a:xfrm>
          <a:prstGeom prst="flowChartMagneticDrum">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122" name="Group 140"/>
          <p:cNvGrpSpPr>
            <a:grpSpLocks/>
          </p:cNvGrpSpPr>
          <p:nvPr/>
        </p:nvGrpSpPr>
        <p:grpSpPr bwMode="auto">
          <a:xfrm>
            <a:off x="8176919" y="4268292"/>
            <a:ext cx="908436" cy="493712"/>
            <a:chOff x="919925" y="1879600"/>
            <a:chExt cx="896175" cy="609600"/>
          </a:xfrm>
        </p:grpSpPr>
        <p:sp>
          <p:nvSpPr>
            <p:cNvPr id="123" name="Rounded Rectangle 122"/>
            <p:cNvSpPr/>
            <p:nvPr/>
          </p:nvSpPr>
          <p:spPr>
            <a:xfrm>
              <a:off x="919925" y="1917700"/>
              <a:ext cx="756476" cy="571500"/>
            </a:xfrm>
            <a:prstGeom prst="roundRect">
              <a:avLst/>
            </a:prstGeom>
            <a:gradFill flip="none" rotWithShape="1">
              <a:gsLst>
                <a:gs pos="0">
                  <a:srgbClr val="FF66FF">
                    <a:tint val="66000"/>
                    <a:satMod val="160000"/>
                  </a:srgbClr>
                </a:gs>
                <a:gs pos="50000">
                  <a:srgbClr val="FF66FF">
                    <a:tint val="44500"/>
                    <a:satMod val="160000"/>
                  </a:srgbClr>
                </a:gs>
                <a:gs pos="100000">
                  <a:srgbClr val="FF66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4" name="TextBox 139"/>
            <p:cNvSpPr txBox="1">
              <a:spLocks noChangeArrowheads="1"/>
            </p:cNvSpPr>
            <p:nvPr/>
          </p:nvSpPr>
          <p:spPr bwMode="auto">
            <a:xfrm>
              <a:off x="939800" y="1879600"/>
              <a:ext cx="876300" cy="513027"/>
            </a:xfrm>
            <a:prstGeom prst="rect">
              <a:avLst/>
            </a:prstGeom>
            <a:noFill/>
            <a:ln w="9525">
              <a:noFill/>
              <a:miter lim="800000"/>
              <a:headEnd/>
              <a:tailEnd/>
            </a:ln>
          </p:spPr>
          <p:txBody>
            <a:bodyPr>
              <a:spAutoFit/>
            </a:bodyPr>
            <a:lstStyle/>
            <a:p>
              <a:r>
                <a:rPr lang="en-US" sz="1050" dirty="0" smtClean="0"/>
                <a:t>Network Main a/3</a:t>
              </a:r>
              <a:endParaRPr lang="en-US" sz="1050" dirty="0"/>
            </a:p>
          </p:txBody>
        </p:sp>
      </p:grpSp>
      <p:sp>
        <p:nvSpPr>
          <p:cNvPr id="125" name="Flowchart: Direct Access Storage 124"/>
          <p:cNvSpPr/>
          <p:nvPr/>
        </p:nvSpPr>
        <p:spPr bwMode="auto">
          <a:xfrm rot="229913">
            <a:off x="7267518" y="4133563"/>
            <a:ext cx="428364" cy="471487"/>
          </a:xfrm>
          <a:prstGeom prst="flowChartMagneticDrum">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6" name="TextBox 112"/>
          <p:cNvSpPr txBox="1">
            <a:spLocks noChangeArrowheads="1"/>
          </p:cNvSpPr>
          <p:nvPr/>
        </p:nvSpPr>
        <p:spPr bwMode="auto">
          <a:xfrm>
            <a:off x="7200729" y="4218185"/>
            <a:ext cx="471487" cy="246062"/>
          </a:xfrm>
          <a:prstGeom prst="rect">
            <a:avLst/>
          </a:prstGeom>
          <a:noFill/>
          <a:ln w="9525">
            <a:noFill/>
            <a:miter lim="800000"/>
            <a:headEnd/>
            <a:tailEnd/>
          </a:ln>
        </p:spPr>
        <p:txBody>
          <a:bodyPr>
            <a:spAutoFit/>
          </a:bodyPr>
          <a:lstStyle/>
          <a:p>
            <a:r>
              <a:rPr lang="en-US" sz="1000" b="1" dirty="0" smtClean="0"/>
              <a:t>SVI 2</a:t>
            </a:r>
            <a:endParaRPr lang="en-US" sz="1000" b="1" dirty="0"/>
          </a:p>
        </p:txBody>
      </p:sp>
      <p:sp>
        <p:nvSpPr>
          <p:cNvPr id="127" name="Flowchart: Direct Access Storage 126"/>
          <p:cNvSpPr/>
          <p:nvPr/>
        </p:nvSpPr>
        <p:spPr bwMode="auto">
          <a:xfrm rot="5660510">
            <a:off x="6116919" y="2723821"/>
            <a:ext cx="246063" cy="471488"/>
          </a:xfrm>
          <a:prstGeom prst="flowChartMagneticDrum">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8" name="TextBox 112"/>
          <p:cNvSpPr txBox="1">
            <a:spLocks noChangeArrowheads="1"/>
          </p:cNvSpPr>
          <p:nvPr/>
        </p:nvSpPr>
        <p:spPr bwMode="auto">
          <a:xfrm>
            <a:off x="6042683" y="1972622"/>
            <a:ext cx="534987" cy="246221"/>
          </a:xfrm>
          <a:prstGeom prst="rect">
            <a:avLst/>
          </a:prstGeom>
          <a:noFill/>
          <a:ln w="9525">
            <a:noFill/>
            <a:miter lim="800000"/>
            <a:headEnd/>
            <a:tailEnd/>
          </a:ln>
        </p:spPr>
        <p:txBody>
          <a:bodyPr wrap="square">
            <a:spAutoFit/>
          </a:bodyPr>
          <a:lstStyle/>
          <a:p>
            <a:pPr algn="ctr"/>
            <a:r>
              <a:rPr lang="en-US" sz="1000" b="1" dirty="0" smtClean="0"/>
              <a:t>SVI 99</a:t>
            </a:r>
            <a:endParaRPr lang="en-US" sz="1000" b="1" dirty="0"/>
          </a:p>
        </p:txBody>
      </p:sp>
      <p:sp>
        <p:nvSpPr>
          <p:cNvPr id="129" name="TextBox 112"/>
          <p:cNvSpPr txBox="1">
            <a:spLocks noChangeArrowheads="1"/>
          </p:cNvSpPr>
          <p:nvPr/>
        </p:nvSpPr>
        <p:spPr bwMode="auto">
          <a:xfrm>
            <a:off x="5958877" y="2808899"/>
            <a:ext cx="588732" cy="246221"/>
          </a:xfrm>
          <a:prstGeom prst="rect">
            <a:avLst/>
          </a:prstGeom>
          <a:noFill/>
          <a:ln w="9525">
            <a:noFill/>
            <a:miter lim="800000"/>
            <a:headEnd/>
            <a:tailEnd/>
          </a:ln>
        </p:spPr>
        <p:txBody>
          <a:bodyPr wrap="square">
            <a:spAutoFit/>
          </a:bodyPr>
          <a:lstStyle/>
          <a:p>
            <a:r>
              <a:rPr lang="en-US" sz="1000" b="1" dirty="0" smtClean="0"/>
              <a:t>SVI 100</a:t>
            </a:r>
            <a:endParaRPr lang="en-US" sz="1000" b="1" dirty="0"/>
          </a:p>
        </p:txBody>
      </p:sp>
      <p:sp>
        <p:nvSpPr>
          <p:cNvPr id="130" name="Flowchart: Direct Access Storage 129"/>
          <p:cNvSpPr/>
          <p:nvPr/>
        </p:nvSpPr>
        <p:spPr bwMode="auto">
          <a:xfrm rot="1725542">
            <a:off x="4881684" y="2543269"/>
            <a:ext cx="482551" cy="471487"/>
          </a:xfrm>
          <a:prstGeom prst="flowChartMagneticDrum">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31" name="TextBox 112"/>
          <p:cNvSpPr txBox="1">
            <a:spLocks noChangeArrowheads="1"/>
          </p:cNvSpPr>
          <p:nvPr/>
        </p:nvSpPr>
        <p:spPr bwMode="auto">
          <a:xfrm rot="1396618">
            <a:off x="4872099" y="2599830"/>
            <a:ext cx="471487" cy="246062"/>
          </a:xfrm>
          <a:prstGeom prst="rect">
            <a:avLst/>
          </a:prstGeom>
          <a:noFill/>
          <a:ln w="9525">
            <a:noFill/>
            <a:miter lim="800000"/>
            <a:headEnd/>
            <a:tailEnd/>
          </a:ln>
        </p:spPr>
        <p:txBody>
          <a:bodyPr>
            <a:spAutoFit/>
          </a:bodyPr>
          <a:lstStyle/>
          <a:p>
            <a:r>
              <a:rPr lang="en-US" sz="1000" b="1" dirty="0" smtClean="0"/>
              <a:t>SVI 3</a:t>
            </a:r>
            <a:endParaRPr lang="en-US" sz="1000" b="1" dirty="0"/>
          </a:p>
        </p:txBody>
      </p:sp>
      <p:sp>
        <p:nvSpPr>
          <p:cNvPr id="132" name="Flowchart: Direct Access Storage 131"/>
          <p:cNvSpPr/>
          <p:nvPr/>
        </p:nvSpPr>
        <p:spPr bwMode="auto">
          <a:xfrm rot="19949007">
            <a:off x="7057332" y="2632700"/>
            <a:ext cx="467502" cy="471487"/>
          </a:xfrm>
          <a:prstGeom prst="flowChartMagneticDrum">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33" name="TextBox 112"/>
          <p:cNvSpPr txBox="1">
            <a:spLocks noChangeArrowheads="1"/>
          </p:cNvSpPr>
          <p:nvPr/>
        </p:nvSpPr>
        <p:spPr bwMode="auto">
          <a:xfrm rot="19619435">
            <a:off x="7002101" y="2754151"/>
            <a:ext cx="471487" cy="247503"/>
          </a:xfrm>
          <a:prstGeom prst="rect">
            <a:avLst/>
          </a:prstGeom>
          <a:noFill/>
          <a:ln w="9525">
            <a:noFill/>
            <a:miter lim="800000"/>
            <a:headEnd/>
            <a:tailEnd/>
          </a:ln>
        </p:spPr>
        <p:txBody>
          <a:bodyPr wrap="square">
            <a:spAutoFit/>
          </a:bodyPr>
          <a:lstStyle/>
          <a:p>
            <a:r>
              <a:rPr lang="en-US" sz="1000" b="1" dirty="0" smtClean="0"/>
              <a:t>SVI 1</a:t>
            </a:r>
            <a:endParaRPr lang="en-US" sz="1000" b="1" dirty="0"/>
          </a:p>
        </p:txBody>
      </p:sp>
      <p:sp>
        <p:nvSpPr>
          <p:cNvPr id="134" name="TextBox 112"/>
          <p:cNvSpPr txBox="1">
            <a:spLocks noChangeArrowheads="1"/>
          </p:cNvSpPr>
          <p:nvPr/>
        </p:nvSpPr>
        <p:spPr bwMode="auto">
          <a:xfrm rot="1876705">
            <a:off x="6596345" y="3911271"/>
            <a:ext cx="471487" cy="246062"/>
          </a:xfrm>
          <a:prstGeom prst="rect">
            <a:avLst/>
          </a:prstGeom>
          <a:noFill/>
          <a:ln w="9525">
            <a:noFill/>
            <a:miter lim="800000"/>
            <a:headEnd/>
            <a:tailEnd/>
          </a:ln>
        </p:spPr>
        <p:txBody>
          <a:bodyPr>
            <a:spAutoFit/>
          </a:bodyPr>
          <a:lstStyle/>
          <a:p>
            <a:r>
              <a:rPr lang="en-US" sz="1000" b="1" dirty="0" smtClean="0"/>
              <a:t>BP </a:t>
            </a:r>
            <a:r>
              <a:rPr lang="en-US" sz="1000" b="1" dirty="0"/>
              <a:t>2</a:t>
            </a:r>
          </a:p>
        </p:txBody>
      </p:sp>
      <p:sp>
        <p:nvSpPr>
          <p:cNvPr id="135" name="TextBox 112"/>
          <p:cNvSpPr txBox="1">
            <a:spLocks noChangeArrowheads="1"/>
          </p:cNvSpPr>
          <p:nvPr/>
        </p:nvSpPr>
        <p:spPr bwMode="auto">
          <a:xfrm>
            <a:off x="5462704" y="3098250"/>
            <a:ext cx="471487" cy="246062"/>
          </a:xfrm>
          <a:prstGeom prst="rect">
            <a:avLst/>
          </a:prstGeom>
          <a:noFill/>
          <a:ln w="9525">
            <a:noFill/>
            <a:miter lim="800000"/>
            <a:headEnd/>
            <a:tailEnd/>
          </a:ln>
        </p:spPr>
        <p:txBody>
          <a:bodyPr>
            <a:spAutoFit/>
          </a:bodyPr>
          <a:lstStyle/>
          <a:p>
            <a:r>
              <a:rPr lang="en-US" sz="1000" b="1" dirty="0" smtClean="0"/>
              <a:t>BP 3</a:t>
            </a:r>
            <a:endParaRPr lang="en-US" sz="1000" b="1" dirty="0"/>
          </a:p>
        </p:txBody>
      </p:sp>
      <p:sp>
        <p:nvSpPr>
          <p:cNvPr id="136" name="TextBox 112"/>
          <p:cNvSpPr txBox="1">
            <a:spLocks noChangeArrowheads="1"/>
          </p:cNvSpPr>
          <p:nvPr/>
        </p:nvSpPr>
        <p:spPr bwMode="auto">
          <a:xfrm>
            <a:off x="6473540" y="3206178"/>
            <a:ext cx="471487" cy="246062"/>
          </a:xfrm>
          <a:prstGeom prst="rect">
            <a:avLst/>
          </a:prstGeom>
          <a:noFill/>
          <a:ln w="9525">
            <a:noFill/>
            <a:miter lim="800000"/>
            <a:headEnd/>
            <a:tailEnd/>
          </a:ln>
        </p:spPr>
        <p:txBody>
          <a:bodyPr>
            <a:spAutoFit/>
          </a:bodyPr>
          <a:lstStyle/>
          <a:p>
            <a:r>
              <a:rPr lang="en-US" sz="1000" b="1" dirty="0" smtClean="0"/>
              <a:t>BP1</a:t>
            </a:r>
            <a:endParaRPr lang="en-US" sz="1000" b="1" dirty="0"/>
          </a:p>
        </p:txBody>
      </p:sp>
      <p:sp>
        <p:nvSpPr>
          <p:cNvPr id="137" name="TextBox 112"/>
          <p:cNvSpPr txBox="1">
            <a:spLocks noChangeArrowheads="1"/>
          </p:cNvSpPr>
          <p:nvPr/>
        </p:nvSpPr>
        <p:spPr bwMode="auto">
          <a:xfrm>
            <a:off x="5925185" y="3058907"/>
            <a:ext cx="562927" cy="246221"/>
          </a:xfrm>
          <a:prstGeom prst="rect">
            <a:avLst/>
          </a:prstGeom>
          <a:noFill/>
          <a:ln w="9525">
            <a:noFill/>
            <a:miter lim="800000"/>
            <a:headEnd/>
            <a:tailEnd/>
          </a:ln>
        </p:spPr>
        <p:txBody>
          <a:bodyPr wrap="square">
            <a:spAutoFit/>
          </a:bodyPr>
          <a:lstStyle/>
          <a:p>
            <a:r>
              <a:rPr lang="en-US" sz="1000" b="1" dirty="0" smtClean="0"/>
              <a:t>BP 100</a:t>
            </a:r>
            <a:endParaRPr lang="en-US" sz="1000" b="1" dirty="0"/>
          </a:p>
        </p:txBody>
      </p:sp>
      <p:grpSp>
        <p:nvGrpSpPr>
          <p:cNvPr id="138" name="Group 140"/>
          <p:cNvGrpSpPr>
            <a:grpSpLocks/>
          </p:cNvGrpSpPr>
          <p:nvPr/>
        </p:nvGrpSpPr>
        <p:grpSpPr bwMode="auto">
          <a:xfrm>
            <a:off x="8130045" y="2218843"/>
            <a:ext cx="908436" cy="493713"/>
            <a:chOff x="919925" y="1879599"/>
            <a:chExt cx="896175" cy="609601"/>
          </a:xfrm>
        </p:grpSpPr>
        <p:sp>
          <p:nvSpPr>
            <p:cNvPr id="139" name="Rounded Rectangle 138"/>
            <p:cNvSpPr/>
            <p:nvPr/>
          </p:nvSpPr>
          <p:spPr>
            <a:xfrm>
              <a:off x="919925" y="1917700"/>
              <a:ext cx="756476" cy="571500"/>
            </a:xfrm>
            <a:prstGeom prst="roundRect">
              <a:avLst/>
            </a:prstGeom>
            <a:gradFill flip="none" rotWithShape="1">
              <a:gsLst>
                <a:gs pos="0">
                  <a:srgbClr val="FF66FF">
                    <a:tint val="66000"/>
                    <a:satMod val="160000"/>
                  </a:srgbClr>
                </a:gs>
                <a:gs pos="50000">
                  <a:srgbClr val="FF66FF">
                    <a:tint val="44500"/>
                    <a:satMod val="160000"/>
                  </a:srgbClr>
                </a:gs>
                <a:gs pos="100000">
                  <a:srgbClr val="FF66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40" name="TextBox 139"/>
            <p:cNvSpPr txBox="1">
              <a:spLocks noChangeArrowheads="1"/>
            </p:cNvSpPr>
            <p:nvPr/>
          </p:nvSpPr>
          <p:spPr bwMode="auto">
            <a:xfrm>
              <a:off x="939800" y="1879599"/>
              <a:ext cx="876300" cy="513027"/>
            </a:xfrm>
            <a:prstGeom prst="rect">
              <a:avLst/>
            </a:prstGeom>
            <a:noFill/>
            <a:ln w="9525">
              <a:noFill/>
              <a:miter lim="800000"/>
              <a:headEnd/>
              <a:tailEnd/>
            </a:ln>
          </p:spPr>
          <p:txBody>
            <a:bodyPr>
              <a:spAutoFit/>
            </a:bodyPr>
            <a:lstStyle/>
            <a:p>
              <a:endParaRPr lang="en-US" sz="1050" dirty="0"/>
            </a:p>
            <a:p>
              <a:r>
                <a:rPr lang="en-US" sz="1050" dirty="0" smtClean="0"/>
                <a:t>LAG 1</a:t>
              </a:r>
              <a:endParaRPr lang="en-US" sz="1050" dirty="0"/>
            </a:p>
          </p:txBody>
        </p:sp>
      </p:grpSp>
      <p:cxnSp>
        <p:nvCxnSpPr>
          <p:cNvPr id="141" name="Straight Arrow Connector 140"/>
          <p:cNvCxnSpPr/>
          <p:nvPr/>
        </p:nvCxnSpPr>
        <p:spPr bwMode="auto">
          <a:xfrm>
            <a:off x="6973200" y="4165785"/>
            <a:ext cx="310621" cy="156482"/>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42" name="Straight Arrow Connector 141"/>
          <p:cNvCxnSpPr/>
          <p:nvPr/>
        </p:nvCxnSpPr>
        <p:spPr bwMode="auto">
          <a:xfrm>
            <a:off x="5219761" y="2822039"/>
            <a:ext cx="317500" cy="228600"/>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43" name="Straight Arrow Connector 142"/>
          <p:cNvCxnSpPr/>
          <p:nvPr/>
        </p:nvCxnSpPr>
        <p:spPr bwMode="auto">
          <a:xfrm flipV="1">
            <a:off x="6798632" y="2994795"/>
            <a:ext cx="315615" cy="207954"/>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pSp>
        <p:nvGrpSpPr>
          <p:cNvPr id="144" name="Group 141"/>
          <p:cNvGrpSpPr>
            <a:grpSpLocks/>
          </p:cNvGrpSpPr>
          <p:nvPr/>
        </p:nvGrpSpPr>
        <p:grpSpPr bwMode="auto">
          <a:xfrm>
            <a:off x="3575528" y="1744438"/>
            <a:ext cx="769938" cy="565327"/>
            <a:chOff x="711389" y="1909090"/>
            <a:chExt cx="876300" cy="698898"/>
          </a:xfrm>
        </p:grpSpPr>
        <p:sp>
          <p:nvSpPr>
            <p:cNvPr id="145" name="Rounded Rectangle 144"/>
            <p:cNvSpPr/>
            <p:nvPr/>
          </p:nvSpPr>
          <p:spPr>
            <a:xfrm>
              <a:off x="758959" y="1917698"/>
              <a:ext cx="673100" cy="690290"/>
            </a:xfrm>
            <a:prstGeom prst="roundRect">
              <a:avLst/>
            </a:prstGeom>
            <a:gradFill flip="none" rotWithShape="1">
              <a:gsLst>
                <a:gs pos="0">
                  <a:srgbClr val="FF66FF">
                    <a:tint val="66000"/>
                    <a:satMod val="160000"/>
                  </a:srgbClr>
                </a:gs>
                <a:gs pos="50000">
                  <a:srgbClr val="FF66FF">
                    <a:tint val="44500"/>
                    <a:satMod val="160000"/>
                  </a:srgbClr>
                </a:gs>
                <a:gs pos="100000">
                  <a:srgbClr val="FF66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46" name="TextBox 143"/>
            <p:cNvSpPr txBox="1">
              <a:spLocks noChangeArrowheads="1"/>
            </p:cNvSpPr>
            <p:nvPr/>
          </p:nvSpPr>
          <p:spPr bwMode="auto">
            <a:xfrm>
              <a:off x="711389" y="1909090"/>
              <a:ext cx="876300" cy="570744"/>
            </a:xfrm>
            <a:prstGeom prst="rect">
              <a:avLst/>
            </a:prstGeom>
            <a:noFill/>
            <a:ln w="9525">
              <a:noFill/>
              <a:miter lim="800000"/>
              <a:headEnd/>
              <a:tailEnd/>
            </a:ln>
          </p:spPr>
          <p:txBody>
            <a:bodyPr>
              <a:spAutoFit/>
            </a:bodyPr>
            <a:lstStyle/>
            <a:p>
              <a:r>
                <a:rPr lang="en-US" sz="1200" dirty="0"/>
                <a:t> I/O</a:t>
              </a:r>
              <a:br>
                <a:rPr lang="en-US" sz="1200" dirty="0"/>
              </a:br>
              <a:r>
                <a:rPr lang="en-US" sz="1200" dirty="0"/>
                <a:t> 1/20</a:t>
              </a:r>
              <a:endParaRPr lang="en-US" sz="1000" dirty="0"/>
            </a:p>
          </p:txBody>
        </p:sp>
      </p:grpSp>
      <p:cxnSp>
        <p:nvCxnSpPr>
          <p:cNvPr id="147" name="Straight Connector 146"/>
          <p:cNvCxnSpPr/>
          <p:nvPr/>
        </p:nvCxnSpPr>
        <p:spPr bwMode="auto">
          <a:xfrm>
            <a:off x="3118632" y="2057202"/>
            <a:ext cx="501650" cy="476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Arrow Connector 147"/>
          <p:cNvCxnSpPr/>
          <p:nvPr/>
        </p:nvCxnSpPr>
        <p:spPr>
          <a:xfrm flipH="1">
            <a:off x="6442584" y="2408836"/>
            <a:ext cx="14542" cy="438042"/>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9" name="Straight Arrow Connector 148"/>
          <p:cNvCxnSpPr/>
          <p:nvPr/>
        </p:nvCxnSpPr>
        <p:spPr>
          <a:xfrm flipV="1">
            <a:off x="6133934" y="2182727"/>
            <a:ext cx="20079" cy="450303"/>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50" name="Picture 18" descr="pc"/>
          <p:cNvPicPr>
            <a:picLocks noChangeAspect="1" noChangeArrowheads="1"/>
          </p:cNvPicPr>
          <p:nvPr/>
        </p:nvPicPr>
        <p:blipFill>
          <a:blip r:embed="rId2" cstate="print"/>
          <a:srcRect/>
          <a:stretch>
            <a:fillRect/>
          </a:stretch>
        </p:blipFill>
        <p:spPr bwMode="auto">
          <a:xfrm>
            <a:off x="2636329" y="1796176"/>
            <a:ext cx="558800" cy="487362"/>
          </a:xfrm>
          <a:prstGeom prst="rect">
            <a:avLst/>
          </a:prstGeom>
          <a:noFill/>
          <a:ln w="9525">
            <a:noFill/>
            <a:miter lim="800000"/>
            <a:headEnd/>
            <a:tailEnd/>
          </a:ln>
        </p:spPr>
      </p:pic>
      <p:sp>
        <p:nvSpPr>
          <p:cNvPr id="151" name="TextBox 112"/>
          <p:cNvSpPr txBox="1">
            <a:spLocks noChangeArrowheads="1"/>
          </p:cNvSpPr>
          <p:nvPr/>
        </p:nvSpPr>
        <p:spPr bwMode="auto">
          <a:xfrm>
            <a:off x="2645854" y="1596151"/>
            <a:ext cx="538162" cy="277812"/>
          </a:xfrm>
          <a:prstGeom prst="rect">
            <a:avLst/>
          </a:prstGeom>
          <a:noFill/>
          <a:ln w="9525">
            <a:noFill/>
            <a:miter lim="800000"/>
            <a:headEnd/>
            <a:tailEnd/>
          </a:ln>
        </p:spPr>
        <p:txBody>
          <a:bodyPr>
            <a:spAutoFit/>
          </a:bodyPr>
          <a:lstStyle/>
          <a:p>
            <a:r>
              <a:rPr lang="en-US" sz="1200" dirty="0"/>
              <a:t>NMS</a:t>
            </a:r>
          </a:p>
        </p:txBody>
      </p:sp>
      <p:sp>
        <p:nvSpPr>
          <p:cNvPr id="152" name="Text Box 660"/>
          <p:cNvSpPr txBox="1">
            <a:spLocks noChangeArrowheads="1"/>
          </p:cNvSpPr>
          <p:nvPr/>
        </p:nvSpPr>
        <p:spPr bwMode="auto">
          <a:xfrm rot="10800000">
            <a:off x="6251868" y="2220114"/>
            <a:ext cx="546764" cy="189753"/>
          </a:xfrm>
          <a:prstGeom prst="trapezoid">
            <a:avLst/>
          </a:prstGeom>
          <a:solidFill>
            <a:srgbClr val="FF9900"/>
          </a:solidFill>
          <a:ln w="19050" algn="ctr">
            <a:solidFill>
              <a:schemeClr val="tx1"/>
            </a:solidFill>
            <a:miter lim="800000"/>
            <a:headEnd/>
            <a:tailEnd/>
          </a:ln>
          <a:effectLst/>
        </p:spPr>
        <p:txBody>
          <a:bodyPr lIns="0" rIns="0" anchor="ctr">
            <a:noAutofit/>
          </a:bodyPr>
          <a:lstStyle/>
          <a:p>
            <a:pPr algn="ctr">
              <a:spcBef>
                <a:spcPct val="50000"/>
              </a:spcBef>
            </a:pPr>
            <a:r>
              <a:rPr lang="en-US" sz="1400" b="1" dirty="0" smtClean="0">
                <a:latin typeface="Arial Narrow" pitchFamily="34" charset="0"/>
              </a:rPr>
              <a:t>all</a:t>
            </a:r>
            <a:endParaRPr lang="en-US" sz="1400" b="1" dirty="0">
              <a:latin typeface="Arial Narrow" pitchFamily="34" charset="0"/>
            </a:endParaRPr>
          </a:p>
        </p:txBody>
      </p:sp>
      <p:sp>
        <p:nvSpPr>
          <p:cNvPr id="153" name="Text Box 660"/>
          <p:cNvSpPr txBox="1">
            <a:spLocks noChangeArrowheads="1"/>
          </p:cNvSpPr>
          <p:nvPr/>
        </p:nvSpPr>
        <p:spPr bwMode="auto">
          <a:xfrm>
            <a:off x="5799779" y="2636737"/>
            <a:ext cx="546764" cy="189753"/>
          </a:xfrm>
          <a:prstGeom prst="trapezoid">
            <a:avLst/>
          </a:prstGeom>
          <a:solidFill>
            <a:srgbClr val="FF9900"/>
          </a:solidFill>
          <a:ln w="19050" algn="ctr">
            <a:solidFill>
              <a:schemeClr val="tx1"/>
            </a:solidFill>
            <a:miter lim="800000"/>
            <a:headEnd/>
            <a:tailEnd/>
          </a:ln>
          <a:effectLst/>
        </p:spPr>
        <p:txBody>
          <a:bodyPr lIns="0" rIns="0" anchor="ctr">
            <a:noAutofit/>
          </a:bodyPr>
          <a:lstStyle/>
          <a:p>
            <a:pPr algn="ctr">
              <a:spcBef>
                <a:spcPct val="50000"/>
              </a:spcBef>
            </a:pPr>
            <a:r>
              <a:rPr lang="en-US" sz="1400" b="1" dirty="0" smtClean="0">
                <a:latin typeface="Arial Narrow" pitchFamily="34" charset="0"/>
              </a:rPr>
              <a:t>v4094</a:t>
            </a:r>
            <a:endParaRPr lang="en-US" sz="1400" b="1" dirty="0">
              <a:latin typeface="Arial Narrow" pitchFamily="34" charset="0"/>
            </a:endParaRPr>
          </a:p>
        </p:txBody>
      </p:sp>
      <p:sp>
        <p:nvSpPr>
          <p:cNvPr id="154" name="Rectangle 153"/>
          <p:cNvSpPr/>
          <p:nvPr/>
        </p:nvSpPr>
        <p:spPr>
          <a:xfrm rot="6553989">
            <a:off x="6043075" y="2408255"/>
            <a:ext cx="1569660" cy="246221"/>
          </a:xfrm>
          <a:prstGeom prst="rect">
            <a:avLst/>
          </a:prstGeom>
        </p:spPr>
        <p:txBody>
          <a:bodyPr wrap="none">
            <a:spAutoFit/>
          </a:bodyPr>
          <a:lstStyle/>
          <a:p>
            <a:r>
              <a:rPr lang="en-US" sz="1000" b="1" i="1" dirty="0" smtClean="0">
                <a:solidFill>
                  <a:srgbClr val="0000FF"/>
                </a:solidFill>
                <a:latin typeface="Courier New"/>
              </a:rPr>
              <a:t>svi99_svi100_v4094</a:t>
            </a:r>
            <a:endParaRPr lang="en-US" sz="1000" b="1" i="1" dirty="0">
              <a:solidFill>
                <a:srgbClr val="0000FF"/>
              </a:solidFill>
              <a:latin typeface="Courier New"/>
            </a:endParaRPr>
          </a:p>
        </p:txBody>
      </p:sp>
      <p:sp>
        <p:nvSpPr>
          <p:cNvPr id="155" name="Rectangle 154"/>
          <p:cNvSpPr/>
          <p:nvPr/>
        </p:nvSpPr>
        <p:spPr>
          <a:xfrm rot="5924153">
            <a:off x="5021542" y="2216937"/>
            <a:ext cx="1569660" cy="246221"/>
          </a:xfrm>
          <a:prstGeom prst="rect">
            <a:avLst/>
          </a:prstGeom>
        </p:spPr>
        <p:txBody>
          <a:bodyPr wrap="none">
            <a:spAutoFit/>
          </a:bodyPr>
          <a:lstStyle/>
          <a:p>
            <a:r>
              <a:rPr lang="en-US" sz="1000" b="1" i="1" dirty="0" smtClean="0">
                <a:solidFill>
                  <a:srgbClr val="0000FF"/>
                </a:solidFill>
                <a:latin typeface="Courier New"/>
              </a:rPr>
              <a:t>svi100_svi99_v4094</a:t>
            </a:r>
            <a:endParaRPr lang="en-US" sz="1000" b="1" i="1" dirty="0">
              <a:solidFill>
                <a:srgbClr val="0000FF"/>
              </a:solidFill>
              <a:latin typeface="Courier New"/>
            </a:endParaRPr>
          </a:p>
        </p:txBody>
      </p:sp>
      <p:sp>
        <p:nvSpPr>
          <p:cNvPr id="162" name="Text Box 660"/>
          <p:cNvSpPr txBox="1">
            <a:spLocks noChangeArrowheads="1"/>
          </p:cNvSpPr>
          <p:nvPr/>
        </p:nvSpPr>
        <p:spPr bwMode="auto">
          <a:xfrm rot="16200000">
            <a:off x="7783294" y="2633446"/>
            <a:ext cx="527240" cy="149371"/>
          </a:xfrm>
          <a:prstGeom prst="trapezoid">
            <a:avLst/>
          </a:prstGeom>
          <a:solidFill>
            <a:srgbClr val="FF9900"/>
          </a:solidFill>
          <a:ln w="19050" algn="ctr">
            <a:solidFill>
              <a:schemeClr val="tx1"/>
            </a:solidFill>
            <a:miter lim="800000"/>
            <a:headEnd/>
            <a:tailEnd/>
          </a:ln>
          <a:effectLst/>
        </p:spPr>
        <p:txBody>
          <a:bodyPr lIns="0" rIns="0" anchor="ctr">
            <a:noAutofit/>
          </a:bodyPr>
          <a:lstStyle/>
          <a:p>
            <a:pPr algn="ctr">
              <a:spcBef>
                <a:spcPct val="50000"/>
              </a:spcBef>
            </a:pPr>
            <a:r>
              <a:rPr lang="en-US" sz="1400" b="1" dirty="0" smtClean="0">
                <a:latin typeface="Arial Narrow" pitchFamily="34" charset="0"/>
              </a:rPr>
              <a:t>v4094</a:t>
            </a:r>
            <a:endParaRPr lang="en-US" sz="1400" b="1" dirty="0">
              <a:latin typeface="Arial Narrow" pitchFamily="34" charset="0"/>
            </a:endParaRPr>
          </a:p>
        </p:txBody>
      </p:sp>
      <p:cxnSp>
        <p:nvCxnSpPr>
          <p:cNvPr id="163" name="Straight Arrow Connector 162"/>
          <p:cNvCxnSpPr>
            <a:stCxn id="167" idx="0"/>
          </p:cNvCxnSpPr>
          <p:nvPr/>
        </p:nvCxnSpPr>
        <p:spPr>
          <a:xfrm flipV="1">
            <a:off x="7427999" y="2292006"/>
            <a:ext cx="722193" cy="18736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4" name="Straight Arrow Connector 163"/>
          <p:cNvCxnSpPr>
            <a:stCxn id="162" idx="0"/>
          </p:cNvCxnSpPr>
          <p:nvPr/>
        </p:nvCxnSpPr>
        <p:spPr>
          <a:xfrm flipH="1">
            <a:off x="7404974" y="2708132"/>
            <a:ext cx="567255" cy="18991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7" name="Text Box 660"/>
          <p:cNvSpPr txBox="1">
            <a:spLocks noChangeArrowheads="1"/>
          </p:cNvSpPr>
          <p:nvPr/>
        </p:nvSpPr>
        <p:spPr bwMode="auto">
          <a:xfrm rot="3530008">
            <a:off x="7096821" y="2443977"/>
            <a:ext cx="536820" cy="146712"/>
          </a:xfrm>
          <a:prstGeom prst="trapezoid">
            <a:avLst/>
          </a:prstGeom>
          <a:solidFill>
            <a:srgbClr val="FF9900"/>
          </a:solidFill>
          <a:ln w="19050" algn="ctr">
            <a:solidFill>
              <a:schemeClr val="tx1"/>
            </a:solidFill>
            <a:miter lim="800000"/>
            <a:headEnd/>
            <a:tailEnd/>
          </a:ln>
          <a:effectLst/>
        </p:spPr>
        <p:txBody>
          <a:bodyPr lIns="0" rIns="0" anchor="ctr">
            <a:noAutofit/>
          </a:bodyPr>
          <a:lstStyle/>
          <a:p>
            <a:pPr algn="ctr">
              <a:spcBef>
                <a:spcPct val="50000"/>
              </a:spcBef>
            </a:pPr>
            <a:r>
              <a:rPr lang="en-US" sz="1400" b="1" dirty="0" smtClean="0">
                <a:latin typeface="Arial Narrow" pitchFamily="34" charset="0"/>
              </a:rPr>
              <a:t>v4094</a:t>
            </a:r>
            <a:endParaRPr lang="en-US" sz="1400" b="1" dirty="0">
              <a:latin typeface="Arial Narrow" pitchFamily="34" charset="0"/>
            </a:endParaRPr>
          </a:p>
        </p:txBody>
      </p:sp>
      <p:sp>
        <p:nvSpPr>
          <p:cNvPr id="59" name="Text Box 660"/>
          <p:cNvSpPr txBox="1">
            <a:spLocks noChangeArrowheads="1"/>
          </p:cNvSpPr>
          <p:nvPr/>
        </p:nvSpPr>
        <p:spPr bwMode="auto">
          <a:xfrm rot="16200000">
            <a:off x="7855148" y="4684038"/>
            <a:ext cx="527240" cy="149371"/>
          </a:xfrm>
          <a:prstGeom prst="trapezoid">
            <a:avLst/>
          </a:prstGeom>
          <a:solidFill>
            <a:srgbClr val="FF9900"/>
          </a:solidFill>
          <a:ln w="19050" algn="ctr">
            <a:solidFill>
              <a:schemeClr val="tx1"/>
            </a:solidFill>
            <a:miter lim="800000"/>
            <a:headEnd/>
            <a:tailEnd/>
          </a:ln>
          <a:effectLst/>
        </p:spPr>
        <p:txBody>
          <a:bodyPr lIns="0" rIns="0" anchor="ctr">
            <a:noAutofit/>
          </a:bodyPr>
          <a:lstStyle/>
          <a:p>
            <a:pPr algn="ctr">
              <a:spcBef>
                <a:spcPct val="50000"/>
              </a:spcBef>
            </a:pPr>
            <a:r>
              <a:rPr lang="en-US" sz="1400" b="1" dirty="0" smtClean="0">
                <a:latin typeface="Arial Narrow" pitchFamily="34" charset="0"/>
              </a:rPr>
              <a:t>v4094</a:t>
            </a:r>
            <a:endParaRPr lang="en-US" sz="1400" b="1" dirty="0">
              <a:latin typeface="Arial Narrow" pitchFamily="34" charset="0"/>
            </a:endParaRPr>
          </a:p>
        </p:txBody>
      </p:sp>
      <p:cxnSp>
        <p:nvCxnSpPr>
          <p:cNvPr id="60" name="Straight Arrow Connector 59"/>
          <p:cNvCxnSpPr/>
          <p:nvPr/>
        </p:nvCxnSpPr>
        <p:spPr>
          <a:xfrm>
            <a:off x="7774068" y="4036467"/>
            <a:ext cx="493583" cy="30474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a:stCxn id="59" idx="0"/>
          </p:cNvCxnSpPr>
          <p:nvPr/>
        </p:nvCxnSpPr>
        <p:spPr>
          <a:xfrm flipH="1" flipV="1">
            <a:off x="7640508" y="4495103"/>
            <a:ext cx="403575" cy="26362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2" name="Rectangle 61"/>
          <p:cNvSpPr/>
          <p:nvPr/>
        </p:nvSpPr>
        <p:spPr>
          <a:xfrm rot="2095756">
            <a:off x="7580385" y="3835065"/>
            <a:ext cx="1184940" cy="246221"/>
          </a:xfrm>
          <a:prstGeom prst="rect">
            <a:avLst/>
          </a:prstGeom>
        </p:spPr>
        <p:txBody>
          <a:bodyPr wrap="none">
            <a:spAutoFit/>
          </a:bodyPr>
          <a:lstStyle/>
          <a:p>
            <a:r>
              <a:rPr lang="en-US" sz="1000" b="1" i="1" dirty="0" smtClean="0">
                <a:solidFill>
                  <a:srgbClr val="0000FF"/>
                </a:solidFill>
                <a:latin typeface="Courier New"/>
              </a:rPr>
              <a:t>svi2_a3_v4094</a:t>
            </a:r>
            <a:endParaRPr lang="en-US" sz="1000" b="1" i="1" dirty="0">
              <a:solidFill>
                <a:srgbClr val="0000FF"/>
              </a:solidFill>
              <a:latin typeface="Courier New"/>
            </a:endParaRPr>
          </a:p>
        </p:txBody>
      </p:sp>
      <p:sp>
        <p:nvSpPr>
          <p:cNvPr id="63" name="Rectangle 62"/>
          <p:cNvSpPr/>
          <p:nvPr/>
        </p:nvSpPr>
        <p:spPr>
          <a:xfrm rot="1910218">
            <a:off x="7380780" y="4853168"/>
            <a:ext cx="1184940" cy="246221"/>
          </a:xfrm>
          <a:prstGeom prst="rect">
            <a:avLst/>
          </a:prstGeom>
        </p:spPr>
        <p:txBody>
          <a:bodyPr wrap="none">
            <a:spAutoFit/>
          </a:bodyPr>
          <a:lstStyle/>
          <a:p>
            <a:r>
              <a:rPr lang="en-US" sz="1000" b="1" i="1" dirty="0" smtClean="0">
                <a:solidFill>
                  <a:srgbClr val="0000FF"/>
                </a:solidFill>
                <a:latin typeface="Courier New"/>
              </a:rPr>
              <a:t>a3_svi2_v4094</a:t>
            </a:r>
            <a:endParaRPr lang="en-US" sz="1000" b="1" i="1" dirty="0">
              <a:solidFill>
                <a:srgbClr val="0000FF"/>
              </a:solidFill>
              <a:latin typeface="Courier New"/>
            </a:endParaRPr>
          </a:p>
        </p:txBody>
      </p:sp>
      <p:sp>
        <p:nvSpPr>
          <p:cNvPr id="64" name="Text Box 660"/>
          <p:cNvSpPr txBox="1">
            <a:spLocks noChangeArrowheads="1"/>
          </p:cNvSpPr>
          <p:nvPr/>
        </p:nvSpPr>
        <p:spPr bwMode="auto">
          <a:xfrm rot="5400000">
            <a:off x="7432302" y="4013400"/>
            <a:ext cx="536820" cy="146712"/>
          </a:xfrm>
          <a:prstGeom prst="trapezoid">
            <a:avLst/>
          </a:prstGeom>
          <a:solidFill>
            <a:srgbClr val="FF9900"/>
          </a:solidFill>
          <a:ln w="19050" algn="ctr">
            <a:solidFill>
              <a:schemeClr val="tx1"/>
            </a:solidFill>
            <a:miter lim="800000"/>
            <a:headEnd/>
            <a:tailEnd/>
          </a:ln>
          <a:effectLst/>
        </p:spPr>
        <p:txBody>
          <a:bodyPr lIns="0" rIns="0" anchor="ctr">
            <a:noAutofit/>
          </a:bodyPr>
          <a:lstStyle/>
          <a:p>
            <a:pPr algn="ctr">
              <a:spcBef>
                <a:spcPct val="50000"/>
              </a:spcBef>
            </a:pPr>
            <a:r>
              <a:rPr lang="en-US" sz="1400" b="1" dirty="0" smtClean="0">
                <a:latin typeface="Arial Narrow" pitchFamily="34" charset="0"/>
              </a:rPr>
              <a:t>v4094</a:t>
            </a:r>
            <a:endParaRPr lang="en-US" sz="1400" b="1" dirty="0">
              <a:latin typeface="Arial Narrow" pitchFamily="34" charset="0"/>
            </a:endParaRPr>
          </a:p>
        </p:txBody>
      </p:sp>
      <p:sp>
        <p:nvSpPr>
          <p:cNvPr id="65" name="Title 68"/>
          <p:cNvSpPr>
            <a:spLocks noGrp="1"/>
          </p:cNvSpPr>
          <p:nvPr>
            <p:ph type="title"/>
          </p:nvPr>
        </p:nvSpPr>
        <p:spPr>
          <a:xfrm>
            <a:off x="3213598" y="206242"/>
            <a:ext cx="4647325" cy="787226"/>
          </a:xfrm>
        </p:spPr>
        <p:txBody>
          <a:bodyPr/>
          <a:lstStyle/>
          <a:p>
            <a:r>
              <a:rPr lang="en-US" dirty="0" smtClean="0"/>
              <a:t>Management Configuration</a:t>
            </a:r>
            <a:endParaRPr lang="en-US" dirty="0"/>
          </a:p>
        </p:txBody>
      </p:sp>
      <p:sp>
        <p:nvSpPr>
          <p:cNvPr id="168" name="Rectangle 167"/>
          <p:cNvSpPr/>
          <p:nvPr/>
        </p:nvSpPr>
        <p:spPr>
          <a:xfrm rot="20763521">
            <a:off x="7285667" y="2062964"/>
            <a:ext cx="1338828" cy="246221"/>
          </a:xfrm>
          <a:prstGeom prst="rect">
            <a:avLst/>
          </a:prstGeom>
        </p:spPr>
        <p:txBody>
          <a:bodyPr wrap="none">
            <a:spAutoFit/>
          </a:bodyPr>
          <a:lstStyle/>
          <a:p>
            <a:r>
              <a:rPr lang="en-US" sz="1000" b="1" i="1" dirty="0" smtClean="0">
                <a:solidFill>
                  <a:srgbClr val="0000FF"/>
                </a:solidFill>
                <a:latin typeface="Courier New"/>
              </a:rPr>
              <a:t>svi1_lag1_v4094</a:t>
            </a:r>
            <a:endParaRPr lang="en-US" sz="1000" b="1" i="1" dirty="0">
              <a:solidFill>
                <a:srgbClr val="0000FF"/>
              </a:solidFill>
              <a:latin typeface="Courier New"/>
            </a:endParaRPr>
          </a:p>
        </p:txBody>
      </p:sp>
      <p:sp>
        <p:nvSpPr>
          <p:cNvPr id="169" name="Rectangle 168"/>
          <p:cNvSpPr/>
          <p:nvPr/>
        </p:nvSpPr>
        <p:spPr>
          <a:xfrm rot="20384864">
            <a:off x="7360345" y="2879498"/>
            <a:ext cx="1338828" cy="246221"/>
          </a:xfrm>
          <a:prstGeom prst="rect">
            <a:avLst/>
          </a:prstGeom>
        </p:spPr>
        <p:txBody>
          <a:bodyPr wrap="none">
            <a:spAutoFit/>
          </a:bodyPr>
          <a:lstStyle/>
          <a:p>
            <a:r>
              <a:rPr lang="en-US" sz="1000" b="1" i="1" dirty="0" smtClean="0">
                <a:solidFill>
                  <a:srgbClr val="0000FF"/>
                </a:solidFill>
                <a:latin typeface="Courier New"/>
              </a:rPr>
              <a:t>lag1_svi1_v4094</a:t>
            </a:r>
            <a:endParaRPr lang="en-US" sz="1000" b="1" i="1" dirty="0">
              <a:solidFill>
                <a:srgbClr val="0000FF"/>
              </a:solidFill>
              <a:latin typeface="Courier New"/>
            </a:endParaRPr>
          </a:p>
        </p:txBody>
      </p:sp>
      <p:cxnSp>
        <p:nvCxnSpPr>
          <p:cNvPr id="66" name="Straight Arrow Connector 65"/>
          <p:cNvCxnSpPr/>
          <p:nvPr/>
        </p:nvCxnSpPr>
        <p:spPr>
          <a:xfrm flipV="1">
            <a:off x="4406161" y="1560738"/>
            <a:ext cx="597898" cy="166227"/>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flipH="1" flipV="1">
            <a:off x="4058436" y="2316426"/>
            <a:ext cx="823428" cy="547989"/>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8" name="Text Box 660"/>
          <p:cNvSpPr txBox="1">
            <a:spLocks noChangeArrowheads="1"/>
          </p:cNvSpPr>
          <p:nvPr/>
        </p:nvSpPr>
        <p:spPr bwMode="auto">
          <a:xfrm rot="18131546">
            <a:off x="4559927" y="2768106"/>
            <a:ext cx="474509" cy="115626"/>
          </a:xfrm>
          <a:prstGeom prst="trapezoid">
            <a:avLst/>
          </a:prstGeom>
          <a:solidFill>
            <a:srgbClr val="FF9900"/>
          </a:solidFill>
          <a:ln w="19050" algn="ctr">
            <a:solidFill>
              <a:schemeClr val="tx1"/>
            </a:solidFill>
            <a:miter lim="800000"/>
            <a:headEnd/>
            <a:tailEnd/>
          </a:ln>
          <a:effectLst/>
        </p:spPr>
        <p:txBody>
          <a:bodyPr lIns="0" rIns="0" anchor="ctr">
            <a:noAutofit/>
          </a:bodyPr>
          <a:lstStyle/>
          <a:p>
            <a:pPr algn="ctr">
              <a:spcBef>
                <a:spcPct val="50000"/>
              </a:spcBef>
            </a:pPr>
            <a:r>
              <a:rPr lang="en-US" sz="1100" b="1" dirty="0" smtClean="0">
                <a:latin typeface="Arial Narrow" pitchFamily="34" charset="0"/>
              </a:rPr>
              <a:t>v4094</a:t>
            </a:r>
            <a:endParaRPr lang="en-US" sz="1100" b="1" dirty="0">
              <a:latin typeface="Arial Narrow" pitchFamily="34" charset="0"/>
            </a:endParaRPr>
          </a:p>
        </p:txBody>
      </p:sp>
      <p:sp>
        <p:nvSpPr>
          <p:cNvPr id="69" name="Rectangle 68"/>
          <p:cNvSpPr/>
          <p:nvPr/>
        </p:nvSpPr>
        <p:spPr>
          <a:xfrm rot="20982734">
            <a:off x="3764814" y="1230046"/>
            <a:ext cx="2108269" cy="246221"/>
          </a:xfrm>
          <a:prstGeom prst="rect">
            <a:avLst/>
          </a:prstGeom>
        </p:spPr>
        <p:txBody>
          <a:bodyPr wrap="none">
            <a:spAutoFit/>
          </a:bodyPr>
          <a:lstStyle/>
          <a:p>
            <a:r>
              <a:rPr lang="en-US" sz="1000" b="1" i="1" dirty="0" smtClean="0">
                <a:solidFill>
                  <a:srgbClr val="0000FF"/>
                </a:solidFill>
                <a:latin typeface="Courier New"/>
              </a:rPr>
              <a:t>eth1/20_sap1/2/200_v4094</a:t>
            </a:r>
            <a:endParaRPr lang="en-US" sz="1000" b="1" i="1" dirty="0">
              <a:solidFill>
                <a:srgbClr val="0000FF"/>
              </a:solidFill>
              <a:latin typeface="Courier New"/>
            </a:endParaRPr>
          </a:p>
        </p:txBody>
      </p:sp>
      <p:sp>
        <p:nvSpPr>
          <p:cNvPr id="70" name="Rectangle 69"/>
          <p:cNvSpPr/>
          <p:nvPr/>
        </p:nvSpPr>
        <p:spPr>
          <a:xfrm rot="2136271">
            <a:off x="3526046" y="2657258"/>
            <a:ext cx="1569660" cy="246221"/>
          </a:xfrm>
          <a:prstGeom prst="rect">
            <a:avLst/>
          </a:prstGeom>
        </p:spPr>
        <p:txBody>
          <a:bodyPr wrap="none">
            <a:spAutoFit/>
          </a:bodyPr>
          <a:lstStyle/>
          <a:p>
            <a:r>
              <a:rPr lang="en-US" sz="1000" b="1" i="1" dirty="0" smtClean="0">
                <a:solidFill>
                  <a:srgbClr val="0000FF"/>
                </a:solidFill>
                <a:latin typeface="Courier New"/>
              </a:rPr>
              <a:t>svi3_eth1/20_v4094</a:t>
            </a:r>
            <a:endParaRPr lang="en-US" sz="1000" b="1" i="1" dirty="0">
              <a:solidFill>
                <a:srgbClr val="0000FF"/>
              </a:solidFill>
              <a:latin typeface="Courier New"/>
            </a:endParaRPr>
          </a:p>
        </p:txBody>
      </p:sp>
      <p:grpSp>
        <p:nvGrpSpPr>
          <p:cNvPr id="71" name="Group 141"/>
          <p:cNvGrpSpPr>
            <a:grpSpLocks/>
          </p:cNvGrpSpPr>
          <p:nvPr/>
        </p:nvGrpSpPr>
        <p:grpSpPr bwMode="auto">
          <a:xfrm>
            <a:off x="4842668" y="1401132"/>
            <a:ext cx="769938" cy="430887"/>
            <a:chOff x="650707" y="1890681"/>
            <a:chExt cx="876300" cy="532694"/>
          </a:xfrm>
        </p:grpSpPr>
        <p:sp>
          <p:nvSpPr>
            <p:cNvPr id="72" name="Rounded Rectangle 71"/>
            <p:cNvSpPr/>
            <p:nvPr/>
          </p:nvSpPr>
          <p:spPr>
            <a:xfrm>
              <a:off x="808154" y="1920687"/>
              <a:ext cx="564223" cy="49718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3" name="TextBox 143"/>
            <p:cNvSpPr txBox="1">
              <a:spLocks noChangeArrowheads="1"/>
            </p:cNvSpPr>
            <p:nvPr/>
          </p:nvSpPr>
          <p:spPr bwMode="auto">
            <a:xfrm>
              <a:off x="650707" y="1890681"/>
              <a:ext cx="876300" cy="532694"/>
            </a:xfrm>
            <a:prstGeom prst="rect">
              <a:avLst/>
            </a:prstGeom>
            <a:noFill/>
            <a:ln w="9525">
              <a:noFill/>
              <a:miter lim="800000"/>
              <a:headEnd/>
              <a:tailEnd/>
            </a:ln>
          </p:spPr>
          <p:txBody>
            <a:bodyPr>
              <a:spAutoFit/>
            </a:bodyPr>
            <a:lstStyle/>
            <a:p>
              <a:pPr algn="ctr"/>
              <a:r>
                <a:rPr lang="en-US" sz="1050" dirty="0" smtClean="0"/>
                <a:t>SAP 1/2/200</a:t>
              </a:r>
              <a:endParaRPr lang="en-US" sz="800" dirty="0"/>
            </a:p>
          </p:txBody>
        </p:sp>
      </p:grpSp>
      <p:sp>
        <p:nvSpPr>
          <p:cNvPr id="74" name="Text Box 660"/>
          <p:cNvSpPr txBox="1">
            <a:spLocks noChangeArrowheads="1"/>
          </p:cNvSpPr>
          <p:nvPr/>
        </p:nvSpPr>
        <p:spPr bwMode="auto">
          <a:xfrm rot="5400000">
            <a:off x="3993974" y="1716706"/>
            <a:ext cx="640744" cy="195838"/>
          </a:xfrm>
          <a:prstGeom prst="trapezoid">
            <a:avLst/>
          </a:prstGeom>
          <a:solidFill>
            <a:srgbClr val="FF9900"/>
          </a:solidFill>
          <a:ln w="19050" algn="ctr">
            <a:solidFill>
              <a:schemeClr val="tx1"/>
            </a:solidFill>
            <a:miter lim="800000"/>
            <a:headEnd/>
            <a:tailEnd/>
          </a:ln>
          <a:effectLst/>
        </p:spPr>
        <p:txBody>
          <a:bodyPr lIns="0" rIns="0" anchor="ctr">
            <a:noAutofit/>
          </a:bodyPr>
          <a:lstStyle/>
          <a:p>
            <a:pPr algn="ctr">
              <a:spcBef>
                <a:spcPct val="50000"/>
              </a:spcBef>
            </a:pPr>
            <a:r>
              <a:rPr lang="en-US" sz="1400" b="1" dirty="0" smtClean="0">
                <a:latin typeface="Arial Narrow" pitchFamily="34" charset="0"/>
              </a:rPr>
              <a:t>v4094</a:t>
            </a:r>
            <a:endParaRPr lang="en-US" sz="1400" b="1" dirty="0">
              <a:latin typeface="Arial Narrow" pitchFamily="34" charset="0"/>
            </a:endParaRPr>
          </a:p>
        </p:txBody>
      </p:sp>
      <p:cxnSp>
        <p:nvCxnSpPr>
          <p:cNvPr id="75" name="Straight Arrow Connector 74"/>
          <p:cNvCxnSpPr/>
          <p:nvPr/>
        </p:nvCxnSpPr>
        <p:spPr>
          <a:xfrm flipH="1">
            <a:off x="5079528" y="1837991"/>
            <a:ext cx="156874" cy="665213"/>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6" name="Rectangle 75"/>
          <p:cNvSpPr/>
          <p:nvPr/>
        </p:nvSpPr>
        <p:spPr>
          <a:xfrm rot="18713918">
            <a:off x="4605370" y="1700607"/>
            <a:ext cx="1800493" cy="246221"/>
          </a:xfrm>
          <a:prstGeom prst="rect">
            <a:avLst/>
          </a:prstGeom>
        </p:spPr>
        <p:txBody>
          <a:bodyPr wrap="none">
            <a:spAutoFit/>
          </a:bodyPr>
          <a:lstStyle/>
          <a:p>
            <a:r>
              <a:rPr lang="en-US" sz="1000" b="1" i="1" dirty="0" smtClean="0">
                <a:solidFill>
                  <a:srgbClr val="0000FF"/>
                </a:solidFill>
                <a:latin typeface="Courier New"/>
              </a:rPr>
              <a:t>Sap1/2/200_svi3_v4094</a:t>
            </a:r>
            <a:endParaRPr lang="en-US" sz="1000" b="1" i="1" dirty="0">
              <a:solidFill>
                <a:srgbClr val="0000FF"/>
              </a:solidFill>
              <a:latin typeface="Courier New"/>
            </a:endParaRPr>
          </a:p>
        </p:txBody>
      </p:sp>
      <p:sp>
        <p:nvSpPr>
          <p:cNvPr id="77" name="Text Box 660"/>
          <p:cNvSpPr txBox="1">
            <a:spLocks noChangeArrowheads="1"/>
          </p:cNvSpPr>
          <p:nvPr/>
        </p:nvSpPr>
        <p:spPr bwMode="auto">
          <a:xfrm rot="10800000">
            <a:off x="4888752" y="1838808"/>
            <a:ext cx="474509" cy="115626"/>
          </a:xfrm>
          <a:prstGeom prst="trapezoid">
            <a:avLst/>
          </a:prstGeom>
          <a:solidFill>
            <a:srgbClr val="FF9900"/>
          </a:solidFill>
          <a:ln w="19050" algn="ctr">
            <a:solidFill>
              <a:schemeClr val="tx1"/>
            </a:solidFill>
            <a:miter lim="800000"/>
            <a:headEnd/>
            <a:tailEnd/>
          </a:ln>
          <a:effectLst/>
        </p:spPr>
        <p:txBody>
          <a:bodyPr lIns="0" rIns="0" anchor="ctr">
            <a:noAutofit/>
          </a:bodyPr>
          <a:lstStyle/>
          <a:p>
            <a:pPr algn="ctr">
              <a:spcBef>
                <a:spcPct val="50000"/>
              </a:spcBef>
            </a:pPr>
            <a:r>
              <a:rPr lang="en-US" sz="1100" b="1" dirty="0" smtClean="0">
                <a:latin typeface="Arial Narrow" pitchFamily="34" charset="0"/>
              </a:rPr>
              <a:t>v4094</a:t>
            </a:r>
            <a:endParaRPr lang="en-US" sz="1100" b="1" dirty="0">
              <a:latin typeface="Arial Narrow" pitchFamily="34" charset="0"/>
            </a:endParaRPr>
          </a:p>
        </p:txBody>
      </p:sp>
    </p:spTree>
    <p:extLst>
      <p:ext uri="{BB962C8B-B14F-4D97-AF65-F5344CB8AC3E}">
        <p14:creationId xmlns:p14="http://schemas.microsoft.com/office/powerpoint/2010/main" xmlns="" val="288136685"/>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ounded Rectangle 70"/>
          <p:cNvSpPr/>
          <p:nvPr/>
        </p:nvSpPr>
        <p:spPr bwMode="auto">
          <a:xfrm>
            <a:off x="3857217" y="1250361"/>
            <a:ext cx="4712130" cy="4269047"/>
          </a:xfrm>
          <a:prstGeom prst="round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3" name="Oval 72"/>
          <p:cNvSpPr/>
          <p:nvPr/>
        </p:nvSpPr>
        <p:spPr bwMode="auto">
          <a:xfrm>
            <a:off x="5491323" y="3117906"/>
            <a:ext cx="1329574" cy="1118232"/>
          </a:xfrm>
          <a:prstGeom prst="ellipse">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4" name="TextBox 112"/>
          <p:cNvSpPr txBox="1">
            <a:spLocks noChangeArrowheads="1"/>
          </p:cNvSpPr>
          <p:nvPr/>
        </p:nvSpPr>
        <p:spPr bwMode="auto">
          <a:xfrm>
            <a:off x="5762907" y="3433433"/>
            <a:ext cx="949325" cy="307777"/>
          </a:xfrm>
          <a:prstGeom prst="rect">
            <a:avLst/>
          </a:prstGeom>
          <a:noFill/>
          <a:ln w="9525">
            <a:noFill/>
            <a:miter lim="800000"/>
            <a:headEnd/>
            <a:tailEnd/>
          </a:ln>
        </p:spPr>
        <p:txBody>
          <a:bodyPr>
            <a:spAutoFit/>
          </a:bodyPr>
          <a:lstStyle/>
          <a:p>
            <a:r>
              <a:rPr lang="en-US" sz="1400" dirty="0" smtClean="0"/>
              <a:t>Bridge 1</a:t>
            </a:r>
            <a:endParaRPr lang="en-US" sz="1400" dirty="0"/>
          </a:p>
        </p:txBody>
      </p:sp>
      <p:sp>
        <p:nvSpPr>
          <p:cNvPr id="75" name="Flowchart: Direct Access Storage 74"/>
          <p:cNvSpPr/>
          <p:nvPr/>
        </p:nvSpPr>
        <p:spPr bwMode="auto">
          <a:xfrm rot="13510460">
            <a:off x="5446663" y="3050898"/>
            <a:ext cx="398880" cy="256977"/>
          </a:xfrm>
          <a:prstGeom prst="flowChartMagneticDrum">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6" name="Flowchart: Direct Access Storage 75"/>
          <p:cNvSpPr/>
          <p:nvPr/>
        </p:nvSpPr>
        <p:spPr bwMode="auto">
          <a:xfrm rot="1983152">
            <a:off x="6649623" y="3923668"/>
            <a:ext cx="445976" cy="242638"/>
          </a:xfrm>
          <a:prstGeom prst="flowChartMagneticDrum">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7" name="Flowchart: Direct Access Storage 76"/>
          <p:cNvSpPr/>
          <p:nvPr/>
        </p:nvSpPr>
        <p:spPr bwMode="auto">
          <a:xfrm rot="19282664">
            <a:off x="6494233" y="3161868"/>
            <a:ext cx="410114" cy="256977"/>
          </a:xfrm>
          <a:prstGeom prst="flowChartMagneticDrum">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8" name="Flowchart: Direct Access Storage 77"/>
          <p:cNvSpPr/>
          <p:nvPr/>
        </p:nvSpPr>
        <p:spPr bwMode="auto">
          <a:xfrm rot="5660510">
            <a:off x="6179207" y="1877344"/>
            <a:ext cx="246063" cy="471488"/>
          </a:xfrm>
          <a:prstGeom prst="flowChartMagneticDrum">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9" name="Flowchart: Direct Access Storage 78"/>
          <p:cNvSpPr/>
          <p:nvPr/>
        </p:nvSpPr>
        <p:spPr bwMode="auto">
          <a:xfrm rot="16648941">
            <a:off x="6056072" y="2980966"/>
            <a:ext cx="348806" cy="318546"/>
          </a:xfrm>
          <a:prstGeom prst="flowChartMagneticDrum">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80" name="Group 140"/>
          <p:cNvGrpSpPr>
            <a:grpSpLocks/>
          </p:cNvGrpSpPr>
          <p:nvPr/>
        </p:nvGrpSpPr>
        <p:grpSpPr bwMode="auto">
          <a:xfrm>
            <a:off x="8176919" y="4268292"/>
            <a:ext cx="908436" cy="493712"/>
            <a:chOff x="919925" y="1879600"/>
            <a:chExt cx="896175" cy="609600"/>
          </a:xfrm>
        </p:grpSpPr>
        <p:sp>
          <p:nvSpPr>
            <p:cNvPr id="81" name="Rounded Rectangle 80"/>
            <p:cNvSpPr/>
            <p:nvPr/>
          </p:nvSpPr>
          <p:spPr>
            <a:xfrm>
              <a:off x="919925" y="1917700"/>
              <a:ext cx="756476" cy="571500"/>
            </a:xfrm>
            <a:prstGeom prst="roundRect">
              <a:avLst/>
            </a:prstGeom>
            <a:gradFill flip="none" rotWithShape="1">
              <a:gsLst>
                <a:gs pos="0">
                  <a:srgbClr val="FF66FF">
                    <a:tint val="66000"/>
                    <a:satMod val="160000"/>
                  </a:srgbClr>
                </a:gs>
                <a:gs pos="50000">
                  <a:srgbClr val="FF66FF">
                    <a:tint val="44500"/>
                    <a:satMod val="160000"/>
                  </a:srgbClr>
                </a:gs>
                <a:gs pos="100000">
                  <a:srgbClr val="FF66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2" name="TextBox 139"/>
            <p:cNvSpPr txBox="1">
              <a:spLocks noChangeArrowheads="1"/>
            </p:cNvSpPr>
            <p:nvPr/>
          </p:nvSpPr>
          <p:spPr bwMode="auto">
            <a:xfrm>
              <a:off x="939800" y="1879600"/>
              <a:ext cx="876300" cy="513027"/>
            </a:xfrm>
            <a:prstGeom prst="rect">
              <a:avLst/>
            </a:prstGeom>
            <a:noFill/>
            <a:ln w="9525">
              <a:noFill/>
              <a:miter lim="800000"/>
              <a:headEnd/>
              <a:tailEnd/>
            </a:ln>
          </p:spPr>
          <p:txBody>
            <a:bodyPr>
              <a:spAutoFit/>
            </a:bodyPr>
            <a:lstStyle/>
            <a:p>
              <a:r>
                <a:rPr lang="en-US" sz="1050" dirty="0" smtClean="0"/>
                <a:t>Network Main a/3</a:t>
              </a:r>
              <a:endParaRPr lang="en-US" sz="1050" dirty="0"/>
            </a:p>
          </p:txBody>
        </p:sp>
      </p:grpSp>
      <p:sp>
        <p:nvSpPr>
          <p:cNvPr id="83" name="Flowchart: Direct Access Storage 82"/>
          <p:cNvSpPr/>
          <p:nvPr/>
        </p:nvSpPr>
        <p:spPr bwMode="auto">
          <a:xfrm rot="229913">
            <a:off x="7267518" y="4133563"/>
            <a:ext cx="428364" cy="471487"/>
          </a:xfrm>
          <a:prstGeom prst="flowChartMagneticDrum">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4" name="TextBox 112"/>
          <p:cNvSpPr txBox="1">
            <a:spLocks noChangeArrowheads="1"/>
          </p:cNvSpPr>
          <p:nvPr/>
        </p:nvSpPr>
        <p:spPr bwMode="auto">
          <a:xfrm>
            <a:off x="7200729" y="4218185"/>
            <a:ext cx="471487" cy="246062"/>
          </a:xfrm>
          <a:prstGeom prst="rect">
            <a:avLst/>
          </a:prstGeom>
          <a:noFill/>
          <a:ln w="9525">
            <a:noFill/>
            <a:miter lim="800000"/>
            <a:headEnd/>
            <a:tailEnd/>
          </a:ln>
        </p:spPr>
        <p:txBody>
          <a:bodyPr>
            <a:spAutoFit/>
          </a:bodyPr>
          <a:lstStyle/>
          <a:p>
            <a:r>
              <a:rPr lang="en-US" sz="1000" b="1" dirty="0" smtClean="0"/>
              <a:t>SVI 2</a:t>
            </a:r>
            <a:endParaRPr lang="en-US" sz="1000" b="1" dirty="0"/>
          </a:p>
        </p:txBody>
      </p:sp>
      <p:sp>
        <p:nvSpPr>
          <p:cNvPr id="85" name="Flowchart: Direct Access Storage 84"/>
          <p:cNvSpPr/>
          <p:nvPr/>
        </p:nvSpPr>
        <p:spPr bwMode="auto">
          <a:xfrm rot="5660510">
            <a:off x="6116919" y="2723821"/>
            <a:ext cx="246063" cy="471488"/>
          </a:xfrm>
          <a:prstGeom prst="flowChartMagneticDrum">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6" name="TextBox 112"/>
          <p:cNvSpPr txBox="1">
            <a:spLocks noChangeArrowheads="1"/>
          </p:cNvSpPr>
          <p:nvPr/>
        </p:nvSpPr>
        <p:spPr bwMode="auto">
          <a:xfrm>
            <a:off x="6042683" y="1972622"/>
            <a:ext cx="534987" cy="246221"/>
          </a:xfrm>
          <a:prstGeom prst="rect">
            <a:avLst/>
          </a:prstGeom>
          <a:noFill/>
          <a:ln w="9525">
            <a:noFill/>
            <a:miter lim="800000"/>
            <a:headEnd/>
            <a:tailEnd/>
          </a:ln>
        </p:spPr>
        <p:txBody>
          <a:bodyPr wrap="square">
            <a:spAutoFit/>
          </a:bodyPr>
          <a:lstStyle/>
          <a:p>
            <a:pPr algn="ctr"/>
            <a:r>
              <a:rPr lang="en-US" sz="1000" b="1" dirty="0" smtClean="0"/>
              <a:t>SVI 99</a:t>
            </a:r>
            <a:endParaRPr lang="en-US" sz="1000" b="1" dirty="0"/>
          </a:p>
        </p:txBody>
      </p:sp>
      <p:sp>
        <p:nvSpPr>
          <p:cNvPr id="87" name="TextBox 112"/>
          <p:cNvSpPr txBox="1">
            <a:spLocks noChangeArrowheads="1"/>
          </p:cNvSpPr>
          <p:nvPr/>
        </p:nvSpPr>
        <p:spPr bwMode="auto">
          <a:xfrm>
            <a:off x="5958877" y="2808899"/>
            <a:ext cx="588732" cy="246221"/>
          </a:xfrm>
          <a:prstGeom prst="rect">
            <a:avLst/>
          </a:prstGeom>
          <a:noFill/>
          <a:ln w="9525">
            <a:noFill/>
            <a:miter lim="800000"/>
            <a:headEnd/>
            <a:tailEnd/>
          </a:ln>
        </p:spPr>
        <p:txBody>
          <a:bodyPr wrap="square">
            <a:spAutoFit/>
          </a:bodyPr>
          <a:lstStyle/>
          <a:p>
            <a:r>
              <a:rPr lang="en-US" sz="1000" b="1" dirty="0" smtClean="0"/>
              <a:t>SVI 100</a:t>
            </a:r>
            <a:endParaRPr lang="en-US" sz="1000" b="1" dirty="0"/>
          </a:p>
        </p:txBody>
      </p:sp>
      <p:sp>
        <p:nvSpPr>
          <p:cNvPr id="88" name="Flowchart: Direct Access Storage 87"/>
          <p:cNvSpPr/>
          <p:nvPr/>
        </p:nvSpPr>
        <p:spPr bwMode="auto">
          <a:xfrm rot="1725542">
            <a:off x="4881684" y="2543269"/>
            <a:ext cx="482551" cy="471487"/>
          </a:xfrm>
          <a:prstGeom prst="flowChartMagneticDrum">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9" name="TextBox 112"/>
          <p:cNvSpPr txBox="1">
            <a:spLocks noChangeArrowheads="1"/>
          </p:cNvSpPr>
          <p:nvPr/>
        </p:nvSpPr>
        <p:spPr bwMode="auto">
          <a:xfrm rot="1396618">
            <a:off x="4872099" y="2599830"/>
            <a:ext cx="471487" cy="246062"/>
          </a:xfrm>
          <a:prstGeom prst="rect">
            <a:avLst/>
          </a:prstGeom>
          <a:noFill/>
          <a:ln w="9525">
            <a:noFill/>
            <a:miter lim="800000"/>
            <a:headEnd/>
            <a:tailEnd/>
          </a:ln>
        </p:spPr>
        <p:txBody>
          <a:bodyPr>
            <a:spAutoFit/>
          </a:bodyPr>
          <a:lstStyle/>
          <a:p>
            <a:r>
              <a:rPr lang="en-US" sz="1000" b="1" dirty="0" smtClean="0"/>
              <a:t>SVI 3</a:t>
            </a:r>
            <a:endParaRPr lang="en-US" sz="1000" b="1" dirty="0"/>
          </a:p>
        </p:txBody>
      </p:sp>
      <p:sp>
        <p:nvSpPr>
          <p:cNvPr id="90" name="Flowchart: Direct Access Storage 89"/>
          <p:cNvSpPr/>
          <p:nvPr/>
        </p:nvSpPr>
        <p:spPr bwMode="auto">
          <a:xfrm rot="19949007">
            <a:off x="7057332" y="2632700"/>
            <a:ext cx="467502" cy="471487"/>
          </a:xfrm>
          <a:prstGeom prst="flowChartMagneticDrum">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1" name="TextBox 112"/>
          <p:cNvSpPr txBox="1">
            <a:spLocks noChangeArrowheads="1"/>
          </p:cNvSpPr>
          <p:nvPr/>
        </p:nvSpPr>
        <p:spPr bwMode="auto">
          <a:xfrm rot="19619435">
            <a:off x="7002101" y="2754151"/>
            <a:ext cx="471487" cy="247503"/>
          </a:xfrm>
          <a:prstGeom prst="rect">
            <a:avLst/>
          </a:prstGeom>
          <a:noFill/>
          <a:ln w="9525">
            <a:noFill/>
            <a:miter lim="800000"/>
            <a:headEnd/>
            <a:tailEnd/>
          </a:ln>
        </p:spPr>
        <p:txBody>
          <a:bodyPr wrap="square">
            <a:spAutoFit/>
          </a:bodyPr>
          <a:lstStyle/>
          <a:p>
            <a:r>
              <a:rPr lang="en-US" sz="1000" b="1" dirty="0" smtClean="0"/>
              <a:t>SVI 1</a:t>
            </a:r>
            <a:endParaRPr lang="en-US" sz="1000" b="1" dirty="0"/>
          </a:p>
        </p:txBody>
      </p:sp>
      <p:sp>
        <p:nvSpPr>
          <p:cNvPr id="92" name="TextBox 112"/>
          <p:cNvSpPr txBox="1">
            <a:spLocks noChangeArrowheads="1"/>
          </p:cNvSpPr>
          <p:nvPr/>
        </p:nvSpPr>
        <p:spPr bwMode="auto">
          <a:xfrm rot="1876705">
            <a:off x="6596345" y="3911271"/>
            <a:ext cx="471487" cy="246062"/>
          </a:xfrm>
          <a:prstGeom prst="rect">
            <a:avLst/>
          </a:prstGeom>
          <a:noFill/>
          <a:ln w="9525">
            <a:noFill/>
            <a:miter lim="800000"/>
            <a:headEnd/>
            <a:tailEnd/>
          </a:ln>
        </p:spPr>
        <p:txBody>
          <a:bodyPr>
            <a:spAutoFit/>
          </a:bodyPr>
          <a:lstStyle/>
          <a:p>
            <a:r>
              <a:rPr lang="en-US" sz="1000" b="1" dirty="0" smtClean="0"/>
              <a:t>BP </a:t>
            </a:r>
            <a:r>
              <a:rPr lang="en-US" sz="1000" b="1" dirty="0"/>
              <a:t>2</a:t>
            </a:r>
          </a:p>
        </p:txBody>
      </p:sp>
      <p:sp>
        <p:nvSpPr>
          <p:cNvPr id="93" name="TextBox 112"/>
          <p:cNvSpPr txBox="1">
            <a:spLocks noChangeArrowheads="1"/>
          </p:cNvSpPr>
          <p:nvPr/>
        </p:nvSpPr>
        <p:spPr bwMode="auto">
          <a:xfrm>
            <a:off x="5462704" y="3098250"/>
            <a:ext cx="471487" cy="246062"/>
          </a:xfrm>
          <a:prstGeom prst="rect">
            <a:avLst/>
          </a:prstGeom>
          <a:noFill/>
          <a:ln w="9525">
            <a:noFill/>
            <a:miter lim="800000"/>
            <a:headEnd/>
            <a:tailEnd/>
          </a:ln>
        </p:spPr>
        <p:txBody>
          <a:bodyPr>
            <a:spAutoFit/>
          </a:bodyPr>
          <a:lstStyle/>
          <a:p>
            <a:r>
              <a:rPr lang="en-US" sz="1000" b="1" dirty="0" smtClean="0"/>
              <a:t>BP 3</a:t>
            </a:r>
            <a:endParaRPr lang="en-US" sz="1000" b="1" dirty="0"/>
          </a:p>
        </p:txBody>
      </p:sp>
      <p:sp>
        <p:nvSpPr>
          <p:cNvPr id="94" name="TextBox 112"/>
          <p:cNvSpPr txBox="1">
            <a:spLocks noChangeArrowheads="1"/>
          </p:cNvSpPr>
          <p:nvPr/>
        </p:nvSpPr>
        <p:spPr bwMode="auto">
          <a:xfrm>
            <a:off x="6473540" y="3206178"/>
            <a:ext cx="471487" cy="246062"/>
          </a:xfrm>
          <a:prstGeom prst="rect">
            <a:avLst/>
          </a:prstGeom>
          <a:noFill/>
          <a:ln w="9525">
            <a:noFill/>
            <a:miter lim="800000"/>
            <a:headEnd/>
            <a:tailEnd/>
          </a:ln>
        </p:spPr>
        <p:txBody>
          <a:bodyPr>
            <a:spAutoFit/>
          </a:bodyPr>
          <a:lstStyle/>
          <a:p>
            <a:r>
              <a:rPr lang="en-US" sz="1000" b="1" dirty="0" smtClean="0"/>
              <a:t>BP1</a:t>
            </a:r>
            <a:endParaRPr lang="en-US" sz="1000" b="1" dirty="0"/>
          </a:p>
        </p:txBody>
      </p:sp>
      <p:sp>
        <p:nvSpPr>
          <p:cNvPr id="95" name="TextBox 112"/>
          <p:cNvSpPr txBox="1">
            <a:spLocks noChangeArrowheads="1"/>
          </p:cNvSpPr>
          <p:nvPr/>
        </p:nvSpPr>
        <p:spPr bwMode="auto">
          <a:xfrm>
            <a:off x="5925185" y="3058907"/>
            <a:ext cx="562927" cy="246221"/>
          </a:xfrm>
          <a:prstGeom prst="rect">
            <a:avLst/>
          </a:prstGeom>
          <a:noFill/>
          <a:ln w="9525">
            <a:noFill/>
            <a:miter lim="800000"/>
            <a:headEnd/>
            <a:tailEnd/>
          </a:ln>
        </p:spPr>
        <p:txBody>
          <a:bodyPr wrap="square">
            <a:spAutoFit/>
          </a:bodyPr>
          <a:lstStyle/>
          <a:p>
            <a:r>
              <a:rPr lang="en-US" sz="1000" b="1" dirty="0" smtClean="0"/>
              <a:t>BP 100</a:t>
            </a:r>
            <a:endParaRPr lang="en-US" sz="1000" b="1" dirty="0"/>
          </a:p>
        </p:txBody>
      </p:sp>
      <p:grpSp>
        <p:nvGrpSpPr>
          <p:cNvPr id="96" name="Group 140"/>
          <p:cNvGrpSpPr>
            <a:grpSpLocks/>
          </p:cNvGrpSpPr>
          <p:nvPr/>
        </p:nvGrpSpPr>
        <p:grpSpPr bwMode="auto">
          <a:xfrm>
            <a:off x="8130045" y="2218843"/>
            <a:ext cx="908436" cy="493712"/>
            <a:chOff x="919925" y="1879600"/>
            <a:chExt cx="896175" cy="609600"/>
          </a:xfrm>
        </p:grpSpPr>
        <p:sp>
          <p:nvSpPr>
            <p:cNvPr id="97" name="Rounded Rectangle 96"/>
            <p:cNvSpPr/>
            <p:nvPr/>
          </p:nvSpPr>
          <p:spPr>
            <a:xfrm>
              <a:off x="919925" y="1917700"/>
              <a:ext cx="756476" cy="571500"/>
            </a:xfrm>
            <a:prstGeom prst="roundRect">
              <a:avLst/>
            </a:prstGeom>
            <a:gradFill flip="none" rotWithShape="1">
              <a:gsLst>
                <a:gs pos="0">
                  <a:srgbClr val="FF66FF">
                    <a:tint val="66000"/>
                    <a:satMod val="160000"/>
                  </a:srgbClr>
                </a:gs>
                <a:gs pos="50000">
                  <a:srgbClr val="FF66FF">
                    <a:tint val="44500"/>
                    <a:satMod val="160000"/>
                  </a:srgbClr>
                </a:gs>
                <a:gs pos="100000">
                  <a:srgbClr val="FF66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8" name="TextBox 97"/>
            <p:cNvSpPr txBox="1">
              <a:spLocks noChangeArrowheads="1"/>
            </p:cNvSpPr>
            <p:nvPr/>
          </p:nvSpPr>
          <p:spPr bwMode="auto">
            <a:xfrm>
              <a:off x="939800" y="1879600"/>
              <a:ext cx="876300" cy="513027"/>
            </a:xfrm>
            <a:prstGeom prst="rect">
              <a:avLst/>
            </a:prstGeom>
            <a:noFill/>
            <a:ln w="9525">
              <a:noFill/>
              <a:miter lim="800000"/>
              <a:headEnd/>
              <a:tailEnd/>
            </a:ln>
          </p:spPr>
          <p:txBody>
            <a:bodyPr>
              <a:spAutoFit/>
            </a:bodyPr>
            <a:lstStyle/>
            <a:p>
              <a:endParaRPr lang="en-US" sz="1050" dirty="0"/>
            </a:p>
            <a:p>
              <a:r>
                <a:rPr lang="en-US" sz="1050" dirty="0" smtClean="0"/>
                <a:t>LAG 1</a:t>
              </a:r>
            </a:p>
          </p:txBody>
        </p:sp>
      </p:grpSp>
      <p:cxnSp>
        <p:nvCxnSpPr>
          <p:cNvPr id="99" name="Straight Arrow Connector 98"/>
          <p:cNvCxnSpPr/>
          <p:nvPr/>
        </p:nvCxnSpPr>
        <p:spPr bwMode="auto">
          <a:xfrm>
            <a:off x="6973200" y="4165785"/>
            <a:ext cx="310621" cy="156482"/>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p:nvPr/>
        </p:nvCxnSpPr>
        <p:spPr bwMode="auto">
          <a:xfrm>
            <a:off x="5219761" y="2822039"/>
            <a:ext cx="317500" cy="228600"/>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bwMode="auto">
          <a:xfrm flipV="1">
            <a:off x="6798632" y="2994795"/>
            <a:ext cx="315615" cy="207954"/>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pSp>
        <p:nvGrpSpPr>
          <p:cNvPr id="102" name="Group 141"/>
          <p:cNvGrpSpPr>
            <a:grpSpLocks/>
          </p:cNvGrpSpPr>
          <p:nvPr/>
        </p:nvGrpSpPr>
        <p:grpSpPr bwMode="auto">
          <a:xfrm>
            <a:off x="3575528" y="1744438"/>
            <a:ext cx="769938" cy="565327"/>
            <a:chOff x="711389" y="1909090"/>
            <a:chExt cx="876300" cy="698898"/>
          </a:xfrm>
        </p:grpSpPr>
        <p:sp>
          <p:nvSpPr>
            <p:cNvPr id="103" name="Rounded Rectangle 102"/>
            <p:cNvSpPr/>
            <p:nvPr/>
          </p:nvSpPr>
          <p:spPr>
            <a:xfrm>
              <a:off x="758959" y="1917698"/>
              <a:ext cx="673100" cy="690290"/>
            </a:xfrm>
            <a:prstGeom prst="roundRect">
              <a:avLst/>
            </a:prstGeom>
            <a:gradFill flip="none" rotWithShape="1">
              <a:gsLst>
                <a:gs pos="0">
                  <a:srgbClr val="FF66FF">
                    <a:tint val="66000"/>
                    <a:satMod val="160000"/>
                  </a:srgbClr>
                </a:gs>
                <a:gs pos="50000">
                  <a:srgbClr val="FF66FF">
                    <a:tint val="44500"/>
                    <a:satMod val="160000"/>
                  </a:srgbClr>
                </a:gs>
                <a:gs pos="100000">
                  <a:srgbClr val="FF66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4" name="TextBox 143"/>
            <p:cNvSpPr txBox="1">
              <a:spLocks noChangeArrowheads="1"/>
            </p:cNvSpPr>
            <p:nvPr/>
          </p:nvSpPr>
          <p:spPr bwMode="auto">
            <a:xfrm>
              <a:off x="711389" y="1909090"/>
              <a:ext cx="876300" cy="570744"/>
            </a:xfrm>
            <a:prstGeom prst="rect">
              <a:avLst/>
            </a:prstGeom>
            <a:noFill/>
            <a:ln w="9525">
              <a:noFill/>
              <a:miter lim="800000"/>
              <a:headEnd/>
              <a:tailEnd/>
            </a:ln>
          </p:spPr>
          <p:txBody>
            <a:bodyPr>
              <a:spAutoFit/>
            </a:bodyPr>
            <a:lstStyle/>
            <a:p>
              <a:r>
                <a:rPr lang="en-US" sz="1200" dirty="0"/>
                <a:t> I/O</a:t>
              </a:r>
              <a:br>
                <a:rPr lang="en-US" sz="1200" dirty="0"/>
              </a:br>
              <a:r>
                <a:rPr lang="en-US" sz="1200" dirty="0"/>
                <a:t> 1/20</a:t>
              </a:r>
              <a:endParaRPr lang="en-US" sz="1000" dirty="0"/>
            </a:p>
          </p:txBody>
        </p:sp>
      </p:grpSp>
      <p:cxnSp>
        <p:nvCxnSpPr>
          <p:cNvPr id="105" name="Straight Connector 104"/>
          <p:cNvCxnSpPr/>
          <p:nvPr/>
        </p:nvCxnSpPr>
        <p:spPr bwMode="auto">
          <a:xfrm>
            <a:off x="3118632" y="2057202"/>
            <a:ext cx="501650" cy="476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flipH="1">
            <a:off x="6442584" y="2408836"/>
            <a:ext cx="14542" cy="438042"/>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p:nvPr/>
        </p:nvCxnSpPr>
        <p:spPr>
          <a:xfrm flipV="1">
            <a:off x="6133934" y="2182727"/>
            <a:ext cx="20079" cy="450303"/>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08" name="Picture 18" descr="pc"/>
          <p:cNvPicPr>
            <a:picLocks noChangeAspect="1" noChangeArrowheads="1"/>
          </p:cNvPicPr>
          <p:nvPr/>
        </p:nvPicPr>
        <p:blipFill>
          <a:blip r:embed="rId2" cstate="print"/>
          <a:srcRect/>
          <a:stretch>
            <a:fillRect/>
          </a:stretch>
        </p:blipFill>
        <p:spPr bwMode="auto">
          <a:xfrm>
            <a:off x="2636329" y="1796176"/>
            <a:ext cx="558800" cy="487362"/>
          </a:xfrm>
          <a:prstGeom prst="rect">
            <a:avLst/>
          </a:prstGeom>
          <a:noFill/>
          <a:ln w="9525">
            <a:noFill/>
            <a:miter lim="800000"/>
            <a:headEnd/>
            <a:tailEnd/>
          </a:ln>
        </p:spPr>
      </p:pic>
      <p:sp>
        <p:nvSpPr>
          <p:cNvPr id="109" name="TextBox 112"/>
          <p:cNvSpPr txBox="1">
            <a:spLocks noChangeArrowheads="1"/>
          </p:cNvSpPr>
          <p:nvPr/>
        </p:nvSpPr>
        <p:spPr bwMode="auto">
          <a:xfrm>
            <a:off x="2645854" y="1596151"/>
            <a:ext cx="538162" cy="277812"/>
          </a:xfrm>
          <a:prstGeom prst="rect">
            <a:avLst/>
          </a:prstGeom>
          <a:noFill/>
          <a:ln w="9525">
            <a:noFill/>
            <a:miter lim="800000"/>
            <a:headEnd/>
            <a:tailEnd/>
          </a:ln>
        </p:spPr>
        <p:txBody>
          <a:bodyPr>
            <a:spAutoFit/>
          </a:bodyPr>
          <a:lstStyle/>
          <a:p>
            <a:r>
              <a:rPr lang="en-US" sz="1200" dirty="0"/>
              <a:t>NMS</a:t>
            </a:r>
          </a:p>
        </p:txBody>
      </p:sp>
      <p:sp>
        <p:nvSpPr>
          <p:cNvPr id="110" name="Text Box 660"/>
          <p:cNvSpPr txBox="1">
            <a:spLocks noChangeArrowheads="1"/>
          </p:cNvSpPr>
          <p:nvPr/>
        </p:nvSpPr>
        <p:spPr bwMode="auto">
          <a:xfrm rot="10800000">
            <a:off x="6251868" y="2220114"/>
            <a:ext cx="546764" cy="189753"/>
          </a:xfrm>
          <a:prstGeom prst="trapezoid">
            <a:avLst/>
          </a:prstGeom>
          <a:solidFill>
            <a:srgbClr val="FF9900"/>
          </a:solidFill>
          <a:ln w="19050" algn="ctr">
            <a:solidFill>
              <a:schemeClr val="tx1"/>
            </a:solidFill>
            <a:miter lim="800000"/>
            <a:headEnd/>
            <a:tailEnd/>
          </a:ln>
          <a:effectLst/>
        </p:spPr>
        <p:txBody>
          <a:bodyPr lIns="0" rIns="0" anchor="ctr">
            <a:noAutofit/>
          </a:bodyPr>
          <a:lstStyle/>
          <a:p>
            <a:pPr algn="ctr">
              <a:spcBef>
                <a:spcPct val="50000"/>
              </a:spcBef>
            </a:pPr>
            <a:r>
              <a:rPr lang="en-US" sz="1400" b="1" dirty="0" smtClean="0">
                <a:latin typeface="Arial Narrow" pitchFamily="34" charset="0"/>
              </a:rPr>
              <a:t>all</a:t>
            </a:r>
            <a:endParaRPr lang="en-US" sz="1400" b="1" dirty="0">
              <a:latin typeface="Arial Narrow" pitchFamily="34" charset="0"/>
            </a:endParaRPr>
          </a:p>
        </p:txBody>
      </p:sp>
      <p:sp>
        <p:nvSpPr>
          <p:cNvPr id="111" name="Text Box 660"/>
          <p:cNvSpPr txBox="1">
            <a:spLocks noChangeArrowheads="1"/>
          </p:cNvSpPr>
          <p:nvPr/>
        </p:nvSpPr>
        <p:spPr bwMode="auto">
          <a:xfrm>
            <a:off x="5799779" y="2636737"/>
            <a:ext cx="546764" cy="189753"/>
          </a:xfrm>
          <a:prstGeom prst="trapezoid">
            <a:avLst/>
          </a:prstGeom>
          <a:solidFill>
            <a:srgbClr val="FF9900"/>
          </a:solidFill>
          <a:ln w="19050" algn="ctr">
            <a:solidFill>
              <a:schemeClr val="tx1"/>
            </a:solidFill>
            <a:miter lim="800000"/>
            <a:headEnd/>
            <a:tailEnd/>
          </a:ln>
          <a:effectLst/>
        </p:spPr>
        <p:txBody>
          <a:bodyPr lIns="0" rIns="0" anchor="ctr">
            <a:noAutofit/>
          </a:bodyPr>
          <a:lstStyle/>
          <a:p>
            <a:pPr algn="ctr">
              <a:spcBef>
                <a:spcPct val="50000"/>
              </a:spcBef>
            </a:pPr>
            <a:r>
              <a:rPr lang="en-US" sz="1400" b="1" dirty="0" smtClean="0">
                <a:latin typeface="Arial Narrow" pitchFamily="34" charset="0"/>
              </a:rPr>
              <a:t>v4094</a:t>
            </a:r>
            <a:endParaRPr lang="en-US" sz="1400" b="1" dirty="0">
              <a:latin typeface="Arial Narrow" pitchFamily="34" charset="0"/>
            </a:endParaRPr>
          </a:p>
        </p:txBody>
      </p:sp>
      <p:sp>
        <p:nvSpPr>
          <p:cNvPr id="112" name="Rectangle 111"/>
          <p:cNvSpPr/>
          <p:nvPr/>
        </p:nvSpPr>
        <p:spPr>
          <a:xfrm rot="6553989">
            <a:off x="6043075" y="2408255"/>
            <a:ext cx="1569660" cy="246221"/>
          </a:xfrm>
          <a:prstGeom prst="rect">
            <a:avLst/>
          </a:prstGeom>
        </p:spPr>
        <p:txBody>
          <a:bodyPr wrap="none">
            <a:spAutoFit/>
          </a:bodyPr>
          <a:lstStyle/>
          <a:p>
            <a:r>
              <a:rPr lang="en-US" sz="1000" b="1" i="1" dirty="0" smtClean="0">
                <a:solidFill>
                  <a:srgbClr val="0000FF"/>
                </a:solidFill>
                <a:latin typeface="Courier New"/>
              </a:rPr>
              <a:t>svi99_svi100_v4094</a:t>
            </a:r>
            <a:endParaRPr lang="en-US" sz="1000" b="1" i="1" dirty="0">
              <a:solidFill>
                <a:srgbClr val="0000FF"/>
              </a:solidFill>
              <a:latin typeface="Courier New"/>
            </a:endParaRPr>
          </a:p>
        </p:txBody>
      </p:sp>
      <p:sp>
        <p:nvSpPr>
          <p:cNvPr id="113" name="Rectangle 112"/>
          <p:cNvSpPr/>
          <p:nvPr/>
        </p:nvSpPr>
        <p:spPr>
          <a:xfrm rot="5924153">
            <a:off x="5021542" y="2216937"/>
            <a:ext cx="1569660" cy="246221"/>
          </a:xfrm>
          <a:prstGeom prst="rect">
            <a:avLst/>
          </a:prstGeom>
        </p:spPr>
        <p:txBody>
          <a:bodyPr wrap="none">
            <a:spAutoFit/>
          </a:bodyPr>
          <a:lstStyle/>
          <a:p>
            <a:r>
              <a:rPr lang="en-US" sz="1000" b="1" i="1" dirty="0" smtClean="0">
                <a:solidFill>
                  <a:srgbClr val="0000FF"/>
                </a:solidFill>
                <a:latin typeface="Courier New"/>
              </a:rPr>
              <a:t>svi100_svi99_v4094</a:t>
            </a:r>
            <a:endParaRPr lang="en-US" sz="1000" b="1" i="1" dirty="0">
              <a:solidFill>
                <a:srgbClr val="0000FF"/>
              </a:solidFill>
              <a:latin typeface="Courier New"/>
            </a:endParaRPr>
          </a:p>
        </p:txBody>
      </p:sp>
      <p:sp>
        <p:nvSpPr>
          <p:cNvPr id="120" name="Text Box 660"/>
          <p:cNvSpPr txBox="1">
            <a:spLocks noChangeArrowheads="1"/>
          </p:cNvSpPr>
          <p:nvPr/>
        </p:nvSpPr>
        <p:spPr bwMode="auto">
          <a:xfrm rot="16200000">
            <a:off x="7783294" y="2633446"/>
            <a:ext cx="527240" cy="149371"/>
          </a:xfrm>
          <a:prstGeom prst="trapezoid">
            <a:avLst/>
          </a:prstGeom>
          <a:solidFill>
            <a:srgbClr val="FF9900"/>
          </a:solidFill>
          <a:ln w="19050" algn="ctr">
            <a:solidFill>
              <a:schemeClr val="tx1"/>
            </a:solidFill>
            <a:miter lim="800000"/>
            <a:headEnd/>
            <a:tailEnd/>
          </a:ln>
          <a:effectLst/>
        </p:spPr>
        <p:txBody>
          <a:bodyPr lIns="0" rIns="0" anchor="ctr">
            <a:noAutofit/>
          </a:bodyPr>
          <a:lstStyle/>
          <a:p>
            <a:pPr algn="ctr">
              <a:spcBef>
                <a:spcPct val="50000"/>
              </a:spcBef>
            </a:pPr>
            <a:r>
              <a:rPr lang="en-US" sz="1400" b="1" dirty="0" smtClean="0">
                <a:latin typeface="Arial Narrow" pitchFamily="34" charset="0"/>
              </a:rPr>
              <a:t>v4094</a:t>
            </a:r>
            <a:endParaRPr lang="en-US" sz="1400" b="1" dirty="0">
              <a:latin typeface="Arial Narrow" pitchFamily="34" charset="0"/>
            </a:endParaRPr>
          </a:p>
        </p:txBody>
      </p:sp>
      <p:cxnSp>
        <p:nvCxnSpPr>
          <p:cNvPr id="121" name="Straight Arrow Connector 120"/>
          <p:cNvCxnSpPr>
            <a:stCxn id="125" idx="0"/>
          </p:cNvCxnSpPr>
          <p:nvPr/>
        </p:nvCxnSpPr>
        <p:spPr>
          <a:xfrm flipV="1">
            <a:off x="7427999" y="2292006"/>
            <a:ext cx="722193" cy="18736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a:stCxn id="120" idx="0"/>
          </p:cNvCxnSpPr>
          <p:nvPr/>
        </p:nvCxnSpPr>
        <p:spPr>
          <a:xfrm flipH="1">
            <a:off x="7404974" y="2708132"/>
            <a:ext cx="567255" cy="18991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5" name="Text Box 660"/>
          <p:cNvSpPr txBox="1">
            <a:spLocks noChangeArrowheads="1"/>
          </p:cNvSpPr>
          <p:nvPr/>
        </p:nvSpPr>
        <p:spPr bwMode="auto">
          <a:xfrm rot="3530008">
            <a:off x="7096821" y="2443977"/>
            <a:ext cx="536820" cy="146712"/>
          </a:xfrm>
          <a:prstGeom prst="trapezoid">
            <a:avLst/>
          </a:prstGeom>
          <a:solidFill>
            <a:srgbClr val="FF9900"/>
          </a:solidFill>
          <a:ln w="19050" algn="ctr">
            <a:solidFill>
              <a:schemeClr val="tx1"/>
            </a:solidFill>
            <a:miter lim="800000"/>
            <a:headEnd/>
            <a:tailEnd/>
          </a:ln>
          <a:effectLst/>
        </p:spPr>
        <p:txBody>
          <a:bodyPr lIns="0" rIns="0" anchor="ctr">
            <a:noAutofit/>
          </a:bodyPr>
          <a:lstStyle/>
          <a:p>
            <a:pPr algn="ctr">
              <a:spcBef>
                <a:spcPct val="50000"/>
              </a:spcBef>
            </a:pPr>
            <a:r>
              <a:rPr lang="en-US" sz="1400" b="1" dirty="0" smtClean="0">
                <a:latin typeface="Arial Narrow" pitchFamily="34" charset="0"/>
              </a:rPr>
              <a:t>v4094</a:t>
            </a:r>
            <a:endParaRPr lang="en-US" sz="1400" b="1" dirty="0">
              <a:latin typeface="Arial Narrow" pitchFamily="34" charset="0"/>
            </a:endParaRPr>
          </a:p>
        </p:txBody>
      </p:sp>
      <p:sp>
        <p:nvSpPr>
          <p:cNvPr id="126" name="Text Box 660"/>
          <p:cNvSpPr txBox="1">
            <a:spLocks noChangeArrowheads="1"/>
          </p:cNvSpPr>
          <p:nvPr/>
        </p:nvSpPr>
        <p:spPr bwMode="auto">
          <a:xfrm rot="16200000">
            <a:off x="7855148" y="4684038"/>
            <a:ext cx="527240" cy="149371"/>
          </a:xfrm>
          <a:prstGeom prst="trapezoid">
            <a:avLst/>
          </a:prstGeom>
          <a:solidFill>
            <a:srgbClr val="FF9900"/>
          </a:solidFill>
          <a:ln w="19050" algn="ctr">
            <a:solidFill>
              <a:schemeClr val="tx1"/>
            </a:solidFill>
            <a:miter lim="800000"/>
            <a:headEnd/>
            <a:tailEnd/>
          </a:ln>
          <a:effectLst/>
        </p:spPr>
        <p:txBody>
          <a:bodyPr lIns="0" rIns="0" anchor="ctr">
            <a:noAutofit/>
          </a:bodyPr>
          <a:lstStyle/>
          <a:p>
            <a:pPr algn="ctr">
              <a:spcBef>
                <a:spcPct val="50000"/>
              </a:spcBef>
            </a:pPr>
            <a:r>
              <a:rPr lang="en-US" sz="1400" b="1" dirty="0" smtClean="0">
                <a:latin typeface="Arial Narrow" pitchFamily="34" charset="0"/>
              </a:rPr>
              <a:t>v4094</a:t>
            </a:r>
            <a:endParaRPr lang="en-US" sz="1400" b="1" dirty="0">
              <a:latin typeface="Arial Narrow" pitchFamily="34" charset="0"/>
            </a:endParaRPr>
          </a:p>
        </p:txBody>
      </p:sp>
      <p:cxnSp>
        <p:nvCxnSpPr>
          <p:cNvPr id="127" name="Straight Arrow Connector 126"/>
          <p:cNvCxnSpPr/>
          <p:nvPr/>
        </p:nvCxnSpPr>
        <p:spPr>
          <a:xfrm>
            <a:off x="7774068" y="4036467"/>
            <a:ext cx="493583" cy="30474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8" name="Straight Arrow Connector 127"/>
          <p:cNvCxnSpPr>
            <a:stCxn id="126" idx="0"/>
          </p:cNvCxnSpPr>
          <p:nvPr/>
        </p:nvCxnSpPr>
        <p:spPr>
          <a:xfrm flipH="1" flipV="1">
            <a:off x="7640508" y="4495103"/>
            <a:ext cx="403575" cy="26362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1" name="Text Box 660"/>
          <p:cNvSpPr txBox="1">
            <a:spLocks noChangeArrowheads="1"/>
          </p:cNvSpPr>
          <p:nvPr/>
        </p:nvSpPr>
        <p:spPr bwMode="auto">
          <a:xfrm rot="5400000">
            <a:off x="7432302" y="4013400"/>
            <a:ext cx="536820" cy="146712"/>
          </a:xfrm>
          <a:prstGeom prst="trapezoid">
            <a:avLst/>
          </a:prstGeom>
          <a:solidFill>
            <a:srgbClr val="FF9900"/>
          </a:solidFill>
          <a:ln w="19050" algn="ctr">
            <a:solidFill>
              <a:schemeClr val="tx1"/>
            </a:solidFill>
            <a:miter lim="800000"/>
            <a:headEnd/>
            <a:tailEnd/>
          </a:ln>
          <a:effectLst/>
        </p:spPr>
        <p:txBody>
          <a:bodyPr lIns="0" rIns="0" anchor="ctr">
            <a:noAutofit/>
          </a:bodyPr>
          <a:lstStyle/>
          <a:p>
            <a:pPr algn="ctr">
              <a:spcBef>
                <a:spcPct val="50000"/>
              </a:spcBef>
            </a:pPr>
            <a:r>
              <a:rPr lang="en-US" sz="1400" b="1" dirty="0" smtClean="0">
                <a:latin typeface="Arial Narrow" pitchFamily="34" charset="0"/>
              </a:rPr>
              <a:t>v4094</a:t>
            </a:r>
            <a:endParaRPr lang="en-US" sz="1400" b="1" dirty="0">
              <a:latin typeface="Arial Narrow" pitchFamily="34" charset="0"/>
            </a:endParaRPr>
          </a:p>
        </p:txBody>
      </p:sp>
      <p:sp>
        <p:nvSpPr>
          <p:cNvPr id="65" name="Rectangle 64"/>
          <p:cNvSpPr/>
          <p:nvPr/>
        </p:nvSpPr>
        <p:spPr>
          <a:xfrm>
            <a:off x="162177" y="2385687"/>
            <a:ext cx="3233139" cy="3647152"/>
          </a:xfrm>
          <a:prstGeom prst="rect">
            <a:avLst/>
          </a:prstGeom>
          <a:solidFill>
            <a:schemeClr val="bg1">
              <a:lumMod val="85000"/>
            </a:schemeClr>
          </a:solidFill>
        </p:spPr>
        <p:txBody>
          <a:bodyPr wrap="square">
            <a:spAutoFit/>
          </a:bodyPr>
          <a:lstStyle/>
          <a:p>
            <a:r>
              <a:rPr lang="en-US" sz="1100" dirty="0"/>
              <a:t>#********ETX-5300</a:t>
            </a:r>
            <a:r>
              <a:rPr lang="en-US" sz="1100" dirty="0" smtClean="0"/>
              <a:t>*********</a:t>
            </a:r>
            <a:endParaRPr lang="en-US" sz="1100" dirty="0"/>
          </a:p>
          <a:p>
            <a:r>
              <a:rPr lang="en-US" sz="1100" dirty="0" smtClean="0"/>
              <a:t>#**************  </a:t>
            </a:r>
            <a:r>
              <a:rPr lang="en-US" sz="1100" dirty="0" err="1"/>
              <a:t>Router_Interface</a:t>
            </a:r>
            <a:r>
              <a:rPr lang="en-US" sz="1100" dirty="0"/>
              <a:t> </a:t>
            </a:r>
            <a:r>
              <a:rPr lang="en-US" sz="1100" dirty="0" smtClean="0"/>
              <a:t>**********</a:t>
            </a:r>
            <a:r>
              <a:rPr lang="en-US" sz="1100" dirty="0"/>
              <a:t>			</a:t>
            </a:r>
          </a:p>
          <a:p>
            <a:endParaRPr lang="en-US" sz="1100" dirty="0"/>
          </a:p>
          <a:p>
            <a:r>
              <a:rPr lang="en-US" sz="1100" dirty="0"/>
              <a:t>configure			</a:t>
            </a:r>
          </a:p>
          <a:p>
            <a:r>
              <a:rPr lang="en-US" sz="1100" dirty="0"/>
              <a:t> </a:t>
            </a:r>
            <a:r>
              <a:rPr lang="en-US" sz="1100" dirty="0" smtClean="0"/>
              <a:t>     router </a:t>
            </a:r>
            <a:r>
              <a:rPr lang="en-US" sz="1100" dirty="0"/>
              <a:t>1 </a:t>
            </a:r>
          </a:p>
          <a:p>
            <a:r>
              <a:rPr lang="en-US" sz="1100" dirty="0"/>
              <a:t>            name "Router#1" </a:t>
            </a:r>
          </a:p>
          <a:p>
            <a:r>
              <a:rPr lang="en-US" sz="1100" dirty="0"/>
              <a:t>            interface 1 </a:t>
            </a:r>
          </a:p>
          <a:p>
            <a:r>
              <a:rPr lang="en-US" sz="1100" dirty="0"/>
              <a:t>                address </a:t>
            </a:r>
            <a:r>
              <a:rPr lang="en-US" sz="1100" dirty="0" smtClean="0"/>
              <a:t>172.17.195.201/24 </a:t>
            </a:r>
            <a:endParaRPr lang="en-US" sz="1100" dirty="0"/>
          </a:p>
          <a:p>
            <a:r>
              <a:rPr lang="en-US" sz="1100" dirty="0"/>
              <a:t>                bind </a:t>
            </a:r>
            <a:r>
              <a:rPr lang="en-US" sz="1100" dirty="0" err="1"/>
              <a:t>svi</a:t>
            </a:r>
            <a:r>
              <a:rPr lang="en-US" sz="1100" dirty="0"/>
              <a:t> 99 </a:t>
            </a:r>
          </a:p>
          <a:p>
            <a:r>
              <a:rPr lang="en-US" sz="1100" dirty="0"/>
              <a:t>                </a:t>
            </a:r>
            <a:r>
              <a:rPr lang="en-US" sz="1100" dirty="0" err="1"/>
              <a:t>dhcp</a:t>
            </a:r>
            <a:r>
              <a:rPr lang="en-US" sz="1100" dirty="0"/>
              <a:t>-client </a:t>
            </a:r>
          </a:p>
          <a:p>
            <a:r>
              <a:rPr lang="en-US" sz="1100" dirty="0"/>
              <a:t>                    client-id mac </a:t>
            </a:r>
          </a:p>
          <a:p>
            <a:r>
              <a:rPr lang="en-US" sz="1100" dirty="0"/>
              <a:t>                exit</a:t>
            </a:r>
          </a:p>
          <a:p>
            <a:r>
              <a:rPr lang="en-US" sz="1100" dirty="0"/>
              <a:t>                no shutdown </a:t>
            </a:r>
          </a:p>
          <a:p>
            <a:r>
              <a:rPr lang="en-US" sz="1100" dirty="0"/>
              <a:t>            exit</a:t>
            </a:r>
          </a:p>
          <a:p>
            <a:r>
              <a:rPr lang="en-US" sz="1100" dirty="0"/>
              <a:t>            static-route 0.0.0.0/0 address </a:t>
            </a:r>
            <a:r>
              <a:rPr lang="en-US" sz="1100" dirty="0" smtClean="0"/>
              <a:t>172.17.195.1 </a:t>
            </a:r>
            <a:endParaRPr lang="en-US" sz="1100" dirty="0"/>
          </a:p>
          <a:p>
            <a:r>
              <a:rPr lang="en-US" sz="1100" dirty="0"/>
              <a:t>        exit</a:t>
            </a:r>
          </a:p>
          <a:p>
            <a:r>
              <a:rPr lang="en-US" sz="1100" dirty="0"/>
              <a:t>exit all</a:t>
            </a:r>
          </a:p>
          <a:p>
            <a:r>
              <a:rPr lang="en-US" sz="1100" dirty="0"/>
              <a:t>		</a:t>
            </a:r>
            <a:endParaRPr lang="en-US" sz="1100" dirty="0" smtClean="0"/>
          </a:p>
          <a:p>
            <a:r>
              <a:rPr lang="en-US" sz="1100" dirty="0" smtClean="0"/>
              <a:t>#**************     END   ********************</a:t>
            </a:r>
          </a:p>
          <a:p>
            <a:r>
              <a:rPr lang="en-US" sz="1100" dirty="0" smtClean="0"/>
              <a:t>			</a:t>
            </a:r>
            <a:endParaRPr lang="en-US" sz="1100" dirty="0"/>
          </a:p>
        </p:txBody>
      </p:sp>
      <p:sp>
        <p:nvSpPr>
          <p:cNvPr id="66" name="Oval 65"/>
          <p:cNvSpPr/>
          <p:nvPr/>
        </p:nvSpPr>
        <p:spPr bwMode="auto">
          <a:xfrm>
            <a:off x="5867851" y="1040561"/>
            <a:ext cx="972120" cy="753707"/>
          </a:xfrm>
          <a:prstGeom prst="ellipse">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7" name="TextBox 112"/>
          <p:cNvSpPr txBox="1">
            <a:spLocks noChangeArrowheads="1"/>
          </p:cNvSpPr>
          <p:nvPr/>
        </p:nvSpPr>
        <p:spPr bwMode="auto">
          <a:xfrm>
            <a:off x="5962584" y="1190920"/>
            <a:ext cx="949325" cy="307975"/>
          </a:xfrm>
          <a:prstGeom prst="rect">
            <a:avLst/>
          </a:prstGeom>
          <a:noFill/>
          <a:ln w="9525">
            <a:noFill/>
            <a:miter lim="800000"/>
            <a:headEnd/>
            <a:tailEnd/>
          </a:ln>
        </p:spPr>
        <p:txBody>
          <a:bodyPr>
            <a:spAutoFit/>
          </a:bodyPr>
          <a:lstStyle/>
          <a:p>
            <a:r>
              <a:rPr lang="en-US" sz="1400" dirty="0" smtClean="0"/>
              <a:t>Router 1</a:t>
            </a:r>
            <a:endParaRPr lang="en-US" sz="1400" dirty="0"/>
          </a:p>
        </p:txBody>
      </p:sp>
      <p:sp>
        <p:nvSpPr>
          <p:cNvPr id="68" name="Flowchart: Direct Access Storage 67"/>
          <p:cNvSpPr/>
          <p:nvPr/>
        </p:nvSpPr>
        <p:spPr bwMode="auto">
          <a:xfrm rot="16462963">
            <a:off x="6152582" y="1717789"/>
            <a:ext cx="327328" cy="252177"/>
          </a:xfrm>
          <a:prstGeom prst="flowChartMagneticDrum">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9" name="TextBox 112"/>
          <p:cNvSpPr txBox="1">
            <a:spLocks noChangeArrowheads="1"/>
          </p:cNvSpPr>
          <p:nvPr/>
        </p:nvSpPr>
        <p:spPr bwMode="auto">
          <a:xfrm>
            <a:off x="7972229" y="1101999"/>
            <a:ext cx="1062872" cy="400110"/>
          </a:xfrm>
          <a:prstGeom prst="rect">
            <a:avLst/>
          </a:prstGeom>
          <a:solidFill>
            <a:srgbClr val="F8EDEC"/>
          </a:solidFill>
          <a:ln w="9525">
            <a:noFill/>
            <a:miter lim="800000"/>
            <a:headEnd/>
            <a:tailEnd/>
          </a:ln>
        </p:spPr>
        <p:txBody>
          <a:bodyPr wrap="square">
            <a:spAutoFit/>
          </a:bodyPr>
          <a:lstStyle/>
          <a:p>
            <a:pPr algn="ctr"/>
            <a:r>
              <a:rPr lang="en-US" sz="1000" b="1" dirty="0" smtClean="0"/>
              <a:t>Interface 1 IP 172.17.195.201</a:t>
            </a:r>
            <a:endParaRPr lang="en-US" sz="1000" b="1" dirty="0"/>
          </a:p>
        </p:txBody>
      </p:sp>
      <p:cxnSp>
        <p:nvCxnSpPr>
          <p:cNvPr id="70" name="Straight Arrow Connector 69"/>
          <p:cNvCxnSpPr>
            <a:stCxn id="69" idx="1"/>
            <a:endCxn id="68" idx="2"/>
          </p:cNvCxnSpPr>
          <p:nvPr/>
        </p:nvCxnSpPr>
        <p:spPr>
          <a:xfrm flipH="1">
            <a:off x="6441966" y="1302054"/>
            <a:ext cx="1530263" cy="551459"/>
          </a:xfrm>
          <a:prstGeom prst="straightConnector1">
            <a:avLst/>
          </a:prstGeom>
          <a:ln w="19050">
            <a:solidFill>
              <a:srgbClr val="4D4948"/>
            </a:solidFill>
            <a:tailEnd type="arrow"/>
          </a:ln>
        </p:spPr>
        <p:style>
          <a:lnRef idx="1">
            <a:schemeClr val="accent1"/>
          </a:lnRef>
          <a:fillRef idx="0">
            <a:schemeClr val="accent1"/>
          </a:fillRef>
          <a:effectRef idx="0">
            <a:schemeClr val="accent1"/>
          </a:effectRef>
          <a:fontRef idx="minor">
            <a:schemeClr val="tx1"/>
          </a:fontRef>
        </p:style>
      </p:cxnSp>
      <p:sp>
        <p:nvSpPr>
          <p:cNvPr id="132" name="Rectangle 131"/>
          <p:cNvSpPr/>
          <p:nvPr/>
        </p:nvSpPr>
        <p:spPr>
          <a:xfrm rot="2095756">
            <a:off x="7580385" y="3835065"/>
            <a:ext cx="1184940" cy="246221"/>
          </a:xfrm>
          <a:prstGeom prst="rect">
            <a:avLst/>
          </a:prstGeom>
        </p:spPr>
        <p:txBody>
          <a:bodyPr wrap="none">
            <a:spAutoFit/>
          </a:bodyPr>
          <a:lstStyle/>
          <a:p>
            <a:r>
              <a:rPr lang="en-US" sz="1000" b="1" i="1" dirty="0" smtClean="0">
                <a:solidFill>
                  <a:srgbClr val="0000FF"/>
                </a:solidFill>
                <a:latin typeface="Courier New"/>
              </a:rPr>
              <a:t>svi2_a3_v4094</a:t>
            </a:r>
            <a:endParaRPr lang="en-US" sz="1000" b="1" i="1" dirty="0">
              <a:solidFill>
                <a:srgbClr val="0000FF"/>
              </a:solidFill>
              <a:latin typeface="Courier New"/>
            </a:endParaRPr>
          </a:p>
        </p:txBody>
      </p:sp>
      <p:sp>
        <p:nvSpPr>
          <p:cNvPr id="133" name="Rectangle 132"/>
          <p:cNvSpPr/>
          <p:nvPr/>
        </p:nvSpPr>
        <p:spPr>
          <a:xfrm rot="1910218">
            <a:off x="7380780" y="4853168"/>
            <a:ext cx="1184940" cy="246221"/>
          </a:xfrm>
          <a:prstGeom prst="rect">
            <a:avLst/>
          </a:prstGeom>
        </p:spPr>
        <p:txBody>
          <a:bodyPr wrap="none">
            <a:spAutoFit/>
          </a:bodyPr>
          <a:lstStyle/>
          <a:p>
            <a:r>
              <a:rPr lang="en-US" sz="1000" b="1" i="1" dirty="0" smtClean="0">
                <a:solidFill>
                  <a:srgbClr val="0000FF"/>
                </a:solidFill>
                <a:latin typeface="Courier New"/>
              </a:rPr>
              <a:t>a3_svi2_v4094</a:t>
            </a:r>
            <a:endParaRPr lang="en-US" sz="1000" b="1" i="1" dirty="0">
              <a:solidFill>
                <a:srgbClr val="0000FF"/>
              </a:solidFill>
              <a:latin typeface="Courier New"/>
            </a:endParaRPr>
          </a:p>
        </p:txBody>
      </p:sp>
      <p:sp>
        <p:nvSpPr>
          <p:cNvPr id="134" name="Rectangle 133"/>
          <p:cNvSpPr/>
          <p:nvPr/>
        </p:nvSpPr>
        <p:spPr>
          <a:xfrm rot="20763521">
            <a:off x="7285667" y="2062964"/>
            <a:ext cx="1338828" cy="246221"/>
          </a:xfrm>
          <a:prstGeom prst="rect">
            <a:avLst/>
          </a:prstGeom>
        </p:spPr>
        <p:txBody>
          <a:bodyPr wrap="none">
            <a:spAutoFit/>
          </a:bodyPr>
          <a:lstStyle/>
          <a:p>
            <a:r>
              <a:rPr lang="en-US" sz="1000" b="1" i="1" dirty="0" smtClean="0">
                <a:solidFill>
                  <a:srgbClr val="0000FF"/>
                </a:solidFill>
                <a:latin typeface="Courier New"/>
              </a:rPr>
              <a:t>svi1_lag1_v4094</a:t>
            </a:r>
            <a:endParaRPr lang="en-US" sz="1000" b="1" i="1" dirty="0">
              <a:solidFill>
                <a:srgbClr val="0000FF"/>
              </a:solidFill>
              <a:latin typeface="Courier New"/>
            </a:endParaRPr>
          </a:p>
        </p:txBody>
      </p:sp>
      <p:sp>
        <p:nvSpPr>
          <p:cNvPr id="135" name="Rectangle 134"/>
          <p:cNvSpPr/>
          <p:nvPr/>
        </p:nvSpPr>
        <p:spPr>
          <a:xfrm rot="20384864">
            <a:off x="7360345" y="2879498"/>
            <a:ext cx="1338828" cy="246221"/>
          </a:xfrm>
          <a:prstGeom prst="rect">
            <a:avLst/>
          </a:prstGeom>
        </p:spPr>
        <p:txBody>
          <a:bodyPr wrap="none">
            <a:spAutoFit/>
          </a:bodyPr>
          <a:lstStyle/>
          <a:p>
            <a:r>
              <a:rPr lang="en-US" sz="1000" b="1" i="1" dirty="0" smtClean="0">
                <a:solidFill>
                  <a:srgbClr val="0000FF"/>
                </a:solidFill>
                <a:latin typeface="Courier New"/>
              </a:rPr>
              <a:t>lag1_svi1_v4094</a:t>
            </a:r>
            <a:endParaRPr lang="en-US" sz="1000" b="1" i="1" dirty="0">
              <a:solidFill>
                <a:srgbClr val="0000FF"/>
              </a:solidFill>
              <a:latin typeface="Courier New"/>
            </a:endParaRPr>
          </a:p>
        </p:txBody>
      </p:sp>
      <p:cxnSp>
        <p:nvCxnSpPr>
          <p:cNvPr id="123" name="Straight Arrow Connector 122"/>
          <p:cNvCxnSpPr/>
          <p:nvPr/>
        </p:nvCxnSpPr>
        <p:spPr>
          <a:xfrm flipV="1">
            <a:off x="4406161" y="1560738"/>
            <a:ext cx="597898" cy="166227"/>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4" name="Straight Arrow Connector 123"/>
          <p:cNvCxnSpPr/>
          <p:nvPr/>
        </p:nvCxnSpPr>
        <p:spPr>
          <a:xfrm flipH="1" flipV="1">
            <a:off x="4058436" y="2316426"/>
            <a:ext cx="823428" cy="547989"/>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9" name="Text Box 660"/>
          <p:cNvSpPr txBox="1">
            <a:spLocks noChangeArrowheads="1"/>
          </p:cNvSpPr>
          <p:nvPr/>
        </p:nvSpPr>
        <p:spPr bwMode="auto">
          <a:xfrm rot="18131546">
            <a:off x="4559927" y="2768106"/>
            <a:ext cx="474509" cy="115626"/>
          </a:xfrm>
          <a:prstGeom prst="trapezoid">
            <a:avLst/>
          </a:prstGeom>
          <a:solidFill>
            <a:srgbClr val="FF9900"/>
          </a:solidFill>
          <a:ln w="19050" algn="ctr">
            <a:solidFill>
              <a:schemeClr val="tx1"/>
            </a:solidFill>
            <a:miter lim="800000"/>
            <a:headEnd/>
            <a:tailEnd/>
          </a:ln>
          <a:effectLst/>
        </p:spPr>
        <p:txBody>
          <a:bodyPr lIns="0" rIns="0" anchor="ctr">
            <a:noAutofit/>
          </a:bodyPr>
          <a:lstStyle/>
          <a:p>
            <a:pPr algn="ctr">
              <a:spcBef>
                <a:spcPct val="50000"/>
              </a:spcBef>
            </a:pPr>
            <a:r>
              <a:rPr lang="en-US" sz="1100" b="1" dirty="0" smtClean="0">
                <a:latin typeface="Arial Narrow" pitchFamily="34" charset="0"/>
              </a:rPr>
              <a:t>v4094</a:t>
            </a:r>
            <a:endParaRPr lang="en-US" sz="1100" b="1" dirty="0">
              <a:latin typeface="Arial Narrow" pitchFamily="34" charset="0"/>
            </a:endParaRPr>
          </a:p>
        </p:txBody>
      </p:sp>
      <p:sp>
        <p:nvSpPr>
          <p:cNvPr id="130" name="Rectangle 129"/>
          <p:cNvSpPr/>
          <p:nvPr/>
        </p:nvSpPr>
        <p:spPr>
          <a:xfrm rot="20982734">
            <a:off x="3764814" y="1230046"/>
            <a:ext cx="2108269" cy="246221"/>
          </a:xfrm>
          <a:prstGeom prst="rect">
            <a:avLst/>
          </a:prstGeom>
        </p:spPr>
        <p:txBody>
          <a:bodyPr wrap="none">
            <a:spAutoFit/>
          </a:bodyPr>
          <a:lstStyle/>
          <a:p>
            <a:r>
              <a:rPr lang="en-US" sz="1000" b="1" i="1" dirty="0" smtClean="0">
                <a:solidFill>
                  <a:srgbClr val="0000FF"/>
                </a:solidFill>
                <a:latin typeface="Courier New"/>
              </a:rPr>
              <a:t>eth1/20_sap1/2/200_v4094</a:t>
            </a:r>
            <a:endParaRPr lang="en-US" sz="1000" b="1" i="1" dirty="0">
              <a:solidFill>
                <a:srgbClr val="0000FF"/>
              </a:solidFill>
              <a:latin typeface="Courier New"/>
            </a:endParaRPr>
          </a:p>
        </p:txBody>
      </p:sp>
      <p:sp>
        <p:nvSpPr>
          <p:cNvPr id="136" name="Rectangle 135"/>
          <p:cNvSpPr/>
          <p:nvPr/>
        </p:nvSpPr>
        <p:spPr>
          <a:xfrm rot="2136271">
            <a:off x="3526046" y="2657258"/>
            <a:ext cx="1569660" cy="246221"/>
          </a:xfrm>
          <a:prstGeom prst="rect">
            <a:avLst/>
          </a:prstGeom>
        </p:spPr>
        <p:txBody>
          <a:bodyPr wrap="none">
            <a:spAutoFit/>
          </a:bodyPr>
          <a:lstStyle/>
          <a:p>
            <a:r>
              <a:rPr lang="en-US" sz="1000" b="1" i="1" dirty="0" smtClean="0">
                <a:solidFill>
                  <a:srgbClr val="0000FF"/>
                </a:solidFill>
                <a:latin typeface="Courier New"/>
              </a:rPr>
              <a:t>svi3_eth1/20_v4094</a:t>
            </a:r>
            <a:endParaRPr lang="en-US" sz="1000" b="1" i="1" dirty="0">
              <a:solidFill>
                <a:srgbClr val="0000FF"/>
              </a:solidFill>
              <a:latin typeface="Courier New"/>
            </a:endParaRPr>
          </a:p>
        </p:txBody>
      </p:sp>
      <p:grpSp>
        <p:nvGrpSpPr>
          <p:cNvPr id="137" name="Group 141"/>
          <p:cNvGrpSpPr>
            <a:grpSpLocks/>
          </p:cNvGrpSpPr>
          <p:nvPr/>
        </p:nvGrpSpPr>
        <p:grpSpPr bwMode="auto">
          <a:xfrm>
            <a:off x="4842668" y="1401132"/>
            <a:ext cx="769938" cy="430887"/>
            <a:chOff x="650707" y="1890681"/>
            <a:chExt cx="876300" cy="532694"/>
          </a:xfrm>
        </p:grpSpPr>
        <p:sp>
          <p:nvSpPr>
            <p:cNvPr id="138" name="Rounded Rectangle 137"/>
            <p:cNvSpPr/>
            <p:nvPr/>
          </p:nvSpPr>
          <p:spPr>
            <a:xfrm>
              <a:off x="808154" y="1920687"/>
              <a:ext cx="564223" cy="49718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39" name="TextBox 143"/>
            <p:cNvSpPr txBox="1">
              <a:spLocks noChangeArrowheads="1"/>
            </p:cNvSpPr>
            <p:nvPr/>
          </p:nvSpPr>
          <p:spPr bwMode="auto">
            <a:xfrm>
              <a:off x="650707" y="1890681"/>
              <a:ext cx="876300" cy="532694"/>
            </a:xfrm>
            <a:prstGeom prst="rect">
              <a:avLst/>
            </a:prstGeom>
            <a:noFill/>
            <a:ln w="9525">
              <a:noFill/>
              <a:miter lim="800000"/>
              <a:headEnd/>
              <a:tailEnd/>
            </a:ln>
          </p:spPr>
          <p:txBody>
            <a:bodyPr>
              <a:spAutoFit/>
            </a:bodyPr>
            <a:lstStyle/>
            <a:p>
              <a:pPr algn="ctr"/>
              <a:r>
                <a:rPr lang="en-US" sz="1050" dirty="0" smtClean="0"/>
                <a:t>SAP 1/2/200</a:t>
              </a:r>
              <a:endParaRPr lang="en-US" sz="800" dirty="0"/>
            </a:p>
          </p:txBody>
        </p:sp>
      </p:grpSp>
      <p:sp>
        <p:nvSpPr>
          <p:cNvPr id="140" name="Text Box 660"/>
          <p:cNvSpPr txBox="1">
            <a:spLocks noChangeArrowheads="1"/>
          </p:cNvSpPr>
          <p:nvPr/>
        </p:nvSpPr>
        <p:spPr bwMode="auto">
          <a:xfrm rot="5400000">
            <a:off x="3993974" y="1716706"/>
            <a:ext cx="640744" cy="195838"/>
          </a:xfrm>
          <a:prstGeom prst="trapezoid">
            <a:avLst/>
          </a:prstGeom>
          <a:solidFill>
            <a:srgbClr val="FF9900"/>
          </a:solidFill>
          <a:ln w="19050" algn="ctr">
            <a:solidFill>
              <a:schemeClr val="tx1"/>
            </a:solidFill>
            <a:miter lim="800000"/>
            <a:headEnd/>
            <a:tailEnd/>
          </a:ln>
          <a:effectLst/>
        </p:spPr>
        <p:txBody>
          <a:bodyPr lIns="0" rIns="0" anchor="ctr">
            <a:noAutofit/>
          </a:bodyPr>
          <a:lstStyle/>
          <a:p>
            <a:pPr algn="ctr">
              <a:spcBef>
                <a:spcPct val="50000"/>
              </a:spcBef>
            </a:pPr>
            <a:r>
              <a:rPr lang="en-US" sz="1400" b="1" dirty="0" smtClean="0">
                <a:latin typeface="Arial Narrow" pitchFamily="34" charset="0"/>
              </a:rPr>
              <a:t>v4094</a:t>
            </a:r>
            <a:endParaRPr lang="en-US" sz="1400" b="1" dirty="0">
              <a:latin typeface="Arial Narrow" pitchFamily="34" charset="0"/>
            </a:endParaRPr>
          </a:p>
        </p:txBody>
      </p:sp>
      <p:cxnSp>
        <p:nvCxnSpPr>
          <p:cNvPr id="141" name="Straight Arrow Connector 140"/>
          <p:cNvCxnSpPr/>
          <p:nvPr/>
        </p:nvCxnSpPr>
        <p:spPr>
          <a:xfrm flipH="1">
            <a:off x="5079528" y="1837991"/>
            <a:ext cx="156874" cy="665213"/>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2" name="Rectangle 141"/>
          <p:cNvSpPr/>
          <p:nvPr/>
        </p:nvSpPr>
        <p:spPr>
          <a:xfrm rot="18713918">
            <a:off x="4605370" y="1700607"/>
            <a:ext cx="1800493" cy="246221"/>
          </a:xfrm>
          <a:prstGeom prst="rect">
            <a:avLst/>
          </a:prstGeom>
        </p:spPr>
        <p:txBody>
          <a:bodyPr wrap="none">
            <a:spAutoFit/>
          </a:bodyPr>
          <a:lstStyle/>
          <a:p>
            <a:r>
              <a:rPr lang="en-US" sz="1000" b="1" i="1" dirty="0" smtClean="0">
                <a:solidFill>
                  <a:srgbClr val="0000FF"/>
                </a:solidFill>
                <a:latin typeface="Courier New"/>
              </a:rPr>
              <a:t>Sap1/2/200_svi3_v4094</a:t>
            </a:r>
            <a:endParaRPr lang="en-US" sz="1000" b="1" i="1" dirty="0">
              <a:solidFill>
                <a:srgbClr val="0000FF"/>
              </a:solidFill>
              <a:latin typeface="Courier New"/>
            </a:endParaRPr>
          </a:p>
        </p:txBody>
      </p:sp>
      <p:sp>
        <p:nvSpPr>
          <p:cNvPr id="143" name="Text Box 660"/>
          <p:cNvSpPr txBox="1">
            <a:spLocks noChangeArrowheads="1"/>
          </p:cNvSpPr>
          <p:nvPr/>
        </p:nvSpPr>
        <p:spPr bwMode="auto">
          <a:xfrm rot="10800000">
            <a:off x="4888752" y="1838808"/>
            <a:ext cx="474509" cy="115626"/>
          </a:xfrm>
          <a:prstGeom prst="trapezoid">
            <a:avLst/>
          </a:prstGeom>
          <a:solidFill>
            <a:srgbClr val="FF9900"/>
          </a:solidFill>
          <a:ln w="19050" algn="ctr">
            <a:solidFill>
              <a:schemeClr val="tx1"/>
            </a:solidFill>
            <a:miter lim="800000"/>
            <a:headEnd/>
            <a:tailEnd/>
          </a:ln>
          <a:effectLst/>
        </p:spPr>
        <p:txBody>
          <a:bodyPr lIns="0" rIns="0" anchor="ctr">
            <a:noAutofit/>
          </a:bodyPr>
          <a:lstStyle/>
          <a:p>
            <a:pPr algn="ctr">
              <a:spcBef>
                <a:spcPct val="50000"/>
              </a:spcBef>
            </a:pPr>
            <a:r>
              <a:rPr lang="en-US" sz="1100" b="1" dirty="0" smtClean="0">
                <a:latin typeface="Arial Narrow" pitchFamily="34" charset="0"/>
              </a:rPr>
              <a:t>v4094</a:t>
            </a:r>
            <a:endParaRPr lang="en-US" sz="1100" b="1" dirty="0">
              <a:latin typeface="Arial Narrow" pitchFamily="34" charset="0"/>
            </a:endParaRPr>
          </a:p>
        </p:txBody>
      </p:sp>
      <p:sp>
        <p:nvSpPr>
          <p:cNvPr id="144" name="Title 68"/>
          <p:cNvSpPr>
            <a:spLocks noGrp="1"/>
          </p:cNvSpPr>
          <p:nvPr>
            <p:ph type="title"/>
          </p:nvPr>
        </p:nvSpPr>
        <p:spPr/>
        <p:txBody>
          <a:bodyPr/>
          <a:lstStyle/>
          <a:p>
            <a:r>
              <a:rPr lang="en-US" dirty="0" smtClean="0"/>
              <a:t>Management Configuration</a:t>
            </a:r>
            <a:endParaRPr lang="en-US" dirty="0"/>
          </a:p>
        </p:txBody>
      </p:sp>
    </p:spTree>
    <p:extLst>
      <p:ext uri="{BB962C8B-B14F-4D97-AF65-F5344CB8AC3E}">
        <p14:creationId xmlns:p14="http://schemas.microsoft.com/office/powerpoint/2010/main" xmlns="" val="93278271"/>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Management Flows for VF</a:t>
            </a:r>
            <a:endParaRPr lang="en-US" dirty="0"/>
          </a:p>
        </p:txBody>
      </p:sp>
      <p:sp>
        <p:nvSpPr>
          <p:cNvPr id="3" name="Text Placeholder 2"/>
          <p:cNvSpPr>
            <a:spLocks noGrp="1"/>
          </p:cNvSpPr>
          <p:nvPr>
            <p:ph type="body" sz="quarter" idx="10"/>
          </p:nvPr>
        </p:nvSpPr>
        <p:spPr/>
        <p:txBody>
          <a:bodyPr/>
          <a:lstStyle/>
          <a:p>
            <a:endParaRPr lang="en-US" dirty="0"/>
          </a:p>
        </p:txBody>
      </p:sp>
      <p:sp>
        <p:nvSpPr>
          <p:cNvPr id="4" name="Rectangle 3"/>
          <p:cNvSpPr/>
          <p:nvPr/>
        </p:nvSpPr>
        <p:spPr>
          <a:xfrm>
            <a:off x="30103" y="984816"/>
            <a:ext cx="3043075" cy="5847755"/>
          </a:xfrm>
          <a:prstGeom prst="rect">
            <a:avLst/>
          </a:prstGeom>
          <a:solidFill>
            <a:schemeClr val="bg1">
              <a:lumMod val="85000"/>
            </a:schemeClr>
          </a:solidFill>
        </p:spPr>
        <p:txBody>
          <a:bodyPr wrap="square">
            <a:spAutoFit/>
          </a:bodyPr>
          <a:lstStyle/>
          <a:p>
            <a:r>
              <a:rPr lang="en-US" sz="1100" dirty="0"/>
              <a:t>#********ETX-5300*********</a:t>
            </a:r>
            <a:endParaRPr lang="he-IL" sz="1100" dirty="0"/>
          </a:p>
          <a:p>
            <a:r>
              <a:rPr lang="en-US" sz="1100" dirty="0" smtClean="0"/>
              <a:t>#*******  VF MNG </a:t>
            </a:r>
            <a:r>
              <a:rPr lang="en-US" sz="1100" dirty="0"/>
              <a:t>Flows  </a:t>
            </a:r>
            <a:r>
              <a:rPr lang="en-US" sz="1100" dirty="0" smtClean="0"/>
              <a:t>****************</a:t>
            </a:r>
            <a:endParaRPr lang="en-US" sz="1100" dirty="0"/>
          </a:p>
          <a:p>
            <a:r>
              <a:rPr lang="en-US" sz="1100" dirty="0" smtClean="0"/>
              <a:t>flow </a:t>
            </a:r>
            <a:r>
              <a:rPr lang="en-US" sz="1100" dirty="0"/>
              <a:t>"</a:t>
            </a:r>
            <a:r>
              <a:rPr lang="en-US" sz="1100" b="1" dirty="0" smtClean="0"/>
              <a:t>eth1/20_sap1/2/201_v999</a:t>
            </a:r>
            <a:r>
              <a:rPr lang="en-US" sz="1100" dirty="0"/>
              <a:t>" </a:t>
            </a:r>
          </a:p>
          <a:p>
            <a:r>
              <a:rPr lang="en-US" sz="1100" dirty="0"/>
              <a:t>                classifier "VF_mng_999" </a:t>
            </a:r>
          </a:p>
          <a:p>
            <a:r>
              <a:rPr lang="en-US" sz="1100" dirty="0"/>
              <a:t>                ingress-color green </a:t>
            </a:r>
          </a:p>
          <a:p>
            <a:r>
              <a:rPr lang="en-US" sz="1100" dirty="0"/>
              <a:t>                cos-mapping fixed 0 </a:t>
            </a:r>
          </a:p>
          <a:p>
            <a:r>
              <a:rPr lang="en-US" sz="1100" dirty="0"/>
              <a:t>                no policer </a:t>
            </a:r>
          </a:p>
          <a:p>
            <a:r>
              <a:rPr lang="en-US" sz="1100" dirty="0"/>
              <a:t>                mark all </a:t>
            </a:r>
          </a:p>
          <a:p>
            <a:r>
              <a:rPr lang="en-US" sz="1100" dirty="0"/>
              <a:t>                    no marking-profile </a:t>
            </a:r>
          </a:p>
          <a:p>
            <a:r>
              <a:rPr lang="en-US" sz="1100" dirty="0"/>
              <a:t>                    no inner-marking-profile </a:t>
            </a:r>
          </a:p>
          <a:p>
            <a:r>
              <a:rPr lang="en-US" sz="1100" dirty="0"/>
              <a:t>                exit</a:t>
            </a:r>
          </a:p>
          <a:p>
            <a:r>
              <a:rPr lang="en-US" sz="1100" dirty="0"/>
              <a:t>                </a:t>
            </a:r>
            <a:r>
              <a:rPr lang="en-US" sz="1100" dirty="0" err="1"/>
              <a:t>vlan</a:t>
            </a:r>
            <a:r>
              <a:rPr lang="en-US" sz="1100" dirty="0"/>
              <a:t>-tag pop </a:t>
            </a:r>
            <a:r>
              <a:rPr lang="en-US" sz="1100" dirty="0" err="1"/>
              <a:t>vlan</a:t>
            </a:r>
            <a:r>
              <a:rPr lang="en-US" sz="1100" dirty="0"/>
              <a:t> </a:t>
            </a:r>
          </a:p>
          <a:p>
            <a:r>
              <a:rPr lang="en-US" sz="1100" dirty="0"/>
              <a:t>                no l2cp </a:t>
            </a:r>
          </a:p>
          <a:p>
            <a:r>
              <a:rPr lang="en-US" sz="1100" dirty="0"/>
              <a:t>                ingress-port </a:t>
            </a:r>
            <a:r>
              <a:rPr lang="en-US" sz="1100" dirty="0" err="1"/>
              <a:t>ethernet</a:t>
            </a:r>
            <a:r>
              <a:rPr lang="en-US" sz="1100" dirty="0"/>
              <a:t> 1/20</a:t>
            </a:r>
          </a:p>
          <a:p>
            <a:r>
              <a:rPr lang="en-US" sz="1100" dirty="0"/>
              <a:t>                egress-port sap 1/2/201 queue-map-profile "</a:t>
            </a:r>
            <a:r>
              <a:rPr lang="en-US" sz="1100" dirty="0" err="1"/>
              <a:t>QueueMapDefaultProfile</a:t>
            </a:r>
            <a:r>
              <a:rPr lang="en-US" sz="1100" dirty="0"/>
              <a:t>" block 0/1                </a:t>
            </a:r>
            <a:endParaRPr lang="en-US" sz="1100" dirty="0" smtClean="0"/>
          </a:p>
          <a:p>
            <a:pPr lvl="1"/>
            <a:r>
              <a:rPr lang="en-US" sz="1100" dirty="0"/>
              <a:t>pm-enable</a:t>
            </a:r>
          </a:p>
          <a:p>
            <a:pPr lvl="1"/>
            <a:r>
              <a:rPr lang="en-US" sz="1100" dirty="0" smtClean="0"/>
              <a:t>no </a:t>
            </a:r>
            <a:r>
              <a:rPr lang="en-US" sz="1100" dirty="0"/>
              <a:t>shutdown </a:t>
            </a:r>
          </a:p>
          <a:p>
            <a:r>
              <a:rPr lang="en-US" sz="1100" dirty="0"/>
              <a:t>            exit</a:t>
            </a:r>
          </a:p>
          <a:p>
            <a:r>
              <a:rPr lang="en-US" sz="1100" dirty="0"/>
              <a:t>           </a:t>
            </a:r>
            <a:endParaRPr lang="en-US" sz="1100" dirty="0" smtClean="0"/>
          </a:p>
          <a:p>
            <a:r>
              <a:rPr lang="en-US" sz="1100" dirty="0" smtClean="0"/>
              <a:t> </a:t>
            </a:r>
            <a:r>
              <a:rPr lang="en-US" sz="1100" dirty="0"/>
              <a:t>flow </a:t>
            </a:r>
            <a:r>
              <a:rPr lang="en-US" sz="1100" dirty="0" smtClean="0"/>
              <a:t>“</a:t>
            </a:r>
            <a:r>
              <a:rPr lang="en-US" sz="1100" b="1" dirty="0" smtClean="0"/>
              <a:t>sap1/2/201_svi3_v999</a:t>
            </a:r>
            <a:r>
              <a:rPr lang="en-US" sz="1100" dirty="0" smtClean="0"/>
              <a:t>" </a:t>
            </a:r>
            <a:endParaRPr lang="en-US" sz="1100" dirty="0"/>
          </a:p>
          <a:p>
            <a:r>
              <a:rPr lang="en-US" sz="1100" dirty="0"/>
              <a:t>                classifier </a:t>
            </a:r>
            <a:r>
              <a:rPr lang="en-US" sz="1100" dirty="0" smtClean="0"/>
              <a:t>"VF_mng_999" </a:t>
            </a:r>
            <a:endParaRPr lang="en-US" sz="1100" dirty="0"/>
          </a:p>
          <a:p>
            <a:r>
              <a:rPr lang="en-US" sz="1100" dirty="0"/>
              <a:t>                ingress-color green </a:t>
            </a:r>
          </a:p>
          <a:p>
            <a:r>
              <a:rPr lang="en-US" sz="1100" dirty="0"/>
              <a:t>                cos-mapping fixed 0 </a:t>
            </a:r>
          </a:p>
          <a:p>
            <a:r>
              <a:rPr lang="en-US" sz="1100" dirty="0"/>
              <a:t>                no policer </a:t>
            </a:r>
          </a:p>
          <a:p>
            <a:r>
              <a:rPr lang="en-US" sz="1100" dirty="0"/>
              <a:t>                mark all </a:t>
            </a:r>
          </a:p>
          <a:p>
            <a:r>
              <a:rPr lang="en-US" sz="1100" dirty="0"/>
              <a:t>                    no marking-profile </a:t>
            </a:r>
          </a:p>
          <a:p>
            <a:r>
              <a:rPr lang="en-US" sz="1100" dirty="0"/>
              <a:t>                    no inner-marking-profile </a:t>
            </a:r>
          </a:p>
          <a:p>
            <a:r>
              <a:rPr lang="en-US" sz="1100" dirty="0"/>
              <a:t>                </a:t>
            </a:r>
            <a:r>
              <a:rPr lang="en-US" sz="1100" dirty="0" smtClean="0"/>
              <a:t>exit</a:t>
            </a:r>
          </a:p>
          <a:p>
            <a:pPr lvl="1"/>
            <a:r>
              <a:rPr lang="en-US" sz="1100" dirty="0"/>
              <a:t> </a:t>
            </a:r>
            <a:r>
              <a:rPr lang="en-US" sz="1100" dirty="0" smtClean="0"/>
              <a:t>no </a:t>
            </a:r>
            <a:r>
              <a:rPr lang="en-US" sz="1100" dirty="0"/>
              <a:t>l2cp </a:t>
            </a:r>
          </a:p>
          <a:p>
            <a:r>
              <a:rPr lang="en-US" sz="1100" dirty="0"/>
              <a:t>                ingress-port sap </a:t>
            </a:r>
            <a:r>
              <a:rPr lang="en-US" sz="1100" dirty="0" smtClean="0"/>
              <a:t>1/2/201</a:t>
            </a:r>
          </a:p>
          <a:p>
            <a:r>
              <a:rPr lang="en-US" sz="1100" dirty="0" smtClean="0"/>
              <a:t>                </a:t>
            </a:r>
            <a:r>
              <a:rPr lang="en-US" sz="1100" dirty="0"/>
              <a:t>egress-port </a:t>
            </a:r>
            <a:r>
              <a:rPr lang="en-US" sz="1100" dirty="0" err="1"/>
              <a:t>svi</a:t>
            </a:r>
            <a:r>
              <a:rPr lang="en-US" sz="1100" dirty="0"/>
              <a:t> </a:t>
            </a:r>
            <a:r>
              <a:rPr lang="en-US" sz="1100" dirty="0" smtClean="0"/>
              <a:t>3</a:t>
            </a:r>
          </a:p>
          <a:p>
            <a:r>
              <a:rPr lang="en-US" sz="1100" dirty="0" smtClean="0"/>
              <a:t>                no shutdown </a:t>
            </a:r>
          </a:p>
          <a:p>
            <a:r>
              <a:rPr lang="en-US" sz="1100" dirty="0" smtClean="0"/>
              <a:t>            exit</a:t>
            </a:r>
          </a:p>
        </p:txBody>
      </p:sp>
      <p:sp>
        <p:nvSpPr>
          <p:cNvPr id="5" name="Rounded Rectangle 4"/>
          <p:cNvSpPr/>
          <p:nvPr/>
        </p:nvSpPr>
        <p:spPr bwMode="auto">
          <a:xfrm>
            <a:off x="3857217" y="1250361"/>
            <a:ext cx="4712130" cy="4269047"/>
          </a:xfrm>
          <a:prstGeom prst="round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Oval 5"/>
          <p:cNvSpPr/>
          <p:nvPr/>
        </p:nvSpPr>
        <p:spPr bwMode="auto">
          <a:xfrm>
            <a:off x="5491323" y="3117906"/>
            <a:ext cx="1329574" cy="1118232"/>
          </a:xfrm>
          <a:prstGeom prst="ellipse">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TextBox 112"/>
          <p:cNvSpPr txBox="1">
            <a:spLocks noChangeArrowheads="1"/>
          </p:cNvSpPr>
          <p:nvPr/>
        </p:nvSpPr>
        <p:spPr bwMode="auto">
          <a:xfrm>
            <a:off x="5762907" y="3433433"/>
            <a:ext cx="949325" cy="307777"/>
          </a:xfrm>
          <a:prstGeom prst="rect">
            <a:avLst/>
          </a:prstGeom>
          <a:noFill/>
          <a:ln w="9525">
            <a:noFill/>
            <a:miter lim="800000"/>
            <a:headEnd/>
            <a:tailEnd/>
          </a:ln>
        </p:spPr>
        <p:txBody>
          <a:bodyPr>
            <a:spAutoFit/>
          </a:bodyPr>
          <a:lstStyle/>
          <a:p>
            <a:r>
              <a:rPr lang="en-US" sz="1400" dirty="0" smtClean="0"/>
              <a:t>Bridge 1</a:t>
            </a:r>
            <a:endParaRPr lang="en-US" sz="1400" dirty="0"/>
          </a:p>
        </p:txBody>
      </p:sp>
      <p:sp>
        <p:nvSpPr>
          <p:cNvPr id="8" name="Flowchart: Direct Access Storage 7"/>
          <p:cNvSpPr/>
          <p:nvPr/>
        </p:nvSpPr>
        <p:spPr bwMode="auto">
          <a:xfrm rot="13510460">
            <a:off x="5446663" y="3050898"/>
            <a:ext cx="398880" cy="256977"/>
          </a:xfrm>
          <a:prstGeom prst="flowChartMagneticDrum">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Flowchart: Direct Access Storage 8"/>
          <p:cNvSpPr/>
          <p:nvPr/>
        </p:nvSpPr>
        <p:spPr bwMode="auto">
          <a:xfrm rot="1983152">
            <a:off x="6649623" y="3923668"/>
            <a:ext cx="445976" cy="242638"/>
          </a:xfrm>
          <a:prstGeom prst="flowChartMagneticDrum">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 name="Flowchart: Direct Access Storage 9"/>
          <p:cNvSpPr/>
          <p:nvPr/>
        </p:nvSpPr>
        <p:spPr bwMode="auto">
          <a:xfrm rot="19282664">
            <a:off x="6494233" y="3161868"/>
            <a:ext cx="410114" cy="256977"/>
          </a:xfrm>
          <a:prstGeom prst="flowChartMagneticDrum">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 name="Flowchart: Direct Access Storage 11"/>
          <p:cNvSpPr/>
          <p:nvPr/>
        </p:nvSpPr>
        <p:spPr bwMode="auto">
          <a:xfrm rot="16648941">
            <a:off x="6056072" y="2980966"/>
            <a:ext cx="348806" cy="318546"/>
          </a:xfrm>
          <a:prstGeom prst="flowChartMagneticDrum">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13" name="Group 140"/>
          <p:cNvGrpSpPr>
            <a:grpSpLocks/>
          </p:cNvGrpSpPr>
          <p:nvPr/>
        </p:nvGrpSpPr>
        <p:grpSpPr bwMode="auto">
          <a:xfrm>
            <a:off x="8176919" y="4268292"/>
            <a:ext cx="908436" cy="493712"/>
            <a:chOff x="919925" y="1879600"/>
            <a:chExt cx="896175" cy="609600"/>
          </a:xfrm>
        </p:grpSpPr>
        <p:sp>
          <p:nvSpPr>
            <p:cNvPr id="14" name="Rounded Rectangle 13"/>
            <p:cNvSpPr/>
            <p:nvPr/>
          </p:nvSpPr>
          <p:spPr>
            <a:xfrm>
              <a:off x="919925" y="1917700"/>
              <a:ext cx="756476" cy="571500"/>
            </a:xfrm>
            <a:prstGeom prst="roundRect">
              <a:avLst/>
            </a:prstGeom>
            <a:gradFill flip="none" rotWithShape="1">
              <a:gsLst>
                <a:gs pos="0">
                  <a:srgbClr val="FF66FF">
                    <a:tint val="66000"/>
                    <a:satMod val="160000"/>
                  </a:srgbClr>
                </a:gs>
                <a:gs pos="50000">
                  <a:srgbClr val="FF66FF">
                    <a:tint val="44500"/>
                    <a:satMod val="160000"/>
                  </a:srgbClr>
                </a:gs>
                <a:gs pos="100000">
                  <a:srgbClr val="FF66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5" name="TextBox 139"/>
            <p:cNvSpPr txBox="1">
              <a:spLocks noChangeArrowheads="1"/>
            </p:cNvSpPr>
            <p:nvPr/>
          </p:nvSpPr>
          <p:spPr bwMode="auto">
            <a:xfrm>
              <a:off x="939800" y="1879600"/>
              <a:ext cx="876300" cy="513027"/>
            </a:xfrm>
            <a:prstGeom prst="rect">
              <a:avLst/>
            </a:prstGeom>
            <a:noFill/>
            <a:ln w="9525">
              <a:noFill/>
              <a:miter lim="800000"/>
              <a:headEnd/>
              <a:tailEnd/>
            </a:ln>
          </p:spPr>
          <p:txBody>
            <a:bodyPr>
              <a:spAutoFit/>
            </a:bodyPr>
            <a:lstStyle/>
            <a:p>
              <a:r>
                <a:rPr lang="en-US" sz="1050" dirty="0" smtClean="0"/>
                <a:t>Network Main a/3</a:t>
              </a:r>
              <a:endParaRPr lang="en-US" sz="1050" dirty="0"/>
            </a:p>
          </p:txBody>
        </p:sp>
      </p:grpSp>
      <p:sp>
        <p:nvSpPr>
          <p:cNvPr id="16" name="Flowchart: Direct Access Storage 15"/>
          <p:cNvSpPr/>
          <p:nvPr/>
        </p:nvSpPr>
        <p:spPr bwMode="auto">
          <a:xfrm rot="229913">
            <a:off x="7267518" y="4133563"/>
            <a:ext cx="428364" cy="471487"/>
          </a:xfrm>
          <a:prstGeom prst="flowChartMagneticDrum">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7" name="TextBox 112"/>
          <p:cNvSpPr txBox="1">
            <a:spLocks noChangeArrowheads="1"/>
          </p:cNvSpPr>
          <p:nvPr/>
        </p:nvSpPr>
        <p:spPr bwMode="auto">
          <a:xfrm>
            <a:off x="7200729" y="4218185"/>
            <a:ext cx="471487" cy="246062"/>
          </a:xfrm>
          <a:prstGeom prst="rect">
            <a:avLst/>
          </a:prstGeom>
          <a:noFill/>
          <a:ln w="9525">
            <a:noFill/>
            <a:miter lim="800000"/>
            <a:headEnd/>
            <a:tailEnd/>
          </a:ln>
        </p:spPr>
        <p:txBody>
          <a:bodyPr>
            <a:spAutoFit/>
          </a:bodyPr>
          <a:lstStyle/>
          <a:p>
            <a:r>
              <a:rPr lang="en-US" sz="1000" b="1" dirty="0" smtClean="0"/>
              <a:t>SVI 2</a:t>
            </a:r>
            <a:endParaRPr lang="en-US" sz="1000" b="1" dirty="0"/>
          </a:p>
        </p:txBody>
      </p:sp>
      <p:sp>
        <p:nvSpPr>
          <p:cNvPr id="18" name="Flowchart: Direct Access Storage 17"/>
          <p:cNvSpPr/>
          <p:nvPr/>
        </p:nvSpPr>
        <p:spPr bwMode="auto">
          <a:xfrm rot="5660510">
            <a:off x="6116919" y="2723821"/>
            <a:ext cx="246063" cy="471488"/>
          </a:xfrm>
          <a:prstGeom prst="flowChartMagneticDrum">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0" name="TextBox 112"/>
          <p:cNvSpPr txBox="1">
            <a:spLocks noChangeArrowheads="1"/>
          </p:cNvSpPr>
          <p:nvPr/>
        </p:nvSpPr>
        <p:spPr bwMode="auto">
          <a:xfrm>
            <a:off x="5958877" y="2808899"/>
            <a:ext cx="588732" cy="246221"/>
          </a:xfrm>
          <a:prstGeom prst="rect">
            <a:avLst/>
          </a:prstGeom>
          <a:noFill/>
          <a:ln w="9525">
            <a:noFill/>
            <a:miter lim="800000"/>
            <a:headEnd/>
            <a:tailEnd/>
          </a:ln>
        </p:spPr>
        <p:txBody>
          <a:bodyPr wrap="square">
            <a:spAutoFit/>
          </a:bodyPr>
          <a:lstStyle/>
          <a:p>
            <a:r>
              <a:rPr lang="en-US" sz="1000" b="1" dirty="0" smtClean="0"/>
              <a:t>SVI 100</a:t>
            </a:r>
            <a:endParaRPr lang="en-US" sz="1000" b="1" dirty="0"/>
          </a:p>
        </p:txBody>
      </p:sp>
      <p:sp>
        <p:nvSpPr>
          <p:cNvPr id="21" name="Flowchart: Direct Access Storage 20"/>
          <p:cNvSpPr/>
          <p:nvPr/>
        </p:nvSpPr>
        <p:spPr bwMode="auto">
          <a:xfrm rot="1725542">
            <a:off x="4881684" y="2543269"/>
            <a:ext cx="482551" cy="471487"/>
          </a:xfrm>
          <a:prstGeom prst="flowChartMagneticDrum">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2" name="TextBox 112"/>
          <p:cNvSpPr txBox="1">
            <a:spLocks noChangeArrowheads="1"/>
          </p:cNvSpPr>
          <p:nvPr/>
        </p:nvSpPr>
        <p:spPr bwMode="auto">
          <a:xfrm rot="1396618">
            <a:off x="4872099" y="2599830"/>
            <a:ext cx="471487" cy="246062"/>
          </a:xfrm>
          <a:prstGeom prst="rect">
            <a:avLst/>
          </a:prstGeom>
          <a:noFill/>
          <a:ln w="9525">
            <a:noFill/>
            <a:miter lim="800000"/>
            <a:headEnd/>
            <a:tailEnd/>
          </a:ln>
        </p:spPr>
        <p:txBody>
          <a:bodyPr>
            <a:spAutoFit/>
          </a:bodyPr>
          <a:lstStyle/>
          <a:p>
            <a:r>
              <a:rPr lang="en-US" sz="1000" b="1" dirty="0" smtClean="0"/>
              <a:t>SVI 3</a:t>
            </a:r>
            <a:endParaRPr lang="en-US" sz="1000" b="1" dirty="0"/>
          </a:p>
        </p:txBody>
      </p:sp>
      <p:sp>
        <p:nvSpPr>
          <p:cNvPr id="23" name="Flowchart: Direct Access Storage 22"/>
          <p:cNvSpPr/>
          <p:nvPr/>
        </p:nvSpPr>
        <p:spPr bwMode="auto">
          <a:xfrm rot="19949007">
            <a:off x="7057332" y="2632700"/>
            <a:ext cx="467502" cy="471487"/>
          </a:xfrm>
          <a:prstGeom prst="flowChartMagneticDrum">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4" name="TextBox 112"/>
          <p:cNvSpPr txBox="1">
            <a:spLocks noChangeArrowheads="1"/>
          </p:cNvSpPr>
          <p:nvPr/>
        </p:nvSpPr>
        <p:spPr bwMode="auto">
          <a:xfrm rot="19619435">
            <a:off x="7002101" y="2754151"/>
            <a:ext cx="471487" cy="247503"/>
          </a:xfrm>
          <a:prstGeom prst="rect">
            <a:avLst/>
          </a:prstGeom>
          <a:noFill/>
          <a:ln w="9525">
            <a:noFill/>
            <a:miter lim="800000"/>
            <a:headEnd/>
            <a:tailEnd/>
          </a:ln>
        </p:spPr>
        <p:txBody>
          <a:bodyPr wrap="square">
            <a:spAutoFit/>
          </a:bodyPr>
          <a:lstStyle/>
          <a:p>
            <a:r>
              <a:rPr lang="en-US" sz="1000" b="1" dirty="0" smtClean="0"/>
              <a:t>SVI 1</a:t>
            </a:r>
            <a:endParaRPr lang="en-US" sz="1000" b="1" dirty="0"/>
          </a:p>
        </p:txBody>
      </p:sp>
      <p:sp>
        <p:nvSpPr>
          <p:cNvPr id="25" name="TextBox 112"/>
          <p:cNvSpPr txBox="1">
            <a:spLocks noChangeArrowheads="1"/>
          </p:cNvSpPr>
          <p:nvPr/>
        </p:nvSpPr>
        <p:spPr bwMode="auto">
          <a:xfrm rot="1876705">
            <a:off x="6596345" y="3911271"/>
            <a:ext cx="471487" cy="246062"/>
          </a:xfrm>
          <a:prstGeom prst="rect">
            <a:avLst/>
          </a:prstGeom>
          <a:noFill/>
          <a:ln w="9525">
            <a:noFill/>
            <a:miter lim="800000"/>
            <a:headEnd/>
            <a:tailEnd/>
          </a:ln>
        </p:spPr>
        <p:txBody>
          <a:bodyPr>
            <a:spAutoFit/>
          </a:bodyPr>
          <a:lstStyle/>
          <a:p>
            <a:r>
              <a:rPr lang="en-US" sz="1000" b="1" dirty="0" smtClean="0"/>
              <a:t>BP </a:t>
            </a:r>
            <a:r>
              <a:rPr lang="en-US" sz="1000" b="1" dirty="0"/>
              <a:t>2</a:t>
            </a:r>
          </a:p>
        </p:txBody>
      </p:sp>
      <p:sp>
        <p:nvSpPr>
          <p:cNvPr id="26" name="TextBox 112"/>
          <p:cNvSpPr txBox="1">
            <a:spLocks noChangeArrowheads="1"/>
          </p:cNvSpPr>
          <p:nvPr/>
        </p:nvSpPr>
        <p:spPr bwMode="auto">
          <a:xfrm>
            <a:off x="5462704" y="3098250"/>
            <a:ext cx="471487" cy="246062"/>
          </a:xfrm>
          <a:prstGeom prst="rect">
            <a:avLst/>
          </a:prstGeom>
          <a:noFill/>
          <a:ln w="9525">
            <a:noFill/>
            <a:miter lim="800000"/>
            <a:headEnd/>
            <a:tailEnd/>
          </a:ln>
        </p:spPr>
        <p:txBody>
          <a:bodyPr>
            <a:spAutoFit/>
          </a:bodyPr>
          <a:lstStyle/>
          <a:p>
            <a:r>
              <a:rPr lang="en-US" sz="1000" b="1" dirty="0" smtClean="0"/>
              <a:t>BP 3</a:t>
            </a:r>
            <a:endParaRPr lang="en-US" sz="1000" b="1" dirty="0"/>
          </a:p>
        </p:txBody>
      </p:sp>
      <p:sp>
        <p:nvSpPr>
          <p:cNvPr id="27" name="TextBox 112"/>
          <p:cNvSpPr txBox="1">
            <a:spLocks noChangeArrowheads="1"/>
          </p:cNvSpPr>
          <p:nvPr/>
        </p:nvSpPr>
        <p:spPr bwMode="auto">
          <a:xfrm>
            <a:off x="6473540" y="3206178"/>
            <a:ext cx="471487" cy="246062"/>
          </a:xfrm>
          <a:prstGeom prst="rect">
            <a:avLst/>
          </a:prstGeom>
          <a:noFill/>
          <a:ln w="9525">
            <a:noFill/>
            <a:miter lim="800000"/>
            <a:headEnd/>
            <a:tailEnd/>
          </a:ln>
        </p:spPr>
        <p:txBody>
          <a:bodyPr>
            <a:spAutoFit/>
          </a:bodyPr>
          <a:lstStyle/>
          <a:p>
            <a:r>
              <a:rPr lang="en-US" sz="1000" b="1" dirty="0" smtClean="0"/>
              <a:t>BP1</a:t>
            </a:r>
            <a:endParaRPr lang="en-US" sz="1000" b="1" dirty="0"/>
          </a:p>
        </p:txBody>
      </p:sp>
      <p:sp>
        <p:nvSpPr>
          <p:cNvPr id="28" name="TextBox 112"/>
          <p:cNvSpPr txBox="1">
            <a:spLocks noChangeArrowheads="1"/>
          </p:cNvSpPr>
          <p:nvPr/>
        </p:nvSpPr>
        <p:spPr bwMode="auto">
          <a:xfrm>
            <a:off x="5925185" y="3058907"/>
            <a:ext cx="562927" cy="246221"/>
          </a:xfrm>
          <a:prstGeom prst="rect">
            <a:avLst/>
          </a:prstGeom>
          <a:noFill/>
          <a:ln w="9525">
            <a:noFill/>
            <a:miter lim="800000"/>
            <a:headEnd/>
            <a:tailEnd/>
          </a:ln>
        </p:spPr>
        <p:txBody>
          <a:bodyPr wrap="square">
            <a:spAutoFit/>
          </a:bodyPr>
          <a:lstStyle/>
          <a:p>
            <a:r>
              <a:rPr lang="en-US" sz="1000" b="1" dirty="0" smtClean="0"/>
              <a:t>BP 100</a:t>
            </a:r>
            <a:endParaRPr lang="en-US" sz="1000" b="1" dirty="0"/>
          </a:p>
        </p:txBody>
      </p:sp>
      <p:grpSp>
        <p:nvGrpSpPr>
          <p:cNvPr id="29" name="Group 140"/>
          <p:cNvGrpSpPr>
            <a:grpSpLocks/>
          </p:cNvGrpSpPr>
          <p:nvPr/>
        </p:nvGrpSpPr>
        <p:grpSpPr bwMode="auto">
          <a:xfrm>
            <a:off x="8130045" y="2218843"/>
            <a:ext cx="908436" cy="493712"/>
            <a:chOff x="919925" y="1879600"/>
            <a:chExt cx="896175" cy="609600"/>
          </a:xfrm>
        </p:grpSpPr>
        <p:sp>
          <p:nvSpPr>
            <p:cNvPr id="30" name="Rounded Rectangle 29"/>
            <p:cNvSpPr/>
            <p:nvPr/>
          </p:nvSpPr>
          <p:spPr>
            <a:xfrm>
              <a:off x="919925" y="1917700"/>
              <a:ext cx="756476" cy="571500"/>
            </a:xfrm>
            <a:prstGeom prst="roundRect">
              <a:avLst/>
            </a:prstGeom>
            <a:gradFill flip="none" rotWithShape="1">
              <a:gsLst>
                <a:gs pos="0">
                  <a:srgbClr val="FF66FF">
                    <a:tint val="66000"/>
                    <a:satMod val="160000"/>
                  </a:srgbClr>
                </a:gs>
                <a:gs pos="50000">
                  <a:srgbClr val="FF66FF">
                    <a:tint val="44500"/>
                    <a:satMod val="160000"/>
                  </a:srgbClr>
                </a:gs>
                <a:gs pos="100000">
                  <a:srgbClr val="FF66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1" name="TextBox 139"/>
            <p:cNvSpPr txBox="1">
              <a:spLocks noChangeArrowheads="1"/>
            </p:cNvSpPr>
            <p:nvPr/>
          </p:nvSpPr>
          <p:spPr bwMode="auto">
            <a:xfrm>
              <a:off x="939800" y="1879600"/>
              <a:ext cx="876300" cy="513027"/>
            </a:xfrm>
            <a:prstGeom prst="rect">
              <a:avLst/>
            </a:prstGeom>
            <a:noFill/>
            <a:ln w="9525">
              <a:noFill/>
              <a:miter lim="800000"/>
              <a:headEnd/>
              <a:tailEnd/>
            </a:ln>
          </p:spPr>
          <p:txBody>
            <a:bodyPr>
              <a:spAutoFit/>
            </a:bodyPr>
            <a:lstStyle/>
            <a:p>
              <a:endParaRPr lang="en-US" sz="1050" dirty="0"/>
            </a:p>
            <a:p>
              <a:r>
                <a:rPr lang="en-US" sz="1050" dirty="0" smtClean="0"/>
                <a:t>LAG 1</a:t>
              </a:r>
              <a:endParaRPr lang="en-US" sz="1050" dirty="0"/>
            </a:p>
          </p:txBody>
        </p:sp>
      </p:grpSp>
      <p:cxnSp>
        <p:nvCxnSpPr>
          <p:cNvPr id="32" name="Straight Arrow Connector 31"/>
          <p:cNvCxnSpPr/>
          <p:nvPr/>
        </p:nvCxnSpPr>
        <p:spPr bwMode="auto">
          <a:xfrm>
            <a:off x="6973200" y="4165785"/>
            <a:ext cx="310621" cy="156482"/>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bwMode="auto">
          <a:xfrm>
            <a:off x="5219761" y="2822039"/>
            <a:ext cx="317500" cy="228600"/>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bwMode="auto">
          <a:xfrm flipV="1">
            <a:off x="6798632" y="2994795"/>
            <a:ext cx="315615" cy="207954"/>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pSp>
        <p:nvGrpSpPr>
          <p:cNvPr id="35" name="Group 141"/>
          <p:cNvGrpSpPr>
            <a:grpSpLocks/>
          </p:cNvGrpSpPr>
          <p:nvPr/>
        </p:nvGrpSpPr>
        <p:grpSpPr bwMode="auto">
          <a:xfrm>
            <a:off x="3575528" y="1744438"/>
            <a:ext cx="769938" cy="565327"/>
            <a:chOff x="711389" y="1909090"/>
            <a:chExt cx="876300" cy="698898"/>
          </a:xfrm>
        </p:grpSpPr>
        <p:sp>
          <p:nvSpPr>
            <p:cNvPr id="36" name="Rounded Rectangle 35"/>
            <p:cNvSpPr/>
            <p:nvPr/>
          </p:nvSpPr>
          <p:spPr>
            <a:xfrm>
              <a:off x="758959" y="1917698"/>
              <a:ext cx="673100" cy="690290"/>
            </a:xfrm>
            <a:prstGeom prst="roundRect">
              <a:avLst/>
            </a:prstGeom>
            <a:gradFill flip="none" rotWithShape="1">
              <a:gsLst>
                <a:gs pos="0">
                  <a:srgbClr val="FF66FF">
                    <a:tint val="66000"/>
                    <a:satMod val="160000"/>
                  </a:srgbClr>
                </a:gs>
                <a:gs pos="50000">
                  <a:srgbClr val="FF66FF">
                    <a:tint val="44500"/>
                    <a:satMod val="160000"/>
                  </a:srgbClr>
                </a:gs>
                <a:gs pos="100000">
                  <a:srgbClr val="FF66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7" name="TextBox 143"/>
            <p:cNvSpPr txBox="1">
              <a:spLocks noChangeArrowheads="1"/>
            </p:cNvSpPr>
            <p:nvPr/>
          </p:nvSpPr>
          <p:spPr bwMode="auto">
            <a:xfrm>
              <a:off x="711389" y="1909090"/>
              <a:ext cx="876300" cy="570744"/>
            </a:xfrm>
            <a:prstGeom prst="rect">
              <a:avLst/>
            </a:prstGeom>
            <a:noFill/>
            <a:ln w="9525">
              <a:noFill/>
              <a:miter lim="800000"/>
              <a:headEnd/>
              <a:tailEnd/>
            </a:ln>
          </p:spPr>
          <p:txBody>
            <a:bodyPr>
              <a:spAutoFit/>
            </a:bodyPr>
            <a:lstStyle/>
            <a:p>
              <a:r>
                <a:rPr lang="en-US" sz="1200" dirty="0"/>
                <a:t> I/O</a:t>
              </a:r>
              <a:br>
                <a:rPr lang="en-US" sz="1200" dirty="0"/>
              </a:br>
              <a:r>
                <a:rPr lang="en-US" sz="1200" dirty="0"/>
                <a:t> 1/20</a:t>
              </a:r>
              <a:endParaRPr lang="en-US" sz="1000" dirty="0"/>
            </a:p>
          </p:txBody>
        </p:sp>
      </p:grpSp>
      <p:cxnSp>
        <p:nvCxnSpPr>
          <p:cNvPr id="38" name="Straight Connector 37"/>
          <p:cNvCxnSpPr/>
          <p:nvPr/>
        </p:nvCxnSpPr>
        <p:spPr bwMode="auto">
          <a:xfrm>
            <a:off x="3118632" y="2057202"/>
            <a:ext cx="501650" cy="476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41" name="Picture 18" descr="pc"/>
          <p:cNvPicPr>
            <a:picLocks noChangeAspect="1" noChangeArrowheads="1"/>
          </p:cNvPicPr>
          <p:nvPr/>
        </p:nvPicPr>
        <p:blipFill>
          <a:blip r:embed="rId2" cstate="print"/>
          <a:srcRect/>
          <a:stretch>
            <a:fillRect/>
          </a:stretch>
        </p:blipFill>
        <p:spPr bwMode="auto">
          <a:xfrm>
            <a:off x="2636329" y="1796176"/>
            <a:ext cx="558800" cy="487362"/>
          </a:xfrm>
          <a:prstGeom prst="rect">
            <a:avLst/>
          </a:prstGeom>
          <a:noFill/>
          <a:ln w="9525">
            <a:noFill/>
            <a:miter lim="800000"/>
            <a:headEnd/>
            <a:tailEnd/>
          </a:ln>
        </p:spPr>
      </p:pic>
      <p:sp>
        <p:nvSpPr>
          <p:cNvPr id="42" name="TextBox 112"/>
          <p:cNvSpPr txBox="1">
            <a:spLocks noChangeArrowheads="1"/>
          </p:cNvSpPr>
          <p:nvPr/>
        </p:nvSpPr>
        <p:spPr bwMode="auto">
          <a:xfrm>
            <a:off x="2645854" y="1596151"/>
            <a:ext cx="538162" cy="277812"/>
          </a:xfrm>
          <a:prstGeom prst="rect">
            <a:avLst/>
          </a:prstGeom>
          <a:noFill/>
          <a:ln w="9525">
            <a:noFill/>
            <a:miter lim="800000"/>
            <a:headEnd/>
            <a:tailEnd/>
          </a:ln>
        </p:spPr>
        <p:txBody>
          <a:bodyPr>
            <a:spAutoFit/>
          </a:bodyPr>
          <a:lstStyle/>
          <a:p>
            <a:r>
              <a:rPr lang="en-US" sz="1200" dirty="0"/>
              <a:t>NMS</a:t>
            </a:r>
          </a:p>
        </p:txBody>
      </p:sp>
      <p:cxnSp>
        <p:nvCxnSpPr>
          <p:cNvPr id="47" name="Straight Arrow Connector 46"/>
          <p:cNvCxnSpPr/>
          <p:nvPr/>
        </p:nvCxnSpPr>
        <p:spPr>
          <a:xfrm flipV="1">
            <a:off x="4406161" y="1560738"/>
            <a:ext cx="597898" cy="166227"/>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flipV="1">
            <a:off x="4058436" y="2316426"/>
            <a:ext cx="823428" cy="547989"/>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9" name="Text Box 660"/>
          <p:cNvSpPr txBox="1">
            <a:spLocks noChangeArrowheads="1"/>
          </p:cNvSpPr>
          <p:nvPr/>
        </p:nvSpPr>
        <p:spPr bwMode="auto">
          <a:xfrm rot="18131546">
            <a:off x="4559927" y="2768106"/>
            <a:ext cx="474509" cy="115626"/>
          </a:xfrm>
          <a:prstGeom prst="trapezoid">
            <a:avLst/>
          </a:prstGeom>
          <a:solidFill>
            <a:srgbClr val="FF9900"/>
          </a:solidFill>
          <a:ln w="19050" algn="ctr">
            <a:solidFill>
              <a:schemeClr val="tx1"/>
            </a:solidFill>
            <a:miter lim="800000"/>
            <a:headEnd/>
            <a:tailEnd/>
          </a:ln>
          <a:effectLst/>
        </p:spPr>
        <p:txBody>
          <a:bodyPr lIns="0" rIns="0" anchor="ctr">
            <a:noAutofit/>
          </a:bodyPr>
          <a:lstStyle/>
          <a:p>
            <a:pPr algn="ctr">
              <a:spcBef>
                <a:spcPct val="50000"/>
              </a:spcBef>
            </a:pPr>
            <a:r>
              <a:rPr lang="en-US" sz="1100" b="1" dirty="0" smtClean="0">
                <a:latin typeface="Arial Narrow" pitchFamily="34" charset="0"/>
              </a:rPr>
              <a:t>v999</a:t>
            </a:r>
            <a:endParaRPr lang="en-US" sz="1100" b="1" dirty="0">
              <a:latin typeface="Arial Narrow" pitchFamily="34" charset="0"/>
            </a:endParaRPr>
          </a:p>
        </p:txBody>
      </p:sp>
      <p:sp>
        <p:nvSpPr>
          <p:cNvPr id="50" name="Rectangle 49"/>
          <p:cNvSpPr/>
          <p:nvPr/>
        </p:nvSpPr>
        <p:spPr>
          <a:xfrm rot="20982734">
            <a:off x="3841758" y="1230046"/>
            <a:ext cx="1954381" cy="246221"/>
          </a:xfrm>
          <a:prstGeom prst="rect">
            <a:avLst/>
          </a:prstGeom>
        </p:spPr>
        <p:txBody>
          <a:bodyPr wrap="none">
            <a:spAutoFit/>
          </a:bodyPr>
          <a:lstStyle/>
          <a:p>
            <a:r>
              <a:rPr lang="en-US" sz="1000" b="1" i="1" dirty="0" smtClean="0">
                <a:solidFill>
                  <a:srgbClr val="0000FF"/>
                </a:solidFill>
                <a:latin typeface="Courier New"/>
              </a:rPr>
              <a:t>eth1/20_sap1/2/201_v999</a:t>
            </a:r>
            <a:endParaRPr lang="en-US" sz="1000" b="1" i="1" dirty="0">
              <a:solidFill>
                <a:srgbClr val="0000FF"/>
              </a:solidFill>
              <a:latin typeface="Courier New"/>
            </a:endParaRPr>
          </a:p>
        </p:txBody>
      </p:sp>
      <p:sp>
        <p:nvSpPr>
          <p:cNvPr id="51" name="Rectangle 50"/>
          <p:cNvSpPr/>
          <p:nvPr/>
        </p:nvSpPr>
        <p:spPr>
          <a:xfrm rot="2136271">
            <a:off x="3547214" y="2674060"/>
            <a:ext cx="1492716" cy="246221"/>
          </a:xfrm>
          <a:prstGeom prst="rect">
            <a:avLst/>
          </a:prstGeom>
        </p:spPr>
        <p:txBody>
          <a:bodyPr wrap="none">
            <a:spAutoFit/>
          </a:bodyPr>
          <a:lstStyle/>
          <a:p>
            <a:r>
              <a:rPr lang="en-US" sz="1000" b="1" i="1" dirty="0" smtClean="0">
                <a:solidFill>
                  <a:srgbClr val="0000FF"/>
                </a:solidFill>
                <a:latin typeface="Courier New"/>
              </a:rPr>
              <a:t>svi3_eth1/20_v999</a:t>
            </a:r>
            <a:endParaRPr lang="en-US" sz="1000" b="1" i="1" dirty="0">
              <a:solidFill>
                <a:srgbClr val="0000FF"/>
              </a:solidFill>
              <a:latin typeface="Courier New"/>
            </a:endParaRPr>
          </a:p>
        </p:txBody>
      </p:sp>
      <p:grpSp>
        <p:nvGrpSpPr>
          <p:cNvPr id="52" name="Group 141"/>
          <p:cNvGrpSpPr>
            <a:grpSpLocks/>
          </p:cNvGrpSpPr>
          <p:nvPr/>
        </p:nvGrpSpPr>
        <p:grpSpPr bwMode="auto">
          <a:xfrm>
            <a:off x="4842668" y="1401132"/>
            <a:ext cx="769938" cy="430887"/>
            <a:chOff x="650707" y="1890681"/>
            <a:chExt cx="876300" cy="532694"/>
          </a:xfrm>
        </p:grpSpPr>
        <p:sp>
          <p:nvSpPr>
            <p:cNvPr id="53" name="Rounded Rectangle 52"/>
            <p:cNvSpPr/>
            <p:nvPr/>
          </p:nvSpPr>
          <p:spPr>
            <a:xfrm>
              <a:off x="808154" y="1920687"/>
              <a:ext cx="564223" cy="49718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4" name="TextBox 143"/>
            <p:cNvSpPr txBox="1">
              <a:spLocks noChangeArrowheads="1"/>
            </p:cNvSpPr>
            <p:nvPr/>
          </p:nvSpPr>
          <p:spPr bwMode="auto">
            <a:xfrm>
              <a:off x="650707" y="1890681"/>
              <a:ext cx="876300" cy="532694"/>
            </a:xfrm>
            <a:prstGeom prst="rect">
              <a:avLst/>
            </a:prstGeom>
            <a:noFill/>
            <a:ln w="9525">
              <a:noFill/>
              <a:miter lim="800000"/>
              <a:headEnd/>
              <a:tailEnd/>
            </a:ln>
          </p:spPr>
          <p:txBody>
            <a:bodyPr>
              <a:spAutoFit/>
            </a:bodyPr>
            <a:lstStyle/>
            <a:p>
              <a:pPr algn="ctr"/>
              <a:r>
                <a:rPr lang="en-US" sz="1050" dirty="0" smtClean="0"/>
                <a:t>SAP 1/2/201</a:t>
              </a:r>
              <a:endParaRPr lang="en-US" sz="800" dirty="0"/>
            </a:p>
          </p:txBody>
        </p:sp>
      </p:grpSp>
      <p:sp>
        <p:nvSpPr>
          <p:cNvPr id="55" name="Text Box 660"/>
          <p:cNvSpPr txBox="1">
            <a:spLocks noChangeArrowheads="1"/>
          </p:cNvSpPr>
          <p:nvPr/>
        </p:nvSpPr>
        <p:spPr bwMode="auto">
          <a:xfrm rot="5400000">
            <a:off x="3993974" y="1716706"/>
            <a:ext cx="640744" cy="195838"/>
          </a:xfrm>
          <a:prstGeom prst="trapezoid">
            <a:avLst/>
          </a:prstGeom>
          <a:solidFill>
            <a:srgbClr val="FF9900"/>
          </a:solidFill>
          <a:ln w="19050" algn="ctr">
            <a:solidFill>
              <a:schemeClr val="tx1"/>
            </a:solidFill>
            <a:miter lim="800000"/>
            <a:headEnd/>
            <a:tailEnd/>
          </a:ln>
          <a:effectLst/>
        </p:spPr>
        <p:txBody>
          <a:bodyPr lIns="0" rIns="0" anchor="ctr">
            <a:noAutofit/>
          </a:bodyPr>
          <a:lstStyle/>
          <a:p>
            <a:pPr algn="ctr">
              <a:spcBef>
                <a:spcPct val="50000"/>
              </a:spcBef>
            </a:pPr>
            <a:r>
              <a:rPr lang="en-US" sz="1400" b="1" dirty="0" smtClean="0">
                <a:latin typeface="Arial Narrow" pitchFamily="34" charset="0"/>
              </a:rPr>
              <a:t>v999</a:t>
            </a:r>
            <a:endParaRPr lang="en-US" sz="1400" b="1" dirty="0">
              <a:latin typeface="Arial Narrow" pitchFamily="34" charset="0"/>
            </a:endParaRPr>
          </a:p>
        </p:txBody>
      </p:sp>
      <p:cxnSp>
        <p:nvCxnSpPr>
          <p:cNvPr id="56" name="Straight Arrow Connector 55"/>
          <p:cNvCxnSpPr/>
          <p:nvPr/>
        </p:nvCxnSpPr>
        <p:spPr>
          <a:xfrm flipH="1">
            <a:off x="5079528" y="1837991"/>
            <a:ext cx="156874" cy="665213"/>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7" name="Rectangle 56"/>
          <p:cNvSpPr/>
          <p:nvPr/>
        </p:nvSpPr>
        <p:spPr>
          <a:xfrm rot="18713918">
            <a:off x="4643842" y="1700607"/>
            <a:ext cx="1723549" cy="246221"/>
          </a:xfrm>
          <a:prstGeom prst="rect">
            <a:avLst/>
          </a:prstGeom>
        </p:spPr>
        <p:txBody>
          <a:bodyPr wrap="none">
            <a:spAutoFit/>
          </a:bodyPr>
          <a:lstStyle/>
          <a:p>
            <a:r>
              <a:rPr lang="en-US" sz="1000" b="1" i="1" dirty="0" smtClean="0">
                <a:solidFill>
                  <a:srgbClr val="0000FF"/>
                </a:solidFill>
                <a:latin typeface="Courier New"/>
              </a:rPr>
              <a:t>Sap1/2/201_svi3_v999</a:t>
            </a:r>
            <a:endParaRPr lang="en-US" sz="1000" b="1" i="1" dirty="0">
              <a:solidFill>
                <a:srgbClr val="0000FF"/>
              </a:solidFill>
              <a:latin typeface="Courier New"/>
            </a:endParaRPr>
          </a:p>
        </p:txBody>
      </p:sp>
      <p:sp>
        <p:nvSpPr>
          <p:cNvPr id="58" name="Text Box 660"/>
          <p:cNvSpPr txBox="1">
            <a:spLocks noChangeArrowheads="1"/>
          </p:cNvSpPr>
          <p:nvPr/>
        </p:nvSpPr>
        <p:spPr bwMode="auto">
          <a:xfrm rot="10800000">
            <a:off x="4888752" y="1838808"/>
            <a:ext cx="474509" cy="115626"/>
          </a:xfrm>
          <a:prstGeom prst="trapezoid">
            <a:avLst/>
          </a:prstGeom>
          <a:solidFill>
            <a:srgbClr val="FF9900"/>
          </a:solidFill>
          <a:ln w="19050" algn="ctr">
            <a:solidFill>
              <a:schemeClr val="tx1"/>
            </a:solidFill>
            <a:miter lim="800000"/>
            <a:headEnd/>
            <a:tailEnd/>
          </a:ln>
          <a:effectLst/>
        </p:spPr>
        <p:txBody>
          <a:bodyPr lIns="0" rIns="0" anchor="ctr">
            <a:noAutofit/>
          </a:bodyPr>
          <a:lstStyle/>
          <a:p>
            <a:pPr algn="ctr">
              <a:spcBef>
                <a:spcPct val="50000"/>
              </a:spcBef>
            </a:pPr>
            <a:r>
              <a:rPr lang="en-US" sz="1100" b="1" dirty="0" smtClean="0">
                <a:latin typeface="Arial Narrow" pitchFamily="34" charset="0"/>
              </a:rPr>
              <a:t>v999</a:t>
            </a:r>
            <a:endParaRPr lang="en-US" sz="1100" b="1" dirty="0">
              <a:latin typeface="Arial Narrow" pitchFamily="34" charset="0"/>
            </a:endParaRPr>
          </a:p>
        </p:txBody>
      </p:sp>
      <p:sp>
        <p:nvSpPr>
          <p:cNvPr id="59" name="Rectangle 58"/>
          <p:cNvSpPr/>
          <p:nvPr/>
        </p:nvSpPr>
        <p:spPr>
          <a:xfrm>
            <a:off x="3156113" y="3518735"/>
            <a:ext cx="2524166" cy="3308598"/>
          </a:xfrm>
          <a:prstGeom prst="rect">
            <a:avLst/>
          </a:prstGeom>
          <a:solidFill>
            <a:schemeClr val="bg1">
              <a:lumMod val="85000"/>
            </a:schemeClr>
          </a:solidFill>
        </p:spPr>
        <p:txBody>
          <a:bodyPr wrap="square">
            <a:spAutoFit/>
          </a:bodyPr>
          <a:lstStyle/>
          <a:p>
            <a:r>
              <a:rPr lang="en-US" sz="1100" dirty="0"/>
              <a:t>#********ETX-5300*********</a:t>
            </a:r>
            <a:endParaRPr lang="he-IL" sz="1100" dirty="0"/>
          </a:p>
          <a:p>
            <a:r>
              <a:rPr lang="en-US" sz="1100" dirty="0" smtClean="0"/>
              <a:t>#******** VF </a:t>
            </a:r>
            <a:r>
              <a:rPr lang="en-US" sz="1100" dirty="0"/>
              <a:t>MNG Flows   </a:t>
            </a:r>
            <a:r>
              <a:rPr lang="en-US" sz="1100" dirty="0" smtClean="0"/>
              <a:t>********</a:t>
            </a:r>
            <a:endParaRPr lang="en-US" sz="1100" dirty="0"/>
          </a:p>
          <a:p>
            <a:r>
              <a:rPr lang="en-US" sz="1100" dirty="0" smtClean="0"/>
              <a:t>flow "</a:t>
            </a:r>
            <a:r>
              <a:rPr lang="en-US" sz="1100" b="1" dirty="0" smtClean="0"/>
              <a:t>svi3_eth1/20_v999</a:t>
            </a:r>
            <a:r>
              <a:rPr lang="en-US" sz="1100" dirty="0" smtClean="0"/>
              <a:t>" </a:t>
            </a:r>
            <a:endParaRPr lang="en-US" sz="1100" dirty="0"/>
          </a:p>
          <a:p>
            <a:r>
              <a:rPr lang="en-US" sz="1100" dirty="0"/>
              <a:t>                classifier </a:t>
            </a:r>
            <a:r>
              <a:rPr lang="en-US" sz="1100" dirty="0" smtClean="0"/>
              <a:t>"VF_mng_999" </a:t>
            </a:r>
            <a:endParaRPr lang="en-US" sz="1100" dirty="0"/>
          </a:p>
          <a:p>
            <a:r>
              <a:rPr lang="en-US" sz="1100" dirty="0"/>
              <a:t>                ingress-color green </a:t>
            </a:r>
          </a:p>
          <a:p>
            <a:r>
              <a:rPr lang="en-US" sz="1100" dirty="0"/>
              <a:t>                cos-mapping fixed 0 </a:t>
            </a:r>
          </a:p>
          <a:p>
            <a:r>
              <a:rPr lang="en-US" sz="1100" dirty="0"/>
              <a:t>                no policer </a:t>
            </a:r>
          </a:p>
          <a:p>
            <a:r>
              <a:rPr lang="en-US" sz="1100" dirty="0"/>
              <a:t>                mark all </a:t>
            </a:r>
          </a:p>
          <a:p>
            <a:r>
              <a:rPr lang="en-US" sz="1100" dirty="0"/>
              <a:t>                    no marking-profile </a:t>
            </a:r>
          </a:p>
          <a:p>
            <a:r>
              <a:rPr lang="en-US" sz="1100" dirty="0"/>
              <a:t>                    no inner-marking-profile </a:t>
            </a:r>
          </a:p>
          <a:p>
            <a:r>
              <a:rPr lang="en-US" sz="1100" dirty="0"/>
              <a:t>                </a:t>
            </a:r>
            <a:r>
              <a:rPr lang="en-US" sz="1100" dirty="0" smtClean="0"/>
              <a:t>exit</a:t>
            </a:r>
          </a:p>
          <a:p>
            <a:pPr lvl="1"/>
            <a:r>
              <a:rPr lang="en-US" sz="1100" dirty="0"/>
              <a:t>  </a:t>
            </a:r>
            <a:r>
              <a:rPr lang="en-US" sz="1100" dirty="0" smtClean="0"/>
              <a:t>no </a:t>
            </a:r>
            <a:r>
              <a:rPr lang="en-US" sz="1100" dirty="0"/>
              <a:t>l2cp </a:t>
            </a:r>
          </a:p>
          <a:p>
            <a:r>
              <a:rPr lang="en-US" sz="1100" dirty="0"/>
              <a:t>                ingress-port </a:t>
            </a:r>
            <a:r>
              <a:rPr lang="en-US" sz="1100" dirty="0" err="1" smtClean="0"/>
              <a:t>svi</a:t>
            </a:r>
            <a:r>
              <a:rPr lang="en-US" sz="1100" dirty="0" smtClean="0"/>
              <a:t> 3</a:t>
            </a:r>
            <a:endParaRPr lang="en-US" sz="1100" dirty="0"/>
          </a:p>
          <a:p>
            <a:r>
              <a:rPr lang="en-US" sz="1100" dirty="0"/>
              <a:t>                egress-port </a:t>
            </a:r>
            <a:r>
              <a:rPr lang="en-US" sz="1100" dirty="0" err="1"/>
              <a:t>ethernet</a:t>
            </a:r>
            <a:r>
              <a:rPr lang="en-US" sz="1100" dirty="0"/>
              <a:t> 1/20 queue-map-profile "</a:t>
            </a:r>
            <a:r>
              <a:rPr lang="en-US" sz="1100" dirty="0" err="1"/>
              <a:t>QueueMapDefaultProfile</a:t>
            </a:r>
            <a:r>
              <a:rPr lang="en-US" sz="1100" dirty="0"/>
              <a:t>" block 0/1</a:t>
            </a:r>
            <a:r>
              <a:rPr lang="en-US" sz="1100" dirty="0" smtClean="0"/>
              <a:t>                </a:t>
            </a:r>
          </a:p>
          <a:p>
            <a:pPr lvl="1"/>
            <a:r>
              <a:rPr lang="en-US" sz="1100" dirty="0"/>
              <a:t> </a:t>
            </a:r>
            <a:r>
              <a:rPr lang="en-US" sz="1100" dirty="0" smtClean="0"/>
              <a:t> pm-enable </a:t>
            </a:r>
            <a:endParaRPr lang="en-US" sz="1100" dirty="0"/>
          </a:p>
          <a:p>
            <a:r>
              <a:rPr lang="en-US" sz="1100" dirty="0"/>
              <a:t>                no shutdown </a:t>
            </a:r>
          </a:p>
          <a:p>
            <a:r>
              <a:rPr lang="en-US" sz="1100" dirty="0"/>
              <a:t>            </a:t>
            </a:r>
            <a:r>
              <a:rPr lang="en-US" sz="1100" dirty="0" smtClean="0"/>
              <a:t>exit</a:t>
            </a:r>
          </a:p>
        </p:txBody>
      </p:sp>
    </p:spTree>
    <p:extLst>
      <p:ext uri="{BB962C8B-B14F-4D97-AF65-F5344CB8AC3E}">
        <p14:creationId xmlns:p14="http://schemas.microsoft.com/office/powerpoint/2010/main" xmlns="" val="2500445043"/>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ETX-5 Configuration</a:t>
            </a:r>
            <a:br>
              <a:rPr lang="en-US" dirty="0" smtClean="0"/>
            </a:br>
            <a:r>
              <a:rPr lang="en-US" dirty="0" smtClean="0"/>
              <a:t>ERPS Configuration</a:t>
            </a:r>
            <a:endParaRPr lang="en-US" dirty="0"/>
          </a:p>
        </p:txBody>
      </p:sp>
    </p:spTree>
    <p:extLst>
      <p:ext uri="{BB962C8B-B14F-4D97-AF65-F5344CB8AC3E}">
        <p14:creationId xmlns:p14="http://schemas.microsoft.com/office/powerpoint/2010/main" xmlns="" val="2166598036"/>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ERP Major Ring</a:t>
            </a:r>
            <a:endParaRPr lang="en-US" dirty="0"/>
          </a:p>
        </p:txBody>
      </p:sp>
      <p:sp>
        <p:nvSpPr>
          <p:cNvPr id="3" name="Text Placeholder 2"/>
          <p:cNvSpPr>
            <a:spLocks noGrp="1"/>
          </p:cNvSpPr>
          <p:nvPr>
            <p:ph type="body" sz="quarter" idx="10"/>
          </p:nvPr>
        </p:nvSpPr>
        <p:spPr/>
        <p:txBody>
          <a:bodyPr/>
          <a:lstStyle/>
          <a:p>
            <a:endParaRPr lang="en-US" dirty="0"/>
          </a:p>
        </p:txBody>
      </p:sp>
      <p:sp>
        <p:nvSpPr>
          <p:cNvPr id="7" name="Rectangle 6"/>
          <p:cNvSpPr/>
          <p:nvPr/>
        </p:nvSpPr>
        <p:spPr>
          <a:xfrm>
            <a:off x="317638" y="1984225"/>
            <a:ext cx="3142179" cy="4154984"/>
          </a:xfrm>
          <a:prstGeom prst="rect">
            <a:avLst/>
          </a:prstGeom>
          <a:solidFill>
            <a:schemeClr val="bg1">
              <a:lumMod val="85000"/>
            </a:schemeClr>
          </a:solidFill>
        </p:spPr>
        <p:txBody>
          <a:bodyPr wrap="square">
            <a:spAutoFit/>
          </a:bodyPr>
          <a:lstStyle/>
          <a:p>
            <a:r>
              <a:rPr lang="en-US" sz="1100" dirty="0" smtClean="0"/>
              <a:t>#************ETX-5300***************</a:t>
            </a:r>
          </a:p>
          <a:p>
            <a:r>
              <a:rPr lang="en-US" sz="1100" dirty="0" smtClean="0"/>
              <a:t>#******** </a:t>
            </a:r>
            <a:r>
              <a:rPr lang="en-US" sz="1100" dirty="0" err="1"/>
              <a:t>ERP_Configuration</a:t>
            </a:r>
            <a:r>
              <a:rPr lang="en-US" sz="1100" dirty="0"/>
              <a:t>(MAJOR</a:t>
            </a:r>
            <a:r>
              <a:rPr lang="en-US" sz="1100" dirty="0" smtClean="0"/>
              <a:t>)**********</a:t>
            </a:r>
            <a:endParaRPr lang="en-US" sz="1100" dirty="0"/>
          </a:p>
          <a:p>
            <a:endParaRPr lang="en-US" sz="1100" dirty="0"/>
          </a:p>
          <a:p>
            <a:r>
              <a:rPr lang="en-US" sz="1100" dirty="0"/>
              <a:t>configure		</a:t>
            </a:r>
          </a:p>
          <a:p>
            <a:r>
              <a:rPr lang="en-US" sz="1100" dirty="0"/>
              <a:t>#       Protection Configuration</a:t>
            </a:r>
          </a:p>
          <a:p>
            <a:r>
              <a:rPr lang="en-US" sz="1100" dirty="0"/>
              <a:t>        protection </a:t>
            </a:r>
          </a:p>
          <a:p>
            <a:r>
              <a:rPr lang="en-US" sz="1100" dirty="0"/>
              <a:t>#           Ethernet Ring Protection</a:t>
            </a:r>
          </a:p>
          <a:p>
            <a:r>
              <a:rPr lang="en-US" sz="1100" dirty="0"/>
              <a:t>            </a:t>
            </a:r>
            <a:r>
              <a:rPr lang="en-US" sz="1100" dirty="0" err="1"/>
              <a:t>erp</a:t>
            </a:r>
            <a:r>
              <a:rPr lang="en-US" sz="1100" dirty="0"/>
              <a:t> 1 major </a:t>
            </a:r>
          </a:p>
          <a:p>
            <a:r>
              <a:rPr lang="en-US" sz="1100" dirty="0"/>
              <a:t>                bridge 1 </a:t>
            </a:r>
          </a:p>
          <a:p>
            <a:r>
              <a:rPr lang="en-US" sz="1100" dirty="0"/>
              <a:t>                east-port 1</a:t>
            </a:r>
          </a:p>
          <a:p>
            <a:r>
              <a:rPr lang="en-US" sz="1100" dirty="0"/>
              <a:t>                west-port 2 </a:t>
            </a:r>
          </a:p>
          <a:p>
            <a:r>
              <a:rPr lang="en-US" sz="1100" dirty="0"/>
              <a:t>                r-aps </a:t>
            </a:r>
            <a:r>
              <a:rPr lang="en-US" sz="1100" dirty="0" err="1"/>
              <a:t>vlan</a:t>
            </a:r>
            <a:r>
              <a:rPr lang="en-US" sz="1100" dirty="0"/>
              <a:t> 777 </a:t>
            </a:r>
            <a:r>
              <a:rPr lang="en-US" sz="1100" dirty="0" err="1"/>
              <a:t>vlan</a:t>
            </a:r>
            <a:r>
              <a:rPr lang="en-US" sz="1100" dirty="0"/>
              <a:t>-priority 1 </a:t>
            </a:r>
            <a:r>
              <a:rPr lang="en-US" sz="1100" dirty="0" err="1"/>
              <a:t>mel</a:t>
            </a:r>
            <a:r>
              <a:rPr lang="en-US" sz="1100" dirty="0"/>
              <a:t> 1 </a:t>
            </a:r>
          </a:p>
          <a:p>
            <a:r>
              <a:rPr lang="en-US" sz="1100" dirty="0"/>
              <a:t>                port-type east </a:t>
            </a:r>
            <a:r>
              <a:rPr lang="en-US" sz="1100" dirty="0" smtClean="0"/>
              <a:t>node-port</a:t>
            </a:r>
            <a:endParaRPr lang="en-US" sz="1100" dirty="0"/>
          </a:p>
          <a:p>
            <a:r>
              <a:rPr lang="en-US" sz="1100" dirty="0"/>
              <a:t>                port-type west </a:t>
            </a:r>
            <a:r>
              <a:rPr lang="en-US" sz="1100" dirty="0" err="1" smtClean="0"/>
              <a:t>rpl</a:t>
            </a:r>
            <a:endParaRPr lang="en-US" sz="1100" dirty="0"/>
          </a:p>
          <a:p>
            <a:r>
              <a:rPr lang="en-US" sz="1100" dirty="0"/>
              <a:t>                </a:t>
            </a:r>
            <a:r>
              <a:rPr lang="he-IL" sz="1100" dirty="0" smtClean="0"/>
              <a:t>	</a:t>
            </a:r>
            <a:r>
              <a:rPr lang="en-US" sz="1100" dirty="0" smtClean="0"/>
              <a:t>data-</a:t>
            </a:r>
            <a:r>
              <a:rPr lang="en-US" sz="1100" dirty="0" err="1" smtClean="0"/>
              <a:t>vlan</a:t>
            </a:r>
            <a:r>
              <a:rPr lang="en-US" sz="1100" dirty="0" smtClean="0"/>
              <a:t> 4094</a:t>
            </a:r>
            <a:r>
              <a:rPr lang="en-US" sz="1100" dirty="0"/>
              <a:t>	</a:t>
            </a:r>
            <a:endParaRPr lang="en-US" sz="1100" dirty="0" smtClean="0"/>
          </a:p>
          <a:p>
            <a:r>
              <a:rPr lang="en-US" sz="1100" dirty="0" smtClean="0"/>
              <a:t>	data-</a:t>
            </a:r>
            <a:r>
              <a:rPr lang="en-US" sz="1100" dirty="0" err="1" smtClean="0"/>
              <a:t>vlan</a:t>
            </a:r>
            <a:r>
              <a:rPr lang="en-US" sz="1100" dirty="0" smtClean="0"/>
              <a:t> </a:t>
            </a:r>
            <a:r>
              <a:rPr lang="en-US" sz="1100" dirty="0"/>
              <a:t>999</a:t>
            </a:r>
            <a:endParaRPr lang="he-IL" sz="1100" dirty="0" smtClean="0"/>
          </a:p>
          <a:p>
            <a:r>
              <a:rPr lang="he-IL" sz="1100" dirty="0"/>
              <a:t>	</a:t>
            </a:r>
            <a:r>
              <a:rPr lang="en-US" sz="1100" dirty="0" smtClean="0"/>
              <a:t>data-</a:t>
            </a:r>
            <a:r>
              <a:rPr lang="en-US" sz="1100" dirty="0" err="1" smtClean="0"/>
              <a:t>vlan</a:t>
            </a:r>
            <a:r>
              <a:rPr lang="en-US" sz="1100" dirty="0" smtClean="0"/>
              <a:t> </a:t>
            </a:r>
            <a:r>
              <a:rPr lang="en-US" sz="1100" dirty="0"/>
              <a:t>10</a:t>
            </a:r>
          </a:p>
          <a:p>
            <a:r>
              <a:rPr lang="en-US" sz="1100" dirty="0"/>
              <a:t>	</a:t>
            </a:r>
            <a:r>
              <a:rPr lang="en-US" sz="1100" dirty="0" smtClean="0"/>
              <a:t>data-</a:t>
            </a:r>
            <a:r>
              <a:rPr lang="en-US" sz="1100" dirty="0" err="1" smtClean="0"/>
              <a:t>vlan</a:t>
            </a:r>
            <a:r>
              <a:rPr lang="en-US" sz="1100" dirty="0" smtClean="0"/>
              <a:t> </a:t>
            </a:r>
            <a:r>
              <a:rPr lang="en-US" sz="1100" dirty="0"/>
              <a:t>20</a:t>
            </a:r>
          </a:p>
          <a:p>
            <a:r>
              <a:rPr lang="en-US" sz="1100" dirty="0"/>
              <a:t>                timers guard 2000 </a:t>
            </a:r>
            <a:r>
              <a:rPr lang="en-US" sz="1100" dirty="0" err="1"/>
              <a:t>holdoff</a:t>
            </a:r>
            <a:r>
              <a:rPr lang="en-US" sz="1100" dirty="0"/>
              <a:t> 0 </a:t>
            </a:r>
          </a:p>
          <a:p>
            <a:r>
              <a:rPr lang="en-US" sz="1100" dirty="0"/>
              <a:t>                no shutdown </a:t>
            </a:r>
          </a:p>
          <a:p>
            <a:r>
              <a:rPr lang="en-US" sz="1100" dirty="0"/>
              <a:t>            exit all	</a:t>
            </a:r>
          </a:p>
          <a:p>
            <a:endParaRPr lang="en-US" sz="1100" dirty="0"/>
          </a:p>
          <a:p>
            <a:r>
              <a:rPr lang="en-US" sz="1100" dirty="0"/>
              <a:t>#*********************************************************************************</a:t>
            </a:r>
          </a:p>
        </p:txBody>
      </p:sp>
      <p:sp>
        <p:nvSpPr>
          <p:cNvPr id="35" name="Block Arc 34"/>
          <p:cNvSpPr/>
          <p:nvPr/>
        </p:nvSpPr>
        <p:spPr>
          <a:xfrm>
            <a:off x="6396061" y="4334343"/>
            <a:ext cx="2272500" cy="2001515"/>
          </a:xfrm>
          <a:prstGeom prst="blockArc">
            <a:avLst>
              <a:gd name="adj1" fmla="val 10800000"/>
              <a:gd name="adj2" fmla="val 90182"/>
              <a:gd name="adj3" fmla="val 1487"/>
            </a:avLst>
          </a:prstGeom>
          <a:solidFill>
            <a:srgbClr val="F3A303"/>
          </a:solidFill>
          <a:ln>
            <a:solidFill>
              <a:srgbClr val="F3A3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36" name="Group 35"/>
          <p:cNvGrpSpPr/>
          <p:nvPr/>
        </p:nvGrpSpPr>
        <p:grpSpPr>
          <a:xfrm>
            <a:off x="6650057" y="4594221"/>
            <a:ext cx="1780404" cy="1765686"/>
            <a:chOff x="3599513" y="3321495"/>
            <a:chExt cx="1638914" cy="1638914"/>
          </a:xfrm>
        </p:grpSpPr>
        <p:sp>
          <p:nvSpPr>
            <p:cNvPr id="37" name="Oval 36"/>
            <p:cNvSpPr/>
            <p:nvPr/>
          </p:nvSpPr>
          <p:spPr>
            <a:xfrm>
              <a:off x="3599513" y="3321495"/>
              <a:ext cx="1638914" cy="1638914"/>
            </a:xfrm>
            <a:prstGeom prst="ellipse">
              <a:avLst/>
            </a:prstGeom>
            <a:noFill/>
            <a:ln w="57150">
              <a:solidFill>
                <a:srgbClr val="F3AE4A"/>
              </a:solidFill>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38" name="TextBox 37"/>
            <p:cNvSpPr txBox="1"/>
            <p:nvPr/>
          </p:nvSpPr>
          <p:spPr>
            <a:xfrm>
              <a:off x="4207316" y="3817406"/>
              <a:ext cx="621528" cy="457087"/>
            </a:xfrm>
            <a:prstGeom prst="rect">
              <a:avLst/>
            </a:prstGeom>
          </p:spPr>
          <p:txBody>
            <a:bodyPr wrap="none" rtlCol="0" anchor="ctr">
              <a:spAutoFit/>
            </a:bodyPr>
            <a:lstStyle/>
            <a:p>
              <a:pPr algn="ctr"/>
              <a:r>
                <a:rPr lang="en-US" sz="1300" b="1" dirty="0"/>
                <a:t>10G </a:t>
              </a:r>
            </a:p>
            <a:p>
              <a:pPr algn="ctr"/>
              <a:r>
                <a:rPr lang="en-US" sz="1300" b="1" dirty="0"/>
                <a:t>G.8032</a:t>
              </a:r>
              <a:endParaRPr lang="en-US" sz="1300" b="1" kern="0" dirty="0"/>
            </a:p>
          </p:txBody>
        </p:sp>
      </p:grpSp>
      <p:grpSp>
        <p:nvGrpSpPr>
          <p:cNvPr id="39" name="Group 38"/>
          <p:cNvGrpSpPr/>
          <p:nvPr/>
        </p:nvGrpSpPr>
        <p:grpSpPr>
          <a:xfrm>
            <a:off x="6040006" y="5071393"/>
            <a:ext cx="1108147" cy="730635"/>
            <a:chOff x="5857747" y="2414467"/>
            <a:chExt cx="862586" cy="478051"/>
          </a:xfrm>
        </p:grpSpPr>
        <p:pic>
          <p:nvPicPr>
            <p:cNvPr id="40" name="Picture 39" descr="RAD 2U_Modules.png"/>
            <p:cNvPicPr>
              <a:picLocks noChangeAspect="1"/>
            </p:cNvPicPr>
            <p:nvPr/>
          </p:nvPicPr>
          <p:blipFill>
            <a:blip r:embed="rId2" cstate="print"/>
            <a:stretch>
              <a:fillRect/>
            </a:stretch>
          </p:blipFill>
          <p:spPr>
            <a:xfrm>
              <a:off x="5857747" y="2456653"/>
              <a:ext cx="862586" cy="435865"/>
            </a:xfrm>
            <a:prstGeom prst="rect">
              <a:avLst/>
            </a:prstGeom>
          </p:spPr>
        </p:pic>
        <p:sp>
          <p:nvSpPr>
            <p:cNvPr id="41" name="TextBox 40"/>
            <p:cNvSpPr txBox="1"/>
            <p:nvPr/>
          </p:nvSpPr>
          <p:spPr>
            <a:xfrm>
              <a:off x="6009981" y="2414467"/>
              <a:ext cx="523072" cy="171170"/>
            </a:xfrm>
            <a:prstGeom prst="rect">
              <a:avLst/>
            </a:prstGeom>
          </p:spPr>
          <p:txBody>
            <a:bodyPr wrap="none" rtlCol="0" anchor="ctr">
              <a:spAutoFit/>
            </a:bodyPr>
            <a:lstStyle/>
            <a:p>
              <a:pPr algn="ctr"/>
              <a:r>
                <a:rPr lang="en-US" sz="1100" b="1" kern="0" dirty="0" smtClean="0"/>
                <a:t>ETX-5_A</a:t>
              </a:r>
            </a:p>
          </p:txBody>
        </p:sp>
      </p:grpSp>
      <p:grpSp>
        <p:nvGrpSpPr>
          <p:cNvPr id="42" name="Group 41"/>
          <p:cNvGrpSpPr/>
          <p:nvPr/>
        </p:nvGrpSpPr>
        <p:grpSpPr>
          <a:xfrm>
            <a:off x="6819828" y="6217823"/>
            <a:ext cx="1501965" cy="481543"/>
            <a:chOff x="6988187" y="2541128"/>
            <a:chExt cx="1212722" cy="351390"/>
          </a:xfrm>
        </p:grpSpPr>
        <p:pic>
          <p:nvPicPr>
            <p:cNvPr id="43" name="Picture 42" descr="RAD 1U_Wide.png"/>
            <p:cNvPicPr>
              <a:picLocks noChangeAspect="1"/>
            </p:cNvPicPr>
            <p:nvPr/>
          </p:nvPicPr>
          <p:blipFill>
            <a:blip r:embed="rId3" cstate="print"/>
            <a:stretch>
              <a:fillRect/>
            </a:stretch>
          </p:blipFill>
          <p:spPr>
            <a:xfrm>
              <a:off x="6988187" y="2541128"/>
              <a:ext cx="1212722" cy="351390"/>
            </a:xfrm>
            <a:prstGeom prst="rect">
              <a:avLst/>
            </a:prstGeom>
          </p:spPr>
        </p:pic>
        <p:sp>
          <p:nvSpPr>
            <p:cNvPr id="44" name="TextBox 43"/>
            <p:cNvSpPr txBox="1"/>
            <p:nvPr/>
          </p:nvSpPr>
          <p:spPr>
            <a:xfrm>
              <a:off x="7296758" y="2612412"/>
              <a:ext cx="745717" cy="261610"/>
            </a:xfrm>
            <a:prstGeom prst="rect">
              <a:avLst/>
            </a:prstGeom>
          </p:spPr>
          <p:txBody>
            <a:bodyPr wrap="none" rtlCol="0" anchor="ctr">
              <a:spAutoFit/>
            </a:bodyPr>
            <a:lstStyle/>
            <a:p>
              <a:pPr algn="ctr"/>
              <a:r>
                <a:rPr lang="en-US" sz="1100" b="1" kern="0" dirty="0" smtClean="0"/>
                <a:t>ETX-220A</a:t>
              </a:r>
            </a:p>
          </p:txBody>
        </p:sp>
      </p:grpSp>
      <p:grpSp>
        <p:nvGrpSpPr>
          <p:cNvPr id="45" name="Group 44"/>
          <p:cNvGrpSpPr/>
          <p:nvPr/>
        </p:nvGrpSpPr>
        <p:grpSpPr>
          <a:xfrm>
            <a:off x="8035853" y="5089478"/>
            <a:ext cx="1108147" cy="730635"/>
            <a:chOff x="5857747" y="2414467"/>
            <a:chExt cx="862586" cy="478051"/>
          </a:xfrm>
        </p:grpSpPr>
        <p:pic>
          <p:nvPicPr>
            <p:cNvPr id="46" name="Picture 45" descr="RAD 2U_Modules.png"/>
            <p:cNvPicPr>
              <a:picLocks noChangeAspect="1"/>
            </p:cNvPicPr>
            <p:nvPr/>
          </p:nvPicPr>
          <p:blipFill>
            <a:blip r:embed="rId2" cstate="print"/>
            <a:stretch>
              <a:fillRect/>
            </a:stretch>
          </p:blipFill>
          <p:spPr>
            <a:xfrm>
              <a:off x="5857747" y="2456653"/>
              <a:ext cx="862586" cy="435865"/>
            </a:xfrm>
            <a:prstGeom prst="rect">
              <a:avLst/>
            </a:prstGeom>
          </p:spPr>
        </p:pic>
        <p:sp>
          <p:nvSpPr>
            <p:cNvPr id="47" name="TextBox 46"/>
            <p:cNvSpPr txBox="1"/>
            <p:nvPr/>
          </p:nvSpPr>
          <p:spPr>
            <a:xfrm>
              <a:off x="6012479" y="2414467"/>
              <a:ext cx="518081" cy="171170"/>
            </a:xfrm>
            <a:prstGeom prst="rect">
              <a:avLst/>
            </a:prstGeom>
          </p:spPr>
          <p:txBody>
            <a:bodyPr wrap="none" rtlCol="0" anchor="ctr">
              <a:spAutoFit/>
            </a:bodyPr>
            <a:lstStyle/>
            <a:p>
              <a:pPr algn="ctr"/>
              <a:r>
                <a:rPr lang="en-US" sz="1100" b="1" kern="0" dirty="0" smtClean="0"/>
                <a:t>ETX-5_B</a:t>
              </a:r>
            </a:p>
          </p:txBody>
        </p:sp>
      </p:grpSp>
      <p:sp>
        <p:nvSpPr>
          <p:cNvPr id="48" name="Oval 47"/>
          <p:cNvSpPr/>
          <p:nvPr/>
        </p:nvSpPr>
        <p:spPr>
          <a:xfrm>
            <a:off x="7439046" y="4183240"/>
            <a:ext cx="189328" cy="575334"/>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6712580" y="4935829"/>
            <a:ext cx="599844" cy="246221"/>
          </a:xfrm>
          <a:prstGeom prst="rect">
            <a:avLst/>
          </a:prstGeom>
        </p:spPr>
        <p:txBody>
          <a:bodyPr wrap="none" rtlCol="0" anchor="ctr">
            <a:spAutoFit/>
          </a:bodyPr>
          <a:lstStyle/>
          <a:p>
            <a:pPr algn="ctr"/>
            <a:r>
              <a:rPr lang="en-US" sz="1000" kern="0" dirty="0" smtClean="0"/>
              <a:t>MC-A/1</a:t>
            </a:r>
          </a:p>
        </p:txBody>
      </p:sp>
      <p:sp>
        <p:nvSpPr>
          <p:cNvPr id="50" name="TextBox 49"/>
          <p:cNvSpPr txBox="1"/>
          <p:nvPr/>
        </p:nvSpPr>
        <p:spPr>
          <a:xfrm>
            <a:off x="6998651" y="6016099"/>
            <a:ext cx="365806" cy="246221"/>
          </a:xfrm>
          <a:prstGeom prst="rect">
            <a:avLst/>
          </a:prstGeom>
        </p:spPr>
        <p:txBody>
          <a:bodyPr wrap="none" rtlCol="0" anchor="ctr">
            <a:spAutoFit/>
          </a:bodyPr>
          <a:lstStyle/>
          <a:p>
            <a:pPr algn="ctr"/>
            <a:r>
              <a:rPr lang="en-US" sz="1000" kern="0" dirty="0" smtClean="0"/>
              <a:t>4/1</a:t>
            </a:r>
          </a:p>
        </p:txBody>
      </p:sp>
      <p:sp>
        <p:nvSpPr>
          <p:cNvPr id="51" name="TextBox 50"/>
          <p:cNvSpPr txBox="1"/>
          <p:nvPr/>
        </p:nvSpPr>
        <p:spPr>
          <a:xfrm>
            <a:off x="7734115" y="6030469"/>
            <a:ext cx="365806" cy="246221"/>
          </a:xfrm>
          <a:prstGeom prst="rect">
            <a:avLst/>
          </a:prstGeom>
        </p:spPr>
        <p:txBody>
          <a:bodyPr wrap="none" rtlCol="0" anchor="ctr">
            <a:spAutoFit/>
          </a:bodyPr>
          <a:lstStyle/>
          <a:p>
            <a:pPr algn="ctr"/>
            <a:r>
              <a:rPr lang="en-US" sz="1000" kern="0" dirty="0" smtClean="0"/>
              <a:t>4/2</a:t>
            </a:r>
          </a:p>
        </p:txBody>
      </p:sp>
      <p:sp>
        <p:nvSpPr>
          <p:cNvPr id="52" name="Oval 51"/>
          <p:cNvSpPr/>
          <p:nvPr/>
        </p:nvSpPr>
        <p:spPr>
          <a:xfrm>
            <a:off x="6344727" y="5510815"/>
            <a:ext cx="539351" cy="254100"/>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000" b="1" dirty="0" smtClean="0">
                <a:solidFill>
                  <a:srgbClr val="FF0000"/>
                </a:solidFill>
              </a:rPr>
              <a:t>RPL</a:t>
            </a:r>
            <a:endParaRPr lang="en-US" sz="1000" b="1" dirty="0">
              <a:solidFill>
                <a:srgbClr val="FF0000"/>
              </a:solidFill>
            </a:endParaRPr>
          </a:p>
        </p:txBody>
      </p:sp>
      <p:sp>
        <p:nvSpPr>
          <p:cNvPr id="53" name="TextBox 52"/>
          <p:cNvSpPr txBox="1"/>
          <p:nvPr/>
        </p:nvSpPr>
        <p:spPr>
          <a:xfrm>
            <a:off x="6003231" y="4774142"/>
            <a:ext cx="590226" cy="246221"/>
          </a:xfrm>
          <a:prstGeom prst="rect">
            <a:avLst/>
          </a:prstGeom>
        </p:spPr>
        <p:txBody>
          <a:bodyPr wrap="none" rtlCol="0" anchor="ctr">
            <a:spAutoFit/>
          </a:bodyPr>
          <a:lstStyle/>
          <a:p>
            <a:pPr algn="ctr"/>
            <a:r>
              <a:rPr lang="en-US" sz="1000" kern="0" dirty="0" smtClean="0"/>
              <a:t>MC-A/2</a:t>
            </a:r>
          </a:p>
        </p:txBody>
      </p:sp>
      <p:sp>
        <p:nvSpPr>
          <p:cNvPr id="54" name="TextBox 53"/>
          <p:cNvSpPr txBox="1"/>
          <p:nvPr/>
        </p:nvSpPr>
        <p:spPr>
          <a:xfrm>
            <a:off x="7766713" y="4955711"/>
            <a:ext cx="599844" cy="246221"/>
          </a:xfrm>
          <a:prstGeom prst="rect">
            <a:avLst/>
          </a:prstGeom>
        </p:spPr>
        <p:txBody>
          <a:bodyPr wrap="none" rtlCol="0" anchor="ctr">
            <a:spAutoFit/>
          </a:bodyPr>
          <a:lstStyle/>
          <a:p>
            <a:pPr algn="ctr"/>
            <a:r>
              <a:rPr lang="en-US" sz="1000" kern="0" dirty="0" smtClean="0"/>
              <a:t>MC-A/1</a:t>
            </a:r>
          </a:p>
        </p:txBody>
      </p:sp>
      <p:sp>
        <p:nvSpPr>
          <p:cNvPr id="55" name="TextBox 54"/>
          <p:cNvSpPr txBox="1"/>
          <p:nvPr/>
        </p:nvSpPr>
        <p:spPr>
          <a:xfrm>
            <a:off x="8491849" y="4799551"/>
            <a:ext cx="590226" cy="246221"/>
          </a:xfrm>
          <a:prstGeom prst="rect">
            <a:avLst/>
          </a:prstGeom>
        </p:spPr>
        <p:txBody>
          <a:bodyPr wrap="none" rtlCol="0" anchor="ctr">
            <a:spAutoFit/>
          </a:bodyPr>
          <a:lstStyle/>
          <a:p>
            <a:pPr algn="ctr"/>
            <a:r>
              <a:rPr lang="en-US" sz="1000" kern="0" dirty="0" smtClean="0"/>
              <a:t>MC-A/2</a:t>
            </a:r>
          </a:p>
        </p:txBody>
      </p:sp>
      <p:sp>
        <p:nvSpPr>
          <p:cNvPr id="56" name="TextBox 55"/>
          <p:cNvSpPr txBox="1"/>
          <p:nvPr/>
        </p:nvSpPr>
        <p:spPr>
          <a:xfrm>
            <a:off x="7804808" y="5755350"/>
            <a:ext cx="590226" cy="246221"/>
          </a:xfrm>
          <a:prstGeom prst="rect">
            <a:avLst/>
          </a:prstGeom>
        </p:spPr>
        <p:txBody>
          <a:bodyPr wrap="none" rtlCol="0" anchor="ctr">
            <a:spAutoFit/>
          </a:bodyPr>
          <a:lstStyle/>
          <a:p>
            <a:pPr algn="ctr"/>
            <a:r>
              <a:rPr lang="en-US" sz="1000" kern="0" dirty="0" smtClean="0"/>
              <a:t>MC-A/3</a:t>
            </a:r>
          </a:p>
        </p:txBody>
      </p:sp>
      <p:sp>
        <p:nvSpPr>
          <p:cNvPr id="57" name="TextBox 56"/>
          <p:cNvSpPr txBox="1"/>
          <p:nvPr/>
        </p:nvSpPr>
        <p:spPr>
          <a:xfrm>
            <a:off x="6685792" y="5735116"/>
            <a:ext cx="590226" cy="246221"/>
          </a:xfrm>
          <a:prstGeom prst="rect">
            <a:avLst/>
          </a:prstGeom>
        </p:spPr>
        <p:txBody>
          <a:bodyPr wrap="none" rtlCol="0" anchor="ctr">
            <a:spAutoFit/>
          </a:bodyPr>
          <a:lstStyle/>
          <a:p>
            <a:pPr algn="ctr"/>
            <a:r>
              <a:rPr lang="en-US" sz="1000" kern="0" dirty="0" smtClean="0"/>
              <a:t>MC-A/3</a:t>
            </a:r>
          </a:p>
        </p:txBody>
      </p:sp>
      <p:sp>
        <p:nvSpPr>
          <p:cNvPr id="58" name="Rectangle 57"/>
          <p:cNvSpPr/>
          <p:nvPr/>
        </p:nvSpPr>
        <p:spPr>
          <a:xfrm>
            <a:off x="7346298" y="3923712"/>
            <a:ext cx="459934" cy="292388"/>
          </a:xfrm>
          <a:prstGeom prst="rect">
            <a:avLst/>
          </a:prstGeom>
        </p:spPr>
        <p:txBody>
          <a:bodyPr wrap="none">
            <a:spAutoFit/>
          </a:bodyPr>
          <a:lstStyle/>
          <a:p>
            <a:pPr algn="ctr"/>
            <a:r>
              <a:rPr lang="en-US" sz="1300" b="1" dirty="0">
                <a:solidFill>
                  <a:schemeClr val="bg1">
                    <a:lumMod val="50000"/>
                  </a:schemeClr>
                </a:solidFill>
              </a:rPr>
              <a:t>LAG</a:t>
            </a:r>
          </a:p>
        </p:txBody>
      </p:sp>
      <p:sp>
        <p:nvSpPr>
          <p:cNvPr id="59" name="Rounded Rectangular Callout 58"/>
          <p:cNvSpPr/>
          <p:nvPr/>
        </p:nvSpPr>
        <p:spPr>
          <a:xfrm>
            <a:off x="5021439" y="4313568"/>
            <a:ext cx="1034288" cy="280653"/>
          </a:xfrm>
          <a:prstGeom prst="wedgeRoundRectCallout">
            <a:avLst>
              <a:gd name="adj1" fmla="val 88548"/>
              <a:gd name="adj2" fmla="val 246008"/>
              <a:gd name="adj3" fmla="val 16667"/>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400" dirty="0" smtClean="0"/>
              <a:t>Node Port</a:t>
            </a:r>
            <a:endParaRPr lang="en-US" sz="1400" dirty="0"/>
          </a:p>
        </p:txBody>
      </p:sp>
      <p:sp>
        <p:nvSpPr>
          <p:cNvPr id="60" name="TextBox 59"/>
          <p:cNvSpPr txBox="1"/>
          <p:nvPr/>
        </p:nvSpPr>
        <p:spPr>
          <a:xfrm>
            <a:off x="6426427" y="5848293"/>
            <a:ext cx="424542" cy="369332"/>
          </a:xfrm>
          <a:prstGeom prst="rect">
            <a:avLst/>
          </a:prstGeom>
        </p:spPr>
        <p:txBody>
          <a:bodyPr wrap="square" rtlCol="0" anchor="ctr">
            <a:spAutoFit/>
          </a:bodyPr>
          <a:lstStyle/>
          <a:p>
            <a:pPr algn="ctr"/>
            <a:r>
              <a:rPr lang="en-US" b="1" kern="0" dirty="0">
                <a:solidFill>
                  <a:srgbClr val="009E47"/>
                </a:solidFill>
              </a:rPr>
              <a:t>W</a:t>
            </a:r>
            <a:endParaRPr lang="en-US" b="1" kern="0" dirty="0" smtClean="0">
              <a:solidFill>
                <a:srgbClr val="009E47"/>
              </a:solidFill>
            </a:endParaRPr>
          </a:p>
        </p:txBody>
      </p:sp>
      <p:sp>
        <p:nvSpPr>
          <p:cNvPr id="61" name="TextBox 60"/>
          <p:cNvSpPr txBox="1"/>
          <p:nvPr/>
        </p:nvSpPr>
        <p:spPr>
          <a:xfrm>
            <a:off x="6381186" y="4851070"/>
            <a:ext cx="424542" cy="369332"/>
          </a:xfrm>
          <a:prstGeom prst="rect">
            <a:avLst/>
          </a:prstGeom>
        </p:spPr>
        <p:txBody>
          <a:bodyPr wrap="square" rtlCol="0" anchor="ctr">
            <a:spAutoFit/>
          </a:bodyPr>
          <a:lstStyle/>
          <a:p>
            <a:pPr algn="ctr"/>
            <a:r>
              <a:rPr lang="en-US" b="1" kern="0" dirty="0">
                <a:solidFill>
                  <a:srgbClr val="009E47"/>
                </a:solidFill>
              </a:rPr>
              <a:t>E</a:t>
            </a:r>
            <a:endParaRPr lang="en-US" b="1" kern="0" dirty="0" smtClean="0">
              <a:solidFill>
                <a:srgbClr val="009E47"/>
              </a:solidFill>
            </a:endParaRPr>
          </a:p>
        </p:txBody>
      </p:sp>
      <p:sp>
        <p:nvSpPr>
          <p:cNvPr id="62" name="Rounded Rectangular Callout 61"/>
          <p:cNvSpPr/>
          <p:nvPr/>
        </p:nvSpPr>
        <p:spPr>
          <a:xfrm>
            <a:off x="5042276" y="6538421"/>
            <a:ext cx="1057646" cy="271196"/>
          </a:xfrm>
          <a:prstGeom prst="wedgeRoundRectCallout">
            <a:avLst>
              <a:gd name="adj1" fmla="val 103899"/>
              <a:gd name="adj2" fmla="val -322809"/>
              <a:gd name="adj3" fmla="val 16667"/>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400" dirty="0" err="1" smtClean="0"/>
              <a:t>rpl</a:t>
            </a:r>
            <a:endParaRPr lang="en-US" sz="1400" dirty="0"/>
          </a:p>
        </p:txBody>
      </p:sp>
    </p:spTree>
    <p:extLst>
      <p:ext uri="{BB962C8B-B14F-4D97-AF65-F5344CB8AC3E}">
        <p14:creationId xmlns:p14="http://schemas.microsoft.com/office/powerpoint/2010/main" xmlns="" val="4035253367"/>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ETX-5 Pre-Configuration</a:t>
            </a:r>
            <a:endParaRPr lang="en-US" dirty="0"/>
          </a:p>
        </p:txBody>
      </p:sp>
      <p:sp>
        <p:nvSpPr>
          <p:cNvPr id="32" name="Rectangle 31"/>
          <p:cNvSpPr/>
          <p:nvPr/>
        </p:nvSpPr>
        <p:spPr>
          <a:xfrm>
            <a:off x="0" y="197590"/>
            <a:ext cx="5658751" cy="6524863"/>
          </a:xfrm>
          <a:prstGeom prst="rect">
            <a:avLst/>
          </a:prstGeom>
          <a:solidFill>
            <a:schemeClr val="bg1">
              <a:lumMod val="85000"/>
            </a:schemeClr>
          </a:solidFill>
        </p:spPr>
        <p:txBody>
          <a:bodyPr wrap="square">
            <a:spAutoFit/>
          </a:bodyPr>
          <a:lstStyle/>
          <a:p>
            <a:r>
              <a:rPr lang="en-US" sz="1100" dirty="0" smtClean="0"/>
              <a:t>#*****************</a:t>
            </a:r>
            <a:r>
              <a:rPr lang="en-US" sz="1100" dirty="0"/>
              <a:t>ETX-5300</a:t>
            </a:r>
            <a:r>
              <a:rPr lang="en-US" sz="1100" dirty="0" smtClean="0"/>
              <a:t>*****************************</a:t>
            </a:r>
            <a:endParaRPr lang="he-IL" sz="1100" dirty="0"/>
          </a:p>
          <a:p>
            <a:r>
              <a:rPr lang="en-US" sz="1100" dirty="0" smtClean="0"/>
              <a:t>#************   </a:t>
            </a:r>
            <a:r>
              <a:rPr lang="en-US" sz="1100" dirty="0"/>
              <a:t>MAJOR RING R_APS flows   **************************</a:t>
            </a:r>
          </a:p>
          <a:p>
            <a:endParaRPr lang="en-US" sz="1100" dirty="0"/>
          </a:p>
          <a:p>
            <a:r>
              <a:rPr lang="en-US" sz="1100" dirty="0"/>
              <a:t>configure		</a:t>
            </a:r>
          </a:p>
          <a:p>
            <a:r>
              <a:rPr lang="en-US" sz="1100" dirty="0"/>
              <a:t>#           Flow Configuration</a:t>
            </a:r>
          </a:p>
          <a:p>
            <a:r>
              <a:rPr lang="en-US" sz="1100" dirty="0" smtClean="0"/>
              <a:t>flows</a:t>
            </a:r>
            <a:r>
              <a:rPr lang="en-US" sz="1100" dirty="0"/>
              <a:t>	</a:t>
            </a:r>
          </a:p>
          <a:p>
            <a:r>
              <a:rPr lang="en-US" sz="1100" dirty="0"/>
              <a:t>            flow </a:t>
            </a:r>
            <a:r>
              <a:rPr lang="en-US" sz="1100" dirty="0" smtClean="0"/>
              <a:t>“</a:t>
            </a:r>
            <a:r>
              <a:rPr lang="en-US" sz="1100" b="1" dirty="0" smtClean="0"/>
              <a:t>lag1_svi1_v777</a:t>
            </a:r>
            <a:r>
              <a:rPr lang="en-US" sz="1100" dirty="0"/>
              <a:t>" </a:t>
            </a:r>
          </a:p>
          <a:p>
            <a:r>
              <a:rPr lang="en-US" sz="1100" dirty="0"/>
              <a:t>                classifier "v_raps_777" </a:t>
            </a:r>
          </a:p>
          <a:p>
            <a:r>
              <a:rPr lang="en-US" sz="1100" dirty="0"/>
              <a:t>                ingress-color green </a:t>
            </a:r>
          </a:p>
          <a:p>
            <a:r>
              <a:rPr lang="en-US" sz="1100" dirty="0"/>
              <a:t>                cos-mapping fixed 0 </a:t>
            </a:r>
          </a:p>
          <a:p>
            <a:r>
              <a:rPr lang="en-US" sz="1100" dirty="0"/>
              <a:t>                no policer </a:t>
            </a:r>
          </a:p>
          <a:p>
            <a:r>
              <a:rPr lang="en-US" sz="1100" dirty="0"/>
              <a:t>                mark all </a:t>
            </a:r>
          </a:p>
          <a:p>
            <a:r>
              <a:rPr lang="en-US" sz="1100" dirty="0"/>
              <a:t>                    no marking-profile </a:t>
            </a:r>
          </a:p>
          <a:p>
            <a:r>
              <a:rPr lang="en-US" sz="1100" dirty="0"/>
              <a:t>                    no inner-marking-profile </a:t>
            </a:r>
          </a:p>
          <a:p>
            <a:r>
              <a:rPr lang="en-US" sz="1100" dirty="0"/>
              <a:t>                exit</a:t>
            </a:r>
          </a:p>
          <a:p>
            <a:r>
              <a:rPr lang="en-US" sz="1100" dirty="0"/>
              <a:t>                no </a:t>
            </a:r>
            <a:r>
              <a:rPr lang="en-US" sz="1100" dirty="0" err="1"/>
              <a:t>vlan</a:t>
            </a:r>
            <a:r>
              <a:rPr lang="en-US" sz="1100" dirty="0"/>
              <a:t>-tag </a:t>
            </a:r>
          </a:p>
          <a:p>
            <a:r>
              <a:rPr lang="en-US" sz="1100" dirty="0"/>
              <a:t>                no l2cp </a:t>
            </a:r>
          </a:p>
          <a:p>
            <a:r>
              <a:rPr lang="en-US" sz="1100" dirty="0"/>
              <a:t>                ingress-port </a:t>
            </a:r>
            <a:r>
              <a:rPr lang="en-US" sz="1100" dirty="0" smtClean="0"/>
              <a:t>lag 1</a:t>
            </a:r>
            <a:endParaRPr lang="en-US" sz="1100" dirty="0"/>
          </a:p>
          <a:p>
            <a:r>
              <a:rPr lang="en-US" sz="1100" dirty="0"/>
              <a:t>                egress-port </a:t>
            </a:r>
            <a:r>
              <a:rPr lang="en-US" sz="1100" dirty="0" err="1"/>
              <a:t>svi</a:t>
            </a:r>
            <a:r>
              <a:rPr lang="en-US" sz="1100" dirty="0"/>
              <a:t> 1 </a:t>
            </a:r>
          </a:p>
          <a:p>
            <a:r>
              <a:rPr lang="en-US" sz="1100" dirty="0"/>
              <a:t>                pm-enable </a:t>
            </a:r>
          </a:p>
          <a:p>
            <a:r>
              <a:rPr lang="en-US" sz="1100" dirty="0"/>
              <a:t>                no shutdown </a:t>
            </a:r>
          </a:p>
          <a:p>
            <a:r>
              <a:rPr lang="en-US" sz="1100" dirty="0"/>
              <a:t>            exit</a:t>
            </a:r>
          </a:p>
          <a:p>
            <a:r>
              <a:rPr lang="en-US" sz="1100" dirty="0"/>
              <a:t>           </a:t>
            </a:r>
            <a:r>
              <a:rPr lang="en-US" sz="1100" dirty="0" smtClean="0"/>
              <a:t>flow </a:t>
            </a:r>
            <a:r>
              <a:rPr lang="en-US" sz="1100" dirty="0"/>
              <a:t>"</a:t>
            </a:r>
            <a:r>
              <a:rPr lang="en-US" sz="1100" b="1" dirty="0" smtClean="0"/>
              <a:t>svi1_lag1_v777</a:t>
            </a:r>
            <a:r>
              <a:rPr lang="en-US" sz="1100" dirty="0"/>
              <a:t>" </a:t>
            </a:r>
          </a:p>
          <a:p>
            <a:r>
              <a:rPr lang="en-US" sz="1100" dirty="0"/>
              <a:t>                classifier "v_raps_777" </a:t>
            </a:r>
          </a:p>
          <a:p>
            <a:r>
              <a:rPr lang="en-US" sz="1100" dirty="0"/>
              <a:t>                ingress-color green </a:t>
            </a:r>
          </a:p>
          <a:p>
            <a:r>
              <a:rPr lang="en-US" sz="1100" dirty="0"/>
              <a:t>                cos-mapping fixed 0 </a:t>
            </a:r>
          </a:p>
          <a:p>
            <a:r>
              <a:rPr lang="en-US" sz="1100" dirty="0"/>
              <a:t>                no policer </a:t>
            </a:r>
          </a:p>
          <a:p>
            <a:r>
              <a:rPr lang="en-US" sz="1100" dirty="0"/>
              <a:t>                mark all </a:t>
            </a:r>
          </a:p>
          <a:p>
            <a:r>
              <a:rPr lang="en-US" sz="1100" dirty="0"/>
              <a:t>                    no marking-profile </a:t>
            </a:r>
          </a:p>
          <a:p>
            <a:r>
              <a:rPr lang="en-US" sz="1100" dirty="0"/>
              <a:t>                    no inner-marking-profile </a:t>
            </a:r>
          </a:p>
          <a:p>
            <a:r>
              <a:rPr lang="en-US" sz="1100" dirty="0"/>
              <a:t>                exit</a:t>
            </a:r>
          </a:p>
          <a:p>
            <a:r>
              <a:rPr lang="en-US" sz="1100" dirty="0"/>
              <a:t>                no </a:t>
            </a:r>
            <a:r>
              <a:rPr lang="en-US" sz="1100" dirty="0" err="1"/>
              <a:t>vlan</a:t>
            </a:r>
            <a:r>
              <a:rPr lang="en-US" sz="1100" dirty="0"/>
              <a:t>-tag </a:t>
            </a:r>
          </a:p>
          <a:p>
            <a:r>
              <a:rPr lang="en-US" sz="1100" dirty="0"/>
              <a:t>                no l2cp </a:t>
            </a:r>
          </a:p>
          <a:p>
            <a:r>
              <a:rPr lang="en-US" sz="1100" dirty="0"/>
              <a:t>                ingress-port </a:t>
            </a:r>
            <a:r>
              <a:rPr lang="en-US" sz="1100" dirty="0" err="1"/>
              <a:t>svi</a:t>
            </a:r>
            <a:r>
              <a:rPr lang="en-US" sz="1100" dirty="0"/>
              <a:t> 1 </a:t>
            </a:r>
          </a:p>
          <a:p>
            <a:r>
              <a:rPr lang="en-US" sz="1100" dirty="0"/>
              <a:t>                egress-port </a:t>
            </a:r>
            <a:r>
              <a:rPr lang="en-US" sz="1100" dirty="0" smtClean="0"/>
              <a:t>lag 1 </a:t>
            </a:r>
            <a:r>
              <a:rPr lang="en-US" sz="1100" dirty="0"/>
              <a:t>queue-map-profile "</a:t>
            </a:r>
            <a:r>
              <a:rPr lang="en-US" sz="1100" dirty="0" err="1"/>
              <a:t>QueueMapDefaultProfile</a:t>
            </a:r>
            <a:r>
              <a:rPr lang="en-US" sz="1100" dirty="0"/>
              <a:t>" block 0/1 </a:t>
            </a:r>
          </a:p>
          <a:p>
            <a:r>
              <a:rPr lang="en-US" sz="1100" dirty="0"/>
              <a:t>                pm-enable </a:t>
            </a:r>
          </a:p>
          <a:p>
            <a:r>
              <a:rPr lang="en-US" sz="1100" dirty="0"/>
              <a:t>                no shutdown </a:t>
            </a:r>
          </a:p>
          <a:p>
            <a:r>
              <a:rPr lang="en-US" sz="1100" dirty="0"/>
              <a:t>            </a:t>
            </a:r>
            <a:r>
              <a:rPr lang="en-US" sz="1100" dirty="0" smtClean="0"/>
              <a:t>exit</a:t>
            </a:r>
            <a:endParaRPr lang="en-US" sz="1100" dirty="0"/>
          </a:p>
        </p:txBody>
      </p:sp>
      <p:sp>
        <p:nvSpPr>
          <p:cNvPr id="8" name="Rounded Rectangle 7"/>
          <p:cNvSpPr/>
          <p:nvPr/>
        </p:nvSpPr>
        <p:spPr bwMode="auto">
          <a:xfrm>
            <a:off x="3857217" y="1250361"/>
            <a:ext cx="4712130" cy="4269047"/>
          </a:xfrm>
          <a:prstGeom prst="round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Oval 8"/>
          <p:cNvSpPr/>
          <p:nvPr/>
        </p:nvSpPr>
        <p:spPr bwMode="auto">
          <a:xfrm>
            <a:off x="5491323" y="3117906"/>
            <a:ext cx="1329574" cy="1118232"/>
          </a:xfrm>
          <a:prstGeom prst="ellipse">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 name="TextBox 112"/>
          <p:cNvSpPr txBox="1">
            <a:spLocks noChangeArrowheads="1"/>
          </p:cNvSpPr>
          <p:nvPr/>
        </p:nvSpPr>
        <p:spPr bwMode="auto">
          <a:xfrm>
            <a:off x="5762907" y="3433433"/>
            <a:ext cx="949325" cy="307777"/>
          </a:xfrm>
          <a:prstGeom prst="rect">
            <a:avLst/>
          </a:prstGeom>
          <a:noFill/>
          <a:ln w="9525">
            <a:noFill/>
            <a:miter lim="800000"/>
            <a:headEnd/>
            <a:tailEnd/>
          </a:ln>
        </p:spPr>
        <p:txBody>
          <a:bodyPr>
            <a:spAutoFit/>
          </a:bodyPr>
          <a:lstStyle/>
          <a:p>
            <a:r>
              <a:rPr lang="en-US" sz="1400" dirty="0" smtClean="0"/>
              <a:t>Bridge 1</a:t>
            </a:r>
            <a:endParaRPr lang="en-US" sz="1400" dirty="0"/>
          </a:p>
        </p:txBody>
      </p:sp>
      <p:sp>
        <p:nvSpPr>
          <p:cNvPr id="11" name="Flowchart: Direct Access Storage 10"/>
          <p:cNvSpPr/>
          <p:nvPr/>
        </p:nvSpPr>
        <p:spPr bwMode="auto">
          <a:xfrm rot="13510460">
            <a:off x="5446663" y="3050898"/>
            <a:ext cx="398880" cy="256977"/>
          </a:xfrm>
          <a:prstGeom prst="flowChartMagneticDrum">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 name="Flowchart: Direct Access Storage 11"/>
          <p:cNvSpPr/>
          <p:nvPr/>
        </p:nvSpPr>
        <p:spPr bwMode="auto">
          <a:xfrm rot="1983152">
            <a:off x="6649623" y="3923668"/>
            <a:ext cx="445976" cy="242638"/>
          </a:xfrm>
          <a:prstGeom prst="flowChartMagneticDrum">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3" name="Flowchart: Direct Access Storage 12"/>
          <p:cNvSpPr/>
          <p:nvPr/>
        </p:nvSpPr>
        <p:spPr bwMode="auto">
          <a:xfrm rot="19282664">
            <a:off x="6494233" y="3161868"/>
            <a:ext cx="410114" cy="256977"/>
          </a:xfrm>
          <a:prstGeom prst="flowChartMagneticDrum">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4" name="Flowchart: Direct Access Storage 13"/>
          <p:cNvSpPr/>
          <p:nvPr/>
        </p:nvSpPr>
        <p:spPr bwMode="auto">
          <a:xfrm rot="5660510">
            <a:off x="6180419" y="2253921"/>
            <a:ext cx="246063" cy="471488"/>
          </a:xfrm>
          <a:prstGeom prst="flowChartMagneticDrum">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5" name="Flowchart: Direct Access Storage 14"/>
          <p:cNvSpPr/>
          <p:nvPr/>
        </p:nvSpPr>
        <p:spPr bwMode="auto">
          <a:xfrm rot="16648941">
            <a:off x="6056072" y="2980966"/>
            <a:ext cx="348806" cy="318546"/>
          </a:xfrm>
          <a:prstGeom prst="flowChartMagneticDrum">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16" name="Group 140"/>
          <p:cNvGrpSpPr>
            <a:grpSpLocks/>
          </p:cNvGrpSpPr>
          <p:nvPr/>
        </p:nvGrpSpPr>
        <p:grpSpPr bwMode="auto">
          <a:xfrm>
            <a:off x="8176919" y="4268292"/>
            <a:ext cx="908436" cy="493712"/>
            <a:chOff x="919925" y="1879600"/>
            <a:chExt cx="896175" cy="609600"/>
          </a:xfrm>
        </p:grpSpPr>
        <p:sp>
          <p:nvSpPr>
            <p:cNvPr id="17" name="Rounded Rectangle 16"/>
            <p:cNvSpPr/>
            <p:nvPr/>
          </p:nvSpPr>
          <p:spPr>
            <a:xfrm>
              <a:off x="919925" y="1917700"/>
              <a:ext cx="756476" cy="571500"/>
            </a:xfrm>
            <a:prstGeom prst="roundRect">
              <a:avLst/>
            </a:prstGeom>
            <a:gradFill flip="none" rotWithShape="1">
              <a:gsLst>
                <a:gs pos="0">
                  <a:srgbClr val="FF66FF">
                    <a:tint val="66000"/>
                    <a:satMod val="160000"/>
                  </a:srgbClr>
                </a:gs>
                <a:gs pos="50000">
                  <a:srgbClr val="FF66FF">
                    <a:tint val="44500"/>
                    <a:satMod val="160000"/>
                  </a:srgbClr>
                </a:gs>
                <a:gs pos="100000">
                  <a:srgbClr val="FF66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TextBox 139"/>
            <p:cNvSpPr txBox="1">
              <a:spLocks noChangeArrowheads="1"/>
            </p:cNvSpPr>
            <p:nvPr/>
          </p:nvSpPr>
          <p:spPr bwMode="auto">
            <a:xfrm>
              <a:off x="939800" y="1879600"/>
              <a:ext cx="876300" cy="513027"/>
            </a:xfrm>
            <a:prstGeom prst="rect">
              <a:avLst/>
            </a:prstGeom>
            <a:noFill/>
            <a:ln w="9525">
              <a:noFill/>
              <a:miter lim="800000"/>
              <a:headEnd/>
              <a:tailEnd/>
            </a:ln>
          </p:spPr>
          <p:txBody>
            <a:bodyPr>
              <a:spAutoFit/>
            </a:bodyPr>
            <a:lstStyle/>
            <a:p>
              <a:r>
                <a:rPr lang="en-US" sz="1050" dirty="0" smtClean="0"/>
                <a:t>Network Main a/3</a:t>
              </a:r>
              <a:endParaRPr lang="en-US" sz="1050" dirty="0"/>
            </a:p>
          </p:txBody>
        </p:sp>
      </p:grpSp>
      <p:sp>
        <p:nvSpPr>
          <p:cNvPr id="19" name="Flowchart: Direct Access Storage 18"/>
          <p:cNvSpPr/>
          <p:nvPr/>
        </p:nvSpPr>
        <p:spPr bwMode="auto">
          <a:xfrm rot="229913">
            <a:off x="7267518" y="4133563"/>
            <a:ext cx="428364" cy="471487"/>
          </a:xfrm>
          <a:prstGeom prst="flowChartMagneticDrum">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0" name="TextBox 112"/>
          <p:cNvSpPr txBox="1">
            <a:spLocks noChangeArrowheads="1"/>
          </p:cNvSpPr>
          <p:nvPr/>
        </p:nvSpPr>
        <p:spPr bwMode="auto">
          <a:xfrm>
            <a:off x="7200729" y="4218185"/>
            <a:ext cx="471487" cy="246062"/>
          </a:xfrm>
          <a:prstGeom prst="rect">
            <a:avLst/>
          </a:prstGeom>
          <a:noFill/>
          <a:ln w="9525">
            <a:noFill/>
            <a:miter lim="800000"/>
            <a:headEnd/>
            <a:tailEnd/>
          </a:ln>
        </p:spPr>
        <p:txBody>
          <a:bodyPr>
            <a:spAutoFit/>
          </a:bodyPr>
          <a:lstStyle/>
          <a:p>
            <a:r>
              <a:rPr lang="en-US" sz="1000" b="1" dirty="0" smtClean="0"/>
              <a:t>SVI 2</a:t>
            </a:r>
            <a:endParaRPr lang="en-US" sz="1000" b="1" dirty="0"/>
          </a:p>
        </p:txBody>
      </p:sp>
      <p:sp>
        <p:nvSpPr>
          <p:cNvPr id="21" name="Flowchart: Direct Access Storage 20"/>
          <p:cNvSpPr/>
          <p:nvPr/>
        </p:nvSpPr>
        <p:spPr bwMode="auto">
          <a:xfrm rot="5660510">
            <a:off x="6116919" y="2723821"/>
            <a:ext cx="246063" cy="471488"/>
          </a:xfrm>
          <a:prstGeom prst="flowChartMagneticDrum">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2" name="TextBox 112"/>
          <p:cNvSpPr txBox="1">
            <a:spLocks noChangeArrowheads="1"/>
          </p:cNvSpPr>
          <p:nvPr/>
        </p:nvSpPr>
        <p:spPr bwMode="auto">
          <a:xfrm>
            <a:off x="6043895" y="2349199"/>
            <a:ext cx="534987" cy="246221"/>
          </a:xfrm>
          <a:prstGeom prst="rect">
            <a:avLst/>
          </a:prstGeom>
          <a:noFill/>
          <a:ln w="9525">
            <a:noFill/>
            <a:miter lim="800000"/>
            <a:headEnd/>
            <a:tailEnd/>
          </a:ln>
        </p:spPr>
        <p:txBody>
          <a:bodyPr wrap="square">
            <a:spAutoFit/>
          </a:bodyPr>
          <a:lstStyle/>
          <a:p>
            <a:pPr algn="ctr"/>
            <a:r>
              <a:rPr lang="en-US" sz="1000" b="1" dirty="0" smtClean="0"/>
              <a:t>SVI 99</a:t>
            </a:r>
            <a:endParaRPr lang="en-US" sz="1000" b="1" dirty="0"/>
          </a:p>
        </p:txBody>
      </p:sp>
      <p:sp>
        <p:nvSpPr>
          <p:cNvPr id="25" name="TextBox 112"/>
          <p:cNvSpPr txBox="1">
            <a:spLocks noChangeArrowheads="1"/>
          </p:cNvSpPr>
          <p:nvPr/>
        </p:nvSpPr>
        <p:spPr bwMode="auto">
          <a:xfrm>
            <a:off x="5958877" y="2808899"/>
            <a:ext cx="588732" cy="246221"/>
          </a:xfrm>
          <a:prstGeom prst="rect">
            <a:avLst/>
          </a:prstGeom>
          <a:noFill/>
          <a:ln w="9525">
            <a:noFill/>
            <a:miter lim="800000"/>
            <a:headEnd/>
            <a:tailEnd/>
          </a:ln>
        </p:spPr>
        <p:txBody>
          <a:bodyPr wrap="square">
            <a:spAutoFit/>
          </a:bodyPr>
          <a:lstStyle/>
          <a:p>
            <a:r>
              <a:rPr lang="en-US" sz="1000" b="1" dirty="0" smtClean="0"/>
              <a:t>SVI 100</a:t>
            </a:r>
            <a:endParaRPr lang="en-US" sz="1000" b="1" dirty="0"/>
          </a:p>
        </p:txBody>
      </p:sp>
      <p:sp>
        <p:nvSpPr>
          <p:cNvPr id="26" name="Flowchart: Direct Access Storage 25"/>
          <p:cNvSpPr/>
          <p:nvPr/>
        </p:nvSpPr>
        <p:spPr bwMode="auto">
          <a:xfrm rot="1725542">
            <a:off x="4881684" y="2543269"/>
            <a:ext cx="482551" cy="471487"/>
          </a:xfrm>
          <a:prstGeom prst="flowChartMagneticDrum">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7" name="TextBox 112"/>
          <p:cNvSpPr txBox="1">
            <a:spLocks noChangeArrowheads="1"/>
          </p:cNvSpPr>
          <p:nvPr/>
        </p:nvSpPr>
        <p:spPr bwMode="auto">
          <a:xfrm rot="1396618">
            <a:off x="4872099" y="2599830"/>
            <a:ext cx="471487" cy="246062"/>
          </a:xfrm>
          <a:prstGeom prst="rect">
            <a:avLst/>
          </a:prstGeom>
          <a:noFill/>
          <a:ln w="9525">
            <a:noFill/>
            <a:miter lim="800000"/>
            <a:headEnd/>
            <a:tailEnd/>
          </a:ln>
        </p:spPr>
        <p:txBody>
          <a:bodyPr>
            <a:spAutoFit/>
          </a:bodyPr>
          <a:lstStyle/>
          <a:p>
            <a:r>
              <a:rPr lang="en-US" sz="1000" b="1" dirty="0" smtClean="0"/>
              <a:t>SVI 3</a:t>
            </a:r>
            <a:endParaRPr lang="en-US" sz="1000" b="1" dirty="0"/>
          </a:p>
        </p:txBody>
      </p:sp>
      <p:sp>
        <p:nvSpPr>
          <p:cNvPr id="28" name="Flowchart: Direct Access Storage 27"/>
          <p:cNvSpPr/>
          <p:nvPr/>
        </p:nvSpPr>
        <p:spPr bwMode="auto">
          <a:xfrm rot="19949007">
            <a:off x="7057332" y="2632700"/>
            <a:ext cx="467502" cy="471487"/>
          </a:xfrm>
          <a:prstGeom prst="flowChartMagneticDrum">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9" name="TextBox 112"/>
          <p:cNvSpPr txBox="1">
            <a:spLocks noChangeArrowheads="1"/>
          </p:cNvSpPr>
          <p:nvPr/>
        </p:nvSpPr>
        <p:spPr bwMode="auto">
          <a:xfrm rot="19619435">
            <a:off x="7002101" y="2754151"/>
            <a:ext cx="471487" cy="247503"/>
          </a:xfrm>
          <a:prstGeom prst="rect">
            <a:avLst/>
          </a:prstGeom>
          <a:noFill/>
          <a:ln w="9525">
            <a:noFill/>
            <a:miter lim="800000"/>
            <a:headEnd/>
            <a:tailEnd/>
          </a:ln>
        </p:spPr>
        <p:txBody>
          <a:bodyPr wrap="square">
            <a:spAutoFit/>
          </a:bodyPr>
          <a:lstStyle/>
          <a:p>
            <a:r>
              <a:rPr lang="en-US" sz="1000" b="1" dirty="0" smtClean="0"/>
              <a:t>SVI 1</a:t>
            </a:r>
            <a:endParaRPr lang="en-US" sz="1000" b="1" dirty="0"/>
          </a:p>
        </p:txBody>
      </p:sp>
      <p:sp>
        <p:nvSpPr>
          <p:cNvPr id="30" name="TextBox 112"/>
          <p:cNvSpPr txBox="1">
            <a:spLocks noChangeArrowheads="1"/>
          </p:cNvSpPr>
          <p:nvPr/>
        </p:nvSpPr>
        <p:spPr bwMode="auto">
          <a:xfrm rot="1876705">
            <a:off x="6596345" y="3911271"/>
            <a:ext cx="471487" cy="246062"/>
          </a:xfrm>
          <a:prstGeom prst="rect">
            <a:avLst/>
          </a:prstGeom>
          <a:noFill/>
          <a:ln w="9525">
            <a:noFill/>
            <a:miter lim="800000"/>
            <a:headEnd/>
            <a:tailEnd/>
          </a:ln>
        </p:spPr>
        <p:txBody>
          <a:bodyPr>
            <a:spAutoFit/>
          </a:bodyPr>
          <a:lstStyle/>
          <a:p>
            <a:r>
              <a:rPr lang="en-US" sz="1000" b="1" dirty="0" smtClean="0"/>
              <a:t>BP </a:t>
            </a:r>
            <a:r>
              <a:rPr lang="en-US" sz="1000" b="1" dirty="0"/>
              <a:t>2</a:t>
            </a:r>
          </a:p>
        </p:txBody>
      </p:sp>
      <p:sp>
        <p:nvSpPr>
          <p:cNvPr id="31" name="TextBox 112"/>
          <p:cNvSpPr txBox="1">
            <a:spLocks noChangeArrowheads="1"/>
          </p:cNvSpPr>
          <p:nvPr/>
        </p:nvSpPr>
        <p:spPr bwMode="auto">
          <a:xfrm>
            <a:off x="5462704" y="3098250"/>
            <a:ext cx="471487" cy="246062"/>
          </a:xfrm>
          <a:prstGeom prst="rect">
            <a:avLst/>
          </a:prstGeom>
          <a:noFill/>
          <a:ln w="9525">
            <a:noFill/>
            <a:miter lim="800000"/>
            <a:headEnd/>
            <a:tailEnd/>
          </a:ln>
        </p:spPr>
        <p:txBody>
          <a:bodyPr>
            <a:spAutoFit/>
          </a:bodyPr>
          <a:lstStyle/>
          <a:p>
            <a:r>
              <a:rPr lang="en-US" sz="1000" b="1" dirty="0" smtClean="0"/>
              <a:t>BP 3</a:t>
            </a:r>
            <a:endParaRPr lang="en-US" sz="1000" b="1" dirty="0"/>
          </a:p>
        </p:txBody>
      </p:sp>
      <p:sp>
        <p:nvSpPr>
          <p:cNvPr id="33" name="TextBox 112"/>
          <p:cNvSpPr txBox="1">
            <a:spLocks noChangeArrowheads="1"/>
          </p:cNvSpPr>
          <p:nvPr/>
        </p:nvSpPr>
        <p:spPr bwMode="auto">
          <a:xfrm>
            <a:off x="6473540" y="3206178"/>
            <a:ext cx="471487" cy="246062"/>
          </a:xfrm>
          <a:prstGeom prst="rect">
            <a:avLst/>
          </a:prstGeom>
          <a:noFill/>
          <a:ln w="9525">
            <a:noFill/>
            <a:miter lim="800000"/>
            <a:headEnd/>
            <a:tailEnd/>
          </a:ln>
        </p:spPr>
        <p:txBody>
          <a:bodyPr>
            <a:spAutoFit/>
          </a:bodyPr>
          <a:lstStyle/>
          <a:p>
            <a:r>
              <a:rPr lang="en-US" sz="1000" b="1" dirty="0" smtClean="0"/>
              <a:t>BP1</a:t>
            </a:r>
            <a:endParaRPr lang="en-US" sz="1000" b="1" dirty="0"/>
          </a:p>
        </p:txBody>
      </p:sp>
      <p:sp>
        <p:nvSpPr>
          <p:cNvPr id="34" name="TextBox 112"/>
          <p:cNvSpPr txBox="1">
            <a:spLocks noChangeArrowheads="1"/>
          </p:cNvSpPr>
          <p:nvPr/>
        </p:nvSpPr>
        <p:spPr bwMode="auto">
          <a:xfrm>
            <a:off x="5948839" y="3067655"/>
            <a:ext cx="614669" cy="246221"/>
          </a:xfrm>
          <a:prstGeom prst="rect">
            <a:avLst/>
          </a:prstGeom>
          <a:noFill/>
          <a:ln w="9525">
            <a:noFill/>
            <a:miter lim="800000"/>
            <a:headEnd/>
            <a:tailEnd/>
          </a:ln>
        </p:spPr>
        <p:txBody>
          <a:bodyPr wrap="square">
            <a:spAutoFit/>
          </a:bodyPr>
          <a:lstStyle/>
          <a:p>
            <a:r>
              <a:rPr lang="en-US" sz="1000" b="1" dirty="0" smtClean="0"/>
              <a:t>BP 100</a:t>
            </a:r>
            <a:endParaRPr lang="en-US" sz="1000" b="1" dirty="0"/>
          </a:p>
        </p:txBody>
      </p:sp>
      <p:grpSp>
        <p:nvGrpSpPr>
          <p:cNvPr id="35" name="Group 140"/>
          <p:cNvGrpSpPr>
            <a:grpSpLocks/>
          </p:cNvGrpSpPr>
          <p:nvPr/>
        </p:nvGrpSpPr>
        <p:grpSpPr bwMode="auto">
          <a:xfrm>
            <a:off x="8130045" y="2218843"/>
            <a:ext cx="908436" cy="493712"/>
            <a:chOff x="919925" y="1879600"/>
            <a:chExt cx="896175" cy="609600"/>
          </a:xfrm>
        </p:grpSpPr>
        <p:sp>
          <p:nvSpPr>
            <p:cNvPr id="36" name="Rounded Rectangle 35"/>
            <p:cNvSpPr/>
            <p:nvPr/>
          </p:nvSpPr>
          <p:spPr>
            <a:xfrm>
              <a:off x="919925" y="1917700"/>
              <a:ext cx="756476" cy="571500"/>
            </a:xfrm>
            <a:prstGeom prst="roundRect">
              <a:avLst/>
            </a:prstGeom>
            <a:gradFill flip="none" rotWithShape="1">
              <a:gsLst>
                <a:gs pos="0">
                  <a:srgbClr val="FF66FF">
                    <a:tint val="66000"/>
                    <a:satMod val="160000"/>
                  </a:srgbClr>
                </a:gs>
                <a:gs pos="50000">
                  <a:srgbClr val="FF66FF">
                    <a:tint val="44500"/>
                    <a:satMod val="160000"/>
                  </a:srgbClr>
                </a:gs>
                <a:gs pos="100000">
                  <a:srgbClr val="FF66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7" name="TextBox 139"/>
            <p:cNvSpPr txBox="1">
              <a:spLocks noChangeArrowheads="1"/>
            </p:cNvSpPr>
            <p:nvPr/>
          </p:nvSpPr>
          <p:spPr bwMode="auto">
            <a:xfrm>
              <a:off x="939800" y="1879600"/>
              <a:ext cx="876300" cy="513027"/>
            </a:xfrm>
            <a:prstGeom prst="rect">
              <a:avLst/>
            </a:prstGeom>
            <a:noFill/>
            <a:ln w="9525">
              <a:noFill/>
              <a:miter lim="800000"/>
              <a:headEnd/>
              <a:tailEnd/>
            </a:ln>
          </p:spPr>
          <p:txBody>
            <a:bodyPr>
              <a:spAutoFit/>
            </a:bodyPr>
            <a:lstStyle/>
            <a:p>
              <a:endParaRPr lang="en-US" sz="1050" dirty="0" smtClean="0"/>
            </a:p>
            <a:p>
              <a:r>
                <a:rPr lang="en-US" sz="1050" dirty="0" smtClean="0"/>
                <a:t>LAG 1</a:t>
              </a:r>
            </a:p>
          </p:txBody>
        </p:sp>
      </p:grpSp>
      <p:cxnSp>
        <p:nvCxnSpPr>
          <p:cNvPr id="38" name="Straight Arrow Connector 37"/>
          <p:cNvCxnSpPr/>
          <p:nvPr/>
        </p:nvCxnSpPr>
        <p:spPr bwMode="auto">
          <a:xfrm>
            <a:off x="6973200" y="4165785"/>
            <a:ext cx="310621" cy="156482"/>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bwMode="auto">
          <a:xfrm>
            <a:off x="5219761" y="2822039"/>
            <a:ext cx="317500" cy="228600"/>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bwMode="auto">
          <a:xfrm flipV="1">
            <a:off x="6798632" y="2994795"/>
            <a:ext cx="315615" cy="207954"/>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1" name="Text Box 660"/>
          <p:cNvSpPr txBox="1">
            <a:spLocks noChangeArrowheads="1"/>
          </p:cNvSpPr>
          <p:nvPr/>
        </p:nvSpPr>
        <p:spPr bwMode="auto">
          <a:xfrm rot="16200000">
            <a:off x="7696738" y="2388443"/>
            <a:ext cx="640744" cy="195838"/>
          </a:xfrm>
          <a:prstGeom prst="trapezoid">
            <a:avLst/>
          </a:prstGeom>
          <a:solidFill>
            <a:srgbClr val="FF9900"/>
          </a:solidFill>
          <a:ln w="19050" algn="ctr">
            <a:solidFill>
              <a:schemeClr val="tx1"/>
            </a:solidFill>
            <a:miter lim="800000"/>
            <a:headEnd/>
            <a:tailEnd/>
          </a:ln>
          <a:effectLst/>
        </p:spPr>
        <p:txBody>
          <a:bodyPr lIns="0" rIns="0" anchor="ctr">
            <a:noAutofit/>
          </a:bodyPr>
          <a:lstStyle/>
          <a:p>
            <a:pPr algn="ctr">
              <a:spcBef>
                <a:spcPct val="50000"/>
              </a:spcBef>
            </a:pPr>
            <a:r>
              <a:rPr lang="en-US" sz="1400" b="1" dirty="0" smtClean="0">
                <a:latin typeface="Arial Narrow" pitchFamily="34" charset="0"/>
              </a:rPr>
              <a:t>v777</a:t>
            </a:r>
            <a:endParaRPr lang="en-US" sz="1400" b="1" dirty="0">
              <a:latin typeface="Arial Narrow" pitchFamily="34" charset="0"/>
            </a:endParaRPr>
          </a:p>
        </p:txBody>
      </p:sp>
      <p:cxnSp>
        <p:nvCxnSpPr>
          <p:cNvPr id="42" name="Straight Arrow Connector 41"/>
          <p:cNvCxnSpPr/>
          <p:nvPr/>
        </p:nvCxnSpPr>
        <p:spPr>
          <a:xfrm flipV="1">
            <a:off x="7283821" y="2370684"/>
            <a:ext cx="620354" cy="32430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a:off x="7404973" y="2642811"/>
            <a:ext cx="510941" cy="25523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6" name="Rectangle 45"/>
          <p:cNvSpPr/>
          <p:nvPr/>
        </p:nvSpPr>
        <p:spPr>
          <a:xfrm rot="20061304">
            <a:off x="6903796" y="2212696"/>
            <a:ext cx="1261884" cy="246221"/>
          </a:xfrm>
          <a:prstGeom prst="rect">
            <a:avLst/>
          </a:prstGeom>
        </p:spPr>
        <p:txBody>
          <a:bodyPr wrap="none">
            <a:spAutoFit/>
          </a:bodyPr>
          <a:lstStyle/>
          <a:p>
            <a:r>
              <a:rPr lang="en-US" sz="1000" b="1" i="1" dirty="0" smtClean="0">
                <a:solidFill>
                  <a:srgbClr val="0000FF"/>
                </a:solidFill>
                <a:latin typeface="Courier New"/>
              </a:rPr>
              <a:t>svi1_lag1_v777</a:t>
            </a:r>
            <a:endParaRPr lang="en-US" sz="1000" b="1" i="1" dirty="0">
              <a:solidFill>
                <a:srgbClr val="0000FF"/>
              </a:solidFill>
              <a:latin typeface="Courier New"/>
            </a:endParaRPr>
          </a:p>
        </p:txBody>
      </p:sp>
      <p:sp>
        <p:nvSpPr>
          <p:cNvPr id="47" name="Rectangle 46"/>
          <p:cNvSpPr/>
          <p:nvPr/>
        </p:nvSpPr>
        <p:spPr>
          <a:xfrm rot="20061304">
            <a:off x="7210855" y="2870451"/>
            <a:ext cx="1261884" cy="246221"/>
          </a:xfrm>
          <a:prstGeom prst="rect">
            <a:avLst/>
          </a:prstGeom>
        </p:spPr>
        <p:txBody>
          <a:bodyPr wrap="none">
            <a:spAutoFit/>
          </a:bodyPr>
          <a:lstStyle/>
          <a:p>
            <a:r>
              <a:rPr lang="en-US" sz="1000" b="1" i="1" dirty="0" smtClean="0">
                <a:solidFill>
                  <a:srgbClr val="0000FF"/>
                </a:solidFill>
                <a:latin typeface="Courier New"/>
              </a:rPr>
              <a:t>lag1_svi1_v777</a:t>
            </a:r>
            <a:endParaRPr lang="en-US" sz="1000" b="1" i="1" dirty="0">
              <a:solidFill>
                <a:srgbClr val="0000FF"/>
              </a:solidFill>
              <a:latin typeface="Courier New"/>
            </a:endParaRPr>
          </a:p>
        </p:txBody>
      </p:sp>
    </p:spTree>
    <p:extLst>
      <p:ext uri="{BB962C8B-B14F-4D97-AF65-F5344CB8AC3E}">
        <p14:creationId xmlns:p14="http://schemas.microsoft.com/office/powerpoint/2010/main" xmlns="" val="785290049"/>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ETX-5 Pre-Configuration</a:t>
            </a:r>
            <a:endParaRPr lang="en-US" dirty="0"/>
          </a:p>
        </p:txBody>
      </p:sp>
      <p:sp>
        <p:nvSpPr>
          <p:cNvPr id="7" name="Rectangle 6"/>
          <p:cNvSpPr/>
          <p:nvPr/>
        </p:nvSpPr>
        <p:spPr>
          <a:xfrm>
            <a:off x="0" y="164361"/>
            <a:ext cx="5791916" cy="6355586"/>
          </a:xfrm>
          <a:prstGeom prst="rect">
            <a:avLst/>
          </a:prstGeom>
          <a:solidFill>
            <a:schemeClr val="bg1">
              <a:lumMod val="85000"/>
            </a:schemeClr>
          </a:solidFill>
        </p:spPr>
        <p:txBody>
          <a:bodyPr wrap="square">
            <a:spAutoFit/>
          </a:bodyPr>
          <a:lstStyle/>
          <a:p>
            <a:r>
              <a:rPr lang="en-US" sz="1100" dirty="0"/>
              <a:t>#********ETX-5300*********</a:t>
            </a:r>
            <a:endParaRPr lang="he-IL" sz="1100" dirty="0"/>
          </a:p>
          <a:p>
            <a:r>
              <a:rPr lang="en-US" sz="1100" dirty="0" smtClean="0"/>
              <a:t>#************   </a:t>
            </a:r>
            <a:r>
              <a:rPr lang="en-US" sz="1100" dirty="0"/>
              <a:t>MAJOR RING R_APS flows   **************************</a:t>
            </a:r>
          </a:p>
          <a:p>
            <a:endParaRPr lang="en-US" sz="1100" dirty="0"/>
          </a:p>
          <a:p>
            <a:endParaRPr lang="en-US" sz="1100" dirty="0" smtClean="0"/>
          </a:p>
          <a:p>
            <a:r>
              <a:rPr lang="en-US" sz="1100" dirty="0" smtClean="0"/>
              <a:t>flow </a:t>
            </a:r>
            <a:r>
              <a:rPr lang="en-US" sz="1100" dirty="0"/>
              <a:t>"</a:t>
            </a:r>
            <a:r>
              <a:rPr lang="en-US" sz="1100" b="1" dirty="0" smtClean="0"/>
              <a:t>a3_svi2_v777</a:t>
            </a:r>
            <a:r>
              <a:rPr lang="en-US" sz="1100" dirty="0"/>
              <a:t>" </a:t>
            </a:r>
          </a:p>
          <a:p>
            <a:r>
              <a:rPr lang="en-US" sz="1100" dirty="0"/>
              <a:t>                classifier "v_raps_777" </a:t>
            </a:r>
          </a:p>
          <a:p>
            <a:r>
              <a:rPr lang="en-US" sz="1100" dirty="0"/>
              <a:t>                ingress-color green </a:t>
            </a:r>
          </a:p>
          <a:p>
            <a:r>
              <a:rPr lang="en-US" sz="1100" dirty="0"/>
              <a:t>                cos-mapping fixed 0 </a:t>
            </a:r>
          </a:p>
          <a:p>
            <a:r>
              <a:rPr lang="en-US" sz="1100" dirty="0"/>
              <a:t>                no policer </a:t>
            </a:r>
          </a:p>
          <a:p>
            <a:r>
              <a:rPr lang="en-US" sz="1100" dirty="0"/>
              <a:t>                mark all </a:t>
            </a:r>
          </a:p>
          <a:p>
            <a:r>
              <a:rPr lang="en-US" sz="1100" dirty="0"/>
              <a:t>                    no marking-profile </a:t>
            </a:r>
          </a:p>
          <a:p>
            <a:r>
              <a:rPr lang="en-US" sz="1100" dirty="0"/>
              <a:t>                    no inner-marking-profile </a:t>
            </a:r>
          </a:p>
          <a:p>
            <a:r>
              <a:rPr lang="en-US" sz="1100" dirty="0"/>
              <a:t>                exit</a:t>
            </a:r>
          </a:p>
          <a:p>
            <a:r>
              <a:rPr lang="en-US" sz="1100" dirty="0"/>
              <a:t>                no </a:t>
            </a:r>
            <a:r>
              <a:rPr lang="en-US" sz="1100" dirty="0" err="1"/>
              <a:t>vlan</a:t>
            </a:r>
            <a:r>
              <a:rPr lang="en-US" sz="1100" dirty="0"/>
              <a:t>-tag </a:t>
            </a:r>
          </a:p>
          <a:p>
            <a:r>
              <a:rPr lang="en-US" sz="1100" dirty="0"/>
              <a:t>                no l2cp </a:t>
            </a:r>
          </a:p>
          <a:p>
            <a:r>
              <a:rPr lang="en-US" sz="1100" dirty="0"/>
              <a:t>                ingress-port </a:t>
            </a:r>
            <a:r>
              <a:rPr lang="en-US" sz="1100" dirty="0" err="1"/>
              <a:t>ethernet</a:t>
            </a:r>
            <a:r>
              <a:rPr lang="en-US" sz="1100" dirty="0"/>
              <a:t> </a:t>
            </a:r>
            <a:r>
              <a:rPr lang="en-US" sz="1100" dirty="0" smtClean="0"/>
              <a:t>main-a/3 </a:t>
            </a:r>
            <a:endParaRPr lang="en-US" sz="1100" dirty="0"/>
          </a:p>
          <a:p>
            <a:r>
              <a:rPr lang="en-US" sz="1100" dirty="0"/>
              <a:t>                egress-port </a:t>
            </a:r>
            <a:r>
              <a:rPr lang="en-US" sz="1100" dirty="0" err="1"/>
              <a:t>svi</a:t>
            </a:r>
            <a:r>
              <a:rPr lang="en-US" sz="1100" dirty="0"/>
              <a:t> 2 </a:t>
            </a:r>
          </a:p>
          <a:p>
            <a:r>
              <a:rPr lang="en-US" sz="1100" dirty="0"/>
              <a:t>                pm-enable </a:t>
            </a:r>
          </a:p>
          <a:p>
            <a:r>
              <a:rPr lang="en-US" sz="1100" dirty="0"/>
              <a:t>                no shutdown </a:t>
            </a:r>
            <a:endParaRPr lang="en-US" sz="1100" dirty="0" smtClean="0"/>
          </a:p>
          <a:p>
            <a:r>
              <a:rPr lang="en-US" sz="1100" dirty="0" smtClean="0"/>
              <a:t>exit</a:t>
            </a:r>
          </a:p>
          <a:p>
            <a:endParaRPr lang="en-US" sz="1100" dirty="0"/>
          </a:p>
          <a:p>
            <a:r>
              <a:rPr lang="en-US" sz="1100" dirty="0" smtClean="0"/>
              <a:t>flow </a:t>
            </a:r>
            <a:r>
              <a:rPr lang="en-US" sz="1100" dirty="0"/>
              <a:t>"</a:t>
            </a:r>
            <a:r>
              <a:rPr lang="en-US" sz="1100" b="1" dirty="0" smtClean="0"/>
              <a:t>svi2_a3_v777</a:t>
            </a:r>
            <a:r>
              <a:rPr lang="en-US" sz="1100" dirty="0"/>
              <a:t>" </a:t>
            </a:r>
          </a:p>
          <a:p>
            <a:r>
              <a:rPr lang="en-US" sz="1100" dirty="0"/>
              <a:t>                classifier "v_raps_777" </a:t>
            </a:r>
          </a:p>
          <a:p>
            <a:r>
              <a:rPr lang="en-US" sz="1100" dirty="0"/>
              <a:t>                ingress-color green </a:t>
            </a:r>
          </a:p>
          <a:p>
            <a:r>
              <a:rPr lang="en-US" sz="1100" dirty="0"/>
              <a:t>                cos-mapping fixed 0 </a:t>
            </a:r>
          </a:p>
          <a:p>
            <a:r>
              <a:rPr lang="en-US" sz="1100" dirty="0"/>
              <a:t>                no policer </a:t>
            </a:r>
          </a:p>
          <a:p>
            <a:r>
              <a:rPr lang="en-US" sz="1100" dirty="0"/>
              <a:t>                mark all </a:t>
            </a:r>
          </a:p>
          <a:p>
            <a:r>
              <a:rPr lang="en-US" sz="1100" dirty="0"/>
              <a:t>                    no marking-profile </a:t>
            </a:r>
          </a:p>
          <a:p>
            <a:r>
              <a:rPr lang="en-US" sz="1100" dirty="0"/>
              <a:t>                    no inner-marking-profile </a:t>
            </a:r>
          </a:p>
          <a:p>
            <a:r>
              <a:rPr lang="en-US" sz="1100" dirty="0"/>
              <a:t>                exit</a:t>
            </a:r>
          </a:p>
          <a:p>
            <a:r>
              <a:rPr lang="en-US" sz="1100" dirty="0"/>
              <a:t>                no </a:t>
            </a:r>
            <a:r>
              <a:rPr lang="en-US" sz="1100" dirty="0" err="1"/>
              <a:t>vlan</a:t>
            </a:r>
            <a:r>
              <a:rPr lang="en-US" sz="1100" dirty="0"/>
              <a:t>-tag </a:t>
            </a:r>
          </a:p>
          <a:p>
            <a:r>
              <a:rPr lang="en-US" sz="1100" dirty="0"/>
              <a:t>                no l2cp </a:t>
            </a:r>
          </a:p>
          <a:p>
            <a:r>
              <a:rPr lang="en-US" sz="1100" dirty="0"/>
              <a:t>                ingress-port </a:t>
            </a:r>
            <a:r>
              <a:rPr lang="en-US" sz="1100" dirty="0" err="1"/>
              <a:t>svi</a:t>
            </a:r>
            <a:r>
              <a:rPr lang="en-US" sz="1100" dirty="0"/>
              <a:t> 2</a:t>
            </a:r>
          </a:p>
          <a:p>
            <a:r>
              <a:rPr lang="en-US" sz="1100" dirty="0"/>
              <a:t>                egress-port </a:t>
            </a:r>
            <a:r>
              <a:rPr lang="en-US" sz="1100" dirty="0" err="1"/>
              <a:t>ethernet</a:t>
            </a:r>
            <a:r>
              <a:rPr lang="en-US" sz="1100" dirty="0"/>
              <a:t> </a:t>
            </a:r>
            <a:r>
              <a:rPr lang="en-US" sz="1100" dirty="0" smtClean="0"/>
              <a:t>main-a/3 </a:t>
            </a:r>
            <a:r>
              <a:rPr lang="en-US" sz="1100" dirty="0"/>
              <a:t>queue-map-profile "</a:t>
            </a:r>
            <a:r>
              <a:rPr lang="en-US" sz="1100" dirty="0" err="1"/>
              <a:t>QueueMapDefaultProfile</a:t>
            </a:r>
            <a:r>
              <a:rPr lang="en-US" sz="1100" dirty="0"/>
              <a:t>" block 0/1 </a:t>
            </a:r>
          </a:p>
          <a:p>
            <a:r>
              <a:rPr lang="en-US" sz="1100" dirty="0"/>
              <a:t>                pm-enable </a:t>
            </a:r>
          </a:p>
          <a:p>
            <a:r>
              <a:rPr lang="en-US" sz="1100" dirty="0"/>
              <a:t>                no shutdown </a:t>
            </a:r>
            <a:endParaRPr lang="en-US" sz="1100" dirty="0" smtClean="0"/>
          </a:p>
          <a:p>
            <a:r>
              <a:rPr lang="en-US" sz="1100" dirty="0" smtClean="0"/>
              <a:t>exit</a:t>
            </a:r>
            <a:endParaRPr lang="en-US" sz="1100" dirty="0"/>
          </a:p>
        </p:txBody>
      </p:sp>
      <p:sp>
        <p:nvSpPr>
          <p:cNvPr id="5" name="Rounded Rectangle 4"/>
          <p:cNvSpPr/>
          <p:nvPr/>
        </p:nvSpPr>
        <p:spPr bwMode="auto">
          <a:xfrm>
            <a:off x="3857217" y="1250361"/>
            <a:ext cx="4712130" cy="4269047"/>
          </a:xfrm>
          <a:prstGeom prst="round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Oval 5"/>
          <p:cNvSpPr/>
          <p:nvPr/>
        </p:nvSpPr>
        <p:spPr bwMode="auto">
          <a:xfrm>
            <a:off x="5491323" y="3117906"/>
            <a:ext cx="1329574" cy="1118232"/>
          </a:xfrm>
          <a:prstGeom prst="ellipse">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TextBox 112"/>
          <p:cNvSpPr txBox="1">
            <a:spLocks noChangeArrowheads="1"/>
          </p:cNvSpPr>
          <p:nvPr/>
        </p:nvSpPr>
        <p:spPr bwMode="auto">
          <a:xfrm>
            <a:off x="5762907" y="3433433"/>
            <a:ext cx="949325" cy="307777"/>
          </a:xfrm>
          <a:prstGeom prst="rect">
            <a:avLst/>
          </a:prstGeom>
          <a:noFill/>
          <a:ln w="9525">
            <a:noFill/>
            <a:miter lim="800000"/>
            <a:headEnd/>
            <a:tailEnd/>
          </a:ln>
        </p:spPr>
        <p:txBody>
          <a:bodyPr>
            <a:spAutoFit/>
          </a:bodyPr>
          <a:lstStyle/>
          <a:p>
            <a:r>
              <a:rPr lang="en-US" sz="1400" dirty="0" smtClean="0"/>
              <a:t>Bridge 1</a:t>
            </a:r>
            <a:endParaRPr lang="en-US" sz="1400" dirty="0"/>
          </a:p>
        </p:txBody>
      </p:sp>
      <p:sp>
        <p:nvSpPr>
          <p:cNvPr id="9" name="Flowchart: Direct Access Storage 8"/>
          <p:cNvSpPr/>
          <p:nvPr/>
        </p:nvSpPr>
        <p:spPr bwMode="auto">
          <a:xfrm rot="13510460">
            <a:off x="5446663" y="3050898"/>
            <a:ext cx="398880" cy="256977"/>
          </a:xfrm>
          <a:prstGeom prst="flowChartMagneticDrum">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 name="Flowchart: Direct Access Storage 9"/>
          <p:cNvSpPr/>
          <p:nvPr/>
        </p:nvSpPr>
        <p:spPr bwMode="auto">
          <a:xfrm rot="1983152">
            <a:off x="6649623" y="3923668"/>
            <a:ext cx="445976" cy="242638"/>
          </a:xfrm>
          <a:prstGeom prst="flowChartMagneticDrum">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 name="Flowchart: Direct Access Storage 10"/>
          <p:cNvSpPr/>
          <p:nvPr/>
        </p:nvSpPr>
        <p:spPr bwMode="auto">
          <a:xfrm rot="19282664">
            <a:off x="6494233" y="3161868"/>
            <a:ext cx="410114" cy="256977"/>
          </a:xfrm>
          <a:prstGeom prst="flowChartMagneticDrum">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 name="Flowchart: Direct Access Storage 11"/>
          <p:cNvSpPr/>
          <p:nvPr/>
        </p:nvSpPr>
        <p:spPr bwMode="auto">
          <a:xfrm rot="5660510">
            <a:off x="6180419" y="2253921"/>
            <a:ext cx="246063" cy="471488"/>
          </a:xfrm>
          <a:prstGeom prst="flowChartMagneticDrum">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3" name="Flowchart: Direct Access Storage 12"/>
          <p:cNvSpPr/>
          <p:nvPr/>
        </p:nvSpPr>
        <p:spPr bwMode="auto">
          <a:xfrm rot="16648941">
            <a:off x="6056072" y="2980966"/>
            <a:ext cx="348806" cy="318546"/>
          </a:xfrm>
          <a:prstGeom prst="flowChartMagneticDrum">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4" name="Flowchart: Direct Access Storage 13"/>
          <p:cNvSpPr/>
          <p:nvPr/>
        </p:nvSpPr>
        <p:spPr bwMode="auto">
          <a:xfrm rot="229913">
            <a:off x="7267518" y="4133563"/>
            <a:ext cx="428364" cy="471487"/>
          </a:xfrm>
          <a:prstGeom prst="flowChartMagneticDrum">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5" name="TextBox 112"/>
          <p:cNvSpPr txBox="1">
            <a:spLocks noChangeArrowheads="1"/>
          </p:cNvSpPr>
          <p:nvPr/>
        </p:nvSpPr>
        <p:spPr bwMode="auto">
          <a:xfrm>
            <a:off x="7200729" y="4218185"/>
            <a:ext cx="471487" cy="246062"/>
          </a:xfrm>
          <a:prstGeom prst="rect">
            <a:avLst/>
          </a:prstGeom>
          <a:noFill/>
          <a:ln w="9525">
            <a:noFill/>
            <a:miter lim="800000"/>
            <a:headEnd/>
            <a:tailEnd/>
          </a:ln>
        </p:spPr>
        <p:txBody>
          <a:bodyPr>
            <a:spAutoFit/>
          </a:bodyPr>
          <a:lstStyle/>
          <a:p>
            <a:r>
              <a:rPr lang="en-US" sz="1000" b="1" dirty="0" smtClean="0"/>
              <a:t>SVI 2</a:t>
            </a:r>
            <a:endParaRPr lang="en-US" sz="1000" b="1" dirty="0"/>
          </a:p>
        </p:txBody>
      </p:sp>
      <p:sp>
        <p:nvSpPr>
          <p:cNvPr id="16" name="Flowchart: Direct Access Storage 15"/>
          <p:cNvSpPr/>
          <p:nvPr/>
        </p:nvSpPr>
        <p:spPr bwMode="auto">
          <a:xfrm rot="5660510">
            <a:off x="6116919" y="2723821"/>
            <a:ext cx="246063" cy="471488"/>
          </a:xfrm>
          <a:prstGeom prst="flowChartMagneticDrum">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7" name="TextBox 112"/>
          <p:cNvSpPr txBox="1">
            <a:spLocks noChangeArrowheads="1"/>
          </p:cNvSpPr>
          <p:nvPr/>
        </p:nvSpPr>
        <p:spPr bwMode="auto">
          <a:xfrm>
            <a:off x="6043895" y="2349199"/>
            <a:ext cx="534987" cy="246221"/>
          </a:xfrm>
          <a:prstGeom prst="rect">
            <a:avLst/>
          </a:prstGeom>
          <a:noFill/>
          <a:ln w="9525">
            <a:noFill/>
            <a:miter lim="800000"/>
            <a:headEnd/>
            <a:tailEnd/>
          </a:ln>
        </p:spPr>
        <p:txBody>
          <a:bodyPr wrap="square">
            <a:spAutoFit/>
          </a:bodyPr>
          <a:lstStyle/>
          <a:p>
            <a:pPr algn="ctr"/>
            <a:r>
              <a:rPr lang="en-US" sz="1000" b="1" dirty="0" smtClean="0"/>
              <a:t>SVI 99</a:t>
            </a:r>
            <a:endParaRPr lang="en-US" sz="1000" b="1" dirty="0"/>
          </a:p>
        </p:txBody>
      </p:sp>
      <p:sp>
        <p:nvSpPr>
          <p:cNvPr id="18" name="TextBox 112"/>
          <p:cNvSpPr txBox="1">
            <a:spLocks noChangeArrowheads="1"/>
          </p:cNvSpPr>
          <p:nvPr/>
        </p:nvSpPr>
        <p:spPr bwMode="auto">
          <a:xfrm>
            <a:off x="5958877" y="2808899"/>
            <a:ext cx="588732" cy="246221"/>
          </a:xfrm>
          <a:prstGeom prst="rect">
            <a:avLst/>
          </a:prstGeom>
          <a:noFill/>
          <a:ln w="9525">
            <a:noFill/>
            <a:miter lim="800000"/>
            <a:headEnd/>
            <a:tailEnd/>
          </a:ln>
        </p:spPr>
        <p:txBody>
          <a:bodyPr wrap="square">
            <a:spAutoFit/>
          </a:bodyPr>
          <a:lstStyle/>
          <a:p>
            <a:r>
              <a:rPr lang="en-US" sz="1000" b="1" dirty="0" smtClean="0"/>
              <a:t>SVI 100</a:t>
            </a:r>
            <a:endParaRPr lang="en-US" sz="1000" b="1" dirty="0"/>
          </a:p>
        </p:txBody>
      </p:sp>
      <p:sp>
        <p:nvSpPr>
          <p:cNvPr id="19" name="Flowchart: Direct Access Storage 18"/>
          <p:cNvSpPr/>
          <p:nvPr/>
        </p:nvSpPr>
        <p:spPr bwMode="auto">
          <a:xfrm rot="1725542">
            <a:off x="4881684" y="2543269"/>
            <a:ext cx="482551" cy="471487"/>
          </a:xfrm>
          <a:prstGeom prst="flowChartMagneticDrum">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0" name="TextBox 112"/>
          <p:cNvSpPr txBox="1">
            <a:spLocks noChangeArrowheads="1"/>
          </p:cNvSpPr>
          <p:nvPr/>
        </p:nvSpPr>
        <p:spPr bwMode="auto">
          <a:xfrm rot="1396618">
            <a:off x="4872099" y="2599830"/>
            <a:ext cx="471487" cy="246062"/>
          </a:xfrm>
          <a:prstGeom prst="rect">
            <a:avLst/>
          </a:prstGeom>
          <a:noFill/>
          <a:ln w="9525">
            <a:noFill/>
            <a:miter lim="800000"/>
            <a:headEnd/>
            <a:tailEnd/>
          </a:ln>
        </p:spPr>
        <p:txBody>
          <a:bodyPr>
            <a:spAutoFit/>
          </a:bodyPr>
          <a:lstStyle/>
          <a:p>
            <a:r>
              <a:rPr lang="en-US" sz="1000" b="1" dirty="0" smtClean="0"/>
              <a:t>SVI 3</a:t>
            </a:r>
            <a:endParaRPr lang="en-US" sz="1000" b="1" dirty="0"/>
          </a:p>
        </p:txBody>
      </p:sp>
      <p:sp>
        <p:nvSpPr>
          <p:cNvPr id="21" name="Flowchart: Direct Access Storage 20"/>
          <p:cNvSpPr/>
          <p:nvPr/>
        </p:nvSpPr>
        <p:spPr bwMode="auto">
          <a:xfrm rot="19949007">
            <a:off x="7057332" y="2632700"/>
            <a:ext cx="467502" cy="471487"/>
          </a:xfrm>
          <a:prstGeom prst="flowChartMagneticDrum">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2" name="TextBox 112"/>
          <p:cNvSpPr txBox="1">
            <a:spLocks noChangeArrowheads="1"/>
          </p:cNvSpPr>
          <p:nvPr/>
        </p:nvSpPr>
        <p:spPr bwMode="auto">
          <a:xfrm rot="19619435">
            <a:off x="7002101" y="2754151"/>
            <a:ext cx="471487" cy="247503"/>
          </a:xfrm>
          <a:prstGeom prst="rect">
            <a:avLst/>
          </a:prstGeom>
          <a:noFill/>
          <a:ln w="9525">
            <a:noFill/>
            <a:miter lim="800000"/>
            <a:headEnd/>
            <a:tailEnd/>
          </a:ln>
        </p:spPr>
        <p:txBody>
          <a:bodyPr wrap="square">
            <a:spAutoFit/>
          </a:bodyPr>
          <a:lstStyle/>
          <a:p>
            <a:r>
              <a:rPr lang="en-US" sz="1000" b="1" dirty="0" smtClean="0"/>
              <a:t>SVI 1</a:t>
            </a:r>
            <a:endParaRPr lang="en-US" sz="1000" b="1" dirty="0"/>
          </a:p>
        </p:txBody>
      </p:sp>
      <p:sp>
        <p:nvSpPr>
          <p:cNvPr id="23" name="TextBox 112"/>
          <p:cNvSpPr txBox="1">
            <a:spLocks noChangeArrowheads="1"/>
          </p:cNvSpPr>
          <p:nvPr/>
        </p:nvSpPr>
        <p:spPr bwMode="auto">
          <a:xfrm rot="1876705">
            <a:off x="6596345" y="3911271"/>
            <a:ext cx="471487" cy="246062"/>
          </a:xfrm>
          <a:prstGeom prst="rect">
            <a:avLst/>
          </a:prstGeom>
          <a:noFill/>
          <a:ln w="9525">
            <a:noFill/>
            <a:miter lim="800000"/>
            <a:headEnd/>
            <a:tailEnd/>
          </a:ln>
        </p:spPr>
        <p:txBody>
          <a:bodyPr>
            <a:spAutoFit/>
          </a:bodyPr>
          <a:lstStyle/>
          <a:p>
            <a:r>
              <a:rPr lang="en-US" sz="1000" b="1" dirty="0" smtClean="0"/>
              <a:t>BP 2</a:t>
            </a:r>
            <a:endParaRPr lang="en-US" sz="1000" b="1" dirty="0"/>
          </a:p>
        </p:txBody>
      </p:sp>
      <p:sp>
        <p:nvSpPr>
          <p:cNvPr id="24" name="TextBox 112"/>
          <p:cNvSpPr txBox="1">
            <a:spLocks noChangeArrowheads="1"/>
          </p:cNvSpPr>
          <p:nvPr/>
        </p:nvSpPr>
        <p:spPr bwMode="auto">
          <a:xfrm>
            <a:off x="5462704" y="3098250"/>
            <a:ext cx="471487" cy="246062"/>
          </a:xfrm>
          <a:prstGeom prst="rect">
            <a:avLst/>
          </a:prstGeom>
          <a:noFill/>
          <a:ln w="9525">
            <a:noFill/>
            <a:miter lim="800000"/>
            <a:headEnd/>
            <a:tailEnd/>
          </a:ln>
        </p:spPr>
        <p:txBody>
          <a:bodyPr>
            <a:spAutoFit/>
          </a:bodyPr>
          <a:lstStyle/>
          <a:p>
            <a:r>
              <a:rPr lang="en-US" sz="1000" b="1" dirty="0" smtClean="0"/>
              <a:t>BP 3</a:t>
            </a:r>
            <a:endParaRPr lang="en-US" sz="1000" b="1" dirty="0"/>
          </a:p>
        </p:txBody>
      </p:sp>
      <p:sp>
        <p:nvSpPr>
          <p:cNvPr id="25" name="TextBox 112"/>
          <p:cNvSpPr txBox="1">
            <a:spLocks noChangeArrowheads="1"/>
          </p:cNvSpPr>
          <p:nvPr/>
        </p:nvSpPr>
        <p:spPr bwMode="auto">
          <a:xfrm>
            <a:off x="6473540" y="3206178"/>
            <a:ext cx="471487" cy="246062"/>
          </a:xfrm>
          <a:prstGeom prst="rect">
            <a:avLst/>
          </a:prstGeom>
          <a:noFill/>
          <a:ln w="9525">
            <a:noFill/>
            <a:miter lim="800000"/>
            <a:headEnd/>
            <a:tailEnd/>
          </a:ln>
        </p:spPr>
        <p:txBody>
          <a:bodyPr>
            <a:spAutoFit/>
          </a:bodyPr>
          <a:lstStyle/>
          <a:p>
            <a:r>
              <a:rPr lang="en-US" sz="1000" b="1" dirty="0" smtClean="0"/>
              <a:t>BP1</a:t>
            </a:r>
            <a:endParaRPr lang="en-US" sz="1000" b="1" dirty="0"/>
          </a:p>
        </p:txBody>
      </p:sp>
      <p:sp>
        <p:nvSpPr>
          <p:cNvPr id="26" name="TextBox 112"/>
          <p:cNvSpPr txBox="1">
            <a:spLocks noChangeArrowheads="1"/>
          </p:cNvSpPr>
          <p:nvPr/>
        </p:nvSpPr>
        <p:spPr bwMode="auto">
          <a:xfrm>
            <a:off x="5950667" y="3059417"/>
            <a:ext cx="552039" cy="246221"/>
          </a:xfrm>
          <a:prstGeom prst="rect">
            <a:avLst/>
          </a:prstGeom>
          <a:noFill/>
          <a:ln w="9525">
            <a:noFill/>
            <a:miter lim="800000"/>
            <a:headEnd/>
            <a:tailEnd/>
          </a:ln>
        </p:spPr>
        <p:txBody>
          <a:bodyPr wrap="square">
            <a:spAutoFit/>
          </a:bodyPr>
          <a:lstStyle/>
          <a:p>
            <a:r>
              <a:rPr lang="en-US" sz="1000" b="1" dirty="0" smtClean="0"/>
              <a:t>BP 100</a:t>
            </a:r>
            <a:endParaRPr lang="en-US" sz="1000" b="1" dirty="0"/>
          </a:p>
        </p:txBody>
      </p:sp>
      <p:grpSp>
        <p:nvGrpSpPr>
          <p:cNvPr id="27" name="Group 140"/>
          <p:cNvGrpSpPr>
            <a:grpSpLocks/>
          </p:cNvGrpSpPr>
          <p:nvPr/>
        </p:nvGrpSpPr>
        <p:grpSpPr bwMode="auto">
          <a:xfrm>
            <a:off x="8130045" y="2218843"/>
            <a:ext cx="908436" cy="493712"/>
            <a:chOff x="919925" y="1879600"/>
            <a:chExt cx="896175" cy="609600"/>
          </a:xfrm>
        </p:grpSpPr>
        <p:sp>
          <p:nvSpPr>
            <p:cNvPr id="28" name="Rounded Rectangle 27"/>
            <p:cNvSpPr/>
            <p:nvPr/>
          </p:nvSpPr>
          <p:spPr>
            <a:xfrm>
              <a:off x="919925" y="1917700"/>
              <a:ext cx="756476" cy="571500"/>
            </a:xfrm>
            <a:prstGeom prst="roundRect">
              <a:avLst/>
            </a:prstGeom>
            <a:gradFill flip="none" rotWithShape="1">
              <a:gsLst>
                <a:gs pos="0">
                  <a:srgbClr val="FF66FF">
                    <a:tint val="66000"/>
                    <a:satMod val="160000"/>
                  </a:srgbClr>
                </a:gs>
                <a:gs pos="50000">
                  <a:srgbClr val="FF66FF">
                    <a:tint val="44500"/>
                    <a:satMod val="160000"/>
                  </a:srgbClr>
                </a:gs>
                <a:gs pos="100000">
                  <a:srgbClr val="FF66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9" name="TextBox 139"/>
            <p:cNvSpPr txBox="1">
              <a:spLocks noChangeArrowheads="1"/>
            </p:cNvSpPr>
            <p:nvPr/>
          </p:nvSpPr>
          <p:spPr bwMode="auto">
            <a:xfrm>
              <a:off x="939800" y="1879600"/>
              <a:ext cx="876300" cy="513027"/>
            </a:xfrm>
            <a:prstGeom prst="rect">
              <a:avLst/>
            </a:prstGeom>
            <a:noFill/>
            <a:ln w="9525">
              <a:noFill/>
              <a:miter lim="800000"/>
              <a:headEnd/>
              <a:tailEnd/>
            </a:ln>
          </p:spPr>
          <p:txBody>
            <a:bodyPr>
              <a:spAutoFit/>
            </a:bodyPr>
            <a:lstStyle/>
            <a:p>
              <a:endParaRPr lang="en-US" sz="1050" dirty="0"/>
            </a:p>
            <a:p>
              <a:r>
                <a:rPr lang="en-US" sz="1050" dirty="0" smtClean="0"/>
                <a:t>LAG 1</a:t>
              </a:r>
              <a:endParaRPr lang="en-US" sz="1050" dirty="0"/>
            </a:p>
          </p:txBody>
        </p:sp>
      </p:grpSp>
      <p:cxnSp>
        <p:nvCxnSpPr>
          <p:cNvPr id="30" name="Straight Arrow Connector 29"/>
          <p:cNvCxnSpPr/>
          <p:nvPr/>
        </p:nvCxnSpPr>
        <p:spPr bwMode="auto">
          <a:xfrm>
            <a:off x="6973200" y="4165785"/>
            <a:ext cx="310621" cy="156482"/>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bwMode="auto">
          <a:xfrm>
            <a:off x="5219761" y="2822039"/>
            <a:ext cx="317500" cy="228600"/>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bwMode="auto">
          <a:xfrm flipV="1">
            <a:off x="6798632" y="2994795"/>
            <a:ext cx="315615" cy="207954"/>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pSp>
        <p:nvGrpSpPr>
          <p:cNvPr id="39" name="Group 140"/>
          <p:cNvGrpSpPr>
            <a:grpSpLocks/>
          </p:cNvGrpSpPr>
          <p:nvPr/>
        </p:nvGrpSpPr>
        <p:grpSpPr bwMode="auto">
          <a:xfrm>
            <a:off x="8176919" y="4268292"/>
            <a:ext cx="908436" cy="493712"/>
            <a:chOff x="919925" y="1879600"/>
            <a:chExt cx="896175" cy="609600"/>
          </a:xfrm>
        </p:grpSpPr>
        <p:sp>
          <p:nvSpPr>
            <p:cNvPr id="40" name="Rounded Rectangle 39"/>
            <p:cNvSpPr/>
            <p:nvPr/>
          </p:nvSpPr>
          <p:spPr>
            <a:xfrm>
              <a:off x="919925" y="1917700"/>
              <a:ext cx="756476" cy="571500"/>
            </a:xfrm>
            <a:prstGeom prst="roundRect">
              <a:avLst/>
            </a:prstGeom>
            <a:gradFill flip="none" rotWithShape="1">
              <a:gsLst>
                <a:gs pos="0">
                  <a:srgbClr val="FF66FF">
                    <a:tint val="66000"/>
                    <a:satMod val="160000"/>
                  </a:srgbClr>
                </a:gs>
                <a:gs pos="50000">
                  <a:srgbClr val="FF66FF">
                    <a:tint val="44500"/>
                    <a:satMod val="160000"/>
                  </a:srgbClr>
                </a:gs>
                <a:gs pos="100000">
                  <a:srgbClr val="FF66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1" name="TextBox 139"/>
            <p:cNvSpPr txBox="1">
              <a:spLocks noChangeArrowheads="1"/>
            </p:cNvSpPr>
            <p:nvPr/>
          </p:nvSpPr>
          <p:spPr bwMode="auto">
            <a:xfrm>
              <a:off x="939800" y="1879600"/>
              <a:ext cx="876300" cy="513027"/>
            </a:xfrm>
            <a:prstGeom prst="rect">
              <a:avLst/>
            </a:prstGeom>
            <a:noFill/>
            <a:ln w="9525">
              <a:noFill/>
              <a:miter lim="800000"/>
              <a:headEnd/>
              <a:tailEnd/>
            </a:ln>
          </p:spPr>
          <p:txBody>
            <a:bodyPr>
              <a:spAutoFit/>
            </a:bodyPr>
            <a:lstStyle/>
            <a:p>
              <a:r>
                <a:rPr lang="en-US" sz="1050" dirty="0" smtClean="0"/>
                <a:t>Network Main a/3</a:t>
              </a:r>
              <a:endParaRPr lang="en-US" sz="1050" dirty="0"/>
            </a:p>
          </p:txBody>
        </p:sp>
      </p:grpSp>
      <p:cxnSp>
        <p:nvCxnSpPr>
          <p:cNvPr id="35" name="Straight Arrow Connector 34"/>
          <p:cNvCxnSpPr/>
          <p:nvPr/>
        </p:nvCxnSpPr>
        <p:spPr>
          <a:xfrm>
            <a:off x="7569644" y="4260787"/>
            <a:ext cx="383662" cy="7571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flipV="1">
            <a:off x="7558474" y="4515199"/>
            <a:ext cx="383174" cy="8070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rot="667880">
            <a:off x="7366556" y="3926857"/>
            <a:ext cx="1107996" cy="246221"/>
          </a:xfrm>
          <a:prstGeom prst="rect">
            <a:avLst/>
          </a:prstGeom>
        </p:spPr>
        <p:txBody>
          <a:bodyPr wrap="none">
            <a:spAutoFit/>
          </a:bodyPr>
          <a:lstStyle/>
          <a:p>
            <a:r>
              <a:rPr lang="en-US" sz="1000" b="1" i="1" dirty="0" smtClean="0">
                <a:solidFill>
                  <a:srgbClr val="0000FF"/>
                </a:solidFill>
                <a:latin typeface="Courier New"/>
              </a:rPr>
              <a:t>svi2_a3_v777</a:t>
            </a:r>
            <a:endParaRPr lang="en-US" sz="1000" b="1" i="1" dirty="0">
              <a:solidFill>
                <a:srgbClr val="0000FF"/>
              </a:solidFill>
              <a:latin typeface="Courier New"/>
            </a:endParaRPr>
          </a:p>
        </p:txBody>
      </p:sp>
      <p:sp>
        <p:nvSpPr>
          <p:cNvPr id="38" name="Rectangle 37"/>
          <p:cNvSpPr/>
          <p:nvPr/>
        </p:nvSpPr>
        <p:spPr>
          <a:xfrm rot="667880">
            <a:off x="7297165" y="4661159"/>
            <a:ext cx="1107996" cy="246221"/>
          </a:xfrm>
          <a:prstGeom prst="rect">
            <a:avLst/>
          </a:prstGeom>
        </p:spPr>
        <p:txBody>
          <a:bodyPr wrap="none">
            <a:spAutoFit/>
          </a:bodyPr>
          <a:lstStyle/>
          <a:p>
            <a:r>
              <a:rPr lang="en-US" sz="1000" b="1" i="1" dirty="0" smtClean="0">
                <a:solidFill>
                  <a:srgbClr val="0000FF"/>
                </a:solidFill>
                <a:latin typeface="Courier New"/>
              </a:rPr>
              <a:t>a3_svi2_v777</a:t>
            </a:r>
            <a:endParaRPr lang="en-US" sz="1000" b="1" i="1" dirty="0">
              <a:solidFill>
                <a:srgbClr val="0000FF"/>
              </a:solidFill>
              <a:latin typeface="Courier New"/>
            </a:endParaRPr>
          </a:p>
        </p:txBody>
      </p:sp>
      <p:sp>
        <p:nvSpPr>
          <p:cNvPr id="34" name="Text Box 660"/>
          <p:cNvSpPr txBox="1">
            <a:spLocks noChangeArrowheads="1"/>
          </p:cNvSpPr>
          <p:nvPr/>
        </p:nvSpPr>
        <p:spPr bwMode="auto">
          <a:xfrm rot="16200000">
            <a:off x="7748985" y="4378020"/>
            <a:ext cx="640744" cy="195838"/>
          </a:xfrm>
          <a:prstGeom prst="trapezoid">
            <a:avLst/>
          </a:prstGeom>
          <a:solidFill>
            <a:srgbClr val="FF9900"/>
          </a:solidFill>
          <a:ln w="19050" algn="ctr">
            <a:solidFill>
              <a:schemeClr val="tx1"/>
            </a:solidFill>
            <a:miter lim="800000"/>
            <a:headEnd/>
            <a:tailEnd/>
          </a:ln>
          <a:effectLst/>
        </p:spPr>
        <p:txBody>
          <a:bodyPr lIns="0" rIns="0" anchor="ctr">
            <a:noAutofit/>
          </a:bodyPr>
          <a:lstStyle/>
          <a:p>
            <a:pPr algn="ctr">
              <a:spcBef>
                <a:spcPct val="50000"/>
              </a:spcBef>
            </a:pPr>
            <a:r>
              <a:rPr lang="en-US" sz="1400" b="1" dirty="0" smtClean="0">
                <a:latin typeface="Arial Narrow" pitchFamily="34" charset="0"/>
              </a:rPr>
              <a:t>v777</a:t>
            </a:r>
            <a:endParaRPr lang="en-US" sz="1400" b="1" dirty="0">
              <a:latin typeface="Arial Narrow" pitchFamily="34" charset="0"/>
            </a:endParaRPr>
          </a:p>
        </p:txBody>
      </p:sp>
      <p:sp>
        <p:nvSpPr>
          <p:cNvPr id="51" name="Text Box 660"/>
          <p:cNvSpPr txBox="1">
            <a:spLocks noChangeArrowheads="1"/>
          </p:cNvSpPr>
          <p:nvPr/>
        </p:nvSpPr>
        <p:spPr bwMode="auto">
          <a:xfrm rot="16200000">
            <a:off x="7696738" y="2388443"/>
            <a:ext cx="640744" cy="195838"/>
          </a:xfrm>
          <a:prstGeom prst="trapezoid">
            <a:avLst/>
          </a:prstGeom>
          <a:solidFill>
            <a:srgbClr val="FF9900"/>
          </a:solidFill>
          <a:ln w="19050" algn="ctr">
            <a:solidFill>
              <a:schemeClr val="tx1"/>
            </a:solidFill>
            <a:miter lim="800000"/>
            <a:headEnd/>
            <a:tailEnd/>
          </a:ln>
          <a:effectLst/>
        </p:spPr>
        <p:txBody>
          <a:bodyPr lIns="0" rIns="0" anchor="ctr">
            <a:noAutofit/>
          </a:bodyPr>
          <a:lstStyle/>
          <a:p>
            <a:pPr algn="ctr">
              <a:spcBef>
                <a:spcPct val="50000"/>
              </a:spcBef>
            </a:pPr>
            <a:r>
              <a:rPr lang="en-US" sz="1400" b="1" dirty="0" smtClean="0">
                <a:latin typeface="Arial Narrow" pitchFamily="34" charset="0"/>
              </a:rPr>
              <a:t>v777</a:t>
            </a:r>
            <a:endParaRPr lang="en-US" sz="1400" b="1" dirty="0">
              <a:latin typeface="Arial Narrow" pitchFamily="34" charset="0"/>
            </a:endParaRPr>
          </a:p>
        </p:txBody>
      </p:sp>
      <p:cxnSp>
        <p:nvCxnSpPr>
          <p:cNvPr id="52" name="Straight Arrow Connector 51"/>
          <p:cNvCxnSpPr/>
          <p:nvPr/>
        </p:nvCxnSpPr>
        <p:spPr>
          <a:xfrm flipV="1">
            <a:off x="7283821" y="2370684"/>
            <a:ext cx="620354" cy="32430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a:off x="7404973" y="2642811"/>
            <a:ext cx="510941" cy="25523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4" name="Rectangle 53"/>
          <p:cNvSpPr/>
          <p:nvPr/>
        </p:nvSpPr>
        <p:spPr>
          <a:xfrm rot="20061304">
            <a:off x="6903796" y="2212696"/>
            <a:ext cx="1261884" cy="246221"/>
          </a:xfrm>
          <a:prstGeom prst="rect">
            <a:avLst/>
          </a:prstGeom>
        </p:spPr>
        <p:txBody>
          <a:bodyPr wrap="none">
            <a:spAutoFit/>
          </a:bodyPr>
          <a:lstStyle/>
          <a:p>
            <a:r>
              <a:rPr lang="en-US" sz="1000" b="1" i="1" dirty="0" smtClean="0">
                <a:solidFill>
                  <a:srgbClr val="0000FF"/>
                </a:solidFill>
                <a:latin typeface="Courier New"/>
              </a:rPr>
              <a:t>svi1_lag1_v777</a:t>
            </a:r>
            <a:endParaRPr lang="en-US" sz="1000" b="1" i="1" dirty="0">
              <a:solidFill>
                <a:srgbClr val="0000FF"/>
              </a:solidFill>
              <a:latin typeface="Courier New"/>
            </a:endParaRPr>
          </a:p>
        </p:txBody>
      </p:sp>
      <p:sp>
        <p:nvSpPr>
          <p:cNvPr id="55" name="Rectangle 54"/>
          <p:cNvSpPr/>
          <p:nvPr/>
        </p:nvSpPr>
        <p:spPr>
          <a:xfrm rot="20061304">
            <a:off x="7210855" y="2870451"/>
            <a:ext cx="1261884" cy="246221"/>
          </a:xfrm>
          <a:prstGeom prst="rect">
            <a:avLst/>
          </a:prstGeom>
        </p:spPr>
        <p:txBody>
          <a:bodyPr wrap="none">
            <a:spAutoFit/>
          </a:bodyPr>
          <a:lstStyle/>
          <a:p>
            <a:r>
              <a:rPr lang="en-US" sz="1000" b="1" i="1" dirty="0" smtClean="0">
                <a:solidFill>
                  <a:srgbClr val="0000FF"/>
                </a:solidFill>
                <a:latin typeface="Courier New"/>
              </a:rPr>
              <a:t>lag1_svi1_v777</a:t>
            </a:r>
            <a:endParaRPr lang="en-US" sz="1000" b="1" i="1" dirty="0">
              <a:solidFill>
                <a:srgbClr val="0000FF"/>
              </a:solidFill>
              <a:latin typeface="Courier New"/>
            </a:endParaRPr>
          </a:p>
        </p:txBody>
      </p:sp>
    </p:spTree>
    <p:extLst>
      <p:ext uri="{BB962C8B-B14F-4D97-AF65-F5344CB8AC3E}">
        <p14:creationId xmlns:p14="http://schemas.microsoft.com/office/powerpoint/2010/main" xmlns="" val="1747435193"/>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Carrier Ethernet and IP VPNs</a:t>
            </a:r>
            <a:endParaRPr lang="en-US" dirty="0"/>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2" cstate="print"/>
          <a:stretch>
            <a:fillRect/>
          </a:stretch>
        </p:blipFill>
        <p:spPr>
          <a:xfrm>
            <a:off x="475339" y="1295879"/>
            <a:ext cx="8550748" cy="5491944"/>
          </a:xfrm>
          <a:prstGeom prst="rect">
            <a:avLst/>
          </a:prstGeom>
        </p:spPr>
      </p:pic>
    </p:spTree>
    <p:extLst>
      <p:ext uri="{BB962C8B-B14F-4D97-AF65-F5344CB8AC3E}">
        <p14:creationId xmlns:p14="http://schemas.microsoft.com/office/powerpoint/2010/main" xmlns="" val="2072792159"/>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dirty="0"/>
          </a:p>
        </p:txBody>
      </p:sp>
      <p:sp>
        <p:nvSpPr>
          <p:cNvPr id="4" name="Rectangle 3"/>
          <p:cNvSpPr/>
          <p:nvPr/>
        </p:nvSpPr>
        <p:spPr>
          <a:xfrm>
            <a:off x="79899" y="197590"/>
            <a:ext cx="2982897" cy="6524863"/>
          </a:xfrm>
          <a:prstGeom prst="rect">
            <a:avLst/>
          </a:prstGeom>
          <a:solidFill>
            <a:schemeClr val="bg1">
              <a:lumMod val="85000"/>
            </a:schemeClr>
          </a:solidFill>
        </p:spPr>
        <p:txBody>
          <a:bodyPr wrap="square">
            <a:spAutoFit/>
          </a:bodyPr>
          <a:lstStyle/>
          <a:p>
            <a:r>
              <a:rPr lang="en-US" sz="1100" dirty="0"/>
              <a:t>#********ETX-5300*********</a:t>
            </a:r>
            <a:endParaRPr lang="he-IL" sz="1100" dirty="0"/>
          </a:p>
          <a:p>
            <a:r>
              <a:rPr lang="en-US" sz="1100" dirty="0" smtClean="0"/>
              <a:t>#*********   </a:t>
            </a:r>
            <a:r>
              <a:rPr lang="en-US" sz="1100" dirty="0"/>
              <a:t>OAM Flows For Ring  </a:t>
            </a:r>
            <a:r>
              <a:rPr lang="en-US" sz="1100" dirty="0" smtClean="0"/>
              <a:t>*******</a:t>
            </a:r>
          </a:p>
          <a:p>
            <a:endParaRPr lang="en-US" sz="1100" dirty="0"/>
          </a:p>
          <a:p>
            <a:r>
              <a:rPr lang="en-US" sz="1100" dirty="0" smtClean="0"/>
              <a:t>flow “</a:t>
            </a:r>
            <a:r>
              <a:rPr lang="en-US" sz="1100" b="1" dirty="0" smtClean="0"/>
              <a:t>lag1_svi1_v10_RX_OAM</a:t>
            </a:r>
            <a:r>
              <a:rPr lang="en-US" sz="1100" dirty="0"/>
              <a:t>" </a:t>
            </a:r>
          </a:p>
          <a:p>
            <a:r>
              <a:rPr lang="en-US" sz="1100" dirty="0"/>
              <a:t>                classifier "v_10_OAM" </a:t>
            </a:r>
          </a:p>
          <a:p>
            <a:r>
              <a:rPr lang="en-US" sz="1100" dirty="0"/>
              <a:t>                ingress-color green </a:t>
            </a:r>
          </a:p>
          <a:p>
            <a:r>
              <a:rPr lang="en-US" sz="1100" dirty="0"/>
              <a:t>                cos-mapping fixed 0 </a:t>
            </a:r>
          </a:p>
          <a:p>
            <a:r>
              <a:rPr lang="en-US" sz="1100" dirty="0"/>
              <a:t>                no policer </a:t>
            </a:r>
          </a:p>
          <a:p>
            <a:r>
              <a:rPr lang="en-US" sz="1100" dirty="0"/>
              <a:t>                mark all </a:t>
            </a:r>
          </a:p>
          <a:p>
            <a:r>
              <a:rPr lang="en-US" sz="1100" dirty="0"/>
              <a:t>                    no marking-profile </a:t>
            </a:r>
          </a:p>
          <a:p>
            <a:r>
              <a:rPr lang="en-US" sz="1100" dirty="0"/>
              <a:t>                    no inner-marking-profile </a:t>
            </a:r>
          </a:p>
          <a:p>
            <a:r>
              <a:rPr lang="en-US" sz="1100" dirty="0"/>
              <a:t>                exit</a:t>
            </a:r>
          </a:p>
          <a:p>
            <a:r>
              <a:rPr lang="en-US" sz="1100" dirty="0"/>
              <a:t>                no </a:t>
            </a:r>
            <a:r>
              <a:rPr lang="en-US" sz="1100" dirty="0" err="1"/>
              <a:t>vlan</a:t>
            </a:r>
            <a:r>
              <a:rPr lang="en-US" sz="1100" dirty="0"/>
              <a:t>-tag </a:t>
            </a:r>
          </a:p>
          <a:p>
            <a:r>
              <a:rPr lang="en-US" sz="1100" dirty="0"/>
              <a:t>                no l2cp </a:t>
            </a:r>
          </a:p>
          <a:p>
            <a:r>
              <a:rPr lang="en-US" sz="1100" dirty="0"/>
              <a:t>                ingress-port </a:t>
            </a:r>
            <a:r>
              <a:rPr lang="en-US" sz="1100" dirty="0" smtClean="0"/>
              <a:t>lag 1 </a:t>
            </a:r>
            <a:endParaRPr lang="en-US" sz="1100" dirty="0"/>
          </a:p>
          <a:p>
            <a:r>
              <a:rPr lang="en-US" sz="1100" dirty="0"/>
              <a:t>                egress-port </a:t>
            </a:r>
            <a:r>
              <a:rPr lang="en-US" sz="1100" dirty="0" err="1"/>
              <a:t>svi</a:t>
            </a:r>
            <a:r>
              <a:rPr lang="en-US" sz="1100" dirty="0"/>
              <a:t> 1 </a:t>
            </a:r>
          </a:p>
          <a:p>
            <a:r>
              <a:rPr lang="en-US" sz="1100" dirty="0"/>
              <a:t>                pm-enable </a:t>
            </a:r>
          </a:p>
          <a:p>
            <a:r>
              <a:rPr lang="en-US" sz="1100" dirty="0"/>
              <a:t>                no shutdown </a:t>
            </a:r>
          </a:p>
          <a:p>
            <a:r>
              <a:rPr lang="en-US" sz="1100" dirty="0"/>
              <a:t>       </a:t>
            </a:r>
            <a:r>
              <a:rPr lang="en-US" sz="1100" dirty="0" smtClean="0"/>
              <a:t>exit</a:t>
            </a:r>
            <a:endParaRPr lang="en-US" sz="1100" dirty="0"/>
          </a:p>
          <a:p>
            <a:r>
              <a:rPr lang="en-US" sz="1100" dirty="0"/>
              <a:t>       </a:t>
            </a:r>
            <a:endParaRPr lang="en-US" sz="1100" dirty="0" smtClean="0"/>
          </a:p>
          <a:p>
            <a:r>
              <a:rPr lang="en-US" sz="1100" dirty="0" smtClean="0"/>
              <a:t>flow </a:t>
            </a:r>
            <a:r>
              <a:rPr lang="en-US" sz="1100" dirty="0"/>
              <a:t>"</a:t>
            </a:r>
            <a:r>
              <a:rPr lang="en-US" sz="1100" b="1" dirty="0" smtClean="0"/>
              <a:t>svi1_lag1_v10_TX_OAM</a:t>
            </a:r>
            <a:r>
              <a:rPr lang="en-US" sz="1100" dirty="0"/>
              <a:t>" </a:t>
            </a:r>
          </a:p>
          <a:p>
            <a:r>
              <a:rPr lang="en-US" sz="1100" dirty="0"/>
              <a:t>                classifier "v_10_OAM" </a:t>
            </a:r>
          </a:p>
          <a:p>
            <a:r>
              <a:rPr lang="en-US" sz="1100" dirty="0"/>
              <a:t>                ingress-color green </a:t>
            </a:r>
          </a:p>
          <a:p>
            <a:r>
              <a:rPr lang="en-US" sz="1100" dirty="0"/>
              <a:t>                cos-mapping fixed 0 </a:t>
            </a:r>
          </a:p>
          <a:p>
            <a:r>
              <a:rPr lang="en-US" sz="1100" dirty="0"/>
              <a:t>                no policer </a:t>
            </a:r>
          </a:p>
          <a:p>
            <a:r>
              <a:rPr lang="en-US" sz="1100" dirty="0"/>
              <a:t>                mark all </a:t>
            </a:r>
          </a:p>
          <a:p>
            <a:r>
              <a:rPr lang="en-US" sz="1100" dirty="0"/>
              <a:t>                    no marking-profile </a:t>
            </a:r>
          </a:p>
          <a:p>
            <a:r>
              <a:rPr lang="en-US" sz="1100" dirty="0"/>
              <a:t>                    no inner-marking-profile </a:t>
            </a:r>
          </a:p>
          <a:p>
            <a:r>
              <a:rPr lang="en-US" sz="1100" dirty="0"/>
              <a:t>                exit</a:t>
            </a:r>
          </a:p>
          <a:p>
            <a:r>
              <a:rPr lang="en-US" sz="1100" dirty="0"/>
              <a:t>                no </a:t>
            </a:r>
            <a:r>
              <a:rPr lang="en-US" sz="1100" dirty="0" err="1"/>
              <a:t>vlan</a:t>
            </a:r>
            <a:r>
              <a:rPr lang="en-US" sz="1100" dirty="0"/>
              <a:t>-tag </a:t>
            </a:r>
          </a:p>
          <a:p>
            <a:r>
              <a:rPr lang="en-US" sz="1100" dirty="0"/>
              <a:t>                no l2cp </a:t>
            </a:r>
          </a:p>
          <a:p>
            <a:r>
              <a:rPr lang="en-US" sz="1100" dirty="0"/>
              <a:t>                ingress-port </a:t>
            </a:r>
            <a:r>
              <a:rPr lang="en-US" sz="1100" dirty="0" err="1"/>
              <a:t>svi</a:t>
            </a:r>
            <a:r>
              <a:rPr lang="en-US" sz="1100" dirty="0"/>
              <a:t> 1 </a:t>
            </a:r>
          </a:p>
          <a:p>
            <a:r>
              <a:rPr lang="en-US" sz="1100" dirty="0"/>
              <a:t>                egress-port </a:t>
            </a:r>
            <a:r>
              <a:rPr lang="en-US" sz="1100" dirty="0" smtClean="0"/>
              <a:t>lag 1 queue-map-profile </a:t>
            </a:r>
            <a:r>
              <a:rPr lang="en-US" sz="1100" dirty="0"/>
              <a:t>"</a:t>
            </a:r>
            <a:r>
              <a:rPr lang="en-US" sz="1100" dirty="0" err="1"/>
              <a:t>QueueMapDefaultProfile</a:t>
            </a:r>
            <a:r>
              <a:rPr lang="en-US" sz="1100" dirty="0"/>
              <a:t>" block 0/1 </a:t>
            </a:r>
          </a:p>
          <a:p>
            <a:r>
              <a:rPr lang="en-US" sz="1100" dirty="0"/>
              <a:t>                pm-enable </a:t>
            </a:r>
          </a:p>
          <a:p>
            <a:r>
              <a:rPr lang="en-US" sz="1100" dirty="0"/>
              <a:t>                no shutdown </a:t>
            </a:r>
          </a:p>
          <a:p>
            <a:r>
              <a:rPr lang="en-US" sz="1100" dirty="0"/>
              <a:t>            </a:t>
            </a:r>
            <a:r>
              <a:rPr lang="en-US" sz="1100" dirty="0" smtClean="0"/>
              <a:t>exit</a:t>
            </a:r>
            <a:endParaRPr lang="en-US" sz="1100" dirty="0"/>
          </a:p>
        </p:txBody>
      </p:sp>
      <p:sp>
        <p:nvSpPr>
          <p:cNvPr id="6" name="Rounded Rectangle 5"/>
          <p:cNvSpPr/>
          <p:nvPr/>
        </p:nvSpPr>
        <p:spPr bwMode="auto">
          <a:xfrm>
            <a:off x="3857217" y="1250361"/>
            <a:ext cx="4712130" cy="4269047"/>
          </a:xfrm>
          <a:prstGeom prst="round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Oval 6"/>
          <p:cNvSpPr/>
          <p:nvPr/>
        </p:nvSpPr>
        <p:spPr bwMode="auto">
          <a:xfrm>
            <a:off x="5491323" y="3117906"/>
            <a:ext cx="1329574" cy="1118232"/>
          </a:xfrm>
          <a:prstGeom prst="ellipse">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TextBox 112"/>
          <p:cNvSpPr txBox="1">
            <a:spLocks noChangeArrowheads="1"/>
          </p:cNvSpPr>
          <p:nvPr/>
        </p:nvSpPr>
        <p:spPr bwMode="auto">
          <a:xfrm>
            <a:off x="5762907" y="3433433"/>
            <a:ext cx="949325" cy="307777"/>
          </a:xfrm>
          <a:prstGeom prst="rect">
            <a:avLst/>
          </a:prstGeom>
          <a:noFill/>
          <a:ln w="9525">
            <a:noFill/>
            <a:miter lim="800000"/>
            <a:headEnd/>
            <a:tailEnd/>
          </a:ln>
        </p:spPr>
        <p:txBody>
          <a:bodyPr>
            <a:spAutoFit/>
          </a:bodyPr>
          <a:lstStyle/>
          <a:p>
            <a:r>
              <a:rPr lang="en-US" sz="1400" dirty="0" smtClean="0"/>
              <a:t>Bridge 1</a:t>
            </a:r>
            <a:endParaRPr lang="en-US" sz="1400" dirty="0"/>
          </a:p>
        </p:txBody>
      </p:sp>
      <p:sp>
        <p:nvSpPr>
          <p:cNvPr id="9" name="Flowchart: Direct Access Storage 8"/>
          <p:cNvSpPr/>
          <p:nvPr/>
        </p:nvSpPr>
        <p:spPr bwMode="auto">
          <a:xfrm rot="13510460">
            <a:off x="5446663" y="3050898"/>
            <a:ext cx="398880" cy="256977"/>
          </a:xfrm>
          <a:prstGeom prst="flowChartMagneticDrum">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 name="Flowchart: Direct Access Storage 9"/>
          <p:cNvSpPr/>
          <p:nvPr/>
        </p:nvSpPr>
        <p:spPr bwMode="auto">
          <a:xfrm rot="1983152">
            <a:off x="6649623" y="3923668"/>
            <a:ext cx="445976" cy="242638"/>
          </a:xfrm>
          <a:prstGeom prst="flowChartMagneticDrum">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 name="Flowchart: Direct Access Storage 10"/>
          <p:cNvSpPr/>
          <p:nvPr/>
        </p:nvSpPr>
        <p:spPr bwMode="auto">
          <a:xfrm rot="19282664">
            <a:off x="6494233" y="3161868"/>
            <a:ext cx="410114" cy="256977"/>
          </a:xfrm>
          <a:prstGeom prst="flowChartMagneticDrum">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 name="Flowchart: Direct Access Storage 11"/>
          <p:cNvSpPr/>
          <p:nvPr/>
        </p:nvSpPr>
        <p:spPr bwMode="auto">
          <a:xfrm rot="5660510">
            <a:off x="6180419" y="2253921"/>
            <a:ext cx="246063" cy="471488"/>
          </a:xfrm>
          <a:prstGeom prst="flowChartMagneticDrum">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3" name="Flowchart: Direct Access Storage 12"/>
          <p:cNvSpPr/>
          <p:nvPr/>
        </p:nvSpPr>
        <p:spPr bwMode="auto">
          <a:xfrm rot="16648941">
            <a:off x="6056072" y="2980966"/>
            <a:ext cx="348806" cy="318546"/>
          </a:xfrm>
          <a:prstGeom prst="flowChartMagneticDrum">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4" name="Flowchart: Direct Access Storage 13"/>
          <p:cNvSpPr/>
          <p:nvPr/>
        </p:nvSpPr>
        <p:spPr bwMode="auto">
          <a:xfrm rot="229913">
            <a:off x="7267518" y="4133563"/>
            <a:ext cx="428364" cy="471487"/>
          </a:xfrm>
          <a:prstGeom prst="flowChartMagneticDrum">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5" name="TextBox 112"/>
          <p:cNvSpPr txBox="1">
            <a:spLocks noChangeArrowheads="1"/>
          </p:cNvSpPr>
          <p:nvPr/>
        </p:nvSpPr>
        <p:spPr bwMode="auto">
          <a:xfrm>
            <a:off x="7200729" y="4218185"/>
            <a:ext cx="471487" cy="246062"/>
          </a:xfrm>
          <a:prstGeom prst="rect">
            <a:avLst/>
          </a:prstGeom>
          <a:noFill/>
          <a:ln w="9525">
            <a:noFill/>
            <a:miter lim="800000"/>
            <a:headEnd/>
            <a:tailEnd/>
          </a:ln>
        </p:spPr>
        <p:txBody>
          <a:bodyPr>
            <a:spAutoFit/>
          </a:bodyPr>
          <a:lstStyle/>
          <a:p>
            <a:r>
              <a:rPr lang="en-US" sz="1000" b="1" dirty="0" smtClean="0"/>
              <a:t>SVI 2</a:t>
            </a:r>
            <a:endParaRPr lang="en-US" sz="1000" b="1" dirty="0"/>
          </a:p>
        </p:txBody>
      </p:sp>
      <p:sp>
        <p:nvSpPr>
          <p:cNvPr id="16" name="Flowchart: Direct Access Storage 15"/>
          <p:cNvSpPr/>
          <p:nvPr/>
        </p:nvSpPr>
        <p:spPr bwMode="auto">
          <a:xfrm rot="5660510">
            <a:off x="6116919" y="2723821"/>
            <a:ext cx="246063" cy="471488"/>
          </a:xfrm>
          <a:prstGeom prst="flowChartMagneticDrum">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7" name="TextBox 112"/>
          <p:cNvSpPr txBox="1">
            <a:spLocks noChangeArrowheads="1"/>
          </p:cNvSpPr>
          <p:nvPr/>
        </p:nvSpPr>
        <p:spPr bwMode="auto">
          <a:xfrm>
            <a:off x="6043895" y="2349199"/>
            <a:ext cx="534987" cy="246221"/>
          </a:xfrm>
          <a:prstGeom prst="rect">
            <a:avLst/>
          </a:prstGeom>
          <a:noFill/>
          <a:ln w="9525">
            <a:noFill/>
            <a:miter lim="800000"/>
            <a:headEnd/>
            <a:tailEnd/>
          </a:ln>
        </p:spPr>
        <p:txBody>
          <a:bodyPr wrap="square">
            <a:spAutoFit/>
          </a:bodyPr>
          <a:lstStyle/>
          <a:p>
            <a:pPr algn="ctr"/>
            <a:r>
              <a:rPr lang="en-US" sz="1000" b="1" dirty="0" smtClean="0"/>
              <a:t>SVI 99</a:t>
            </a:r>
            <a:endParaRPr lang="en-US" sz="1000" b="1" dirty="0"/>
          </a:p>
        </p:txBody>
      </p:sp>
      <p:sp>
        <p:nvSpPr>
          <p:cNvPr id="18" name="TextBox 112"/>
          <p:cNvSpPr txBox="1">
            <a:spLocks noChangeArrowheads="1"/>
          </p:cNvSpPr>
          <p:nvPr/>
        </p:nvSpPr>
        <p:spPr bwMode="auto">
          <a:xfrm>
            <a:off x="5958877" y="2808899"/>
            <a:ext cx="588732" cy="246221"/>
          </a:xfrm>
          <a:prstGeom prst="rect">
            <a:avLst/>
          </a:prstGeom>
          <a:noFill/>
          <a:ln w="9525">
            <a:noFill/>
            <a:miter lim="800000"/>
            <a:headEnd/>
            <a:tailEnd/>
          </a:ln>
        </p:spPr>
        <p:txBody>
          <a:bodyPr wrap="square">
            <a:spAutoFit/>
          </a:bodyPr>
          <a:lstStyle/>
          <a:p>
            <a:r>
              <a:rPr lang="en-US" sz="1000" b="1" dirty="0" smtClean="0"/>
              <a:t>SVI 100</a:t>
            </a:r>
            <a:endParaRPr lang="en-US" sz="1000" b="1" dirty="0"/>
          </a:p>
        </p:txBody>
      </p:sp>
      <p:sp>
        <p:nvSpPr>
          <p:cNvPr id="19" name="Flowchart: Direct Access Storage 18"/>
          <p:cNvSpPr/>
          <p:nvPr/>
        </p:nvSpPr>
        <p:spPr bwMode="auto">
          <a:xfrm rot="1725542">
            <a:off x="4881684" y="2543269"/>
            <a:ext cx="482551" cy="471487"/>
          </a:xfrm>
          <a:prstGeom prst="flowChartMagneticDrum">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0" name="TextBox 112"/>
          <p:cNvSpPr txBox="1">
            <a:spLocks noChangeArrowheads="1"/>
          </p:cNvSpPr>
          <p:nvPr/>
        </p:nvSpPr>
        <p:spPr bwMode="auto">
          <a:xfrm rot="1396618">
            <a:off x="4872099" y="2599830"/>
            <a:ext cx="471487" cy="246062"/>
          </a:xfrm>
          <a:prstGeom prst="rect">
            <a:avLst/>
          </a:prstGeom>
          <a:noFill/>
          <a:ln w="9525">
            <a:noFill/>
            <a:miter lim="800000"/>
            <a:headEnd/>
            <a:tailEnd/>
          </a:ln>
        </p:spPr>
        <p:txBody>
          <a:bodyPr>
            <a:spAutoFit/>
          </a:bodyPr>
          <a:lstStyle/>
          <a:p>
            <a:r>
              <a:rPr lang="en-US" sz="1000" b="1" dirty="0" smtClean="0"/>
              <a:t>SVI 3</a:t>
            </a:r>
            <a:endParaRPr lang="en-US" sz="1000" b="1" dirty="0"/>
          </a:p>
        </p:txBody>
      </p:sp>
      <p:sp>
        <p:nvSpPr>
          <p:cNvPr id="21" name="Flowchart: Direct Access Storage 20"/>
          <p:cNvSpPr/>
          <p:nvPr/>
        </p:nvSpPr>
        <p:spPr bwMode="auto">
          <a:xfrm rot="19949007">
            <a:off x="7057332" y="2632700"/>
            <a:ext cx="467502" cy="471487"/>
          </a:xfrm>
          <a:prstGeom prst="flowChartMagneticDrum">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2" name="TextBox 112"/>
          <p:cNvSpPr txBox="1">
            <a:spLocks noChangeArrowheads="1"/>
          </p:cNvSpPr>
          <p:nvPr/>
        </p:nvSpPr>
        <p:spPr bwMode="auto">
          <a:xfrm rot="19619435">
            <a:off x="7002101" y="2754151"/>
            <a:ext cx="471487" cy="247503"/>
          </a:xfrm>
          <a:prstGeom prst="rect">
            <a:avLst/>
          </a:prstGeom>
          <a:noFill/>
          <a:ln w="9525">
            <a:noFill/>
            <a:miter lim="800000"/>
            <a:headEnd/>
            <a:tailEnd/>
          </a:ln>
        </p:spPr>
        <p:txBody>
          <a:bodyPr wrap="square">
            <a:spAutoFit/>
          </a:bodyPr>
          <a:lstStyle/>
          <a:p>
            <a:r>
              <a:rPr lang="en-US" sz="1000" b="1" dirty="0" smtClean="0"/>
              <a:t>SVI 1</a:t>
            </a:r>
            <a:endParaRPr lang="en-US" sz="1000" b="1" dirty="0"/>
          </a:p>
        </p:txBody>
      </p:sp>
      <p:sp>
        <p:nvSpPr>
          <p:cNvPr id="23" name="TextBox 112"/>
          <p:cNvSpPr txBox="1">
            <a:spLocks noChangeArrowheads="1"/>
          </p:cNvSpPr>
          <p:nvPr/>
        </p:nvSpPr>
        <p:spPr bwMode="auto">
          <a:xfrm rot="1876705">
            <a:off x="6596345" y="3911271"/>
            <a:ext cx="471487" cy="246062"/>
          </a:xfrm>
          <a:prstGeom prst="rect">
            <a:avLst/>
          </a:prstGeom>
          <a:noFill/>
          <a:ln w="9525">
            <a:noFill/>
            <a:miter lim="800000"/>
            <a:headEnd/>
            <a:tailEnd/>
          </a:ln>
        </p:spPr>
        <p:txBody>
          <a:bodyPr>
            <a:spAutoFit/>
          </a:bodyPr>
          <a:lstStyle/>
          <a:p>
            <a:r>
              <a:rPr lang="en-US" sz="1000" b="1" dirty="0" smtClean="0"/>
              <a:t>BP 2</a:t>
            </a:r>
            <a:endParaRPr lang="en-US" sz="1000" b="1" dirty="0"/>
          </a:p>
        </p:txBody>
      </p:sp>
      <p:sp>
        <p:nvSpPr>
          <p:cNvPr id="24" name="TextBox 112"/>
          <p:cNvSpPr txBox="1">
            <a:spLocks noChangeArrowheads="1"/>
          </p:cNvSpPr>
          <p:nvPr/>
        </p:nvSpPr>
        <p:spPr bwMode="auto">
          <a:xfrm>
            <a:off x="5462704" y="3098250"/>
            <a:ext cx="471487" cy="246062"/>
          </a:xfrm>
          <a:prstGeom prst="rect">
            <a:avLst/>
          </a:prstGeom>
          <a:noFill/>
          <a:ln w="9525">
            <a:noFill/>
            <a:miter lim="800000"/>
            <a:headEnd/>
            <a:tailEnd/>
          </a:ln>
        </p:spPr>
        <p:txBody>
          <a:bodyPr>
            <a:spAutoFit/>
          </a:bodyPr>
          <a:lstStyle/>
          <a:p>
            <a:r>
              <a:rPr lang="en-US" sz="1000" b="1" dirty="0" smtClean="0"/>
              <a:t>BP 3</a:t>
            </a:r>
            <a:endParaRPr lang="en-US" sz="1000" b="1" dirty="0"/>
          </a:p>
        </p:txBody>
      </p:sp>
      <p:sp>
        <p:nvSpPr>
          <p:cNvPr id="25" name="TextBox 112"/>
          <p:cNvSpPr txBox="1">
            <a:spLocks noChangeArrowheads="1"/>
          </p:cNvSpPr>
          <p:nvPr/>
        </p:nvSpPr>
        <p:spPr bwMode="auto">
          <a:xfrm>
            <a:off x="6473540" y="3206178"/>
            <a:ext cx="471487" cy="246062"/>
          </a:xfrm>
          <a:prstGeom prst="rect">
            <a:avLst/>
          </a:prstGeom>
          <a:noFill/>
          <a:ln w="9525">
            <a:noFill/>
            <a:miter lim="800000"/>
            <a:headEnd/>
            <a:tailEnd/>
          </a:ln>
        </p:spPr>
        <p:txBody>
          <a:bodyPr>
            <a:spAutoFit/>
          </a:bodyPr>
          <a:lstStyle/>
          <a:p>
            <a:r>
              <a:rPr lang="en-US" sz="1000" b="1" dirty="0" smtClean="0"/>
              <a:t>BP1</a:t>
            </a:r>
            <a:endParaRPr lang="en-US" sz="1000" b="1" dirty="0"/>
          </a:p>
        </p:txBody>
      </p:sp>
      <p:sp>
        <p:nvSpPr>
          <p:cNvPr id="26" name="TextBox 112"/>
          <p:cNvSpPr txBox="1">
            <a:spLocks noChangeArrowheads="1"/>
          </p:cNvSpPr>
          <p:nvPr/>
        </p:nvSpPr>
        <p:spPr bwMode="auto">
          <a:xfrm>
            <a:off x="6014742" y="3084131"/>
            <a:ext cx="560229" cy="246221"/>
          </a:xfrm>
          <a:prstGeom prst="rect">
            <a:avLst/>
          </a:prstGeom>
          <a:noFill/>
          <a:ln w="9525">
            <a:noFill/>
            <a:miter lim="800000"/>
            <a:headEnd/>
            <a:tailEnd/>
          </a:ln>
        </p:spPr>
        <p:txBody>
          <a:bodyPr wrap="square">
            <a:spAutoFit/>
          </a:bodyPr>
          <a:lstStyle/>
          <a:p>
            <a:r>
              <a:rPr lang="en-US" sz="1000" b="1" dirty="0" smtClean="0"/>
              <a:t>BP 100</a:t>
            </a:r>
            <a:endParaRPr lang="en-US" sz="1000" b="1" dirty="0"/>
          </a:p>
        </p:txBody>
      </p:sp>
      <p:grpSp>
        <p:nvGrpSpPr>
          <p:cNvPr id="27" name="Group 140"/>
          <p:cNvGrpSpPr>
            <a:grpSpLocks/>
          </p:cNvGrpSpPr>
          <p:nvPr/>
        </p:nvGrpSpPr>
        <p:grpSpPr bwMode="auto">
          <a:xfrm>
            <a:off x="8130045" y="2218843"/>
            <a:ext cx="908436" cy="493712"/>
            <a:chOff x="919925" y="1879600"/>
            <a:chExt cx="896175" cy="609600"/>
          </a:xfrm>
        </p:grpSpPr>
        <p:sp>
          <p:nvSpPr>
            <p:cNvPr id="28" name="Rounded Rectangle 27"/>
            <p:cNvSpPr/>
            <p:nvPr/>
          </p:nvSpPr>
          <p:spPr>
            <a:xfrm>
              <a:off x="919925" y="1917700"/>
              <a:ext cx="756476" cy="571500"/>
            </a:xfrm>
            <a:prstGeom prst="roundRect">
              <a:avLst/>
            </a:prstGeom>
            <a:gradFill flip="none" rotWithShape="1">
              <a:gsLst>
                <a:gs pos="0">
                  <a:srgbClr val="FF66FF">
                    <a:tint val="66000"/>
                    <a:satMod val="160000"/>
                  </a:srgbClr>
                </a:gs>
                <a:gs pos="50000">
                  <a:srgbClr val="FF66FF">
                    <a:tint val="44500"/>
                    <a:satMod val="160000"/>
                  </a:srgbClr>
                </a:gs>
                <a:gs pos="100000">
                  <a:srgbClr val="FF66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9" name="TextBox 139"/>
            <p:cNvSpPr txBox="1">
              <a:spLocks noChangeArrowheads="1"/>
            </p:cNvSpPr>
            <p:nvPr/>
          </p:nvSpPr>
          <p:spPr bwMode="auto">
            <a:xfrm>
              <a:off x="939800" y="1879600"/>
              <a:ext cx="876300" cy="513027"/>
            </a:xfrm>
            <a:prstGeom prst="rect">
              <a:avLst/>
            </a:prstGeom>
            <a:noFill/>
            <a:ln w="9525">
              <a:noFill/>
              <a:miter lim="800000"/>
              <a:headEnd/>
              <a:tailEnd/>
            </a:ln>
          </p:spPr>
          <p:txBody>
            <a:bodyPr>
              <a:spAutoFit/>
            </a:bodyPr>
            <a:lstStyle/>
            <a:p>
              <a:endParaRPr lang="en-US" sz="1050" dirty="0"/>
            </a:p>
            <a:p>
              <a:r>
                <a:rPr lang="en-US" sz="1050" dirty="0" smtClean="0"/>
                <a:t>LAG 1</a:t>
              </a:r>
              <a:endParaRPr lang="en-US" sz="1050" dirty="0"/>
            </a:p>
          </p:txBody>
        </p:sp>
      </p:grpSp>
      <p:cxnSp>
        <p:nvCxnSpPr>
          <p:cNvPr id="30" name="Straight Arrow Connector 29"/>
          <p:cNvCxnSpPr/>
          <p:nvPr/>
        </p:nvCxnSpPr>
        <p:spPr bwMode="auto">
          <a:xfrm>
            <a:off x="6973200" y="4165785"/>
            <a:ext cx="310621" cy="156482"/>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bwMode="auto">
          <a:xfrm>
            <a:off x="5219761" y="2822039"/>
            <a:ext cx="317500" cy="228600"/>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bwMode="auto">
          <a:xfrm flipV="1">
            <a:off x="6798632" y="2994795"/>
            <a:ext cx="315615" cy="207954"/>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pSp>
        <p:nvGrpSpPr>
          <p:cNvPr id="33" name="Group 140"/>
          <p:cNvGrpSpPr>
            <a:grpSpLocks/>
          </p:cNvGrpSpPr>
          <p:nvPr/>
        </p:nvGrpSpPr>
        <p:grpSpPr bwMode="auto">
          <a:xfrm>
            <a:off x="8176919" y="4268292"/>
            <a:ext cx="908436" cy="493712"/>
            <a:chOff x="919925" y="1879600"/>
            <a:chExt cx="896175" cy="609600"/>
          </a:xfrm>
        </p:grpSpPr>
        <p:sp>
          <p:nvSpPr>
            <p:cNvPr id="34" name="Rounded Rectangle 33"/>
            <p:cNvSpPr/>
            <p:nvPr/>
          </p:nvSpPr>
          <p:spPr>
            <a:xfrm>
              <a:off x="919925" y="1917700"/>
              <a:ext cx="756476" cy="571500"/>
            </a:xfrm>
            <a:prstGeom prst="roundRect">
              <a:avLst/>
            </a:prstGeom>
            <a:gradFill flip="none" rotWithShape="1">
              <a:gsLst>
                <a:gs pos="0">
                  <a:srgbClr val="FF66FF">
                    <a:tint val="66000"/>
                    <a:satMod val="160000"/>
                  </a:srgbClr>
                </a:gs>
                <a:gs pos="50000">
                  <a:srgbClr val="FF66FF">
                    <a:tint val="44500"/>
                    <a:satMod val="160000"/>
                  </a:srgbClr>
                </a:gs>
                <a:gs pos="100000">
                  <a:srgbClr val="FF66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5" name="TextBox 139"/>
            <p:cNvSpPr txBox="1">
              <a:spLocks noChangeArrowheads="1"/>
            </p:cNvSpPr>
            <p:nvPr/>
          </p:nvSpPr>
          <p:spPr bwMode="auto">
            <a:xfrm>
              <a:off x="939800" y="1879600"/>
              <a:ext cx="876300" cy="513027"/>
            </a:xfrm>
            <a:prstGeom prst="rect">
              <a:avLst/>
            </a:prstGeom>
            <a:noFill/>
            <a:ln w="9525">
              <a:noFill/>
              <a:miter lim="800000"/>
              <a:headEnd/>
              <a:tailEnd/>
            </a:ln>
          </p:spPr>
          <p:txBody>
            <a:bodyPr>
              <a:spAutoFit/>
            </a:bodyPr>
            <a:lstStyle/>
            <a:p>
              <a:r>
                <a:rPr lang="en-US" sz="1050" dirty="0" smtClean="0"/>
                <a:t>Network Main a/3</a:t>
              </a:r>
              <a:endParaRPr lang="en-US" sz="1050" dirty="0"/>
            </a:p>
          </p:txBody>
        </p:sp>
      </p:grpSp>
      <p:cxnSp>
        <p:nvCxnSpPr>
          <p:cNvPr id="36" name="Straight Arrow Connector 35"/>
          <p:cNvCxnSpPr/>
          <p:nvPr/>
        </p:nvCxnSpPr>
        <p:spPr>
          <a:xfrm>
            <a:off x="7569644" y="4260787"/>
            <a:ext cx="383662" cy="7571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flipV="1">
            <a:off x="7558474" y="4515199"/>
            <a:ext cx="383174" cy="8070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0" name="Text Box 660"/>
          <p:cNvSpPr txBox="1">
            <a:spLocks noChangeArrowheads="1"/>
          </p:cNvSpPr>
          <p:nvPr/>
        </p:nvSpPr>
        <p:spPr bwMode="auto">
          <a:xfrm rot="16200000">
            <a:off x="7748985" y="4378020"/>
            <a:ext cx="640744" cy="195838"/>
          </a:xfrm>
          <a:prstGeom prst="trapezoid">
            <a:avLst/>
          </a:prstGeom>
          <a:solidFill>
            <a:srgbClr val="FF9900"/>
          </a:solidFill>
          <a:ln w="19050" algn="ctr">
            <a:solidFill>
              <a:schemeClr val="tx1"/>
            </a:solidFill>
            <a:miter lim="800000"/>
            <a:headEnd/>
            <a:tailEnd/>
          </a:ln>
          <a:effectLst/>
        </p:spPr>
        <p:txBody>
          <a:bodyPr lIns="0" rIns="0" anchor="ctr">
            <a:noAutofit/>
          </a:bodyPr>
          <a:lstStyle/>
          <a:p>
            <a:pPr algn="ctr">
              <a:spcBef>
                <a:spcPct val="50000"/>
              </a:spcBef>
            </a:pPr>
            <a:r>
              <a:rPr lang="en-US" sz="1400" b="1" dirty="0" smtClean="0">
                <a:latin typeface="Arial Narrow" pitchFamily="34" charset="0"/>
              </a:rPr>
              <a:t>v20</a:t>
            </a:r>
            <a:endParaRPr lang="en-US" sz="1400" b="1" dirty="0">
              <a:latin typeface="Arial Narrow" pitchFamily="34" charset="0"/>
            </a:endParaRPr>
          </a:p>
        </p:txBody>
      </p:sp>
      <p:sp>
        <p:nvSpPr>
          <p:cNvPr id="41" name="Text Box 660"/>
          <p:cNvSpPr txBox="1">
            <a:spLocks noChangeArrowheads="1"/>
          </p:cNvSpPr>
          <p:nvPr/>
        </p:nvSpPr>
        <p:spPr bwMode="auto">
          <a:xfrm rot="16200000">
            <a:off x="7696738" y="2388443"/>
            <a:ext cx="640744" cy="195838"/>
          </a:xfrm>
          <a:prstGeom prst="trapezoid">
            <a:avLst/>
          </a:prstGeom>
          <a:solidFill>
            <a:srgbClr val="FF9900"/>
          </a:solidFill>
          <a:ln w="19050" algn="ctr">
            <a:solidFill>
              <a:schemeClr val="tx1"/>
            </a:solidFill>
            <a:miter lim="800000"/>
            <a:headEnd/>
            <a:tailEnd/>
          </a:ln>
          <a:effectLst/>
        </p:spPr>
        <p:txBody>
          <a:bodyPr lIns="0" rIns="0" anchor="ctr">
            <a:noAutofit/>
          </a:bodyPr>
          <a:lstStyle/>
          <a:p>
            <a:pPr algn="ctr">
              <a:spcBef>
                <a:spcPct val="50000"/>
              </a:spcBef>
            </a:pPr>
            <a:r>
              <a:rPr lang="en-US" sz="1400" b="1" dirty="0">
                <a:latin typeface="Arial Narrow" pitchFamily="34" charset="0"/>
              </a:rPr>
              <a:t>v</a:t>
            </a:r>
            <a:r>
              <a:rPr lang="en-US" sz="1400" b="1" dirty="0" smtClean="0">
                <a:latin typeface="Arial Narrow" pitchFamily="34" charset="0"/>
              </a:rPr>
              <a:t>10</a:t>
            </a:r>
            <a:endParaRPr lang="en-US" sz="1400" b="1" dirty="0">
              <a:latin typeface="Arial Narrow" pitchFamily="34" charset="0"/>
            </a:endParaRPr>
          </a:p>
        </p:txBody>
      </p:sp>
      <p:cxnSp>
        <p:nvCxnSpPr>
          <p:cNvPr id="42" name="Straight Arrow Connector 41"/>
          <p:cNvCxnSpPr/>
          <p:nvPr/>
        </p:nvCxnSpPr>
        <p:spPr>
          <a:xfrm flipV="1">
            <a:off x="7283821" y="2370684"/>
            <a:ext cx="620354" cy="32430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a:off x="7404973" y="2642811"/>
            <a:ext cx="510941" cy="25523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3170808" y="197590"/>
            <a:ext cx="3079072" cy="6524863"/>
          </a:xfrm>
          <a:prstGeom prst="rect">
            <a:avLst/>
          </a:prstGeom>
          <a:solidFill>
            <a:schemeClr val="bg1">
              <a:lumMod val="85000"/>
            </a:schemeClr>
          </a:solidFill>
        </p:spPr>
        <p:txBody>
          <a:bodyPr wrap="square">
            <a:spAutoFit/>
          </a:bodyPr>
          <a:lstStyle/>
          <a:p>
            <a:r>
              <a:rPr lang="en-US" sz="1100" dirty="0"/>
              <a:t>#********ETX-5300*********</a:t>
            </a:r>
            <a:endParaRPr lang="he-IL" sz="1100" dirty="0"/>
          </a:p>
          <a:p>
            <a:r>
              <a:rPr lang="en-US" sz="1100" dirty="0" smtClean="0"/>
              <a:t>#***********   </a:t>
            </a:r>
            <a:r>
              <a:rPr lang="en-US" sz="1100" dirty="0"/>
              <a:t>OAM Flows For Ring  </a:t>
            </a:r>
            <a:r>
              <a:rPr lang="en-US" sz="1100" dirty="0" smtClean="0"/>
              <a:t>********            </a:t>
            </a:r>
          </a:p>
          <a:p>
            <a:endParaRPr lang="en-US" sz="1100" dirty="0"/>
          </a:p>
          <a:p>
            <a:r>
              <a:rPr lang="en-US" sz="1100" dirty="0" smtClean="0"/>
              <a:t>flow </a:t>
            </a:r>
            <a:r>
              <a:rPr lang="en-US" sz="1100" dirty="0"/>
              <a:t>"</a:t>
            </a:r>
            <a:r>
              <a:rPr lang="en-US" sz="1100" b="1" dirty="0" smtClean="0"/>
              <a:t>a3_svi2_v20_RX_OAM</a:t>
            </a:r>
            <a:r>
              <a:rPr lang="en-US" sz="1100" dirty="0"/>
              <a:t>" </a:t>
            </a:r>
          </a:p>
          <a:p>
            <a:r>
              <a:rPr lang="en-US" sz="1100" dirty="0"/>
              <a:t>                classifier "v_20_OAM" </a:t>
            </a:r>
          </a:p>
          <a:p>
            <a:r>
              <a:rPr lang="en-US" sz="1100" dirty="0"/>
              <a:t>                ingress-color green </a:t>
            </a:r>
          </a:p>
          <a:p>
            <a:r>
              <a:rPr lang="en-US" sz="1100" dirty="0"/>
              <a:t>                cos-mapping fixed 0 </a:t>
            </a:r>
          </a:p>
          <a:p>
            <a:r>
              <a:rPr lang="en-US" sz="1100" dirty="0"/>
              <a:t>                no policer </a:t>
            </a:r>
          </a:p>
          <a:p>
            <a:r>
              <a:rPr lang="en-US" sz="1100" dirty="0"/>
              <a:t>                mark all </a:t>
            </a:r>
          </a:p>
          <a:p>
            <a:r>
              <a:rPr lang="en-US" sz="1100" dirty="0"/>
              <a:t>                    no marking-profile </a:t>
            </a:r>
          </a:p>
          <a:p>
            <a:r>
              <a:rPr lang="en-US" sz="1100" dirty="0"/>
              <a:t>                    no inner-marking-profile </a:t>
            </a:r>
          </a:p>
          <a:p>
            <a:r>
              <a:rPr lang="en-US" sz="1100" dirty="0"/>
              <a:t>                exit</a:t>
            </a:r>
          </a:p>
          <a:p>
            <a:r>
              <a:rPr lang="en-US" sz="1100" dirty="0"/>
              <a:t>                no </a:t>
            </a:r>
            <a:r>
              <a:rPr lang="en-US" sz="1100" dirty="0" err="1"/>
              <a:t>vlan</a:t>
            </a:r>
            <a:r>
              <a:rPr lang="en-US" sz="1100" dirty="0"/>
              <a:t>-tag </a:t>
            </a:r>
          </a:p>
          <a:p>
            <a:r>
              <a:rPr lang="en-US" sz="1100" dirty="0"/>
              <a:t>                no l2cp </a:t>
            </a:r>
          </a:p>
          <a:p>
            <a:r>
              <a:rPr lang="en-US" sz="1100" dirty="0"/>
              <a:t>                ingress-port </a:t>
            </a:r>
            <a:r>
              <a:rPr lang="en-US" sz="1100" dirty="0" err="1"/>
              <a:t>ethernet</a:t>
            </a:r>
            <a:r>
              <a:rPr lang="en-US" sz="1100" dirty="0"/>
              <a:t> </a:t>
            </a:r>
            <a:r>
              <a:rPr lang="en-US" sz="1100" dirty="0" smtClean="0"/>
              <a:t>main-a/3 </a:t>
            </a:r>
            <a:endParaRPr lang="en-US" sz="1100" dirty="0"/>
          </a:p>
          <a:p>
            <a:r>
              <a:rPr lang="en-US" sz="1100" dirty="0"/>
              <a:t>                egress-port </a:t>
            </a:r>
            <a:r>
              <a:rPr lang="en-US" sz="1100" dirty="0" err="1"/>
              <a:t>svi</a:t>
            </a:r>
            <a:r>
              <a:rPr lang="en-US" sz="1100" dirty="0"/>
              <a:t> 2 </a:t>
            </a:r>
          </a:p>
          <a:p>
            <a:r>
              <a:rPr lang="en-US" sz="1100" dirty="0"/>
              <a:t>                pm-enable </a:t>
            </a:r>
          </a:p>
          <a:p>
            <a:r>
              <a:rPr lang="en-US" sz="1100" dirty="0"/>
              <a:t>                no shutdown </a:t>
            </a:r>
          </a:p>
          <a:p>
            <a:r>
              <a:rPr lang="en-US" sz="1100" dirty="0"/>
              <a:t>            exit</a:t>
            </a:r>
          </a:p>
          <a:p>
            <a:r>
              <a:rPr lang="en-US" sz="1100" dirty="0"/>
              <a:t>           </a:t>
            </a:r>
            <a:endParaRPr lang="en-US" sz="1100" dirty="0" smtClean="0"/>
          </a:p>
          <a:p>
            <a:r>
              <a:rPr lang="en-US" sz="1100" dirty="0" smtClean="0"/>
              <a:t> </a:t>
            </a:r>
            <a:r>
              <a:rPr lang="en-US" sz="1100" dirty="0"/>
              <a:t>flow "</a:t>
            </a:r>
            <a:r>
              <a:rPr lang="en-US" sz="1100" b="1" dirty="0" smtClean="0"/>
              <a:t>svi2_a3_v20_TX_OAM</a:t>
            </a:r>
            <a:r>
              <a:rPr lang="en-US" sz="1100" dirty="0"/>
              <a:t>" </a:t>
            </a:r>
          </a:p>
          <a:p>
            <a:r>
              <a:rPr lang="en-US" sz="1100" dirty="0"/>
              <a:t>                classifier "v_20_OAM" </a:t>
            </a:r>
          </a:p>
          <a:p>
            <a:r>
              <a:rPr lang="en-US" sz="1100" dirty="0"/>
              <a:t>                ingress-color green </a:t>
            </a:r>
          </a:p>
          <a:p>
            <a:r>
              <a:rPr lang="en-US" sz="1100" dirty="0"/>
              <a:t>                cos-mapping fixed 0 </a:t>
            </a:r>
          </a:p>
          <a:p>
            <a:r>
              <a:rPr lang="en-US" sz="1100" dirty="0"/>
              <a:t>                no policer </a:t>
            </a:r>
          </a:p>
          <a:p>
            <a:r>
              <a:rPr lang="en-US" sz="1100" dirty="0"/>
              <a:t>                mark all </a:t>
            </a:r>
          </a:p>
          <a:p>
            <a:r>
              <a:rPr lang="en-US" sz="1100" dirty="0"/>
              <a:t>                    no marking-profile </a:t>
            </a:r>
          </a:p>
          <a:p>
            <a:r>
              <a:rPr lang="en-US" sz="1100" dirty="0"/>
              <a:t>                    no inner-marking-profile </a:t>
            </a:r>
          </a:p>
          <a:p>
            <a:r>
              <a:rPr lang="en-US" sz="1100" dirty="0"/>
              <a:t>                exit</a:t>
            </a:r>
          </a:p>
          <a:p>
            <a:r>
              <a:rPr lang="en-US" sz="1100" dirty="0"/>
              <a:t>                no </a:t>
            </a:r>
            <a:r>
              <a:rPr lang="en-US" sz="1100" dirty="0" err="1"/>
              <a:t>vlan</a:t>
            </a:r>
            <a:r>
              <a:rPr lang="en-US" sz="1100" dirty="0"/>
              <a:t>-tag </a:t>
            </a:r>
          </a:p>
          <a:p>
            <a:r>
              <a:rPr lang="en-US" sz="1100" dirty="0"/>
              <a:t>                no l2cp </a:t>
            </a:r>
          </a:p>
          <a:p>
            <a:r>
              <a:rPr lang="en-US" sz="1100" dirty="0"/>
              <a:t>                ingress-port </a:t>
            </a:r>
            <a:r>
              <a:rPr lang="en-US" sz="1100" dirty="0" err="1"/>
              <a:t>svi</a:t>
            </a:r>
            <a:r>
              <a:rPr lang="en-US" sz="1100" dirty="0"/>
              <a:t> 2</a:t>
            </a:r>
          </a:p>
          <a:p>
            <a:r>
              <a:rPr lang="en-US" sz="1100" dirty="0"/>
              <a:t>                egress-port </a:t>
            </a:r>
            <a:r>
              <a:rPr lang="en-US" sz="1100" dirty="0" err="1"/>
              <a:t>ethernet</a:t>
            </a:r>
            <a:r>
              <a:rPr lang="en-US" sz="1100" dirty="0"/>
              <a:t> </a:t>
            </a:r>
            <a:r>
              <a:rPr lang="en-US" sz="1100" dirty="0" smtClean="0"/>
              <a:t>main-a/3 </a:t>
            </a:r>
            <a:r>
              <a:rPr lang="en-US" sz="1100" dirty="0"/>
              <a:t>queue-map-profile "</a:t>
            </a:r>
            <a:r>
              <a:rPr lang="en-US" sz="1100" dirty="0" err="1"/>
              <a:t>QueueMapDefaultProfile</a:t>
            </a:r>
            <a:r>
              <a:rPr lang="en-US" sz="1100" dirty="0"/>
              <a:t>" block 0/1 </a:t>
            </a:r>
          </a:p>
          <a:p>
            <a:r>
              <a:rPr lang="en-US" sz="1100" dirty="0"/>
              <a:t>                pm-enable </a:t>
            </a:r>
          </a:p>
          <a:p>
            <a:r>
              <a:rPr lang="en-US" sz="1100" dirty="0"/>
              <a:t>                no shutdown </a:t>
            </a:r>
          </a:p>
          <a:p>
            <a:r>
              <a:rPr lang="en-US" sz="1100" dirty="0"/>
              <a:t>            exit</a:t>
            </a:r>
          </a:p>
          <a:p>
            <a:r>
              <a:rPr lang="en-US" sz="1100" dirty="0" smtClean="0"/>
              <a:t>exit all</a:t>
            </a:r>
            <a:endParaRPr lang="en-US" sz="1100" dirty="0"/>
          </a:p>
        </p:txBody>
      </p:sp>
      <p:sp>
        <p:nvSpPr>
          <p:cNvPr id="46" name="Rectangle 45"/>
          <p:cNvSpPr/>
          <p:nvPr/>
        </p:nvSpPr>
        <p:spPr>
          <a:xfrm rot="667880">
            <a:off x="7135724" y="3926857"/>
            <a:ext cx="1569660" cy="246221"/>
          </a:xfrm>
          <a:prstGeom prst="rect">
            <a:avLst/>
          </a:prstGeom>
        </p:spPr>
        <p:txBody>
          <a:bodyPr wrap="none">
            <a:spAutoFit/>
          </a:bodyPr>
          <a:lstStyle/>
          <a:p>
            <a:r>
              <a:rPr lang="en-US" sz="1000" b="1" i="1" dirty="0" smtClean="0">
                <a:solidFill>
                  <a:srgbClr val="0000FF"/>
                </a:solidFill>
                <a:latin typeface="Courier New"/>
              </a:rPr>
              <a:t>svi2_a3_v20_TX_OAM</a:t>
            </a:r>
            <a:endParaRPr lang="en-US" sz="1000" b="1" i="1" dirty="0">
              <a:solidFill>
                <a:srgbClr val="0000FF"/>
              </a:solidFill>
              <a:latin typeface="Courier New"/>
            </a:endParaRPr>
          </a:p>
        </p:txBody>
      </p:sp>
      <p:sp>
        <p:nvSpPr>
          <p:cNvPr id="47" name="Rectangle 46"/>
          <p:cNvSpPr/>
          <p:nvPr/>
        </p:nvSpPr>
        <p:spPr>
          <a:xfrm rot="667880">
            <a:off x="7066333" y="4661159"/>
            <a:ext cx="1569660" cy="246221"/>
          </a:xfrm>
          <a:prstGeom prst="rect">
            <a:avLst/>
          </a:prstGeom>
        </p:spPr>
        <p:txBody>
          <a:bodyPr wrap="none">
            <a:spAutoFit/>
          </a:bodyPr>
          <a:lstStyle/>
          <a:p>
            <a:r>
              <a:rPr lang="en-US" sz="1000" b="1" i="1" dirty="0" smtClean="0">
                <a:solidFill>
                  <a:srgbClr val="0000FF"/>
                </a:solidFill>
                <a:latin typeface="Courier New"/>
              </a:rPr>
              <a:t>a3_svi2_v20_RX_OAM</a:t>
            </a:r>
            <a:endParaRPr lang="en-US" sz="1000" b="1" i="1" dirty="0">
              <a:solidFill>
                <a:srgbClr val="0000FF"/>
              </a:solidFill>
              <a:latin typeface="Courier New"/>
            </a:endParaRPr>
          </a:p>
        </p:txBody>
      </p:sp>
      <p:sp>
        <p:nvSpPr>
          <p:cNvPr id="48" name="Rectangle 47"/>
          <p:cNvSpPr/>
          <p:nvPr/>
        </p:nvSpPr>
        <p:spPr>
          <a:xfrm rot="20061304">
            <a:off x="6672964" y="2212696"/>
            <a:ext cx="1723549" cy="246221"/>
          </a:xfrm>
          <a:prstGeom prst="rect">
            <a:avLst/>
          </a:prstGeom>
        </p:spPr>
        <p:txBody>
          <a:bodyPr wrap="none">
            <a:spAutoFit/>
          </a:bodyPr>
          <a:lstStyle/>
          <a:p>
            <a:r>
              <a:rPr lang="en-US" sz="1000" b="1" i="1" dirty="0" smtClean="0">
                <a:solidFill>
                  <a:srgbClr val="0000FF"/>
                </a:solidFill>
                <a:latin typeface="Courier New"/>
              </a:rPr>
              <a:t>svi1_lag1_v10_TX_OAM</a:t>
            </a:r>
            <a:endParaRPr lang="en-US" sz="1000" b="1" i="1" dirty="0">
              <a:solidFill>
                <a:srgbClr val="0000FF"/>
              </a:solidFill>
              <a:latin typeface="Courier New"/>
            </a:endParaRPr>
          </a:p>
        </p:txBody>
      </p:sp>
      <p:sp>
        <p:nvSpPr>
          <p:cNvPr id="49" name="Rectangle 48"/>
          <p:cNvSpPr/>
          <p:nvPr/>
        </p:nvSpPr>
        <p:spPr>
          <a:xfrm rot="20061304">
            <a:off x="6980023" y="2870451"/>
            <a:ext cx="1723549" cy="246221"/>
          </a:xfrm>
          <a:prstGeom prst="rect">
            <a:avLst/>
          </a:prstGeom>
        </p:spPr>
        <p:txBody>
          <a:bodyPr wrap="none">
            <a:spAutoFit/>
          </a:bodyPr>
          <a:lstStyle/>
          <a:p>
            <a:r>
              <a:rPr lang="en-US" sz="1000" b="1" i="1" dirty="0" smtClean="0">
                <a:solidFill>
                  <a:srgbClr val="0000FF"/>
                </a:solidFill>
                <a:latin typeface="Courier New"/>
              </a:rPr>
              <a:t>lag1_svi1_v10_RX_OAM</a:t>
            </a:r>
            <a:endParaRPr lang="en-US" sz="1000" b="1" i="1" dirty="0">
              <a:solidFill>
                <a:srgbClr val="0000FF"/>
              </a:solidFill>
              <a:latin typeface="Courier New"/>
            </a:endParaRPr>
          </a:p>
        </p:txBody>
      </p:sp>
    </p:spTree>
    <p:extLst>
      <p:ext uri="{BB962C8B-B14F-4D97-AF65-F5344CB8AC3E}">
        <p14:creationId xmlns:p14="http://schemas.microsoft.com/office/powerpoint/2010/main" xmlns="" val="2683595947"/>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OAM Configuration</a:t>
            </a:r>
            <a:endParaRPr lang="en-US" dirty="0"/>
          </a:p>
        </p:txBody>
      </p:sp>
      <p:sp>
        <p:nvSpPr>
          <p:cNvPr id="3" name="Text Placeholder 2"/>
          <p:cNvSpPr>
            <a:spLocks noGrp="1"/>
          </p:cNvSpPr>
          <p:nvPr>
            <p:ph type="body" sz="quarter" idx="10"/>
          </p:nvPr>
        </p:nvSpPr>
        <p:spPr/>
        <p:txBody>
          <a:bodyPr/>
          <a:lstStyle/>
          <a:p>
            <a:endParaRPr lang="en-US" dirty="0"/>
          </a:p>
        </p:txBody>
      </p:sp>
      <p:sp>
        <p:nvSpPr>
          <p:cNvPr id="4" name="Rectangle 3"/>
          <p:cNvSpPr/>
          <p:nvPr/>
        </p:nvSpPr>
        <p:spPr>
          <a:xfrm>
            <a:off x="-10382" y="1179522"/>
            <a:ext cx="5655076" cy="5678478"/>
          </a:xfrm>
          <a:prstGeom prst="rect">
            <a:avLst/>
          </a:prstGeom>
          <a:solidFill>
            <a:schemeClr val="bg1">
              <a:lumMod val="85000"/>
            </a:schemeClr>
          </a:solidFill>
        </p:spPr>
        <p:txBody>
          <a:bodyPr wrap="square">
            <a:spAutoFit/>
          </a:bodyPr>
          <a:lstStyle/>
          <a:p>
            <a:r>
              <a:rPr lang="en-US" sz="1100" dirty="0"/>
              <a:t>#********ETX-5300*********</a:t>
            </a:r>
            <a:endParaRPr lang="he-IL" sz="1100" dirty="0"/>
          </a:p>
          <a:p>
            <a:r>
              <a:rPr lang="en-US" sz="1100" dirty="0" smtClean="0"/>
              <a:t>#************   </a:t>
            </a:r>
            <a:r>
              <a:rPr lang="en-US" sz="1100" dirty="0"/>
              <a:t>OAM CFM Configuration For Ring  </a:t>
            </a:r>
            <a:r>
              <a:rPr lang="en-US" sz="1100" dirty="0" smtClean="0"/>
              <a:t>*****************</a:t>
            </a:r>
            <a:r>
              <a:rPr lang="en-US" sz="1100" dirty="0"/>
              <a:t>	</a:t>
            </a:r>
            <a:endParaRPr lang="en-US" sz="1100" dirty="0" smtClean="0"/>
          </a:p>
          <a:p>
            <a:r>
              <a:rPr lang="en-US" sz="1100" dirty="0" smtClean="0"/>
              <a:t>configure </a:t>
            </a:r>
            <a:r>
              <a:rPr lang="en-US" sz="1100" dirty="0" err="1"/>
              <a:t>oam</a:t>
            </a:r>
            <a:r>
              <a:rPr lang="en-US" sz="1100" dirty="0"/>
              <a:t> </a:t>
            </a:r>
          </a:p>
          <a:p>
            <a:r>
              <a:rPr lang="en-US" sz="1100" dirty="0"/>
              <a:t>#           OAM CFM Configuration</a:t>
            </a:r>
          </a:p>
          <a:p>
            <a:r>
              <a:rPr lang="en-US" sz="1100" dirty="0"/>
              <a:t>            cfm </a:t>
            </a:r>
          </a:p>
          <a:p>
            <a:r>
              <a:rPr lang="en-US" sz="1100" dirty="0"/>
              <a:t>                maintenance-domain 1 </a:t>
            </a:r>
          </a:p>
          <a:p>
            <a:r>
              <a:rPr lang="en-US" sz="1100" dirty="0"/>
              <a:t>                    md-level 4 </a:t>
            </a:r>
          </a:p>
          <a:p>
            <a:r>
              <a:rPr lang="en-US" sz="1100" dirty="0"/>
              <a:t>                    maintenance-association 1 </a:t>
            </a:r>
          </a:p>
          <a:p>
            <a:r>
              <a:rPr lang="en-US" sz="1100" dirty="0"/>
              <a:t>                        name </a:t>
            </a:r>
            <a:r>
              <a:rPr lang="en-US" sz="1100" dirty="0" err="1"/>
              <a:t>uint</a:t>
            </a:r>
            <a:r>
              <a:rPr lang="en-US" sz="1100" dirty="0"/>
              <a:t> 10 </a:t>
            </a:r>
          </a:p>
          <a:p>
            <a:r>
              <a:rPr lang="en-US" sz="1100" dirty="0"/>
              <a:t>                        </a:t>
            </a:r>
            <a:r>
              <a:rPr lang="en-US" sz="1100" dirty="0" err="1"/>
              <a:t>ccm</a:t>
            </a:r>
            <a:r>
              <a:rPr lang="en-US" sz="1100" dirty="0"/>
              <a:t>-interval 3.33ms </a:t>
            </a:r>
          </a:p>
          <a:p>
            <a:r>
              <a:rPr lang="en-US" sz="1100" dirty="0"/>
              <a:t>                        </a:t>
            </a:r>
            <a:r>
              <a:rPr lang="en-US" sz="1100" dirty="0" err="1"/>
              <a:t>mep</a:t>
            </a:r>
            <a:r>
              <a:rPr lang="en-US" sz="1100" dirty="0"/>
              <a:t> 1 </a:t>
            </a:r>
          </a:p>
          <a:p>
            <a:r>
              <a:rPr lang="en-US" sz="1100" dirty="0"/>
              <a:t>                            bind </a:t>
            </a:r>
            <a:r>
              <a:rPr lang="en-US" sz="1100" dirty="0" smtClean="0"/>
              <a:t>lag 1</a:t>
            </a:r>
            <a:endParaRPr lang="en-US" sz="1100" dirty="0"/>
          </a:p>
          <a:p>
            <a:r>
              <a:rPr lang="en-US" sz="1100" dirty="0"/>
              <a:t>                            cos-mapping profile "</a:t>
            </a:r>
            <a:r>
              <a:rPr lang="en-US" sz="1100" dirty="0" err="1"/>
              <a:t>cos_map</a:t>
            </a:r>
            <a:r>
              <a:rPr lang="en-US" sz="1100" dirty="0"/>
              <a:t>" </a:t>
            </a:r>
          </a:p>
          <a:p>
            <a:r>
              <a:rPr lang="en-US" sz="1100" dirty="0"/>
              <a:t>                            flow </a:t>
            </a:r>
            <a:r>
              <a:rPr lang="en-US" sz="1100" dirty="0" err="1"/>
              <a:t>uni</a:t>
            </a:r>
            <a:r>
              <a:rPr lang="en-US" sz="1100" dirty="0"/>
              <a:t>-direction </a:t>
            </a:r>
            <a:r>
              <a:rPr lang="en-US" sz="1100" dirty="0" err="1"/>
              <a:t>rx</a:t>
            </a:r>
            <a:r>
              <a:rPr lang="en-US" sz="1100" dirty="0"/>
              <a:t> </a:t>
            </a:r>
            <a:r>
              <a:rPr lang="en-US" sz="1100" dirty="0" smtClean="0"/>
              <a:t>“</a:t>
            </a:r>
            <a:r>
              <a:rPr lang="en-US" sz="1100" b="1" dirty="0" smtClean="0"/>
              <a:t>lag1_svi1_v10_RX_OAM</a:t>
            </a:r>
            <a:r>
              <a:rPr lang="en-US" sz="1100" dirty="0"/>
              <a:t>" </a:t>
            </a:r>
            <a:r>
              <a:rPr lang="en-US" sz="1100" dirty="0" err="1"/>
              <a:t>tx</a:t>
            </a:r>
            <a:r>
              <a:rPr lang="en-US" sz="1100" dirty="0"/>
              <a:t> "</a:t>
            </a:r>
            <a:r>
              <a:rPr lang="en-US" sz="1100" b="1" dirty="0" smtClean="0"/>
              <a:t>svi1_lag1_v10_TX_OAM</a:t>
            </a:r>
            <a:r>
              <a:rPr lang="en-US" sz="1100" dirty="0"/>
              <a:t>" </a:t>
            </a:r>
          </a:p>
          <a:p>
            <a:r>
              <a:rPr lang="en-US" sz="1100" dirty="0"/>
              <a:t>                            queue queue-mapping "</a:t>
            </a:r>
            <a:r>
              <a:rPr lang="en-US" sz="1100" dirty="0" err="1"/>
              <a:t>QueueMapDefaultProfile</a:t>
            </a:r>
            <a:r>
              <a:rPr lang="en-US" sz="1100" dirty="0"/>
              <a:t>" block 0/2 </a:t>
            </a:r>
          </a:p>
          <a:p>
            <a:r>
              <a:rPr lang="en-US" sz="1100" dirty="0"/>
              <a:t>                            remote-</a:t>
            </a:r>
            <a:r>
              <a:rPr lang="en-US" sz="1100" dirty="0" err="1"/>
              <a:t>mep</a:t>
            </a:r>
            <a:r>
              <a:rPr lang="en-US" sz="1100" dirty="0"/>
              <a:t> 11 </a:t>
            </a:r>
          </a:p>
          <a:p>
            <a:r>
              <a:rPr lang="en-US" sz="1100" dirty="0"/>
              <a:t>                            client-md-level 5 </a:t>
            </a:r>
          </a:p>
          <a:p>
            <a:r>
              <a:rPr lang="en-US" sz="1100" dirty="0"/>
              <a:t>                            no shutdown </a:t>
            </a:r>
          </a:p>
          <a:p>
            <a:r>
              <a:rPr lang="en-US" sz="1100" dirty="0"/>
              <a:t>                        exit</a:t>
            </a:r>
          </a:p>
          <a:p>
            <a:r>
              <a:rPr lang="en-US" sz="1100" dirty="0"/>
              <a:t>                    exit</a:t>
            </a:r>
          </a:p>
          <a:p>
            <a:r>
              <a:rPr lang="en-US" sz="1100" dirty="0"/>
              <a:t>                    maintenance-association 2 </a:t>
            </a:r>
          </a:p>
          <a:p>
            <a:r>
              <a:rPr lang="en-US" sz="1100" dirty="0"/>
              <a:t>                        name </a:t>
            </a:r>
            <a:r>
              <a:rPr lang="en-US" sz="1100" dirty="0" err="1"/>
              <a:t>uint</a:t>
            </a:r>
            <a:r>
              <a:rPr lang="en-US" sz="1100" dirty="0"/>
              <a:t> 20 </a:t>
            </a:r>
          </a:p>
          <a:p>
            <a:r>
              <a:rPr lang="en-US" sz="1100" dirty="0"/>
              <a:t>                        </a:t>
            </a:r>
            <a:r>
              <a:rPr lang="en-US" sz="1100" dirty="0" err="1"/>
              <a:t>ccm</a:t>
            </a:r>
            <a:r>
              <a:rPr lang="en-US" sz="1100" dirty="0"/>
              <a:t>-interval 3.33ms </a:t>
            </a:r>
          </a:p>
          <a:p>
            <a:r>
              <a:rPr lang="en-US" sz="1100" dirty="0"/>
              <a:t>                        </a:t>
            </a:r>
            <a:r>
              <a:rPr lang="en-US" sz="1100" dirty="0" err="1"/>
              <a:t>mep</a:t>
            </a:r>
            <a:r>
              <a:rPr lang="en-US" sz="1100" dirty="0"/>
              <a:t> 2 </a:t>
            </a:r>
          </a:p>
          <a:p>
            <a:r>
              <a:rPr lang="en-US" sz="1100" dirty="0"/>
              <a:t>                            bind </a:t>
            </a:r>
            <a:r>
              <a:rPr lang="en-US" sz="1100" dirty="0" err="1"/>
              <a:t>ethernet</a:t>
            </a:r>
            <a:r>
              <a:rPr lang="en-US" sz="1100" dirty="0"/>
              <a:t> </a:t>
            </a:r>
            <a:r>
              <a:rPr lang="en-US" sz="1100" dirty="0" smtClean="0"/>
              <a:t>main-a/3 </a:t>
            </a:r>
            <a:endParaRPr lang="en-US" sz="1100" dirty="0"/>
          </a:p>
          <a:p>
            <a:r>
              <a:rPr lang="en-US" sz="1100" dirty="0"/>
              <a:t>                            cos-mapping profile "</a:t>
            </a:r>
            <a:r>
              <a:rPr lang="en-US" sz="1100" dirty="0" err="1"/>
              <a:t>cos_map</a:t>
            </a:r>
            <a:r>
              <a:rPr lang="en-US" sz="1100" dirty="0"/>
              <a:t>" </a:t>
            </a:r>
          </a:p>
          <a:p>
            <a:r>
              <a:rPr lang="en-US" sz="1100" dirty="0"/>
              <a:t>                            flow </a:t>
            </a:r>
            <a:r>
              <a:rPr lang="en-US" sz="1100" dirty="0" err="1"/>
              <a:t>uni</a:t>
            </a:r>
            <a:r>
              <a:rPr lang="en-US" sz="1100" dirty="0"/>
              <a:t>-direction </a:t>
            </a:r>
            <a:r>
              <a:rPr lang="en-US" sz="1100" dirty="0" err="1"/>
              <a:t>rx</a:t>
            </a:r>
            <a:r>
              <a:rPr lang="en-US" sz="1100" dirty="0"/>
              <a:t> "</a:t>
            </a:r>
            <a:r>
              <a:rPr lang="en-US" sz="1100" b="1" dirty="0" smtClean="0"/>
              <a:t>a3_svi2_v20_RX_OAM</a:t>
            </a:r>
            <a:r>
              <a:rPr lang="en-US" sz="1100" dirty="0"/>
              <a:t>" </a:t>
            </a:r>
            <a:r>
              <a:rPr lang="en-US" sz="1100" dirty="0" err="1"/>
              <a:t>tx</a:t>
            </a:r>
            <a:r>
              <a:rPr lang="en-US" sz="1100" dirty="0"/>
              <a:t> "</a:t>
            </a:r>
            <a:r>
              <a:rPr lang="en-US" sz="1100" b="1" dirty="0" smtClean="0"/>
              <a:t>svi2_a3_v20_TX_OAM</a:t>
            </a:r>
            <a:r>
              <a:rPr lang="en-US" sz="1100" dirty="0"/>
              <a:t>" </a:t>
            </a:r>
          </a:p>
          <a:p>
            <a:r>
              <a:rPr lang="en-US" sz="1100" dirty="0"/>
              <a:t>                            queue queue-mapping "</a:t>
            </a:r>
            <a:r>
              <a:rPr lang="en-US" sz="1100" dirty="0" err="1"/>
              <a:t>QueueMapDefaultProfile</a:t>
            </a:r>
            <a:r>
              <a:rPr lang="en-US" sz="1100" dirty="0"/>
              <a:t>" block 0/2 </a:t>
            </a:r>
          </a:p>
          <a:p>
            <a:r>
              <a:rPr lang="en-US" sz="1100" dirty="0"/>
              <a:t>                            remote-</a:t>
            </a:r>
            <a:r>
              <a:rPr lang="en-US" sz="1100" dirty="0" err="1"/>
              <a:t>mep</a:t>
            </a:r>
            <a:r>
              <a:rPr lang="en-US" sz="1100" dirty="0"/>
              <a:t> 12</a:t>
            </a:r>
          </a:p>
          <a:p>
            <a:r>
              <a:rPr lang="en-US" sz="1100" dirty="0"/>
              <a:t>                            client-md-level 5 </a:t>
            </a:r>
          </a:p>
          <a:p>
            <a:r>
              <a:rPr lang="en-US" sz="1100" dirty="0"/>
              <a:t>                            no shutdown </a:t>
            </a:r>
          </a:p>
          <a:p>
            <a:r>
              <a:rPr lang="en-US" sz="1100" dirty="0"/>
              <a:t>                        exit all</a:t>
            </a:r>
          </a:p>
        </p:txBody>
      </p:sp>
      <p:sp>
        <p:nvSpPr>
          <p:cNvPr id="5" name="Rectangle 4"/>
          <p:cNvSpPr/>
          <p:nvPr/>
        </p:nvSpPr>
        <p:spPr>
          <a:xfrm>
            <a:off x="5798598" y="5332482"/>
            <a:ext cx="3158972" cy="1277273"/>
          </a:xfrm>
          <a:prstGeom prst="rect">
            <a:avLst/>
          </a:prstGeom>
          <a:solidFill>
            <a:schemeClr val="bg1">
              <a:lumMod val="85000"/>
            </a:schemeClr>
          </a:solidFill>
        </p:spPr>
        <p:txBody>
          <a:bodyPr wrap="square">
            <a:spAutoFit/>
          </a:bodyPr>
          <a:lstStyle/>
          <a:p>
            <a:r>
              <a:rPr lang="en-US" sz="1100" dirty="0"/>
              <a:t>#********ETX-5300*********</a:t>
            </a:r>
            <a:endParaRPr lang="he-IL" sz="1100" dirty="0"/>
          </a:p>
          <a:p>
            <a:r>
              <a:rPr lang="en-US" sz="1100" dirty="0" smtClean="0"/>
              <a:t>#*****   </a:t>
            </a:r>
            <a:r>
              <a:rPr lang="en-US" sz="1100" dirty="0"/>
              <a:t>sf-trigger For Ring  </a:t>
            </a:r>
            <a:r>
              <a:rPr lang="en-US" sz="1100" dirty="0" smtClean="0"/>
              <a:t>******************</a:t>
            </a:r>
            <a:endParaRPr lang="en-US" sz="1100" dirty="0"/>
          </a:p>
          <a:p>
            <a:r>
              <a:rPr lang="en-US" sz="1100" dirty="0" smtClean="0"/>
              <a:t>Configure protection </a:t>
            </a:r>
            <a:r>
              <a:rPr lang="en-US" sz="1100" dirty="0" err="1" smtClean="0"/>
              <a:t>erp</a:t>
            </a:r>
            <a:r>
              <a:rPr lang="en-US" sz="1100" dirty="0" smtClean="0"/>
              <a:t> </a:t>
            </a:r>
            <a:r>
              <a:rPr lang="en-US" sz="1100" dirty="0"/>
              <a:t>1</a:t>
            </a:r>
          </a:p>
          <a:p>
            <a:r>
              <a:rPr lang="en-US" sz="1100" dirty="0" smtClean="0"/>
              <a:t>	sf-trigger </a:t>
            </a:r>
            <a:r>
              <a:rPr lang="en-US" sz="1100" dirty="0"/>
              <a:t>east </a:t>
            </a:r>
            <a:r>
              <a:rPr lang="en-US" sz="1100" dirty="0" err="1"/>
              <a:t>mep</a:t>
            </a:r>
            <a:r>
              <a:rPr lang="en-US" sz="1100" dirty="0"/>
              <a:t> 1 1 1 </a:t>
            </a:r>
          </a:p>
          <a:p>
            <a:r>
              <a:rPr lang="en-US" sz="1100" dirty="0"/>
              <a:t>               </a:t>
            </a:r>
            <a:r>
              <a:rPr lang="en-US" sz="1100" dirty="0" smtClean="0"/>
              <a:t>	sf-trigger </a:t>
            </a:r>
            <a:r>
              <a:rPr lang="en-US" sz="1100" dirty="0"/>
              <a:t>west </a:t>
            </a:r>
            <a:r>
              <a:rPr lang="en-US" sz="1100" dirty="0" err="1"/>
              <a:t>mep</a:t>
            </a:r>
            <a:r>
              <a:rPr lang="en-US" sz="1100" dirty="0"/>
              <a:t> 1 2 2 </a:t>
            </a:r>
          </a:p>
          <a:p>
            <a:r>
              <a:rPr lang="en-US" sz="1100" dirty="0" smtClean="0"/>
              <a:t>exit </a:t>
            </a:r>
            <a:r>
              <a:rPr lang="en-US" sz="1100" dirty="0"/>
              <a:t>all</a:t>
            </a:r>
          </a:p>
          <a:p>
            <a:endParaRPr lang="en-US" sz="1100" dirty="0"/>
          </a:p>
        </p:txBody>
      </p:sp>
    </p:spTree>
    <p:extLst>
      <p:ext uri="{BB962C8B-B14F-4D97-AF65-F5344CB8AC3E}">
        <p14:creationId xmlns:p14="http://schemas.microsoft.com/office/powerpoint/2010/main" xmlns="" val="409403775"/>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are we?</a:t>
            </a:r>
            <a:endParaRPr lang="en-US" dirty="0"/>
          </a:p>
        </p:txBody>
      </p:sp>
      <p:sp>
        <p:nvSpPr>
          <p:cNvPr id="3" name="Text Placeholder 2"/>
          <p:cNvSpPr>
            <a:spLocks noGrp="1"/>
          </p:cNvSpPr>
          <p:nvPr>
            <p:ph type="body" sz="quarter" idx="10"/>
          </p:nvPr>
        </p:nvSpPr>
        <p:spPr/>
        <p:txBody>
          <a:bodyPr/>
          <a:lstStyle/>
          <a:p>
            <a:r>
              <a:rPr lang="en-US" dirty="0" smtClean="0"/>
              <a:t>We configured ETX-220A and ETX-5_A</a:t>
            </a:r>
          </a:p>
          <a:p>
            <a:r>
              <a:rPr lang="en-US" dirty="0" smtClean="0"/>
              <a:t>In the following slides you can find the script for ETX-5_B</a:t>
            </a:r>
          </a:p>
          <a:p>
            <a:r>
              <a:rPr lang="en-US" dirty="0" smtClean="0"/>
              <a:t>The </a:t>
            </a:r>
            <a:r>
              <a:rPr lang="en-US" dirty="0" err="1" smtClean="0"/>
              <a:t>QoS</a:t>
            </a:r>
            <a:r>
              <a:rPr lang="en-US" dirty="0" smtClean="0"/>
              <a:t> configuration is the same as in ETX-5_A</a:t>
            </a:r>
            <a:endParaRPr lang="en-US" dirty="0"/>
          </a:p>
        </p:txBody>
      </p:sp>
      <p:sp>
        <p:nvSpPr>
          <p:cNvPr id="4" name="Block Arc 3"/>
          <p:cNvSpPr/>
          <p:nvPr/>
        </p:nvSpPr>
        <p:spPr>
          <a:xfrm>
            <a:off x="3998850" y="3510559"/>
            <a:ext cx="2272500" cy="2001515"/>
          </a:xfrm>
          <a:prstGeom prst="blockArc">
            <a:avLst>
              <a:gd name="adj1" fmla="val 10800000"/>
              <a:gd name="adj2" fmla="val 90182"/>
              <a:gd name="adj3" fmla="val 1487"/>
            </a:avLst>
          </a:prstGeom>
          <a:solidFill>
            <a:srgbClr val="F3A303"/>
          </a:solidFill>
          <a:ln>
            <a:solidFill>
              <a:srgbClr val="F3A3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5" name="Group 4"/>
          <p:cNvGrpSpPr/>
          <p:nvPr/>
        </p:nvGrpSpPr>
        <p:grpSpPr>
          <a:xfrm>
            <a:off x="4252846" y="3770437"/>
            <a:ext cx="1780404" cy="1765686"/>
            <a:chOff x="3599513" y="3321495"/>
            <a:chExt cx="1638914" cy="1638914"/>
          </a:xfrm>
        </p:grpSpPr>
        <p:sp>
          <p:nvSpPr>
            <p:cNvPr id="6" name="Oval 5"/>
            <p:cNvSpPr/>
            <p:nvPr/>
          </p:nvSpPr>
          <p:spPr>
            <a:xfrm>
              <a:off x="3599513" y="3321495"/>
              <a:ext cx="1638914" cy="1638914"/>
            </a:xfrm>
            <a:prstGeom prst="ellipse">
              <a:avLst/>
            </a:prstGeom>
            <a:noFill/>
            <a:ln w="57150">
              <a:solidFill>
                <a:srgbClr val="F3AE4A"/>
              </a:solidFill>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7" name="TextBox 6"/>
            <p:cNvSpPr txBox="1"/>
            <p:nvPr/>
          </p:nvSpPr>
          <p:spPr>
            <a:xfrm>
              <a:off x="4207316" y="3817406"/>
              <a:ext cx="621528" cy="457087"/>
            </a:xfrm>
            <a:prstGeom prst="rect">
              <a:avLst/>
            </a:prstGeom>
          </p:spPr>
          <p:txBody>
            <a:bodyPr wrap="none" rtlCol="0" anchor="ctr">
              <a:spAutoFit/>
            </a:bodyPr>
            <a:lstStyle/>
            <a:p>
              <a:pPr algn="ctr"/>
              <a:r>
                <a:rPr lang="en-US" sz="1300" b="1" dirty="0"/>
                <a:t>10G </a:t>
              </a:r>
            </a:p>
            <a:p>
              <a:pPr algn="ctr"/>
              <a:r>
                <a:rPr lang="en-US" sz="1300" b="1" dirty="0"/>
                <a:t>G.8032</a:t>
              </a:r>
              <a:endParaRPr lang="en-US" sz="1300" b="1" kern="0" dirty="0"/>
            </a:p>
          </p:txBody>
        </p:sp>
      </p:grpSp>
      <p:grpSp>
        <p:nvGrpSpPr>
          <p:cNvPr id="8" name="Group 7"/>
          <p:cNvGrpSpPr/>
          <p:nvPr/>
        </p:nvGrpSpPr>
        <p:grpSpPr>
          <a:xfrm>
            <a:off x="3642795" y="4247609"/>
            <a:ext cx="1108147" cy="730635"/>
            <a:chOff x="5857747" y="2414467"/>
            <a:chExt cx="862586" cy="478051"/>
          </a:xfrm>
        </p:grpSpPr>
        <p:pic>
          <p:nvPicPr>
            <p:cNvPr id="9" name="Picture 8" descr="RAD 2U_Modules.png"/>
            <p:cNvPicPr>
              <a:picLocks noChangeAspect="1"/>
            </p:cNvPicPr>
            <p:nvPr/>
          </p:nvPicPr>
          <p:blipFill>
            <a:blip r:embed="rId2" cstate="print"/>
            <a:stretch>
              <a:fillRect/>
            </a:stretch>
          </p:blipFill>
          <p:spPr>
            <a:xfrm>
              <a:off x="5857747" y="2456653"/>
              <a:ext cx="862586" cy="435865"/>
            </a:xfrm>
            <a:prstGeom prst="rect">
              <a:avLst/>
            </a:prstGeom>
          </p:spPr>
        </p:pic>
        <p:sp>
          <p:nvSpPr>
            <p:cNvPr id="10" name="TextBox 9"/>
            <p:cNvSpPr txBox="1"/>
            <p:nvPr/>
          </p:nvSpPr>
          <p:spPr>
            <a:xfrm>
              <a:off x="6009981" y="2414467"/>
              <a:ext cx="523072" cy="171170"/>
            </a:xfrm>
            <a:prstGeom prst="rect">
              <a:avLst/>
            </a:prstGeom>
          </p:spPr>
          <p:txBody>
            <a:bodyPr wrap="none" rtlCol="0" anchor="ctr">
              <a:spAutoFit/>
            </a:bodyPr>
            <a:lstStyle/>
            <a:p>
              <a:pPr algn="ctr"/>
              <a:r>
                <a:rPr lang="en-US" sz="1100" b="1" kern="0" dirty="0" smtClean="0"/>
                <a:t>ETX-5_A</a:t>
              </a:r>
            </a:p>
          </p:txBody>
        </p:sp>
      </p:grpSp>
      <p:grpSp>
        <p:nvGrpSpPr>
          <p:cNvPr id="11" name="Group 10"/>
          <p:cNvGrpSpPr/>
          <p:nvPr/>
        </p:nvGrpSpPr>
        <p:grpSpPr>
          <a:xfrm>
            <a:off x="4422617" y="5394039"/>
            <a:ext cx="1501965" cy="481543"/>
            <a:chOff x="6988187" y="2541128"/>
            <a:chExt cx="1212722" cy="351390"/>
          </a:xfrm>
        </p:grpSpPr>
        <p:pic>
          <p:nvPicPr>
            <p:cNvPr id="12" name="Picture 11" descr="RAD 1U_Wide.png"/>
            <p:cNvPicPr>
              <a:picLocks noChangeAspect="1"/>
            </p:cNvPicPr>
            <p:nvPr/>
          </p:nvPicPr>
          <p:blipFill>
            <a:blip r:embed="rId3" cstate="print"/>
            <a:stretch>
              <a:fillRect/>
            </a:stretch>
          </p:blipFill>
          <p:spPr>
            <a:xfrm>
              <a:off x="6988187" y="2541128"/>
              <a:ext cx="1212722" cy="351390"/>
            </a:xfrm>
            <a:prstGeom prst="rect">
              <a:avLst/>
            </a:prstGeom>
          </p:spPr>
        </p:pic>
        <p:sp>
          <p:nvSpPr>
            <p:cNvPr id="13" name="TextBox 12"/>
            <p:cNvSpPr txBox="1"/>
            <p:nvPr/>
          </p:nvSpPr>
          <p:spPr>
            <a:xfrm>
              <a:off x="7296758" y="2612412"/>
              <a:ext cx="745717" cy="261610"/>
            </a:xfrm>
            <a:prstGeom prst="rect">
              <a:avLst/>
            </a:prstGeom>
          </p:spPr>
          <p:txBody>
            <a:bodyPr wrap="none" rtlCol="0" anchor="ctr">
              <a:spAutoFit/>
            </a:bodyPr>
            <a:lstStyle/>
            <a:p>
              <a:pPr algn="ctr"/>
              <a:r>
                <a:rPr lang="en-US" sz="1100" b="1" kern="0" dirty="0" smtClean="0"/>
                <a:t>ETX-220A</a:t>
              </a:r>
            </a:p>
          </p:txBody>
        </p:sp>
      </p:grpSp>
      <p:grpSp>
        <p:nvGrpSpPr>
          <p:cNvPr id="14" name="Group 13"/>
          <p:cNvGrpSpPr/>
          <p:nvPr/>
        </p:nvGrpSpPr>
        <p:grpSpPr>
          <a:xfrm>
            <a:off x="5638642" y="4265694"/>
            <a:ext cx="1108147" cy="730635"/>
            <a:chOff x="5857747" y="2414467"/>
            <a:chExt cx="862586" cy="478051"/>
          </a:xfrm>
        </p:grpSpPr>
        <p:pic>
          <p:nvPicPr>
            <p:cNvPr id="15" name="Picture 14" descr="RAD 2U_Modules.png"/>
            <p:cNvPicPr>
              <a:picLocks noChangeAspect="1"/>
            </p:cNvPicPr>
            <p:nvPr/>
          </p:nvPicPr>
          <p:blipFill>
            <a:blip r:embed="rId2" cstate="print"/>
            <a:stretch>
              <a:fillRect/>
            </a:stretch>
          </p:blipFill>
          <p:spPr>
            <a:xfrm>
              <a:off x="5857747" y="2456653"/>
              <a:ext cx="862586" cy="435865"/>
            </a:xfrm>
            <a:prstGeom prst="rect">
              <a:avLst/>
            </a:prstGeom>
          </p:spPr>
        </p:pic>
        <p:sp>
          <p:nvSpPr>
            <p:cNvPr id="16" name="TextBox 15"/>
            <p:cNvSpPr txBox="1"/>
            <p:nvPr/>
          </p:nvSpPr>
          <p:spPr>
            <a:xfrm>
              <a:off x="6012479" y="2414467"/>
              <a:ext cx="518081" cy="171170"/>
            </a:xfrm>
            <a:prstGeom prst="rect">
              <a:avLst/>
            </a:prstGeom>
          </p:spPr>
          <p:txBody>
            <a:bodyPr wrap="none" rtlCol="0" anchor="ctr">
              <a:spAutoFit/>
            </a:bodyPr>
            <a:lstStyle/>
            <a:p>
              <a:pPr algn="ctr"/>
              <a:r>
                <a:rPr lang="en-US" sz="1100" b="1" kern="0" dirty="0" smtClean="0"/>
                <a:t>ETX-5_B</a:t>
              </a:r>
            </a:p>
          </p:txBody>
        </p:sp>
      </p:grpSp>
      <p:sp>
        <p:nvSpPr>
          <p:cNvPr id="17" name="Oval 16"/>
          <p:cNvSpPr/>
          <p:nvPr/>
        </p:nvSpPr>
        <p:spPr>
          <a:xfrm>
            <a:off x="5041835" y="3359456"/>
            <a:ext cx="189328" cy="575334"/>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4315369" y="4112045"/>
            <a:ext cx="599844" cy="246221"/>
          </a:xfrm>
          <a:prstGeom prst="rect">
            <a:avLst/>
          </a:prstGeom>
        </p:spPr>
        <p:txBody>
          <a:bodyPr wrap="none" rtlCol="0" anchor="ctr">
            <a:spAutoFit/>
          </a:bodyPr>
          <a:lstStyle/>
          <a:p>
            <a:pPr algn="ctr"/>
            <a:r>
              <a:rPr lang="en-US" sz="1000" kern="0" dirty="0" smtClean="0"/>
              <a:t>MC-A/1</a:t>
            </a:r>
          </a:p>
        </p:txBody>
      </p:sp>
      <p:sp>
        <p:nvSpPr>
          <p:cNvPr id="19" name="TextBox 18"/>
          <p:cNvSpPr txBox="1"/>
          <p:nvPr/>
        </p:nvSpPr>
        <p:spPr>
          <a:xfrm>
            <a:off x="4601440" y="5192315"/>
            <a:ext cx="365806" cy="246221"/>
          </a:xfrm>
          <a:prstGeom prst="rect">
            <a:avLst/>
          </a:prstGeom>
        </p:spPr>
        <p:txBody>
          <a:bodyPr wrap="none" rtlCol="0" anchor="ctr">
            <a:spAutoFit/>
          </a:bodyPr>
          <a:lstStyle/>
          <a:p>
            <a:pPr algn="ctr"/>
            <a:r>
              <a:rPr lang="en-US" sz="1000" kern="0" dirty="0" smtClean="0"/>
              <a:t>4/1</a:t>
            </a:r>
          </a:p>
        </p:txBody>
      </p:sp>
      <p:sp>
        <p:nvSpPr>
          <p:cNvPr id="20" name="TextBox 19"/>
          <p:cNvSpPr txBox="1"/>
          <p:nvPr/>
        </p:nvSpPr>
        <p:spPr>
          <a:xfrm>
            <a:off x="5336904" y="5206685"/>
            <a:ext cx="365806" cy="246221"/>
          </a:xfrm>
          <a:prstGeom prst="rect">
            <a:avLst/>
          </a:prstGeom>
        </p:spPr>
        <p:txBody>
          <a:bodyPr wrap="none" rtlCol="0" anchor="ctr">
            <a:spAutoFit/>
          </a:bodyPr>
          <a:lstStyle/>
          <a:p>
            <a:pPr algn="ctr"/>
            <a:r>
              <a:rPr lang="en-US" sz="1000" kern="0" dirty="0" smtClean="0"/>
              <a:t>4/2</a:t>
            </a:r>
          </a:p>
        </p:txBody>
      </p:sp>
      <p:sp>
        <p:nvSpPr>
          <p:cNvPr id="21" name="Oval 20"/>
          <p:cNvSpPr/>
          <p:nvPr/>
        </p:nvSpPr>
        <p:spPr>
          <a:xfrm>
            <a:off x="3947516" y="4687031"/>
            <a:ext cx="539351" cy="254100"/>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000" b="1" dirty="0" smtClean="0">
                <a:solidFill>
                  <a:srgbClr val="FF0000"/>
                </a:solidFill>
              </a:rPr>
              <a:t>RPL</a:t>
            </a:r>
            <a:endParaRPr lang="en-US" sz="1000" b="1" dirty="0">
              <a:solidFill>
                <a:srgbClr val="FF0000"/>
              </a:solidFill>
            </a:endParaRPr>
          </a:p>
        </p:txBody>
      </p:sp>
      <p:sp>
        <p:nvSpPr>
          <p:cNvPr id="22" name="TextBox 21"/>
          <p:cNvSpPr txBox="1"/>
          <p:nvPr/>
        </p:nvSpPr>
        <p:spPr>
          <a:xfrm>
            <a:off x="3606020" y="3950358"/>
            <a:ext cx="590226" cy="246221"/>
          </a:xfrm>
          <a:prstGeom prst="rect">
            <a:avLst/>
          </a:prstGeom>
        </p:spPr>
        <p:txBody>
          <a:bodyPr wrap="none" rtlCol="0" anchor="ctr">
            <a:spAutoFit/>
          </a:bodyPr>
          <a:lstStyle/>
          <a:p>
            <a:pPr algn="ctr"/>
            <a:r>
              <a:rPr lang="en-US" sz="1000" kern="0" dirty="0" smtClean="0"/>
              <a:t>MC-A/2</a:t>
            </a:r>
          </a:p>
        </p:txBody>
      </p:sp>
      <p:sp>
        <p:nvSpPr>
          <p:cNvPr id="23" name="TextBox 22"/>
          <p:cNvSpPr txBox="1"/>
          <p:nvPr/>
        </p:nvSpPr>
        <p:spPr>
          <a:xfrm>
            <a:off x="5369502" y="4131927"/>
            <a:ext cx="599844" cy="246221"/>
          </a:xfrm>
          <a:prstGeom prst="rect">
            <a:avLst/>
          </a:prstGeom>
        </p:spPr>
        <p:txBody>
          <a:bodyPr wrap="none" rtlCol="0" anchor="ctr">
            <a:spAutoFit/>
          </a:bodyPr>
          <a:lstStyle/>
          <a:p>
            <a:pPr algn="ctr"/>
            <a:r>
              <a:rPr lang="en-US" sz="1000" kern="0" dirty="0" smtClean="0"/>
              <a:t>MC-A/1</a:t>
            </a:r>
          </a:p>
        </p:txBody>
      </p:sp>
      <p:sp>
        <p:nvSpPr>
          <p:cNvPr id="24" name="TextBox 23"/>
          <p:cNvSpPr txBox="1"/>
          <p:nvPr/>
        </p:nvSpPr>
        <p:spPr>
          <a:xfrm>
            <a:off x="6094638" y="3975767"/>
            <a:ext cx="590226" cy="246221"/>
          </a:xfrm>
          <a:prstGeom prst="rect">
            <a:avLst/>
          </a:prstGeom>
        </p:spPr>
        <p:txBody>
          <a:bodyPr wrap="none" rtlCol="0" anchor="ctr">
            <a:spAutoFit/>
          </a:bodyPr>
          <a:lstStyle/>
          <a:p>
            <a:pPr algn="ctr"/>
            <a:r>
              <a:rPr lang="en-US" sz="1000" kern="0" dirty="0" smtClean="0"/>
              <a:t>MC-A/2</a:t>
            </a:r>
          </a:p>
        </p:txBody>
      </p:sp>
      <p:sp>
        <p:nvSpPr>
          <p:cNvPr id="25" name="TextBox 24"/>
          <p:cNvSpPr txBox="1"/>
          <p:nvPr/>
        </p:nvSpPr>
        <p:spPr>
          <a:xfrm>
            <a:off x="5407597" y="4931566"/>
            <a:ext cx="590226" cy="246221"/>
          </a:xfrm>
          <a:prstGeom prst="rect">
            <a:avLst/>
          </a:prstGeom>
        </p:spPr>
        <p:txBody>
          <a:bodyPr wrap="none" rtlCol="0" anchor="ctr">
            <a:spAutoFit/>
          </a:bodyPr>
          <a:lstStyle/>
          <a:p>
            <a:pPr algn="ctr"/>
            <a:r>
              <a:rPr lang="en-US" sz="1000" kern="0" dirty="0" smtClean="0"/>
              <a:t>MC-A/3</a:t>
            </a:r>
          </a:p>
        </p:txBody>
      </p:sp>
      <p:sp>
        <p:nvSpPr>
          <p:cNvPr id="26" name="TextBox 25"/>
          <p:cNvSpPr txBox="1"/>
          <p:nvPr/>
        </p:nvSpPr>
        <p:spPr>
          <a:xfrm>
            <a:off x="4288581" y="4911332"/>
            <a:ext cx="590226" cy="246221"/>
          </a:xfrm>
          <a:prstGeom prst="rect">
            <a:avLst/>
          </a:prstGeom>
        </p:spPr>
        <p:txBody>
          <a:bodyPr wrap="none" rtlCol="0" anchor="ctr">
            <a:spAutoFit/>
          </a:bodyPr>
          <a:lstStyle/>
          <a:p>
            <a:pPr algn="ctr"/>
            <a:r>
              <a:rPr lang="en-US" sz="1000" kern="0" dirty="0" smtClean="0"/>
              <a:t>MC-A/3</a:t>
            </a:r>
          </a:p>
        </p:txBody>
      </p:sp>
      <p:sp>
        <p:nvSpPr>
          <p:cNvPr id="27" name="Rectangle 26"/>
          <p:cNvSpPr/>
          <p:nvPr/>
        </p:nvSpPr>
        <p:spPr>
          <a:xfrm>
            <a:off x="4949087" y="3099928"/>
            <a:ext cx="459934" cy="292388"/>
          </a:xfrm>
          <a:prstGeom prst="rect">
            <a:avLst/>
          </a:prstGeom>
        </p:spPr>
        <p:txBody>
          <a:bodyPr wrap="none">
            <a:spAutoFit/>
          </a:bodyPr>
          <a:lstStyle/>
          <a:p>
            <a:pPr algn="ctr"/>
            <a:r>
              <a:rPr lang="en-US" sz="1300" b="1" dirty="0">
                <a:solidFill>
                  <a:schemeClr val="bg1">
                    <a:lumMod val="50000"/>
                  </a:schemeClr>
                </a:solidFill>
              </a:rPr>
              <a:t>LAG</a:t>
            </a:r>
          </a:p>
        </p:txBody>
      </p:sp>
      <p:sp>
        <p:nvSpPr>
          <p:cNvPr id="28" name="Rounded Rectangular Callout 27"/>
          <p:cNvSpPr/>
          <p:nvPr/>
        </p:nvSpPr>
        <p:spPr>
          <a:xfrm>
            <a:off x="2624228" y="3489784"/>
            <a:ext cx="1034288" cy="280653"/>
          </a:xfrm>
          <a:prstGeom prst="wedgeRoundRectCallout">
            <a:avLst>
              <a:gd name="adj1" fmla="val 88548"/>
              <a:gd name="adj2" fmla="val 246008"/>
              <a:gd name="adj3" fmla="val 16667"/>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400" dirty="0" smtClean="0"/>
              <a:t>Node Port</a:t>
            </a:r>
            <a:endParaRPr lang="en-US" sz="1400" dirty="0"/>
          </a:p>
        </p:txBody>
      </p:sp>
      <p:sp>
        <p:nvSpPr>
          <p:cNvPr id="29" name="TextBox 28"/>
          <p:cNvSpPr txBox="1"/>
          <p:nvPr/>
        </p:nvSpPr>
        <p:spPr>
          <a:xfrm>
            <a:off x="4029216" y="5024509"/>
            <a:ext cx="424542" cy="369332"/>
          </a:xfrm>
          <a:prstGeom prst="rect">
            <a:avLst/>
          </a:prstGeom>
        </p:spPr>
        <p:txBody>
          <a:bodyPr wrap="square" rtlCol="0" anchor="ctr">
            <a:spAutoFit/>
          </a:bodyPr>
          <a:lstStyle/>
          <a:p>
            <a:pPr algn="ctr"/>
            <a:r>
              <a:rPr lang="en-US" b="1" kern="0" dirty="0">
                <a:solidFill>
                  <a:srgbClr val="009E47"/>
                </a:solidFill>
              </a:rPr>
              <a:t>W</a:t>
            </a:r>
            <a:endParaRPr lang="en-US" b="1" kern="0" dirty="0" smtClean="0">
              <a:solidFill>
                <a:srgbClr val="009E47"/>
              </a:solidFill>
            </a:endParaRPr>
          </a:p>
        </p:txBody>
      </p:sp>
      <p:sp>
        <p:nvSpPr>
          <p:cNvPr id="30" name="TextBox 29"/>
          <p:cNvSpPr txBox="1"/>
          <p:nvPr/>
        </p:nvSpPr>
        <p:spPr>
          <a:xfrm>
            <a:off x="3983975" y="4027286"/>
            <a:ext cx="424542" cy="369332"/>
          </a:xfrm>
          <a:prstGeom prst="rect">
            <a:avLst/>
          </a:prstGeom>
        </p:spPr>
        <p:txBody>
          <a:bodyPr wrap="square" rtlCol="0" anchor="ctr">
            <a:spAutoFit/>
          </a:bodyPr>
          <a:lstStyle/>
          <a:p>
            <a:pPr algn="ctr"/>
            <a:r>
              <a:rPr lang="en-US" b="1" kern="0" dirty="0">
                <a:solidFill>
                  <a:srgbClr val="009E47"/>
                </a:solidFill>
              </a:rPr>
              <a:t>E</a:t>
            </a:r>
            <a:endParaRPr lang="en-US" b="1" kern="0" dirty="0" smtClean="0">
              <a:solidFill>
                <a:srgbClr val="009E47"/>
              </a:solidFill>
            </a:endParaRPr>
          </a:p>
        </p:txBody>
      </p:sp>
      <p:sp>
        <p:nvSpPr>
          <p:cNvPr id="31" name="Rounded Rectangular Callout 30"/>
          <p:cNvSpPr/>
          <p:nvPr/>
        </p:nvSpPr>
        <p:spPr>
          <a:xfrm>
            <a:off x="2645065" y="5714637"/>
            <a:ext cx="1057646" cy="271196"/>
          </a:xfrm>
          <a:prstGeom prst="wedgeRoundRectCallout">
            <a:avLst>
              <a:gd name="adj1" fmla="val 103899"/>
              <a:gd name="adj2" fmla="val -322809"/>
              <a:gd name="adj3" fmla="val 16667"/>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400" dirty="0" err="1" smtClean="0"/>
              <a:t>rpl</a:t>
            </a:r>
            <a:endParaRPr lang="en-US" sz="1400" dirty="0"/>
          </a:p>
        </p:txBody>
      </p:sp>
      <p:sp>
        <p:nvSpPr>
          <p:cNvPr id="32" name="Down Arrow 31"/>
          <p:cNvSpPr/>
          <p:nvPr/>
        </p:nvSpPr>
        <p:spPr>
          <a:xfrm rot="5400000">
            <a:off x="7304891" y="3884442"/>
            <a:ext cx="590226" cy="1605178"/>
          </a:xfrm>
          <a:prstGeom prst="downArrow">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453888" y="5459299"/>
            <a:ext cx="879485" cy="962172"/>
          </a:xfrm>
          <a:prstGeom prst="rect">
            <a:avLst/>
          </a:prstGeom>
        </p:spPr>
      </p:pic>
      <p:pic>
        <p:nvPicPr>
          <p:cNvPr id="34" name="Picture 33"/>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001907" y="4352949"/>
            <a:ext cx="885512" cy="968765"/>
          </a:xfrm>
          <a:prstGeom prst="rect">
            <a:avLst/>
          </a:prstGeom>
        </p:spPr>
      </p:pic>
      <p:sp>
        <p:nvSpPr>
          <p:cNvPr id="35" name="TextBox 34"/>
          <p:cNvSpPr txBox="1"/>
          <p:nvPr/>
        </p:nvSpPr>
        <p:spPr>
          <a:xfrm>
            <a:off x="4280990" y="5859925"/>
            <a:ext cx="1708220" cy="261610"/>
          </a:xfrm>
          <a:prstGeom prst="rect">
            <a:avLst/>
          </a:prstGeom>
        </p:spPr>
        <p:txBody>
          <a:bodyPr wrap="square" rtlCol="0" anchor="ctr">
            <a:spAutoFit/>
          </a:bodyPr>
          <a:lstStyle/>
          <a:p>
            <a:pPr algn="ctr"/>
            <a:r>
              <a:rPr lang="en-US" sz="1100" b="1" kern="0" dirty="0" smtClean="0">
                <a:solidFill>
                  <a:srgbClr val="009E47"/>
                </a:solidFill>
              </a:rPr>
              <a:t>172.17.195.203</a:t>
            </a:r>
          </a:p>
        </p:txBody>
      </p:sp>
      <p:sp>
        <p:nvSpPr>
          <p:cNvPr id="36" name="TextBox 35"/>
          <p:cNvSpPr txBox="1"/>
          <p:nvPr/>
        </p:nvSpPr>
        <p:spPr>
          <a:xfrm>
            <a:off x="6894910" y="4556226"/>
            <a:ext cx="1708220" cy="261610"/>
          </a:xfrm>
          <a:prstGeom prst="rect">
            <a:avLst/>
          </a:prstGeom>
        </p:spPr>
        <p:txBody>
          <a:bodyPr wrap="square" rtlCol="0" anchor="ctr">
            <a:spAutoFit/>
          </a:bodyPr>
          <a:lstStyle/>
          <a:p>
            <a:pPr algn="ctr"/>
            <a:r>
              <a:rPr lang="en-US" sz="1100" b="1" kern="0" dirty="0" smtClean="0">
                <a:solidFill>
                  <a:srgbClr val="009E47"/>
                </a:solidFill>
              </a:rPr>
              <a:t>172.17.195.202</a:t>
            </a:r>
          </a:p>
        </p:txBody>
      </p:sp>
      <p:sp>
        <p:nvSpPr>
          <p:cNvPr id="37" name="TextBox 36"/>
          <p:cNvSpPr txBox="1"/>
          <p:nvPr/>
        </p:nvSpPr>
        <p:spPr>
          <a:xfrm>
            <a:off x="2162257" y="4505573"/>
            <a:ext cx="1708220" cy="261610"/>
          </a:xfrm>
          <a:prstGeom prst="rect">
            <a:avLst/>
          </a:prstGeom>
        </p:spPr>
        <p:txBody>
          <a:bodyPr wrap="square" rtlCol="0" anchor="ctr">
            <a:spAutoFit/>
          </a:bodyPr>
          <a:lstStyle/>
          <a:p>
            <a:pPr algn="ctr"/>
            <a:r>
              <a:rPr lang="en-US" sz="1100" b="1" kern="0" dirty="0" smtClean="0">
                <a:solidFill>
                  <a:srgbClr val="009E47"/>
                </a:solidFill>
              </a:rPr>
              <a:t>172.17.195.201</a:t>
            </a:r>
          </a:p>
        </p:txBody>
      </p:sp>
      <p:sp>
        <p:nvSpPr>
          <p:cNvPr id="38" name="Down Arrow 37"/>
          <p:cNvSpPr/>
          <p:nvPr/>
        </p:nvSpPr>
        <p:spPr>
          <a:xfrm>
            <a:off x="6137587" y="3479976"/>
            <a:ext cx="380726" cy="468941"/>
          </a:xfrm>
          <a:prstGeom prst="downArrow">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235653440"/>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ETX-5_B Configuration Scripts</a:t>
            </a:r>
            <a:endParaRPr lang="en-US" dirty="0"/>
          </a:p>
        </p:txBody>
      </p:sp>
      <p:sp>
        <p:nvSpPr>
          <p:cNvPr id="5" name="Rectangle 4"/>
          <p:cNvSpPr/>
          <p:nvPr/>
        </p:nvSpPr>
        <p:spPr>
          <a:xfrm>
            <a:off x="8238" y="833532"/>
            <a:ext cx="3229232" cy="6017032"/>
          </a:xfrm>
          <a:prstGeom prst="rect">
            <a:avLst/>
          </a:prstGeom>
          <a:solidFill>
            <a:schemeClr val="bg1">
              <a:lumMod val="85000"/>
            </a:schemeClr>
          </a:solidFill>
        </p:spPr>
        <p:txBody>
          <a:bodyPr wrap="square">
            <a:spAutoFit/>
          </a:bodyPr>
          <a:lstStyle/>
          <a:p>
            <a:r>
              <a:rPr lang="en-US" sz="1100" dirty="0"/>
              <a:t>#********ETX-5300*********</a:t>
            </a:r>
            <a:endParaRPr lang="he-IL" sz="1100" dirty="0"/>
          </a:p>
          <a:p>
            <a:r>
              <a:rPr lang="en-US" sz="1100" dirty="0" smtClean="0"/>
              <a:t>#*********     </a:t>
            </a:r>
            <a:r>
              <a:rPr lang="en-US" sz="1100" dirty="0"/>
              <a:t>SVI   </a:t>
            </a:r>
            <a:r>
              <a:rPr lang="en-US" sz="1100" dirty="0" smtClean="0"/>
              <a:t>*********************</a:t>
            </a:r>
            <a:endParaRPr lang="en-US" sz="1100" dirty="0"/>
          </a:p>
          <a:p>
            <a:r>
              <a:rPr lang="en-US" sz="1100" dirty="0"/>
              <a:t>#***************************</a:t>
            </a:r>
          </a:p>
          <a:p>
            <a:r>
              <a:rPr lang="en-US" sz="1100" dirty="0"/>
              <a:t>configure</a:t>
            </a:r>
          </a:p>
          <a:p>
            <a:r>
              <a:rPr lang="en-US" sz="1100" dirty="0"/>
              <a:t>port	</a:t>
            </a:r>
          </a:p>
          <a:p>
            <a:r>
              <a:rPr lang="en-US" sz="1100" dirty="0" err="1"/>
              <a:t>svi</a:t>
            </a:r>
            <a:r>
              <a:rPr lang="en-US" sz="1100" dirty="0"/>
              <a:t> 1 bridge </a:t>
            </a:r>
          </a:p>
          <a:p>
            <a:r>
              <a:rPr lang="en-US" sz="1100" dirty="0"/>
              <a:t>exit</a:t>
            </a:r>
          </a:p>
          <a:p>
            <a:r>
              <a:rPr lang="en-US" sz="1100" dirty="0" err="1"/>
              <a:t>svi</a:t>
            </a:r>
            <a:r>
              <a:rPr lang="en-US" sz="1100" dirty="0"/>
              <a:t> 2 bridge </a:t>
            </a:r>
          </a:p>
          <a:p>
            <a:r>
              <a:rPr lang="en-US" sz="1100" dirty="0"/>
              <a:t>exit</a:t>
            </a:r>
          </a:p>
          <a:p>
            <a:r>
              <a:rPr lang="en-US" sz="1100" dirty="0" err="1"/>
              <a:t>svi</a:t>
            </a:r>
            <a:r>
              <a:rPr lang="en-US" sz="1100" dirty="0"/>
              <a:t> 100 bridge </a:t>
            </a:r>
          </a:p>
          <a:p>
            <a:r>
              <a:rPr lang="en-US" sz="1100" dirty="0"/>
              <a:t>exit</a:t>
            </a:r>
          </a:p>
          <a:p>
            <a:r>
              <a:rPr lang="en-US" sz="1100" dirty="0" err="1"/>
              <a:t>svi</a:t>
            </a:r>
            <a:r>
              <a:rPr lang="en-US" sz="1100" dirty="0"/>
              <a:t> 99 router </a:t>
            </a:r>
          </a:p>
          <a:p>
            <a:r>
              <a:rPr lang="en-US" sz="1100" dirty="0"/>
              <a:t>exit</a:t>
            </a:r>
          </a:p>
          <a:p>
            <a:r>
              <a:rPr lang="en-US" sz="1100" dirty="0"/>
              <a:t>exit all</a:t>
            </a:r>
          </a:p>
          <a:p>
            <a:r>
              <a:rPr lang="en-US" sz="1100" dirty="0"/>
              <a:t>#***************************</a:t>
            </a:r>
          </a:p>
          <a:p>
            <a:r>
              <a:rPr lang="en-US" sz="1100" dirty="0" smtClean="0"/>
              <a:t>#***********</a:t>
            </a:r>
            <a:r>
              <a:rPr lang="en-US" sz="1100" dirty="0" err="1"/>
              <a:t>Bridge_Bind_PORT</a:t>
            </a:r>
            <a:r>
              <a:rPr lang="en-US" sz="1100" dirty="0" smtClean="0"/>
              <a:t>*********** </a:t>
            </a:r>
            <a:endParaRPr lang="en-US" sz="1100" dirty="0"/>
          </a:p>
          <a:p>
            <a:r>
              <a:rPr lang="en-US" sz="1100" dirty="0"/>
              <a:t>#***************************</a:t>
            </a:r>
          </a:p>
          <a:p>
            <a:r>
              <a:rPr lang="en-US" sz="1100" dirty="0"/>
              <a:t>configure</a:t>
            </a:r>
          </a:p>
          <a:p>
            <a:r>
              <a:rPr lang="en-US" sz="1100" dirty="0"/>
              <a:t>#Bridge Configuration</a:t>
            </a:r>
          </a:p>
          <a:p>
            <a:r>
              <a:rPr lang="en-US" sz="1100" dirty="0"/>
              <a:t>bridge 1 </a:t>
            </a:r>
          </a:p>
          <a:p>
            <a:r>
              <a:rPr lang="en-US" sz="1100" dirty="0"/>
              <a:t>name "Bridge 1" </a:t>
            </a:r>
          </a:p>
          <a:p>
            <a:r>
              <a:rPr lang="en-US" sz="1100" dirty="0"/>
              <a:t>aging-time 300 </a:t>
            </a:r>
          </a:p>
          <a:p>
            <a:r>
              <a:rPr lang="en-US" sz="1100" dirty="0"/>
              <a:t>#Bridge Port Configuration</a:t>
            </a:r>
          </a:p>
          <a:p>
            <a:r>
              <a:rPr lang="en-US" sz="1100" dirty="0"/>
              <a:t>port 1 </a:t>
            </a:r>
          </a:p>
          <a:p>
            <a:r>
              <a:rPr lang="en-US" sz="1100" dirty="0"/>
              <a:t>bind </a:t>
            </a:r>
            <a:r>
              <a:rPr lang="en-US" sz="1100" dirty="0" err="1"/>
              <a:t>svi</a:t>
            </a:r>
            <a:r>
              <a:rPr lang="en-US" sz="1100" dirty="0"/>
              <a:t> 1 </a:t>
            </a:r>
          </a:p>
          <a:p>
            <a:r>
              <a:rPr lang="en-US" sz="1100" dirty="0"/>
              <a:t>no shutdown </a:t>
            </a:r>
          </a:p>
          <a:p>
            <a:r>
              <a:rPr lang="en-US" sz="1100" dirty="0"/>
              <a:t>exit</a:t>
            </a:r>
          </a:p>
          <a:p>
            <a:r>
              <a:rPr lang="en-US" sz="1100" dirty="0"/>
              <a:t>port 2 </a:t>
            </a:r>
          </a:p>
          <a:p>
            <a:r>
              <a:rPr lang="en-US" sz="1100" dirty="0"/>
              <a:t>bind </a:t>
            </a:r>
            <a:r>
              <a:rPr lang="en-US" sz="1100" dirty="0" err="1"/>
              <a:t>svi</a:t>
            </a:r>
            <a:r>
              <a:rPr lang="en-US" sz="1100" dirty="0"/>
              <a:t> 2 </a:t>
            </a:r>
          </a:p>
          <a:p>
            <a:r>
              <a:rPr lang="en-US" sz="1100" dirty="0"/>
              <a:t>no shutdown </a:t>
            </a:r>
          </a:p>
          <a:p>
            <a:r>
              <a:rPr lang="en-US" sz="1100" dirty="0"/>
              <a:t>exit</a:t>
            </a:r>
          </a:p>
          <a:p>
            <a:r>
              <a:rPr lang="en-US" sz="1100" dirty="0"/>
              <a:t>port 100 </a:t>
            </a:r>
          </a:p>
          <a:p>
            <a:r>
              <a:rPr lang="en-US" sz="1100" dirty="0"/>
              <a:t>bind </a:t>
            </a:r>
            <a:r>
              <a:rPr lang="en-US" sz="1100" dirty="0" err="1"/>
              <a:t>svi</a:t>
            </a:r>
            <a:r>
              <a:rPr lang="en-US" sz="1100" dirty="0"/>
              <a:t> 100 </a:t>
            </a:r>
          </a:p>
          <a:p>
            <a:r>
              <a:rPr lang="en-US" sz="1100" dirty="0"/>
              <a:t>no shutdown </a:t>
            </a:r>
          </a:p>
          <a:p>
            <a:r>
              <a:rPr lang="en-US" sz="1100" dirty="0" smtClean="0"/>
              <a:t>exit</a:t>
            </a:r>
            <a:endParaRPr lang="en-US" sz="1100" dirty="0"/>
          </a:p>
        </p:txBody>
      </p:sp>
      <p:sp>
        <p:nvSpPr>
          <p:cNvPr id="6" name="Rectangle 5"/>
          <p:cNvSpPr/>
          <p:nvPr/>
        </p:nvSpPr>
        <p:spPr>
          <a:xfrm>
            <a:off x="3307491" y="833532"/>
            <a:ext cx="3229232" cy="3985706"/>
          </a:xfrm>
          <a:prstGeom prst="rect">
            <a:avLst/>
          </a:prstGeom>
          <a:solidFill>
            <a:schemeClr val="bg1">
              <a:lumMod val="85000"/>
            </a:schemeClr>
          </a:solidFill>
        </p:spPr>
        <p:txBody>
          <a:bodyPr wrap="square">
            <a:spAutoFit/>
          </a:bodyPr>
          <a:lstStyle/>
          <a:p>
            <a:r>
              <a:rPr lang="en-US" sz="1100" dirty="0"/>
              <a:t>#********ETX-5300*********</a:t>
            </a:r>
            <a:endParaRPr lang="he-IL" sz="1100" dirty="0"/>
          </a:p>
          <a:p>
            <a:endParaRPr lang="en-US" sz="1100" dirty="0"/>
          </a:p>
          <a:p>
            <a:r>
              <a:rPr lang="en-US" sz="1100" dirty="0"/>
              <a:t>#***************************</a:t>
            </a:r>
          </a:p>
          <a:p>
            <a:r>
              <a:rPr lang="en-US" sz="1100" dirty="0"/>
              <a:t>#VLAN Configuration</a:t>
            </a:r>
          </a:p>
          <a:p>
            <a:r>
              <a:rPr lang="en-US" sz="1100" dirty="0" err="1"/>
              <a:t>vlan</a:t>
            </a:r>
            <a:r>
              <a:rPr lang="en-US" sz="1100" dirty="0"/>
              <a:t> 4094 </a:t>
            </a:r>
          </a:p>
          <a:p>
            <a:r>
              <a:rPr lang="en-US" sz="1100" dirty="0"/>
              <a:t>tagged-egress 1,2,100</a:t>
            </a:r>
          </a:p>
          <a:p>
            <a:r>
              <a:rPr lang="en-US" sz="1100" dirty="0"/>
              <a:t>maximum-mac-addresses 1024 </a:t>
            </a:r>
          </a:p>
          <a:p>
            <a:r>
              <a:rPr lang="en-US" sz="1100" dirty="0" smtClean="0"/>
              <a:t>exit</a:t>
            </a:r>
          </a:p>
          <a:p>
            <a:r>
              <a:rPr lang="en-US" sz="1100" dirty="0" err="1"/>
              <a:t>vlan</a:t>
            </a:r>
            <a:r>
              <a:rPr lang="en-US" sz="1100" dirty="0"/>
              <a:t> 999 </a:t>
            </a:r>
          </a:p>
          <a:p>
            <a:r>
              <a:rPr lang="en-US" sz="1100" dirty="0"/>
              <a:t>tagged-egress 1..2</a:t>
            </a:r>
          </a:p>
          <a:p>
            <a:r>
              <a:rPr lang="en-US" sz="1100" dirty="0"/>
              <a:t>maximum-mac-addresses 1024 </a:t>
            </a:r>
          </a:p>
          <a:p>
            <a:r>
              <a:rPr lang="en-US" sz="1100" dirty="0"/>
              <a:t>exit</a:t>
            </a:r>
          </a:p>
          <a:p>
            <a:r>
              <a:rPr lang="en-US" sz="1100" dirty="0" err="1"/>
              <a:t>vlan</a:t>
            </a:r>
            <a:r>
              <a:rPr lang="en-US" sz="1100" dirty="0"/>
              <a:t> 10 </a:t>
            </a:r>
          </a:p>
          <a:p>
            <a:r>
              <a:rPr lang="en-US" sz="1100" dirty="0"/>
              <a:t>tagged-egress 1</a:t>
            </a:r>
          </a:p>
          <a:p>
            <a:r>
              <a:rPr lang="en-US" sz="1100" dirty="0"/>
              <a:t>maximum-mac-addresses 1024</a:t>
            </a:r>
          </a:p>
          <a:p>
            <a:r>
              <a:rPr lang="en-US" sz="1100" dirty="0"/>
              <a:t>exit	</a:t>
            </a:r>
          </a:p>
          <a:p>
            <a:r>
              <a:rPr lang="en-US" sz="1100" dirty="0" err="1"/>
              <a:t>vlan</a:t>
            </a:r>
            <a:r>
              <a:rPr lang="en-US" sz="1100" dirty="0"/>
              <a:t> 30 </a:t>
            </a:r>
          </a:p>
          <a:p>
            <a:r>
              <a:rPr lang="en-US" sz="1100" dirty="0"/>
              <a:t>tagged-egress 2</a:t>
            </a:r>
          </a:p>
          <a:p>
            <a:r>
              <a:rPr lang="en-US" sz="1100" dirty="0"/>
              <a:t>maximum-mac-addresses 1024 </a:t>
            </a:r>
          </a:p>
          <a:p>
            <a:r>
              <a:rPr lang="en-US" sz="1100" dirty="0"/>
              <a:t>exit</a:t>
            </a:r>
          </a:p>
          <a:p>
            <a:r>
              <a:rPr lang="en-US" sz="1100" dirty="0" err="1"/>
              <a:t>vlan</a:t>
            </a:r>
            <a:r>
              <a:rPr lang="en-US" sz="1100" dirty="0"/>
              <a:t> 777</a:t>
            </a:r>
          </a:p>
          <a:p>
            <a:r>
              <a:rPr lang="en-US" sz="1100" dirty="0"/>
              <a:t>exit</a:t>
            </a:r>
          </a:p>
          <a:p>
            <a:r>
              <a:rPr lang="en-US" sz="1100" dirty="0"/>
              <a:t>exit all</a:t>
            </a:r>
          </a:p>
        </p:txBody>
      </p:sp>
      <p:sp>
        <p:nvSpPr>
          <p:cNvPr id="7" name="Oval 6"/>
          <p:cNvSpPr/>
          <p:nvPr/>
        </p:nvSpPr>
        <p:spPr>
          <a:xfrm>
            <a:off x="2823380" y="854362"/>
            <a:ext cx="330990" cy="377097"/>
          </a:xfrm>
          <a:prstGeom prst="ellipse">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en-US" dirty="0"/>
          </a:p>
        </p:txBody>
      </p:sp>
      <p:sp>
        <p:nvSpPr>
          <p:cNvPr id="8" name="Oval 7"/>
          <p:cNvSpPr/>
          <p:nvPr/>
        </p:nvSpPr>
        <p:spPr>
          <a:xfrm>
            <a:off x="6085424" y="833532"/>
            <a:ext cx="330990" cy="377097"/>
          </a:xfrm>
          <a:prstGeom prst="ellipse">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a:t>
            </a:r>
            <a:endParaRPr lang="en-US" dirty="0"/>
          </a:p>
        </p:txBody>
      </p:sp>
    </p:spTree>
    <p:extLst>
      <p:ext uri="{BB962C8B-B14F-4D97-AF65-F5344CB8AC3E}">
        <p14:creationId xmlns:p14="http://schemas.microsoft.com/office/powerpoint/2010/main" xmlns="" val="4218500240"/>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ETX-5_B Configuration Scripts</a:t>
            </a:r>
            <a:endParaRPr lang="en-US" dirty="0"/>
          </a:p>
        </p:txBody>
      </p:sp>
      <p:sp>
        <p:nvSpPr>
          <p:cNvPr id="5" name="Rectangle 4"/>
          <p:cNvSpPr/>
          <p:nvPr/>
        </p:nvSpPr>
        <p:spPr>
          <a:xfrm>
            <a:off x="8238" y="833532"/>
            <a:ext cx="3229232" cy="5509200"/>
          </a:xfrm>
          <a:prstGeom prst="rect">
            <a:avLst/>
          </a:prstGeom>
          <a:solidFill>
            <a:schemeClr val="bg1">
              <a:lumMod val="85000"/>
            </a:schemeClr>
          </a:solidFill>
        </p:spPr>
        <p:txBody>
          <a:bodyPr wrap="square">
            <a:spAutoFit/>
          </a:bodyPr>
          <a:lstStyle/>
          <a:p>
            <a:r>
              <a:rPr lang="en-US" sz="1100" dirty="0"/>
              <a:t>#********ETX-5300*********</a:t>
            </a:r>
            <a:endParaRPr lang="he-IL" sz="1100" dirty="0"/>
          </a:p>
          <a:p>
            <a:r>
              <a:rPr lang="en-US" sz="1100" dirty="0" smtClean="0"/>
              <a:t>#********</a:t>
            </a:r>
            <a:r>
              <a:rPr lang="en-US" sz="1100" dirty="0"/>
              <a:t>L2cp profile for LAG</a:t>
            </a:r>
            <a:r>
              <a:rPr lang="en-US" sz="1100" dirty="0" smtClean="0"/>
              <a:t>***********</a:t>
            </a:r>
          </a:p>
          <a:p>
            <a:endParaRPr lang="en-US" sz="1100" dirty="0"/>
          </a:p>
          <a:p>
            <a:r>
              <a:rPr lang="en-US" sz="1100" dirty="0" err="1"/>
              <a:t>config</a:t>
            </a:r>
            <a:r>
              <a:rPr lang="en-US" sz="1100" dirty="0"/>
              <a:t> port l2cp-profile "1"</a:t>
            </a:r>
          </a:p>
          <a:p>
            <a:r>
              <a:rPr lang="en-US" sz="1100" dirty="0"/>
              <a:t>mac 01-80-C2-00-00-02 peer </a:t>
            </a:r>
          </a:p>
          <a:p>
            <a:r>
              <a:rPr lang="en-US" sz="1100" dirty="0"/>
              <a:t>exit </a:t>
            </a:r>
            <a:r>
              <a:rPr lang="en-US" sz="1100" dirty="0" smtClean="0"/>
              <a:t>all</a:t>
            </a:r>
          </a:p>
          <a:p>
            <a:endParaRPr lang="en-US" sz="1100" dirty="0"/>
          </a:p>
          <a:p>
            <a:r>
              <a:rPr lang="en-US" sz="1100" dirty="0" smtClean="0"/>
              <a:t>#***************</a:t>
            </a:r>
            <a:r>
              <a:rPr lang="en-US" sz="1100" dirty="0"/>
              <a:t>END</a:t>
            </a:r>
            <a:r>
              <a:rPr lang="en-US" sz="1100" dirty="0" smtClean="0"/>
              <a:t>****************</a:t>
            </a:r>
          </a:p>
          <a:p>
            <a:endParaRPr lang="en-US" sz="1100" dirty="0"/>
          </a:p>
          <a:p>
            <a:r>
              <a:rPr lang="en-US" sz="1100" dirty="0"/>
              <a:t>configure </a:t>
            </a:r>
            <a:r>
              <a:rPr lang="en-US" sz="1100" dirty="0" err="1"/>
              <a:t>qos</a:t>
            </a:r>
            <a:r>
              <a:rPr lang="en-US" sz="1100" dirty="0"/>
              <a:t> queue-group-profile q_group_3_level_default_LAG-1</a:t>
            </a:r>
          </a:p>
          <a:p>
            <a:r>
              <a:rPr lang="en-US" sz="1100" dirty="0"/>
              <a:t>inherited-from q_group_3_level_default</a:t>
            </a:r>
          </a:p>
          <a:p>
            <a:r>
              <a:rPr lang="en-US" sz="1100" dirty="0"/>
              <a:t>exit </a:t>
            </a:r>
            <a:r>
              <a:rPr lang="en-US" sz="1100" dirty="0" smtClean="0"/>
              <a:t>all</a:t>
            </a:r>
          </a:p>
          <a:p>
            <a:endParaRPr lang="en-US" sz="1100" dirty="0"/>
          </a:p>
          <a:p>
            <a:r>
              <a:rPr lang="en-US" sz="1100" dirty="0"/>
              <a:t>#***************************</a:t>
            </a:r>
          </a:p>
          <a:p>
            <a:r>
              <a:rPr lang="en-US" sz="1100" dirty="0" smtClean="0"/>
              <a:t>#********</a:t>
            </a:r>
            <a:r>
              <a:rPr lang="en-US" sz="1100" dirty="0"/>
              <a:t>LAG-1 Definition </a:t>
            </a:r>
            <a:r>
              <a:rPr lang="en-US" sz="1100" dirty="0" smtClean="0"/>
              <a:t>********************</a:t>
            </a:r>
          </a:p>
          <a:p>
            <a:endParaRPr lang="en-US" sz="1100" dirty="0"/>
          </a:p>
          <a:p>
            <a:r>
              <a:rPr lang="en-US" sz="1100" dirty="0" err="1"/>
              <a:t>config</a:t>
            </a:r>
            <a:r>
              <a:rPr lang="en-US" sz="1100" dirty="0"/>
              <a:t> port lag 1</a:t>
            </a:r>
          </a:p>
          <a:p>
            <a:r>
              <a:rPr lang="en-US" sz="1100" dirty="0"/>
              <a:t>name "LAG-1" </a:t>
            </a:r>
          </a:p>
          <a:p>
            <a:r>
              <a:rPr lang="en-US" sz="1100" dirty="0"/>
              <a:t>admin-key ten-</a:t>
            </a:r>
            <a:r>
              <a:rPr lang="en-US" sz="1100" dirty="0" err="1"/>
              <a:t>giga</a:t>
            </a:r>
            <a:r>
              <a:rPr lang="en-US" sz="1100" dirty="0"/>
              <a:t>-</a:t>
            </a:r>
            <a:r>
              <a:rPr lang="en-US" sz="1100" dirty="0" err="1"/>
              <a:t>ethernet</a:t>
            </a:r>
            <a:endParaRPr lang="en-US" sz="1100" dirty="0"/>
          </a:p>
          <a:p>
            <a:r>
              <a:rPr lang="en-US" sz="1100" dirty="0"/>
              <a:t>queue-group profile "q_group_3_level_default_LAG-1" </a:t>
            </a:r>
          </a:p>
          <a:p>
            <a:r>
              <a:rPr lang="en-US" sz="1100" dirty="0"/>
              <a:t>mode load-balance </a:t>
            </a:r>
          </a:p>
          <a:p>
            <a:r>
              <a:rPr lang="en-US" sz="1100" dirty="0"/>
              <a:t>minimum-link-number 1</a:t>
            </a:r>
          </a:p>
          <a:p>
            <a:r>
              <a:rPr lang="en-US" sz="1100" dirty="0"/>
              <a:t>bind </a:t>
            </a:r>
            <a:r>
              <a:rPr lang="en-US" sz="1100" dirty="0" err="1"/>
              <a:t>ethernet</a:t>
            </a:r>
            <a:r>
              <a:rPr lang="en-US" sz="1100" dirty="0"/>
              <a:t> main-a/1</a:t>
            </a:r>
          </a:p>
          <a:p>
            <a:r>
              <a:rPr lang="en-US" sz="1100" dirty="0"/>
              <a:t>bind </a:t>
            </a:r>
            <a:r>
              <a:rPr lang="en-US" sz="1100" dirty="0" err="1"/>
              <a:t>ethernet</a:t>
            </a:r>
            <a:r>
              <a:rPr lang="en-US" sz="1100" dirty="0"/>
              <a:t> main-a/2</a:t>
            </a:r>
          </a:p>
          <a:p>
            <a:r>
              <a:rPr lang="en-US" sz="1100" dirty="0" err="1"/>
              <a:t>lacp</a:t>
            </a:r>
            <a:r>
              <a:rPr lang="en-US" sz="1100" dirty="0"/>
              <a:t> </a:t>
            </a:r>
            <a:r>
              <a:rPr lang="en-US" sz="1100" dirty="0" err="1"/>
              <a:t>tx</a:t>
            </a:r>
            <a:r>
              <a:rPr lang="en-US" sz="1100" dirty="0"/>
              <a:t>-activity active </a:t>
            </a:r>
            <a:r>
              <a:rPr lang="en-US" sz="1100" dirty="0" err="1"/>
              <a:t>tx</a:t>
            </a:r>
            <a:r>
              <a:rPr lang="en-US" sz="1100" dirty="0"/>
              <a:t>-speed slow </a:t>
            </a:r>
          </a:p>
          <a:p>
            <a:r>
              <a:rPr lang="en-US" sz="1100" dirty="0"/>
              <a:t>distribution-method </a:t>
            </a:r>
            <a:r>
              <a:rPr lang="en-US" sz="1100" dirty="0" err="1"/>
              <a:t>src-ip</a:t>
            </a:r>
            <a:r>
              <a:rPr lang="en-US" sz="1100" dirty="0"/>
              <a:t> </a:t>
            </a:r>
          </a:p>
          <a:p>
            <a:r>
              <a:rPr lang="en-US" sz="1100" dirty="0"/>
              <a:t>anchor-port </a:t>
            </a:r>
            <a:r>
              <a:rPr lang="en-US" sz="1100" dirty="0" err="1"/>
              <a:t>ethernet</a:t>
            </a:r>
            <a:r>
              <a:rPr lang="en-US" sz="1100" dirty="0"/>
              <a:t> main-a/1</a:t>
            </a:r>
          </a:p>
          <a:p>
            <a:r>
              <a:rPr lang="en-US" sz="1100" dirty="0"/>
              <a:t>l2cp profile "1"</a:t>
            </a:r>
          </a:p>
          <a:p>
            <a:r>
              <a:rPr lang="en-US" sz="1100" dirty="0"/>
              <a:t>no shutdown </a:t>
            </a:r>
          </a:p>
          <a:p>
            <a:r>
              <a:rPr lang="en-US" sz="1100" dirty="0"/>
              <a:t>exit all	</a:t>
            </a:r>
          </a:p>
        </p:txBody>
      </p:sp>
      <p:sp>
        <p:nvSpPr>
          <p:cNvPr id="6" name="Rectangle 5"/>
          <p:cNvSpPr/>
          <p:nvPr/>
        </p:nvSpPr>
        <p:spPr>
          <a:xfrm>
            <a:off x="3307491" y="833532"/>
            <a:ext cx="3455774" cy="3647152"/>
          </a:xfrm>
          <a:prstGeom prst="rect">
            <a:avLst/>
          </a:prstGeom>
          <a:solidFill>
            <a:schemeClr val="bg1">
              <a:lumMod val="85000"/>
            </a:schemeClr>
          </a:solidFill>
        </p:spPr>
        <p:txBody>
          <a:bodyPr wrap="square">
            <a:spAutoFit/>
          </a:bodyPr>
          <a:lstStyle/>
          <a:p>
            <a:r>
              <a:rPr lang="en-US" sz="1100" dirty="0"/>
              <a:t>#********ETX-5300*********</a:t>
            </a:r>
            <a:endParaRPr lang="he-IL" sz="1100" dirty="0"/>
          </a:p>
          <a:p>
            <a:r>
              <a:rPr lang="en-US" sz="1100" dirty="0" smtClean="0"/>
              <a:t>#************ </a:t>
            </a:r>
            <a:r>
              <a:rPr lang="en-US" sz="1100" dirty="0" err="1"/>
              <a:t>ERP_Configuration</a:t>
            </a:r>
            <a:r>
              <a:rPr lang="en-US" sz="1100" dirty="0"/>
              <a:t>(MAJOR</a:t>
            </a:r>
            <a:r>
              <a:rPr lang="en-US" sz="1100" dirty="0" smtClean="0"/>
              <a:t>)**********</a:t>
            </a:r>
          </a:p>
          <a:p>
            <a:r>
              <a:rPr lang="en-US" sz="1100" dirty="0" smtClean="0"/>
              <a:t>#***************************</a:t>
            </a:r>
            <a:endParaRPr lang="en-US" sz="1100" dirty="0"/>
          </a:p>
          <a:p>
            <a:r>
              <a:rPr lang="en-US" sz="1100" dirty="0"/>
              <a:t>configure</a:t>
            </a:r>
          </a:p>
          <a:p>
            <a:r>
              <a:rPr lang="en-US" sz="1100" dirty="0"/>
              <a:t>#Protection Configuration</a:t>
            </a:r>
          </a:p>
          <a:p>
            <a:r>
              <a:rPr lang="en-US" sz="1100" dirty="0"/>
              <a:t>protection </a:t>
            </a:r>
          </a:p>
          <a:p>
            <a:r>
              <a:rPr lang="en-US" sz="1100" dirty="0"/>
              <a:t>#Ethernet Ring Protection</a:t>
            </a:r>
          </a:p>
          <a:p>
            <a:r>
              <a:rPr lang="en-US" sz="1100" dirty="0" err="1"/>
              <a:t>erp</a:t>
            </a:r>
            <a:r>
              <a:rPr lang="en-US" sz="1100" dirty="0"/>
              <a:t> 1 major </a:t>
            </a:r>
          </a:p>
          <a:p>
            <a:r>
              <a:rPr lang="en-US" sz="1100" dirty="0"/>
              <a:t>bridge 1 </a:t>
            </a:r>
          </a:p>
          <a:p>
            <a:r>
              <a:rPr lang="en-US" sz="1100" dirty="0"/>
              <a:t>east-port 1</a:t>
            </a:r>
          </a:p>
          <a:p>
            <a:r>
              <a:rPr lang="en-US" sz="1100" dirty="0"/>
              <a:t>west-port 2 </a:t>
            </a:r>
          </a:p>
          <a:p>
            <a:r>
              <a:rPr lang="en-US" sz="1100" dirty="0"/>
              <a:t>r-aps </a:t>
            </a:r>
            <a:r>
              <a:rPr lang="en-US" sz="1100" dirty="0" err="1"/>
              <a:t>vlan</a:t>
            </a:r>
            <a:r>
              <a:rPr lang="en-US" sz="1100" dirty="0"/>
              <a:t> 777 </a:t>
            </a:r>
            <a:r>
              <a:rPr lang="en-US" sz="1100" dirty="0" err="1"/>
              <a:t>vlan</a:t>
            </a:r>
            <a:r>
              <a:rPr lang="en-US" sz="1100" dirty="0"/>
              <a:t>-priority 1 </a:t>
            </a:r>
            <a:r>
              <a:rPr lang="en-US" sz="1100" dirty="0" err="1"/>
              <a:t>mel</a:t>
            </a:r>
            <a:r>
              <a:rPr lang="en-US" sz="1100" dirty="0"/>
              <a:t> 1 </a:t>
            </a:r>
          </a:p>
          <a:p>
            <a:r>
              <a:rPr lang="en-US" sz="1100" dirty="0"/>
              <a:t>port-type east node-port </a:t>
            </a:r>
          </a:p>
          <a:p>
            <a:r>
              <a:rPr lang="en-US" sz="1100" dirty="0"/>
              <a:t>port-type west node-port </a:t>
            </a:r>
          </a:p>
          <a:p>
            <a:r>
              <a:rPr lang="en-US" sz="1100" dirty="0"/>
              <a:t>data-</a:t>
            </a:r>
            <a:r>
              <a:rPr lang="en-US" sz="1100" dirty="0" err="1"/>
              <a:t>vlan</a:t>
            </a:r>
            <a:r>
              <a:rPr lang="en-US" sz="1100" dirty="0"/>
              <a:t> </a:t>
            </a:r>
            <a:r>
              <a:rPr lang="en-US" sz="1100" dirty="0" smtClean="0"/>
              <a:t>4094</a:t>
            </a:r>
          </a:p>
          <a:p>
            <a:r>
              <a:rPr lang="en-US" sz="1100" dirty="0"/>
              <a:t>data-</a:t>
            </a:r>
            <a:r>
              <a:rPr lang="en-US" sz="1100" dirty="0" err="1"/>
              <a:t>vlan</a:t>
            </a:r>
            <a:r>
              <a:rPr lang="en-US" sz="1100" dirty="0"/>
              <a:t> </a:t>
            </a:r>
            <a:r>
              <a:rPr lang="en-US" sz="1100" dirty="0" smtClean="0"/>
              <a:t>999</a:t>
            </a:r>
            <a:endParaRPr lang="en-US" sz="1100" dirty="0"/>
          </a:p>
          <a:p>
            <a:r>
              <a:rPr lang="en-US" sz="1100" dirty="0"/>
              <a:t>data-</a:t>
            </a:r>
            <a:r>
              <a:rPr lang="en-US" sz="1100" dirty="0" err="1"/>
              <a:t>vlan</a:t>
            </a:r>
            <a:r>
              <a:rPr lang="en-US" sz="1100" dirty="0"/>
              <a:t> 10</a:t>
            </a:r>
          </a:p>
          <a:p>
            <a:r>
              <a:rPr lang="en-US" sz="1100" dirty="0"/>
              <a:t>data-</a:t>
            </a:r>
            <a:r>
              <a:rPr lang="en-US" sz="1100" dirty="0" err="1"/>
              <a:t>vlan</a:t>
            </a:r>
            <a:r>
              <a:rPr lang="en-US" sz="1100" dirty="0"/>
              <a:t> 30</a:t>
            </a:r>
          </a:p>
          <a:p>
            <a:r>
              <a:rPr lang="en-US" sz="1100" dirty="0"/>
              <a:t>timers guard 2000 </a:t>
            </a:r>
            <a:r>
              <a:rPr lang="en-US" sz="1100" dirty="0" err="1"/>
              <a:t>holdoff</a:t>
            </a:r>
            <a:r>
              <a:rPr lang="en-US" sz="1100" dirty="0"/>
              <a:t> 0 </a:t>
            </a:r>
          </a:p>
          <a:p>
            <a:r>
              <a:rPr lang="en-US" sz="1100" dirty="0"/>
              <a:t>no shutdown </a:t>
            </a:r>
          </a:p>
          <a:p>
            <a:r>
              <a:rPr lang="en-US" sz="1100" dirty="0"/>
              <a:t>exit all	</a:t>
            </a:r>
          </a:p>
        </p:txBody>
      </p:sp>
      <p:sp>
        <p:nvSpPr>
          <p:cNvPr id="7" name="Rectangle 6"/>
          <p:cNvSpPr/>
          <p:nvPr/>
        </p:nvSpPr>
        <p:spPr>
          <a:xfrm>
            <a:off x="3307490" y="4528205"/>
            <a:ext cx="4040661" cy="2292935"/>
          </a:xfrm>
          <a:prstGeom prst="rect">
            <a:avLst/>
          </a:prstGeom>
          <a:solidFill>
            <a:schemeClr val="bg1">
              <a:lumMod val="85000"/>
            </a:schemeClr>
          </a:solidFill>
        </p:spPr>
        <p:txBody>
          <a:bodyPr wrap="square">
            <a:spAutoFit/>
          </a:bodyPr>
          <a:lstStyle/>
          <a:p>
            <a:r>
              <a:rPr lang="en-US" sz="1100" dirty="0"/>
              <a:t>#********ETX-5300*********</a:t>
            </a:r>
            <a:endParaRPr lang="he-IL" sz="1100" dirty="0"/>
          </a:p>
          <a:p>
            <a:r>
              <a:rPr lang="en-US" sz="1100" dirty="0" smtClean="0"/>
              <a:t>#*******</a:t>
            </a:r>
            <a:r>
              <a:rPr lang="en-US" sz="1100" dirty="0"/>
              <a:t>Marking Profile Configuration</a:t>
            </a:r>
            <a:r>
              <a:rPr lang="en-US" sz="1100" dirty="0" smtClean="0"/>
              <a:t>********</a:t>
            </a:r>
            <a:endParaRPr lang="en-US" sz="1100" dirty="0"/>
          </a:p>
          <a:p>
            <a:r>
              <a:rPr lang="en-US" sz="1100" dirty="0"/>
              <a:t>#***************************	</a:t>
            </a:r>
          </a:p>
          <a:p>
            <a:r>
              <a:rPr lang="en-US" sz="1100" dirty="0"/>
              <a:t>configure</a:t>
            </a:r>
          </a:p>
          <a:p>
            <a:r>
              <a:rPr lang="en-US" sz="1100" dirty="0" err="1"/>
              <a:t>qos</a:t>
            </a:r>
            <a:r>
              <a:rPr lang="en-US" sz="1100" dirty="0"/>
              <a:t> </a:t>
            </a:r>
          </a:p>
          <a:p>
            <a:r>
              <a:rPr lang="en-US" sz="1100" dirty="0"/>
              <a:t># Marking Profile Configuration</a:t>
            </a:r>
          </a:p>
          <a:p>
            <a:r>
              <a:rPr lang="en-US" sz="1100" dirty="0"/>
              <a:t>marking-profile "markp0" color-aware green-yellow </a:t>
            </a:r>
            <a:r>
              <a:rPr lang="en-US" sz="1100" dirty="0" err="1"/>
              <a:t>dei</a:t>
            </a:r>
            <a:r>
              <a:rPr lang="en-US" sz="1100" dirty="0"/>
              <a:t> mapping </a:t>
            </a:r>
          </a:p>
          <a:p>
            <a:r>
              <a:rPr lang="en-US" sz="1100" dirty="0"/>
              <a:t>mark 0..7 green to 0 </a:t>
            </a:r>
            <a:r>
              <a:rPr lang="en-US" sz="1100" dirty="0" err="1"/>
              <a:t>dei</a:t>
            </a:r>
            <a:r>
              <a:rPr lang="en-US" sz="1100" dirty="0"/>
              <a:t> green </a:t>
            </a:r>
          </a:p>
          <a:p>
            <a:r>
              <a:rPr lang="en-US" sz="1100" dirty="0"/>
              <a:t>mark 0..7 yellow to 0 </a:t>
            </a:r>
            <a:r>
              <a:rPr lang="en-US" sz="1100" dirty="0" err="1"/>
              <a:t>dei</a:t>
            </a:r>
            <a:r>
              <a:rPr lang="en-US" sz="1100" dirty="0"/>
              <a:t> green </a:t>
            </a:r>
          </a:p>
          <a:p>
            <a:r>
              <a:rPr lang="en-US" sz="1100" dirty="0"/>
              <a:t>exit	</a:t>
            </a:r>
          </a:p>
          <a:p>
            <a:r>
              <a:rPr lang="en-US" sz="1100" dirty="0"/>
              <a:t>cos-map-profile "</a:t>
            </a:r>
            <a:r>
              <a:rPr lang="en-US" sz="1100" dirty="0" err="1"/>
              <a:t>cos_map</a:t>
            </a:r>
            <a:r>
              <a:rPr lang="en-US" sz="1100" dirty="0"/>
              <a:t>" classification p-bit </a:t>
            </a:r>
          </a:p>
          <a:p>
            <a:r>
              <a:rPr lang="en-US" sz="1100" dirty="0"/>
              <a:t>exit</a:t>
            </a:r>
          </a:p>
          <a:p>
            <a:r>
              <a:rPr lang="en-US" sz="1100" dirty="0"/>
              <a:t>exit all</a:t>
            </a:r>
          </a:p>
        </p:txBody>
      </p:sp>
      <p:sp>
        <p:nvSpPr>
          <p:cNvPr id="8" name="Oval 7"/>
          <p:cNvSpPr/>
          <p:nvPr/>
        </p:nvSpPr>
        <p:spPr>
          <a:xfrm>
            <a:off x="2848094" y="881257"/>
            <a:ext cx="330990" cy="377097"/>
          </a:xfrm>
          <a:prstGeom prst="ellipse">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9" name="Oval 8"/>
          <p:cNvSpPr/>
          <p:nvPr/>
        </p:nvSpPr>
        <p:spPr>
          <a:xfrm>
            <a:off x="6357273" y="896361"/>
            <a:ext cx="330990" cy="377097"/>
          </a:xfrm>
          <a:prstGeom prst="ellipse">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sp>
        <p:nvSpPr>
          <p:cNvPr id="11" name="Oval 10"/>
          <p:cNvSpPr/>
          <p:nvPr/>
        </p:nvSpPr>
        <p:spPr>
          <a:xfrm>
            <a:off x="6952831" y="4480913"/>
            <a:ext cx="330990" cy="377097"/>
          </a:xfrm>
          <a:prstGeom prst="ellipse">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a:t>
            </a:r>
          </a:p>
        </p:txBody>
      </p:sp>
    </p:spTree>
    <p:extLst>
      <p:ext uri="{BB962C8B-B14F-4D97-AF65-F5344CB8AC3E}">
        <p14:creationId xmlns:p14="http://schemas.microsoft.com/office/powerpoint/2010/main" xmlns="" val="1350200809"/>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ETX-5_B Configuration Scripts</a:t>
            </a:r>
            <a:endParaRPr lang="en-US" dirty="0"/>
          </a:p>
        </p:txBody>
      </p:sp>
      <p:sp>
        <p:nvSpPr>
          <p:cNvPr id="5" name="Rectangle 4"/>
          <p:cNvSpPr/>
          <p:nvPr/>
        </p:nvSpPr>
        <p:spPr>
          <a:xfrm>
            <a:off x="8238" y="833532"/>
            <a:ext cx="3229232" cy="4662815"/>
          </a:xfrm>
          <a:prstGeom prst="rect">
            <a:avLst/>
          </a:prstGeom>
          <a:solidFill>
            <a:schemeClr val="bg1">
              <a:lumMod val="85000"/>
            </a:schemeClr>
          </a:solidFill>
        </p:spPr>
        <p:txBody>
          <a:bodyPr wrap="square">
            <a:spAutoFit/>
          </a:bodyPr>
          <a:lstStyle/>
          <a:p>
            <a:r>
              <a:rPr lang="en-US" sz="1100" dirty="0"/>
              <a:t>#********ETX-5300*********</a:t>
            </a:r>
            <a:endParaRPr lang="he-IL" sz="1100" dirty="0"/>
          </a:p>
          <a:p>
            <a:r>
              <a:rPr lang="en-US" sz="1100" dirty="0" smtClean="0"/>
              <a:t>#**********</a:t>
            </a:r>
            <a:r>
              <a:rPr lang="en-US" sz="1100" dirty="0"/>
              <a:t>Classifier Profile Configuration</a:t>
            </a:r>
            <a:r>
              <a:rPr lang="en-US" sz="1100" dirty="0" smtClean="0"/>
              <a:t>********</a:t>
            </a:r>
            <a:endParaRPr lang="en-US" sz="1100" dirty="0"/>
          </a:p>
          <a:p>
            <a:r>
              <a:rPr lang="en-US" sz="1100" dirty="0"/>
              <a:t>#***************************</a:t>
            </a:r>
          </a:p>
          <a:p>
            <a:r>
              <a:rPr lang="en-US" sz="1100" dirty="0"/>
              <a:t>configure</a:t>
            </a:r>
          </a:p>
          <a:p>
            <a:r>
              <a:rPr lang="en-US" sz="1100" dirty="0" smtClean="0"/>
              <a:t>flows </a:t>
            </a:r>
            <a:endParaRPr lang="en-US" sz="1100" dirty="0"/>
          </a:p>
          <a:p>
            <a:r>
              <a:rPr lang="en-US" sz="1100" dirty="0" smtClean="0"/>
              <a:t>classifier-profile </a:t>
            </a:r>
            <a:r>
              <a:rPr lang="en-US" sz="1100" dirty="0"/>
              <a:t>"</a:t>
            </a:r>
            <a:r>
              <a:rPr lang="en-US" sz="1100" dirty="0" err="1"/>
              <a:t>classall</a:t>
            </a:r>
            <a:r>
              <a:rPr lang="en-US" sz="1100" dirty="0"/>
              <a:t>" match-any </a:t>
            </a:r>
          </a:p>
          <a:p>
            <a:r>
              <a:rPr lang="en-US" sz="1100" dirty="0"/>
              <a:t>match all </a:t>
            </a:r>
          </a:p>
          <a:p>
            <a:r>
              <a:rPr lang="en-US" sz="1100" dirty="0"/>
              <a:t>exit</a:t>
            </a:r>
          </a:p>
          <a:p>
            <a:r>
              <a:rPr lang="en-US" sz="1100" dirty="0"/>
              <a:t>classifier-profile "mng_4094" match-any </a:t>
            </a:r>
          </a:p>
          <a:p>
            <a:r>
              <a:rPr lang="en-US" sz="1100" dirty="0"/>
              <a:t>match </a:t>
            </a:r>
            <a:r>
              <a:rPr lang="en-US" sz="1100" dirty="0" err="1"/>
              <a:t>vlan</a:t>
            </a:r>
            <a:r>
              <a:rPr lang="en-US" sz="1100" dirty="0"/>
              <a:t> 4094</a:t>
            </a:r>
          </a:p>
          <a:p>
            <a:r>
              <a:rPr lang="en-US" sz="1100" dirty="0" smtClean="0"/>
              <a:t>exit</a:t>
            </a:r>
          </a:p>
          <a:p>
            <a:r>
              <a:rPr lang="en-US" sz="1100" dirty="0"/>
              <a:t>classifier-profile "VF_mng_999" match-any </a:t>
            </a:r>
          </a:p>
          <a:p>
            <a:r>
              <a:rPr lang="en-US" sz="1100" dirty="0"/>
              <a:t>match </a:t>
            </a:r>
            <a:r>
              <a:rPr lang="en-US" sz="1100" dirty="0" err="1"/>
              <a:t>vlan</a:t>
            </a:r>
            <a:r>
              <a:rPr lang="en-US" sz="1100" dirty="0"/>
              <a:t> 999</a:t>
            </a:r>
          </a:p>
          <a:p>
            <a:r>
              <a:rPr lang="en-US" sz="1100" dirty="0"/>
              <a:t>exit</a:t>
            </a:r>
          </a:p>
          <a:p>
            <a:r>
              <a:rPr lang="en-US" sz="1100" dirty="0"/>
              <a:t>classifier-profile "untagged" match-any </a:t>
            </a:r>
          </a:p>
          <a:p>
            <a:r>
              <a:rPr lang="en-US" sz="1100" dirty="0"/>
              <a:t>match untagged </a:t>
            </a:r>
          </a:p>
          <a:p>
            <a:r>
              <a:rPr lang="en-US" sz="1100" dirty="0"/>
              <a:t>exit</a:t>
            </a:r>
          </a:p>
          <a:p>
            <a:r>
              <a:rPr lang="en-US" sz="1100" dirty="0"/>
              <a:t>classifier-profile "v_raps_777" match-any </a:t>
            </a:r>
          </a:p>
          <a:p>
            <a:r>
              <a:rPr lang="en-US" sz="1100" dirty="0"/>
              <a:t>match </a:t>
            </a:r>
            <a:r>
              <a:rPr lang="en-US" sz="1100" dirty="0" err="1"/>
              <a:t>vlan</a:t>
            </a:r>
            <a:r>
              <a:rPr lang="en-US" sz="1100" dirty="0"/>
              <a:t> 777 </a:t>
            </a:r>
          </a:p>
          <a:p>
            <a:r>
              <a:rPr lang="en-US" sz="1100" dirty="0"/>
              <a:t>exit</a:t>
            </a:r>
          </a:p>
          <a:p>
            <a:r>
              <a:rPr lang="en-US" sz="1100" dirty="0"/>
              <a:t>classifier-profile "v_10_OAM" match-any </a:t>
            </a:r>
          </a:p>
          <a:p>
            <a:r>
              <a:rPr lang="en-US" sz="1100" dirty="0"/>
              <a:t>match </a:t>
            </a:r>
            <a:r>
              <a:rPr lang="en-US" sz="1100" dirty="0" err="1"/>
              <a:t>vlan</a:t>
            </a:r>
            <a:r>
              <a:rPr lang="en-US" sz="1100" dirty="0"/>
              <a:t> 10 </a:t>
            </a:r>
          </a:p>
          <a:p>
            <a:r>
              <a:rPr lang="en-US" sz="1100" dirty="0"/>
              <a:t>exit</a:t>
            </a:r>
          </a:p>
          <a:p>
            <a:r>
              <a:rPr lang="en-US" sz="1100" dirty="0"/>
              <a:t>classifier-profile "v_30_OAM" match-any </a:t>
            </a:r>
          </a:p>
          <a:p>
            <a:r>
              <a:rPr lang="en-US" sz="1100" dirty="0"/>
              <a:t>match </a:t>
            </a:r>
            <a:r>
              <a:rPr lang="en-US" sz="1100" dirty="0" err="1"/>
              <a:t>vlan</a:t>
            </a:r>
            <a:r>
              <a:rPr lang="en-US" sz="1100" dirty="0"/>
              <a:t> 30 </a:t>
            </a:r>
          </a:p>
          <a:p>
            <a:r>
              <a:rPr lang="en-US" sz="1100" dirty="0"/>
              <a:t>exit</a:t>
            </a:r>
          </a:p>
          <a:p>
            <a:r>
              <a:rPr lang="en-US" sz="1100" dirty="0"/>
              <a:t>exit </a:t>
            </a:r>
            <a:r>
              <a:rPr lang="en-US" sz="1100" dirty="0" smtClean="0"/>
              <a:t>all</a:t>
            </a:r>
          </a:p>
        </p:txBody>
      </p:sp>
      <p:sp>
        <p:nvSpPr>
          <p:cNvPr id="6" name="Rectangle 5"/>
          <p:cNvSpPr/>
          <p:nvPr/>
        </p:nvSpPr>
        <p:spPr>
          <a:xfrm>
            <a:off x="3307491" y="833532"/>
            <a:ext cx="3455774" cy="4154984"/>
          </a:xfrm>
          <a:prstGeom prst="rect">
            <a:avLst/>
          </a:prstGeom>
          <a:solidFill>
            <a:schemeClr val="bg1">
              <a:lumMod val="85000"/>
            </a:schemeClr>
          </a:solidFill>
        </p:spPr>
        <p:txBody>
          <a:bodyPr wrap="square">
            <a:spAutoFit/>
          </a:bodyPr>
          <a:lstStyle/>
          <a:p>
            <a:r>
              <a:rPr lang="en-US" sz="1100" dirty="0"/>
              <a:t>#********ETX-5300*********</a:t>
            </a:r>
            <a:endParaRPr lang="he-IL" sz="1100" dirty="0"/>
          </a:p>
          <a:p>
            <a:r>
              <a:rPr lang="en-US" sz="1100" dirty="0" smtClean="0"/>
              <a:t>#*********   </a:t>
            </a:r>
            <a:r>
              <a:rPr lang="en-US" sz="1100" dirty="0"/>
              <a:t>MAJOR RING R_APS flows   </a:t>
            </a:r>
            <a:r>
              <a:rPr lang="en-US" sz="1100" dirty="0" smtClean="0"/>
              <a:t>*************</a:t>
            </a:r>
            <a:endParaRPr lang="en-US" sz="1100" dirty="0"/>
          </a:p>
          <a:p>
            <a:r>
              <a:rPr lang="en-US" sz="1100" dirty="0"/>
              <a:t>#***************************</a:t>
            </a:r>
          </a:p>
          <a:p>
            <a:r>
              <a:rPr lang="en-US" sz="1100" dirty="0"/>
              <a:t>configure</a:t>
            </a:r>
          </a:p>
          <a:p>
            <a:r>
              <a:rPr lang="en-US" sz="1100" dirty="0"/>
              <a:t>#Flow Configuration</a:t>
            </a:r>
          </a:p>
          <a:p>
            <a:r>
              <a:rPr lang="en-US" sz="1100" dirty="0"/>
              <a:t>flows	</a:t>
            </a:r>
          </a:p>
          <a:p>
            <a:r>
              <a:rPr lang="en-US" sz="1100" dirty="0"/>
              <a:t>flow "lag1_svi1_v777" </a:t>
            </a:r>
          </a:p>
          <a:p>
            <a:r>
              <a:rPr lang="en-US" sz="1100" dirty="0"/>
              <a:t>classifier "v_raps_777" </a:t>
            </a:r>
          </a:p>
          <a:p>
            <a:r>
              <a:rPr lang="en-US" sz="1100" dirty="0"/>
              <a:t>ingress-color green </a:t>
            </a:r>
          </a:p>
          <a:p>
            <a:r>
              <a:rPr lang="en-US" sz="1100" dirty="0"/>
              <a:t>cos-mapping fixed 0 </a:t>
            </a:r>
          </a:p>
          <a:p>
            <a:r>
              <a:rPr lang="en-US" sz="1100" dirty="0"/>
              <a:t>no policer </a:t>
            </a:r>
          </a:p>
          <a:p>
            <a:r>
              <a:rPr lang="en-US" sz="1100" dirty="0"/>
              <a:t>mark all </a:t>
            </a:r>
          </a:p>
          <a:p>
            <a:r>
              <a:rPr lang="en-US" sz="1100" dirty="0"/>
              <a:t>no marking-profile </a:t>
            </a:r>
          </a:p>
          <a:p>
            <a:r>
              <a:rPr lang="en-US" sz="1100" dirty="0"/>
              <a:t>no inner-marking-profile </a:t>
            </a:r>
          </a:p>
          <a:p>
            <a:r>
              <a:rPr lang="en-US" sz="1100" dirty="0"/>
              <a:t>exit</a:t>
            </a:r>
          </a:p>
          <a:p>
            <a:r>
              <a:rPr lang="en-US" sz="1100" dirty="0"/>
              <a:t>no </a:t>
            </a:r>
            <a:r>
              <a:rPr lang="en-US" sz="1100" dirty="0" err="1"/>
              <a:t>vlan</a:t>
            </a:r>
            <a:r>
              <a:rPr lang="en-US" sz="1100" dirty="0"/>
              <a:t>-tag </a:t>
            </a:r>
          </a:p>
          <a:p>
            <a:r>
              <a:rPr lang="en-US" sz="1100" dirty="0"/>
              <a:t>no l2cp </a:t>
            </a:r>
          </a:p>
          <a:p>
            <a:r>
              <a:rPr lang="en-US" sz="1100" dirty="0"/>
              <a:t>ingress-port lag 1</a:t>
            </a:r>
          </a:p>
          <a:p>
            <a:r>
              <a:rPr lang="en-US" sz="1100" dirty="0"/>
              <a:t>egress-port </a:t>
            </a:r>
            <a:r>
              <a:rPr lang="en-US" sz="1100" dirty="0" err="1"/>
              <a:t>svi</a:t>
            </a:r>
            <a:r>
              <a:rPr lang="en-US" sz="1100" dirty="0"/>
              <a:t> 1 </a:t>
            </a:r>
          </a:p>
          <a:p>
            <a:r>
              <a:rPr lang="en-US" sz="1100" dirty="0"/>
              <a:t>pm-enable </a:t>
            </a:r>
          </a:p>
          <a:p>
            <a:r>
              <a:rPr lang="en-US" sz="1100" dirty="0"/>
              <a:t>no shutdown </a:t>
            </a:r>
          </a:p>
          <a:p>
            <a:r>
              <a:rPr lang="en-US" sz="1100" dirty="0" smtClean="0"/>
              <a:t>exit</a:t>
            </a:r>
          </a:p>
          <a:p>
            <a:endParaRPr lang="en-US" sz="1100" dirty="0"/>
          </a:p>
          <a:p>
            <a:endParaRPr lang="en-US" sz="1100" dirty="0"/>
          </a:p>
        </p:txBody>
      </p:sp>
      <p:sp>
        <p:nvSpPr>
          <p:cNvPr id="7" name="Rectangle 6"/>
          <p:cNvSpPr/>
          <p:nvPr/>
        </p:nvSpPr>
        <p:spPr>
          <a:xfrm>
            <a:off x="5003213" y="3654992"/>
            <a:ext cx="4057136" cy="3139321"/>
          </a:xfrm>
          <a:prstGeom prst="rect">
            <a:avLst/>
          </a:prstGeom>
          <a:solidFill>
            <a:schemeClr val="bg1">
              <a:lumMod val="85000"/>
            </a:schemeClr>
          </a:solidFill>
        </p:spPr>
        <p:txBody>
          <a:bodyPr wrap="square">
            <a:spAutoFit/>
          </a:bodyPr>
          <a:lstStyle/>
          <a:p>
            <a:r>
              <a:rPr lang="en-US" sz="1100" dirty="0" smtClean="0"/>
              <a:t>#***************************</a:t>
            </a:r>
            <a:endParaRPr lang="en-US" sz="1100" dirty="0"/>
          </a:p>
          <a:p>
            <a:r>
              <a:rPr lang="en-US" sz="1100" dirty="0"/>
              <a:t>flow "svi1_lag1_v777" </a:t>
            </a:r>
          </a:p>
          <a:p>
            <a:r>
              <a:rPr lang="en-US" sz="1100" dirty="0"/>
              <a:t>classifier "v_raps_777" </a:t>
            </a:r>
          </a:p>
          <a:p>
            <a:r>
              <a:rPr lang="en-US" sz="1100" dirty="0"/>
              <a:t>ingress-color green </a:t>
            </a:r>
          </a:p>
          <a:p>
            <a:r>
              <a:rPr lang="en-US" sz="1100" dirty="0"/>
              <a:t>cos-mapping fixed 0 </a:t>
            </a:r>
          </a:p>
          <a:p>
            <a:r>
              <a:rPr lang="en-US" sz="1100" dirty="0"/>
              <a:t>no policer </a:t>
            </a:r>
          </a:p>
          <a:p>
            <a:r>
              <a:rPr lang="en-US" sz="1100" dirty="0"/>
              <a:t>mark all </a:t>
            </a:r>
          </a:p>
          <a:p>
            <a:r>
              <a:rPr lang="en-US" sz="1100" dirty="0"/>
              <a:t>no marking-profile </a:t>
            </a:r>
          </a:p>
          <a:p>
            <a:r>
              <a:rPr lang="en-US" sz="1100" dirty="0"/>
              <a:t>no inner-marking-profile </a:t>
            </a:r>
          </a:p>
          <a:p>
            <a:r>
              <a:rPr lang="en-US" sz="1100" dirty="0"/>
              <a:t>exit</a:t>
            </a:r>
          </a:p>
          <a:p>
            <a:r>
              <a:rPr lang="en-US" sz="1100" dirty="0"/>
              <a:t>no </a:t>
            </a:r>
            <a:r>
              <a:rPr lang="en-US" sz="1100" dirty="0" err="1"/>
              <a:t>vlan</a:t>
            </a:r>
            <a:r>
              <a:rPr lang="en-US" sz="1100" dirty="0"/>
              <a:t>-tag </a:t>
            </a:r>
          </a:p>
          <a:p>
            <a:r>
              <a:rPr lang="en-US" sz="1100" dirty="0"/>
              <a:t>no l2cp </a:t>
            </a:r>
          </a:p>
          <a:p>
            <a:r>
              <a:rPr lang="en-US" sz="1100" dirty="0"/>
              <a:t>ingress-port </a:t>
            </a:r>
            <a:r>
              <a:rPr lang="en-US" sz="1100" dirty="0" err="1"/>
              <a:t>svi</a:t>
            </a:r>
            <a:r>
              <a:rPr lang="en-US" sz="1100" dirty="0"/>
              <a:t> 1 </a:t>
            </a:r>
          </a:p>
          <a:p>
            <a:r>
              <a:rPr lang="en-US" sz="1100" dirty="0"/>
              <a:t>egress-port lag 1 queue-map-profile "</a:t>
            </a:r>
            <a:r>
              <a:rPr lang="en-US" sz="1100" dirty="0" err="1"/>
              <a:t>QueueMapDefaultProfile</a:t>
            </a:r>
            <a:r>
              <a:rPr lang="en-US" sz="1100" dirty="0"/>
              <a:t>" block 0/1 </a:t>
            </a:r>
          </a:p>
          <a:p>
            <a:r>
              <a:rPr lang="en-US" sz="1100" dirty="0"/>
              <a:t>pm-enable </a:t>
            </a:r>
          </a:p>
          <a:p>
            <a:r>
              <a:rPr lang="en-US" sz="1100" dirty="0"/>
              <a:t>no shutdown </a:t>
            </a:r>
          </a:p>
          <a:p>
            <a:r>
              <a:rPr lang="en-US" sz="1100" dirty="0"/>
              <a:t>exit</a:t>
            </a:r>
          </a:p>
        </p:txBody>
      </p:sp>
      <p:sp>
        <p:nvSpPr>
          <p:cNvPr id="8" name="Oval 7"/>
          <p:cNvSpPr/>
          <p:nvPr/>
        </p:nvSpPr>
        <p:spPr>
          <a:xfrm>
            <a:off x="2848094" y="881257"/>
            <a:ext cx="330990" cy="377097"/>
          </a:xfrm>
          <a:prstGeom prst="ellipse">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6</a:t>
            </a:r>
          </a:p>
        </p:txBody>
      </p:sp>
      <p:sp>
        <p:nvSpPr>
          <p:cNvPr id="9" name="Oval 8"/>
          <p:cNvSpPr/>
          <p:nvPr/>
        </p:nvSpPr>
        <p:spPr>
          <a:xfrm>
            <a:off x="6357273" y="896361"/>
            <a:ext cx="330990" cy="377097"/>
          </a:xfrm>
          <a:prstGeom prst="ellipse">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7</a:t>
            </a:r>
            <a:endParaRPr lang="en-US" dirty="0"/>
          </a:p>
        </p:txBody>
      </p:sp>
      <p:sp>
        <p:nvSpPr>
          <p:cNvPr id="11" name="Oval 10"/>
          <p:cNvSpPr/>
          <p:nvPr/>
        </p:nvSpPr>
        <p:spPr>
          <a:xfrm>
            <a:off x="8648553" y="3739508"/>
            <a:ext cx="330990" cy="377097"/>
          </a:xfrm>
          <a:prstGeom prst="ellipse">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8</a:t>
            </a:r>
            <a:endParaRPr lang="en-US" dirty="0"/>
          </a:p>
        </p:txBody>
      </p:sp>
    </p:spTree>
    <p:extLst>
      <p:ext uri="{BB962C8B-B14F-4D97-AF65-F5344CB8AC3E}">
        <p14:creationId xmlns:p14="http://schemas.microsoft.com/office/powerpoint/2010/main" xmlns="" val="1692014867"/>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304205"/>
            <a:ext cx="3229232" cy="6355586"/>
          </a:xfrm>
          <a:prstGeom prst="rect">
            <a:avLst/>
          </a:prstGeom>
          <a:solidFill>
            <a:schemeClr val="bg1">
              <a:lumMod val="85000"/>
            </a:schemeClr>
          </a:solidFill>
        </p:spPr>
        <p:txBody>
          <a:bodyPr wrap="square">
            <a:spAutoFit/>
          </a:bodyPr>
          <a:lstStyle/>
          <a:p>
            <a:r>
              <a:rPr lang="en-US" sz="1100" dirty="0"/>
              <a:t>#********ETX-5300*********</a:t>
            </a:r>
            <a:endParaRPr lang="he-IL" sz="1100" dirty="0"/>
          </a:p>
          <a:p>
            <a:r>
              <a:rPr lang="en-US" sz="1100" dirty="0" smtClean="0"/>
              <a:t>#***************************</a:t>
            </a:r>
            <a:endParaRPr lang="en-US" sz="1100" dirty="0"/>
          </a:p>
          <a:p>
            <a:r>
              <a:rPr lang="en-US" sz="1100" dirty="0"/>
              <a:t>flow "a3_svi2_v777" </a:t>
            </a:r>
          </a:p>
          <a:p>
            <a:r>
              <a:rPr lang="en-US" sz="1100" dirty="0"/>
              <a:t>classifier "v_raps_777" </a:t>
            </a:r>
          </a:p>
          <a:p>
            <a:r>
              <a:rPr lang="en-US" sz="1100" dirty="0"/>
              <a:t>ingress-color green </a:t>
            </a:r>
          </a:p>
          <a:p>
            <a:r>
              <a:rPr lang="en-US" sz="1100" dirty="0"/>
              <a:t>cos-mapping fixed 0 </a:t>
            </a:r>
          </a:p>
          <a:p>
            <a:r>
              <a:rPr lang="en-US" sz="1100" dirty="0"/>
              <a:t>no policer </a:t>
            </a:r>
          </a:p>
          <a:p>
            <a:r>
              <a:rPr lang="en-US" sz="1100" dirty="0"/>
              <a:t>mark all </a:t>
            </a:r>
          </a:p>
          <a:p>
            <a:r>
              <a:rPr lang="en-US" sz="1100" dirty="0"/>
              <a:t>no marking-profile </a:t>
            </a:r>
          </a:p>
          <a:p>
            <a:r>
              <a:rPr lang="en-US" sz="1100" dirty="0"/>
              <a:t>no inner-marking-profile </a:t>
            </a:r>
          </a:p>
          <a:p>
            <a:r>
              <a:rPr lang="en-US" sz="1100" dirty="0"/>
              <a:t>exit</a:t>
            </a:r>
          </a:p>
          <a:p>
            <a:r>
              <a:rPr lang="en-US" sz="1100" dirty="0"/>
              <a:t>no </a:t>
            </a:r>
            <a:r>
              <a:rPr lang="en-US" sz="1100" dirty="0" err="1"/>
              <a:t>vlan</a:t>
            </a:r>
            <a:r>
              <a:rPr lang="en-US" sz="1100" dirty="0"/>
              <a:t>-tag </a:t>
            </a:r>
          </a:p>
          <a:p>
            <a:r>
              <a:rPr lang="en-US" sz="1100" dirty="0"/>
              <a:t>no l2cp </a:t>
            </a:r>
          </a:p>
          <a:p>
            <a:r>
              <a:rPr lang="en-US" sz="1100" dirty="0"/>
              <a:t>ingress-port </a:t>
            </a:r>
            <a:r>
              <a:rPr lang="en-US" sz="1100" dirty="0" err="1"/>
              <a:t>ethernet</a:t>
            </a:r>
            <a:r>
              <a:rPr lang="en-US" sz="1100" dirty="0"/>
              <a:t> main-a/3 </a:t>
            </a:r>
          </a:p>
          <a:p>
            <a:r>
              <a:rPr lang="en-US" sz="1100" dirty="0"/>
              <a:t>egress-port </a:t>
            </a:r>
            <a:r>
              <a:rPr lang="en-US" sz="1100" dirty="0" err="1"/>
              <a:t>svi</a:t>
            </a:r>
            <a:r>
              <a:rPr lang="en-US" sz="1100" dirty="0"/>
              <a:t> 2 </a:t>
            </a:r>
          </a:p>
          <a:p>
            <a:r>
              <a:rPr lang="en-US" sz="1100" dirty="0"/>
              <a:t>pm-enable </a:t>
            </a:r>
          </a:p>
          <a:p>
            <a:r>
              <a:rPr lang="en-US" sz="1100" dirty="0"/>
              <a:t>no shutdown </a:t>
            </a:r>
          </a:p>
          <a:p>
            <a:r>
              <a:rPr lang="en-US" sz="1100" dirty="0"/>
              <a:t>exit</a:t>
            </a:r>
          </a:p>
          <a:p>
            <a:r>
              <a:rPr lang="en-US" sz="1100" dirty="0"/>
              <a:t>#***************************</a:t>
            </a:r>
          </a:p>
          <a:p>
            <a:r>
              <a:rPr lang="en-US" sz="1100" dirty="0"/>
              <a:t>flow "svi2_a3_v777" </a:t>
            </a:r>
          </a:p>
          <a:p>
            <a:r>
              <a:rPr lang="en-US" sz="1100" dirty="0"/>
              <a:t>classifier "v_raps_777" </a:t>
            </a:r>
          </a:p>
          <a:p>
            <a:r>
              <a:rPr lang="en-US" sz="1100" dirty="0"/>
              <a:t>ingress-color green </a:t>
            </a:r>
          </a:p>
          <a:p>
            <a:r>
              <a:rPr lang="en-US" sz="1100" dirty="0"/>
              <a:t>cos-mapping fixed 0 </a:t>
            </a:r>
          </a:p>
          <a:p>
            <a:r>
              <a:rPr lang="en-US" sz="1100" dirty="0"/>
              <a:t>no policer </a:t>
            </a:r>
          </a:p>
          <a:p>
            <a:r>
              <a:rPr lang="en-US" sz="1100" dirty="0"/>
              <a:t>mark all </a:t>
            </a:r>
          </a:p>
          <a:p>
            <a:r>
              <a:rPr lang="en-US" sz="1100" dirty="0"/>
              <a:t>no marking-profile </a:t>
            </a:r>
          </a:p>
          <a:p>
            <a:r>
              <a:rPr lang="en-US" sz="1100" dirty="0"/>
              <a:t>no inner-marking-profile </a:t>
            </a:r>
          </a:p>
          <a:p>
            <a:r>
              <a:rPr lang="en-US" sz="1100" dirty="0"/>
              <a:t>exit</a:t>
            </a:r>
          </a:p>
          <a:p>
            <a:r>
              <a:rPr lang="en-US" sz="1100" dirty="0"/>
              <a:t>no </a:t>
            </a:r>
            <a:r>
              <a:rPr lang="en-US" sz="1100" dirty="0" err="1"/>
              <a:t>vlan</a:t>
            </a:r>
            <a:r>
              <a:rPr lang="en-US" sz="1100" dirty="0"/>
              <a:t>-tag </a:t>
            </a:r>
          </a:p>
          <a:p>
            <a:r>
              <a:rPr lang="en-US" sz="1100" dirty="0"/>
              <a:t>no l2cp </a:t>
            </a:r>
          </a:p>
          <a:p>
            <a:r>
              <a:rPr lang="en-US" sz="1100" dirty="0"/>
              <a:t>ingress-port </a:t>
            </a:r>
            <a:r>
              <a:rPr lang="en-US" sz="1100" dirty="0" err="1"/>
              <a:t>svi</a:t>
            </a:r>
            <a:r>
              <a:rPr lang="en-US" sz="1100" dirty="0"/>
              <a:t> 2</a:t>
            </a:r>
          </a:p>
          <a:p>
            <a:r>
              <a:rPr lang="en-US" sz="1100" dirty="0"/>
              <a:t>egress-port </a:t>
            </a:r>
            <a:r>
              <a:rPr lang="en-US" sz="1100" dirty="0" err="1"/>
              <a:t>ethernet</a:t>
            </a:r>
            <a:r>
              <a:rPr lang="en-US" sz="1100" dirty="0"/>
              <a:t> main-a/3 queue-map-profile "</a:t>
            </a:r>
            <a:r>
              <a:rPr lang="en-US" sz="1100" dirty="0" err="1"/>
              <a:t>QueueMapDefaultProfile</a:t>
            </a:r>
            <a:r>
              <a:rPr lang="en-US" sz="1100" dirty="0"/>
              <a:t>" block 0/1 </a:t>
            </a:r>
          </a:p>
          <a:p>
            <a:r>
              <a:rPr lang="en-US" sz="1100" dirty="0"/>
              <a:t>pm-enable </a:t>
            </a:r>
          </a:p>
          <a:p>
            <a:r>
              <a:rPr lang="en-US" sz="1100" dirty="0"/>
              <a:t>no shutdown </a:t>
            </a:r>
          </a:p>
          <a:p>
            <a:r>
              <a:rPr lang="en-US" sz="1100" dirty="0" smtClean="0"/>
              <a:t>exit</a:t>
            </a:r>
            <a:endParaRPr lang="en-US" sz="1100" dirty="0"/>
          </a:p>
        </p:txBody>
      </p:sp>
      <p:sp>
        <p:nvSpPr>
          <p:cNvPr id="6" name="Rectangle 5"/>
          <p:cNvSpPr/>
          <p:nvPr/>
        </p:nvSpPr>
        <p:spPr>
          <a:xfrm>
            <a:off x="3356918" y="304205"/>
            <a:ext cx="4172466" cy="6524863"/>
          </a:xfrm>
          <a:prstGeom prst="rect">
            <a:avLst/>
          </a:prstGeom>
          <a:solidFill>
            <a:schemeClr val="bg1">
              <a:lumMod val="85000"/>
            </a:schemeClr>
          </a:solidFill>
        </p:spPr>
        <p:txBody>
          <a:bodyPr wrap="square">
            <a:spAutoFit/>
          </a:bodyPr>
          <a:lstStyle/>
          <a:p>
            <a:r>
              <a:rPr lang="en-US" sz="1100" dirty="0"/>
              <a:t>#********ETX-5300*********</a:t>
            </a:r>
            <a:endParaRPr lang="he-IL" sz="1100" dirty="0"/>
          </a:p>
          <a:p>
            <a:r>
              <a:rPr lang="en-US" sz="1100" dirty="0" smtClean="0"/>
              <a:t>#***************   </a:t>
            </a:r>
            <a:r>
              <a:rPr lang="en-US" sz="1100" dirty="0"/>
              <a:t>MNG Flows   </a:t>
            </a:r>
            <a:r>
              <a:rPr lang="en-US" sz="1100" dirty="0" smtClean="0"/>
              <a:t>****************</a:t>
            </a:r>
            <a:endParaRPr lang="en-US" sz="1100" dirty="0"/>
          </a:p>
          <a:p>
            <a:r>
              <a:rPr lang="en-US" sz="1100" dirty="0" smtClean="0"/>
              <a:t>#***************************</a:t>
            </a:r>
          </a:p>
          <a:p>
            <a:r>
              <a:rPr lang="en-US" sz="1100" dirty="0" smtClean="0"/>
              <a:t>flow </a:t>
            </a:r>
            <a:r>
              <a:rPr lang="en-US" sz="1100" dirty="0"/>
              <a:t>"svi100_svi99_v4094" </a:t>
            </a:r>
          </a:p>
          <a:p>
            <a:r>
              <a:rPr lang="en-US" sz="1100" dirty="0"/>
              <a:t>classifier "mng_4094" </a:t>
            </a:r>
          </a:p>
          <a:p>
            <a:r>
              <a:rPr lang="en-US" sz="1100" dirty="0"/>
              <a:t>ingress-color green </a:t>
            </a:r>
          </a:p>
          <a:p>
            <a:r>
              <a:rPr lang="en-US" sz="1100" dirty="0"/>
              <a:t>cos-mapping fixed 0 </a:t>
            </a:r>
          </a:p>
          <a:p>
            <a:r>
              <a:rPr lang="en-US" sz="1100" dirty="0"/>
              <a:t>no policer </a:t>
            </a:r>
          </a:p>
          <a:p>
            <a:r>
              <a:rPr lang="en-US" sz="1100" dirty="0"/>
              <a:t>mark all </a:t>
            </a:r>
          </a:p>
          <a:p>
            <a:r>
              <a:rPr lang="en-US" sz="1100" dirty="0"/>
              <a:t>no marking-profile </a:t>
            </a:r>
          </a:p>
          <a:p>
            <a:r>
              <a:rPr lang="en-US" sz="1100" dirty="0"/>
              <a:t>no inner-marking-profile </a:t>
            </a:r>
          </a:p>
          <a:p>
            <a:r>
              <a:rPr lang="en-US" sz="1100" dirty="0"/>
              <a:t>exit</a:t>
            </a:r>
          </a:p>
          <a:p>
            <a:r>
              <a:rPr lang="en-US" sz="1100" dirty="0" err="1"/>
              <a:t>vlan</a:t>
            </a:r>
            <a:r>
              <a:rPr lang="en-US" sz="1100" dirty="0"/>
              <a:t>-tag pop </a:t>
            </a:r>
            <a:r>
              <a:rPr lang="en-US" sz="1100" dirty="0" err="1"/>
              <a:t>vlan</a:t>
            </a:r>
            <a:r>
              <a:rPr lang="en-US" sz="1100" dirty="0"/>
              <a:t> </a:t>
            </a:r>
          </a:p>
          <a:p>
            <a:r>
              <a:rPr lang="en-US" sz="1100" dirty="0"/>
              <a:t>no l2cp </a:t>
            </a:r>
          </a:p>
          <a:p>
            <a:r>
              <a:rPr lang="en-US" sz="1100" dirty="0"/>
              <a:t>ingress-port </a:t>
            </a:r>
            <a:r>
              <a:rPr lang="en-US" sz="1100" dirty="0" err="1"/>
              <a:t>svi</a:t>
            </a:r>
            <a:r>
              <a:rPr lang="en-US" sz="1100" dirty="0"/>
              <a:t> 100 </a:t>
            </a:r>
          </a:p>
          <a:p>
            <a:r>
              <a:rPr lang="en-US" sz="1100" dirty="0"/>
              <a:t>egress-port </a:t>
            </a:r>
            <a:r>
              <a:rPr lang="en-US" sz="1100" dirty="0" err="1"/>
              <a:t>svi</a:t>
            </a:r>
            <a:r>
              <a:rPr lang="en-US" sz="1100" dirty="0"/>
              <a:t> 99 </a:t>
            </a:r>
          </a:p>
          <a:p>
            <a:r>
              <a:rPr lang="en-US" sz="1100" dirty="0"/>
              <a:t>no shutdown </a:t>
            </a:r>
          </a:p>
          <a:p>
            <a:r>
              <a:rPr lang="en-US" sz="1100" dirty="0"/>
              <a:t>exit</a:t>
            </a:r>
          </a:p>
          <a:p>
            <a:r>
              <a:rPr lang="en-US" sz="1100" dirty="0"/>
              <a:t>#***************************</a:t>
            </a:r>
          </a:p>
          <a:p>
            <a:r>
              <a:rPr lang="en-US" sz="1100" dirty="0"/>
              <a:t>flow "svi99_svi100_v4094" </a:t>
            </a:r>
          </a:p>
          <a:p>
            <a:r>
              <a:rPr lang="en-US" sz="1100" dirty="0"/>
              <a:t>classifier "</a:t>
            </a:r>
            <a:r>
              <a:rPr lang="en-US" sz="1100" dirty="0" err="1"/>
              <a:t>classall</a:t>
            </a:r>
            <a:r>
              <a:rPr lang="en-US" sz="1100" dirty="0"/>
              <a:t>" </a:t>
            </a:r>
          </a:p>
          <a:p>
            <a:r>
              <a:rPr lang="en-US" sz="1100" dirty="0"/>
              <a:t>ingress-color green </a:t>
            </a:r>
          </a:p>
          <a:p>
            <a:r>
              <a:rPr lang="en-US" sz="1100" dirty="0"/>
              <a:t>cos-mapping fixed 0 </a:t>
            </a:r>
          </a:p>
          <a:p>
            <a:r>
              <a:rPr lang="en-US" sz="1100" dirty="0"/>
              <a:t>no policer </a:t>
            </a:r>
          </a:p>
          <a:p>
            <a:r>
              <a:rPr lang="en-US" sz="1100" dirty="0"/>
              <a:t>mark all </a:t>
            </a:r>
          </a:p>
          <a:p>
            <a:r>
              <a:rPr lang="en-US" sz="1100" dirty="0"/>
              <a:t>no marking-profile </a:t>
            </a:r>
          </a:p>
          <a:p>
            <a:r>
              <a:rPr lang="en-US" sz="1100" dirty="0"/>
              <a:t>no inner-marking-profile </a:t>
            </a:r>
          </a:p>
          <a:p>
            <a:r>
              <a:rPr lang="en-US" sz="1100" dirty="0"/>
              <a:t>exit</a:t>
            </a:r>
          </a:p>
          <a:p>
            <a:r>
              <a:rPr lang="en-US" sz="1100" dirty="0" err="1"/>
              <a:t>vlan</a:t>
            </a:r>
            <a:r>
              <a:rPr lang="en-US" sz="1100" dirty="0"/>
              <a:t>-tag push </a:t>
            </a:r>
            <a:r>
              <a:rPr lang="en-US" sz="1100" dirty="0" err="1"/>
              <a:t>vlan</a:t>
            </a:r>
            <a:r>
              <a:rPr lang="en-US" sz="1100" dirty="0"/>
              <a:t> 4094 p-bit profile "markp0" tag-ether-type 0x8100 </a:t>
            </a:r>
          </a:p>
          <a:p>
            <a:r>
              <a:rPr lang="en-US" sz="1100" dirty="0"/>
              <a:t>no l2cp </a:t>
            </a:r>
          </a:p>
          <a:p>
            <a:r>
              <a:rPr lang="en-US" sz="1100" dirty="0"/>
              <a:t>ingress-port </a:t>
            </a:r>
            <a:r>
              <a:rPr lang="en-US" sz="1100" dirty="0" err="1"/>
              <a:t>svi</a:t>
            </a:r>
            <a:r>
              <a:rPr lang="en-US" sz="1100" dirty="0"/>
              <a:t> 99 </a:t>
            </a:r>
          </a:p>
          <a:p>
            <a:r>
              <a:rPr lang="en-US" sz="1100" dirty="0"/>
              <a:t>egress-port </a:t>
            </a:r>
            <a:r>
              <a:rPr lang="en-US" sz="1100" dirty="0" err="1"/>
              <a:t>svi</a:t>
            </a:r>
            <a:r>
              <a:rPr lang="en-US" sz="1100" dirty="0"/>
              <a:t> 100 </a:t>
            </a:r>
          </a:p>
          <a:p>
            <a:r>
              <a:rPr lang="en-US" sz="1100" dirty="0"/>
              <a:t>no shutdown </a:t>
            </a:r>
          </a:p>
          <a:p>
            <a:r>
              <a:rPr lang="en-US" sz="1100" dirty="0" smtClean="0"/>
              <a:t>exit</a:t>
            </a:r>
          </a:p>
          <a:p>
            <a:endParaRPr lang="en-US" sz="1100" dirty="0"/>
          </a:p>
          <a:p>
            <a:r>
              <a:rPr lang="en-US" sz="1100" dirty="0" smtClean="0"/>
              <a:t>#***************************</a:t>
            </a:r>
          </a:p>
          <a:p>
            <a:endParaRPr lang="en-US" sz="1100" dirty="0"/>
          </a:p>
          <a:p>
            <a:endParaRPr lang="en-US" sz="1100" dirty="0"/>
          </a:p>
        </p:txBody>
      </p:sp>
      <p:sp>
        <p:nvSpPr>
          <p:cNvPr id="8" name="Oval 7"/>
          <p:cNvSpPr/>
          <p:nvPr/>
        </p:nvSpPr>
        <p:spPr>
          <a:xfrm>
            <a:off x="2771877" y="358463"/>
            <a:ext cx="330990" cy="377097"/>
          </a:xfrm>
          <a:prstGeom prst="ellipse">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9</a:t>
            </a:r>
            <a:endParaRPr lang="en-US" dirty="0"/>
          </a:p>
        </p:txBody>
      </p:sp>
      <p:sp>
        <p:nvSpPr>
          <p:cNvPr id="9" name="Oval 8"/>
          <p:cNvSpPr/>
          <p:nvPr/>
        </p:nvSpPr>
        <p:spPr>
          <a:xfrm>
            <a:off x="6993924" y="304205"/>
            <a:ext cx="535460" cy="431355"/>
          </a:xfrm>
          <a:prstGeom prst="ellipse">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10</a:t>
            </a:r>
            <a:endParaRPr lang="en-US" sz="1400" dirty="0"/>
          </a:p>
        </p:txBody>
      </p:sp>
    </p:spTree>
    <p:extLst>
      <p:ext uri="{BB962C8B-B14F-4D97-AF65-F5344CB8AC3E}">
        <p14:creationId xmlns:p14="http://schemas.microsoft.com/office/powerpoint/2010/main" xmlns="" val="697142208"/>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304205"/>
            <a:ext cx="3229232" cy="6186309"/>
          </a:xfrm>
          <a:prstGeom prst="rect">
            <a:avLst/>
          </a:prstGeom>
          <a:solidFill>
            <a:schemeClr val="bg1">
              <a:lumMod val="85000"/>
            </a:schemeClr>
          </a:solidFill>
        </p:spPr>
        <p:txBody>
          <a:bodyPr wrap="square">
            <a:spAutoFit/>
          </a:bodyPr>
          <a:lstStyle/>
          <a:p>
            <a:r>
              <a:rPr lang="en-US" sz="1100" dirty="0"/>
              <a:t>#********ETX-5300*********</a:t>
            </a:r>
            <a:endParaRPr lang="he-IL" sz="1100" dirty="0"/>
          </a:p>
          <a:p>
            <a:r>
              <a:rPr lang="en-US" sz="1100" dirty="0"/>
              <a:t>flow "lag1_svi1_v4094" </a:t>
            </a:r>
          </a:p>
          <a:p>
            <a:r>
              <a:rPr lang="en-US" sz="1100" dirty="0"/>
              <a:t>classifier "mng_4094" </a:t>
            </a:r>
          </a:p>
          <a:p>
            <a:r>
              <a:rPr lang="en-US" sz="1100" dirty="0"/>
              <a:t>ingress-color green </a:t>
            </a:r>
          </a:p>
          <a:p>
            <a:r>
              <a:rPr lang="en-US" sz="1100" dirty="0"/>
              <a:t>cos-mapping fixed 0 </a:t>
            </a:r>
          </a:p>
          <a:p>
            <a:r>
              <a:rPr lang="en-US" sz="1100" dirty="0"/>
              <a:t>no policer </a:t>
            </a:r>
          </a:p>
          <a:p>
            <a:r>
              <a:rPr lang="en-US" sz="1100" dirty="0"/>
              <a:t>mark all </a:t>
            </a:r>
          </a:p>
          <a:p>
            <a:r>
              <a:rPr lang="en-US" sz="1100" dirty="0"/>
              <a:t>no marking-profile </a:t>
            </a:r>
          </a:p>
          <a:p>
            <a:r>
              <a:rPr lang="en-US" sz="1100" dirty="0"/>
              <a:t>no inner-marking-profile </a:t>
            </a:r>
          </a:p>
          <a:p>
            <a:r>
              <a:rPr lang="en-US" sz="1100" dirty="0"/>
              <a:t>exit</a:t>
            </a:r>
          </a:p>
          <a:p>
            <a:r>
              <a:rPr lang="en-US" sz="1100" dirty="0"/>
              <a:t>no </a:t>
            </a:r>
            <a:r>
              <a:rPr lang="en-US" sz="1100" dirty="0" err="1"/>
              <a:t>vlan</a:t>
            </a:r>
            <a:r>
              <a:rPr lang="en-US" sz="1100" dirty="0"/>
              <a:t>-tag </a:t>
            </a:r>
          </a:p>
          <a:p>
            <a:r>
              <a:rPr lang="en-US" sz="1100" dirty="0"/>
              <a:t>no l2cp </a:t>
            </a:r>
          </a:p>
          <a:p>
            <a:r>
              <a:rPr lang="en-US" sz="1100" dirty="0"/>
              <a:t>ingress-port lag 1 </a:t>
            </a:r>
          </a:p>
          <a:p>
            <a:r>
              <a:rPr lang="en-US" sz="1100" dirty="0"/>
              <a:t>egress-port </a:t>
            </a:r>
            <a:r>
              <a:rPr lang="en-US" sz="1100" dirty="0" err="1"/>
              <a:t>svi</a:t>
            </a:r>
            <a:r>
              <a:rPr lang="en-US" sz="1100" dirty="0"/>
              <a:t> 1 </a:t>
            </a:r>
          </a:p>
          <a:p>
            <a:r>
              <a:rPr lang="en-US" sz="1100" dirty="0"/>
              <a:t>pm-enable </a:t>
            </a:r>
          </a:p>
          <a:p>
            <a:r>
              <a:rPr lang="en-US" sz="1100" dirty="0"/>
              <a:t>no shutdown </a:t>
            </a:r>
          </a:p>
          <a:p>
            <a:r>
              <a:rPr lang="en-US" sz="1100" dirty="0"/>
              <a:t>exit</a:t>
            </a:r>
          </a:p>
          <a:p>
            <a:r>
              <a:rPr lang="en-US" sz="1100" dirty="0"/>
              <a:t>#***************************</a:t>
            </a:r>
          </a:p>
          <a:p>
            <a:r>
              <a:rPr lang="en-US" sz="1100" dirty="0"/>
              <a:t>flow "svi1_lag1_v4094" </a:t>
            </a:r>
          </a:p>
          <a:p>
            <a:r>
              <a:rPr lang="en-US" sz="1100" dirty="0"/>
              <a:t>classifier "mng_4094" </a:t>
            </a:r>
          </a:p>
          <a:p>
            <a:r>
              <a:rPr lang="en-US" sz="1100" dirty="0"/>
              <a:t>ingress-color green </a:t>
            </a:r>
          </a:p>
          <a:p>
            <a:r>
              <a:rPr lang="en-US" sz="1100" dirty="0"/>
              <a:t>cos-mapping fixed 0 </a:t>
            </a:r>
          </a:p>
          <a:p>
            <a:r>
              <a:rPr lang="en-US" sz="1100" dirty="0"/>
              <a:t>no policer </a:t>
            </a:r>
          </a:p>
          <a:p>
            <a:r>
              <a:rPr lang="en-US" sz="1100" dirty="0"/>
              <a:t>mark all </a:t>
            </a:r>
          </a:p>
          <a:p>
            <a:r>
              <a:rPr lang="en-US" sz="1100" dirty="0"/>
              <a:t>no marking-profile </a:t>
            </a:r>
          </a:p>
          <a:p>
            <a:r>
              <a:rPr lang="en-US" sz="1100" dirty="0"/>
              <a:t>no inner-marking-profile </a:t>
            </a:r>
          </a:p>
          <a:p>
            <a:r>
              <a:rPr lang="en-US" sz="1100" dirty="0"/>
              <a:t>exit</a:t>
            </a:r>
          </a:p>
          <a:p>
            <a:r>
              <a:rPr lang="en-US" sz="1100" dirty="0"/>
              <a:t>no </a:t>
            </a:r>
            <a:r>
              <a:rPr lang="en-US" sz="1100" dirty="0" err="1"/>
              <a:t>vlan</a:t>
            </a:r>
            <a:r>
              <a:rPr lang="en-US" sz="1100" dirty="0"/>
              <a:t>-tag </a:t>
            </a:r>
          </a:p>
          <a:p>
            <a:r>
              <a:rPr lang="en-US" sz="1100" dirty="0"/>
              <a:t>no l2cp </a:t>
            </a:r>
          </a:p>
          <a:p>
            <a:r>
              <a:rPr lang="en-US" sz="1100" dirty="0"/>
              <a:t>ingress-port </a:t>
            </a:r>
            <a:r>
              <a:rPr lang="en-US" sz="1100" dirty="0" err="1"/>
              <a:t>svi</a:t>
            </a:r>
            <a:r>
              <a:rPr lang="en-US" sz="1100" dirty="0"/>
              <a:t> 1 </a:t>
            </a:r>
          </a:p>
          <a:p>
            <a:r>
              <a:rPr lang="en-US" sz="1100" dirty="0"/>
              <a:t>egress-port lag 1 queue-map-profile "</a:t>
            </a:r>
            <a:r>
              <a:rPr lang="en-US" sz="1100" dirty="0" err="1"/>
              <a:t>QueueMapDefaultProfile</a:t>
            </a:r>
            <a:r>
              <a:rPr lang="en-US" sz="1100" dirty="0"/>
              <a:t>" block 0/1 </a:t>
            </a:r>
          </a:p>
          <a:p>
            <a:r>
              <a:rPr lang="en-US" sz="1100" dirty="0"/>
              <a:t>pm-enable </a:t>
            </a:r>
          </a:p>
          <a:p>
            <a:r>
              <a:rPr lang="en-US" sz="1100" dirty="0"/>
              <a:t>no shutdown </a:t>
            </a:r>
          </a:p>
          <a:p>
            <a:r>
              <a:rPr lang="en-US" sz="1100" dirty="0"/>
              <a:t>exit</a:t>
            </a:r>
          </a:p>
          <a:p>
            <a:r>
              <a:rPr lang="en-US" sz="1100" dirty="0" smtClean="0"/>
              <a:t>#***************************</a:t>
            </a:r>
            <a:endParaRPr lang="en-US" sz="1100" dirty="0"/>
          </a:p>
        </p:txBody>
      </p:sp>
      <p:sp>
        <p:nvSpPr>
          <p:cNvPr id="6" name="Rectangle 5"/>
          <p:cNvSpPr/>
          <p:nvPr/>
        </p:nvSpPr>
        <p:spPr>
          <a:xfrm>
            <a:off x="3356918" y="304205"/>
            <a:ext cx="5787082" cy="6186309"/>
          </a:xfrm>
          <a:prstGeom prst="rect">
            <a:avLst/>
          </a:prstGeom>
          <a:solidFill>
            <a:schemeClr val="bg1">
              <a:lumMod val="85000"/>
            </a:schemeClr>
          </a:solidFill>
        </p:spPr>
        <p:txBody>
          <a:bodyPr wrap="square">
            <a:spAutoFit/>
          </a:bodyPr>
          <a:lstStyle/>
          <a:p>
            <a:r>
              <a:rPr lang="en-US" sz="1100" dirty="0"/>
              <a:t>#********ETX-5300*********</a:t>
            </a:r>
            <a:endParaRPr lang="he-IL" sz="1100" dirty="0"/>
          </a:p>
          <a:p>
            <a:r>
              <a:rPr lang="en-US" sz="1100" dirty="0"/>
              <a:t>flow "a3_svi2_v4094" </a:t>
            </a:r>
          </a:p>
          <a:p>
            <a:r>
              <a:rPr lang="en-US" sz="1100" dirty="0"/>
              <a:t>classifier "mng_4094" </a:t>
            </a:r>
          </a:p>
          <a:p>
            <a:r>
              <a:rPr lang="en-US" sz="1100" dirty="0"/>
              <a:t>ingress-color green </a:t>
            </a:r>
          </a:p>
          <a:p>
            <a:r>
              <a:rPr lang="en-US" sz="1100" dirty="0"/>
              <a:t>cos-mapping fixed 0 </a:t>
            </a:r>
          </a:p>
          <a:p>
            <a:r>
              <a:rPr lang="en-US" sz="1100" dirty="0"/>
              <a:t>no policer </a:t>
            </a:r>
          </a:p>
          <a:p>
            <a:r>
              <a:rPr lang="en-US" sz="1100" dirty="0"/>
              <a:t>mark all </a:t>
            </a:r>
          </a:p>
          <a:p>
            <a:r>
              <a:rPr lang="en-US" sz="1100" dirty="0"/>
              <a:t>no marking-profile </a:t>
            </a:r>
          </a:p>
          <a:p>
            <a:r>
              <a:rPr lang="en-US" sz="1100" dirty="0"/>
              <a:t>no inner-marking-profile </a:t>
            </a:r>
          </a:p>
          <a:p>
            <a:r>
              <a:rPr lang="en-US" sz="1100" dirty="0"/>
              <a:t>exit</a:t>
            </a:r>
          </a:p>
          <a:p>
            <a:r>
              <a:rPr lang="en-US" sz="1100" dirty="0"/>
              <a:t>no </a:t>
            </a:r>
            <a:r>
              <a:rPr lang="en-US" sz="1100" dirty="0" err="1"/>
              <a:t>vlan</a:t>
            </a:r>
            <a:r>
              <a:rPr lang="en-US" sz="1100" dirty="0"/>
              <a:t>-tag </a:t>
            </a:r>
          </a:p>
          <a:p>
            <a:r>
              <a:rPr lang="en-US" sz="1100" dirty="0"/>
              <a:t>no l2cp </a:t>
            </a:r>
          </a:p>
          <a:p>
            <a:r>
              <a:rPr lang="en-US" sz="1100" dirty="0"/>
              <a:t>ingress-port </a:t>
            </a:r>
            <a:r>
              <a:rPr lang="en-US" sz="1100" dirty="0" err="1"/>
              <a:t>ethernet</a:t>
            </a:r>
            <a:r>
              <a:rPr lang="en-US" sz="1100" dirty="0"/>
              <a:t> main-a/3 </a:t>
            </a:r>
          </a:p>
          <a:p>
            <a:r>
              <a:rPr lang="en-US" sz="1100" dirty="0"/>
              <a:t>egress-port </a:t>
            </a:r>
            <a:r>
              <a:rPr lang="en-US" sz="1100" dirty="0" err="1"/>
              <a:t>svi</a:t>
            </a:r>
            <a:r>
              <a:rPr lang="en-US" sz="1100" dirty="0"/>
              <a:t> 2</a:t>
            </a:r>
          </a:p>
          <a:p>
            <a:r>
              <a:rPr lang="en-US" sz="1100" dirty="0"/>
              <a:t>pm-enable </a:t>
            </a:r>
          </a:p>
          <a:p>
            <a:r>
              <a:rPr lang="en-US" sz="1100" dirty="0"/>
              <a:t>no shutdown </a:t>
            </a:r>
          </a:p>
          <a:p>
            <a:r>
              <a:rPr lang="en-US" sz="1100" dirty="0"/>
              <a:t>exit</a:t>
            </a:r>
          </a:p>
          <a:p>
            <a:r>
              <a:rPr lang="en-US" sz="1100" dirty="0"/>
              <a:t>#***************************</a:t>
            </a:r>
          </a:p>
          <a:p>
            <a:r>
              <a:rPr lang="en-US" sz="1100" dirty="0"/>
              <a:t>flow "svi2_a3_v4094" </a:t>
            </a:r>
          </a:p>
          <a:p>
            <a:r>
              <a:rPr lang="en-US" sz="1100" dirty="0"/>
              <a:t>classifier "mng_4094" </a:t>
            </a:r>
          </a:p>
          <a:p>
            <a:r>
              <a:rPr lang="en-US" sz="1100" dirty="0"/>
              <a:t>ingress-color green </a:t>
            </a:r>
          </a:p>
          <a:p>
            <a:r>
              <a:rPr lang="en-US" sz="1100" dirty="0"/>
              <a:t>cos-mapping fixed 0 </a:t>
            </a:r>
          </a:p>
          <a:p>
            <a:r>
              <a:rPr lang="en-US" sz="1100" dirty="0"/>
              <a:t>no policer </a:t>
            </a:r>
          </a:p>
          <a:p>
            <a:r>
              <a:rPr lang="en-US" sz="1100" dirty="0"/>
              <a:t>mark all </a:t>
            </a:r>
          </a:p>
          <a:p>
            <a:r>
              <a:rPr lang="en-US" sz="1100" dirty="0"/>
              <a:t>no marking-profile </a:t>
            </a:r>
          </a:p>
          <a:p>
            <a:r>
              <a:rPr lang="en-US" sz="1100" dirty="0"/>
              <a:t>no inner-marking-profile </a:t>
            </a:r>
          </a:p>
          <a:p>
            <a:r>
              <a:rPr lang="en-US" sz="1100" dirty="0"/>
              <a:t>exit</a:t>
            </a:r>
          </a:p>
          <a:p>
            <a:r>
              <a:rPr lang="en-US" sz="1100" dirty="0"/>
              <a:t>no </a:t>
            </a:r>
            <a:r>
              <a:rPr lang="en-US" sz="1100" dirty="0" err="1"/>
              <a:t>vlan</a:t>
            </a:r>
            <a:r>
              <a:rPr lang="en-US" sz="1100" dirty="0"/>
              <a:t>-tag </a:t>
            </a:r>
          </a:p>
          <a:p>
            <a:r>
              <a:rPr lang="en-US" sz="1100" dirty="0"/>
              <a:t>no l2cp </a:t>
            </a:r>
          </a:p>
          <a:p>
            <a:r>
              <a:rPr lang="en-US" sz="1100" dirty="0"/>
              <a:t>ingress-port </a:t>
            </a:r>
            <a:r>
              <a:rPr lang="en-US" sz="1100" dirty="0" err="1"/>
              <a:t>svi</a:t>
            </a:r>
            <a:r>
              <a:rPr lang="en-US" sz="1100" dirty="0"/>
              <a:t> 2</a:t>
            </a:r>
          </a:p>
          <a:p>
            <a:r>
              <a:rPr lang="en-US" sz="1100" dirty="0"/>
              <a:t>egress-port </a:t>
            </a:r>
            <a:r>
              <a:rPr lang="en-US" sz="1100" dirty="0" err="1"/>
              <a:t>ethernet</a:t>
            </a:r>
            <a:r>
              <a:rPr lang="en-US" sz="1100" dirty="0"/>
              <a:t> main-a/3 queue-map-profile "</a:t>
            </a:r>
            <a:r>
              <a:rPr lang="en-US" sz="1100" dirty="0" err="1"/>
              <a:t>QueueMapDefaultProfile</a:t>
            </a:r>
            <a:r>
              <a:rPr lang="en-US" sz="1100" dirty="0"/>
              <a:t>" block 0/2 </a:t>
            </a:r>
          </a:p>
          <a:p>
            <a:r>
              <a:rPr lang="en-US" sz="1100" dirty="0"/>
              <a:t>pm-enable </a:t>
            </a:r>
          </a:p>
          <a:p>
            <a:r>
              <a:rPr lang="en-US" sz="1100" dirty="0"/>
              <a:t>no shutdown </a:t>
            </a:r>
          </a:p>
          <a:p>
            <a:r>
              <a:rPr lang="en-US" sz="1100" dirty="0"/>
              <a:t>exit</a:t>
            </a:r>
          </a:p>
          <a:p>
            <a:r>
              <a:rPr lang="en-US" sz="1100" dirty="0" smtClean="0"/>
              <a:t>#***************************</a:t>
            </a:r>
            <a:endParaRPr lang="en-US" sz="1100" dirty="0"/>
          </a:p>
        </p:txBody>
      </p:sp>
      <p:sp>
        <p:nvSpPr>
          <p:cNvPr id="9" name="Oval 8"/>
          <p:cNvSpPr/>
          <p:nvPr/>
        </p:nvSpPr>
        <p:spPr>
          <a:xfrm>
            <a:off x="2661607" y="304205"/>
            <a:ext cx="535460" cy="431355"/>
          </a:xfrm>
          <a:prstGeom prst="ellipse">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11</a:t>
            </a:r>
            <a:endParaRPr lang="en-US" sz="1400" dirty="0"/>
          </a:p>
        </p:txBody>
      </p:sp>
      <p:sp>
        <p:nvSpPr>
          <p:cNvPr id="7" name="Oval 6"/>
          <p:cNvSpPr/>
          <p:nvPr/>
        </p:nvSpPr>
        <p:spPr>
          <a:xfrm>
            <a:off x="8608540" y="304204"/>
            <a:ext cx="535460" cy="431355"/>
          </a:xfrm>
          <a:prstGeom prst="ellipse">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12</a:t>
            </a:r>
            <a:endParaRPr lang="en-US" sz="1400" dirty="0"/>
          </a:p>
        </p:txBody>
      </p:sp>
    </p:spTree>
    <p:extLst>
      <p:ext uri="{BB962C8B-B14F-4D97-AF65-F5344CB8AC3E}">
        <p14:creationId xmlns:p14="http://schemas.microsoft.com/office/powerpoint/2010/main" xmlns="" val="1906565737"/>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sp>
        <p:nvSpPr>
          <p:cNvPr id="4" name="Rectangle 3"/>
          <p:cNvSpPr/>
          <p:nvPr/>
        </p:nvSpPr>
        <p:spPr>
          <a:xfrm>
            <a:off x="0" y="304205"/>
            <a:ext cx="3229232" cy="6355586"/>
          </a:xfrm>
          <a:prstGeom prst="rect">
            <a:avLst/>
          </a:prstGeom>
          <a:solidFill>
            <a:schemeClr val="bg1">
              <a:lumMod val="85000"/>
            </a:schemeClr>
          </a:solidFill>
        </p:spPr>
        <p:txBody>
          <a:bodyPr wrap="square">
            <a:spAutoFit/>
          </a:bodyPr>
          <a:lstStyle/>
          <a:p>
            <a:r>
              <a:rPr lang="en-US" sz="1100" dirty="0"/>
              <a:t>#********ETX-5300</a:t>
            </a:r>
            <a:r>
              <a:rPr lang="en-US" sz="1100" dirty="0" smtClean="0"/>
              <a:t>*********</a:t>
            </a:r>
          </a:p>
          <a:p>
            <a:r>
              <a:rPr lang="en-US" sz="1100" dirty="0" smtClean="0"/>
              <a:t>#**** VF MNG Flows for remote VF V999******</a:t>
            </a:r>
            <a:endParaRPr lang="he-IL" sz="1100" dirty="0"/>
          </a:p>
          <a:p>
            <a:r>
              <a:rPr lang="en-US" sz="1100" dirty="0"/>
              <a:t>flow "lag1_svi1_v999" </a:t>
            </a:r>
          </a:p>
          <a:p>
            <a:r>
              <a:rPr lang="en-US" sz="1100" dirty="0"/>
              <a:t>classifier "VF_mng_999" </a:t>
            </a:r>
          </a:p>
          <a:p>
            <a:r>
              <a:rPr lang="en-US" sz="1100" dirty="0"/>
              <a:t>ingress-color green </a:t>
            </a:r>
          </a:p>
          <a:p>
            <a:r>
              <a:rPr lang="en-US" sz="1100" dirty="0"/>
              <a:t>cos-mapping fixed 0 </a:t>
            </a:r>
          </a:p>
          <a:p>
            <a:r>
              <a:rPr lang="en-US" sz="1100" dirty="0"/>
              <a:t>no </a:t>
            </a:r>
            <a:r>
              <a:rPr lang="en-US" sz="1100" dirty="0" err="1"/>
              <a:t>policer</a:t>
            </a:r>
            <a:r>
              <a:rPr lang="en-US" sz="1100" dirty="0"/>
              <a:t> </a:t>
            </a:r>
          </a:p>
          <a:p>
            <a:r>
              <a:rPr lang="en-US" sz="1100" dirty="0"/>
              <a:t>mark all </a:t>
            </a:r>
          </a:p>
          <a:p>
            <a:r>
              <a:rPr lang="en-US" sz="1100" dirty="0"/>
              <a:t>no marking-profile </a:t>
            </a:r>
          </a:p>
          <a:p>
            <a:r>
              <a:rPr lang="en-US" sz="1100" dirty="0"/>
              <a:t>no inner-marking-profile </a:t>
            </a:r>
          </a:p>
          <a:p>
            <a:r>
              <a:rPr lang="en-US" sz="1100" dirty="0"/>
              <a:t>exit</a:t>
            </a:r>
          </a:p>
          <a:p>
            <a:r>
              <a:rPr lang="en-US" sz="1100" dirty="0"/>
              <a:t>no </a:t>
            </a:r>
            <a:r>
              <a:rPr lang="en-US" sz="1100" dirty="0" err="1"/>
              <a:t>vlan</a:t>
            </a:r>
            <a:r>
              <a:rPr lang="en-US" sz="1100" dirty="0"/>
              <a:t>-tag </a:t>
            </a:r>
          </a:p>
          <a:p>
            <a:r>
              <a:rPr lang="en-US" sz="1100" dirty="0"/>
              <a:t>no l2cp </a:t>
            </a:r>
          </a:p>
          <a:p>
            <a:r>
              <a:rPr lang="en-US" sz="1100" dirty="0"/>
              <a:t>ingress-port lag 1 </a:t>
            </a:r>
          </a:p>
          <a:p>
            <a:r>
              <a:rPr lang="en-US" sz="1100" dirty="0"/>
              <a:t>egress-port </a:t>
            </a:r>
            <a:r>
              <a:rPr lang="en-US" sz="1100" dirty="0" err="1"/>
              <a:t>svi</a:t>
            </a:r>
            <a:r>
              <a:rPr lang="en-US" sz="1100" dirty="0"/>
              <a:t> 1 </a:t>
            </a:r>
          </a:p>
          <a:p>
            <a:r>
              <a:rPr lang="en-US" sz="1100" dirty="0"/>
              <a:t>pm-enable </a:t>
            </a:r>
          </a:p>
          <a:p>
            <a:r>
              <a:rPr lang="en-US" sz="1100" dirty="0"/>
              <a:t>no shutdown </a:t>
            </a:r>
          </a:p>
          <a:p>
            <a:r>
              <a:rPr lang="en-US" sz="1100" dirty="0"/>
              <a:t>exit</a:t>
            </a:r>
          </a:p>
          <a:p>
            <a:r>
              <a:rPr lang="en-US" sz="1100" dirty="0"/>
              <a:t>#***************************</a:t>
            </a:r>
          </a:p>
          <a:p>
            <a:r>
              <a:rPr lang="en-US" sz="1100" dirty="0"/>
              <a:t>flow "svi1_lag1_v999" </a:t>
            </a:r>
          </a:p>
          <a:p>
            <a:r>
              <a:rPr lang="en-US" sz="1100" dirty="0"/>
              <a:t>classifier "VF_mng_999" </a:t>
            </a:r>
          </a:p>
          <a:p>
            <a:r>
              <a:rPr lang="en-US" sz="1100" dirty="0"/>
              <a:t>ingress-color green </a:t>
            </a:r>
          </a:p>
          <a:p>
            <a:r>
              <a:rPr lang="en-US" sz="1100" dirty="0"/>
              <a:t>cos-mapping fixed 0 </a:t>
            </a:r>
          </a:p>
          <a:p>
            <a:r>
              <a:rPr lang="en-US" sz="1100" dirty="0"/>
              <a:t>no </a:t>
            </a:r>
            <a:r>
              <a:rPr lang="en-US" sz="1100" dirty="0" err="1"/>
              <a:t>policer</a:t>
            </a:r>
            <a:r>
              <a:rPr lang="en-US" sz="1100" dirty="0"/>
              <a:t> </a:t>
            </a:r>
          </a:p>
          <a:p>
            <a:r>
              <a:rPr lang="en-US" sz="1100" dirty="0"/>
              <a:t>mark all </a:t>
            </a:r>
          </a:p>
          <a:p>
            <a:r>
              <a:rPr lang="en-US" sz="1100" dirty="0"/>
              <a:t>no marking-profile </a:t>
            </a:r>
          </a:p>
          <a:p>
            <a:r>
              <a:rPr lang="en-US" sz="1100" dirty="0"/>
              <a:t>no inner-marking-profile </a:t>
            </a:r>
          </a:p>
          <a:p>
            <a:r>
              <a:rPr lang="en-US" sz="1100" dirty="0"/>
              <a:t>exit</a:t>
            </a:r>
          </a:p>
          <a:p>
            <a:r>
              <a:rPr lang="en-US" sz="1100" dirty="0"/>
              <a:t>no </a:t>
            </a:r>
            <a:r>
              <a:rPr lang="en-US" sz="1100" dirty="0" err="1"/>
              <a:t>vlan</a:t>
            </a:r>
            <a:r>
              <a:rPr lang="en-US" sz="1100" dirty="0"/>
              <a:t>-tag </a:t>
            </a:r>
          </a:p>
          <a:p>
            <a:r>
              <a:rPr lang="en-US" sz="1100" dirty="0"/>
              <a:t>no l2cp </a:t>
            </a:r>
          </a:p>
          <a:p>
            <a:r>
              <a:rPr lang="en-US" sz="1100" dirty="0"/>
              <a:t>ingress-port </a:t>
            </a:r>
            <a:r>
              <a:rPr lang="en-US" sz="1100" dirty="0" err="1"/>
              <a:t>svi</a:t>
            </a:r>
            <a:r>
              <a:rPr lang="en-US" sz="1100" dirty="0"/>
              <a:t> 1 </a:t>
            </a:r>
          </a:p>
          <a:p>
            <a:r>
              <a:rPr lang="en-US" sz="1100" dirty="0"/>
              <a:t>egress-port lag 1 queue-map-profile "</a:t>
            </a:r>
            <a:r>
              <a:rPr lang="en-US" sz="1100" dirty="0" err="1"/>
              <a:t>QueueMapDefaultProfile</a:t>
            </a:r>
            <a:r>
              <a:rPr lang="en-US" sz="1100" dirty="0"/>
              <a:t>" block 0/1 </a:t>
            </a:r>
          </a:p>
          <a:p>
            <a:r>
              <a:rPr lang="en-US" sz="1100" dirty="0"/>
              <a:t>pm-enable </a:t>
            </a:r>
          </a:p>
          <a:p>
            <a:r>
              <a:rPr lang="en-US" sz="1100" dirty="0"/>
              <a:t>no shutdown </a:t>
            </a:r>
          </a:p>
          <a:p>
            <a:r>
              <a:rPr lang="en-US" sz="1100" dirty="0" smtClean="0"/>
              <a:t>exit</a:t>
            </a:r>
          </a:p>
          <a:p>
            <a:r>
              <a:rPr lang="en-US" sz="1100" dirty="0" smtClean="0"/>
              <a:t>#**************************</a:t>
            </a:r>
            <a:endParaRPr lang="en-US" sz="1100" dirty="0"/>
          </a:p>
        </p:txBody>
      </p:sp>
      <p:sp>
        <p:nvSpPr>
          <p:cNvPr id="5" name="Rectangle 4"/>
          <p:cNvSpPr/>
          <p:nvPr/>
        </p:nvSpPr>
        <p:spPr>
          <a:xfrm>
            <a:off x="3356918" y="304205"/>
            <a:ext cx="5787082" cy="6186309"/>
          </a:xfrm>
          <a:prstGeom prst="rect">
            <a:avLst/>
          </a:prstGeom>
          <a:solidFill>
            <a:schemeClr val="bg1">
              <a:lumMod val="85000"/>
            </a:schemeClr>
          </a:solidFill>
        </p:spPr>
        <p:txBody>
          <a:bodyPr wrap="square">
            <a:spAutoFit/>
          </a:bodyPr>
          <a:lstStyle/>
          <a:p>
            <a:r>
              <a:rPr lang="en-US" sz="1100" dirty="0"/>
              <a:t>#********ETX-5300*********</a:t>
            </a:r>
          </a:p>
          <a:p>
            <a:r>
              <a:rPr lang="en-US" sz="1100" dirty="0"/>
              <a:t>#**** VF MNG Flows for remote VF V999******</a:t>
            </a:r>
            <a:endParaRPr lang="he-IL" sz="1100" dirty="0"/>
          </a:p>
          <a:p>
            <a:r>
              <a:rPr lang="en-US" sz="1100" dirty="0"/>
              <a:t>flow "a3_svi2_v999" </a:t>
            </a:r>
          </a:p>
          <a:p>
            <a:r>
              <a:rPr lang="en-US" sz="1100" dirty="0"/>
              <a:t>classifier "VF_mng_999" </a:t>
            </a:r>
          </a:p>
          <a:p>
            <a:r>
              <a:rPr lang="en-US" sz="1100" dirty="0"/>
              <a:t>ingress-color green </a:t>
            </a:r>
          </a:p>
          <a:p>
            <a:r>
              <a:rPr lang="en-US" sz="1100" dirty="0"/>
              <a:t>cos-mapping fixed 0 </a:t>
            </a:r>
          </a:p>
          <a:p>
            <a:r>
              <a:rPr lang="en-US" sz="1100" dirty="0"/>
              <a:t>no </a:t>
            </a:r>
            <a:r>
              <a:rPr lang="en-US" sz="1100" dirty="0" err="1"/>
              <a:t>policer</a:t>
            </a:r>
            <a:r>
              <a:rPr lang="en-US" sz="1100" dirty="0"/>
              <a:t> </a:t>
            </a:r>
          </a:p>
          <a:p>
            <a:r>
              <a:rPr lang="en-US" sz="1100" dirty="0"/>
              <a:t>mark all </a:t>
            </a:r>
          </a:p>
          <a:p>
            <a:r>
              <a:rPr lang="en-US" sz="1100" dirty="0"/>
              <a:t>no marking-profile </a:t>
            </a:r>
          </a:p>
          <a:p>
            <a:r>
              <a:rPr lang="en-US" sz="1100" dirty="0"/>
              <a:t>no inner-marking-profile </a:t>
            </a:r>
          </a:p>
          <a:p>
            <a:r>
              <a:rPr lang="en-US" sz="1100" dirty="0"/>
              <a:t>exit</a:t>
            </a:r>
          </a:p>
          <a:p>
            <a:r>
              <a:rPr lang="en-US" sz="1100" dirty="0"/>
              <a:t>no </a:t>
            </a:r>
            <a:r>
              <a:rPr lang="en-US" sz="1100" dirty="0" err="1"/>
              <a:t>vlan</a:t>
            </a:r>
            <a:r>
              <a:rPr lang="en-US" sz="1100" dirty="0"/>
              <a:t>-tag </a:t>
            </a:r>
          </a:p>
          <a:p>
            <a:r>
              <a:rPr lang="en-US" sz="1100" dirty="0"/>
              <a:t>no l2cp </a:t>
            </a:r>
          </a:p>
          <a:p>
            <a:r>
              <a:rPr lang="en-US" sz="1100" dirty="0"/>
              <a:t>ingress-port </a:t>
            </a:r>
            <a:r>
              <a:rPr lang="en-US" sz="1100" dirty="0" err="1"/>
              <a:t>ethernet</a:t>
            </a:r>
            <a:r>
              <a:rPr lang="en-US" sz="1100" dirty="0"/>
              <a:t> main-a/3 </a:t>
            </a:r>
          </a:p>
          <a:p>
            <a:r>
              <a:rPr lang="en-US" sz="1100" dirty="0"/>
              <a:t>egress-port </a:t>
            </a:r>
            <a:r>
              <a:rPr lang="en-US" sz="1100" dirty="0" err="1"/>
              <a:t>svi</a:t>
            </a:r>
            <a:r>
              <a:rPr lang="en-US" sz="1100" dirty="0"/>
              <a:t> 2</a:t>
            </a:r>
          </a:p>
          <a:p>
            <a:r>
              <a:rPr lang="en-US" sz="1100" dirty="0"/>
              <a:t>pm-enable </a:t>
            </a:r>
          </a:p>
          <a:p>
            <a:r>
              <a:rPr lang="en-US" sz="1100" dirty="0"/>
              <a:t>no shutdown </a:t>
            </a:r>
          </a:p>
          <a:p>
            <a:r>
              <a:rPr lang="en-US" sz="1100" dirty="0"/>
              <a:t>exit</a:t>
            </a:r>
          </a:p>
          <a:p>
            <a:r>
              <a:rPr lang="en-US" sz="1100" dirty="0"/>
              <a:t>#***************************</a:t>
            </a:r>
          </a:p>
          <a:p>
            <a:r>
              <a:rPr lang="en-US" sz="1100" dirty="0"/>
              <a:t>flow "svi2_a3_v999" </a:t>
            </a:r>
          </a:p>
          <a:p>
            <a:r>
              <a:rPr lang="en-US" sz="1100" dirty="0"/>
              <a:t>classifier "VF_mng_999" </a:t>
            </a:r>
          </a:p>
          <a:p>
            <a:r>
              <a:rPr lang="en-US" sz="1100" dirty="0"/>
              <a:t>ingress-color green </a:t>
            </a:r>
          </a:p>
          <a:p>
            <a:r>
              <a:rPr lang="en-US" sz="1100" dirty="0"/>
              <a:t>cos-mapping fixed 0 </a:t>
            </a:r>
          </a:p>
          <a:p>
            <a:r>
              <a:rPr lang="en-US" sz="1100" dirty="0"/>
              <a:t>no </a:t>
            </a:r>
            <a:r>
              <a:rPr lang="en-US" sz="1100" dirty="0" err="1"/>
              <a:t>policer</a:t>
            </a:r>
            <a:r>
              <a:rPr lang="en-US" sz="1100" dirty="0"/>
              <a:t> </a:t>
            </a:r>
          </a:p>
          <a:p>
            <a:r>
              <a:rPr lang="en-US" sz="1100" dirty="0"/>
              <a:t>mark all </a:t>
            </a:r>
          </a:p>
          <a:p>
            <a:r>
              <a:rPr lang="en-US" sz="1100" dirty="0"/>
              <a:t>no marking-profile </a:t>
            </a:r>
          </a:p>
          <a:p>
            <a:r>
              <a:rPr lang="en-US" sz="1100" dirty="0"/>
              <a:t>no inner-marking-profile </a:t>
            </a:r>
          </a:p>
          <a:p>
            <a:r>
              <a:rPr lang="en-US" sz="1100" dirty="0"/>
              <a:t>exit</a:t>
            </a:r>
          </a:p>
          <a:p>
            <a:r>
              <a:rPr lang="en-US" sz="1100" dirty="0"/>
              <a:t>no </a:t>
            </a:r>
            <a:r>
              <a:rPr lang="en-US" sz="1100" dirty="0" err="1"/>
              <a:t>vlan</a:t>
            </a:r>
            <a:r>
              <a:rPr lang="en-US" sz="1100" dirty="0"/>
              <a:t>-tag </a:t>
            </a:r>
          </a:p>
          <a:p>
            <a:r>
              <a:rPr lang="en-US" sz="1100" dirty="0"/>
              <a:t>no l2cp </a:t>
            </a:r>
          </a:p>
          <a:p>
            <a:r>
              <a:rPr lang="en-US" sz="1100" dirty="0"/>
              <a:t>ingress-port </a:t>
            </a:r>
            <a:r>
              <a:rPr lang="en-US" sz="1100" dirty="0" err="1"/>
              <a:t>svi</a:t>
            </a:r>
            <a:r>
              <a:rPr lang="en-US" sz="1100" dirty="0"/>
              <a:t> 2</a:t>
            </a:r>
          </a:p>
          <a:p>
            <a:r>
              <a:rPr lang="en-US" sz="1100" dirty="0"/>
              <a:t>egress-port </a:t>
            </a:r>
            <a:r>
              <a:rPr lang="en-US" sz="1100" dirty="0" err="1"/>
              <a:t>ethernet</a:t>
            </a:r>
            <a:r>
              <a:rPr lang="en-US" sz="1100" dirty="0"/>
              <a:t> main-a/3 queue-map-profile "</a:t>
            </a:r>
            <a:r>
              <a:rPr lang="en-US" sz="1100" dirty="0" err="1"/>
              <a:t>QueueMapDefaultProfile</a:t>
            </a:r>
            <a:r>
              <a:rPr lang="en-US" sz="1100" dirty="0"/>
              <a:t>" block 0/2 </a:t>
            </a:r>
          </a:p>
          <a:p>
            <a:r>
              <a:rPr lang="en-US" sz="1100" dirty="0"/>
              <a:t>pm-enable </a:t>
            </a:r>
          </a:p>
          <a:p>
            <a:r>
              <a:rPr lang="en-US" sz="1100" dirty="0"/>
              <a:t>no shutdown </a:t>
            </a:r>
          </a:p>
          <a:p>
            <a:r>
              <a:rPr lang="en-US" sz="1100" dirty="0"/>
              <a:t>exit#***************************</a:t>
            </a:r>
          </a:p>
        </p:txBody>
      </p:sp>
      <p:sp>
        <p:nvSpPr>
          <p:cNvPr id="6" name="Oval 5"/>
          <p:cNvSpPr/>
          <p:nvPr/>
        </p:nvSpPr>
        <p:spPr>
          <a:xfrm>
            <a:off x="2661607" y="304205"/>
            <a:ext cx="535460" cy="431355"/>
          </a:xfrm>
          <a:prstGeom prst="ellipse">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13</a:t>
            </a:r>
            <a:endParaRPr lang="en-US" sz="1400" dirty="0"/>
          </a:p>
        </p:txBody>
      </p:sp>
      <p:sp>
        <p:nvSpPr>
          <p:cNvPr id="7" name="Oval 6"/>
          <p:cNvSpPr/>
          <p:nvPr/>
        </p:nvSpPr>
        <p:spPr>
          <a:xfrm>
            <a:off x="8608540" y="304204"/>
            <a:ext cx="535460" cy="431355"/>
          </a:xfrm>
          <a:prstGeom prst="ellipse">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14</a:t>
            </a:r>
            <a:endParaRPr lang="en-US" sz="1400" dirty="0"/>
          </a:p>
        </p:txBody>
      </p:sp>
    </p:spTree>
    <p:extLst>
      <p:ext uri="{BB962C8B-B14F-4D97-AF65-F5344CB8AC3E}">
        <p14:creationId xmlns:p14="http://schemas.microsoft.com/office/powerpoint/2010/main" xmlns="" val="2167224920"/>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ETX-5_B Configuration Scripts</a:t>
            </a:r>
            <a:endParaRPr lang="en-US" dirty="0"/>
          </a:p>
        </p:txBody>
      </p:sp>
      <p:sp>
        <p:nvSpPr>
          <p:cNvPr id="5" name="Rectangle 4"/>
          <p:cNvSpPr/>
          <p:nvPr/>
        </p:nvSpPr>
        <p:spPr>
          <a:xfrm>
            <a:off x="0" y="304205"/>
            <a:ext cx="3229232" cy="6694140"/>
          </a:xfrm>
          <a:prstGeom prst="rect">
            <a:avLst/>
          </a:prstGeom>
          <a:solidFill>
            <a:schemeClr val="bg1">
              <a:lumMod val="85000"/>
            </a:schemeClr>
          </a:solidFill>
        </p:spPr>
        <p:txBody>
          <a:bodyPr wrap="square">
            <a:spAutoFit/>
          </a:bodyPr>
          <a:lstStyle/>
          <a:p>
            <a:r>
              <a:rPr lang="en-US" sz="1100" dirty="0"/>
              <a:t>#********ETX-5300*********</a:t>
            </a:r>
            <a:endParaRPr lang="he-IL" sz="1100" dirty="0"/>
          </a:p>
          <a:p>
            <a:r>
              <a:rPr lang="en-US" sz="1100" dirty="0" smtClean="0"/>
              <a:t>#*****   </a:t>
            </a:r>
            <a:r>
              <a:rPr lang="en-US" sz="1100" dirty="0"/>
              <a:t>OAM Flows For Ring  </a:t>
            </a:r>
            <a:r>
              <a:rPr lang="en-US" sz="1100" dirty="0" smtClean="0"/>
              <a:t>***************</a:t>
            </a:r>
            <a:endParaRPr lang="en-US" sz="1100" dirty="0"/>
          </a:p>
          <a:p>
            <a:r>
              <a:rPr lang="en-US" sz="1100" dirty="0"/>
              <a:t>#***************************</a:t>
            </a:r>
          </a:p>
          <a:p>
            <a:r>
              <a:rPr lang="en-US" sz="1100" dirty="0"/>
              <a:t>flow "lag1_svi1_v10_RX_OAM" </a:t>
            </a:r>
          </a:p>
          <a:p>
            <a:r>
              <a:rPr lang="en-US" sz="1100" dirty="0"/>
              <a:t>classifier "v_10_OAM" </a:t>
            </a:r>
          </a:p>
          <a:p>
            <a:r>
              <a:rPr lang="en-US" sz="1100" dirty="0"/>
              <a:t>ingress-color green </a:t>
            </a:r>
          </a:p>
          <a:p>
            <a:r>
              <a:rPr lang="en-US" sz="1100" dirty="0"/>
              <a:t>cos-mapping fixed 0 </a:t>
            </a:r>
          </a:p>
          <a:p>
            <a:r>
              <a:rPr lang="en-US" sz="1100" dirty="0"/>
              <a:t>no policer </a:t>
            </a:r>
          </a:p>
          <a:p>
            <a:r>
              <a:rPr lang="en-US" sz="1100" dirty="0"/>
              <a:t>mark all </a:t>
            </a:r>
          </a:p>
          <a:p>
            <a:r>
              <a:rPr lang="en-US" sz="1100" dirty="0"/>
              <a:t>no marking-profile </a:t>
            </a:r>
          </a:p>
          <a:p>
            <a:r>
              <a:rPr lang="en-US" sz="1100" dirty="0"/>
              <a:t>no inner-marking-profile </a:t>
            </a:r>
          </a:p>
          <a:p>
            <a:r>
              <a:rPr lang="en-US" sz="1100" dirty="0"/>
              <a:t>exit</a:t>
            </a:r>
          </a:p>
          <a:p>
            <a:r>
              <a:rPr lang="en-US" sz="1100" dirty="0"/>
              <a:t>no </a:t>
            </a:r>
            <a:r>
              <a:rPr lang="en-US" sz="1100" dirty="0" err="1"/>
              <a:t>vlan</a:t>
            </a:r>
            <a:r>
              <a:rPr lang="en-US" sz="1100" dirty="0"/>
              <a:t>-tag </a:t>
            </a:r>
          </a:p>
          <a:p>
            <a:r>
              <a:rPr lang="en-US" sz="1100" dirty="0"/>
              <a:t>no l2cp </a:t>
            </a:r>
          </a:p>
          <a:p>
            <a:r>
              <a:rPr lang="en-US" sz="1100" dirty="0"/>
              <a:t>ingress-port lag 1 </a:t>
            </a:r>
          </a:p>
          <a:p>
            <a:r>
              <a:rPr lang="en-US" sz="1100" dirty="0"/>
              <a:t>egress-port </a:t>
            </a:r>
            <a:r>
              <a:rPr lang="en-US" sz="1100" dirty="0" err="1"/>
              <a:t>svi</a:t>
            </a:r>
            <a:r>
              <a:rPr lang="en-US" sz="1100" dirty="0"/>
              <a:t> 1 </a:t>
            </a:r>
          </a:p>
          <a:p>
            <a:r>
              <a:rPr lang="en-US" sz="1100" dirty="0"/>
              <a:t>pm-enable </a:t>
            </a:r>
          </a:p>
          <a:p>
            <a:r>
              <a:rPr lang="en-US" sz="1100" dirty="0"/>
              <a:t>no shutdown </a:t>
            </a:r>
          </a:p>
          <a:p>
            <a:r>
              <a:rPr lang="en-US" sz="1100" dirty="0"/>
              <a:t>exit</a:t>
            </a:r>
          </a:p>
          <a:p>
            <a:r>
              <a:rPr lang="en-US" sz="1100" dirty="0"/>
              <a:t>#***************************</a:t>
            </a:r>
          </a:p>
          <a:p>
            <a:r>
              <a:rPr lang="en-US" sz="1100" dirty="0"/>
              <a:t>flow "svi1_lag1_v10_TX_OAM" </a:t>
            </a:r>
          </a:p>
          <a:p>
            <a:r>
              <a:rPr lang="en-US" sz="1100" dirty="0"/>
              <a:t>classifier "v_10_OAM" </a:t>
            </a:r>
          </a:p>
          <a:p>
            <a:r>
              <a:rPr lang="en-US" sz="1100" dirty="0"/>
              <a:t>ingress-color green </a:t>
            </a:r>
          </a:p>
          <a:p>
            <a:r>
              <a:rPr lang="en-US" sz="1100" dirty="0"/>
              <a:t>cos-mapping fixed 0 </a:t>
            </a:r>
          </a:p>
          <a:p>
            <a:r>
              <a:rPr lang="en-US" sz="1100" dirty="0"/>
              <a:t>no policer </a:t>
            </a:r>
          </a:p>
          <a:p>
            <a:r>
              <a:rPr lang="en-US" sz="1100" dirty="0"/>
              <a:t>mark all </a:t>
            </a:r>
          </a:p>
          <a:p>
            <a:r>
              <a:rPr lang="en-US" sz="1100" dirty="0"/>
              <a:t>no marking-profile </a:t>
            </a:r>
          </a:p>
          <a:p>
            <a:r>
              <a:rPr lang="en-US" sz="1100" dirty="0"/>
              <a:t>no inner-marking-profile </a:t>
            </a:r>
          </a:p>
          <a:p>
            <a:r>
              <a:rPr lang="en-US" sz="1100" dirty="0"/>
              <a:t>exit</a:t>
            </a:r>
          </a:p>
          <a:p>
            <a:r>
              <a:rPr lang="en-US" sz="1100" dirty="0"/>
              <a:t>no </a:t>
            </a:r>
            <a:r>
              <a:rPr lang="en-US" sz="1100" dirty="0" err="1"/>
              <a:t>vlan</a:t>
            </a:r>
            <a:r>
              <a:rPr lang="en-US" sz="1100" dirty="0"/>
              <a:t>-tag </a:t>
            </a:r>
          </a:p>
          <a:p>
            <a:r>
              <a:rPr lang="en-US" sz="1100" dirty="0"/>
              <a:t>no l2cp </a:t>
            </a:r>
          </a:p>
          <a:p>
            <a:r>
              <a:rPr lang="en-US" sz="1100" dirty="0"/>
              <a:t>ingress-port </a:t>
            </a:r>
            <a:r>
              <a:rPr lang="en-US" sz="1100" dirty="0" err="1"/>
              <a:t>svi</a:t>
            </a:r>
            <a:r>
              <a:rPr lang="en-US" sz="1100" dirty="0"/>
              <a:t> 1 </a:t>
            </a:r>
          </a:p>
          <a:p>
            <a:r>
              <a:rPr lang="en-US" sz="1100" dirty="0"/>
              <a:t>egress-port lag 1 queue-map-profile "</a:t>
            </a:r>
            <a:r>
              <a:rPr lang="en-US" sz="1100" dirty="0" err="1"/>
              <a:t>QueueMapDefaultProfile</a:t>
            </a:r>
            <a:r>
              <a:rPr lang="en-US" sz="1100" dirty="0"/>
              <a:t>" block 0/1 </a:t>
            </a:r>
          </a:p>
          <a:p>
            <a:r>
              <a:rPr lang="en-US" sz="1100" dirty="0"/>
              <a:t>pm-enable </a:t>
            </a:r>
          </a:p>
          <a:p>
            <a:r>
              <a:rPr lang="en-US" sz="1100" dirty="0"/>
              <a:t>no shutdown </a:t>
            </a:r>
          </a:p>
          <a:p>
            <a:r>
              <a:rPr lang="en-US" sz="1100" dirty="0"/>
              <a:t>exit</a:t>
            </a:r>
          </a:p>
          <a:p>
            <a:r>
              <a:rPr lang="en-US" sz="1100" dirty="0" smtClean="0"/>
              <a:t>#***************************</a:t>
            </a:r>
            <a:endParaRPr lang="en-US" sz="1100" dirty="0"/>
          </a:p>
        </p:txBody>
      </p:sp>
      <p:sp>
        <p:nvSpPr>
          <p:cNvPr id="6" name="Rectangle 5"/>
          <p:cNvSpPr/>
          <p:nvPr/>
        </p:nvSpPr>
        <p:spPr>
          <a:xfrm>
            <a:off x="3356918" y="304205"/>
            <a:ext cx="5787082" cy="6186309"/>
          </a:xfrm>
          <a:prstGeom prst="rect">
            <a:avLst/>
          </a:prstGeom>
          <a:solidFill>
            <a:schemeClr val="bg1">
              <a:lumMod val="85000"/>
            </a:schemeClr>
          </a:solidFill>
        </p:spPr>
        <p:txBody>
          <a:bodyPr wrap="square">
            <a:spAutoFit/>
          </a:bodyPr>
          <a:lstStyle/>
          <a:p>
            <a:r>
              <a:rPr lang="en-US" sz="1100" dirty="0"/>
              <a:t>#********ETX-5300*********</a:t>
            </a:r>
            <a:endParaRPr lang="he-IL" sz="1100" dirty="0"/>
          </a:p>
          <a:p>
            <a:r>
              <a:rPr lang="en-US" sz="1100" dirty="0"/>
              <a:t>flow "a3_svi2_v30_RX_OAM" </a:t>
            </a:r>
          </a:p>
          <a:p>
            <a:r>
              <a:rPr lang="en-US" sz="1100" dirty="0"/>
              <a:t>classifier "v_30_OAM" </a:t>
            </a:r>
          </a:p>
          <a:p>
            <a:r>
              <a:rPr lang="en-US" sz="1100" dirty="0"/>
              <a:t>ingress-color green </a:t>
            </a:r>
          </a:p>
          <a:p>
            <a:r>
              <a:rPr lang="en-US" sz="1100" dirty="0"/>
              <a:t>cos-mapping fixed 0 </a:t>
            </a:r>
          </a:p>
          <a:p>
            <a:r>
              <a:rPr lang="en-US" sz="1100" dirty="0"/>
              <a:t>no policer </a:t>
            </a:r>
          </a:p>
          <a:p>
            <a:r>
              <a:rPr lang="en-US" sz="1100" dirty="0"/>
              <a:t>mark all </a:t>
            </a:r>
          </a:p>
          <a:p>
            <a:r>
              <a:rPr lang="en-US" sz="1100" dirty="0"/>
              <a:t>no marking-profile </a:t>
            </a:r>
          </a:p>
          <a:p>
            <a:r>
              <a:rPr lang="en-US" sz="1100" dirty="0"/>
              <a:t>no inner-marking-profile </a:t>
            </a:r>
          </a:p>
          <a:p>
            <a:r>
              <a:rPr lang="en-US" sz="1100" dirty="0"/>
              <a:t>exit</a:t>
            </a:r>
          </a:p>
          <a:p>
            <a:r>
              <a:rPr lang="en-US" sz="1100" dirty="0"/>
              <a:t>no </a:t>
            </a:r>
            <a:r>
              <a:rPr lang="en-US" sz="1100" dirty="0" err="1"/>
              <a:t>vlan</a:t>
            </a:r>
            <a:r>
              <a:rPr lang="en-US" sz="1100" dirty="0"/>
              <a:t>-tag </a:t>
            </a:r>
          </a:p>
          <a:p>
            <a:r>
              <a:rPr lang="en-US" sz="1100" dirty="0"/>
              <a:t>no l2cp </a:t>
            </a:r>
          </a:p>
          <a:p>
            <a:r>
              <a:rPr lang="en-US" sz="1100" dirty="0"/>
              <a:t>ingress-port </a:t>
            </a:r>
            <a:r>
              <a:rPr lang="en-US" sz="1100" dirty="0" err="1"/>
              <a:t>ethernet</a:t>
            </a:r>
            <a:r>
              <a:rPr lang="en-US" sz="1100" dirty="0"/>
              <a:t> main-a/3 </a:t>
            </a:r>
          </a:p>
          <a:p>
            <a:r>
              <a:rPr lang="en-US" sz="1100" dirty="0"/>
              <a:t>egress-port </a:t>
            </a:r>
            <a:r>
              <a:rPr lang="en-US" sz="1100" dirty="0" err="1"/>
              <a:t>svi</a:t>
            </a:r>
            <a:r>
              <a:rPr lang="en-US" sz="1100" dirty="0"/>
              <a:t> 2 </a:t>
            </a:r>
          </a:p>
          <a:p>
            <a:r>
              <a:rPr lang="en-US" sz="1100" dirty="0"/>
              <a:t>pm-enable </a:t>
            </a:r>
          </a:p>
          <a:p>
            <a:r>
              <a:rPr lang="en-US" sz="1100" dirty="0"/>
              <a:t>no shutdown </a:t>
            </a:r>
          </a:p>
          <a:p>
            <a:r>
              <a:rPr lang="en-US" sz="1100" dirty="0"/>
              <a:t>exit</a:t>
            </a:r>
          </a:p>
          <a:p>
            <a:r>
              <a:rPr lang="en-US" sz="1100" dirty="0"/>
              <a:t>#***************************</a:t>
            </a:r>
          </a:p>
          <a:p>
            <a:r>
              <a:rPr lang="en-US" sz="1100" dirty="0"/>
              <a:t>flow "svi2_a3_v30_TX_OAM" </a:t>
            </a:r>
          </a:p>
          <a:p>
            <a:r>
              <a:rPr lang="en-US" sz="1100" dirty="0"/>
              <a:t>classifier "v_30_OAM" </a:t>
            </a:r>
          </a:p>
          <a:p>
            <a:r>
              <a:rPr lang="en-US" sz="1100" dirty="0"/>
              <a:t>ingress-color green </a:t>
            </a:r>
          </a:p>
          <a:p>
            <a:r>
              <a:rPr lang="en-US" sz="1100" dirty="0"/>
              <a:t>cos-mapping fixed 0 </a:t>
            </a:r>
          </a:p>
          <a:p>
            <a:r>
              <a:rPr lang="en-US" sz="1100" dirty="0"/>
              <a:t>no policer </a:t>
            </a:r>
          </a:p>
          <a:p>
            <a:r>
              <a:rPr lang="en-US" sz="1100" dirty="0"/>
              <a:t>mark all </a:t>
            </a:r>
          </a:p>
          <a:p>
            <a:r>
              <a:rPr lang="en-US" sz="1100" dirty="0"/>
              <a:t>no marking-profile </a:t>
            </a:r>
          </a:p>
          <a:p>
            <a:r>
              <a:rPr lang="en-US" sz="1100" dirty="0"/>
              <a:t>no inner-marking-profile </a:t>
            </a:r>
          </a:p>
          <a:p>
            <a:r>
              <a:rPr lang="en-US" sz="1100" dirty="0"/>
              <a:t>exit</a:t>
            </a:r>
          </a:p>
          <a:p>
            <a:r>
              <a:rPr lang="en-US" sz="1100" dirty="0"/>
              <a:t>no </a:t>
            </a:r>
            <a:r>
              <a:rPr lang="en-US" sz="1100" dirty="0" err="1"/>
              <a:t>vlan</a:t>
            </a:r>
            <a:r>
              <a:rPr lang="en-US" sz="1100" dirty="0"/>
              <a:t>-tag </a:t>
            </a:r>
          </a:p>
          <a:p>
            <a:r>
              <a:rPr lang="en-US" sz="1100" dirty="0"/>
              <a:t>no l2cp </a:t>
            </a:r>
          </a:p>
          <a:p>
            <a:r>
              <a:rPr lang="en-US" sz="1100" dirty="0"/>
              <a:t>ingress-port </a:t>
            </a:r>
            <a:r>
              <a:rPr lang="en-US" sz="1100" dirty="0" err="1"/>
              <a:t>svi</a:t>
            </a:r>
            <a:r>
              <a:rPr lang="en-US" sz="1100" dirty="0"/>
              <a:t> 2</a:t>
            </a:r>
          </a:p>
          <a:p>
            <a:r>
              <a:rPr lang="en-US" sz="1100" dirty="0"/>
              <a:t>egress-port </a:t>
            </a:r>
            <a:r>
              <a:rPr lang="en-US" sz="1100" dirty="0" err="1"/>
              <a:t>ethernet</a:t>
            </a:r>
            <a:r>
              <a:rPr lang="en-US" sz="1100" dirty="0"/>
              <a:t> main-a/3 queue-map-profile "</a:t>
            </a:r>
            <a:r>
              <a:rPr lang="en-US" sz="1100" dirty="0" err="1"/>
              <a:t>QueueMapDefaultProfile</a:t>
            </a:r>
            <a:r>
              <a:rPr lang="en-US" sz="1100" dirty="0"/>
              <a:t>" block 0/1 </a:t>
            </a:r>
          </a:p>
          <a:p>
            <a:r>
              <a:rPr lang="en-US" sz="1100" dirty="0"/>
              <a:t>pm-enable </a:t>
            </a:r>
          </a:p>
          <a:p>
            <a:r>
              <a:rPr lang="en-US" sz="1100" dirty="0"/>
              <a:t>no shutdown </a:t>
            </a:r>
          </a:p>
          <a:p>
            <a:r>
              <a:rPr lang="en-US" sz="1100" dirty="0"/>
              <a:t>exit</a:t>
            </a:r>
          </a:p>
          <a:p>
            <a:r>
              <a:rPr lang="en-US" sz="1100" dirty="0"/>
              <a:t>exit all</a:t>
            </a:r>
          </a:p>
        </p:txBody>
      </p:sp>
      <p:sp>
        <p:nvSpPr>
          <p:cNvPr id="7" name="Oval 6"/>
          <p:cNvSpPr/>
          <p:nvPr/>
        </p:nvSpPr>
        <p:spPr>
          <a:xfrm>
            <a:off x="2661607" y="304205"/>
            <a:ext cx="535460" cy="431355"/>
          </a:xfrm>
          <a:prstGeom prst="ellipse">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13</a:t>
            </a:r>
            <a:endParaRPr lang="en-US" sz="1400" dirty="0"/>
          </a:p>
        </p:txBody>
      </p:sp>
      <p:sp>
        <p:nvSpPr>
          <p:cNvPr id="10" name="Oval 9"/>
          <p:cNvSpPr/>
          <p:nvPr/>
        </p:nvSpPr>
        <p:spPr>
          <a:xfrm>
            <a:off x="8608540" y="304204"/>
            <a:ext cx="535460" cy="431355"/>
          </a:xfrm>
          <a:prstGeom prst="ellipse">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14</a:t>
            </a:r>
            <a:endParaRPr lang="en-US" sz="1400" dirty="0"/>
          </a:p>
        </p:txBody>
      </p:sp>
    </p:spTree>
    <p:extLst>
      <p:ext uri="{BB962C8B-B14F-4D97-AF65-F5344CB8AC3E}">
        <p14:creationId xmlns:p14="http://schemas.microsoft.com/office/powerpoint/2010/main" xmlns="" val="3406973748"/>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IP VPN For International Service Provider </a:t>
            </a:r>
            <a:endParaRPr lang="en-US" dirty="0"/>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rotWithShape="1">
          <a:blip r:embed="rId2" cstate="print"/>
          <a:srcRect t="15382"/>
          <a:stretch/>
        </p:blipFill>
        <p:spPr>
          <a:xfrm>
            <a:off x="377293" y="1441421"/>
            <a:ext cx="8426373" cy="4920956"/>
          </a:xfrm>
          <a:prstGeom prst="rect">
            <a:avLst/>
          </a:prstGeom>
        </p:spPr>
      </p:pic>
    </p:spTree>
    <p:extLst>
      <p:ext uri="{BB962C8B-B14F-4D97-AF65-F5344CB8AC3E}">
        <p14:creationId xmlns:p14="http://schemas.microsoft.com/office/powerpoint/2010/main" xmlns="" val="4277579115"/>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304205"/>
            <a:ext cx="4588476" cy="6017032"/>
          </a:xfrm>
          <a:prstGeom prst="rect">
            <a:avLst/>
          </a:prstGeom>
          <a:solidFill>
            <a:schemeClr val="bg1">
              <a:lumMod val="85000"/>
            </a:schemeClr>
          </a:solidFill>
        </p:spPr>
        <p:txBody>
          <a:bodyPr wrap="square">
            <a:spAutoFit/>
          </a:bodyPr>
          <a:lstStyle/>
          <a:p>
            <a:r>
              <a:rPr lang="en-US" sz="1100" dirty="0"/>
              <a:t>#********ETX-5300*********</a:t>
            </a:r>
            <a:endParaRPr lang="he-IL" sz="1100" dirty="0"/>
          </a:p>
          <a:p>
            <a:r>
              <a:rPr lang="en-US" sz="1100" dirty="0" smtClean="0"/>
              <a:t>#*********   </a:t>
            </a:r>
            <a:r>
              <a:rPr lang="en-US" sz="1100" dirty="0"/>
              <a:t>OAM CFM Configuration For Ring </a:t>
            </a:r>
            <a:r>
              <a:rPr lang="en-US" sz="1100" dirty="0" smtClean="0"/>
              <a:t>************** #***************************</a:t>
            </a:r>
            <a:endParaRPr lang="en-US" sz="1100" dirty="0"/>
          </a:p>
          <a:p>
            <a:r>
              <a:rPr lang="en-US" sz="1100" dirty="0"/>
              <a:t>configure</a:t>
            </a:r>
          </a:p>
          <a:p>
            <a:r>
              <a:rPr lang="en-US" sz="1100" dirty="0" err="1"/>
              <a:t>oam</a:t>
            </a:r>
            <a:r>
              <a:rPr lang="en-US" sz="1100" dirty="0"/>
              <a:t> </a:t>
            </a:r>
          </a:p>
          <a:p>
            <a:r>
              <a:rPr lang="en-US" sz="1100" dirty="0"/>
              <a:t>#OAM CFM Configuration</a:t>
            </a:r>
          </a:p>
          <a:p>
            <a:r>
              <a:rPr lang="en-US" sz="1100" dirty="0"/>
              <a:t>cfm </a:t>
            </a:r>
          </a:p>
          <a:p>
            <a:r>
              <a:rPr lang="en-US" sz="1100" dirty="0"/>
              <a:t>maintenance-domain 1 </a:t>
            </a:r>
          </a:p>
          <a:p>
            <a:r>
              <a:rPr lang="en-US" sz="1100" dirty="0"/>
              <a:t>md-level 4 </a:t>
            </a:r>
          </a:p>
          <a:p>
            <a:r>
              <a:rPr lang="en-US" sz="1100" dirty="0"/>
              <a:t>maintenance-association 1 </a:t>
            </a:r>
          </a:p>
          <a:p>
            <a:r>
              <a:rPr lang="en-US" sz="1100" dirty="0"/>
              <a:t>name </a:t>
            </a:r>
            <a:r>
              <a:rPr lang="en-US" sz="1100" dirty="0" err="1"/>
              <a:t>uint</a:t>
            </a:r>
            <a:r>
              <a:rPr lang="en-US" sz="1100" dirty="0"/>
              <a:t> 10 </a:t>
            </a:r>
          </a:p>
          <a:p>
            <a:r>
              <a:rPr lang="en-US" sz="1100" dirty="0" err="1"/>
              <a:t>ccm</a:t>
            </a:r>
            <a:r>
              <a:rPr lang="en-US" sz="1100" dirty="0"/>
              <a:t>-interval 3.33ms </a:t>
            </a:r>
          </a:p>
          <a:p>
            <a:r>
              <a:rPr lang="en-US" sz="1100" dirty="0" err="1"/>
              <a:t>mep</a:t>
            </a:r>
            <a:r>
              <a:rPr lang="en-US" sz="1100" dirty="0"/>
              <a:t> 11 </a:t>
            </a:r>
          </a:p>
          <a:p>
            <a:r>
              <a:rPr lang="en-US" sz="1100" dirty="0"/>
              <a:t>bind lag 1 </a:t>
            </a:r>
          </a:p>
          <a:p>
            <a:r>
              <a:rPr lang="en-US" sz="1100" dirty="0"/>
              <a:t>cos-mapping profile "</a:t>
            </a:r>
            <a:r>
              <a:rPr lang="en-US" sz="1100" dirty="0" err="1"/>
              <a:t>cos_map</a:t>
            </a:r>
            <a:r>
              <a:rPr lang="en-US" sz="1100" dirty="0"/>
              <a:t>" </a:t>
            </a:r>
          </a:p>
          <a:p>
            <a:r>
              <a:rPr lang="en-US" sz="1100" dirty="0"/>
              <a:t>flow </a:t>
            </a:r>
            <a:r>
              <a:rPr lang="en-US" sz="1100" dirty="0" err="1"/>
              <a:t>uni</a:t>
            </a:r>
            <a:r>
              <a:rPr lang="en-US" sz="1100" dirty="0"/>
              <a:t>-direction </a:t>
            </a:r>
            <a:r>
              <a:rPr lang="en-US" sz="1100" dirty="0" err="1"/>
              <a:t>rx</a:t>
            </a:r>
            <a:r>
              <a:rPr lang="en-US" sz="1100" dirty="0"/>
              <a:t> "lag1_svi1_v10_RX_OAM" </a:t>
            </a:r>
            <a:r>
              <a:rPr lang="en-US" sz="1100" dirty="0" err="1"/>
              <a:t>tx</a:t>
            </a:r>
            <a:r>
              <a:rPr lang="en-US" sz="1100" dirty="0"/>
              <a:t> "svi1_lag1_v10_TX_OAM" </a:t>
            </a:r>
          </a:p>
          <a:p>
            <a:r>
              <a:rPr lang="en-US" sz="1100" dirty="0"/>
              <a:t>queue queue-mapping "</a:t>
            </a:r>
            <a:r>
              <a:rPr lang="en-US" sz="1100" dirty="0" err="1"/>
              <a:t>QueueMapDefaultProfile</a:t>
            </a:r>
            <a:r>
              <a:rPr lang="en-US" sz="1100" dirty="0"/>
              <a:t>" block 0/2 </a:t>
            </a:r>
          </a:p>
          <a:p>
            <a:r>
              <a:rPr lang="en-US" sz="1100" dirty="0"/>
              <a:t>remote-</a:t>
            </a:r>
            <a:r>
              <a:rPr lang="en-US" sz="1100" dirty="0" err="1"/>
              <a:t>mep</a:t>
            </a:r>
            <a:r>
              <a:rPr lang="en-US" sz="1100" dirty="0"/>
              <a:t> 1</a:t>
            </a:r>
          </a:p>
          <a:p>
            <a:r>
              <a:rPr lang="en-US" sz="1100" dirty="0"/>
              <a:t>client-md-level 5 </a:t>
            </a:r>
          </a:p>
          <a:p>
            <a:r>
              <a:rPr lang="en-US" sz="1100" dirty="0"/>
              <a:t>no shutdown </a:t>
            </a:r>
          </a:p>
          <a:p>
            <a:r>
              <a:rPr lang="en-US" sz="1100" dirty="0"/>
              <a:t>exit</a:t>
            </a:r>
          </a:p>
          <a:p>
            <a:r>
              <a:rPr lang="en-US" sz="1100" dirty="0"/>
              <a:t>exit</a:t>
            </a:r>
          </a:p>
          <a:p>
            <a:r>
              <a:rPr lang="en-US" sz="1100" dirty="0"/>
              <a:t>maintenance-association 2 </a:t>
            </a:r>
          </a:p>
          <a:p>
            <a:r>
              <a:rPr lang="en-US" sz="1100" dirty="0"/>
              <a:t>name </a:t>
            </a:r>
            <a:r>
              <a:rPr lang="en-US" sz="1100" dirty="0" err="1"/>
              <a:t>uint</a:t>
            </a:r>
            <a:r>
              <a:rPr lang="en-US" sz="1100" dirty="0"/>
              <a:t> 30 </a:t>
            </a:r>
          </a:p>
          <a:p>
            <a:r>
              <a:rPr lang="en-US" sz="1100" dirty="0" err="1"/>
              <a:t>ccm</a:t>
            </a:r>
            <a:r>
              <a:rPr lang="en-US" sz="1100" dirty="0"/>
              <a:t>-interval 3.33ms </a:t>
            </a:r>
          </a:p>
          <a:p>
            <a:r>
              <a:rPr lang="en-US" sz="1100" dirty="0" err="1"/>
              <a:t>mep</a:t>
            </a:r>
            <a:r>
              <a:rPr lang="en-US" sz="1100" dirty="0"/>
              <a:t> 3 </a:t>
            </a:r>
          </a:p>
          <a:p>
            <a:r>
              <a:rPr lang="en-US" sz="1100" dirty="0"/>
              <a:t>bind </a:t>
            </a:r>
            <a:r>
              <a:rPr lang="en-US" sz="1100" dirty="0" err="1"/>
              <a:t>ethernet</a:t>
            </a:r>
            <a:r>
              <a:rPr lang="en-US" sz="1100" dirty="0"/>
              <a:t> main-a/3 </a:t>
            </a:r>
          </a:p>
          <a:p>
            <a:r>
              <a:rPr lang="en-US" sz="1100" dirty="0"/>
              <a:t>cos-mapping profile "</a:t>
            </a:r>
            <a:r>
              <a:rPr lang="en-US" sz="1100" dirty="0" err="1"/>
              <a:t>cos_map</a:t>
            </a:r>
            <a:r>
              <a:rPr lang="en-US" sz="1100" dirty="0"/>
              <a:t>" </a:t>
            </a:r>
          </a:p>
          <a:p>
            <a:r>
              <a:rPr lang="en-US" sz="1100" dirty="0"/>
              <a:t>flow </a:t>
            </a:r>
            <a:r>
              <a:rPr lang="en-US" sz="1100" dirty="0" err="1"/>
              <a:t>uni</a:t>
            </a:r>
            <a:r>
              <a:rPr lang="en-US" sz="1100" dirty="0"/>
              <a:t>-direction </a:t>
            </a:r>
            <a:r>
              <a:rPr lang="en-US" sz="1100" dirty="0" err="1"/>
              <a:t>rx</a:t>
            </a:r>
            <a:r>
              <a:rPr lang="en-US" sz="1100" dirty="0"/>
              <a:t> "a3_svi2_v30_RX_OAM" </a:t>
            </a:r>
            <a:r>
              <a:rPr lang="en-US" sz="1100" dirty="0" err="1"/>
              <a:t>tx</a:t>
            </a:r>
            <a:r>
              <a:rPr lang="en-US" sz="1100" dirty="0"/>
              <a:t> "svi2_a3_v30_TX_OAM" </a:t>
            </a:r>
          </a:p>
          <a:p>
            <a:r>
              <a:rPr lang="en-US" sz="1100" dirty="0"/>
              <a:t>queue queue-mapping "</a:t>
            </a:r>
            <a:r>
              <a:rPr lang="en-US" sz="1100" dirty="0" err="1"/>
              <a:t>QueueMapDefaultProfile</a:t>
            </a:r>
            <a:r>
              <a:rPr lang="en-US" sz="1100" dirty="0"/>
              <a:t>" block 0/2 </a:t>
            </a:r>
          </a:p>
          <a:p>
            <a:r>
              <a:rPr lang="en-US" sz="1100" dirty="0"/>
              <a:t>remote-</a:t>
            </a:r>
            <a:r>
              <a:rPr lang="en-US" sz="1100" dirty="0" err="1"/>
              <a:t>mep</a:t>
            </a:r>
            <a:r>
              <a:rPr lang="en-US" sz="1100" dirty="0"/>
              <a:t> 13</a:t>
            </a:r>
          </a:p>
          <a:p>
            <a:r>
              <a:rPr lang="en-US" sz="1100" dirty="0"/>
              <a:t>client-md-level 5 </a:t>
            </a:r>
          </a:p>
          <a:p>
            <a:r>
              <a:rPr lang="en-US" sz="1100" dirty="0"/>
              <a:t>no shutdown </a:t>
            </a:r>
          </a:p>
          <a:p>
            <a:r>
              <a:rPr lang="en-US" sz="1100" dirty="0"/>
              <a:t>exit all</a:t>
            </a:r>
          </a:p>
          <a:p>
            <a:r>
              <a:rPr lang="en-US" sz="1100" dirty="0" smtClean="0"/>
              <a:t>#***************************</a:t>
            </a:r>
            <a:endParaRPr lang="en-US" sz="1100" dirty="0"/>
          </a:p>
        </p:txBody>
      </p:sp>
      <p:sp>
        <p:nvSpPr>
          <p:cNvPr id="6" name="Rectangle 5"/>
          <p:cNvSpPr/>
          <p:nvPr/>
        </p:nvSpPr>
        <p:spPr>
          <a:xfrm>
            <a:off x="4728519" y="304205"/>
            <a:ext cx="4415481" cy="1785104"/>
          </a:xfrm>
          <a:prstGeom prst="rect">
            <a:avLst/>
          </a:prstGeom>
          <a:solidFill>
            <a:schemeClr val="bg1">
              <a:lumMod val="85000"/>
            </a:schemeClr>
          </a:solidFill>
        </p:spPr>
        <p:txBody>
          <a:bodyPr wrap="square">
            <a:spAutoFit/>
          </a:bodyPr>
          <a:lstStyle/>
          <a:p>
            <a:r>
              <a:rPr lang="en-US" sz="1100" dirty="0"/>
              <a:t>#********ETX-5300*********</a:t>
            </a:r>
            <a:endParaRPr lang="he-IL" sz="1100" dirty="0"/>
          </a:p>
          <a:p>
            <a:r>
              <a:rPr lang="en-US" sz="1100" dirty="0" smtClean="0"/>
              <a:t>#***************************   </a:t>
            </a:r>
            <a:r>
              <a:rPr lang="en-US" sz="1100" dirty="0"/>
              <a:t>sf-trigger For Ring  **************************	</a:t>
            </a:r>
          </a:p>
          <a:p>
            <a:r>
              <a:rPr lang="en-US" sz="1100" dirty="0"/>
              <a:t>#***************************</a:t>
            </a:r>
          </a:p>
          <a:p>
            <a:r>
              <a:rPr lang="en-US" sz="1100" dirty="0"/>
              <a:t>configure</a:t>
            </a:r>
          </a:p>
          <a:p>
            <a:r>
              <a:rPr lang="en-US" sz="1100" dirty="0"/>
              <a:t>protection</a:t>
            </a:r>
          </a:p>
          <a:p>
            <a:r>
              <a:rPr lang="en-US" sz="1100" dirty="0" err="1"/>
              <a:t>erp</a:t>
            </a:r>
            <a:r>
              <a:rPr lang="en-US" sz="1100" dirty="0"/>
              <a:t> 1</a:t>
            </a:r>
          </a:p>
          <a:p>
            <a:r>
              <a:rPr lang="en-US" sz="1100" dirty="0"/>
              <a:t>sf-trigger east </a:t>
            </a:r>
            <a:r>
              <a:rPr lang="en-US" sz="1100" dirty="0" err="1"/>
              <a:t>mep</a:t>
            </a:r>
            <a:r>
              <a:rPr lang="en-US" sz="1100" dirty="0"/>
              <a:t> 1 1 11 </a:t>
            </a:r>
          </a:p>
          <a:p>
            <a:r>
              <a:rPr lang="en-US" sz="1100" dirty="0"/>
              <a:t>sf-trigger west </a:t>
            </a:r>
            <a:r>
              <a:rPr lang="en-US" sz="1100" dirty="0" err="1"/>
              <a:t>mep</a:t>
            </a:r>
            <a:r>
              <a:rPr lang="en-US" sz="1100" dirty="0"/>
              <a:t> 1 2 3 </a:t>
            </a:r>
          </a:p>
          <a:p>
            <a:r>
              <a:rPr lang="en-US" sz="1100" dirty="0"/>
              <a:t>exit all</a:t>
            </a:r>
          </a:p>
        </p:txBody>
      </p:sp>
      <p:sp>
        <p:nvSpPr>
          <p:cNvPr id="7" name="Oval 6"/>
          <p:cNvSpPr/>
          <p:nvPr/>
        </p:nvSpPr>
        <p:spPr>
          <a:xfrm>
            <a:off x="4053016" y="304204"/>
            <a:ext cx="535460" cy="431355"/>
          </a:xfrm>
          <a:prstGeom prst="ellipse">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15</a:t>
            </a:r>
            <a:endParaRPr lang="en-US" sz="1400" dirty="0"/>
          </a:p>
        </p:txBody>
      </p:sp>
      <p:sp>
        <p:nvSpPr>
          <p:cNvPr id="10" name="Oval 9"/>
          <p:cNvSpPr/>
          <p:nvPr/>
        </p:nvSpPr>
        <p:spPr>
          <a:xfrm>
            <a:off x="8608540" y="304204"/>
            <a:ext cx="535460" cy="431355"/>
          </a:xfrm>
          <a:prstGeom prst="ellipse">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16</a:t>
            </a:r>
            <a:endParaRPr lang="en-US" sz="1400" dirty="0"/>
          </a:p>
        </p:txBody>
      </p:sp>
      <p:sp>
        <p:nvSpPr>
          <p:cNvPr id="8" name="Rectangle 7"/>
          <p:cNvSpPr/>
          <p:nvPr/>
        </p:nvSpPr>
        <p:spPr>
          <a:xfrm>
            <a:off x="4728519" y="2293643"/>
            <a:ext cx="4415481" cy="3308598"/>
          </a:xfrm>
          <a:prstGeom prst="rect">
            <a:avLst/>
          </a:prstGeom>
          <a:solidFill>
            <a:schemeClr val="bg1">
              <a:lumMod val="85000"/>
            </a:schemeClr>
          </a:solidFill>
        </p:spPr>
        <p:txBody>
          <a:bodyPr wrap="square">
            <a:spAutoFit/>
          </a:bodyPr>
          <a:lstStyle/>
          <a:p>
            <a:r>
              <a:rPr lang="en-US" sz="1100" dirty="0"/>
              <a:t>#********ETX-5300*********</a:t>
            </a:r>
            <a:endParaRPr lang="he-IL" sz="1100" dirty="0"/>
          </a:p>
          <a:p>
            <a:r>
              <a:rPr lang="en-US" sz="1100" dirty="0" smtClean="0"/>
              <a:t>#************  </a:t>
            </a:r>
            <a:r>
              <a:rPr lang="en-US" sz="1100" dirty="0" err="1"/>
              <a:t>Router_Interface</a:t>
            </a:r>
            <a:r>
              <a:rPr lang="en-US" sz="1100" dirty="0"/>
              <a:t> </a:t>
            </a:r>
            <a:r>
              <a:rPr lang="en-US" sz="1100" dirty="0" smtClean="0"/>
              <a:t>***********************</a:t>
            </a:r>
            <a:endParaRPr lang="en-US" sz="1100" dirty="0"/>
          </a:p>
          <a:p>
            <a:r>
              <a:rPr lang="en-US" sz="1100" dirty="0"/>
              <a:t>#***************************</a:t>
            </a:r>
          </a:p>
          <a:p>
            <a:r>
              <a:rPr lang="en-US" sz="1100" dirty="0"/>
              <a:t>configure</a:t>
            </a:r>
          </a:p>
          <a:p>
            <a:r>
              <a:rPr lang="en-US" sz="1100" dirty="0"/>
              <a:t>router 1 </a:t>
            </a:r>
          </a:p>
          <a:p>
            <a:r>
              <a:rPr lang="en-US" sz="1100" dirty="0"/>
              <a:t>name "Router#1" </a:t>
            </a:r>
          </a:p>
          <a:p>
            <a:r>
              <a:rPr lang="en-US" sz="1100" dirty="0"/>
              <a:t>interface 1 </a:t>
            </a:r>
          </a:p>
          <a:p>
            <a:r>
              <a:rPr lang="en-US" sz="1100" dirty="0"/>
              <a:t>address </a:t>
            </a:r>
            <a:r>
              <a:rPr lang="en-US" sz="1100" dirty="0" smtClean="0"/>
              <a:t>172.17.195.202/24 </a:t>
            </a:r>
            <a:endParaRPr lang="en-US" sz="1100" dirty="0"/>
          </a:p>
          <a:p>
            <a:r>
              <a:rPr lang="en-US" sz="1100" dirty="0"/>
              <a:t>bind </a:t>
            </a:r>
            <a:r>
              <a:rPr lang="en-US" sz="1100" dirty="0" err="1"/>
              <a:t>svi</a:t>
            </a:r>
            <a:r>
              <a:rPr lang="en-US" sz="1100" dirty="0"/>
              <a:t> 99 </a:t>
            </a:r>
          </a:p>
          <a:p>
            <a:r>
              <a:rPr lang="en-US" sz="1100" dirty="0" err="1"/>
              <a:t>dhcp</a:t>
            </a:r>
            <a:r>
              <a:rPr lang="en-US" sz="1100" dirty="0"/>
              <a:t>-client </a:t>
            </a:r>
          </a:p>
          <a:p>
            <a:r>
              <a:rPr lang="en-US" sz="1100" dirty="0"/>
              <a:t>client-id mac </a:t>
            </a:r>
          </a:p>
          <a:p>
            <a:r>
              <a:rPr lang="en-US" sz="1100" dirty="0"/>
              <a:t>exit</a:t>
            </a:r>
          </a:p>
          <a:p>
            <a:r>
              <a:rPr lang="en-US" sz="1100" dirty="0"/>
              <a:t>no shutdown </a:t>
            </a:r>
          </a:p>
          <a:p>
            <a:r>
              <a:rPr lang="en-US" sz="1100" dirty="0"/>
              <a:t>exit</a:t>
            </a:r>
          </a:p>
          <a:p>
            <a:r>
              <a:rPr lang="en-US" sz="1100" dirty="0"/>
              <a:t>static-route 0.0.0.0/0 address 172.17.195.1 </a:t>
            </a:r>
          </a:p>
          <a:p>
            <a:r>
              <a:rPr lang="en-US" sz="1100" dirty="0"/>
              <a:t>exit</a:t>
            </a:r>
          </a:p>
          <a:p>
            <a:r>
              <a:rPr lang="en-US" sz="1100" dirty="0"/>
              <a:t>exit all</a:t>
            </a:r>
          </a:p>
          <a:p>
            <a:r>
              <a:rPr lang="en-US" sz="1100" dirty="0"/>
              <a:t>#***************************</a:t>
            </a:r>
          </a:p>
          <a:p>
            <a:r>
              <a:rPr lang="en-US" sz="1100" dirty="0" smtClean="0"/>
              <a:t>#********************     </a:t>
            </a:r>
            <a:r>
              <a:rPr lang="en-US" sz="1100" dirty="0"/>
              <a:t>END   </a:t>
            </a:r>
            <a:r>
              <a:rPr lang="en-US" sz="1100" dirty="0" smtClean="0"/>
              <a:t>****************</a:t>
            </a:r>
            <a:endParaRPr lang="en-US" sz="1100" dirty="0"/>
          </a:p>
        </p:txBody>
      </p:sp>
      <p:sp>
        <p:nvSpPr>
          <p:cNvPr id="9" name="Oval 8"/>
          <p:cNvSpPr/>
          <p:nvPr/>
        </p:nvSpPr>
        <p:spPr>
          <a:xfrm>
            <a:off x="8608540" y="2293642"/>
            <a:ext cx="535460" cy="431355"/>
          </a:xfrm>
          <a:prstGeom prst="ellipse">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17</a:t>
            </a:r>
            <a:endParaRPr lang="en-US" sz="1400" dirty="0"/>
          </a:p>
        </p:txBody>
      </p:sp>
    </p:spTree>
    <p:extLst>
      <p:ext uri="{BB962C8B-B14F-4D97-AF65-F5344CB8AC3E}">
        <p14:creationId xmlns:p14="http://schemas.microsoft.com/office/powerpoint/2010/main" xmlns="" val="4118113004"/>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Picture 2"/>
          <p:cNvPicPr>
            <a:picLocks noChangeAspect="1" noChangeArrowheads="1"/>
          </p:cNvPicPr>
          <p:nvPr/>
        </p:nvPicPr>
        <p:blipFill>
          <a:blip r:embed="rId2" cstate="print"/>
          <a:srcRect/>
          <a:stretch>
            <a:fillRect/>
          </a:stretch>
        </p:blipFill>
        <p:spPr bwMode="auto">
          <a:xfrm>
            <a:off x="60120" y="2845741"/>
            <a:ext cx="3071138" cy="1907601"/>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Where Are We?</a:t>
            </a:r>
            <a:endParaRPr lang="en-US" dirty="0"/>
          </a:p>
        </p:txBody>
      </p:sp>
      <p:sp>
        <p:nvSpPr>
          <p:cNvPr id="3" name="Text Placeholder 2"/>
          <p:cNvSpPr>
            <a:spLocks noGrp="1"/>
          </p:cNvSpPr>
          <p:nvPr>
            <p:ph type="body" sz="quarter" idx="10"/>
          </p:nvPr>
        </p:nvSpPr>
        <p:spPr>
          <a:xfrm>
            <a:off x="56522" y="1196938"/>
            <a:ext cx="6622411" cy="4711729"/>
          </a:xfrm>
        </p:spPr>
        <p:txBody>
          <a:bodyPr/>
          <a:lstStyle/>
          <a:p>
            <a:r>
              <a:rPr lang="en-US" dirty="0" smtClean="0"/>
              <a:t>We finished with Backbone configuration.</a:t>
            </a:r>
          </a:p>
          <a:p>
            <a:r>
              <a:rPr lang="en-US" dirty="0" smtClean="0"/>
              <a:t>ERP State should be “</a:t>
            </a:r>
            <a:r>
              <a:rPr lang="en-US" dirty="0" smtClean="0">
                <a:solidFill>
                  <a:srgbClr val="044ABC"/>
                </a:solidFill>
              </a:rPr>
              <a:t>Idle</a:t>
            </a:r>
            <a:r>
              <a:rPr lang="en-US" dirty="0" smtClean="0"/>
              <a:t>” (‘</a:t>
            </a:r>
            <a:r>
              <a:rPr lang="en-US" i="1" dirty="0" smtClean="0">
                <a:solidFill>
                  <a:srgbClr val="00B0F0"/>
                </a:solidFill>
              </a:rPr>
              <a:t>show status</a:t>
            </a:r>
            <a:r>
              <a:rPr lang="en-US" dirty="0" smtClean="0"/>
              <a:t>’ command)</a:t>
            </a:r>
          </a:p>
          <a:p>
            <a:r>
              <a:rPr lang="en-US" dirty="0" smtClean="0"/>
              <a:t>Now you should be able to ping from the server to the backbone elements</a:t>
            </a:r>
          </a:p>
          <a:p>
            <a:endParaRPr lang="en-US" dirty="0"/>
          </a:p>
          <a:p>
            <a:endParaRPr lang="en-US" dirty="0" smtClean="0"/>
          </a:p>
          <a:p>
            <a:endParaRPr lang="en-US" dirty="0"/>
          </a:p>
          <a:p>
            <a:endParaRPr lang="en-US" dirty="0" smtClean="0"/>
          </a:p>
          <a:p>
            <a:endParaRPr lang="en-US" dirty="0"/>
          </a:p>
          <a:p>
            <a:endParaRPr lang="en-US" dirty="0" smtClean="0"/>
          </a:p>
          <a:p>
            <a:r>
              <a:rPr lang="en-US" dirty="0" smtClean="0"/>
              <a:t>The next step is to </a:t>
            </a:r>
            <a:br>
              <a:rPr lang="en-US" dirty="0" smtClean="0"/>
            </a:br>
            <a:r>
              <a:rPr lang="en-US" dirty="0" smtClean="0"/>
              <a:t>configure the MiNID  </a:t>
            </a:r>
            <a:endParaRPr lang="en-US" dirty="0"/>
          </a:p>
        </p:txBody>
      </p:sp>
      <p:sp>
        <p:nvSpPr>
          <p:cNvPr id="4" name="Block Arc 3"/>
          <p:cNvSpPr/>
          <p:nvPr/>
        </p:nvSpPr>
        <p:spPr>
          <a:xfrm>
            <a:off x="6059260" y="2296942"/>
            <a:ext cx="2272500" cy="2001515"/>
          </a:xfrm>
          <a:prstGeom prst="blockArc">
            <a:avLst>
              <a:gd name="adj1" fmla="val 10800000"/>
              <a:gd name="adj2" fmla="val 90182"/>
              <a:gd name="adj3" fmla="val 1487"/>
            </a:avLst>
          </a:prstGeom>
          <a:solidFill>
            <a:srgbClr val="F3A303"/>
          </a:solidFill>
          <a:ln>
            <a:solidFill>
              <a:srgbClr val="F3A3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5" name="Group 4"/>
          <p:cNvGrpSpPr/>
          <p:nvPr/>
        </p:nvGrpSpPr>
        <p:grpSpPr>
          <a:xfrm>
            <a:off x="6313256" y="2556820"/>
            <a:ext cx="1780404" cy="1765686"/>
            <a:chOff x="3599513" y="3321495"/>
            <a:chExt cx="1638914" cy="1638914"/>
          </a:xfrm>
        </p:grpSpPr>
        <p:sp>
          <p:nvSpPr>
            <p:cNvPr id="6" name="Oval 5"/>
            <p:cNvSpPr/>
            <p:nvPr/>
          </p:nvSpPr>
          <p:spPr>
            <a:xfrm>
              <a:off x="3599513" y="3321495"/>
              <a:ext cx="1638914" cy="1638914"/>
            </a:xfrm>
            <a:prstGeom prst="ellipse">
              <a:avLst/>
            </a:prstGeom>
            <a:noFill/>
            <a:ln w="57150">
              <a:solidFill>
                <a:srgbClr val="F3AE4A"/>
              </a:solidFill>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7" name="TextBox 6"/>
            <p:cNvSpPr txBox="1"/>
            <p:nvPr/>
          </p:nvSpPr>
          <p:spPr>
            <a:xfrm>
              <a:off x="4207316" y="3817406"/>
              <a:ext cx="621528" cy="457087"/>
            </a:xfrm>
            <a:prstGeom prst="rect">
              <a:avLst/>
            </a:prstGeom>
          </p:spPr>
          <p:txBody>
            <a:bodyPr wrap="none" rtlCol="0" anchor="ctr">
              <a:spAutoFit/>
            </a:bodyPr>
            <a:lstStyle/>
            <a:p>
              <a:pPr algn="ctr"/>
              <a:r>
                <a:rPr lang="en-US" sz="1300" b="1" dirty="0"/>
                <a:t>10G </a:t>
              </a:r>
            </a:p>
            <a:p>
              <a:pPr algn="ctr"/>
              <a:r>
                <a:rPr lang="en-US" sz="1300" b="1" dirty="0"/>
                <a:t>G.8032</a:t>
              </a:r>
              <a:endParaRPr lang="en-US" sz="1300" b="1" kern="0" dirty="0"/>
            </a:p>
          </p:txBody>
        </p:sp>
      </p:grpSp>
      <p:grpSp>
        <p:nvGrpSpPr>
          <p:cNvPr id="8" name="Group 7"/>
          <p:cNvGrpSpPr/>
          <p:nvPr/>
        </p:nvGrpSpPr>
        <p:grpSpPr>
          <a:xfrm>
            <a:off x="5703205" y="3033992"/>
            <a:ext cx="1108147" cy="730635"/>
            <a:chOff x="5857747" y="2414467"/>
            <a:chExt cx="862586" cy="478051"/>
          </a:xfrm>
        </p:grpSpPr>
        <p:pic>
          <p:nvPicPr>
            <p:cNvPr id="9" name="Picture 8" descr="RAD 2U_Modules.png"/>
            <p:cNvPicPr>
              <a:picLocks noChangeAspect="1"/>
            </p:cNvPicPr>
            <p:nvPr/>
          </p:nvPicPr>
          <p:blipFill>
            <a:blip r:embed="rId3" cstate="print"/>
            <a:stretch>
              <a:fillRect/>
            </a:stretch>
          </p:blipFill>
          <p:spPr>
            <a:xfrm>
              <a:off x="5857747" y="2456653"/>
              <a:ext cx="862586" cy="435865"/>
            </a:xfrm>
            <a:prstGeom prst="rect">
              <a:avLst/>
            </a:prstGeom>
          </p:spPr>
        </p:pic>
        <p:sp>
          <p:nvSpPr>
            <p:cNvPr id="10" name="TextBox 9"/>
            <p:cNvSpPr txBox="1"/>
            <p:nvPr/>
          </p:nvSpPr>
          <p:spPr>
            <a:xfrm>
              <a:off x="6009981" y="2414467"/>
              <a:ext cx="523072" cy="171170"/>
            </a:xfrm>
            <a:prstGeom prst="rect">
              <a:avLst/>
            </a:prstGeom>
          </p:spPr>
          <p:txBody>
            <a:bodyPr wrap="none" rtlCol="0" anchor="ctr">
              <a:spAutoFit/>
            </a:bodyPr>
            <a:lstStyle/>
            <a:p>
              <a:pPr algn="ctr"/>
              <a:r>
                <a:rPr lang="en-US" sz="1100" b="1" kern="0" dirty="0" smtClean="0"/>
                <a:t>ETX-5_A</a:t>
              </a:r>
            </a:p>
          </p:txBody>
        </p:sp>
      </p:grpSp>
      <p:sp>
        <p:nvSpPr>
          <p:cNvPr id="11" name="TextBox 10"/>
          <p:cNvSpPr txBox="1"/>
          <p:nvPr/>
        </p:nvSpPr>
        <p:spPr>
          <a:xfrm>
            <a:off x="6319453" y="6344897"/>
            <a:ext cx="551754" cy="380103"/>
          </a:xfrm>
          <a:prstGeom prst="rect">
            <a:avLst/>
          </a:prstGeom>
        </p:spPr>
        <p:txBody>
          <a:bodyPr wrap="none" rtlCol="0" anchor="ctr">
            <a:spAutoFit/>
          </a:bodyPr>
          <a:lstStyle/>
          <a:p>
            <a:pPr algn="ctr">
              <a:lnSpc>
                <a:spcPct val="85000"/>
              </a:lnSpc>
            </a:pPr>
            <a:r>
              <a:rPr lang="en-US" sz="1100" b="1" kern="0" dirty="0" smtClean="0"/>
              <a:t>ETX-2i</a:t>
            </a:r>
          </a:p>
          <a:p>
            <a:pPr algn="ctr">
              <a:lnSpc>
                <a:spcPct val="85000"/>
              </a:lnSpc>
            </a:pPr>
            <a:r>
              <a:rPr lang="en-US" sz="1100" b="1" kern="0" dirty="0" smtClean="0"/>
              <a:t>“E”</a:t>
            </a:r>
          </a:p>
        </p:txBody>
      </p:sp>
      <p:cxnSp>
        <p:nvCxnSpPr>
          <p:cNvPr id="12" name="Elbow Connector 56"/>
          <p:cNvCxnSpPr/>
          <p:nvPr/>
        </p:nvCxnSpPr>
        <p:spPr>
          <a:xfrm>
            <a:off x="6581506" y="4591383"/>
            <a:ext cx="10763" cy="1594885"/>
          </a:xfrm>
          <a:prstGeom prst="straightConnector1">
            <a:avLst/>
          </a:prstGeom>
          <a:ln w="28575">
            <a:solidFill>
              <a:srgbClr val="4D4948"/>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288688" y="4594936"/>
            <a:ext cx="365806" cy="246221"/>
          </a:xfrm>
          <a:prstGeom prst="rect">
            <a:avLst/>
          </a:prstGeom>
        </p:spPr>
        <p:txBody>
          <a:bodyPr wrap="none" rtlCol="0" anchor="ctr">
            <a:spAutoFit/>
          </a:bodyPr>
          <a:lstStyle/>
          <a:p>
            <a:pPr algn="ctr"/>
            <a:r>
              <a:rPr lang="en-US" sz="1000" kern="0" dirty="0" smtClean="0"/>
              <a:t>1/1</a:t>
            </a:r>
          </a:p>
        </p:txBody>
      </p:sp>
      <p:sp>
        <p:nvSpPr>
          <p:cNvPr id="14" name="TextBox 13"/>
          <p:cNvSpPr txBox="1"/>
          <p:nvPr/>
        </p:nvSpPr>
        <p:spPr>
          <a:xfrm>
            <a:off x="6285468" y="5940578"/>
            <a:ext cx="365806" cy="246221"/>
          </a:xfrm>
          <a:prstGeom prst="rect">
            <a:avLst/>
          </a:prstGeom>
        </p:spPr>
        <p:txBody>
          <a:bodyPr wrap="none" rtlCol="0" anchor="ctr">
            <a:spAutoFit/>
          </a:bodyPr>
          <a:lstStyle/>
          <a:p>
            <a:pPr algn="ctr"/>
            <a:r>
              <a:rPr lang="en-US" sz="1000" kern="0" dirty="0" smtClean="0"/>
              <a:t>0/1</a:t>
            </a:r>
          </a:p>
        </p:txBody>
      </p:sp>
      <p:sp>
        <p:nvSpPr>
          <p:cNvPr id="15" name="TextBox 14"/>
          <p:cNvSpPr txBox="1"/>
          <p:nvPr/>
        </p:nvSpPr>
        <p:spPr>
          <a:xfrm>
            <a:off x="5417754" y="3344630"/>
            <a:ext cx="365806" cy="246221"/>
          </a:xfrm>
          <a:prstGeom prst="rect">
            <a:avLst/>
          </a:prstGeom>
        </p:spPr>
        <p:txBody>
          <a:bodyPr wrap="none" rtlCol="0" anchor="ctr">
            <a:spAutoFit/>
          </a:bodyPr>
          <a:lstStyle/>
          <a:p>
            <a:pPr algn="ctr"/>
            <a:r>
              <a:rPr lang="en-US" sz="1000" kern="0" dirty="0" smtClean="0"/>
              <a:t>1/3</a:t>
            </a:r>
          </a:p>
        </p:txBody>
      </p:sp>
      <p:cxnSp>
        <p:nvCxnSpPr>
          <p:cNvPr id="16" name="Elbow Connector 15"/>
          <p:cNvCxnSpPr/>
          <p:nvPr/>
        </p:nvCxnSpPr>
        <p:spPr>
          <a:xfrm flipV="1">
            <a:off x="3813432" y="3538209"/>
            <a:ext cx="1879696" cy="249790"/>
          </a:xfrm>
          <a:prstGeom prst="bentConnector3">
            <a:avLst>
              <a:gd name="adj1" fmla="val 50000"/>
            </a:avLst>
          </a:prstGeom>
          <a:ln w="28575">
            <a:solidFill>
              <a:srgbClr val="4D4948"/>
            </a:solidFill>
          </a:ln>
        </p:spPr>
        <p:style>
          <a:lnRef idx="1">
            <a:schemeClr val="accent1"/>
          </a:lnRef>
          <a:fillRef idx="0">
            <a:schemeClr val="accent1"/>
          </a:fillRef>
          <a:effectRef idx="0">
            <a:schemeClr val="accent1"/>
          </a:effectRef>
          <a:fontRef idx="minor">
            <a:schemeClr val="tx1"/>
          </a:fontRef>
        </p:style>
      </p:cxnSp>
      <p:pic>
        <p:nvPicPr>
          <p:cNvPr id="17" name="Picture 16" descr="Switch.png"/>
          <p:cNvPicPr>
            <a:picLocks noChangeAspect="1"/>
          </p:cNvPicPr>
          <p:nvPr/>
        </p:nvPicPr>
        <p:blipFill>
          <a:blip r:embed="rId4" cstate="print"/>
          <a:stretch>
            <a:fillRect/>
          </a:stretch>
        </p:blipFill>
        <p:spPr>
          <a:xfrm>
            <a:off x="3389927" y="4305931"/>
            <a:ext cx="359665" cy="359665"/>
          </a:xfrm>
          <a:prstGeom prst="rect">
            <a:avLst/>
          </a:prstGeom>
        </p:spPr>
      </p:pic>
      <p:pic>
        <p:nvPicPr>
          <p:cNvPr id="18" name="Picture 17" descr="MiNIDIconL.png"/>
          <p:cNvPicPr>
            <a:picLocks noChangeAspect="1"/>
          </p:cNvPicPr>
          <p:nvPr/>
        </p:nvPicPr>
        <p:blipFill>
          <a:blip r:embed="rId5" cstate="print"/>
          <a:stretch>
            <a:fillRect/>
          </a:stretch>
        </p:blipFill>
        <p:spPr>
          <a:xfrm>
            <a:off x="3669407" y="4412740"/>
            <a:ext cx="413973" cy="128792"/>
          </a:xfrm>
          <a:prstGeom prst="rect">
            <a:avLst/>
          </a:prstGeom>
        </p:spPr>
      </p:pic>
      <p:sp>
        <p:nvSpPr>
          <p:cNvPr id="19" name="TextBox 18"/>
          <p:cNvSpPr txBox="1"/>
          <p:nvPr/>
        </p:nvSpPr>
        <p:spPr>
          <a:xfrm>
            <a:off x="3533095" y="4176103"/>
            <a:ext cx="1032655" cy="261610"/>
          </a:xfrm>
          <a:prstGeom prst="rect">
            <a:avLst/>
          </a:prstGeom>
        </p:spPr>
        <p:txBody>
          <a:bodyPr wrap="none" rtlCol="0" anchor="ctr">
            <a:spAutoFit/>
          </a:bodyPr>
          <a:lstStyle/>
          <a:p>
            <a:pPr algn="ctr"/>
            <a:r>
              <a:rPr lang="en-US" sz="1100" b="1" kern="0" dirty="0" err="1" smtClean="0"/>
              <a:t>MiNID</a:t>
            </a:r>
            <a:r>
              <a:rPr lang="en-US" sz="1100" b="1" kern="0" dirty="0" smtClean="0"/>
              <a:t>-SLV “F”</a:t>
            </a:r>
          </a:p>
        </p:txBody>
      </p:sp>
      <p:cxnSp>
        <p:nvCxnSpPr>
          <p:cNvPr id="20" name="Elbow Connector 19"/>
          <p:cNvCxnSpPr>
            <a:stCxn id="18" idx="3"/>
          </p:cNvCxnSpPr>
          <p:nvPr/>
        </p:nvCxnSpPr>
        <p:spPr>
          <a:xfrm flipV="1">
            <a:off x="4083380" y="3740462"/>
            <a:ext cx="1654703" cy="736674"/>
          </a:xfrm>
          <a:prstGeom prst="bentConnector3">
            <a:avLst>
              <a:gd name="adj1" fmla="val 50000"/>
            </a:avLst>
          </a:prstGeom>
          <a:ln w="28575">
            <a:solidFill>
              <a:srgbClr val="4D4948"/>
            </a:solidFill>
          </a:ln>
        </p:spPr>
        <p:style>
          <a:lnRef idx="1">
            <a:schemeClr val="accent1"/>
          </a:lnRef>
          <a:fillRef idx="0">
            <a:schemeClr val="accent1"/>
          </a:fillRef>
          <a:effectRef idx="0">
            <a:schemeClr val="accent1"/>
          </a:effectRef>
          <a:fontRef idx="minor">
            <a:schemeClr val="tx1"/>
          </a:fontRef>
        </p:style>
      </p:cxnSp>
      <p:pic>
        <p:nvPicPr>
          <p:cNvPr id="21" name="Picture 20" descr="Switch.png"/>
          <p:cNvPicPr>
            <a:picLocks noChangeAspect="1"/>
          </p:cNvPicPr>
          <p:nvPr/>
        </p:nvPicPr>
        <p:blipFill>
          <a:blip r:embed="rId4" cstate="print"/>
          <a:stretch>
            <a:fillRect/>
          </a:stretch>
        </p:blipFill>
        <p:spPr>
          <a:xfrm>
            <a:off x="3403524" y="3640279"/>
            <a:ext cx="359665" cy="359665"/>
          </a:xfrm>
          <a:prstGeom prst="rect">
            <a:avLst/>
          </a:prstGeom>
        </p:spPr>
      </p:pic>
      <p:pic>
        <p:nvPicPr>
          <p:cNvPr id="22" name="Picture 21" descr="MiNIDIconL.png"/>
          <p:cNvPicPr>
            <a:picLocks noChangeAspect="1"/>
          </p:cNvPicPr>
          <p:nvPr/>
        </p:nvPicPr>
        <p:blipFill>
          <a:blip r:embed="rId5" cstate="print"/>
          <a:stretch>
            <a:fillRect/>
          </a:stretch>
        </p:blipFill>
        <p:spPr>
          <a:xfrm>
            <a:off x="3683004" y="3747088"/>
            <a:ext cx="413973" cy="128792"/>
          </a:xfrm>
          <a:prstGeom prst="rect">
            <a:avLst/>
          </a:prstGeom>
        </p:spPr>
      </p:pic>
      <p:sp>
        <p:nvSpPr>
          <p:cNvPr id="23" name="TextBox 22"/>
          <p:cNvSpPr txBox="1"/>
          <p:nvPr/>
        </p:nvSpPr>
        <p:spPr>
          <a:xfrm>
            <a:off x="3573140" y="3510451"/>
            <a:ext cx="979756" cy="261610"/>
          </a:xfrm>
          <a:prstGeom prst="rect">
            <a:avLst/>
          </a:prstGeom>
        </p:spPr>
        <p:txBody>
          <a:bodyPr wrap="none" rtlCol="0" anchor="ctr">
            <a:spAutoFit/>
          </a:bodyPr>
          <a:lstStyle/>
          <a:p>
            <a:pPr algn="ctr"/>
            <a:r>
              <a:rPr lang="en-US" sz="1100" b="1" kern="0" dirty="0" err="1" smtClean="0"/>
              <a:t>MiNID</a:t>
            </a:r>
            <a:r>
              <a:rPr lang="en-US" sz="1100" b="1" kern="0" dirty="0" smtClean="0"/>
              <a:t>-SA “E”</a:t>
            </a:r>
          </a:p>
        </p:txBody>
      </p:sp>
      <p:sp>
        <p:nvSpPr>
          <p:cNvPr id="24" name="TextBox 23"/>
          <p:cNvSpPr txBox="1"/>
          <p:nvPr/>
        </p:nvSpPr>
        <p:spPr>
          <a:xfrm>
            <a:off x="7140973" y="6340061"/>
            <a:ext cx="551754" cy="380103"/>
          </a:xfrm>
          <a:prstGeom prst="rect">
            <a:avLst/>
          </a:prstGeom>
        </p:spPr>
        <p:txBody>
          <a:bodyPr wrap="none" rtlCol="0" anchor="ctr">
            <a:spAutoFit/>
          </a:bodyPr>
          <a:lstStyle/>
          <a:p>
            <a:pPr algn="ctr">
              <a:lnSpc>
                <a:spcPct val="85000"/>
              </a:lnSpc>
            </a:pPr>
            <a:r>
              <a:rPr lang="en-US" sz="1100" b="1" kern="0" dirty="0" smtClean="0"/>
              <a:t>ETX-2i</a:t>
            </a:r>
          </a:p>
          <a:p>
            <a:pPr algn="ctr">
              <a:lnSpc>
                <a:spcPct val="85000"/>
              </a:lnSpc>
            </a:pPr>
            <a:r>
              <a:rPr lang="en-US" sz="1100" b="1" kern="0" dirty="0" smtClean="0"/>
              <a:t>“F”</a:t>
            </a:r>
          </a:p>
        </p:txBody>
      </p:sp>
      <p:cxnSp>
        <p:nvCxnSpPr>
          <p:cNvPr id="25" name="Elbow Connector 56"/>
          <p:cNvCxnSpPr/>
          <p:nvPr/>
        </p:nvCxnSpPr>
        <p:spPr>
          <a:xfrm>
            <a:off x="7403026" y="4586547"/>
            <a:ext cx="16530" cy="1599721"/>
          </a:xfrm>
          <a:prstGeom prst="straightConnector1">
            <a:avLst/>
          </a:prstGeom>
          <a:ln w="28575">
            <a:solidFill>
              <a:srgbClr val="4D4948"/>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7345091" y="4613210"/>
            <a:ext cx="365806" cy="246221"/>
          </a:xfrm>
          <a:prstGeom prst="rect">
            <a:avLst/>
          </a:prstGeom>
        </p:spPr>
        <p:txBody>
          <a:bodyPr wrap="none" rtlCol="0" anchor="ctr">
            <a:spAutoFit/>
          </a:bodyPr>
          <a:lstStyle/>
          <a:p>
            <a:pPr algn="ctr"/>
            <a:r>
              <a:rPr lang="en-US" sz="1000" kern="0" dirty="0" smtClean="0"/>
              <a:t>1/2</a:t>
            </a:r>
          </a:p>
        </p:txBody>
      </p:sp>
      <p:sp>
        <p:nvSpPr>
          <p:cNvPr id="27" name="TextBox 26"/>
          <p:cNvSpPr txBox="1"/>
          <p:nvPr/>
        </p:nvSpPr>
        <p:spPr>
          <a:xfrm>
            <a:off x="7348349" y="5933781"/>
            <a:ext cx="365806" cy="246221"/>
          </a:xfrm>
          <a:prstGeom prst="rect">
            <a:avLst/>
          </a:prstGeom>
        </p:spPr>
        <p:txBody>
          <a:bodyPr wrap="none" rtlCol="0" anchor="ctr">
            <a:spAutoFit/>
          </a:bodyPr>
          <a:lstStyle/>
          <a:p>
            <a:pPr algn="ctr"/>
            <a:r>
              <a:rPr lang="en-US" sz="1000" kern="0" dirty="0" smtClean="0"/>
              <a:t>0/1</a:t>
            </a:r>
          </a:p>
        </p:txBody>
      </p:sp>
      <p:sp>
        <p:nvSpPr>
          <p:cNvPr id="28" name="TextBox 27"/>
          <p:cNvSpPr txBox="1"/>
          <p:nvPr/>
        </p:nvSpPr>
        <p:spPr>
          <a:xfrm>
            <a:off x="5417754" y="3542172"/>
            <a:ext cx="365806" cy="246221"/>
          </a:xfrm>
          <a:prstGeom prst="rect">
            <a:avLst/>
          </a:prstGeom>
        </p:spPr>
        <p:txBody>
          <a:bodyPr wrap="none" rtlCol="0" anchor="ctr">
            <a:spAutoFit/>
          </a:bodyPr>
          <a:lstStyle/>
          <a:p>
            <a:pPr algn="ctr"/>
            <a:r>
              <a:rPr lang="en-US" sz="1000" kern="0" dirty="0" smtClean="0"/>
              <a:t>1/4</a:t>
            </a:r>
          </a:p>
        </p:txBody>
      </p:sp>
      <p:grpSp>
        <p:nvGrpSpPr>
          <p:cNvPr id="29" name="Group 28"/>
          <p:cNvGrpSpPr/>
          <p:nvPr/>
        </p:nvGrpSpPr>
        <p:grpSpPr>
          <a:xfrm>
            <a:off x="6483027" y="4180422"/>
            <a:ext cx="1501965" cy="481543"/>
            <a:chOff x="6988187" y="2541128"/>
            <a:chExt cx="1212722" cy="351390"/>
          </a:xfrm>
        </p:grpSpPr>
        <p:pic>
          <p:nvPicPr>
            <p:cNvPr id="30" name="Picture 29" descr="RAD 1U_Wide.png"/>
            <p:cNvPicPr>
              <a:picLocks noChangeAspect="1"/>
            </p:cNvPicPr>
            <p:nvPr/>
          </p:nvPicPr>
          <p:blipFill>
            <a:blip r:embed="rId6" cstate="print"/>
            <a:stretch>
              <a:fillRect/>
            </a:stretch>
          </p:blipFill>
          <p:spPr>
            <a:xfrm>
              <a:off x="6988187" y="2541128"/>
              <a:ext cx="1212722" cy="351390"/>
            </a:xfrm>
            <a:prstGeom prst="rect">
              <a:avLst/>
            </a:prstGeom>
          </p:spPr>
        </p:pic>
        <p:sp>
          <p:nvSpPr>
            <p:cNvPr id="31" name="TextBox 30"/>
            <p:cNvSpPr txBox="1"/>
            <p:nvPr/>
          </p:nvSpPr>
          <p:spPr>
            <a:xfrm>
              <a:off x="7296758" y="2612412"/>
              <a:ext cx="745717" cy="261610"/>
            </a:xfrm>
            <a:prstGeom prst="rect">
              <a:avLst/>
            </a:prstGeom>
          </p:spPr>
          <p:txBody>
            <a:bodyPr wrap="none" rtlCol="0" anchor="ctr">
              <a:spAutoFit/>
            </a:bodyPr>
            <a:lstStyle/>
            <a:p>
              <a:pPr algn="ctr"/>
              <a:r>
                <a:rPr lang="en-US" sz="1100" b="1" kern="0" dirty="0" smtClean="0"/>
                <a:t>ETX-220A</a:t>
              </a:r>
            </a:p>
          </p:txBody>
        </p:sp>
      </p:grpSp>
      <p:grpSp>
        <p:nvGrpSpPr>
          <p:cNvPr id="32" name="Group 31"/>
          <p:cNvGrpSpPr/>
          <p:nvPr/>
        </p:nvGrpSpPr>
        <p:grpSpPr>
          <a:xfrm>
            <a:off x="7699052" y="3052077"/>
            <a:ext cx="1108147" cy="730635"/>
            <a:chOff x="5857747" y="2414467"/>
            <a:chExt cx="862586" cy="478051"/>
          </a:xfrm>
        </p:grpSpPr>
        <p:pic>
          <p:nvPicPr>
            <p:cNvPr id="33" name="Picture 32" descr="RAD 2U_Modules.png"/>
            <p:cNvPicPr>
              <a:picLocks noChangeAspect="1"/>
            </p:cNvPicPr>
            <p:nvPr/>
          </p:nvPicPr>
          <p:blipFill>
            <a:blip r:embed="rId3" cstate="print"/>
            <a:stretch>
              <a:fillRect/>
            </a:stretch>
          </p:blipFill>
          <p:spPr>
            <a:xfrm>
              <a:off x="5857747" y="2456653"/>
              <a:ext cx="862586" cy="435865"/>
            </a:xfrm>
            <a:prstGeom prst="rect">
              <a:avLst/>
            </a:prstGeom>
          </p:spPr>
        </p:pic>
        <p:sp>
          <p:nvSpPr>
            <p:cNvPr id="34" name="TextBox 33"/>
            <p:cNvSpPr txBox="1"/>
            <p:nvPr/>
          </p:nvSpPr>
          <p:spPr>
            <a:xfrm>
              <a:off x="6012479" y="2414467"/>
              <a:ext cx="518081" cy="171170"/>
            </a:xfrm>
            <a:prstGeom prst="rect">
              <a:avLst/>
            </a:prstGeom>
          </p:spPr>
          <p:txBody>
            <a:bodyPr wrap="none" rtlCol="0" anchor="ctr">
              <a:spAutoFit/>
            </a:bodyPr>
            <a:lstStyle/>
            <a:p>
              <a:pPr algn="ctr"/>
              <a:r>
                <a:rPr lang="en-US" sz="1100" b="1" kern="0" dirty="0" smtClean="0"/>
                <a:t>ETX-5_B</a:t>
              </a:r>
            </a:p>
          </p:txBody>
        </p:sp>
      </p:grpSp>
      <p:sp>
        <p:nvSpPr>
          <p:cNvPr id="35" name="Oval 34"/>
          <p:cNvSpPr/>
          <p:nvPr/>
        </p:nvSpPr>
        <p:spPr>
          <a:xfrm>
            <a:off x="7102245" y="2145839"/>
            <a:ext cx="189328" cy="575334"/>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7175664" y="6006025"/>
            <a:ext cx="858377" cy="372217"/>
          </a:xfrm>
          <a:prstGeom prst="rect">
            <a:avLst/>
          </a:prstGeom>
        </p:spPr>
      </p:pic>
      <p:pic>
        <p:nvPicPr>
          <p:cNvPr id="37" name="Picture 36"/>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6181641" y="6011852"/>
            <a:ext cx="858377" cy="372217"/>
          </a:xfrm>
          <a:prstGeom prst="rect">
            <a:avLst/>
          </a:prstGeom>
        </p:spPr>
      </p:pic>
      <p:sp>
        <p:nvSpPr>
          <p:cNvPr id="38" name="TextBox 37"/>
          <p:cNvSpPr txBox="1"/>
          <p:nvPr/>
        </p:nvSpPr>
        <p:spPr>
          <a:xfrm>
            <a:off x="6375779" y="2898428"/>
            <a:ext cx="599844" cy="246221"/>
          </a:xfrm>
          <a:prstGeom prst="rect">
            <a:avLst/>
          </a:prstGeom>
        </p:spPr>
        <p:txBody>
          <a:bodyPr wrap="none" rtlCol="0" anchor="ctr">
            <a:spAutoFit/>
          </a:bodyPr>
          <a:lstStyle/>
          <a:p>
            <a:pPr algn="ctr"/>
            <a:r>
              <a:rPr lang="en-US" sz="1000" kern="0" dirty="0" smtClean="0"/>
              <a:t>MC-A/1</a:t>
            </a:r>
          </a:p>
        </p:txBody>
      </p:sp>
      <p:sp>
        <p:nvSpPr>
          <p:cNvPr id="39" name="TextBox 38"/>
          <p:cNvSpPr txBox="1"/>
          <p:nvPr/>
        </p:nvSpPr>
        <p:spPr>
          <a:xfrm>
            <a:off x="6661850" y="3978698"/>
            <a:ext cx="365806" cy="246221"/>
          </a:xfrm>
          <a:prstGeom prst="rect">
            <a:avLst/>
          </a:prstGeom>
        </p:spPr>
        <p:txBody>
          <a:bodyPr wrap="none" rtlCol="0" anchor="ctr">
            <a:spAutoFit/>
          </a:bodyPr>
          <a:lstStyle/>
          <a:p>
            <a:pPr algn="ctr"/>
            <a:r>
              <a:rPr lang="en-US" sz="1000" kern="0" dirty="0" smtClean="0"/>
              <a:t>4/1</a:t>
            </a:r>
          </a:p>
        </p:txBody>
      </p:sp>
      <p:sp>
        <p:nvSpPr>
          <p:cNvPr id="40" name="TextBox 39"/>
          <p:cNvSpPr txBox="1"/>
          <p:nvPr/>
        </p:nvSpPr>
        <p:spPr>
          <a:xfrm>
            <a:off x="7397314" y="3993068"/>
            <a:ext cx="365806" cy="246221"/>
          </a:xfrm>
          <a:prstGeom prst="rect">
            <a:avLst/>
          </a:prstGeom>
        </p:spPr>
        <p:txBody>
          <a:bodyPr wrap="none" rtlCol="0" anchor="ctr">
            <a:spAutoFit/>
          </a:bodyPr>
          <a:lstStyle/>
          <a:p>
            <a:pPr algn="ctr"/>
            <a:r>
              <a:rPr lang="en-US" sz="1000" kern="0" dirty="0" smtClean="0"/>
              <a:t>4/2</a:t>
            </a:r>
          </a:p>
        </p:txBody>
      </p:sp>
      <p:sp>
        <p:nvSpPr>
          <p:cNvPr id="41" name="Oval 40"/>
          <p:cNvSpPr/>
          <p:nvPr/>
        </p:nvSpPr>
        <p:spPr>
          <a:xfrm>
            <a:off x="6007926" y="3473414"/>
            <a:ext cx="539351" cy="254100"/>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000" b="1" dirty="0" smtClean="0">
                <a:solidFill>
                  <a:srgbClr val="FF0000"/>
                </a:solidFill>
              </a:rPr>
              <a:t>RPL</a:t>
            </a:r>
            <a:endParaRPr lang="en-US" sz="1000" b="1" dirty="0">
              <a:solidFill>
                <a:srgbClr val="FF0000"/>
              </a:solidFill>
            </a:endParaRPr>
          </a:p>
        </p:txBody>
      </p:sp>
      <p:sp>
        <p:nvSpPr>
          <p:cNvPr id="42" name="TextBox 41"/>
          <p:cNvSpPr txBox="1"/>
          <p:nvPr/>
        </p:nvSpPr>
        <p:spPr>
          <a:xfrm>
            <a:off x="5666430" y="2736741"/>
            <a:ext cx="590226" cy="246221"/>
          </a:xfrm>
          <a:prstGeom prst="rect">
            <a:avLst/>
          </a:prstGeom>
        </p:spPr>
        <p:txBody>
          <a:bodyPr wrap="none" rtlCol="0" anchor="ctr">
            <a:spAutoFit/>
          </a:bodyPr>
          <a:lstStyle/>
          <a:p>
            <a:pPr algn="ctr"/>
            <a:r>
              <a:rPr lang="en-US" sz="1000" kern="0" dirty="0" smtClean="0"/>
              <a:t>MC-A/2</a:t>
            </a:r>
          </a:p>
        </p:txBody>
      </p:sp>
      <p:sp>
        <p:nvSpPr>
          <p:cNvPr id="43" name="TextBox 42"/>
          <p:cNvSpPr txBox="1"/>
          <p:nvPr/>
        </p:nvSpPr>
        <p:spPr>
          <a:xfrm>
            <a:off x="7429912" y="2918310"/>
            <a:ext cx="599844" cy="246221"/>
          </a:xfrm>
          <a:prstGeom prst="rect">
            <a:avLst/>
          </a:prstGeom>
        </p:spPr>
        <p:txBody>
          <a:bodyPr wrap="none" rtlCol="0" anchor="ctr">
            <a:spAutoFit/>
          </a:bodyPr>
          <a:lstStyle/>
          <a:p>
            <a:pPr algn="ctr"/>
            <a:r>
              <a:rPr lang="en-US" sz="1000" kern="0" dirty="0" smtClean="0"/>
              <a:t>MC-A/1</a:t>
            </a:r>
          </a:p>
        </p:txBody>
      </p:sp>
      <p:sp>
        <p:nvSpPr>
          <p:cNvPr id="44" name="TextBox 43"/>
          <p:cNvSpPr txBox="1"/>
          <p:nvPr/>
        </p:nvSpPr>
        <p:spPr>
          <a:xfrm>
            <a:off x="8155048" y="2762150"/>
            <a:ext cx="590226" cy="246221"/>
          </a:xfrm>
          <a:prstGeom prst="rect">
            <a:avLst/>
          </a:prstGeom>
        </p:spPr>
        <p:txBody>
          <a:bodyPr wrap="none" rtlCol="0" anchor="ctr">
            <a:spAutoFit/>
          </a:bodyPr>
          <a:lstStyle/>
          <a:p>
            <a:pPr algn="ctr"/>
            <a:r>
              <a:rPr lang="en-US" sz="1000" kern="0" dirty="0" smtClean="0"/>
              <a:t>MC-A/2</a:t>
            </a:r>
          </a:p>
        </p:txBody>
      </p:sp>
      <p:sp>
        <p:nvSpPr>
          <p:cNvPr id="45" name="TextBox 44"/>
          <p:cNvSpPr txBox="1"/>
          <p:nvPr/>
        </p:nvSpPr>
        <p:spPr>
          <a:xfrm>
            <a:off x="7468007" y="3717949"/>
            <a:ext cx="590226" cy="246221"/>
          </a:xfrm>
          <a:prstGeom prst="rect">
            <a:avLst/>
          </a:prstGeom>
        </p:spPr>
        <p:txBody>
          <a:bodyPr wrap="none" rtlCol="0" anchor="ctr">
            <a:spAutoFit/>
          </a:bodyPr>
          <a:lstStyle/>
          <a:p>
            <a:pPr algn="ctr"/>
            <a:r>
              <a:rPr lang="en-US" sz="1000" kern="0" dirty="0" smtClean="0"/>
              <a:t>MC-A/3</a:t>
            </a:r>
          </a:p>
        </p:txBody>
      </p:sp>
      <p:sp>
        <p:nvSpPr>
          <p:cNvPr id="46" name="TextBox 45"/>
          <p:cNvSpPr txBox="1"/>
          <p:nvPr/>
        </p:nvSpPr>
        <p:spPr>
          <a:xfrm>
            <a:off x="6348991" y="3697715"/>
            <a:ext cx="590226" cy="246221"/>
          </a:xfrm>
          <a:prstGeom prst="rect">
            <a:avLst/>
          </a:prstGeom>
        </p:spPr>
        <p:txBody>
          <a:bodyPr wrap="none" rtlCol="0" anchor="ctr">
            <a:spAutoFit/>
          </a:bodyPr>
          <a:lstStyle/>
          <a:p>
            <a:pPr algn="ctr"/>
            <a:r>
              <a:rPr lang="en-US" sz="1000" kern="0" dirty="0" smtClean="0"/>
              <a:t>MC-A/3</a:t>
            </a:r>
          </a:p>
        </p:txBody>
      </p:sp>
      <p:pic>
        <p:nvPicPr>
          <p:cNvPr id="47" name="Picture 46" descr="RAD RADview.png"/>
          <p:cNvPicPr>
            <a:picLocks noChangeAspect="1"/>
          </p:cNvPicPr>
          <p:nvPr/>
        </p:nvPicPr>
        <p:blipFill>
          <a:blip r:embed="rId8" cstate="print"/>
          <a:stretch>
            <a:fillRect/>
          </a:stretch>
        </p:blipFill>
        <p:spPr>
          <a:xfrm>
            <a:off x="3504084" y="5734808"/>
            <a:ext cx="518161" cy="524257"/>
          </a:xfrm>
          <a:prstGeom prst="rect">
            <a:avLst/>
          </a:prstGeom>
        </p:spPr>
      </p:pic>
      <p:cxnSp>
        <p:nvCxnSpPr>
          <p:cNvPr id="48" name="Straight Connector 47"/>
          <p:cNvCxnSpPr>
            <a:endCxn id="47" idx="0"/>
          </p:cNvCxnSpPr>
          <p:nvPr/>
        </p:nvCxnSpPr>
        <p:spPr>
          <a:xfrm flipH="1">
            <a:off x="3763165" y="3772061"/>
            <a:ext cx="2115529" cy="1962747"/>
          </a:xfrm>
          <a:prstGeom prst="line">
            <a:avLst/>
          </a:prstGeom>
          <a:ln w="19050">
            <a:solidFill>
              <a:srgbClr val="4D4948"/>
            </a:solidFil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3286240" y="6218665"/>
            <a:ext cx="931665" cy="236219"/>
          </a:xfrm>
          <a:prstGeom prst="rect">
            <a:avLst/>
          </a:prstGeom>
        </p:spPr>
        <p:txBody>
          <a:bodyPr wrap="none" rtlCol="0" anchor="ctr">
            <a:spAutoFit/>
          </a:bodyPr>
          <a:lstStyle/>
          <a:p>
            <a:pPr algn="ctr">
              <a:lnSpc>
                <a:spcPct val="85000"/>
              </a:lnSpc>
            </a:pPr>
            <a:r>
              <a:rPr lang="en-US" sz="1100" b="1" kern="0" dirty="0" smtClean="0"/>
              <a:t>RADview 5.0</a:t>
            </a:r>
          </a:p>
        </p:txBody>
      </p:sp>
      <p:sp>
        <p:nvSpPr>
          <p:cNvPr id="50" name="TextBox 49"/>
          <p:cNvSpPr txBox="1"/>
          <p:nvPr/>
        </p:nvSpPr>
        <p:spPr>
          <a:xfrm rot="19036335">
            <a:off x="5118423" y="4260831"/>
            <a:ext cx="436338" cy="246221"/>
          </a:xfrm>
          <a:prstGeom prst="rect">
            <a:avLst/>
          </a:prstGeom>
        </p:spPr>
        <p:txBody>
          <a:bodyPr wrap="none" rtlCol="0" anchor="ctr">
            <a:spAutoFit/>
          </a:bodyPr>
          <a:lstStyle/>
          <a:p>
            <a:pPr algn="ctr"/>
            <a:r>
              <a:rPr lang="en-US" sz="1000" b="1" kern="0" dirty="0" smtClean="0"/>
              <a:t>1/20</a:t>
            </a:r>
          </a:p>
        </p:txBody>
      </p:sp>
      <p:cxnSp>
        <p:nvCxnSpPr>
          <p:cNvPr id="51" name="Straight Connector 50"/>
          <p:cNvCxnSpPr/>
          <p:nvPr/>
        </p:nvCxnSpPr>
        <p:spPr>
          <a:xfrm>
            <a:off x="4374177" y="5041078"/>
            <a:ext cx="271709" cy="693730"/>
          </a:xfrm>
          <a:prstGeom prst="line">
            <a:avLst/>
          </a:prstGeom>
          <a:ln w="19050">
            <a:solidFill>
              <a:srgbClr val="4D4948"/>
            </a:solidFill>
          </a:ln>
        </p:spPr>
        <p:style>
          <a:lnRef idx="1">
            <a:schemeClr val="accent1"/>
          </a:lnRef>
          <a:fillRef idx="0">
            <a:schemeClr val="accent1"/>
          </a:fillRef>
          <a:effectRef idx="0">
            <a:schemeClr val="accent1"/>
          </a:effectRef>
          <a:fontRef idx="minor">
            <a:schemeClr val="tx1"/>
          </a:fontRef>
        </p:style>
      </p:cxnSp>
      <p:sp>
        <p:nvSpPr>
          <p:cNvPr id="52" name="Freeform 51"/>
          <p:cNvSpPr>
            <a:spLocks/>
          </p:cNvSpPr>
          <p:nvPr/>
        </p:nvSpPr>
        <p:spPr bwMode="auto">
          <a:xfrm>
            <a:off x="3966244" y="4894601"/>
            <a:ext cx="854685" cy="583377"/>
          </a:xfrm>
          <a:custGeom>
            <a:avLst/>
            <a:gdLst>
              <a:gd name="connsiteX0" fmla="*/ 10000 w 10000"/>
              <a:gd name="connsiteY0" fmla="*/ 7308 h 10000"/>
              <a:gd name="connsiteX1" fmla="*/ 10000 w 10000"/>
              <a:gd name="connsiteY1" fmla="*/ 7308 h 10000"/>
              <a:gd name="connsiteX2" fmla="*/ 8636 w 10000"/>
              <a:gd name="connsiteY2" fmla="*/ 4615 h 10000"/>
              <a:gd name="connsiteX3" fmla="*/ 8636 w 10000"/>
              <a:gd name="connsiteY3" fmla="*/ 4615 h 10000"/>
              <a:gd name="connsiteX4" fmla="*/ 6818 w 10000"/>
              <a:gd name="connsiteY4" fmla="*/ 2308 h 10000"/>
              <a:gd name="connsiteX5" fmla="*/ 5227 w 10000"/>
              <a:gd name="connsiteY5" fmla="*/ 0 h 10000"/>
              <a:gd name="connsiteX6" fmla="*/ 3864 w 10000"/>
              <a:gd name="connsiteY6" fmla="*/ 0 h 10000"/>
              <a:gd name="connsiteX7" fmla="*/ 2273 w 10000"/>
              <a:gd name="connsiteY7" fmla="*/ 2692 h 10000"/>
              <a:gd name="connsiteX8" fmla="*/ 1136 w 10000"/>
              <a:gd name="connsiteY8" fmla="*/ 4615 h 10000"/>
              <a:gd name="connsiteX9" fmla="*/ 0 w 10000"/>
              <a:gd name="connsiteY9" fmla="*/ 7308 h 10000"/>
              <a:gd name="connsiteX10" fmla="*/ 0 w 10000"/>
              <a:gd name="connsiteY10" fmla="*/ 7308 h 10000"/>
              <a:gd name="connsiteX11" fmla="*/ 1364 w 10000"/>
              <a:gd name="connsiteY11" fmla="*/ 10000 h 10000"/>
              <a:gd name="connsiteX12" fmla="*/ 8636 w 10000"/>
              <a:gd name="connsiteY12" fmla="*/ 10000 h 10000"/>
              <a:gd name="connsiteX13" fmla="*/ 10000 w 10000"/>
              <a:gd name="connsiteY13" fmla="*/ 7308 h 10000"/>
              <a:gd name="connsiteX0" fmla="*/ 10000 w 10000"/>
              <a:gd name="connsiteY0" fmla="*/ 7308 h 10000"/>
              <a:gd name="connsiteX1" fmla="*/ 10000 w 10000"/>
              <a:gd name="connsiteY1" fmla="*/ 7308 h 10000"/>
              <a:gd name="connsiteX2" fmla="*/ 8636 w 10000"/>
              <a:gd name="connsiteY2" fmla="*/ 4615 h 10000"/>
              <a:gd name="connsiteX3" fmla="*/ 8636 w 10000"/>
              <a:gd name="connsiteY3" fmla="*/ 4615 h 10000"/>
              <a:gd name="connsiteX4" fmla="*/ 6818 w 10000"/>
              <a:gd name="connsiteY4" fmla="*/ 2308 h 10000"/>
              <a:gd name="connsiteX5" fmla="*/ 5227 w 10000"/>
              <a:gd name="connsiteY5" fmla="*/ 0 h 10000"/>
              <a:gd name="connsiteX6" fmla="*/ 3864 w 10000"/>
              <a:gd name="connsiteY6" fmla="*/ 0 h 10000"/>
              <a:gd name="connsiteX7" fmla="*/ 2273 w 10000"/>
              <a:gd name="connsiteY7" fmla="*/ 2692 h 10000"/>
              <a:gd name="connsiteX8" fmla="*/ 1136 w 10000"/>
              <a:gd name="connsiteY8" fmla="*/ 4615 h 10000"/>
              <a:gd name="connsiteX9" fmla="*/ 0 w 10000"/>
              <a:gd name="connsiteY9" fmla="*/ 7308 h 10000"/>
              <a:gd name="connsiteX10" fmla="*/ 0 w 10000"/>
              <a:gd name="connsiteY10" fmla="*/ 7308 h 10000"/>
              <a:gd name="connsiteX11" fmla="*/ 1364 w 10000"/>
              <a:gd name="connsiteY11" fmla="*/ 10000 h 10000"/>
              <a:gd name="connsiteX12" fmla="*/ 7589 w 10000"/>
              <a:gd name="connsiteY12" fmla="*/ 9973 h 10000"/>
              <a:gd name="connsiteX13" fmla="*/ 10000 w 10000"/>
              <a:gd name="connsiteY13" fmla="*/ 7308 h 10000"/>
              <a:gd name="connsiteX0" fmla="*/ 7589 w 10000"/>
              <a:gd name="connsiteY0" fmla="*/ 9973 h 10000"/>
              <a:gd name="connsiteX1" fmla="*/ 10000 w 10000"/>
              <a:gd name="connsiteY1" fmla="*/ 7308 h 10000"/>
              <a:gd name="connsiteX2" fmla="*/ 8636 w 10000"/>
              <a:gd name="connsiteY2" fmla="*/ 4615 h 10000"/>
              <a:gd name="connsiteX3" fmla="*/ 8636 w 10000"/>
              <a:gd name="connsiteY3" fmla="*/ 4615 h 10000"/>
              <a:gd name="connsiteX4" fmla="*/ 6818 w 10000"/>
              <a:gd name="connsiteY4" fmla="*/ 2308 h 10000"/>
              <a:gd name="connsiteX5" fmla="*/ 5227 w 10000"/>
              <a:gd name="connsiteY5" fmla="*/ 0 h 10000"/>
              <a:gd name="connsiteX6" fmla="*/ 3864 w 10000"/>
              <a:gd name="connsiteY6" fmla="*/ 0 h 10000"/>
              <a:gd name="connsiteX7" fmla="*/ 2273 w 10000"/>
              <a:gd name="connsiteY7" fmla="*/ 2692 h 10000"/>
              <a:gd name="connsiteX8" fmla="*/ 1136 w 10000"/>
              <a:gd name="connsiteY8" fmla="*/ 4615 h 10000"/>
              <a:gd name="connsiteX9" fmla="*/ 0 w 10000"/>
              <a:gd name="connsiteY9" fmla="*/ 7308 h 10000"/>
              <a:gd name="connsiteX10" fmla="*/ 0 w 10000"/>
              <a:gd name="connsiteY10" fmla="*/ 7308 h 10000"/>
              <a:gd name="connsiteX11" fmla="*/ 1364 w 10000"/>
              <a:gd name="connsiteY11" fmla="*/ 10000 h 10000"/>
              <a:gd name="connsiteX12" fmla="*/ 7589 w 10000"/>
              <a:gd name="connsiteY12" fmla="*/ 9973 h 10000"/>
              <a:gd name="connsiteX0" fmla="*/ 7589 w 10000"/>
              <a:gd name="connsiteY0" fmla="*/ 9973 h 10000"/>
              <a:gd name="connsiteX1" fmla="*/ 8679 w 10000"/>
              <a:gd name="connsiteY1" fmla="*/ 7254 h 10000"/>
              <a:gd name="connsiteX2" fmla="*/ 8636 w 10000"/>
              <a:gd name="connsiteY2" fmla="*/ 4615 h 10000"/>
              <a:gd name="connsiteX3" fmla="*/ 8636 w 10000"/>
              <a:gd name="connsiteY3" fmla="*/ 4615 h 10000"/>
              <a:gd name="connsiteX4" fmla="*/ 6818 w 10000"/>
              <a:gd name="connsiteY4" fmla="*/ 2308 h 10000"/>
              <a:gd name="connsiteX5" fmla="*/ 5227 w 10000"/>
              <a:gd name="connsiteY5" fmla="*/ 0 h 10000"/>
              <a:gd name="connsiteX6" fmla="*/ 3864 w 10000"/>
              <a:gd name="connsiteY6" fmla="*/ 0 h 10000"/>
              <a:gd name="connsiteX7" fmla="*/ 2273 w 10000"/>
              <a:gd name="connsiteY7" fmla="*/ 2692 h 10000"/>
              <a:gd name="connsiteX8" fmla="*/ 1136 w 10000"/>
              <a:gd name="connsiteY8" fmla="*/ 4615 h 10000"/>
              <a:gd name="connsiteX9" fmla="*/ 0 w 10000"/>
              <a:gd name="connsiteY9" fmla="*/ 7308 h 10000"/>
              <a:gd name="connsiteX10" fmla="*/ 0 w 10000"/>
              <a:gd name="connsiteY10" fmla="*/ 7308 h 10000"/>
              <a:gd name="connsiteX11" fmla="*/ 1364 w 10000"/>
              <a:gd name="connsiteY11" fmla="*/ 10000 h 10000"/>
              <a:gd name="connsiteX12" fmla="*/ 7589 w 10000"/>
              <a:gd name="connsiteY12" fmla="*/ 9973 h 10000"/>
              <a:gd name="connsiteX0" fmla="*/ 7589 w 10000"/>
              <a:gd name="connsiteY0" fmla="*/ 9973 h 10000"/>
              <a:gd name="connsiteX1" fmla="*/ 8679 w 10000"/>
              <a:gd name="connsiteY1" fmla="*/ 7254 h 10000"/>
              <a:gd name="connsiteX2" fmla="*/ 8636 w 10000"/>
              <a:gd name="connsiteY2" fmla="*/ 4615 h 10000"/>
              <a:gd name="connsiteX3" fmla="*/ 6818 w 10000"/>
              <a:gd name="connsiteY3" fmla="*/ 2308 h 10000"/>
              <a:gd name="connsiteX4" fmla="*/ 5227 w 10000"/>
              <a:gd name="connsiteY4" fmla="*/ 0 h 10000"/>
              <a:gd name="connsiteX5" fmla="*/ 3864 w 10000"/>
              <a:gd name="connsiteY5" fmla="*/ 0 h 10000"/>
              <a:gd name="connsiteX6" fmla="*/ 2273 w 10000"/>
              <a:gd name="connsiteY6" fmla="*/ 2692 h 10000"/>
              <a:gd name="connsiteX7" fmla="*/ 1136 w 10000"/>
              <a:gd name="connsiteY7" fmla="*/ 4615 h 10000"/>
              <a:gd name="connsiteX8" fmla="*/ 0 w 10000"/>
              <a:gd name="connsiteY8" fmla="*/ 7308 h 10000"/>
              <a:gd name="connsiteX9" fmla="*/ 0 w 10000"/>
              <a:gd name="connsiteY9" fmla="*/ 7308 h 10000"/>
              <a:gd name="connsiteX10" fmla="*/ 1364 w 10000"/>
              <a:gd name="connsiteY10" fmla="*/ 10000 h 10000"/>
              <a:gd name="connsiteX11" fmla="*/ 7589 w 10000"/>
              <a:gd name="connsiteY11" fmla="*/ 9973 h 10000"/>
              <a:gd name="connsiteX0" fmla="*/ 7589 w 9162"/>
              <a:gd name="connsiteY0" fmla="*/ 9973 h 10000"/>
              <a:gd name="connsiteX1" fmla="*/ 8679 w 9162"/>
              <a:gd name="connsiteY1" fmla="*/ 7254 h 10000"/>
              <a:gd name="connsiteX2" fmla="*/ 7798 w 9162"/>
              <a:gd name="connsiteY2" fmla="*/ 4479 h 10000"/>
              <a:gd name="connsiteX3" fmla="*/ 6818 w 9162"/>
              <a:gd name="connsiteY3" fmla="*/ 2308 h 10000"/>
              <a:gd name="connsiteX4" fmla="*/ 5227 w 9162"/>
              <a:gd name="connsiteY4" fmla="*/ 0 h 10000"/>
              <a:gd name="connsiteX5" fmla="*/ 3864 w 9162"/>
              <a:gd name="connsiteY5" fmla="*/ 0 h 10000"/>
              <a:gd name="connsiteX6" fmla="*/ 2273 w 9162"/>
              <a:gd name="connsiteY6" fmla="*/ 2692 h 10000"/>
              <a:gd name="connsiteX7" fmla="*/ 1136 w 9162"/>
              <a:gd name="connsiteY7" fmla="*/ 4615 h 10000"/>
              <a:gd name="connsiteX8" fmla="*/ 0 w 9162"/>
              <a:gd name="connsiteY8" fmla="*/ 7308 h 10000"/>
              <a:gd name="connsiteX9" fmla="*/ 0 w 9162"/>
              <a:gd name="connsiteY9" fmla="*/ 7308 h 10000"/>
              <a:gd name="connsiteX10" fmla="*/ 1364 w 9162"/>
              <a:gd name="connsiteY10" fmla="*/ 10000 h 10000"/>
              <a:gd name="connsiteX11" fmla="*/ 7589 w 9162"/>
              <a:gd name="connsiteY11" fmla="*/ 9973 h 10000"/>
              <a:gd name="connsiteX0" fmla="*/ 8283 w 9854"/>
              <a:gd name="connsiteY0" fmla="*/ 9973 h 10000"/>
              <a:gd name="connsiteX1" fmla="*/ 9473 w 9854"/>
              <a:gd name="connsiteY1" fmla="*/ 7254 h 10000"/>
              <a:gd name="connsiteX2" fmla="*/ 8230 w 9854"/>
              <a:gd name="connsiteY2" fmla="*/ 4533 h 10000"/>
              <a:gd name="connsiteX3" fmla="*/ 7442 w 9854"/>
              <a:gd name="connsiteY3" fmla="*/ 2308 h 10000"/>
              <a:gd name="connsiteX4" fmla="*/ 5705 w 9854"/>
              <a:gd name="connsiteY4" fmla="*/ 0 h 10000"/>
              <a:gd name="connsiteX5" fmla="*/ 4217 w 9854"/>
              <a:gd name="connsiteY5" fmla="*/ 0 h 10000"/>
              <a:gd name="connsiteX6" fmla="*/ 2481 w 9854"/>
              <a:gd name="connsiteY6" fmla="*/ 2692 h 10000"/>
              <a:gd name="connsiteX7" fmla="*/ 1240 w 9854"/>
              <a:gd name="connsiteY7" fmla="*/ 4615 h 10000"/>
              <a:gd name="connsiteX8" fmla="*/ 0 w 9854"/>
              <a:gd name="connsiteY8" fmla="*/ 7308 h 10000"/>
              <a:gd name="connsiteX9" fmla="*/ 0 w 9854"/>
              <a:gd name="connsiteY9" fmla="*/ 7308 h 10000"/>
              <a:gd name="connsiteX10" fmla="*/ 1489 w 9854"/>
              <a:gd name="connsiteY10" fmla="*/ 10000 h 10000"/>
              <a:gd name="connsiteX11" fmla="*/ 8283 w 9854"/>
              <a:gd name="connsiteY11" fmla="*/ 9973 h 10000"/>
              <a:gd name="connsiteX0" fmla="*/ 8406 w 10000"/>
              <a:gd name="connsiteY0" fmla="*/ 9973 h 10000"/>
              <a:gd name="connsiteX1" fmla="*/ 9613 w 10000"/>
              <a:gd name="connsiteY1" fmla="*/ 7254 h 10000"/>
              <a:gd name="connsiteX2" fmla="*/ 8352 w 10000"/>
              <a:gd name="connsiteY2" fmla="*/ 4533 h 10000"/>
              <a:gd name="connsiteX3" fmla="*/ 7552 w 10000"/>
              <a:gd name="connsiteY3" fmla="*/ 2308 h 10000"/>
              <a:gd name="connsiteX4" fmla="*/ 5790 w 10000"/>
              <a:gd name="connsiteY4" fmla="*/ 0 h 10000"/>
              <a:gd name="connsiteX5" fmla="*/ 4279 w 10000"/>
              <a:gd name="connsiteY5" fmla="*/ 0 h 10000"/>
              <a:gd name="connsiteX6" fmla="*/ 2518 w 10000"/>
              <a:gd name="connsiteY6" fmla="*/ 2692 h 10000"/>
              <a:gd name="connsiteX7" fmla="*/ 1258 w 10000"/>
              <a:gd name="connsiteY7" fmla="*/ 4615 h 10000"/>
              <a:gd name="connsiteX8" fmla="*/ 0 w 10000"/>
              <a:gd name="connsiteY8" fmla="*/ 7308 h 10000"/>
              <a:gd name="connsiteX9" fmla="*/ 0 w 10000"/>
              <a:gd name="connsiteY9" fmla="*/ 7308 h 10000"/>
              <a:gd name="connsiteX10" fmla="*/ 1511 w 10000"/>
              <a:gd name="connsiteY10" fmla="*/ 10000 h 10000"/>
              <a:gd name="connsiteX11" fmla="*/ 8406 w 10000"/>
              <a:gd name="connsiteY11" fmla="*/ 9973 h 10000"/>
              <a:gd name="connsiteX0" fmla="*/ 8103 w 9863"/>
              <a:gd name="connsiteY0" fmla="*/ 10000 h 10000"/>
              <a:gd name="connsiteX1" fmla="*/ 9613 w 9863"/>
              <a:gd name="connsiteY1" fmla="*/ 7254 h 10000"/>
              <a:gd name="connsiteX2" fmla="*/ 8352 w 9863"/>
              <a:gd name="connsiteY2" fmla="*/ 4533 h 10000"/>
              <a:gd name="connsiteX3" fmla="*/ 7552 w 9863"/>
              <a:gd name="connsiteY3" fmla="*/ 2308 h 10000"/>
              <a:gd name="connsiteX4" fmla="*/ 5790 w 9863"/>
              <a:gd name="connsiteY4" fmla="*/ 0 h 10000"/>
              <a:gd name="connsiteX5" fmla="*/ 4279 w 9863"/>
              <a:gd name="connsiteY5" fmla="*/ 0 h 10000"/>
              <a:gd name="connsiteX6" fmla="*/ 2518 w 9863"/>
              <a:gd name="connsiteY6" fmla="*/ 2692 h 10000"/>
              <a:gd name="connsiteX7" fmla="*/ 1258 w 9863"/>
              <a:gd name="connsiteY7" fmla="*/ 4615 h 10000"/>
              <a:gd name="connsiteX8" fmla="*/ 0 w 9863"/>
              <a:gd name="connsiteY8" fmla="*/ 7308 h 10000"/>
              <a:gd name="connsiteX9" fmla="*/ 0 w 9863"/>
              <a:gd name="connsiteY9" fmla="*/ 7308 h 10000"/>
              <a:gd name="connsiteX10" fmla="*/ 1511 w 9863"/>
              <a:gd name="connsiteY10" fmla="*/ 10000 h 10000"/>
              <a:gd name="connsiteX11" fmla="*/ 8103 w 9863"/>
              <a:gd name="connsiteY11" fmla="*/ 10000 h 10000"/>
              <a:gd name="connsiteX0" fmla="*/ 8216 w 10000"/>
              <a:gd name="connsiteY0" fmla="*/ 10000 h 10000"/>
              <a:gd name="connsiteX1" fmla="*/ 9747 w 10000"/>
              <a:gd name="connsiteY1" fmla="*/ 7254 h 10000"/>
              <a:gd name="connsiteX2" fmla="*/ 8468 w 10000"/>
              <a:gd name="connsiteY2" fmla="*/ 4533 h 10000"/>
              <a:gd name="connsiteX3" fmla="*/ 7657 w 10000"/>
              <a:gd name="connsiteY3" fmla="*/ 2308 h 10000"/>
              <a:gd name="connsiteX4" fmla="*/ 5870 w 10000"/>
              <a:gd name="connsiteY4" fmla="*/ 0 h 10000"/>
              <a:gd name="connsiteX5" fmla="*/ 4338 w 10000"/>
              <a:gd name="connsiteY5" fmla="*/ 0 h 10000"/>
              <a:gd name="connsiteX6" fmla="*/ 2553 w 10000"/>
              <a:gd name="connsiteY6" fmla="*/ 2692 h 10000"/>
              <a:gd name="connsiteX7" fmla="*/ 1275 w 10000"/>
              <a:gd name="connsiteY7" fmla="*/ 4615 h 10000"/>
              <a:gd name="connsiteX8" fmla="*/ 0 w 10000"/>
              <a:gd name="connsiteY8" fmla="*/ 7308 h 10000"/>
              <a:gd name="connsiteX9" fmla="*/ 0 w 10000"/>
              <a:gd name="connsiteY9" fmla="*/ 7308 h 10000"/>
              <a:gd name="connsiteX10" fmla="*/ 1532 w 10000"/>
              <a:gd name="connsiteY10" fmla="*/ 10000 h 10000"/>
              <a:gd name="connsiteX11" fmla="*/ 8216 w 10000"/>
              <a:gd name="connsiteY11" fmla="*/ 10000 h 10000"/>
              <a:gd name="connsiteX0" fmla="*/ 8216 w 9747"/>
              <a:gd name="connsiteY0" fmla="*/ 10000 h 10000"/>
              <a:gd name="connsiteX1" fmla="*/ 9747 w 9747"/>
              <a:gd name="connsiteY1" fmla="*/ 7254 h 10000"/>
              <a:gd name="connsiteX2" fmla="*/ 8468 w 9747"/>
              <a:gd name="connsiteY2" fmla="*/ 4533 h 10000"/>
              <a:gd name="connsiteX3" fmla="*/ 7657 w 9747"/>
              <a:gd name="connsiteY3" fmla="*/ 2308 h 10000"/>
              <a:gd name="connsiteX4" fmla="*/ 5870 w 9747"/>
              <a:gd name="connsiteY4" fmla="*/ 0 h 10000"/>
              <a:gd name="connsiteX5" fmla="*/ 4338 w 9747"/>
              <a:gd name="connsiteY5" fmla="*/ 0 h 10000"/>
              <a:gd name="connsiteX6" fmla="*/ 2553 w 9747"/>
              <a:gd name="connsiteY6" fmla="*/ 2692 h 10000"/>
              <a:gd name="connsiteX7" fmla="*/ 1275 w 9747"/>
              <a:gd name="connsiteY7" fmla="*/ 4615 h 10000"/>
              <a:gd name="connsiteX8" fmla="*/ 0 w 9747"/>
              <a:gd name="connsiteY8" fmla="*/ 7308 h 10000"/>
              <a:gd name="connsiteX9" fmla="*/ 0 w 9747"/>
              <a:gd name="connsiteY9" fmla="*/ 7308 h 10000"/>
              <a:gd name="connsiteX10" fmla="*/ 1532 w 9747"/>
              <a:gd name="connsiteY10" fmla="*/ 10000 h 10000"/>
              <a:gd name="connsiteX11" fmla="*/ 8216 w 9747"/>
              <a:gd name="connsiteY11" fmla="*/ 10000 h 10000"/>
              <a:gd name="connsiteX0" fmla="*/ 8429 w 10000"/>
              <a:gd name="connsiteY0" fmla="*/ 10000 h 10000"/>
              <a:gd name="connsiteX1" fmla="*/ 10000 w 10000"/>
              <a:gd name="connsiteY1" fmla="*/ 7254 h 10000"/>
              <a:gd name="connsiteX2" fmla="*/ 8688 w 10000"/>
              <a:gd name="connsiteY2" fmla="*/ 4533 h 10000"/>
              <a:gd name="connsiteX3" fmla="*/ 7856 w 10000"/>
              <a:gd name="connsiteY3" fmla="*/ 2308 h 10000"/>
              <a:gd name="connsiteX4" fmla="*/ 6022 w 10000"/>
              <a:gd name="connsiteY4" fmla="*/ 0 h 10000"/>
              <a:gd name="connsiteX5" fmla="*/ 4451 w 10000"/>
              <a:gd name="connsiteY5" fmla="*/ 0 h 10000"/>
              <a:gd name="connsiteX6" fmla="*/ 2619 w 10000"/>
              <a:gd name="connsiteY6" fmla="*/ 2692 h 10000"/>
              <a:gd name="connsiteX7" fmla="*/ 1308 w 10000"/>
              <a:gd name="connsiteY7" fmla="*/ 4615 h 10000"/>
              <a:gd name="connsiteX8" fmla="*/ 0 w 10000"/>
              <a:gd name="connsiteY8" fmla="*/ 7308 h 10000"/>
              <a:gd name="connsiteX9" fmla="*/ 0 w 10000"/>
              <a:gd name="connsiteY9" fmla="*/ 7308 h 10000"/>
              <a:gd name="connsiteX10" fmla="*/ 1572 w 10000"/>
              <a:gd name="connsiteY10" fmla="*/ 10000 h 10000"/>
              <a:gd name="connsiteX11" fmla="*/ 8429 w 10000"/>
              <a:gd name="connsiteY11" fmla="*/ 10000 h 10000"/>
              <a:gd name="connsiteX0" fmla="*/ 8429 w 10000"/>
              <a:gd name="connsiteY0" fmla="*/ 10000 h 10000"/>
              <a:gd name="connsiteX1" fmla="*/ 10000 w 10000"/>
              <a:gd name="connsiteY1" fmla="*/ 7254 h 10000"/>
              <a:gd name="connsiteX2" fmla="*/ 8688 w 10000"/>
              <a:gd name="connsiteY2" fmla="*/ 4533 h 10000"/>
              <a:gd name="connsiteX3" fmla="*/ 7856 w 10000"/>
              <a:gd name="connsiteY3" fmla="*/ 2308 h 10000"/>
              <a:gd name="connsiteX4" fmla="*/ 6022 w 10000"/>
              <a:gd name="connsiteY4" fmla="*/ 0 h 10000"/>
              <a:gd name="connsiteX5" fmla="*/ 4451 w 10000"/>
              <a:gd name="connsiteY5" fmla="*/ 0 h 10000"/>
              <a:gd name="connsiteX6" fmla="*/ 2619 w 10000"/>
              <a:gd name="connsiteY6" fmla="*/ 2692 h 10000"/>
              <a:gd name="connsiteX7" fmla="*/ 1308 w 10000"/>
              <a:gd name="connsiteY7" fmla="*/ 4615 h 10000"/>
              <a:gd name="connsiteX8" fmla="*/ 0 w 10000"/>
              <a:gd name="connsiteY8" fmla="*/ 7308 h 10000"/>
              <a:gd name="connsiteX9" fmla="*/ 0 w 10000"/>
              <a:gd name="connsiteY9" fmla="*/ 7308 h 10000"/>
              <a:gd name="connsiteX10" fmla="*/ 1572 w 10000"/>
              <a:gd name="connsiteY10" fmla="*/ 10000 h 10000"/>
              <a:gd name="connsiteX11" fmla="*/ 8429 w 10000"/>
              <a:gd name="connsiteY11" fmla="*/ 10000 h 10000"/>
              <a:gd name="connsiteX0" fmla="*/ 8429 w 10000"/>
              <a:gd name="connsiteY0" fmla="*/ 10000 h 10000"/>
              <a:gd name="connsiteX1" fmla="*/ 10000 w 10000"/>
              <a:gd name="connsiteY1" fmla="*/ 7254 h 10000"/>
              <a:gd name="connsiteX2" fmla="*/ 8688 w 10000"/>
              <a:gd name="connsiteY2" fmla="*/ 4533 h 10000"/>
              <a:gd name="connsiteX3" fmla="*/ 7856 w 10000"/>
              <a:gd name="connsiteY3" fmla="*/ 2308 h 10000"/>
              <a:gd name="connsiteX4" fmla="*/ 6022 w 10000"/>
              <a:gd name="connsiteY4" fmla="*/ 0 h 10000"/>
              <a:gd name="connsiteX5" fmla="*/ 4451 w 10000"/>
              <a:gd name="connsiteY5" fmla="*/ 0 h 10000"/>
              <a:gd name="connsiteX6" fmla="*/ 2619 w 10000"/>
              <a:gd name="connsiteY6" fmla="*/ 2692 h 10000"/>
              <a:gd name="connsiteX7" fmla="*/ 1308 w 10000"/>
              <a:gd name="connsiteY7" fmla="*/ 4615 h 10000"/>
              <a:gd name="connsiteX8" fmla="*/ 0 w 10000"/>
              <a:gd name="connsiteY8" fmla="*/ 7308 h 10000"/>
              <a:gd name="connsiteX9" fmla="*/ 0 w 10000"/>
              <a:gd name="connsiteY9" fmla="*/ 7308 h 10000"/>
              <a:gd name="connsiteX10" fmla="*/ 1572 w 10000"/>
              <a:gd name="connsiteY10" fmla="*/ 10000 h 10000"/>
              <a:gd name="connsiteX11" fmla="*/ 8429 w 10000"/>
              <a:gd name="connsiteY11" fmla="*/ 10000 h 10000"/>
              <a:gd name="connsiteX0" fmla="*/ 8429 w 10000"/>
              <a:gd name="connsiteY0" fmla="*/ 10000 h 10000"/>
              <a:gd name="connsiteX1" fmla="*/ 10000 w 10000"/>
              <a:gd name="connsiteY1" fmla="*/ 7254 h 10000"/>
              <a:gd name="connsiteX2" fmla="*/ 8688 w 10000"/>
              <a:gd name="connsiteY2" fmla="*/ 4533 h 10000"/>
              <a:gd name="connsiteX3" fmla="*/ 7540 w 10000"/>
              <a:gd name="connsiteY3" fmla="*/ 2362 h 10000"/>
              <a:gd name="connsiteX4" fmla="*/ 6022 w 10000"/>
              <a:gd name="connsiteY4" fmla="*/ 0 h 10000"/>
              <a:gd name="connsiteX5" fmla="*/ 4451 w 10000"/>
              <a:gd name="connsiteY5" fmla="*/ 0 h 10000"/>
              <a:gd name="connsiteX6" fmla="*/ 2619 w 10000"/>
              <a:gd name="connsiteY6" fmla="*/ 2692 h 10000"/>
              <a:gd name="connsiteX7" fmla="*/ 1308 w 10000"/>
              <a:gd name="connsiteY7" fmla="*/ 4615 h 10000"/>
              <a:gd name="connsiteX8" fmla="*/ 0 w 10000"/>
              <a:gd name="connsiteY8" fmla="*/ 7308 h 10000"/>
              <a:gd name="connsiteX9" fmla="*/ 0 w 10000"/>
              <a:gd name="connsiteY9" fmla="*/ 7308 h 10000"/>
              <a:gd name="connsiteX10" fmla="*/ 1572 w 10000"/>
              <a:gd name="connsiteY10" fmla="*/ 10000 h 10000"/>
              <a:gd name="connsiteX11" fmla="*/ 8429 w 10000"/>
              <a:gd name="connsiteY11" fmla="*/ 10000 h 10000"/>
              <a:gd name="connsiteX0" fmla="*/ 8429 w 10000"/>
              <a:gd name="connsiteY0" fmla="*/ 10000 h 10000"/>
              <a:gd name="connsiteX1" fmla="*/ 10000 w 10000"/>
              <a:gd name="connsiteY1" fmla="*/ 7254 h 10000"/>
              <a:gd name="connsiteX2" fmla="*/ 8688 w 10000"/>
              <a:gd name="connsiteY2" fmla="*/ 4533 h 10000"/>
              <a:gd name="connsiteX3" fmla="*/ 7540 w 10000"/>
              <a:gd name="connsiteY3" fmla="*/ 2362 h 10000"/>
              <a:gd name="connsiteX4" fmla="*/ 6003 w 10000"/>
              <a:gd name="connsiteY4" fmla="*/ 82 h 10000"/>
              <a:gd name="connsiteX5" fmla="*/ 4451 w 10000"/>
              <a:gd name="connsiteY5" fmla="*/ 0 h 10000"/>
              <a:gd name="connsiteX6" fmla="*/ 2619 w 10000"/>
              <a:gd name="connsiteY6" fmla="*/ 2692 h 10000"/>
              <a:gd name="connsiteX7" fmla="*/ 1308 w 10000"/>
              <a:gd name="connsiteY7" fmla="*/ 4615 h 10000"/>
              <a:gd name="connsiteX8" fmla="*/ 0 w 10000"/>
              <a:gd name="connsiteY8" fmla="*/ 7308 h 10000"/>
              <a:gd name="connsiteX9" fmla="*/ 0 w 10000"/>
              <a:gd name="connsiteY9" fmla="*/ 7308 h 10000"/>
              <a:gd name="connsiteX10" fmla="*/ 1572 w 10000"/>
              <a:gd name="connsiteY10" fmla="*/ 10000 h 10000"/>
              <a:gd name="connsiteX11" fmla="*/ 8429 w 10000"/>
              <a:gd name="connsiteY11" fmla="*/ 10000 h 10000"/>
              <a:gd name="connsiteX0" fmla="*/ 8429 w 10000"/>
              <a:gd name="connsiteY0" fmla="*/ 10000 h 10000"/>
              <a:gd name="connsiteX1" fmla="*/ 10000 w 10000"/>
              <a:gd name="connsiteY1" fmla="*/ 7254 h 10000"/>
              <a:gd name="connsiteX2" fmla="*/ 8688 w 10000"/>
              <a:gd name="connsiteY2" fmla="*/ 4533 h 10000"/>
              <a:gd name="connsiteX3" fmla="*/ 7540 w 10000"/>
              <a:gd name="connsiteY3" fmla="*/ 2362 h 10000"/>
              <a:gd name="connsiteX4" fmla="*/ 6003 w 10000"/>
              <a:gd name="connsiteY4" fmla="*/ 82 h 10000"/>
              <a:gd name="connsiteX5" fmla="*/ 4451 w 10000"/>
              <a:gd name="connsiteY5" fmla="*/ 0 h 10000"/>
              <a:gd name="connsiteX6" fmla="*/ 2619 w 10000"/>
              <a:gd name="connsiteY6" fmla="*/ 2692 h 10000"/>
              <a:gd name="connsiteX7" fmla="*/ 1308 w 10000"/>
              <a:gd name="connsiteY7" fmla="*/ 4615 h 10000"/>
              <a:gd name="connsiteX8" fmla="*/ 0 w 10000"/>
              <a:gd name="connsiteY8" fmla="*/ 7308 h 10000"/>
              <a:gd name="connsiteX9" fmla="*/ 0 w 10000"/>
              <a:gd name="connsiteY9" fmla="*/ 7308 h 10000"/>
              <a:gd name="connsiteX10" fmla="*/ 1572 w 10000"/>
              <a:gd name="connsiteY10" fmla="*/ 10000 h 10000"/>
              <a:gd name="connsiteX11" fmla="*/ 8429 w 10000"/>
              <a:gd name="connsiteY11" fmla="*/ 10000 h 10000"/>
              <a:gd name="connsiteX0" fmla="*/ 8429 w 10000"/>
              <a:gd name="connsiteY0" fmla="*/ 10000 h 10000"/>
              <a:gd name="connsiteX1" fmla="*/ 10000 w 10000"/>
              <a:gd name="connsiteY1" fmla="*/ 7254 h 10000"/>
              <a:gd name="connsiteX2" fmla="*/ 8688 w 10000"/>
              <a:gd name="connsiteY2" fmla="*/ 4533 h 10000"/>
              <a:gd name="connsiteX3" fmla="*/ 7540 w 10000"/>
              <a:gd name="connsiteY3" fmla="*/ 2362 h 10000"/>
              <a:gd name="connsiteX4" fmla="*/ 6003 w 10000"/>
              <a:gd name="connsiteY4" fmla="*/ 82 h 10000"/>
              <a:gd name="connsiteX5" fmla="*/ 4451 w 10000"/>
              <a:gd name="connsiteY5" fmla="*/ 0 h 10000"/>
              <a:gd name="connsiteX6" fmla="*/ 2619 w 10000"/>
              <a:gd name="connsiteY6" fmla="*/ 2692 h 10000"/>
              <a:gd name="connsiteX7" fmla="*/ 1308 w 10000"/>
              <a:gd name="connsiteY7" fmla="*/ 4615 h 10000"/>
              <a:gd name="connsiteX8" fmla="*/ 0 w 10000"/>
              <a:gd name="connsiteY8" fmla="*/ 7308 h 10000"/>
              <a:gd name="connsiteX9" fmla="*/ 0 w 10000"/>
              <a:gd name="connsiteY9" fmla="*/ 7308 h 10000"/>
              <a:gd name="connsiteX10" fmla="*/ 1572 w 10000"/>
              <a:gd name="connsiteY10" fmla="*/ 10000 h 10000"/>
              <a:gd name="connsiteX11" fmla="*/ 8429 w 10000"/>
              <a:gd name="connsiteY11" fmla="*/ 10000 h 10000"/>
              <a:gd name="connsiteX0" fmla="*/ 8429 w 10000"/>
              <a:gd name="connsiteY0" fmla="*/ 10000 h 10000"/>
              <a:gd name="connsiteX1" fmla="*/ 10000 w 10000"/>
              <a:gd name="connsiteY1" fmla="*/ 7254 h 10000"/>
              <a:gd name="connsiteX2" fmla="*/ 8688 w 10000"/>
              <a:gd name="connsiteY2" fmla="*/ 4533 h 10000"/>
              <a:gd name="connsiteX3" fmla="*/ 7540 w 10000"/>
              <a:gd name="connsiteY3" fmla="*/ 2362 h 10000"/>
              <a:gd name="connsiteX4" fmla="*/ 6003 w 10000"/>
              <a:gd name="connsiteY4" fmla="*/ 82 h 10000"/>
              <a:gd name="connsiteX5" fmla="*/ 4451 w 10000"/>
              <a:gd name="connsiteY5" fmla="*/ 0 h 10000"/>
              <a:gd name="connsiteX6" fmla="*/ 2619 w 10000"/>
              <a:gd name="connsiteY6" fmla="*/ 2692 h 10000"/>
              <a:gd name="connsiteX7" fmla="*/ 1308 w 10000"/>
              <a:gd name="connsiteY7" fmla="*/ 4615 h 10000"/>
              <a:gd name="connsiteX8" fmla="*/ 0 w 10000"/>
              <a:gd name="connsiteY8" fmla="*/ 7308 h 10000"/>
              <a:gd name="connsiteX9" fmla="*/ 0 w 10000"/>
              <a:gd name="connsiteY9" fmla="*/ 7308 h 10000"/>
              <a:gd name="connsiteX10" fmla="*/ 1572 w 10000"/>
              <a:gd name="connsiteY10" fmla="*/ 10000 h 10000"/>
              <a:gd name="connsiteX11" fmla="*/ 8429 w 10000"/>
              <a:gd name="connsiteY11"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00" h="10000">
                <a:moveTo>
                  <a:pt x="8429" y="10000"/>
                </a:moveTo>
                <a:cubicBezTo>
                  <a:pt x="9623" y="9932"/>
                  <a:pt x="9985" y="8392"/>
                  <a:pt x="10000" y="7254"/>
                </a:cubicBezTo>
                <a:cubicBezTo>
                  <a:pt x="10000" y="7254"/>
                  <a:pt x="9888" y="4533"/>
                  <a:pt x="8688" y="4533"/>
                </a:cubicBezTo>
                <a:cubicBezTo>
                  <a:pt x="8652" y="3301"/>
                  <a:pt x="8096" y="2397"/>
                  <a:pt x="7540" y="2362"/>
                </a:cubicBezTo>
                <a:cubicBezTo>
                  <a:pt x="7278" y="1592"/>
                  <a:pt x="7184" y="55"/>
                  <a:pt x="6003" y="82"/>
                </a:cubicBezTo>
                <a:lnTo>
                  <a:pt x="4451" y="0"/>
                </a:lnTo>
                <a:cubicBezTo>
                  <a:pt x="4451" y="0"/>
                  <a:pt x="2880" y="0"/>
                  <a:pt x="2619" y="2692"/>
                </a:cubicBezTo>
                <a:cubicBezTo>
                  <a:pt x="2356" y="2692"/>
                  <a:pt x="1308" y="2692"/>
                  <a:pt x="1308" y="4615"/>
                </a:cubicBezTo>
                <a:cubicBezTo>
                  <a:pt x="785" y="4615"/>
                  <a:pt x="0" y="5000"/>
                  <a:pt x="0" y="7308"/>
                </a:cubicBezTo>
                <a:lnTo>
                  <a:pt x="0" y="7308"/>
                </a:lnTo>
                <a:cubicBezTo>
                  <a:pt x="0" y="7308"/>
                  <a:pt x="0" y="10000"/>
                  <a:pt x="1572" y="10000"/>
                </a:cubicBezTo>
                <a:lnTo>
                  <a:pt x="8429" y="10000"/>
                </a:lnTo>
                <a:close/>
              </a:path>
            </a:pathLst>
          </a:custGeom>
          <a:solidFill>
            <a:schemeClr val="bg1"/>
          </a:solidFill>
          <a:ln w="38100">
            <a:solidFill>
              <a:srgbClr val="F3AE4A"/>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pic>
        <p:nvPicPr>
          <p:cNvPr id="53" name="Picture 52" descr="RAD RADview.png"/>
          <p:cNvPicPr>
            <a:picLocks noChangeAspect="1"/>
          </p:cNvPicPr>
          <p:nvPr/>
        </p:nvPicPr>
        <p:blipFill>
          <a:blip r:embed="rId8" cstate="print"/>
          <a:stretch>
            <a:fillRect/>
          </a:stretch>
        </p:blipFill>
        <p:spPr>
          <a:xfrm>
            <a:off x="4478045" y="5712316"/>
            <a:ext cx="518161" cy="524257"/>
          </a:xfrm>
          <a:prstGeom prst="rect">
            <a:avLst/>
          </a:prstGeom>
        </p:spPr>
      </p:pic>
      <p:sp>
        <p:nvSpPr>
          <p:cNvPr id="54" name="TextBox 53"/>
          <p:cNvSpPr txBox="1"/>
          <p:nvPr/>
        </p:nvSpPr>
        <p:spPr>
          <a:xfrm>
            <a:off x="4321918" y="6195532"/>
            <a:ext cx="808235" cy="237501"/>
          </a:xfrm>
          <a:prstGeom prst="rect">
            <a:avLst/>
          </a:prstGeom>
        </p:spPr>
        <p:txBody>
          <a:bodyPr wrap="none" rtlCol="0" anchor="ctr">
            <a:spAutoFit/>
          </a:bodyPr>
          <a:lstStyle/>
          <a:p>
            <a:pPr algn="ctr">
              <a:lnSpc>
                <a:spcPct val="85000"/>
              </a:lnSpc>
            </a:pPr>
            <a:r>
              <a:rPr lang="en-US" sz="1100" b="1" kern="0" dirty="0" smtClean="0"/>
              <a:t>Controller </a:t>
            </a:r>
          </a:p>
        </p:txBody>
      </p:sp>
      <p:sp>
        <p:nvSpPr>
          <p:cNvPr id="55" name="TextBox 54"/>
          <p:cNvSpPr txBox="1"/>
          <p:nvPr/>
        </p:nvSpPr>
        <p:spPr>
          <a:xfrm>
            <a:off x="2890886" y="3911469"/>
            <a:ext cx="1742418" cy="276999"/>
          </a:xfrm>
          <a:prstGeom prst="rect">
            <a:avLst/>
          </a:prstGeom>
        </p:spPr>
        <p:txBody>
          <a:bodyPr wrap="square" rtlCol="0" anchor="ctr">
            <a:spAutoFit/>
          </a:bodyPr>
          <a:lstStyle/>
          <a:p>
            <a:pPr algn="ctr"/>
            <a:r>
              <a:rPr lang="en-US" sz="1200" b="1" kern="0" dirty="0" smtClean="0">
                <a:solidFill>
                  <a:srgbClr val="FF0000"/>
                </a:solidFill>
              </a:rPr>
              <a:t>172.17.195.159</a:t>
            </a:r>
          </a:p>
        </p:txBody>
      </p:sp>
      <p:sp>
        <p:nvSpPr>
          <p:cNvPr id="56" name="TextBox 55"/>
          <p:cNvSpPr txBox="1"/>
          <p:nvPr/>
        </p:nvSpPr>
        <p:spPr>
          <a:xfrm>
            <a:off x="2902035" y="4608883"/>
            <a:ext cx="1742418" cy="276999"/>
          </a:xfrm>
          <a:prstGeom prst="rect">
            <a:avLst/>
          </a:prstGeom>
        </p:spPr>
        <p:txBody>
          <a:bodyPr wrap="square" rtlCol="0" anchor="ctr">
            <a:spAutoFit/>
          </a:bodyPr>
          <a:lstStyle/>
          <a:p>
            <a:pPr algn="ctr"/>
            <a:r>
              <a:rPr lang="en-US" sz="1200" b="1" kern="0" dirty="0" smtClean="0">
                <a:solidFill>
                  <a:srgbClr val="FF0000"/>
                </a:solidFill>
              </a:rPr>
              <a:t>172.17.195.169</a:t>
            </a:r>
          </a:p>
        </p:txBody>
      </p:sp>
      <p:sp>
        <p:nvSpPr>
          <p:cNvPr id="57" name="TextBox 56"/>
          <p:cNvSpPr txBox="1"/>
          <p:nvPr/>
        </p:nvSpPr>
        <p:spPr>
          <a:xfrm>
            <a:off x="2758375" y="6346144"/>
            <a:ext cx="1742418" cy="276999"/>
          </a:xfrm>
          <a:prstGeom prst="rect">
            <a:avLst/>
          </a:prstGeom>
        </p:spPr>
        <p:txBody>
          <a:bodyPr wrap="square" rtlCol="0" anchor="ctr">
            <a:spAutoFit/>
          </a:bodyPr>
          <a:lstStyle/>
          <a:p>
            <a:pPr algn="ctr"/>
            <a:r>
              <a:rPr lang="en-US" sz="1200" b="1" kern="0" dirty="0" smtClean="0">
                <a:solidFill>
                  <a:srgbClr val="FF0000"/>
                </a:solidFill>
              </a:rPr>
              <a:t>172.17.160.125</a:t>
            </a:r>
          </a:p>
        </p:txBody>
      </p:sp>
      <p:sp>
        <p:nvSpPr>
          <p:cNvPr id="58" name="TextBox 57"/>
          <p:cNvSpPr txBox="1"/>
          <p:nvPr/>
        </p:nvSpPr>
        <p:spPr>
          <a:xfrm>
            <a:off x="3929131" y="6346143"/>
            <a:ext cx="1742418" cy="276999"/>
          </a:xfrm>
          <a:prstGeom prst="rect">
            <a:avLst/>
          </a:prstGeom>
        </p:spPr>
        <p:txBody>
          <a:bodyPr wrap="square" rtlCol="0" anchor="ctr">
            <a:spAutoFit/>
          </a:bodyPr>
          <a:lstStyle/>
          <a:p>
            <a:pPr algn="ctr"/>
            <a:r>
              <a:rPr lang="en-US" sz="1200" b="1" kern="0" dirty="0" smtClean="0">
                <a:solidFill>
                  <a:srgbClr val="FF0000"/>
                </a:solidFill>
              </a:rPr>
              <a:t>172.17.160.202</a:t>
            </a:r>
          </a:p>
        </p:txBody>
      </p:sp>
      <p:sp>
        <p:nvSpPr>
          <p:cNvPr id="59" name="TextBox 58"/>
          <p:cNvSpPr txBox="1"/>
          <p:nvPr/>
        </p:nvSpPr>
        <p:spPr>
          <a:xfrm>
            <a:off x="7150590" y="6464564"/>
            <a:ext cx="1742418" cy="276999"/>
          </a:xfrm>
          <a:prstGeom prst="rect">
            <a:avLst/>
          </a:prstGeom>
        </p:spPr>
        <p:txBody>
          <a:bodyPr wrap="square" rtlCol="0" anchor="ctr">
            <a:spAutoFit/>
          </a:bodyPr>
          <a:lstStyle/>
          <a:p>
            <a:pPr algn="ctr"/>
            <a:r>
              <a:rPr lang="en-US" sz="1200" b="1" kern="0" dirty="0" smtClean="0">
                <a:solidFill>
                  <a:srgbClr val="FF0000"/>
                </a:solidFill>
              </a:rPr>
              <a:t>172.17.195.160</a:t>
            </a:r>
          </a:p>
        </p:txBody>
      </p:sp>
      <p:sp>
        <p:nvSpPr>
          <p:cNvPr id="60" name="TextBox 59"/>
          <p:cNvSpPr txBox="1"/>
          <p:nvPr/>
        </p:nvSpPr>
        <p:spPr>
          <a:xfrm>
            <a:off x="5085351" y="6462079"/>
            <a:ext cx="1742418" cy="276999"/>
          </a:xfrm>
          <a:prstGeom prst="rect">
            <a:avLst/>
          </a:prstGeom>
        </p:spPr>
        <p:txBody>
          <a:bodyPr wrap="square" rtlCol="0" anchor="ctr">
            <a:spAutoFit/>
          </a:bodyPr>
          <a:lstStyle/>
          <a:p>
            <a:pPr algn="ctr"/>
            <a:r>
              <a:rPr lang="en-US" sz="1200" b="1" kern="0" dirty="0" smtClean="0">
                <a:solidFill>
                  <a:srgbClr val="FF0000"/>
                </a:solidFill>
              </a:rPr>
              <a:t>172.17.195.150</a:t>
            </a:r>
          </a:p>
        </p:txBody>
      </p:sp>
      <p:sp>
        <p:nvSpPr>
          <p:cNvPr id="61" name="TextBox 60"/>
          <p:cNvSpPr txBox="1"/>
          <p:nvPr/>
        </p:nvSpPr>
        <p:spPr>
          <a:xfrm>
            <a:off x="4984050" y="3744670"/>
            <a:ext cx="1742418" cy="276999"/>
          </a:xfrm>
          <a:prstGeom prst="rect">
            <a:avLst/>
          </a:prstGeom>
        </p:spPr>
        <p:txBody>
          <a:bodyPr wrap="square" rtlCol="0" anchor="ctr">
            <a:spAutoFit/>
          </a:bodyPr>
          <a:lstStyle/>
          <a:p>
            <a:pPr algn="ctr"/>
            <a:r>
              <a:rPr lang="en-US" sz="1200" b="1" kern="0" dirty="0" smtClean="0">
                <a:solidFill>
                  <a:srgbClr val="FF0000"/>
                </a:solidFill>
              </a:rPr>
              <a:t>172.17.195.201</a:t>
            </a:r>
          </a:p>
        </p:txBody>
      </p:sp>
      <p:sp>
        <p:nvSpPr>
          <p:cNvPr id="62" name="TextBox 61"/>
          <p:cNvSpPr txBox="1"/>
          <p:nvPr/>
        </p:nvSpPr>
        <p:spPr>
          <a:xfrm>
            <a:off x="7648717" y="3742350"/>
            <a:ext cx="1742418" cy="276999"/>
          </a:xfrm>
          <a:prstGeom prst="rect">
            <a:avLst/>
          </a:prstGeom>
        </p:spPr>
        <p:txBody>
          <a:bodyPr wrap="square" rtlCol="0" anchor="ctr">
            <a:spAutoFit/>
          </a:bodyPr>
          <a:lstStyle/>
          <a:p>
            <a:pPr algn="ctr"/>
            <a:r>
              <a:rPr lang="en-US" sz="1200" b="1" kern="0" dirty="0" smtClean="0">
                <a:solidFill>
                  <a:srgbClr val="FF0000"/>
                </a:solidFill>
              </a:rPr>
              <a:t>172.17.195.202</a:t>
            </a:r>
          </a:p>
        </p:txBody>
      </p:sp>
      <p:sp>
        <p:nvSpPr>
          <p:cNvPr id="63" name="TextBox 62"/>
          <p:cNvSpPr txBox="1"/>
          <p:nvPr/>
        </p:nvSpPr>
        <p:spPr>
          <a:xfrm>
            <a:off x="6526768" y="4463885"/>
            <a:ext cx="1742418" cy="276999"/>
          </a:xfrm>
          <a:prstGeom prst="rect">
            <a:avLst/>
          </a:prstGeom>
        </p:spPr>
        <p:txBody>
          <a:bodyPr wrap="square" rtlCol="0" anchor="ctr">
            <a:spAutoFit/>
          </a:bodyPr>
          <a:lstStyle/>
          <a:p>
            <a:pPr algn="ctr"/>
            <a:r>
              <a:rPr lang="en-US" sz="1200" b="1" kern="0" dirty="0" smtClean="0">
                <a:solidFill>
                  <a:srgbClr val="FF0000"/>
                </a:solidFill>
              </a:rPr>
              <a:t>172.17.195.203</a:t>
            </a:r>
          </a:p>
        </p:txBody>
      </p:sp>
      <p:pic>
        <p:nvPicPr>
          <p:cNvPr id="64" name="Picture 63"/>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7864977" y="4006735"/>
            <a:ext cx="695466" cy="760852"/>
          </a:xfrm>
          <a:prstGeom prst="rect">
            <a:avLst/>
          </a:prstGeom>
        </p:spPr>
      </p:pic>
      <p:pic>
        <p:nvPicPr>
          <p:cNvPr id="65" name="Picture 64"/>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5604692" y="2717722"/>
            <a:ext cx="695466" cy="760852"/>
          </a:xfrm>
          <a:prstGeom prst="rect">
            <a:avLst/>
          </a:prstGeom>
        </p:spPr>
      </p:pic>
      <p:pic>
        <p:nvPicPr>
          <p:cNvPr id="66" name="Picture 65"/>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8438959" y="3002499"/>
            <a:ext cx="695466" cy="760852"/>
          </a:xfrm>
          <a:prstGeom prst="rect">
            <a:avLst/>
          </a:prstGeom>
        </p:spPr>
      </p:pic>
      <p:sp>
        <p:nvSpPr>
          <p:cNvPr id="67" name="Down Arrow 66"/>
          <p:cNvSpPr/>
          <p:nvPr/>
        </p:nvSpPr>
        <p:spPr>
          <a:xfrm>
            <a:off x="3741485" y="3116522"/>
            <a:ext cx="380726" cy="468941"/>
          </a:xfrm>
          <a:prstGeom prst="downArrow">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969274012"/>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947" y="1180383"/>
            <a:ext cx="6331161" cy="2056285"/>
          </a:xfrm>
          <a:prstGeom prst="rect">
            <a:avLst/>
          </a:prstGeom>
        </p:spPr>
        <p:txBody>
          <a:bodyPr/>
          <a:lstStyle/>
          <a:p>
            <a:r>
              <a:rPr lang="en-US" dirty="0" smtClean="0"/>
              <a:t>End Units Configuration:</a:t>
            </a:r>
            <a:r>
              <a:rPr lang="en-US" sz="1400" dirty="0"/>
              <a:t/>
            </a:r>
            <a:br>
              <a:rPr lang="en-US" sz="1400" dirty="0"/>
            </a:br>
            <a:r>
              <a:rPr lang="en-US" dirty="0" smtClean="0"/>
              <a:t/>
            </a:r>
            <a:br>
              <a:rPr lang="en-US" dirty="0" smtClean="0"/>
            </a:br>
            <a:r>
              <a:rPr lang="en-US" sz="3200" dirty="0" smtClean="0"/>
              <a:t>MiNID Configuration </a:t>
            </a:r>
            <a:endParaRPr lang="en-US" dirty="0"/>
          </a:p>
        </p:txBody>
      </p:sp>
      <p:sp>
        <p:nvSpPr>
          <p:cNvPr id="3" name="Freeform 5"/>
          <p:cNvSpPr>
            <a:spLocks/>
          </p:cNvSpPr>
          <p:nvPr/>
        </p:nvSpPr>
        <p:spPr bwMode="auto">
          <a:xfrm>
            <a:off x="4470573" y="3327892"/>
            <a:ext cx="4308475" cy="3248025"/>
          </a:xfrm>
          <a:custGeom>
            <a:avLst/>
            <a:gdLst/>
            <a:ahLst/>
            <a:cxnLst>
              <a:cxn ang="0">
                <a:pos x="0" y="1556"/>
              </a:cxn>
              <a:cxn ang="0">
                <a:pos x="4" y="1604"/>
              </a:cxn>
              <a:cxn ang="0">
                <a:pos x="18" y="1650"/>
              </a:cxn>
              <a:cxn ang="0">
                <a:pos x="40" y="1694"/>
              </a:cxn>
              <a:cxn ang="0">
                <a:pos x="70" y="1732"/>
              </a:cxn>
              <a:cxn ang="0">
                <a:pos x="104" y="1766"/>
              </a:cxn>
              <a:cxn ang="0">
                <a:pos x="146" y="1792"/>
              </a:cxn>
              <a:cxn ang="0">
                <a:pos x="190" y="1810"/>
              </a:cxn>
              <a:cxn ang="0">
                <a:pos x="238" y="1820"/>
              </a:cxn>
              <a:cxn ang="0">
                <a:pos x="2474" y="2044"/>
              </a:cxn>
              <a:cxn ang="0">
                <a:pos x="2522" y="2044"/>
              </a:cxn>
              <a:cxn ang="0">
                <a:pos x="2568" y="2034"/>
              </a:cxn>
              <a:cxn ang="0">
                <a:pos x="2608" y="2016"/>
              </a:cxn>
              <a:cxn ang="0">
                <a:pos x="2644" y="1992"/>
              </a:cxn>
              <a:cxn ang="0">
                <a:pos x="2672" y="1958"/>
              </a:cxn>
              <a:cxn ang="0">
                <a:pos x="2694" y="1920"/>
              </a:cxn>
              <a:cxn ang="0">
                <a:pos x="2708" y="1876"/>
              </a:cxn>
              <a:cxn ang="0">
                <a:pos x="2714" y="1828"/>
              </a:cxn>
              <a:cxn ang="0">
                <a:pos x="2714" y="240"/>
              </a:cxn>
              <a:cxn ang="0">
                <a:pos x="2708" y="192"/>
              </a:cxn>
              <a:cxn ang="0">
                <a:pos x="2694" y="148"/>
              </a:cxn>
              <a:cxn ang="0">
                <a:pos x="2672" y="106"/>
              </a:cxn>
              <a:cxn ang="0">
                <a:pos x="2642" y="72"/>
              </a:cxn>
              <a:cxn ang="0">
                <a:pos x="2608" y="42"/>
              </a:cxn>
              <a:cxn ang="0">
                <a:pos x="2566" y="20"/>
              </a:cxn>
              <a:cxn ang="0">
                <a:pos x="2522" y="6"/>
              </a:cxn>
              <a:cxn ang="0">
                <a:pos x="2474" y="0"/>
              </a:cxn>
              <a:cxn ang="0">
                <a:pos x="238" y="0"/>
              </a:cxn>
              <a:cxn ang="0">
                <a:pos x="190" y="6"/>
              </a:cxn>
              <a:cxn ang="0">
                <a:pos x="146" y="20"/>
              </a:cxn>
              <a:cxn ang="0">
                <a:pos x="106" y="42"/>
              </a:cxn>
              <a:cxn ang="0">
                <a:pos x="70" y="72"/>
              </a:cxn>
              <a:cxn ang="0">
                <a:pos x="40" y="106"/>
              </a:cxn>
              <a:cxn ang="0">
                <a:pos x="18" y="148"/>
              </a:cxn>
              <a:cxn ang="0">
                <a:pos x="4" y="192"/>
              </a:cxn>
              <a:cxn ang="0">
                <a:pos x="0" y="240"/>
              </a:cxn>
            </a:cxnLst>
            <a:rect l="0" t="0" r="r" b="b"/>
            <a:pathLst>
              <a:path w="2714" h="2046">
                <a:moveTo>
                  <a:pt x="0" y="1556"/>
                </a:moveTo>
                <a:lnTo>
                  <a:pt x="0" y="1556"/>
                </a:lnTo>
                <a:lnTo>
                  <a:pt x="0" y="1580"/>
                </a:lnTo>
                <a:lnTo>
                  <a:pt x="4" y="1604"/>
                </a:lnTo>
                <a:lnTo>
                  <a:pt x="10" y="1628"/>
                </a:lnTo>
                <a:lnTo>
                  <a:pt x="18" y="1650"/>
                </a:lnTo>
                <a:lnTo>
                  <a:pt x="28" y="1672"/>
                </a:lnTo>
                <a:lnTo>
                  <a:pt x="40" y="1694"/>
                </a:lnTo>
                <a:lnTo>
                  <a:pt x="54" y="1714"/>
                </a:lnTo>
                <a:lnTo>
                  <a:pt x="70" y="1732"/>
                </a:lnTo>
                <a:lnTo>
                  <a:pt x="86" y="1750"/>
                </a:lnTo>
                <a:lnTo>
                  <a:pt x="104" y="1766"/>
                </a:lnTo>
                <a:lnTo>
                  <a:pt x="124" y="1780"/>
                </a:lnTo>
                <a:lnTo>
                  <a:pt x="146" y="1792"/>
                </a:lnTo>
                <a:lnTo>
                  <a:pt x="166" y="1802"/>
                </a:lnTo>
                <a:lnTo>
                  <a:pt x="190" y="1810"/>
                </a:lnTo>
                <a:lnTo>
                  <a:pt x="214" y="1816"/>
                </a:lnTo>
                <a:lnTo>
                  <a:pt x="238" y="1820"/>
                </a:lnTo>
                <a:lnTo>
                  <a:pt x="2474" y="2044"/>
                </a:lnTo>
                <a:lnTo>
                  <a:pt x="2474" y="2044"/>
                </a:lnTo>
                <a:lnTo>
                  <a:pt x="2500" y="2046"/>
                </a:lnTo>
                <a:lnTo>
                  <a:pt x="2522" y="2044"/>
                </a:lnTo>
                <a:lnTo>
                  <a:pt x="2546" y="2040"/>
                </a:lnTo>
                <a:lnTo>
                  <a:pt x="2568" y="2034"/>
                </a:lnTo>
                <a:lnTo>
                  <a:pt x="2588" y="2026"/>
                </a:lnTo>
                <a:lnTo>
                  <a:pt x="2608" y="2016"/>
                </a:lnTo>
                <a:lnTo>
                  <a:pt x="2626" y="2004"/>
                </a:lnTo>
                <a:lnTo>
                  <a:pt x="2644" y="1992"/>
                </a:lnTo>
                <a:lnTo>
                  <a:pt x="2658" y="1976"/>
                </a:lnTo>
                <a:lnTo>
                  <a:pt x="2672" y="1958"/>
                </a:lnTo>
                <a:lnTo>
                  <a:pt x="2684" y="1940"/>
                </a:lnTo>
                <a:lnTo>
                  <a:pt x="2694" y="1920"/>
                </a:lnTo>
                <a:lnTo>
                  <a:pt x="2702" y="1898"/>
                </a:lnTo>
                <a:lnTo>
                  <a:pt x="2708" y="1876"/>
                </a:lnTo>
                <a:lnTo>
                  <a:pt x="2712" y="1854"/>
                </a:lnTo>
                <a:lnTo>
                  <a:pt x="2714" y="1828"/>
                </a:lnTo>
                <a:lnTo>
                  <a:pt x="2714" y="240"/>
                </a:lnTo>
                <a:lnTo>
                  <a:pt x="2714" y="240"/>
                </a:lnTo>
                <a:lnTo>
                  <a:pt x="2712" y="216"/>
                </a:lnTo>
                <a:lnTo>
                  <a:pt x="2708" y="192"/>
                </a:lnTo>
                <a:lnTo>
                  <a:pt x="2702" y="170"/>
                </a:lnTo>
                <a:lnTo>
                  <a:pt x="2694" y="148"/>
                </a:lnTo>
                <a:lnTo>
                  <a:pt x="2684" y="126"/>
                </a:lnTo>
                <a:lnTo>
                  <a:pt x="2672" y="106"/>
                </a:lnTo>
                <a:lnTo>
                  <a:pt x="2658" y="88"/>
                </a:lnTo>
                <a:lnTo>
                  <a:pt x="2642" y="72"/>
                </a:lnTo>
                <a:lnTo>
                  <a:pt x="2626" y="56"/>
                </a:lnTo>
                <a:lnTo>
                  <a:pt x="2608" y="42"/>
                </a:lnTo>
                <a:lnTo>
                  <a:pt x="2588" y="30"/>
                </a:lnTo>
                <a:lnTo>
                  <a:pt x="2566" y="20"/>
                </a:lnTo>
                <a:lnTo>
                  <a:pt x="2544" y="12"/>
                </a:lnTo>
                <a:lnTo>
                  <a:pt x="2522" y="6"/>
                </a:lnTo>
                <a:lnTo>
                  <a:pt x="2498" y="2"/>
                </a:lnTo>
                <a:lnTo>
                  <a:pt x="2474" y="0"/>
                </a:lnTo>
                <a:lnTo>
                  <a:pt x="238" y="0"/>
                </a:lnTo>
                <a:lnTo>
                  <a:pt x="238" y="0"/>
                </a:lnTo>
                <a:lnTo>
                  <a:pt x="214" y="2"/>
                </a:lnTo>
                <a:lnTo>
                  <a:pt x="190" y="6"/>
                </a:lnTo>
                <a:lnTo>
                  <a:pt x="168" y="12"/>
                </a:lnTo>
                <a:lnTo>
                  <a:pt x="146" y="20"/>
                </a:lnTo>
                <a:lnTo>
                  <a:pt x="124" y="30"/>
                </a:lnTo>
                <a:lnTo>
                  <a:pt x="106" y="42"/>
                </a:lnTo>
                <a:lnTo>
                  <a:pt x="86" y="56"/>
                </a:lnTo>
                <a:lnTo>
                  <a:pt x="70" y="72"/>
                </a:lnTo>
                <a:lnTo>
                  <a:pt x="54" y="88"/>
                </a:lnTo>
                <a:lnTo>
                  <a:pt x="40" y="106"/>
                </a:lnTo>
                <a:lnTo>
                  <a:pt x="28" y="126"/>
                </a:lnTo>
                <a:lnTo>
                  <a:pt x="18" y="148"/>
                </a:lnTo>
                <a:lnTo>
                  <a:pt x="10" y="170"/>
                </a:lnTo>
                <a:lnTo>
                  <a:pt x="4" y="192"/>
                </a:lnTo>
                <a:lnTo>
                  <a:pt x="0" y="216"/>
                </a:lnTo>
                <a:lnTo>
                  <a:pt x="0" y="240"/>
                </a:lnTo>
                <a:lnTo>
                  <a:pt x="0" y="1556"/>
                </a:lnTo>
                <a:close/>
              </a:path>
            </a:pathLst>
          </a:custGeom>
          <a:blipFill>
            <a:blip r:embed="rId2" cstate="print"/>
            <a:stretch>
              <a:fillRect/>
            </a:stretch>
          </a:blipFill>
          <a:ln w="9525">
            <a:noFill/>
            <a:round/>
            <a:headEnd/>
            <a:tailEnd/>
          </a:ln>
          <a:effectLst>
            <a:outerShdw blurRad="228600" dist="152400" dir="4200000" algn="tl" rotWithShape="0">
              <a:prstClr val="black">
                <a:alpha val="50000"/>
              </a:prstClr>
            </a:outerShdw>
          </a:effectLst>
        </p:spPr>
        <p:txBody>
          <a:bodyPr vert="horz" wrap="square" lIns="91440" tIns="45720" rIns="91440" bIns="45720" numCol="1" anchor="t" anchorCtr="0" compatLnSpc="1">
            <a:prstTxWarp prst="textNoShape">
              <a:avLst/>
            </a:prstTxWarp>
          </a:bodyPr>
          <a:lstStyle/>
          <a:p>
            <a:pPr marL="0" algn="l" defTabSz="914400" rtl="0" eaLnBrk="1" latinLnBrk="0" hangingPunct="1"/>
            <a:endParaRPr lang="en-US" sz="1800" kern="1200">
              <a:solidFill>
                <a:schemeClr val="tx1"/>
              </a:solidFill>
              <a:latin typeface="+mn-lt"/>
              <a:ea typeface="+mn-ea"/>
              <a:cs typeface="+mn-cs"/>
            </a:endParaRPr>
          </a:p>
        </p:txBody>
      </p:sp>
    </p:spTree>
    <p:extLst>
      <p:ext uri="{BB962C8B-B14F-4D97-AF65-F5344CB8AC3E}">
        <p14:creationId xmlns:p14="http://schemas.microsoft.com/office/powerpoint/2010/main" xmlns="" val="2180426629"/>
      </p:ext>
    </p:extLst>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238897" y="4158050"/>
            <a:ext cx="4316627" cy="2561967"/>
          </a:xfrm>
          <a:prstGeom prst="rect">
            <a:avLst/>
          </a:prstGeom>
          <a:solidFill>
            <a:schemeClr val="bg2">
              <a:lumMod val="20000"/>
              <a:lumOff val="8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238897" y="1301578"/>
            <a:ext cx="8781535" cy="2708447"/>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Configuration Steps </a:t>
            </a:r>
            <a:endParaRPr lang="en-US" dirty="0"/>
          </a:p>
        </p:txBody>
      </p:sp>
      <p:sp>
        <p:nvSpPr>
          <p:cNvPr id="3" name="Text Placeholder 2"/>
          <p:cNvSpPr>
            <a:spLocks noGrp="1"/>
          </p:cNvSpPr>
          <p:nvPr>
            <p:ph type="body" sz="quarter" idx="10"/>
          </p:nvPr>
        </p:nvSpPr>
        <p:spPr/>
        <p:txBody>
          <a:bodyPr/>
          <a:lstStyle/>
          <a:p>
            <a:r>
              <a:rPr lang="en-US" dirty="0"/>
              <a:t>Preliminary configuration in the </a:t>
            </a:r>
            <a:r>
              <a:rPr lang="en-US" dirty="0" smtClean="0"/>
              <a:t>remote device:</a:t>
            </a:r>
          </a:p>
          <a:p>
            <a:pPr lvl="1"/>
            <a:r>
              <a:rPr lang="en-US" dirty="0" smtClean="0"/>
              <a:t>Setting the MNG flows so we can reach the MiNID via </a:t>
            </a:r>
            <a:r>
              <a:rPr lang="en-US" dirty="0" err="1" smtClean="0"/>
              <a:t>inband</a:t>
            </a:r>
            <a:r>
              <a:rPr lang="en-US" dirty="0" smtClean="0"/>
              <a:t> MNG VLAN</a:t>
            </a:r>
          </a:p>
          <a:p>
            <a:r>
              <a:rPr lang="en-US" dirty="0" smtClean="0"/>
              <a:t>Preliminary configuration in the MiNID:</a:t>
            </a:r>
          </a:p>
          <a:p>
            <a:pPr lvl="1"/>
            <a:r>
              <a:rPr lang="en-US" dirty="0" smtClean="0"/>
              <a:t>Setting the MiNID IP address</a:t>
            </a:r>
          </a:p>
          <a:p>
            <a:pPr lvl="1"/>
            <a:r>
              <a:rPr lang="en-US" dirty="0" smtClean="0"/>
              <a:t>Configuring manager IP (For SNMP Traps)</a:t>
            </a:r>
            <a:endParaRPr lang="en-US" dirty="0"/>
          </a:p>
          <a:p>
            <a:pPr lvl="1"/>
            <a:r>
              <a:rPr lang="en-US" dirty="0" smtClean="0"/>
              <a:t>Classification validation (For Service creation from the SM)</a:t>
            </a:r>
            <a:br>
              <a:rPr lang="en-US" dirty="0" smtClean="0"/>
            </a:br>
            <a:endParaRPr lang="en-US" dirty="0" smtClean="0"/>
          </a:p>
          <a:p>
            <a:endParaRPr lang="en-US" dirty="0" smtClean="0"/>
          </a:p>
          <a:p>
            <a:r>
              <a:rPr lang="en-US" dirty="0" err="1" smtClean="0"/>
              <a:t>RADView</a:t>
            </a:r>
            <a:r>
              <a:rPr lang="en-US" dirty="0" smtClean="0"/>
              <a:t> Configuration</a:t>
            </a:r>
          </a:p>
          <a:p>
            <a:pPr lvl="1"/>
            <a:r>
              <a:rPr lang="en-US" dirty="0" smtClean="0"/>
              <a:t>Add the MiNID</a:t>
            </a:r>
          </a:p>
          <a:p>
            <a:pPr lvl="1"/>
            <a:r>
              <a:rPr lang="en-US" dirty="0" smtClean="0"/>
              <a:t>Create link</a:t>
            </a:r>
          </a:p>
          <a:p>
            <a:pPr lvl="1"/>
            <a:r>
              <a:rPr lang="en-US" dirty="0" smtClean="0"/>
              <a:t>Create service</a:t>
            </a:r>
          </a:p>
          <a:p>
            <a:r>
              <a:rPr lang="en-US" dirty="0" smtClean="0"/>
              <a:t>PM View</a:t>
            </a:r>
            <a:endParaRPr lang="en-US" dirty="0"/>
          </a:p>
        </p:txBody>
      </p:sp>
      <p:pic>
        <p:nvPicPr>
          <p:cNvPr id="4" name="Picture 3"/>
          <p:cNvPicPr>
            <a:picLocks noChangeAspect="1"/>
          </p:cNvPicPr>
          <p:nvPr/>
        </p:nvPicPr>
        <p:blipFill>
          <a:blip r:embed="rId3" cstate="print"/>
          <a:stretch>
            <a:fillRect/>
          </a:stretch>
        </p:blipFill>
        <p:spPr>
          <a:xfrm>
            <a:off x="4705350" y="4367472"/>
            <a:ext cx="4438650" cy="2143125"/>
          </a:xfrm>
          <a:prstGeom prst="rect">
            <a:avLst/>
          </a:prstGeom>
        </p:spPr>
      </p:pic>
      <p:sp>
        <p:nvSpPr>
          <p:cNvPr id="30" name="TextBox 29"/>
          <p:cNvSpPr txBox="1"/>
          <p:nvPr/>
        </p:nvSpPr>
        <p:spPr>
          <a:xfrm>
            <a:off x="7092013" y="3773129"/>
            <a:ext cx="2026186" cy="261610"/>
          </a:xfrm>
          <a:prstGeom prst="rect">
            <a:avLst/>
          </a:prstGeom>
        </p:spPr>
        <p:txBody>
          <a:bodyPr wrap="square" rtlCol="0" anchor="ctr">
            <a:spAutoFit/>
          </a:bodyPr>
          <a:lstStyle/>
          <a:p>
            <a:pPr algn="ctr"/>
            <a:r>
              <a:rPr lang="en-US" sz="1100" b="1" kern="0" dirty="0" smtClean="0"/>
              <a:t>Explained in this presentation</a:t>
            </a:r>
          </a:p>
        </p:txBody>
      </p:sp>
      <p:sp>
        <p:nvSpPr>
          <p:cNvPr id="31" name="TextBox 30"/>
          <p:cNvSpPr txBox="1"/>
          <p:nvPr/>
        </p:nvSpPr>
        <p:spPr>
          <a:xfrm>
            <a:off x="272366" y="6329899"/>
            <a:ext cx="4249688" cy="430887"/>
          </a:xfrm>
          <a:prstGeom prst="rect">
            <a:avLst/>
          </a:prstGeom>
        </p:spPr>
        <p:txBody>
          <a:bodyPr wrap="square" rtlCol="0" anchor="ctr">
            <a:spAutoFit/>
          </a:bodyPr>
          <a:lstStyle/>
          <a:p>
            <a:pPr algn="ctr"/>
            <a:r>
              <a:rPr lang="en-US" sz="1100" b="1" kern="0" dirty="0" smtClean="0"/>
              <a:t>Not explained in this presentation. Service configuration is done from RV GUI and is part of the SM presentation</a:t>
            </a:r>
          </a:p>
        </p:txBody>
      </p:sp>
    </p:spTree>
    <p:extLst>
      <p:ext uri="{BB962C8B-B14F-4D97-AF65-F5344CB8AC3E}">
        <p14:creationId xmlns:p14="http://schemas.microsoft.com/office/powerpoint/2010/main" xmlns="" val="1826260892"/>
      </p:ext>
    </p:extLst>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Preliminary </a:t>
            </a:r>
            <a:r>
              <a:rPr lang="en-US" dirty="0"/>
              <a:t>configuration in the remote device</a:t>
            </a:r>
          </a:p>
        </p:txBody>
      </p:sp>
      <p:pic>
        <p:nvPicPr>
          <p:cNvPr id="6" name="Picture 5"/>
          <p:cNvPicPr>
            <a:picLocks noChangeAspect="1"/>
          </p:cNvPicPr>
          <p:nvPr/>
        </p:nvPicPr>
        <p:blipFill>
          <a:blip r:embed="rId2" cstate="print"/>
          <a:stretch>
            <a:fillRect/>
          </a:stretch>
        </p:blipFill>
        <p:spPr>
          <a:xfrm>
            <a:off x="4705350" y="4367470"/>
            <a:ext cx="4438650" cy="2143125"/>
          </a:xfrm>
          <a:prstGeom prst="rect">
            <a:avLst/>
          </a:prstGeom>
        </p:spPr>
      </p:pic>
      <p:sp>
        <p:nvSpPr>
          <p:cNvPr id="7" name="Rectangle 6"/>
          <p:cNvSpPr/>
          <p:nvPr/>
        </p:nvSpPr>
        <p:spPr>
          <a:xfrm>
            <a:off x="88013" y="1182406"/>
            <a:ext cx="2786992" cy="4662815"/>
          </a:xfrm>
          <a:prstGeom prst="rect">
            <a:avLst/>
          </a:prstGeom>
          <a:solidFill>
            <a:schemeClr val="bg1">
              <a:lumMod val="85000"/>
            </a:schemeClr>
          </a:solidFill>
        </p:spPr>
        <p:txBody>
          <a:bodyPr wrap="square">
            <a:spAutoFit/>
          </a:bodyPr>
          <a:lstStyle/>
          <a:p>
            <a:r>
              <a:rPr lang="en-US" sz="1100" dirty="0"/>
              <a:t>#********ETX-5300*********</a:t>
            </a:r>
            <a:endParaRPr lang="he-IL" sz="1100" dirty="0"/>
          </a:p>
          <a:p>
            <a:r>
              <a:rPr lang="en-US" sz="1100" dirty="0" smtClean="0"/>
              <a:t>#* </a:t>
            </a:r>
            <a:r>
              <a:rPr lang="en-US" sz="1100" dirty="0"/>
              <a:t>MNG for device connected to port </a:t>
            </a:r>
            <a:r>
              <a:rPr lang="en-US" sz="1100" dirty="0" smtClean="0"/>
              <a:t>1/4**</a:t>
            </a:r>
          </a:p>
          <a:p>
            <a:r>
              <a:rPr lang="en-US" sz="1100" dirty="0" smtClean="0"/>
              <a:t>#****** </a:t>
            </a:r>
            <a:r>
              <a:rPr lang="en-US" sz="1100" dirty="0"/>
              <a:t>Bridge and SVI </a:t>
            </a:r>
            <a:r>
              <a:rPr lang="en-US" sz="1100" dirty="0" smtClean="0"/>
              <a:t>************</a:t>
            </a:r>
            <a:endParaRPr lang="en-US" sz="1100" dirty="0"/>
          </a:p>
          <a:p>
            <a:r>
              <a:rPr lang="en-US" sz="1100" dirty="0"/>
              <a:t>configure</a:t>
            </a:r>
          </a:p>
          <a:p>
            <a:r>
              <a:rPr lang="en-US" sz="1100" dirty="0"/>
              <a:t>port	</a:t>
            </a:r>
          </a:p>
          <a:p>
            <a:r>
              <a:rPr lang="en-US" sz="1100" dirty="0" err="1"/>
              <a:t>svi</a:t>
            </a:r>
            <a:r>
              <a:rPr lang="en-US" sz="1100" dirty="0"/>
              <a:t> 7 bridge </a:t>
            </a:r>
          </a:p>
          <a:p>
            <a:r>
              <a:rPr lang="en-US" sz="1100" dirty="0"/>
              <a:t>exit</a:t>
            </a:r>
          </a:p>
          <a:p>
            <a:r>
              <a:rPr lang="en-US" sz="1100" dirty="0"/>
              <a:t>exit </a:t>
            </a:r>
            <a:r>
              <a:rPr lang="en-US" sz="1100" dirty="0" smtClean="0"/>
              <a:t>all</a:t>
            </a:r>
            <a:endParaRPr lang="en-US" sz="1100" dirty="0"/>
          </a:p>
          <a:p>
            <a:r>
              <a:rPr lang="en-US" sz="1100" dirty="0"/>
              <a:t>#***************************</a:t>
            </a:r>
          </a:p>
          <a:p>
            <a:r>
              <a:rPr lang="en-US" sz="1100" dirty="0"/>
              <a:t>configure</a:t>
            </a:r>
          </a:p>
          <a:p>
            <a:r>
              <a:rPr lang="en-US" sz="1100" dirty="0"/>
              <a:t>#Bridge Configuration</a:t>
            </a:r>
          </a:p>
          <a:p>
            <a:r>
              <a:rPr lang="en-US" sz="1100" dirty="0"/>
              <a:t>bridge 1 </a:t>
            </a:r>
          </a:p>
          <a:p>
            <a:r>
              <a:rPr lang="en-US" sz="1100" dirty="0"/>
              <a:t>#Bridge Port Configuration</a:t>
            </a:r>
          </a:p>
          <a:p>
            <a:r>
              <a:rPr lang="en-US" sz="1100" dirty="0"/>
              <a:t>port 7 </a:t>
            </a:r>
          </a:p>
          <a:p>
            <a:r>
              <a:rPr lang="en-US" sz="1100" dirty="0"/>
              <a:t>bind </a:t>
            </a:r>
            <a:r>
              <a:rPr lang="en-US" sz="1100" dirty="0" err="1"/>
              <a:t>svi</a:t>
            </a:r>
            <a:r>
              <a:rPr lang="en-US" sz="1100" dirty="0"/>
              <a:t> 7 </a:t>
            </a:r>
          </a:p>
          <a:p>
            <a:r>
              <a:rPr lang="en-US" sz="1100" dirty="0"/>
              <a:t>no shutdown </a:t>
            </a:r>
          </a:p>
          <a:p>
            <a:r>
              <a:rPr lang="en-US" sz="1100" dirty="0"/>
              <a:t>exit</a:t>
            </a:r>
          </a:p>
          <a:p>
            <a:r>
              <a:rPr lang="en-US" sz="1100" dirty="0"/>
              <a:t>#VLAN Configuration</a:t>
            </a:r>
          </a:p>
          <a:p>
            <a:r>
              <a:rPr lang="en-US" sz="1100" dirty="0" err="1"/>
              <a:t>vlan</a:t>
            </a:r>
            <a:r>
              <a:rPr lang="en-US" sz="1100" dirty="0"/>
              <a:t> 4094 </a:t>
            </a:r>
          </a:p>
          <a:p>
            <a:r>
              <a:rPr lang="en-US" sz="1100" dirty="0"/>
              <a:t>tagged-egress 7</a:t>
            </a:r>
          </a:p>
          <a:p>
            <a:r>
              <a:rPr lang="en-US" sz="1100" dirty="0"/>
              <a:t>maximum-mac-addresses 1024</a:t>
            </a:r>
          </a:p>
          <a:p>
            <a:r>
              <a:rPr lang="en-US" sz="1100" dirty="0"/>
              <a:t>exit</a:t>
            </a:r>
          </a:p>
          <a:p>
            <a:r>
              <a:rPr lang="en-US" sz="1100" dirty="0" err="1"/>
              <a:t>vlan</a:t>
            </a:r>
            <a:r>
              <a:rPr lang="en-US" sz="1100" dirty="0"/>
              <a:t> 999</a:t>
            </a:r>
          </a:p>
          <a:p>
            <a:r>
              <a:rPr lang="en-US" sz="1100" dirty="0"/>
              <a:t>tagged-egress 7</a:t>
            </a:r>
          </a:p>
          <a:p>
            <a:r>
              <a:rPr lang="en-US" sz="1100" dirty="0"/>
              <a:t>maximum-mac-addresses 1024</a:t>
            </a:r>
          </a:p>
          <a:p>
            <a:r>
              <a:rPr lang="en-US" sz="1100" dirty="0"/>
              <a:t>exit</a:t>
            </a:r>
          </a:p>
          <a:p>
            <a:r>
              <a:rPr lang="en-US" sz="1100" dirty="0"/>
              <a:t>exit </a:t>
            </a:r>
            <a:r>
              <a:rPr lang="en-US" sz="1100" dirty="0" smtClean="0"/>
              <a:t>all</a:t>
            </a:r>
            <a:endParaRPr lang="en-US" sz="1100" dirty="0"/>
          </a:p>
        </p:txBody>
      </p:sp>
      <p:sp>
        <p:nvSpPr>
          <p:cNvPr id="8" name="Rectangle 7"/>
          <p:cNvSpPr/>
          <p:nvPr/>
        </p:nvSpPr>
        <p:spPr>
          <a:xfrm>
            <a:off x="2943132" y="671691"/>
            <a:ext cx="2855627" cy="6186309"/>
          </a:xfrm>
          <a:prstGeom prst="rect">
            <a:avLst/>
          </a:prstGeom>
          <a:solidFill>
            <a:schemeClr val="bg1">
              <a:lumMod val="85000"/>
            </a:schemeClr>
          </a:solidFill>
        </p:spPr>
        <p:txBody>
          <a:bodyPr wrap="square">
            <a:spAutoFit/>
          </a:bodyPr>
          <a:lstStyle/>
          <a:p>
            <a:r>
              <a:rPr lang="en-US" sz="1100" dirty="0" smtClean="0"/>
              <a:t>#***************************</a:t>
            </a:r>
            <a:endParaRPr lang="en-US" sz="1100" dirty="0"/>
          </a:p>
          <a:p>
            <a:r>
              <a:rPr lang="en-US" sz="1100" dirty="0" smtClean="0"/>
              <a:t>#*** </a:t>
            </a:r>
            <a:r>
              <a:rPr lang="en-US" sz="1100" dirty="0"/>
              <a:t>MNG flow for Device V4094 ***************************</a:t>
            </a:r>
          </a:p>
          <a:p>
            <a:r>
              <a:rPr lang="en-US" sz="1100" dirty="0"/>
              <a:t>configure flows</a:t>
            </a:r>
          </a:p>
          <a:p>
            <a:r>
              <a:rPr lang="en-US" sz="1100" dirty="0"/>
              <a:t>flow "eth_1/4_to_sap_1_1_6" </a:t>
            </a:r>
          </a:p>
          <a:p>
            <a:r>
              <a:rPr lang="en-US" sz="1100" dirty="0"/>
              <a:t>classifier "mng_4094" </a:t>
            </a:r>
          </a:p>
          <a:p>
            <a:r>
              <a:rPr lang="en-US" sz="1100" dirty="0"/>
              <a:t>ingress-color green </a:t>
            </a:r>
          </a:p>
          <a:p>
            <a:r>
              <a:rPr lang="en-US" sz="1100" dirty="0"/>
              <a:t>cos-mapping fixed 0 </a:t>
            </a:r>
          </a:p>
          <a:p>
            <a:r>
              <a:rPr lang="en-US" sz="1100" dirty="0"/>
              <a:t>no </a:t>
            </a:r>
            <a:r>
              <a:rPr lang="en-US" sz="1100" dirty="0" err="1"/>
              <a:t>policer</a:t>
            </a:r>
            <a:r>
              <a:rPr lang="en-US" sz="1100" dirty="0"/>
              <a:t> </a:t>
            </a:r>
          </a:p>
          <a:p>
            <a:r>
              <a:rPr lang="en-US" sz="1100" dirty="0"/>
              <a:t>mark all </a:t>
            </a:r>
          </a:p>
          <a:p>
            <a:r>
              <a:rPr lang="en-US" sz="1100" dirty="0"/>
              <a:t>no marking-profile </a:t>
            </a:r>
          </a:p>
          <a:p>
            <a:r>
              <a:rPr lang="en-US" sz="1100" dirty="0"/>
              <a:t>no inner-marking-profile </a:t>
            </a:r>
          </a:p>
          <a:p>
            <a:r>
              <a:rPr lang="en-US" sz="1100" dirty="0"/>
              <a:t>exit</a:t>
            </a:r>
          </a:p>
          <a:p>
            <a:r>
              <a:rPr lang="en-US" sz="1100" dirty="0"/>
              <a:t>no </a:t>
            </a:r>
            <a:r>
              <a:rPr lang="en-US" sz="1100" dirty="0" err="1"/>
              <a:t>vlan</a:t>
            </a:r>
            <a:r>
              <a:rPr lang="en-US" sz="1100" dirty="0"/>
              <a:t>-tag </a:t>
            </a:r>
          </a:p>
          <a:p>
            <a:r>
              <a:rPr lang="en-US" sz="1100" dirty="0"/>
              <a:t>no l2cp </a:t>
            </a:r>
          </a:p>
          <a:p>
            <a:r>
              <a:rPr lang="en-US" sz="1100" dirty="0"/>
              <a:t>ingress-port </a:t>
            </a:r>
            <a:r>
              <a:rPr lang="en-US" sz="1100" dirty="0" err="1"/>
              <a:t>ethernet</a:t>
            </a:r>
            <a:r>
              <a:rPr lang="en-US" sz="1100" dirty="0"/>
              <a:t> 1/4 </a:t>
            </a:r>
          </a:p>
          <a:p>
            <a:r>
              <a:rPr lang="en-US" sz="1100" dirty="0"/>
              <a:t>egress-port sap 1/1/6 queue-map-profile "</a:t>
            </a:r>
            <a:r>
              <a:rPr lang="en-US" sz="1100" dirty="0" err="1"/>
              <a:t>QueueMapDefaultProfile</a:t>
            </a:r>
            <a:r>
              <a:rPr lang="en-US" sz="1100" dirty="0"/>
              <a:t>" block 0/1 </a:t>
            </a:r>
          </a:p>
          <a:p>
            <a:r>
              <a:rPr lang="en-US" sz="1100" dirty="0"/>
              <a:t>no shutdown </a:t>
            </a:r>
          </a:p>
          <a:p>
            <a:r>
              <a:rPr lang="en-US" sz="1100" dirty="0"/>
              <a:t>exit</a:t>
            </a:r>
          </a:p>
          <a:p>
            <a:r>
              <a:rPr lang="en-US" sz="1100" dirty="0"/>
              <a:t>#***************************</a:t>
            </a:r>
          </a:p>
          <a:p>
            <a:r>
              <a:rPr lang="en-US" sz="1100" dirty="0"/>
              <a:t>flow "sap_1_1_6_to_svi_7" </a:t>
            </a:r>
          </a:p>
          <a:p>
            <a:r>
              <a:rPr lang="en-US" sz="1100" dirty="0"/>
              <a:t>classifier "mng_4094" </a:t>
            </a:r>
          </a:p>
          <a:p>
            <a:r>
              <a:rPr lang="en-US" sz="1100" dirty="0"/>
              <a:t>ingress-color green </a:t>
            </a:r>
          </a:p>
          <a:p>
            <a:r>
              <a:rPr lang="en-US" sz="1100" dirty="0"/>
              <a:t>cos-mapping fixed 0 </a:t>
            </a:r>
          </a:p>
          <a:p>
            <a:r>
              <a:rPr lang="en-US" sz="1100" dirty="0"/>
              <a:t>no </a:t>
            </a:r>
            <a:r>
              <a:rPr lang="en-US" sz="1100" dirty="0" err="1"/>
              <a:t>policer</a:t>
            </a:r>
            <a:r>
              <a:rPr lang="en-US" sz="1100" dirty="0"/>
              <a:t> </a:t>
            </a:r>
          </a:p>
          <a:p>
            <a:r>
              <a:rPr lang="en-US" sz="1100" dirty="0"/>
              <a:t>mark all </a:t>
            </a:r>
          </a:p>
          <a:p>
            <a:r>
              <a:rPr lang="en-US" sz="1100" dirty="0"/>
              <a:t>no marking-profile </a:t>
            </a:r>
          </a:p>
          <a:p>
            <a:r>
              <a:rPr lang="en-US" sz="1100" dirty="0"/>
              <a:t>no inner-marking-profile </a:t>
            </a:r>
          </a:p>
          <a:p>
            <a:r>
              <a:rPr lang="en-US" sz="1100" dirty="0"/>
              <a:t>exit</a:t>
            </a:r>
          </a:p>
          <a:p>
            <a:r>
              <a:rPr lang="en-US" sz="1100" dirty="0"/>
              <a:t>no </a:t>
            </a:r>
            <a:r>
              <a:rPr lang="en-US" sz="1100" dirty="0" err="1"/>
              <a:t>vlan</a:t>
            </a:r>
            <a:r>
              <a:rPr lang="en-US" sz="1100" dirty="0"/>
              <a:t>-tag </a:t>
            </a:r>
          </a:p>
          <a:p>
            <a:r>
              <a:rPr lang="en-US" sz="1100" dirty="0"/>
              <a:t>no l2cp </a:t>
            </a:r>
          </a:p>
          <a:p>
            <a:r>
              <a:rPr lang="en-US" sz="1100" dirty="0"/>
              <a:t>ingress-port sap 1/1/6 </a:t>
            </a:r>
          </a:p>
          <a:p>
            <a:r>
              <a:rPr lang="en-US" sz="1100" dirty="0"/>
              <a:t>egress-port </a:t>
            </a:r>
            <a:r>
              <a:rPr lang="en-US" sz="1100" dirty="0" err="1"/>
              <a:t>svi</a:t>
            </a:r>
            <a:r>
              <a:rPr lang="en-US" sz="1100" dirty="0"/>
              <a:t> 7 </a:t>
            </a:r>
          </a:p>
          <a:p>
            <a:r>
              <a:rPr lang="en-US" sz="1100" dirty="0"/>
              <a:t>no shutdown </a:t>
            </a:r>
          </a:p>
          <a:p>
            <a:r>
              <a:rPr lang="en-US" sz="1100" dirty="0" smtClean="0"/>
              <a:t>exit</a:t>
            </a:r>
            <a:endParaRPr lang="en-US" sz="1100" dirty="0"/>
          </a:p>
        </p:txBody>
      </p:sp>
      <p:sp>
        <p:nvSpPr>
          <p:cNvPr id="9" name="Rectangle 8"/>
          <p:cNvSpPr/>
          <p:nvPr/>
        </p:nvSpPr>
        <p:spPr>
          <a:xfrm>
            <a:off x="5933612" y="984816"/>
            <a:ext cx="2855627" cy="3139321"/>
          </a:xfrm>
          <a:prstGeom prst="rect">
            <a:avLst/>
          </a:prstGeom>
          <a:solidFill>
            <a:schemeClr val="bg1">
              <a:lumMod val="85000"/>
            </a:schemeClr>
          </a:solidFill>
        </p:spPr>
        <p:txBody>
          <a:bodyPr wrap="square">
            <a:spAutoFit/>
          </a:bodyPr>
          <a:lstStyle/>
          <a:p>
            <a:r>
              <a:rPr lang="en-US" sz="1100" dirty="0" smtClean="0"/>
              <a:t>#***************************</a:t>
            </a:r>
            <a:endParaRPr lang="en-US" sz="1100" dirty="0"/>
          </a:p>
          <a:p>
            <a:r>
              <a:rPr lang="en-US" sz="1100" dirty="0"/>
              <a:t>flow "from_svi_7_to_eth_1/4_v4094" </a:t>
            </a:r>
          </a:p>
          <a:p>
            <a:r>
              <a:rPr lang="en-US" sz="1100" dirty="0"/>
              <a:t>classifier "mng_4094" </a:t>
            </a:r>
          </a:p>
          <a:p>
            <a:r>
              <a:rPr lang="en-US" sz="1100" dirty="0"/>
              <a:t>ingress-color green </a:t>
            </a:r>
          </a:p>
          <a:p>
            <a:r>
              <a:rPr lang="en-US" sz="1100" dirty="0"/>
              <a:t>cos-mapping fixed 0 </a:t>
            </a:r>
          </a:p>
          <a:p>
            <a:r>
              <a:rPr lang="en-US" sz="1100" dirty="0"/>
              <a:t>no </a:t>
            </a:r>
            <a:r>
              <a:rPr lang="en-US" sz="1100" dirty="0" err="1"/>
              <a:t>policer</a:t>
            </a:r>
            <a:r>
              <a:rPr lang="en-US" sz="1100" dirty="0"/>
              <a:t> </a:t>
            </a:r>
          </a:p>
          <a:p>
            <a:r>
              <a:rPr lang="en-US" sz="1100" dirty="0"/>
              <a:t>mark all </a:t>
            </a:r>
          </a:p>
          <a:p>
            <a:r>
              <a:rPr lang="en-US" sz="1100" dirty="0"/>
              <a:t>no marking-profile </a:t>
            </a:r>
          </a:p>
          <a:p>
            <a:r>
              <a:rPr lang="en-US" sz="1100" dirty="0"/>
              <a:t>no inner-marking-profile </a:t>
            </a:r>
          </a:p>
          <a:p>
            <a:r>
              <a:rPr lang="en-US" sz="1100" dirty="0"/>
              <a:t>exit</a:t>
            </a:r>
          </a:p>
          <a:p>
            <a:r>
              <a:rPr lang="en-US" sz="1100" dirty="0"/>
              <a:t>no </a:t>
            </a:r>
            <a:r>
              <a:rPr lang="en-US" sz="1100" dirty="0" err="1"/>
              <a:t>vlan</a:t>
            </a:r>
            <a:r>
              <a:rPr lang="en-US" sz="1100" dirty="0"/>
              <a:t>-tag </a:t>
            </a:r>
          </a:p>
          <a:p>
            <a:r>
              <a:rPr lang="en-US" sz="1100" dirty="0"/>
              <a:t>no l2cp </a:t>
            </a:r>
          </a:p>
          <a:p>
            <a:r>
              <a:rPr lang="en-US" sz="1100" dirty="0"/>
              <a:t>ingress-port </a:t>
            </a:r>
            <a:r>
              <a:rPr lang="en-US" sz="1100" dirty="0" err="1"/>
              <a:t>svi</a:t>
            </a:r>
            <a:r>
              <a:rPr lang="en-US" sz="1100" dirty="0"/>
              <a:t> 7 </a:t>
            </a:r>
          </a:p>
          <a:p>
            <a:r>
              <a:rPr lang="en-US" sz="1100" dirty="0"/>
              <a:t>egress-port </a:t>
            </a:r>
            <a:r>
              <a:rPr lang="en-US" sz="1100" dirty="0" err="1"/>
              <a:t>ethernet</a:t>
            </a:r>
            <a:r>
              <a:rPr lang="en-US" sz="1100" dirty="0"/>
              <a:t> 1/4 queue-map-profile "</a:t>
            </a:r>
            <a:r>
              <a:rPr lang="en-US" sz="1100" dirty="0" err="1"/>
              <a:t>QueueMapDefaultProfile</a:t>
            </a:r>
            <a:r>
              <a:rPr lang="en-US" sz="1100" dirty="0"/>
              <a:t>" block 0/1 </a:t>
            </a:r>
          </a:p>
          <a:p>
            <a:r>
              <a:rPr lang="en-US" sz="1100" dirty="0"/>
              <a:t>no shutdown </a:t>
            </a:r>
          </a:p>
          <a:p>
            <a:r>
              <a:rPr lang="en-US" sz="1100" dirty="0"/>
              <a:t>exit</a:t>
            </a:r>
          </a:p>
          <a:p>
            <a:r>
              <a:rPr lang="en-US" sz="1100" dirty="0"/>
              <a:t>exit all</a:t>
            </a:r>
          </a:p>
        </p:txBody>
      </p:sp>
      <p:sp>
        <p:nvSpPr>
          <p:cNvPr id="10" name="Oval 9"/>
          <p:cNvSpPr/>
          <p:nvPr/>
        </p:nvSpPr>
        <p:spPr>
          <a:xfrm>
            <a:off x="2477289" y="1562663"/>
            <a:ext cx="330990" cy="377097"/>
          </a:xfrm>
          <a:prstGeom prst="ellipse">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en-US" dirty="0"/>
          </a:p>
        </p:txBody>
      </p:sp>
      <p:sp>
        <p:nvSpPr>
          <p:cNvPr id="11" name="Oval 10"/>
          <p:cNvSpPr/>
          <p:nvPr/>
        </p:nvSpPr>
        <p:spPr>
          <a:xfrm>
            <a:off x="5369701" y="706514"/>
            <a:ext cx="330990" cy="377097"/>
          </a:xfrm>
          <a:prstGeom prst="ellipse">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a:t>
            </a:r>
            <a:endParaRPr lang="en-US" dirty="0"/>
          </a:p>
        </p:txBody>
      </p:sp>
      <p:sp>
        <p:nvSpPr>
          <p:cNvPr id="13" name="Oval 12"/>
          <p:cNvSpPr/>
          <p:nvPr/>
        </p:nvSpPr>
        <p:spPr>
          <a:xfrm>
            <a:off x="8380513" y="1073135"/>
            <a:ext cx="330990" cy="377097"/>
          </a:xfrm>
          <a:prstGeom prst="ellipse">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Tree>
    <p:extLst>
      <p:ext uri="{BB962C8B-B14F-4D97-AF65-F5344CB8AC3E}">
        <p14:creationId xmlns:p14="http://schemas.microsoft.com/office/powerpoint/2010/main" xmlns="" val="1107561874"/>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8013" y="1182406"/>
            <a:ext cx="5744376" cy="3647152"/>
          </a:xfrm>
          <a:prstGeom prst="rect">
            <a:avLst/>
          </a:prstGeom>
          <a:solidFill>
            <a:schemeClr val="bg1">
              <a:lumMod val="85000"/>
            </a:schemeClr>
          </a:solidFill>
        </p:spPr>
        <p:txBody>
          <a:bodyPr wrap="square">
            <a:spAutoFit/>
          </a:bodyPr>
          <a:lstStyle/>
          <a:p>
            <a:r>
              <a:rPr lang="en-US" sz="1100" dirty="0"/>
              <a:t>#********</a:t>
            </a:r>
            <a:r>
              <a:rPr lang="en-US" sz="1100" dirty="0" smtClean="0"/>
              <a:t>ETX-220A*********</a:t>
            </a:r>
            <a:endParaRPr lang="he-IL" sz="1100" dirty="0"/>
          </a:p>
          <a:p>
            <a:r>
              <a:rPr lang="en-US" sz="1100" dirty="0" smtClean="0"/>
              <a:t>#*********** </a:t>
            </a:r>
            <a:r>
              <a:rPr lang="en-US" sz="1100" dirty="0"/>
              <a:t>MNG for device connected to port 1/4 (MiNID)#***************************</a:t>
            </a:r>
          </a:p>
          <a:p>
            <a:endParaRPr lang="en-US" sz="1100" dirty="0" smtClean="0"/>
          </a:p>
          <a:p>
            <a:r>
              <a:rPr lang="en-US" sz="1100" dirty="0" smtClean="0"/>
              <a:t>configure</a:t>
            </a:r>
            <a:endParaRPr lang="en-US" sz="1100" dirty="0"/>
          </a:p>
          <a:p>
            <a:pPr lvl="1"/>
            <a:r>
              <a:rPr lang="en-US" sz="1100" dirty="0"/>
              <a:t>bridge 1 </a:t>
            </a:r>
          </a:p>
          <a:p>
            <a:r>
              <a:rPr lang="en-US" sz="1100" dirty="0"/>
              <a:t>#Bridge Port Configuration</a:t>
            </a:r>
          </a:p>
          <a:p>
            <a:pPr lvl="1"/>
            <a:r>
              <a:rPr lang="en-US" sz="1100" dirty="0"/>
              <a:t>port 7 </a:t>
            </a:r>
          </a:p>
          <a:p>
            <a:pPr lvl="2"/>
            <a:r>
              <a:rPr lang="en-US" sz="1100" dirty="0"/>
              <a:t>no shutdown </a:t>
            </a:r>
          </a:p>
          <a:p>
            <a:pPr lvl="1"/>
            <a:r>
              <a:rPr lang="en-US" sz="1100" dirty="0"/>
              <a:t>exit</a:t>
            </a:r>
          </a:p>
          <a:p>
            <a:r>
              <a:rPr lang="en-US" sz="1100" dirty="0"/>
              <a:t>exit all</a:t>
            </a:r>
          </a:p>
          <a:p>
            <a:endParaRPr lang="en-US" sz="1100" dirty="0" smtClean="0"/>
          </a:p>
          <a:p>
            <a:r>
              <a:rPr lang="en-US" sz="1100" dirty="0" smtClean="0"/>
              <a:t>#*************************** </a:t>
            </a:r>
            <a:r>
              <a:rPr lang="en-US" sz="1100" dirty="0"/>
              <a:t>MNG flow for Device V4094 ***************************</a:t>
            </a:r>
          </a:p>
          <a:p>
            <a:endParaRPr lang="en-US" sz="1100" dirty="0" smtClean="0"/>
          </a:p>
          <a:p>
            <a:r>
              <a:rPr lang="en-US" sz="1100" dirty="0" smtClean="0"/>
              <a:t>configure </a:t>
            </a:r>
            <a:r>
              <a:rPr lang="en-US" sz="1100" dirty="0"/>
              <a:t>flows flow MNG_In_1_4_v4094</a:t>
            </a:r>
          </a:p>
          <a:p>
            <a:pPr lvl="1"/>
            <a:r>
              <a:rPr lang="en-US" sz="1100" dirty="0"/>
              <a:t>classifier v4094</a:t>
            </a:r>
          </a:p>
          <a:p>
            <a:pPr lvl="1"/>
            <a:r>
              <a:rPr lang="en-US" sz="1100" dirty="0"/>
              <a:t>ingress-port </a:t>
            </a:r>
            <a:r>
              <a:rPr lang="en-US" sz="1100" dirty="0" err="1"/>
              <a:t>ethernet</a:t>
            </a:r>
            <a:r>
              <a:rPr lang="en-US" sz="1100" dirty="0"/>
              <a:t> 1/4</a:t>
            </a:r>
          </a:p>
          <a:p>
            <a:pPr lvl="1"/>
            <a:r>
              <a:rPr lang="en-US" sz="1100" dirty="0"/>
              <a:t>egress-port bridge-port 1 7</a:t>
            </a:r>
          </a:p>
          <a:p>
            <a:pPr lvl="1"/>
            <a:r>
              <a:rPr lang="en-US" sz="1100" dirty="0"/>
              <a:t>reverse-direction block 0/1 </a:t>
            </a:r>
          </a:p>
          <a:p>
            <a:pPr lvl="1"/>
            <a:r>
              <a:rPr lang="en-US" sz="1100" dirty="0"/>
              <a:t>no shutdown </a:t>
            </a:r>
          </a:p>
          <a:p>
            <a:r>
              <a:rPr lang="en-US" sz="1100" dirty="0"/>
              <a:t>exit all</a:t>
            </a:r>
          </a:p>
          <a:p>
            <a:endParaRPr lang="en-US" sz="1100" dirty="0"/>
          </a:p>
        </p:txBody>
      </p:sp>
      <p:sp>
        <p:nvSpPr>
          <p:cNvPr id="2" name="Title 1"/>
          <p:cNvSpPr>
            <a:spLocks noGrp="1"/>
          </p:cNvSpPr>
          <p:nvPr>
            <p:ph type="title"/>
          </p:nvPr>
        </p:nvSpPr>
        <p:spPr/>
        <p:txBody>
          <a:bodyPr/>
          <a:lstStyle/>
          <a:p>
            <a:r>
              <a:rPr lang="en-US" dirty="0"/>
              <a:t>Preliminary configuration in the remote device</a:t>
            </a:r>
          </a:p>
        </p:txBody>
      </p:sp>
      <p:pic>
        <p:nvPicPr>
          <p:cNvPr id="4" name="Picture 3"/>
          <p:cNvPicPr>
            <a:picLocks noChangeAspect="1"/>
          </p:cNvPicPr>
          <p:nvPr/>
        </p:nvPicPr>
        <p:blipFill>
          <a:blip r:embed="rId2" cstate="print"/>
          <a:stretch>
            <a:fillRect/>
          </a:stretch>
        </p:blipFill>
        <p:spPr>
          <a:xfrm>
            <a:off x="2863678" y="3955913"/>
            <a:ext cx="6206181" cy="2688804"/>
          </a:xfrm>
          <a:prstGeom prst="rect">
            <a:avLst/>
          </a:prstGeom>
        </p:spPr>
      </p:pic>
    </p:spTree>
    <p:extLst>
      <p:ext uri="{BB962C8B-B14F-4D97-AF65-F5344CB8AC3E}">
        <p14:creationId xmlns:p14="http://schemas.microsoft.com/office/powerpoint/2010/main" xmlns="" val="2203193705"/>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MiNID Preliminary</a:t>
            </a:r>
          </a:p>
        </p:txBody>
      </p:sp>
      <p:sp>
        <p:nvSpPr>
          <p:cNvPr id="3" name="Text Placeholder 2"/>
          <p:cNvSpPr>
            <a:spLocks noGrp="1"/>
          </p:cNvSpPr>
          <p:nvPr>
            <p:ph type="body" sz="quarter" idx="10"/>
          </p:nvPr>
        </p:nvSpPr>
        <p:spPr/>
        <p:txBody>
          <a:bodyPr/>
          <a:lstStyle/>
          <a:p>
            <a:r>
              <a:rPr lang="en-US" dirty="0" smtClean="0"/>
              <a:t>MiNID management is available through:</a:t>
            </a:r>
          </a:p>
          <a:p>
            <a:pPr lvl="1"/>
            <a:r>
              <a:rPr lang="en-US" dirty="0" smtClean="0"/>
              <a:t>CLI</a:t>
            </a:r>
          </a:p>
          <a:p>
            <a:pPr lvl="1"/>
            <a:r>
              <a:rPr lang="en-US" dirty="0" smtClean="0"/>
              <a:t>Web Browser</a:t>
            </a:r>
          </a:p>
          <a:p>
            <a:endParaRPr lang="en-US" dirty="0" smtClean="0"/>
          </a:p>
          <a:p>
            <a:r>
              <a:rPr lang="en-US" dirty="0" smtClean="0"/>
              <a:t>For initial configuration, you can connect to the MiNID in 2 different ways:</a:t>
            </a:r>
          </a:p>
        </p:txBody>
      </p:sp>
      <p:grpSp>
        <p:nvGrpSpPr>
          <p:cNvPr id="40" name="Group 39"/>
          <p:cNvGrpSpPr/>
          <p:nvPr/>
        </p:nvGrpSpPr>
        <p:grpSpPr>
          <a:xfrm>
            <a:off x="72932" y="3900678"/>
            <a:ext cx="4365367" cy="2654868"/>
            <a:chOff x="72932" y="3900678"/>
            <a:chExt cx="4365367" cy="2654868"/>
          </a:xfrm>
        </p:grpSpPr>
        <p:sp>
          <p:nvSpPr>
            <p:cNvPr id="4" name="Rounded Rectangle 3"/>
            <p:cNvSpPr/>
            <p:nvPr/>
          </p:nvSpPr>
          <p:spPr>
            <a:xfrm>
              <a:off x="72932" y="4262512"/>
              <a:ext cx="4365367" cy="2293034"/>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Laptop.png"/>
            <p:cNvPicPr>
              <a:picLocks noChangeAspect="1"/>
            </p:cNvPicPr>
            <p:nvPr/>
          </p:nvPicPr>
          <p:blipFill>
            <a:blip r:embed="rId3" cstate="print"/>
            <a:stretch>
              <a:fillRect/>
            </a:stretch>
          </p:blipFill>
          <p:spPr>
            <a:xfrm>
              <a:off x="3226611" y="5097702"/>
              <a:ext cx="595988" cy="595988"/>
            </a:xfrm>
            <a:prstGeom prst="rect">
              <a:avLst/>
            </a:prstGeom>
          </p:spPr>
        </p:pic>
        <p:cxnSp>
          <p:nvCxnSpPr>
            <p:cNvPr id="15" name="Straight Connector 14"/>
            <p:cNvCxnSpPr/>
            <p:nvPr/>
          </p:nvCxnSpPr>
          <p:spPr>
            <a:xfrm>
              <a:off x="1808812" y="4815509"/>
              <a:ext cx="1147034" cy="590005"/>
            </a:xfrm>
            <a:prstGeom prst="bentConnector3">
              <a:avLst>
                <a:gd name="adj1" fmla="val 50000"/>
              </a:avLst>
            </a:prstGeom>
            <a:noFill/>
            <a:ln w="38100">
              <a:solidFill>
                <a:srgbClr val="FFC000"/>
              </a:solidFill>
              <a:round/>
              <a:headEnd/>
              <a:tailEnd/>
            </a:ln>
          </p:spPr>
        </p:cxnSp>
        <p:sp>
          <p:nvSpPr>
            <p:cNvPr id="16" name="TextBox 15"/>
            <p:cNvSpPr txBox="1"/>
            <p:nvPr/>
          </p:nvSpPr>
          <p:spPr>
            <a:xfrm>
              <a:off x="354495" y="4599623"/>
              <a:ext cx="1239499" cy="406265"/>
            </a:xfrm>
            <a:prstGeom prst="rect">
              <a:avLst/>
            </a:prstGeom>
            <a:ln/>
          </p:spPr>
          <p:style>
            <a:lnRef idx="3">
              <a:schemeClr val="lt1"/>
            </a:lnRef>
            <a:fillRef idx="1">
              <a:schemeClr val="accent1"/>
            </a:fillRef>
            <a:effectRef idx="1">
              <a:schemeClr val="accent1"/>
            </a:effectRef>
            <a:fontRef idx="minor">
              <a:schemeClr val="lt1"/>
            </a:fontRef>
          </p:style>
          <p:txBody>
            <a:bodyPr wrap="square" lIns="54000" rtlCol="0">
              <a:spAutoFit/>
            </a:bodyPr>
            <a:lstStyle/>
            <a:p>
              <a:pPr marL="85725" indent="-85725" algn="l">
                <a:lnSpc>
                  <a:spcPct val="85000"/>
                </a:lnSpc>
              </a:pPr>
              <a:r>
                <a:rPr lang="en-US" sz="1200" b="1" dirty="0" smtClean="0">
                  <a:latin typeface="+mn-lt"/>
                </a:rPr>
                <a:t>MiNID</a:t>
              </a:r>
            </a:p>
            <a:p>
              <a:pPr marL="85725" lvl="0" indent="-85725" algn="l">
                <a:lnSpc>
                  <a:spcPct val="85000"/>
                </a:lnSpc>
              </a:pPr>
              <a:r>
                <a:rPr lang="en-US" sz="1200" b="1" dirty="0" smtClean="0">
                  <a:solidFill>
                    <a:schemeClr val="tx1"/>
                  </a:solidFill>
                </a:rPr>
                <a:t>192.168.205.1</a:t>
              </a:r>
            </a:p>
          </p:txBody>
        </p:sp>
        <p:sp>
          <p:nvSpPr>
            <p:cNvPr id="17" name="TextBox 16"/>
            <p:cNvSpPr txBox="1"/>
            <p:nvPr/>
          </p:nvSpPr>
          <p:spPr>
            <a:xfrm>
              <a:off x="1473892" y="4699688"/>
              <a:ext cx="381000" cy="223138"/>
            </a:xfrm>
            <a:prstGeom prst="rect">
              <a:avLst/>
            </a:prstGeom>
            <a:solidFill>
              <a:srgbClr val="FFC000"/>
            </a:solidFill>
            <a:ln w="19050">
              <a:solidFill>
                <a:schemeClr val="tx1"/>
              </a:solidFill>
            </a:ln>
          </p:spPr>
          <p:txBody>
            <a:bodyPr wrap="square" lIns="36000" rIns="36000" rtlCol="0">
              <a:spAutoFit/>
            </a:bodyPr>
            <a:lstStyle/>
            <a:p>
              <a:pPr marL="85725" indent="-85725">
                <a:lnSpc>
                  <a:spcPct val="85000"/>
                </a:lnSpc>
              </a:pPr>
              <a:r>
                <a:rPr lang="en-US" sz="1000" b="1" dirty="0" smtClean="0">
                  <a:latin typeface="+mn-lt"/>
                </a:rPr>
                <a:t>E-SFP</a:t>
              </a:r>
            </a:p>
          </p:txBody>
        </p:sp>
        <p:sp>
          <p:nvSpPr>
            <p:cNvPr id="18" name="TextBox 17"/>
            <p:cNvSpPr txBox="1"/>
            <p:nvPr/>
          </p:nvSpPr>
          <p:spPr>
            <a:xfrm>
              <a:off x="372938" y="5687600"/>
              <a:ext cx="1192920" cy="406265"/>
            </a:xfrm>
            <a:prstGeom prst="rect">
              <a:avLst/>
            </a:prstGeom>
            <a:ln/>
          </p:spPr>
          <p:style>
            <a:lnRef idx="3">
              <a:schemeClr val="lt1"/>
            </a:lnRef>
            <a:fillRef idx="1">
              <a:schemeClr val="accent1"/>
            </a:fillRef>
            <a:effectRef idx="1">
              <a:schemeClr val="accent1"/>
            </a:effectRef>
            <a:fontRef idx="minor">
              <a:schemeClr val="lt1"/>
            </a:fontRef>
          </p:style>
          <p:txBody>
            <a:bodyPr wrap="square" lIns="54000" rtlCol="0">
              <a:spAutoFit/>
            </a:bodyPr>
            <a:lstStyle/>
            <a:p>
              <a:pPr marL="85725" indent="-85725" algn="l">
                <a:lnSpc>
                  <a:spcPct val="85000"/>
                </a:lnSpc>
              </a:pPr>
              <a:r>
                <a:rPr lang="en-US" sz="1200" b="1" dirty="0" smtClean="0">
                  <a:latin typeface="+mn-lt"/>
                </a:rPr>
                <a:t>MiNID SA</a:t>
              </a:r>
            </a:p>
            <a:p>
              <a:pPr marL="85725" lvl="0" indent="-85725" algn="l">
                <a:lnSpc>
                  <a:spcPct val="85000"/>
                </a:lnSpc>
              </a:pPr>
              <a:r>
                <a:rPr lang="en-US" sz="1200" b="1" dirty="0" smtClean="0">
                  <a:solidFill>
                    <a:schemeClr val="tx1"/>
                  </a:solidFill>
                </a:rPr>
                <a:t>192.168.205.1</a:t>
              </a:r>
            </a:p>
          </p:txBody>
        </p:sp>
        <p:grpSp>
          <p:nvGrpSpPr>
            <p:cNvPr id="19" name="Group 18"/>
            <p:cNvGrpSpPr/>
            <p:nvPr/>
          </p:nvGrpSpPr>
          <p:grpSpPr>
            <a:xfrm>
              <a:off x="207948" y="6032257"/>
              <a:ext cx="1414240" cy="432992"/>
              <a:chOff x="5861714" y="3377125"/>
              <a:chExt cx="2938150" cy="1172357"/>
            </a:xfrm>
          </p:grpSpPr>
          <p:pic>
            <p:nvPicPr>
              <p:cNvPr id="20" name="Picture 2" descr="D:\Marketing\Products\MiNID\Pictures\MiNID-SA.png"/>
              <p:cNvPicPr>
                <a:picLocks noChangeAspect="1" noChangeArrowheads="1"/>
              </p:cNvPicPr>
              <p:nvPr/>
            </p:nvPicPr>
            <p:blipFill>
              <a:blip r:embed="rId4" cstate="print"/>
              <a:srcRect/>
              <a:stretch>
                <a:fillRect/>
              </a:stretch>
            </p:blipFill>
            <p:spPr bwMode="auto">
              <a:xfrm>
                <a:off x="5861714" y="3377125"/>
                <a:ext cx="2769259" cy="1172357"/>
              </a:xfrm>
              <a:prstGeom prst="rect">
                <a:avLst/>
              </a:prstGeom>
              <a:noFill/>
            </p:spPr>
          </p:pic>
          <p:sp>
            <p:nvSpPr>
              <p:cNvPr id="21" name="Rectangle 20"/>
              <p:cNvSpPr/>
              <p:nvPr/>
            </p:nvSpPr>
            <p:spPr>
              <a:xfrm rot="2704801">
                <a:off x="8465127" y="4122589"/>
                <a:ext cx="231067" cy="4384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2" name="Picture 21" descr="MiNID2+.jpg"/>
            <p:cNvPicPr>
              <a:picLocks noChangeAspect="1"/>
            </p:cNvPicPr>
            <p:nvPr/>
          </p:nvPicPr>
          <p:blipFill>
            <a:blip r:embed="rId5" cstate="print">
              <a:clrChange>
                <a:clrFrom>
                  <a:srgbClr val="FFFFFF"/>
                </a:clrFrom>
                <a:clrTo>
                  <a:srgbClr val="FFFFFF">
                    <a:alpha val="0"/>
                  </a:srgbClr>
                </a:clrTo>
              </a:clrChange>
            </a:blip>
            <a:srcRect l="28231" t="10582" r="16876" b="23383"/>
            <a:stretch>
              <a:fillRect/>
            </a:stretch>
          </p:blipFill>
          <p:spPr>
            <a:xfrm rot="599048">
              <a:off x="991840" y="4886080"/>
              <a:ext cx="571220" cy="636503"/>
            </a:xfrm>
            <a:prstGeom prst="rect">
              <a:avLst/>
            </a:prstGeom>
            <a:noFill/>
            <a:ln>
              <a:noFill/>
            </a:ln>
          </p:spPr>
        </p:pic>
        <p:cxnSp>
          <p:nvCxnSpPr>
            <p:cNvPr id="24" name="Straight Connector 23"/>
            <p:cNvCxnSpPr>
              <a:endCxn id="14" idx="1"/>
            </p:cNvCxnSpPr>
            <p:nvPr/>
          </p:nvCxnSpPr>
          <p:spPr>
            <a:xfrm flipV="1">
              <a:off x="1549196" y="5395696"/>
              <a:ext cx="1677415" cy="608425"/>
            </a:xfrm>
            <a:prstGeom prst="bentConnector3">
              <a:avLst>
                <a:gd name="adj1" fmla="val 50000"/>
              </a:avLst>
            </a:prstGeom>
            <a:noFill/>
            <a:ln w="38100">
              <a:solidFill>
                <a:srgbClr val="FFC000"/>
              </a:solidFill>
              <a:round/>
              <a:headEnd/>
              <a:tailEnd/>
            </a:ln>
          </p:spPr>
        </p:cxnSp>
        <p:sp>
          <p:nvSpPr>
            <p:cNvPr id="26" name="TextBox 25"/>
            <p:cNvSpPr txBox="1"/>
            <p:nvPr/>
          </p:nvSpPr>
          <p:spPr>
            <a:xfrm>
              <a:off x="2955846" y="5719649"/>
              <a:ext cx="1219200" cy="374374"/>
            </a:xfrm>
            <a:prstGeom prst="rect">
              <a:avLst/>
            </a:prstGeom>
            <a:solidFill>
              <a:schemeClr val="bg1">
                <a:lumMod val="95000"/>
              </a:schemeClr>
            </a:solidFill>
            <a:ln w="12700">
              <a:noFill/>
            </a:ln>
          </p:spPr>
          <p:txBody>
            <a:bodyPr wrap="square" lIns="36000" tIns="36000" rIns="36000" bIns="36000" rtlCol="0" anchor="ctr" anchorCtr="0">
              <a:noAutofit/>
            </a:bodyPr>
            <a:lstStyle/>
            <a:p>
              <a:pPr algn="ctr">
                <a:lnSpc>
                  <a:spcPct val="85000"/>
                </a:lnSpc>
              </a:pPr>
              <a:r>
                <a:rPr lang="en-US" sz="1200" b="1" dirty="0" smtClean="0">
                  <a:solidFill>
                    <a:schemeClr val="tx1">
                      <a:lumMod val="75000"/>
                      <a:lumOff val="25000"/>
                    </a:schemeClr>
                  </a:solidFill>
                  <a:latin typeface="+mn-lt"/>
                </a:rPr>
                <a:t>PC</a:t>
              </a:r>
            </a:p>
            <a:p>
              <a:pPr algn="ctr">
                <a:lnSpc>
                  <a:spcPct val="85000"/>
                </a:lnSpc>
              </a:pPr>
              <a:r>
                <a:rPr lang="en-US" sz="1200" dirty="0" smtClean="0">
                  <a:solidFill>
                    <a:schemeClr val="tx1">
                      <a:lumMod val="75000"/>
                      <a:lumOff val="25000"/>
                    </a:schemeClr>
                  </a:solidFill>
                  <a:latin typeface="+mn-lt"/>
                </a:rPr>
                <a:t>192.168.205.2</a:t>
              </a:r>
              <a:endParaRPr lang="en-US" sz="1200" b="1" dirty="0" smtClean="0">
                <a:solidFill>
                  <a:schemeClr val="tx1">
                    <a:lumMod val="75000"/>
                    <a:lumOff val="25000"/>
                  </a:schemeClr>
                </a:solidFill>
                <a:latin typeface="+mn-lt"/>
              </a:endParaRPr>
            </a:p>
          </p:txBody>
        </p:sp>
        <p:sp>
          <p:nvSpPr>
            <p:cNvPr id="29" name="Oval 28"/>
            <p:cNvSpPr/>
            <p:nvPr/>
          </p:nvSpPr>
          <p:spPr>
            <a:xfrm>
              <a:off x="2088134" y="5110511"/>
              <a:ext cx="661552" cy="528231"/>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OR</a:t>
              </a:r>
              <a:endParaRPr lang="en-US" dirty="0">
                <a:solidFill>
                  <a:schemeClr val="tx1"/>
                </a:solidFill>
              </a:endParaRPr>
            </a:p>
          </p:txBody>
        </p:sp>
        <p:sp>
          <p:nvSpPr>
            <p:cNvPr id="30" name="TextBox 29"/>
            <p:cNvSpPr txBox="1"/>
            <p:nvPr/>
          </p:nvSpPr>
          <p:spPr>
            <a:xfrm>
              <a:off x="1776443" y="4585043"/>
              <a:ext cx="661552" cy="261610"/>
            </a:xfrm>
            <a:prstGeom prst="rect">
              <a:avLst/>
            </a:prstGeom>
          </p:spPr>
          <p:txBody>
            <a:bodyPr wrap="square" rtlCol="0" anchor="ctr">
              <a:spAutoFit/>
            </a:bodyPr>
            <a:lstStyle/>
            <a:p>
              <a:pPr algn="ctr"/>
              <a:r>
                <a:rPr lang="en-US" sz="1100" b="1" kern="0" dirty="0" smtClean="0"/>
                <a:t>RJ-45</a:t>
              </a:r>
            </a:p>
          </p:txBody>
        </p:sp>
        <p:sp>
          <p:nvSpPr>
            <p:cNvPr id="31" name="TextBox 30"/>
            <p:cNvSpPr txBox="1"/>
            <p:nvPr/>
          </p:nvSpPr>
          <p:spPr>
            <a:xfrm>
              <a:off x="1790437" y="5783503"/>
              <a:ext cx="661552" cy="261610"/>
            </a:xfrm>
            <a:prstGeom prst="rect">
              <a:avLst/>
            </a:prstGeom>
          </p:spPr>
          <p:txBody>
            <a:bodyPr wrap="square" rtlCol="0" anchor="ctr">
              <a:spAutoFit/>
            </a:bodyPr>
            <a:lstStyle/>
            <a:p>
              <a:pPr algn="ctr"/>
              <a:r>
                <a:rPr lang="en-US" sz="1100" b="1" kern="0" dirty="0" smtClean="0"/>
                <a:t>RJ-45</a:t>
              </a:r>
            </a:p>
          </p:txBody>
        </p:sp>
        <p:sp>
          <p:nvSpPr>
            <p:cNvPr id="37" name="TextBox 36"/>
            <p:cNvSpPr txBox="1"/>
            <p:nvPr/>
          </p:nvSpPr>
          <p:spPr>
            <a:xfrm>
              <a:off x="316666" y="3900678"/>
              <a:ext cx="3802108" cy="400110"/>
            </a:xfrm>
            <a:prstGeom prst="rect">
              <a:avLst/>
            </a:prstGeom>
          </p:spPr>
          <p:txBody>
            <a:bodyPr wrap="square" rtlCol="0" anchor="ctr">
              <a:spAutoFit/>
            </a:bodyPr>
            <a:lstStyle/>
            <a:p>
              <a:pPr algn="ctr"/>
              <a:r>
                <a:rPr lang="en-US" sz="2000" b="1" kern="0" dirty="0" smtClean="0"/>
                <a:t>Directly </a:t>
              </a:r>
            </a:p>
          </p:txBody>
        </p:sp>
      </p:grpSp>
      <p:grpSp>
        <p:nvGrpSpPr>
          <p:cNvPr id="39" name="Group 38"/>
          <p:cNvGrpSpPr/>
          <p:nvPr/>
        </p:nvGrpSpPr>
        <p:grpSpPr>
          <a:xfrm>
            <a:off x="4726745" y="3898526"/>
            <a:ext cx="4365367" cy="2657020"/>
            <a:chOff x="4726745" y="3898526"/>
            <a:chExt cx="4365367" cy="2657020"/>
          </a:xfrm>
        </p:grpSpPr>
        <p:sp>
          <p:nvSpPr>
            <p:cNvPr id="6" name="Rounded Rectangle 5"/>
            <p:cNvSpPr/>
            <p:nvPr/>
          </p:nvSpPr>
          <p:spPr>
            <a:xfrm>
              <a:off x="4726745" y="4262512"/>
              <a:ext cx="4365367" cy="2293034"/>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rot="5400000">
              <a:off x="5863681" y="5252073"/>
              <a:ext cx="664546"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921915" y="4550572"/>
              <a:ext cx="1219200" cy="374374"/>
            </a:xfrm>
            <a:prstGeom prst="rect">
              <a:avLst/>
            </a:prstGeom>
            <a:solidFill>
              <a:schemeClr val="bg1">
                <a:lumMod val="95000"/>
              </a:schemeClr>
            </a:solidFill>
            <a:ln w="12700">
              <a:noFill/>
            </a:ln>
          </p:spPr>
          <p:txBody>
            <a:bodyPr wrap="square" lIns="36000" tIns="36000" rIns="36000" bIns="36000" rtlCol="0" anchor="ctr" anchorCtr="0">
              <a:noAutofit/>
            </a:bodyPr>
            <a:lstStyle/>
            <a:p>
              <a:pPr>
                <a:lnSpc>
                  <a:spcPct val="85000"/>
                </a:lnSpc>
              </a:pPr>
              <a:r>
                <a:rPr lang="en-US" sz="1200" b="1" dirty="0" smtClean="0">
                  <a:solidFill>
                    <a:schemeClr val="tx1">
                      <a:lumMod val="75000"/>
                      <a:lumOff val="25000"/>
                    </a:schemeClr>
                  </a:solidFill>
                  <a:latin typeface="+mn-lt"/>
                </a:rPr>
                <a:t>PC</a:t>
              </a:r>
            </a:p>
            <a:p>
              <a:pPr>
                <a:lnSpc>
                  <a:spcPct val="85000"/>
                </a:lnSpc>
              </a:pPr>
              <a:r>
                <a:rPr lang="en-US" sz="1200" dirty="0" smtClean="0">
                  <a:solidFill>
                    <a:schemeClr val="tx1">
                      <a:lumMod val="75000"/>
                      <a:lumOff val="25000"/>
                    </a:schemeClr>
                  </a:solidFill>
                  <a:latin typeface="+mn-lt"/>
                </a:rPr>
                <a:t>192.168.205.2</a:t>
              </a:r>
              <a:endParaRPr lang="en-US" sz="1200" b="1" dirty="0" smtClean="0">
                <a:solidFill>
                  <a:schemeClr val="tx1">
                    <a:lumMod val="75000"/>
                    <a:lumOff val="25000"/>
                  </a:schemeClr>
                </a:solidFill>
                <a:latin typeface="+mn-lt"/>
              </a:endParaRPr>
            </a:p>
          </p:txBody>
        </p:sp>
        <p:cxnSp>
          <p:nvCxnSpPr>
            <p:cNvPr id="9" name="Straight Connector 8"/>
            <p:cNvCxnSpPr/>
            <p:nvPr/>
          </p:nvCxnSpPr>
          <p:spPr>
            <a:xfrm>
              <a:off x="7162430" y="5724008"/>
              <a:ext cx="1412838" cy="0"/>
            </a:xfrm>
            <a:prstGeom prst="line">
              <a:avLst/>
            </a:prstGeom>
            <a:noFill/>
            <a:ln w="38100">
              <a:solidFill>
                <a:srgbClr val="FFC000"/>
              </a:solidFill>
              <a:round/>
              <a:headEnd/>
              <a:tailEnd/>
            </a:ln>
          </p:spPr>
        </p:cxnSp>
        <p:sp>
          <p:nvSpPr>
            <p:cNvPr id="10" name="TextBox 9"/>
            <p:cNvSpPr txBox="1"/>
            <p:nvPr/>
          </p:nvSpPr>
          <p:spPr>
            <a:xfrm>
              <a:off x="5510154" y="5224600"/>
              <a:ext cx="1371600" cy="1075256"/>
            </a:xfrm>
            <a:prstGeom prst="rect">
              <a:avLst/>
            </a:prstGeom>
            <a:solidFill>
              <a:schemeClr val="bg1">
                <a:lumMod val="95000"/>
              </a:schemeClr>
            </a:solidFill>
            <a:ln w="28575">
              <a:solidFill>
                <a:srgbClr val="92D050"/>
              </a:solidFill>
            </a:ln>
          </p:spPr>
          <p:txBody>
            <a:bodyPr wrap="square" lIns="72000" tIns="36000" rIns="36000" bIns="36000" rtlCol="0" anchor="ctr" anchorCtr="0">
              <a:noAutofit/>
            </a:bodyPr>
            <a:lstStyle/>
            <a:p>
              <a:pPr algn="l">
                <a:lnSpc>
                  <a:spcPct val="85000"/>
                </a:lnSpc>
              </a:pPr>
              <a:r>
                <a:rPr lang="en-US" sz="1400" b="1" dirty="0" smtClean="0">
                  <a:solidFill>
                    <a:schemeClr val="tx1">
                      <a:lumMod val="50000"/>
                      <a:lumOff val="50000"/>
                    </a:schemeClr>
                  </a:solidFill>
                  <a:latin typeface="+mn-lt"/>
                </a:rPr>
                <a:t>Housing</a:t>
              </a:r>
            </a:p>
            <a:p>
              <a:pPr algn="l">
                <a:lnSpc>
                  <a:spcPct val="85000"/>
                </a:lnSpc>
              </a:pPr>
              <a:r>
                <a:rPr lang="en-US" sz="1400" b="1" dirty="0" smtClean="0">
                  <a:solidFill>
                    <a:schemeClr val="tx1">
                      <a:lumMod val="50000"/>
                      <a:lumOff val="50000"/>
                    </a:schemeClr>
                  </a:solidFill>
                  <a:latin typeface="+mn-lt"/>
                </a:rPr>
                <a:t>Device</a:t>
              </a:r>
            </a:p>
          </p:txBody>
        </p:sp>
        <p:sp>
          <p:nvSpPr>
            <p:cNvPr id="11" name="TextBox 10"/>
            <p:cNvSpPr txBox="1"/>
            <p:nvPr/>
          </p:nvSpPr>
          <p:spPr>
            <a:xfrm>
              <a:off x="6788514" y="5513870"/>
              <a:ext cx="1192920" cy="406265"/>
            </a:xfrm>
            <a:prstGeom prst="rect">
              <a:avLst/>
            </a:prstGeom>
            <a:ln/>
          </p:spPr>
          <p:style>
            <a:lnRef idx="3">
              <a:schemeClr val="lt1"/>
            </a:lnRef>
            <a:fillRef idx="1">
              <a:schemeClr val="accent1"/>
            </a:fillRef>
            <a:effectRef idx="1">
              <a:schemeClr val="accent1"/>
            </a:effectRef>
            <a:fontRef idx="minor">
              <a:schemeClr val="lt1"/>
            </a:fontRef>
          </p:style>
          <p:txBody>
            <a:bodyPr wrap="square" lIns="54000" rtlCol="0">
              <a:spAutoFit/>
            </a:bodyPr>
            <a:lstStyle/>
            <a:p>
              <a:pPr marL="85725" indent="-85725" algn="l">
                <a:lnSpc>
                  <a:spcPct val="85000"/>
                </a:lnSpc>
              </a:pPr>
              <a:r>
                <a:rPr lang="en-US" sz="1200" b="1" dirty="0" smtClean="0">
                  <a:latin typeface="+mn-lt"/>
                </a:rPr>
                <a:t>MiNID</a:t>
              </a:r>
            </a:p>
            <a:p>
              <a:pPr marL="85725" lvl="0" indent="-85725" algn="l">
                <a:lnSpc>
                  <a:spcPct val="85000"/>
                </a:lnSpc>
              </a:pPr>
              <a:r>
                <a:rPr lang="en-US" sz="1200" b="1" dirty="0" smtClean="0">
                  <a:solidFill>
                    <a:schemeClr val="tx1"/>
                  </a:solidFill>
                </a:rPr>
                <a:t>192.168.205.1</a:t>
              </a:r>
            </a:p>
          </p:txBody>
        </p:sp>
        <p:sp>
          <p:nvSpPr>
            <p:cNvPr id="12" name="TextBox 11"/>
            <p:cNvSpPr txBox="1"/>
            <p:nvPr/>
          </p:nvSpPr>
          <p:spPr>
            <a:xfrm>
              <a:off x="7889468" y="5606863"/>
              <a:ext cx="381000" cy="223138"/>
            </a:xfrm>
            <a:prstGeom prst="rect">
              <a:avLst/>
            </a:prstGeom>
            <a:solidFill>
              <a:srgbClr val="FFC000"/>
            </a:solidFill>
            <a:ln w="19050">
              <a:solidFill>
                <a:schemeClr val="tx1"/>
              </a:solidFill>
            </a:ln>
          </p:spPr>
          <p:txBody>
            <a:bodyPr wrap="square" lIns="36000" rIns="36000" rtlCol="0">
              <a:spAutoFit/>
            </a:bodyPr>
            <a:lstStyle/>
            <a:p>
              <a:pPr marL="85725" indent="-85725">
                <a:lnSpc>
                  <a:spcPct val="85000"/>
                </a:lnSpc>
              </a:pPr>
              <a:r>
                <a:rPr lang="en-US" sz="1000" b="1" dirty="0" err="1" smtClean="0">
                  <a:latin typeface="+mn-lt"/>
                </a:rPr>
                <a:t>SFP</a:t>
              </a:r>
              <a:endParaRPr lang="en-US" sz="1000" b="1" dirty="0" smtClean="0">
                <a:latin typeface="+mn-lt"/>
              </a:endParaRPr>
            </a:p>
          </p:txBody>
        </p:sp>
        <p:pic>
          <p:nvPicPr>
            <p:cNvPr id="13" name="Picture 12" descr="Laptop.png"/>
            <p:cNvPicPr>
              <a:picLocks noChangeAspect="1"/>
            </p:cNvPicPr>
            <p:nvPr/>
          </p:nvPicPr>
          <p:blipFill>
            <a:blip r:embed="rId3" cstate="print"/>
            <a:stretch>
              <a:fillRect/>
            </a:stretch>
          </p:blipFill>
          <p:spPr>
            <a:xfrm>
              <a:off x="5897960" y="4481556"/>
              <a:ext cx="595988" cy="595988"/>
            </a:xfrm>
            <a:prstGeom prst="rect">
              <a:avLst/>
            </a:prstGeom>
          </p:spPr>
        </p:pic>
        <p:pic>
          <p:nvPicPr>
            <p:cNvPr id="23" name="Picture 22" descr="MiNID2+.jpg"/>
            <p:cNvPicPr>
              <a:picLocks noChangeAspect="1"/>
            </p:cNvPicPr>
            <p:nvPr/>
          </p:nvPicPr>
          <p:blipFill>
            <a:blip r:embed="rId5" cstate="print">
              <a:clrChange>
                <a:clrFrom>
                  <a:srgbClr val="FFFFFF"/>
                </a:clrFrom>
                <a:clrTo>
                  <a:srgbClr val="FFFFFF">
                    <a:alpha val="0"/>
                  </a:srgbClr>
                </a:clrTo>
              </a:clrChange>
            </a:blip>
            <a:srcRect l="28231" t="10582" r="16876" b="23383"/>
            <a:stretch>
              <a:fillRect/>
            </a:stretch>
          </p:blipFill>
          <p:spPr>
            <a:xfrm rot="599048">
              <a:off x="7424249" y="5872470"/>
              <a:ext cx="571220" cy="636503"/>
            </a:xfrm>
            <a:prstGeom prst="rect">
              <a:avLst/>
            </a:prstGeom>
            <a:noFill/>
            <a:ln>
              <a:noFill/>
            </a:ln>
          </p:spPr>
        </p:pic>
        <p:cxnSp>
          <p:nvCxnSpPr>
            <p:cNvPr id="33" name="Elbow Connector 32"/>
            <p:cNvCxnSpPr>
              <a:stCxn id="10" idx="0"/>
              <a:endCxn id="11" idx="1"/>
            </p:cNvCxnSpPr>
            <p:nvPr/>
          </p:nvCxnSpPr>
          <p:spPr>
            <a:xfrm rot="16200000" flipH="1">
              <a:off x="6246032" y="5174521"/>
              <a:ext cx="492403" cy="592560"/>
            </a:xfrm>
            <a:prstGeom prst="bentConnector4">
              <a:avLst>
                <a:gd name="adj1" fmla="val 44997"/>
                <a:gd name="adj2" fmla="val 1"/>
              </a:avLst>
            </a:prstGeom>
            <a:ln w="28575">
              <a:solidFill>
                <a:srgbClr val="4D4948"/>
              </a:solidFill>
              <a:prstDash val="dash"/>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4879691" y="3898526"/>
              <a:ext cx="3802108" cy="400110"/>
            </a:xfrm>
            <a:prstGeom prst="rect">
              <a:avLst/>
            </a:prstGeom>
          </p:spPr>
          <p:txBody>
            <a:bodyPr wrap="square" rtlCol="0" anchor="ctr">
              <a:spAutoFit/>
            </a:bodyPr>
            <a:lstStyle/>
            <a:p>
              <a:pPr algn="ctr"/>
              <a:r>
                <a:rPr lang="en-US" sz="2000" b="1" kern="0" dirty="0" smtClean="0"/>
                <a:t>Through the Housing Device</a:t>
              </a:r>
            </a:p>
          </p:txBody>
        </p:sp>
      </p:grpSp>
      <p:sp>
        <p:nvSpPr>
          <p:cNvPr id="5" name="Down Arrow Callout 4"/>
          <p:cNvSpPr/>
          <p:nvPr/>
        </p:nvSpPr>
        <p:spPr>
          <a:xfrm>
            <a:off x="2808437" y="3486086"/>
            <a:ext cx="1430286" cy="1207077"/>
          </a:xfrm>
          <a:prstGeom prst="downArrowCallou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rgbClr val="FFC000"/>
                </a:solidFill>
              </a:rPr>
              <a:t>In this workshop we will use the direct option</a:t>
            </a:r>
            <a:endParaRPr lang="en-US" sz="1400" dirty="0">
              <a:solidFill>
                <a:srgbClr val="FFC000"/>
              </a:solidFill>
            </a:endParaRPr>
          </a:p>
        </p:txBody>
      </p:sp>
    </p:spTree>
    <p:extLst>
      <p:ext uri="{BB962C8B-B14F-4D97-AF65-F5344CB8AC3E}">
        <p14:creationId xmlns:p14="http://schemas.microsoft.com/office/powerpoint/2010/main" xmlns="" val="17939765"/>
      </p:ext>
    </p:extLst>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MiNID </a:t>
            </a:r>
            <a:r>
              <a:rPr lang="en-US" dirty="0" smtClean="0"/>
              <a:t>Preliminary – </a:t>
            </a:r>
            <a:r>
              <a:rPr lang="en-US" dirty="0" err="1" smtClean="0"/>
              <a:t>Config</a:t>
            </a:r>
            <a:r>
              <a:rPr lang="en-US" dirty="0" smtClean="0"/>
              <a:t> Mode</a:t>
            </a:r>
            <a:endParaRPr lang="en-US" dirty="0"/>
          </a:p>
        </p:txBody>
      </p:sp>
      <p:pic>
        <p:nvPicPr>
          <p:cNvPr id="4" name="Picture 3"/>
          <p:cNvPicPr>
            <a:picLocks noChangeAspect="1"/>
          </p:cNvPicPr>
          <p:nvPr/>
        </p:nvPicPr>
        <p:blipFill rotWithShape="1">
          <a:blip r:embed="rId2" cstate="print"/>
          <a:srcRect l="428" t="1857"/>
          <a:stretch/>
        </p:blipFill>
        <p:spPr>
          <a:xfrm>
            <a:off x="228085" y="2382413"/>
            <a:ext cx="5525602" cy="4227342"/>
          </a:xfrm>
          <a:prstGeom prst="rect">
            <a:avLst/>
          </a:prstGeom>
          <a:ln>
            <a:noFill/>
          </a:ln>
          <a:effectLst>
            <a:outerShdw blurRad="190500" algn="tl" rotWithShape="0">
              <a:srgbClr val="000000">
                <a:alpha val="70000"/>
              </a:srgbClr>
            </a:outerShdw>
          </a:effectLst>
        </p:spPr>
      </p:pic>
      <p:sp>
        <p:nvSpPr>
          <p:cNvPr id="5" name="Rectangle 4"/>
          <p:cNvSpPr/>
          <p:nvPr/>
        </p:nvSpPr>
        <p:spPr>
          <a:xfrm>
            <a:off x="995260" y="2632691"/>
            <a:ext cx="1058623" cy="1998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3" descr="image002"/>
          <p:cNvPicPr>
            <a:picLocks noChangeAspect="1" noChangeArrowheads="1"/>
          </p:cNvPicPr>
          <p:nvPr/>
        </p:nvPicPr>
        <p:blipFill rotWithShape="1">
          <a:blip r:embed="rId3" cstate="print"/>
          <a:srcRect l="1330" t="11212" r="24097" b="40512"/>
          <a:stretch/>
        </p:blipFill>
        <p:spPr bwMode="auto">
          <a:xfrm>
            <a:off x="5503825" y="5029302"/>
            <a:ext cx="3588128" cy="1786494"/>
          </a:xfrm>
          <a:prstGeom prst="rect">
            <a:avLst/>
          </a:prstGeom>
          <a:noFill/>
          <a:ln w="9525">
            <a:solidFill>
              <a:schemeClr val="accent1"/>
            </a:solidFill>
            <a:miter lim="800000"/>
            <a:headEnd/>
            <a:tailEnd/>
          </a:ln>
        </p:spPr>
      </p:pic>
      <p:grpSp>
        <p:nvGrpSpPr>
          <p:cNvPr id="8" name="Group 7"/>
          <p:cNvGrpSpPr/>
          <p:nvPr/>
        </p:nvGrpSpPr>
        <p:grpSpPr>
          <a:xfrm>
            <a:off x="2006066" y="1926091"/>
            <a:ext cx="1147978" cy="739594"/>
            <a:chOff x="1556696" y="2515312"/>
            <a:chExt cx="1147978" cy="739594"/>
          </a:xfrm>
        </p:grpSpPr>
        <p:grpSp>
          <p:nvGrpSpPr>
            <p:cNvPr id="9" name="Group 7"/>
            <p:cNvGrpSpPr/>
            <p:nvPr/>
          </p:nvGrpSpPr>
          <p:grpSpPr>
            <a:xfrm>
              <a:off x="2362202" y="2515312"/>
              <a:ext cx="342472" cy="254924"/>
              <a:chOff x="192311" y="2725948"/>
              <a:chExt cx="381000" cy="304800"/>
            </a:xfrm>
          </p:grpSpPr>
          <p:sp>
            <p:nvSpPr>
              <p:cNvPr id="11" name="Oval 10"/>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a:t>1</a:t>
                </a:r>
                <a:endParaRPr lang="en-US" sz="1100" b="1" dirty="0" smtClean="0">
                  <a:latin typeface="+mn-lt"/>
                </a:endParaRPr>
              </a:p>
            </p:txBody>
          </p:sp>
        </p:grpSp>
        <p:cxnSp>
          <p:nvCxnSpPr>
            <p:cNvPr id="10" name="Straight Arrow Connector 9"/>
            <p:cNvCxnSpPr>
              <a:stCxn id="12" idx="1"/>
            </p:cNvCxnSpPr>
            <p:nvPr/>
          </p:nvCxnSpPr>
          <p:spPr>
            <a:xfrm flipH="1">
              <a:off x="1556696" y="2648465"/>
              <a:ext cx="805506" cy="60644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3" name="Rectangle 12"/>
          <p:cNvSpPr/>
          <p:nvPr/>
        </p:nvSpPr>
        <p:spPr>
          <a:xfrm>
            <a:off x="7239940" y="6410121"/>
            <a:ext cx="365760" cy="1487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7422820" y="6131376"/>
            <a:ext cx="925213" cy="278745"/>
            <a:chOff x="1208434" y="6482222"/>
            <a:chExt cx="925213" cy="278745"/>
          </a:xfrm>
        </p:grpSpPr>
        <p:grpSp>
          <p:nvGrpSpPr>
            <p:cNvPr id="15" name="Group 7"/>
            <p:cNvGrpSpPr/>
            <p:nvPr/>
          </p:nvGrpSpPr>
          <p:grpSpPr>
            <a:xfrm>
              <a:off x="1791176" y="6482222"/>
              <a:ext cx="342471" cy="254924"/>
              <a:chOff x="-442955" y="7468986"/>
              <a:chExt cx="380999" cy="304800"/>
            </a:xfrm>
          </p:grpSpPr>
          <p:sp>
            <p:nvSpPr>
              <p:cNvPr id="17" name="Oval 16"/>
              <p:cNvSpPr/>
              <p:nvPr/>
            </p:nvSpPr>
            <p:spPr>
              <a:xfrm>
                <a:off x="-404854" y="7468986"/>
                <a:ext cx="304799"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442955" y="7468986"/>
                <a:ext cx="380999" cy="283968"/>
              </a:xfrm>
              <a:prstGeom prst="rect">
                <a:avLst/>
              </a:prstGeom>
              <a:noFill/>
            </p:spPr>
            <p:txBody>
              <a:bodyPr wrap="square" rtlCol="0">
                <a:spAutoFit/>
              </a:bodyPr>
              <a:lstStyle/>
              <a:p>
                <a:pPr algn="ctr">
                  <a:lnSpc>
                    <a:spcPct val="85000"/>
                  </a:lnSpc>
                </a:pPr>
                <a:r>
                  <a:rPr lang="en-US" sz="1100" b="1" dirty="0" smtClean="0">
                    <a:latin typeface="+mn-lt"/>
                  </a:rPr>
                  <a:t>3</a:t>
                </a:r>
              </a:p>
            </p:txBody>
          </p:sp>
        </p:grpSp>
        <p:cxnSp>
          <p:nvCxnSpPr>
            <p:cNvPr id="16" name="Straight Arrow Connector 15"/>
            <p:cNvCxnSpPr>
              <a:stCxn id="18" idx="1"/>
              <a:endCxn id="13" idx="0"/>
            </p:cNvCxnSpPr>
            <p:nvPr/>
          </p:nvCxnSpPr>
          <p:spPr>
            <a:xfrm flipH="1">
              <a:off x="1208434" y="6600973"/>
              <a:ext cx="582742" cy="15999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9" name="Rectangle 18"/>
          <p:cNvSpPr/>
          <p:nvPr/>
        </p:nvSpPr>
        <p:spPr>
          <a:xfrm>
            <a:off x="1733166" y="5639890"/>
            <a:ext cx="545799" cy="2263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p:cNvGrpSpPr/>
          <p:nvPr/>
        </p:nvGrpSpPr>
        <p:grpSpPr>
          <a:xfrm>
            <a:off x="2247287" y="5422706"/>
            <a:ext cx="659647" cy="334236"/>
            <a:chOff x="2045027" y="2515312"/>
            <a:chExt cx="659647" cy="334236"/>
          </a:xfrm>
        </p:grpSpPr>
        <p:grpSp>
          <p:nvGrpSpPr>
            <p:cNvPr id="21" name="Group 7"/>
            <p:cNvGrpSpPr/>
            <p:nvPr/>
          </p:nvGrpSpPr>
          <p:grpSpPr>
            <a:xfrm>
              <a:off x="2362202" y="2515312"/>
              <a:ext cx="342472" cy="254924"/>
              <a:chOff x="192311" y="2725948"/>
              <a:chExt cx="381000" cy="304800"/>
            </a:xfrm>
          </p:grpSpPr>
          <p:sp>
            <p:nvSpPr>
              <p:cNvPr id="23" name="Oval 22"/>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latin typeface="+mn-lt"/>
                  </a:rPr>
                  <a:t>3</a:t>
                </a:r>
              </a:p>
            </p:txBody>
          </p:sp>
        </p:grpSp>
        <p:cxnSp>
          <p:nvCxnSpPr>
            <p:cNvPr id="22" name="Straight Arrow Connector 21"/>
            <p:cNvCxnSpPr>
              <a:stCxn id="24" idx="1"/>
            </p:cNvCxnSpPr>
            <p:nvPr/>
          </p:nvCxnSpPr>
          <p:spPr>
            <a:xfrm flipH="1">
              <a:off x="2045027" y="2648465"/>
              <a:ext cx="317175" cy="20108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25" name="Text Placeholder 2"/>
          <p:cNvSpPr txBox="1">
            <a:spLocks/>
          </p:cNvSpPr>
          <p:nvPr/>
        </p:nvSpPr>
        <p:spPr>
          <a:xfrm>
            <a:off x="4586192" y="1726517"/>
            <a:ext cx="4554447" cy="1877433"/>
          </a:xfrm>
          <a:prstGeom prst="rect">
            <a:avLst/>
          </a:prstGeom>
          <a:solidFill>
            <a:schemeClr val="bg1"/>
          </a:solidFill>
        </p:spPr>
        <p:txBody>
          <a:bodyPr/>
          <a:lstStyle>
            <a:lvl1pPr marL="342900" indent="-342900" algn="l" rtl="0" eaLnBrk="1" fontAlgn="base" hangingPunct="1">
              <a:spcBef>
                <a:spcPct val="20000"/>
              </a:spcBef>
              <a:spcAft>
                <a:spcPct val="0"/>
              </a:spcAft>
              <a:buClr>
                <a:srgbClr val="C00000"/>
              </a:buClr>
              <a:buChar char="•"/>
              <a:defRPr sz="2200">
                <a:solidFill>
                  <a:schemeClr val="tx1">
                    <a:lumMod val="85000"/>
                    <a:lumOff val="15000"/>
                  </a:schemeClr>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lumMod val="85000"/>
                    <a:lumOff val="15000"/>
                  </a:schemeClr>
                </a:solidFill>
                <a:latin typeface="+mn-lt"/>
                <a:cs typeface="+mn-cs"/>
              </a:defRPr>
            </a:lvl2pPr>
            <a:lvl3pPr marL="1143000" indent="-228600" algn="l" rtl="0" eaLnBrk="1" fontAlgn="base" hangingPunct="1">
              <a:spcBef>
                <a:spcPct val="20000"/>
              </a:spcBef>
              <a:spcAft>
                <a:spcPct val="0"/>
              </a:spcAft>
              <a:buClr>
                <a:srgbClr val="C00000"/>
              </a:buClr>
              <a:buChar char="•"/>
              <a:defRPr sz="1800">
                <a:solidFill>
                  <a:schemeClr val="tx1">
                    <a:lumMod val="85000"/>
                    <a:lumOff val="15000"/>
                  </a:schemeClr>
                </a:solidFill>
                <a:latin typeface="+mn-lt"/>
                <a:cs typeface="+mn-cs"/>
              </a:defRPr>
            </a:lvl3pPr>
            <a:lvl4pPr marL="1600200" indent="-228600" algn="l" rtl="0" eaLnBrk="1" fontAlgn="base" hangingPunct="1">
              <a:spcBef>
                <a:spcPct val="20000"/>
              </a:spcBef>
              <a:spcAft>
                <a:spcPct val="0"/>
              </a:spcAft>
              <a:buChar char="–"/>
              <a:defRPr sz="1600">
                <a:solidFill>
                  <a:schemeClr val="tx1">
                    <a:lumMod val="85000"/>
                    <a:lumOff val="15000"/>
                  </a:schemeClr>
                </a:solidFill>
                <a:latin typeface="+mn-lt"/>
                <a:cs typeface="+mn-cs"/>
              </a:defRPr>
            </a:lvl4pPr>
            <a:lvl5pPr marL="2057400" indent="-228600" algn="l" rtl="0" eaLnBrk="1" fontAlgn="base" hangingPunct="1">
              <a:spcBef>
                <a:spcPct val="20000"/>
              </a:spcBef>
              <a:spcAft>
                <a:spcPct val="0"/>
              </a:spcAft>
              <a:buChar char="»"/>
              <a:defRPr sz="1600">
                <a:solidFill>
                  <a:schemeClr val="tx1">
                    <a:lumMod val="85000"/>
                    <a:lumOff val="15000"/>
                  </a:schemeClr>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marL="457200" indent="-457200">
              <a:buFontTx/>
              <a:buAutoNum type="arabicPeriod"/>
            </a:pPr>
            <a:r>
              <a:rPr lang="en-US" sz="2000" dirty="0" smtClean="0"/>
              <a:t>In </a:t>
            </a:r>
            <a:r>
              <a:rPr lang="en-US" sz="2000" dirty="0"/>
              <a:t>the PC browser, put MiNID default IP </a:t>
            </a:r>
            <a:r>
              <a:rPr lang="en-US" sz="2000" dirty="0" smtClean="0"/>
              <a:t>address</a:t>
            </a:r>
          </a:p>
          <a:p>
            <a:pPr marL="457200" indent="-457200">
              <a:buFontTx/>
              <a:buAutoNum type="arabicPeriod"/>
            </a:pPr>
            <a:r>
              <a:rPr lang="en-US" sz="2000" kern="0" dirty="0" smtClean="0"/>
              <a:t>User Name: </a:t>
            </a:r>
            <a:r>
              <a:rPr lang="en-US" sz="2000" kern="0" dirty="0" err="1" smtClean="0">
                <a:solidFill>
                  <a:srgbClr val="0000FF"/>
                </a:solidFill>
              </a:rPr>
              <a:t>su</a:t>
            </a:r>
            <a:r>
              <a:rPr lang="en-US" sz="2000" kern="0" dirty="0" smtClean="0"/>
              <a:t> </a:t>
            </a:r>
            <a:br>
              <a:rPr lang="en-US" sz="2000" kern="0" dirty="0" smtClean="0"/>
            </a:br>
            <a:r>
              <a:rPr lang="en-US" sz="2000" kern="0" dirty="0" smtClean="0"/>
              <a:t>Password: </a:t>
            </a:r>
            <a:r>
              <a:rPr lang="en-US" sz="2000" kern="0" dirty="0">
                <a:solidFill>
                  <a:srgbClr val="0000FF"/>
                </a:solidFill>
              </a:rPr>
              <a:t>1234</a:t>
            </a:r>
          </a:p>
          <a:p>
            <a:pPr marL="457200" indent="-457200">
              <a:buFontTx/>
              <a:buAutoNum type="arabicPeriod"/>
            </a:pPr>
            <a:r>
              <a:rPr lang="en-US" sz="2000" kern="0" dirty="0" smtClean="0"/>
              <a:t>Click on </a:t>
            </a:r>
            <a:r>
              <a:rPr lang="en-US" sz="2000" kern="0" dirty="0" smtClean="0">
                <a:solidFill>
                  <a:srgbClr val="0000FF"/>
                </a:solidFill>
              </a:rPr>
              <a:t>Login</a:t>
            </a:r>
            <a:endParaRPr lang="en-US" sz="2000" kern="0" dirty="0">
              <a:solidFill>
                <a:srgbClr val="0000FF"/>
              </a:solidFill>
            </a:endParaRPr>
          </a:p>
        </p:txBody>
      </p:sp>
      <p:grpSp>
        <p:nvGrpSpPr>
          <p:cNvPr id="38" name="Group 37"/>
          <p:cNvGrpSpPr/>
          <p:nvPr/>
        </p:nvGrpSpPr>
        <p:grpSpPr>
          <a:xfrm>
            <a:off x="7392021" y="4849174"/>
            <a:ext cx="1076147" cy="1142830"/>
            <a:chOff x="1057500" y="6482222"/>
            <a:chExt cx="1076147" cy="1142830"/>
          </a:xfrm>
        </p:grpSpPr>
        <p:grpSp>
          <p:nvGrpSpPr>
            <p:cNvPr id="39" name="Group 7"/>
            <p:cNvGrpSpPr/>
            <p:nvPr/>
          </p:nvGrpSpPr>
          <p:grpSpPr>
            <a:xfrm>
              <a:off x="1791176" y="6482222"/>
              <a:ext cx="342471" cy="254924"/>
              <a:chOff x="-442955" y="7468986"/>
              <a:chExt cx="380999" cy="304800"/>
            </a:xfrm>
          </p:grpSpPr>
          <p:sp>
            <p:nvSpPr>
              <p:cNvPr id="41" name="Oval 40"/>
              <p:cNvSpPr/>
              <p:nvPr/>
            </p:nvSpPr>
            <p:spPr>
              <a:xfrm>
                <a:off x="-404854" y="7468986"/>
                <a:ext cx="304799"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442955" y="7468986"/>
                <a:ext cx="380999" cy="283968"/>
              </a:xfrm>
              <a:prstGeom prst="rect">
                <a:avLst/>
              </a:prstGeom>
              <a:noFill/>
            </p:spPr>
            <p:txBody>
              <a:bodyPr wrap="square" rtlCol="0">
                <a:spAutoFit/>
              </a:bodyPr>
              <a:lstStyle/>
              <a:p>
                <a:pPr algn="ctr">
                  <a:lnSpc>
                    <a:spcPct val="85000"/>
                  </a:lnSpc>
                </a:pPr>
                <a:r>
                  <a:rPr lang="en-US" sz="1100" b="1" dirty="0" smtClean="0">
                    <a:latin typeface="+mn-lt"/>
                  </a:rPr>
                  <a:t>2</a:t>
                </a:r>
              </a:p>
            </p:txBody>
          </p:sp>
        </p:grpSp>
        <p:cxnSp>
          <p:nvCxnSpPr>
            <p:cNvPr id="40" name="Straight Arrow Connector 39"/>
            <p:cNvCxnSpPr>
              <a:stCxn id="42" idx="1"/>
            </p:cNvCxnSpPr>
            <p:nvPr/>
          </p:nvCxnSpPr>
          <p:spPr>
            <a:xfrm flipH="1">
              <a:off x="1057500" y="6600973"/>
              <a:ext cx="733676" cy="102407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43" name="Group 42"/>
          <p:cNvGrpSpPr/>
          <p:nvPr/>
        </p:nvGrpSpPr>
        <p:grpSpPr>
          <a:xfrm>
            <a:off x="2595792" y="3904823"/>
            <a:ext cx="893883" cy="1044594"/>
            <a:chOff x="1239764" y="6482222"/>
            <a:chExt cx="893883" cy="1044594"/>
          </a:xfrm>
        </p:grpSpPr>
        <p:grpSp>
          <p:nvGrpSpPr>
            <p:cNvPr id="44" name="Group 7"/>
            <p:cNvGrpSpPr/>
            <p:nvPr/>
          </p:nvGrpSpPr>
          <p:grpSpPr>
            <a:xfrm>
              <a:off x="1791176" y="6482222"/>
              <a:ext cx="342471" cy="254924"/>
              <a:chOff x="-442955" y="7468986"/>
              <a:chExt cx="380999" cy="304800"/>
            </a:xfrm>
          </p:grpSpPr>
          <p:sp>
            <p:nvSpPr>
              <p:cNvPr id="46" name="Oval 45"/>
              <p:cNvSpPr/>
              <p:nvPr/>
            </p:nvSpPr>
            <p:spPr>
              <a:xfrm>
                <a:off x="-404854" y="7468986"/>
                <a:ext cx="304799"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442955" y="7468986"/>
                <a:ext cx="380999" cy="283968"/>
              </a:xfrm>
              <a:prstGeom prst="rect">
                <a:avLst/>
              </a:prstGeom>
              <a:noFill/>
            </p:spPr>
            <p:txBody>
              <a:bodyPr wrap="square" rtlCol="0">
                <a:spAutoFit/>
              </a:bodyPr>
              <a:lstStyle/>
              <a:p>
                <a:pPr algn="ctr">
                  <a:lnSpc>
                    <a:spcPct val="85000"/>
                  </a:lnSpc>
                </a:pPr>
                <a:r>
                  <a:rPr lang="en-US" sz="1100" b="1" dirty="0" smtClean="0">
                    <a:latin typeface="+mn-lt"/>
                  </a:rPr>
                  <a:t>2</a:t>
                </a:r>
              </a:p>
            </p:txBody>
          </p:sp>
        </p:grpSp>
        <p:cxnSp>
          <p:nvCxnSpPr>
            <p:cNvPr id="45" name="Straight Arrow Connector 44"/>
            <p:cNvCxnSpPr>
              <a:stCxn id="47" idx="1"/>
            </p:cNvCxnSpPr>
            <p:nvPr/>
          </p:nvCxnSpPr>
          <p:spPr>
            <a:xfrm flipH="1">
              <a:off x="1239764" y="6600973"/>
              <a:ext cx="551412" cy="92584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3" name="TextBox 2"/>
          <p:cNvSpPr txBox="1"/>
          <p:nvPr/>
        </p:nvSpPr>
        <p:spPr>
          <a:xfrm>
            <a:off x="55044" y="1257434"/>
            <a:ext cx="9028671" cy="369332"/>
          </a:xfrm>
          <a:prstGeom prst="rect">
            <a:avLst/>
          </a:prstGeom>
        </p:spPr>
        <p:style>
          <a:lnRef idx="3">
            <a:schemeClr val="lt1"/>
          </a:lnRef>
          <a:fillRef idx="1">
            <a:schemeClr val="accent1"/>
          </a:fillRef>
          <a:effectRef idx="1">
            <a:schemeClr val="accent1"/>
          </a:effectRef>
          <a:fontRef idx="minor">
            <a:schemeClr val="lt1"/>
          </a:fontRef>
        </p:style>
        <p:txBody>
          <a:bodyPr wrap="square" rtlCol="0" anchor="ctr">
            <a:spAutoFit/>
          </a:bodyPr>
          <a:lstStyle/>
          <a:p>
            <a:pPr algn="ctr"/>
            <a:r>
              <a:rPr lang="en-US" sz="1400" b="1" kern="0" dirty="0" smtClean="0"/>
              <a:t>In this workshop we will work in </a:t>
            </a:r>
            <a:r>
              <a:rPr lang="en-US" sz="1400" b="1" kern="0" dirty="0" err="1" smtClean="0"/>
              <a:t>Config</a:t>
            </a:r>
            <a:r>
              <a:rPr lang="en-US" sz="1400" b="1" kern="0" dirty="0" smtClean="0"/>
              <a:t> Mode. Change the DIP switch to </a:t>
            </a:r>
            <a:r>
              <a:rPr lang="en-US" b="1" kern="0" dirty="0" err="1" smtClean="0"/>
              <a:t>Config</a:t>
            </a:r>
            <a:r>
              <a:rPr lang="en-US" sz="1400" b="1" kern="0" dirty="0" smtClean="0"/>
              <a:t> Mode and then continue!</a:t>
            </a:r>
          </a:p>
        </p:txBody>
      </p:sp>
    </p:spTree>
    <p:extLst>
      <p:ext uri="{BB962C8B-B14F-4D97-AF65-F5344CB8AC3E}">
        <p14:creationId xmlns:p14="http://schemas.microsoft.com/office/powerpoint/2010/main" xmlns="" val="2647731309"/>
      </p:ext>
    </p:extLst>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cstate="print"/>
          <a:stretch>
            <a:fillRect/>
          </a:stretch>
        </p:blipFill>
        <p:spPr>
          <a:xfrm>
            <a:off x="4705350" y="4466630"/>
            <a:ext cx="4438650" cy="2143125"/>
          </a:xfrm>
          <a:prstGeom prst="rect">
            <a:avLst/>
          </a:prstGeom>
        </p:spPr>
      </p:pic>
      <p:sp>
        <p:nvSpPr>
          <p:cNvPr id="33" name="Text Placeholder 32"/>
          <p:cNvSpPr>
            <a:spLocks noGrp="1"/>
          </p:cNvSpPr>
          <p:nvPr>
            <p:ph type="body" sz="quarter" idx="10"/>
          </p:nvPr>
        </p:nvSpPr>
        <p:spPr>
          <a:xfrm>
            <a:off x="361378" y="1441421"/>
            <a:ext cx="8568438" cy="4711729"/>
          </a:xfrm>
        </p:spPr>
        <p:txBody>
          <a:bodyPr/>
          <a:lstStyle/>
          <a:p>
            <a:r>
              <a:rPr lang="en-US" dirty="0" smtClean="0"/>
              <a:t>Initial configuration requires</a:t>
            </a:r>
          </a:p>
          <a:p>
            <a:pPr marL="682625" lvl="1" indent="-225425">
              <a:buClr>
                <a:srgbClr val="C00000"/>
              </a:buClr>
              <a:buFontTx/>
              <a:buChar char="•"/>
            </a:pPr>
            <a:r>
              <a:rPr lang="en-US" dirty="0" smtClean="0"/>
              <a:t>Dedicated IP address (in case of static IP)</a:t>
            </a:r>
          </a:p>
          <a:p>
            <a:pPr marL="682625" lvl="1" indent="-225425">
              <a:buClr>
                <a:srgbClr val="C00000"/>
              </a:buClr>
              <a:buFontTx/>
              <a:buChar char="•"/>
            </a:pPr>
            <a:r>
              <a:rPr lang="en-US" dirty="0" smtClean="0"/>
              <a:t>Predefined VLAN ID</a:t>
            </a:r>
          </a:p>
          <a:p>
            <a:pPr marL="282575" indent="-225425"/>
            <a:endParaRPr lang="en-US" dirty="0" smtClean="0"/>
          </a:p>
          <a:p>
            <a:pPr marL="282575" indent="-225425"/>
            <a:r>
              <a:rPr lang="en-US" dirty="0" smtClean="0"/>
              <a:t>Note: In order to reach the MiNID from RADview, it is also required to add the interface that is connected to the MiNID to the bridge with the management VLAN</a:t>
            </a:r>
            <a:br>
              <a:rPr lang="en-US" dirty="0" smtClean="0"/>
            </a:br>
            <a:r>
              <a:rPr lang="en-US" dirty="0" smtClean="0"/>
              <a:t/>
            </a:r>
            <a:br>
              <a:rPr lang="en-US" dirty="0" smtClean="0"/>
            </a:br>
            <a:r>
              <a:rPr lang="en-US" dirty="0" smtClean="0"/>
              <a:t>This step was already done in the preliminary step.</a:t>
            </a:r>
            <a:endParaRPr lang="en-US" sz="2000" dirty="0"/>
          </a:p>
        </p:txBody>
      </p:sp>
      <p:sp>
        <p:nvSpPr>
          <p:cNvPr id="5122" name="Rectangle 2"/>
          <p:cNvSpPr>
            <a:spLocks noChangeArrowheads="1"/>
          </p:cNvSpPr>
          <p:nvPr/>
        </p:nvSpPr>
        <p:spPr bwMode="auto">
          <a:xfrm>
            <a:off x="0" y="474152"/>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 name="Title 1"/>
          <p:cNvSpPr>
            <a:spLocks noGrp="1"/>
          </p:cNvSpPr>
          <p:nvPr>
            <p:ph type="title"/>
          </p:nvPr>
        </p:nvSpPr>
        <p:spPr>
          <a:xfrm>
            <a:off x="361378" y="197590"/>
            <a:ext cx="7851746" cy="787226"/>
          </a:xfrm>
        </p:spPr>
        <p:txBody>
          <a:bodyPr/>
          <a:lstStyle/>
          <a:p>
            <a:r>
              <a:rPr lang="en-US" dirty="0"/>
              <a:t>Setting the MiNID IP address for Management</a:t>
            </a:r>
          </a:p>
        </p:txBody>
      </p:sp>
    </p:spTree>
    <p:extLst>
      <p:ext uri="{BB962C8B-B14F-4D97-AF65-F5344CB8AC3E}">
        <p14:creationId xmlns:p14="http://schemas.microsoft.com/office/powerpoint/2010/main" xmlns="" val="1972915342"/>
      </p:ext>
    </p:extLst>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0" y="1403558"/>
            <a:ext cx="5835494" cy="5318220"/>
          </a:xfrm>
          <a:prstGeom prst="rect">
            <a:avLst/>
          </a:prstGeom>
        </p:spPr>
      </p:pic>
      <p:sp>
        <p:nvSpPr>
          <p:cNvPr id="2" name="Title 1"/>
          <p:cNvSpPr>
            <a:spLocks noGrp="1"/>
          </p:cNvSpPr>
          <p:nvPr>
            <p:ph type="title"/>
          </p:nvPr>
        </p:nvSpPr>
        <p:spPr>
          <a:xfrm>
            <a:off x="361378" y="197590"/>
            <a:ext cx="7752892" cy="787226"/>
          </a:xfrm>
        </p:spPr>
        <p:txBody>
          <a:bodyPr/>
          <a:lstStyle/>
          <a:p>
            <a:r>
              <a:rPr lang="en-US" dirty="0"/>
              <a:t>Setting the MiNID IP </a:t>
            </a:r>
            <a:r>
              <a:rPr lang="en-US" dirty="0" smtClean="0"/>
              <a:t>address for Management</a:t>
            </a:r>
            <a:endParaRPr lang="en-US" dirty="0"/>
          </a:p>
        </p:txBody>
      </p:sp>
      <p:pic>
        <p:nvPicPr>
          <p:cNvPr id="5" name="Picture 4"/>
          <p:cNvPicPr>
            <a:picLocks noChangeAspect="1"/>
          </p:cNvPicPr>
          <p:nvPr/>
        </p:nvPicPr>
        <p:blipFill>
          <a:blip r:embed="rId3" cstate="print"/>
          <a:stretch>
            <a:fillRect/>
          </a:stretch>
        </p:blipFill>
        <p:spPr>
          <a:xfrm>
            <a:off x="4872377" y="6187696"/>
            <a:ext cx="4200525" cy="628650"/>
          </a:xfrm>
          <a:prstGeom prst="rect">
            <a:avLst/>
          </a:prstGeom>
          <a:ln w="28575"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274179" y="3369949"/>
            <a:ext cx="658341" cy="22341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990186" y="3059944"/>
            <a:ext cx="687432" cy="386379"/>
            <a:chOff x="1556697" y="2868527"/>
            <a:chExt cx="687432" cy="386379"/>
          </a:xfrm>
        </p:grpSpPr>
        <p:cxnSp>
          <p:nvCxnSpPr>
            <p:cNvPr id="9" name="Straight Arrow Connector 8"/>
            <p:cNvCxnSpPr/>
            <p:nvPr/>
          </p:nvCxnSpPr>
          <p:spPr>
            <a:xfrm flipH="1">
              <a:off x="1556697" y="2995989"/>
              <a:ext cx="492682" cy="25891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1901657" y="2868527"/>
              <a:ext cx="342472" cy="254924"/>
              <a:chOff x="-320045" y="3148270"/>
              <a:chExt cx="381000" cy="304800"/>
            </a:xfrm>
          </p:grpSpPr>
          <p:sp>
            <p:nvSpPr>
              <p:cNvPr id="10" name="Oval 9"/>
              <p:cNvSpPr/>
              <p:nvPr/>
            </p:nvSpPr>
            <p:spPr>
              <a:xfrm>
                <a:off x="-293396" y="3148270"/>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20045" y="3158687"/>
                <a:ext cx="381000" cy="283968"/>
              </a:xfrm>
              <a:prstGeom prst="rect">
                <a:avLst/>
              </a:prstGeom>
              <a:noFill/>
            </p:spPr>
            <p:txBody>
              <a:bodyPr wrap="square" rtlCol="0">
                <a:spAutoFit/>
              </a:bodyPr>
              <a:lstStyle/>
              <a:p>
                <a:pPr algn="ctr">
                  <a:lnSpc>
                    <a:spcPct val="85000"/>
                  </a:lnSpc>
                </a:pPr>
                <a:r>
                  <a:rPr lang="en-US" sz="1100" b="1" dirty="0" smtClean="0">
                    <a:latin typeface="+mn-lt"/>
                  </a:rPr>
                  <a:t>4</a:t>
                </a:r>
              </a:p>
            </p:txBody>
          </p:sp>
        </p:grpSp>
      </p:grpSp>
      <p:sp>
        <p:nvSpPr>
          <p:cNvPr id="12" name="Rectangle 11"/>
          <p:cNvSpPr/>
          <p:nvPr/>
        </p:nvSpPr>
        <p:spPr>
          <a:xfrm>
            <a:off x="2469001" y="5487615"/>
            <a:ext cx="897492" cy="2672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1558066" y="3493379"/>
            <a:ext cx="616550" cy="266305"/>
            <a:chOff x="2362202" y="2515312"/>
            <a:chExt cx="616550" cy="266305"/>
          </a:xfrm>
        </p:grpSpPr>
        <p:grpSp>
          <p:nvGrpSpPr>
            <p:cNvPr id="14" name="Group 7"/>
            <p:cNvGrpSpPr/>
            <p:nvPr/>
          </p:nvGrpSpPr>
          <p:grpSpPr>
            <a:xfrm>
              <a:off x="2362202" y="2515312"/>
              <a:ext cx="342472" cy="254924"/>
              <a:chOff x="192311" y="2725948"/>
              <a:chExt cx="381000" cy="304800"/>
            </a:xfrm>
          </p:grpSpPr>
          <p:sp>
            <p:nvSpPr>
              <p:cNvPr id="16" name="Oval 15"/>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latin typeface="+mn-lt"/>
                  </a:rPr>
                  <a:t>5</a:t>
                </a:r>
              </a:p>
            </p:txBody>
          </p:sp>
        </p:grpSp>
        <p:cxnSp>
          <p:nvCxnSpPr>
            <p:cNvPr id="15" name="Straight Arrow Connector 14"/>
            <p:cNvCxnSpPr>
              <a:stCxn id="17" idx="3"/>
            </p:cNvCxnSpPr>
            <p:nvPr/>
          </p:nvCxnSpPr>
          <p:spPr>
            <a:xfrm>
              <a:off x="2704674" y="2648465"/>
              <a:ext cx="274078" cy="13315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23" name="Text Placeholder 2"/>
          <p:cNvSpPr txBox="1">
            <a:spLocks/>
          </p:cNvSpPr>
          <p:nvPr/>
        </p:nvSpPr>
        <p:spPr>
          <a:xfrm>
            <a:off x="4349345" y="1091894"/>
            <a:ext cx="4782345" cy="1877433"/>
          </a:xfrm>
          <a:prstGeom prst="rect">
            <a:avLst/>
          </a:prstGeom>
          <a:solidFill>
            <a:schemeClr val="bg1"/>
          </a:solidFill>
        </p:spPr>
        <p:txBody>
          <a:bodyPr/>
          <a:lstStyle>
            <a:lvl1pPr marL="342900" indent="-342900" algn="l" rtl="0" eaLnBrk="1" fontAlgn="base" hangingPunct="1">
              <a:spcBef>
                <a:spcPct val="20000"/>
              </a:spcBef>
              <a:spcAft>
                <a:spcPct val="0"/>
              </a:spcAft>
              <a:buClr>
                <a:srgbClr val="C00000"/>
              </a:buClr>
              <a:buChar char="•"/>
              <a:defRPr sz="2200">
                <a:solidFill>
                  <a:schemeClr val="tx1">
                    <a:lumMod val="85000"/>
                    <a:lumOff val="15000"/>
                  </a:schemeClr>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lumMod val="85000"/>
                    <a:lumOff val="15000"/>
                  </a:schemeClr>
                </a:solidFill>
                <a:latin typeface="+mn-lt"/>
                <a:cs typeface="+mn-cs"/>
              </a:defRPr>
            </a:lvl2pPr>
            <a:lvl3pPr marL="1143000" indent="-228600" algn="l" rtl="0" eaLnBrk="1" fontAlgn="base" hangingPunct="1">
              <a:spcBef>
                <a:spcPct val="20000"/>
              </a:spcBef>
              <a:spcAft>
                <a:spcPct val="0"/>
              </a:spcAft>
              <a:buClr>
                <a:srgbClr val="C00000"/>
              </a:buClr>
              <a:buChar char="•"/>
              <a:defRPr sz="1800">
                <a:solidFill>
                  <a:schemeClr val="tx1">
                    <a:lumMod val="85000"/>
                    <a:lumOff val="15000"/>
                  </a:schemeClr>
                </a:solidFill>
                <a:latin typeface="+mn-lt"/>
                <a:cs typeface="+mn-cs"/>
              </a:defRPr>
            </a:lvl3pPr>
            <a:lvl4pPr marL="1600200" indent="-228600" algn="l" rtl="0" eaLnBrk="1" fontAlgn="base" hangingPunct="1">
              <a:spcBef>
                <a:spcPct val="20000"/>
              </a:spcBef>
              <a:spcAft>
                <a:spcPct val="0"/>
              </a:spcAft>
              <a:buChar char="–"/>
              <a:defRPr sz="1600">
                <a:solidFill>
                  <a:schemeClr val="tx1">
                    <a:lumMod val="85000"/>
                    <a:lumOff val="15000"/>
                  </a:schemeClr>
                </a:solidFill>
                <a:latin typeface="+mn-lt"/>
                <a:cs typeface="+mn-cs"/>
              </a:defRPr>
            </a:lvl4pPr>
            <a:lvl5pPr marL="2057400" indent="-228600" algn="l" rtl="0" eaLnBrk="1" fontAlgn="base" hangingPunct="1">
              <a:spcBef>
                <a:spcPct val="20000"/>
              </a:spcBef>
              <a:spcAft>
                <a:spcPct val="0"/>
              </a:spcAft>
              <a:buChar char="»"/>
              <a:defRPr sz="1600">
                <a:solidFill>
                  <a:schemeClr val="tx1">
                    <a:lumMod val="85000"/>
                    <a:lumOff val="15000"/>
                  </a:schemeClr>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marL="0" indent="0">
              <a:buNone/>
            </a:pPr>
            <a:r>
              <a:rPr lang="en-US" sz="2000" b="1" dirty="0">
                <a:solidFill>
                  <a:srgbClr val="C00000"/>
                </a:solidFill>
              </a:rPr>
              <a:t>4.</a:t>
            </a:r>
            <a:r>
              <a:rPr lang="en-US" sz="2000" dirty="0" smtClean="0"/>
              <a:t> Go to: </a:t>
            </a:r>
            <a:r>
              <a:rPr lang="en-US" sz="2000" dirty="0" smtClean="0">
                <a:solidFill>
                  <a:srgbClr val="0000FF"/>
                </a:solidFill>
              </a:rPr>
              <a:t>Configuration</a:t>
            </a:r>
            <a:r>
              <a:rPr lang="en-US" sz="2000" dirty="0" smtClean="0"/>
              <a:t> -&gt; </a:t>
            </a:r>
            <a:r>
              <a:rPr lang="en-US" sz="2000" dirty="0" smtClean="0">
                <a:solidFill>
                  <a:srgbClr val="0000FF"/>
                </a:solidFill>
              </a:rPr>
              <a:t>System</a:t>
            </a:r>
            <a:r>
              <a:rPr lang="en-US" sz="2000" dirty="0" smtClean="0"/>
              <a:t> -&gt; </a:t>
            </a:r>
            <a:r>
              <a:rPr lang="en-US" sz="2000" dirty="0" smtClean="0">
                <a:solidFill>
                  <a:srgbClr val="0000FF"/>
                </a:solidFill>
              </a:rPr>
              <a:t>Management</a:t>
            </a:r>
            <a:r>
              <a:rPr lang="en-US" sz="2000" dirty="0" smtClean="0"/>
              <a:t> -&gt; </a:t>
            </a:r>
            <a:r>
              <a:rPr lang="en-US" sz="2000" dirty="0" smtClean="0">
                <a:solidFill>
                  <a:srgbClr val="0000FF"/>
                </a:solidFill>
              </a:rPr>
              <a:t>Host IP </a:t>
            </a:r>
            <a:endParaRPr lang="en-US" sz="2000" dirty="0">
              <a:solidFill>
                <a:srgbClr val="0000FF"/>
              </a:solidFill>
            </a:endParaRPr>
          </a:p>
          <a:p>
            <a:pPr marL="0" indent="0">
              <a:buNone/>
            </a:pPr>
            <a:r>
              <a:rPr lang="en-US" sz="2000" b="1" dirty="0">
                <a:solidFill>
                  <a:srgbClr val="C00000"/>
                </a:solidFill>
              </a:rPr>
              <a:t>5.</a:t>
            </a:r>
            <a:r>
              <a:rPr lang="en-US" sz="2000" dirty="0" smtClean="0"/>
              <a:t> Configure the following according to the application</a:t>
            </a:r>
          </a:p>
          <a:p>
            <a:pPr marL="0" indent="0">
              <a:buNone/>
            </a:pPr>
            <a:r>
              <a:rPr lang="en-US" sz="2000" b="1" dirty="0">
                <a:solidFill>
                  <a:srgbClr val="C00000"/>
                </a:solidFill>
              </a:rPr>
              <a:t>6.</a:t>
            </a:r>
            <a:r>
              <a:rPr lang="en-US" sz="2000" dirty="0" smtClean="0"/>
              <a:t> Click </a:t>
            </a:r>
            <a:r>
              <a:rPr lang="en-US" sz="2000" dirty="0" smtClean="0">
                <a:solidFill>
                  <a:srgbClr val="0000FF"/>
                </a:solidFill>
              </a:rPr>
              <a:t>Apply</a:t>
            </a:r>
          </a:p>
        </p:txBody>
      </p:sp>
      <p:grpSp>
        <p:nvGrpSpPr>
          <p:cNvPr id="24" name="Group 23"/>
          <p:cNvGrpSpPr/>
          <p:nvPr/>
        </p:nvGrpSpPr>
        <p:grpSpPr>
          <a:xfrm>
            <a:off x="3373693" y="5324534"/>
            <a:ext cx="659647" cy="334236"/>
            <a:chOff x="2045027" y="2515312"/>
            <a:chExt cx="659647" cy="334236"/>
          </a:xfrm>
        </p:grpSpPr>
        <p:grpSp>
          <p:nvGrpSpPr>
            <p:cNvPr id="25" name="Group 7"/>
            <p:cNvGrpSpPr/>
            <p:nvPr/>
          </p:nvGrpSpPr>
          <p:grpSpPr>
            <a:xfrm>
              <a:off x="2362202" y="2515312"/>
              <a:ext cx="342472" cy="254924"/>
              <a:chOff x="192311" y="2725948"/>
              <a:chExt cx="381000" cy="304800"/>
            </a:xfrm>
          </p:grpSpPr>
          <p:sp>
            <p:nvSpPr>
              <p:cNvPr id="27" name="Oval 26"/>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latin typeface="+mn-lt"/>
                  </a:rPr>
                  <a:t>6</a:t>
                </a:r>
              </a:p>
            </p:txBody>
          </p:sp>
        </p:grpSp>
        <p:cxnSp>
          <p:nvCxnSpPr>
            <p:cNvPr id="26" name="Straight Arrow Connector 25"/>
            <p:cNvCxnSpPr>
              <a:stCxn id="28" idx="1"/>
            </p:cNvCxnSpPr>
            <p:nvPr/>
          </p:nvCxnSpPr>
          <p:spPr>
            <a:xfrm flipH="1">
              <a:off x="2045027" y="2648465"/>
              <a:ext cx="317175" cy="20108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29" name="Rectangle 28"/>
          <p:cNvSpPr/>
          <p:nvPr/>
        </p:nvSpPr>
        <p:spPr>
          <a:xfrm>
            <a:off x="2285841" y="3369949"/>
            <a:ext cx="3690475" cy="247400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Line Callout 2 30"/>
          <p:cNvSpPr/>
          <p:nvPr/>
        </p:nvSpPr>
        <p:spPr>
          <a:xfrm>
            <a:off x="6257960" y="3888259"/>
            <a:ext cx="2831863" cy="1880695"/>
          </a:xfrm>
          <a:prstGeom prst="borderCallout2">
            <a:avLst>
              <a:gd name="adj1" fmla="val 100087"/>
              <a:gd name="adj2" fmla="val 88352"/>
              <a:gd name="adj3" fmla="val 111383"/>
              <a:gd name="adj4" fmla="val 87926"/>
              <a:gd name="adj5" fmla="val 121319"/>
              <a:gd name="adj6" fmla="val 82419"/>
            </a:avLst>
          </a:prstGeom>
          <a:ln>
            <a:headEnd type="none" w="med" len="med"/>
            <a:tailEnd type="arrow" w="med" len="med"/>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1400" dirty="0" smtClean="0"/>
              <a:t>If you work in “Normal” mode - After clicking the apply, the following info appears. It means that after you configure the IP address, the MiNID is no longer accessible via its default IP address. (The DIP switch is set to Normal operation)</a:t>
            </a:r>
            <a:br>
              <a:rPr lang="en-US" sz="1400" dirty="0" smtClean="0"/>
            </a:br>
            <a:r>
              <a:rPr lang="en-US" sz="1400" dirty="0" smtClean="0"/>
              <a:t>we recommend to work in </a:t>
            </a:r>
            <a:endParaRPr lang="en-US" sz="1400" dirty="0"/>
          </a:p>
        </p:txBody>
      </p:sp>
    </p:spTree>
    <p:extLst>
      <p:ext uri="{BB962C8B-B14F-4D97-AF65-F5344CB8AC3E}">
        <p14:creationId xmlns:p14="http://schemas.microsoft.com/office/powerpoint/2010/main" xmlns="" val="1991334361"/>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vCPE</a:t>
            </a:r>
            <a:endParaRPr lang="en-US" dirty="0"/>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2" cstate="print"/>
          <a:stretch>
            <a:fillRect/>
          </a:stretch>
        </p:blipFill>
        <p:spPr>
          <a:xfrm>
            <a:off x="229572" y="1301703"/>
            <a:ext cx="8510773" cy="5556297"/>
          </a:xfrm>
          <a:prstGeom prst="rect">
            <a:avLst/>
          </a:prstGeom>
        </p:spPr>
      </p:pic>
    </p:spTree>
    <p:extLst>
      <p:ext uri="{BB962C8B-B14F-4D97-AF65-F5344CB8AC3E}">
        <p14:creationId xmlns:p14="http://schemas.microsoft.com/office/powerpoint/2010/main" xmlns="" val="2951036256"/>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107478" y="1324700"/>
            <a:ext cx="6943725" cy="4181475"/>
          </a:xfrm>
          <a:prstGeom prst="rect">
            <a:avLst/>
          </a:prstGeom>
        </p:spPr>
      </p:pic>
      <p:sp>
        <p:nvSpPr>
          <p:cNvPr id="2" name="Title 1"/>
          <p:cNvSpPr>
            <a:spLocks noGrp="1"/>
          </p:cNvSpPr>
          <p:nvPr>
            <p:ph type="title"/>
          </p:nvPr>
        </p:nvSpPr>
        <p:spPr/>
        <p:txBody>
          <a:bodyPr/>
          <a:lstStyle/>
          <a:p>
            <a:r>
              <a:rPr lang="en-US" dirty="0" smtClean="0"/>
              <a:t>Configuring the Manager IP</a:t>
            </a:r>
            <a:endParaRPr lang="en-US" dirty="0"/>
          </a:p>
        </p:txBody>
      </p:sp>
      <p:sp>
        <p:nvSpPr>
          <p:cNvPr id="10" name="Rectangle 9"/>
          <p:cNvSpPr/>
          <p:nvPr/>
        </p:nvSpPr>
        <p:spPr>
          <a:xfrm>
            <a:off x="2906839" y="3592381"/>
            <a:ext cx="3482832" cy="29817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1695019" y="3652107"/>
            <a:ext cx="576156" cy="428824"/>
            <a:chOff x="1667973" y="2868527"/>
            <a:chExt cx="576156" cy="428824"/>
          </a:xfrm>
        </p:grpSpPr>
        <p:cxnSp>
          <p:nvCxnSpPr>
            <p:cNvPr id="12" name="Straight Arrow Connector 11"/>
            <p:cNvCxnSpPr/>
            <p:nvPr/>
          </p:nvCxnSpPr>
          <p:spPr>
            <a:xfrm flipH="1">
              <a:off x="1667973" y="2995989"/>
              <a:ext cx="381406" cy="30136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1901657" y="2868527"/>
              <a:ext cx="342472" cy="254924"/>
              <a:chOff x="-320045" y="3148270"/>
              <a:chExt cx="381000" cy="304800"/>
            </a:xfrm>
          </p:grpSpPr>
          <p:sp>
            <p:nvSpPr>
              <p:cNvPr id="14" name="Oval 13"/>
              <p:cNvSpPr/>
              <p:nvPr/>
            </p:nvSpPr>
            <p:spPr>
              <a:xfrm>
                <a:off x="-293396" y="3148270"/>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20045" y="3158687"/>
                <a:ext cx="381000" cy="283968"/>
              </a:xfrm>
              <a:prstGeom prst="rect">
                <a:avLst/>
              </a:prstGeom>
              <a:noFill/>
            </p:spPr>
            <p:txBody>
              <a:bodyPr wrap="square" rtlCol="0">
                <a:spAutoFit/>
              </a:bodyPr>
              <a:lstStyle/>
              <a:p>
                <a:pPr algn="ctr">
                  <a:lnSpc>
                    <a:spcPct val="85000"/>
                  </a:lnSpc>
                </a:pPr>
                <a:r>
                  <a:rPr lang="en-US" sz="1100" b="1" dirty="0" smtClean="0">
                    <a:latin typeface="+mn-lt"/>
                  </a:rPr>
                  <a:t>7</a:t>
                </a:r>
              </a:p>
            </p:txBody>
          </p:sp>
        </p:grpSp>
      </p:grpSp>
      <p:sp>
        <p:nvSpPr>
          <p:cNvPr id="16" name="Rectangle 15"/>
          <p:cNvSpPr/>
          <p:nvPr/>
        </p:nvSpPr>
        <p:spPr>
          <a:xfrm>
            <a:off x="546684" y="4080931"/>
            <a:ext cx="1166785" cy="2672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
          <p:cNvSpPr txBox="1">
            <a:spLocks/>
          </p:cNvSpPr>
          <p:nvPr/>
        </p:nvSpPr>
        <p:spPr>
          <a:xfrm>
            <a:off x="1885722" y="5060714"/>
            <a:ext cx="7232911" cy="1528556"/>
          </a:xfrm>
          <a:prstGeom prst="rect">
            <a:avLst/>
          </a:prstGeom>
          <a:solidFill>
            <a:schemeClr val="bg1"/>
          </a:solidFill>
        </p:spPr>
        <p:txBody>
          <a:bodyPr/>
          <a:lstStyle>
            <a:lvl1pPr marL="342900" indent="-342900" algn="l" rtl="0" eaLnBrk="1" fontAlgn="base" hangingPunct="1">
              <a:spcBef>
                <a:spcPct val="20000"/>
              </a:spcBef>
              <a:spcAft>
                <a:spcPct val="0"/>
              </a:spcAft>
              <a:buClr>
                <a:srgbClr val="C00000"/>
              </a:buClr>
              <a:buChar char="•"/>
              <a:defRPr sz="2200">
                <a:solidFill>
                  <a:schemeClr val="tx1">
                    <a:lumMod val="85000"/>
                    <a:lumOff val="15000"/>
                  </a:schemeClr>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lumMod val="85000"/>
                    <a:lumOff val="15000"/>
                  </a:schemeClr>
                </a:solidFill>
                <a:latin typeface="+mn-lt"/>
                <a:cs typeface="+mn-cs"/>
              </a:defRPr>
            </a:lvl2pPr>
            <a:lvl3pPr marL="1143000" indent="-228600" algn="l" rtl="0" eaLnBrk="1" fontAlgn="base" hangingPunct="1">
              <a:spcBef>
                <a:spcPct val="20000"/>
              </a:spcBef>
              <a:spcAft>
                <a:spcPct val="0"/>
              </a:spcAft>
              <a:buClr>
                <a:srgbClr val="C00000"/>
              </a:buClr>
              <a:buChar char="•"/>
              <a:defRPr sz="1800">
                <a:solidFill>
                  <a:schemeClr val="tx1">
                    <a:lumMod val="85000"/>
                    <a:lumOff val="15000"/>
                  </a:schemeClr>
                </a:solidFill>
                <a:latin typeface="+mn-lt"/>
                <a:cs typeface="+mn-cs"/>
              </a:defRPr>
            </a:lvl3pPr>
            <a:lvl4pPr marL="1600200" indent="-228600" algn="l" rtl="0" eaLnBrk="1" fontAlgn="base" hangingPunct="1">
              <a:spcBef>
                <a:spcPct val="20000"/>
              </a:spcBef>
              <a:spcAft>
                <a:spcPct val="0"/>
              </a:spcAft>
              <a:buChar char="–"/>
              <a:defRPr sz="1600">
                <a:solidFill>
                  <a:schemeClr val="tx1">
                    <a:lumMod val="85000"/>
                    <a:lumOff val="15000"/>
                  </a:schemeClr>
                </a:solidFill>
                <a:latin typeface="+mn-lt"/>
                <a:cs typeface="+mn-cs"/>
              </a:defRPr>
            </a:lvl4pPr>
            <a:lvl5pPr marL="2057400" indent="-228600" algn="l" rtl="0" eaLnBrk="1" fontAlgn="base" hangingPunct="1">
              <a:spcBef>
                <a:spcPct val="20000"/>
              </a:spcBef>
              <a:spcAft>
                <a:spcPct val="0"/>
              </a:spcAft>
              <a:buChar char="»"/>
              <a:defRPr sz="1600">
                <a:solidFill>
                  <a:schemeClr val="tx1">
                    <a:lumMod val="85000"/>
                    <a:lumOff val="15000"/>
                  </a:schemeClr>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marL="0" indent="0">
              <a:buNone/>
            </a:pPr>
            <a:r>
              <a:rPr lang="en-US" sz="2000" b="1" dirty="0" smtClean="0">
                <a:solidFill>
                  <a:srgbClr val="C00000"/>
                </a:solidFill>
              </a:rPr>
              <a:t>7.</a:t>
            </a:r>
            <a:r>
              <a:rPr lang="en-US" sz="2000" dirty="0" smtClean="0"/>
              <a:t> </a:t>
            </a:r>
            <a:r>
              <a:rPr lang="en-US" sz="2000" dirty="0"/>
              <a:t>Go to: </a:t>
            </a:r>
            <a:r>
              <a:rPr lang="en-US" sz="2000" dirty="0">
                <a:solidFill>
                  <a:srgbClr val="0000FF"/>
                </a:solidFill>
              </a:rPr>
              <a:t>Configuration</a:t>
            </a:r>
            <a:r>
              <a:rPr lang="en-US" sz="2000" dirty="0"/>
              <a:t> -&gt; </a:t>
            </a:r>
            <a:r>
              <a:rPr lang="en-US" sz="2000" dirty="0">
                <a:solidFill>
                  <a:srgbClr val="0000FF"/>
                </a:solidFill>
              </a:rPr>
              <a:t>System</a:t>
            </a:r>
            <a:r>
              <a:rPr lang="en-US" sz="2000" dirty="0"/>
              <a:t> -&gt; </a:t>
            </a:r>
            <a:r>
              <a:rPr lang="en-US" sz="2000" dirty="0">
                <a:solidFill>
                  <a:srgbClr val="0000FF"/>
                </a:solidFill>
              </a:rPr>
              <a:t>Management</a:t>
            </a:r>
            <a:r>
              <a:rPr lang="en-US" sz="2000" dirty="0"/>
              <a:t> -&gt; </a:t>
            </a:r>
            <a:r>
              <a:rPr lang="en-US" sz="2000" dirty="0">
                <a:solidFill>
                  <a:srgbClr val="0000FF"/>
                </a:solidFill>
              </a:rPr>
              <a:t>Manager List</a:t>
            </a:r>
          </a:p>
          <a:p>
            <a:pPr marL="0" indent="0">
              <a:buNone/>
            </a:pPr>
            <a:r>
              <a:rPr lang="en-US" sz="2000" b="1" dirty="0" smtClean="0">
                <a:solidFill>
                  <a:srgbClr val="C00000"/>
                </a:solidFill>
              </a:rPr>
              <a:t>8.</a:t>
            </a:r>
            <a:r>
              <a:rPr lang="en-US" sz="2000" dirty="0" smtClean="0"/>
              <a:t> Configure Manager IP address for SNMP traps</a:t>
            </a:r>
          </a:p>
          <a:p>
            <a:pPr marL="0" indent="0">
              <a:buNone/>
            </a:pPr>
            <a:r>
              <a:rPr lang="en-US" sz="2000" b="1" dirty="0" smtClean="0">
                <a:solidFill>
                  <a:srgbClr val="C00000"/>
                </a:solidFill>
              </a:rPr>
              <a:t>9.</a:t>
            </a:r>
            <a:r>
              <a:rPr lang="en-US" sz="2000" dirty="0" smtClean="0"/>
              <a:t> Click </a:t>
            </a:r>
            <a:r>
              <a:rPr lang="en-US" sz="2000" dirty="0" smtClean="0">
                <a:solidFill>
                  <a:srgbClr val="0000FF"/>
                </a:solidFill>
              </a:rPr>
              <a:t>Apply</a:t>
            </a:r>
            <a:endParaRPr lang="he-IL" sz="2000" dirty="0" smtClean="0">
              <a:solidFill>
                <a:srgbClr val="0000FF"/>
              </a:solidFill>
            </a:endParaRPr>
          </a:p>
          <a:p>
            <a:pPr marL="0" indent="0">
              <a:buNone/>
            </a:pPr>
            <a:r>
              <a:rPr lang="en-US" sz="2000" b="1" dirty="0">
                <a:solidFill>
                  <a:srgbClr val="C00000"/>
                </a:solidFill>
              </a:rPr>
              <a:t>10.</a:t>
            </a:r>
            <a:r>
              <a:rPr lang="en-US" sz="2000" dirty="0"/>
              <a:t> Click </a:t>
            </a:r>
            <a:r>
              <a:rPr lang="en-US" sz="2000" dirty="0" smtClean="0">
                <a:solidFill>
                  <a:srgbClr val="0000FF"/>
                </a:solidFill>
              </a:rPr>
              <a:t>Save </a:t>
            </a:r>
            <a:r>
              <a:rPr lang="en-US" sz="2000" dirty="0">
                <a:solidFill>
                  <a:srgbClr val="0000FF"/>
                </a:solidFill>
              </a:rPr>
              <a:t>Configuration  </a:t>
            </a:r>
            <a:r>
              <a:rPr lang="en-US" sz="2000" dirty="0" smtClean="0">
                <a:solidFill>
                  <a:srgbClr val="0000FF"/>
                </a:solidFill>
              </a:rPr>
              <a:t>!!</a:t>
            </a:r>
            <a:endParaRPr lang="en-US" sz="2000" dirty="0">
              <a:solidFill>
                <a:srgbClr val="0000FF"/>
              </a:solidFill>
            </a:endParaRPr>
          </a:p>
        </p:txBody>
      </p:sp>
      <p:grpSp>
        <p:nvGrpSpPr>
          <p:cNvPr id="23" name="Group 22"/>
          <p:cNvGrpSpPr/>
          <p:nvPr/>
        </p:nvGrpSpPr>
        <p:grpSpPr>
          <a:xfrm>
            <a:off x="3835941" y="4201112"/>
            <a:ext cx="659647" cy="334236"/>
            <a:chOff x="2045027" y="2515312"/>
            <a:chExt cx="659647" cy="334236"/>
          </a:xfrm>
        </p:grpSpPr>
        <p:grpSp>
          <p:nvGrpSpPr>
            <p:cNvPr id="24" name="Group 7"/>
            <p:cNvGrpSpPr/>
            <p:nvPr/>
          </p:nvGrpSpPr>
          <p:grpSpPr>
            <a:xfrm>
              <a:off x="2362202" y="2515312"/>
              <a:ext cx="342472" cy="254924"/>
              <a:chOff x="192311" y="2725948"/>
              <a:chExt cx="381000" cy="304800"/>
            </a:xfrm>
          </p:grpSpPr>
          <p:sp>
            <p:nvSpPr>
              <p:cNvPr id="26" name="Oval 25"/>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a:t>9</a:t>
                </a:r>
                <a:endParaRPr lang="en-US" sz="1100" b="1" dirty="0" smtClean="0">
                  <a:latin typeface="+mn-lt"/>
                </a:endParaRPr>
              </a:p>
            </p:txBody>
          </p:sp>
        </p:grpSp>
        <p:cxnSp>
          <p:nvCxnSpPr>
            <p:cNvPr id="25" name="Straight Arrow Connector 24"/>
            <p:cNvCxnSpPr>
              <a:stCxn id="27" idx="1"/>
            </p:cNvCxnSpPr>
            <p:nvPr/>
          </p:nvCxnSpPr>
          <p:spPr>
            <a:xfrm flipH="1">
              <a:off x="2045027" y="2648465"/>
              <a:ext cx="317175" cy="20108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32" name="Rectangle 31"/>
          <p:cNvSpPr/>
          <p:nvPr/>
        </p:nvSpPr>
        <p:spPr>
          <a:xfrm>
            <a:off x="3048998" y="4346857"/>
            <a:ext cx="765121" cy="2672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p:cNvGrpSpPr/>
          <p:nvPr/>
        </p:nvGrpSpPr>
        <p:grpSpPr>
          <a:xfrm>
            <a:off x="7283820" y="2576144"/>
            <a:ext cx="589533" cy="443154"/>
            <a:chOff x="2115141" y="2327082"/>
            <a:chExt cx="589533" cy="443154"/>
          </a:xfrm>
        </p:grpSpPr>
        <p:grpSp>
          <p:nvGrpSpPr>
            <p:cNvPr id="34" name="Group 7"/>
            <p:cNvGrpSpPr/>
            <p:nvPr/>
          </p:nvGrpSpPr>
          <p:grpSpPr>
            <a:xfrm>
              <a:off x="2362202" y="2515312"/>
              <a:ext cx="342472" cy="254924"/>
              <a:chOff x="192311" y="2725948"/>
              <a:chExt cx="381000" cy="304800"/>
            </a:xfrm>
          </p:grpSpPr>
          <p:sp>
            <p:nvSpPr>
              <p:cNvPr id="36" name="Oval 35"/>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t>10</a:t>
                </a:r>
                <a:endParaRPr lang="en-US" sz="1100" b="1" dirty="0" smtClean="0">
                  <a:latin typeface="+mn-lt"/>
                </a:endParaRPr>
              </a:p>
            </p:txBody>
          </p:sp>
        </p:grpSp>
        <p:cxnSp>
          <p:nvCxnSpPr>
            <p:cNvPr id="35" name="Straight Arrow Connector 34"/>
            <p:cNvCxnSpPr>
              <a:stCxn id="37" idx="1"/>
            </p:cNvCxnSpPr>
            <p:nvPr/>
          </p:nvCxnSpPr>
          <p:spPr>
            <a:xfrm flipH="1" flipV="1">
              <a:off x="2115141" y="2327082"/>
              <a:ext cx="247061" cy="32138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p:nvPicPr>
        <p:blipFill>
          <a:blip r:embed="rId3" cstate="print"/>
          <a:stretch>
            <a:fillRect/>
          </a:stretch>
        </p:blipFill>
        <p:spPr>
          <a:xfrm>
            <a:off x="3431558" y="5784304"/>
            <a:ext cx="1552575" cy="428625"/>
          </a:xfrm>
          <a:prstGeom prst="rect">
            <a:avLst/>
          </a:prstGeom>
        </p:spPr>
      </p:pic>
      <p:pic>
        <p:nvPicPr>
          <p:cNvPr id="29" name="Picture 28"/>
          <p:cNvPicPr>
            <a:picLocks noChangeAspect="1"/>
          </p:cNvPicPr>
          <p:nvPr/>
        </p:nvPicPr>
        <p:blipFill>
          <a:blip r:embed="rId4" cstate="print"/>
          <a:stretch>
            <a:fillRect/>
          </a:stretch>
        </p:blipFill>
        <p:spPr>
          <a:xfrm>
            <a:off x="5203300" y="2252588"/>
            <a:ext cx="1762125" cy="342900"/>
          </a:xfrm>
          <a:prstGeom prst="rect">
            <a:avLst/>
          </a:prstGeom>
        </p:spPr>
      </p:pic>
      <p:sp>
        <p:nvSpPr>
          <p:cNvPr id="31" name="Rectangle 30"/>
          <p:cNvSpPr/>
          <p:nvPr/>
        </p:nvSpPr>
        <p:spPr>
          <a:xfrm>
            <a:off x="5318441" y="2290394"/>
            <a:ext cx="1965379" cy="2672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2290289" y="3293396"/>
            <a:ext cx="616550" cy="266305"/>
            <a:chOff x="2362202" y="2515312"/>
            <a:chExt cx="616550" cy="266305"/>
          </a:xfrm>
        </p:grpSpPr>
        <p:grpSp>
          <p:nvGrpSpPr>
            <p:cNvPr id="18" name="Group 7"/>
            <p:cNvGrpSpPr/>
            <p:nvPr/>
          </p:nvGrpSpPr>
          <p:grpSpPr>
            <a:xfrm>
              <a:off x="2362202" y="2515312"/>
              <a:ext cx="342472" cy="254924"/>
              <a:chOff x="192311" y="2725948"/>
              <a:chExt cx="381000" cy="304800"/>
            </a:xfrm>
          </p:grpSpPr>
          <p:sp>
            <p:nvSpPr>
              <p:cNvPr id="20" name="Oval 19"/>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a:t>8</a:t>
                </a:r>
                <a:endParaRPr lang="en-US" sz="1100" b="1" dirty="0" smtClean="0">
                  <a:latin typeface="+mn-lt"/>
                </a:endParaRPr>
              </a:p>
            </p:txBody>
          </p:sp>
        </p:grpSp>
        <p:cxnSp>
          <p:nvCxnSpPr>
            <p:cNvPr id="19" name="Straight Arrow Connector 18"/>
            <p:cNvCxnSpPr>
              <a:stCxn id="21" idx="3"/>
            </p:cNvCxnSpPr>
            <p:nvPr/>
          </p:nvCxnSpPr>
          <p:spPr>
            <a:xfrm>
              <a:off x="2704674" y="2648465"/>
              <a:ext cx="274078" cy="13315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1187668119"/>
      </p:ext>
    </p:extLst>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Classification Validation</a:t>
            </a:r>
            <a:endParaRPr lang="en-US" dirty="0"/>
          </a:p>
        </p:txBody>
      </p:sp>
      <p:sp>
        <p:nvSpPr>
          <p:cNvPr id="3" name="Text Placeholder 2"/>
          <p:cNvSpPr>
            <a:spLocks noGrp="1"/>
          </p:cNvSpPr>
          <p:nvPr>
            <p:ph type="body" sz="quarter" idx="10"/>
          </p:nvPr>
        </p:nvSpPr>
        <p:spPr/>
        <p:txBody>
          <a:bodyPr/>
          <a:lstStyle/>
          <a:p>
            <a:r>
              <a:rPr lang="en-US" dirty="0" smtClean="0"/>
              <a:t>In order to configure a service using the SM, the classification mode of both of the ports should be: VID + </a:t>
            </a:r>
            <a:r>
              <a:rPr lang="en-US" dirty="0" err="1" smtClean="0"/>
              <a:t>Pbits</a:t>
            </a:r>
            <a:r>
              <a:rPr lang="en-US" dirty="0" smtClean="0"/>
              <a:t> Range</a:t>
            </a:r>
          </a:p>
          <a:p>
            <a:r>
              <a:rPr lang="en-US" dirty="0" smtClean="0"/>
              <a:t>This is the default mode</a:t>
            </a:r>
            <a:endParaRPr lang="en-US" dirty="0"/>
          </a:p>
        </p:txBody>
      </p:sp>
      <p:pic>
        <p:nvPicPr>
          <p:cNvPr id="4" name="Picture 3"/>
          <p:cNvPicPr>
            <a:picLocks noChangeAspect="1"/>
          </p:cNvPicPr>
          <p:nvPr/>
        </p:nvPicPr>
        <p:blipFill rotWithShape="1">
          <a:blip r:embed="rId2" cstate="print"/>
          <a:srcRect b="12844"/>
          <a:stretch/>
        </p:blipFill>
        <p:spPr>
          <a:xfrm>
            <a:off x="148763" y="2714881"/>
            <a:ext cx="6610350" cy="3685919"/>
          </a:xfrm>
          <a:prstGeom prst="rect">
            <a:avLst/>
          </a:prstGeom>
        </p:spPr>
      </p:pic>
      <p:sp>
        <p:nvSpPr>
          <p:cNvPr id="5" name="Rectangle 4"/>
          <p:cNvSpPr/>
          <p:nvPr/>
        </p:nvSpPr>
        <p:spPr>
          <a:xfrm>
            <a:off x="2956266" y="4893959"/>
            <a:ext cx="3482832" cy="29817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47830" y="5404021"/>
            <a:ext cx="1529251" cy="18811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47830" y="5658970"/>
            <a:ext cx="1529251" cy="18811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D:\Marketing\Products\MiNID\Pictures\MiNID-SA.png"/>
          <p:cNvPicPr>
            <a:picLocks noChangeAspect="1" noChangeArrowheads="1"/>
          </p:cNvPicPr>
          <p:nvPr/>
        </p:nvPicPr>
        <p:blipFill>
          <a:blip r:embed="rId3" cstate="print"/>
          <a:srcRect/>
          <a:stretch>
            <a:fillRect/>
          </a:stretch>
        </p:blipFill>
        <p:spPr bwMode="auto">
          <a:xfrm>
            <a:off x="5376215" y="2914789"/>
            <a:ext cx="1332947" cy="432992"/>
          </a:xfrm>
          <a:prstGeom prst="rect">
            <a:avLst/>
          </a:prstGeom>
          <a:noFill/>
        </p:spPr>
      </p:pic>
      <p:sp>
        <p:nvSpPr>
          <p:cNvPr id="9" name="TextBox 8"/>
          <p:cNvSpPr txBox="1"/>
          <p:nvPr/>
        </p:nvSpPr>
        <p:spPr>
          <a:xfrm>
            <a:off x="7564167" y="2886427"/>
            <a:ext cx="1239499" cy="406265"/>
          </a:xfrm>
          <a:prstGeom prst="rect">
            <a:avLst/>
          </a:prstGeom>
          <a:ln/>
        </p:spPr>
        <p:style>
          <a:lnRef idx="3">
            <a:schemeClr val="lt1"/>
          </a:lnRef>
          <a:fillRef idx="1">
            <a:schemeClr val="accent1"/>
          </a:fillRef>
          <a:effectRef idx="1">
            <a:schemeClr val="accent1"/>
          </a:effectRef>
          <a:fontRef idx="minor">
            <a:schemeClr val="lt1"/>
          </a:fontRef>
        </p:style>
        <p:txBody>
          <a:bodyPr wrap="square" lIns="54000" rtlCol="0">
            <a:spAutoFit/>
          </a:bodyPr>
          <a:lstStyle/>
          <a:p>
            <a:pPr marL="85725" indent="-85725" algn="l">
              <a:lnSpc>
                <a:spcPct val="85000"/>
              </a:lnSpc>
            </a:pPr>
            <a:r>
              <a:rPr lang="en-US" sz="1200" b="1" dirty="0" smtClean="0">
                <a:latin typeface="+mn-lt"/>
              </a:rPr>
              <a:t>MiNID</a:t>
            </a:r>
          </a:p>
          <a:p>
            <a:pPr marL="85725" indent="-85725" algn="l">
              <a:lnSpc>
                <a:spcPct val="85000"/>
              </a:lnSpc>
            </a:pPr>
            <a:endParaRPr lang="en-US" sz="1200" b="1" dirty="0" smtClean="0">
              <a:latin typeface="+mn-lt"/>
            </a:endParaRPr>
          </a:p>
        </p:txBody>
      </p:sp>
      <p:sp>
        <p:nvSpPr>
          <p:cNvPr id="10" name="TextBox 9"/>
          <p:cNvSpPr txBox="1"/>
          <p:nvPr/>
        </p:nvSpPr>
        <p:spPr>
          <a:xfrm>
            <a:off x="8683564" y="2986492"/>
            <a:ext cx="381000" cy="223138"/>
          </a:xfrm>
          <a:prstGeom prst="rect">
            <a:avLst/>
          </a:prstGeom>
          <a:solidFill>
            <a:srgbClr val="FFC000"/>
          </a:solidFill>
          <a:ln w="19050">
            <a:solidFill>
              <a:schemeClr val="tx1"/>
            </a:solidFill>
          </a:ln>
        </p:spPr>
        <p:txBody>
          <a:bodyPr wrap="square" lIns="36000" rIns="36000" rtlCol="0">
            <a:spAutoFit/>
          </a:bodyPr>
          <a:lstStyle/>
          <a:p>
            <a:pPr marL="85725" indent="-85725">
              <a:lnSpc>
                <a:spcPct val="85000"/>
              </a:lnSpc>
            </a:pPr>
            <a:r>
              <a:rPr lang="en-US" sz="1000" b="1" dirty="0" smtClean="0">
                <a:latin typeface="+mn-lt"/>
              </a:rPr>
              <a:t>SFP</a:t>
            </a:r>
          </a:p>
        </p:txBody>
      </p:sp>
      <p:pic>
        <p:nvPicPr>
          <p:cNvPr id="11" name="Picture 10" descr="MiNID2+.jpg"/>
          <p:cNvPicPr>
            <a:picLocks noChangeAspect="1"/>
          </p:cNvPicPr>
          <p:nvPr/>
        </p:nvPicPr>
        <p:blipFill>
          <a:blip r:embed="rId4" cstate="print">
            <a:clrChange>
              <a:clrFrom>
                <a:srgbClr val="FFFFFF"/>
              </a:clrFrom>
              <a:clrTo>
                <a:srgbClr val="FFFFFF">
                  <a:alpha val="0"/>
                </a:srgbClr>
              </a:clrTo>
            </a:clrChange>
          </a:blip>
          <a:srcRect l="28231" t="10582" r="16876" b="23383"/>
          <a:stretch>
            <a:fillRect/>
          </a:stretch>
        </p:blipFill>
        <p:spPr>
          <a:xfrm rot="599048">
            <a:off x="8201512" y="3172884"/>
            <a:ext cx="571220" cy="636503"/>
          </a:xfrm>
          <a:prstGeom prst="rect">
            <a:avLst/>
          </a:prstGeom>
          <a:noFill/>
          <a:ln>
            <a:noFill/>
          </a:ln>
        </p:spPr>
      </p:pic>
      <p:sp>
        <p:nvSpPr>
          <p:cNvPr id="12" name="Down Arrow Callout 11"/>
          <p:cNvSpPr/>
          <p:nvPr/>
        </p:nvSpPr>
        <p:spPr>
          <a:xfrm>
            <a:off x="6130506" y="2424363"/>
            <a:ext cx="798937" cy="486560"/>
          </a:xfrm>
          <a:prstGeom prst="downArrowCallou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smtClean="0">
                <a:solidFill>
                  <a:schemeClr val="tx1">
                    <a:lumMod val="95000"/>
                    <a:lumOff val="5000"/>
                  </a:schemeClr>
                </a:solidFill>
              </a:rPr>
              <a:t>Port 2</a:t>
            </a:r>
            <a:endParaRPr lang="en-US" b="1" dirty="0">
              <a:solidFill>
                <a:schemeClr val="tx1">
                  <a:lumMod val="95000"/>
                  <a:lumOff val="5000"/>
                </a:schemeClr>
              </a:solidFill>
            </a:endParaRPr>
          </a:p>
        </p:txBody>
      </p:sp>
      <p:sp>
        <p:nvSpPr>
          <p:cNvPr id="13" name="Down Arrow Callout 12"/>
          <p:cNvSpPr/>
          <p:nvPr/>
        </p:nvSpPr>
        <p:spPr>
          <a:xfrm>
            <a:off x="5157222" y="2424363"/>
            <a:ext cx="798937" cy="486560"/>
          </a:xfrm>
          <a:prstGeom prst="downArrowCallou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b="1" dirty="0" smtClean="0">
                <a:solidFill>
                  <a:schemeClr val="tx1">
                    <a:lumMod val="95000"/>
                    <a:lumOff val="5000"/>
                  </a:schemeClr>
                </a:solidFill>
              </a:rPr>
              <a:t>Port 1</a:t>
            </a:r>
            <a:endParaRPr lang="en-US" b="1" dirty="0">
              <a:solidFill>
                <a:schemeClr val="tx1">
                  <a:lumMod val="95000"/>
                  <a:lumOff val="5000"/>
                </a:schemeClr>
              </a:solidFill>
            </a:endParaRPr>
          </a:p>
        </p:txBody>
      </p:sp>
      <p:sp>
        <p:nvSpPr>
          <p:cNvPr id="14" name="Down Arrow Callout 13"/>
          <p:cNvSpPr/>
          <p:nvPr/>
        </p:nvSpPr>
        <p:spPr>
          <a:xfrm>
            <a:off x="7188957" y="2424363"/>
            <a:ext cx="696935" cy="486560"/>
          </a:xfrm>
          <a:prstGeom prst="downArrowCallou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b="1" dirty="0" smtClean="0">
                <a:solidFill>
                  <a:schemeClr val="tx1">
                    <a:lumMod val="95000"/>
                    <a:lumOff val="5000"/>
                  </a:schemeClr>
                </a:solidFill>
              </a:rPr>
              <a:t>MSA</a:t>
            </a:r>
            <a:endParaRPr lang="en-US" b="1" dirty="0">
              <a:solidFill>
                <a:schemeClr val="tx1">
                  <a:lumMod val="95000"/>
                  <a:lumOff val="5000"/>
                </a:schemeClr>
              </a:solidFill>
            </a:endParaRPr>
          </a:p>
        </p:txBody>
      </p:sp>
      <p:sp>
        <p:nvSpPr>
          <p:cNvPr id="15" name="Down Arrow Callout 14"/>
          <p:cNvSpPr/>
          <p:nvPr/>
        </p:nvSpPr>
        <p:spPr>
          <a:xfrm>
            <a:off x="8392686" y="2437446"/>
            <a:ext cx="696935" cy="486560"/>
          </a:xfrm>
          <a:prstGeom prst="downArrowCallou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smtClean="0">
                <a:solidFill>
                  <a:schemeClr val="tx1">
                    <a:lumMod val="95000"/>
                    <a:lumOff val="5000"/>
                  </a:schemeClr>
                </a:solidFill>
              </a:rPr>
              <a:t>SFP</a:t>
            </a:r>
            <a:endParaRPr lang="en-US" b="1" dirty="0">
              <a:solidFill>
                <a:schemeClr val="tx1">
                  <a:lumMod val="95000"/>
                  <a:lumOff val="5000"/>
                </a:schemeClr>
              </a:solidFill>
            </a:endParaRPr>
          </a:p>
        </p:txBody>
      </p:sp>
    </p:spTree>
    <p:extLst>
      <p:ext uri="{BB962C8B-B14F-4D97-AF65-F5344CB8AC3E}">
        <p14:creationId xmlns:p14="http://schemas.microsoft.com/office/powerpoint/2010/main" xmlns="" val="2441828000"/>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Are We?</a:t>
            </a:r>
            <a:endParaRPr lang="en-US" dirty="0"/>
          </a:p>
        </p:txBody>
      </p:sp>
      <p:sp>
        <p:nvSpPr>
          <p:cNvPr id="3" name="Text Placeholder 2"/>
          <p:cNvSpPr>
            <a:spLocks noGrp="1"/>
          </p:cNvSpPr>
          <p:nvPr>
            <p:ph type="body" sz="quarter" idx="10"/>
          </p:nvPr>
        </p:nvSpPr>
        <p:spPr>
          <a:xfrm>
            <a:off x="56522" y="1196938"/>
            <a:ext cx="6622411" cy="4711729"/>
          </a:xfrm>
        </p:spPr>
        <p:txBody>
          <a:bodyPr/>
          <a:lstStyle/>
          <a:p>
            <a:r>
              <a:rPr lang="en-US" dirty="0" smtClean="0"/>
              <a:t>We finished with MiNID configuration including adding the flows to the backbone devices (we called them ”remote device”)</a:t>
            </a:r>
          </a:p>
          <a:p>
            <a:endParaRPr lang="en-US" dirty="0" smtClean="0"/>
          </a:p>
          <a:p>
            <a:r>
              <a:rPr lang="en-US" dirty="0" smtClean="0"/>
              <a:t>The next step is to configure the ETX-2i </a:t>
            </a:r>
            <a:endParaRPr lang="en-US" dirty="0"/>
          </a:p>
        </p:txBody>
      </p:sp>
      <p:sp>
        <p:nvSpPr>
          <p:cNvPr id="4" name="Block Arc 3"/>
          <p:cNvSpPr/>
          <p:nvPr/>
        </p:nvSpPr>
        <p:spPr>
          <a:xfrm>
            <a:off x="6059260" y="2296942"/>
            <a:ext cx="2272500" cy="2001515"/>
          </a:xfrm>
          <a:prstGeom prst="blockArc">
            <a:avLst>
              <a:gd name="adj1" fmla="val 10800000"/>
              <a:gd name="adj2" fmla="val 90182"/>
              <a:gd name="adj3" fmla="val 1487"/>
            </a:avLst>
          </a:prstGeom>
          <a:solidFill>
            <a:srgbClr val="F3A303"/>
          </a:solidFill>
          <a:ln>
            <a:solidFill>
              <a:srgbClr val="F3A3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5" name="Group 4"/>
          <p:cNvGrpSpPr/>
          <p:nvPr/>
        </p:nvGrpSpPr>
        <p:grpSpPr>
          <a:xfrm>
            <a:off x="6313256" y="2556820"/>
            <a:ext cx="1780404" cy="1765686"/>
            <a:chOff x="3599513" y="3321495"/>
            <a:chExt cx="1638914" cy="1638914"/>
          </a:xfrm>
        </p:grpSpPr>
        <p:sp>
          <p:nvSpPr>
            <p:cNvPr id="6" name="Oval 5"/>
            <p:cNvSpPr/>
            <p:nvPr/>
          </p:nvSpPr>
          <p:spPr>
            <a:xfrm>
              <a:off x="3599513" y="3321495"/>
              <a:ext cx="1638914" cy="1638914"/>
            </a:xfrm>
            <a:prstGeom prst="ellipse">
              <a:avLst/>
            </a:prstGeom>
            <a:noFill/>
            <a:ln w="57150">
              <a:solidFill>
                <a:srgbClr val="F3AE4A"/>
              </a:solidFill>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7" name="TextBox 6"/>
            <p:cNvSpPr txBox="1"/>
            <p:nvPr/>
          </p:nvSpPr>
          <p:spPr>
            <a:xfrm>
              <a:off x="4207316" y="3817406"/>
              <a:ext cx="621528" cy="457087"/>
            </a:xfrm>
            <a:prstGeom prst="rect">
              <a:avLst/>
            </a:prstGeom>
          </p:spPr>
          <p:txBody>
            <a:bodyPr wrap="none" rtlCol="0" anchor="ctr">
              <a:spAutoFit/>
            </a:bodyPr>
            <a:lstStyle/>
            <a:p>
              <a:pPr algn="ctr"/>
              <a:r>
                <a:rPr lang="en-US" sz="1300" b="1" dirty="0"/>
                <a:t>10G </a:t>
              </a:r>
            </a:p>
            <a:p>
              <a:pPr algn="ctr"/>
              <a:r>
                <a:rPr lang="en-US" sz="1300" b="1" dirty="0"/>
                <a:t>G.8032</a:t>
              </a:r>
              <a:endParaRPr lang="en-US" sz="1300" b="1" kern="0" dirty="0"/>
            </a:p>
          </p:txBody>
        </p:sp>
      </p:grpSp>
      <p:grpSp>
        <p:nvGrpSpPr>
          <p:cNvPr id="8" name="Group 7"/>
          <p:cNvGrpSpPr/>
          <p:nvPr/>
        </p:nvGrpSpPr>
        <p:grpSpPr>
          <a:xfrm>
            <a:off x="5703205" y="3033992"/>
            <a:ext cx="1108147" cy="730635"/>
            <a:chOff x="5857747" y="2414467"/>
            <a:chExt cx="862586" cy="478051"/>
          </a:xfrm>
        </p:grpSpPr>
        <p:pic>
          <p:nvPicPr>
            <p:cNvPr id="9" name="Picture 8" descr="RAD 2U_Modules.png"/>
            <p:cNvPicPr>
              <a:picLocks noChangeAspect="1"/>
            </p:cNvPicPr>
            <p:nvPr/>
          </p:nvPicPr>
          <p:blipFill>
            <a:blip r:embed="rId2" cstate="print"/>
            <a:stretch>
              <a:fillRect/>
            </a:stretch>
          </p:blipFill>
          <p:spPr>
            <a:xfrm>
              <a:off x="5857747" y="2456653"/>
              <a:ext cx="862586" cy="435865"/>
            </a:xfrm>
            <a:prstGeom prst="rect">
              <a:avLst/>
            </a:prstGeom>
          </p:spPr>
        </p:pic>
        <p:sp>
          <p:nvSpPr>
            <p:cNvPr id="10" name="TextBox 9"/>
            <p:cNvSpPr txBox="1"/>
            <p:nvPr/>
          </p:nvSpPr>
          <p:spPr>
            <a:xfrm>
              <a:off x="6009981" y="2414467"/>
              <a:ext cx="523072" cy="171170"/>
            </a:xfrm>
            <a:prstGeom prst="rect">
              <a:avLst/>
            </a:prstGeom>
          </p:spPr>
          <p:txBody>
            <a:bodyPr wrap="none" rtlCol="0" anchor="ctr">
              <a:spAutoFit/>
            </a:bodyPr>
            <a:lstStyle/>
            <a:p>
              <a:pPr algn="ctr"/>
              <a:r>
                <a:rPr lang="en-US" sz="1100" b="1" kern="0" dirty="0" smtClean="0"/>
                <a:t>ETX-5_A</a:t>
              </a:r>
            </a:p>
          </p:txBody>
        </p:sp>
      </p:grpSp>
      <p:sp>
        <p:nvSpPr>
          <p:cNvPr id="11" name="TextBox 10"/>
          <p:cNvSpPr txBox="1"/>
          <p:nvPr/>
        </p:nvSpPr>
        <p:spPr>
          <a:xfrm>
            <a:off x="6319453" y="6344897"/>
            <a:ext cx="551754" cy="380103"/>
          </a:xfrm>
          <a:prstGeom prst="rect">
            <a:avLst/>
          </a:prstGeom>
        </p:spPr>
        <p:txBody>
          <a:bodyPr wrap="none" rtlCol="0" anchor="ctr">
            <a:spAutoFit/>
          </a:bodyPr>
          <a:lstStyle/>
          <a:p>
            <a:pPr algn="ctr">
              <a:lnSpc>
                <a:spcPct val="85000"/>
              </a:lnSpc>
            </a:pPr>
            <a:r>
              <a:rPr lang="en-US" sz="1100" b="1" kern="0" dirty="0" smtClean="0"/>
              <a:t>ETX-2i</a:t>
            </a:r>
          </a:p>
          <a:p>
            <a:pPr algn="ctr">
              <a:lnSpc>
                <a:spcPct val="85000"/>
              </a:lnSpc>
            </a:pPr>
            <a:r>
              <a:rPr lang="en-US" sz="1100" b="1" kern="0" dirty="0" smtClean="0"/>
              <a:t>“E”</a:t>
            </a:r>
          </a:p>
        </p:txBody>
      </p:sp>
      <p:cxnSp>
        <p:nvCxnSpPr>
          <p:cNvPr id="12" name="Elbow Connector 56"/>
          <p:cNvCxnSpPr/>
          <p:nvPr/>
        </p:nvCxnSpPr>
        <p:spPr>
          <a:xfrm>
            <a:off x="6581506" y="4591383"/>
            <a:ext cx="10763" cy="1594885"/>
          </a:xfrm>
          <a:prstGeom prst="straightConnector1">
            <a:avLst/>
          </a:prstGeom>
          <a:ln w="28575">
            <a:solidFill>
              <a:srgbClr val="4D4948"/>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288688" y="4594936"/>
            <a:ext cx="365806" cy="246221"/>
          </a:xfrm>
          <a:prstGeom prst="rect">
            <a:avLst/>
          </a:prstGeom>
        </p:spPr>
        <p:txBody>
          <a:bodyPr wrap="none" rtlCol="0" anchor="ctr">
            <a:spAutoFit/>
          </a:bodyPr>
          <a:lstStyle/>
          <a:p>
            <a:pPr algn="ctr"/>
            <a:r>
              <a:rPr lang="en-US" sz="1000" kern="0" dirty="0" smtClean="0"/>
              <a:t>1/1</a:t>
            </a:r>
          </a:p>
        </p:txBody>
      </p:sp>
      <p:sp>
        <p:nvSpPr>
          <p:cNvPr id="14" name="TextBox 13"/>
          <p:cNvSpPr txBox="1"/>
          <p:nvPr/>
        </p:nvSpPr>
        <p:spPr>
          <a:xfrm>
            <a:off x="6285468" y="5940578"/>
            <a:ext cx="365806" cy="246221"/>
          </a:xfrm>
          <a:prstGeom prst="rect">
            <a:avLst/>
          </a:prstGeom>
        </p:spPr>
        <p:txBody>
          <a:bodyPr wrap="none" rtlCol="0" anchor="ctr">
            <a:spAutoFit/>
          </a:bodyPr>
          <a:lstStyle/>
          <a:p>
            <a:pPr algn="ctr"/>
            <a:r>
              <a:rPr lang="en-US" sz="1000" kern="0" dirty="0" smtClean="0"/>
              <a:t>0/1</a:t>
            </a:r>
          </a:p>
        </p:txBody>
      </p:sp>
      <p:sp>
        <p:nvSpPr>
          <p:cNvPr id="15" name="TextBox 14"/>
          <p:cNvSpPr txBox="1"/>
          <p:nvPr/>
        </p:nvSpPr>
        <p:spPr>
          <a:xfrm>
            <a:off x="5417754" y="3344630"/>
            <a:ext cx="365806" cy="246221"/>
          </a:xfrm>
          <a:prstGeom prst="rect">
            <a:avLst/>
          </a:prstGeom>
        </p:spPr>
        <p:txBody>
          <a:bodyPr wrap="none" rtlCol="0" anchor="ctr">
            <a:spAutoFit/>
          </a:bodyPr>
          <a:lstStyle/>
          <a:p>
            <a:pPr algn="ctr"/>
            <a:r>
              <a:rPr lang="en-US" sz="1000" kern="0" dirty="0" smtClean="0"/>
              <a:t>1/3</a:t>
            </a:r>
          </a:p>
        </p:txBody>
      </p:sp>
      <p:cxnSp>
        <p:nvCxnSpPr>
          <p:cNvPr id="16" name="Elbow Connector 15"/>
          <p:cNvCxnSpPr/>
          <p:nvPr/>
        </p:nvCxnSpPr>
        <p:spPr>
          <a:xfrm flipV="1">
            <a:off x="3813432" y="3538209"/>
            <a:ext cx="1879696" cy="249790"/>
          </a:xfrm>
          <a:prstGeom prst="bentConnector3">
            <a:avLst>
              <a:gd name="adj1" fmla="val 50000"/>
            </a:avLst>
          </a:prstGeom>
          <a:ln w="28575">
            <a:solidFill>
              <a:srgbClr val="4D4948"/>
            </a:solidFill>
          </a:ln>
        </p:spPr>
        <p:style>
          <a:lnRef idx="1">
            <a:schemeClr val="accent1"/>
          </a:lnRef>
          <a:fillRef idx="0">
            <a:schemeClr val="accent1"/>
          </a:fillRef>
          <a:effectRef idx="0">
            <a:schemeClr val="accent1"/>
          </a:effectRef>
          <a:fontRef idx="minor">
            <a:schemeClr val="tx1"/>
          </a:fontRef>
        </p:style>
      </p:cxnSp>
      <p:pic>
        <p:nvPicPr>
          <p:cNvPr id="17" name="Picture 16" descr="Switch.png"/>
          <p:cNvPicPr>
            <a:picLocks noChangeAspect="1"/>
          </p:cNvPicPr>
          <p:nvPr/>
        </p:nvPicPr>
        <p:blipFill>
          <a:blip r:embed="rId3" cstate="print"/>
          <a:stretch>
            <a:fillRect/>
          </a:stretch>
        </p:blipFill>
        <p:spPr>
          <a:xfrm>
            <a:off x="3389927" y="4305931"/>
            <a:ext cx="359665" cy="359665"/>
          </a:xfrm>
          <a:prstGeom prst="rect">
            <a:avLst/>
          </a:prstGeom>
        </p:spPr>
      </p:pic>
      <p:pic>
        <p:nvPicPr>
          <p:cNvPr id="18" name="Picture 17" descr="MiNIDIconL.png"/>
          <p:cNvPicPr>
            <a:picLocks noChangeAspect="1"/>
          </p:cNvPicPr>
          <p:nvPr/>
        </p:nvPicPr>
        <p:blipFill>
          <a:blip r:embed="rId4" cstate="print"/>
          <a:stretch>
            <a:fillRect/>
          </a:stretch>
        </p:blipFill>
        <p:spPr>
          <a:xfrm>
            <a:off x="3669407" y="4412740"/>
            <a:ext cx="413973" cy="128792"/>
          </a:xfrm>
          <a:prstGeom prst="rect">
            <a:avLst/>
          </a:prstGeom>
        </p:spPr>
      </p:pic>
      <p:sp>
        <p:nvSpPr>
          <p:cNvPr id="19" name="TextBox 18"/>
          <p:cNvSpPr txBox="1"/>
          <p:nvPr/>
        </p:nvSpPr>
        <p:spPr>
          <a:xfrm>
            <a:off x="3533095" y="4176103"/>
            <a:ext cx="1032655" cy="261610"/>
          </a:xfrm>
          <a:prstGeom prst="rect">
            <a:avLst/>
          </a:prstGeom>
        </p:spPr>
        <p:txBody>
          <a:bodyPr wrap="none" rtlCol="0" anchor="ctr">
            <a:spAutoFit/>
          </a:bodyPr>
          <a:lstStyle/>
          <a:p>
            <a:pPr algn="ctr"/>
            <a:r>
              <a:rPr lang="en-US" sz="1100" b="1" kern="0" dirty="0" err="1" smtClean="0"/>
              <a:t>MiNID</a:t>
            </a:r>
            <a:r>
              <a:rPr lang="en-US" sz="1100" b="1" kern="0" dirty="0" smtClean="0"/>
              <a:t>-SLV “F”</a:t>
            </a:r>
          </a:p>
        </p:txBody>
      </p:sp>
      <p:cxnSp>
        <p:nvCxnSpPr>
          <p:cNvPr id="20" name="Elbow Connector 19"/>
          <p:cNvCxnSpPr>
            <a:stCxn id="18" idx="3"/>
          </p:cNvCxnSpPr>
          <p:nvPr/>
        </p:nvCxnSpPr>
        <p:spPr>
          <a:xfrm flipV="1">
            <a:off x="4083380" y="3740462"/>
            <a:ext cx="1654703" cy="736674"/>
          </a:xfrm>
          <a:prstGeom prst="bentConnector3">
            <a:avLst>
              <a:gd name="adj1" fmla="val 50000"/>
            </a:avLst>
          </a:prstGeom>
          <a:ln w="28575">
            <a:solidFill>
              <a:srgbClr val="4D4948"/>
            </a:solidFill>
          </a:ln>
        </p:spPr>
        <p:style>
          <a:lnRef idx="1">
            <a:schemeClr val="accent1"/>
          </a:lnRef>
          <a:fillRef idx="0">
            <a:schemeClr val="accent1"/>
          </a:fillRef>
          <a:effectRef idx="0">
            <a:schemeClr val="accent1"/>
          </a:effectRef>
          <a:fontRef idx="minor">
            <a:schemeClr val="tx1"/>
          </a:fontRef>
        </p:style>
      </p:cxnSp>
      <p:pic>
        <p:nvPicPr>
          <p:cNvPr id="21" name="Picture 20" descr="Switch.png"/>
          <p:cNvPicPr>
            <a:picLocks noChangeAspect="1"/>
          </p:cNvPicPr>
          <p:nvPr/>
        </p:nvPicPr>
        <p:blipFill>
          <a:blip r:embed="rId3" cstate="print"/>
          <a:stretch>
            <a:fillRect/>
          </a:stretch>
        </p:blipFill>
        <p:spPr>
          <a:xfrm>
            <a:off x="3403524" y="3640279"/>
            <a:ext cx="359665" cy="359665"/>
          </a:xfrm>
          <a:prstGeom prst="rect">
            <a:avLst/>
          </a:prstGeom>
        </p:spPr>
      </p:pic>
      <p:pic>
        <p:nvPicPr>
          <p:cNvPr id="22" name="Picture 21" descr="MiNIDIconL.png"/>
          <p:cNvPicPr>
            <a:picLocks noChangeAspect="1"/>
          </p:cNvPicPr>
          <p:nvPr/>
        </p:nvPicPr>
        <p:blipFill>
          <a:blip r:embed="rId4" cstate="print"/>
          <a:stretch>
            <a:fillRect/>
          </a:stretch>
        </p:blipFill>
        <p:spPr>
          <a:xfrm>
            <a:off x="3683004" y="3747088"/>
            <a:ext cx="413973" cy="128792"/>
          </a:xfrm>
          <a:prstGeom prst="rect">
            <a:avLst/>
          </a:prstGeom>
        </p:spPr>
      </p:pic>
      <p:sp>
        <p:nvSpPr>
          <p:cNvPr id="23" name="TextBox 22"/>
          <p:cNvSpPr txBox="1"/>
          <p:nvPr/>
        </p:nvSpPr>
        <p:spPr>
          <a:xfrm>
            <a:off x="3573140" y="3510451"/>
            <a:ext cx="979756" cy="261610"/>
          </a:xfrm>
          <a:prstGeom prst="rect">
            <a:avLst/>
          </a:prstGeom>
        </p:spPr>
        <p:txBody>
          <a:bodyPr wrap="none" rtlCol="0" anchor="ctr">
            <a:spAutoFit/>
          </a:bodyPr>
          <a:lstStyle/>
          <a:p>
            <a:pPr algn="ctr"/>
            <a:r>
              <a:rPr lang="en-US" sz="1100" b="1" kern="0" dirty="0" err="1" smtClean="0"/>
              <a:t>MiNID</a:t>
            </a:r>
            <a:r>
              <a:rPr lang="en-US" sz="1100" b="1" kern="0" dirty="0" smtClean="0"/>
              <a:t>-SA “E”</a:t>
            </a:r>
          </a:p>
        </p:txBody>
      </p:sp>
      <p:sp>
        <p:nvSpPr>
          <p:cNvPr id="24" name="TextBox 23"/>
          <p:cNvSpPr txBox="1"/>
          <p:nvPr/>
        </p:nvSpPr>
        <p:spPr>
          <a:xfrm>
            <a:off x="7140973" y="6340061"/>
            <a:ext cx="551754" cy="380103"/>
          </a:xfrm>
          <a:prstGeom prst="rect">
            <a:avLst/>
          </a:prstGeom>
        </p:spPr>
        <p:txBody>
          <a:bodyPr wrap="none" rtlCol="0" anchor="ctr">
            <a:spAutoFit/>
          </a:bodyPr>
          <a:lstStyle/>
          <a:p>
            <a:pPr algn="ctr">
              <a:lnSpc>
                <a:spcPct val="85000"/>
              </a:lnSpc>
            </a:pPr>
            <a:r>
              <a:rPr lang="en-US" sz="1100" b="1" kern="0" dirty="0" smtClean="0"/>
              <a:t>ETX-2i</a:t>
            </a:r>
          </a:p>
          <a:p>
            <a:pPr algn="ctr">
              <a:lnSpc>
                <a:spcPct val="85000"/>
              </a:lnSpc>
            </a:pPr>
            <a:r>
              <a:rPr lang="en-US" sz="1100" b="1" kern="0" dirty="0" smtClean="0"/>
              <a:t>“F”</a:t>
            </a:r>
          </a:p>
        </p:txBody>
      </p:sp>
      <p:cxnSp>
        <p:nvCxnSpPr>
          <p:cNvPr id="25" name="Elbow Connector 56"/>
          <p:cNvCxnSpPr/>
          <p:nvPr/>
        </p:nvCxnSpPr>
        <p:spPr>
          <a:xfrm>
            <a:off x="7403026" y="4586547"/>
            <a:ext cx="16530" cy="1599721"/>
          </a:xfrm>
          <a:prstGeom prst="straightConnector1">
            <a:avLst/>
          </a:prstGeom>
          <a:ln w="28575">
            <a:solidFill>
              <a:srgbClr val="4D4948"/>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7345091" y="4613210"/>
            <a:ext cx="365806" cy="246221"/>
          </a:xfrm>
          <a:prstGeom prst="rect">
            <a:avLst/>
          </a:prstGeom>
        </p:spPr>
        <p:txBody>
          <a:bodyPr wrap="none" rtlCol="0" anchor="ctr">
            <a:spAutoFit/>
          </a:bodyPr>
          <a:lstStyle/>
          <a:p>
            <a:pPr algn="ctr"/>
            <a:r>
              <a:rPr lang="en-US" sz="1000" kern="0" dirty="0" smtClean="0"/>
              <a:t>1/2</a:t>
            </a:r>
          </a:p>
        </p:txBody>
      </p:sp>
      <p:sp>
        <p:nvSpPr>
          <p:cNvPr id="27" name="TextBox 26"/>
          <p:cNvSpPr txBox="1"/>
          <p:nvPr/>
        </p:nvSpPr>
        <p:spPr>
          <a:xfrm>
            <a:off x="7348349" y="5933781"/>
            <a:ext cx="365806" cy="246221"/>
          </a:xfrm>
          <a:prstGeom prst="rect">
            <a:avLst/>
          </a:prstGeom>
        </p:spPr>
        <p:txBody>
          <a:bodyPr wrap="none" rtlCol="0" anchor="ctr">
            <a:spAutoFit/>
          </a:bodyPr>
          <a:lstStyle/>
          <a:p>
            <a:pPr algn="ctr"/>
            <a:r>
              <a:rPr lang="en-US" sz="1000" kern="0" dirty="0" smtClean="0"/>
              <a:t>0/1</a:t>
            </a:r>
          </a:p>
        </p:txBody>
      </p:sp>
      <p:sp>
        <p:nvSpPr>
          <p:cNvPr id="28" name="TextBox 27"/>
          <p:cNvSpPr txBox="1"/>
          <p:nvPr/>
        </p:nvSpPr>
        <p:spPr>
          <a:xfrm>
            <a:off x="5417754" y="3542172"/>
            <a:ext cx="365806" cy="246221"/>
          </a:xfrm>
          <a:prstGeom prst="rect">
            <a:avLst/>
          </a:prstGeom>
        </p:spPr>
        <p:txBody>
          <a:bodyPr wrap="none" rtlCol="0" anchor="ctr">
            <a:spAutoFit/>
          </a:bodyPr>
          <a:lstStyle/>
          <a:p>
            <a:pPr algn="ctr"/>
            <a:r>
              <a:rPr lang="en-US" sz="1000" kern="0" dirty="0" smtClean="0"/>
              <a:t>1/4</a:t>
            </a:r>
          </a:p>
        </p:txBody>
      </p:sp>
      <p:grpSp>
        <p:nvGrpSpPr>
          <p:cNvPr id="29" name="Group 28"/>
          <p:cNvGrpSpPr/>
          <p:nvPr/>
        </p:nvGrpSpPr>
        <p:grpSpPr>
          <a:xfrm>
            <a:off x="6483027" y="4180422"/>
            <a:ext cx="1501965" cy="481543"/>
            <a:chOff x="6988187" y="2541128"/>
            <a:chExt cx="1212722" cy="351390"/>
          </a:xfrm>
        </p:grpSpPr>
        <p:pic>
          <p:nvPicPr>
            <p:cNvPr id="30" name="Picture 29" descr="RAD 1U_Wide.png"/>
            <p:cNvPicPr>
              <a:picLocks noChangeAspect="1"/>
            </p:cNvPicPr>
            <p:nvPr/>
          </p:nvPicPr>
          <p:blipFill>
            <a:blip r:embed="rId5" cstate="print"/>
            <a:stretch>
              <a:fillRect/>
            </a:stretch>
          </p:blipFill>
          <p:spPr>
            <a:xfrm>
              <a:off x="6988187" y="2541128"/>
              <a:ext cx="1212722" cy="351390"/>
            </a:xfrm>
            <a:prstGeom prst="rect">
              <a:avLst/>
            </a:prstGeom>
          </p:spPr>
        </p:pic>
        <p:sp>
          <p:nvSpPr>
            <p:cNvPr id="31" name="TextBox 30"/>
            <p:cNvSpPr txBox="1"/>
            <p:nvPr/>
          </p:nvSpPr>
          <p:spPr>
            <a:xfrm>
              <a:off x="7296758" y="2612412"/>
              <a:ext cx="745717" cy="261610"/>
            </a:xfrm>
            <a:prstGeom prst="rect">
              <a:avLst/>
            </a:prstGeom>
          </p:spPr>
          <p:txBody>
            <a:bodyPr wrap="none" rtlCol="0" anchor="ctr">
              <a:spAutoFit/>
            </a:bodyPr>
            <a:lstStyle/>
            <a:p>
              <a:pPr algn="ctr"/>
              <a:r>
                <a:rPr lang="en-US" sz="1100" b="1" kern="0" dirty="0" smtClean="0"/>
                <a:t>ETX-220A</a:t>
              </a:r>
            </a:p>
          </p:txBody>
        </p:sp>
      </p:grpSp>
      <p:grpSp>
        <p:nvGrpSpPr>
          <p:cNvPr id="32" name="Group 31"/>
          <p:cNvGrpSpPr/>
          <p:nvPr/>
        </p:nvGrpSpPr>
        <p:grpSpPr>
          <a:xfrm>
            <a:off x="7699052" y="3052077"/>
            <a:ext cx="1108147" cy="730635"/>
            <a:chOff x="5857747" y="2414467"/>
            <a:chExt cx="862586" cy="478051"/>
          </a:xfrm>
        </p:grpSpPr>
        <p:pic>
          <p:nvPicPr>
            <p:cNvPr id="33" name="Picture 32" descr="RAD 2U_Modules.png"/>
            <p:cNvPicPr>
              <a:picLocks noChangeAspect="1"/>
            </p:cNvPicPr>
            <p:nvPr/>
          </p:nvPicPr>
          <p:blipFill>
            <a:blip r:embed="rId2" cstate="print"/>
            <a:stretch>
              <a:fillRect/>
            </a:stretch>
          </p:blipFill>
          <p:spPr>
            <a:xfrm>
              <a:off x="5857747" y="2456653"/>
              <a:ext cx="862586" cy="435865"/>
            </a:xfrm>
            <a:prstGeom prst="rect">
              <a:avLst/>
            </a:prstGeom>
          </p:spPr>
        </p:pic>
        <p:sp>
          <p:nvSpPr>
            <p:cNvPr id="34" name="TextBox 33"/>
            <p:cNvSpPr txBox="1"/>
            <p:nvPr/>
          </p:nvSpPr>
          <p:spPr>
            <a:xfrm>
              <a:off x="6012479" y="2414467"/>
              <a:ext cx="518081" cy="171170"/>
            </a:xfrm>
            <a:prstGeom prst="rect">
              <a:avLst/>
            </a:prstGeom>
          </p:spPr>
          <p:txBody>
            <a:bodyPr wrap="none" rtlCol="0" anchor="ctr">
              <a:spAutoFit/>
            </a:bodyPr>
            <a:lstStyle/>
            <a:p>
              <a:pPr algn="ctr"/>
              <a:r>
                <a:rPr lang="en-US" sz="1100" b="1" kern="0" dirty="0" smtClean="0"/>
                <a:t>ETX-5_B</a:t>
              </a:r>
            </a:p>
          </p:txBody>
        </p:sp>
      </p:grpSp>
      <p:sp>
        <p:nvSpPr>
          <p:cNvPr id="35" name="Oval 34"/>
          <p:cNvSpPr/>
          <p:nvPr/>
        </p:nvSpPr>
        <p:spPr>
          <a:xfrm>
            <a:off x="7102245" y="2145839"/>
            <a:ext cx="189328" cy="575334"/>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7175664" y="6006025"/>
            <a:ext cx="858377" cy="372217"/>
          </a:xfrm>
          <a:prstGeom prst="rect">
            <a:avLst/>
          </a:prstGeom>
        </p:spPr>
      </p:pic>
      <p:pic>
        <p:nvPicPr>
          <p:cNvPr id="37" name="Picture 36"/>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6181641" y="6011852"/>
            <a:ext cx="858377" cy="372217"/>
          </a:xfrm>
          <a:prstGeom prst="rect">
            <a:avLst/>
          </a:prstGeom>
        </p:spPr>
      </p:pic>
      <p:sp>
        <p:nvSpPr>
          <p:cNvPr id="38" name="TextBox 37"/>
          <p:cNvSpPr txBox="1"/>
          <p:nvPr/>
        </p:nvSpPr>
        <p:spPr>
          <a:xfrm>
            <a:off x="6375779" y="2898428"/>
            <a:ext cx="599844" cy="246221"/>
          </a:xfrm>
          <a:prstGeom prst="rect">
            <a:avLst/>
          </a:prstGeom>
        </p:spPr>
        <p:txBody>
          <a:bodyPr wrap="none" rtlCol="0" anchor="ctr">
            <a:spAutoFit/>
          </a:bodyPr>
          <a:lstStyle/>
          <a:p>
            <a:pPr algn="ctr"/>
            <a:r>
              <a:rPr lang="en-US" sz="1000" kern="0" dirty="0" smtClean="0"/>
              <a:t>MC-A/1</a:t>
            </a:r>
          </a:p>
        </p:txBody>
      </p:sp>
      <p:sp>
        <p:nvSpPr>
          <p:cNvPr id="39" name="TextBox 38"/>
          <p:cNvSpPr txBox="1"/>
          <p:nvPr/>
        </p:nvSpPr>
        <p:spPr>
          <a:xfrm>
            <a:off x="6661850" y="3978698"/>
            <a:ext cx="365806" cy="246221"/>
          </a:xfrm>
          <a:prstGeom prst="rect">
            <a:avLst/>
          </a:prstGeom>
        </p:spPr>
        <p:txBody>
          <a:bodyPr wrap="none" rtlCol="0" anchor="ctr">
            <a:spAutoFit/>
          </a:bodyPr>
          <a:lstStyle/>
          <a:p>
            <a:pPr algn="ctr"/>
            <a:r>
              <a:rPr lang="en-US" sz="1000" kern="0" dirty="0" smtClean="0"/>
              <a:t>4/1</a:t>
            </a:r>
          </a:p>
        </p:txBody>
      </p:sp>
      <p:sp>
        <p:nvSpPr>
          <p:cNvPr id="40" name="TextBox 39"/>
          <p:cNvSpPr txBox="1"/>
          <p:nvPr/>
        </p:nvSpPr>
        <p:spPr>
          <a:xfrm>
            <a:off x="7397314" y="3993068"/>
            <a:ext cx="365806" cy="246221"/>
          </a:xfrm>
          <a:prstGeom prst="rect">
            <a:avLst/>
          </a:prstGeom>
        </p:spPr>
        <p:txBody>
          <a:bodyPr wrap="none" rtlCol="0" anchor="ctr">
            <a:spAutoFit/>
          </a:bodyPr>
          <a:lstStyle/>
          <a:p>
            <a:pPr algn="ctr"/>
            <a:r>
              <a:rPr lang="en-US" sz="1000" kern="0" dirty="0" smtClean="0"/>
              <a:t>4/2</a:t>
            </a:r>
          </a:p>
        </p:txBody>
      </p:sp>
      <p:sp>
        <p:nvSpPr>
          <p:cNvPr id="41" name="Oval 40"/>
          <p:cNvSpPr/>
          <p:nvPr/>
        </p:nvSpPr>
        <p:spPr>
          <a:xfrm>
            <a:off x="6007926" y="3473414"/>
            <a:ext cx="539351" cy="254100"/>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000" b="1" dirty="0" smtClean="0">
                <a:solidFill>
                  <a:srgbClr val="FF0000"/>
                </a:solidFill>
              </a:rPr>
              <a:t>RPL</a:t>
            </a:r>
            <a:endParaRPr lang="en-US" sz="1000" b="1" dirty="0">
              <a:solidFill>
                <a:srgbClr val="FF0000"/>
              </a:solidFill>
            </a:endParaRPr>
          </a:p>
        </p:txBody>
      </p:sp>
      <p:sp>
        <p:nvSpPr>
          <p:cNvPr id="42" name="TextBox 41"/>
          <p:cNvSpPr txBox="1"/>
          <p:nvPr/>
        </p:nvSpPr>
        <p:spPr>
          <a:xfrm>
            <a:off x="5666430" y="2736741"/>
            <a:ext cx="590226" cy="246221"/>
          </a:xfrm>
          <a:prstGeom prst="rect">
            <a:avLst/>
          </a:prstGeom>
        </p:spPr>
        <p:txBody>
          <a:bodyPr wrap="none" rtlCol="0" anchor="ctr">
            <a:spAutoFit/>
          </a:bodyPr>
          <a:lstStyle/>
          <a:p>
            <a:pPr algn="ctr"/>
            <a:r>
              <a:rPr lang="en-US" sz="1000" kern="0" dirty="0" smtClean="0"/>
              <a:t>MC-A/2</a:t>
            </a:r>
          </a:p>
        </p:txBody>
      </p:sp>
      <p:sp>
        <p:nvSpPr>
          <p:cNvPr id="43" name="TextBox 42"/>
          <p:cNvSpPr txBox="1"/>
          <p:nvPr/>
        </p:nvSpPr>
        <p:spPr>
          <a:xfrm>
            <a:off x="7429912" y="2918310"/>
            <a:ext cx="599844" cy="246221"/>
          </a:xfrm>
          <a:prstGeom prst="rect">
            <a:avLst/>
          </a:prstGeom>
        </p:spPr>
        <p:txBody>
          <a:bodyPr wrap="none" rtlCol="0" anchor="ctr">
            <a:spAutoFit/>
          </a:bodyPr>
          <a:lstStyle/>
          <a:p>
            <a:pPr algn="ctr"/>
            <a:r>
              <a:rPr lang="en-US" sz="1000" kern="0" dirty="0" smtClean="0"/>
              <a:t>MC-A/1</a:t>
            </a:r>
          </a:p>
        </p:txBody>
      </p:sp>
      <p:sp>
        <p:nvSpPr>
          <p:cNvPr id="44" name="TextBox 43"/>
          <p:cNvSpPr txBox="1"/>
          <p:nvPr/>
        </p:nvSpPr>
        <p:spPr>
          <a:xfrm>
            <a:off x="8155048" y="2762150"/>
            <a:ext cx="590226" cy="246221"/>
          </a:xfrm>
          <a:prstGeom prst="rect">
            <a:avLst/>
          </a:prstGeom>
        </p:spPr>
        <p:txBody>
          <a:bodyPr wrap="none" rtlCol="0" anchor="ctr">
            <a:spAutoFit/>
          </a:bodyPr>
          <a:lstStyle/>
          <a:p>
            <a:pPr algn="ctr"/>
            <a:r>
              <a:rPr lang="en-US" sz="1000" kern="0" dirty="0" smtClean="0"/>
              <a:t>MC-A/2</a:t>
            </a:r>
          </a:p>
        </p:txBody>
      </p:sp>
      <p:sp>
        <p:nvSpPr>
          <p:cNvPr id="45" name="TextBox 44"/>
          <p:cNvSpPr txBox="1"/>
          <p:nvPr/>
        </p:nvSpPr>
        <p:spPr>
          <a:xfrm>
            <a:off x="7468007" y="3717949"/>
            <a:ext cx="590226" cy="246221"/>
          </a:xfrm>
          <a:prstGeom prst="rect">
            <a:avLst/>
          </a:prstGeom>
        </p:spPr>
        <p:txBody>
          <a:bodyPr wrap="none" rtlCol="0" anchor="ctr">
            <a:spAutoFit/>
          </a:bodyPr>
          <a:lstStyle/>
          <a:p>
            <a:pPr algn="ctr"/>
            <a:r>
              <a:rPr lang="en-US" sz="1000" kern="0" dirty="0" smtClean="0"/>
              <a:t>MC-A/3</a:t>
            </a:r>
          </a:p>
        </p:txBody>
      </p:sp>
      <p:sp>
        <p:nvSpPr>
          <p:cNvPr id="46" name="TextBox 45"/>
          <p:cNvSpPr txBox="1"/>
          <p:nvPr/>
        </p:nvSpPr>
        <p:spPr>
          <a:xfrm>
            <a:off x="6348991" y="3697715"/>
            <a:ext cx="590226" cy="246221"/>
          </a:xfrm>
          <a:prstGeom prst="rect">
            <a:avLst/>
          </a:prstGeom>
        </p:spPr>
        <p:txBody>
          <a:bodyPr wrap="none" rtlCol="0" anchor="ctr">
            <a:spAutoFit/>
          </a:bodyPr>
          <a:lstStyle/>
          <a:p>
            <a:pPr algn="ctr"/>
            <a:r>
              <a:rPr lang="en-US" sz="1000" kern="0" dirty="0" smtClean="0"/>
              <a:t>MC-A/3</a:t>
            </a:r>
          </a:p>
        </p:txBody>
      </p:sp>
      <p:pic>
        <p:nvPicPr>
          <p:cNvPr id="47" name="Picture 46" descr="RAD RADview.png"/>
          <p:cNvPicPr>
            <a:picLocks noChangeAspect="1"/>
          </p:cNvPicPr>
          <p:nvPr/>
        </p:nvPicPr>
        <p:blipFill>
          <a:blip r:embed="rId7" cstate="print"/>
          <a:stretch>
            <a:fillRect/>
          </a:stretch>
        </p:blipFill>
        <p:spPr>
          <a:xfrm>
            <a:off x="3504084" y="5734808"/>
            <a:ext cx="518161" cy="524257"/>
          </a:xfrm>
          <a:prstGeom prst="rect">
            <a:avLst/>
          </a:prstGeom>
        </p:spPr>
      </p:pic>
      <p:cxnSp>
        <p:nvCxnSpPr>
          <p:cNvPr id="48" name="Straight Connector 47"/>
          <p:cNvCxnSpPr>
            <a:endCxn id="47" idx="0"/>
          </p:cNvCxnSpPr>
          <p:nvPr/>
        </p:nvCxnSpPr>
        <p:spPr>
          <a:xfrm flipH="1">
            <a:off x="3763165" y="3772061"/>
            <a:ext cx="2115529" cy="1962747"/>
          </a:xfrm>
          <a:prstGeom prst="line">
            <a:avLst/>
          </a:prstGeom>
          <a:ln w="19050">
            <a:solidFill>
              <a:srgbClr val="4D4948"/>
            </a:solidFil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3286240" y="6218665"/>
            <a:ext cx="931665" cy="236219"/>
          </a:xfrm>
          <a:prstGeom prst="rect">
            <a:avLst/>
          </a:prstGeom>
        </p:spPr>
        <p:txBody>
          <a:bodyPr wrap="none" rtlCol="0" anchor="ctr">
            <a:spAutoFit/>
          </a:bodyPr>
          <a:lstStyle/>
          <a:p>
            <a:pPr algn="ctr">
              <a:lnSpc>
                <a:spcPct val="85000"/>
              </a:lnSpc>
            </a:pPr>
            <a:r>
              <a:rPr lang="en-US" sz="1100" b="1" kern="0" dirty="0" smtClean="0"/>
              <a:t>RADview 5.0</a:t>
            </a:r>
          </a:p>
        </p:txBody>
      </p:sp>
      <p:sp>
        <p:nvSpPr>
          <p:cNvPr id="50" name="TextBox 49"/>
          <p:cNvSpPr txBox="1"/>
          <p:nvPr/>
        </p:nvSpPr>
        <p:spPr>
          <a:xfrm rot="19036335">
            <a:off x="5118423" y="4260831"/>
            <a:ext cx="436338" cy="246221"/>
          </a:xfrm>
          <a:prstGeom prst="rect">
            <a:avLst/>
          </a:prstGeom>
        </p:spPr>
        <p:txBody>
          <a:bodyPr wrap="none" rtlCol="0" anchor="ctr">
            <a:spAutoFit/>
          </a:bodyPr>
          <a:lstStyle/>
          <a:p>
            <a:pPr algn="ctr"/>
            <a:r>
              <a:rPr lang="en-US" sz="1000" b="1" kern="0" dirty="0" smtClean="0"/>
              <a:t>1/20</a:t>
            </a:r>
          </a:p>
        </p:txBody>
      </p:sp>
      <p:cxnSp>
        <p:nvCxnSpPr>
          <p:cNvPr id="51" name="Straight Connector 50"/>
          <p:cNvCxnSpPr/>
          <p:nvPr/>
        </p:nvCxnSpPr>
        <p:spPr>
          <a:xfrm>
            <a:off x="4374177" y="5041078"/>
            <a:ext cx="271709" cy="693730"/>
          </a:xfrm>
          <a:prstGeom prst="line">
            <a:avLst/>
          </a:prstGeom>
          <a:ln w="19050">
            <a:solidFill>
              <a:srgbClr val="4D4948"/>
            </a:solidFill>
          </a:ln>
        </p:spPr>
        <p:style>
          <a:lnRef idx="1">
            <a:schemeClr val="accent1"/>
          </a:lnRef>
          <a:fillRef idx="0">
            <a:schemeClr val="accent1"/>
          </a:fillRef>
          <a:effectRef idx="0">
            <a:schemeClr val="accent1"/>
          </a:effectRef>
          <a:fontRef idx="minor">
            <a:schemeClr val="tx1"/>
          </a:fontRef>
        </p:style>
      </p:cxnSp>
      <p:sp>
        <p:nvSpPr>
          <p:cNvPr id="52" name="Freeform 51"/>
          <p:cNvSpPr>
            <a:spLocks/>
          </p:cNvSpPr>
          <p:nvPr/>
        </p:nvSpPr>
        <p:spPr bwMode="auto">
          <a:xfrm>
            <a:off x="3966244" y="4894601"/>
            <a:ext cx="854685" cy="583377"/>
          </a:xfrm>
          <a:custGeom>
            <a:avLst/>
            <a:gdLst>
              <a:gd name="connsiteX0" fmla="*/ 10000 w 10000"/>
              <a:gd name="connsiteY0" fmla="*/ 7308 h 10000"/>
              <a:gd name="connsiteX1" fmla="*/ 10000 w 10000"/>
              <a:gd name="connsiteY1" fmla="*/ 7308 h 10000"/>
              <a:gd name="connsiteX2" fmla="*/ 8636 w 10000"/>
              <a:gd name="connsiteY2" fmla="*/ 4615 h 10000"/>
              <a:gd name="connsiteX3" fmla="*/ 8636 w 10000"/>
              <a:gd name="connsiteY3" fmla="*/ 4615 h 10000"/>
              <a:gd name="connsiteX4" fmla="*/ 6818 w 10000"/>
              <a:gd name="connsiteY4" fmla="*/ 2308 h 10000"/>
              <a:gd name="connsiteX5" fmla="*/ 5227 w 10000"/>
              <a:gd name="connsiteY5" fmla="*/ 0 h 10000"/>
              <a:gd name="connsiteX6" fmla="*/ 3864 w 10000"/>
              <a:gd name="connsiteY6" fmla="*/ 0 h 10000"/>
              <a:gd name="connsiteX7" fmla="*/ 2273 w 10000"/>
              <a:gd name="connsiteY7" fmla="*/ 2692 h 10000"/>
              <a:gd name="connsiteX8" fmla="*/ 1136 w 10000"/>
              <a:gd name="connsiteY8" fmla="*/ 4615 h 10000"/>
              <a:gd name="connsiteX9" fmla="*/ 0 w 10000"/>
              <a:gd name="connsiteY9" fmla="*/ 7308 h 10000"/>
              <a:gd name="connsiteX10" fmla="*/ 0 w 10000"/>
              <a:gd name="connsiteY10" fmla="*/ 7308 h 10000"/>
              <a:gd name="connsiteX11" fmla="*/ 1364 w 10000"/>
              <a:gd name="connsiteY11" fmla="*/ 10000 h 10000"/>
              <a:gd name="connsiteX12" fmla="*/ 8636 w 10000"/>
              <a:gd name="connsiteY12" fmla="*/ 10000 h 10000"/>
              <a:gd name="connsiteX13" fmla="*/ 10000 w 10000"/>
              <a:gd name="connsiteY13" fmla="*/ 7308 h 10000"/>
              <a:gd name="connsiteX0" fmla="*/ 10000 w 10000"/>
              <a:gd name="connsiteY0" fmla="*/ 7308 h 10000"/>
              <a:gd name="connsiteX1" fmla="*/ 10000 w 10000"/>
              <a:gd name="connsiteY1" fmla="*/ 7308 h 10000"/>
              <a:gd name="connsiteX2" fmla="*/ 8636 w 10000"/>
              <a:gd name="connsiteY2" fmla="*/ 4615 h 10000"/>
              <a:gd name="connsiteX3" fmla="*/ 8636 w 10000"/>
              <a:gd name="connsiteY3" fmla="*/ 4615 h 10000"/>
              <a:gd name="connsiteX4" fmla="*/ 6818 w 10000"/>
              <a:gd name="connsiteY4" fmla="*/ 2308 h 10000"/>
              <a:gd name="connsiteX5" fmla="*/ 5227 w 10000"/>
              <a:gd name="connsiteY5" fmla="*/ 0 h 10000"/>
              <a:gd name="connsiteX6" fmla="*/ 3864 w 10000"/>
              <a:gd name="connsiteY6" fmla="*/ 0 h 10000"/>
              <a:gd name="connsiteX7" fmla="*/ 2273 w 10000"/>
              <a:gd name="connsiteY7" fmla="*/ 2692 h 10000"/>
              <a:gd name="connsiteX8" fmla="*/ 1136 w 10000"/>
              <a:gd name="connsiteY8" fmla="*/ 4615 h 10000"/>
              <a:gd name="connsiteX9" fmla="*/ 0 w 10000"/>
              <a:gd name="connsiteY9" fmla="*/ 7308 h 10000"/>
              <a:gd name="connsiteX10" fmla="*/ 0 w 10000"/>
              <a:gd name="connsiteY10" fmla="*/ 7308 h 10000"/>
              <a:gd name="connsiteX11" fmla="*/ 1364 w 10000"/>
              <a:gd name="connsiteY11" fmla="*/ 10000 h 10000"/>
              <a:gd name="connsiteX12" fmla="*/ 7589 w 10000"/>
              <a:gd name="connsiteY12" fmla="*/ 9973 h 10000"/>
              <a:gd name="connsiteX13" fmla="*/ 10000 w 10000"/>
              <a:gd name="connsiteY13" fmla="*/ 7308 h 10000"/>
              <a:gd name="connsiteX0" fmla="*/ 7589 w 10000"/>
              <a:gd name="connsiteY0" fmla="*/ 9973 h 10000"/>
              <a:gd name="connsiteX1" fmla="*/ 10000 w 10000"/>
              <a:gd name="connsiteY1" fmla="*/ 7308 h 10000"/>
              <a:gd name="connsiteX2" fmla="*/ 8636 w 10000"/>
              <a:gd name="connsiteY2" fmla="*/ 4615 h 10000"/>
              <a:gd name="connsiteX3" fmla="*/ 8636 w 10000"/>
              <a:gd name="connsiteY3" fmla="*/ 4615 h 10000"/>
              <a:gd name="connsiteX4" fmla="*/ 6818 w 10000"/>
              <a:gd name="connsiteY4" fmla="*/ 2308 h 10000"/>
              <a:gd name="connsiteX5" fmla="*/ 5227 w 10000"/>
              <a:gd name="connsiteY5" fmla="*/ 0 h 10000"/>
              <a:gd name="connsiteX6" fmla="*/ 3864 w 10000"/>
              <a:gd name="connsiteY6" fmla="*/ 0 h 10000"/>
              <a:gd name="connsiteX7" fmla="*/ 2273 w 10000"/>
              <a:gd name="connsiteY7" fmla="*/ 2692 h 10000"/>
              <a:gd name="connsiteX8" fmla="*/ 1136 w 10000"/>
              <a:gd name="connsiteY8" fmla="*/ 4615 h 10000"/>
              <a:gd name="connsiteX9" fmla="*/ 0 w 10000"/>
              <a:gd name="connsiteY9" fmla="*/ 7308 h 10000"/>
              <a:gd name="connsiteX10" fmla="*/ 0 w 10000"/>
              <a:gd name="connsiteY10" fmla="*/ 7308 h 10000"/>
              <a:gd name="connsiteX11" fmla="*/ 1364 w 10000"/>
              <a:gd name="connsiteY11" fmla="*/ 10000 h 10000"/>
              <a:gd name="connsiteX12" fmla="*/ 7589 w 10000"/>
              <a:gd name="connsiteY12" fmla="*/ 9973 h 10000"/>
              <a:gd name="connsiteX0" fmla="*/ 7589 w 10000"/>
              <a:gd name="connsiteY0" fmla="*/ 9973 h 10000"/>
              <a:gd name="connsiteX1" fmla="*/ 8679 w 10000"/>
              <a:gd name="connsiteY1" fmla="*/ 7254 h 10000"/>
              <a:gd name="connsiteX2" fmla="*/ 8636 w 10000"/>
              <a:gd name="connsiteY2" fmla="*/ 4615 h 10000"/>
              <a:gd name="connsiteX3" fmla="*/ 8636 w 10000"/>
              <a:gd name="connsiteY3" fmla="*/ 4615 h 10000"/>
              <a:gd name="connsiteX4" fmla="*/ 6818 w 10000"/>
              <a:gd name="connsiteY4" fmla="*/ 2308 h 10000"/>
              <a:gd name="connsiteX5" fmla="*/ 5227 w 10000"/>
              <a:gd name="connsiteY5" fmla="*/ 0 h 10000"/>
              <a:gd name="connsiteX6" fmla="*/ 3864 w 10000"/>
              <a:gd name="connsiteY6" fmla="*/ 0 h 10000"/>
              <a:gd name="connsiteX7" fmla="*/ 2273 w 10000"/>
              <a:gd name="connsiteY7" fmla="*/ 2692 h 10000"/>
              <a:gd name="connsiteX8" fmla="*/ 1136 w 10000"/>
              <a:gd name="connsiteY8" fmla="*/ 4615 h 10000"/>
              <a:gd name="connsiteX9" fmla="*/ 0 w 10000"/>
              <a:gd name="connsiteY9" fmla="*/ 7308 h 10000"/>
              <a:gd name="connsiteX10" fmla="*/ 0 w 10000"/>
              <a:gd name="connsiteY10" fmla="*/ 7308 h 10000"/>
              <a:gd name="connsiteX11" fmla="*/ 1364 w 10000"/>
              <a:gd name="connsiteY11" fmla="*/ 10000 h 10000"/>
              <a:gd name="connsiteX12" fmla="*/ 7589 w 10000"/>
              <a:gd name="connsiteY12" fmla="*/ 9973 h 10000"/>
              <a:gd name="connsiteX0" fmla="*/ 7589 w 10000"/>
              <a:gd name="connsiteY0" fmla="*/ 9973 h 10000"/>
              <a:gd name="connsiteX1" fmla="*/ 8679 w 10000"/>
              <a:gd name="connsiteY1" fmla="*/ 7254 h 10000"/>
              <a:gd name="connsiteX2" fmla="*/ 8636 w 10000"/>
              <a:gd name="connsiteY2" fmla="*/ 4615 h 10000"/>
              <a:gd name="connsiteX3" fmla="*/ 6818 w 10000"/>
              <a:gd name="connsiteY3" fmla="*/ 2308 h 10000"/>
              <a:gd name="connsiteX4" fmla="*/ 5227 w 10000"/>
              <a:gd name="connsiteY4" fmla="*/ 0 h 10000"/>
              <a:gd name="connsiteX5" fmla="*/ 3864 w 10000"/>
              <a:gd name="connsiteY5" fmla="*/ 0 h 10000"/>
              <a:gd name="connsiteX6" fmla="*/ 2273 w 10000"/>
              <a:gd name="connsiteY6" fmla="*/ 2692 h 10000"/>
              <a:gd name="connsiteX7" fmla="*/ 1136 w 10000"/>
              <a:gd name="connsiteY7" fmla="*/ 4615 h 10000"/>
              <a:gd name="connsiteX8" fmla="*/ 0 w 10000"/>
              <a:gd name="connsiteY8" fmla="*/ 7308 h 10000"/>
              <a:gd name="connsiteX9" fmla="*/ 0 w 10000"/>
              <a:gd name="connsiteY9" fmla="*/ 7308 h 10000"/>
              <a:gd name="connsiteX10" fmla="*/ 1364 w 10000"/>
              <a:gd name="connsiteY10" fmla="*/ 10000 h 10000"/>
              <a:gd name="connsiteX11" fmla="*/ 7589 w 10000"/>
              <a:gd name="connsiteY11" fmla="*/ 9973 h 10000"/>
              <a:gd name="connsiteX0" fmla="*/ 7589 w 9162"/>
              <a:gd name="connsiteY0" fmla="*/ 9973 h 10000"/>
              <a:gd name="connsiteX1" fmla="*/ 8679 w 9162"/>
              <a:gd name="connsiteY1" fmla="*/ 7254 h 10000"/>
              <a:gd name="connsiteX2" fmla="*/ 7798 w 9162"/>
              <a:gd name="connsiteY2" fmla="*/ 4479 h 10000"/>
              <a:gd name="connsiteX3" fmla="*/ 6818 w 9162"/>
              <a:gd name="connsiteY3" fmla="*/ 2308 h 10000"/>
              <a:gd name="connsiteX4" fmla="*/ 5227 w 9162"/>
              <a:gd name="connsiteY4" fmla="*/ 0 h 10000"/>
              <a:gd name="connsiteX5" fmla="*/ 3864 w 9162"/>
              <a:gd name="connsiteY5" fmla="*/ 0 h 10000"/>
              <a:gd name="connsiteX6" fmla="*/ 2273 w 9162"/>
              <a:gd name="connsiteY6" fmla="*/ 2692 h 10000"/>
              <a:gd name="connsiteX7" fmla="*/ 1136 w 9162"/>
              <a:gd name="connsiteY7" fmla="*/ 4615 h 10000"/>
              <a:gd name="connsiteX8" fmla="*/ 0 w 9162"/>
              <a:gd name="connsiteY8" fmla="*/ 7308 h 10000"/>
              <a:gd name="connsiteX9" fmla="*/ 0 w 9162"/>
              <a:gd name="connsiteY9" fmla="*/ 7308 h 10000"/>
              <a:gd name="connsiteX10" fmla="*/ 1364 w 9162"/>
              <a:gd name="connsiteY10" fmla="*/ 10000 h 10000"/>
              <a:gd name="connsiteX11" fmla="*/ 7589 w 9162"/>
              <a:gd name="connsiteY11" fmla="*/ 9973 h 10000"/>
              <a:gd name="connsiteX0" fmla="*/ 8283 w 9854"/>
              <a:gd name="connsiteY0" fmla="*/ 9973 h 10000"/>
              <a:gd name="connsiteX1" fmla="*/ 9473 w 9854"/>
              <a:gd name="connsiteY1" fmla="*/ 7254 h 10000"/>
              <a:gd name="connsiteX2" fmla="*/ 8230 w 9854"/>
              <a:gd name="connsiteY2" fmla="*/ 4533 h 10000"/>
              <a:gd name="connsiteX3" fmla="*/ 7442 w 9854"/>
              <a:gd name="connsiteY3" fmla="*/ 2308 h 10000"/>
              <a:gd name="connsiteX4" fmla="*/ 5705 w 9854"/>
              <a:gd name="connsiteY4" fmla="*/ 0 h 10000"/>
              <a:gd name="connsiteX5" fmla="*/ 4217 w 9854"/>
              <a:gd name="connsiteY5" fmla="*/ 0 h 10000"/>
              <a:gd name="connsiteX6" fmla="*/ 2481 w 9854"/>
              <a:gd name="connsiteY6" fmla="*/ 2692 h 10000"/>
              <a:gd name="connsiteX7" fmla="*/ 1240 w 9854"/>
              <a:gd name="connsiteY7" fmla="*/ 4615 h 10000"/>
              <a:gd name="connsiteX8" fmla="*/ 0 w 9854"/>
              <a:gd name="connsiteY8" fmla="*/ 7308 h 10000"/>
              <a:gd name="connsiteX9" fmla="*/ 0 w 9854"/>
              <a:gd name="connsiteY9" fmla="*/ 7308 h 10000"/>
              <a:gd name="connsiteX10" fmla="*/ 1489 w 9854"/>
              <a:gd name="connsiteY10" fmla="*/ 10000 h 10000"/>
              <a:gd name="connsiteX11" fmla="*/ 8283 w 9854"/>
              <a:gd name="connsiteY11" fmla="*/ 9973 h 10000"/>
              <a:gd name="connsiteX0" fmla="*/ 8406 w 10000"/>
              <a:gd name="connsiteY0" fmla="*/ 9973 h 10000"/>
              <a:gd name="connsiteX1" fmla="*/ 9613 w 10000"/>
              <a:gd name="connsiteY1" fmla="*/ 7254 h 10000"/>
              <a:gd name="connsiteX2" fmla="*/ 8352 w 10000"/>
              <a:gd name="connsiteY2" fmla="*/ 4533 h 10000"/>
              <a:gd name="connsiteX3" fmla="*/ 7552 w 10000"/>
              <a:gd name="connsiteY3" fmla="*/ 2308 h 10000"/>
              <a:gd name="connsiteX4" fmla="*/ 5790 w 10000"/>
              <a:gd name="connsiteY4" fmla="*/ 0 h 10000"/>
              <a:gd name="connsiteX5" fmla="*/ 4279 w 10000"/>
              <a:gd name="connsiteY5" fmla="*/ 0 h 10000"/>
              <a:gd name="connsiteX6" fmla="*/ 2518 w 10000"/>
              <a:gd name="connsiteY6" fmla="*/ 2692 h 10000"/>
              <a:gd name="connsiteX7" fmla="*/ 1258 w 10000"/>
              <a:gd name="connsiteY7" fmla="*/ 4615 h 10000"/>
              <a:gd name="connsiteX8" fmla="*/ 0 w 10000"/>
              <a:gd name="connsiteY8" fmla="*/ 7308 h 10000"/>
              <a:gd name="connsiteX9" fmla="*/ 0 w 10000"/>
              <a:gd name="connsiteY9" fmla="*/ 7308 h 10000"/>
              <a:gd name="connsiteX10" fmla="*/ 1511 w 10000"/>
              <a:gd name="connsiteY10" fmla="*/ 10000 h 10000"/>
              <a:gd name="connsiteX11" fmla="*/ 8406 w 10000"/>
              <a:gd name="connsiteY11" fmla="*/ 9973 h 10000"/>
              <a:gd name="connsiteX0" fmla="*/ 8103 w 9863"/>
              <a:gd name="connsiteY0" fmla="*/ 10000 h 10000"/>
              <a:gd name="connsiteX1" fmla="*/ 9613 w 9863"/>
              <a:gd name="connsiteY1" fmla="*/ 7254 h 10000"/>
              <a:gd name="connsiteX2" fmla="*/ 8352 w 9863"/>
              <a:gd name="connsiteY2" fmla="*/ 4533 h 10000"/>
              <a:gd name="connsiteX3" fmla="*/ 7552 w 9863"/>
              <a:gd name="connsiteY3" fmla="*/ 2308 h 10000"/>
              <a:gd name="connsiteX4" fmla="*/ 5790 w 9863"/>
              <a:gd name="connsiteY4" fmla="*/ 0 h 10000"/>
              <a:gd name="connsiteX5" fmla="*/ 4279 w 9863"/>
              <a:gd name="connsiteY5" fmla="*/ 0 h 10000"/>
              <a:gd name="connsiteX6" fmla="*/ 2518 w 9863"/>
              <a:gd name="connsiteY6" fmla="*/ 2692 h 10000"/>
              <a:gd name="connsiteX7" fmla="*/ 1258 w 9863"/>
              <a:gd name="connsiteY7" fmla="*/ 4615 h 10000"/>
              <a:gd name="connsiteX8" fmla="*/ 0 w 9863"/>
              <a:gd name="connsiteY8" fmla="*/ 7308 h 10000"/>
              <a:gd name="connsiteX9" fmla="*/ 0 w 9863"/>
              <a:gd name="connsiteY9" fmla="*/ 7308 h 10000"/>
              <a:gd name="connsiteX10" fmla="*/ 1511 w 9863"/>
              <a:gd name="connsiteY10" fmla="*/ 10000 h 10000"/>
              <a:gd name="connsiteX11" fmla="*/ 8103 w 9863"/>
              <a:gd name="connsiteY11" fmla="*/ 10000 h 10000"/>
              <a:gd name="connsiteX0" fmla="*/ 8216 w 10000"/>
              <a:gd name="connsiteY0" fmla="*/ 10000 h 10000"/>
              <a:gd name="connsiteX1" fmla="*/ 9747 w 10000"/>
              <a:gd name="connsiteY1" fmla="*/ 7254 h 10000"/>
              <a:gd name="connsiteX2" fmla="*/ 8468 w 10000"/>
              <a:gd name="connsiteY2" fmla="*/ 4533 h 10000"/>
              <a:gd name="connsiteX3" fmla="*/ 7657 w 10000"/>
              <a:gd name="connsiteY3" fmla="*/ 2308 h 10000"/>
              <a:gd name="connsiteX4" fmla="*/ 5870 w 10000"/>
              <a:gd name="connsiteY4" fmla="*/ 0 h 10000"/>
              <a:gd name="connsiteX5" fmla="*/ 4338 w 10000"/>
              <a:gd name="connsiteY5" fmla="*/ 0 h 10000"/>
              <a:gd name="connsiteX6" fmla="*/ 2553 w 10000"/>
              <a:gd name="connsiteY6" fmla="*/ 2692 h 10000"/>
              <a:gd name="connsiteX7" fmla="*/ 1275 w 10000"/>
              <a:gd name="connsiteY7" fmla="*/ 4615 h 10000"/>
              <a:gd name="connsiteX8" fmla="*/ 0 w 10000"/>
              <a:gd name="connsiteY8" fmla="*/ 7308 h 10000"/>
              <a:gd name="connsiteX9" fmla="*/ 0 w 10000"/>
              <a:gd name="connsiteY9" fmla="*/ 7308 h 10000"/>
              <a:gd name="connsiteX10" fmla="*/ 1532 w 10000"/>
              <a:gd name="connsiteY10" fmla="*/ 10000 h 10000"/>
              <a:gd name="connsiteX11" fmla="*/ 8216 w 10000"/>
              <a:gd name="connsiteY11" fmla="*/ 10000 h 10000"/>
              <a:gd name="connsiteX0" fmla="*/ 8216 w 9747"/>
              <a:gd name="connsiteY0" fmla="*/ 10000 h 10000"/>
              <a:gd name="connsiteX1" fmla="*/ 9747 w 9747"/>
              <a:gd name="connsiteY1" fmla="*/ 7254 h 10000"/>
              <a:gd name="connsiteX2" fmla="*/ 8468 w 9747"/>
              <a:gd name="connsiteY2" fmla="*/ 4533 h 10000"/>
              <a:gd name="connsiteX3" fmla="*/ 7657 w 9747"/>
              <a:gd name="connsiteY3" fmla="*/ 2308 h 10000"/>
              <a:gd name="connsiteX4" fmla="*/ 5870 w 9747"/>
              <a:gd name="connsiteY4" fmla="*/ 0 h 10000"/>
              <a:gd name="connsiteX5" fmla="*/ 4338 w 9747"/>
              <a:gd name="connsiteY5" fmla="*/ 0 h 10000"/>
              <a:gd name="connsiteX6" fmla="*/ 2553 w 9747"/>
              <a:gd name="connsiteY6" fmla="*/ 2692 h 10000"/>
              <a:gd name="connsiteX7" fmla="*/ 1275 w 9747"/>
              <a:gd name="connsiteY7" fmla="*/ 4615 h 10000"/>
              <a:gd name="connsiteX8" fmla="*/ 0 w 9747"/>
              <a:gd name="connsiteY8" fmla="*/ 7308 h 10000"/>
              <a:gd name="connsiteX9" fmla="*/ 0 w 9747"/>
              <a:gd name="connsiteY9" fmla="*/ 7308 h 10000"/>
              <a:gd name="connsiteX10" fmla="*/ 1532 w 9747"/>
              <a:gd name="connsiteY10" fmla="*/ 10000 h 10000"/>
              <a:gd name="connsiteX11" fmla="*/ 8216 w 9747"/>
              <a:gd name="connsiteY11" fmla="*/ 10000 h 10000"/>
              <a:gd name="connsiteX0" fmla="*/ 8429 w 10000"/>
              <a:gd name="connsiteY0" fmla="*/ 10000 h 10000"/>
              <a:gd name="connsiteX1" fmla="*/ 10000 w 10000"/>
              <a:gd name="connsiteY1" fmla="*/ 7254 h 10000"/>
              <a:gd name="connsiteX2" fmla="*/ 8688 w 10000"/>
              <a:gd name="connsiteY2" fmla="*/ 4533 h 10000"/>
              <a:gd name="connsiteX3" fmla="*/ 7856 w 10000"/>
              <a:gd name="connsiteY3" fmla="*/ 2308 h 10000"/>
              <a:gd name="connsiteX4" fmla="*/ 6022 w 10000"/>
              <a:gd name="connsiteY4" fmla="*/ 0 h 10000"/>
              <a:gd name="connsiteX5" fmla="*/ 4451 w 10000"/>
              <a:gd name="connsiteY5" fmla="*/ 0 h 10000"/>
              <a:gd name="connsiteX6" fmla="*/ 2619 w 10000"/>
              <a:gd name="connsiteY6" fmla="*/ 2692 h 10000"/>
              <a:gd name="connsiteX7" fmla="*/ 1308 w 10000"/>
              <a:gd name="connsiteY7" fmla="*/ 4615 h 10000"/>
              <a:gd name="connsiteX8" fmla="*/ 0 w 10000"/>
              <a:gd name="connsiteY8" fmla="*/ 7308 h 10000"/>
              <a:gd name="connsiteX9" fmla="*/ 0 w 10000"/>
              <a:gd name="connsiteY9" fmla="*/ 7308 h 10000"/>
              <a:gd name="connsiteX10" fmla="*/ 1572 w 10000"/>
              <a:gd name="connsiteY10" fmla="*/ 10000 h 10000"/>
              <a:gd name="connsiteX11" fmla="*/ 8429 w 10000"/>
              <a:gd name="connsiteY11" fmla="*/ 10000 h 10000"/>
              <a:gd name="connsiteX0" fmla="*/ 8429 w 10000"/>
              <a:gd name="connsiteY0" fmla="*/ 10000 h 10000"/>
              <a:gd name="connsiteX1" fmla="*/ 10000 w 10000"/>
              <a:gd name="connsiteY1" fmla="*/ 7254 h 10000"/>
              <a:gd name="connsiteX2" fmla="*/ 8688 w 10000"/>
              <a:gd name="connsiteY2" fmla="*/ 4533 h 10000"/>
              <a:gd name="connsiteX3" fmla="*/ 7856 w 10000"/>
              <a:gd name="connsiteY3" fmla="*/ 2308 h 10000"/>
              <a:gd name="connsiteX4" fmla="*/ 6022 w 10000"/>
              <a:gd name="connsiteY4" fmla="*/ 0 h 10000"/>
              <a:gd name="connsiteX5" fmla="*/ 4451 w 10000"/>
              <a:gd name="connsiteY5" fmla="*/ 0 h 10000"/>
              <a:gd name="connsiteX6" fmla="*/ 2619 w 10000"/>
              <a:gd name="connsiteY6" fmla="*/ 2692 h 10000"/>
              <a:gd name="connsiteX7" fmla="*/ 1308 w 10000"/>
              <a:gd name="connsiteY7" fmla="*/ 4615 h 10000"/>
              <a:gd name="connsiteX8" fmla="*/ 0 w 10000"/>
              <a:gd name="connsiteY8" fmla="*/ 7308 h 10000"/>
              <a:gd name="connsiteX9" fmla="*/ 0 w 10000"/>
              <a:gd name="connsiteY9" fmla="*/ 7308 h 10000"/>
              <a:gd name="connsiteX10" fmla="*/ 1572 w 10000"/>
              <a:gd name="connsiteY10" fmla="*/ 10000 h 10000"/>
              <a:gd name="connsiteX11" fmla="*/ 8429 w 10000"/>
              <a:gd name="connsiteY11" fmla="*/ 10000 h 10000"/>
              <a:gd name="connsiteX0" fmla="*/ 8429 w 10000"/>
              <a:gd name="connsiteY0" fmla="*/ 10000 h 10000"/>
              <a:gd name="connsiteX1" fmla="*/ 10000 w 10000"/>
              <a:gd name="connsiteY1" fmla="*/ 7254 h 10000"/>
              <a:gd name="connsiteX2" fmla="*/ 8688 w 10000"/>
              <a:gd name="connsiteY2" fmla="*/ 4533 h 10000"/>
              <a:gd name="connsiteX3" fmla="*/ 7856 w 10000"/>
              <a:gd name="connsiteY3" fmla="*/ 2308 h 10000"/>
              <a:gd name="connsiteX4" fmla="*/ 6022 w 10000"/>
              <a:gd name="connsiteY4" fmla="*/ 0 h 10000"/>
              <a:gd name="connsiteX5" fmla="*/ 4451 w 10000"/>
              <a:gd name="connsiteY5" fmla="*/ 0 h 10000"/>
              <a:gd name="connsiteX6" fmla="*/ 2619 w 10000"/>
              <a:gd name="connsiteY6" fmla="*/ 2692 h 10000"/>
              <a:gd name="connsiteX7" fmla="*/ 1308 w 10000"/>
              <a:gd name="connsiteY7" fmla="*/ 4615 h 10000"/>
              <a:gd name="connsiteX8" fmla="*/ 0 w 10000"/>
              <a:gd name="connsiteY8" fmla="*/ 7308 h 10000"/>
              <a:gd name="connsiteX9" fmla="*/ 0 w 10000"/>
              <a:gd name="connsiteY9" fmla="*/ 7308 h 10000"/>
              <a:gd name="connsiteX10" fmla="*/ 1572 w 10000"/>
              <a:gd name="connsiteY10" fmla="*/ 10000 h 10000"/>
              <a:gd name="connsiteX11" fmla="*/ 8429 w 10000"/>
              <a:gd name="connsiteY11" fmla="*/ 10000 h 10000"/>
              <a:gd name="connsiteX0" fmla="*/ 8429 w 10000"/>
              <a:gd name="connsiteY0" fmla="*/ 10000 h 10000"/>
              <a:gd name="connsiteX1" fmla="*/ 10000 w 10000"/>
              <a:gd name="connsiteY1" fmla="*/ 7254 h 10000"/>
              <a:gd name="connsiteX2" fmla="*/ 8688 w 10000"/>
              <a:gd name="connsiteY2" fmla="*/ 4533 h 10000"/>
              <a:gd name="connsiteX3" fmla="*/ 7540 w 10000"/>
              <a:gd name="connsiteY3" fmla="*/ 2362 h 10000"/>
              <a:gd name="connsiteX4" fmla="*/ 6022 w 10000"/>
              <a:gd name="connsiteY4" fmla="*/ 0 h 10000"/>
              <a:gd name="connsiteX5" fmla="*/ 4451 w 10000"/>
              <a:gd name="connsiteY5" fmla="*/ 0 h 10000"/>
              <a:gd name="connsiteX6" fmla="*/ 2619 w 10000"/>
              <a:gd name="connsiteY6" fmla="*/ 2692 h 10000"/>
              <a:gd name="connsiteX7" fmla="*/ 1308 w 10000"/>
              <a:gd name="connsiteY7" fmla="*/ 4615 h 10000"/>
              <a:gd name="connsiteX8" fmla="*/ 0 w 10000"/>
              <a:gd name="connsiteY8" fmla="*/ 7308 h 10000"/>
              <a:gd name="connsiteX9" fmla="*/ 0 w 10000"/>
              <a:gd name="connsiteY9" fmla="*/ 7308 h 10000"/>
              <a:gd name="connsiteX10" fmla="*/ 1572 w 10000"/>
              <a:gd name="connsiteY10" fmla="*/ 10000 h 10000"/>
              <a:gd name="connsiteX11" fmla="*/ 8429 w 10000"/>
              <a:gd name="connsiteY11" fmla="*/ 10000 h 10000"/>
              <a:gd name="connsiteX0" fmla="*/ 8429 w 10000"/>
              <a:gd name="connsiteY0" fmla="*/ 10000 h 10000"/>
              <a:gd name="connsiteX1" fmla="*/ 10000 w 10000"/>
              <a:gd name="connsiteY1" fmla="*/ 7254 h 10000"/>
              <a:gd name="connsiteX2" fmla="*/ 8688 w 10000"/>
              <a:gd name="connsiteY2" fmla="*/ 4533 h 10000"/>
              <a:gd name="connsiteX3" fmla="*/ 7540 w 10000"/>
              <a:gd name="connsiteY3" fmla="*/ 2362 h 10000"/>
              <a:gd name="connsiteX4" fmla="*/ 6003 w 10000"/>
              <a:gd name="connsiteY4" fmla="*/ 82 h 10000"/>
              <a:gd name="connsiteX5" fmla="*/ 4451 w 10000"/>
              <a:gd name="connsiteY5" fmla="*/ 0 h 10000"/>
              <a:gd name="connsiteX6" fmla="*/ 2619 w 10000"/>
              <a:gd name="connsiteY6" fmla="*/ 2692 h 10000"/>
              <a:gd name="connsiteX7" fmla="*/ 1308 w 10000"/>
              <a:gd name="connsiteY7" fmla="*/ 4615 h 10000"/>
              <a:gd name="connsiteX8" fmla="*/ 0 w 10000"/>
              <a:gd name="connsiteY8" fmla="*/ 7308 h 10000"/>
              <a:gd name="connsiteX9" fmla="*/ 0 w 10000"/>
              <a:gd name="connsiteY9" fmla="*/ 7308 h 10000"/>
              <a:gd name="connsiteX10" fmla="*/ 1572 w 10000"/>
              <a:gd name="connsiteY10" fmla="*/ 10000 h 10000"/>
              <a:gd name="connsiteX11" fmla="*/ 8429 w 10000"/>
              <a:gd name="connsiteY11" fmla="*/ 10000 h 10000"/>
              <a:gd name="connsiteX0" fmla="*/ 8429 w 10000"/>
              <a:gd name="connsiteY0" fmla="*/ 10000 h 10000"/>
              <a:gd name="connsiteX1" fmla="*/ 10000 w 10000"/>
              <a:gd name="connsiteY1" fmla="*/ 7254 h 10000"/>
              <a:gd name="connsiteX2" fmla="*/ 8688 w 10000"/>
              <a:gd name="connsiteY2" fmla="*/ 4533 h 10000"/>
              <a:gd name="connsiteX3" fmla="*/ 7540 w 10000"/>
              <a:gd name="connsiteY3" fmla="*/ 2362 h 10000"/>
              <a:gd name="connsiteX4" fmla="*/ 6003 w 10000"/>
              <a:gd name="connsiteY4" fmla="*/ 82 h 10000"/>
              <a:gd name="connsiteX5" fmla="*/ 4451 w 10000"/>
              <a:gd name="connsiteY5" fmla="*/ 0 h 10000"/>
              <a:gd name="connsiteX6" fmla="*/ 2619 w 10000"/>
              <a:gd name="connsiteY6" fmla="*/ 2692 h 10000"/>
              <a:gd name="connsiteX7" fmla="*/ 1308 w 10000"/>
              <a:gd name="connsiteY7" fmla="*/ 4615 h 10000"/>
              <a:gd name="connsiteX8" fmla="*/ 0 w 10000"/>
              <a:gd name="connsiteY8" fmla="*/ 7308 h 10000"/>
              <a:gd name="connsiteX9" fmla="*/ 0 w 10000"/>
              <a:gd name="connsiteY9" fmla="*/ 7308 h 10000"/>
              <a:gd name="connsiteX10" fmla="*/ 1572 w 10000"/>
              <a:gd name="connsiteY10" fmla="*/ 10000 h 10000"/>
              <a:gd name="connsiteX11" fmla="*/ 8429 w 10000"/>
              <a:gd name="connsiteY11" fmla="*/ 10000 h 10000"/>
              <a:gd name="connsiteX0" fmla="*/ 8429 w 10000"/>
              <a:gd name="connsiteY0" fmla="*/ 10000 h 10000"/>
              <a:gd name="connsiteX1" fmla="*/ 10000 w 10000"/>
              <a:gd name="connsiteY1" fmla="*/ 7254 h 10000"/>
              <a:gd name="connsiteX2" fmla="*/ 8688 w 10000"/>
              <a:gd name="connsiteY2" fmla="*/ 4533 h 10000"/>
              <a:gd name="connsiteX3" fmla="*/ 7540 w 10000"/>
              <a:gd name="connsiteY3" fmla="*/ 2362 h 10000"/>
              <a:gd name="connsiteX4" fmla="*/ 6003 w 10000"/>
              <a:gd name="connsiteY4" fmla="*/ 82 h 10000"/>
              <a:gd name="connsiteX5" fmla="*/ 4451 w 10000"/>
              <a:gd name="connsiteY5" fmla="*/ 0 h 10000"/>
              <a:gd name="connsiteX6" fmla="*/ 2619 w 10000"/>
              <a:gd name="connsiteY6" fmla="*/ 2692 h 10000"/>
              <a:gd name="connsiteX7" fmla="*/ 1308 w 10000"/>
              <a:gd name="connsiteY7" fmla="*/ 4615 h 10000"/>
              <a:gd name="connsiteX8" fmla="*/ 0 w 10000"/>
              <a:gd name="connsiteY8" fmla="*/ 7308 h 10000"/>
              <a:gd name="connsiteX9" fmla="*/ 0 w 10000"/>
              <a:gd name="connsiteY9" fmla="*/ 7308 h 10000"/>
              <a:gd name="connsiteX10" fmla="*/ 1572 w 10000"/>
              <a:gd name="connsiteY10" fmla="*/ 10000 h 10000"/>
              <a:gd name="connsiteX11" fmla="*/ 8429 w 10000"/>
              <a:gd name="connsiteY11" fmla="*/ 10000 h 10000"/>
              <a:gd name="connsiteX0" fmla="*/ 8429 w 10000"/>
              <a:gd name="connsiteY0" fmla="*/ 10000 h 10000"/>
              <a:gd name="connsiteX1" fmla="*/ 10000 w 10000"/>
              <a:gd name="connsiteY1" fmla="*/ 7254 h 10000"/>
              <a:gd name="connsiteX2" fmla="*/ 8688 w 10000"/>
              <a:gd name="connsiteY2" fmla="*/ 4533 h 10000"/>
              <a:gd name="connsiteX3" fmla="*/ 7540 w 10000"/>
              <a:gd name="connsiteY3" fmla="*/ 2362 h 10000"/>
              <a:gd name="connsiteX4" fmla="*/ 6003 w 10000"/>
              <a:gd name="connsiteY4" fmla="*/ 82 h 10000"/>
              <a:gd name="connsiteX5" fmla="*/ 4451 w 10000"/>
              <a:gd name="connsiteY5" fmla="*/ 0 h 10000"/>
              <a:gd name="connsiteX6" fmla="*/ 2619 w 10000"/>
              <a:gd name="connsiteY6" fmla="*/ 2692 h 10000"/>
              <a:gd name="connsiteX7" fmla="*/ 1308 w 10000"/>
              <a:gd name="connsiteY7" fmla="*/ 4615 h 10000"/>
              <a:gd name="connsiteX8" fmla="*/ 0 w 10000"/>
              <a:gd name="connsiteY8" fmla="*/ 7308 h 10000"/>
              <a:gd name="connsiteX9" fmla="*/ 0 w 10000"/>
              <a:gd name="connsiteY9" fmla="*/ 7308 h 10000"/>
              <a:gd name="connsiteX10" fmla="*/ 1572 w 10000"/>
              <a:gd name="connsiteY10" fmla="*/ 10000 h 10000"/>
              <a:gd name="connsiteX11" fmla="*/ 8429 w 10000"/>
              <a:gd name="connsiteY11"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00" h="10000">
                <a:moveTo>
                  <a:pt x="8429" y="10000"/>
                </a:moveTo>
                <a:cubicBezTo>
                  <a:pt x="9623" y="9932"/>
                  <a:pt x="9985" y="8392"/>
                  <a:pt x="10000" y="7254"/>
                </a:cubicBezTo>
                <a:cubicBezTo>
                  <a:pt x="10000" y="7254"/>
                  <a:pt x="9888" y="4533"/>
                  <a:pt x="8688" y="4533"/>
                </a:cubicBezTo>
                <a:cubicBezTo>
                  <a:pt x="8652" y="3301"/>
                  <a:pt x="8096" y="2397"/>
                  <a:pt x="7540" y="2362"/>
                </a:cubicBezTo>
                <a:cubicBezTo>
                  <a:pt x="7278" y="1592"/>
                  <a:pt x="7184" y="55"/>
                  <a:pt x="6003" y="82"/>
                </a:cubicBezTo>
                <a:lnTo>
                  <a:pt x="4451" y="0"/>
                </a:lnTo>
                <a:cubicBezTo>
                  <a:pt x="4451" y="0"/>
                  <a:pt x="2880" y="0"/>
                  <a:pt x="2619" y="2692"/>
                </a:cubicBezTo>
                <a:cubicBezTo>
                  <a:pt x="2356" y="2692"/>
                  <a:pt x="1308" y="2692"/>
                  <a:pt x="1308" y="4615"/>
                </a:cubicBezTo>
                <a:cubicBezTo>
                  <a:pt x="785" y="4615"/>
                  <a:pt x="0" y="5000"/>
                  <a:pt x="0" y="7308"/>
                </a:cubicBezTo>
                <a:lnTo>
                  <a:pt x="0" y="7308"/>
                </a:lnTo>
                <a:cubicBezTo>
                  <a:pt x="0" y="7308"/>
                  <a:pt x="0" y="10000"/>
                  <a:pt x="1572" y="10000"/>
                </a:cubicBezTo>
                <a:lnTo>
                  <a:pt x="8429" y="10000"/>
                </a:lnTo>
                <a:close/>
              </a:path>
            </a:pathLst>
          </a:custGeom>
          <a:solidFill>
            <a:schemeClr val="bg1"/>
          </a:solidFill>
          <a:ln w="38100">
            <a:solidFill>
              <a:srgbClr val="F3AE4A"/>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pic>
        <p:nvPicPr>
          <p:cNvPr id="53" name="Picture 52" descr="RAD RADview.png"/>
          <p:cNvPicPr>
            <a:picLocks noChangeAspect="1"/>
          </p:cNvPicPr>
          <p:nvPr/>
        </p:nvPicPr>
        <p:blipFill>
          <a:blip r:embed="rId7" cstate="print"/>
          <a:stretch>
            <a:fillRect/>
          </a:stretch>
        </p:blipFill>
        <p:spPr>
          <a:xfrm>
            <a:off x="4478045" y="5712316"/>
            <a:ext cx="518161" cy="524257"/>
          </a:xfrm>
          <a:prstGeom prst="rect">
            <a:avLst/>
          </a:prstGeom>
        </p:spPr>
      </p:pic>
      <p:sp>
        <p:nvSpPr>
          <p:cNvPr id="54" name="TextBox 53"/>
          <p:cNvSpPr txBox="1"/>
          <p:nvPr/>
        </p:nvSpPr>
        <p:spPr>
          <a:xfrm>
            <a:off x="4321918" y="6195532"/>
            <a:ext cx="808235" cy="237501"/>
          </a:xfrm>
          <a:prstGeom prst="rect">
            <a:avLst/>
          </a:prstGeom>
        </p:spPr>
        <p:txBody>
          <a:bodyPr wrap="none" rtlCol="0" anchor="ctr">
            <a:spAutoFit/>
          </a:bodyPr>
          <a:lstStyle/>
          <a:p>
            <a:pPr algn="ctr">
              <a:lnSpc>
                <a:spcPct val="85000"/>
              </a:lnSpc>
            </a:pPr>
            <a:r>
              <a:rPr lang="en-US" sz="1100" b="1" kern="0" dirty="0" smtClean="0"/>
              <a:t>Controller </a:t>
            </a:r>
          </a:p>
        </p:txBody>
      </p:sp>
      <p:sp>
        <p:nvSpPr>
          <p:cNvPr id="55" name="TextBox 54"/>
          <p:cNvSpPr txBox="1"/>
          <p:nvPr/>
        </p:nvSpPr>
        <p:spPr>
          <a:xfrm>
            <a:off x="2890886" y="3911469"/>
            <a:ext cx="1742418" cy="276999"/>
          </a:xfrm>
          <a:prstGeom prst="rect">
            <a:avLst/>
          </a:prstGeom>
        </p:spPr>
        <p:txBody>
          <a:bodyPr wrap="square" rtlCol="0" anchor="ctr">
            <a:spAutoFit/>
          </a:bodyPr>
          <a:lstStyle/>
          <a:p>
            <a:pPr algn="ctr"/>
            <a:r>
              <a:rPr lang="en-US" sz="1200" b="1" kern="0" dirty="0" smtClean="0">
                <a:solidFill>
                  <a:srgbClr val="FF0000"/>
                </a:solidFill>
              </a:rPr>
              <a:t>172.17.195.159</a:t>
            </a:r>
          </a:p>
        </p:txBody>
      </p:sp>
      <p:sp>
        <p:nvSpPr>
          <p:cNvPr id="56" name="TextBox 55"/>
          <p:cNvSpPr txBox="1"/>
          <p:nvPr/>
        </p:nvSpPr>
        <p:spPr>
          <a:xfrm>
            <a:off x="2902035" y="4608883"/>
            <a:ext cx="1742418" cy="276999"/>
          </a:xfrm>
          <a:prstGeom prst="rect">
            <a:avLst/>
          </a:prstGeom>
        </p:spPr>
        <p:txBody>
          <a:bodyPr wrap="square" rtlCol="0" anchor="ctr">
            <a:spAutoFit/>
          </a:bodyPr>
          <a:lstStyle/>
          <a:p>
            <a:pPr algn="ctr"/>
            <a:r>
              <a:rPr lang="en-US" sz="1200" b="1" kern="0" dirty="0" smtClean="0">
                <a:solidFill>
                  <a:srgbClr val="FF0000"/>
                </a:solidFill>
              </a:rPr>
              <a:t>172.17.195.169</a:t>
            </a:r>
          </a:p>
        </p:txBody>
      </p:sp>
      <p:sp>
        <p:nvSpPr>
          <p:cNvPr id="57" name="TextBox 56"/>
          <p:cNvSpPr txBox="1"/>
          <p:nvPr/>
        </p:nvSpPr>
        <p:spPr>
          <a:xfrm>
            <a:off x="2758375" y="6346144"/>
            <a:ext cx="1742418" cy="276999"/>
          </a:xfrm>
          <a:prstGeom prst="rect">
            <a:avLst/>
          </a:prstGeom>
        </p:spPr>
        <p:txBody>
          <a:bodyPr wrap="square" rtlCol="0" anchor="ctr">
            <a:spAutoFit/>
          </a:bodyPr>
          <a:lstStyle/>
          <a:p>
            <a:pPr algn="ctr"/>
            <a:r>
              <a:rPr lang="en-US" sz="1200" b="1" kern="0" dirty="0" smtClean="0">
                <a:solidFill>
                  <a:srgbClr val="FF0000"/>
                </a:solidFill>
              </a:rPr>
              <a:t>172.17.160.125</a:t>
            </a:r>
          </a:p>
        </p:txBody>
      </p:sp>
      <p:sp>
        <p:nvSpPr>
          <p:cNvPr id="58" name="TextBox 57"/>
          <p:cNvSpPr txBox="1"/>
          <p:nvPr/>
        </p:nvSpPr>
        <p:spPr>
          <a:xfrm>
            <a:off x="3929131" y="6346143"/>
            <a:ext cx="1742418" cy="276999"/>
          </a:xfrm>
          <a:prstGeom prst="rect">
            <a:avLst/>
          </a:prstGeom>
        </p:spPr>
        <p:txBody>
          <a:bodyPr wrap="square" rtlCol="0" anchor="ctr">
            <a:spAutoFit/>
          </a:bodyPr>
          <a:lstStyle/>
          <a:p>
            <a:pPr algn="ctr"/>
            <a:r>
              <a:rPr lang="en-US" sz="1200" b="1" kern="0" dirty="0" smtClean="0">
                <a:solidFill>
                  <a:srgbClr val="FF0000"/>
                </a:solidFill>
              </a:rPr>
              <a:t>172.17.160.202</a:t>
            </a:r>
          </a:p>
        </p:txBody>
      </p:sp>
      <p:sp>
        <p:nvSpPr>
          <p:cNvPr id="59" name="TextBox 58"/>
          <p:cNvSpPr txBox="1"/>
          <p:nvPr/>
        </p:nvSpPr>
        <p:spPr>
          <a:xfrm>
            <a:off x="7150590" y="6464564"/>
            <a:ext cx="1742418" cy="276999"/>
          </a:xfrm>
          <a:prstGeom prst="rect">
            <a:avLst/>
          </a:prstGeom>
        </p:spPr>
        <p:txBody>
          <a:bodyPr wrap="square" rtlCol="0" anchor="ctr">
            <a:spAutoFit/>
          </a:bodyPr>
          <a:lstStyle/>
          <a:p>
            <a:pPr algn="ctr"/>
            <a:r>
              <a:rPr lang="en-US" sz="1200" b="1" kern="0" dirty="0" smtClean="0">
                <a:solidFill>
                  <a:srgbClr val="FF0000"/>
                </a:solidFill>
              </a:rPr>
              <a:t>172.17.195.160</a:t>
            </a:r>
          </a:p>
        </p:txBody>
      </p:sp>
      <p:sp>
        <p:nvSpPr>
          <p:cNvPr id="60" name="TextBox 59"/>
          <p:cNvSpPr txBox="1"/>
          <p:nvPr/>
        </p:nvSpPr>
        <p:spPr>
          <a:xfrm>
            <a:off x="5085351" y="6462079"/>
            <a:ext cx="1742418" cy="276999"/>
          </a:xfrm>
          <a:prstGeom prst="rect">
            <a:avLst/>
          </a:prstGeom>
        </p:spPr>
        <p:txBody>
          <a:bodyPr wrap="square" rtlCol="0" anchor="ctr">
            <a:spAutoFit/>
          </a:bodyPr>
          <a:lstStyle/>
          <a:p>
            <a:pPr algn="ctr"/>
            <a:r>
              <a:rPr lang="en-US" sz="1200" b="1" kern="0" dirty="0" smtClean="0">
                <a:solidFill>
                  <a:srgbClr val="FF0000"/>
                </a:solidFill>
              </a:rPr>
              <a:t>172.17.195.150</a:t>
            </a:r>
          </a:p>
        </p:txBody>
      </p:sp>
      <p:sp>
        <p:nvSpPr>
          <p:cNvPr id="61" name="TextBox 60"/>
          <p:cNvSpPr txBox="1"/>
          <p:nvPr/>
        </p:nvSpPr>
        <p:spPr>
          <a:xfrm>
            <a:off x="4984050" y="3744670"/>
            <a:ext cx="1742418" cy="276999"/>
          </a:xfrm>
          <a:prstGeom prst="rect">
            <a:avLst/>
          </a:prstGeom>
        </p:spPr>
        <p:txBody>
          <a:bodyPr wrap="square" rtlCol="0" anchor="ctr">
            <a:spAutoFit/>
          </a:bodyPr>
          <a:lstStyle/>
          <a:p>
            <a:pPr algn="ctr"/>
            <a:r>
              <a:rPr lang="en-US" sz="1200" b="1" kern="0" dirty="0" smtClean="0">
                <a:solidFill>
                  <a:srgbClr val="FF0000"/>
                </a:solidFill>
              </a:rPr>
              <a:t>172.17.195.201</a:t>
            </a:r>
          </a:p>
        </p:txBody>
      </p:sp>
      <p:sp>
        <p:nvSpPr>
          <p:cNvPr id="62" name="TextBox 61"/>
          <p:cNvSpPr txBox="1"/>
          <p:nvPr/>
        </p:nvSpPr>
        <p:spPr>
          <a:xfrm>
            <a:off x="7648717" y="3742350"/>
            <a:ext cx="1742418" cy="276999"/>
          </a:xfrm>
          <a:prstGeom prst="rect">
            <a:avLst/>
          </a:prstGeom>
        </p:spPr>
        <p:txBody>
          <a:bodyPr wrap="square" rtlCol="0" anchor="ctr">
            <a:spAutoFit/>
          </a:bodyPr>
          <a:lstStyle/>
          <a:p>
            <a:pPr algn="ctr"/>
            <a:r>
              <a:rPr lang="en-US" sz="1200" b="1" kern="0" dirty="0" smtClean="0">
                <a:solidFill>
                  <a:srgbClr val="FF0000"/>
                </a:solidFill>
              </a:rPr>
              <a:t>172.17.195.202</a:t>
            </a:r>
          </a:p>
        </p:txBody>
      </p:sp>
      <p:sp>
        <p:nvSpPr>
          <p:cNvPr id="63" name="TextBox 62"/>
          <p:cNvSpPr txBox="1"/>
          <p:nvPr/>
        </p:nvSpPr>
        <p:spPr>
          <a:xfrm>
            <a:off x="6526768" y="4463885"/>
            <a:ext cx="1742418" cy="276999"/>
          </a:xfrm>
          <a:prstGeom prst="rect">
            <a:avLst/>
          </a:prstGeom>
        </p:spPr>
        <p:txBody>
          <a:bodyPr wrap="square" rtlCol="0" anchor="ctr">
            <a:spAutoFit/>
          </a:bodyPr>
          <a:lstStyle/>
          <a:p>
            <a:pPr algn="ctr"/>
            <a:r>
              <a:rPr lang="en-US" sz="1200" b="1" kern="0" dirty="0" smtClean="0">
                <a:solidFill>
                  <a:srgbClr val="FF0000"/>
                </a:solidFill>
              </a:rPr>
              <a:t>172.17.195.203</a:t>
            </a:r>
          </a:p>
        </p:txBody>
      </p:sp>
      <p:pic>
        <p:nvPicPr>
          <p:cNvPr id="64" name="Picture 63"/>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7864977" y="4006735"/>
            <a:ext cx="695466" cy="760852"/>
          </a:xfrm>
          <a:prstGeom prst="rect">
            <a:avLst/>
          </a:prstGeom>
        </p:spPr>
      </p:pic>
      <p:pic>
        <p:nvPicPr>
          <p:cNvPr id="65" name="Picture 64"/>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5604692" y="2717722"/>
            <a:ext cx="695466" cy="760852"/>
          </a:xfrm>
          <a:prstGeom prst="rect">
            <a:avLst/>
          </a:prstGeom>
        </p:spPr>
      </p:pic>
      <p:pic>
        <p:nvPicPr>
          <p:cNvPr id="66" name="Picture 65"/>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8438959" y="3002499"/>
            <a:ext cx="695466" cy="760852"/>
          </a:xfrm>
          <a:prstGeom prst="rect">
            <a:avLst/>
          </a:prstGeom>
        </p:spPr>
      </p:pic>
      <p:pic>
        <p:nvPicPr>
          <p:cNvPr id="67" name="Picture 66"/>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2877596" y="4224057"/>
            <a:ext cx="695466" cy="760852"/>
          </a:xfrm>
          <a:prstGeom prst="rect">
            <a:avLst/>
          </a:prstGeom>
        </p:spPr>
      </p:pic>
      <p:sp>
        <p:nvSpPr>
          <p:cNvPr id="68" name="Down Arrow 67"/>
          <p:cNvSpPr/>
          <p:nvPr/>
        </p:nvSpPr>
        <p:spPr>
          <a:xfrm>
            <a:off x="7850816" y="5776523"/>
            <a:ext cx="380726" cy="468941"/>
          </a:xfrm>
          <a:prstGeom prst="downArrow">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097346999"/>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End Units Configuration: </a:t>
            </a:r>
            <a:br>
              <a:rPr lang="en-US" dirty="0" smtClean="0"/>
            </a:br>
            <a:r>
              <a:rPr lang="en-US" dirty="0" smtClean="0"/>
              <a:t/>
            </a:r>
            <a:br>
              <a:rPr lang="en-US" dirty="0" smtClean="0"/>
            </a:br>
            <a:r>
              <a:rPr lang="en-US" dirty="0" smtClean="0"/>
              <a:t>ETX-2i </a:t>
            </a:r>
            <a:br>
              <a:rPr lang="en-US" dirty="0" smtClean="0"/>
            </a:br>
            <a:r>
              <a:rPr lang="en-US" sz="4000" dirty="0" smtClean="0"/>
              <a:t>Preliminary and Management Configuration</a:t>
            </a:r>
            <a:br>
              <a:rPr lang="en-US" sz="4000" dirty="0" smtClean="0"/>
            </a:br>
            <a:endParaRPr lang="en-US" sz="4000" dirty="0"/>
          </a:p>
        </p:txBody>
      </p:sp>
    </p:spTree>
    <p:extLst>
      <p:ext uri="{BB962C8B-B14F-4D97-AF65-F5344CB8AC3E}">
        <p14:creationId xmlns:p14="http://schemas.microsoft.com/office/powerpoint/2010/main" xmlns="" val="1583432769"/>
      </p:ext>
    </p:extLst>
  </p:cSld>
  <p:clrMapOvr>
    <a:masterClrMapping/>
  </p:clrMapOvr>
  <p:transition>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Queues </a:t>
            </a:r>
            <a:r>
              <a:rPr lang="en-US" dirty="0" smtClean="0"/>
              <a:t>Configuration – ETX-2i</a:t>
            </a:r>
            <a:endParaRPr lang="en-US" dirty="0"/>
          </a:p>
        </p:txBody>
      </p:sp>
      <p:sp>
        <p:nvSpPr>
          <p:cNvPr id="3" name="Rectangle 2"/>
          <p:cNvSpPr/>
          <p:nvPr/>
        </p:nvSpPr>
        <p:spPr>
          <a:xfrm>
            <a:off x="140319" y="2418381"/>
            <a:ext cx="8437623" cy="3477875"/>
          </a:xfrm>
          <a:prstGeom prst="rect">
            <a:avLst/>
          </a:prstGeom>
          <a:solidFill>
            <a:schemeClr val="bg1">
              <a:lumMod val="85000"/>
            </a:schemeClr>
          </a:solidFill>
        </p:spPr>
        <p:txBody>
          <a:bodyPr wrap="square">
            <a:spAutoFit/>
          </a:bodyPr>
          <a:lstStyle/>
          <a:p>
            <a:r>
              <a:rPr lang="en-US" sz="1100" dirty="0"/>
              <a:t>#***************************QUEUE_GROUP*******************************</a:t>
            </a:r>
          </a:p>
          <a:p>
            <a:r>
              <a:rPr lang="en-US" sz="1100" dirty="0"/>
              <a:t>exit all</a:t>
            </a:r>
          </a:p>
          <a:p>
            <a:r>
              <a:rPr lang="en-US" sz="1100" dirty="0" err="1"/>
              <a:t>config</a:t>
            </a:r>
            <a:r>
              <a:rPr lang="en-US" sz="1100" dirty="0"/>
              <a:t> </a:t>
            </a:r>
            <a:r>
              <a:rPr lang="en-US" sz="1100" dirty="0" err="1"/>
              <a:t>qos</a:t>
            </a:r>
            <a:r>
              <a:rPr lang="en-US" sz="1100" dirty="0"/>
              <a:t> queue-group-profile QGN1</a:t>
            </a:r>
          </a:p>
          <a:p>
            <a:r>
              <a:rPr lang="en-US" sz="1100" dirty="0"/>
              <a:t>exit all</a:t>
            </a:r>
          </a:p>
          <a:p>
            <a:r>
              <a:rPr lang="en-US" sz="1100" dirty="0" err="1"/>
              <a:t>config</a:t>
            </a:r>
            <a:r>
              <a:rPr lang="en-US" sz="1100" dirty="0"/>
              <a:t> port eth 0/1 queue-group profile QGN1</a:t>
            </a:r>
          </a:p>
          <a:p>
            <a:r>
              <a:rPr lang="en-US" sz="1100" dirty="0"/>
              <a:t>exit all</a:t>
            </a:r>
          </a:p>
          <a:p>
            <a:r>
              <a:rPr lang="en-US" sz="1100" dirty="0" err="1"/>
              <a:t>config</a:t>
            </a:r>
            <a:r>
              <a:rPr lang="en-US" sz="1100" dirty="0"/>
              <a:t> </a:t>
            </a:r>
            <a:r>
              <a:rPr lang="en-US" sz="1100" dirty="0" err="1"/>
              <a:t>qos</a:t>
            </a:r>
            <a:r>
              <a:rPr lang="en-US" sz="1100" dirty="0"/>
              <a:t> queue-group-profile QGN2</a:t>
            </a:r>
          </a:p>
          <a:p>
            <a:r>
              <a:rPr lang="en-US" sz="1100" dirty="0"/>
              <a:t>exit all</a:t>
            </a:r>
          </a:p>
          <a:p>
            <a:r>
              <a:rPr lang="en-US" sz="1100" dirty="0" err="1"/>
              <a:t>config</a:t>
            </a:r>
            <a:r>
              <a:rPr lang="en-US" sz="1100" dirty="0"/>
              <a:t> port eth 0/2 queue-group profile QGN2</a:t>
            </a:r>
          </a:p>
          <a:p>
            <a:r>
              <a:rPr lang="en-US" sz="1100" dirty="0"/>
              <a:t>exit all</a:t>
            </a:r>
          </a:p>
          <a:p>
            <a:r>
              <a:rPr lang="en-US" sz="1100" dirty="0" err="1"/>
              <a:t>config</a:t>
            </a:r>
            <a:r>
              <a:rPr lang="en-US" sz="1100" dirty="0"/>
              <a:t> </a:t>
            </a:r>
            <a:r>
              <a:rPr lang="en-US" sz="1100" dirty="0" err="1"/>
              <a:t>qos</a:t>
            </a:r>
            <a:r>
              <a:rPr lang="en-US" sz="1100" dirty="0"/>
              <a:t> queue-group-profile QGN3</a:t>
            </a:r>
          </a:p>
          <a:p>
            <a:r>
              <a:rPr lang="en-US" sz="1100" dirty="0"/>
              <a:t>exit all</a:t>
            </a:r>
          </a:p>
          <a:p>
            <a:r>
              <a:rPr lang="en-US" sz="1100" dirty="0" err="1"/>
              <a:t>config</a:t>
            </a:r>
            <a:r>
              <a:rPr lang="en-US" sz="1100" dirty="0"/>
              <a:t> port eth 0/3 queue-group profile QGN3</a:t>
            </a:r>
          </a:p>
          <a:p>
            <a:r>
              <a:rPr lang="en-US" sz="1100" dirty="0"/>
              <a:t>exit all</a:t>
            </a:r>
          </a:p>
          <a:p>
            <a:r>
              <a:rPr lang="en-US" sz="1100" dirty="0" err="1"/>
              <a:t>config</a:t>
            </a:r>
            <a:r>
              <a:rPr lang="en-US" sz="1100" dirty="0"/>
              <a:t> </a:t>
            </a:r>
            <a:r>
              <a:rPr lang="en-US" sz="1100" dirty="0" err="1"/>
              <a:t>qos</a:t>
            </a:r>
            <a:r>
              <a:rPr lang="en-US" sz="1100" dirty="0"/>
              <a:t> queue-group-profile QGN4</a:t>
            </a:r>
          </a:p>
          <a:p>
            <a:r>
              <a:rPr lang="en-US" sz="1100" dirty="0"/>
              <a:t>exit all</a:t>
            </a:r>
          </a:p>
          <a:p>
            <a:r>
              <a:rPr lang="en-US" sz="1100" dirty="0" err="1"/>
              <a:t>config</a:t>
            </a:r>
            <a:r>
              <a:rPr lang="en-US" sz="1100" dirty="0"/>
              <a:t> port eth 0/4 queue-group profile QGN4</a:t>
            </a:r>
          </a:p>
          <a:p>
            <a:r>
              <a:rPr lang="en-US" sz="1100" dirty="0"/>
              <a:t>exit all</a:t>
            </a:r>
          </a:p>
          <a:p>
            <a:r>
              <a:rPr lang="en-US" sz="1100" dirty="0"/>
              <a:t>save</a:t>
            </a:r>
          </a:p>
          <a:p>
            <a:r>
              <a:rPr lang="en-US" sz="1100" dirty="0"/>
              <a:t>#***************************QUEUE_GROUP END****************************</a:t>
            </a:r>
          </a:p>
        </p:txBody>
      </p:sp>
      <p:sp>
        <p:nvSpPr>
          <p:cNvPr id="4" name="Line Callout 2 3"/>
          <p:cNvSpPr/>
          <p:nvPr/>
        </p:nvSpPr>
        <p:spPr>
          <a:xfrm>
            <a:off x="5029615" y="1904604"/>
            <a:ext cx="4053978" cy="381000"/>
          </a:xfrm>
          <a:prstGeom prst="borderCallout2">
            <a:avLst>
              <a:gd name="adj1" fmla="val 12709"/>
              <a:gd name="adj2" fmla="val -57"/>
              <a:gd name="adj3" fmla="val 14051"/>
              <a:gd name="adj4" fmla="val -4741"/>
              <a:gd name="adj5" fmla="val 264896"/>
              <a:gd name="adj6" fmla="val -59992"/>
            </a:avLst>
          </a:prstGeom>
          <a:solidFill>
            <a:srgbClr val="F29400"/>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tx1"/>
                </a:solidFill>
              </a:rPr>
              <a:t>In this example Q-group profile “QGN1” was created</a:t>
            </a:r>
          </a:p>
        </p:txBody>
      </p:sp>
      <p:sp>
        <p:nvSpPr>
          <p:cNvPr id="5" name="Line Callout 2 4"/>
          <p:cNvSpPr/>
          <p:nvPr/>
        </p:nvSpPr>
        <p:spPr>
          <a:xfrm>
            <a:off x="5167087" y="2913680"/>
            <a:ext cx="3916506" cy="381000"/>
          </a:xfrm>
          <a:prstGeom prst="borderCallout2">
            <a:avLst>
              <a:gd name="adj1" fmla="val 12709"/>
              <a:gd name="adj2" fmla="val -57"/>
              <a:gd name="adj3" fmla="val 14051"/>
              <a:gd name="adj4" fmla="val -4741"/>
              <a:gd name="adj5" fmla="val 84679"/>
              <a:gd name="adj6" fmla="val -54232"/>
            </a:avLst>
          </a:prstGeom>
          <a:solidFill>
            <a:srgbClr val="F29400"/>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tx1"/>
                </a:solidFill>
              </a:rPr>
              <a:t>The new profile is assigned to Ethernet port 0/1</a:t>
            </a:r>
          </a:p>
        </p:txBody>
      </p:sp>
    </p:spTree>
    <p:extLst>
      <p:ext uri="{BB962C8B-B14F-4D97-AF65-F5344CB8AC3E}">
        <p14:creationId xmlns:p14="http://schemas.microsoft.com/office/powerpoint/2010/main" xmlns="" val="4120784648"/>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ETX-2i - Default Configuration</a:t>
            </a:r>
            <a:endParaRPr lang="en-US" dirty="0"/>
          </a:p>
        </p:txBody>
      </p:sp>
      <p:sp>
        <p:nvSpPr>
          <p:cNvPr id="3" name="Text Placeholder 2"/>
          <p:cNvSpPr>
            <a:spLocks noGrp="1"/>
          </p:cNvSpPr>
          <p:nvPr>
            <p:ph type="body" sz="quarter" idx="10"/>
          </p:nvPr>
        </p:nvSpPr>
        <p:spPr/>
        <p:txBody>
          <a:bodyPr/>
          <a:lstStyle/>
          <a:p>
            <a:r>
              <a:rPr lang="en-US" dirty="0" smtClean="0"/>
              <a:t>ETX product have default management configuration:</a:t>
            </a:r>
          </a:p>
          <a:p>
            <a:endParaRPr lang="en-US" dirty="0"/>
          </a:p>
        </p:txBody>
      </p:sp>
      <p:sp>
        <p:nvSpPr>
          <p:cNvPr id="5" name="Rectangle 4"/>
          <p:cNvSpPr/>
          <p:nvPr/>
        </p:nvSpPr>
        <p:spPr>
          <a:xfrm>
            <a:off x="112333" y="1906504"/>
            <a:ext cx="3116899" cy="5001369"/>
          </a:xfrm>
          <a:prstGeom prst="rect">
            <a:avLst/>
          </a:prstGeom>
          <a:solidFill>
            <a:schemeClr val="bg1">
              <a:lumMod val="85000"/>
            </a:schemeClr>
          </a:solidFill>
        </p:spPr>
        <p:txBody>
          <a:bodyPr wrap="square">
            <a:spAutoFit/>
          </a:bodyPr>
          <a:lstStyle/>
          <a:p>
            <a:r>
              <a:rPr lang="en-US" sz="1100" dirty="0"/>
              <a:t>#*************</a:t>
            </a:r>
            <a:r>
              <a:rPr lang="en-US" sz="1100" dirty="0" smtClean="0"/>
              <a:t>ETX-220A*************</a:t>
            </a:r>
            <a:endParaRPr lang="he-IL" sz="1100" dirty="0"/>
          </a:p>
          <a:p>
            <a:r>
              <a:rPr lang="en-US" sz="1100" dirty="0" smtClean="0"/>
              <a:t>#*******Default Configuration*******</a:t>
            </a:r>
          </a:p>
          <a:p>
            <a:r>
              <a:rPr lang="en-US" sz="1100" dirty="0" smtClean="0"/>
              <a:t>configure</a:t>
            </a:r>
            <a:endParaRPr lang="en-US" sz="1100" dirty="0"/>
          </a:p>
          <a:p>
            <a:r>
              <a:rPr lang="en-US" sz="1100" dirty="0"/>
              <a:t>    port</a:t>
            </a:r>
          </a:p>
          <a:p>
            <a:r>
              <a:rPr lang="en-US" sz="1100" dirty="0"/>
              <a:t>        </a:t>
            </a:r>
            <a:r>
              <a:rPr lang="en-US" sz="1100" dirty="0" err="1"/>
              <a:t>svi</a:t>
            </a:r>
            <a:r>
              <a:rPr lang="en-US" sz="1100" dirty="0"/>
              <a:t> 96</a:t>
            </a:r>
          </a:p>
          <a:p>
            <a:r>
              <a:rPr lang="en-US" sz="1100" dirty="0"/>
              <a:t>            no shutdown</a:t>
            </a:r>
          </a:p>
          <a:p>
            <a:r>
              <a:rPr lang="en-US" sz="1100" dirty="0"/>
              <a:t>        exit</a:t>
            </a:r>
          </a:p>
          <a:p>
            <a:r>
              <a:rPr lang="en-US" sz="1100" dirty="0"/>
              <a:t>    </a:t>
            </a:r>
            <a:r>
              <a:rPr lang="en-US" sz="1100" dirty="0" smtClean="0"/>
              <a:t>exit</a:t>
            </a:r>
          </a:p>
          <a:p>
            <a:endParaRPr lang="en-US" sz="1100" dirty="0" smtClean="0"/>
          </a:p>
          <a:p>
            <a:r>
              <a:rPr lang="en-US" sz="1100" dirty="0" smtClean="0"/>
              <a:t>#******* Classification </a:t>
            </a:r>
            <a:r>
              <a:rPr lang="en-US" sz="1100" dirty="0"/>
              <a:t>Configuration *******</a:t>
            </a:r>
          </a:p>
          <a:p>
            <a:endParaRPr lang="en-US" sz="1100" dirty="0"/>
          </a:p>
          <a:p>
            <a:r>
              <a:rPr lang="en-US" sz="1100" dirty="0"/>
              <a:t>    flows</a:t>
            </a:r>
          </a:p>
          <a:p>
            <a:r>
              <a:rPr lang="en-US" sz="1100" dirty="0"/>
              <a:t>        classifier-profile </a:t>
            </a:r>
            <a:r>
              <a:rPr lang="en-US" sz="1100" b="1" dirty="0" err="1"/>
              <a:t>mng_untagged</a:t>
            </a:r>
            <a:r>
              <a:rPr lang="en-US" sz="1100" dirty="0"/>
              <a:t> match-any</a:t>
            </a:r>
          </a:p>
          <a:p>
            <a:r>
              <a:rPr lang="en-US" sz="1100" dirty="0"/>
              <a:t>            match untagged</a:t>
            </a:r>
          </a:p>
          <a:p>
            <a:r>
              <a:rPr lang="en-US" sz="1100" dirty="0"/>
              <a:t>        exit</a:t>
            </a:r>
          </a:p>
          <a:p>
            <a:r>
              <a:rPr lang="en-US" sz="1100" dirty="0"/>
              <a:t>        classifier-profile </a:t>
            </a:r>
            <a:r>
              <a:rPr lang="en-US" sz="1100" b="1" dirty="0" err="1"/>
              <a:t>mng_all</a:t>
            </a:r>
            <a:r>
              <a:rPr lang="en-US" sz="1100" dirty="0"/>
              <a:t> match-any</a:t>
            </a:r>
          </a:p>
          <a:p>
            <a:r>
              <a:rPr lang="en-US" sz="1100" dirty="0"/>
              <a:t>            match all</a:t>
            </a:r>
          </a:p>
          <a:p>
            <a:r>
              <a:rPr lang="en-US" sz="1100" dirty="0"/>
              <a:t>        </a:t>
            </a:r>
            <a:r>
              <a:rPr lang="en-US" sz="1100" dirty="0" smtClean="0"/>
              <a:t>exit</a:t>
            </a:r>
          </a:p>
          <a:p>
            <a:endParaRPr lang="en-US" sz="1100" dirty="0" smtClean="0"/>
          </a:p>
          <a:p>
            <a:r>
              <a:rPr lang="en-US" sz="1100" dirty="0"/>
              <a:t>#******* </a:t>
            </a:r>
            <a:r>
              <a:rPr lang="en-US" sz="1100" dirty="0" smtClean="0"/>
              <a:t>MNG Flows </a:t>
            </a:r>
            <a:r>
              <a:rPr lang="en-US" sz="1100" dirty="0"/>
              <a:t>Configuration *******</a:t>
            </a:r>
          </a:p>
          <a:p>
            <a:endParaRPr lang="en-US" sz="1100" dirty="0" smtClean="0"/>
          </a:p>
          <a:p>
            <a:r>
              <a:rPr lang="en-US" sz="1100" dirty="0" smtClean="0"/>
              <a:t>        flow </a:t>
            </a:r>
            <a:r>
              <a:rPr lang="en-US" sz="1100" b="1" dirty="0" err="1" smtClean="0"/>
              <a:t>mng_access_default_in</a:t>
            </a:r>
            <a:endParaRPr lang="en-US" sz="1100" b="1" dirty="0" smtClean="0"/>
          </a:p>
          <a:p>
            <a:r>
              <a:rPr lang="en-US" sz="1100" dirty="0" smtClean="0"/>
              <a:t>            classifier </a:t>
            </a:r>
            <a:r>
              <a:rPr lang="en-US" sz="1100" b="1" dirty="0" err="1" smtClean="0"/>
              <a:t>mng_untagged</a:t>
            </a:r>
            <a:endParaRPr lang="en-US" sz="1100" b="1" dirty="0" smtClean="0"/>
          </a:p>
          <a:p>
            <a:r>
              <a:rPr lang="en-US" sz="1100" dirty="0" smtClean="0"/>
              <a:t>            no policer</a:t>
            </a:r>
          </a:p>
          <a:p>
            <a:r>
              <a:rPr lang="en-US" sz="1100" dirty="0" smtClean="0"/>
              <a:t>            ingress-port </a:t>
            </a:r>
            <a:r>
              <a:rPr lang="en-US" sz="1100" dirty="0" err="1" smtClean="0"/>
              <a:t>ethernet</a:t>
            </a:r>
            <a:r>
              <a:rPr lang="en-US" sz="1100" dirty="0" smtClean="0"/>
              <a:t> 0/101</a:t>
            </a:r>
          </a:p>
          <a:p>
            <a:r>
              <a:rPr lang="en-US" sz="1100" dirty="0" smtClean="0"/>
              <a:t>            egress-port </a:t>
            </a:r>
            <a:r>
              <a:rPr lang="en-US" sz="1100" dirty="0" err="1" smtClean="0"/>
              <a:t>svi</a:t>
            </a:r>
            <a:r>
              <a:rPr lang="en-US" sz="1100" dirty="0" smtClean="0"/>
              <a:t> 96</a:t>
            </a:r>
          </a:p>
          <a:p>
            <a:r>
              <a:rPr lang="en-US" sz="1100" dirty="0" smtClean="0"/>
              <a:t>            no shutdown</a:t>
            </a:r>
          </a:p>
          <a:p>
            <a:r>
              <a:rPr lang="en-US" sz="1100" dirty="0" smtClean="0"/>
              <a:t>        exit</a:t>
            </a:r>
          </a:p>
        </p:txBody>
      </p:sp>
      <p:sp>
        <p:nvSpPr>
          <p:cNvPr id="6" name="Rectangle 5"/>
          <p:cNvSpPr/>
          <p:nvPr/>
        </p:nvSpPr>
        <p:spPr>
          <a:xfrm>
            <a:off x="3362160" y="1906504"/>
            <a:ext cx="3116899" cy="3816429"/>
          </a:xfrm>
          <a:prstGeom prst="rect">
            <a:avLst/>
          </a:prstGeom>
          <a:solidFill>
            <a:schemeClr val="bg1">
              <a:lumMod val="85000"/>
            </a:schemeClr>
          </a:solidFill>
        </p:spPr>
        <p:txBody>
          <a:bodyPr wrap="square">
            <a:spAutoFit/>
          </a:bodyPr>
          <a:lstStyle/>
          <a:p>
            <a:r>
              <a:rPr lang="en-US" sz="1100" dirty="0" smtClean="0"/>
              <a:t> </a:t>
            </a:r>
            <a:r>
              <a:rPr lang="en-US" sz="1100" dirty="0"/>
              <a:t>flow </a:t>
            </a:r>
            <a:r>
              <a:rPr lang="en-US" sz="1100" b="1" dirty="0" err="1"/>
              <a:t>mng_access_default_out</a:t>
            </a:r>
            <a:endParaRPr lang="en-US" sz="1100" b="1" dirty="0"/>
          </a:p>
          <a:p>
            <a:r>
              <a:rPr lang="en-US" sz="1100" dirty="0"/>
              <a:t>            classifier </a:t>
            </a:r>
            <a:r>
              <a:rPr lang="en-US" sz="1100" b="1" dirty="0" err="1"/>
              <a:t>mng_all</a:t>
            </a:r>
            <a:endParaRPr lang="en-US" sz="1100" b="1" dirty="0"/>
          </a:p>
          <a:p>
            <a:r>
              <a:rPr lang="en-US" sz="1100" dirty="0"/>
              <a:t>            no policer</a:t>
            </a:r>
          </a:p>
          <a:p>
            <a:r>
              <a:rPr lang="en-US" sz="1100" dirty="0"/>
              <a:t>            ingress-port </a:t>
            </a:r>
            <a:r>
              <a:rPr lang="en-US" sz="1100" dirty="0" err="1"/>
              <a:t>svi</a:t>
            </a:r>
            <a:r>
              <a:rPr lang="en-US" sz="1100" dirty="0"/>
              <a:t> 96</a:t>
            </a:r>
          </a:p>
          <a:p>
            <a:r>
              <a:rPr lang="en-US" sz="1100" dirty="0"/>
              <a:t>            egress-port </a:t>
            </a:r>
            <a:r>
              <a:rPr lang="en-US" sz="1100" dirty="0" err="1"/>
              <a:t>ethernet</a:t>
            </a:r>
            <a:r>
              <a:rPr lang="en-US" sz="1100" dirty="0"/>
              <a:t> 0/101</a:t>
            </a:r>
          </a:p>
          <a:p>
            <a:r>
              <a:rPr lang="en-US" sz="1100" dirty="0"/>
              <a:t>            no shutdown</a:t>
            </a:r>
          </a:p>
          <a:p>
            <a:r>
              <a:rPr lang="en-US" sz="1100" dirty="0"/>
              <a:t>        exit</a:t>
            </a:r>
          </a:p>
          <a:p>
            <a:r>
              <a:rPr lang="en-US" sz="1100" dirty="0"/>
              <a:t>    </a:t>
            </a:r>
            <a:r>
              <a:rPr lang="en-US" sz="1100" dirty="0" smtClean="0"/>
              <a:t>exit</a:t>
            </a:r>
          </a:p>
          <a:p>
            <a:endParaRPr lang="en-US" sz="1100" dirty="0" smtClean="0"/>
          </a:p>
          <a:p>
            <a:endParaRPr lang="en-US" sz="1100" dirty="0"/>
          </a:p>
          <a:p>
            <a:endParaRPr lang="en-US" sz="1100" dirty="0"/>
          </a:p>
          <a:p>
            <a:r>
              <a:rPr lang="en-US" sz="1100" dirty="0"/>
              <a:t>#******* </a:t>
            </a:r>
            <a:r>
              <a:rPr lang="en-US" sz="1100" dirty="0" smtClean="0"/>
              <a:t>Router Configuration </a:t>
            </a:r>
            <a:r>
              <a:rPr lang="en-US" sz="1100" dirty="0"/>
              <a:t>*******</a:t>
            </a:r>
          </a:p>
          <a:p>
            <a:endParaRPr lang="en-US" sz="1100" dirty="0" smtClean="0"/>
          </a:p>
          <a:p>
            <a:endParaRPr lang="en-US" sz="1100" dirty="0"/>
          </a:p>
          <a:p>
            <a:r>
              <a:rPr lang="en-US" sz="1100" dirty="0"/>
              <a:t>    router 1</a:t>
            </a:r>
          </a:p>
          <a:p>
            <a:r>
              <a:rPr lang="en-US" sz="1100" dirty="0"/>
              <a:t>        interface </a:t>
            </a:r>
            <a:r>
              <a:rPr lang="en-US" sz="1100" b="1" dirty="0" smtClean="0"/>
              <a:t>31</a:t>
            </a:r>
            <a:endParaRPr lang="en-US" sz="1100" b="1" dirty="0"/>
          </a:p>
          <a:p>
            <a:r>
              <a:rPr lang="en-US" sz="1100" dirty="0"/>
              <a:t>            address </a:t>
            </a:r>
            <a:r>
              <a:rPr lang="en-US" sz="1100" b="1" dirty="0"/>
              <a:t>169.254.1.1/16</a:t>
            </a:r>
          </a:p>
          <a:p>
            <a:r>
              <a:rPr lang="en-US" sz="1100" dirty="0"/>
              <a:t>            bind </a:t>
            </a:r>
            <a:r>
              <a:rPr lang="en-US" sz="1100" dirty="0" err="1"/>
              <a:t>svi</a:t>
            </a:r>
            <a:r>
              <a:rPr lang="en-US" sz="1100" dirty="0"/>
              <a:t> 96</a:t>
            </a:r>
          </a:p>
          <a:p>
            <a:r>
              <a:rPr lang="en-US" sz="1100" dirty="0"/>
              <a:t>            no shutdown</a:t>
            </a:r>
          </a:p>
          <a:p>
            <a:r>
              <a:rPr lang="en-US" sz="1100" dirty="0"/>
              <a:t>        exit</a:t>
            </a:r>
          </a:p>
          <a:p>
            <a:r>
              <a:rPr lang="en-US" sz="1100" dirty="0"/>
              <a:t>    exit</a:t>
            </a:r>
          </a:p>
          <a:p>
            <a:r>
              <a:rPr lang="en-US" sz="1100" dirty="0"/>
              <a:t>exit</a:t>
            </a:r>
          </a:p>
        </p:txBody>
      </p:sp>
      <p:sp>
        <p:nvSpPr>
          <p:cNvPr id="4" name="Line Callout 2 3"/>
          <p:cNvSpPr/>
          <p:nvPr/>
        </p:nvSpPr>
        <p:spPr>
          <a:xfrm>
            <a:off x="6968538" y="5566084"/>
            <a:ext cx="2084173" cy="964428"/>
          </a:xfrm>
          <a:prstGeom prst="borderCallout2">
            <a:avLst>
              <a:gd name="adj1" fmla="val 12709"/>
              <a:gd name="adj2" fmla="val -57"/>
              <a:gd name="adj3" fmla="val 12367"/>
              <a:gd name="adj4" fmla="val -16376"/>
              <a:gd name="adj5" fmla="val -37723"/>
              <a:gd name="adj6" fmla="val -46938"/>
            </a:avLst>
          </a:prstGeom>
          <a:solidFill>
            <a:srgbClr val="F29400"/>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tx1"/>
                </a:solidFill>
              </a:rPr>
              <a:t>Starting from SW version:</a:t>
            </a:r>
          </a:p>
          <a:p>
            <a:endParaRPr lang="en-US" sz="1400" b="1" dirty="0" smtClean="0">
              <a:solidFill>
                <a:schemeClr val="tx1"/>
              </a:solidFill>
            </a:endParaRPr>
          </a:p>
          <a:p>
            <a:r>
              <a:rPr lang="en-US" sz="1400" b="1" dirty="0" smtClean="0">
                <a:solidFill>
                  <a:schemeClr val="tx1"/>
                </a:solidFill>
              </a:rPr>
              <a:t>ETX- 2: 	5.9 Onward</a:t>
            </a:r>
          </a:p>
          <a:p>
            <a:r>
              <a:rPr lang="en-US" sz="1400" b="1" dirty="0" smtClean="0">
                <a:solidFill>
                  <a:schemeClr val="tx1"/>
                </a:solidFill>
              </a:rPr>
              <a:t>ETX-5: 	2.6 Onward</a:t>
            </a:r>
          </a:p>
        </p:txBody>
      </p:sp>
      <p:sp>
        <p:nvSpPr>
          <p:cNvPr id="7" name="Oval 6"/>
          <p:cNvSpPr/>
          <p:nvPr/>
        </p:nvSpPr>
        <p:spPr>
          <a:xfrm>
            <a:off x="2856331" y="1972727"/>
            <a:ext cx="330990" cy="377097"/>
          </a:xfrm>
          <a:prstGeom prst="ellipse">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en-US" dirty="0"/>
          </a:p>
        </p:txBody>
      </p:sp>
      <p:sp>
        <p:nvSpPr>
          <p:cNvPr id="8" name="Oval 7"/>
          <p:cNvSpPr/>
          <p:nvPr/>
        </p:nvSpPr>
        <p:spPr>
          <a:xfrm>
            <a:off x="6118375" y="1951897"/>
            <a:ext cx="330990" cy="377097"/>
          </a:xfrm>
          <a:prstGeom prst="ellipse">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a:t>
            </a:r>
            <a:endParaRPr lang="en-US" dirty="0"/>
          </a:p>
        </p:txBody>
      </p:sp>
    </p:spTree>
    <p:extLst>
      <p:ext uri="{BB962C8B-B14F-4D97-AF65-F5344CB8AC3E}">
        <p14:creationId xmlns:p14="http://schemas.microsoft.com/office/powerpoint/2010/main" xmlns="" val="4021169407"/>
      </p:ext>
    </p:extLst>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Removing Default </a:t>
            </a:r>
            <a:r>
              <a:rPr lang="en-US" dirty="0"/>
              <a:t>Configuration</a:t>
            </a:r>
          </a:p>
        </p:txBody>
      </p:sp>
      <p:sp>
        <p:nvSpPr>
          <p:cNvPr id="3" name="Text Placeholder 2"/>
          <p:cNvSpPr>
            <a:spLocks noGrp="1"/>
          </p:cNvSpPr>
          <p:nvPr>
            <p:ph type="body" sz="quarter" idx="10"/>
          </p:nvPr>
        </p:nvSpPr>
        <p:spPr/>
        <p:txBody>
          <a:bodyPr/>
          <a:lstStyle/>
          <a:p>
            <a:r>
              <a:rPr lang="en-US" dirty="0" smtClean="0"/>
              <a:t>The following command will remove the default configuration:</a:t>
            </a:r>
            <a:endParaRPr lang="en-US" dirty="0"/>
          </a:p>
        </p:txBody>
      </p:sp>
      <p:sp>
        <p:nvSpPr>
          <p:cNvPr id="5" name="Rectangle 4"/>
          <p:cNvSpPr/>
          <p:nvPr/>
        </p:nvSpPr>
        <p:spPr>
          <a:xfrm>
            <a:off x="450084" y="1857076"/>
            <a:ext cx="3001570" cy="4832092"/>
          </a:xfrm>
          <a:prstGeom prst="rect">
            <a:avLst/>
          </a:prstGeom>
          <a:solidFill>
            <a:schemeClr val="bg1">
              <a:lumMod val="85000"/>
            </a:schemeClr>
          </a:solidFill>
        </p:spPr>
        <p:txBody>
          <a:bodyPr wrap="square">
            <a:spAutoFit/>
          </a:bodyPr>
          <a:lstStyle/>
          <a:p>
            <a:endParaRPr lang="en-US" sz="1100" dirty="0" smtClean="0"/>
          </a:p>
          <a:p>
            <a:r>
              <a:rPr lang="en-US" sz="1100" dirty="0" smtClean="0"/>
              <a:t>#*************ETX-220A*************</a:t>
            </a:r>
            <a:endParaRPr lang="en-US" sz="1100" dirty="0"/>
          </a:p>
          <a:p>
            <a:endParaRPr lang="en-US" sz="1100" dirty="0"/>
          </a:p>
          <a:p>
            <a:r>
              <a:rPr lang="en-US" sz="1100" dirty="0"/>
              <a:t>configure router 1</a:t>
            </a:r>
          </a:p>
          <a:p>
            <a:r>
              <a:rPr lang="en-US" sz="1100" dirty="0"/>
              <a:t>interface </a:t>
            </a:r>
            <a:r>
              <a:rPr lang="en-US" sz="1100" dirty="0" smtClean="0"/>
              <a:t>31</a:t>
            </a:r>
            <a:endParaRPr lang="en-US" sz="1100" dirty="0"/>
          </a:p>
          <a:p>
            <a:r>
              <a:rPr lang="en-US" sz="1100" b="1" dirty="0"/>
              <a:t>shutdown</a:t>
            </a:r>
          </a:p>
          <a:p>
            <a:r>
              <a:rPr lang="en-US" sz="1100" dirty="0"/>
              <a:t>exit</a:t>
            </a:r>
          </a:p>
          <a:p>
            <a:r>
              <a:rPr lang="en-US" sz="1100" b="1" dirty="0"/>
              <a:t>no interface </a:t>
            </a:r>
            <a:r>
              <a:rPr lang="en-US" sz="1100" b="1" dirty="0" smtClean="0"/>
              <a:t>31</a:t>
            </a:r>
            <a:endParaRPr lang="en-US" sz="1100" b="1" dirty="0"/>
          </a:p>
          <a:p>
            <a:r>
              <a:rPr lang="en-US" sz="1100" dirty="0"/>
              <a:t>exit </a:t>
            </a:r>
            <a:r>
              <a:rPr lang="en-US" sz="1100" dirty="0" smtClean="0"/>
              <a:t>all</a:t>
            </a:r>
          </a:p>
          <a:p>
            <a:endParaRPr lang="en-US" sz="1100" dirty="0"/>
          </a:p>
          <a:p>
            <a:r>
              <a:rPr lang="en-US" sz="1100" dirty="0" smtClean="0"/>
              <a:t>#*************************************</a:t>
            </a:r>
            <a:endParaRPr lang="en-US" sz="1100" dirty="0"/>
          </a:p>
          <a:p>
            <a:r>
              <a:rPr lang="en-US" sz="1100" dirty="0"/>
              <a:t>configure flows</a:t>
            </a:r>
          </a:p>
          <a:p>
            <a:r>
              <a:rPr lang="en-US" sz="1100" dirty="0"/>
              <a:t>flow </a:t>
            </a:r>
            <a:r>
              <a:rPr lang="en-US" sz="1100" b="1" dirty="0" err="1"/>
              <a:t>mng_access_default_in</a:t>
            </a:r>
            <a:endParaRPr lang="en-US" sz="1100" b="1" dirty="0"/>
          </a:p>
          <a:p>
            <a:r>
              <a:rPr lang="en-US" sz="1100" dirty="0"/>
              <a:t>shutdown</a:t>
            </a:r>
          </a:p>
          <a:p>
            <a:r>
              <a:rPr lang="en-US" sz="1100" dirty="0"/>
              <a:t>exit</a:t>
            </a:r>
          </a:p>
          <a:p>
            <a:r>
              <a:rPr lang="en-US" sz="1100" dirty="0"/>
              <a:t>flow </a:t>
            </a:r>
            <a:r>
              <a:rPr lang="en-US" sz="1100" b="1" dirty="0" err="1"/>
              <a:t>mng_access_default_out</a:t>
            </a:r>
            <a:endParaRPr lang="en-US" sz="1100" b="1" dirty="0"/>
          </a:p>
          <a:p>
            <a:r>
              <a:rPr lang="en-US" sz="1100" dirty="0"/>
              <a:t>shutdown</a:t>
            </a:r>
          </a:p>
          <a:p>
            <a:r>
              <a:rPr lang="en-US" sz="1100" dirty="0"/>
              <a:t>exit</a:t>
            </a:r>
          </a:p>
          <a:p>
            <a:r>
              <a:rPr lang="en-US" sz="1100" dirty="0" smtClean="0"/>
              <a:t>#*************************************</a:t>
            </a:r>
            <a:endParaRPr lang="en-US" sz="1100" dirty="0"/>
          </a:p>
          <a:p>
            <a:r>
              <a:rPr lang="en-US" sz="1100" dirty="0"/>
              <a:t>no flow </a:t>
            </a:r>
            <a:r>
              <a:rPr lang="en-US" sz="1100" dirty="0" err="1"/>
              <a:t>mng_access_default_in</a:t>
            </a:r>
            <a:endParaRPr lang="en-US" sz="1100" dirty="0"/>
          </a:p>
          <a:p>
            <a:r>
              <a:rPr lang="en-US" sz="1100" dirty="0"/>
              <a:t>no flow </a:t>
            </a:r>
            <a:r>
              <a:rPr lang="en-US" sz="1100" dirty="0" err="1"/>
              <a:t>mng_access_default_out</a:t>
            </a:r>
            <a:endParaRPr lang="en-US" sz="1100" dirty="0"/>
          </a:p>
          <a:p>
            <a:r>
              <a:rPr lang="en-US" sz="1100" dirty="0" smtClean="0"/>
              <a:t>#*************************************</a:t>
            </a:r>
            <a:endParaRPr lang="en-US" sz="1100" dirty="0"/>
          </a:p>
          <a:p>
            <a:endParaRPr lang="en-US" sz="1100" dirty="0" smtClean="0"/>
          </a:p>
          <a:p>
            <a:r>
              <a:rPr lang="en-US" sz="1100" dirty="0" smtClean="0"/>
              <a:t>no </a:t>
            </a:r>
            <a:r>
              <a:rPr lang="en-US" sz="1100" dirty="0"/>
              <a:t>classifier-profile </a:t>
            </a:r>
            <a:r>
              <a:rPr lang="en-US" sz="1100" dirty="0" err="1"/>
              <a:t>mng_all</a:t>
            </a:r>
            <a:endParaRPr lang="en-US" sz="1100" dirty="0"/>
          </a:p>
          <a:p>
            <a:r>
              <a:rPr lang="en-US" sz="1100" dirty="0"/>
              <a:t>no classifier-profile </a:t>
            </a:r>
            <a:r>
              <a:rPr lang="en-US" sz="1100" dirty="0" err="1"/>
              <a:t>mng_untagged</a:t>
            </a:r>
            <a:endParaRPr lang="en-US" sz="1100" dirty="0"/>
          </a:p>
          <a:p>
            <a:r>
              <a:rPr lang="en-US" sz="1100" dirty="0"/>
              <a:t>exit all</a:t>
            </a:r>
          </a:p>
          <a:p>
            <a:r>
              <a:rPr lang="en-US" sz="1100" dirty="0" smtClean="0"/>
              <a:t>#**************************************</a:t>
            </a:r>
          </a:p>
          <a:p>
            <a:endParaRPr lang="en-US" sz="1100" dirty="0" smtClean="0"/>
          </a:p>
        </p:txBody>
      </p:sp>
    </p:spTree>
    <p:extLst>
      <p:ext uri="{BB962C8B-B14F-4D97-AF65-F5344CB8AC3E}">
        <p14:creationId xmlns:p14="http://schemas.microsoft.com/office/powerpoint/2010/main" xmlns="" val="2477597385"/>
      </p:ext>
    </p:extLst>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3171433" y="4049751"/>
            <a:ext cx="3511136" cy="2800767"/>
          </a:xfrm>
          <a:prstGeom prst="rect">
            <a:avLst/>
          </a:prstGeom>
          <a:solidFill>
            <a:schemeClr val="bg1">
              <a:lumMod val="85000"/>
            </a:schemeClr>
          </a:solidFill>
        </p:spPr>
        <p:txBody>
          <a:bodyPr wrap="square">
            <a:spAutoFit/>
          </a:bodyPr>
          <a:lstStyle/>
          <a:p>
            <a:r>
              <a:rPr lang="en-US" sz="1100" dirty="0"/>
              <a:t>#*************</a:t>
            </a:r>
            <a:r>
              <a:rPr lang="en-US" sz="1100" dirty="0" smtClean="0"/>
              <a:t>ETX-2i*************</a:t>
            </a:r>
            <a:endParaRPr lang="he-IL" sz="1100" dirty="0"/>
          </a:p>
          <a:p>
            <a:r>
              <a:rPr lang="en-US" sz="1100" dirty="0" smtClean="0"/>
              <a:t>#*****  </a:t>
            </a:r>
            <a:r>
              <a:rPr lang="en-US" sz="1100" dirty="0" err="1"/>
              <a:t>Router_Interface</a:t>
            </a:r>
            <a:r>
              <a:rPr lang="en-US" sz="1100" dirty="0"/>
              <a:t> </a:t>
            </a:r>
            <a:r>
              <a:rPr lang="en-US" sz="1100" dirty="0" smtClean="0"/>
              <a:t>****************</a:t>
            </a:r>
            <a:r>
              <a:rPr lang="en-US" sz="1100" dirty="0"/>
              <a:t>				</a:t>
            </a:r>
          </a:p>
          <a:p>
            <a:r>
              <a:rPr lang="en-US" sz="1100" dirty="0"/>
              <a:t>configure router 1</a:t>
            </a:r>
          </a:p>
          <a:p>
            <a:r>
              <a:rPr lang="en-US" sz="1100" dirty="0"/>
              <a:t>interface 1</a:t>
            </a:r>
          </a:p>
          <a:p>
            <a:r>
              <a:rPr lang="en-US" sz="1100" dirty="0"/>
              <a:t>address 172.17.195.149/24</a:t>
            </a:r>
          </a:p>
          <a:p>
            <a:r>
              <a:rPr lang="en-US" sz="1100" dirty="0"/>
              <a:t>bind </a:t>
            </a:r>
            <a:r>
              <a:rPr lang="en-US" sz="1100" dirty="0" err="1"/>
              <a:t>svi</a:t>
            </a:r>
            <a:r>
              <a:rPr lang="en-US" sz="1100" dirty="0"/>
              <a:t> 1</a:t>
            </a:r>
          </a:p>
          <a:p>
            <a:r>
              <a:rPr lang="en-US" sz="1100" dirty="0" err="1"/>
              <a:t>dhcp</a:t>
            </a:r>
            <a:r>
              <a:rPr lang="en-US" sz="1100" dirty="0"/>
              <a:t>-client</a:t>
            </a:r>
          </a:p>
          <a:p>
            <a:r>
              <a:rPr lang="en-US" sz="1100" dirty="0"/>
              <a:t>client-id mac</a:t>
            </a:r>
          </a:p>
          <a:p>
            <a:r>
              <a:rPr lang="en-US" sz="1100" dirty="0"/>
              <a:t>exit</a:t>
            </a:r>
          </a:p>
          <a:p>
            <a:r>
              <a:rPr lang="en-US" sz="1100" dirty="0"/>
              <a:t>no shutdown</a:t>
            </a:r>
          </a:p>
          <a:p>
            <a:r>
              <a:rPr lang="en-US" sz="1100" dirty="0"/>
              <a:t>exit</a:t>
            </a:r>
          </a:p>
          <a:p>
            <a:r>
              <a:rPr lang="en-US" sz="1100" dirty="0"/>
              <a:t>static-route 0.0.0.0/0 address 172.17.195.1 metric 1</a:t>
            </a:r>
          </a:p>
          <a:p>
            <a:r>
              <a:rPr lang="en-US" sz="1100" dirty="0"/>
              <a:t>exit all</a:t>
            </a:r>
          </a:p>
          <a:p>
            <a:r>
              <a:rPr lang="en-US" sz="1100" dirty="0" smtClean="0"/>
              <a:t>#*****************************************</a:t>
            </a:r>
          </a:p>
          <a:p>
            <a:r>
              <a:rPr lang="en-US" sz="1100" dirty="0" smtClean="0"/>
              <a:t>#*************END***********</a:t>
            </a:r>
            <a:endParaRPr lang="en-US" sz="1100" dirty="0"/>
          </a:p>
        </p:txBody>
      </p:sp>
      <p:sp>
        <p:nvSpPr>
          <p:cNvPr id="2" name="Title 1"/>
          <p:cNvSpPr>
            <a:spLocks noGrp="1"/>
          </p:cNvSpPr>
          <p:nvPr>
            <p:ph type="title"/>
          </p:nvPr>
        </p:nvSpPr>
        <p:spPr/>
        <p:txBody>
          <a:bodyPr/>
          <a:lstStyle/>
          <a:p>
            <a:r>
              <a:rPr lang="en-US" dirty="0" smtClean="0"/>
              <a:t>ETX-2i MNG Pre-Configuration</a:t>
            </a:r>
            <a:endParaRPr lang="en-US" dirty="0"/>
          </a:p>
        </p:txBody>
      </p:sp>
      <p:sp>
        <p:nvSpPr>
          <p:cNvPr id="5" name="Rectangle 4"/>
          <p:cNvSpPr/>
          <p:nvPr/>
        </p:nvSpPr>
        <p:spPr>
          <a:xfrm>
            <a:off x="80415" y="1145860"/>
            <a:ext cx="3007409" cy="5847755"/>
          </a:xfrm>
          <a:prstGeom prst="rect">
            <a:avLst/>
          </a:prstGeom>
          <a:solidFill>
            <a:schemeClr val="bg1">
              <a:lumMod val="85000"/>
            </a:schemeClr>
          </a:solidFill>
        </p:spPr>
        <p:txBody>
          <a:bodyPr wrap="square">
            <a:spAutoFit/>
          </a:bodyPr>
          <a:lstStyle/>
          <a:p>
            <a:r>
              <a:rPr lang="en-US" sz="1100" dirty="0" smtClean="0"/>
              <a:t>#********ETX-2i*********</a:t>
            </a:r>
            <a:endParaRPr lang="he-IL" sz="1100" dirty="0"/>
          </a:p>
          <a:p>
            <a:r>
              <a:rPr lang="en-US" sz="1100" dirty="0" smtClean="0"/>
              <a:t>#****** </a:t>
            </a:r>
            <a:r>
              <a:rPr lang="en-US" sz="1100" dirty="0"/>
              <a:t>SVI   ***************</a:t>
            </a:r>
          </a:p>
          <a:p>
            <a:r>
              <a:rPr lang="en-US" sz="1100" dirty="0"/>
              <a:t>Configure port</a:t>
            </a:r>
          </a:p>
          <a:p>
            <a:r>
              <a:rPr lang="en-US" sz="1100" dirty="0"/>
              <a:t>#     Service Virtual Interface- Port Configuration</a:t>
            </a:r>
          </a:p>
          <a:p>
            <a:r>
              <a:rPr lang="en-US" sz="1100" dirty="0"/>
              <a:t>            </a:t>
            </a:r>
            <a:r>
              <a:rPr lang="en-US" sz="1100" dirty="0" err="1"/>
              <a:t>svi</a:t>
            </a:r>
            <a:r>
              <a:rPr lang="en-US" sz="1100" dirty="0"/>
              <a:t> 1 </a:t>
            </a:r>
          </a:p>
          <a:p>
            <a:r>
              <a:rPr lang="en-US" sz="1100" dirty="0"/>
              <a:t>                no shutdown </a:t>
            </a:r>
          </a:p>
          <a:p>
            <a:r>
              <a:rPr lang="en-US" sz="1100" dirty="0"/>
              <a:t>            exit</a:t>
            </a:r>
          </a:p>
          <a:p>
            <a:r>
              <a:rPr lang="en-US" sz="1100" dirty="0"/>
              <a:t>        exit </a:t>
            </a:r>
            <a:r>
              <a:rPr lang="en-US" sz="1100" dirty="0" smtClean="0"/>
              <a:t>all</a:t>
            </a:r>
          </a:p>
          <a:p>
            <a:r>
              <a:rPr lang="en-US" sz="1100" dirty="0" smtClean="0"/>
              <a:t>#************* </a:t>
            </a:r>
            <a:r>
              <a:rPr lang="en-US" sz="1100" dirty="0"/>
              <a:t>INBAND MNG Flows </a:t>
            </a:r>
            <a:r>
              <a:rPr lang="en-US" sz="1100" dirty="0" smtClean="0"/>
              <a:t>********</a:t>
            </a:r>
            <a:endParaRPr lang="en-US" sz="1100" dirty="0"/>
          </a:p>
          <a:p>
            <a:r>
              <a:rPr lang="en-US" sz="1100" dirty="0"/>
              <a:t>configure flows</a:t>
            </a:r>
          </a:p>
          <a:p>
            <a:r>
              <a:rPr lang="en-US" sz="1100" dirty="0"/>
              <a:t> </a:t>
            </a:r>
            <a:r>
              <a:rPr lang="en-US" sz="1100" dirty="0" smtClean="0"/>
              <a:t>  classifier-profile </a:t>
            </a:r>
            <a:r>
              <a:rPr lang="en-US" sz="1100" dirty="0"/>
              <a:t>"v4094" match-any</a:t>
            </a:r>
          </a:p>
          <a:p>
            <a:r>
              <a:rPr lang="en-US" sz="1100" dirty="0" smtClean="0"/>
              <a:t>   match </a:t>
            </a:r>
            <a:r>
              <a:rPr lang="en-US" sz="1100" dirty="0" err="1"/>
              <a:t>vlan</a:t>
            </a:r>
            <a:r>
              <a:rPr lang="en-US" sz="1100" dirty="0"/>
              <a:t> 4094</a:t>
            </a:r>
          </a:p>
          <a:p>
            <a:r>
              <a:rPr lang="en-US" sz="1100" dirty="0"/>
              <a:t>exit</a:t>
            </a:r>
          </a:p>
          <a:p>
            <a:r>
              <a:rPr lang="en-US" sz="1100" dirty="0" smtClean="0"/>
              <a:t>   classifier-profile </a:t>
            </a:r>
            <a:r>
              <a:rPr lang="en-US" sz="1100" dirty="0"/>
              <a:t>"</a:t>
            </a:r>
            <a:r>
              <a:rPr lang="en-US" sz="1100" dirty="0" err="1"/>
              <a:t>match_all</a:t>
            </a:r>
            <a:r>
              <a:rPr lang="en-US" sz="1100" dirty="0"/>
              <a:t>" match-any</a:t>
            </a:r>
          </a:p>
          <a:p>
            <a:r>
              <a:rPr lang="en-US" sz="1100" dirty="0" smtClean="0"/>
              <a:t>   match </a:t>
            </a:r>
            <a:r>
              <a:rPr lang="en-US" sz="1100" dirty="0"/>
              <a:t>all</a:t>
            </a:r>
          </a:p>
          <a:p>
            <a:r>
              <a:rPr lang="en-US" sz="1100" dirty="0"/>
              <a:t>exit</a:t>
            </a:r>
          </a:p>
          <a:p>
            <a:r>
              <a:rPr lang="en-US" sz="1100" dirty="0"/>
              <a:t>#**********************</a:t>
            </a:r>
          </a:p>
          <a:p>
            <a:r>
              <a:rPr lang="en-US" sz="1100" dirty="0"/>
              <a:t>#Flow Configuration</a:t>
            </a:r>
          </a:p>
          <a:p>
            <a:r>
              <a:rPr lang="en-US" sz="1100" dirty="0"/>
              <a:t>flow "</a:t>
            </a:r>
            <a:r>
              <a:rPr lang="en-US" sz="1100" dirty="0" err="1"/>
              <a:t>mng_in</a:t>
            </a:r>
            <a:r>
              <a:rPr lang="en-US" sz="1100" dirty="0"/>
              <a:t>" </a:t>
            </a:r>
          </a:p>
          <a:p>
            <a:r>
              <a:rPr lang="en-US" sz="1100" dirty="0" smtClean="0"/>
              <a:t>   classifier </a:t>
            </a:r>
            <a:r>
              <a:rPr lang="en-US" sz="1100" dirty="0"/>
              <a:t>"v4094" </a:t>
            </a:r>
          </a:p>
          <a:p>
            <a:r>
              <a:rPr lang="en-US" sz="1100" dirty="0" smtClean="0"/>
              <a:t>   </a:t>
            </a:r>
            <a:r>
              <a:rPr lang="en-US" sz="1100" dirty="0" err="1" smtClean="0"/>
              <a:t>vlan</a:t>
            </a:r>
            <a:r>
              <a:rPr lang="en-US" sz="1100" dirty="0" smtClean="0"/>
              <a:t>-tag </a:t>
            </a:r>
            <a:r>
              <a:rPr lang="en-US" sz="1100" dirty="0"/>
              <a:t>pop </a:t>
            </a:r>
            <a:r>
              <a:rPr lang="en-US" sz="1100" dirty="0" err="1"/>
              <a:t>vlan</a:t>
            </a:r>
            <a:r>
              <a:rPr lang="en-US" sz="1100" dirty="0"/>
              <a:t> </a:t>
            </a:r>
          </a:p>
          <a:p>
            <a:r>
              <a:rPr lang="en-US" sz="1100" dirty="0" smtClean="0"/>
              <a:t>   ingress-port </a:t>
            </a:r>
            <a:r>
              <a:rPr lang="en-US" sz="1100" dirty="0" err="1"/>
              <a:t>ethernet</a:t>
            </a:r>
            <a:r>
              <a:rPr lang="en-US" sz="1100" dirty="0"/>
              <a:t> 0/1 </a:t>
            </a:r>
          </a:p>
          <a:p>
            <a:r>
              <a:rPr lang="en-US" sz="1100" dirty="0" smtClean="0"/>
              <a:t>   egress-port </a:t>
            </a:r>
            <a:r>
              <a:rPr lang="en-US" sz="1100" dirty="0" err="1"/>
              <a:t>svi</a:t>
            </a:r>
            <a:r>
              <a:rPr lang="en-US" sz="1100" dirty="0"/>
              <a:t> 1 </a:t>
            </a:r>
          </a:p>
          <a:p>
            <a:r>
              <a:rPr lang="en-US" sz="1100" dirty="0" smtClean="0"/>
              <a:t>   no </a:t>
            </a:r>
            <a:r>
              <a:rPr lang="en-US" sz="1100" dirty="0"/>
              <a:t>shutdown </a:t>
            </a:r>
          </a:p>
          <a:p>
            <a:r>
              <a:rPr lang="en-US" sz="1100" dirty="0"/>
              <a:t>exit</a:t>
            </a:r>
          </a:p>
          <a:p>
            <a:r>
              <a:rPr lang="en-US" sz="1100" dirty="0"/>
              <a:t>#**********************</a:t>
            </a:r>
          </a:p>
          <a:p>
            <a:r>
              <a:rPr lang="en-US" sz="1100" dirty="0"/>
              <a:t>flow "</a:t>
            </a:r>
            <a:r>
              <a:rPr lang="en-US" sz="1100" dirty="0" err="1"/>
              <a:t>mng_out</a:t>
            </a:r>
            <a:r>
              <a:rPr lang="en-US" sz="1100" dirty="0"/>
              <a:t>" </a:t>
            </a:r>
          </a:p>
          <a:p>
            <a:r>
              <a:rPr lang="en-US" sz="1100" dirty="0" smtClean="0"/>
              <a:t>   classifier </a:t>
            </a:r>
            <a:r>
              <a:rPr lang="en-US" sz="1100" dirty="0"/>
              <a:t>"</a:t>
            </a:r>
            <a:r>
              <a:rPr lang="en-US" sz="1100" dirty="0" err="1"/>
              <a:t>match_all</a:t>
            </a:r>
            <a:r>
              <a:rPr lang="en-US" sz="1100" dirty="0"/>
              <a:t>" </a:t>
            </a:r>
          </a:p>
          <a:p>
            <a:r>
              <a:rPr lang="en-US" sz="1100" dirty="0" smtClean="0"/>
              <a:t>   </a:t>
            </a:r>
            <a:r>
              <a:rPr lang="en-US" sz="1100" dirty="0" err="1" smtClean="0"/>
              <a:t>vlan</a:t>
            </a:r>
            <a:r>
              <a:rPr lang="en-US" sz="1100" dirty="0" smtClean="0"/>
              <a:t>-tag </a:t>
            </a:r>
            <a:r>
              <a:rPr lang="en-US" sz="1100" dirty="0"/>
              <a:t>push </a:t>
            </a:r>
            <a:r>
              <a:rPr lang="en-US" sz="1100" dirty="0" err="1"/>
              <a:t>vlan</a:t>
            </a:r>
            <a:r>
              <a:rPr lang="en-US" sz="1100" dirty="0"/>
              <a:t> 4094 p-bit fixed 0 </a:t>
            </a:r>
          </a:p>
          <a:p>
            <a:r>
              <a:rPr lang="en-US" sz="1100" dirty="0" smtClean="0"/>
              <a:t>   ingress-port </a:t>
            </a:r>
            <a:r>
              <a:rPr lang="en-US" sz="1100" dirty="0" err="1"/>
              <a:t>svi</a:t>
            </a:r>
            <a:r>
              <a:rPr lang="en-US" sz="1100" dirty="0"/>
              <a:t> 1 </a:t>
            </a:r>
          </a:p>
          <a:p>
            <a:r>
              <a:rPr lang="en-US" sz="1100" dirty="0" smtClean="0"/>
              <a:t>   egress-port </a:t>
            </a:r>
            <a:r>
              <a:rPr lang="en-US" sz="1100" dirty="0" err="1"/>
              <a:t>ethernet</a:t>
            </a:r>
            <a:r>
              <a:rPr lang="en-US" sz="1100" dirty="0"/>
              <a:t> 0/1 queue 0 block 0/1 </a:t>
            </a:r>
          </a:p>
          <a:p>
            <a:r>
              <a:rPr lang="en-US" sz="1100" dirty="0" smtClean="0"/>
              <a:t>   no </a:t>
            </a:r>
            <a:r>
              <a:rPr lang="en-US" sz="1100" dirty="0"/>
              <a:t>shutdown </a:t>
            </a:r>
          </a:p>
          <a:p>
            <a:r>
              <a:rPr lang="en-US" sz="1100" dirty="0"/>
              <a:t>exit all</a:t>
            </a:r>
          </a:p>
        </p:txBody>
      </p:sp>
      <p:sp>
        <p:nvSpPr>
          <p:cNvPr id="66" name="Text Box 660"/>
          <p:cNvSpPr txBox="1">
            <a:spLocks noChangeArrowheads="1"/>
          </p:cNvSpPr>
          <p:nvPr/>
        </p:nvSpPr>
        <p:spPr bwMode="auto">
          <a:xfrm>
            <a:off x="2634362" y="3490746"/>
            <a:ext cx="640744" cy="195838"/>
          </a:xfrm>
          <a:prstGeom prst="trapezoid">
            <a:avLst/>
          </a:prstGeom>
          <a:solidFill>
            <a:srgbClr val="FF9900"/>
          </a:solidFill>
          <a:ln w="19050" algn="ctr">
            <a:solidFill>
              <a:schemeClr val="tx1"/>
            </a:solidFill>
            <a:miter lim="800000"/>
            <a:headEnd/>
            <a:tailEnd/>
          </a:ln>
          <a:effectLst/>
        </p:spPr>
        <p:txBody>
          <a:bodyPr lIns="0" rIns="0" anchor="ctr">
            <a:noAutofit/>
          </a:bodyPr>
          <a:lstStyle/>
          <a:p>
            <a:pPr algn="ctr">
              <a:spcBef>
                <a:spcPct val="50000"/>
              </a:spcBef>
            </a:pPr>
            <a:r>
              <a:rPr lang="en-US" sz="1400" b="1" dirty="0" smtClean="0">
                <a:latin typeface="Arial Narrow" pitchFamily="34" charset="0"/>
              </a:rPr>
              <a:t>all</a:t>
            </a:r>
            <a:endParaRPr lang="en-US" sz="1400" b="1" dirty="0">
              <a:latin typeface="Arial Narrow" pitchFamily="34" charset="0"/>
            </a:endParaRPr>
          </a:p>
        </p:txBody>
      </p:sp>
      <p:sp>
        <p:nvSpPr>
          <p:cNvPr id="71" name="Text Box 660"/>
          <p:cNvSpPr txBox="1">
            <a:spLocks noChangeArrowheads="1"/>
          </p:cNvSpPr>
          <p:nvPr/>
        </p:nvSpPr>
        <p:spPr bwMode="auto">
          <a:xfrm>
            <a:off x="2685510" y="2912865"/>
            <a:ext cx="640744" cy="195838"/>
          </a:xfrm>
          <a:prstGeom prst="trapezoid">
            <a:avLst/>
          </a:prstGeom>
          <a:solidFill>
            <a:srgbClr val="FF9900"/>
          </a:solidFill>
          <a:ln w="19050" algn="ctr">
            <a:solidFill>
              <a:schemeClr val="tx1"/>
            </a:solidFill>
            <a:miter lim="800000"/>
            <a:headEnd/>
            <a:tailEnd/>
          </a:ln>
          <a:effectLst/>
        </p:spPr>
        <p:txBody>
          <a:bodyPr lIns="0" rIns="0" anchor="ctr">
            <a:noAutofit/>
          </a:bodyPr>
          <a:lstStyle/>
          <a:p>
            <a:pPr algn="ctr">
              <a:spcBef>
                <a:spcPct val="50000"/>
              </a:spcBef>
            </a:pPr>
            <a:r>
              <a:rPr lang="en-US" sz="1400" b="1" dirty="0" smtClean="0">
                <a:latin typeface="Arial Narrow" pitchFamily="34" charset="0"/>
              </a:rPr>
              <a:t>v4094</a:t>
            </a:r>
            <a:endParaRPr lang="en-US" sz="1400" b="1" dirty="0">
              <a:latin typeface="Arial Narrow" pitchFamily="34" charset="0"/>
            </a:endParaRPr>
          </a:p>
        </p:txBody>
      </p:sp>
      <p:sp>
        <p:nvSpPr>
          <p:cNvPr id="75" name="Rounded Rectangle 74"/>
          <p:cNvSpPr/>
          <p:nvPr/>
        </p:nvSpPr>
        <p:spPr bwMode="auto">
          <a:xfrm>
            <a:off x="5317406" y="1253162"/>
            <a:ext cx="3534378" cy="3210003"/>
          </a:xfrm>
          <a:prstGeom prst="round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6" name="TextBox 112"/>
          <p:cNvSpPr txBox="1">
            <a:spLocks noChangeArrowheads="1"/>
          </p:cNvSpPr>
          <p:nvPr/>
        </p:nvSpPr>
        <p:spPr bwMode="auto">
          <a:xfrm>
            <a:off x="5553547" y="4100954"/>
            <a:ext cx="1132058" cy="369332"/>
          </a:xfrm>
          <a:prstGeom prst="rect">
            <a:avLst/>
          </a:prstGeom>
          <a:noFill/>
          <a:ln w="9525">
            <a:noFill/>
            <a:miter lim="800000"/>
            <a:headEnd/>
            <a:tailEnd/>
          </a:ln>
        </p:spPr>
        <p:txBody>
          <a:bodyPr>
            <a:spAutoFit/>
          </a:bodyPr>
          <a:lstStyle/>
          <a:p>
            <a:r>
              <a:rPr lang="en-US" sz="1800" dirty="0" smtClean="0"/>
              <a:t>ETX-2i</a:t>
            </a:r>
            <a:endParaRPr lang="en-US" sz="1800" dirty="0"/>
          </a:p>
        </p:txBody>
      </p:sp>
      <p:sp>
        <p:nvSpPr>
          <p:cNvPr id="84" name="Oval 83"/>
          <p:cNvSpPr/>
          <p:nvPr/>
        </p:nvSpPr>
        <p:spPr bwMode="auto">
          <a:xfrm>
            <a:off x="6632889" y="3685010"/>
            <a:ext cx="1051509" cy="399449"/>
          </a:xfrm>
          <a:prstGeom prst="ellipse">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5" name="TextBox 112"/>
          <p:cNvSpPr txBox="1">
            <a:spLocks noChangeArrowheads="1"/>
          </p:cNvSpPr>
          <p:nvPr/>
        </p:nvSpPr>
        <p:spPr bwMode="auto">
          <a:xfrm>
            <a:off x="6764931" y="3776542"/>
            <a:ext cx="837105" cy="307777"/>
          </a:xfrm>
          <a:prstGeom prst="rect">
            <a:avLst/>
          </a:prstGeom>
          <a:noFill/>
          <a:ln w="9525">
            <a:noFill/>
            <a:miter lim="800000"/>
            <a:headEnd/>
            <a:tailEnd/>
          </a:ln>
        </p:spPr>
        <p:txBody>
          <a:bodyPr wrap="square">
            <a:spAutoFit/>
          </a:bodyPr>
          <a:lstStyle/>
          <a:p>
            <a:r>
              <a:rPr lang="en-US" sz="1400" dirty="0" smtClean="0"/>
              <a:t>Router 1</a:t>
            </a:r>
            <a:endParaRPr lang="en-US" sz="1400" dirty="0"/>
          </a:p>
        </p:txBody>
      </p:sp>
      <p:sp>
        <p:nvSpPr>
          <p:cNvPr id="86" name="Rounded Rectangle 85"/>
          <p:cNvSpPr/>
          <p:nvPr/>
        </p:nvSpPr>
        <p:spPr>
          <a:xfrm>
            <a:off x="6719977" y="4136704"/>
            <a:ext cx="927015" cy="261703"/>
          </a:xfrm>
          <a:prstGeom prst="roundRect">
            <a:avLst/>
          </a:prstGeom>
          <a:ln/>
        </p:spPr>
        <p:style>
          <a:lnRef idx="3">
            <a:schemeClr val="lt1"/>
          </a:lnRef>
          <a:fillRef idx="1">
            <a:schemeClr val="dk1"/>
          </a:fillRef>
          <a:effectRef idx="1">
            <a:schemeClr val="dk1"/>
          </a:effectRef>
          <a:fontRef idx="minor">
            <a:schemeClr val="lt1"/>
          </a:fontRef>
        </p:style>
        <p:txBody>
          <a:bodyPr rtlCol="0" anchor="ctr"/>
          <a:lstStyle/>
          <a:p>
            <a:pPr algn="ctr"/>
            <a:r>
              <a:rPr lang="en-US" dirty="0" smtClean="0"/>
              <a:t>MNG</a:t>
            </a:r>
            <a:endParaRPr lang="en-US" dirty="0"/>
          </a:p>
        </p:txBody>
      </p:sp>
      <p:cxnSp>
        <p:nvCxnSpPr>
          <p:cNvPr id="87" name="Straight Connector 86"/>
          <p:cNvCxnSpPr/>
          <p:nvPr/>
        </p:nvCxnSpPr>
        <p:spPr>
          <a:xfrm flipV="1">
            <a:off x="7161168" y="4070766"/>
            <a:ext cx="477" cy="131876"/>
          </a:xfrm>
          <a:prstGeom prst="line">
            <a:avLst/>
          </a:prstGeom>
          <a:ln/>
        </p:spPr>
        <p:style>
          <a:lnRef idx="3">
            <a:schemeClr val="accent4"/>
          </a:lnRef>
          <a:fillRef idx="0">
            <a:schemeClr val="accent4"/>
          </a:fillRef>
          <a:effectRef idx="2">
            <a:schemeClr val="accent4"/>
          </a:effectRef>
          <a:fontRef idx="minor">
            <a:schemeClr val="tx1"/>
          </a:fontRef>
        </p:style>
      </p:cxnSp>
      <p:grpSp>
        <p:nvGrpSpPr>
          <p:cNvPr id="88" name="Group 87"/>
          <p:cNvGrpSpPr/>
          <p:nvPr/>
        </p:nvGrpSpPr>
        <p:grpSpPr>
          <a:xfrm>
            <a:off x="6713921" y="3033193"/>
            <a:ext cx="1023477" cy="369744"/>
            <a:chOff x="7767772" y="2151975"/>
            <a:chExt cx="532621" cy="251856"/>
          </a:xfrm>
        </p:grpSpPr>
        <p:sp>
          <p:nvSpPr>
            <p:cNvPr id="89" name="Flowchart: Direct Access Storage 88"/>
            <p:cNvSpPr/>
            <p:nvPr/>
          </p:nvSpPr>
          <p:spPr bwMode="auto">
            <a:xfrm rot="5660510">
              <a:off x="7880484" y="2045056"/>
              <a:ext cx="246063" cy="471488"/>
            </a:xfrm>
            <a:prstGeom prst="flowChartMagneticDrum">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0" name="TextBox 112"/>
            <p:cNvSpPr txBox="1">
              <a:spLocks noChangeArrowheads="1"/>
            </p:cNvSpPr>
            <p:nvPr/>
          </p:nvSpPr>
          <p:spPr bwMode="auto">
            <a:xfrm>
              <a:off x="7828906" y="2151975"/>
              <a:ext cx="471487" cy="107354"/>
            </a:xfrm>
            <a:prstGeom prst="rect">
              <a:avLst/>
            </a:prstGeom>
            <a:noFill/>
            <a:ln w="9525">
              <a:noFill/>
              <a:miter lim="800000"/>
              <a:headEnd/>
              <a:tailEnd/>
            </a:ln>
          </p:spPr>
          <p:txBody>
            <a:bodyPr>
              <a:spAutoFit/>
            </a:bodyPr>
            <a:lstStyle/>
            <a:p>
              <a:r>
                <a:rPr lang="en-US" sz="1200" b="1" dirty="0" smtClean="0"/>
                <a:t>SVI 1 </a:t>
              </a:r>
              <a:endParaRPr lang="en-US" sz="1200" b="1" dirty="0"/>
            </a:p>
          </p:txBody>
        </p:sp>
      </p:grpSp>
      <p:sp>
        <p:nvSpPr>
          <p:cNvPr id="91" name="Flowchart: Direct Access Storage 90"/>
          <p:cNvSpPr/>
          <p:nvPr/>
        </p:nvSpPr>
        <p:spPr bwMode="auto">
          <a:xfrm rot="16462963">
            <a:off x="6933587" y="3561678"/>
            <a:ext cx="302017" cy="242394"/>
          </a:xfrm>
          <a:prstGeom prst="flowChartMagneticDrum">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smtClean="0">
                <a:solidFill>
                  <a:schemeClr val="tx1"/>
                </a:solidFill>
              </a:rPr>
              <a:t>1</a:t>
            </a:r>
            <a:endParaRPr lang="en-US" dirty="0">
              <a:solidFill>
                <a:schemeClr val="tx1"/>
              </a:solidFill>
            </a:endParaRPr>
          </a:p>
        </p:txBody>
      </p:sp>
      <p:grpSp>
        <p:nvGrpSpPr>
          <p:cNvPr id="92" name="Group 140"/>
          <p:cNvGrpSpPr>
            <a:grpSpLocks/>
          </p:cNvGrpSpPr>
          <p:nvPr/>
        </p:nvGrpSpPr>
        <p:grpSpPr bwMode="auto">
          <a:xfrm>
            <a:off x="8637970" y="1654070"/>
            <a:ext cx="641289" cy="1043520"/>
            <a:chOff x="1003300" y="1917700"/>
            <a:chExt cx="943162" cy="571500"/>
          </a:xfrm>
        </p:grpSpPr>
        <p:sp>
          <p:nvSpPr>
            <p:cNvPr id="93" name="Rounded Rectangle 92"/>
            <p:cNvSpPr/>
            <p:nvPr/>
          </p:nvSpPr>
          <p:spPr>
            <a:xfrm>
              <a:off x="1003300" y="1917700"/>
              <a:ext cx="673100" cy="571500"/>
            </a:xfrm>
            <a:prstGeom prst="roundRect">
              <a:avLst/>
            </a:prstGeom>
            <a:gradFill flip="none" rotWithShape="1">
              <a:gsLst>
                <a:gs pos="0">
                  <a:srgbClr val="FF66FF">
                    <a:tint val="66000"/>
                    <a:satMod val="160000"/>
                  </a:srgbClr>
                </a:gs>
                <a:gs pos="50000">
                  <a:srgbClr val="FF66FF">
                    <a:tint val="44500"/>
                    <a:satMod val="160000"/>
                  </a:srgbClr>
                </a:gs>
                <a:gs pos="100000">
                  <a:srgbClr val="FF66FF">
                    <a:tint val="23500"/>
                    <a:satMod val="160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4" name="TextBox 139"/>
            <p:cNvSpPr txBox="1">
              <a:spLocks noChangeArrowheads="1"/>
            </p:cNvSpPr>
            <p:nvPr/>
          </p:nvSpPr>
          <p:spPr bwMode="auto">
            <a:xfrm>
              <a:off x="1070162" y="2030554"/>
              <a:ext cx="876300" cy="151703"/>
            </a:xfrm>
            <a:prstGeom prst="rect">
              <a:avLst/>
            </a:prstGeom>
            <a:noFill/>
            <a:ln w="9525">
              <a:noFill/>
              <a:miter lim="800000"/>
              <a:headEnd/>
              <a:tailEnd/>
            </a:ln>
          </p:spPr>
          <p:txBody>
            <a:bodyPr>
              <a:spAutoFit/>
            </a:bodyPr>
            <a:lstStyle/>
            <a:p>
              <a:r>
                <a:rPr lang="en-US" sz="1200" dirty="0"/>
                <a:t>0</a:t>
              </a:r>
              <a:r>
                <a:rPr lang="en-US" sz="1200" dirty="0" smtClean="0"/>
                <a:t>/1</a:t>
              </a:r>
              <a:endParaRPr lang="en-US" sz="1800" dirty="0"/>
            </a:p>
          </p:txBody>
        </p:sp>
      </p:grpSp>
      <p:sp>
        <p:nvSpPr>
          <p:cNvPr id="95" name="Text Box 660"/>
          <p:cNvSpPr txBox="1">
            <a:spLocks noChangeArrowheads="1"/>
          </p:cNvSpPr>
          <p:nvPr/>
        </p:nvSpPr>
        <p:spPr bwMode="auto">
          <a:xfrm rot="16200000">
            <a:off x="8081885" y="2071119"/>
            <a:ext cx="831245" cy="229770"/>
          </a:xfrm>
          <a:prstGeom prst="trapezoid">
            <a:avLst/>
          </a:prstGeom>
          <a:solidFill>
            <a:srgbClr val="FF9900"/>
          </a:solidFill>
          <a:ln w="19050" algn="ctr">
            <a:solidFill>
              <a:schemeClr val="tx1"/>
            </a:solidFill>
            <a:miter lim="800000"/>
            <a:headEnd/>
            <a:tailEnd/>
          </a:ln>
          <a:effectLst/>
        </p:spPr>
        <p:txBody>
          <a:bodyPr lIns="0" rIns="0" anchor="ctr">
            <a:noAutofit/>
          </a:bodyPr>
          <a:lstStyle/>
          <a:p>
            <a:pPr algn="ctr">
              <a:spcBef>
                <a:spcPct val="50000"/>
              </a:spcBef>
            </a:pPr>
            <a:r>
              <a:rPr lang="en-US" sz="1400" b="1" dirty="0" smtClean="0">
                <a:latin typeface="Arial Narrow" pitchFamily="34" charset="0"/>
              </a:rPr>
              <a:t>v4094</a:t>
            </a:r>
            <a:endParaRPr lang="en-US" sz="1400" b="1" dirty="0">
              <a:latin typeface="Arial Narrow" pitchFamily="34" charset="0"/>
            </a:endParaRPr>
          </a:p>
        </p:txBody>
      </p:sp>
      <p:cxnSp>
        <p:nvCxnSpPr>
          <p:cNvPr id="96" name="Straight Arrow Connector 95"/>
          <p:cNvCxnSpPr/>
          <p:nvPr/>
        </p:nvCxnSpPr>
        <p:spPr bwMode="auto">
          <a:xfrm flipV="1">
            <a:off x="7081863" y="3298744"/>
            <a:ext cx="71804" cy="340500"/>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flipV="1">
            <a:off x="6831395" y="1904284"/>
            <a:ext cx="1551227" cy="1101823"/>
          </a:xfrm>
          <a:prstGeom prst="straightConnector1">
            <a:avLst/>
          </a:prstGeom>
          <a:ln w="127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98" name="TextBox 112"/>
          <p:cNvSpPr txBox="1">
            <a:spLocks noChangeArrowheads="1"/>
          </p:cNvSpPr>
          <p:nvPr/>
        </p:nvSpPr>
        <p:spPr bwMode="auto">
          <a:xfrm rot="19872546">
            <a:off x="7615167" y="2549374"/>
            <a:ext cx="944960" cy="276999"/>
          </a:xfrm>
          <a:prstGeom prst="rect">
            <a:avLst/>
          </a:prstGeom>
          <a:noFill/>
          <a:ln w="9525">
            <a:noFill/>
            <a:miter lim="800000"/>
            <a:headEnd/>
            <a:tailEnd/>
          </a:ln>
        </p:spPr>
        <p:txBody>
          <a:bodyPr wrap="square">
            <a:spAutoFit/>
          </a:bodyPr>
          <a:lstStyle/>
          <a:p>
            <a:r>
              <a:rPr lang="en-US" sz="1200" b="1" i="1" dirty="0" err="1" smtClean="0">
                <a:solidFill>
                  <a:srgbClr val="0000FF"/>
                </a:solidFill>
                <a:latin typeface="Courier New"/>
              </a:rPr>
              <a:t>mng_out</a:t>
            </a:r>
            <a:endParaRPr lang="en-US" sz="1200" b="1" i="1" dirty="0">
              <a:solidFill>
                <a:srgbClr val="0000FF"/>
              </a:solidFill>
              <a:latin typeface="Courier New"/>
            </a:endParaRPr>
          </a:p>
        </p:txBody>
      </p:sp>
      <p:sp>
        <p:nvSpPr>
          <p:cNvPr id="100" name="Text Box 660"/>
          <p:cNvSpPr txBox="1">
            <a:spLocks noChangeArrowheads="1"/>
          </p:cNvSpPr>
          <p:nvPr/>
        </p:nvSpPr>
        <p:spPr bwMode="auto">
          <a:xfrm rot="322315">
            <a:off x="7215101" y="2912332"/>
            <a:ext cx="461441" cy="189477"/>
          </a:xfrm>
          <a:prstGeom prst="trapezoid">
            <a:avLst/>
          </a:prstGeom>
          <a:solidFill>
            <a:srgbClr val="FF9900"/>
          </a:solidFill>
          <a:ln w="19050" algn="ctr">
            <a:solidFill>
              <a:schemeClr val="tx1"/>
            </a:solidFill>
            <a:miter lim="800000"/>
            <a:headEnd/>
            <a:tailEnd/>
          </a:ln>
          <a:effectLst/>
        </p:spPr>
        <p:txBody>
          <a:bodyPr lIns="0" rIns="0" anchor="ctr">
            <a:noAutofit/>
          </a:bodyPr>
          <a:lstStyle/>
          <a:p>
            <a:pPr algn="ctr">
              <a:spcBef>
                <a:spcPct val="50000"/>
              </a:spcBef>
            </a:pPr>
            <a:r>
              <a:rPr lang="en-US" sz="1400" b="1" dirty="0" smtClean="0">
                <a:latin typeface="Arial Narrow" pitchFamily="34" charset="0"/>
              </a:rPr>
              <a:t>all</a:t>
            </a:r>
            <a:endParaRPr lang="en-US" sz="1400" b="1" dirty="0">
              <a:latin typeface="Arial Narrow" pitchFamily="34" charset="0"/>
            </a:endParaRPr>
          </a:p>
        </p:txBody>
      </p:sp>
      <p:sp>
        <p:nvSpPr>
          <p:cNvPr id="103" name="TextBox 112"/>
          <p:cNvSpPr txBox="1">
            <a:spLocks noChangeArrowheads="1"/>
          </p:cNvSpPr>
          <p:nvPr/>
        </p:nvSpPr>
        <p:spPr bwMode="auto">
          <a:xfrm rot="19541141">
            <a:off x="7073163" y="2131289"/>
            <a:ext cx="1184434" cy="261610"/>
          </a:xfrm>
          <a:prstGeom prst="rect">
            <a:avLst/>
          </a:prstGeom>
          <a:noFill/>
          <a:ln w="9525">
            <a:noFill/>
            <a:miter lim="800000"/>
            <a:headEnd/>
            <a:tailEnd/>
          </a:ln>
        </p:spPr>
        <p:txBody>
          <a:bodyPr wrap="square">
            <a:spAutoFit/>
          </a:bodyPr>
          <a:lstStyle/>
          <a:p>
            <a:r>
              <a:rPr lang="en-US" sz="1100" b="1" i="1" dirty="0" err="1" smtClean="0">
                <a:solidFill>
                  <a:srgbClr val="0000FF"/>
                </a:solidFill>
                <a:latin typeface="Courier New"/>
              </a:rPr>
              <a:t>mng_in</a:t>
            </a:r>
            <a:endParaRPr lang="en-US" sz="1100" b="1" i="1" dirty="0">
              <a:solidFill>
                <a:srgbClr val="0000FF"/>
              </a:solidFill>
              <a:latin typeface="Courier New"/>
            </a:endParaRPr>
          </a:p>
        </p:txBody>
      </p:sp>
      <p:cxnSp>
        <p:nvCxnSpPr>
          <p:cNvPr id="104" name="Straight Arrow Connector 103"/>
          <p:cNvCxnSpPr>
            <a:stCxn id="100" idx="0"/>
          </p:cNvCxnSpPr>
          <p:nvPr/>
        </p:nvCxnSpPr>
        <p:spPr>
          <a:xfrm flipV="1">
            <a:off x="7454691" y="2388426"/>
            <a:ext cx="939429" cy="524322"/>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05" name="TextBox 112"/>
          <p:cNvSpPr txBox="1">
            <a:spLocks noChangeArrowheads="1"/>
          </p:cNvSpPr>
          <p:nvPr/>
        </p:nvSpPr>
        <p:spPr bwMode="auto">
          <a:xfrm>
            <a:off x="5383746" y="3282765"/>
            <a:ext cx="1061223" cy="400110"/>
          </a:xfrm>
          <a:prstGeom prst="rect">
            <a:avLst/>
          </a:prstGeom>
          <a:solidFill>
            <a:srgbClr val="F8EDEC"/>
          </a:solidFill>
          <a:ln w="9525">
            <a:noFill/>
            <a:miter lim="800000"/>
            <a:headEnd/>
            <a:tailEnd/>
          </a:ln>
        </p:spPr>
        <p:txBody>
          <a:bodyPr wrap="square">
            <a:spAutoFit/>
          </a:bodyPr>
          <a:lstStyle/>
          <a:p>
            <a:pPr algn="ctr"/>
            <a:r>
              <a:rPr lang="en-US" sz="1000" b="1" dirty="0" smtClean="0"/>
              <a:t>Interface 1 IP 172.17.195.149</a:t>
            </a:r>
            <a:endParaRPr lang="en-US" sz="1000" b="1" dirty="0"/>
          </a:p>
        </p:txBody>
      </p:sp>
      <p:cxnSp>
        <p:nvCxnSpPr>
          <p:cNvPr id="106" name="Straight Arrow Connector 105"/>
          <p:cNvCxnSpPr>
            <a:stCxn id="105" idx="3"/>
            <a:endCxn id="91" idx="0"/>
          </p:cNvCxnSpPr>
          <p:nvPr/>
        </p:nvCxnSpPr>
        <p:spPr>
          <a:xfrm>
            <a:off x="6444969" y="3482820"/>
            <a:ext cx="518784" cy="190793"/>
          </a:xfrm>
          <a:prstGeom prst="straightConnector1">
            <a:avLst/>
          </a:prstGeom>
          <a:ln w="19050">
            <a:solidFill>
              <a:srgbClr val="4D4948"/>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4070238597"/>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2"/>
          <p:cNvPicPr>
            <a:picLocks noChangeAspect="1" noChangeArrowheads="1"/>
          </p:cNvPicPr>
          <p:nvPr/>
        </p:nvPicPr>
        <p:blipFill>
          <a:blip r:embed="rId2" cstate="print"/>
          <a:srcRect/>
          <a:stretch>
            <a:fillRect/>
          </a:stretch>
        </p:blipFill>
        <p:spPr bwMode="auto">
          <a:xfrm>
            <a:off x="1362270" y="1723551"/>
            <a:ext cx="3071138" cy="1907601"/>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Where Are We?</a:t>
            </a:r>
            <a:endParaRPr lang="en-US" dirty="0"/>
          </a:p>
        </p:txBody>
      </p:sp>
      <p:sp>
        <p:nvSpPr>
          <p:cNvPr id="3" name="Text Placeholder 2"/>
          <p:cNvSpPr>
            <a:spLocks noGrp="1"/>
          </p:cNvSpPr>
          <p:nvPr>
            <p:ph type="body" sz="quarter" idx="10"/>
          </p:nvPr>
        </p:nvSpPr>
        <p:spPr>
          <a:xfrm>
            <a:off x="138936" y="1464246"/>
            <a:ext cx="3125827" cy="4711729"/>
          </a:xfrm>
        </p:spPr>
        <p:txBody>
          <a:bodyPr/>
          <a:lstStyle/>
          <a:p>
            <a:r>
              <a:rPr lang="en-US" dirty="0" smtClean="0"/>
              <a:t>We finished with </a:t>
            </a:r>
            <a:br>
              <a:rPr lang="en-US" dirty="0" smtClean="0"/>
            </a:br>
            <a:r>
              <a:rPr lang="en-US" dirty="0" smtClean="0"/>
              <a:t>ETX-2i configuration</a:t>
            </a:r>
          </a:p>
          <a:p>
            <a:endParaRPr lang="en-US" dirty="0"/>
          </a:p>
          <a:p>
            <a:endParaRPr lang="en-US" dirty="0" smtClean="0"/>
          </a:p>
          <a:p>
            <a:endParaRPr lang="en-US" dirty="0"/>
          </a:p>
          <a:p>
            <a:endParaRPr lang="en-US" dirty="0" smtClean="0"/>
          </a:p>
          <a:p>
            <a:endParaRPr lang="en-US" dirty="0"/>
          </a:p>
          <a:p>
            <a:endParaRPr lang="en-US" dirty="0" smtClean="0"/>
          </a:p>
          <a:p>
            <a:r>
              <a:rPr lang="en-US" dirty="0" smtClean="0"/>
              <a:t>The next step is to add the elements to RADview MAP and configuring Ethernet services</a:t>
            </a:r>
            <a:endParaRPr lang="en-US" dirty="0"/>
          </a:p>
        </p:txBody>
      </p:sp>
      <p:sp>
        <p:nvSpPr>
          <p:cNvPr id="4" name="Block Arc 3"/>
          <p:cNvSpPr/>
          <p:nvPr/>
        </p:nvSpPr>
        <p:spPr>
          <a:xfrm>
            <a:off x="6059260" y="2296942"/>
            <a:ext cx="2272500" cy="2001515"/>
          </a:xfrm>
          <a:prstGeom prst="blockArc">
            <a:avLst>
              <a:gd name="adj1" fmla="val 10800000"/>
              <a:gd name="adj2" fmla="val 90182"/>
              <a:gd name="adj3" fmla="val 1487"/>
            </a:avLst>
          </a:prstGeom>
          <a:solidFill>
            <a:srgbClr val="F3A303"/>
          </a:solidFill>
          <a:ln>
            <a:solidFill>
              <a:srgbClr val="F3A3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5" name="Group 4"/>
          <p:cNvGrpSpPr/>
          <p:nvPr/>
        </p:nvGrpSpPr>
        <p:grpSpPr>
          <a:xfrm>
            <a:off x="6313256" y="2556820"/>
            <a:ext cx="1780404" cy="1765686"/>
            <a:chOff x="3599513" y="3321495"/>
            <a:chExt cx="1638914" cy="1638914"/>
          </a:xfrm>
        </p:grpSpPr>
        <p:sp>
          <p:nvSpPr>
            <p:cNvPr id="6" name="Oval 5"/>
            <p:cNvSpPr/>
            <p:nvPr/>
          </p:nvSpPr>
          <p:spPr>
            <a:xfrm>
              <a:off x="3599513" y="3321495"/>
              <a:ext cx="1638914" cy="1638914"/>
            </a:xfrm>
            <a:prstGeom prst="ellipse">
              <a:avLst/>
            </a:prstGeom>
            <a:noFill/>
            <a:ln w="57150">
              <a:solidFill>
                <a:srgbClr val="F3AE4A"/>
              </a:solidFill>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7" name="TextBox 6"/>
            <p:cNvSpPr txBox="1"/>
            <p:nvPr/>
          </p:nvSpPr>
          <p:spPr>
            <a:xfrm>
              <a:off x="4207316" y="3817406"/>
              <a:ext cx="621528" cy="457087"/>
            </a:xfrm>
            <a:prstGeom prst="rect">
              <a:avLst/>
            </a:prstGeom>
          </p:spPr>
          <p:txBody>
            <a:bodyPr wrap="none" rtlCol="0" anchor="ctr">
              <a:spAutoFit/>
            </a:bodyPr>
            <a:lstStyle/>
            <a:p>
              <a:pPr algn="ctr"/>
              <a:r>
                <a:rPr lang="en-US" sz="1300" b="1" dirty="0"/>
                <a:t>10G </a:t>
              </a:r>
            </a:p>
            <a:p>
              <a:pPr algn="ctr"/>
              <a:r>
                <a:rPr lang="en-US" sz="1300" b="1" dirty="0"/>
                <a:t>G.8032</a:t>
              </a:r>
              <a:endParaRPr lang="en-US" sz="1300" b="1" kern="0" dirty="0"/>
            </a:p>
          </p:txBody>
        </p:sp>
      </p:grpSp>
      <p:grpSp>
        <p:nvGrpSpPr>
          <p:cNvPr id="8" name="Group 7"/>
          <p:cNvGrpSpPr/>
          <p:nvPr/>
        </p:nvGrpSpPr>
        <p:grpSpPr>
          <a:xfrm>
            <a:off x="5703205" y="3033992"/>
            <a:ext cx="1108147" cy="730635"/>
            <a:chOff x="5857747" y="2414467"/>
            <a:chExt cx="862586" cy="478051"/>
          </a:xfrm>
        </p:grpSpPr>
        <p:pic>
          <p:nvPicPr>
            <p:cNvPr id="9" name="Picture 8" descr="RAD 2U_Modules.png"/>
            <p:cNvPicPr>
              <a:picLocks noChangeAspect="1"/>
            </p:cNvPicPr>
            <p:nvPr/>
          </p:nvPicPr>
          <p:blipFill>
            <a:blip r:embed="rId3" cstate="print"/>
            <a:stretch>
              <a:fillRect/>
            </a:stretch>
          </p:blipFill>
          <p:spPr>
            <a:xfrm>
              <a:off x="5857747" y="2456653"/>
              <a:ext cx="862586" cy="435865"/>
            </a:xfrm>
            <a:prstGeom prst="rect">
              <a:avLst/>
            </a:prstGeom>
          </p:spPr>
        </p:pic>
        <p:sp>
          <p:nvSpPr>
            <p:cNvPr id="10" name="TextBox 9"/>
            <p:cNvSpPr txBox="1"/>
            <p:nvPr/>
          </p:nvSpPr>
          <p:spPr>
            <a:xfrm>
              <a:off x="6009981" y="2414467"/>
              <a:ext cx="523072" cy="171170"/>
            </a:xfrm>
            <a:prstGeom prst="rect">
              <a:avLst/>
            </a:prstGeom>
          </p:spPr>
          <p:txBody>
            <a:bodyPr wrap="none" rtlCol="0" anchor="ctr">
              <a:spAutoFit/>
            </a:bodyPr>
            <a:lstStyle/>
            <a:p>
              <a:pPr algn="ctr"/>
              <a:r>
                <a:rPr lang="en-US" sz="1100" b="1" kern="0" dirty="0" smtClean="0"/>
                <a:t>ETX-5_A</a:t>
              </a:r>
            </a:p>
          </p:txBody>
        </p:sp>
      </p:grpSp>
      <p:sp>
        <p:nvSpPr>
          <p:cNvPr id="11" name="TextBox 10"/>
          <p:cNvSpPr txBox="1"/>
          <p:nvPr/>
        </p:nvSpPr>
        <p:spPr>
          <a:xfrm>
            <a:off x="6319453" y="6344897"/>
            <a:ext cx="551754" cy="380103"/>
          </a:xfrm>
          <a:prstGeom prst="rect">
            <a:avLst/>
          </a:prstGeom>
        </p:spPr>
        <p:txBody>
          <a:bodyPr wrap="none" rtlCol="0" anchor="ctr">
            <a:spAutoFit/>
          </a:bodyPr>
          <a:lstStyle/>
          <a:p>
            <a:pPr algn="ctr">
              <a:lnSpc>
                <a:spcPct val="85000"/>
              </a:lnSpc>
            </a:pPr>
            <a:r>
              <a:rPr lang="en-US" sz="1100" b="1" kern="0" dirty="0" smtClean="0"/>
              <a:t>ETX-2i</a:t>
            </a:r>
          </a:p>
          <a:p>
            <a:pPr algn="ctr">
              <a:lnSpc>
                <a:spcPct val="85000"/>
              </a:lnSpc>
            </a:pPr>
            <a:r>
              <a:rPr lang="en-US" sz="1100" b="1" kern="0" dirty="0" smtClean="0"/>
              <a:t>“E”</a:t>
            </a:r>
          </a:p>
        </p:txBody>
      </p:sp>
      <p:cxnSp>
        <p:nvCxnSpPr>
          <p:cNvPr id="12" name="Elbow Connector 56"/>
          <p:cNvCxnSpPr/>
          <p:nvPr/>
        </p:nvCxnSpPr>
        <p:spPr>
          <a:xfrm>
            <a:off x="6581506" y="4591383"/>
            <a:ext cx="10763" cy="1594885"/>
          </a:xfrm>
          <a:prstGeom prst="straightConnector1">
            <a:avLst/>
          </a:prstGeom>
          <a:ln w="28575">
            <a:solidFill>
              <a:srgbClr val="4D4948"/>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288688" y="4594936"/>
            <a:ext cx="365806" cy="246221"/>
          </a:xfrm>
          <a:prstGeom prst="rect">
            <a:avLst/>
          </a:prstGeom>
        </p:spPr>
        <p:txBody>
          <a:bodyPr wrap="none" rtlCol="0" anchor="ctr">
            <a:spAutoFit/>
          </a:bodyPr>
          <a:lstStyle/>
          <a:p>
            <a:pPr algn="ctr"/>
            <a:r>
              <a:rPr lang="en-US" sz="1000" kern="0" dirty="0" smtClean="0"/>
              <a:t>1/1</a:t>
            </a:r>
          </a:p>
        </p:txBody>
      </p:sp>
      <p:sp>
        <p:nvSpPr>
          <p:cNvPr id="14" name="TextBox 13"/>
          <p:cNvSpPr txBox="1"/>
          <p:nvPr/>
        </p:nvSpPr>
        <p:spPr>
          <a:xfrm>
            <a:off x="6285468" y="5940578"/>
            <a:ext cx="365806" cy="246221"/>
          </a:xfrm>
          <a:prstGeom prst="rect">
            <a:avLst/>
          </a:prstGeom>
        </p:spPr>
        <p:txBody>
          <a:bodyPr wrap="none" rtlCol="0" anchor="ctr">
            <a:spAutoFit/>
          </a:bodyPr>
          <a:lstStyle/>
          <a:p>
            <a:pPr algn="ctr"/>
            <a:r>
              <a:rPr lang="en-US" sz="1000" kern="0" dirty="0" smtClean="0"/>
              <a:t>0/1</a:t>
            </a:r>
          </a:p>
        </p:txBody>
      </p:sp>
      <p:sp>
        <p:nvSpPr>
          <p:cNvPr id="15" name="TextBox 14"/>
          <p:cNvSpPr txBox="1"/>
          <p:nvPr/>
        </p:nvSpPr>
        <p:spPr>
          <a:xfrm>
            <a:off x="5417754" y="3344630"/>
            <a:ext cx="365806" cy="246221"/>
          </a:xfrm>
          <a:prstGeom prst="rect">
            <a:avLst/>
          </a:prstGeom>
        </p:spPr>
        <p:txBody>
          <a:bodyPr wrap="none" rtlCol="0" anchor="ctr">
            <a:spAutoFit/>
          </a:bodyPr>
          <a:lstStyle/>
          <a:p>
            <a:pPr algn="ctr"/>
            <a:r>
              <a:rPr lang="en-US" sz="1000" kern="0" dirty="0" smtClean="0"/>
              <a:t>1/3</a:t>
            </a:r>
          </a:p>
        </p:txBody>
      </p:sp>
      <p:cxnSp>
        <p:nvCxnSpPr>
          <p:cNvPr id="16" name="Elbow Connector 15"/>
          <p:cNvCxnSpPr/>
          <p:nvPr/>
        </p:nvCxnSpPr>
        <p:spPr>
          <a:xfrm flipV="1">
            <a:off x="3813432" y="3538209"/>
            <a:ext cx="1879696" cy="249790"/>
          </a:xfrm>
          <a:prstGeom prst="bentConnector3">
            <a:avLst>
              <a:gd name="adj1" fmla="val 50000"/>
            </a:avLst>
          </a:prstGeom>
          <a:ln w="28575">
            <a:solidFill>
              <a:srgbClr val="4D4948"/>
            </a:solidFill>
          </a:ln>
        </p:spPr>
        <p:style>
          <a:lnRef idx="1">
            <a:schemeClr val="accent1"/>
          </a:lnRef>
          <a:fillRef idx="0">
            <a:schemeClr val="accent1"/>
          </a:fillRef>
          <a:effectRef idx="0">
            <a:schemeClr val="accent1"/>
          </a:effectRef>
          <a:fontRef idx="minor">
            <a:schemeClr val="tx1"/>
          </a:fontRef>
        </p:style>
      </p:cxnSp>
      <p:pic>
        <p:nvPicPr>
          <p:cNvPr id="17" name="Picture 16" descr="Switch.png"/>
          <p:cNvPicPr>
            <a:picLocks noChangeAspect="1"/>
          </p:cNvPicPr>
          <p:nvPr/>
        </p:nvPicPr>
        <p:blipFill>
          <a:blip r:embed="rId4" cstate="print"/>
          <a:stretch>
            <a:fillRect/>
          </a:stretch>
        </p:blipFill>
        <p:spPr>
          <a:xfrm>
            <a:off x="3389927" y="4305931"/>
            <a:ext cx="359665" cy="359665"/>
          </a:xfrm>
          <a:prstGeom prst="rect">
            <a:avLst/>
          </a:prstGeom>
        </p:spPr>
      </p:pic>
      <p:pic>
        <p:nvPicPr>
          <p:cNvPr id="18" name="Picture 17" descr="MiNIDIconL.png"/>
          <p:cNvPicPr>
            <a:picLocks noChangeAspect="1"/>
          </p:cNvPicPr>
          <p:nvPr/>
        </p:nvPicPr>
        <p:blipFill>
          <a:blip r:embed="rId5" cstate="print"/>
          <a:stretch>
            <a:fillRect/>
          </a:stretch>
        </p:blipFill>
        <p:spPr>
          <a:xfrm>
            <a:off x="3669407" y="4412740"/>
            <a:ext cx="413973" cy="128792"/>
          </a:xfrm>
          <a:prstGeom prst="rect">
            <a:avLst/>
          </a:prstGeom>
        </p:spPr>
      </p:pic>
      <p:sp>
        <p:nvSpPr>
          <p:cNvPr id="19" name="TextBox 18"/>
          <p:cNvSpPr txBox="1"/>
          <p:nvPr/>
        </p:nvSpPr>
        <p:spPr>
          <a:xfrm>
            <a:off x="3533095" y="4176103"/>
            <a:ext cx="1032655" cy="261610"/>
          </a:xfrm>
          <a:prstGeom prst="rect">
            <a:avLst/>
          </a:prstGeom>
        </p:spPr>
        <p:txBody>
          <a:bodyPr wrap="none" rtlCol="0" anchor="ctr">
            <a:spAutoFit/>
          </a:bodyPr>
          <a:lstStyle/>
          <a:p>
            <a:pPr algn="ctr"/>
            <a:r>
              <a:rPr lang="en-US" sz="1100" b="1" kern="0" dirty="0" err="1" smtClean="0"/>
              <a:t>MiNID</a:t>
            </a:r>
            <a:r>
              <a:rPr lang="en-US" sz="1100" b="1" kern="0" dirty="0" smtClean="0"/>
              <a:t>-SLV “F”</a:t>
            </a:r>
          </a:p>
        </p:txBody>
      </p:sp>
      <p:cxnSp>
        <p:nvCxnSpPr>
          <p:cNvPr id="20" name="Elbow Connector 19"/>
          <p:cNvCxnSpPr>
            <a:stCxn id="18" idx="3"/>
          </p:cNvCxnSpPr>
          <p:nvPr/>
        </p:nvCxnSpPr>
        <p:spPr>
          <a:xfrm flipV="1">
            <a:off x="4083380" y="3740462"/>
            <a:ext cx="1654703" cy="736674"/>
          </a:xfrm>
          <a:prstGeom prst="bentConnector3">
            <a:avLst>
              <a:gd name="adj1" fmla="val 50000"/>
            </a:avLst>
          </a:prstGeom>
          <a:ln w="28575">
            <a:solidFill>
              <a:srgbClr val="4D4948"/>
            </a:solidFill>
          </a:ln>
        </p:spPr>
        <p:style>
          <a:lnRef idx="1">
            <a:schemeClr val="accent1"/>
          </a:lnRef>
          <a:fillRef idx="0">
            <a:schemeClr val="accent1"/>
          </a:fillRef>
          <a:effectRef idx="0">
            <a:schemeClr val="accent1"/>
          </a:effectRef>
          <a:fontRef idx="minor">
            <a:schemeClr val="tx1"/>
          </a:fontRef>
        </p:style>
      </p:cxnSp>
      <p:pic>
        <p:nvPicPr>
          <p:cNvPr id="21" name="Picture 20" descr="Switch.png"/>
          <p:cNvPicPr>
            <a:picLocks noChangeAspect="1"/>
          </p:cNvPicPr>
          <p:nvPr/>
        </p:nvPicPr>
        <p:blipFill>
          <a:blip r:embed="rId4" cstate="print"/>
          <a:stretch>
            <a:fillRect/>
          </a:stretch>
        </p:blipFill>
        <p:spPr>
          <a:xfrm>
            <a:off x="3403524" y="3640279"/>
            <a:ext cx="359665" cy="359665"/>
          </a:xfrm>
          <a:prstGeom prst="rect">
            <a:avLst/>
          </a:prstGeom>
        </p:spPr>
      </p:pic>
      <p:pic>
        <p:nvPicPr>
          <p:cNvPr id="22" name="Picture 21" descr="MiNIDIconL.png"/>
          <p:cNvPicPr>
            <a:picLocks noChangeAspect="1"/>
          </p:cNvPicPr>
          <p:nvPr/>
        </p:nvPicPr>
        <p:blipFill>
          <a:blip r:embed="rId5" cstate="print"/>
          <a:stretch>
            <a:fillRect/>
          </a:stretch>
        </p:blipFill>
        <p:spPr>
          <a:xfrm>
            <a:off x="3683004" y="3747088"/>
            <a:ext cx="413973" cy="128792"/>
          </a:xfrm>
          <a:prstGeom prst="rect">
            <a:avLst/>
          </a:prstGeom>
        </p:spPr>
      </p:pic>
      <p:sp>
        <p:nvSpPr>
          <p:cNvPr id="23" name="TextBox 22"/>
          <p:cNvSpPr txBox="1"/>
          <p:nvPr/>
        </p:nvSpPr>
        <p:spPr>
          <a:xfrm>
            <a:off x="3573140" y="3510451"/>
            <a:ext cx="979756" cy="261610"/>
          </a:xfrm>
          <a:prstGeom prst="rect">
            <a:avLst/>
          </a:prstGeom>
        </p:spPr>
        <p:txBody>
          <a:bodyPr wrap="none" rtlCol="0" anchor="ctr">
            <a:spAutoFit/>
          </a:bodyPr>
          <a:lstStyle/>
          <a:p>
            <a:pPr algn="ctr"/>
            <a:r>
              <a:rPr lang="en-US" sz="1100" b="1" kern="0" dirty="0" err="1" smtClean="0"/>
              <a:t>MiNID</a:t>
            </a:r>
            <a:r>
              <a:rPr lang="en-US" sz="1100" b="1" kern="0" dirty="0" smtClean="0"/>
              <a:t>-SA “E”</a:t>
            </a:r>
          </a:p>
        </p:txBody>
      </p:sp>
      <p:sp>
        <p:nvSpPr>
          <p:cNvPr id="24" name="TextBox 23"/>
          <p:cNvSpPr txBox="1"/>
          <p:nvPr/>
        </p:nvSpPr>
        <p:spPr>
          <a:xfrm>
            <a:off x="7140973" y="6340061"/>
            <a:ext cx="551754" cy="380103"/>
          </a:xfrm>
          <a:prstGeom prst="rect">
            <a:avLst/>
          </a:prstGeom>
        </p:spPr>
        <p:txBody>
          <a:bodyPr wrap="none" rtlCol="0" anchor="ctr">
            <a:spAutoFit/>
          </a:bodyPr>
          <a:lstStyle/>
          <a:p>
            <a:pPr algn="ctr">
              <a:lnSpc>
                <a:spcPct val="85000"/>
              </a:lnSpc>
            </a:pPr>
            <a:r>
              <a:rPr lang="en-US" sz="1100" b="1" kern="0" dirty="0" smtClean="0"/>
              <a:t>ETX-2i</a:t>
            </a:r>
          </a:p>
          <a:p>
            <a:pPr algn="ctr">
              <a:lnSpc>
                <a:spcPct val="85000"/>
              </a:lnSpc>
            </a:pPr>
            <a:r>
              <a:rPr lang="en-US" sz="1100" b="1" kern="0" dirty="0" smtClean="0"/>
              <a:t>“F”</a:t>
            </a:r>
          </a:p>
        </p:txBody>
      </p:sp>
      <p:cxnSp>
        <p:nvCxnSpPr>
          <p:cNvPr id="25" name="Elbow Connector 56"/>
          <p:cNvCxnSpPr/>
          <p:nvPr/>
        </p:nvCxnSpPr>
        <p:spPr>
          <a:xfrm>
            <a:off x="7403026" y="4586547"/>
            <a:ext cx="16530" cy="1599721"/>
          </a:xfrm>
          <a:prstGeom prst="straightConnector1">
            <a:avLst/>
          </a:prstGeom>
          <a:ln w="28575">
            <a:solidFill>
              <a:srgbClr val="4D4948"/>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7345091" y="4613210"/>
            <a:ext cx="365806" cy="246221"/>
          </a:xfrm>
          <a:prstGeom prst="rect">
            <a:avLst/>
          </a:prstGeom>
        </p:spPr>
        <p:txBody>
          <a:bodyPr wrap="none" rtlCol="0" anchor="ctr">
            <a:spAutoFit/>
          </a:bodyPr>
          <a:lstStyle/>
          <a:p>
            <a:pPr algn="ctr"/>
            <a:r>
              <a:rPr lang="en-US" sz="1000" kern="0" dirty="0" smtClean="0"/>
              <a:t>1/2</a:t>
            </a:r>
          </a:p>
        </p:txBody>
      </p:sp>
      <p:sp>
        <p:nvSpPr>
          <p:cNvPr id="27" name="TextBox 26"/>
          <p:cNvSpPr txBox="1"/>
          <p:nvPr/>
        </p:nvSpPr>
        <p:spPr>
          <a:xfrm>
            <a:off x="7348349" y="5933781"/>
            <a:ext cx="365806" cy="246221"/>
          </a:xfrm>
          <a:prstGeom prst="rect">
            <a:avLst/>
          </a:prstGeom>
        </p:spPr>
        <p:txBody>
          <a:bodyPr wrap="none" rtlCol="0" anchor="ctr">
            <a:spAutoFit/>
          </a:bodyPr>
          <a:lstStyle/>
          <a:p>
            <a:pPr algn="ctr"/>
            <a:r>
              <a:rPr lang="en-US" sz="1000" kern="0" dirty="0" smtClean="0"/>
              <a:t>0/1</a:t>
            </a:r>
          </a:p>
        </p:txBody>
      </p:sp>
      <p:sp>
        <p:nvSpPr>
          <p:cNvPr id="28" name="TextBox 27"/>
          <p:cNvSpPr txBox="1"/>
          <p:nvPr/>
        </p:nvSpPr>
        <p:spPr>
          <a:xfrm>
            <a:off x="5417754" y="3542172"/>
            <a:ext cx="365806" cy="246221"/>
          </a:xfrm>
          <a:prstGeom prst="rect">
            <a:avLst/>
          </a:prstGeom>
        </p:spPr>
        <p:txBody>
          <a:bodyPr wrap="none" rtlCol="0" anchor="ctr">
            <a:spAutoFit/>
          </a:bodyPr>
          <a:lstStyle/>
          <a:p>
            <a:pPr algn="ctr"/>
            <a:r>
              <a:rPr lang="en-US" sz="1000" kern="0" dirty="0" smtClean="0"/>
              <a:t>1/4</a:t>
            </a:r>
          </a:p>
        </p:txBody>
      </p:sp>
      <p:grpSp>
        <p:nvGrpSpPr>
          <p:cNvPr id="29" name="Group 28"/>
          <p:cNvGrpSpPr/>
          <p:nvPr/>
        </p:nvGrpSpPr>
        <p:grpSpPr>
          <a:xfrm>
            <a:off x="6483027" y="4180422"/>
            <a:ext cx="1501965" cy="481543"/>
            <a:chOff x="6988187" y="2541128"/>
            <a:chExt cx="1212722" cy="351390"/>
          </a:xfrm>
        </p:grpSpPr>
        <p:pic>
          <p:nvPicPr>
            <p:cNvPr id="30" name="Picture 29" descr="RAD 1U_Wide.png"/>
            <p:cNvPicPr>
              <a:picLocks noChangeAspect="1"/>
            </p:cNvPicPr>
            <p:nvPr/>
          </p:nvPicPr>
          <p:blipFill>
            <a:blip r:embed="rId6" cstate="print"/>
            <a:stretch>
              <a:fillRect/>
            </a:stretch>
          </p:blipFill>
          <p:spPr>
            <a:xfrm>
              <a:off x="6988187" y="2541128"/>
              <a:ext cx="1212722" cy="351390"/>
            </a:xfrm>
            <a:prstGeom prst="rect">
              <a:avLst/>
            </a:prstGeom>
          </p:spPr>
        </p:pic>
        <p:sp>
          <p:nvSpPr>
            <p:cNvPr id="31" name="TextBox 30"/>
            <p:cNvSpPr txBox="1"/>
            <p:nvPr/>
          </p:nvSpPr>
          <p:spPr>
            <a:xfrm>
              <a:off x="7296758" y="2612412"/>
              <a:ext cx="745717" cy="261610"/>
            </a:xfrm>
            <a:prstGeom prst="rect">
              <a:avLst/>
            </a:prstGeom>
          </p:spPr>
          <p:txBody>
            <a:bodyPr wrap="none" rtlCol="0" anchor="ctr">
              <a:spAutoFit/>
            </a:bodyPr>
            <a:lstStyle/>
            <a:p>
              <a:pPr algn="ctr"/>
              <a:r>
                <a:rPr lang="en-US" sz="1100" b="1" kern="0" dirty="0" smtClean="0"/>
                <a:t>ETX-220A</a:t>
              </a:r>
            </a:p>
          </p:txBody>
        </p:sp>
      </p:grpSp>
      <p:grpSp>
        <p:nvGrpSpPr>
          <p:cNvPr id="32" name="Group 31"/>
          <p:cNvGrpSpPr/>
          <p:nvPr/>
        </p:nvGrpSpPr>
        <p:grpSpPr>
          <a:xfrm>
            <a:off x="7699052" y="3052077"/>
            <a:ext cx="1108147" cy="730635"/>
            <a:chOff x="5857747" y="2414467"/>
            <a:chExt cx="862586" cy="478051"/>
          </a:xfrm>
        </p:grpSpPr>
        <p:pic>
          <p:nvPicPr>
            <p:cNvPr id="33" name="Picture 32" descr="RAD 2U_Modules.png"/>
            <p:cNvPicPr>
              <a:picLocks noChangeAspect="1"/>
            </p:cNvPicPr>
            <p:nvPr/>
          </p:nvPicPr>
          <p:blipFill>
            <a:blip r:embed="rId3" cstate="print"/>
            <a:stretch>
              <a:fillRect/>
            </a:stretch>
          </p:blipFill>
          <p:spPr>
            <a:xfrm>
              <a:off x="5857747" y="2456653"/>
              <a:ext cx="862586" cy="435865"/>
            </a:xfrm>
            <a:prstGeom prst="rect">
              <a:avLst/>
            </a:prstGeom>
          </p:spPr>
        </p:pic>
        <p:sp>
          <p:nvSpPr>
            <p:cNvPr id="34" name="TextBox 33"/>
            <p:cNvSpPr txBox="1"/>
            <p:nvPr/>
          </p:nvSpPr>
          <p:spPr>
            <a:xfrm>
              <a:off x="6012479" y="2414467"/>
              <a:ext cx="518081" cy="171170"/>
            </a:xfrm>
            <a:prstGeom prst="rect">
              <a:avLst/>
            </a:prstGeom>
          </p:spPr>
          <p:txBody>
            <a:bodyPr wrap="none" rtlCol="0" anchor="ctr">
              <a:spAutoFit/>
            </a:bodyPr>
            <a:lstStyle/>
            <a:p>
              <a:pPr algn="ctr"/>
              <a:r>
                <a:rPr lang="en-US" sz="1100" b="1" kern="0" dirty="0" smtClean="0"/>
                <a:t>ETX-5_B</a:t>
              </a:r>
            </a:p>
          </p:txBody>
        </p:sp>
      </p:grpSp>
      <p:sp>
        <p:nvSpPr>
          <p:cNvPr id="35" name="Oval 34"/>
          <p:cNvSpPr/>
          <p:nvPr/>
        </p:nvSpPr>
        <p:spPr>
          <a:xfrm>
            <a:off x="7102245" y="2145839"/>
            <a:ext cx="189328" cy="575334"/>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7175664" y="6006025"/>
            <a:ext cx="858377" cy="372217"/>
          </a:xfrm>
          <a:prstGeom prst="rect">
            <a:avLst/>
          </a:prstGeom>
        </p:spPr>
      </p:pic>
      <p:pic>
        <p:nvPicPr>
          <p:cNvPr id="37" name="Picture 36"/>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6181641" y="6011852"/>
            <a:ext cx="858377" cy="372217"/>
          </a:xfrm>
          <a:prstGeom prst="rect">
            <a:avLst/>
          </a:prstGeom>
        </p:spPr>
      </p:pic>
      <p:sp>
        <p:nvSpPr>
          <p:cNvPr id="38" name="TextBox 37"/>
          <p:cNvSpPr txBox="1"/>
          <p:nvPr/>
        </p:nvSpPr>
        <p:spPr>
          <a:xfrm>
            <a:off x="6375779" y="2898428"/>
            <a:ext cx="599844" cy="246221"/>
          </a:xfrm>
          <a:prstGeom prst="rect">
            <a:avLst/>
          </a:prstGeom>
        </p:spPr>
        <p:txBody>
          <a:bodyPr wrap="none" rtlCol="0" anchor="ctr">
            <a:spAutoFit/>
          </a:bodyPr>
          <a:lstStyle/>
          <a:p>
            <a:pPr algn="ctr"/>
            <a:r>
              <a:rPr lang="en-US" sz="1000" kern="0" dirty="0" smtClean="0"/>
              <a:t>MC-A/1</a:t>
            </a:r>
          </a:p>
        </p:txBody>
      </p:sp>
      <p:sp>
        <p:nvSpPr>
          <p:cNvPr id="39" name="TextBox 38"/>
          <p:cNvSpPr txBox="1"/>
          <p:nvPr/>
        </p:nvSpPr>
        <p:spPr>
          <a:xfrm>
            <a:off x="6661850" y="3978698"/>
            <a:ext cx="365806" cy="246221"/>
          </a:xfrm>
          <a:prstGeom prst="rect">
            <a:avLst/>
          </a:prstGeom>
        </p:spPr>
        <p:txBody>
          <a:bodyPr wrap="none" rtlCol="0" anchor="ctr">
            <a:spAutoFit/>
          </a:bodyPr>
          <a:lstStyle/>
          <a:p>
            <a:pPr algn="ctr"/>
            <a:r>
              <a:rPr lang="en-US" sz="1000" kern="0" dirty="0" smtClean="0"/>
              <a:t>4/1</a:t>
            </a:r>
          </a:p>
        </p:txBody>
      </p:sp>
      <p:sp>
        <p:nvSpPr>
          <p:cNvPr id="40" name="TextBox 39"/>
          <p:cNvSpPr txBox="1"/>
          <p:nvPr/>
        </p:nvSpPr>
        <p:spPr>
          <a:xfrm>
            <a:off x="7397314" y="3993068"/>
            <a:ext cx="365806" cy="246221"/>
          </a:xfrm>
          <a:prstGeom prst="rect">
            <a:avLst/>
          </a:prstGeom>
        </p:spPr>
        <p:txBody>
          <a:bodyPr wrap="none" rtlCol="0" anchor="ctr">
            <a:spAutoFit/>
          </a:bodyPr>
          <a:lstStyle/>
          <a:p>
            <a:pPr algn="ctr"/>
            <a:r>
              <a:rPr lang="en-US" sz="1000" kern="0" dirty="0" smtClean="0"/>
              <a:t>4/2</a:t>
            </a:r>
          </a:p>
        </p:txBody>
      </p:sp>
      <p:sp>
        <p:nvSpPr>
          <p:cNvPr id="41" name="Oval 40"/>
          <p:cNvSpPr/>
          <p:nvPr/>
        </p:nvSpPr>
        <p:spPr>
          <a:xfrm>
            <a:off x="6007926" y="3473414"/>
            <a:ext cx="539351" cy="254100"/>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000" b="1" dirty="0" smtClean="0">
                <a:solidFill>
                  <a:srgbClr val="FF0000"/>
                </a:solidFill>
              </a:rPr>
              <a:t>RPL</a:t>
            </a:r>
            <a:endParaRPr lang="en-US" sz="1000" b="1" dirty="0">
              <a:solidFill>
                <a:srgbClr val="FF0000"/>
              </a:solidFill>
            </a:endParaRPr>
          </a:p>
        </p:txBody>
      </p:sp>
      <p:sp>
        <p:nvSpPr>
          <p:cNvPr id="42" name="TextBox 41"/>
          <p:cNvSpPr txBox="1"/>
          <p:nvPr/>
        </p:nvSpPr>
        <p:spPr>
          <a:xfrm>
            <a:off x="5666430" y="2736741"/>
            <a:ext cx="590226" cy="246221"/>
          </a:xfrm>
          <a:prstGeom prst="rect">
            <a:avLst/>
          </a:prstGeom>
        </p:spPr>
        <p:txBody>
          <a:bodyPr wrap="none" rtlCol="0" anchor="ctr">
            <a:spAutoFit/>
          </a:bodyPr>
          <a:lstStyle/>
          <a:p>
            <a:pPr algn="ctr"/>
            <a:r>
              <a:rPr lang="en-US" sz="1000" kern="0" dirty="0" smtClean="0"/>
              <a:t>MC-A/2</a:t>
            </a:r>
          </a:p>
        </p:txBody>
      </p:sp>
      <p:sp>
        <p:nvSpPr>
          <p:cNvPr id="43" name="TextBox 42"/>
          <p:cNvSpPr txBox="1"/>
          <p:nvPr/>
        </p:nvSpPr>
        <p:spPr>
          <a:xfrm>
            <a:off x="7429912" y="2918310"/>
            <a:ext cx="599844" cy="246221"/>
          </a:xfrm>
          <a:prstGeom prst="rect">
            <a:avLst/>
          </a:prstGeom>
        </p:spPr>
        <p:txBody>
          <a:bodyPr wrap="none" rtlCol="0" anchor="ctr">
            <a:spAutoFit/>
          </a:bodyPr>
          <a:lstStyle/>
          <a:p>
            <a:pPr algn="ctr"/>
            <a:r>
              <a:rPr lang="en-US" sz="1000" kern="0" dirty="0" smtClean="0"/>
              <a:t>MC-A/1</a:t>
            </a:r>
          </a:p>
        </p:txBody>
      </p:sp>
      <p:sp>
        <p:nvSpPr>
          <p:cNvPr id="44" name="TextBox 43"/>
          <p:cNvSpPr txBox="1"/>
          <p:nvPr/>
        </p:nvSpPr>
        <p:spPr>
          <a:xfrm>
            <a:off x="8155048" y="2762150"/>
            <a:ext cx="590226" cy="246221"/>
          </a:xfrm>
          <a:prstGeom prst="rect">
            <a:avLst/>
          </a:prstGeom>
        </p:spPr>
        <p:txBody>
          <a:bodyPr wrap="none" rtlCol="0" anchor="ctr">
            <a:spAutoFit/>
          </a:bodyPr>
          <a:lstStyle/>
          <a:p>
            <a:pPr algn="ctr"/>
            <a:r>
              <a:rPr lang="en-US" sz="1000" kern="0" dirty="0" smtClean="0"/>
              <a:t>MC-A/2</a:t>
            </a:r>
          </a:p>
        </p:txBody>
      </p:sp>
      <p:sp>
        <p:nvSpPr>
          <p:cNvPr id="45" name="TextBox 44"/>
          <p:cNvSpPr txBox="1"/>
          <p:nvPr/>
        </p:nvSpPr>
        <p:spPr>
          <a:xfrm>
            <a:off x="7468007" y="3717949"/>
            <a:ext cx="590226" cy="246221"/>
          </a:xfrm>
          <a:prstGeom prst="rect">
            <a:avLst/>
          </a:prstGeom>
        </p:spPr>
        <p:txBody>
          <a:bodyPr wrap="none" rtlCol="0" anchor="ctr">
            <a:spAutoFit/>
          </a:bodyPr>
          <a:lstStyle/>
          <a:p>
            <a:pPr algn="ctr"/>
            <a:r>
              <a:rPr lang="en-US" sz="1000" kern="0" dirty="0" smtClean="0"/>
              <a:t>MC-A/3</a:t>
            </a:r>
          </a:p>
        </p:txBody>
      </p:sp>
      <p:sp>
        <p:nvSpPr>
          <p:cNvPr id="46" name="TextBox 45"/>
          <p:cNvSpPr txBox="1"/>
          <p:nvPr/>
        </p:nvSpPr>
        <p:spPr>
          <a:xfrm>
            <a:off x="6348991" y="3697715"/>
            <a:ext cx="590226" cy="246221"/>
          </a:xfrm>
          <a:prstGeom prst="rect">
            <a:avLst/>
          </a:prstGeom>
        </p:spPr>
        <p:txBody>
          <a:bodyPr wrap="none" rtlCol="0" anchor="ctr">
            <a:spAutoFit/>
          </a:bodyPr>
          <a:lstStyle/>
          <a:p>
            <a:pPr algn="ctr"/>
            <a:r>
              <a:rPr lang="en-US" sz="1000" kern="0" dirty="0" smtClean="0"/>
              <a:t>MC-A/3</a:t>
            </a:r>
          </a:p>
        </p:txBody>
      </p:sp>
      <p:pic>
        <p:nvPicPr>
          <p:cNvPr id="47" name="Picture 46" descr="RAD RADview.png"/>
          <p:cNvPicPr>
            <a:picLocks noChangeAspect="1"/>
          </p:cNvPicPr>
          <p:nvPr/>
        </p:nvPicPr>
        <p:blipFill>
          <a:blip r:embed="rId8" cstate="print"/>
          <a:stretch>
            <a:fillRect/>
          </a:stretch>
        </p:blipFill>
        <p:spPr>
          <a:xfrm>
            <a:off x="3504084" y="5734808"/>
            <a:ext cx="518161" cy="524257"/>
          </a:xfrm>
          <a:prstGeom prst="rect">
            <a:avLst/>
          </a:prstGeom>
        </p:spPr>
      </p:pic>
      <p:cxnSp>
        <p:nvCxnSpPr>
          <p:cNvPr id="48" name="Straight Connector 47"/>
          <p:cNvCxnSpPr>
            <a:endCxn id="47" idx="0"/>
          </p:cNvCxnSpPr>
          <p:nvPr/>
        </p:nvCxnSpPr>
        <p:spPr>
          <a:xfrm flipH="1">
            <a:off x="3763165" y="3772061"/>
            <a:ext cx="2115529" cy="1962747"/>
          </a:xfrm>
          <a:prstGeom prst="line">
            <a:avLst/>
          </a:prstGeom>
          <a:ln w="19050">
            <a:solidFill>
              <a:srgbClr val="4D4948"/>
            </a:solidFil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3286240" y="6218665"/>
            <a:ext cx="931665" cy="236219"/>
          </a:xfrm>
          <a:prstGeom prst="rect">
            <a:avLst/>
          </a:prstGeom>
        </p:spPr>
        <p:txBody>
          <a:bodyPr wrap="none" rtlCol="0" anchor="ctr">
            <a:spAutoFit/>
          </a:bodyPr>
          <a:lstStyle/>
          <a:p>
            <a:pPr algn="ctr">
              <a:lnSpc>
                <a:spcPct val="85000"/>
              </a:lnSpc>
            </a:pPr>
            <a:r>
              <a:rPr lang="en-US" sz="1100" b="1" kern="0" dirty="0" smtClean="0"/>
              <a:t>RADview 5.0</a:t>
            </a:r>
          </a:p>
        </p:txBody>
      </p:sp>
      <p:sp>
        <p:nvSpPr>
          <p:cNvPr id="50" name="TextBox 49"/>
          <p:cNvSpPr txBox="1"/>
          <p:nvPr/>
        </p:nvSpPr>
        <p:spPr>
          <a:xfrm rot="19036335">
            <a:off x="5118423" y="4260831"/>
            <a:ext cx="436338" cy="246221"/>
          </a:xfrm>
          <a:prstGeom prst="rect">
            <a:avLst/>
          </a:prstGeom>
        </p:spPr>
        <p:txBody>
          <a:bodyPr wrap="none" rtlCol="0" anchor="ctr">
            <a:spAutoFit/>
          </a:bodyPr>
          <a:lstStyle/>
          <a:p>
            <a:pPr algn="ctr"/>
            <a:r>
              <a:rPr lang="en-US" sz="1000" b="1" kern="0" dirty="0" smtClean="0"/>
              <a:t>1/20</a:t>
            </a:r>
          </a:p>
        </p:txBody>
      </p:sp>
      <p:cxnSp>
        <p:nvCxnSpPr>
          <p:cNvPr id="51" name="Straight Connector 50"/>
          <p:cNvCxnSpPr/>
          <p:nvPr/>
        </p:nvCxnSpPr>
        <p:spPr>
          <a:xfrm>
            <a:off x="4374177" y="5041078"/>
            <a:ext cx="271709" cy="693730"/>
          </a:xfrm>
          <a:prstGeom prst="line">
            <a:avLst/>
          </a:prstGeom>
          <a:ln w="19050">
            <a:solidFill>
              <a:srgbClr val="4D4948"/>
            </a:solidFill>
          </a:ln>
        </p:spPr>
        <p:style>
          <a:lnRef idx="1">
            <a:schemeClr val="accent1"/>
          </a:lnRef>
          <a:fillRef idx="0">
            <a:schemeClr val="accent1"/>
          </a:fillRef>
          <a:effectRef idx="0">
            <a:schemeClr val="accent1"/>
          </a:effectRef>
          <a:fontRef idx="minor">
            <a:schemeClr val="tx1"/>
          </a:fontRef>
        </p:style>
      </p:cxnSp>
      <p:sp>
        <p:nvSpPr>
          <p:cNvPr id="52" name="Freeform 51"/>
          <p:cNvSpPr>
            <a:spLocks/>
          </p:cNvSpPr>
          <p:nvPr/>
        </p:nvSpPr>
        <p:spPr bwMode="auto">
          <a:xfrm>
            <a:off x="3966244" y="4894601"/>
            <a:ext cx="854685" cy="583377"/>
          </a:xfrm>
          <a:custGeom>
            <a:avLst/>
            <a:gdLst>
              <a:gd name="connsiteX0" fmla="*/ 10000 w 10000"/>
              <a:gd name="connsiteY0" fmla="*/ 7308 h 10000"/>
              <a:gd name="connsiteX1" fmla="*/ 10000 w 10000"/>
              <a:gd name="connsiteY1" fmla="*/ 7308 h 10000"/>
              <a:gd name="connsiteX2" fmla="*/ 8636 w 10000"/>
              <a:gd name="connsiteY2" fmla="*/ 4615 h 10000"/>
              <a:gd name="connsiteX3" fmla="*/ 8636 w 10000"/>
              <a:gd name="connsiteY3" fmla="*/ 4615 h 10000"/>
              <a:gd name="connsiteX4" fmla="*/ 6818 w 10000"/>
              <a:gd name="connsiteY4" fmla="*/ 2308 h 10000"/>
              <a:gd name="connsiteX5" fmla="*/ 5227 w 10000"/>
              <a:gd name="connsiteY5" fmla="*/ 0 h 10000"/>
              <a:gd name="connsiteX6" fmla="*/ 3864 w 10000"/>
              <a:gd name="connsiteY6" fmla="*/ 0 h 10000"/>
              <a:gd name="connsiteX7" fmla="*/ 2273 w 10000"/>
              <a:gd name="connsiteY7" fmla="*/ 2692 h 10000"/>
              <a:gd name="connsiteX8" fmla="*/ 1136 w 10000"/>
              <a:gd name="connsiteY8" fmla="*/ 4615 h 10000"/>
              <a:gd name="connsiteX9" fmla="*/ 0 w 10000"/>
              <a:gd name="connsiteY9" fmla="*/ 7308 h 10000"/>
              <a:gd name="connsiteX10" fmla="*/ 0 w 10000"/>
              <a:gd name="connsiteY10" fmla="*/ 7308 h 10000"/>
              <a:gd name="connsiteX11" fmla="*/ 1364 w 10000"/>
              <a:gd name="connsiteY11" fmla="*/ 10000 h 10000"/>
              <a:gd name="connsiteX12" fmla="*/ 8636 w 10000"/>
              <a:gd name="connsiteY12" fmla="*/ 10000 h 10000"/>
              <a:gd name="connsiteX13" fmla="*/ 10000 w 10000"/>
              <a:gd name="connsiteY13" fmla="*/ 7308 h 10000"/>
              <a:gd name="connsiteX0" fmla="*/ 10000 w 10000"/>
              <a:gd name="connsiteY0" fmla="*/ 7308 h 10000"/>
              <a:gd name="connsiteX1" fmla="*/ 10000 w 10000"/>
              <a:gd name="connsiteY1" fmla="*/ 7308 h 10000"/>
              <a:gd name="connsiteX2" fmla="*/ 8636 w 10000"/>
              <a:gd name="connsiteY2" fmla="*/ 4615 h 10000"/>
              <a:gd name="connsiteX3" fmla="*/ 8636 w 10000"/>
              <a:gd name="connsiteY3" fmla="*/ 4615 h 10000"/>
              <a:gd name="connsiteX4" fmla="*/ 6818 w 10000"/>
              <a:gd name="connsiteY4" fmla="*/ 2308 h 10000"/>
              <a:gd name="connsiteX5" fmla="*/ 5227 w 10000"/>
              <a:gd name="connsiteY5" fmla="*/ 0 h 10000"/>
              <a:gd name="connsiteX6" fmla="*/ 3864 w 10000"/>
              <a:gd name="connsiteY6" fmla="*/ 0 h 10000"/>
              <a:gd name="connsiteX7" fmla="*/ 2273 w 10000"/>
              <a:gd name="connsiteY7" fmla="*/ 2692 h 10000"/>
              <a:gd name="connsiteX8" fmla="*/ 1136 w 10000"/>
              <a:gd name="connsiteY8" fmla="*/ 4615 h 10000"/>
              <a:gd name="connsiteX9" fmla="*/ 0 w 10000"/>
              <a:gd name="connsiteY9" fmla="*/ 7308 h 10000"/>
              <a:gd name="connsiteX10" fmla="*/ 0 w 10000"/>
              <a:gd name="connsiteY10" fmla="*/ 7308 h 10000"/>
              <a:gd name="connsiteX11" fmla="*/ 1364 w 10000"/>
              <a:gd name="connsiteY11" fmla="*/ 10000 h 10000"/>
              <a:gd name="connsiteX12" fmla="*/ 7589 w 10000"/>
              <a:gd name="connsiteY12" fmla="*/ 9973 h 10000"/>
              <a:gd name="connsiteX13" fmla="*/ 10000 w 10000"/>
              <a:gd name="connsiteY13" fmla="*/ 7308 h 10000"/>
              <a:gd name="connsiteX0" fmla="*/ 7589 w 10000"/>
              <a:gd name="connsiteY0" fmla="*/ 9973 h 10000"/>
              <a:gd name="connsiteX1" fmla="*/ 10000 w 10000"/>
              <a:gd name="connsiteY1" fmla="*/ 7308 h 10000"/>
              <a:gd name="connsiteX2" fmla="*/ 8636 w 10000"/>
              <a:gd name="connsiteY2" fmla="*/ 4615 h 10000"/>
              <a:gd name="connsiteX3" fmla="*/ 8636 w 10000"/>
              <a:gd name="connsiteY3" fmla="*/ 4615 h 10000"/>
              <a:gd name="connsiteX4" fmla="*/ 6818 w 10000"/>
              <a:gd name="connsiteY4" fmla="*/ 2308 h 10000"/>
              <a:gd name="connsiteX5" fmla="*/ 5227 w 10000"/>
              <a:gd name="connsiteY5" fmla="*/ 0 h 10000"/>
              <a:gd name="connsiteX6" fmla="*/ 3864 w 10000"/>
              <a:gd name="connsiteY6" fmla="*/ 0 h 10000"/>
              <a:gd name="connsiteX7" fmla="*/ 2273 w 10000"/>
              <a:gd name="connsiteY7" fmla="*/ 2692 h 10000"/>
              <a:gd name="connsiteX8" fmla="*/ 1136 w 10000"/>
              <a:gd name="connsiteY8" fmla="*/ 4615 h 10000"/>
              <a:gd name="connsiteX9" fmla="*/ 0 w 10000"/>
              <a:gd name="connsiteY9" fmla="*/ 7308 h 10000"/>
              <a:gd name="connsiteX10" fmla="*/ 0 w 10000"/>
              <a:gd name="connsiteY10" fmla="*/ 7308 h 10000"/>
              <a:gd name="connsiteX11" fmla="*/ 1364 w 10000"/>
              <a:gd name="connsiteY11" fmla="*/ 10000 h 10000"/>
              <a:gd name="connsiteX12" fmla="*/ 7589 w 10000"/>
              <a:gd name="connsiteY12" fmla="*/ 9973 h 10000"/>
              <a:gd name="connsiteX0" fmla="*/ 7589 w 10000"/>
              <a:gd name="connsiteY0" fmla="*/ 9973 h 10000"/>
              <a:gd name="connsiteX1" fmla="*/ 8679 w 10000"/>
              <a:gd name="connsiteY1" fmla="*/ 7254 h 10000"/>
              <a:gd name="connsiteX2" fmla="*/ 8636 w 10000"/>
              <a:gd name="connsiteY2" fmla="*/ 4615 h 10000"/>
              <a:gd name="connsiteX3" fmla="*/ 8636 w 10000"/>
              <a:gd name="connsiteY3" fmla="*/ 4615 h 10000"/>
              <a:gd name="connsiteX4" fmla="*/ 6818 w 10000"/>
              <a:gd name="connsiteY4" fmla="*/ 2308 h 10000"/>
              <a:gd name="connsiteX5" fmla="*/ 5227 w 10000"/>
              <a:gd name="connsiteY5" fmla="*/ 0 h 10000"/>
              <a:gd name="connsiteX6" fmla="*/ 3864 w 10000"/>
              <a:gd name="connsiteY6" fmla="*/ 0 h 10000"/>
              <a:gd name="connsiteX7" fmla="*/ 2273 w 10000"/>
              <a:gd name="connsiteY7" fmla="*/ 2692 h 10000"/>
              <a:gd name="connsiteX8" fmla="*/ 1136 w 10000"/>
              <a:gd name="connsiteY8" fmla="*/ 4615 h 10000"/>
              <a:gd name="connsiteX9" fmla="*/ 0 w 10000"/>
              <a:gd name="connsiteY9" fmla="*/ 7308 h 10000"/>
              <a:gd name="connsiteX10" fmla="*/ 0 w 10000"/>
              <a:gd name="connsiteY10" fmla="*/ 7308 h 10000"/>
              <a:gd name="connsiteX11" fmla="*/ 1364 w 10000"/>
              <a:gd name="connsiteY11" fmla="*/ 10000 h 10000"/>
              <a:gd name="connsiteX12" fmla="*/ 7589 w 10000"/>
              <a:gd name="connsiteY12" fmla="*/ 9973 h 10000"/>
              <a:gd name="connsiteX0" fmla="*/ 7589 w 10000"/>
              <a:gd name="connsiteY0" fmla="*/ 9973 h 10000"/>
              <a:gd name="connsiteX1" fmla="*/ 8679 w 10000"/>
              <a:gd name="connsiteY1" fmla="*/ 7254 h 10000"/>
              <a:gd name="connsiteX2" fmla="*/ 8636 w 10000"/>
              <a:gd name="connsiteY2" fmla="*/ 4615 h 10000"/>
              <a:gd name="connsiteX3" fmla="*/ 6818 w 10000"/>
              <a:gd name="connsiteY3" fmla="*/ 2308 h 10000"/>
              <a:gd name="connsiteX4" fmla="*/ 5227 w 10000"/>
              <a:gd name="connsiteY4" fmla="*/ 0 h 10000"/>
              <a:gd name="connsiteX5" fmla="*/ 3864 w 10000"/>
              <a:gd name="connsiteY5" fmla="*/ 0 h 10000"/>
              <a:gd name="connsiteX6" fmla="*/ 2273 w 10000"/>
              <a:gd name="connsiteY6" fmla="*/ 2692 h 10000"/>
              <a:gd name="connsiteX7" fmla="*/ 1136 w 10000"/>
              <a:gd name="connsiteY7" fmla="*/ 4615 h 10000"/>
              <a:gd name="connsiteX8" fmla="*/ 0 w 10000"/>
              <a:gd name="connsiteY8" fmla="*/ 7308 h 10000"/>
              <a:gd name="connsiteX9" fmla="*/ 0 w 10000"/>
              <a:gd name="connsiteY9" fmla="*/ 7308 h 10000"/>
              <a:gd name="connsiteX10" fmla="*/ 1364 w 10000"/>
              <a:gd name="connsiteY10" fmla="*/ 10000 h 10000"/>
              <a:gd name="connsiteX11" fmla="*/ 7589 w 10000"/>
              <a:gd name="connsiteY11" fmla="*/ 9973 h 10000"/>
              <a:gd name="connsiteX0" fmla="*/ 7589 w 9162"/>
              <a:gd name="connsiteY0" fmla="*/ 9973 h 10000"/>
              <a:gd name="connsiteX1" fmla="*/ 8679 w 9162"/>
              <a:gd name="connsiteY1" fmla="*/ 7254 h 10000"/>
              <a:gd name="connsiteX2" fmla="*/ 7798 w 9162"/>
              <a:gd name="connsiteY2" fmla="*/ 4479 h 10000"/>
              <a:gd name="connsiteX3" fmla="*/ 6818 w 9162"/>
              <a:gd name="connsiteY3" fmla="*/ 2308 h 10000"/>
              <a:gd name="connsiteX4" fmla="*/ 5227 w 9162"/>
              <a:gd name="connsiteY4" fmla="*/ 0 h 10000"/>
              <a:gd name="connsiteX5" fmla="*/ 3864 w 9162"/>
              <a:gd name="connsiteY5" fmla="*/ 0 h 10000"/>
              <a:gd name="connsiteX6" fmla="*/ 2273 w 9162"/>
              <a:gd name="connsiteY6" fmla="*/ 2692 h 10000"/>
              <a:gd name="connsiteX7" fmla="*/ 1136 w 9162"/>
              <a:gd name="connsiteY7" fmla="*/ 4615 h 10000"/>
              <a:gd name="connsiteX8" fmla="*/ 0 w 9162"/>
              <a:gd name="connsiteY8" fmla="*/ 7308 h 10000"/>
              <a:gd name="connsiteX9" fmla="*/ 0 w 9162"/>
              <a:gd name="connsiteY9" fmla="*/ 7308 h 10000"/>
              <a:gd name="connsiteX10" fmla="*/ 1364 w 9162"/>
              <a:gd name="connsiteY10" fmla="*/ 10000 h 10000"/>
              <a:gd name="connsiteX11" fmla="*/ 7589 w 9162"/>
              <a:gd name="connsiteY11" fmla="*/ 9973 h 10000"/>
              <a:gd name="connsiteX0" fmla="*/ 8283 w 9854"/>
              <a:gd name="connsiteY0" fmla="*/ 9973 h 10000"/>
              <a:gd name="connsiteX1" fmla="*/ 9473 w 9854"/>
              <a:gd name="connsiteY1" fmla="*/ 7254 h 10000"/>
              <a:gd name="connsiteX2" fmla="*/ 8230 w 9854"/>
              <a:gd name="connsiteY2" fmla="*/ 4533 h 10000"/>
              <a:gd name="connsiteX3" fmla="*/ 7442 w 9854"/>
              <a:gd name="connsiteY3" fmla="*/ 2308 h 10000"/>
              <a:gd name="connsiteX4" fmla="*/ 5705 w 9854"/>
              <a:gd name="connsiteY4" fmla="*/ 0 h 10000"/>
              <a:gd name="connsiteX5" fmla="*/ 4217 w 9854"/>
              <a:gd name="connsiteY5" fmla="*/ 0 h 10000"/>
              <a:gd name="connsiteX6" fmla="*/ 2481 w 9854"/>
              <a:gd name="connsiteY6" fmla="*/ 2692 h 10000"/>
              <a:gd name="connsiteX7" fmla="*/ 1240 w 9854"/>
              <a:gd name="connsiteY7" fmla="*/ 4615 h 10000"/>
              <a:gd name="connsiteX8" fmla="*/ 0 w 9854"/>
              <a:gd name="connsiteY8" fmla="*/ 7308 h 10000"/>
              <a:gd name="connsiteX9" fmla="*/ 0 w 9854"/>
              <a:gd name="connsiteY9" fmla="*/ 7308 h 10000"/>
              <a:gd name="connsiteX10" fmla="*/ 1489 w 9854"/>
              <a:gd name="connsiteY10" fmla="*/ 10000 h 10000"/>
              <a:gd name="connsiteX11" fmla="*/ 8283 w 9854"/>
              <a:gd name="connsiteY11" fmla="*/ 9973 h 10000"/>
              <a:gd name="connsiteX0" fmla="*/ 8406 w 10000"/>
              <a:gd name="connsiteY0" fmla="*/ 9973 h 10000"/>
              <a:gd name="connsiteX1" fmla="*/ 9613 w 10000"/>
              <a:gd name="connsiteY1" fmla="*/ 7254 h 10000"/>
              <a:gd name="connsiteX2" fmla="*/ 8352 w 10000"/>
              <a:gd name="connsiteY2" fmla="*/ 4533 h 10000"/>
              <a:gd name="connsiteX3" fmla="*/ 7552 w 10000"/>
              <a:gd name="connsiteY3" fmla="*/ 2308 h 10000"/>
              <a:gd name="connsiteX4" fmla="*/ 5790 w 10000"/>
              <a:gd name="connsiteY4" fmla="*/ 0 h 10000"/>
              <a:gd name="connsiteX5" fmla="*/ 4279 w 10000"/>
              <a:gd name="connsiteY5" fmla="*/ 0 h 10000"/>
              <a:gd name="connsiteX6" fmla="*/ 2518 w 10000"/>
              <a:gd name="connsiteY6" fmla="*/ 2692 h 10000"/>
              <a:gd name="connsiteX7" fmla="*/ 1258 w 10000"/>
              <a:gd name="connsiteY7" fmla="*/ 4615 h 10000"/>
              <a:gd name="connsiteX8" fmla="*/ 0 w 10000"/>
              <a:gd name="connsiteY8" fmla="*/ 7308 h 10000"/>
              <a:gd name="connsiteX9" fmla="*/ 0 w 10000"/>
              <a:gd name="connsiteY9" fmla="*/ 7308 h 10000"/>
              <a:gd name="connsiteX10" fmla="*/ 1511 w 10000"/>
              <a:gd name="connsiteY10" fmla="*/ 10000 h 10000"/>
              <a:gd name="connsiteX11" fmla="*/ 8406 w 10000"/>
              <a:gd name="connsiteY11" fmla="*/ 9973 h 10000"/>
              <a:gd name="connsiteX0" fmla="*/ 8103 w 9863"/>
              <a:gd name="connsiteY0" fmla="*/ 10000 h 10000"/>
              <a:gd name="connsiteX1" fmla="*/ 9613 w 9863"/>
              <a:gd name="connsiteY1" fmla="*/ 7254 h 10000"/>
              <a:gd name="connsiteX2" fmla="*/ 8352 w 9863"/>
              <a:gd name="connsiteY2" fmla="*/ 4533 h 10000"/>
              <a:gd name="connsiteX3" fmla="*/ 7552 w 9863"/>
              <a:gd name="connsiteY3" fmla="*/ 2308 h 10000"/>
              <a:gd name="connsiteX4" fmla="*/ 5790 w 9863"/>
              <a:gd name="connsiteY4" fmla="*/ 0 h 10000"/>
              <a:gd name="connsiteX5" fmla="*/ 4279 w 9863"/>
              <a:gd name="connsiteY5" fmla="*/ 0 h 10000"/>
              <a:gd name="connsiteX6" fmla="*/ 2518 w 9863"/>
              <a:gd name="connsiteY6" fmla="*/ 2692 h 10000"/>
              <a:gd name="connsiteX7" fmla="*/ 1258 w 9863"/>
              <a:gd name="connsiteY7" fmla="*/ 4615 h 10000"/>
              <a:gd name="connsiteX8" fmla="*/ 0 w 9863"/>
              <a:gd name="connsiteY8" fmla="*/ 7308 h 10000"/>
              <a:gd name="connsiteX9" fmla="*/ 0 w 9863"/>
              <a:gd name="connsiteY9" fmla="*/ 7308 h 10000"/>
              <a:gd name="connsiteX10" fmla="*/ 1511 w 9863"/>
              <a:gd name="connsiteY10" fmla="*/ 10000 h 10000"/>
              <a:gd name="connsiteX11" fmla="*/ 8103 w 9863"/>
              <a:gd name="connsiteY11" fmla="*/ 10000 h 10000"/>
              <a:gd name="connsiteX0" fmla="*/ 8216 w 10000"/>
              <a:gd name="connsiteY0" fmla="*/ 10000 h 10000"/>
              <a:gd name="connsiteX1" fmla="*/ 9747 w 10000"/>
              <a:gd name="connsiteY1" fmla="*/ 7254 h 10000"/>
              <a:gd name="connsiteX2" fmla="*/ 8468 w 10000"/>
              <a:gd name="connsiteY2" fmla="*/ 4533 h 10000"/>
              <a:gd name="connsiteX3" fmla="*/ 7657 w 10000"/>
              <a:gd name="connsiteY3" fmla="*/ 2308 h 10000"/>
              <a:gd name="connsiteX4" fmla="*/ 5870 w 10000"/>
              <a:gd name="connsiteY4" fmla="*/ 0 h 10000"/>
              <a:gd name="connsiteX5" fmla="*/ 4338 w 10000"/>
              <a:gd name="connsiteY5" fmla="*/ 0 h 10000"/>
              <a:gd name="connsiteX6" fmla="*/ 2553 w 10000"/>
              <a:gd name="connsiteY6" fmla="*/ 2692 h 10000"/>
              <a:gd name="connsiteX7" fmla="*/ 1275 w 10000"/>
              <a:gd name="connsiteY7" fmla="*/ 4615 h 10000"/>
              <a:gd name="connsiteX8" fmla="*/ 0 w 10000"/>
              <a:gd name="connsiteY8" fmla="*/ 7308 h 10000"/>
              <a:gd name="connsiteX9" fmla="*/ 0 w 10000"/>
              <a:gd name="connsiteY9" fmla="*/ 7308 h 10000"/>
              <a:gd name="connsiteX10" fmla="*/ 1532 w 10000"/>
              <a:gd name="connsiteY10" fmla="*/ 10000 h 10000"/>
              <a:gd name="connsiteX11" fmla="*/ 8216 w 10000"/>
              <a:gd name="connsiteY11" fmla="*/ 10000 h 10000"/>
              <a:gd name="connsiteX0" fmla="*/ 8216 w 9747"/>
              <a:gd name="connsiteY0" fmla="*/ 10000 h 10000"/>
              <a:gd name="connsiteX1" fmla="*/ 9747 w 9747"/>
              <a:gd name="connsiteY1" fmla="*/ 7254 h 10000"/>
              <a:gd name="connsiteX2" fmla="*/ 8468 w 9747"/>
              <a:gd name="connsiteY2" fmla="*/ 4533 h 10000"/>
              <a:gd name="connsiteX3" fmla="*/ 7657 w 9747"/>
              <a:gd name="connsiteY3" fmla="*/ 2308 h 10000"/>
              <a:gd name="connsiteX4" fmla="*/ 5870 w 9747"/>
              <a:gd name="connsiteY4" fmla="*/ 0 h 10000"/>
              <a:gd name="connsiteX5" fmla="*/ 4338 w 9747"/>
              <a:gd name="connsiteY5" fmla="*/ 0 h 10000"/>
              <a:gd name="connsiteX6" fmla="*/ 2553 w 9747"/>
              <a:gd name="connsiteY6" fmla="*/ 2692 h 10000"/>
              <a:gd name="connsiteX7" fmla="*/ 1275 w 9747"/>
              <a:gd name="connsiteY7" fmla="*/ 4615 h 10000"/>
              <a:gd name="connsiteX8" fmla="*/ 0 w 9747"/>
              <a:gd name="connsiteY8" fmla="*/ 7308 h 10000"/>
              <a:gd name="connsiteX9" fmla="*/ 0 w 9747"/>
              <a:gd name="connsiteY9" fmla="*/ 7308 h 10000"/>
              <a:gd name="connsiteX10" fmla="*/ 1532 w 9747"/>
              <a:gd name="connsiteY10" fmla="*/ 10000 h 10000"/>
              <a:gd name="connsiteX11" fmla="*/ 8216 w 9747"/>
              <a:gd name="connsiteY11" fmla="*/ 10000 h 10000"/>
              <a:gd name="connsiteX0" fmla="*/ 8429 w 10000"/>
              <a:gd name="connsiteY0" fmla="*/ 10000 h 10000"/>
              <a:gd name="connsiteX1" fmla="*/ 10000 w 10000"/>
              <a:gd name="connsiteY1" fmla="*/ 7254 h 10000"/>
              <a:gd name="connsiteX2" fmla="*/ 8688 w 10000"/>
              <a:gd name="connsiteY2" fmla="*/ 4533 h 10000"/>
              <a:gd name="connsiteX3" fmla="*/ 7856 w 10000"/>
              <a:gd name="connsiteY3" fmla="*/ 2308 h 10000"/>
              <a:gd name="connsiteX4" fmla="*/ 6022 w 10000"/>
              <a:gd name="connsiteY4" fmla="*/ 0 h 10000"/>
              <a:gd name="connsiteX5" fmla="*/ 4451 w 10000"/>
              <a:gd name="connsiteY5" fmla="*/ 0 h 10000"/>
              <a:gd name="connsiteX6" fmla="*/ 2619 w 10000"/>
              <a:gd name="connsiteY6" fmla="*/ 2692 h 10000"/>
              <a:gd name="connsiteX7" fmla="*/ 1308 w 10000"/>
              <a:gd name="connsiteY7" fmla="*/ 4615 h 10000"/>
              <a:gd name="connsiteX8" fmla="*/ 0 w 10000"/>
              <a:gd name="connsiteY8" fmla="*/ 7308 h 10000"/>
              <a:gd name="connsiteX9" fmla="*/ 0 w 10000"/>
              <a:gd name="connsiteY9" fmla="*/ 7308 h 10000"/>
              <a:gd name="connsiteX10" fmla="*/ 1572 w 10000"/>
              <a:gd name="connsiteY10" fmla="*/ 10000 h 10000"/>
              <a:gd name="connsiteX11" fmla="*/ 8429 w 10000"/>
              <a:gd name="connsiteY11" fmla="*/ 10000 h 10000"/>
              <a:gd name="connsiteX0" fmla="*/ 8429 w 10000"/>
              <a:gd name="connsiteY0" fmla="*/ 10000 h 10000"/>
              <a:gd name="connsiteX1" fmla="*/ 10000 w 10000"/>
              <a:gd name="connsiteY1" fmla="*/ 7254 h 10000"/>
              <a:gd name="connsiteX2" fmla="*/ 8688 w 10000"/>
              <a:gd name="connsiteY2" fmla="*/ 4533 h 10000"/>
              <a:gd name="connsiteX3" fmla="*/ 7856 w 10000"/>
              <a:gd name="connsiteY3" fmla="*/ 2308 h 10000"/>
              <a:gd name="connsiteX4" fmla="*/ 6022 w 10000"/>
              <a:gd name="connsiteY4" fmla="*/ 0 h 10000"/>
              <a:gd name="connsiteX5" fmla="*/ 4451 w 10000"/>
              <a:gd name="connsiteY5" fmla="*/ 0 h 10000"/>
              <a:gd name="connsiteX6" fmla="*/ 2619 w 10000"/>
              <a:gd name="connsiteY6" fmla="*/ 2692 h 10000"/>
              <a:gd name="connsiteX7" fmla="*/ 1308 w 10000"/>
              <a:gd name="connsiteY7" fmla="*/ 4615 h 10000"/>
              <a:gd name="connsiteX8" fmla="*/ 0 w 10000"/>
              <a:gd name="connsiteY8" fmla="*/ 7308 h 10000"/>
              <a:gd name="connsiteX9" fmla="*/ 0 w 10000"/>
              <a:gd name="connsiteY9" fmla="*/ 7308 h 10000"/>
              <a:gd name="connsiteX10" fmla="*/ 1572 w 10000"/>
              <a:gd name="connsiteY10" fmla="*/ 10000 h 10000"/>
              <a:gd name="connsiteX11" fmla="*/ 8429 w 10000"/>
              <a:gd name="connsiteY11" fmla="*/ 10000 h 10000"/>
              <a:gd name="connsiteX0" fmla="*/ 8429 w 10000"/>
              <a:gd name="connsiteY0" fmla="*/ 10000 h 10000"/>
              <a:gd name="connsiteX1" fmla="*/ 10000 w 10000"/>
              <a:gd name="connsiteY1" fmla="*/ 7254 h 10000"/>
              <a:gd name="connsiteX2" fmla="*/ 8688 w 10000"/>
              <a:gd name="connsiteY2" fmla="*/ 4533 h 10000"/>
              <a:gd name="connsiteX3" fmla="*/ 7856 w 10000"/>
              <a:gd name="connsiteY3" fmla="*/ 2308 h 10000"/>
              <a:gd name="connsiteX4" fmla="*/ 6022 w 10000"/>
              <a:gd name="connsiteY4" fmla="*/ 0 h 10000"/>
              <a:gd name="connsiteX5" fmla="*/ 4451 w 10000"/>
              <a:gd name="connsiteY5" fmla="*/ 0 h 10000"/>
              <a:gd name="connsiteX6" fmla="*/ 2619 w 10000"/>
              <a:gd name="connsiteY6" fmla="*/ 2692 h 10000"/>
              <a:gd name="connsiteX7" fmla="*/ 1308 w 10000"/>
              <a:gd name="connsiteY7" fmla="*/ 4615 h 10000"/>
              <a:gd name="connsiteX8" fmla="*/ 0 w 10000"/>
              <a:gd name="connsiteY8" fmla="*/ 7308 h 10000"/>
              <a:gd name="connsiteX9" fmla="*/ 0 w 10000"/>
              <a:gd name="connsiteY9" fmla="*/ 7308 h 10000"/>
              <a:gd name="connsiteX10" fmla="*/ 1572 w 10000"/>
              <a:gd name="connsiteY10" fmla="*/ 10000 h 10000"/>
              <a:gd name="connsiteX11" fmla="*/ 8429 w 10000"/>
              <a:gd name="connsiteY11" fmla="*/ 10000 h 10000"/>
              <a:gd name="connsiteX0" fmla="*/ 8429 w 10000"/>
              <a:gd name="connsiteY0" fmla="*/ 10000 h 10000"/>
              <a:gd name="connsiteX1" fmla="*/ 10000 w 10000"/>
              <a:gd name="connsiteY1" fmla="*/ 7254 h 10000"/>
              <a:gd name="connsiteX2" fmla="*/ 8688 w 10000"/>
              <a:gd name="connsiteY2" fmla="*/ 4533 h 10000"/>
              <a:gd name="connsiteX3" fmla="*/ 7540 w 10000"/>
              <a:gd name="connsiteY3" fmla="*/ 2362 h 10000"/>
              <a:gd name="connsiteX4" fmla="*/ 6022 w 10000"/>
              <a:gd name="connsiteY4" fmla="*/ 0 h 10000"/>
              <a:gd name="connsiteX5" fmla="*/ 4451 w 10000"/>
              <a:gd name="connsiteY5" fmla="*/ 0 h 10000"/>
              <a:gd name="connsiteX6" fmla="*/ 2619 w 10000"/>
              <a:gd name="connsiteY6" fmla="*/ 2692 h 10000"/>
              <a:gd name="connsiteX7" fmla="*/ 1308 w 10000"/>
              <a:gd name="connsiteY7" fmla="*/ 4615 h 10000"/>
              <a:gd name="connsiteX8" fmla="*/ 0 w 10000"/>
              <a:gd name="connsiteY8" fmla="*/ 7308 h 10000"/>
              <a:gd name="connsiteX9" fmla="*/ 0 w 10000"/>
              <a:gd name="connsiteY9" fmla="*/ 7308 h 10000"/>
              <a:gd name="connsiteX10" fmla="*/ 1572 w 10000"/>
              <a:gd name="connsiteY10" fmla="*/ 10000 h 10000"/>
              <a:gd name="connsiteX11" fmla="*/ 8429 w 10000"/>
              <a:gd name="connsiteY11" fmla="*/ 10000 h 10000"/>
              <a:gd name="connsiteX0" fmla="*/ 8429 w 10000"/>
              <a:gd name="connsiteY0" fmla="*/ 10000 h 10000"/>
              <a:gd name="connsiteX1" fmla="*/ 10000 w 10000"/>
              <a:gd name="connsiteY1" fmla="*/ 7254 h 10000"/>
              <a:gd name="connsiteX2" fmla="*/ 8688 w 10000"/>
              <a:gd name="connsiteY2" fmla="*/ 4533 h 10000"/>
              <a:gd name="connsiteX3" fmla="*/ 7540 w 10000"/>
              <a:gd name="connsiteY3" fmla="*/ 2362 h 10000"/>
              <a:gd name="connsiteX4" fmla="*/ 6003 w 10000"/>
              <a:gd name="connsiteY4" fmla="*/ 82 h 10000"/>
              <a:gd name="connsiteX5" fmla="*/ 4451 w 10000"/>
              <a:gd name="connsiteY5" fmla="*/ 0 h 10000"/>
              <a:gd name="connsiteX6" fmla="*/ 2619 w 10000"/>
              <a:gd name="connsiteY6" fmla="*/ 2692 h 10000"/>
              <a:gd name="connsiteX7" fmla="*/ 1308 w 10000"/>
              <a:gd name="connsiteY7" fmla="*/ 4615 h 10000"/>
              <a:gd name="connsiteX8" fmla="*/ 0 w 10000"/>
              <a:gd name="connsiteY8" fmla="*/ 7308 h 10000"/>
              <a:gd name="connsiteX9" fmla="*/ 0 w 10000"/>
              <a:gd name="connsiteY9" fmla="*/ 7308 h 10000"/>
              <a:gd name="connsiteX10" fmla="*/ 1572 w 10000"/>
              <a:gd name="connsiteY10" fmla="*/ 10000 h 10000"/>
              <a:gd name="connsiteX11" fmla="*/ 8429 w 10000"/>
              <a:gd name="connsiteY11" fmla="*/ 10000 h 10000"/>
              <a:gd name="connsiteX0" fmla="*/ 8429 w 10000"/>
              <a:gd name="connsiteY0" fmla="*/ 10000 h 10000"/>
              <a:gd name="connsiteX1" fmla="*/ 10000 w 10000"/>
              <a:gd name="connsiteY1" fmla="*/ 7254 h 10000"/>
              <a:gd name="connsiteX2" fmla="*/ 8688 w 10000"/>
              <a:gd name="connsiteY2" fmla="*/ 4533 h 10000"/>
              <a:gd name="connsiteX3" fmla="*/ 7540 w 10000"/>
              <a:gd name="connsiteY3" fmla="*/ 2362 h 10000"/>
              <a:gd name="connsiteX4" fmla="*/ 6003 w 10000"/>
              <a:gd name="connsiteY4" fmla="*/ 82 h 10000"/>
              <a:gd name="connsiteX5" fmla="*/ 4451 w 10000"/>
              <a:gd name="connsiteY5" fmla="*/ 0 h 10000"/>
              <a:gd name="connsiteX6" fmla="*/ 2619 w 10000"/>
              <a:gd name="connsiteY6" fmla="*/ 2692 h 10000"/>
              <a:gd name="connsiteX7" fmla="*/ 1308 w 10000"/>
              <a:gd name="connsiteY7" fmla="*/ 4615 h 10000"/>
              <a:gd name="connsiteX8" fmla="*/ 0 w 10000"/>
              <a:gd name="connsiteY8" fmla="*/ 7308 h 10000"/>
              <a:gd name="connsiteX9" fmla="*/ 0 w 10000"/>
              <a:gd name="connsiteY9" fmla="*/ 7308 h 10000"/>
              <a:gd name="connsiteX10" fmla="*/ 1572 w 10000"/>
              <a:gd name="connsiteY10" fmla="*/ 10000 h 10000"/>
              <a:gd name="connsiteX11" fmla="*/ 8429 w 10000"/>
              <a:gd name="connsiteY11" fmla="*/ 10000 h 10000"/>
              <a:gd name="connsiteX0" fmla="*/ 8429 w 10000"/>
              <a:gd name="connsiteY0" fmla="*/ 10000 h 10000"/>
              <a:gd name="connsiteX1" fmla="*/ 10000 w 10000"/>
              <a:gd name="connsiteY1" fmla="*/ 7254 h 10000"/>
              <a:gd name="connsiteX2" fmla="*/ 8688 w 10000"/>
              <a:gd name="connsiteY2" fmla="*/ 4533 h 10000"/>
              <a:gd name="connsiteX3" fmla="*/ 7540 w 10000"/>
              <a:gd name="connsiteY3" fmla="*/ 2362 h 10000"/>
              <a:gd name="connsiteX4" fmla="*/ 6003 w 10000"/>
              <a:gd name="connsiteY4" fmla="*/ 82 h 10000"/>
              <a:gd name="connsiteX5" fmla="*/ 4451 w 10000"/>
              <a:gd name="connsiteY5" fmla="*/ 0 h 10000"/>
              <a:gd name="connsiteX6" fmla="*/ 2619 w 10000"/>
              <a:gd name="connsiteY6" fmla="*/ 2692 h 10000"/>
              <a:gd name="connsiteX7" fmla="*/ 1308 w 10000"/>
              <a:gd name="connsiteY7" fmla="*/ 4615 h 10000"/>
              <a:gd name="connsiteX8" fmla="*/ 0 w 10000"/>
              <a:gd name="connsiteY8" fmla="*/ 7308 h 10000"/>
              <a:gd name="connsiteX9" fmla="*/ 0 w 10000"/>
              <a:gd name="connsiteY9" fmla="*/ 7308 h 10000"/>
              <a:gd name="connsiteX10" fmla="*/ 1572 w 10000"/>
              <a:gd name="connsiteY10" fmla="*/ 10000 h 10000"/>
              <a:gd name="connsiteX11" fmla="*/ 8429 w 10000"/>
              <a:gd name="connsiteY11" fmla="*/ 10000 h 10000"/>
              <a:gd name="connsiteX0" fmla="*/ 8429 w 10000"/>
              <a:gd name="connsiteY0" fmla="*/ 10000 h 10000"/>
              <a:gd name="connsiteX1" fmla="*/ 10000 w 10000"/>
              <a:gd name="connsiteY1" fmla="*/ 7254 h 10000"/>
              <a:gd name="connsiteX2" fmla="*/ 8688 w 10000"/>
              <a:gd name="connsiteY2" fmla="*/ 4533 h 10000"/>
              <a:gd name="connsiteX3" fmla="*/ 7540 w 10000"/>
              <a:gd name="connsiteY3" fmla="*/ 2362 h 10000"/>
              <a:gd name="connsiteX4" fmla="*/ 6003 w 10000"/>
              <a:gd name="connsiteY4" fmla="*/ 82 h 10000"/>
              <a:gd name="connsiteX5" fmla="*/ 4451 w 10000"/>
              <a:gd name="connsiteY5" fmla="*/ 0 h 10000"/>
              <a:gd name="connsiteX6" fmla="*/ 2619 w 10000"/>
              <a:gd name="connsiteY6" fmla="*/ 2692 h 10000"/>
              <a:gd name="connsiteX7" fmla="*/ 1308 w 10000"/>
              <a:gd name="connsiteY7" fmla="*/ 4615 h 10000"/>
              <a:gd name="connsiteX8" fmla="*/ 0 w 10000"/>
              <a:gd name="connsiteY8" fmla="*/ 7308 h 10000"/>
              <a:gd name="connsiteX9" fmla="*/ 0 w 10000"/>
              <a:gd name="connsiteY9" fmla="*/ 7308 h 10000"/>
              <a:gd name="connsiteX10" fmla="*/ 1572 w 10000"/>
              <a:gd name="connsiteY10" fmla="*/ 10000 h 10000"/>
              <a:gd name="connsiteX11" fmla="*/ 8429 w 10000"/>
              <a:gd name="connsiteY11"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00" h="10000">
                <a:moveTo>
                  <a:pt x="8429" y="10000"/>
                </a:moveTo>
                <a:cubicBezTo>
                  <a:pt x="9623" y="9932"/>
                  <a:pt x="9985" y="8392"/>
                  <a:pt x="10000" y="7254"/>
                </a:cubicBezTo>
                <a:cubicBezTo>
                  <a:pt x="10000" y="7254"/>
                  <a:pt x="9888" y="4533"/>
                  <a:pt x="8688" y="4533"/>
                </a:cubicBezTo>
                <a:cubicBezTo>
                  <a:pt x="8652" y="3301"/>
                  <a:pt x="8096" y="2397"/>
                  <a:pt x="7540" y="2362"/>
                </a:cubicBezTo>
                <a:cubicBezTo>
                  <a:pt x="7278" y="1592"/>
                  <a:pt x="7184" y="55"/>
                  <a:pt x="6003" y="82"/>
                </a:cubicBezTo>
                <a:lnTo>
                  <a:pt x="4451" y="0"/>
                </a:lnTo>
                <a:cubicBezTo>
                  <a:pt x="4451" y="0"/>
                  <a:pt x="2880" y="0"/>
                  <a:pt x="2619" y="2692"/>
                </a:cubicBezTo>
                <a:cubicBezTo>
                  <a:pt x="2356" y="2692"/>
                  <a:pt x="1308" y="2692"/>
                  <a:pt x="1308" y="4615"/>
                </a:cubicBezTo>
                <a:cubicBezTo>
                  <a:pt x="785" y="4615"/>
                  <a:pt x="0" y="5000"/>
                  <a:pt x="0" y="7308"/>
                </a:cubicBezTo>
                <a:lnTo>
                  <a:pt x="0" y="7308"/>
                </a:lnTo>
                <a:cubicBezTo>
                  <a:pt x="0" y="7308"/>
                  <a:pt x="0" y="10000"/>
                  <a:pt x="1572" y="10000"/>
                </a:cubicBezTo>
                <a:lnTo>
                  <a:pt x="8429" y="10000"/>
                </a:lnTo>
                <a:close/>
              </a:path>
            </a:pathLst>
          </a:custGeom>
          <a:solidFill>
            <a:schemeClr val="bg1"/>
          </a:solidFill>
          <a:ln w="38100">
            <a:solidFill>
              <a:srgbClr val="F3AE4A"/>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pic>
        <p:nvPicPr>
          <p:cNvPr id="53" name="Picture 52" descr="RAD RADview.png"/>
          <p:cNvPicPr>
            <a:picLocks noChangeAspect="1"/>
          </p:cNvPicPr>
          <p:nvPr/>
        </p:nvPicPr>
        <p:blipFill>
          <a:blip r:embed="rId8" cstate="print"/>
          <a:stretch>
            <a:fillRect/>
          </a:stretch>
        </p:blipFill>
        <p:spPr>
          <a:xfrm>
            <a:off x="4478045" y="5712316"/>
            <a:ext cx="518161" cy="524257"/>
          </a:xfrm>
          <a:prstGeom prst="rect">
            <a:avLst/>
          </a:prstGeom>
        </p:spPr>
      </p:pic>
      <p:sp>
        <p:nvSpPr>
          <p:cNvPr id="54" name="TextBox 53"/>
          <p:cNvSpPr txBox="1"/>
          <p:nvPr/>
        </p:nvSpPr>
        <p:spPr>
          <a:xfrm>
            <a:off x="4321918" y="6195532"/>
            <a:ext cx="808235" cy="237501"/>
          </a:xfrm>
          <a:prstGeom prst="rect">
            <a:avLst/>
          </a:prstGeom>
        </p:spPr>
        <p:txBody>
          <a:bodyPr wrap="none" rtlCol="0" anchor="ctr">
            <a:spAutoFit/>
          </a:bodyPr>
          <a:lstStyle/>
          <a:p>
            <a:pPr algn="ctr">
              <a:lnSpc>
                <a:spcPct val="85000"/>
              </a:lnSpc>
            </a:pPr>
            <a:r>
              <a:rPr lang="en-US" sz="1100" b="1" kern="0" dirty="0" smtClean="0"/>
              <a:t>Controller </a:t>
            </a:r>
          </a:p>
        </p:txBody>
      </p:sp>
      <p:sp>
        <p:nvSpPr>
          <p:cNvPr id="55" name="TextBox 54"/>
          <p:cNvSpPr txBox="1"/>
          <p:nvPr/>
        </p:nvSpPr>
        <p:spPr>
          <a:xfrm>
            <a:off x="2890886" y="3911469"/>
            <a:ext cx="1742418" cy="276999"/>
          </a:xfrm>
          <a:prstGeom prst="rect">
            <a:avLst/>
          </a:prstGeom>
        </p:spPr>
        <p:txBody>
          <a:bodyPr wrap="square" rtlCol="0" anchor="ctr">
            <a:spAutoFit/>
          </a:bodyPr>
          <a:lstStyle/>
          <a:p>
            <a:pPr algn="ctr"/>
            <a:r>
              <a:rPr lang="en-US" sz="1200" b="1" kern="0" dirty="0" smtClean="0">
                <a:solidFill>
                  <a:srgbClr val="FF0000"/>
                </a:solidFill>
              </a:rPr>
              <a:t>172.17.195.159</a:t>
            </a:r>
          </a:p>
        </p:txBody>
      </p:sp>
      <p:sp>
        <p:nvSpPr>
          <p:cNvPr id="56" name="TextBox 55"/>
          <p:cNvSpPr txBox="1"/>
          <p:nvPr/>
        </p:nvSpPr>
        <p:spPr>
          <a:xfrm>
            <a:off x="2902035" y="4608883"/>
            <a:ext cx="1742418" cy="276999"/>
          </a:xfrm>
          <a:prstGeom prst="rect">
            <a:avLst/>
          </a:prstGeom>
        </p:spPr>
        <p:txBody>
          <a:bodyPr wrap="square" rtlCol="0" anchor="ctr">
            <a:spAutoFit/>
          </a:bodyPr>
          <a:lstStyle/>
          <a:p>
            <a:pPr algn="ctr"/>
            <a:r>
              <a:rPr lang="en-US" sz="1200" b="1" kern="0" dirty="0" smtClean="0">
                <a:solidFill>
                  <a:srgbClr val="FF0000"/>
                </a:solidFill>
              </a:rPr>
              <a:t>172.17.195.169</a:t>
            </a:r>
          </a:p>
        </p:txBody>
      </p:sp>
      <p:sp>
        <p:nvSpPr>
          <p:cNvPr id="57" name="TextBox 56"/>
          <p:cNvSpPr txBox="1"/>
          <p:nvPr/>
        </p:nvSpPr>
        <p:spPr>
          <a:xfrm>
            <a:off x="2758375" y="6346144"/>
            <a:ext cx="1742418" cy="276999"/>
          </a:xfrm>
          <a:prstGeom prst="rect">
            <a:avLst/>
          </a:prstGeom>
        </p:spPr>
        <p:txBody>
          <a:bodyPr wrap="square" rtlCol="0" anchor="ctr">
            <a:spAutoFit/>
          </a:bodyPr>
          <a:lstStyle/>
          <a:p>
            <a:pPr algn="ctr"/>
            <a:r>
              <a:rPr lang="en-US" sz="1200" b="1" kern="0" dirty="0" smtClean="0">
                <a:solidFill>
                  <a:srgbClr val="FF0000"/>
                </a:solidFill>
              </a:rPr>
              <a:t>172.17.160.125</a:t>
            </a:r>
          </a:p>
        </p:txBody>
      </p:sp>
      <p:sp>
        <p:nvSpPr>
          <p:cNvPr id="58" name="TextBox 57"/>
          <p:cNvSpPr txBox="1"/>
          <p:nvPr/>
        </p:nvSpPr>
        <p:spPr>
          <a:xfrm>
            <a:off x="3929131" y="6346143"/>
            <a:ext cx="1742418" cy="276999"/>
          </a:xfrm>
          <a:prstGeom prst="rect">
            <a:avLst/>
          </a:prstGeom>
        </p:spPr>
        <p:txBody>
          <a:bodyPr wrap="square" rtlCol="0" anchor="ctr">
            <a:spAutoFit/>
          </a:bodyPr>
          <a:lstStyle/>
          <a:p>
            <a:pPr algn="ctr"/>
            <a:r>
              <a:rPr lang="en-US" sz="1200" b="1" kern="0" dirty="0" smtClean="0">
                <a:solidFill>
                  <a:srgbClr val="FF0000"/>
                </a:solidFill>
              </a:rPr>
              <a:t>172.17.160.202</a:t>
            </a:r>
          </a:p>
        </p:txBody>
      </p:sp>
      <p:sp>
        <p:nvSpPr>
          <p:cNvPr id="59" name="TextBox 58"/>
          <p:cNvSpPr txBox="1"/>
          <p:nvPr/>
        </p:nvSpPr>
        <p:spPr>
          <a:xfrm>
            <a:off x="7150590" y="6464564"/>
            <a:ext cx="1742418" cy="276999"/>
          </a:xfrm>
          <a:prstGeom prst="rect">
            <a:avLst/>
          </a:prstGeom>
        </p:spPr>
        <p:txBody>
          <a:bodyPr wrap="square" rtlCol="0" anchor="ctr">
            <a:spAutoFit/>
          </a:bodyPr>
          <a:lstStyle/>
          <a:p>
            <a:pPr algn="ctr"/>
            <a:r>
              <a:rPr lang="en-US" sz="1200" b="1" kern="0" dirty="0" smtClean="0">
                <a:solidFill>
                  <a:srgbClr val="FF0000"/>
                </a:solidFill>
              </a:rPr>
              <a:t>172.17.195.160</a:t>
            </a:r>
          </a:p>
        </p:txBody>
      </p:sp>
      <p:sp>
        <p:nvSpPr>
          <p:cNvPr id="60" name="TextBox 59"/>
          <p:cNvSpPr txBox="1"/>
          <p:nvPr/>
        </p:nvSpPr>
        <p:spPr>
          <a:xfrm>
            <a:off x="5085351" y="6462079"/>
            <a:ext cx="1742418" cy="276999"/>
          </a:xfrm>
          <a:prstGeom prst="rect">
            <a:avLst/>
          </a:prstGeom>
        </p:spPr>
        <p:txBody>
          <a:bodyPr wrap="square" rtlCol="0" anchor="ctr">
            <a:spAutoFit/>
          </a:bodyPr>
          <a:lstStyle/>
          <a:p>
            <a:pPr algn="ctr"/>
            <a:r>
              <a:rPr lang="en-US" sz="1200" b="1" kern="0" dirty="0" smtClean="0">
                <a:solidFill>
                  <a:srgbClr val="FF0000"/>
                </a:solidFill>
              </a:rPr>
              <a:t>172.17.195.150</a:t>
            </a:r>
          </a:p>
        </p:txBody>
      </p:sp>
      <p:sp>
        <p:nvSpPr>
          <p:cNvPr id="61" name="TextBox 60"/>
          <p:cNvSpPr txBox="1"/>
          <p:nvPr/>
        </p:nvSpPr>
        <p:spPr>
          <a:xfrm>
            <a:off x="4984050" y="3744670"/>
            <a:ext cx="1742418" cy="276999"/>
          </a:xfrm>
          <a:prstGeom prst="rect">
            <a:avLst/>
          </a:prstGeom>
        </p:spPr>
        <p:txBody>
          <a:bodyPr wrap="square" rtlCol="0" anchor="ctr">
            <a:spAutoFit/>
          </a:bodyPr>
          <a:lstStyle/>
          <a:p>
            <a:pPr algn="ctr"/>
            <a:r>
              <a:rPr lang="en-US" sz="1200" b="1" kern="0" dirty="0" smtClean="0">
                <a:solidFill>
                  <a:srgbClr val="FF0000"/>
                </a:solidFill>
              </a:rPr>
              <a:t>172.17.195.201</a:t>
            </a:r>
          </a:p>
        </p:txBody>
      </p:sp>
      <p:sp>
        <p:nvSpPr>
          <p:cNvPr id="62" name="TextBox 61"/>
          <p:cNvSpPr txBox="1"/>
          <p:nvPr/>
        </p:nvSpPr>
        <p:spPr>
          <a:xfrm>
            <a:off x="7648717" y="3742350"/>
            <a:ext cx="1742418" cy="276999"/>
          </a:xfrm>
          <a:prstGeom prst="rect">
            <a:avLst/>
          </a:prstGeom>
        </p:spPr>
        <p:txBody>
          <a:bodyPr wrap="square" rtlCol="0" anchor="ctr">
            <a:spAutoFit/>
          </a:bodyPr>
          <a:lstStyle/>
          <a:p>
            <a:pPr algn="ctr"/>
            <a:r>
              <a:rPr lang="en-US" sz="1200" b="1" kern="0" dirty="0" smtClean="0">
                <a:solidFill>
                  <a:srgbClr val="FF0000"/>
                </a:solidFill>
              </a:rPr>
              <a:t>172.17.195.202</a:t>
            </a:r>
          </a:p>
        </p:txBody>
      </p:sp>
      <p:sp>
        <p:nvSpPr>
          <p:cNvPr id="63" name="TextBox 62"/>
          <p:cNvSpPr txBox="1"/>
          <p:nvPr/>
        </p:nvSpPr>
        <p:spPr>
          <a:xfrm>
            <a:off x="6526768" y="4463885"/>
            <a:ext cx="1742418" cy="276999"/>
          </a:xfrm>
          <a:prstGeom prst="rect">
            <a:avLst/>
          </a:prstGeom>
        </p:spPr>
        <p:txBody>
          <a:bodyPr wrap="square" rtlCol="0" anchor="ctr">
            <a:spAutoFit/>
          </a:bodyPr>
          <a:lstStyle/>
          <a:p>
            <a:pPr algn="ctr"/>
            <a:r>
              <a:rPr lang="en-US" sz="1200" b="1" kern="0" dirty="0" smtClean="0">
                <a:solidFill>
                  <a:srgbClr val="FF0000"/>
                </a:solidFill>
              </a:rPr>
              <a:t>172.17.195.203</a:t>
            </a:r>
          </a:p>
        </p:txBody>
      </p:sp>
      <p:pic>
        <p:nvPicPr>
          <p:cNvPr id="64" name="Picture 63"/>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7864977" y="4006735"/>
            <a:ext cx="695466" cy="760852"/>
          </a:xfrm>
          <a:prstGeom prst="rect">
            <a:avLst/>
          </a:prstGeom>
        </p:spPr>
      </p:pic>
      <p:pic>
        <p:nvPicPr>
          <p:cNvPr id="65" name="Picture 64"/>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5604692" y="2717722"/>
            <a:ext cx="695466" cy="760852"/>
          </a:xfrm>
          <a:prstGeom prst="rect">
            <a:avLst/>
          </a:prstGeom>
        </p:spPr>
      </p:pic>
      <p:pic>
        <p:nvPicPr>
          <p:cNvPr id="66" name="Picture 65"/>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8438959" y="3002499"/>
            <a:ext cx="695466" cy="760852"/>
          </a:xfrm>
          <a:prstGeom prst="rect">
            <a:avLst/>
          </a:prstGeom>
        </p:spPr>
      </p:pic>
      <p:pic>
        <p:nvPicPr>
          <p:cNvPr id="67" name="Picture 66"/>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3256437" y="4407137"/>
            <a:ext cx="695466" cy="760852"/>
          </a:xfrm>
          <a:prstGeom prst="rect">
            <a:avLst/>
          </a:prstGeom>
        </p:spPr>
      </p:pic>
      <p:pic>
        <p:nvPicPr>
          <p:cNvPr id="69" name="Picture 68"/>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7908444" y="5701227"/>
            <a:ext cx="695466" cy="760852"/>
          </a:xfrm>
          <a:prstGeom prst="rect">
            <a:avLst/>
          </a:prstGeom>
        </p:spPr>
      </p:pic>
    </p:spTree>
    <p:extLst>
      <p:ext uri="{BB962C8B-B14F-4D97-AF65-F5344CB8AC3E}">
        <p14:creationId xmlns:p14="http://schemas.microsoft.com/office/powerpoint/2010/main" xmlns="" val="2157686102"/>
      </p:ext>
    </p:extLst>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dirty="0" smtClean="0"/>
              <a:t>RADview </a:t>
            </a:r>
            <a:br>
              <a:rPr lang="en-US" dirty="0" smtClean="0"/>
            </a:br>
            <a:r>
              <a:rPr lang="en-US" dirty="0" smtClean="0"/>
              <a:t>General Configuration</a:t>
            </a:r>
            <a:endParaRPr lang="en-US" dirty="0"/>
          </a:p>
        </p:txBody>
      </p:sp>
      <p:sp>
        <p:nvSpPr>
          <p:cNvPr id="3" name="Freeform 5"/>
          <p:cNvSpPr>
            <a:spLocks/>
          </p:cNvSpPr>
          <p:nvPr/>
        </p:nvSpPr>
        <p:spPr bwMode="auto">
          <a:xfrm>
            <a:off x="4470573" y="3327892"/>
            <a:ext cx="4308475" cy="3248025"/>
          </a:xfrm>
          <a:custGeom>
            <a:avLst/>
            <a:gdLst/>
            <a:ahLst/>
            <a:cxnLst>
              <a:cxn ang="0">
                <a:pos x="0" y="1556"/>
              </a:cxn>
              <a:cxn ang="0">
                <a:pos x="4" y="1604"/>
              </a:cxn>
              <a:cxn ang="0">
                <a:pos x="18" y="1650"/>
              </a:cxn>
              <a:cxn ang="0">
                <a:pos x="40" y="1694"/>
              </a:cxn>
              <a:cxn ang="0">
                <a:pos x="70" y="1732"/>
              </a:cxn>
              <a:cxn ang="0">
                <a:pos x="104" y="1766"/>
              </a:cxn>
              <a:cxn ang="0">
                <a:pos x="146" y="1792"/>
              </a:cxn>
              <a:cxn ang="0">
                <a:pos x="190" y="1810"/>
              </a:cxn>
              <a:cxn ang="0">
                <a:pos x="238" y="1820"/>
              </a:cxn>
              <a:cxn ang="0">
                <a:pos x="2474" y="2044"/>
              </a:cxn>
              <a:cxn ang="0">
                <a:pos x="2522" y="2044"/>
              </a:cxn>
              <a:cxn ang="0">
                <a:pos x="2568" y="2034"/>
              </a:cxn>
              <a:cxn ang="0">
                <a:pos x="2608" y="2016"/>
              </a:cxn>
              <a:cxn ang="0">
                <a:pos x="2644" y="1992"/>
              </a:cxn>
              <a:cxn ang="0">
                <a:pos x="2672" y="1958"/>
              </a:cxn>
              <a:cxn ang="0">
                <a:pos x="2694" y="1920"/>
              </a:cxn>
              <a:cxn ang="0">
                <a:pos x="2708" y="1876"/>
              </a:cxn>
              <a:cxn ang="0">
                <a:pos x="2714" y="1828"/>
              </a:cxn>
              <a:cxn ang="0">
                <a:pos x="2714" y="240"/>
              </a:cxn>
              <a:cxn ang="0">
                <a:pos x="2708" y="192"/>
              </a:cxn>
              <a:cxn ang="0">
                <a:pos x="2694" y="148"/>
              </a:cxn>
              <a:cxn ang="0">
                <a:pos x="2672" y="106"/>
              </a:cxn>
              <a:cxn ang="0">
                <a:pos x="2642" y="72"/>
              </a:cxn>
              <a:cxn ang="0">
                <a:pos x="2608" y="42"/>
              </a:cxn>
              <a:cxn ang="0">
                <a:pos x="2566" y="20"/>
              </a:cxn>
              <a:cxn ang="0">
                <a:pos x="2522" y="6"/>
              </a:cxn>
              <a:cxn ang="0">
                <a:pos x="2474" y="0"/>
              </a:cxn>
              <a:cxn ang="0">
                <a:pos x="238" y="0"/>
              </a:cxn>
              <a:cxn ang="0">
                <a:pos x="190" y="6"/>
              </a:cxn>
              <a:cxn ang="0">
                <a:pos x="146" y="20"/>
              </a:cxn>
              <a:cxn ang="0">
                <a:pos x="106" y="42"/>
              </a:cxn>
              <a:cxn ang="0">
                <a:pos x="70" y="72"/>
              </a:cxn>
              <a:cxn ang="0">
                <a:pos x="40" y="106"/>
              </a:cxn>
              <a:cxn ang="0">
                <a:pos x="18" y="148"/>
              </a:cxn>
              <a:cxn ang="0">
                <a:pos x="4" y="192"/>
              </a:cxn>
              <a:cxn ang="0">
                <a:pos x="0" y="240"/>
              </a:cxn>
            </a:cxnLst>
            <a:rect l="0" t="0" r="r" b="b"/>
            <a:pathLst>
              <a:path w="2714" h="2046">
                <a:moveTo>
                  <a:pt x="0" y="1556"/>
                </a:moveTo>
                <a:lnTo>
                  <a:pt x="0" y="1556"/>
                </a:lnTo>
                <a:lnTo>
                  <a:pt x="0" y="1580"/>
                </a:lnTo>
                <a:lnTo>
                  <a:pt x="4" y="1604"/>
                </a:lnTo>
                <a:lnTo>
                  <a:pt x="10" y="1628"/>
                </a:lnTo>
                <a:lnTo>
                  <a:pt x="18" y="1650"/>
                </a:lnTo>
                <a:lnTo>
                  <a:pt x="28" y="1672"/>
                </a:lnTo>
                <a:lnTo>
                  <a:pt x="40" y="1694"/>
                </a:lnTo>
                <a:lnTo>
                  <a:pt x="54" y="1714"/>
                </a:lnTo>
                <a:lnTo>
                  <a:pt x="70" y="1732"/>
                </a:lnTo>
                <a:lnTo>
                  <a:pt x="86" y="1750"/>
                </a:lnTo>
                <a:lnTo>
                  <a:pt x="104" y="1766"/>
                </a:lnTo>
                <a:lnTo>
                  <a:pt x="124" y="1780"/>
                </a:lnTo>
                <a:lnTo>
                  <a:pt x="146" y="1792"/>
                </a:lnTo>
                <a:lnTo>
                  <a:pt x="166" y="1802"/>
                </a:lnTo>
                <a:lnTo>
                  <a:pt x="190" y="1810"/>
                </a:lnTo>
                <a:lnTo>
                  <a:pt x="214" y="1816"/>
                </a:lnTo>
                <a:lnTo>
                  <a:pt x="238" y="1820"/>
                </a:lnTo>
                <a:lnTo>
                  <a:pt x="2474" y="2044"/>
                </a:lnTo>
                <a:lnTo>
                  <a:pt x="2474" y="2044"/>
                </a:lnTo>
                <a:lnTo>
                  <a:pt x="2500" y="2046"/>
                </a:lnTo>
                <a:lnTo>
                  <a:pt x="2522" y="2044"/>
                </a:lnTo>
                <a:lnTo>
                  <a:pt x="2546" y="2040"/>
                </a:lnTo>
                <a:lnTo>
                  <a:pt x="2568" y="2034"/>
                </a:lnTo>
                <a:lnTo>
                  <a:pt x="2588" y="2026"/>
                </a:lnTo>
                <a:lnTo>
                  <a:pt x="2608" y="2016"/>
                </a:lnTo>
                <a:lnTo>
                  <a:pt x="2626" y="2004"/>
                </a:lnTo>
                <a:lnTo>
                  <a:pt x="2644" y="1992"/>
                </a:lnTo>
                <a:lnTo>
                  <a:pt x="2658" y="1976"/>
                </a:lnTo>
                <a:lnTo>
                  <a:pt x="2672" y="1958"/>
                </a:lnTo>
                <a:lnTo>
                  <a:pt x="2684" y="1940"/>
                </a:lnTo>
                <a:lnTo>
                  <a:pt x="2694" y="1920"/>
                </a:lnTo>
                <a:lnTo>
                  <a:pt x="2702" y="1898"/>
                </a:lnTo>
                <a:lnTo>
                  <a:pt x="2708" y="1876"/>
                </a:lnTo>
                <a:lnTo>
                  <a:pt x="2712" y="1854"/>
                </a:lnTo>
                <a:lnTo>
                  <a:pt x="2714" y="1828"/>
                </a:lnTo>
                <a:lnTo>
                  <a:pt x="2714" y="240"/>
                </a:lnTo>
                <a:lnTo>
                  <a:pt x="2714" y="240"/>
                </a:lnTo>
                <a:lnTo>
                  <a:pt x="2712" y="216"/>
                </a:lnTo>
                <a:lnTo>
                  <a:pt x="2708" y="192"/>
                </a:lnTo>
                <a:lnTo>
                  <a:pt x="2702" y="170"/>
                </a:lnTo>
                <a:lnTo>
                  <a:pt x="2694" y="148"/>
                </a:lnTo>
                <a:lnTo>
                  <a:pt x="2684" y="126"/>
                </a:lnTo>
                <a:lnTo>
                  <a:pt x="2672" y="106"/>
                </a:lnTo>
                <a:lnTo>
                  <a:pt x="2658" y="88"/>
                </a:lnTo>
                <a:lnTo>
                  <a:pt x="2642" y="72"/>
                </a:lnTo>
                <a:lnTo>
                  <a:pt x="2626" y="56"/>
                </a:lnTo>
                <a:lnTo>
                  <a:pt x="2608" y="42"/>
                </a:lnTo>
                <a:lnTo>
                  <a:pt x="2588" y="30"/>
                </a:lnTo>
                <a:lnTo>
                  <a:pt x="2566" y="20"/>
                </a:lnTo>
                <a:lnTo>
                  <a:pt x="2544" y="12"/>
                </a:lnTo>
                <a:lnTo>
                  <a:pt x="2522" y="6"/>
                </a:lnTo>
                <a:lnTo>
                  <a:pt x="2498" y="2"/>
                </a:lnTo>
                <a:lnTo>
                  <a:pt x="2474" y="0"/>
                </a:lnTo>
                <a:lnTo>
                  <a:pt x="238" y="0"/>
                </a:lnTo>
                <a:lnTo>
                  <a:pt x="238" y="0"/>
                </a:lnTo>
                <a:lnTo>
                  <a:pt x="214" y="2"/>
                </a:lnTo>
                <a:lnTo>
                  <a:pt x="190" y="6"/>
                </a:lnTo>
                <a:lnTo>
                  <a:pt x="168" y="12"/>
                </a:lnTo>
                <a:lnTo>
                  <a:pt x="146" y="20"/>
                </a:lnTo>
                <a:lnTo>
                  <a:pt x="124" y="30"/>
                </a:lnTo>
                <a:lnTo>
                  <a:pt x="106" y="42"/>
                </a:lnTo>
                <a:lnTo>
                  <a:pt x="86" y="56"/>
                </a:lnTo>
                <a:lnTo>
                  <a:pt x="70" y="72"/>
                </a:lnTo>
                <a:lnTo>
                  <a:pt x="54" y="88"/>
                </a:lnTo>
                <a:lnTo>
                  <a:pt x="40" y="106"/>
                </a:lnTo>
                <a:lnTo>
                  <a:pt x="28" y="126"/>
                </a:lnTo>
                <a:lnTo>
                  <a:pt x="18" y="148"/>
                </a:lnTo>
                <a:lnTo>
                  <a:pt x="10" y="170"/>
                </a:lnTo>
                <a:lnTo>
                  <a:pt x="4" y="192"/>
                </a:lnTo>
                <a:lnTo>
                  <a:pt x="0" y="216"/>
                </a:lnTo>
                <a:lnTo>
                  <a:pt x="0" y="240"/>
                </a:lnTo>
                <a:lnTo>
                  <a:pt x="0" y="1556"/>
                </a:lnTo>
                <a:close/>
              </a:path>
            </a:pathLst>
          </a:custGeom>
          <a:blipFill>
            <a:blip r:embed="rId2" cstate="print"/>
            <a:stretch>
              <a:fillRect/>
            </a:stretch>
          </a:blipFill>
          <a:ln w="9525">
            <a:noFill/>
            <a:round/>
            <a:headEnd/>
            <a:tailEnd/>
          </a:ln>
          <a:effectLst>
            <a:outerShdw blurRad="228600" dist="152400" dir="4200000" algn="tl" rotWithShape="0">
              <a:prstClr val="black">
                <a:alpha val="50000"/>
              </a:prstClr>
            </a:outerShdw>
          </a:effectLst>
        </p:spPr>
        <p:txBody>
          <a:bodyPr vert="horz" wrap="square" lIns="91440" tIns="45720" rIns="91440" bIns="45720" numCol="1" anchor="t" anchorCtr="0" compatLnSpc="1">
            <a:prstTxWarp prst="textNoShape">
              <a:avLst/>
            </a:prstTxWarp>
          </a:bodyPr>
          <a:lstStyle/>
          <a:p>
            <a:pPr marL="0" algn="l" defTabSz="914400" rtl="0" eaLnBrk="1" latinLnBrk="0" hangingPunct="1"/>
            <a:endParaRPr lang="en-US" sz="1800" kern="1200">
              <a:solidFill>
                <a:schemeClr val="tx1"/>
              </a:solidFill>
              <a:latin typeface="+mn-lt"/>
              <a:ea typeface="+mn-ea"/>
              <a:cs typeface="+mn-cs"/>
            </a:endParaRPr>
          </a:p>
        </p:txBody>
      </p:sp>
    </p:spTree>
    <p:extLst>
      <p:ext uri="{BB962C8B-B14F-4D97-AF65-F5344CB8AC3E}">
        <p14:creationId xmlns:p14="http://schemas.microsoft.com/office/powerpoint/2010/main" xmlns="" val="2519354417"/>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Wholesale Networking</a:t>
            </a:r>
            <a:endParaRPr lang="en-US" dirty="0"/>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2" cstate="print"/>
          <a:stretch>
            <a:fillRect/>
          </a:stretch>
        </p:blipFill>
        <p:spPr>
          <a:xfrm>
            <a:off x="47010" y="1253897"/>
            <a:ext cx="9038071" cy="5604103"/>
          </a:xfrm>
          <a:prstGeom prst="rect">
            <a:avLst/>
          </a:prstGeom>
        </p:spPr>
      </p:pic>
    </p:spTree>
    <p:extLst>
      <p:ext uri="{BB962C8B-B14F-4D97-AF65-F5344CB8AC3E}">
        <p14:creationId xmlns:p14="http://schemas.microsoft.com/office/powerpoint/2010/main" xmlns="" val="3400303391"/>
      </p:ext>
    </p:extLst>
  </p:cSld>
  <p:clrMapOvr>
    <a:masterClrMapping/>
  </p:clrMapOvr>
  <p:transition>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Getting started</a:t>
            </a:r>
            <a:endParaRPr lang="en-US" dirty="0"/>
          </a:p>
        </p:txBody>
      </p:sp>
      <p:sp>
        <p:nvSpPr>
          <p:cNvPr id="3" name="Text Placeholder 2"/>
          <p:cNvSpPr>
            <a:spLocks noGrp="1"/>
          </p:cNvSpPr>
          <p:nvPr>
            <p:ph type="body" sz="quarter" idx="10"/>
          </p:nvPr>
        </p:nvSpPr>
        <p:spPr/>
        <p:txBody>
          <a:bodyPr/>
          <a:lstStyle/>
          <a:p>
            <a:r>
              <a:rPr lang="en-US" dirty="0" smtClean="0"/>
              <a:t>RADview version 5.0 onward can be accessed from a web browser using the following URL:</a:t>
            </a:r>
            <a:br>
              <a:rPr lang="en-US" dirty="0" smtClean="0"/>
            </a:br>
            <a:r>
              <a:rPr lang="en-US" dirty="0" smtClean="0"/>
              <a:t>//&lt;</a:t>
            </a:r>
            <a:r>
              <a:rPr lang="en-US" dirty="0" err="1" smtClean="0">
                <a:solidFill>
                  <a:srgbClr val="00B0F0"/>
                </a:solidFill>
              </a:rPr>
              <a:t>ip_address</a:t>
            </a:r>
            <a:r>
              <a:rPr lang="en-US" dirty="0" smtClean="0"/>
              <a:t>&gt;:</a:t>
            </a:r>
            <a:r>
              <a:rPr lang="en-US" dirty="0" smtClean="0">
                <a:solidFill>
                  <a:srgbClr val="00B050"/>
                </a:solidFill>
              </a:rPr>
              <a:t>3000</a:t>
            </a:r>
            <a:r>
              <a:rPr lang="en-US" dirty="0" smtClean="0"/>
              <a:t>/app</a:t>
            </a:r>
          </a:p>
          <a:p>
            <a:endParaRPr lang="en-US" dirty="0" smtClean="0"/>
          </a:p>
        </p:txBody>
      </p:sp>
      <p:pic>
        <p:nvPicPr>
          <p:cNvPr id="4" name="Picture 3"/>
          <p:cNvPicPr>
            <a:picLocks noChangeAspect="1"/>
          </p:cNvPicPr>
          <p:nvPr/>
        </p:nvPicPr>
        <p:blipFill>
          <a:blip r:embed="rId3" cstate="print"/>
          <a:stretch>
            <a:fillRect/>
          </a:stretch>
        </p:blipFill>
        <p:spPr>
          <a:xfrm>
            <a:off x="640152" y="2750120"/>
            <a:ext cx="4155803" cy="3403030"/>
          </a:xfrm>
          <a:prstGeom prst="rect">
            <a:avLst/>
          </a:prstGeom>
          <a:ln>
            <a:noFill/>
          </a:ln>
          <a:effectLst>
            <a:outerShdw blurRad="190500" algn="tl" rotWithShape="0">
              <a:srgbClr val="000000">
                <a:alpha val="70000"/>
              </a:srgbClr>
            </a:outerShdw>
          </a:effectLst>
        </p:spPr>
      </p:pic>
      <p:sp>
        <p:nvSpPr>
          <p:cNvPr id="5" name="Line Callout 2 4"/>
          <p:cNvSpPr/>
          <p:nvPr/>
        </p:nvSpPr>
        <p:spPr>
          <a:xfrm>
            <a:off x="5245046" y="2510889"/>
            <a:ext cx="3708317" cy="603247"/>
          </a:xfrm>
          <a:prstGeom prst="borderCallout2">
            <a:avLst>
              <a:gd name="adj1" fmla="val 20492"/>
              <a:gd name="adj2" fmla="val -194"/>
              <a:gd name="adj3" fmla="val 20781"/>
              <a:gd name="adj4" fmla="val -21985"/>
              <a:gd name="adj5" fmla="val 67732"/>
              <a:gd name="adj6" fmla="val -29858"/>
            </a:avLst>
          </a:prstGeom>
          <a:solidFill>
            <a:srgbClr val="F29400"/>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Write the </a:t>
            </a:r>
            <a:r>
              <a:rPr lang="en-US" sz="1600" dirty="0" smtClean="0">
                <a:solidFill>
                  <a:srgbClr val="044ABC"/>
                </a:solidFill>
              </a:rPr>
              <a:t>username</a:t>
            </a:r>
            <a:r>
              <a:rPr lang="en-US" sz="1600" dirty="0" smtClean="0">
                <a:solidFill>
                  <a:schemeClr val="tx1"/>
                </a:solidFill>
              </a:rPr>
              <a:t> and the </a:t>
            </a:r>
            <a:r>
              <a:rPr lang="en-US" sz="1600" dirty="0" smtClean="0">
                <a:solidFill>
                  <a:srgbClr val="044ABC"/>
                </a:solidFill>
              </a:rPr>
              <a:t>password</a:t>
            </a:r>
            <a:r>
              <a:rPr lang="en-US" sz="1600" dirty="0" smtClean="0">
                <a:solidFill>
                  <a:schemeClr val="tx1"/>
                </a:solidFill>
              </a:rPr>
              <a:t>. Then select “Admin”</a:t>
            </a:r>
            <a:endParaRPr lang="en-US" sz="1400" b="1" dirty="0">
              <a:solidFill>
                <a:schemeClr val="tx1"/>
              </a:solidFill>
            </a:endParaRPr>
          </a:p>
        </p:txBody>
      </p:sp>
    </p:spTree>
    <p:extLst>
      <p:ext uri="{BB962C8B-B14F-4D97-AF65-F5344CB8AC3E}">
        <p14:creationId xmlns:p14="http://schemas.microsoft.com/office/powerpoint/2010/main" xmlns="" val="4215771840"/>
      </p:ext>
    </p:extLst>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RADview Dashboard</a:t>
            </a:r>
            <a:endParaRPr lang="en-US" dirty="0"/>
          </a:p>
        </p:txBody>
      </p:sp>
      <p:sp>
        <p:nvSpPr>
          <p:cNvPr id="3" name="Text Placeholder 2"/>
          <p:cNvSpPr>
            <a:spLocks noGrp="1"/>
          </p:cNvSpPr>
          <p:nvPr>
            <p:ph type="body" sz="quarter" idx="10"/>
          </p:nvPr>
        </p:nvSpPr>
        <p:spPr/>
        <p:txBody>
          <a:bodyPr/>
          <a:lstStyle/>
          <a:p>
            <a:r>
              <a:rPr lang="en-US" dirty="0" smtClean="0"/>
              <a:t>In the dashboard section you can see the alerts, the created services, network elements</a:t>
            </a:r>
            <a:endParaRPr lang="en-US" dirty="0"/>
          </a:p>
        </p:txBody>
      </p:sp>
      <p:pic>
        <p:nvPicPr>
          <p:cNvPr id="5" name="Picture 4"/>
          <p:cNvPicPr>
            <a:picLocks noChangeAspect="1"/>
          </p:cNvPicPr>
          <p:nvPr/>
        </p:nvPicPr>
        <p:blipFill>
          <a:blip r:embed="rId2" cstate="print"/>
          <a:stretch>
            <a:fillRect/>
          </a:stretch>
        </p:blipFill>
        <p:spPr>
          <a:xfrm>
            <a:off x="82938" y="2167234"/>
            <a:ext cx="9009303" cy="4620495"/>
          </a:xfrm>
          <a:prstGeom prst="rect">
            <a:avLst/>
          </a:prstGeom>
        </p:spPr>
      </p:pic>
      <p:sp>
        <p:nvSpPr>
          <p:cNvPr id="6" name="Line Callout 2 5"/>
          <p:cNvSpPr/>
          <p:nvPr/>
        </p:nvSpPr>
        <p:spPr>
          <a:xfrm>
            <a:off x="6907153" y="2728252"/>
            <a:ext cx="2236847" cy="877590"/>
          </a:xfrm>
          <a:prstGeom prst="borderCallout2">
            <a:avLst>
              <a:gd name="adj1" fmla="val 20492"/>
              <a:gd name="adj2" fmla="val -194"/>
              <a:gd name="adj3" fmla="val 20781"/>
              <a:gd name="adj4" fmla="val -21985"/>
              <a:gd name="adj5" fmla="val 55941"/>
              <a:gd name="adj6" fmla="val -46692"/>
            </a:avLst>
          </a:prstGeom>
          <a:solidFill>
            <a:schemeClr val="accent3">
              <a:lumMod val="85000"/>
            </a:schemeClr>
          </a:solidFill>
          <a:ln>
            <a:solidFill>
              <a:srgbClr val="FFC000"/>
            </a:solidFill>
            <a:headEnd type="none" w="med" len="med"/>
            <a:tailEnd type="arrow" w="med" len="med"/>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smtClean="0">
                <a:solidFill>
                  <a:schemeClr val="tx1"/>
                </a:solidFill>
              </a:rPr>
              <a:t>What information do we get from the Dashboard page?</a:t>
            </a:r>
          </a:p>
        </p:txBody>
      </p:sp>
    </p:spTree>
    <p:extLst>
      <p:ext uri="{BB962C8B-B14F-4D97-AF65-F5344CB8AC3E}">
        <p14:creationId xmlns:p14="http://schemas.microsoft.com/office/powerpoint/2010/main" xmlns="" val="3044709182"/>
      </p:ext>
    </p:extLst>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Selecting the Workspace</a:t>
            </a:r>
            <a:endParaRPr lang="en-US" dirty="0"/>
          </a:p>
        </p:txBody>
      </p:sp>
      <p:sp>
        <p:nvSpPr>
          <p:cNvPr id="3" name="Text Placeholder 2"/>
          <p:cNvSpPr>
            <a:spLocks noGrp="1"/>
          </p:cNvSpPr>
          <p:nvPr>
            <p:ph type="body" sz="quarter" idx="10"/>
          </p:nvPr>
        </p:nvSpPr>
        <p:spPr>
          <a:xfrm>
            <a:off x="0" y="1143000"/>
            <a:ext cx="2446090" cy="4711729"/>
          </a:xfrm>
        </p:spPr>
        <p:txBody>
          <a:bodyPr/>
          <a:lstStyle/>
          <a:p>
            <a:r>
              <a:rPr lang="en-US" dirty="0" smtClean="0"/>
              <a:t>On the left side of the screen, you can find the different workspaces</a:t>
            </a:r>
          </a:p>
          <a:p>
            <a:endParaRPr lang="en-US" dirty="0" smtClean="0"/>
          </a:p>
          <a:p>
            <a:r>
              <a:rPr lang="en-US" dirty="0" smtClean="0"/>
              <a:t>Click on the relevant icon and the map will be changed according to the selected option </a:t>
            </a:r>
            <a:endParaRPr lang="en-US" dirty="0"/>
          </a:p>
        </p:txBody>
      </p:sp>
      <p:pic>
        <p:nvPicPr>
          <p:cNvPr id="6" name="Picture 5"/>
          <p:cNvPicPr>
            <a:picLocks noChangeAspect="1"/>
          </p:cNvPicPr>
          <p:nvPr/>
        </p:nvPicPr>
        <p:blipFill rotWithShape="1">
          <a:blip r:embed="rId2" cstate="print"/>
          <a:srcRect b="5159"/>
          <a:stretch/>
        </p:blipFill>
        <p:spPr>
          <a:xfrm>
            <a:off x="2446090" y="1143000"/>
            <a:ext cx="2943225" cy="5709249"/>
          </a:xfrm>
          <a:prstGeom prst="rect">
            <a:avLst/>
          </a:prstGeom>
        </p:spPr>
      </p:pic>
      <p:pic>
        <p:nvPicPr>
          <p:cNvPr id="7" name="Picture 6"/>
          <p:cNvPicPr>
            <a:picLocks noChangeAspect="1"/>
          </p:cNvPicPr>
          <p:nvPr/>
        </p:nvPicPr>
        <p:blipFill rotWithShape="1">
          <a:blip r:embed="rId3" cstate="print"/>
          <a:srcRect t="10806" r="54845" b="2396"/>
          <a:stretch/>
        </p:blipFill>
        <p:spPr>
          <a:xfrm>
            <a:off x="5173711" y="83382"/>
            <a:ext cx="1662610" cy="6768867"/>
          </a:xfrm>
          <a:prstGeom prst="rect">
            <a:avLst/>
          </a:prstGeom>
        </p:spPr>
      </p:pic>
      <p:sp>
        <p:nvSpPr>
          <p:cNvPr id="4" name="TextBox 3"/>
          <p:cNvSpPr txBox="1"/>
          <p:nvPr/>
        </p:nvSpPr>
        <p:spPr>
          <a:xfrm>
            <a:off x="6182440" y="178910"/>
            <a:ext cx="2918618" cy="430887"/>
          </a:xfrm>
          <a:prstGeom prst="rect">
            <a:avLst/>
          </a:prstGeom>
          <a:ln w="28575">
            <a:solidFill>
              <a:schemeClr val="tx2">
                <a:lumMod val="60000"/>
                <a:lumOff val="40000"/>
              </a:schemeClr>
            </a:solidFill>
          </a:ln>
        </p:spPr>
        <p:style>
          <a:lnRef idx="1">
            <a:schemeClr val="dk1"/>
          </a:lnRef>
          <a:fillRef idx="2">
            <a:schemeClr val="dk1"/>
          </a:fillRef>
          <a:effectRef idx="1">
            <a:schemeClr val="dk1"/>
          </a:effectRef>
          <a:fontRef idx="minor">
            <a:schemeClr val="dk1"/>
          </a:fontRef>
        </p:style>
        <p:txBody>
          <a:bodyPr wrap="square" rtlCol="0" anchor="ctr">
            <a:spAutoFit/>
          </a:bodyPr>
          <a:lstStyle/>
          <a:p>
            <a:pPr algn="ctr"/>
            <a:r>
              <a:rPr lang="en-US" sz="1100" b="1" kern="0" dirty="0" smtClean="0"/>
              <a:t>User can see the map </a:t>
            </a:r>
            <a:r>
              <a:rPr lang="en-US" sz="1100" b="1" kern="0" dirty="0" err="1" smtClean="0"/>
              <a:t>Map</a:t>
            </a:r>
            <a:r>
              <a:rPr lang="en-US" sz="1100" b="1" kern="0" dirty="0" smtClean="0"/>
              <a:t> and Elements and the physical links</a:t>
            </a:r>
          </a:p>
        </p:txBody>
      </p:sp>
      <p:sp>
        <p:nvSpPr>
          <p:cNvPr id="8" name="TextBox 7"/>
          <p:cNvSpPr txBox="1"/>
          <p:nvPr/>
        </p:nvSpPr>
        <p:spPr>
          <a:xfrm>
            <a:off x="6182440" y="1495213"/>
            <a:ext cx="2918618" cy="600164"/>
          </a:xfrm>
          <a:prstGeom prst="rect">
            <a:avLst/>
          </a:prstGeom>
          <a:ln w="28575">
            <a:solidFill>
              <a:schemeClr val="tx2">
                <a:lumMod val="60000"/>
                <a:lumOff val="40000"/>
              </a:schemeClr>
            </a:solidFill>
          </a:ln>
        </p:spPr>
        <p:style>
          <a:lnRef idx="1">
            <a:schemeClr val="dk1"/>
          </a:lnRef>
          <a:fillRef idx="2">
            <a:schemeClr val="dk1"/>
          </a:fillRef>
          <a:effectRef idx="1">
            <a:schemeClr val="dk1"/>
          </a:effectRef>
          <a:fontRef idx="minor">
            <a:schemeClr val="dk1"/>
          </a:fontRef>
        </p:style>
        <p:txBody>
          <a:bodyPr wrap="square" rtlCol="0" anchor="ctr">
            <a:spAutoFit/>
          </a:bodyPr>
          <a:lstStyle/>
          <a:p>
            <a:pPr algn="ctr"/>
            <a:r>
              <a:rPr lang="en-US" sz="1100" b="1" kern="0" dirty="0" smtClean="0"/>
              <a:t>To view the list of all the Ethernet, VNF and TDM services and templates and also the IP Monitoring sessions (TWAMP)</a:t>
            </a:r>
          </a:p>
        </p:txBody>
      </p:sp>
      <p:sp>
        <p:nvSpPr>
          <p:cNvPr id="9" name="TextBox 8"/>
          <p:cNvSpPr txBox="1"/>
          <p:nvPr/>
        </p:nvSpPr>
        <p:spPr>
          <a:xfrm>
            <a:off x="6182440" y="838478"/>
            <a:ext cx="2918618" cy="600164"/>
          </a:xfrm>
          <a:prstGeom prst="rect">
            <a:avLst/>
          </a:prstGeom>
          <a:ln w="28575">
            <a:solidFill>
              <a:schemeClr val="tx2">
                <a:lumMod val="60000"/>
                <a:lumOff val="40000"/>
              </a:schemeClr>
            </a:solidFill>
          </a:ln>
        </p:spPr>
        <p:style>
          <a:lnRef idx="1">
            <a:schemeClr val="dk1"/>
          </a:lnRef>
          <a:fillRef idx="2">
            <a:schemeClr val="dk1"/>
          </a:fillRef>
          <a:effectRef idx="1">
            <a:schemeClr val="dk1"/>
          </a:effectRef>
          <a:fontRef idx="minor">
            <a:schemeClr val="dk1"/>
          </a:fontRef>
        </p:style>
        <p:txBody>
          <a:bodyPr wrap="square" rtlCol="0" anchor="ctr">
            <a:spAutoFit/>
          </a:bodyPr>
          <a:lstStyle/>
          <a:p>
            <a:pPr algn="ctr"/>
            <a:r>
              <a:rPr lang="en-US" sz="1100" b="1" kern="0" dirty="0" smtClean="0"/>
              <a:t>To view all the virtual functions in the system, including virtual network interfaces, flavors, image repository and VNF Services </a:t>
            </a:r>
          </a:p>
        </p:txBody>
      </p:sp>
      <p:sp>
        <p:nvSpPr>
          <p:cNvPr id="10" name="TextBox 9"/>
          <p:cNvSpPr txBox="1"/>
          <p:nvPr/>
        </p:nvSpPr>
        <p:spPr>
          <a:xfrm>
            <a:off x="6182440" y="2267486"/>
            <a:ext cx="2918618" cy="430887"/>
          </a:xfrm>
          <a:prstGeom prst="rect">
            <a:avLst/>
          </a:prstGeom>
          <a:ln w="28575">
            <a:solidFill>
              <a:schemeClr val="tx2">
                <a:lumMod val="60000"/>
                <a:lumOff val="40000"/>
              </a:schemeClr>
            </a:solidFill>
          </a:ln>
        </p:spPr>
        <p:style>
          <a:lnRef idx="1">
            <a:schemeClr val="dk1"/>
          </a:lnRef>
          <a:fillRef idx="2">
            <a:schemeClr val="dk1"/>
          </a:fillRef>
          <a:effectRef idx="1">
            <a:schemeClr val="dk1"/>
          </a:effectRef>
          <a:fontRef idx="minor">
            <a:schemeClr val="dk1"/>
          </a:fontRef>
        </p:style>
        <p:txBody>
          <a:bodyPr wrap="square" rtlCol="0" anchor="ctr">
            <a:spAutoFit/>
          </a:bodyPr>
          <a:lstStyle/>
          <a:p>
            <a:pPr algn="ctr"/>
            <a:r>
              <a:rPr lang="en-US" sz="1100" b="1" kern="0" dirty="0" smtClean="0"/>
              <a:t>To view the configured Ethernet Rings (ERP) and tunnels</a:t>
            </a:r>
          </a:p>
        </p:txBody>
      </p:sp>
      <p:sp>
        <p:nvSpPr>
          <p:cNvPr id="11" name="TextBox 10"/>
          <p:cNvSpPr txBox="1"/>
          <p:nvPr/>
        </p:nvSpPr>
        <p:spPr>
          <a:xfrm>
            <a:off x="6182440" y="2852049"/>
            <a:ext cx="2918618" cy="600164"/>
          </a:xfrm>
          <a:prstGeom prst="rect">
            <a:avLst/>
          </a:prstGeom>
          <a:ln w="28575">
            <a:solidFill>
              <a:schemeClr val="tx2">
                <a:lumMod val="60000"/>
                <a:lumOff val="40000"/>
              </a:schemeClr>
            </a:solidFill>
          </a:ln>
        </p:spPr>
        <p:style>
          <a:lnRef idx="1">
            <a:schemeClr val="dk1"/>
          </a:lnRef>
          <a:fillRef idx="2">
            <a:schemeClr val="dk1"/>
          </a:fillRef>
          <a:effectRef idx="1">
            <a:schemeClr val="dk1"/>
          </a:effectRef>
          <a:fontRef idx="minor">
            <a:schemeClr val="dk1"/>
          </a:fontRef>
        </p:style>
        <p:txBody>
          <a:bodyPr wrap="square" rtlCol="0" anchor="ctr">
            <a:spAutoFit/>
          </a:bodyPr>
          <a:lstStyle/>
          <a:p>
            <a:pPr algn="ctr"/>
            <a:r>
              <a:rPr lang="en-US" sz="1100" b="1" kern="0" dirty="0" smtClean="0"/>
              <a:t>To view the domains, the network elements list, the links, LAG, Cloud, customer and business entities</a:t>
            </a:r>
          </a:p>
        </p:txBody>
      </p:sp>
      <p:sp>
        <p:nvSpPr>
          <p:cNvPr id="12" name="TextBox 11"/>
          <p:cNvSpPr txBox="1"/>
          <p:nvPr/>
        </p:nvSpPr>
        <p:spPr>
          <a:xfrm>
            <a:off x="6182440" y="3605889"/>
            <a:ext cx="2918618" cy="430887"/>
          </a:xfrm>
          <a:prstGeom prst="rect">
            <a:avLst/>
          </a:prstGeom>
          <a:ln w="28575">
            <a:solidFill>
              <a:schemeClr val="tx2">
                <a:lumMod val="60000"/>
                <a:lumOff val="40000"/>
              </a:schemeClr>
            </a:solidFill>
          </a:ln>
        </p:spPr>
        <p:style>
          <a:lnRef idx="1">
            <a:schemeClr val="dk1"/>
          </a:lnRef>
          <a:fillRef idx="2">
            <a:schemeClr val="dk1"/>
          </a:fillRef>
          <a:effectRef idx="1">
            <a:schemeClr val="dk1"/>
          </a:effectRef>
          <a:fontRef idx="minor">
            <a:schemeClr val="dk1"/>
          </a:fontRef>
        </p:style>
        <p:txBody>
          <a:bodyPr wrap="square" rtlCol="0" anchor="ctr">
            <a:spAutoFit/>
          </a:bodyPr>
          <a:lstStyle/>
          <a:p>
            <a:pPr algn="ctr"/>
            <a:r>
              <a:rPr lang="en-US" sz="1100" b="1" kern="0" dirty="0" smtClean="0"/>
              <a:t>To view the network actives alarms, events and log </a:t>
            </a:r>
          </a:p>
        </p:txBody>
      </p:sp>
      <p:sp>
        <p:nvSpPr>
          <p:cNvPr id="13" name="TextBox 12"/>
          <p:cNvSpPr txBox="1"/>
          <p:nvPr/>
        </p:nvSpPr>
        <p:spPr>
          <a:xfrm>
            <a:off x="6182440" y="4281632"/>
            <a:ext cx="2918618" cy="430887"/>
          </a:xfrm>
          <a:prstGeom prst="rect">
            <a:avLst/>
          </a:prstGeom>
          <a:ln w="28575">
            <a:solidFill>
              <a:schemeClr val="tx2">
                <a:lumMod val="60000"/>
                <a:lumOff val="40000"/>
              </a:schemeClr>
            </a:solidFill>
          </a:ln>
        </p:spPr>
        <p:style>
          <a:lnRef idx="1">
            <a:schemeClr val="dk1"/>
          </a:lnRef>
          <a:fillRef idx="2">
            <a:schemeClr val="dk1"/>
          </a:fillRef>
          <a:effectRef idx="1">
            <a:schemeClr val="dk1"/>
          </a:effectRef>
          <a:fontRef idx="minor">
            <a:schemeClr val="dk1"/>
          </a:fontRef>
        </p:style>
        <p:txBody>
          <a:bodyPr wrap="square" rtlCol="0" anchor="ctr">
            <a:spAutoFit/>
          </a:bodyPr>
          <a:lstStyle/>
          <a:p>
            <a:pPr algn="ctr"/>
            <a:r>
              <a:rPr lang="en-US" sz="1100" b="1" kern="0" dirty="0" smtClean="0"/>
              <a:t>To schedule a task (Job) to run automatically and manually</a:t>
            </a:r>
          </a:p>
        </p:txBody>
      </p:sp>
      <p:sp>
        <p:nvSpPr>
          <p:cNvPr id="14" name="TextBox 13"/>
          <p:cNvSpPr txBox="1"/>
          <p:nvPr/>
        </p:nvSpPr>
        <p:spPr>
          <a:xfrm>
            <a:off x="6182440" y="4964900"/>
            <a:ext cx="2918618" cy="430887"/>
          </a:xfrm>
          <a:prstGeom prst="rect">
            <a:avLst/>
          </a:prstGeom>
          <a:ln w="28575">
            <a:solidFill>
              <a:schemeClr val="tx2">
                <a:lumMod val="60000"/>
                <a:lumOff val="40000"/>
              </a:schemeClr>
            </a:solidFill>
          </a:ln>
        </p:spPr>
        <p:style>
          <a:lnRef idx="1">
            <a:schemeClr val="dk1"/>
          </a:lnRef>
          <a:fillRef idx="2">
            <a:schemeClr val="dk1"/>
          </a:fillRef>
          <a:effectRef idx="1">
            <a:schemeClr val="dk1"/>
          </a:effectRef>
          <a:fontRef idx="minor">
            <a:schemeClr val="dk1"/>
          </a:fontRef>
        </p:style>
        <p:txBody>
          <a:bodyPr wrap="square" rtlCol="0" anchor="ctr">
            <a:spAutoFit/>
          </a:bodyPr>
          <a:lstStyle/>
          <a:p>
            <a:pPr algn="ctr"/>
            <a:r>
              <a:rPr lang="en-US" sz="1100" b="1" kern="0" dirty="0" smtClean="0"/>
              <a:t>To view performance information and access the PM portal</a:t>
            </a:r>
          </a:p>
        </p:txBody>
      </p:sp>
      <p:sp>
        <p:nvSpPr>
          <p:cNvPr id="15" name="TextBox 14"/>
          <p:cNvSpPr txBox="1"/>
          <p:nvPr/>
        </p:nvSpPr>
        <p:spPr>
          <a:xfrm>
            <a:off x="6182440" y="5654156"/>
            <a:ext cx="2918618" cy="430887"/>
          </a:xfrm>
          <a:prstGeom prst="rect">
            <a:avLst/>
          </a:prstGeom>
          <a:ln w="28575">
            <a:solidFill>
              <a:schemeClr val="tx2">
                <a:lumMod val="60000"/>
                <a:lumOff val="40000"/>
              </a:schemeClr>
            </a:solidFill>
          </a:ln>
        </p:spPr>
        <p:style>
          <a:lnRef idx="1">
            <a:schemeClr val="dk1"/>
          </a:lnRef>
          <a:fillRef idx="2">
            <a:schemeClr val="dk1"/>
          </a:fillRef>
          <a:effectRef idx="1">
            <a:schemeClr val="dk1"/>
          </a:effectRef>
          <a:fontRef idx="minor">
            <a:schemeClr val="dk1"/>
          </a:fontRef>
        </p:style>
        <p:txBody>
          <a:bodyPr wrap="square" rtlCol="0" anchor="ctr">
            <a:spAutoFit/>
          </a:bodyPr>
          <a:lstStyle/>
          <a:p>
            <a:pPr algn="ctr"/>
            <a:r>
              <a:rPr lang="en-US" sz="1100" b="1" kern="0" dirty="0" smtClean="0"/>
              <a:t>To design and create planned entities for network planning</a:t>
            </a:r>
          </a:p>
        </p:txBody>
      </p:sp>
      <p:sp>
        <p:nvSpPr>
          <p:cNvPr id="16" name="TextBox 15"/>
          <p:cNvSpPr txBox="1"/>
          <p:nvPr/>
        </p:nvSpPr>
        <p:spPr>
          <a:xfrm>
            <a:off x="6182440" y="6312307"/>
            <a:ext cx="2918618" cy="430887"/>
          </a:xfrm>
          <a:prstGeom prst="rect">
            <a:avLst/>
          </a:prstGeom>
          <a:ln w="28575">
            <a:solidFill>
              <a:schemeClr val="tx2">
                <a:lumMod val="60000"/>
                <a:lumOff val="40000"/>
              </a:schemeClr>
            </a:solidFill>
          </a:ln>
        </p:spPr>
        <p:style>
          <a:lnRef idx="1">
            <a:schemeClr val="dk1"/>
          </a:lnRef>
          <a:fillRef idx="2">
            <a:schemeClr val="dk1"/>
          </a:fillRef>
          <a:effectRef idx="1">
            <a:schemeClr val="dk1"/>
          </a:effectRef>
          <a:fontRef idx="minor">
            <a:schemeClr val="dk1"/>
          </a:fontRef>
        </p:style>
        <p:txBody>
          <a:bodyPr wrap="square" rtlCol="0" anchor="ctr">
            <a:spAutoFit/>
          </a:bodyPr>
          <a:lstStyle/>
          <a:p>
            <a:pPr algn="ctr"/>
            <a:r>
              <a:rPr lang="en-US" sz="1100" b="1" kern="0" dirty="0" smtClean="0"/>
              <a:t>To view and create BW profiles, Network </a:t>
            </a:r>
            <a:r>
              <a:rPr lang="en-US" sz="1100" b="1" kern="0" dirty="0" err="1" smtClean="0"/>
              <a:t>CoS</a:t>
            </a:r>
            <a:r>
              <a:rPr lang="en-US" sz="1100" b="1" kern="0" dirty="0" smtClean="0"/>
              <a:t> and SLA profiles</a:t>
            </a:r>
          </a:p>
        </p:txBody>
      </p:sp>
    </p:spTree>
    <p:extLst>
      <p:ext uri="{BB962C8B-B14F-4D97-AF65-F5344CB8AC3E}">
        <p14:creationId xmlns:p14="http://schemas.microsoft.com/office/powerpoint/2010/main" xmlns="" val="1646774449"/>
      </p:ext>
    </p:extLst>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Additions/Common attributes </a:t>
            </a:r>
            <a:endParaRPr lang="en-US" dirty="0"/>
          </a:p>
        </p:txBody>
      </p:sp>
      <p:sp>
        <p:nvSpPr>
          <p:cNvPr id="3" name="Text Placeholder 2"/>
          <p:cNvSpPr>
            <a:spLocks noGrp="1"/>
          </p:cNvSpPr>
          <p:nvPr>
            <p:ph type="body" sz="quarter" idx="10"/>
          </p:nvPr>
        </p:nvSpPr>
        <p:spPr>
          <a:xfrm>
            <a:off x="361378" y="1441421"/>
            <a:ext cx="7334822" cy="4711729"/>
          </a:xfrm>
        </p:spPr>
        <p:txBody>
          <a:bodyPr/>
          <a:lstStyle/>
          <a:p>
            <a:r>
              <a:rPr lang="en-US" dirty="0" smtClean="0"/>
              <a:t>On the right side of the screen you can find the         sign</a:t>
            </a:r>
          </a:p>
          <a:p>
            <a:r>
              <a:rPr lang="en-US" dirty="0" smtClean="0"/>
              <a:t>Once clicked a common features command will be expanded to the left</a:t>
            </a:r>
          </a:p>
          <a:p>
            <a:r>
              <a:rPr lang="en-US" dirty="0" smtClean="0"/>
              <a:t>For example, clicking on the </a:t>
            </a:r>
            <a:r>
              <a:rPr lang="en-US" dirty="0" smtClean="0">
                <a:solidFill>
                  <a:srgbClr val="044ABC"/>
                </a:solidFill>
              </a:rPr>
              <a:t>+</a:t>
            </a:r>
            <a:r>
              <a:rPr lang="en-US" dirty="0" smtClean="0"/>
              <a:t> sign  and then ‘</a:t>
            </a:r>
            <a:r>
              <a:rPr lang="en-US" dirty="0" smtClean="0">
                <a:solidFill>
                  <a:srgbClr val="044ABC"/>
                </a:solidFill>
              </a:rPr>
              <a:t>inventory</a:t>
            </a:r>
            <a:r>
              <a:rPr lang="en-US" dirty="0" smtClean="0"/>
              <a:t>’ in order to </a:t>
            </a:r>
            <a:r>
              <a:rPr lang="en-US" dirty="0" smtClean="0">
                <a:solidFill>
                  <a:srgbClr val="044ABC"/>
                </a:solidFill>
              </a:rPr>
              <a:t>add new </a:t>
            </a:r>
            <a:r>
              <a:rPr lang="en-US" dirty="0" smtClean="0"/>
              <a:t>Network Element, links etc.</a:t>
            </a:r>
            <a:endParaRPr lang="en-US" dirty="0"/>
          </a:p>
        </p:txBody>
      </p:sp>
      <p:pic>
        <p:nvPicPr>
          <p:cNvPr id="4" name="Picture 3"/>
          <p:cNvPicPr>
            <a:picLocks noChangeAspect="1"/>
          </p:cNvPicPr>
          <p:nvPr/>
        </p:nvPicPr>
        <p:blipFill rotWithShape="1">
          <a:blip r:embed="rId2" cstate="print"/>
          <a:srcRect l="8562"/>
          <a:stretch/>
        </p:blipFill>
        <p:spPr>
          <a:xfrm>
            <a:off x="7820166" y="0"/>
            <a:ext cx="1323833" cy="6819900"/>
          </a:xfrm>
          <a:prstGeom prst="rect">
            <a:avLst/>
          </a:prstGeom>
        </p:spPr>
      </p:pic>
      <p:pic>
        <p:nvPicPr>
          <p:cNvPr id="5" name="Picture 4"/>
          <p:cNvPicPr>
            <a:picLocks noChangeAspect="1"/>
          </p:cNvPicPr>
          <p:nvPr/>
        </p:nvPicPr>
        <p:blipFill rotWithShape="1">
          <a:blip r:embed="rId3" cstate="print"/>
          <a:srcRect b="32335"/>
          <a:stretch/>
        </p:blipFill>
        <p:spPr>
          <a:xfrm>
            <a:off x="1785199" y="3751470"/>
            <a:ext cx="5972984" cy="3051668"/>
          </a:xfrm>
          <a:prstGeom prst="rect">
            <a:avLst/>
          </a:prstGeom>
        </p:spPr>
      </p:pic>
      <p:pic>
        <p:nvPicPr>
          <p:cNvPr id="6" name="Picture 5"/>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243328" y="1455069"/>
            <a:ext cx="375836" cy="346436"/>
          </a:xfrm>
          <a:prstGeom prst="rect">
            <a:avLst/>
          </a:prstGeom>
          <a:noFill/>
        </p:spPr>
      </p:pic>
      <p:sp>
        <p:nvSpPr>
          <p:cNvPr id="7" name="Rectangle 6"/>
          <p:cNvSpPr/>
          <p:nvPr/>
        </p:nvSpPr>
        <p:spPr>
          <a:xfrm>
            <a:off x="8120418" y="424282"/>
            <a:ext cx="1023581" cy="85860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235570" y="4657361"/>
            <a:ext cx="2796971" cy="55608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803352946"/>
      </p:ext>
    </p:extLst>
  </p:cSld>
  <p:clrMapOvr>
    <a:masterClrMapping/>
  </p:clrMapOvr>
  <p:transition>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Creating Sub Domain</a:t>
            </a:r>
            <a:endParaRPr lang="en-US" dirty="0"/>
          </a:p>
        </p:txBody>
      </p:sp>
      <p:sp>
        <p:nvSpPr>
          <p:cNvPr id="3" name="Text Placeholder 2"/>
          <p:cNvSpPr>
            <a:spLocks noGrp="1"/>
          </p:cNvSpPr>
          <p:nvPr>
            <p:ph type="body" sz="quarter" idx="10"/>
          </p:nvPr>
        </p:nvSpPr>
        <p:spPr>
          <a:xfrm>
            <a:off x="361378" y="1441421"/>
            <a:ext cx="7334822" cy="4711729"/>
          </a:xfrm>
        </p:spPr>
        <p:txBody>
          <a:bodyPr/>
          <a:lstStyle/>
          <a:p>
            <a:r>
              <a:rPr lang="en-US" sz="2000" dirty="0"/>
              <a:t>Our goal now is to create a </a:t>
            </a:r>
            <a:r>
              <a:rPr lang="en-US" sz="2000" dirty="0" smtClean="0"/>
              <a:t>subdomain </a:t>
            </a:r>
            <a:r>
              <a:rPr lang="en-US" sz="2000" dirty="0"/>
              <a:t>and then create an NE for each device</a:t>
            </a:r>
          </a:p>
          <a:p>
            <a:r>
              <a:rPr lang="en-US" sz="2000" dirty="0" smtClean="0"/>
              <a:t>In this example the default subdomain is ‘</a:t>
            </a:r>
            <a:r>
              <a:rPr lang="en-US" sz="2000" dirty="0" smtClean="0">
                <a:solidFill>
                  <a:srgbClr val="044ABC"/>
                </a:solidFill>
              </a:rPr>
              <a:t>NOC</a:t>
            </a:r>
            <a:r>
              <a:rPr lang="en-US" sz="2000" dirty="0" smtClean="0"/>
              <a:t>’</a:t>
            </a:r>
            <a:endParaRPr lang="en-US" sz="2000" dirty="0"/>
          </a:p>
          <a:p>
            <a:r>
              <a:rPr lang="en-US" sz="2000" dirty="0"/>
              <a:t>You will then add network elements (</a:t>
            </a:r>
            <a:r>
              <a:rPr lang="en-US" sz="2000" u="sng" dirty="0"/>
              <a:t>your devices</a:t>
            </a:r>
            <a:r>
              <a:rPr lang="en-US" sz="2000" dirty="0"/>
              <a:t>) to the newly created </a:t>
            </a:r>
            <a:r>
              <a:rPr lang="en-US" sz="2000" dirty="0" smtClean="0"/>
              <a:t>sublevel</a:t>
            </a:r>
            <a:endParaRPr lang="en-US" sz="2000" dirty="0"/>
          </a:p>
        </p:txBody>
      </p:sp>
      <p:pic>
        <p:nvPicPr>
          <p:cNvPr id="4" name="Picture 3"/>
          <p:cNvPicPr>
            <a:picLocks noChangeAspect="1"/>
          </p:cNvPicPr>
          <p:nvPr/>
        </p:nvPicPr>
        <p:blipFill rotWithShape="1">
          <a:blip r:embed="rId2" cstate="print"/>
          <a:srcRect l="8562"/>
          <a:stretch/>
        </p:blipFill>
        <p:spPr>
          <a:xfrm>
            <a:off x="7820166" y="0"/>
            <a:ext cx="1323833" cy="6819900"/>
          </a:xfrm>
          <a:prstGeom prst="rect">
            <a:avLst/>
          </a:prstGeom>
        </p:spPr>
      </p:pic>
      <p:pic>
        <p:nvPicPr>
          <p:cNvPr id="5" name="Picture 4"/>
          <p:cNvPicPr>
            <a:picLocks noChangeAspect="1"/>
          </p:cNvPicPr>
          <p:nvPr/>
        </p:nvPicPr>
        <p:blipFill rotWithShape="1">
          <a:blip r:embed="rId3" cstate="print"/>
          <a:srcRect b="32335"/>
          <a:stretch/>
        </p:blipFill>
        <p:spPr>
          <a:xfrm>
            <a:off x="1785199" y="3751470"/>
            <a:ext cx="5972984" cy="3051668"/>
          </a:xfrm>
          <a:prstGeom prst="rect">
            <a:avLst/>
          </a:prstGeom>
        </p:spPr>
      </p:pic>
      <p:sp>
        <p:nvSpPr>
          <p:cNvPr id="7" name="Rectangle 6"/>
          <p:cNvSpPr/>
          <p:nvPr/>
        </p:nvSpPr>
        <p:spPr>
          <a:xfrm>
            <a:off x="8120418" y="424282"/>
            <a:ext cx="1023581" cy="85860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308186" y="4657363"/>
            <a:ext cx="653051" cy="55608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ine Callout 2 8"/>
          <p:cNvSpPr/>
          <p:nvPr/>
        </p:nvSpPr>
        <p:spPr>
          <a:xfrm>
            <a:off x="16784" y="5213445"/>
            <a:ext cx="3536830" cy="568729"/>
          </a:xfrm>
          <a:prstGeom prst="borderCallout2">
            <a:avLst>
              <a:gd name="adj1" fmla="val 24385"/>
              <a:gd name="adj2" fmla="val 99987"/>
              <a:gd name="adj3" fmla="val 18835"/>
              <a:gd name="adj4" fmla="val 107416"/>
              <a:gd name="adj5" fmla="val -69810"/>
              <a:gd name="adj6" fmla="val 120663"/>
            </a:avLst>
          </a:prstGeom>
          <a:solidFill>
            <a:srgbClr val="F29400"/>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AutoNum type="arabicPeriod"/>
            </a:pPr>
            <a:r>
              <a:rPr lang="en-US" sz="1600" dirty="0" smtClean="0">
                <a:solidFill>
                  <a:schemeClr val="tx1"/>
                </a:solidFill>
              </a:rPr>
              <a:t>Click the “</a:t>
            </a:r>
            <a:r>
              <a:rPr lang="en-US" sz="1600" dirty="0" smtClean="0">
                <a:solidFill>
                  <a:srgbClr val="044ABC"/>
                </a:solidFill>
              </a:rPr>
              <a:t>Create New</a:t>
            </a:r>
            <a:r>
              <a:rPr lang="en-US" sz="1600" dirty="0" smtClean="0">
                <a:solidFill>
                  <a:schemeClr val="tx1"/>
                </a:solidFill>
              </a:rPr>
              <a:t>” -&gt; </a:t>
            </a:r>
            <a:r>
              <a:rPr lang="en-US" sz="1600" dirty="0" smtClean="0">
                <a:solidFill>
                  <a:srgbClr val="044ABC"/>
                </a:solidFill>
              </a:rPr>
              <a:t>Inventory</a:t>
            </a:r>
            <a:r>
              <a:rPr lang="en-US" sz="1600" dirty="0" smtClean="0">
                <a:solidFill>
                  <a:schemeClr val="tx1"/>
                </a:solidFill>
              </a:rPr>
              <a:t> -&gt; then </a:t>
            </a:r>
            <a:r>
              <a:rPr lang="en-US" sz="1600" dirty="0" smtClean="0">
                <a:solidFill>
                  <a:srgbClr val="044ABC"/>
                </a:solidFill>
              </a:rPr>
              <a:t>sub domain</a:t>
            </a:r>
          </a:p>
        </p:txBody>
      </p:sp>
      <p:grpSp>
        <p:nvGrpSpPr>
          <p:cNvPr id="10" name="Group 9"/>
          <p:cNvGrpSpPr/>
          <p:nvPr/>
        </p:nvGrpSpPr>
        <p:grpSpPr>
          <a:xfrm>
            <a:off x="7556740" y="3294865"/>
            <a:ext cx="484054" cy="1061475"/>
            <a:chOff x="2220620" y="2515312"/>
            <a:chExt cx="484054" cy="1061475"/>
          </a:xfrm>
        </p:grpSpPr>
        <p:cxnSp>
          <p:nvCxnSpPr>
            <p:cNvPr id="11" name="Straight Arrow Connector 10"/>
            <p:cNvCxnSpPr>
              <a:stCxn id="14" idx="0"/>
            </p:cNvCxnSpPr>
            <p:nvPr/>
          </p:nvCxnSpPr>
          <p:spPr>
            <a:xfrm flipH="1">
              <a:off x="2220620" y="2529714"/>
              <a:ext cx="312818" cy="104707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2" name="Group 7"/>
            <p:cNvGrpSpPr/>
            <p:nvPr/>
          </p:nvGrpSpPr>
          <p:grpSpPr>
            <a:xfrm>
              <a:off x="2362202" y="2515312"/>
              <a:ext cx="342472" cy="254924"/>
              <a:chOff x="192311" y="2725948"/>
              <a:chExt cx="381000" cy="304800"/>
            </a:xfrm>
          </p:grpSpPr>
          <p:sp>
            <p:nvSpPr>
              <p:cNvPr id="13" name="Oval 12"/>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a:t>1</a:t>
                </a:r>
                <a:endParaRPr lang="en-US" sz="1100" b="1" dirty="0" smtClean="0">
                  <a:latin typeface="+mn-lt"/>
                </a:endParaRPr>
              </a:p>
            </p:txBody>
          </p:sp>
        </p:grpSp>
      </p:grpSp>
    </p:spTree>
    <p:extLst>
      <p:ext uri="{BB962C8B-B14F-4D97-AF65-F5344CB8AC3E}">
        <p14:creationId xmlns:p14="http://schemas.microsoft.com/office/powerpoint/2010/main" xmlns="" val="1326471060"/>
      </p:ext>
    </p:extLst>
  </p:cSld>
  <p:clrMapOvr>
    <a:masterClrMapping/>
  </p:clrMapOvr>
  <p:transition>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t>
            </a:r>
            <a:r>
              <a:rPr lang="en-US" dirty="0" smtClean="0"/>
              <a:t>Sub Domain</a:t>
            </a:r>
            <a:endParaRPr lang="en-US" dirty="0"/>
          </a:p>
        </p:txBody>
      </p:sp>
      <p:pic>
        <p:nvPicPr>
          <p:cNvPr id="4" name="Picture 3"/>
          <p:cNvPicPr>
            <a:picLocks noChangeAspect="1"/>
          </p:cNvPicPr>
          <p:nvPr/>
        </p:nvPicPr>
        <p:blipFill>
          <a:blip r:embed="rId2" cstate="print"/>
          <a:stretch>
            <a:fillRect/>
          </a:stretch>
        </p:blipFill>
        <p:spPr>
          <a:xfrm>
            <a:off x="0" y="2066705"/>
            <a:ext cx="9144001" cy="2781344"/>
          </a:xfrm>
          <a:prstGeom prst="rect">
            <a:avLst/>
          </a:prstGeom>
          <a:ln>
            <a:noFill/>
          </a:ln>
          <a:effectLst>
            <a:outerShdw blurRad="190500" algn="tl" rotWithShape="0">
              <a:srgbClr val="000000">
                <a:alpha val="70000"/>
              </a:srgbClr>
            </a:outerShdw>
          </a:effectLst>
        </p:spPr>
      </p:pic>
      <p:grpSp>
        <p:nvGrpSpPr>
          <p:cNvPr id="5" name="Group 4"/>
          <p:cNvGrpSpPr/>
          <p:nvPr/>
        </p:nvGrpSpPr>
        <p:grpSpPr>
          <a:xfrm>
            <a:off x="7862700" y="3885552"/>
            <a:ext cx="902457" cy="649791"/>
            <a:chOff x="2362202" y="2515312"/>
            <a:chExt cx="902457" cy="649791"/>
          </a:xfrm>
        </p:grpSpPr>
        <p:cxnSp>
          <p:nvCxnSpPr>
            <p:cNvPr id="6" name="Straight Arrow Connector 5"/>
            <p:cNvCxnSpPr>
              <a:stCxn id="9" idx="0"/>
            </p:cNvCxnSpPr>
            <p:nvPr/>
          </p:nvCxnSpPr>
          <p:spPr>
            <a:xfrm>
              <a:off x="2533438" y="2529714"/>
              <a:ext cx="731221" cy="63538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7" name="Group 7"/>
            <p:cNvGrpSpPr/>
            <p:nvPr/>
          </p:nvGrpSpPr>
          <p:grpSpPr>
            <a:xfrm>
              <a:off x="2362202" y="2515312"/>
              <a:ext cx="342472" cy="254924"/>
              <a:chOff x="192311" y="2725948"/>
              <a:chExt cx="381000" cy="304800"/>
            </a:xfrm>
          </p:grpSpPr>
          <p:sp>
            <p:nvSpPr>
              <p:cNvPr id="8" name="Oval 7"/>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a:t>3</a:t>
                </a:r>
                <a:endParaRPr lang="en-US" sz="1100" b="1" dirty="0" smtClean="0">
                  <a:latin typeface="+mn-lt"/>
                </a:endParaRPr>
              </a:p>
            </p:txBody>
          </p:sp>
        </p:grpSp>
      </p:grpSp>
      <p:sp>
        <p:nvSpPr>
          <p:cNvPr id="10" name="Rectangle 9"/>
          <p:cNvSpPr/>
          <p:nvPr/>
        </p:nvSpPr>
        <p:spPr>
          <a:xfrm>
            <a:off x="54109" y="3112387"/>
            <a:ext cx="830100" cy="16892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557405" y="4608220"/>
            <a:ext cx="553532" cy="3016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884209" y="2750298"/>
            <a:ext cx="1062474" cy="446552"/>
            <a:chOff x="1642200" y="2515312"/>
            <a:chExt cx="1062474" cy="446552"/>
          </a:xfrm>
        </p:grpSpPr>
        <p:cxnSp>
          <p:nvCxnSpPr>
            <p:cNvPr id="14" name="Straight Arrow Connector 13"/>
            <p:cNvCxnSpPr>
              <a:stCxn id="16" idx="0"/>
            </p:cNvCxnSpPr>
            <p:nvPr/>
          </p:nvCxnSpPr>
          <p:spPr>
            <a:xfrm flipH="1">
              <a:off x="1642200" y="2529710"/>
              <a:ext cx="891238" cy="43215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3" name="Group 7"/>
            <p:cNvGrpSpPr/>
            <p:nvPr/>
          </p:nvGrpSpPr>
          <p:grpSpPr>
            <a:xfrm>
              <a:off x="2362202" y="2515312"/>
              <a:ext cx="342472" cy="254924"/>
              <a:chOff x="192311" y="2725948"/>
              <a:chExt cx="381000" cy="304800"/>
            </a:xfrm>
          </p:grpSpPr>
          <p:sp>
            <p:nvSpPr>
              <p:cNvPr id="15" name="Oval 14"/>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92311" y="2743164"/>
                <a:ext cx="381000" cy="283968"/>
              </a:xfrm>
              <a:prstGeom prst="rect">
                <a:avLst/>
              </a:prstGeom>
              <a:noFill/>
            </p:spPr>
            <p:txBody>
              <a:bodyPr wrap="square" rtlCol="0">
                <a:spAutoFit/>
              </a:bodyPr>
              <a:lstStyle/>
              <a:p>
                <a:pPr algn="ctr">
                  <a:lnSpc>
                    <a:spcPct val="85000"/>
                  </a:lnSpc>
                </a:pPr>
                <a:r>
                  <a:rPr lang="en-US" sz="1100" b="1" dirty="0" smtClean="0">
                    <a:latin typeface="+mn-lt"/>
                  </a:rPr>
                  <a:t>2</a:t>
                </a:r>
              </a:p>
            </p:txBody>
          </p:sp>
        </p:grpSp>
      </p:grpSp>
      <p:sp>
        <p:nvSpPr>
          <p:cNvPr id="17" name="Line Callout 2 16"/>
          <p:cNvSpPr/>
          <p:nvPr/>
        </p:nvSpPr>
        <p:spPr>
          <a:xfrm>
            <a:off x="5698269" y="1220752"/>
            <a:ext cx="3445732" cy="664381"/>
          </a:xfrm>
          <a:prstGeom prst="borderCallout2">
            <a:avLst>
              <a:gd name="adj1" fmla="val 20492"/>
              <a:gd name="adj2" fmla="val -194"/>
              <a:gd name="adj3" fmla="val 20781"/>
              <a:gd name="adj4" fmla="val -21985"/>
              <a:gd name="adj5" fmla="val 117743"/>
              <a:gd name="adj6" fmla="val -41576"/>
            </a:avLst>
          </a:prstGeom>
          <a:solidFill>
            <a:srgbClr val="F29400"/>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solidFill>
                  <a:schemeClr val="tx1"/>
                </a:solidFill>
              </a:rPr>
              <a:t>2. Provide a </a:t>
            </a:r>
            <a:r>
              <a:rPr lang="en-US" sz="1600" dirty="0" smtClean="0">
                <a:solidFill>
                  <a:srgbClr val="044ABC"/>
                </a:solidFill>
              </a:rPr>
              <a:t>name</a:t>
            </a:r>
            <a:r>
              <a:rPr lang="en-US" sz="1600" dirty="0" smtClean="0">
                <a:solidFill>
                  <a:schemeClr val="tx1"/>
                </a:solidFill>
              </a:rPr>
              <a:t> for the sub domain</a:t>
            </a:r>
          </a:p>
          <a:p>
            <a:r>
              <a:rPr lang="en-US" sz="1600" dirty="0" smtClean="0">
                <a:solidFill>
                  <a:schemeClr val="tx1"/>
                </a:solidFill>
              </a:rPr>
              <a:t>3. Click the ‘</a:t>
            </a:r>
            <a:r>
              <a:rPr lang="en-US" sz="1600" dirty="0" smtClean="0">
                <a:solidFill>
                  <a:srgbClr val="044ABC"/>
                </a:solidFill>
              </a:rPr>
              <a:t>Save</a:t>
            </a:r>
            <a:r>
              <a:rPr lang="en-US" sz="1600" dirty="0" smtClean="0">
                <a:solidFill>
                  <a:schemeClr val="tx1"/>
                </a:solidFill>
              </a:rPr>
              <a:t>’ button</a:t>
            </a:r>
            <a:endParaRPr lang="en-US" sz="1400" b="1" dirty="0">
              <a:solidFill>
                <a:schemeClr val="tx1"/>
              </a:solidFill>
            </a:endParaRPr>
          </a:p>
        </p:txBody>
      </p:sp>
      <p:sp>
        <p:nvSpPr>
          <p:cNvPr id="20" name="Line Callout 2 19"/>
          <p:cNvSpPr/>
          <p:nvPr/>
        </p:nvSpPr>
        <p:spPr>
          <a:xfrm>
            <a:off x="8626" y="5491143"/>
            <a:ext cx="9110938" cy="659491"/>
          </a:xfrm>
          <a:prstGeom prst="borderCallout2">
            <a:avLst>
              <a:gd name="adj1" fmla="val 833"/>
              <a:gd name="adj2" fmla="val 43409"/>
              <a:gd name="adj3" fmla="val -46061"/>
              <a:gd name="adj4" fmla="val 43421"/>
              <a:gd name="adj5" fmla="val -163547"/>
              <a:gd name="adj6" fmla="val 35503"/>
            </a:avLst>
          </a:prstGeom>
          <a:solidFill>
            <a:schemeClr val="accent3">
              <a:lumMod val="85000"/>
            </a:schemeClr>
          </a:solidFill>
          <a:ln>
            <a:solidFill>
              <a:srgbClr val="FFC000"/>
            </a:solidFill>
            <a:headEnd type="none" w="med" len="med"/>
            <a:tailEnd type="arrow" w="med" len="med"/>
          </a:ln>
        </p:spPr>
        <p:style>
          <a:lnRef idx="2">
            <a:schemeClr val="accent1"/>
          </a:lnRef>
          <a:fillRef idx="1">
            <a:schemeClr val="lt1"/>
          </a:fillRef>
          <a:effectRef idx="0">
            <a:schemeClr val="accent1"/>
          </a:effectRef>
          <a:fontRef idx="minor">
            <a:schemeClr val="dk1"/>
          </a:fontRef>
        </p:style>
        <p:txBody>
          <a:bodyPr rtlCol="0" anchor="ctr"/>
          <a:lstStyle/>
          <a:p>
            <a:pPr lvl="0"/>
            <a:r>
              <a:rPr lang="en-US" sz="1600" dirty="0"/>
              <a:t>The Resources tab shows all the NE’s, cards, ports, clouds assigned to the specific Sub Domain and the faults regarding this Sub Domain.</a:t>
            </a:r>
          </a:p>
        </p:txBody>
      </p:sp>
    </p:spTree>
    <p:extLst>
      <p:ext uri="{BB962C8B-B14F-4D97-AF65-F5344CB8AC3E}">
        <p14:creationId xmlns:p14="http://schemas.microsoft.com/office/powerpoint/2010/main" xmlns="" val="3908098996"/>
      </p:ext>
    </p:extLst>
  </p:cSld>
  <p:clrMapOvr>
    <a:masterClrMapping/>
  </p:clrMapOvr>
  <p:transition>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srcRect r="7908" b="9291"/>
          <a:stretch/>
        </p:blipFill>
        <p:spPr>
          <a:xfrm>
            <a:off x="4461203" y="2332939"/>
            <a:ext cx="4605159" cy="4276816"/>
          </a:xfrm>
          <a:prstGeom prst="rect">
            <a:avLst/>
          </a:prstGeom>
          <a:ln>
            <a:noFill/>
          </a:ln>
          <a:effectLst>
            <a:outerShdw blurRad="190500" algn="tl" rotWithShape="0">
              <a:srgbClr val="000000">
                <a:alpha val="70000"/>
              </a:srgbClr>
            </a:outerShdw>
          </a:effectLst>
        </p:spPr>
      </p:pic>
      <p:sp>
        <p:nvSpPr>
          <p:cNvPr id="2" name="Title 1"/>
          <p:cNvSpPr>
            <a:spLocks noGrp="1"/>
          </p:cNvSpPr>
          <p:nvPr>
            <p:ph type="title"/>
          </p:nvPr>
        </p:nvSpPr>
        <p:spPr/>
        <p:txBody>
          <a:bodyPr/>
          <a:lstStyle/>
          <a:p>
            <a:r>
              <a:rPr lang="en-US" dirty="0" smtClean="0"/>
              <a:t>Creating Sub Domains</a:t>
            </a:r>
            <a:endParaRPr lang="en-US" dirty="0"/>
          </a:p>
        </p:txBody>
      </p:sp>
      <p:sp>
        <p:nvSpPr>
          <p:cNvPr id="3" name="Text Placeholder 2"/>
          <p:cNvSpPr>
            <a:spLocks noGrp="1"/>
          </p:cNvSpPr>
          <p:nvPr>
            <p:ph type="body" sz="quarter" idx="10"/>
          </p:nvPr>
        </p:nvSpPr>
        <p:spPr>
          <a:xfrm>
            <a:off x="361377" y="1441421"/>
            <a:ext cx="8135641" cy="4711729"/>
          </a:xfrm>
        </p:spPr>
        <p:txBody>
          <a:bodyPr/>
          <a:lstStyle/>
          <a:p>
            <a:r>
              <a:rPr lang="en-US" dirty="0" smtClean="0"/>
              <a:t>The result – New Sub-Domain entity under ‘Sub Domain’ tab in the inventory workspace</a:t>
            </a:r>
          </a:p>
          <a:p>
            <a:endParaRPr lang="en-US" dirty="0" smtClean="0"/>
          </a:p>
          <a:p>
            <a:r>
              <a:rPr lang="en-US" dirty="0" smtClean="0"/>
              <a:t>Under the icon you can get </a:t>
            </a:r>
            <a:br>
              <a:rPr lang="en-US" dirty="0" smtClean="0"/>
            </a:br>
            <a:r>
              <a:rPr lang="en-US" dirty="0" smtClean="0"/>
              <a:t>information about the number </a:t>
            </a:r>
            <a:br>
              <a:rPr lang="en-US" dirty="0" smtClean="0"/>
            </a:br>
            <a:r>
              <a:rPr lang="en-US" dirty="0" smtClean="0"/>
              <a:t>of NEs , VNF and VNF services</a:t>
            </a:r>
            <a:endParaRPr lang="en-US" dirty="0"/>
          </a:p>
        </p:txBody>
      </p:sp>
    </p:spTree>
    <p:extLst>
      <p:ext uri="{BB962C8B-B14F-4D97-AF65-F5344CB8AC3E}">
        <p14:creationId xmlns:p14="http://schemas.microsoft.com/office/powerpoint/2010/main" xmlns="" val="213333562"/>
      </p:ext>
    </p:extLst>
  </p:cSld>
  <p:clrMapOvr>
    <a:masterClrMapping/>
  </p:clrMapOvr>
  <p:transition>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Adding New NE</a:t>
            </a:r>
          </a:p>
        </p:txBody>
      </p:sp>
      <p:sp>
        <p:nvSpPr>
          <p:cNvPr id="3" name="Text Placeholder 2"/>
          <p:cNvSpPr>
            <a:spLocks noGrp="1"/>
          </p:cNvSpPr>
          <p:nvPr>
            <p:ph type="body" sz="quarter" idx="10"/>
          </p:nvPr>
        </p:nvSpPr>
        <p:spPr>
          <a:xfrm>
            <a:off x="361378" y="1441421"/>
            <a:ext cx="7334822" cy="4711729"/>
          </a:xfrm>
        </p:spPr>
        <p:txBody>
          <a:bodyPr/>
          <a:lstStyle/>
          <a:p>
            <a:r>
              <a:rPr lang="en-US" sz="2000" dirty="0" smtClean="0"/>
              <a:t>In the following slides you can find an example of creating new Network Element</a:t>
            </a:r>
          </a:p>
          <a:p>
            <a:r>
              <a:rPr lang="en-US" sz="2000" dirty="0" smtClean="0"/>
              <a:t>This can be done either by clicking the ‘         ‘ sign or:</a:t>
            </a:r>
            <a:r>
              <a:rPr lang="en-US" sz="2000" dirty="0"/>
              <a:t/>
            </a:r>
            <a:br>
              <a:rPr lang="en-US" sz="2000" dirty="0"/>
            </a:br>
            <a:r>
              <a:rPr lang="en-US" sz="2000" dirty="0"/>
              <a:t>Navigate to the left partially hidden menu (using -      ) </a:t>
            </a:r>
            <a:r>
              <a:rPr lang="en-US" sz="2000" dirty="0">
                <a:sym typeface="Wingdings" panose="05000000000000000000" pitchFamily="2" charset="2"/>
              </a:rPr>
              <a:t></a:t>
            </a:r>
            <a:r>
              <a:rPr lang="en-US" sz="2000" dirty="0"/>
              <a:t> inventory</a:t>
            </a:r>
            <a:r>
              <a:rPr lang="en-US" sz="2000" dirty="0">
                <a:sym typeface="Wingdings" panose="05000000000000000000" pitchFamily="2" charset="2"/>
              </a:rPr>
              <a:t></a:t>
            </a:r>
            <a:r>
              <a:rPr lang="en-US" sz="2000" dirty="0"/>
              <a:t> Network Element </a:t>
            </a:r>
            <a:r>
              <a:rPr lang="en-US" sz="2000" dirty="0">
                <a:sym typeface="Wingdings" panose="05000000000000000000" pitchFamily="2" charset="2"/>
              </a:rPr>
              <a:t></a:t>
            </a:r>
            <a:r>
              <a:rPr lang="en-US" sz="2000" dirty="0"/>
              <a:t> Add new (+).</a:t>
            </a:r>
            <a:endParaRPr lang="en-US" sz="2000" dirty="0" smtClean="0"/>
          </a:p>
        </p:txBody>
      </p:sp>
      <p:pic>
        <p:nvPicPr>
          <p:cNvPr id="4" name="Picture 3"/>
          <p:cNvPicPr>
            <a:picLocks noChangeAspect="1"/>
          </p:cNvPicPr>
          <p:nvPr/>
        </p:nvPicPr>
        <p:blipFill rotWithShape="1">
          <a:blip r:embed="rId2" cstate="print"/>
          <a:srcRect l="8562"/>
          <a:stretch/>
        </p:blipFill>
        <p:spPr>
          <a:xfrm>
            <a:off x="7820166" y="0"/>
            <a:ext cx="1323833" cy="6819900"/>
          </a:xfrm>
          <a:prstGeom prst="rect">
            <a:avLst/>
          </a:prstGeom>
        </p:spPr>
      </p:pic>
      <p:pic>
        <p:nvPicPr>
          <p:cNvPr id="5" name="Picture 4"/>
          <p:cNvPicPr>
            <a:picLocks noChangeAspect="1"/>
          </p:cNvPicPr>
          <p:nvPr/>
        </p:nvPicPr>
        <p:blipFill rotWithShape="1">
          <a:blip r:embed="rId3" cstate="print"/>
          <a:srcRect b="32335"/>
          <a:stretch/>
        </p:blipFill>
        <p:spPr>
          <a:xfrm>
            <a:off x="1785199" y="3751470"/>
            <a:ext cx="5972984" cy="3051668"/>
          </a:xfrm>
          <a:prstGeom prst="rect">
            <a:avLst/>
          </a:prstGeom>
        </p:spPr>
      </p:pic>
      <p:sp>
        <p:nvSpPr>
          <p:cNvPr id="7" name="Rectangle 6"/>
          <p:cNvSpPr/>
          <p:nvPr/>
        </p:nvSpPr>
        <p:spPr>
          <a:xfrm>
            <a:off x="8120418" y="424282"/>
            <a:ext cx="1023581" cy="85860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361273" y="4669080"/>
            <a:ext cx="653051" cy="55608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ine Callout 2 8"/>
          <p:cNvSpPr/>
          <p:nvPr/>
        </p:nvSpPr>
        <p:spPr>
          <a:xfrm>
            <a:off x="16784" y="5213445"/>
            <a:ext cx="3536830" cy="568729"/>
          </a:xfrm>
          <a:prstGeom prst="borderCallout2">
            <a:avLst>
              <a:gd name="adj1" fmla="val 24385"/>
              <a:gd name="adj2" fmla="val 99987"/>
              <a:gd name="adj3" fmla="val 24903"/>
              <a:gd name="adj4" fmla="val 107660"/>
              <a:gd name="adj5" fmla="val -69810"/>
              <a:gd name="adj6" fmla="val 120663"/>
            </a:avLst>
          </a:prstGeom>
          <a:solidFill>
            <a:srgbClr val="F29400"/>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solidFill>
                  <a:schemeClr val="tx1"/>
                </a:solidFill>
              </a:rPr>
              <a:t>Click the “</a:t>
            </a:r>
            <a:r>
              <a:rPr lang="en-US" sz="1600" dirty="0" smtClean="0">
                <a:solidFill>
                  <a:srgbClr val="044ABC"/>
                </a:solidFill>
              </a:rPr>
              <a:t>Create New</a:t>
            </a:r>
            <a:r>
              <a:rPr lang="en-US" sz="1600" dirty="0" smtClean="0">
                <a:solidFill>
                  <a:schemeClr val="tx1"/>
                </a:solidFill>
              </a:rPr>
              <a:t>” -&gt; </a:t>
            </a:r>
            <a:r>
              <a:rPr lang="en-US" sz="1600" dirty="0" smtClean="0">
                <a:solidFill>
                  <a:srgbClr val="044ABC"/>
                </a:solidFill>
              </a:rPr>
              <a:t>Inventory</a:t>
            </a:r>
            <a:r>
              <a:rPr lang="en-US" sz="1600" dirty="0" smtClean="0">
                <a:solidFill>
                  <a:schemeClr val="tx1"/>
                </a:solidFill>
              </a:rPr>
              <a:t> -&gt; then </a:t>
            </a:r>
            <a:r>
              <a:rPr lang="en-US" sz="1600" dirty="0" smtClean="0">
                <a:solidFill>
                  <a:srgbClr val="044ABC"/>
                </a:solidFill>
              </a:rPr>
              <a:t>Network Element</a:t>
            </a:r>
          </a:p>
        </p:txBody>
      </p:sp>
      <p:pic>
        <p:nvPicPr>
          <p:cNvPr id="15" name="Picture 14"/>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888981" y="2153809"/>
            <a:ext cx="375836" cy="346436"/>
          </a:xfrm>
          <a:prstGeom prst="rect">
            <a:avLst/>
          </a:prstGeom>
          <a:noFill/>
        </p:spPr>
      </p:pic>
      <p:pic>
        <p:nvPicPr>
          <p:cNvPr id="16" name="Picture 15"/>
          <p:cNvPicPr/>
          <p:nvPr/>
        </p:nvPicPr>
        <p:blipFill>
          <a:blip r:embed="rId5" cstate="print">
            <a:extLst>
              <a:ext uri="{28A0092B-C50C-407E-A947-70E740481C1C}">
                <a14:useLocalDpi xmlns:a14="http://schemas.microsoft.com/office/drawing/2010/main" xmlns="" val="0"/>
              </a:ext>
            </a:extLst>
          </a:blip>
          <a:stretch>
            <a:fillRect/>
          </a:stretch>
        </p:blipFill>
        <p:spPr>
          <a:xfrm>
            <a:off x="5984941" y="2433382"/>
            <a:ext cx="217452" cy="361576"/>
          </a:xfrm>
          <a:prstGeom prst="rect">
            <a:avLst/>
          </a:prstGeom>
        </p:spPr>
      </p:pic>
    </p:spTree>
    <p:extLst>
      <p:ext uri="{BB962C8B-B14F-4D97-AF65-F5344CB8AC3E}">
        <p14:creationId xmlns:p14="http://schemas.microsoft.com/office/powerpoint/2010/main" xmlns="" val="1935121089"/>
      </p:ext>
    </p:extLst>
  </p:cSld>
  <p:clrMapOvr>
    <a:masterClrMapping/>
  </p:clrMapOvr>
  <p:transition>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Adding </a:t>
            </a:r>
            <a:r>
              <a:rPr lang="en-US" dirty="0"/>
              <a:t>N</a:t>
            </a:r>
            <a:r>
              <a:rPr lang="en-US" dirty="0" smtClean="0"/>
              <a:t>ew NE</a:t>
            </a:r>
            <a:endParaRPr lang="en-US" dirty="0"/>
          </a:p>
        </p:txBody>
      </p:sp>
      <p:pic>
        <p:nvPicPr>
          <p:cNvPr id="4" name="Picture 3"/>
          <p:cNvPicPr>
            <a:picLocks noChangeAspect="1"/>
          </p:cNvPicPr>
          <p:nvPr/>
        </p:nvPicPr>
        <p:blipFill>
          <a:blip r:embed="rId2" cstate="print"/>
          <a:stretch>
            <a:fillRect/>
          </a:stretch>
        </p:blipFill>
        <p:spPr>
          <a:xfrm>
            <a:off x="90714" y="1180985"/>
            <a:ext cx="8756283" cy="5566057"/>
          </a:xfrm>
          <a:prstGeom prst="rect">
            <a:avLst/>
          </a:prstGeom>
          <a:ln>
            <a:noFill/>
          </a:ln>
          <a:effectLst>
            <a:outerShdw blurRad="292100" dist="139700" dir="2700000" algn="tl" rotWithShape="0">
              <a:srgbClr val="333333">
                <a:alpha val="65000"/>
              </a:srgbClr>
            </a:outerShdw>
          </a:effectLst>
        </p:spPr>
      </p:pic>
      <p:grpSp>
        <p:nvGrpSpPr>
          <p:cNvPr id="5" name="Group 4"/>
          <p:cNvGrpSpPr/>
          <p:nvPr/>
        </p:nvGrpSpPr>
        <p:grpSpPr>
          <a:xfrm>
            <a:off x="2319652" y="1077158"/>
            <a:ext cx="790609" cy="457314"/>
            <a:chOff x="1914065" y="2515312"/>
            <a:chExt cx="790609" cy="457314"/>
          </a:xfrm>
        </p:grpSpPr>
        <p:cxnSp>
          <p:nvCxnSpPr>
            <p:cNvPr id="7" name="Straight Arrow Connector 6"/>
            <p:cNvCxnSpPr>
              <a:stCxn id="9" idx="0"/>
            </p:cNvCxnSpPr>
            <p:nvPr/>
          </p:nvCxnSpPr>
          <p:spPr>
            <a:xfrm flipH="1">
              <a:off x="1914065" y="2529714"/>
              <a:ext cx="619373" cy="44291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6" name="Group 7"/>
            <p:cNvGrpSpPr/>
            <p:nvPr/>
          </p:nvGrpSpPr>
          <p:grpSpPr>
            <a:xfrm>
              <a:off x="2362202" y="2515312"/>
              <a:ext cx="342472" cy="254924"/>
              <a:chOff x="192311" y="2725948"/>
              <a:chExt cx="381000" cy="304800"/>
            </a:xfrm>
          </p:grpSpPr>
          <p:sp>
            <p:nvSpPr>
              <p:cNvPr id="8" name="Oval 7"/>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a:t>1</a:t>
                </a:r>
                <a:endParaRPr lang="en-US" sz="1100" b="1" dirty="0" smtClean="0">
                  <a:latin typeface="+mn-lt"/>
                </a:endParaRPr>
              </a:p>
            </p:txBody>
          </p:sp>
        </p:grpSp>
      </p:grpSp>
      <p:sp>
        <p:nvSpPr>
          <p:cNvPr id="10" name="Rectangle 9"/>
          <p:cNvSpPr/>
          <p:nvPr/>
        </p:nvSpPr>
        <p:spPr>
          <a:xfrm>
            <a:off x="194230" y="2672437"/>
            <a:ext cx="830100" cy="16892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400196" y="1653984"/>
            <a:ext cx="888126" cy="3016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908980" y="2909938"/>
            <a:ext cx="662452" cy="611351"/>
            <a:chOff x="2042222" y="2158885"/>
            <a:chExt cx="662452" cy="611351"/>
          </a:xfrm>
        </p:grpSpPr>
        <p:grpSp>
          <p:nvGrpSpPr>
            <p:cNvPr id="13" name="Group 7"/>
            <p:cNvGrpSpPr/>
            <p:nvPr/>
          </p:nvGrpSpPr>
          <p:grpSpPr>
            <a:xfrm>
              <a:off x="2362202" y="2515312"/>
              <a:ext cx="342472" cy="254924"/>
              <a:chOff x="192311" y="2725948"/>
              <a:chExt cx="381000" cy="304800"/>
            </a:xfrm>
          </p:grpSpPr>
          <p:sp>
            <p:nvSpPr>
              <p:cNvPr id="15" name="Oval 14"/>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92311" y="2743163"/>
                <a:ext cx="381000" cy="283968"/>
              </a:xfrm>
              <a:prstGeom prst="rect">
                <a:avLst/>
              </a:prstGeom>
              <a:noFill/>
            </p:spPr>
            <p:txBody>
              <a:bodyPr wrap="square" rtlCol="0">
                <a:spAutoFit/>
              </a:bodyPr>
              <a:lstStyle/>
              <a:p>
                <a:pPr algn="ctr">
                  <a:lnSpc>
                    <a:spcPct val="85000"/>
                  </a:lnSpc>
                </a:pPr>
                <a:r>
                  <a:rPr lang="en-US" sz="1100" b="1" dirty="0" smtClean="0">
                    <a:latin typeface="+mn-lt"/>
                  </a:rPr>
                  <a:t>2</a:t>
                </a:r>
              </a:p>
            </p:txBody>
          </p:sp>
        </p:grpSp>
        <p:cxnSp>
          <p:nvCxnSpPr>
            <p:cNvPr id="14" name="Straight Arrow Connector 13"/>
            <p:cNvCxnSpPr>
              <a:stCxn id="16" idx="0"/>
            </p:cNvCxnSpPr>
            <p:nvPr/>
          </p:nvCxnSpPr>
          <p:spPr>
            <a:xfrm flipH="1" flipV="1">
              <a:off x="2042222" y="2158885"/>
              <a:ext cx="491216" cy="37082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8" name="Rectangle 17"/>
          <p:cNvSpPr/>
          <p:nvPr/>
        </p:nvSpPr>
        <p:spPr>
          <a:xfrm>
            <a:off x="2432561" y="2655869"/>
            <a:ext cx="830100" cy="16892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Line Callout 2 16"/>
          <p:cNvSpPr/>
          <p:nvPr/>
        </p:nvSpPr>
        <p:spPr>
          <a:xfrm>
            <a:off x="4862692" y="1653984"/>
            <a:ext cx="4281308" cy="1187379"/>
          </a:xfrm>
          <a:prstGeom prst="borderCallout2">
            <a:avLst>
              <a:gd name="adj1" fmla="val 20492"/>
              <a:gd name="adj2" fmla="val -194"/>
              <a:gd name="adj3" fmla="val 20781"/>
              <a:gd name="adj4" fmla="val -21985"/>
              <a:gd name="adj5" fmla="val 29451"/>
              <a:gd name="adj6" fmla="val -38321"/>
            </a:avLst>
          </a:prstGeom>
          <a:solidFill>
            <a:srgbClr val="F29400"/>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AutoNum type="arabicPeriod"/>
            </a:pPr>
            <a:r>
              <a:rPr lang="en-US" sz="1600" dirty="0" smtClean="0">
                <a:solidFill>
                  <a:schemeClr val="tx1"/>
                </a:solidFill>
              </a:rPr>
              <a:t>Change the administrative state to “</a:t>
            </a:r>
            <a:r>
              <a:rPr lang="en-US" sz="1600" dirty="0" smtClean="0">
                <a:solidFill>
                  <a:srgbClr val="044ABC"/>
                </a:solidFill>
              </a:rPr>
              <a:t>Active</a:t>
            </a:r>
            <a:r>
              <a:rPr lang="en-US" sz="1600" dirty="0" smtClean="0">
                <a:solidFill>
                  <a:schemeClr val="tx1"/>
                </a:solidFill>
              </a:rPr>
              <a:t>”</a:t>
            </a:r>
          </a:p>
          <a:p>
            <a:pPr marL="342900" indent="-342900">
              <a:buAutoNum type="arabicPeriod"/>
            </a:pPr>
            <a:r>
              <a:rPr lang="en-US" sz="1600" dirty="0" smtClean="0">
                <a:solidFill>
                  <a:schemeClr val="tx1"/>
                </a:solidFill>
              </a:rPr>
              <a:t>Set the </a:t>
            </a:r>
            <a:r>
              <a:rPr lang="en-US" sz="1600" dirty="0" smtClean="0">
                <a:solidFill>
                  <a:srgbClr val="044ABC"/>
                </a:solidFill>
              </a:rPr>
              <a:t>IP</a:t>
            </a:r>
            <a:r>
              <a:rPr lang="en-US" sz="1600" dirty="0" smtClean="0">
                <a:solidFill>
                  <a:schemeClr val="tx1"/>
                </a:solidFill>
              </a:rPr>
              <a:t> address (Must be valid and unique)</a:t>
            </a:r>
          </a:p>
          <a:p>
            <a:pPr marL="342900" indent="-342900">
              <a:buAutoNum type="arabicPeriod"/>
            </a:pPr>
            <a:r>
              <a:rPr lang="en-US" sz="1600" dirty="0" smtClean="0">
                <a:solidFill>
                  <a:schemeClr val="tx1"/>
                </a:solidFill>
              </a:rPr>
              <a:t>Provide a </a:t>
            </a:r>
            <a:r>
              <a:rPr lang="en-US" sz="1600" dirty="0" smtClean="0">
                <a:solidFill>
                  <a:srgbClr val="044ABC"/>
                </a:solidFill>
              </a:rPr>
              <a:t>name</a:t>
            </a:r>
            <a:r>
              <a:rPr lang="en-US" sz="1600" dirty="0" smtClean="0">
                <a:solidFill>
                  <a:schemeClr val="tx1"/>
                </a:solidFill>
              </a:rPr>
              <a:t> for the device</a:t>
            </a:r>
          </a:p>
          <a:p>
            <a:pPr marL="342900" indent="-342900">
              <a:buAutoNum type="arabicPeriod"/>
            </a:pPr>
            <a:r>
              <a:rPr lang="en-US" sz="1600" dirty="0" smtClean="0">
                <a:solidFill>
                  <a:schemeClr val="tx1"/>
                </a:solidFill>
              </a:rPr>
              <a:t>Click the ‘</a:t>
            </a:r>
            <a:r>
              <a:rPr lang="en-US" sz="1600" dirty="0" smtClean="0">
                <a:solidFill>
                  <a:srgbClr val="044ABC"/>
                </a:solidFill>
              </a:rPr>
              <a:t>Save</a:t>
            </a:r>
            <a:r>
              <a:rPr lang="en-US" sz="1600" dirty="0" smtClean="0">
                <a:solidFill>
                  <a:schemeClr val="tx1"/>
                </a:solidFill>
              </a:rPr>
              <a:t>’ button</a:t>
            </a:r>
            <a:endParaRPr lang="en-US" sz="1400" b="1" dirty="0">
              <a:solidFill>
                <a:schemeClr val="tx1"/>
              </a:solidFill>
            </a:endParaRPr>
          </a:p>
        </p:txBody>
      </p:sp>
      <p:sp>
        <p:nvSpPr>
          <p:cNvPr id="19" name="Line Callout 2 18"/>
          <p:cNvSpPr/>
          <p:nvPr/>
        </p:nvSpPr>
        <p:spPr>
          <a:xfrm>
            <a:off x="4862692" y="4358643"/>
            <a:ext cx="4281309" cy="1873669"/>
          </a:xfrm>
          <a:prstGeom prst="borderCallout2">
            <a:avLst>
              <a:gd name="adj1" fmla="val 20492"/>
              <a:gd name="adj2" fmla="val -194"/>
              <a:gd name="adj3" fmla="val 20781"/>
              <a:gd name="adj4" fmla="val -7478"/>
              <a:gd name="adj5" fmla="val -25905"/>
              <a:gd name="adj6" fmla="val -13245"/>
            </a:avLst>
          </a:prstGeom>
          <a:solidFill>
            <a:schemeClr val="accent3">
              <a:lumMod val="85000"/>
            </a:schemeClr>
          </a:solidFill>
          <a:ln>
            <a:solidFill>
              <a:srgbClr val="FFC000"/>
            </a:solidFill>
            <a:headEnd type="none" w="med" len="med"/>
            <a:tailEnd type="arrow" w="med" len="med"/>
          </a:ln>
        </p:spPr>
        <p:style>
          <a:lnRef idx="2">
            <a:schemeClr val="accent1"/>
          </a:lnRef>
          <a:fillRef idx="1">
            <a:schemeClr val="lt1"/>
          </a:fillRef>
          <a:effectRef idx="0">
            <a:schemeClr val="accent1"/>
          </a:effectRef>
          <a:fontRef idx="minor">
            <a:schemeClr val="dk1"/>
          </a:fontRef>
        </p:style>
        <p:txBody>
          <a:bodyPr rtlCol="0" anchor="ctr"/>
          <a:lstStyle/>
          <a:p>
            <a:pPr marL="285750" indent="-285750">
              <a:buFont typeface="Arial" panose="020B0604020202020204" pitchFamily="34" charset="0"/>
              <a:buChar char="•"/>
            </a:pPr>
            <a:r>
              <a:rPr lang="en-US" sz="1600" dirty="0">
                <a:solidFill>
                  <a:srgbClr val="044ABC"/>
                </a:solidFill>
              </a:rPr>
              <a:t>NE type </a:t>
            </a:r>
            <a:r>
              <a:rPr lang="en-US" sz="1600" dirty="0">
                <a:solidFill>
                  <a:schemeClr val="tx1"/>
                </a:solidFill>
              </a:rPr>
              <a:t>is automatically </a:t>
            </a:r>
            <a:r>
              <a:rPr lang="en-US" sz="1600" dirty="0" smtClean="0">
                <a:solidFill>
                  <a:schemeClr val="tx1"/>
                </a:solidFill>
              </a:rPr>
              <a:t>configured when administrative state is ‘Active’</a:t>
            </a:r>
          </a:p>
          <a:p>
            <a:pPr marL="285750" indent="-285750">
              <a:buFont typeface="Arial" panose="020B0604020202020204" pitchFamily="34" charset="0"/>
              <a:buChar char="•"/>
            </a:pPr>
            <a:r>
              <a:rPr lang="en-US" sz="1600" dirty="0"/>
              <a:t>In case of a slot containing device – the user need to insert the cards types in each slot – the cards will be chosen from a preconfigured cards list in the Orchestrator FE</a:t>
            </a:r>
            <a:endParaRPr lang="en-US" sz="1600" dirty="0">
              <a:solidFill>
                <a:schemeClr val="tx1"/>
              </a:solidFill>
            </a:endParaRPr>
          </a:p>
        </p:txBody>
      </p:sp>
      <p:sp>
        <p:nvSpPr>
          <p:cNvPr id="20" name="Rectangle 19"/>
          <p:cNvSpPr/>
          <p:nvPr/>
        </p:nvSpPr>
        <p:spPr>
          <a:xfrm>
            <a:off x="8165399" y="6552238"/>
            <a:ext cx="830100" cy="16892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3171463" y="2896968"/>
            <a:ext cx="555254" cy="528474"/>
            <a:chOff x="2149420" y="2241762"/>
            <a:chExt cx="555254" cy="528474"/>
          </a:xfrm>
        </p:grpSpPr>
        <p:cxnSp>
          <p:nvCxnSpPr>
            <p:cNvPr id="22" name="Straight Arrow Connector 21"/>
            <p:cNvCxnSpPr>
              <a:stCxn id="25" idx="0"/>
            </p:cNvCxnSpPr>
            <p:nvPr/>
          </p:nvCxnSpPr>
          <p:spPr>
            <a:xfrm flipH="1" flipV="1">
              <a:off x="2149420" y="2241762"/>
              <a:ext cx="384018" cy="28795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23" name="Group 7"/>
            <p:cNvGrpSpPr/>
            <p:nvPr/>
          </p:nvGrpSpPr>
          <p:grpSpPr>
            <a:xfrm>
              <a:off x="2362202" y="2515312"/>
              <a:ext cx="342472" cy="254924"/>
              <a:chOff x="192311" y="2725948"/>
              <a:chExt cx="381000" cy="304800"/>
            </a:xfrm>
          </p:grpSpPr>
          <p:sp>
            <p:nvSpPr>
              <p:cNvPr id="24" name="Oval 23"/>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latin typeface="+mn-lt"/>
                  </a:rPr>
                  <a:t>3</a:t>
                </a:r>
              </a:p>
            </p:txBody>
          </p:sp>
        </p:grpSp>
      </p:grpSp>
      <p:grpSp>
        <p:nvGrpSpPr>
          <p:cNvPr id="26" name="Group 25"/>
          <p:cNvGrpSpPr/>
          <p:nvPr/>
        </p:nvGrpSpPr>
        <p:grpSpPr>
          <a:xfrm>
            <a:off x="7822927" y="5980410"/>
            <a:ext cx="570575" cy="571828"/>
            <a:chOff x="2362202" y="2515312"/>
            <a:chExt cx="570575" cy="571828"/>
          </a:xfrm>
        </p:grpSpPr>
        <p:cxnSp>
          <p:nvCxnSpPr>
            <p:cNvPr id="27" name="Straight Arrow Connector 26"/>
            <p:cNvCxnSpPr>
              <a:stCxn id="30" idx="0"/>
            </p:cNvCxnSpPr>
            <p:nvPr/>
          </p:nvCxnSpPr>
          <p:spPr>
            <a:xfrm>
              <a:off x="2533438" y="2529714"/>
              <a:ext cx="399339" cy="55742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28" name="Group 7"/>
            <p:cNvGrpSpPr/>
            <p:nvPr/>
          </p:nvGrpSpPr>
          <p:grpSpPr>
            <a:xfrm>
              <a:off x="2362202" y="2515312"/>
              <a:ext cx="342472" cy="254924"/>
              <a:chOff x="192311" y="2725948"/>
              <a:chExt cx="381000" cy="304800"/>
            </a:xfrm>
          </p:grpSpPr>
          <p:sp>
            <p:nvSpPr>
              <p:cNvPr id="29" name="Oval 28"/>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a:t>4</a:t>
                </a:r>
                <a:endParaRPr lang="en-US" sz="1100" b="1" dirty="0" smtClean="0">
                  <a:latin typeface="+mn-lt"/>
                </a:endParaRPr>
              </a:p>
            </p:txBody>
          </p:sp>
        </p:grpSp>
      </p:grpSp>
    </p:spTree>
    <p:extLst>
      <p:ext uri="{BB962C8B-B14F-4D97-AF65-F5344CB8AC3E}">
        <p14:creationId xmlns:p14="http://schemas.microsoft.com/office/powerpoint/2010/main" xmlns="" val="325076232"/>
      </p:ext>
    </p:extLst>
  </p:cSld>
  <p:clrMapOvr>
    <a:masterClrMapping/>
  </p:clrMapOvr>
  <p:transition>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19838" y="2246982"/>
            <a:ext cx="7536951" cy="4474917"/>
            <a:chOff x="154344" y="2134838"/>
            <a:chExt cx="7536951" cy="4474917"/>
          </a:xfrm>
        </p:grpSpPr>
        <p:pic>
          <p:nvPicPr>
            <p:cNvPr id="4" name="Picture 3"/>
            <p:cNvPicPr>
              <a:picLocks noChangeAspect="1"/>
            </p:cNvPicPr>
            <p:nvPr/>
          </p:nvPicPr>
          <p:blipFill>
            <a:blip r:embed="rId2" cstate="print"/>
            <a:stretch>
              <a:fillRect/>
            </a:stretch>
          </p:blipFill>
          <p:spPr>
            <a:xfrm>
              <a:off x="154344" y="2134838"/>
              <a:ext cx="7536951" cy="4474917"/>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3" cstate="print"/>
            <a:stretch>
              <a:fillRect/>
            </a:stretch>
          </p:blipFill>
          <p:spPr>
            <a:xfrm>
              <a:off x="287907" y="2620093"/>
              <a:ext cx="1428750" cy="238125"/>
            </a:xfrm>
            <a:prstGeom prst="rect">
              <a:avLst/>
            </a:prstGeom>
          </p:spPr>
        </p:pic>
      </p:grpSp>
      <p:sp>
        <p:nvSpPr>
          <p:cNvPr id="2" name="Title 1"/>
          <p:cNvSpPr>
            <a:spLocks noGrp="1"/>
          </p:cNvSpPr>
          <p:nvPr>
            <p:ph type="title"/>
          </p:nvPr>
        </p:nvSpPr>
        <p:spPr/>
        <p:txBody>
          <a:bodyPr/>
          <a:lstStyle/>
          <a:p>
            <a:r>
              <a:rPr lang="en-US" dirty="0"/>
              <a:t>Adding New NE</a:t>
            </a:r>
          </a:p>
        </p:txBody>
      </p:sp>
      <p:sp>
        <p:nvSpPr>
          <p:cNvPr id="5" name="Line Callout 2 4"/>
          <p:cNvSpPr/>
          <p:nvPr/>
        </p:nvSpPr>
        <p:spPr>
          <a:xfrm>
            <a:off x="2173857" y="1069273"/>
            <a:ext cx="6970143" cy="1662964"/>
          </a:xfrm>
          <a:prstGeom prst="borderCallout2">
            <a:avLst>
              <a:gd name="adj1" fmla="val 20492"/>
              <a:gd name="adj2" fmla="val -194"/>
              <a:gd name="adj3" fmla="val 20781"/>
              <a:gd name="adj4" fmla="val -7478"/>
              <a:gd name="adj5" fmla="val 96266"/>
              <a:gd name="adj6" fmla="val -15126"/>
            </a:avLst>
          </a:prstGeom>
          <a:solidFill>
            <a:schemeClr val="accent3">
              <a:lumMod val="85000"/>
            </a:schemeClr>
          </a:solidFill>
          <a:ln>
            <a:solidFill>
              <a:srgbClr val="FFC000"/>
            </a:solidFill>
            <a:headEnd type="none" w="med" len="med"/>
            <a:tailEnd type="arrow" w="med" len="med"/>
          </a:ln>
        </p:spPr>
        <p:style>
          <a:lnRef idx="2">
            <a:schemeClr val="accent1"/>
          </a:lnRef>
          <a:fillRef idx="1">
            <a:schemeClr val="lt1"/>
          </a:fillRef>
          <a:effectRef idx="0">
            <a:schemeClr val="accent1"/>
          </a:effectRef>
          <a:fontRef idx="minor">
            <a:schemeClr val="dk1"/>
          </a:fontRef>
        </p:style>
        <p:txBody>
          <a:bodyPr rtlCol="0" anchor="ctr"/>
          <a:lstStyle/>
          <a:p>
            <a:pPr marL="285750" indent="-285750">
              <a:buFont typeface="Arial" panose="020B0604020202020204" pitchFamily="34" charset="0"/>
              <a:buChar char="•"/>
            </a:pPr>
            <a:r>
              <a:rPr lang="en-US" sz="1600" dirty="0" smtClean="0"/>
              <a:t>The </a:t>
            </a:r>
            <a:r>
              <a:rPr lang="en-US" sz="1600" dirty="0"/>
              <a:t>NE </a:t>
            </a:r>
            <a:r>
              <a:rPr lang="en-US" sz="1600" dirty="0" smtClean="0"/>
              <a:t>is added </a:t>
            </a:r>
            <a:r>
              <a:rPr lang="en-US" sz="1600" dirty="0"/>
              <a:t>to the topology map and Network elements list, and will have symbol according to the device </a:t>
            </a:r>
            <a:r>
              <a:rPr lang="en-US" sz="1600" dirty="0" smtClean="0"/>
              <a:t>type</a:t>
            </a:r>
          </a:p>
          <a:p>
            <a:pPr marL="285750" indent="-285750">
              <a:buFont typeface="Arial" panose="020B0604020202020204" pitchFamily="34" charset="0"/>
              <a:buChar char="•"/>
            </a:pPr>
            <a:r>
              <a:rPr lang="en-US" sz="1600" dirty="0" smtClean="0"/>
              <a:t>Click the element and new options are available on the upper left side:</a:t>
            </a:r>
          </a:p>
          <a:p>
            <a:pPr marL="742950" lvl="1" indent="-285750">
              <a:buFont typeface="Arial" panose="020B0604020202020204" pitchFamily="34" charset="0"/>
              <a:buChar char="•"/>
            </a:pPr>
            <a:r>
              <a:rPr lang="en-US" sz="1600" dirty="0" smtClean="0"/>
              <a:t>NEs </a:t>
            </a:r>
            <a:r>
              <a:rPr lang="en-US" sz="1600" dirty="0"/>
              <a:t>can be edited – parameters can be saved after </a:t>
            </a:r>
            <a:r>
              <a:rPr lang="en-US" sz="1600" dirty="0" smtClean="0"/>
              <a:t>editing</a:t>
            </a:r>
            <a:endParaRPr lang="en-US" sz="1600" dirty="0"/>
          </a:p>
          <a:p>
            <a:pPr marL="742950" lvl="1" indent="-285750">
              <a:buFont typeface="Arial" panose="020B0604020202020204" pitchFamily="34" charset="0"/>
              <a:buChar char="•"/>
            </a:pPr>
            <a:r>
              <a:rPr lang="en-US" sz="1600" dirty="0" smtClean="0"/>
              <a:t>NEs </a:t>
            </a:r>
            <a:r>
              <a:rPr lang="en-US" sz="1600" dirty="0"/>
              <a:t>can be deleted </a:t>
            </a:r>
            <a:r>
              <a:rPr lang="en-US" sz="1600" dirty="0" smtClean="0"/>
              <a:t> - </a:t>
            </a:r>
            <a:br>
              <a:rPr lang="en-US" sz="1600" dirty="0" smtClean="0"/>
            </a:br>
            <a:endParaRPr lang="en-US" sz="1600" dirty="0" smtClean="0"/>
          </a:p>
          <a:p>
            <a:pPr lvl="0"/>
            <a:r>
              <a:rPr lang="en-US" sz="1600" dirty="0" smtClean="0"/>
              <a:t>(</a:t>
            </a:r>
            <a:r>
              <a:rPr lang="en-US" sz="1600" dirty="0"/>
              <a:t>A linked device cannot be deleted until the link connecting it is deleted</a:t>
            </a:r>
            <a:r>
              <a:rPr lang="en-US" sz="1600" dirty="0" smtClean="0"/>
              <a:t>)</a:t>
            </a:r>
            <a:endParaRPr lang="en-US" sz="1600" dirty="0"/>
          </a:p>
        </p:txBody>
      </p:sp>
      <p:sp>
        <p:nvSpPr>
          <p:cNvPr id="6" name="Rectangle 5"/>
          <p:cNvSpPr/>
          <p:nvPr/>
        </p:nvSpPr>
        <p:spPr>
          <a:xfrm>
            <a:off x="2480590" y="3173412"/>
            <a:ext cx="1194261" cy="120290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53401" y="2732236"/>
            <a:ext cx="1428750" cy="2381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855871" y="1784301"/>
            <a:ext cx="325755" cy="287020"/>
          </a:xfrm>
          <a:prstGeom prst="rect">
            <a:avLst/>
          </a:prstGeom>
          <a:noFill/>
        </p:spPr>
      </p:pic>
      <p:pic>
        <p:nvPicPr>
          <p:cNvPr id="11" name="Picture 10"/>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798994" y="2023669"/>
            <a:ext cx="278130" cy="308610"/>
          </a:xfrm>
          <a:prstGeom prst="rect">
            <a:avLst/>
          </a:prstGeom>
          <a:noFill/>
        </p:spPr>
      </p:pic>
    </p:spTree>
    <p:extLst>
      <p:ext uri="{BB962C8B-B14F-4D97-AF65-F5344CB8AC3E}">
        <p14:creationId xmlns:p14="http://schemas.microsoft.com/office/powerpoint/2010/main" xmlns="" val="86314902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Mobile Backhaul</a:t>
            </a:r>
            <a:endParaRPr lang="en-US" dirty="0"/>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2" cstate="print"/>
          <a:stretch>
            <a:fillRect/>
          </a:stretch>
        </p:blipFill>
        <p:spPr>
          <a:xfrm>
            <a:off x="250619" y="1261367"/>
            <a:ext cx="8553047" cy="5596633"/>
          </a:xfrm>
          <a:prstGeom prst="rect">
            <a:avLst/>
          </a:prstGeom>
        </p:spPr>
      </p:pic>
    </p:spTree>
    <p:extLst>
      <p:ext uri="{BB962C8B-B14F-4D97-AF65-F5344CB8AC3E}">
        <p14:creationId xmlns:p14="http://schemas.microsoft.com/office/powerpoint/2010/main" xmlns="" val="2436295827"/>
      </p:ext>
    </p:extLst>
  </p:cSld>
  <p:clrMapOvr>
    <a:masterClrMapping/>
  </p:clrMapOvr>
  <p:transition>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Adding New </a:t>
            </a:r>
            <a:r>
              <a:rPr lang="en-US" dirty="0" smtClean="0"/>
              <a:t>NE – Additional info</a:t>
            </a:r>
            <a:endParaRPr lang="en-US" dirty="0"/>
          </a:p>
        </p:txBody>
      </p:sp>
      <p:sp>
        <p:nvSpPr>
          <p:cNvPr id="3" name="Text Placeholder 2"/>
          <p:cNvSpPr>
            <a:spLocks noGrp="1"/>
          </p:cNvSpPr>
          <p:nvPr>
            <p:ph type="body" sz="quarter" idx="10"/>
          </p:nvPr>
        </p:nvSpPr>
        <p:spPr/>
        <p:txBody>
          <a:bodyPr/>
          <a:lstStyle/>
          <a:p>
            <a:endParaRPr lang="en-US"/>
          </a:p>
        </p:txBody>
      </p:sp>
      <p:pic>
        <p:nvPicPr>
          <p:cNvPr id="4" name="Picture 3"/>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5460" y="1165464"/>
            <a:ext cx="6107322" cy="3259886"/>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776288" y="1182715"/>
            <a:ext cx="1043884" cy="21476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Line Callout 2 5"/>
          <p:cNvSpPr/>
          <p:nvPr/>
        </p:nvSpPr>
        <p:spPr>
          <a:xfrm>
            <a:off x="167601" y="4235571"/>
            <a:ext cx="8890132" cy="2337754"/>
          </a:xfrm>
          <a:prstGeom prst="borderCallout2">
            <a:avLst>
              <a:gd name="adj1" fmla="val -390"/>
              <a:gd name="adj2" fmla="val 77028"/>
              <a:gd name="adj3" fmla="val -32527"/>
              <a:gd name="adj4" fmla="val 77150"/>
              <a:gd name="adj5" fmla="val -48891"/>
              <a:gd name="adj6" fmla="val 67792"/>
            </a:avLst>
          </a:prstGeom>
          <a:solidFill>
            <a:schemeClr val="accent3">
              <a:lumMod val="85000"/>
            </a:schemeClr>
          </a:solidFill>
          <a:ln>
            <a:solidFill>
              <a:srgbClr val="FFC000"/>
            </a:solidFill>
            <a:headEnd type="none" w="med" len="med"/>
            <a:tailEnd type="arrow" w="med" len="med"/>
          </a:ln>
        </p:spPr>
        <p:style>
          <a:lnRef idx="2">
            <a:schemeClr val="accent1"/>
          </a:lnRef>
          <a:fillRef idx="1">
            <a:schemeClr val="lt1"/>
          </a:fillRef>
          <a:effectRef idx="0">
            <a:schemeClr val="accent1"/>
          </a:effectRef>
          <a:fontRef idx="minor">
            <a:schemeClr val="dk1"/>
          </a:fontRef>
        </p:style>
        <p:txBody>
          <a:bodyPr rtlCol="0" anchor="ctr"/>
          <a:lstStyle/>
          <a:p>
            <a:pPr lvl="1"/>
            <a:r>
              <a:rPr lang="en-US" sz="1600" b="1" u="sng" dirty="0" smtClean="0">
                <a:solidFill>
                  <a:srgbClr val="044ABC"/>
                </a:solidFill>
              </a:rPr>
              <a:t>Network Access Tab</a:t>
            </a:r>
            <a:r>
              <a:rPr lang="en-US" sz="1600" b="1" u="sng" dirty="0" smtClean="0"/>
              <a:t>:</a:t>
            </a:r>
          </a:p>
          <a:p>
            <a:pPr marL="742950" lvl="1" indent="-285750">
              <a:buFont typeface="Arial" panose="020B0604020202020204" pitchFamily="34" charset="0"/>
              <a:buChar char="•"/>
            </a:pPr>
            <a:r>
              <a:rPr lang="en-US" sz="1600" i="1" dirty="0" smtClean="0">
                <a:solidFill>
                  <a:srgbClr val="044ABC"/>
                </a:solidFill>
              </a:rPr>
              <a:t>CLI</a:t>
            </a:r>
            <a:r>
              <a:rPr lang="en-US" sz="1600" dirty="0" smtClean="0">
                <a:solidFill>
                  <a:srgbClr val="044ABC"/>
                </a:solidFill>
              </a:rPr>
              <a:t> </a:t>
            </a:r>
            <a:r>
              <a:rPr lang="en-US" sz="1600" dirty="0"/>
              <a:t>– credentials in order to gain access to the device using </a:t>
            </a:r>
            <a:r>
              <a:rPr lang="en-US" sz="1600" dirty="0" smtClean="0"/>
              <a:t>CLI</a:t>
            </a:r>
            <a:r>
              <a:rPr lang="en-US" sz="1600" dirty="0"/>
              <a:t/>
            </a:r>
            <a:br>
              <a:rPr lang="en-US" sz="1600" dirty="0"/>
            </a:br>
            <a:r>
              <a:rPr lang="en-US" sz="1600" dirty="0"/>
              <a:t>Default credentials: USER - </a:t>
            </a:r>
            <a:r>
              <a:rPr lang="en-US" sz="1600" dirty="0" err="1"/>
              <a:t>su</a:t>
            </a:r>
            <a:r>
              <a:rPr lang="en-US" sz="1600" dirty="0"/>
              <a:t>, PASSWORD – 1234.</a:t>
            </a:r>
          </a:p>
          <a:p>
            <a:pPr marL="742950" lvl="1" indent="-285750">
              <a:buFont typeface="Arial" panose="020B0604020202020204" pitchFamily="34" charset="0"/>
              <a:buChar char="•"/>
            </a:pPr>
            <a:r>
              <a:rPr lang="en-US" sz="1600" i="1" dirty="0" smtClean="0">
                <a:solidFill>
                  <a:srgbClr val="044ABC"/>
                </a:solidFill>
              </a:rPr>
              <a:t>SNMPv1/SNMPv3/non-SNMP</a:t>
            </a:r>
            <a:r>
              <a:rPr lang="en-US" sz="1600" dirty="0"/>
              <a:t> </a:t>
            </a:r>
            <a:r>
              <a:rPr lang="en-US" sz="1600" dirty="0" smtClean="0"/>
              <a:t>- and </a:t>
            </a:r>
            <a:r>
              <a:rPr lang="en-US" sz="1600" dirty="0"/>
              <a:t>the related parameters for each protocol.</a:t>
            </a:r>
            <a:br>
              <a:rPr lang="en-US" sz="1600" dirty="0"/>
            </a:br>
            <a:r>
              <a:rPr lang="en-US" sz="1600" dirty="0"/>
              <a:t>Default protocol: SNMPv3, default parameters.</a:t>
            </a:r>
          </a:p>
          <a:p>
            <a:pPr marL="742950" lvl="1" indent="-285750">
              <a:buFont typeface="Arial" panose="020B0604020202020204" pitchFamily="34" charset="0"/>
              <a:buChar char="•"/>
            </a:pPr>
            <a:r>
              <a:rPr lang="en-US" sz="1600" i="1" dirty="0">
                <a:solidFill>
                  <a:srgbClr val="044ABC"/>
                </a:solidFill>
              </a:rPr>
              <a:t>Compute node </a:t>
            </a:r>
            <a:r>
              <a:rPr lang="en-US" sz="1600" i="1" dirty="0"/>
              <a:t>IP and credentials: </a:t>
            </a:r>
            <a:r>
              <a:rPr lang="en-US" sz="1600" dirty="0"/>
              <a:t>devices contains compute node in it (such as x86 in case of NFV supported devices) – must accessed as well by the Orchestrator FE, and therefore these parameters must be configured. </a:t>
            </a:r>
            <a:br>
              <a:rPr lang="en-US" sz="1600" dirty="0"/>
            </a:br>
            <a:r>
              <a:rPr lang="en-US" sz="1600" dirty="0"/>
              <a:t>Default credentials are empty.</a:t>
            </a:r>
          </a:p>
        </p:txBody>
      </p:sp>
    </p:spTree>
    <p:extLst>
      <p:ext uri="{BB962C8B-B14F-4D97-AF65-F5344CB8AC3E}">
        <p14:creationId xmlns:p14="http://schemas.microsoft.com/office/powerpoint/2010/main" xmlns="" val="2747006375"/>
      </p:ext>
    </p:extLst>
  </p:cSld>
  <p:clrMapOvr>
    <a:masterClrMapping/>
  </p:clrMapOvr>
  <p:transition>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Adding New NE – Additional info</a:t>
            </a:r>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2" cstate="print"/>
          <a:stretch>
            <a:fillRect/>
          </a:stretch>
        </p:blipFill>
        <p:spPr>
          <a:xfrm>
            <a:off x="0" y="3627008"/>
            <a:ext cx="9147885" cy="2965495"/>
          </a:xfrm>
          <a:prstGeom prst="rect">
            <a:avLst/>
          </a:prstGeom>
          <a:ln>
            <a:noFill/>
          </a:ln>
          <a:effectLst>
            <a:outerShdw blurRad="190500" algn="tl" rotWithShape="0">
              <a:srgbClr val="000000">
                <a:alpha val="70000"/>
              </a:srgbClr>
            </a:outerShdw>
          </a:effectLst>
        </p:spPr>
      </p:pic>
      <p:sp>
        <p:nvSpPr>
          <p:cNvPr id="5" name="Line Callout 2 4"/>
          <p:cNvSpPr/>
          <p:nvPr/>
        </p:nvSpPr>
        <p:spPr>
          <a:xfrm>
            <a:off x="3980569" y="2587924"/>
            <a:ext cx="5184475" cy="713656"/>
          </a:xfrm>
          <a:prstGeom prst="borderCallout2">
            <a:avLst>
              <a:gd name="adj1" fmla="val 20492"/>
              <a:gd name="adj2" fmla="val -194"/>
              <a:gd name="adj3" fmla="val 20781"/>
              <a:gd name="adj4" fmla="val -7478"/>
              <a:gd name="adj5" fmla="val 149452"/>
              <a:gd name="adj6" fmla="val -27938"/>
            </a:avLst>
          </a:prstGeom>
          <a:solidFill>
            <a:schemeClr val="accent3">
              <a:lumMod val="85000"/>
            </a:schemeClr>
          </a:solidFill>
          <a:ln>
            <a:solidFill>
              <a:srgbClr val="FFC000"/>
            </a:solidFill>
            <a:headEnd type="none" w="med" len="med"/>
            <a:tailEnd type="arrow" w="med" len="med"/>
          </a:ln>
        </p:spPr>
        <p:style>
          <a:lnRef idx="2">
            <a:schemeClr val="accent1"/>
          </a:lnRef>
          <a:fillRef idx="1">
            <a:schemeClr val="lt1"/>
          </a:fillRef>
          <a:effectRef idx="0">
            <a:schemeClr val="accent1"/>
          </a:effectRef>
          <a:fontRef idx="minor">
            <a:schemeClr val="dk1"/>
          </a:fontRef>
        </p:style>
        <p:txBody>
          <a:bodyPr rtlCol="0" anchor="ctr"/>
          <a:lstStyle/>
          <a:p>
            <a:pPr marL="285750" indent="-285750">
              <a:buFont typeface="Arial" panose="020B0604020202020204" pitchFamily="34" charset="0"/>
              <a:buChar char="•"/>
            </a:pPr>
            <a:r>
              <a:rPr lang="en-US" sz="1600" dirty="0" smtClean="0"/>
              <a:t>To see the list of all the element in the network:</a:t>
            </a:r>
          </a:p>
          <a:p>
            <a:r>
              <a:rPr lang="en-US" sz="1600" dirty="0" smtClean="0"/>
              <a:t>Go to </a:t>
            </a:r>
            <a:r>
              <a:rPr lang="en-US" sz="1600" dirty="0" smtClean="0">
                <a:solidFill>
                  <a:srgbClr val="044ABC"/>
                </a:solidFill>
              </a:rPr>
              <a:t>‘Inventory</a:t>
            </a:r>
            <a:r>
              <a:rPr lang="en-US" sz="1600" dirty="0" smtClean="0"/>
              <a:t>’ and click the ‘</a:t>
            </a:r>
            <a:r>
              <a:rPr lang="en-US" sz="1600" dirty="0" smtClean="0">
                <a:solidFill>
                  <a:srgbClr val="044ABC"/>
                </a:solidFill>
              </a:rPr>
              <a:t>Network Elements</a:t>
            </a:r>
            <a:r>
              <a:rPr lang="en-US" sz="1600" dirty="0" smtClean="0"/>
              <a:t>’ tab</a:t>
            </a:r>
            <a:endParaRPr lang="en-US" sz="1600" dirty="0"/>
          </a:p>
        </p:txBody>
      </p:sp>
      <p:sp>
        <p:nvSpPr>
          <p:cNvPr id="6" name="Rectangle 5"/>
          <p:cNvSpPr/>
          <p:nvPr/>
        </p:nvSpPr>
        <p:spPr>
          <a:xfrm>
            <a:off x="17159" y="4011283"/>
            <a:ext cx="888615" cy="19265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83266141"/>
      </p:ext>
    </p:extLst>
  </p:cSld>
  <p:clrMapOvr>
    <a:masterClrMapping/>
  </p:clrMapOvr>
  <p:transition>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NEs - Shelf View</a:t>
            </a:r>
            <a:endParaRPr lang="en-US" dirty="0"/>
          </a:p>
        </p:txBody>
      </p:sp>
      <p:sp>
        <p:nvSpPr>
          <p:cNvPr id="3" name="Text Placeholder 2"/>
          <p:cNvSpPr>
            <a:spLocks noGrp="1"/>
          </p:cNvSpPr>
          <p:nvPr>
            <p:ph type="body" sz="quarter" idx="10"/>
          </p:nvPr>
        </p:nvSpPr>
        <p:spPr/>
        <p:txBody>
          <a:bodyPr/>
          <a:lstStyle/>
          <a:p>
            <a:r>
              <a:rPr lang="en-US" dirty="0" smtClean="0"/>
              <a:t>In order to see the shelf view from the new GUI you need to check:</a:t>
            </a:r>
          </a:p>
          <a:p>
            <a:pPr lvl="1"/>
            <a:r>
              <a:rPr lang="en-US" dirty="0" smtClean="0"/>
              <a:t>Java version is v7.1 and higher</a:t>
            </a:r>
          </a:p>
          <a:p>
            <a:pPr lvl="1"/>
            <a:r>
              <a:rPr lang="en-US" dirty="0" smtClean="0"/>
              <a:t>Java certificate (to install the jar files) – permission for installation</a:t>
            </a:r>
          </a:p>
        </p:txBody>
      </p:sp>
      <p:pic>
        <p:nvPicPr>
          <p:cNvPr id="5" name="Picture 4"/>
          <p:cNvPicPr>
            <a:picLocks noChangeAspect="1"/>
          </p:cNvPicPr>
          <p:nvPr/>
        </p:nvPicPr>
        <p:blipFill rotWithShape="1">
          <a:blip r:embed="rId3" cstate="print"/>
          <a:srcRect l="17169" t="23088" r="30909" b="25852"/>
          <a:stretch/>
        </p:blipFill>
        <p:spPr>
          <a:xfrm>
            <a:off x="840561" y="2597424"/>
            <a:ext cx="7256995" cy="4012331"/>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1049245" y="5768363"/>
            <a:ext cx="1516536" cy="3847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Line Callout 2 6"/>
          <p:cNvSpPr/>
          <p:nvPr/>
        </p:nvSpPr>
        <p:spPr>
          <a:xfrm>
            <a:off x="3508335" y="3412972"/>
            <a:ext cx="5295331" cy="535470"/>
          </a:xfrm>
          <a:prstGeom prst="borderCallout2">
            <a:avLst>
              <a:gd name="adj1" fmla="val 20492"/>
              <a:gd name="adj2" fmla="val -194"/>
              <a:gd name="adj3" fmla="val 20781"/>
              <a:gd name="adj4" fmla="val -21985"/>
              <a:gd name="adj5" fmla="val 161986"/>
              <a:gd name="adj6" fmla="val -31105"/>
            </a:avLst>
          </a:prstGeom>
          <a:solidFill>
            <a:srgbClr val="F29400"/>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AutoNum type="arabicPeriod"/>
            </a:pPr>
            <a:r>
              <a:rPr lang="en-US" sz="1600" dirty="0" smtClean="0">
                <a:solidFill>
                  <a:schemeClr val="tx1"/>
                </a:solidFill>
              </a:rPr>
              <a:t>On the topology map, hover the mouse over the NE</a:t>
            </a:r>
          </a:p>
          <a:p>
            <a:pPr marL="342900" indent="-342900">
              <a:buAutoNum type="arabicPeriod"/>
            </a:pPr>
            <a:r>
              <a:rPr lang="en-US" sz="1600" dirty="0" smtClean="0">
                <a:solidFill>
                  <a:schemeClr val="tx1"/>
                </a:solidFill>
              </a:rPr>
              <a:t>Click the “</a:t>
            </a:r>
            <a:r>
              <a:rPr lang="en-US" sz="1600" dirty="0" smtClean="0">
                <a:solidFill>
                  <a:srgbClr val="044ABC"/>
                </a:solidFill>
              </a:rPr>
              <a:t>Shelf View</a:t>
            </a:r>
            <a:r>
              <a:rPr lang="en-US" sz="1600" dirty="0" smtClean="0">
                <a:solidFill>
                  <a:schemeClr val="tx1"/>
                </a:solidFill>
              </a:rPr>
              <a:t>” button</a:t>
            </a:r>
          </a:p>
        </p:txBody>
      </p:sp>
    </p:spTree>
    <p:extLst>
      <p:ext uri="{BB962C8B-B14F-4D97-AF65-F5344CB8AC3E}">
        <p14:creationId xmlns:p14="http://schemas.microsoft.com/office/powerpoint/2010/main" xmlns="" val="2390239929"/>
      </p:ext>
    </p:extLst>
  </p:cSld>
  <p:clrMapOvr>
    <a:masterClrMapping/>
  </p:clrMapOvr>
  <p:transition>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NEs - Shelf View</a:t>
            </a:r>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2" cstate="print"/>
          <a:stretch>
            <a:fillRect/>
          </a:stretch>
        </p:blipFill>
        <p:spPr>
          <a:xfrm>
            <a:off x="7153275" y="1291846"/>
            <a:ext cx="1990725" cy="466725"/>
          </a:xfrm>
          <a:prstGeom prst="rect">
            <a:avLst/>
          </a:prstGeom>
        </p:spPr>
      </p:pic>
      <p:pic>
        <p:nvPicPr>
          <p:cNvPr id="5" name="Picture 4"/>
          <p:cNvPicPr>
            <a:picLocks noChangeAspect="1"/>
          </p:cNvPicPr>
          <p:nvPr/>
        </p:nvPicPr>
        <p:blipFill>
          <a:blip r:embed="rId3" cstate="print"/>
          <a:stretch>
            <a:fillRect/>
          </a:stretch>
        </p:blipFill>
        <p:spPr>
          <a:xfrm>
            <a:off x="4305300" y="1758571"/>
            <a:ext cx="4838700" cy="2695575"/>
          </a:xfrm>
          <a:prstGeom prst="rect">
            <a:avLst/>
          </a:prstGeom>
        </p:spPr>
      </p:pic>
      <p:pic>
        <p:nvPicPr>
          <p:cNvPr id="6" name="Picture 5"/>
          <p:cNvPicPr>
            <a:picLocks noChangeAspect="1"/>
          </p:cNvPicPr>
          <p:nvPr/>
        </p:nvPicPr>
        <p:blipFill>
          <a:blip r:embed="rId4" cstate="print"/>
          <a:stretch>
            <a:fillRect/>
          </a:stretch>
        </p:blipFill>
        <p:spPr>
          <a:xfrm>
            <a:off x="15284" y="4536034"/>
            <a:ext cx="9134475" cy="2057400"/>
          </a:xfrm>
          <a:prstGeom prst="rect">
            <a:avLst/>
          </a:prstGeom>
          <a:ln>
            <a:noFill/>
          </a:ln>
          <a:effectLst>
            <a:outerShdw blurRad="292100" dist="139700" dir="2700000" algn="tl" rotWithShape="0">
              <a:srgbClr val="333333">
                <a:alpha val="65000"/>
              </a:srgbClr>
            </a:outerShdw>
          </a:effectLst>
        </p:spPr>
      </p:pic>
      <p:sp>
        <p:nvSpPr>
          <p:cNvPr id="7" name="Line Callout 2 6"/>
          <p:cNvSpPr/>
          <p:nvPr/>
        </p:nvSpPr>
        <p:spPr>
          <a:xfrm>
            <a:off x="167287" y="1280621"/>
            <a:ext cx="3964966" cy="1212794"/>
          </a:xfrm>
          <a:prstGeom prst="borderCallout2">
            <a:avLst>
              <a:gd name="adj1" fmla="val 24385"/>
              <a:gd name="adj2" fmla="val 99987"/>
              <a:gd name="adj3" fmla="val 24903"/>
              <a:gd name="adj4" fmla="val 107660"/>
              <a:gd name="adj5" fmla="val 62159"/>
              <a:gd name="adj6" fmla="val 112183"/>
            </a:avLst>
          </a:prstGeom>
          <a:solidFill>
            <a:srgbClr val="F29400"/>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solidFill>
                  <a:schemeClr val="tx1"/>
                </a:solidFill>
              </a:rPr>
              <a:t>The Browser is downloading a JNLP file from the EMS Server.</a:t>
            </a:r>
          </a:p>
          <a:p>
            <a:r>
              <a:rPr lang="en-US" sz="1600" dirty="0" smtClean="0">
                <a:solidFill>
                  <a:schemeClr val="tx1"/>
                </a:solidFill>
              </a:rPr>
              <a:t>After running the file, the shelf view window will be opened:</a:t>
            </a:r>
            <a:endParaRPr lang="en-US" sz="1600" dirty="0" smtClean="0">
              <a:solidFill>
                <a:srgbClr val="044ABC"/>
              </a:solidFill>
            </a:endParaRPr>
          </a:p>
        </p:txBody>
      </p:sp>
    </p:spTree>
    <p:extLst>
      <p:ext uri="{BB962C8B-B14F-4D97-AF65-F5344CB8AC3E}">
        <p14:creationId xmlns:p14="http://schemas.microsoft.com/office/powerpoint/2010/main" xmlns="" val="2618857571"/>
      </p:ext>
    </p:extLst>
  </p:cSld>
  <p:clrMapOvr>
    <a:masterClrMapping/>
  </p:clrMapOvr>
  <p:transition>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Freeform 7"/>
          <p:cNvSpPr>
            <a:spLocks/>
          </p:cNvSpPr>
          <p:nvPr/>
        </p:nvSpPr>
        <p:spPr bwMode="auto">
          <a:xfrm>
            <a:off x="3596080" y="5315954"/>
            <a:ext cx="1913791" cy="1132345"/>
          </a:xfrm>
          <a:custGeom>
            <a:avLst/>
            <a:gdLst>
              <a:gd name="connsiteX0" fmla="*/ 10000 w 10000"/>
              <a:gd name="connsiteY0" fmla="*/ 7308 h 10000"/>
              <a:gd name="connsiteX1" fmla="*/ 10000 w 10000"/>
              <a:gd name="connsiteY1" fmla="*/ 7308 h 10000"/>
              <a:gd name="connsiteX2" fmla="*/ 8636 w 10000"/>
              <a:gd name="connsiteY2" fmla="*/ 4615 h 10000"/>
              <a:gd name="connsiteX3" fmla="*/ 8636 w 10000"/>
              <a:gd name="connsiteY3" fmla="*/ 4615 h 10000"/>
              <a:gd name="connsiteX4" fmla="*/ 6818 w 10000"/>
              <a:gd name="connsiteY4" fmla="*/ 2308 h 10000"/>
              <a:gd name="connsiteX5" fmla="*/ 5227 w 10000"/>
              <a:gd name="connsiteY5" fmla="*/ 0 h 10000"/>
              <a:gd name="connsiteX6" fmla="*/ 3864 w 10000"/>
              <a:gd name="connsiteY6" fmla="*/ 0 h 10000"/>
              <a:gd name="connsiteX7" fmla="*/ 2273 w 10000"/>
              <a:gd name="connsiteY7" fmla="*/ 2692 h 10000"/>
              <a:gd name="connsiteX8" fmla="*/ 1136 w 10000"/>
              <a:gd name="connsiteY8" fmla="*/ 4615 h 10000"/>
              <a:gd name="connsiteX9" fmla="*/ 0 w 10000"/>
              <a:gd name="connsiteY9" fmla="*/ 7308 h 10000"/>
              <a:gd name="connsiteX10" fmla="*/ 0 w 10000"/>
              <a:gd name="connsiteY10" fmla="*/ 7308 h 10000"/>
              <a:gd name="connsiteX11" fmla="*/ 1364 w 10000"/>
              <a:gd name="connsiteY11" fmla="*/ 10000 h 10000"/>
              <a:gd name="connsiteX12" fmla="*/ 8636 w 10000"/>
              <a:gd name="connsiteY12" fmla="*/ 10000 h 10000"/>
              <a:gd name="connsiteX13" fmla="*/ 10000 w 10000"/>
              <a:gd name="connsiteY13" fmla="*/ 7308 h 10000"/>
              <a:gd name="connsiteX0" fmla="*/ 10000 w 10000"/>
              <a:gd name="connsiteY0" fmla="*/ 7308 h 10000"/>
              <a:gd name="connsiteX1" fmla="*/ 10000 w 10000"/>
              <a:gd name="connsiteY1" fmla="*/ 7308 h 10000"/>
              <a:gd name="connsiteX2" fmla="*/ 8636 w 10000"/>
              <a:gd name="connsiteY2" fmla="*/ 4615 h 10000"/>
              <a:gd name="connsiteX3" fmla="*/ 8636 w 10000"/>
              <a:gd name="connsiteY3" fmla="*/ 4615 h 10000"/>
              <a:gd name="connsiteX4" fmla="*/ 6818 w 10000"/>
              <a:gd name="connsiteY4" fmla="*/ 2308 h 10000"/>
              <a:gd name="connsiteX5" fmla="*/ 5227 w 10000"/>
              <a:gd name="connsiteY5" fmla="*/ 0 h 10000"/>
              <a:gd name="connsiteX6" fmla="*/ 3864 w 10000"/>
              <a:gd name="connsiteY6" fmla="*/ 0 h 10000"/>
              <a:gd name="connsiteX7" fmla="*/ 2273 w 10000"/>
              <a:gd name="connsiteY7" fmla="*/ 2692 h 10000"/>
              <a:gd name="connsiteX8" fmla="*/ 1136 w 10000"/>
              <a:gd name="connsiteY8" fmla="*/ 4615 h 10000"/>
              <a:gd name="connsiteX9" fmla="*/ 0 w 10000"/>
              <a:gd name="connsiteY9" fmla="*/ 7308 h 10000"/>
              <a:gd name="connsiteX10" fmla="*/ 0 w 10000"/>
              <a:gd name="connsiteY10" fmla="*/ 7308 h 10000"/>
              <a:gd name="connsiteX11" fmla="*/ 1364 w 10000"/>
              <a:gd name="connsiteY11" fmla="*/ 10000 h 10000"/>
              <a:gd name="connsiteX12" fmla="*/ 7589 w 10000"/>
              <a:gd name="connsiteY12" fmla="*/ 9973 h 10000"/>
              <a:gd name="connsiteX13" fmla="*/ 10000 w 10000"/>
              <a:gd name="connsiteY13" fmla="*/ 7308 h 10000"/>
              <a:gd name="connsiteX0" fmla="*/ 7589 w 10000"/>
              <a:gd name="connsiteY0" fmla="*/ 9973 h 10000"/>
              <a:gd name="connsiteX1" fmla="*/ 10000 w 10000"/>
              <a:gd name="connsiteY1" fmla="*/ 7308 h 10000"/>
              <a:gd name="connsiteX2" fmla="*/ 8636 w 10000"/>
              <a:gd name="connsiteY2" fmla="*/ 4615 h 10000"/>
              <a:gd name="connsiteX3" fmla="*/ 8636 w 10000"/>
              <a:gd name="connsiteY3" fmla="*/ 4615 h 10000"/>
              <a:gd name="connsiteX4" fmla="*/ 6818 w 10000"/>
              <a:gd name="connsiteY4" fmla="*/ 2308 h 10000"/>
              <a:gd name="connsiteX5" fmla="*/ 5227 w 10000"/>
              <a:gd name="connsiteY5" fmla="*/ 0 h 10000"/>
              <a:gd name="connsiteX6" fmla="*/ 3864 w 10000"/>
              <a:gd name="connsiteY6" fmla="*/ 0 h 10000"/>
              <a:gd name="connsiteX7" fmla="*/ 2273 w 10000"/>
              <a:gd name="connsiteY7" fmla="*/ 2692 h 10000"/>
              <a:gd name="connsiteX8" fmla="*/ 1136 w 10000"/>
              <a:gd name="connsiteY8" fmla="*/ 4615 h 10000"/>
              <a:gd name="connsiteX9" fmla="*/ 0 w 10000"/>
              <a:gd name="connsiteY9" fmla="*/ 7308 h 10000"/>
              <a:gd name="connsiteX10" fmla="*/ 0 w 10000"/>
              <a:gd name="connsiteY10" fmla="*/ 7308 h 10000"/>
              <a:gd name="connsiteX11" fmla="*/ 1364 w 10000"/>
              <a:gd name="connsiteY11" fmla="*/ 10000 h 10000"/>
              <a:gd name="connsiteX12" fmla="*/ 7589 w 10000"/>
              <a:gd name="connsiteY12" fmla="*/ 9973 h 10000"/>
              <a:gd name="connsiteX0" fmla="*/ 7589 w 10000"/>
              <a:gd name="connsiteY0" fmla="*/ 9973 h 10000"/>
              <a:gd name="connsiteX1" fmla="*/ 8679 w 10000"/>
              <a:gd name="connsiteY1" fmla="*/ 7254 h 10000"/>
              <a:gd name="connsiteX2" fmla="*/ 8636 w 10000"/>
              <a:gd name="connsiteY2" fmla="*/ 4615 h 10000"/>
              <a:gd name="connsiteX3" fmla="*/ 8636 w 10000"/>
              <a:gd name="connsiteY3" fmla="*/ 4615 h 10000"/>
              <a:gd name="connsiteX4" fmla="*/ 6818 w 10000"/>
              <a:gd name="connsiteY4" fmla="*/ 2308 h 10000"/>
              <a:gd name="connsiteX5" fmla="*/ 5227 w 10000"/>
              <a:gd name="connsiteY5" fmla="*/ 0 h 10000"/>
              <a:gd name="connsiteX6" fmla="*/ 3864 w 10000"/>
              <a:gd name="connsiteY6" fmla="*/ 0 h 10000"/>
              <a:gd name="connsiteX7" fmla="*/ 2273 w 10000"/>
              <a:gd name="connsiteY7" fmla="*/ 2692 h 10000"/>
              <a:gd name="connsiteX8" fmla="*/ 1136 w 10000"/>
              <a:gd name="connsiteY8" fmla="*/ 4615 h 10000"/>
              <a:gd name="connsiteX9" fmla="*/ 0 w 10000"/>
              <a:gd name="connsiteY9" fmla="*/ 7308 h 10000"/>
              <a:gd name="connsiteX10" fmla="*/ 0 w 10000"/>
              <a:gd name="connsiteY10" fmla="*/ 7308 h 10000"/>
              <a:gd name="connsiteX11" fmla="*/ 1364 w 10000"/>
              <a:gd name="connsiteY11" fmla="*/ 10000 h 10000"/>
              <a:gd name="connsiteX12" fmla="*/ 7589 w 10000"/>
              <a:gd name="connsiteY12" fmla="*/ 9973 h 10000"/>
              <a:gd name="connsiteX0" fmla="*/ 7589 w 10000"/>
              <a:gd name="connsiteY0" fmla="*/ 9973 h 10000"/>
              <a:gd name="connsiteX1" fmla="*/ 8679 w 10000"/>
              <a:gd name="connsiteY1" fmla="*/ 7254 h 10000"/>
              <a:gd name="connsiteX2" fmla="*/ 8636 w 10000"/>
              <a:gd name="connsiteY2" fmla="*/ 4615 h 10000"/>
              <a:gd name="connsiteX3" fmla="*/ 6818 w 10000"/>
              <a:gd name="connsiteY3" fmla="*/ 2308 h 10000"/>
              <a:gd name="connsiteX4" fmla="*/ 5227 w 10000"/>
              <a:gd name="connsiteY4" fmla="*/ 0 h 10000"/>
              <a:gd name="connsiteX5" fmla="*/ 3864 w 10000"/>
              <a:gd name="connsiteY5" fmla="*/ 0 h 10000"/>
              <a:gd name="connsiteX6" fmla="*/ 2273 w 10000"/>
              <a:gd name="connsiteY6" fmla="*/ 2692 h 10000"/>
              <a:gd name="connsiteX7" fmla="*/ 1136 w 10000"/>
              <a:gd name="connsiteY7" fmla="*/ 4615 h 10000"/>
              <a:gd name="connsiteX8" fmla="*/ 0 w 10000"/>
              <a:gd name="connsiteY8" fmla="*/ 7308 h 10000"/>
              <a:gd name="connsiteX9" fmla="*/ 0 w 10000"/>
              <a:gd name="connsiteY9" fmla="*/ 7308 h 10000"/>
              <a:gd name="connsiteX10" fmla="*/ 1364 w 10000"/>
              <a:gd name="connsiteY10" fmla="*/ 10000 h 10000"/>
              <a:gd name="connsiteX11" fmla="*/ 7589 w 10000"/>
              <a:gd name="connsiteY11" fmla="*/ 9973 h 10000"/>
              <a:gd name="connsiteX0" fmla="*/ 7589 w 9162"/>
              <a:gd name="connsiteY0" fmla="*/ 9973 h 10000"/>
              <a:gd name="connsiteX1" fmla="*/ 8679 w 9162"/>
              <a:gd name="connsiteY1" fmla="*/ 7254 h 10000"/>
              <a:gd name="connsiteX2" fmla="*/ 7798 w 9162"/>
              <a:gd name="connsiteY2" fmla="*/ 4479 h 10000"/>
              <a:gd name="connsiteX3" fmla="*/ 6818 w 9162"/>
              <a:gd name="connsiteY3" fmla="*/ 2308 h 10000"/>
              <a:gd name="connsiteX4" fmla="*/ 5227 w 9162"/>
              <a:gd name="connsiteY4" fmla="*/ 0 h 10000"/>
              <a:gd name="connsiteX5" fmla="*/ 3864 w 9162"/>
              <a:gd name="connsiteY5" fmla="*/ 0 h 10000"/>
              <a:gd name="connsiteX6" fmla="*/ 2273 w 9162"/>
              <a:gd name="connsiteY6" fmla="*/ 2692 h 10000"/>
              <a:gd name="connsiteX7" fmla="*/ 1136 w 9162"/>
              <a:gd name="connsiteY7" fmla="*/ 4615 h 10000"/>
              <a:gd name="connsiteX8" fmla="*/ 0 w 9162"/>
              <a:gd name="connsiteY8" fmla="*/ 7308 h 10000"/>
              <a:gd name="connsiteX9" fmla="*/ 0 w 9162"/>
              <a:gd name="connsiteY9" fmla="*/ 7308 h 10000"/>
              <a:gd name="connsiteX10" fmla="*/ 1364 w 9162"/>
              <a:gd name="connsiteY10" fmla="*/ 10000 h 10000"/>
              <a:gd name="connsiteX11" fmla="*/ 7589 w 9162"/>
              <a:gd name="connsiteY11" fmla="*/ 9973 h 10000"/>
              <a:gd name="connsiteX0" fmla="*/ 8283 w 9854"/>
              <a:gd name="connsiteY0" fmla="*/ 9973 h 10000"/>
              <a:gd name="connsiteX1" fmla="*/ 9473 w 9854"/>
              <a:gd name="connsiteY1" fmla="*/ 7254 h 10000"/>
              <a:gd name="connsiteX2" fmla="*/ 8230 w 9854"/>
              <a:gd name="connsiteY2" fmla="*/ 4533 h 10000"/>
              <a:gd name="connsiteX3" fmla="*/ 7442 w 9854"/>
              <a:gd name="connsiteY3" fmla="*/ 2308 h 10000"/>
              <a:gd name="connsiteX4" fmla="*/ 5705 w 9854"/>
              <a:gd name="connsiteY4" fmla="*/ 0 h 10000"/>
              <a:gd name="connsiteX5" fmla="*/ 4217 w 9854"/>
              <a:gd name="connsiteY5" fmla="*/ 0 h 10000"/>
              <a:gd name="connsiteX6" fmla="*/ 2481 w 9854"/>
              <a:gd name="connsiteY6" fmla="*/ 2692 h 10000"/>
              <a:gd name="connsiteX7" fmla="*/ 1240 w 9854"/>
              <a:gd name="connsiteY7" fmla="*/ 4615 h 10000"/>
              <a:gd name="connsiteX8" fmla="*/ 0 w 9854"/>
              <a:gd name="connsiteY8" fmla="*/ 7308 h 10000"/>
              <a:gd name="connsiteX9" fmla="*/ 0 w 9854"/>
              <a:gd name="connsiteY9" fmla="*/ 7308 h 10000"/>
              <a:gd name="connsiteX10" fmla="*/ 1489 w 9854"/>
              <a:gd name="connsiteY10" fmla="*/ 10000 h 10000"/>
              <a:gd name="connsiteX11" fmla="*/ 8283 w 9854"/>
              <a:gd name="connsiteY11" fmla="*/ 9973 h 10000"/>
              <a:gd name="connsiteX0" fmla="*/ 8406 w 10000"/>
              <a:gd name="connsiteY0" fmla="*/ 9973 h 10000"/>
              <a:gd name="connsiteX1" fmla="*/ 9613 w 10000"/>
              <a:gd name="connsiteY1" fmla="*/ 7254 h 10000"/>
              <a:gd name="connsiteX2" fmla="*/ 8352 w 10000"/>
              <a:gd name="connsiteY2" fmla="*/ 4533 h 10000"/>
              <a:gd name="connsiteX3" fmla="*/ 7552 w 10000"/>
              <a:gd name="connsiteY3" fmla="*/ 2308 h 10000"/>
              <a:gd name="connsiteX4" fmla="*/ 5790 w 10000"/>
              <a:gd name="connsiteY4" fmla="*/ 0 h 10000"/>
              <a:gd name="connsiteX5" fmla="*/ 4279 w 10000"/>
              <a:gd name="connsiteY5" fmla="*/ 0 h 10000"/>
              <a:gd name="connsiteX6" fmla="*/ 2518 w 10000"/>
              <a:gd name="connsiteY6" fmla="*/ 2692 h 10000"/>
              <a:gd name="connsiteX7" fmla="*/ 1258 w 10000"/>
              <a:gd name="connsiteY7" fmla="*/ 4615 h 10000"/>
              <a:gd name="connsiteX8" fmla="*/ 0 w 10000"/>
              <a:gd name="connsiteY8" fmla="*/ 7308 h 10000"/>
              <a:gd name="connsiteX9" fmla="*/ 0 w 10000"/>
              <a:gd name="connsiteY9" fmla="*/ 7308 h 10000"/>
              <a:gd name="connsiteX10" fmla="*/ 1511 w 10000"/>
              <a:gd name="connsiteY10" fmla="*/ 10000 h 10000"/>
              <a:gd name="connsiteX11" fmla="*/ 8406 w 10000"/>
              <a:gd name="connsiteY11" fmla="*/ 9973 h 10000"/>
              <a:gd name="connsiteX0" fmla="*/ 8103 w 9863"/>
              <a:gd name="connsiteY0" fmla="*/ 10000 h 10000"/>
              <a:gd name="connsiteX1" fmla="*/ 9613 w 9863"/>
              <a:gd name="connsiteY1" fmla="*/ 7254 h 10000"/>
              <a:gd name="connsiteX2" fmla="*/ 8352 w 9863"/>
              <a:gd name="connsiteY2" fmla="*/ 4533 h 10000"/>
              <a:gd name="connsiteX3" fmla="*/ 7552 w 9863"/>
              <a:gd name="connsiteY3" fmla="*/ 2308 h 10000"/>
              <a:gd name="connsiteX4" fmla="*/ 5790 w 9863"/>
              <a:gd name="connsiteY4" fmla="*/ 0 h 10000"/>
              <a:gd name="connsiteX5" fmla="*/ 4279 w 9863"/>
              <a:gd name="connsiteY5" fmla="*/ 0 h 10000"/>
              <a:gd name="connsiteX6" fmla="*/ 2518 w 9863"/>
              <a:gd name="connsiteY6" fmla="*/ 2692 h 10000"/>
              <a:gd name="connsiteX7" fmla="*/ 1258 w 9863"/>
              <a:gd name="connsiteY7" fmla="*/ 4615 h 10000"/>
              <a:gd name="connsiteX8" fmla="*/ 0 w 9863"/>
              <a:gd name="connsiteY8" fmla="*/ 7308 h 10000"/>
              <a:gd name="connsiteX9" fmla="*/ 0 w 9863"/>
              <a:gd name="connsiteY9" fmla="*/ 7308 h 10000"/>
              <a:gd name="connsiteX10" fmla="*/ 1511 w 9863"/>
              <a:gd name="connsiteY10" fmla="*/ 10000 h 10000"/>
              <a:gd name="connsiteX11" fmla="*/ 8103 w 9863"/>
              <a:gd name="connsiteY11" fmla="*/ 10000 h 10000"/>
              <a:gd name="connsiteX0" fmla="*/ 8216 w 10000"/>
              <a:gd name="connsiteY0" fmla="*/ 10000 h 10000"/>
              <a:gd name="connsiteX1" fmla="*/ 9747 w 10000"/>
              <a:gd name="connsiteY1" fmla="*/ 7254 h 10000"/>
              <a:gd name="connsiteX2" fmla="*/ 8468 w 10000"/>
              <a:gd name="connsiteY2" fmla="*/ 4533 h 10000"/>
              <a:gd name="connsiteX3" fmla="*/ 7657 w 10000"/>
              <a:gd name="connsiteY3" fmla="*/ 2308 h 10000"/>
              <a:gd name="connsiteX4" fmla="*/ 5870 w 10000"/>
              <a:gd name="connsiteY4" fmla="*/ 0 h 10000"/>
              <a:gd name="connsiteX5" fmla="*/ 4338 w 10000"/>
              <a:gd name="connsiteY5" fmla="*/ 0 h 10000"/>
              <a:gd name="connsiteX6" fmla="*/ 2553 w 10000"/>
              <a:gd name="connsiteY6" fmla="*/ 2692 h 10000"/>
              <a:gd name="connsiteX7" fmla="*/ 1275 w 10000"/>
              <a:gd name="connsiteY7" fmla="*/ 4615 h 10000"/>
              <a:gd name="connsiteX8" fmla="*/ 0 w 10000"/>
              <a:gd name="connsiteY8" fmla="*/ 7308 h 10000"/>
              <a:gd name="connsiteX9" fmla="*/ 0 w 10000"/>
              <a:gd name="connsiteY9" fmla="*/ 7308 h 10000"/>
              <a:gd name="connsiteX10" fmla="*/ 1532 w 10000"/>
              <a:gd name="connsiteY10" fmla="*/ 10000 h 10000"/>
              <a:gd name="connsiteX11" fmla="*/ 8216 w 10000"/>
              <a:gd name="connsiteY11" fmla="*/ 10000 h 10000"/>
              <a:gd name="connsiteX0" fmla="*/ 8216 w 9747"/>
              <a:gd name="connsiteY0" fmla="*/ 10000 h 10000"/>
              <a:gd name="connsiteX1" fmla="*/ 9747 w 9747"/>
              <a:gd name="connsiteY1" fmla="*/ 7254 h 10000"/>
              <a:gd name="connsiteX2" fmla="*/ 8468 w 9747"/>
              <a:gd name="connsiteY2" fmla="*/ 4533 h 10000"/>
              <a:gd name="connsiteX3" fmla="*/ 7657 w 9747"/>
              <a:gd name="connsiteY3" fmla="*/ 2308 h 10000"/>
              <a:gd name="connsiteX4" fmla="*/ 5870 w 9747"/>
              <a:gd name="connsiteY4" fmla="*/ 0 h 10000"/>
              <a:gd name="connsiteX5" fmla="*/ 4338 w 9747"/>
              <a:gd name="connsiteY5" fmla="*/ 0 h 10000"/>
              <a:gd name="connsiteX6" fmla="*/ 2553 w 9747"/>
              <a:gd name="connsiteY6" fmla="*/ 2692 h 10000"/>
              <a:gd name="connsiteX7" fmla="*/ 1275 w 9747"/>
              <a:gd name="connsiteY7" fmla="*/ 4615 h 10000"/>
              <a:gd name="connsiteX8" fmla="*/ 0 w 9747"/>
              <a:gd name="connsiteY8" fmla="*/ 7308 h 10000"/>
              <a:gd name="connsiteX9" fmla="*/ 0 w 9747"/>
              <a:gd name="connsiteY9" fmla="*/ 7308 h 10000"/>
              <a:gd name="connsiteX10" fmla="*/ 1532 w 9747"/>
              <a:gd name="connsiteY10" fmla="*/ 10000 h 10000"/>
              <a:gd name="connsiteX11" fmla="*/ 8216 w 9747"/>
              <a:gd name="connsiteY11" fmla="*/ 10000 h 10000"/>
              <a:gd name="connsiteX0" fmla="*/ 8429 w 10000"/>
              <a:gd name="connsiteY0" fmla="*/ 10000 h 10000"/>
              <a:gd name="connsiteX1" fmla="*/ 10000 w 10000"/>
              <a:gd name="connsiteY1" fmla="*/ 7254 h 10000"/>
              <a:gd name="connsiteX2" fmla="*/ 8688 w 10000"/>
              <a:gd name="connsiteY2" fmla="*/ 4533 h 10000"/>
              <a:gd name="connsiteX3" fmla="*/ 7856 w 10000"/>
              <a:gd name="connsiteY3" fmla="*/ 2308 h 10000"/>
              <a:gd name="connsiteX4" fmla="*/ 6022 w 10000"/>
              <a:gd name="connsiteY4" fmla="*/ 0 h 10000"/>
              <a:gd name="connsiteX5" fmla="*/ 4451 w 10000"/>
              <a:gd name="connsiteY5" fmla="*/ 0 h 10000"/>
              <a:gd name="connsiteX6" fmla="*/ 2619 w 10000"/>
              <a:gd name="connsiteY6" fmla="*/ 2692 h 10000"/>
              <a:gd name="connsiteX7" fmla="*/ 1308 w 10000"/>
              <a:gd name="connsiteY7" fmla="*/ 4615 h 10000"/>
              <a:gd name="connsiteX8" fmla="*/ 0 w 10000"/>
              <a:gd name="connsiteY8" fmla="*/ 7308 h 10000"/>
              <a:gd name="connsiteX9" fmla="*/ 0 w 10000"/>
              <a:gd name="connsiteY9" fmla="*/ 7308 h 10000"/>
              <a:gd name="connsiteX10" fmla="*/ 1572 w 10000"/>
              <a:gd name="connsiteY10" fmla="*/ 10000 h 10000"/>
              <a:gd name="connsiteX11" fmla="*/ 8429 w 10000"/>
              <a:gd name="connsiteY11" fmla="*/ 10000 h 10000"/>
              <a:gd name="connsiteX0" fmla="*/ 8429 w 10000"/>
              <a:gd name="connsiteY0" fmla="*/ 10000 h 10000"/>
              <a:gd name="connsiteX1" fmla="*/ 10000 w 10000"/>
              <a:gd name="connsiteY1" fmla="*/ 7254 h 10000"/>
              <a:gd name="connsiteX2" fmla="*/ 8688 w 10000"/>
              <a:gd name="connsiteY2" fmla="*/ 4533 h 10000"/>
              <a:gd name="connsiteX3" fmla="*/ 7856 w 10000"/>
              <a:gd name="connsiteY3" fmla="*/ 2308 h 10000"/>
              <a:gd name="connsiteX4" fmla="*/ 6022 w 10000"/>
              <a:gd name="connsiteY4" fmla="*/ 0 h 10000"/>
              <a:gd name="connsiteX5" fmla="*/ 4451 w 10000"/>
              <a:gd name="connsiteY5" fmla="*/ 0 h 10000"/>
              <a:gd name="connsiteX6" fmla="*/ 2619 w 10000"/>
              <a:gd name="connsiteY6" fmla="*/ 2692 h 10000"/>
              <a:gd name="connsiteX7" fmla="*/ 1308 w 10000"/>
              <a:gd name="connsiteY7" fmla="*/ 4615 h 10000"/>
              <a:gd name="connsiteX8" fmla="*/ 0 w 10000"/>
              <a:gd name="connsiteY8" fmla="*/ 7308 h 10000"/>
              <a:gd name="connsiteX9" fmla="*/ 0 w 10000"/>
              <a:gd name="connsiteY9" fmla="*/ 7308 h 10000"/>
              <a:gd name="connsiteX10" fmla="*/ 1572 w 10000"/>
              <a:gd name="connsiteY10" fmla="*/ 10000 h 10000"/>
              <a:gd name="connsiteX11" fmla="*/ 8429 w 10000"/>
              <a:gd name="connsiteY11" fmla="*/ 10000 h 10000"/>
              <a:gd name="connsiteX0" fmla="*/ 8429 w 10000"/>
              <a:gd name="connsiteY0" fmla="*/ 10000 h 10000"/>
              <a:gd name="connsiteX1" fmla="*/ 10000 w 10000"/>
              <a:gd name="connsiteY1" fmla="*/ 7254 h 10000"/>
              <a:gd name="connsiteX2" fmla="*/ 8688 w 10000"/>
              <a:gd name="connsiteY2" fmla="*/ 4533 h 10000"/>
              <a:gd name="connsiteX3" fmla="*/ 7856 w 10000"/>
              <a:gd name="connsiteY3" fmla="*/ 2308 h 10000"/>
              <a:gd name="connsiteX4" fmla="*/ 6022 w 10000"/>
              <a:gd name="connsiteY4" fmla="*/ 0 h 10000"/>
              <a:gd name="connsiteX5" fmla="*/ 4451 w 10000"/>
              <a:gd name="connsiteY5" fmla="*/ 0 h 10000"/>
              <a:gd name="connsiteX6" fmla="*/ 2619 w 10000"/>
              <a:gd name="connsiteY6" fmla="*/ 2692 h 10000"/>
              <a:gd name="connsiteX7" fmla="*/ 1308 w 10000"/>
              <a:gd name="connsiteY7" fmla="*/ 4615 h 10000"/>
              <a:gd name="connsiteX8" fmla="*/ 0 w 10000"/>
              <a:gd name="connsiteY8" fmla="*/ 7308 h 10000"/>
              <a:gd name="connsiteX9" fmla="*/ 0 w 10000"/>
              <a:gd name="connsiteY9" fmla="*/ 7308 h 10000"/>
              <a:gd name="connsiteX10" fmla="*/ 1572 w 10000"/>
              <a:gd name="connsiteY10" fmla="*/ 10000 h 10000"/>
              <a:gd name="connsiteX11" fmla="*/ 8429 w 10000"/>
              <a:gd name="connsiteY11" fmla="*/ 10000 h 10000"/>
              <a:gd name="connsiteX0" fmla="*/ 8429 w 10000"/>
              <a:gd name="connsiteY0" fmla="*/ 10000 h 10000"/>
              <a:gd name="connsiteX1" fmla="*/ 10000 w 10000"/>
              <a:gd name="connsiteY1" fmla="*/ 7254 h 10000"/>
              <a:gd name="connsiteX2" fmla="*/ 8688 w 10000"/>
              <a:gd name="connsiteY2" fmla="*/ 4533 h 10000"/>
              <a:gd name="connsiteX3" fmla="*/ 7540 w 10000"/>
              <a:gd name="connsiteY3" fmla="*/ 2362 h 10000"/>
              <a:gd name="connsiteX4" fmla="*/ 6022 w 10000"/>
              <a:gd name="connsiteY4" fmla="*/ 0 h 10000"/>
              <a:gd name="connsiteX5" fmla="*/ 4451 w 10000"/>
              <a:gd name="connsiteY5" fmla="*/ 0 h 10000"/>
              <a:gd name="connsiteX6" fmla="*/ 2619 w 10000"/>
              <a:gd name="connsiteY6" fmla="*/ 2692 h 10000"/>
              <a:gd name="connsiteX7" fmla="*/ 1308 w 10000"/>
              <a:gd name="connsiteY7" fmla="*/ 4615 h 10000"/>
              <a:gd name="connsiteX8" fmla="*/ 0 w 10000"/>
              <a:gd name="connsiteY8" fmla="*/ 7308 h 10000"/>
              <a:gd name="connsiteX9" fmla="*/ 0 w 10000"/>
              <a:gd name="connsiteY9" fmla="*/ 7308 h 10000"/>
              <a:gd name="connsiteX10" fmla="*/ 1572 w 10000"/>
              <a:gd name="connsiteY10" fmla="*/ 10000 h 10000"/>
              <a:gd name="connsiteX11" fmla="*/ 8429 w 10000"/>
              <a:gd name="connsiteY11" fmla="*/ 10000 h 10000"/>
              <a:gd name="connsiteX0" fmla="*/ 8429 w 10000"/>
              <a:gd name="connsiteY0" fmla="*/ 10000 h 10000"/>
              <a:gd name="connsiteX1" fmla="*/ 10000 w 10000"/>
              <a:gd name="connsiteY1" fmla="*/ 7254 h 10000"/>
              <a:gd name="connsiteX2" fmla="*/ 8688 w 10000"/>
              <a:gd name="connsiteY2" fmla="*/ 4533 h 10000"/>
              <a:gd name="connsiteX3" fmla="*/ 7540 w 10000"/>
              <a:gd name="connsiteY3" fmla="*/ 2362 h 10000"/>
              <a:gd name="connsiteX4" fmla="*/ 6003 w 10000"/>
              <a:gd name="connsiteY4" fmla="*/ 82 h 10000"/>
              <a:gd name="connsiteX5" fmla="*/ 4451 w 10000"/>
              <a:gd name="connsiteY5" fmla="*/ 0 h 10000"/>
              <a:gd name="connsiteX6" fmla="*/ 2619 w 10000"/>
              <a:gd name="connsiteY6" fmla="*/ 2692 h 10000"/>
              <a:gd name="connsiteX7" fmla="*/ 1308 w 10000"/>
              <a:gd name="connsiteY7" fmla="*/ 4615 h 10000"/>
              <a:gd name="connsiteX8" fmla="*/ 0 w 10000"/>
              <a:gd name="connsiteY8" fmla="*/ 7308 h 10000"/>
              <a:gd name="connsiteX9" fmla="*/ 0 w 10000"/>
              <a:gd name="connsiteY9" fmla="*/ 7308 h 10000"/>
              <a:gd name="connsiteX10" fmla="*/ 1572 w 10000"/>
              <a:gd name="connsiteY10" fmla="*/ 10000 h 10000"/>
              <a:gd name="connsiteX11" fmla="*/ 8429 w 10000"/>
              <a:gd name="connsiteY11" fmla="*/ 10000 h 10000"/>
              <a:gd name="connsiteX0" fmla="*/ 8429 w 10000"/>
              <a:gd name="connsiteY0" fmla="*/ 10000 h 10000"/>
              <a:gd name="connsiteX1" fmla="*/ 10000 w 10000"/>
              <a:gd name="connsiteY1" fmla="*/ 7254 h 10000"/>
              <a:gd name="connsiteX2" fmla="*/ 8688 w 10000"/>
              <a:gd name="connsiteY2" fmla="*/ 4533 h 10000"/>
              <a:gd name="connsiteX3" fmla="*/ 7540 w 10000"/>
              <a:gd name="connsiteY3" fmla="*/ 2362 h 10000"/>
              <a:gd name="connsiteX4" fmla="*/ 6003 w 10000"/>
              <a:gd name="connsiteY4" fmla="*/ 82 h 10000"/>
              <a:gd name="connsiteX5" fmla="*/ 4451 w 10000"/>
              <a:gd name="connsiteY5" fmla="*/ 0 h 10000"/>
              <a:gd name="connsiteX6" fmla="*/ 2619 w 10000"/>
              <a:gd name="connsiteY6" fmla="*/ 2692 h 10000"/>
              <a:gd name="connsiteX7" fmla="*/ 1308 w 10000"/>
              <a:gd name="connsiteY7" fmla="*/ 4615 h 10000"/>
              <a:gd name="connsiteX8" fmla="*/ 0 w 10000"/>
              <a:gd name="connsiteY8" fmla="*/ 7308 h 10000"/>
              <a:gd name="connsiteX9" fmla="*/ 0 w 10000"/>
              <a:gd name="connsiteY9" fmla="*/ 7308 h 10000"/>
              <a:gd name="connsiteX10" fmla="*/ 1572 w 10000"/>
              <a:gd name="connsiteY10" fmla="*/ 10000 h 10000"/>
              <a:gd name="connsiteX11" fmla="*/ 8429 w 10000"/>
              <a:gd name="connsiteY11" fmla="*/ 10000 h 10000"/>
              <a:gd name="connsiteX0" fmla="*/ 8429 w 10000"/>
              <a:gd name="connsiteY0" fmla="*/ 10000 h 10000"/>
              <a:gd name="connsiteX1" fmla="*/ 10000 w 10000"/>
              <a:gd name="connsiteY1" fmla="*/ 7254 h 10000"/>
              <a:gd name="connsiteX2" fmla="*/ 8688 w 10000"/>
              <a:gd name="connsiteY2" fmla="*/ 4533 h 10000"/>
              <a:gd name="connsiteX3" fmla="*/ 7540 w 10000"/>
              <a:gd name="connsiteY3" fmla="*/ 2362 h 10000"/>
              <a:gd name="connsiteX4" fmla="*/ 6003 w 10000"/>
              <a:gd name="connsiteY4" fmla="*/ 82 h 10000"/>
              <a:gd name="connsiteX5" fmla="*/ 4451 w 10000"/>
              <a:gd name="connsiteY5" fmla="*/ 0 h 10000"/>
              <a:gd name="connsiteX6" fmla="*/ 2619 w 10000"/>
              <a:gd name="connsiteY6" fmla="*/ 2692 h 10000"/>
              <a:gd name="connsiteX7" fmla="*/ 1308 w 10000"/>
              <a:gd name="connsiteY7" fmla="*/ 4615 h 10000"/>
              <a:gd name="connsiteX8" fmla="*/ 0 w 10000"/>
              <a:gd name="connsiteY8" fmla="*/ 7308 h 10000"/>
              <a:gd name="connsiteX9" fmla="*/ 0 w 10000"/>
              <a:gd name="connsiteY9" fmla="*/ 7308 h 10000"/>
              <a:gd name="connsiteX10" fmla="*/ 1572 w 10000"/>
              <a:gd name="connsiteY10" fmla="*/ 10000 h 10000"/>
              <a:gd name="connsiteX11" fmla="*/ 8429 w 10000"/>
              <a:gd name="connsiteY11" fmla="*/ 10000 h 10000"/>
              <a:gd name="connsiteX0" fmla="*/ 8429 w 10000"/>
              <a:gd name="connsiteY0" fmla="*/ 10000 h 10000"/>
              <a:gd name="connsiteX1" fmla="*/ 10000 w 10000"/>
              <a:gd name="connsiteY1" fmla="*/ 7254 h 10000"/>
              <a:gd name="connsiteX2" fmla="*/ 8688 w 10000"/>
              <a:gd name="connsiteY2" fmla="*/ 4533 h 10000"/>
              <a:gd name="connsiteX3" fmla="*/ 7540 w 10000"/>
              <a:gd name="connsiteY3" fmla="*/ 2362 h 10000"/>
              <a:gd name="connsiteX4" fmla="*/ 6003 w 10000"/>
              <a:gd name="connsiteY4" fmla="*/ 82 h 10000"/>
              <a:gd name="connsiteX5" fmla="*/ 4451 w 10000"/>
              <a:gd name="connsiteY5" fmla="*/ 0 h 10000"/>
              <a:gd name="connsiteX6" fmla="*/ 2619 w 10000"/>
              <a:gd name="connsiteY6" fmla="*/ 2692 h 10000"/>
              <a:gd name="connsiteX7" fmla="*/ 1308 w 10000"/>
              <a:gd name="connsiteY7" fmla="*/ 4615 h 10000"/>
              <a:gd name="connsiteX8" fmla="*/ 0 w 10000"/>
              <a:gd name="connsiteY8" fmla="*/ 7308 h 10000"/>
              <a:gd name="connsiteX9" fmla="*/ 0 w 10000"/>
              <a:gd name="connsiteY9" fmla="*/ 7308 h 10000"/>
              <a:gd name="connsiteX10" fmla="*/ 1572 w 10000"/>
              <a:gd name="connsiteY10" fmla="*/ 10000 h 10000"/>
              <a:gd name="connsiteX11" fmla="*/ 8429 w 10000"/>
              <a:gd name="connsiteY11"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00" h="10000">
                <a:moveTo>
                  <a:pt x="8429" y="10000"/>
                </a:moveTo>
                <a:cubicBezTo>
                  <a:pt x="9623" y="9932"/>
                  <a:pt x="9985" y="8392"/>
                  <a:pt x="10000" y="7254"/>
                </a:cubicBezTo>
                <a:cubicBezTo>
                  <a:pt x="10000" y="7254"/>
                  <a:pt x="9888" y="4533"/>
                  <a:pt x="8688" y="4533"/>
                </a:cubicBezTo>
                <a:cubicBezTo>
                  <a:pt x="8652" y="3301"/>
                  <a:pt x="8096" y="2397"/>
                  <a:pt x="7540" y="2362"/>
                </a:cubicBezTo>
                <a:cubicBezTo>
                  <a:pt x="7278" y="1592"/>
                  <a:pt x="7184" y="55"/>
                  <a:pt x="6003" y="82"/>
                </a:cubicBezTo>
                <a:lnTo>
                  <a:pt x="4451" y="0"/>
                </a:lnTo>
                <a:cubicBezTo>
                  <a:pt x="4451" y="0"/>
                  <a:pt x="2880" y="0"/>
                  <a:pt x="2619" y="2692"/>
                </a:cubicBezTo>
                <a:cubicBezTo>
                  <a:pt x="2356" y="2692"/>
                  <a:pt x="1308" y="2692"/>
                  <a:pt x="1308" y="4615"/>
                </a:cubicBezTo>
                <a:cubicBezTo>
                  <a:pt x="785" y="4615"/>
                  <a:pt x="0" y="5000"/>
                  <a:pt x="0" y="7308"/>
                </a:cubicBezTo>
                <a:lnTo>
                  <a:pt x="0" y="7308"/>
                </a:lnTo>
                <a:cubicBezTo>
                  <a:pt x="0" y="7308"/>
                  <a:pt x="0" y="10000"/>
                  <a:pt x="1572" y="10000"/>
                </a:cubicBezTo>
                <a:lnTo>
                  <a:pt x="8429" y="10000"/>
                </a:lnTo>
                <a:close/>
              </a:path>
            </a:pathLst>
          </a:custGeom>
          <a:solidFill>
            <a:schemeClr val="bg1"/>
          </a:solidFill>
          <a:ln w="38100">
            <a:solidFill>
              <a:srgbClr val="F3AE4A"/>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Title 1"/>
          <p:cNvSpPr>
            <a:spLocks noGrp="1"/>
          </p:cNvSpPr>
          <p:nvPr>
            <p:ph type="title"/>
          </p:nvPr>
        </p:nvSpPr>
        <p:spPr/>
        <p:txBody>
          <a:bodyPr/>
          <a:lstStyle/>
          <a:p>
            <a:r>
              <a:rPr lang="en-US" dirty="0"/>
              <a:t>Creating Business Entities</a:t>
            </a:r>
          </a:p>
        </p:txBody>
      </p:sp>
      <p:sp>
        <p:nvSpPr>
          <p:cNvPr id="3" name="Text Placeholder 2"/>
          <p:cNvSpPr>
            <a:spLocks noGrp="1"/>
          </p:cNvSpPr>
          <p:nvPr>
            <p:ph type="body" sz="quarter" idx="10"/>
          </p:nvPr>
        </p:nvSpPr>
        <p:spPr/>
        <p:txBody>
          <a:bodyPr/>
          <a:lstStyle/>
          <a:p>
            <a:r>
              <a:rPr lang="en-US" b="1" dirty="0" smtClean="0">
                <a:solidFill>
                  <a:srgbClr val="C00000"/>
                </a:solidFill>
              </a:rPr>
              <a:t>What is a Business Entity?</a:t>
            </a:r>
          </a:p>
          <a:p>
            <a:pPr lvl="1"/>
            <a:r>
              <a:rPr lang="en-US" dirty="0" smtClean="0"/>
              <a:t>The Business Entities work space contains data for customers and provider, such as provider type, the customer ranking, customer contact information, and resources associated with the customer.</a:t>
            </a:r>
          </a:p>
          <a:p>
            <a:pPr lvl="1"/>
            <a:endParaRPr lang="en-US" dirty="0" smtClean="0"/>
          </a:p>
          <a:p>
            <a:pPr lvl="1"/>
            <a:r>
              <a:rPr lang="en-US" dirty="0" smtClean="0"/>
              <a:t>The Business Entities table contains the following information:</a:t>
            </a:r>
          </a:p>
          <a:p>
            <a:pPr lvl="2"/>
            <a:r>
              <a:rPr lang="en-US" dirty="0" smtClean="0"/>
              <a:t>Business Roles </a:t>
            </a:r>
            <a:br>
              <a:rPr lang="en-US" dirty="0" smtClean="0"/>
            </a:br>
            <a:r>
              <a:rPr lang="en-US" dirty="0" smtClean="0"/>
              <a:t>(Customer/Provider)</a:t>
            </a:r>
          </a:p>
          <a:p>
            <a:pPr lvl="2"/>
            <a:r>
              <a:rPr lang="en-US" dirty="0" smtClean="0"/>
              <a:t> Name</a:t>
            </a:r>
          </a:p>
          <a:p>
            <a:pPr lvl="2"/>
            <a:r>
              <a:rPr lang="en-US" dirty="0" smtClean="0"/>
              <a:t> Ranking</a:t>
            </a:r>
          </a:p>
          <a:p>
            <a:pPr marL="688975" lvl="2" indent="0">
              <a:buNone/>
            </a:pPr>
            <a:endParaRPr lang="en-US" dirty="0" smtClean="0"/>
          </a:p>
        </p:txBody>
      </p:sp>
      <p:sp>
        <p:nvSpPr>
          <p:cNvPr id="6" name="TextBox 5"/>
          <p:cNvSpPr txBox="1"/>
          <p:nvPr/>
        </p:nvSpPr>
        <p:spPr>
          <a:xfrm>
            <a:off x="4333057" y="3443944"/>
            <a:ext cx="2438400" cy="1785104"/>
          </a:xfrm>
          <a:prstGeom prst="rect">
            <a:avLst/>
          </a:prstGeom>
          <a:noFill/>
        </p:spPr>
        <p:txBody>
          <a:bodyPr wrap="square" rtlCol="0">
            <a:spAutoFit/>
          </a:bodyPr>
          <a:lstStyle/>
          <a:p>
            <a:pPr marL="169863" lvl="2" indent="-169863">
              <a:spcBef>
                <a:spcPts val="600"/>
              </a:spcBef>
              <a:buFont typeface="Arial" pitchFamily="34" charset="0"/>
              <a:buChar char="•"/>
            </a:pPr>
            <a:r>
              <a:rPr lang="en-US" dirty="0" smtClean="0"/>
              <a:t>Status</a:t>
            </a:r>
            <a:endParaRPr lang="en-US" dirty="0" smtClean="0">
              <a:solidFill>
                <a:srgbClr val="000000"/>
              </a:solidFill>
            </a:endParaRPr>
          </a:p>
          <a:p>
            <a:pPr marL="169863" indent="-169863">
              <a:spcBef>
                <a:spcPts val="600"/>
              </a:spcBef>
              <a:buFont typeface="Arial" pitchFamily="34" charset="0"/>
              <a:buChar char="•"/>
            </a:pPr>
            <a:r>
              <a:rPr lang="en-US" dirty="0" smtClean="0">
                <a:solidFill>
                  <a:srgbClr val="000000"/>
                </a:solidFill>
              </a:rPr>
              <a:t>Contact Email</a:t>
            </a:r>
          </a:p>
          <a:p>
            <a:pPr marL="169863" indent="-169863">
              <a:spcBef>
                <a:spcPts val="600"/>
              </a:spcBef>
              <a:buFont typeface="Arial" pitchFamily="34" charset="0"/>
              <a:buChar char="•"/>
            </a:pPr>
            <a:r>
              <a:rPr lang="en-US" dirty="0" smtClean="0">
                <a:solidFill>
                  <a:srgbClr val="000000"/>
                </a:solidFill>
              </a:rPr>
              <a:t>Creation Date</a:t>
            </a:r>
          </a:p>
          <a:p>
            <a:pPr marL="169863" indent="-169863">
              <a:spcBef>
                <a:spcPts val="600"/>
              </a:spcBef>
              <a:buFont typeface="Arial" pitchFamily="34" charset="0"/>
              <a:buChar char="•"/>
            </a:pPr>
            <a:r>
              <a:rPr lang="en-US" dirty="0" smtClean="0">
                <a:solidFill>
                  <a:srgbClr val="000000"/>
                </a:solidFill>
              </a:rPr>
              <a:t>Comments</a:t>
            </a:r>
          </a:p>
          <a:p>
            <a:pPr>
              <a:spcBef>
                <a:spcPts val="600"/>
              </a:spcBef>
            </a:pPr>
            <a:endParaRPr lang="en-US" dirty="0" err="1" smtClean="0">
              <a:solidFill>
                <a:srgbClr val="000000"/>
              </a:solidFill>
            </a:endParaRPr>
          </a:p>
        </p:txBody>
      </p:sp>
      <p:sp>
        <p:nvSpPr>
          <p:cNvPr id="2" name="Rectangle 1"/>
          <p:cNvSpPr/>
          <p:nvPr/>
        </p:nvSpPr>
        <p:spPr>
          <a:xfrm>
            <a:off x="5718457" y="3442605"/>
            <a:ext cx="3144247" cy="1754326"/>
          </a:xfrm>
          <a:prstGeom prst="rect">
            <a:avLst/>
          </a:prstGeom>
        </p:spPr>
        <p:txBody>
          <a:bodyPr wrap="square">
            <a:spAutoFit/>
          </a:bodyPr>
          <a:lstStyle/>
          <a:p>
            <a:pPr marL="1200150" lvl="2" indent="-285750">
              <a:buFont typeface="Arial" panose="020B0604020202020204" pitchFamily="34" charset="0"/>
              <a:buChar char="•"/>
            </a:pPr>
            <a:r>
              <a:rPr lang="en-US" dirty="0">
                <a:solidFill>
                  <a:srgbClr val="000000"/>
                </a:solidFill>
              </a:rPr>
              <a:t>Creation </a:t>
            </a:r>
            <a:r>
              <a:rPr lang="en-US" dirty="0" smtClean="0">
                <a:solidFill>
                  <a:srgbClr val="000000"/>
                </a:solidFill>
              </a:rPr>
              <a:t>Date</a:t>
            </a:r>
            <a:endParaRPr lang="en-US" dirty="0" smtClean="0"/>
          </a:p>
          <a:p>
            <a:pPr marL="1200150" lvl="2" indent="-285750">
              <a:buFont typeface="Arial" panose="020B0604020202020204" pitchFamily="34" charset="0"/>
              <a:buChar char="•"/>
            </a:pPr>
            <a:r>
              <a:rPr lang="en-US" dirty="0" smtClean="0"/>
              <a:t>Type</a:t>
            </a:r>
            <a:endParaRPr lang="en-US" dirty="0"/>
          </a:p>
          <a:p>
            <a:pPr marL="1200150" lvl="2" indent="-285750">
              <a:buFont typeface="Arial" panose="020B0604020202020204" pitchFamily="34" charset="0"/>
              <a:buChar char="•"/>
            </a:pPr>
            <a:r>
              <a:rPr lang="en-US" dirty="0" smtClean="0"/>
              <a:t>Contact </a:t>
            </a:r>
            <a:r>
              <a:rPr lang="en-US" dirty="0"/>
              <a:t>Name</a:t>
            </a:r>
          </a:p>
          <a:p>
            <a:pPr marL="1200150" lvl="2" indent="-285750">
              <a:buFont typeface="Arial" panose="020B0604020202020204" pitchFamily="34" charset="0"/>
              <a:buChar char="•"/>
            </a:pPr>
            <a:r>
              <a:rPr lang="en-US" dirty="0" smtClean="0"/>
              <a:t>Contact </a:t>
            </a:r>
            <a:r>
              <a:rPr lang="en-US" dirty="0"/>
              <a:t>Role</a:t>
            </a:r>
          </a:p>
          <a:p>
            <a:pPr marL="1200150" lvl="2" indent="-285750">
              <a:buFont typeface="Arial" panose="020B0604020202020204" pitchFamily="34" charset="0"/>
              <a:buChar char="•"/>
            </a:pPr>
            <a:r>
              <a:rPr lang="en-US" dirty="0" smtClean="0"/>
              <a:t>Contact </a:t>
            </a:r>
            <a:r>
              <a:rPr lang="en-US" dirty="0"/>
              <a:t>Phone1</a:t>
            </a:r>
          </a:p>
          <a:p>
            <a:pPr marL="1200150" lvl="2" indent="-285750">
              <a:buFont typeface="Arial" panose="020B0604020202020204" pitchFamily="34" charset="0"/>
              <a:buChar char="•"/>
            </a:pPr>
            <a:r>
              <a:rPr lang="en-US" dirty="0" smtClean="0"/>
              <a:t>Contact </a:t>
            </a:r>
            <a:r>
              <a:rPr lang="en-US" dirty="0"/>
              <a:t>Phone2</a:t>
            </a:r>
          </a:p>
        </p:txBody>
      </p:sp>
      <p:sp>
        <p:nvSpPr>
          <p:cNvPr id="9" name="Rounded Rectangle 8"/>
          <p:cNvSpPr/>
          <p:nvPr/>
        </p:nvSpPr>
        <p:spPr>
          <a:xfrm>
            <a:off x="7323369" y="5589756"/>
            <a:ext cx="1065843" cy="845506"/>
          </a:xfrm>
          <a:prstGeom prst="roundRect">
            <a:avLst/>
          </a:prstGeom>
          <a:solidFill>
            <a:schemeClr val="bg1"/>
          </a:solidFill>
          <a:ln w="38100">
            <a:solidFill>
              <a:srgbClr val="9695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7441024" y="5755979"/>
            <a:ext cx="851102" cy="459849"/>
            <a:chOff x="4065227" y="3145813"/>
            <a:chExt cx="851102" cy="459849"/>
          </a:xfrm>
        </p:grpSpPr>
        <p:sp>
          <p:nvSpPr>
            <p:cNvPr id="11" name="TextBox 349"/>
            <p:cNvSpPr txBox="1">
              <a:spLocks noChangeArrowheads="1"/>
            </p:cNvSpPr>
            <p:nvPr/>
          </p:nvSpPr>
          <p:spPr bwMode="auto">
            <a:xfrm flipH="1">
              <a:off x="4065227" y="3145813"/>
              <a:ext cx="851102" cy="261610"/>
            </a:xfrm>
            <a:prstGeom prst="rect">
              <a:avLst/>
            </a:prstGeom>
            <a:noFill/>
            <a:ln w="9525">
              <a:noFill/>
              <a:miter lim="800000"/>
              <a:headEnd/>
              <a:tailEnd/>
            </a:ln>
          </p:spPr>
          <p:txBody>
            <a:bodyPr wrap="square">
              <a:spAutoFit/>
            </a:bodyPr>
            <a:lstStyle/>
            <a:p>
              <a:pPr algn="ctr"/>
              <a:r>
                <a:rPr lang="en-US" sz="1100" b="1" dirty="0" smtClean="0"/>
                <a:t>ETX-1</a:t>
              </a:r>
              <a:endParaRPr lang="en-US" sz="1100" b="1" dirty="0"/>
            </a:p>
          </p:txBody>
        </p:sp>
        <p:pic>
          <p:nvPicPr>
            <p:cNvPr id="12" name="Picture 11" descr="RAD Smiley.png"/>
            <p:cNvPicPr>
              <a:picLocks noChangeAspect="1"/>
            </p:cNvPicPr>
            <p:nvPr/>
          </p:nvPicPr>
          <p:blipFill>
            <a:blip r:embed="rId2" cstate="print"/>
            <a:stretch>
              <a:fillRect/>
            </a:stretch>
          </p:blipFill>
          <p:spPr>
            <a:xfrm>
              <a:off x="4208838" y="3361822"/>
              <a:ext cx="563881" cy="243840"/>
            </a:xfrm>
            <a:prstGeom prst="rect">
              <a:avLst/>
            </a:prstGeom>
          </p:spPr>
        </p:pic>
      </p:grpSp>
      <p:sp>
        <p:nvSpPr>
          <p:cNvPr id="13" name="TextBox 12"/>
          <p:cNvSpPr txBox="1"/>
          <p:nvPr/>
        </p:nvSpPr>
        <p:spPr>
          <a:xfrm flipH="1">
            <a:off x="8027941" y="5910574"/>
            <a:ext cx="404291" cy="230832"/>
          </a:xfrm>
          <a:prstGeom prst="rect">
            <a:avLst/>
          </a:prstGeom>
          <a:ln w="12700">
            <a:noFill/>
          </a:ln>
        </p:spPr>
        <p:style>
          <a:lnRef idx="1">
            <a:schemeClr val="accent1"/>
          </a:lnRef>
          <a:fillRef idx="0">
            <a:schemeClr val="accent1"/>
          </a:fillRef>
          <a:effectRef idx="0">
            <a:schemeClr val="accent1"/>
          </a:effectRef>
          <a:fontRef idx="minor">
            <a:schemeClr val="tx1"/>
          </a:fontRef>
        </p:style>
        <p:txBody>
          <a:bodyPr wrap="square">
            <a:spAutoFit/>
          </a:bodyPr>
          <a:lstStyle/>
          <a:p>
            <a:pPr algn="ctr" fontAlgn="auto">
              <a:spcBef>
                <a:spcPts val="0"/>
              </a:spcBef>
              <a:spcAft>
                <a:spcPts val="0"/>
              </a:spcAft>
              <a:defRPr/>
            </a:pPr>
            <a:r>
              <a:rPr lang="en-US" sz="900" b="1" dirty="0" smtClean="0"/>
              <a:t>3</a:t>
            </a:r>
            <a:endParaRPr lang="en-US" sz="900" b="1" dirty="0"/>
          </a:p>
        </p:txBody>
      </p:sp>
      <p:sp>
        <p:nvSpPr>
          <p:cNvPr id="14" name="TextBox 13"/>
          <p:cNvSpPr txBox="1"/>
          <p:nvPr/>
        </p:nvSpPr>
        <p:spPr>
          <a:xfrm flipH="1">
            <a:off x="7291537" y="5910574"/>
            <a:ext cx="404291" cy="230832"/>
          </a:xfrm>
          <a:prstGeom prst="rect">
            <a:avLst/>
          </a:prstGeom>
          <a:ln w="12700">
            <a:noFill/>
          </a:ln>
        </p:spPr>
        <p:style>
          <a:lnRef idx="1">
            <a:schemeClr val="accent1"/>
          </a:lnRef>
          <a:fillRef idx="0">
            <a:schemeClr val="accent1"/>
          </a:fillRef>
          <a:effectRef idx="0">
            <a:schemeClr val="accent1"/>
          </a:effectRef>
          <a:fontRef idx="minor">
            <a:schemeClr val="tx1"/>
          </a:fontRef>
        </p:style>
        <p:txBody>
          <a:bodyPr wrap="square">
            <a:spAutoFit/>
          </a:bodyPr>
          <a:lstStyle/>
          <a:p>
            <a:pPr algn="ctr" fontAlgn="auto">
              <a:spcBef>
                <a:spcPts val="0"/>
              </a:spcBef>
              <a:spcAft>
                <a:spcPts val="0"/>
              </a:spcAft>
              <a:defRPr/>
            </a:pPr>
            <a:r>
              <a:rPr lang="en-US" sz="900" b="1" dirty="0"/>
              <a:t>1</a:t>
            </a:r>
          </a:p>
        </p:txBody>
      </p:sp>
      <p:sp>
        <p:nvSpPr>
          <p:cNvPr id="17" name="Rounded Rectangle 16"/>
          <p:cNvSpPr/>
          <p:nvPr/>
        </p:nvSpPr>
        <p:spPr>
          <a:xfrm>
            <a:off x="5672867" y="5601766"/>
            <a:ext cx="1457731" cy="845506"/>
          </a:xfrm>
          <a:prstGeom prst="roundRect">
            <a:avLst/>
          </a:prstGeom>
          <a:solidFill>
            <a:schemeClr val="bg1"/>
          </a:solidFill>
          <a:ln w="38100">
            <a:solidFill>
              <a:srgbClr val="9695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6578418" y="6095116"/>
            <a:ext cx="1005840" cy="0"/>
          </a:xfrm>
          <a:prstGeom prst="line">
            <a:avLst/>
          </a:prstGeom>
          <a:ln w="19050">
            <a:solidFill>
              <a:srgbClr val="4D4948"/>
            </a:solidFill>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655295" y="5603920"/>
            <a:ext cx="1065843" cy="845506"/>
          </a:xfrm>
          <a:prstGeom prst="roundRect">
            <a:avLst/>
          </a:prstGeom>
          <a:solidFill>
            <a:schemeClr val="bg1"/>
          </a:solidFill>
          <a:ln w="38100">
            <a:solidFill>
              <a:srgbClr val="9695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p:nvPr/>
        </p:nvCxnSpPr>
        <p:spPr>
          <a:xfrm>
            <a:off x="296801" y="6115458"/>
            <a:ext cx="731520" cy="0"/>
          </a:xfrm>
          <a:prstGeom prst="line">
            <a:avLst/>
          </a:prstGeom>
          <a:ln w="19050">
            <a:solidFill>
              <a:srgbClr val="4D4948"/>
            </a:solidFill>
          </a:ln>
        </p:spPr>
        <p:style>
          <a:lnRef idx="1">
            <a:schemeClr val="accent1"/>
          </a:lnRef>
          <a:fillRef idx="0">
            <a:schemeClr val="accent1"/>
          </a:fillRef>
          <a:effectRef idx="0">
            <a:schemeClr val="accent1"/>
          </a:effectRef>
          <a:fontRef idx="minor">
            <a:schemeClr val="tx1"/>
          </a:fontRef>
        </p:style>
      </p:cxnSp>
      <p:pic>
        <p:nvPicPr>
          <p:cNvPr id="21" name="Picture 20" descr="Router.png"/>
          <p:cNvPicPr>
            <a:picLocks noChangeAspect="1"/>
          </p:cNvPicPr>
          <p:nvPr/>
        </p:nvPicPr>
        <p:blipFill>
          <a:blip r:embed="rId3" cstate="print"/>
          <a:stretch>
            <a:fillRect/>
          </a:stretch>
        </p:blipFill>
        <p:spPr>
          <a:xfrm>
            <a:off x="65857" y="5933643"/>
            <a:ext cx="359665" cy="359665"/>
          </a:xfrm>
          <a:prstGeom prst="rect">
            <a:avLst/>
          </a:prstGeom>
        </p:spPr>
      </p:pic>
      <p:cxnSp>
        <p:nvCxnSpPr>
          <p:cNvPr id="22" name="Straight Connector 21"/>
          <p:cNvCxnSpPr/>
          <p:nvPr/>
        </p:nvCxnSpPr>
        <p:spPr>
          <a:xfrm>
            <a:off x="8148516" y="6108686"/>
            <a:ext cx="731520" cy="0"/>
          </a:xfrm>
          <a:prstGeom prst="line">
            <a:avLst/>
          </a:prstGeom>
          <a:ln w="19050">
            <a:solidFill>
              <a:srgbClr val="4D4948"/>
            </a:solidFill>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1970110" y="5601766"/>
            <a:ext cx="1502205" cy="845506"/>
          </a:xfrm>
          <a:prstGeom prst="roundRect">
            <a:avLst/>
          </a:prstGeom>
          <a:solidFill>
            <a:schemeClr val="bg1"/>
          </a:solidFill>
          <a:ln w="38100">
            <a:solidFill>
              <a:srgbClr val="9695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p:cNvCxnSpPr/>
          <p:nvPr/>
        </p:nvCxnSpPr>
        <p:spPr>
          <a:xfrm>
            <a:off x="2663860" y="6095116"/>
            <a:ext cx="1371600" cy="0"/>
          </a:xfrm>
          <a:prstGeom prst="line">
            <a:avLst/>
          </a:prstGeom>
          <a:ln w="19050">
            <a:solidFill>
              <a:srgbClr val="4D4948"/>
            </a:solidFill>
          </a:ln>
        </p:spPr>
        <p:style>
          <a:lnRef idx="1">
            <a:schemeClr val="accent1"/>
          </a:lnRef>
          <a:fillRef idx="0">
            <a:schemeClr val="accent1"/>
          </a:fillRef>
          <a:effectRef idx="0">
            <a:schemeClr val="accent1"/>
          </a:effectRef>
          <a:fontRef idx="minor">
            <a:schemeClr val="tx1"/>
          </a:fontRef>
        </p:style>
      </p:cxnSp>
      <p:pic>
        <p:nvPicPr>
          <p:cNvPr id="25" name="Picture 24" descr="Router.png"/>
          <p:cNvPicPr>
            <a:picLocks noChangeAspect="1"/>
          </p:cNvPicPr>
          <p:nvPr/>
        </p:nvPicPr>
        <p:blipFill>
          <a:blip r:embed="rId3" cstate="print"/>
          <a:stretch>
            <a:fillRect/>
          </a:stretch>
        </p:blipFill>
        <p:spPr>
          <a:xfrm>
            <a:off x="8591302" y="5933643"/>
            <a:ext cx="359665" cy="359665"/>
          </a:xfrm>
          <a:prstGeom prst="rect">
            <a:avLst/>
          </a:prstGeom>
        </p:spPr>
      </p:pic>
      <p:sp>
        <p:nvSpPr>
          <p:cNvPr id="26" name="TextBox 25"/>
          <p:cNvSpPr txBox="1"/>
          <p:nvPr/>
        </p:nvSpPr>
        <p:spPr>
          <a:xfrm flipH="1">
            <a:off x="1854185" y="5929951"/>
            <a:ext cx="528652" cy="230832"/>
          </a:xfrm>
          <a:prstGeom prst="rect">
            <a:avLst/>
          </a:prstGeom>
          <a:ln w="12700">
            <a:noFill/>
          </a:ln>
        </p:spPr>
        <p:style>
          <a:lnRef idx="1">
            <a:schemeClr val="accent1"/>
          </a:lnRef>
          <a:fillRef idx="0">
            <a:schemeClr val="accent1"/>
          </a:fillRef>
          <a:effectRef idx="0">
            <a:schemeClr val="accent1"/>
          </a:effectRef>
          <a:fontRef idx="minor">
            <a:schemeClr val="tx1"/>
          </a:fontRef>
        </p:style>
        <p:txBody>
          <a:bodyPr wrap="square">
            <a:spAutoFit/>
          </a:bodyPr>
          <a:lstStyle/>
          <a:p>
            <a:pPr algn="ctr" fontAlgn="auto">
              <a:spcBef>
                <a:spcPts val="0"/>
              </a:spcBef>
              <a:spcAft>
                <a:spcPts val="0"/>
              </a:spcAft>
              <a:defRPr/>
            </a:pPr>
            <a:r>
              <a:rPr lang="en-US" sz="900" b="1" dirty="0" smtClean="0"/>
              <a:t>1/1/1</a:t>
            </a:r>
            <a:endParaRPr lang="en-US" sz="900" b="1" dirty="0"/>
          </a:p>
        </p:txBody>
      </p:sp>
      <p:grpSp>
        <p:nvGrpSpPr>
          <p:cNvPr id="27" name="Group 26"/>
          <p:cNvGrpSpPr/>
          <p:nvPr/>
        </p:nvGrpSpPr>
        <p:grpSpPr>
          <a:xfrm>
            <a:off x="772950" y="5765063"/>
            <a:ext cx="851102" cy="459849"/>
            <a:chOff x="4065227" y="3140733"/>
            <a:chExt cx="851102" cy="459849"/>
          </a:xfrm>
        </p:grpSpPr>
        <p:sp>
          <p:nvSpPr>
            <p:cNvPr id="28" name="TextBox 349"/>
            <p:cNvSpPr txBox="1">
              <a:spLocks noChangeArrowheads="1"/>
            </p:cNvSpPr>
            <p:nvPr/>
          </p:nvSpPr>
          <p:spPr bwMode="auto">
            <a:xfrm flipH="1">
              <a:off x="4065227" y="3140733"/>
              <a:ext cx="851102" cy="261610"/>
            </a:xfrm>
            <a:prstGeom prst="rect">
              <a:avLst/>
            </a:prstGeom>
            <a:noFill/>
            <a:ln w="9525">
              <a:noFill/>
              <a:miter lim="800000"/>
              <a:headEnd/>
              <a:tailEnd/>
            </a:ln>
          </p:spPr>
          <p:txBody>
            <a:bodyPr wrap="square">
              <a:spAutoFit/>
            </a:bodyPr>
            <a:lstStyle/>
            <a:p>
              <a:pPr algn="ctr"/>
              <a:r>
                <a:rPr lang="en-US" sz="1100" b="1" dirty="0" smtClean="0"/>
                <a:t>ETX-1</a:t>
              </a:r>
              <a:endParaRPr lang="en-US" sz="1100" b="1" dirty="0"/>
            </a:p>
          </p:txBody>
        </p:sp>
        <p:pic>
          <p:nvPicPr>
            <p:cNvPr id="29" name="Picture 28" descr="RAD Smiley.png"/>
            <p:cNvPicPr>
              <a:picLocks noChangeAspect="1"/>
            </p:cNvPicPr>
            <p:nvPr/>
          </p:nvPicPr>
          <p:blipFill>
            <a:blip r:embed="rId2" cstate="print"/>
            <a:stretch>
              <a:fillRect/>
            </a:stretch>
          </p:blipFill>
          <p:spPr>
            <a:xfrm>
              <a:off x="4208838" y="3356742"/>
              <a:ext cx="563881" cy="243840"/>
            </a:xfrm>
            <a:prstGeom prst="rect">
              <a:avLst/>
            </a:prstGeom>
          </p:spPr>
        </p:pic>
      </p:grpSp>
      <p:sp>
        <p:nvSpPr>
          <p:cNvPr id="30" name="TextBox 29"/>
          <p:cNvSpPr txBox="1"/>
          <p:nvPr/>
        </p:nvSpPr>
        <p:spPr>
          <a:xfrm flipH="1">
            <a:off x="1313145" y="5928521"/>
            <a:ext cx="404291" cy="230832"/>
          </a:xfrm>
          <a:prstGeom prst="rect">
            <a:avLst/>
          </a:prstGeom>
          <a:ln w="12700">
            <a:noFill/>
          </a:ln>
        </p:spPr>
        <p:style>
          <a:lnRef idx="1">
            <a:schemeClr val="accent1"/>
          </a:lnRef>
          <a:fillRef idx="0">
            <a:schemeClr val="accent1"/>
          </a:fillRef>
          <a:effectRef idx="0">
            <a:schemeClr val="accent1"/>
          </a:effectRef>
          <a:fontRef idx="minor">
            <a:schemeClr val="tx1"/>
          </a:fontRef>
        </p:style>
        <p:txBody>
          <a:bodyPr wrap="square">
            <a:spAutoFit/>
          </a:bodyPr>
          <a:lstStyle/>
          <a:p>
            <a:pPr algn="ctr" fontAlgn="auto">
              <a:spcBef>
                <a:spcPts val="0"/>
              </a:spcBef>
              <a:spcAft>
                <a:spcPts val="0"/>
              </a:spcAft>
              <a:defRPr/>
            </a:pPr>
            <a:r>
              <a:rPr lang="en-US" sz="900" b="1" dirty="0" smtClean="0"/>
              <a:t>1</a:t>
            </a:r>
            <a:endParaRPr lang="en-US" sz="900" b="1" dirty="0"/>
          </a:p>
        </p:txBody>
      </p:sp>
      <p:sp>
        <p:nvSpPr>
          <p:cNvPr id="31" name="TextBox 30"/>
          <p:cNvSpPr txBox="1"/>
          <p:nvPr/>
        </p:nvSpPr>
        <p:spPr>
          <a:xfrm flipH="1">
            <a:off x="611740" y="5917118"/>
            <a:ext cx="404291" cy="230832"/>
          </a:xfrm>
          <a:prstGeom prst="rect">
            <a:avLst/>
          </a:prstGeom>
          <a:ln w="12700">
            <a:noFill/>
          </a:ln>
        </p:spPr>
        <p:style>
          <a:lnRef idx="1">
            <a:schemeClr val="accent1"/>
          </a:lnRef>
          <a:fillRef idx="0">
            <a:schemeClr val="accent1"/>
          </a:fillRef>
          <a:effectRef idx="0">
            <a:schemeClr val="accent1"/>
          </a:effectRef>
          <a:fontRef idx="minor">
            <a:schemeClr val="tx1"/>
          </a:fontRef>
        </p:style>
        <p:txBody>
          <a:bodyPr wrap="square">
            <a:spAutoFit/>
          </a:bodyPr>
          <a:lstStyle/>
          <a:p>
            <a:pPr algn="ctr" fontAlgn="auto">
              <a:spcBef>
                <a:spcPts val="0"/>
              </a:spcBef>
              <a:spcAft>
                <a:spcPts val="0"/>
              </a:spcAft>
              <a:defRPr/>
            </a:pPr>
            <a:r>
              <a:rPr lang="en-US" sz="900" b="1" dirty="0" smtClean="0"/>
              <a:t>3</a:t>
            </a:r>
            <a:endParaRPr lang="en-US" sz="900" b="1" dirty="0"/>
          </a:p>
        </p:txBody>
      </p:sp>
      <p:grpSp>
        <p:nvGrpSpPr>
          <p:cNvPr id="32" name="Group 31"/>
          <p:cNvGrpSpPr/>
          <p:nvPr/>
        </p:nvGrpSpPr>
        <p:grpSpPr>
          <a:xfrm>
            <a:off x="5975272" y="5624818"/>
            <a:ext cx="862586" cy="647556"/>
            <a:chOff x="5868160" y="2244962"/>
            <a:chExt cx="862586" cy="647556"/>
          </a:xfrm>
        </p:grpSpPr>
        <p:pic>
          <p:nvPicPr>
            <p:cNvPr id="33" name="Picture 32" descr="RAD 2U_Modules.png"/>
            <p:cNvPicPr>
              <a:picLocks noChangeAspect="1"/>
            </p:cNvPicPr>
            <p:nvPr/>
          </p:nvPicPr>
          <p:blipFill>
            <a:blip r:embed="rId4" cstate="print"/>
            <a:stretch>
              <a:fillRect/>
            </a:stretch>
          </p:blipFill>
          <p:spPr>
            <a:xfrm>
              <a:off x="5868160" y="2456653"/>
              <a:ext cx="862586" cy="435865"/>
            </a:xfrm>
            <a:prstGeom prst="rect">
              <a:avLst/>
            </a:prstGeom>
          </p:spPr>
        </p:pic>
        <p:sp>
          <p:nvSpPr>
            <p:cNvPr id="34" name="TextBox 349"/>
            <p:cNvSpPr txBox="1">
              <a:spLocks noChangeArrowheads="1"/>
            </p:cNvSpPr>
            <p:nvPr/>
          </p:nvSpPr>
          <p:spPr bwMode="auto">
            <a:xfrm flipH="1">
              <a:off x="5992549" y="2244962"/>
              <a:ext cx="673990" cy="261610"/>
            </a:xfrm>
            <a:prstGeom prst="rect">
              <a:avLst/>
            </a:prstGeom>
            <a:noFill/>
            <a:ln w="9525">
              <a:noFill/>
              <a:miter lim="800000"/>
              <a:headEnd/>
              <a:tailEnd/>
            </a:ln>
          </p:spPr>
          <p:txBody>
            <a:bodyPr wrap="square">
              <a:spAutoFit/>
            </a:bodyPr>
            <a:lstStyle/>
            <a:p>
              <a:pPr algn="ctr"/>
              <a:r>
                <a:rPr lang="en-US" sz="1100" b="1" dirty="0" smtClean="0"/>
                <a:t>ETX-5</a:t>
              </a:r>
              <a:endParaRPr lang="en-US" sz="1200" b="1" dirty="0"/>
            </a:p>
          </p:txBody>
        </p:sp>
      </p:grpSp>
      <p:sp>
        <p:nvSpPr>
          <p:cNvPr id="35" name="TextBox 34"/>
          <p:cNvSpPr txBox="1"/>
          <p:nvPr/>
        </p:nvSpPr>
        <p:spPr>
          <a:xfrm flipH="1">
            <a:off x="6739494" y="5892682"/>
            <a:ext cx="476577" cy="230832"/>
          </a:xfrm>
          <a:prstGeom prst="rect">
            <a:avLst/>
          </a:prstGeom>
          <a:ln w="12700">
            <a:noFill/>
          </a:ln>
        </p:spPr>
        <p:style>
          <a:lnRef idx="1">
            <a:schemeClr val="accent1"/>
          </a:lnRef>
          <a:fillRef idx="0">
            <a:schemeClr val="accent1"/>
          </a:fillRef>
          <a:effectRef idx="0">
            <a:schemeClr val="accent1"/>
          </a:effectRef>
          <a:fontRef idx="minor">
            <a:schemeClr val="tx1"/>
          </a:fontRef>
        </p:style>
        <p:txBody>
          <a:bodyPr wrap="square">
            <a:spAutoFit/>
          </a:bodyPr>
          <a:lstStyle/>
          <a:p>
            <a:pPr algn="ctr" fontAlgn="auto">
              <a:spcBef>
                <a:spcPts val="0"/>
              </a:spcBef>
              <a:spcAft>
                <a:spcPts val="0"/>
              </a:spcAft>
              <a:defRPr/>
            </a:pPr>
            <a:r>
              <a:rPr lang="en-US" sz="900" b="1" dirty="0" smtClean="0"/>
              <a:t>1/1/1</a:t>
            </a:r>
            <a:endParaRPr lang="en-US" sz="900" b="1" dirty="0"/>
          </a:p>
        </p:txBody>
      </p:sp>
      <p:sp>
        <p:nvSpPr>
          <p:cNvPr id="36" name="TextBox 35"/>
          <p:cNvSpPr txBox="1"/>
          <p:nvPr/>
        </p:nvSpPr>
        <p:spPr>
          <a:xfrm flipH="1">
            <a:off x="5658170" y="5872160"/>
            <a:ext cx="404291" cy="230832"/>
          </a:xfrm>
          <a:prstGeom prst="rect">
            <a:avLst/>
          </a:prstGeom>
          <a:ln w="12700">
            <a:noFill/>
          </a:ln>
        </p:spPr>
        <p:style>
          <a:lnRef idx="1">
            <a:schemeClr val="accent1"/>
          </a:lnRef>
          <a:fillRef idx="0">
            <a:schemeClr val="accent1"/>
          </a:fillRef>
          <a:effectRef idx="0">
            <a:schemeClr val="accent1"/>
          </a:effectRef>
          <a:fontRef idx="minor">
            <a:schemeClr val="tx1"/>
          </a:fontRef>
        </p:style>
        <p:txBody>
          <a:bodyPr wrap="square">
            <a:spAutoFit/>
          </a:bodyPr>
          <a:lstStyle/>
          <a:p>
            <a:pPr algn="ctr" fontAlgn="auto">
              <a:spcBef>
                <a:spcPts val="0"/>
              </a:spcBef>
              <a:spcAft>
                <a:spcPts val="0"/>
              </a:spcAft>
              <a:defRPr/>
            </a:pPr>
            <a:r>
              <a:rPr lang="en-US" sz="900" b="1" dirty="0" smtClean="0"/>
              <a:t>4/4</a:t>
            </a:r>
            <a:endParaRPr lang="en-US" sz="900" b="1" dirty="0"/>
          </a:p>
        </p:txBody>
      </p:sp>
      <p:sp>
        <p:nvSpPr>
          <p:cNvPr id="37" name="TextBox 36"/>
          <p:cNvSpPr txBox="1"/>
          <p:nvPr/>
        </p:nvSpPr>
        <p:spPr>
          <a:xfrm>
            <a:off x="8609736" y="5728774"/>
            <a:ext cx="328937" cy="237501"/>
          </a:xfrm>
          <a:prstGeom prst="rect">
            <a:avLst/>
          </a:prstGeom>
          <a:noFill/>
        </p:spPr>
        <p:txBody>
          <a:bodyPr wrap="none" rtlCol="0">
            <a:spAutoFit/>
          </a:bodyPr>
          <a:lstStyle/>
          <a:p>
            <a:pPr algn="ctr">
              <a:lnSpc>
                <a:spcPct val="85000"/>
              </a:lnSpc>
            </a:pPr>
            <a:r>
              <a:rPr lang="en-US" sz="1100" b="1" dirty="0" smtClean="0">
                <a:latin typeface="+mn-lt"/>
              </a:rPr>
              <a:t>CE</a:t>
            </a:r>
          </a:p>
        </p:txBody>
      </p:sp>
      <p:sp>
        <p:nvSpPr>
          <p:cNvPr id="38" name="TextBox 37"/>
          <p:cNvSpPr txBox="1"/>
          <p:nvPr/>
        </p:nvSpPr>
        <p:spPr>
          <a:xfrm>
            <a:off x="77863" y="5749330"/>
            <a:ext cx="328937" cy="237501"/>
          </a:xfrm>
          <a:prstGeom prst="rect">
            <a:avLst/>
          </a:prstGeom>
          <a:noFill/>
        </p:spPr>
        <p:txBody>
          <a:bodyPr wrap="none" rtlCol="0">
            <a:spAutoFit/>
          </a:bodyPr>
          <a:lstStyle/>
          <a:p>
            <a:pPr algn="ctr">
              <a:lnSpc>
                <a:spcPct val="85000"/>
              </a:lnSpc>
            </a:pPr>
            <a:r>
              <a:rPr lang="en-US" sz="1100" b="1" dirty="0" smtClean="0">
                <a:latin typeface="+mn-lt"/>
              </a:rPr>
              <a:t>CE</a:t>
            </a:r>
          </a:p>
        </p:txBody>
      </p:sp>
      <p:sp>
        <p:nvSpPr>
          <p:cNvPr id="39" name="TextBox 38"/>
          <p:cNvSpPr txBox="1"/>
          <p:nvPr/>
        </p:nvSpPr>
        <p:spPr>
          <a:xfrm flipH="1">
            <a:off x="3638954" y="5910390"/>
            <a:ext cx="520663" cy="230832"/>
          </a:xfrm>
          <a:prstGeom prst="rect">
            <a:avLst/>
          </a:prstGeom>
          <a:ln w="12700">
            <a:noFill/>
          </a:ln>
        </p:spPr>
        <p:style>
          <a:lnRef idx="1">
            <a:schemeClr val="accent1"/>
          </a:lnRef>
          <a:fillRef idx="0">
            <a:schemeClr val="accent1"/>
          </a:fillRef>
          <a:effectRef idx="0">
            <a:schemeClr val="accent1"/>
          </a:effectRef>
          <a:fontRef idx="minor">
            <a:schemeClr val="tx1"/>
          </a:fontRef>
        </p:style>
        <p:txBody>
          <a:bodyPr wrap="square">
            <a:spAutoFit/>
          </a:bodyPr>
          <a:lstStyle/>
          <a:p>
            <a:pPr algn="ctr" fontAlgn="auto">
              <a:spcBef>
                <a:spcPts val="0"/>
              </a:spcBef>
              <a:spcAft>
                <a:spcPts val="0"/>
              </a:spcAft>
              <a:defRPr/>
            </a:pPr>
            <a:r>
              <a:rPr lang="en-US" sz="900" b="1" dirty="0" smtClean="0"/>
              <a:t>4/2</a:t>
            </a:r>
            <a:endParaRPr lang="en-US" sz="900" b="1" dirty="0"/>
          </a:p>
        </p:txBody>
      </p:sp>
      <p:sp>
        <p:nvSpPr>
          <p:cNvPr id="40" name="TextBox 39"/>
          <p:cNvSpPr txBox="1"/>
          <p:nvPr/>
        </p:nvSpPr>
        <p:spPr>
          <a:xfrm flipH="1">
            <a:off x="4727169" y="5884387"/>
            <a:ext cx="520663" cy="230832"/>
          </a:xfrm>
          <a:prstGeom prst="rect">
            <a:avLst/>
          </a:prstGeom>
          <a:ln w="12700">
            <a:noFill/>
          </a:ln>
        </p:spPr>
        <p:style>
          <a:lnRef idx="1">
            <a:schemeClr val="accent1"/>
          </a:lnRef>
          <a:fillRef idx="0">
            <a:schemeClr val="accent1"/>
          </a:fillRef>
          <a:effectRef idx="0">
            <a:schemeClr val="accent1"/>
          </a:effectRef>
          <a:fontRef idx="minor">
            <a:schemeClr val="tx1"/>
          </a:fontRef>
        </p:style>
        <p:txBody>
          <a:bodyPr wrap="square">
            <a:spAutoFit/>
          </a:bodyPr>
          <a:lstStyle/>
          <a:p>
            <a:pPr algn="ctr" fontAlgn="auto">
              <a:spcBef>
                <a:spcPts val="0"/>
              </a:spcBef>
              <a:spcAft>
                <a:spcPts val="0"/>
              </a:spcAft>
              <a:defRPr/>
            </a:pPr>
            <a:r>
              <a:rPr lang="en-US" sz="900" b="1" dirty="0" smtClean="0"/>
              <a:t>4/1</a:t>
            </a:r>
            <a:endParaRPr lang="en-US" sz="900" b="1" dirty="0"/>
          </a:p>
        </p:txBody>
      </p:sp>
      <p:sp>
        <p:nvSpPr>
          <p:cNvPr id="41" name="TextBox 40"/>
          <p:cNvSpPr txBox="1"/>
          <p:nvPr/>
        </p:nvSpPr>
        <p:spPr>
          <a:xfrm flipH="1">
            <a:off x="2950345" y="5892682"/>
            <a:ext cx="520663" cy="230832"/>
          </a:xfrm>
          <a:prstGeom prst="rect">
            <a:avLst/>
          </a:prstGeom>
          <a:ln w="12700">
            <a:noFill/>
          </a:ln>
        </p:spPr>
        <p:style>
          <a:lnRef idx="1">
            <a:schemeClr val="accent1"/>
          </a:lnRef>
          <a:fillRef idx="0">
            <a:schemeClr val="accent1"/>
          </a:fillRef>
          <a:effectRef idx="0">
            <a:schemeClr val="accent1"/>
          </a:effectRef>
          <a:fontRef idx="minor">
            <a:schemeClr val="tx1"/>
          </a:fontRef>
        </p:style>
        <p:txBody>
          <a:bodyPr wrap="square">
            <a:spAutoFit/>
          </a:bodyPr>
          <a:lstStyle/>
          <a:p>
            <a:pPr algn="ctr" fontAlgn="auto">
              <a:spcBef>
                <a:spcPts val="0"/>
              </a:spcBef>
              <a:spcAft>
                <a:spcPts val="0"/>
              </a:spcAft>
              <a:defRPr/>
            </a:pPr>
            <a:r>
              <a:rPr lang="en-US" sz="900" b="1" dirty="0" smtClean="0"/>
              <a:t>4/4</a:t>
            </a:r>
            <a:endParaRPr lang="en-US" sz="900" b="1" dirty="0"/>
          </a:p>
        </p:txBody>
      </p:sp>
      <p:grpSp>
        <p:nvGrpSpPr>
          <p:cNvPr id="46" name="Group 45"/>
          <p:cNvGrpSpPr/>
          <p:nvPr/>
        </p:nvGrpSpPr>
        <p:grpSpPr>
          <a:xfrm>
            <a:off x="4014291" y="5623877"/>
            <a:ext cx="862586" cy="647556"/>
            <a:chOff x="5868160" y="2244962"/>
            <a:chExt cx="862586" cy="647556"/>
          </a:xfrm>
        </p:grpSpPr>
        <p:pic>
          <p:nvPicPr>
            <p:cNvPr id="47" name="Picture 46" descr="RAD 2U_Modules.png"/>
            <p:cNvPicPr>
              <a:picLocks noChangeAspect="1"/>
            </p:cNvPicPr>
            <p:nvPr/>
          </p:nvPicPr>
          <p:blipFill>
            <a:blip r:embed="rId4" cstate="print"/>
            <a:stretch>
              <a:fillRect/>
            </a:stretch>
          </p:blipFill>
          <p:spPr>
            <a:xfrm>
              <a:off x="5868160" y="2456653"/>
              <a:ext cx="862586" cy="435865"/>
            </a:xfrm>
            <a:prstGeom prst="rect">
              <a:avLst/>
            </a:prstGeom>
          </p:spPr>
        </p:pic>
        <p:sp>
          <p:nvSpPr>
            <p:cNvPr id="48" name="TextBox 349"/>
            <p:cNvSpPr txBox="1">
              <a:spLocks noChangeArrowheads="1"/>
            </p:cNvSpPr>
            <p:nvPr/>
          </p:nvSpPr>
          <p:spPr bwMode="auto">
            <a:xfrm flipH="1">
              <a:off x="5957380" y="2244962"/>
              <a:ext cx="673990" cy="261610"/>
            </a:xfrm>
            <a:prstGeom prst="rect">
              <a:avLst/>
            </a:prstGeom>
            <a:noFill/>
            <a:ln w="9525">
              <a:noFill/>
              <a:miter lim="800000"/>
              <a:headEnd/>
              <a:tailEnd/>
            </a:ln>
          </p:spPr>
          <p:txBody>
            <a:bodyPr wrap="square">
              <a:spAutoFit/>
            </a:bodyPr>
            <a:lstStyle/>
            <a:p>
              <a:pPr algn="ctr"/>
              <a:r>
                <a:rPr lang="en-US" sz="1100" b="1" dirty="0" smtClean="0"/>
                <a:t>ETX-220</a:t>
              </a:r>
              <a:endParaRPr lang="en-US" sz="1200" b="1" dirty="0"/>
            </a:p>
          </p:txBody>
        </p:sp>
      </p:grpSp>
      <p:cxnSp>
        <p:nvCxnSpPr>
          <p:cNvPr id="49" name="Straight Connector 48"/>
          <p:cNvCxnSpPr/>
          <p:nvPr/>
        </p:nvCxnSpPr>
        <p:spPr>
          <a:xfrm>
            <a:off x="4876877" y="6066999"/>
            <a:ext cx="1110118" cy="0"/>
          </a:xfrm>
          <a:prstGeom prst="line">
            <a:avLst/>
          </a:prstGeom>
          <a:ln w="19050">
            <a:solidFill>
              <a:srgbClr val="4D4948"/>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1480442" y="6123514"/>
            <a:ext cx="1005840" cy="0"/>
          </a:xfrm>
          <a:prstGeom prst="line">
            <a:avLst/>
          </a:prstGeom>
          <a:ln w="19050">
            <a:solidFill>
              <a:srgbClr val="4D4948"/>
            </a:solidFill>
          </a:ln>
        </p:spPr>
        <p:style>
          <a:lnRef idx="1">
            <a:schemeClr val="accent1"/>
          </a:lnRef>
          <a:fillRef idx="0">
            <a:schemeClr val="accent1"/>
          </a:fillRef>
          <a:effectRef idx="0">
            <a:schemeClr val="accent1"/>
          </a:effectRef>
          <a:fontRef idx="minor">
            <a:schemeClr val="tx1"/>
          </a:fontRef>
        </p:style>
      </p:cxnSp>
      <p:grpSp>
        <p:nvGrpSpPr>
          <p:cNvPr id="51" name="Group 50"/>
          <p:cNvGrpSpPr/>
          <p:nvPr/>
        </p:nvGrpSpPr>
        <p:grpSpPr>
          <a:xfrm>
            <a:off x="2258838" y="5624818"/>
            <a:ext cx="862586" cy="647556"/>
            <a:chOff x="5868160" y="2244962"/>
            <a:chExt cx="862586" cy="647556"/>
          </a:xfrm>
        </p:grpSpPr>
        <p:pic>
          <p:nvPicPr>
            <p:cNvPr id="53" name="Picture 52" descr="RAD 2U_Modules.png"/>
            <p:cNvPicPr>
              <a:picLocks noChangeAspect="1"/>
            </p:cNvPicPr>
            <p:nvPr/>
          </p:nvPicPr>
          <p:blipFill>
            <a:blip r:embed="rId4" cstate="print"/>
            <a:stretch>
              <a:fillRect/>
            </a:stretch>
          </p:blipFill>
          <p:spPr>
            <a:xfrm>
              <a:off x="5868160" y="2456653"/>
              <a:ext cx="862586" cy="435865"/>
            </a:xfrm>
            <a:prstGeom prst="rect">
              <a:avLst/>
            </a:prstGeom>
          </p:spPr>
        </p:pic>
        <p:sp>
          <p:nvSpPr>
            <p:cNvPr id="54" name="TextBox 349"/>
            <p:cNvSpPr txBox="1">
              <a:spLocks noChangeArrowheads="1"/>
            </p:cNvSpPr>
            <p:nvPr/>
          </p:nvSpPr>
          <p:spPr bwMode="auto">
            <a:xfrm flipH="1">
              <a:off x="5992548" y="2244962"/>
              <a:ext cx="654419" cy="261610"/>
            </a:xfrm>
            <a:prstGeom prst="rect">
              <a:avLst/>
            </a:prstGeom>
            <a:noFill/>
            <a:ln w="9525">
              <a:noFill/>
              <a:miter lim="800000"/>
              <a:headEnd/>
              <a:tailEnd/>
            </a:ln>
          </p:spPr>
          <p:txBody>
            <a:bodyPr wrap="square">
              <a:spAutoFit/>
            </a:bodyPr>
            <a:lstStyle/>
            <a:p>
              <a:pPr algn="ctr"/>
              <a:r>
                <a:rPr lang="en-US" sz="1100" b="1" dirty="0" smtClean="0"/>
                <a:t>ETX-5</a:t>
              </a:r>
              <a:endParaRPr lang="en-US" sz="1200" b="1" dirty="0"/>
            </a:p>
          </p:txBody>
        </p:sp>
      </p:grpSp>
      <p:sp>
        <p:nvSpPr>
          <p:cNvPr id="7" name="TextBox 6"/>
          <p:cNvSpPr txBox="1"/>
          <p:nvPr/>
        </p:nvSpPr>
        <p:spPr>
          <a:xfrm>
            <a:off x="4171671" y="4967118"/>
            <a:ext cx="836751" cy="27546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lnSpc>
                <a:spcPct val="85000"/>
              </a:lnSpc>
            </a:pPr>
            <a:r>
              <a:rPr lang="en-US" sz="1400" b="1" dirty="0" smtClean="0">
                <a:latin typeface="+mn-lt"/>
              </a:rPr>
              <a:t>Provider</a:t>
            </a:r>
          </a:p>
        </p:txBody>
      </p:sp>
      <p:sp>
        <p:nvSpPr>
          <p:cNvPr id="56" name="Down Arrow 55"/>
          <p:cNvSpPr/>
          <p:nvPr/>
        </p:nvSpPr>
        <p:spPr>
          <a:xfrm>
            <a:off x="4360825" y="5242094"/>
            <a:ext cx="384299" cy="305053"/>
          </a:xfrm>
          <a:prstGeom prst="downArrow">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p:cNvSpPr txBox="1"/>
          <p:nvPr/>
        </p:nvSpPr>
        <p:spPr>
          <a:xfrm>
            <a:off x="14910" y="5045014"/>
            <a:ext cx="1031601" cy="27546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lnSpc>
                <a:spcPct val="85000"/>
              </a:lnSpc>
            </a:pPr>
            <a:r>
              <a:rPr lang="en-US" sz="1400" b="1" dirty="0" smtClean="0">
                <a:latin typeface="+mn-lt"/>
              </a:rPr>
              <a:t>Customer</a:t>
            </a:r>
          </a:p>
        </p:txBody>
      </p:sp>
      <p:sp>
        <p:nvSpPr>
          <p:cNvPr id="58" name="Down Arrow 57"/>
          <p:cNvSpPr/>
          <p:nvPr/>
        </p:nvSpPr>
        <p:spPr>
          <a:xfrm>
            <a:off x="204064" y="5319990"/>
            <a:ext cx="384299" cy="305053"/>
          </a:xfrm>
          <a:prstGeom prst="downArrow">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rot="20829250">
            <a:off x="1444712" y="5452089"/>
            <a:ext cx="2115638" cy="261610"/>
          </a:xfrm>
          <a:prstGeom prst="rect">
            <a:avLst/>
          </a:prstGeom>
        </p:spPr>
        <p:style>
          <a:lnRef idx="3">
            <a:schemeClr val="lt1"/>
          </a:lnRef>
          <a:fillRef idx="1">
            <a:schemeClr val="accent1"/>
          </a:fillRef>
          <a:effectRef idx="1">
            <a:schemeClr val="accent1"/>
          </a:effectRef>
          <a:fontRef idx="minor">
            <a:schemeClr val="lt1"/>
          </a:fontRef>
        </p:style>
        <p:txBody>
          <a:bodyPr wrap="square" rtlCol="0" anchor="ctr">
            <a:spAutoFit/>
          </a:bodyPr>
          <a:lstStyle/>
          <a:p>
            <a:pPr algn="ctr"/>
            <a:r>
              <a:rPr lang="en-US" sz="1100" b="1" kern="0" dirty="0" smtClean="0"/>
              <a:t>EXAMPLE !</a:t>
            </a:r>
          </a:p>
        </p:txBody>
      </p:sp>
    </p:spTree>
    <p:extLst>
      <p:ext uri="{BB962C8B-B14F-4D97-AF65-F5344CB8AC3E}">
        <p14:creationId xmlns:p14="http://schemas.microsoft.com/office/powerpoint/2010/main" xmlns="" val="2265106247"/>
      </p:ext>
    </p:extLst>
  </p:cSld>
  <p:clrMapOvr>
    <a:masterClrMapping/>
  </p:clrMapOvr>
  <p:transition>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Creating Business Entities</a:t>
            </a:r>
            <a:endParaRPr lang="en-US" dirty="0"/>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2" cstate="print"/>
          <a:stretch>
            <a:fillRect/>
          </a:stretch>
        </p:blipFill>
        <p:spPr>
          <a:xfrm>
            <a:off x="2337510" y="2311428"/>
            <a:ext cx="6657975" cy="4276725"/>
          </a:xfrm>
          <a:prstGeom prst="rect">
            <a:avLst/>
          </a:prstGeom>
          <a:ln>
            <a:noFill/>
          </a:ln>
          <a:effectLst>
            <a:outerShdw blurRad="190500" algn="tl" rotWithShape="0">
              <a:srgbClr val="000000">
                <a:alpha val="70000"/>
              </a:srgbClr>
            </a:outerShdw>
          </a:effectLst>
        </p:spPr>
      </p:pic>
      <p:sp>
        <p:nvSpPr>
          <p:cNvPr id="5" name="Line Callout 2 4"/>
          <p:cNvSpPr/>
          <p:nvPr/>
        </p:nvSpPr>
        <p:spPr>
          <a:xfrm>
            <a:off x="0" y="1854823"/>
            <a:ext cx="5524931" cy="435506"/>
          </a:xfrm>
          <a:prstGeom prst="borderCallout2">
            <a:avLst>
              <a:gd name="adj1" fmla="val 24385"/>
              <a:gd name="adj2" fmla="val 99987"/>
              <a:gd name="adj3" fmla="val 24902"/>
              <a:gd name="adj4" fmla="val 107416"/>
              <a:gd name="adj5" fmla="val 181835"/>
              <a:gd name="adj6" fmla="val 138570"/>
            </a:avLst>
          </a:prstGeom>
          <a:solidFill>
            <a:srgbClr val="F29400"/>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solidFill>
                  <a:schemeClr val="tx1"/>
                </a:solidFill>
              </a:rPr>
              <a:t>Under </a:t>
            </a:r>
            <a:r>
              <a:rPr lang="en-US" sz="1600" dirty="0" smtClean="0">
                <a:solidFill>
                  <a:srgbClr val="044ABC"/>
                </a:solidFill>
              </a:rPr>
              <a:t>Inventory</a:t>
            </a:r>
            <a:r>
              <a:rPr lang="en-US" sz="1600" dirty="0" smtClean="0">
                <a:solidFill>
                  <a:schemeClr val="tx1"/>
                </a:solidFill>
              </a:rPr>
              <a:t> -&gt; go to </a:t>
            </a:r>
            <a:r>
              <a:rPr lang="en-US" sz="1600" dirty="0" smtClean="0">
                <a:solidFill>
                  <a:srgbClr val="044ABC"/>
                </a:solidFill>
              </a:rPr>
              <a:t>Customers  -&gt; </a:t>
            </a:r>
            <a:r>
              <a:rPr lang="en-US" sz="1600" dirty="0" smtClean="0">
                <a:solidFill>
                  <a:schemeClr val="tx1"/>
                </a:solidFill>
              </a:rPr>
              <a:t>then click the </a:t>
            </a:r>
            <a:r>
              <a:rPr lang="en-US" sz="1600" dirty="0" smtClean="0">
                <a:solidFill>
                  <a:srgbClr val="044ABC"/>
                </a:solidFill>
              </a:rPr>
              <a:t>+ </a:t>
            </a:r>
            <a:r>
              <a:rPr lang="en-US" sz="1600" dirty="0" smtClean="0">
                <a:solidFill>
                  <a:schemeClr val="tx1"/>
                </a:solidFill>
              </a:rPr>
              <a:t>sign</a:t>
            </a:r>
          </a:p>
        </p:txBody>
      </p:sp>
      <p:sp>
        <p:nvSpPr>
          <p:cNvPr id="6" name="Rectangle 5"/>
          <p:cNvSpPr/>
          <p:nvPr/>
        </p:nvSpPr>
        <p:spPr>
          <a:xfrm>
            <a:off x="2484315" y="5904983"/>
            <a:ext cx="888615" cy="19265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806905" y="2714445"/>
            <a:ext cx="368061" cy="3306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441184" y="2362667"/>
            <a:ext cx="1147407" cy="2338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758126132"/>
      </p:ext>
    </p:extLst>
  </p:cSld>
  <p:clrMapOvr>
    <a:masterClrMapping/>
  </p:clrMapOvr>
  <p:transition>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Business Entities</a:t>
            </a:r>
          </a:p>
        </p:txBody>
      </p:sp>
      <p:sp>
        <p:nvSpPr>
          <p:cNvPr id="3" name="Text Placeholder 2"/>
          <p:cNvSpPr>
            <a:spLocks noGrp="1"/>
          </p:cNvSpPr>
          <p:nvPr>
            <p:ph type="body" sz="quarter" idx="10"/>
          </p:nvPr>
        </p:nvSpPr>
        <p:spPr/>
        <p:txBody>
          <a:bodyPr/>
          <a:lstStyle/>
          <a:p>
            <a:endParaRPr lang="en-US" dirty="0"/>
          </a:p>
        </p:txBody>
      </p:sp>
      <p:pic>
        <p:nvPicPr>
          <p:cNvPr id="4" name="Picture 3"/>
          <p:cNvPicPr>
            <a:picLocks noChangeAspect="1"/>
          </p:cNvPicPr>
          <p:nvPr/>
        </p:nvPicPr>
        <p:blipFill>
          <a:blip r:embed="rId2" cstate="print"/>
          <a:stretch>
            <a:fillRect/>
          </a:stretch>
        </p:blipFill>
        <p:spPr>
          <a:xfrm>
            <a:off x="38296" y="1204620"/>
            <a:ext cx="7073570" cy="5533446"/>
          </a:xfrm>
          <a:prstGeom prst="rect">
            <a:avLst/>
          </a:prstGeom>
          <a:ln>
            <a:noFill/>
          </a:ln>
          <a:effectLst>
            <a:outerShdw blurRad="190500" algn="tl" rotWithShape="0">
              <a:srgbClr val="000000">
                <a:alpha val="70000"/>
              </a:srgbClr>
            </a:outerShdw>
          </a:effectLst>
        </p:spPr>
      </p:pic>
      <p:grpSp>
        <p:nvGrpSpPr>
          <p:cNvPr id="5" name="Group 4"/>
          <p:cNvGrpSpPr/>
          <p:nvPr/>
        </p:nvGrpSpPr>
        <p:grpSpPr>
          <a:xfrm>
            <a:off x="2403814" y="1441113"/>
            <a:ext cx="790609" cy="457314"/>
            <a:chOff x="1914065" y="2515312"/>
            <a:chExt cx="790609" cy="457314"/>
          </a:xfrm>
        </p:grpSpPr>
        <p:cxnSp>
          <p:nvCxnSpPr>
            <p:cNvPr id="6" name="Straight Arrow Connector 5"/>
            <p:cNvCxnSpPr>
              <a:stCxn id="9" idx="0"/>
            </p:cNvCxnSpPr>
            <p:nvPr/>
          </p:nvCxnSpPr>
          <p:spPr>
            <a:xfrm flipH="1">
              <a:off x="1914065" y="2529714"/>
              <a:ext cx="619373" cy="44291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7" name="Group 7"/>
            <p:cNvGrpSpPr/>
            <p:nvPr/>
          </p:nvGrpSpPr>
          <p:grpSpPr>
            <a:xfrm>
              <a:off x="2362202" y="2515312"/>
              <a:ext cx="342472" cy="254924"/>
              <a:chOff x="192311" y="2725948"/>
              <a:chExt cx="381000" cy="304800"/>
            </a:xfrm>
          </p:grpSpPr>
          <p:sp>
            <p:nvSpPr>
              <p:cNvPr id="8" name="Oval 7"/>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a:t>1</a:t>
                </a:r>
                <a:endParaRPr lang="en-US" sz="1100" b="1" dirty="0" smtClean="0">
                  <a:latin typeface="+mn-lt"/>
                </a:endParaRPr>
              </a:p>
            </p:txBody>
          </p:sp>
        </p:grpSp>
      </p:grpSp>
      <p:sp>
        <p:nvSpPr>
          <p:cNvPr id="10" name="Rectangle 9"/>
          <p:cNvSpPr/>
          <p:nvPr/>
        </p:nvSpPr>
        <p:spPr>
          <a:xfrm>
            <a:off x="107965" y="2905350"/>
            <a:ext cx="830100" cy="16892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279846" y="2008329"/>
            <a:ext cx="1519273" cy="23589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292451" y="6470665"/>
            <a:ext cx="830100" cy="16892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Line Callout 2 12"/>
          <p:cNvSpPr/>
          <p:nvPr/>
        </p:nvSpPr>
        <p:spPr>
          <a:xfrm>
            <a:off x="4949613" y="2501361"/>
            <a:ext cx="4194387" cy="1767782"/>
          </a:xfrm>
          <a:prstGeom prst="borderCallout2">
            <a:avLst>
              <a:gd name="adj1" fmla="val 20492"/>
              <a:gd name="adj2" fmla="val -194"/>
              <a:gd name="adj3" fmla="val 20781"/>
              <a:gd name="adj4" fmla="val -21985"/>
              <a:gd name="adj5" fmla="val 29451"/>
              <a:gd name="adj6" fmla="val -38321"/>
            </a:avLst>
          </a:prstGeom>
          <a:solidFill>
            <a:srgbClr val="F29400"/>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AutoNum type="arabicPeriod"/>
            </a:pPr>
            <a:r>
              <a:rPr lang="en-US" sz="1600" dirty="0" smtClean="0">
                <a:solidFill>
                  <a:schemeClr val="tx1"/>
                </a:solidFill>
              </a:rPr>
              <a:t>Select the role of the business entity. </a:t>
            </a:r>
            <a:br>
              <a:rPr lang="en-US" sz="1600" dirty="0" smtClean="0">
                <a:solidFill>
                  <a:schemeClr val="tx1"/>
                </a:solidFill>
              </a:rPr>
            </a:br>
            <a:r>
              <a:rPr lang="en-US" sz="1600" dirty="0" smtClean="0">
                <a:solidFill>
                  <a:schemeClr val="tx1"/>
                </a:solidFill>
              </a:rPr>
              <a:t>In our case we will select “</a:t>
            </a:r>
            <a:r>
              <a:rPr lang="en-US" sz="1600" dirty="0" smtClean="0">
                <a:solidFill>
                  <a:srgbClr val="044ABC"/>
                </a:solidFill>
              </a:rPr>
              <a:t>Customer</a:t>
            </a:r>
            <a:r>
              <a:rPr lang="en-US" sz="1600" dirty="0" smtClean="0">
                <a:solidFill>
                  <a:schemeClr val="tx1"/>
                </a:solidFill>
              </a:rPr>
              <a:t>”</a:t>
            </a:r>
          </a:p>
          <a:p>
            <a:pPr marL="342900" indent="-342900">
              <a:buAutoNum type="arabicPeriod"/>
            </a:pPr>
            <a:r>
              <a:rPr lang="en-US" sz="1600" dirty="0" smtClean="0">
                <a:solidFill>
                  <a:schemeClr val="tx1"/>
                </a:solidFill>
              </a:rPr>
              <a:t>Provide a </a:t>
            </a:r>
            <a:r>
              <a:rPr lang="en-US" sz="1600" dirty="0">
                <a:solidFill>
                  <a:srgbClr val="044ABC"/>
                </a:solidFill>
              </a:rPr>
              <a:t>N</a:t>
            </a:r>
            <a:r>
              <a:rPr lang="en-US" sz="1600" dirty="0" smtClean="0">
                <a:solidFill>
                  <a:srgbClr val="044ABC"/>
                </a:solidFill>
              </a:rPr>
              <a:t>ame</a:t>
            </a:r>
            <a:r>
              <a:rPr lang="en-US" sz="1600" dirty="0" smtClean="0">
                <a:solidFill>
                  <a:schemeClr val="tx1"/>
                </a:solidFill>
              </a:rPr>
              <a:t> for the customer.</a:t>
            </a:r>
            <a:br>
              <a:rPr lang="en-US" sz="1600" dirty="0" smtClean="0">
                <a:solidFill>
                  <a:schemeClr val="tx1"/>
                </a:solidFill>
              </a:rPr>
            </a:br>
            <a:r>
              <a:rPr lang="en-US" sz="1600" dirty="0" smtClean="0">
                <a:solidFill>
                  <a:schemeClr val="tx1"/>
                </a:solidFill>
              </a:rPr>
              <a:t>You can add additional info that describes the entity</a:t>
            </a:r>
          </a:p>
          <a:p>
            <a:pPr marL="342900" indent="-342900">
              <a:buAutoNum type="arabicPeriod"/>
            </a:pPr>
            <a:r>
              <a:rPr lang="en-US" sz="1600" dirty="0" smtClean="0">
                <a:solidFill>
                  <a:schemeClr val="tx1"/>
                </a:solidFill>
              </a:rPr>
              <a:t>Click the ‘</a:t>
            </a:r>
            <a:r>
              <a:rPr lang="en-US" sz="1600" dirty="0" smtClean="0">
                <a:solidFill>
                  <a:srgbClr val="044ABC"/>
                </a:solidFill>
              </a:rPr>
              <a:t>Save</a:t>
            </a:r>
            <a:r>
              <a:rPr lang="en-US" sz="1600" dirty="0" smtClean="0">
                <a:solidFill>
                  <a:schemeClr val="tx1"/>
                </a:solidFill>
              </a:rPr>
              <a:t>’ button</a:t>
            </a:r>
            <a:endParaRPr lang="en-US" sz="1400" b="1" dirty="0">
              <a:solidFill>
                <a:schemeClr val="tx1"/>
              </a:solidFill>
            </a:endParaRPr>
          </a:p>
        </p:txBody>
      </p:sp>
      <p:grpSp>
        <p:nvGrpSpPr>
          <p:cNvPr id="14" name="Group 13"/>
          <p:cNvGrpSpPr/>
          <p:nvPr/>
        </p:nvGrpSpPr>
        <p:grpSpPr>
          <a:xfrm>
            <a:off x="727296" y="2367075"/>
            <a:ext cx="790609" cy="457314"/>
            <a:chOff x="1914065" y="2515312"/>
            <a:chExt cx="790609" cy="457314"/>
          </a:xfrm>
        </p:grpSpPr>
        <p:cxnSp>
          <p:nvCxnSpPr>
            <p:cNvPr id="15" name="Straight Arrow Connector 14"/>
            <p:cNvCxnSpPr>
              <a:stCxn id="18" idx="0"/>
            </p:cNvCxnSpPr>
            <p:nvPr/>
          </p:nvCxnSpPr>
          <p:spPr>
            <a:xfrm flipH="1">
              <a:off x="1914065" y="2529714"/>
              <a:ext cx="619373" cy="44291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6" name="Group 7"/>
            <p:cNvGrpSpPr/>
            <p:nvPr/>
          </p:nvGrpSpPr>
          <p:grpSpPr>
            <a:xfrm>
              <a:off x="2362202" y="2515312"/>
              <a:ext cx="342472" cy="254924"/>
              <a:chOff x="192311" y="2725948"/>
              <a:chExt cx="381000" cy="304800"/>
            </a:xfrm>
          </p:grpSpPr>
          <p:sp>
            <p:nvSpPr>
              <p:cNvPr id="17" name="Oval 16"/>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a:t>2</a:t>
                </a:r>
                <a:endParaRPr lang="en-US" sz="1100" b="1" dirty="0" smtClean="0">
                  <a:latin typeface="+mn-lt"/>
                </a:endParaRPr>
              </a:p>
            </p:txBody>
          </p:sp>
        </p:grpSp>
      </p:grpSp>
      <p:grpSp>
        <p:nvGrpSpPr>
          <p:cNvPr id="19" name="Group 18"/>
          <p:cNvGrpSpPr/>
          <p:nvPr/>
        </p:nvGrpSpPr>
        <p:grpSpPr>
          <a:xfrm>
            <a:off x="7122551" y="6131237"/>
            <a:ext cx="790609" cy="457314"/>
            <a:chOff x="1914065" y="2515312"/>
            <a:chExt cx="790609" cy="457314"/>
          </a:xfrm>
        </p:grpSpPr>
        <p:cxnSp>
          <p:nvCxnSpPr>
            <p:cNvPr id="20" name="Straight Arrow Connector 19"/>
            <p:cNvCxnSpPr>
              <a:stCxn id="23" idx="0"/>
            </p:cNvCxnSpPr>
            <p:nvPr/>
          </p:nvCxnSpPr>
          <p:spPr>
            <a:xfrm flipH="1">
              <a:off x="1914065" y="2529714"/>
              <a:ext cx="619373" cy="44291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21" name="Group 7"/>
            <p:cNvGrpSpPr/>
            <p:nvPr/>
          </p:nvGrpSpPr>
          <p:grpSpPr>
            <a:xfrm>
              <a:off x="2362202" y="2515312"/>
              <a:ext cx="342472" cy="254924"/>
              <a:chOff x="192311" y="2725948"/>
              <a:chExt cx="381000" cy="304800"/>
            </a:xfrm>
          </p:grpSpPr>
          <p:sp>
            <p:nvSpPr>
              <p:cNvPr id="22" name="Oval 21"/>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a:t>3</a:t>
                </a:r>
                <a:endParaRPr lang="en-US" sz="1100" b="1" dirty="0" smtClean="0">
                  <a:latin typeface="+mn-lt"/>
                </a:endParaRPr>
              </a:p>
            </p:txBody>
          </p:sp>
        </p:grpSp>
      </p:grpSp>
      <p:pic>
        <p:nvPicPr>
          <p:cNvPr id="24" name="Picture 23"/>
          <p:cNvPicPr>
            <a:picLocks noChangeAspect="1"/>
          </p:cNvPicPr>
          <p:nvPr/>
        </p:nvPicPr>
        <p:blipFill>
          <a:blip r:embed="rId3" cstate="print"/>
          <a:stretch>
            <a:fillRect/>
          </a:stretch>
        </p:blipFill>
        <p:spPr>
          <a:xfrm>
            <a:off x="6292451" y="4187772"/>
            <a:ext cx="3166816" cy="188523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25" name="Line Callout 2 24"/>
          <p:cNvSpPr/>
          <p:nvPr/>
        </p:nvSpPr>
        <p:spPr>
          <a:xfrm>
            <a:off x="4949613" y="1419974"/>
            <a:ext cx="4170404" cy="824254"/>
          </a:xfrm>
          <a:prstGeom prst="borderCallout2">
            <a:avLst>
              <a:gd name="adj1" fmla="val 20492"/>
              <a:gd name="adj2" fmla="val -194"/>
              <a:gd name="adj3" fmla="val 20781"/>
              <a:gd name="adj4" fmla="val -7478"/>
              <a:gd name="adj5" fmla="val 35164"/>
              <a:gd name="adj6" fmla="val -25275"/>
            </a:avLst>
          </a:prstGeom>
          <a:solidFill>
            <a:schemeClr val="accent3">
              <a:lumMod val="85000"/>
            </a:schemeClr>
          </a:solidFill>
          <a:ln>
            <a:solidFill>
              <a:srgbClr val="FFC000"/>
            </a:solidFill>
            <a:headEnd type="none" w="med" len="med"/>
            <a:tailEnd type="arrow" w="med" len="med"/>
          </a:ln>
        </p:spPr>
        <p:style>
          <a:lnRef idx="2">
            <a:schemeClr val="accent1"/>
          </a:lnRef>
          <a:fillRef idx="1">
            <a:schemeClr val="lt1"/>
          </a:fillRef>
          <a:effectRef idx="0">
            <a:schemeClr val="accent1"/>
          </a:effectRef>
          <a:fontRef idx="minor">
            <a:schemeClr val="dk1"/>
          </a:fontRef>
        </p:style>
        <p:txBody>
          <a:bodyPr rtlCol="0" anchor="ctr"/>
          <a:lstStyle/>
          <a:p>
            <a:pPr lvl="0"/>
            <a:r>
              <a:rPr lang="en-US" sz="1600" dirty="0"/>
              <a:t>The </a:t>
            </a:r>
            <a:r>
              <a:rPr lang="en-US" sz="1600" dirty="0">
                <a:solidFill>
                  <a:srgbClr val="044ABC"/>
                </a:solidFill>
              </a:rPr>
              <a:t>Resources</a:t>
            </a:r>
            <a:r>
              <a:rPr lang="en-US" sz="1600" dirty="0"/>
              <a:t> tab shows all the Services, NE’s, rings and etc. assigned to the specific </a:t>
            </a:r>
            <a:r>
              <a:rPr lang="en-US" sz="1600" dirty="0" smtClean="0"/>
              <a:t>Costumer/Provider</a:t>
            </a:r>
            <a:endParaRPr lang="en-US" sz="1600" dirty="0"/>
          </a:p>
        </p:txBody>
      </p:sp>
    </p:spTree>
    <p:extLst>
      <p:ext uri="{BB962C8B-B14F-4D97-AF65-F5344CB8AC3E}">
        <p14:creationId xmlns:p14="http://schemas.microsoft.com/office/powerpoint/2010/main" xmlns="" val="492552885"/>
      </p:ext>
    </p:extLst>
  </p:cSld>
  <p:clrMapOvr>
    <a:masterClrMapping/>
  </p:clrMapOvr>
  <p:transition>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Creating New Links</a:t>
            </a:r>
            <a:endParaRPr lang="en-US" dirty="0"/>
          </a:p>
        </p:txBody>
      </p:sp>
      <p:sp>
        <p:nvSpPr>
          <p:cNvPr id="3" name="Text Placeholder 2"/>
          <p:cNvSpPr>
            <a:spLocks noGrp="1"/>
          </p:cNvSpPr>
          <p:nvPr>
            <p:ph type="body" sz="quarter" idx="10"/>
          </p:nvPr>
        </p:nvSpPr>
        <p:spPr/>
        <p:txBody>
          <a:bodyPr/>
          <a:lstStyle/>
          <a:p>
            <a:r>
              <a:rPr lang="en-US" dirty="0"/>
              <a:t>The devices on the map can be connected with </a:t>
            </a:r>
            <a:r>
              <a:rPr lang="en-US" dirty="0" smtClean="0"/>
              <a:t>links which describes the physical connectivity between the NEs</a:t>
            </a:r>
            <a:endParaRPr lang="en-US" dirty="0"/>
          </a:p>
          <a:p>
            <a:r>
              <a:rPr lang="en-US" dirty="0" smtClean="0"/>
              <a:t>The </a:t>
            </a:r>
            <a:r>
              <a:rPr lang="en-US" dirty="0"/>
              <a:t>link color indicates the link alarm severity level, which is determined from the ports connected by the link</a:t>
            </a:r>
            <a:r>
              <a:rPr lang="en-US" dirty="0" smtClean="0"/>
              <a:t>.</a:t>
            </a:r>
            <a:endParaRPr lang="en-US" dirty="0"/>
          </a:p>
        </p:txBody>
      </p:sp>
      <p:pic>
        <p:nvPicPr>
          <p:cNvPr id="4" name="Picture 3"/>
          <p:cNvPicPr>
            <a:picLocks noChangeAspect="1"/>
          </p:cNvPicPr>
          <p:nvPr/>
        </p:nvPicPr>
        <p:blipFill>
          <a:blip r:embed="rId2" cstate="print"/>
          <a:stretch>
            <a:fillRect/>
          </a:stretch>
        </p:blipFill>
        <p:spPr>
          <a:xfrm>
            <a:off x="202921" y="3018676"/>
            <a:ext cx="6172000" cy="34856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Line Callout 2 4"/>
          <p:cNvSpPr/>
          <p:nvPr/>
        </p:nvSpPr>
        <p:spPr>
          <a:xfrm>
            <a:off x="6426681" y="3112016"/>
            <a:ext cx="2682815" cy="3282079"/>
          </a:xfrm>
          <a:prstGeom prst="borderCallout2">
            <a:avLst>
              <a:gd name="adj1" fmla="val 58866"/>
              <a:gd name="adj2" fmla="val 136"/>
              <a:gd name="adj3" fmla="val 58892"/>
              <a:gd name="adj4" fmla="val -33582"/>
              <a:gd name="adj5" fmla="val 51470"/>
              <a:gd name="adj6" fmla="val -96510"/>
            </a:avLst>
          </a:prstGeom>
          <a:solidFill>
            <a:schemeClr val="accent3">
              <a:lumMod val="85000"/>
            </a:schemeClr>
          </a:solidFill>
          <a:ln>
            <a:solidFill>
              <a:srgbClr val="FFC000"/>
            </a:solidFill>
            <a:headEnd type="none" w="med" len="med"/>
            <a:tailEnd type="arrow" w="med" len="med"/>
          </a:ln>
        </p:spPr>
        <p:style>
          <a:lnRef idx="2">
            <a:schemeClr val="accent1"/>
          </a:lnRef>
          <a:fillRef idx="1">
            <a:schemeClr val="lt1"/>
          </a:fillRef>
          <a:effectRef idx="0">
            <a:schemeClr val="accent1"/>
          </a:effectRef>
          <a:fontRef idx="minor">
            <a:schemeClr val="dk1"/>
          </a:fontRef>
        </p:style>
        <p:txBody>
          <a:bodyPr rtlCol="0" anchor="ctr"/>
          <a:lstStyle/>
          <a:p>
            <a:pPr marL="285750" lvl="0" indent="-285750">
              <a:buFont typeface="Arial" panose="020B0604020202020204" pitchFamily="34" charset="0"/>
              <a:buChar char="•"/>
            </a:pPr>
            <a:r>
              <a:rPr lang="en-US" sz="1600" dirty="0"/>
              <a:t>Only unused ports can be assigned in order to configure a </a:t>
            </a:r>
            <a:r>
              <a:rPr lang="en-US" sz="1600" dirty="0" smtClean="0"/>
              <a:t>link</a:t>
            </a:r>
            <a:endParaRPr lang="en-US" sz="1600" dirty="0"/>
          </a:p>
          <a:p>
            <a:pPr marL="285750" lvl="0" indent="-285750">
              <a:buFont typeface="Arial" panose="020B0604020202020204" pitchFamily="34" charset="0"/>
              <a:buChar char="•"/>
            </a:pPr>
            <a:r>
              <a:rPr lang="en-US" sz="1600" dirty="0" smtClean="0"/>
              <a:t>link </a:t>
            </a:r>
            <a:r>
              <a:rPr lang="en-US" sz="1600" dirty="0"/>
              <a:t>can be edited or deleted (servicing link cannot be deleted until the service running on it will be deleted first</a:t>
            </a:r>
            <a:r>
              <a:rPr lang="en-US" sz="1600" dirty="0" smtClean="0"/>
              <a:t>)</a:t>
            </a:r>
            <a:endParaRPr lang="en-US" sz="1600" dirty="0"/>
          </a:p>
          <a:p>
            <a:pPr marL="285750" lvl="0" indent="-285750">
              <a:buFont typeface="Arial" panose="020B0604020202020204" pitchFamily="34" charset="0"/>
              <a:buChar char="•"/>
            </a:pPr>
            <a:r>
              <a:rPr lang="en-US" sz="1600" dirty="0"/>
              <a:t>If the links are connected to a managed device – it will receive its Active state accordingly.</a:t>
            </a:r>
          </a:p>
        </p:txBody>
      </p:sp>
    </p:spTree>
    <p:extLst>
      <p:ext uri="{BB962C8B-B14F-4D97-AF65-F5344CB8AC3E}">
        <p14:creationId xmlns:p14="http://schemas.microsoft.com/office/powerpoint/2010/main" xmlns="" val="3003383579"/>
      </p:ext>
    </p:extLst>
  </p:cSld>
  <p:clrMapOvr>
    <a:masterClrMapping/>
  </p:clrMapOvr>
  <p:transition>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New Links</a:t>
            </a:r>
          </a:p>
        </p:txBody>
      </p:sp>
      <p:pic>
        <p:nvPicPr>
          <p:cNvPr id="4" name="Picture 3"/>
          <p:cNvPicPr>
            <a:picLocks noChangeAspect="1"/>
          </p:cNvPicPr>
          <p:nvPr/>
        </p:nvPicPr>
        <p:blipFill>
          <a:blip r:embed="rId2" cstate="print"/>
          <a:stretch>
            <a:fillRect/>
          </a:stretch>
        </p:blipFill>
        <p:spPr>
          <a:xfrm>
            <a:off x="32711" y="3981610"/>
            <a:ext cx="6904356" cy="2763655"/>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3" cstate="print"/>
          <a:stretch>
            <a:fillRect/>
          </a:stretch>
        </p:blipFill>
        <p:spPr>
          <a:xfrm>
            <a:off x="4779034" y="1017912"/>
            <a:ext cx="4364966" cy="3040161"/>
          </a:xfrm>
          <a:prstGeom prst="rect">
            <a:avLst/>
          </a:prstGeom>
          <a:ln>
            <a:noFill/>
          </a:ln>
          <a:effectLst>
            <a:outerShdw blurRad="292100" dist="139700" dir="2700000" algn="tl" rotWithShape="0">
              <a:srgbClr val="333333">
                <a:alpha val="65000"/>
              </a:srgbClr>
            </a:outerShdw>
          </a:effectLst>
        </p:spPr>
      </p:pic>
      <p:grpSp>
        <p:nvGrpSpPr>
          <p:cNvPr id="6" name="Group 5"/>
          <p:cNvGrpSpPr/>
          <p:nvPr/>
        </p:nvGrpSpPr>
        <p:grpSpPr>
          <a:xfrm>
            <a:off x="7151047" y="2765631"/>
            <a:ext cx="420865" cy="830191"/>
            <a:chOff x="2283809" y="1940045"/>
            <a:chExt cx="420865" cy="830191"/>
          </a:xfrm>
        </p:grpSpPr>
        <p:cxnSp>
          <p:nvCxnSpPr>
            <p:cNvPr id="7" name="Straight Arrow Connector 6"/>
            <p:cNvCxnSpPr>
              <a:stCxn id="10" idx="0"/>
            </p:cNvCxnSpPr>
            <p:nvPr/>
          </p:nvCxnSpPr>
          <p:spPr>
            <a:xfrm flipH="1" flipV="1">
              <a:off x="2283809" y="1940045"/>
              <a:ext cx="249629" cy="58966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2362202" y="2515312"/>
              <a:ext cx="342472" cy="254924"/>
              <a:chOff x="192311" y="2725948"/>
              <a:chExt cx="381000" cy="304800"/>
            </a:xfrm>
          </p:grpSpPr>
          <p:sp>
            <p:nvSpPr>
              <p:cNvPr id="9" name="Oval 8"/>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a:t>1</a:t>
                </a:r>
                <a:endParaRPr lang="en-US" sz="1100" b="1" dirty="0" smtClean="0">
                  <a:latin typeface="+mn-lt"/>
                </a:endParaRPr>
              </a:p>
            </p:txBody>
          </p:sp>
        </p:grpSp>
      </p:grpSp>
      <p:sp>
        <p:nvSpPr>
          <p:cNvPr id="11" name="Rectangle 10"/>
          <p:cNvSpPr/>
          <p:nvPr/>
        </p:nvSpPr>
        <p:spPr>
          <a:xfrm>
            <a:off x="958416" y="5113715"/>
            <a:ext cx="830100" cy="16892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913160" y="1370474"/>
            <a:ext cx="470269" cy="3289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232069" y="6552051"/>
            <a:ext cx="830100" cy="16892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1876859" y="4656401"/>
            <a:ext cx="790609" cy="457314"/>
            <a:chOff x="1914065" y="2515312"/>
            <a:chExt cx="790609" cy="457314"/>
          </a:xfrm>
        </p:grpSpPr>
        <p:cxnSp>
          <p:nvCxnSpPr>
            <p:cNvPr id="16" name="Straight Arrow Connector 15"/>
            <p:cNvCxnSpPr>
              <a:stCxn id="19" idx="0"/>
            </p:cNvCxnSpPr>
            <p:nvPr/>
          </p:nvCxnSpPr>
          <p:spPr>
            <a:xfrm flipH="1">
              <a:off x="1914065" y="2529714"/>
              <a:ext cx="619373" cy="44291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7" name="Group 7"/>
            <p:cNvGrpSpPr/>
            <p:nvPr/>
          </p:nvGrpSpPr>
          <p:grpSpPr>
            <a:xfrm>
              <a:off x="2362202" y="2515312"/>
              <a:ext cx="342472" cy="254924"/>
              <a:chOff x="192311" y="2725948"/>
              <a:chExt cx="381000" cy="304800"/>
            </a:xfrm>
          </p:grpSpPr>
          <p:sp>
            <p:nvSpPr>
              <p:cNvPr id="18" name="Oval 17"/>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a:t>3</a:t>
                </a:r>
                <a:endParaRPr lang="en-US" sz="1100" b="1" dirty="0" smtClean="0">
                  <a:latin typeface="+mn-lt"/>
                </a:endParaRPr>
              </a:p>
            </p:txBody>
          </p:sp>
        </p:grpSp>
      </p:grpSp>
      <p:grpSp>
        <p:nvGrpSpPr>
          <p:cNvPr id="20" name="Group 19"/>
          <p:cNvGrpSpPr/>
          <p:nvPr/>
        </p:nvGrpSpPr>
        <p:grpSpPr>
          <a:xfrm>
            <a:off x="2627996" y="5696121"/>
            <a:ext cx="790609" cy="457314"/>
            <a:chOff x="1914065" y="2515312"/>
            <a:chExt cx="790609" cy="457314"/>
          </a:xfrm>
        </p:grpSpPr>
        <p:cxnSp>
          <p:nvCxnSpPr>
            <p:cNvPr id="21" name="Straight Arrow Connector 20"/>
            <p:cNvCxnSpPr>
              <a:stCxn id="24" idx="0"/>
            </p:cNvCxnSpPr>
            <p:nvPr/>
          </p:nvCxnSpPr>
          <p:spPr>
            <a:xfrm flipH="1">
              <a:off x="1914065" y="2529714"/>
              <a:ext cx="619373" cy="44291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22" name="Group 7"/>
            <p:cNvGrpSpPr/>
            <p:nvPr/>
          </p:nvGrpSpPr>
          <p:grpSpPr>
            <a:xfrm>
              <a:off x="2362202" y="2515312"/>
              <a:ext cx="342472" cy="254924"/>
              <a:chOff x="192311" y="2725948"/>
              <a:chExt cx="381000" cy="304800"/>
            </a:xfrm>
          </p:grpSpPr>
          <p:sp>
            <p:nvSpPr>
              <p:cNvPr id="23" name="Oval 22"/>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a:t>4</a:t>
                </a:r>
                <a:endParaRPr lang="en-US" sz="1100" b="1" dirty="0" smtClean="0">
                  <a:latin typeface="+mn-lt"/>
                </a:endParaRPr>
              </a:p>
            </p:txBody>
          </p:sp>
        </p:grpSp>
      </p:grpSp>
      <p:cxnSp>
        <p:nvCxnSpPr>
          <p:cNvPr id="26" name="Straight Arrow Connector 25"/>
          <p:cNvCxnSpPr>
            <a:stCxn id="10" idx="1"/>
          </p:cNvCxnSpPr>
          <p:nvPr/>
        </p:nvCxnSpPr>
        <p:spPr>
          <a:xfrm flipH="1">
            <a:off x="6607835" y="3474051"/>
            <a:ext cx="621605" cy="5504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1626660" y="6074414"/>
            <a:ext cx="1001336" cy="17140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200426" y="6077153"/>
            <a:ext cx="1001336" cy="17140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p:cNvGrpSpPr/>
          <p:nvPr/>
        </p:nvGrpSpPr>
        <p:grpSpPr>
          <a:xfrm>
            <a:off x="7079061" y="6074414"/>
            <a:ext cx="790609" cy="457314"/>
            <a:chOff x="1914065" y="2515312"/>
            <a:chExt cx="790609" cy="457314"/>
          </a:xfrm>
        </p:grpSpPr>
        <p:cxnSp>
          <p:nvCxnSpPr>
            <p:cNvPr id="33" name="Straight Arrow Connector 32"/>
            <p:cNvCxnSpPr>
              <a:stCxn id="36" idx="0"/>
            </p:cNvCxnSpPr>
            <p:nvPr/>
          </p:nvCxnSpPr>
          <p:spPr>
            <a:xfrm flipH="1">
              <a:off x="1914065" y="2529714"/>
              <a:ext cx="619373" cy="44291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34" name="Group 7"/>
            <p:cNvGrpSpPr/>
            <p:nvPr/>
          </p:nvGrpSpPr>
          <p:grpSpPr>
            <a:xfrm>
              <a:off x="2362202" y="2515312"/>
              <a:ext cx="342472" cy="254924"/>
              <a:chOff x="192311" y="2725948"/>
              <a:chExt cx="381000" cy="304800"/>
            </a:xfrm>
          </p:grpSpPr>
          <p:sp>
            <p:nvSpPr>
              <p:cNvPr id="35" name="Oval 34"/>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a:t>5</a:t>
                </a:r>
                <a:endParaRPr lang="en-US" sz="1100" b="1" dirty="0" smtClean="0">
                  <a:latin typeface="+mn-lt"/>
                </a:endParaRPr>
              </a:p>
            </p:txBody>
          </p:sp>
        </p:grpSp>
      </p:grpSp>
      <p:grpSp>
        <p:nvGrpSpPr>
          <p:cNvPr id="37" name="Group 36"/>
          <p:cNvGrpSpPr/>
          <p:nvPr/>
        </p:nvGrpSpPr>
        <p:grpSpPr>
          <a:xfrm>
            <a:off x="8100204" y="1732495"/>
            <a:ext cx="420865" cy="830191"/>
            <a:chOff x="2283809" y="1940045"/>
            <a:chExt cx="420865" cy="830191"/>
          </a:xfrm>
        </p:grpSpPr>
        <p:cxnSp>
          <p:nvCxnSpPr>
            <p:cNvPr id="38" name="Straight Arrow Connector 37"/>
            <p:cNvCxnSpPr>
              <a:stCxn id="41" idx="0"/>
            </p:cNvCxnSpPr>
            <p:nvPr/>
          </p:nvCxnSpPr>
          <p:spPr>
            <a:xfrm flipH="1" flipV="1">
              <a:off x="2283809" y="1940045"/>
              <a:ext cx="249629" cy="58966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39" name="Group 38"/>
            <p:cNvGrpSpPr/>
            <p:nvPr/>
          </p:nvGrpSpPr>
          <p:grpSpPr>
            <a:xfrm>
              <a:off x="2362202" y="2515312"/>
              <a:ext cx="342472" cy="254924"/>
              <a:chOff x="192311" y="2725948"/>
              <a:chExt cx="381000" cy="304800"/>
            </a:xfrm>
          </p:grpSpPr>
          <p:sp>
            <p:nvSpPr>
              <p:cNvPr id="40" name="Oval 39"/>
              <p:cNvSpPr/>
              <p:nvPr/>
            </p:nvSpPr>
            <p:spPr>
              <a:xfrm>
                <a:off x="227166" y="2725948"/>
                <a:ext cx="304800" cy="304800"/>
              </a:xfrm>
              <a:prstGeom prst="ellipse">
                <a:avLst/>
              </a:prstGeom>
              <a:solidFill>
                <a:srgbClr val="F294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192311" y="2743168"/>
                <a:ext cx="381000" cy="283968"/>
              </a:xfrm>
              <a:prstGeom prst="rect">
                <a:avLst/>
              </a:prstGeom>
              <a:noFill/>
            </p:spPr>
            <p:txBody>
              <a:bodyPr wrap="square" rtlCol="0">
                <a:spAutoFit/>
              </a:bodyPr>
              <a:lstStyle/>
              <a:p>
                <a:pPr algn="ctr">
                  <a:lnSpc>
                    <a:spcPct val="85000"/>
                  </a:lnSpc>
                </a:pPr>
                <a:r>
                  <a:rPr lang="en-US" sz="1100" b="1" dirty="0" smtClean="0">
                    <a:latin typeface="+mn-lt"/>
                  </a:rPr>
                  <a:t>2</a:t>
                </a:r>
              </a:p>
            </p:txBody>
          </p:sp>
        </p:grpSp>
      </p:grpSp>
      <p:pic>
        <p:nvPicPr>
          <p:cNvPr id="42" name="Picture 41"/>
          <p:cNvPicPr>
            <a:picLocks noChangeAspect="1"/>
          </p:cNvPicPr>
          <p:nvPr/>
        </p:nvPicPr>
        <p:blipFill>
          <a:blip r:embed="rId4" cstate="print"/>
          <a:stretch>
            <a:fillRect/>
          </a:stretch>
        </p:blipFill>
        <p:spPr>
          <a:xfrm>
            <a:off x="6677040" y="4108453"/>
            <a:ext cx="2413441" cy="199660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4" name="Line Callout 2 13"/>
          <p:cNvSpPr/>
          <p:nvPr/>
        </p:nvSpPr>
        <p:spPr>
          <a:xfrm>
            <a:off x="93093" y="1699399"/>
            <a:ext cx="4478907" cy="1690096"/>
          </a:xfrm>
          <a:prstGeom prst="borderCallout2">
            <a:avLst>
              <a:gd name="adj1" fmla="val 99622"/>
              <a:gd name="adj2" fmla="val 97069"/>
              <a:gd name="adj3" fmla="val 110485"/>
              <a:gd name="adj4" fmla="val 97235"/>
              <a:gd name="adj5" fmla="val 137232"/>
              <a:gd name="adj6" fmla="val 83595"/>
            </a:avLst>
          </a:prstGeom>
          <a:solidFill>
            <a:srgbClr val="F29400"/>
          </a:solidFill>
          <a:ln>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AutoNum type="arabicPeriod"/>
            </a:pPr>
            <a:r>
              <a:rPr lang="en-US" sz="1600" dirty="0" smtClean="0">
                <a:solidFill>
                  <a:schemeClr val="tx1"/>
                </a:solidFill>
              </a:rPr>
              <a:t>Select the two elements using the ‘Ctrl’ key</a:t>
            </a:r>
          </a:p>
          <a:p>
            <a:pPr marL="342900" indent="-342900">
              <a:buFontTx/>
              <a:buAutoNum type="arabicPeriod"/>
            </a:pPr>
            <a:r>
              <a:rPr lang="en-US" sz="1600" dirty="0" smtClean="0">
                <a:solidFill>
                  <a:schemeClr val="tx1"/>
                </a:solidFill>
              </a:rPr>
              <a:t>Click the “</a:t>
            </a:r>
            <a:r>
              <a:rPr lang="en-US" sz="1600" dirty="0" smtClean="0">
                <a:solidFill>
                  <a:srgbClr val="044ABC"/>
                </a:solidFill>
              </a:rPr>
              <a:t>Create New</a:t>
            </a:r>
            <a:r>
              <a:rPr lang="en-US" sz="1600" dirty="0" smtClean="0">
                <a:solidFill>
                  <a:schemeClr val="tx1"/>
                </a:solidFill>
              </a:rPr>
              <a:t>” -&gt; </a:t>
            </a:r>
            <a:r>
              <a:rPr lang="en-US" sz="1600" dirty="0" smtClean="0">
                <a:solidFill>
                  <a:srgbClr val="044ABC"/>
                </a:solidFill>
              </a:rPr>
              <a:t>Inventory</a:t>
            </a:r>
            <a:r>
              <a:rPr lang="en-US" sz="1600" dirty="0" smtClean="0">
                <a:solidFill>
                  <a:schemeClr val="tx1"/>
                </a:solidFill>
              </a:rPr>
              <a:t> -&gt; then </a:t>
            </a:r>
            <a:r>
              <a:rPr lang="en-US" sz="1600" dirty="0" smtClean="0">
                <a:solidFill>
                  <a:srgbClr val="044ABC"/>
                </a:solidFill>
              </a:rPr>
              <a:t>Link</a:t>
            </a:r>
          </a:p>
          <a:p>
            <a:pPr marL="342900" indent="-342900">
              <a:buAutoNum type="arabicPeriod"/>
            </a:pPr>
            <a:r>
              <a:rPr lang="en-US" sz="1600" dirty="0" smtClean="0">
                <a:solidFill>
                  <a:schemeClr val="tx1"/>
                </a:solidFill>
              </a:rPr>
              <a:t>Provide a </a:t>
            </a:r>
            <a:r>
              <a:rPr lang="en-US" sz="1600" dirty="0" smtClean="0">
                <a:solidFill>
                  <a:srgbClr val="044ABC"/>
                </a:solidFill>
              </a:rPr>
              <a:t>Name</a:t>
            </a:r>
            <a:r>
              <a:rPr lang="en-US" sz="1600" dirty="0" smtClean="0">
                <a:solidFill>
                  <a:schemeClr val="tx1"/>
                </a:solidFill>
              </a:rPr>
              <a:t> for the link</a:t>
            </a:r>
          </a:p>
          <a:p>
            <a:pPr marL="342900" indent="-342900">
              <a:buAutoNum type="arabicPeriod"/>
            </a:pPr>
            <a:r>
              <a:rPr lang="en-US" sz="1600" dirty="0" smtClean="0">
                <a:solidFill>
                  <a:schemeClr val="tx1"/>
                </a:solidFill>
              </a:rPr>
              <a:t>Select the </a:t>
            </a:r>
            <a:r>
              <a:rPr lang="en-US" sz="1600" dirty="0" smtClean="0">
                <a:solidFill>
                  <a:srgbClr val="044ABC"/>
                </a:solidFill>
              </a:rPr>
              <a:t>ports</a:t>
            </a:r>
            <a:r>
              <a:rPr lang="en-US" sz="1600" dirty="0" smtClean="0">
                <a:solidFill>
                  <a:schemeClr val="tx1"/>
                </a:solidFill>
              </a:rPr>
              <a:t> on each device according to the physical connectivity</a:t>
            </a:r>
          </a:p>
          <a:p>
            <a:pPr marL="342900" indent="-342900">
              <a:buAutoNum type="arabicPeriod"/>
            </a:pPr>
            <a:r>
              <a:rPr lang="en-US" sz="1600" dirty="0" smtClean="0">
                <a:solidFill>
                  <a:schemeClr val="tx1"/>
                </a:solidFill>
              </a:rPr>
              <a:t>Click the ‘</a:t>
            </a:r>
            <a:r>
              <a:rPr lang="en-US" sz="1600" dirty="0" smtClean="0">
                <a:solidFill>
                  <a:srgbClr val="044ABC"/>
                </a:solidFill>
              </a:rPr>
              <a:t>Save</a:t>
            </a:r>
            <a:r>
              <a:rPr lang="en-US" sz="1600" dirty="0" smtClean="0">
                <a:solidFill>
                  <a:schemeClr val="tx1"/>
                </a:solidFill>
              </a:rPr>
              <a:t>’ button</a:t>
            </a:r>
            <a:endParaRPr lang="en-US" sz="1400" b="1" dirty="0">
              <a:solidFill>
                <a:schemeClr val="tx1"/>
              </a:solidFill>
            </a:endParaRPr>
          </a:p>
        </p:txBody>
      </p:sp>
    </p:spTree>
    <p:extLst>
      <p:ext uri="{BB962C8B-B14F-4D97-AF65-F5344CB8AC3E}">
        <p14:creationId xmlns:p14="http://schemas.microsoft.com/office/powerpoint/2010/main" xmlns="" val="753700675"/>
      </p:ext>
    </p:extLst>
  </p:cSld>
  <p:clrMapOvr>
    <a:masterClrMapping/>
  </p:clrMapOvr>
  <p:transition>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New Links</a:t>
            </a:r>
          </a:p>
        </p:txBody>
      </p:sp>
      <p:sp>
        <p:nvSpPr>
          <p:cNvPr id="3" name="Text Placeholder 2"/>
          <p:cNvSpPr>
            <a:spLocks noGrp="1"/>
          </p:cNvSpPr>
          <p:nvPr>
            <p:ph type="body" sz="quarter" idx="10"/>
          </p:nvPr>
        </p:nvSpPr>
        <p:spPr/>
        <p:txBody>
          <a:bodyPr/>
          <a:lstStyle/>
          <a:p>
            <a:r>
              <a:rPr lang="en-US" dirty="0" smtClean="0"/>
              <a:t>After creating all the links on the map, validate that the ERP Ring was discovered successfully</a:t>
            </a:r>
            <a:endParaRPr lang="en-US" dirty="0"/>
          </a:p>
        </p:txBody>
      </p:sp>
      <p:pic>
        <p:nvPicPr>
          <p:cNvPr id="5" name="Picture 4"/>
          <p:cNvPicPr>
            <a:picLocks noChangeAspect="1"/>
          </p:cNvPicPr>
          <p:nvPr/>
        </p:nvPicPr>
        <p:blipFill>
          <a:blip r:embed="rId2" cstate="print"/>
          <a:stretch>
            <a:fillRect/>
          </a:stretch>
        </p:blipFill>
        <p:spPr>
          <a:xfrm>
            <a:off x="539780" y="2281746"/>
            <a:ext cx="7862348" cy="44742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xmlns="" val="822496652"/>
      </p:ext>
    </p:extLst>
  </p:cSld>
  <p:clrMapOvr>
    <a:masterClrMapping/>
  </p:clrMapOvr>
  <p:transition>
    <p:fade/>
  </p:transition>
</p:sld>
</file>

<file path=ppt/theme/theme1.xml><?xml version="1.0" encoding="utf-8"?>
<a:theme xmlns:a="http://schemas.openxmlformats.org/drawingml/2006/main" name="RADPPT-template">
  <a:themeElements>
    <a:clrScheme name="Custom 1">
      <a:dk1>
        <a:srgbClr val="000000"/>
      </a:dk1>
      <a:lt1>
        <a:srgbClr val="FFFFFF"/>
      </a:lt1>
      <a:dk2>
        <a:srgbClr val="C00000"/>
      </a:dk2>
      <a:lt2>
        <a:srgbClr val="969696"/>
      </a:lt2>
      <a:accent1>
        <a:srgbClr val="C00000"/>
      </a:accent1>
      <a:accent2>
        <a:srgbClr val="0098A1"/>
      </a:accent2>
      <a:accent3>
        <a:srgbClr val="FFFFFF"/>
      </a:accent3>
      <a:accent4>
        <a:srgbClr val="000000"/>
      </a:accent4>
      <a:accent5>
        <a:srgbClr val="DCAAAA"/>
      </a:accent5>
      <a:accent6>
        <a:srgbClr val="008991"/>
      </a:accent6>
      <a:hlink>
        <a:srgbClr val="008991"/>
      </a:hlink>
      <a:folHlink>
        <a:srgbClr val="0098A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bg2"/>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rgbClr val="4D4948"/>
          </a:solidFill>
        </a:ln>
      </a:spPr>
      <a:bodyPr/>
      <a:lstStyle/>
      <a:style>
        <a:lnRef idx="1">
          <a:schemeClr val="accent1"/>
        </a:lnRef>
        <a:fillRef idx="0">
          <a:schemeClr val="accent1"/>
        </a:fillRef>
        <a:effectRef idx="0">
          <a:schemeClr val="accent1"/>
        </a:effectRef>
        <a:fontRef idx="minor">
          <a:schemeClr val="tx1"/>
        </a:fontRef>
      </a:style>
    </a:lnDef>
    <a:txDef>
      <a:spPr/>
      <a:bodyPr wrap="none" rtlCol="0" anchor="ctr">
        <a:spAutoFit/>
      </a:bodyPr>
      <a:lstStyle>
        <a:defPPr algn="ctr">
          <a:defRPr sz="1100" b="1" kern="0" dirty="0" err="1" smtClean="0"/>
        </a:defPPr>
      </a:lstStyle>
    </a:txDef>
  </a:objectDefaults>
  <a:extraClrSchemeLst>
    <a:extraClrScheme>
      <a:clrScheme name="Default Design 1">
        <a:dk1>
          <a:srgbClr val="000000"/>
        </a:dk1>
        <a:lt1>
          <a:srgbClr val="FFFFFF"/>
        </a:lt1>
        <a:dk2>
          <a:srgbClr val="C00000"/>
        </a:dk2>
        <a:lt2>
          <a:srgbClr val="969696"/>
        </a:lt2>
        <a:accent1>
          <a:srgbClr val="C00000"/>
        </a:accent1>
        <a:accent2>
          <a:srgbClr val="0098A1"/>
        </a:accent2>
        <a:accent3>
          <a:srgbClr val="FFFFFF"/>
        </a:accent3>
        <a:accent4>
          <a:srgbClr val="000000"/>
        </a:accent4>
        <a:accent5>
          <a:srgbClr val="DCAAAA"/>
        </a:accent5>
        <a:accent6>
          <a:srgbClr val="008991"/>
        </a:accent6>
        <a:hlink>
          <a:srgbClr val="F29400"/>
        </a:hlink>
        <a:folHlink>
          <a:srgbClr val="0098A1"/>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RADtemplate-2014.potx" id="{19EC7B0D-5C2B-47DC-ADD7-9C5360FFBE26}" vid="{FA4224B7-27F2-4678-98FF-B19114E1C3D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RADtemplate-2015</Template>
  <TotalTime>48181</TotalTime>
  <Words>17008</Words>
  <Application>Microsoft Office PowerPoint</Application>
  <PresentationFormat>On-screen Show (4:3)</PresentationFormat>
  <Paragraphs>4854</Paragraphs>
  <Slides>266</Slides>
  <Notes>26</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266</vt:i4>
      </vt:variant>
    </vt:vector>
  </HeadingPairs>
  <TitlesOfParts>
    <vt:vector size="268" baseType="lpstr">
      <vt:lpstr>RADPPT-template</vt:lpstr>
      <vt:lpstr>Packager Shell Object</vt:lpstr>
      <vt:lpstr>SAA - Ethernet Application</vt:lpstr>
      <vt:lpstr>Slide 2</vt:lpstr>
      <vt:lpstr>Introduction</vt:lpstr>
      <vt:lpstr>Applications Overview as presented in the LOB Application Diagram</vt:lpstr>
      <vt:lpstr>Carrier Ethernet and IP VPNs</vt:lpstr>
      <vt:lpstr>IP VPN For International Service Provider </vt:lpstr>
      <vt:lpstr>vCPE</vt:lpstr>
      <vt:lpstr>Wholesale Networking</vt:lpstr>
      <vt:lpstr>Mobile Backhaul</vt:lpstr>
      <vt:lpstr>PM for Business VPNs</vt:lpstr>
      <vt:lpstr>Diagram Setup for Configuration and Training Workshop </vt:lpstr>
      <vt:lpstr>SAA Complete Application Layout</vt:lpstr>
      <vt:lpstr>SAA – Demo Application Overview</vt:lpstr>
      <vt:lpstr>Bill of Materials*</vt:lpstr>
      <vt:lpstr>Let’s build it!</vt:lpstr>
      <vt:lpstr>How to get it to work</vt:lpstr>
      <vt:lpstr>Backbone Configuration</vt:lpstr>
      <vt:lpstr>Scripts </vt:lpstr>
      <vt:lpstr>Backbone Configuration:   Ring Topology</vt:lpstr>
      <vt:lpstr>Ring Topology</vt:lpstr>
      <vt:lpstr>Ring Topology</vt:lpstr>
      <vt:lpstr>ETX-220 Configuration</vt:lpstr>
      <vt:lpstr>Default Configuration</vt:lpstr>
      <vt:lpstr>Removing Default Configuration</vt:lpstr>
      <vt:lpstr>ETX-220 – MNG Pre-Configuration</vt:lpstr>
      <vt:lpstr>MNG Pre-Configuration</vt:lpstr>
      <vt:lpstr>ERP Major Ring Configuration </vt:lpstr>
      <vt:lpstr>ERP OAM CFM Configuration</vt:lpstr>
      <vt:lpstr>Where are we?</vt:lpstr>
      <vt:lpstr>ETX-5 Configuration Pre-Configuration</vt:lpstr>
      <vt:lpstr>Default Configuration</vt:lpstr>
      <vt:lpstr>Removing Default Configuration</vt:lpstr>
      <vt:lpstr>ETX-5_A Configuration Steps</vt:lpstr>
      <vt:lpstr>LAG Configuration</vt:lpstr>
      <vt:lpstr>LAG Configuration</vt:lpstr>
      <vt:lpstr>ETX-5 Management Example</vt:lpstr>
      <vt:lpstr>ETX-5 Pre-Configuration</vt:lpstr>
      <vt:lpstr>ETX-5 Pre-Configuration</vt:lpstr>
      <vt:lpstr>ETX-5 Pre-Configuration</vt:lpstr>
      <vt:lpstr>Management Configuration</vt:lpstr>
      <vt:lpstr>Management Configuration</vt:lpstr>
      <vt:lpstr>Management Configuration</vt:lpstr>
      <vt:lpstr>Management Configuration</vt:lpstr>
      <vt:lpstr>Management Configuration</vt:lpstr>
      <vt:lpstr>Management Flows for VF</vt:lpstr>
      <vt:lpstr>ETX-5 Configuration ERPS Configuration</vt:lpstr>
      <vt:lpstr>ERP Major Ring</vt:lpstr>
      <vt:lpstr>ETX-5 Pre-Configuration</vt:lpstr>
      <vt:lpstr>ETX-5 Pre-Configuration</vt:lpstr>
      <vt:lpstr>Slide 50</vt:lpstr>
      <vt:lpstr>OAM Configuration</vt:lpstr>
      <vt:lpstr>Where are we?</vt:lpstr>
      <vt:lpstr>ETX-5_B Configuration Scripts</vt:lpstr>
      <vt:lpstr>ETX-5_B Configuration Scripts</vt:lpstr>
      <vt:lpstr>ETX-5_B Configuration Scripts</vt:lpstr>
      <vt:lpstr>Slide 56</vt:lpstr>
      <vt:lpstr>Slide 57</vt:lpstr>
      <vt:lpstr>Slide 58</vt:lpstr>
      <vt:lpstr>ETX-5_B Configuration Scripts</vt:lpstr>
      <vt:lpstr>Slide 60</vt:lpstr>
      <vt:lpstr>Where Are We?</vt:lpstr>
      <vt:lpstr>End Units Configuration:  MiNID Configuration </vt:lpstr>
      <vt:lpstr>Configuration Steps </vt:lpstr>
      <vt:lpstr>Preliminary configuration in the remote device</vt:lpstr>
      <vt:lpstr>Preliminary configuration in the remote device</vt:lpstr>
      <vt:lpstr>MiNID Preliminary</vt:lpstr>
      <vt:lpstr>MiNID Preliminary – Config Mode</vt:lpstr>
      <vt:lpstr>Setting the MiNID IP address for Management</vt:lpstr>
      <vt:lpstr>Setting the MiNID IP address for Management</vt:lpstr>
      <vt:lpstr>Configuring the Manager IP</vt:lpstr>
      <vt:lpstr>Classification Validation</vt:lpstr>
      <vt:lpstr>Where Are We?</vt:lpstr>
      <vt:lpstr>End Units Configuration:   ETX-2i  Preliminary and Management Configuration </vt:lpstr>
      <vt:lpstr>Queues Configuration – ETX-2i</vt:lpstr>
      <vt:lpstr>ETX-2i - Default Configuration</vt:lpstr>
      <vt:lpstr>Removing Default Configuration</vt:lpstr>
      <vt:lpstr>ETX-2i MNG Pre-Configuration</vt:lpstr>
      <vt:lpstr>Where Are We?</vt:lpstr>
      <vt:lpstr>RADview  General Configuration</vt:lpstr>
      <vt:lpstr>Getting started</vt:lpstr>
      <vt:lpstr>RADview Dashboard</vt:lpstr>
      <vt:lpstr>Selecting the Workspace</vt:lpstr>
      <vt:lpstr>New Additions/Common attributes </vt:lpstr>
      <vt:lpstr>Creating Sub Domain</vt:lpstr>
      <vt:lpstr>Creating Sub Domain</vt:lpstr>
      <vt:lpstr>Creating Sub Domains</vt:lpstr>
      <vt:lpstr>Adding New NE</vt:lpstr>
      <vt:lpstr>Adding New NE</vt:lpstr>
      <vt:lpstr>Adding New NE</vt:lpstr>
      <vt:lpstr>Adding New NE – Additional info</vt:lpstr>
      <vt:lpstr>Adding New NE – Additional info</vt:lpstr>
      <vt:lpstr>New NEs - Shelf View</vt:lpstr>
      <vt:lpstr>New NEs - Shelf View</vt:lpstr>
      <vt:lpstr>Creating Business Entities</vt:lpstr>
      <vt:lpstr>Creating Business Entities</vt:lpstr>
      <vt:lpstr>Creating Business Entities</vt:lpstr>
      <vt:lpstr>Creating New Links</vt:lpstr>
      <vt:lpstr>Creating New Links</vt:lpstr>
      <vt:lpstr>Creating New Links</vt:lpstr>
      <vt:lpstr>Ring Discovery</vt:lpstr>
      <vt:lpstr>Ethernet Services (SM)</vt:lpstr>
      <vt:lpstr>Service Management</vt:lpstr>
      <vt:lpstr>Service Configuration steps</vt:lpstr>
      <vt:lpstr>Service Configuration Steps</vt:lpstr>
      <vt:lpstr>Ethernet PM SLA</vt:lpstr>
      <vt:lpstr>Ethernet PM SLA</vt:lpstr>
      <vt:lpstr>Ethernet PM SLA</vt:lpstr>
      <vt:lpstr>Ethernet PM SLA</vt:lpstr>
      <vt:lpstr>Define the CoS List</vt:lpstr>
      <vt:lpstr>Define the CoS List</vt:lpstr>
      <vt:lpstr>Define CoS to P-bit</vt:lpstr>
      <vt:lpstr>Define CoS to P-bit</vt:lpstr>
      <vt:lpstr>Define CoS to Queue</vt:lpstr>
      <vt:lpstr>Define CoS to Queue</vt:lpstr>
      <vt:lpstr>Define the Ethernet Bandwidth (BW)</vt:lpstr>
      <vt:lpstr>Define the Ethernet Bandwidth (BW)</vt:lpstr>
      <vt:lpstr>Define the Ethernet BW Profile</vt:lpstr>
      <vt:lpstr>Define a Service Catalog</vt:lpstr>
      <vt:lpstr>Ethernet Services Provision</vt:lpstr>
      <vt:lpstr>Creating E-Line Single CoS Service  For Carrier Ethernet and Wholesale Application</vt:lpstr>
      <vt:lpstr>Creating E-Line Service – Single CoS</vt:lpstr>
      <vt:lpstr>Creating E-Line Service – Single CoS</vt:lpstr>
      <vt:lpstr>Creating E-Line Service – Single CoS</vt:lpstr>
      <vt:lpstr>Creating E-Line Service</vt:lpstr>
      <vt:lpstr>Creating E-Line Service – Single CoS</vt:lpstr>
      <vt:lpstr>Creating E-Line Service – Single CoS</vt:lpstr>
      <vt:lpstr>Creating E-Line Service – Single CoS</vt:lpstr>
      <vt:lpstr>Creating E-Line Service – Single CoS</vt:lpstr>
      <vt:lpstr>Creating E-Line Service – Single CoS</vt:lpstr>
      <vt:lpstr>Creating E-Line Service</vt:lpstr>
      <vt:lpstr>Test The configuration - Success Criteria</vt:lpstr>
      <vt:lpstr>Creating E-Line Multi-CoS Service  For Carrier Ethernet and Wholesale Application</vt:lpstr>
      <vt:lpstr>Creating E-Line Service - Multi CoS </vt:lpstr>
      <vt:lpstr>Creating E-Line Service - Multi CoS </vt:lpstr>
      <vt:lpstr>Creating E-Line Service - Multi CoS </vt:lpstr>
      <vt:lpstr>Creating E-Line Service - Multi CoS </vt:lpstr>
      <vt:lpstr>Creating E-Line Service - Multi CoS </vt:lpstr>
      <vt:lpstr>Creating E-Line Service - Multi CoS </vt:lpstr>
      <vt:lpstr>Creating E-Line Service - Multi CoS </vt:lpstr>
      <vt:lpstr>Creating E-Line Service - Multi CoS </vt:lpstr>
      <vt:lpstr>Creating E-Line Service - Multi CoS </vt:lpstr>
      <vt:lpstr>Creating E-Line Service - Multi CoS </vt:lpstr>
      <vt:lpstr>Test The configuration - Success Criteria</vt:lpstr>
      <vt:lpstr>Creating E-LAN Single CoS Service  For Carrier Ethernet and Wholesale Application</vt:lpstr>
      <vt:lpstr>Creating E-LAN Single CoS Service</vt:lpstr>
      <vt:lpstr>Creating E-LAN Single CoS Service</vt:lpstr>
      <vt:lpstr>Creating E-LAN Single CoS Service</vt:lpstr>
      <vt:lpstr>Creating E-LAN Single CoS Service</vt:lpstr>
      <vt:lpstr>Creating E-LAN Single CoS Service</vt:lpstr>
      <vt:lpstr>Creating E-LAN Single CoS Service</vt:lpstr>
      <vt:lpstr>Creating E-LAN Single CoS Service</vt:lpstr>
      <vt:lpstr>Test The configuration - Success Criteria</vt:lpstr>
      <vt:lpstr>Test The configuration - Success Criteria</vt:lpstr>
      <vt:lpstr>Creating E-Tree Service  For Carrier Ethernet and Wholesale Application</vt:lpstr>
      <vt:lpstr>Creating E-TREE Service</vt:lpstr>
      <vt:lpstr>Creating E-TREE Service</vt:lpstr>
      <vt:lpstr>Creating E-TREE Service</vt:lpstr>
      <vt:lpstr>Creating E-TREE Service</vt:lpstr>
      <vt:lpstr>Creating E-TREE Service</vt:lpstr>
      <vt:lpstr>Creating E-TREE Service</vt:lpstr>
      <vt:lpstr>Creating E-TREE Service</vt:lpstr>
      <vt:lpstr>Test The configuration - Success Criteria</vt:lpstr>
      <vt:lpstr>Test The configuration - Success Criteria</vt:lpstr>
      <vt:lpstr>Service Activation Test – Y.1564</vt:lpstr>
      <vt:lpstr>Y.1564 Service Activation Test</vt:lpstr>
      <vt:lpstr>Y.1564 Service Activation Test</vt:lpstr>
      <vt:lpstr>Y.1564 mode of operation</vt:lpstr>
      <vt:lpstr>Y.1564 Configuration</vt:lpstr>
      <vt:lpstr>Y.1564 Configuration</vt:lpstr>
      <vt:lpstr>Creating y.1564 Test Template</vt:lpstr>
      <vt:lpstr>Creating y.1564 Test Template</vt:lpstr>
      <vt:lpstr>Before Running the Test</vt:lpstr>
      <vt:lpstr>Before Running the Test</vt:lpstr>
      <vt:lpstr>Before Running the Test</vt:lpstr>
      <vt:lpstr>Before Running the Test</vt:lpstr>
      <vt:lpstr>Before Running the Test</vt:lpstr>
      <vt:lpstr>Y.1564: Run the Test</vt:lpstr>
      <vt:lpstr>Y.1564: Run the Test</vt:lpstr>
      <vt:lpstr>Y.1564: Run the Test</vt:lpstr>
      <vt:lpstr>Y.1564: Analyze The Test Results </vt:lpstr>
      <vt:lpstr>Y.1564: Analyze The Test Results </vt:lpstr>
      <vt:lpstr>Y.1564: Analyze The Test Results </vt:lpstr>
      <vt:lpstr>Y.1564: Analyze The Test Results </vt:lpstr>
      <vt:lpstr>Y.1564: Analyze The Test Results </vt:lpstr>
      <vt:lpstr>Y.1564: Analyze The Test Results </vt:lpstr>
      <vt:lpstr>Test The configuration - Success Criteria</vt:lpstr>
      <vt:lpstr>Performance Monitoring (PM)</vt:lpstr>
      <vt:lpstr>Solution Architecture</vt:lpstr>
      <vt:lpstr>PM Collection</vt:lpstr>
      <vt:lpstr>Preliminary Checks – TFTP Check</vt:lpstr>
      <vt:lpstr>Preliminary Checks – Collect statistics</vt:lpstr>
      <vt:lpstr>Preliminary Checks – Collect statistics</vt:lpstr>
      <vt:lpstr>Preliminary Checks – Collect statistics</vt:lpstr>
      <vt:lpstr>Preliminary Checks – Collect statistics</vt:lpstr>
      <vt:lpstr>Preliminary Checks – PM Enabled</vt:lpstr>
      <vt:lpstr>PM Portal</vt:lpstr>
      <vt:lpstr>Slide 197</vt:lpstr>
      <vt:lpstr>PM Portal – ETH Reports</vt:lpstr>
      <vt:lpstr>Port Reports</vt:lpstr>
      <vt:lpstr>D-NFV Configuration </vt:lpstr>
      <vt:lpstr>Agenda</vt:lpstr>
      <vt:lpstr>D-NFV Architecture</vt:lpstr>
      <vt:lpstr>D-NFV Internal Connection</vt:lpstr>
      <vt:lpstr>Application Diagram</vt:lpstr>
      <vt:lpstr>SAA Workshop - Application Layout</vt:lpstr>
      <vt:lpstr>D-NFV IP Allocation</vt:lpstr>
      <vt:lpstr>Preliminary Configuration Steps</vt:lpstr>
      <vt:lpstr>D-NFV Diagram</vt:lpstr>
      <vt:lpstr>Preliminary Configuration  </vt:lpstr>
      <vt:lpstr>ETX-2i - Configure the connection to the Compute node</vt:lpstr>
      <vt:lpstr>ETX-2i - Configure the connection to the Compute node</vt:lpstr>
      <vt:lpstr>X86 - Preliminary configuration  </vt:lpstr>
      <vt:lpstr>X86 - Preliminary configuration</vt:lpstr>
      <vt:lpstr>X86 - Preliminary configuration</vt:lpstr>
      <vt:lpstr>X86 - Preliminary configuration</vt:lpstr>
      <vt:lpstr>X86 - Preliminary configuration</vt:lpstr>
      <vt:lpstr>VNF Configuration </vt:lpstr>
      <vt:lpstr>Virtualization Components Dependencies</vt:lpstr>
      <vt:lpstr>VNF Configuration Steps</vt:lpstr>
      <vt:lpstr>Topology</vt:lpstr>
      <vt:lpstr>Topology</vt:lpstr>
      <vt:lpstr>Topology</vt:lpstr>
      <vt:lpstr>VNF Networks</vt:lpstr>
      <vt:lpstr>VNF Networks</vt:lpstr>
      <vt:lpstr>VNF Flavors</vt:lpstr>
      <vt:lpstr>VNF Repository</vt:lpstr>
      <vt:lpstr>VNF Repository</vt:lpstr>
      <vt:lpstr>VNF Instances</vt:lpstr>
      <vt:lpstr>VNF Instances</vt:lpstr>
      <vt:lpstr>VNF Instances</vt:lpstr>
      <vt:lpstr>VNF Service</vt:lpstr>
      <vt:lpstr>VNF Service</vt:lpstr>
      <vt:lpstr>Service configuration for:  vCPE and IP-VPN for International Service Providers  </vt:lpstr>
      <vt:lpstr>Ethernet Service</vt:lpstr>
      <vt:lpstr>Ethernet Service</vt:lpstr>
      <vt:lpstr>Ethernet Service</vt:lpstr>
      <vt:lpstr>Configuring the HP Router</vt:lpstr>
      <vt:lpstr>Configuring the HP Router</vt:lpstr>
      <vt:lpstr>Configuring the HP Router</vt:lpstr>
      <vt:lpstr>TWAMP</vt:lpstr>
      <vt:lpstr>Agenda</vt:lpstr>
      <vt:lpstr>TWAMP Overview</vt:lpstr>
      <vt:lpstr>Introducing TWAMP –  Two-Way Active Measurement Protocol</vt:lpstr>
      <vt:lpstr>“TWAMP Light” (RAD’s implementation)</vt:lpstr>
      <vt:lpstr>TWAMP Configuration</vt:lpstr>
      <vt:lpstr>TWAMP Configuration </vt:lpstr>
      <vt:lpstr>MiNID Configuration</vt:lpstr>
      <vt:lpstr>MiNID Configuration</vt:lpstr>
      <vt:lpstr>TWAMP – Configuration Verification</vt:lpstr>
      <vt:lpstr>OAM TWAMP Report </vt:lpstr>
      <vt:lpstr>Slide 251</vt:lpstr>
      <vt:lpstr>PM Portal – TWAMP Configuration process</vt:lpstr>
      <vt:lpstr>Define TWAMP SLA Thresholds</vt:lpstr>
      <vt:lpstr>Collect Statistics</vt:lpstr>
      <vt:lpstr>Collect Statistics</vt:lpstr>
      <vt:lpstr>Add TWAMP session to L3 service</vt:lpstr>
      <vt:lpstr>Add TWAMP session to L3 service</vt:lpstr>
      <vt:lpstr>TWAMP Statistic Results</vt:lpstr>
      <vt:lpstr>TWAMP Statistic Results</vt:lpstr>
      <vt:lpstr>TWAMP Statistic Results</vt:lpstr>
      <vt:lpstr>Test The configuration - Success Criteria</vt:lpstr>
      <vt:lpstr>Testing the setup and Success Criteria</vt:lpstr>
      <vt:lpstr>Test Procedure and Success Criteria</vt:lpstr>
      <vt:lpstr>Appendix The Script</vt:lpstr>
      <vt:lpstr>Appendix – the Script</vt:lpstr>
      <vt:lpstr>Slide 266</vt:lpstr>
    </vt:vector>
  </TitlesOfParts>
  <Company>RAD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Philip Jerichower</dc:creator>
  <cp:lastModifiedBy>moti_a</cp:lastModifiedBy>
  <cp:revision>89</cp:revision>
  <cp:lastPrinted>2015-11-16T09:20:09Z</cp:lastPrinted>
  <dcterms:created xsi:type="dcterms:W3CDTF">2015-07-16T12:24:45Z</dcterms:created>
  <dcterms:modified xsi:type="dcterms:W3CDTF">2015-12-30T14:44:23Z</dcterms:modified>
</cp:coreProperties>
</file>