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96" r:id="rId2"/>
    <p:sldId id="347" r:id="rId3"/>
    <p:sldId id="349" r:id="rId4"/>
    <p:sldId id="380" r:id="rId5"/>
    <p:sldId id="382" r:id="rId6"/>
    <p:sldId id="354" r:id="rId7"/>
    <p:sldId id="394" r:id="rId8"/>
    <p:sldId id="358" r:id="rId9"/>
    <p:sldId id="360" r:id="rId10"/>
    <p:sldId id="361" r:id="rId11"/>
    <p:sldId id="397" r:id="rId12"/>
    <p:sldId id="333" r:id="rId13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E8D1"/>
    <a:srgbClr val="EEF3EA"/>
    <a:srgbClr val="0098A1"/>
    <a:srgbClr val="00C8D2"/>
    <a:srgbClr val="009E47"/>
    <a:srgbClr val="00DE64"/>
    <a:srgbClr val="A162D0"/>
    <a:srgbClr val="D0DA00"/>
    <a:srgbClr val="C9D2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144" autoAdjust="0"/>
    <p:restoredTop sz="95359" autoAdjust="0"/>
  </p:normalViewPr>
  <p:slideViewPr>
    <p:cSldViewPr snapToGrid="0">
      <p:cViewPr>
        <p:scale>
          <a:sx n="100" d="100"/>
          <a:sy n="100" d="100"/>
        </p:scale>
        <p:origin x="-756" y="-282"/>
      </p:cViewPr>
      <p:guideLst>
        <p:guide orient="horz" pos="2147"/>
        <p:guide orient="horz" pos="3178"/>
        <p:guide orient="horz" pos="4224"/>
        <p:guide orient="horz" pos="2688"/>
        <p:guide pos="487"/>
        <p:guide pos="2757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r01\cifs01$\doc\HighLink\Groups\Product%20Management\RADWIN%202000\Releases\2.8.00\NPI\B-Perform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20MHz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35.6</c:v>
                </c:pt>
                <c:pt idx="9">
                  <c:v>35.300000000000004</c:v>
                </c:pt>
                <c:pt idx="10">
                  <c:v>35</c:v>
                </c:pt>
                <c:pt idx="11">
                  <c:v>34.800000000000004</c:v>
                </c:pt>
                <c:pt idx="12">
                  <c:v>34.5</c:v>
                </c:pt>
                <c:pt idx="13">
                  <c:v>34.200000000000003</c:v>
                </c:pt>
                <c:pt idx="14">
                  <c:v>34</c:v>
                </c:pt>
                <c:pt idx="15">
                  <c:v>33.6</c:v>
                </c:pt>
                <c:pt idx="16">
                  <c:v>33.4</c:v>
                </c:pt>
                <c:pt idx="17">
                  <c:v>33.1</c:v>
                </c:pt>
                <c:pt idx="18">
                  <c:v>32.800000000000004</c:v>
                </c:pt>
                <c:pt idx="19">
                  <c:v>24.8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40MHz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33</c:v>
                </c:pt>
              </c:numCache>
            </c:numRef>
          </c:val>
        </c:ser>
        <c:marker val="1"/>
        <c:axId val="65854848"/>
        <c:axId val="42751104"/>
      </c:lineChart>
      <c:catAx>
        <c:axId val="65854848"/>
        <c:scaling>
          <c:orientation val="minMax"/>
        </c:scaling>
        <c:axPos val="b"/>
        <c:numFmt formatCode="General" sourceLinked="1"/>
        <c:tickLblPos val="nextTo"/>
        <c:crossAx val="42751104"/>
        <c:crosses val="autoZero"/>
        <c:auto val="1"/>
        <c:lblAlgn val="ctr"/>
        <c:lblOffset val="100"/>
      </c:catAx>
      <c:valAx>
        <c:axId val="42751104"/>
        <c:scaling>
          <c:orientation val="minMax"/>
        </c:scaling>
        <c:axPos val="l"/>
        <c:majorGridlines/>
        <c:numFmt formatCode="General" sourceLinked="1"/>
        <c:tickLblPos val="nextTo"/>
        <c:crossAx val="6585484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F6FB-C1AE-4F7C-9894-D0E479E8CDEA}" type="datetimeFigureOut">
              <a:rPr lang="en-US" smtClean="0"/>
              <a:pPr/>
              <a:t>11/03/2013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F6E6-D61E-48D4-8F53-C581DC6C6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06E6-73B2-498B-A373-7CF3B6EEB8E6}" type="datetimeFigureOut">
              <a:rPr lang="en-US" smtClean="0"/>
              <a:pPr/>
              <a:t>11/03/2013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4517-96C9-4380-A28E-A9EE7E734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 userDrawn="1"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1764205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4_darkblue.jpg"/>
          <p:cNvPicPr>
            <a:picLocks noChangeAspect="1"/>
          </p:cNvPicPr>
          <p:nvPr userDrawn="1"/>
        </p:nvPicPr>
        <p:blipFill>
          <a:blip r:embed="rId2" cstate="print"/>
          <a:srcRect l="22173" r="48839" b="3250"/>
          <a:stretch>
            <a:fillRect/>
          </a:stretch>
        </p:blipFill>
        <p:spPr>
          <a:xfrm>
            <a:off x="762000" y="0"/>
            <a:ext cx="3082212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578498" y="0"/>
            <a:ext cx="183502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33648" y="3185496"/>
            <a:ext cx="4124234" cy="764412"/>
          </a:xfrm>
          <a:prstGeom prst="rect">
            <a:avLst/>
          </a:prstGeom>
        </p:spPr>
        <p:txBody>
          <a:bodyPr/>
          <a:lstStyle>
            <a:lvl1pPr>
              <a:buNone/>
              <a:defRPr sz="2400" b="1" baseline="0">
                <a:solidFill>
                  <a:srgbClr val="0098A1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pic>
        <p:nvPicPr>
          <p:cNvPr id="30" name="Picture 29" descr="RAD_onl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87916" y="5934778"/>
            <a:ext cx="1072696" cy="615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3487" y="5169880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www.rad.com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578498" y="0"/>
            <a:ext cx="46653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842587" y="0"/>
            <a:ext cx="242597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RAD_onl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8274" y="4611304"/>
            <a:ext cx="1072696" cy="615012"/>
          </a:xfrm>
          <a:prstGeom prst="rect">
            <a:avLst/>
          </a:prstGeom>
        </p:spPr>
      </p:pic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838200" y="1750102"/>
            <a:ext cx="62865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lum bright="15000"/>
          </a:blip>
          <a:srcRect l="63930" t="94395"/>
          <a:stretch>
            <a:fillRect/>
          </a:stretch>
        </p:blipFill>
        <p:spPr bwMode="auto">
          <a:xfrm>
            <a:off x="5847550" y="6558682"/>
            <a:ext cx="3302800" cy="2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rad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rad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870"/>
            <a:ext cx="7599509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8" y="2318991"/>
            <a:ext cx="5880055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" name="Picture 9" descr="rad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rad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7495" y="6663688"/>
            <a:ext cx="1614545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rad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7495" y="6663688"/>
            <a:ext cx="1614545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_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870"/>
            <a:ext cx="7599509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rad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8" y="2318991"/>
            <a:ext cx="5880055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7495" y="6663688"/>
            <a:ext cx="1614545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567830" y="6650038"/>
            <a:ext cx="2326256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800" dirty="0" err="1" smtClean="0"/>
              <a:t>Airmux</a:t>
            </a:r>
            <a:r>
              <a:rPr lang="en-US" sz="800" baseline="0" dirty="0" smtClean="0"/>
              <a:t> Professional Service Training </a:t>
            </a:r>
            <a:r>
              <a:rPr lang="en-US" sz="800" dirty="0" smtClean="0"/>
              <a:t>2013  Slide</a:t>
            </a:r>
            <a:fld id="{1FEB4FD2-243B-450F-B334-AD0C10AF24B3}" type="slidenum">
              <a:rPr lang="en-US" sz="1000" smtClean="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25713" y="1830880"/>
            <a:ext cx="4141693" cy="1645745"/>
          </a:xfrm>
        </p:spPr>
        <p:txBody>
          <a:bodyPr/>
          <a:lstStyle/>
          <a:p>
            <a:r>
              <a:rPr lang="en-US" dirty="0" smtClean="0"/>
              <a:t>Airmux-400 </a:t>
            </a:r>
            <a:r>
              <a:rPr lang="en-US" sz="2800" dirty="0" smtClean="0"/>
              <a:t>General Availability Releases 2.8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43173" y="4093880"/>
            <a:ext cx="4124234" cy="1120775"/>
          </a:xfrm>
        </p:spPr>
        <p:txBody>
          <a:bodyPr/>
          <a:lstStyle/>
          <a:p>
            <a:r>
              <a:rPr lang="en-US" b="0" dirty="0" smtClean="0"/>
              <a:t>Presented by:</a:t>
            </a:r>
          </a:p>
          <a:p>
            <a:r>
              <a:rPr lang="en-US" dirty="0" smtClean="0"/>
              <a:t>Ariel Cohen</a:t>
            </a:r>
          </a:p>
          <a:p>
            <a:r>
              <a:rPr lang="en-US" b="0" dirty="0" smtClean="0"/>
              <a:t>Product Line Manager – Airmux Family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Capacity vs. Range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6345607"/>
              </p:ext>
            </p:extLst>
          </p:nvPr>
        </p:nvGraphicFramePr>
        <p:xfrm>
          <a:off x="580913" y="1357265"/>
          <a:ext cx="8155641" cy="123926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19827"/>
                <a:gridCol w="2319610"/>
                <a:gridCol w="3516204"/>
              </a:tblGrid>
              <a:tr h="3645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Product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Description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Benefits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36452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/>
                        <a:t>Airmux-400L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78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Airmux-400L/ODU/F54U/EMB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1" smtClean="0"/>
                        <a:t>Support 40 MHz CBW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noProof="1" smtClean="0"/>
                        <a:t>Provide higher capacity for a given range</a:t>
                      </a:r>
                    </a:p>
                  </a:txBody>
                  <a:tcPr marT="91440" marB="9144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6066" y="3227310"/>
            <a:ext cx="690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Performance Graph 20MHz vs. 40MHz (15dBi, 5.8 GHz FCC):</a:t>
            </a:r>
            <a:endParaRPr lang="en-US" sz="1400" b="1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6578" y="3467546"/>
            <a:ext cx="8449235" cy="3135868"/>
            <a:chOff x="533400" y="3532094"/>
            <a:chExt cx="8449235" cy="3135868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266790177"/>
                </p:ext>
              </p:extLst>
            </p:nvPr>
          </p:nvGraphicFramePr>
          <p:xfrm>
            <a:off x="533400" y="3532094"/>
            <a:ext cx="8153400" cy="31358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7418293" y="6312954"/>
              <a:ext cx="1564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Distance [Km]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92100" y="4651375"/>
            <a:ext cx="1255713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Reliable &amp; Robust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763713" y="4651375"/>
            <a:ext cx="125571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Wireless Mobility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211513" y="4651375"/>
            <a:ext cx="125571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Long Ranges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643438" y="4651375"/>
            <a:ext cx="125412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Flexible &amp; Scalable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639050" y="4638675"/>
            <a:ext cx="1254125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Simple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084888" y="4651375"/>
            <a:ext cx="125412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Cost Effective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16200000" flipH="1">
            <a:off x="-580072" y="5333047"/>
            <a:ext cx="1541421" cy="1932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8122490" y="5414123"/>
            <a:ext cx="1689463" cy="521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757748" y="5386253"/>
            <a:ext cx="1628506" cy="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1371600"/>
            <a:ext cx="8778875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226423" y="5181597"/>
            <a:ext cx="1419497" cy="1206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b="1" kern="0" dirty="0" smtClean="0"/>
              <a:t>OFDM</a:t>
            </a:r>
            <a:r>
              <a:rPr lang="en-US" sz="1400" kern="0" dirty="0" smtClean="0"/>
              <a:t>/</a:t>
            </a:r>
            <a:r>
              <a:rPr lang="en-US" sz="1400" b="1" kern="0" dirty="0" smtClean="0"/>
              <a:t>MIMO</a:t>
            </a:r>
            <a:endParaRPr lang="en-US" sz="1400" kern="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Technology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enables NLOS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deployment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200297" y="5181600"/>
            <a:ext cx="8760823" cy="17417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1650000" y="5276850"/>
            <a:ext cx="1426575" cy="8477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t" anchorCtr="0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Up to </a:t>
            </a:r>
            <a:r>
              <a:rPr lang="en-US" sz="1400" b="1" kern="0" dirty="0" smtClean="0"/>
              <a:t>200Mbps</a:t>
            </a:r>
            <a:r>
              <a:rPr lang="en-US" sz="1400" kern="0" dirty="0" smtClean="0"/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Aggregate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throughput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3122028" y="5251267"/>
            <a:ext cx="1419497" cy="8795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Up to </a:t>
            </a:r>
            <a:r>
              <a:rPr lang="en-US" sz="1400" b="1" kern="0" dirty="0" smtClean="0"/>
              <a:t>120Km</a:t>
            </a:r>
            <a:r>
              <a:rPr lang="en-US" sz="1400" kern="0" dirty="0" smtClean="0"/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between ODU’s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4580713" y="5259974"/>
            <a:ext cx="1567537" cy="11016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b="1" dirty="0" smtClean="0"/>
              <a:t>multi frequency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 smtClean="0"/>
              <a:t>band– 4.8 to 6GHz,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 smtClean="0"/>
              <a:t>3.3 to 3.8 GHz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400" kern="0" dirty="0" smtClean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6139547" y="5460279"/>
            <a:ext cx="1419497" cy="11930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b="1" kern="0" dirty="0" smtClean="0"/>
              <a:t>High capacity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ODU reduces the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tower space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needed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400" kern="0" dirty="0" smtClean="0"/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7506795" y="5287091"/>
            <a:ext cx="1523994" cy="13009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b="1" kern="0" dirty="0" smtClean="0"/>
              <a:t>Simple radio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b="1" kern="0" dirty="0" smtClean="0"/>
              <a:t>planning</a:t>
            </a:r>
            <a:r>
              <a:rPr lang="en-US" sz="1400" kern="0" dirty="0" smtClean="0"/>
              <a:t>, training,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installation and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maintenance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400" kern="0" dirty="0" smtClean="0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2320516" y="5351736"/>
            <a:ext cx="1567546" cy="807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5216751" y="5390925"/>
            <a:ext cx="1698174" cy="6032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676549" y="5393531"/>
            <a:ext cx="1645920" cy="2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865867" y="5343344"/>
            <a:ext cx="1550129" cy="744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and Modified Products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Airmux-400 Products Portfolio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6283506"/>
              </p:ext>
            </p:extLst>
          </p:nvPr>
        </p:nvGraphicFramePr>
        <p:xfrm>
          <a:off x="519953" y="1451396"/>
          <a:ext cx="8229599" cy="2682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65997"/>
                <a:gridCol w="2128111"/>
                <a:gridCol w="2373292"/>
                <a:gridCol w="2362199"/>
              </a:tblGrid>
              <a:tr h="4177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</a:t>
                      </a:r>
                      <a:endParaRPr lang="en-US" sz="1600" dirty="0"/>
                    </a:p>
                  </a:txBody>
                  <a:tcPr marT="91440" marB="9144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Max. Throughput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 Factor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What’s New?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5967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Airmux-400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200 M Aggregate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kern="1200" dirty="0" err="1" smtClean="0"/>
                        <a:t>Connectorized</a:t>
                      </a:r>
                      <a:endParaRPr lang="en-US" sz="1400" kern="1200" dirty="0" smtClean="0"/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kern="1200" dirty="0" smtClean="0"/>
                        <a:t>Integrated (23 </a:t>
                      </a:r>
                      <a:r>
                        <a:rPr lang="en-US" sz="1400" kern="1200" dirty="0" err="1" smtClean="0"/>
                        <a:t>dBi</a:t>
                      </a:r>
                      <a:r>
                        <a:rPr lang="en-US" sz="1400" kern="1200" dirty="0" smtClean="0"/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2.4GHz Support</a:t>
                      </a: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dirty="0" err="1" smtClean="0"/>
                        <a:t>HazLoc</a:t>
                      </a:r>
                      <a:r>
                        <a:rPr lang="en-US" sz="1400" dirty="0" smtClean="0"/>
                        <a:t> Support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/>
                </a:tc>
              </a:tr>
              <a:tr h="8056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Airmux-400L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50 M Aggregate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kern="1200" dirty="0" smtClean="0"/>
                        <a:t>Embedded</a:t>
                      </a: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kern="1200" dirty="0" err="1" smtClean="0"/>
                        <a:t>Connectorized</a:t>
                      </a:r>
                      <a:endParaRPr lang="en-US" sz="1400" kern="1200" dirty="0" smtClean="0"/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kern="1200" dirty="0" smtClean="0"/>
                        <a:t>Integrated (23 </a:t>
                      </a:r>
                      <a:r>
                        <a:rPr lang="en-US" sz="1400" kern="1200" dirty="0" err="1" smtClean="0"/>
                        <a:t>dBi</a:t>
                      </a:r>
                      <a:r>
                        <a:rPr lang="en-US" sz="1400" kern="1200" dirty="0" smtClean="0"/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2.4GHz Support</a:t>
                      </a: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2.5GHz Support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/>
                </a:tc>
              </a:tr>
              <a:tr h="805628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Airmux-400LC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10 M </a:t>
                      </a:r>
                      <a:r>
                        <a:rPr lang="en-US" sz="1400" dirty="0" smtClean="0"/>
                        <a:t>Aggregate</a:t>
                      </a:r>
                      <a:endParaRPr lang="en-US" sz="1400" kern="12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25 M </a:t>
                      </a:r>
                      <a:r>
                        <a:rPr lang="en-US" sz="1400" dirty="0" smtClean="0"/>
                        <a:t>Aggregate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err="1" smtClean="0"/>
                        <a:t>Connectorized</a:t>
                      </a:r>
                      <a:endParaRPr lang="en-US" sz="1400" kern="12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Integrated (15 </a:t>
                      </a:r>
                      <a:r>
                        <a:rPr lang="en-US" sz="1400" kern="1200" dirty="0" err="1" smtClean="0"/>
                        <a:t>dBi</a:t>
                      </a:r>
                      <a:r>
                        <a:rPr lang="en-US" sz="1400" kern="1200" dirty="0" smtClean="0"/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2.4GHz Support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FCC</a:t>
                      </a:r>
                      <a:r>
                        <a:rPr lang="en-US" sz="1400" kern="1200" baseline="0" dirty="0" smtClean="0"/>
                        <a:t> Certified </a:t>
                      </a:r>
                      <a:endParaRPr lang="en-US" sz="1400" kern="12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Capacity</a:t>
                      </a:r>
                      <a:r>
                        <a:rPr lang="en-US" sz="1400" kern="1200" baseline="0" dirty="0" smtClean="0"/>
                        <a:t> Upgrade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</a:tr>
            </a:tbl>
          </a:graphicData>
        </a:graphic>
      </p:graphicFrame>
      <p:pic>
        <p:nvPicPr>
          <p:cNvPr id="4" name="Picture 3" descr="Airmu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4648" y="4693838"/>
            <a:ext cx="2522378" cy="1760751"/>
          </a:xfrm>
          <a:prstGeom prst="rect">
            <a:avLst/>
          </a:prstGeom>
        </p:spPr>
      </p:pic>
      <p:pic>
        <p:nvPicPr>
          <p:cNvPr id="5" name="Picture 4" descr="Airmux-400_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459" y="4310061"/>
            <a:ext cx="3937298" cy="2343726"/>
          </a:xfrm>
          <a:prstGeom prst="rect">
            <a:avLst/>
          </a:prstGeom>
        </p:spPr>
      </p:pic>
      <p:pic>
        <p:nvPicPr>
          <p:cNvPr id="6" name="Picture 2" descr="http://www1.pgcps.org/uploadedImages/Schools_and_Centers/Middle_Schools/Greenbelt_MS/new-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4596" y="3535792"/>
            <a:ext cx="434109" cy="387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ww1.pgcps.org/uploadedImages/Schools_and_Centers/Middle_Schools/Greenbelt_MS/new-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6021" y="2754742"/>
            <a:ext cx="434109" cy="387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www1.pgcps.org/uploadedImages/Schools_and_Centers/Middle_Schools/Greenbelt_MS/new-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446" y="2011792"/>
            <a:ext cx="434109" cy="387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irmu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2912" y="2795722"/>
            <a:ext cx="2143593" cy="1496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Airmux-400LC</a:t>
            </a:r>
            <a:br>
              <a:rPr lang="en-US" dirty="0" smtClean="0"/>
            </a:br>
            <a:r>
              <a:rPr lang="en-US" dirty="0" err="1" smtClean="0"/>
              <a:t>MiMO</a:t>
            </a:r>
            <a:r>
              <a:rPr lang="en-US" dirty="0" smtClean="0"/>
              <a:t> solution for The last Mile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1497349"/>
            <a:ext cx="6546705" cy="4404688"/>
          </a:xfrm>
        </p:spPr>
        <p:txBody>
          <a:bodyPr/>
          <a:lstStyle/>
          <a:p>
            <a:r>
              <a:rPr lang="en-US" sz="2000" dirty="0" smtClean="0"/>
              <a:t>The best </a:t>
            </a:r>
            <a:r>
              <a:rPr lang="en-US" sz="2000" dirty="0" err="1" smtClean="0"/>
              <a:t>PtP</a:t>
            </a:r>
            <a:r>
              <a:rPr lang="en-US" sz="2000" dirty="0" smtClean="0"/>
              <a:t> solution in the market for access applications:</a:t>
            </a:r>
          </a:p>
          <a:p>
            <a:pPr lvl="1"/>
            <a:r>
              <a:rPr lang="en-US" sz="1800" dirty="0" err="1" smtClean="0"/>
              <a:t>MiMO</a:t>
            </a:r>
            <a:r>
              <a:rPr lang="en-US" sz="1800" dirty="0" smtClean="0"/>
              <a:t> / Diversity –  double capacity per given channel, Better </a:t>
            </a:r>
            <a:r>
              <a:rPr lang="en-US" sz="1800" dirty="0" err="1" smtClean="0"/>
              <a:t>nLOS</a:t>
            </a:r>
            <a:r>
              <a:rPr lang="en-US" sz="1800" dirty="0" smtClean="0"/>
              <a:t> performance </a:t>
            </a:r>
          </a:p>
          <a:p>
            <a:pPr lvl="1"/>
            <a:r>
              <a:rPr lang="en-US" sz="1800" dirty="0" smtClean="0"/>
              <a:t>Rich feature set of well known Airmux-400  </a:t>
            </a:r>
          </a:p>
          <a:p>
            <a:pPr lvl="1"/>
            <a:r>
              <a:rPr lang="en-US" sz="1800" dirty="0" smtClean="0"/>
              <a:t>Very competitive price </a:t>
            </a:r>
          </a:p>
          <a:p>
            <a:r>
              <a:rPr lang="en-US" sz="2000" dirty="0" smtClean="0"/>
              <a:t>Two Models:</a:t>
            </a:r>
          </a:p>
          <a:p>
            <a:pPr lvl="1"/>
            <a:r>
              <a:rPr lang="en-US" sz="1800" dirty="0" smtClean="0"/>
              <a:t>Up to 25 Mbps Ethernet + 4E1/T1</a:t>
            </a:r>
          </a:p>
          <a:p>
            <a:pPr lvl="1"/>
            <a:r>
              <a:rPr lang="en-US" sz="1800" dirty="0" smtClean="0"/>
              <a:t>Up to 10 Mbps Ethernet</a:t>
            </a:r>
          </a:p>
          <a:p>
            <a:r>
              <a:rPr lang="en-US" sz="2000" dirty="0" smtClean="0"/>
              <a:t>Small form factor unit case  </a:t>
            </a:r>
          </a:p>
          <a:p>
            <a:pPr lvl="1"/>
            <a:r>
              <a:rPr lang="en-US" sz="1800" dirty="0" smtClean="0"/>
              <a:t>Integrated antenna (15.5dbi)</a:t>
            </a:r>
          </a:p>
          <a:p>
            <a:pPr lvl="1"/>
            <a:r>
              <a:rPr lang="en-US" sz="1800" dirty="0" smtClean="0"/>
              <a:t>Connectorized unit </a:t>
            </a:r>
          </a:p>
          <a:p>
            <a:r>
              <a:rPr lang="en-US" sz="2000" dirty="0" smtClean="0"/>
              <a:t>Ideal successor for Airmux-200 family</a:t>
            </a:r>
            <a:endParaRPr lang="en-US" sz="2000" dirty="0"/>
          </a:p>
        </p:txBody>
      </p:sp>
      <p:grpSp>
        <p:nvGrpSpPr>
          <p:cNvPr id="6" name="Group 8"/>
          <p:cNvGrpSpPr/>
          <p:nvPr/>
        </p:nvGrpSpPr>
        <p:grpSpPr>
          <a:xfrm>
            <a:off x="4946072" y="2646888"/>
            <a:ext cx="2047009" cy="1901169"/>
            <a:chOff x="4603172" y="2646888"/>
            <a:chExt cx="2047009" cy="1901169"/>
          </a:xfrm>
        </p:grpSpPr>
        <p:pic>
          <p:nvPicPr>
            <p:cNvPr id="5" name="Picture 4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3172" y="2646888"/>
              <a:ext cx="2047009" cy="1848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097562" y="4240280"/>
              <a:ext cx="1016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Integrated</a:t>
              </a:r>
              <a:endParaRPr lang="en-US" sz="14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82441" y="4232898"/>
            <a:ext cx="84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External</a:t>
            </a:r>
            <a:endParaRPr lang="en-US" sz="1400" b="1" dirty="0"/>
          </a:p>
        </p:txBody>
      </p:sp>
      <p:pic>
        <p:nvPicPr>
          <p:cNvPr id="9" name="Picture 2" descr="http://www1.pgcps.org/uploadedImages/Schools_and_Centers/Middle_Schools/Greenbelt_MS/new-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3496" y="173467"/>
            <a:ext cx="1097730" cy="979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Airmux-400LC</a:t>
            </a:r>
            <a:br>
              <a:rPr lang="en-US" dirty="0" smtClean="0"/>
            </a:br>
            <a:r>
              <a:rPr lang="en-US" dirty="0" smtClean="0"/>
              <a:t>Specification Highlights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9936" y="1550395"/>
          <a:ext cx="8125692" cy="42441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1619"/>
                <a:gridCol w="1891325"/>
                <a:gridCol w="1751047"/>
                <a:gridCol w="2171701"/>
              </a:tblGrid>
              <a:tr h="377106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Parameters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Airmux-400LC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25 Mbps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059" marR="84059" marT="42030" marB="420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Airmux-400LC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10 Mbps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059" marR="84059" marT="42030" marB="420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</a:p>
                  </a:txBody>
                  <a:tcPr marL="84059" marR="84059" marT="42030" marB="420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575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Aggregated Ethernet capacity</a:t>
                      </a:r>
                      <a:endParaRPr lang="en-US" sz="1100" b="1" dirty="0"/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1485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TDM Service</a:t>
                      </a: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 defTabSz="914400" rtl="0" eaLnBrk="1" latinLnBrk="0" hangingPunct="1">
                        <a:buNone/>
                      </a:pP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Supports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IDU-E and IDU</a:t>
                      </a: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7106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Configuration</a:t>
                      </a: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External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.5 </a:t>
                      </a:r>
                      <a:r>
                        <a:rPr lang="en-US" sz="11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dBi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integrated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15° Azimuth / Elevation 30°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2727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TX power [</a:t>
                      </a:r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dBm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  to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+25 </a:t>
                      </a: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2727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120km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external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antenna 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2727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BW [MHz]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5/10/20</a:t>
                      </a: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0107">
                <a:tc>
                  <a:txBody>
                    <a:bodyPr/>
                    <a:lstStyle/>
                    <a:p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QoS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Supported</a:t>
                      </a:r>
                    </a:p>
                    <a:p>
                      <a:pPr marL="0" algn="ctr" defTabSz="914400" rtl="0" eaLnBrk="1" latinLnBrk="0" hangingPunct="1"/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Similar to Airmux-400</a:t>
                      </a:r>
                    </a:p>
                    <a:p>
                      <a:pPr marL="0" algn="ctr" defTabSz="914400" rtl="0" eaLnBrk="1" latinLnBrk="0" hangingPunct="1"/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0107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Asymmetric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TDD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2727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VLAN </a:t>
                      </a: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55157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Radio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 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MIMO/Single/Diversity</a:t>
                      </a: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85863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Cable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free HSS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Supported</a:t>
                      </a: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 H/W 3.0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59" marR="84059" marT="42030" marB="4203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New Features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Upgrade – License Key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1302732"/>
            <a:ext cx="7124700" cy="3012094"/>
          </a:xfrm>
        </p:spPr>
        <p:txBody>
          <a:bodyPr/>
          <a:lstStyle/>
          <a:p>
            <a:r>
              <a:rPr lang="en-US" sz="1800" dirty="0" smtClean="0"/>
              <a:t>Applicability: </a:t>
            </a:r>
          </a:p>
          <a:p>
            <a:pPr lvl="1"/>
            <a:r>
              <a:rPr lang="en-US" sz="1600" dirty="0" smtClean="0"/>
              <a:t>Airmux-400LC upgrade path:</a:t>
            </a:r>
          </a:p>
          <a:p>
            <a:pPr lvl="2"/>
            <a:r>
              <a:rPr lang="en-US" sz="1400" dirty="0" smtClean="0"/>
              <a:t>From 10 Mbps to 25 Mbps</a:t>
            </a:r>
          </a:p>
          <a:p>
            <a:pPr lvl="1"/>
            <a:r>
              <a:rPr lang="en-US" sz="1600" dirty="0" smtClean="0"/>
              <a:t>Capacity Upgrade keys are valid for all bands, regulations and configurations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1016291"/>
              </p:ext>
            </p:extLst>
          </p:nvPr>
        </p:nvGraphicFramePr>
        <p:xfrm>
          <a:off x="867444" y="4381502"/>
          <a:ext cx="6242805" cy="102483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561681"/>
                <a:gridCol w="2681124"/>
              </a:tblGrid>
              <a:tr h="464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Product Name </a:t>
                      </a:r>
                    </a:p>
                  </a:txBody>
                  <a:tcPr marT="91440" marB="9144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Capacity Upgrade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</a:tr>
              <a:tr h="5600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Capacity/P1025/Airmux-400LC/SU/10M-25M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/>
                        <a:t>10 Mbps -&gt;</a:t>
                      </a:r>
                      <a:r>
                        <a:rPr lang="en-US" sz="1400" kern="1200" dirty="0"/>
                        <a:t> </a:t>
                      </a:r>
                      <a:r>
                        <a:rPr lang="en-US" sz="1400" kern="1200" dirty="0" smtClean="0"/>
                        <a:t>25 Mbps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</a:tr>
            </a:tbl>
          </a:graphicData>
        </a:graphic>
      </p:graphicFrame>
      <p:pic>
        <p:nvPicPr>
          <p:cNvPr id="6" name="Picture 2" descr="http://t3.gstatic.com/images?q=tbn:ANd9GcRKjGOng0NA89PoyfPMaeMiW4v5DzPW3tEnQKtxa558RmuStRyb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454" y="461531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FIPS-197 Support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1436322"/>
            <a:ext cx="7124700" cy="5138102"/>
          </a:xfrm>
        </p:spPr>
        <p:txBody>
          <a:bodyPr/>
          <a:lstStyle/>
          <a:p>
            <a:r>
              <a:rPr lang="en-US" sz="1800" dirty="0" smtClean="0"/>
              <a:t>FIPS-197 Federal Information Processing Standard -Publication 197</a:t>
            </a:r>
          </a:p>
          <a:p>
            <a:r>
              <a:rPr lang="en-US" sz="1800" dirty="0" smtClean="0"/>
              <a:t>A U.S. government computer security standard that specifies approved cryptographic algorithm to protect electronic data.</a:t>
            </a:r>
          </a:p>
          <a:p>
            <a:r>
              <a:rPr lang="en-US" sz="1800" dirty="0" smtClean="0"/>
              <a:t>FIPS-197 Certified products: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ea typeface="+mn-ea"/>
              </a:rPr>
              <a:t>Airmux-400:</a:t>
            </a:r>
          </a:p>
          <a:p>
            <a:pPr lvl="2"/>
            <a:r>
              <a:rPr lang="en-US" dirty="0" smtClean="0">
                <a:ea typeface="+mn-ea"/>
              </a:rPr>
              <a:t>Airmux-400LC</a:t>
            </a:r>
          </a:p>
          <a:p>
            <a:pPr lvl="2"/>
            <a:r>
              <a:rPr lang="en-US" dirty="0" smtClean="0">
                <a:ea typeface="+mn-ea"/>
              </a:rPr>
              <a:t>Airmux-400L 5.x GHz, WPC and Universal regulations – HW Rev. 7 and above</a:t>
            </a:r>
          </a:p>
          <a:p>
            <a:pPr lvl="2"/>
            <a:r>
              <a:rPr lang="en-US" dirty="0" smtClean="0">
                <a:ea typeface="+mn-ea"/>
              </a:rPr>
              <a:t>Airmux-400  5.xGHz ,WPC and Universal regulations  – HW Rev. 7 and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76" y="308727"/>
            <a:ext cx="6942823" cy="644740"/>
          </a:xfrm>
        </p:spPr>
        <p:txBody>
          <a:bodyPr/>
          <a:lstStyle/>
          <a:p>
            <a:r>
              <a:rPr lang="en-US" dirty="0" smtClean="0"/>
              <a:t>HAZLOC Certification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1657734"/>
            <a:ext cx="7124700" cy="2665943"/>
          </a:xfrm>
        </p:spPr>
        <p:txBody>
          <a:bodyPr/>
          <a:lstStyle/>
          <a:p>
            <a:r>
              <a:rPr lang="en-US" sz="2000" dirty="0" smtClean="0"/>
              <a:t>Applicable for Airmux-400 and Lightning Protection Unit (LPU)</a:t>
            </a:r>
          </a:p>
          <a:p>
            <a:r>
              <a:rPr lang="en-US" sz="2000" dirty="0" smtClean="0"/>
              <a:t>HAZLOC certification primarily concerns North America. It aims to control the risks related to explosion in certain environments. It comprises two elements:</a:t>
            </a:r>
          </a:p>
          <a:p>
            <a:pPr lvl="1"/>
            <a:r>
              <a:rPr lang="en-US" sz="1800" dirty="0" smtClean="0"/>
              <a:t>Testing and evaluation of products being used</a:t>
            </a:r>
          </a:p>
          <a:p>
            <a:pPr lvl="1"/>
            <a:r>
              <a:rPr lang="en-US" sz="1800" dirty="0" smtClean="0"/>
              <a:t>Inspection of the factory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7801229"/>
              </p:ext>
            </p:extLst>
          </p:nvPr>
        </p:nvGraphicFramePr>
        <p:xfrm>
          <a:off x="810409" y="4257339"/>
          <a:ext cx="7612828" cy="190807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46017"/>
                <a:gridCol w="5966811"/>
              </a:tblGrid>
              <a:tr h="423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Standard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74067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/>
                        <a:t>ANSI/ISA (USA)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Non-</a:t>
                      </a:r>
                      <a:r>
                        <a:rPr lang="en-US" sz="1200" kern="1200" dirty="0" err="1" smtClean="0"/>
                        <a:t>incendive</a:t>
                      </a:r>
                      <a:r>
                        <a:rPr lang="en-US" sz="1200" kern="1200" dirty="0" smtClean="0"/>
                        <a:t> Electrical</a:t>
                      </a:r>
                      <a:r>
                        <a:rPr lang="en-US" sz="1200" kern="1200" baseline="0" dirty="0" smtClean="0"/>
                        <a:t> Equipment for Use in Class | and ||, Division 2 and Class |||, Division 1 and 2 Hazardous (Classified) Locations;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/>
                        <a:t>12.12.01-2010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</a:tr>
              <a:tr h="74067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/>
                        <a:t>CAN/CSA (Canada)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Non-</a:t>
                      </a:r>
                      <a:r>
                        <a:rPr lang="en-US" sz="1200" kern="1200" dirty="0" err="1" smtClean="0"/>
                        <a:t>incendive</a:t>
                      </a:r>
                      <a:r>
                        <a:rPr lang="en-US" sz="1200" kern="1200" dirty="0" smtClean="0"/>
                        <a:t> Electrical</a:t>
                      </a:r>
                      <a:r>
                        <a:rPr lang="en-US" sz="1200" kern="1200" baseline="0" dirty="0" smtClean="0"/>
                        <a:t> Equipment for Use in Class |, Division 2 Hazardous Locations;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/>
                        <a:t>C22.2 No. 213-M1987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vice Assurance  Performance Monitoring Solu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5688</TotalTime>
  <Words>504</Words>
  <Application>Microsoft Office PowerPoint</Application>
  <PresentationFormat>On-screen Show (4:3)</PresentationFormat>
  <Paragraphs>153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Service Assurance  Performance Monitoring Solution</vt:lpstr>
      <vt:lpstr>Airmux-400 General Availability Releases 2.8</vt:lpstr>
      <vt:lpstr>New and Modified Products</vt:lpstr>
      <vt:lpstr>Airmux-400 Products Portfolio</vt:lpstr>
      <vt:lpstr>Airmux-400LC MiMO solution for The last Mile </vt:lpstr>
      <vt:lpstr>Airmux-400LC Specification Highlights</vt:lpstr>
      <vt:lpstr>New Features</vt:lpstr>
      <vt:lpstr>Capacity Upgrade – License Key</vt:lpstr>
      <vt:lpstr>FIPS-197 Support</vt:lpstr>
      <vt:lpstr>HAZLOC Certification</vt:lpstr>
      <vt:lpstr>Improved Capacity vs. Range</vt:lpstr>
      <vt:lpstr>Summary</vt:lpstr>
      <vt:lpstr>Slide 12</vt:lpstr>
    </vt:vector>
  </TitlesOfParts>
  <Company>Rad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Assurance &amp; Performance Monitoring Sales Toolkit</dc:title>
  <dc:creator>eyal_al</dc:creator>
  <cp:lastModifiedBy>Mor Hindi</cp:lastModifiedBy>
  <cp:revision>558</cp:revision>
  <dcterms:created xsi:type="dcterms:W3CDTF">2012-11-06T08:07:04Z</dcterms:created>
  <dcterms:modified xsi:type="dcterms:W3CDTF">2013-03-11T12:01:35Z</dcterms:modified>
</cp:coreProperties>
</file>