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334" r:id="rId2"/>
    <p:sldId id="383" r:id="rId3"/>
    <p:sldId id="384" r:id="rId4"/>
    <p:sldId id="385" r:id="rId5"/>
    <p:sldId id="386" r:id="rId6"/>
    <p:sldId id="387" r:id="rId7"/>
    <p:sldId id="388" r:id="rId8"/>
    <p:sldId id="389" r:id="rId9"/>
    <p:sldId id="390" r:id="rId10"/>
    <p:sldId id="336" r:id="rId11"/>
    <p:sldId id="340" r:id="rId12"/>
    <p:sldId id="341" r:id="rId13"/>
    <p:sldId id="343" r:id="rId14"/>
    <p:sldId id="368" r:id="rId15"/>
    <p:sldId id="370" r:id="rId16"/>
    <p:sldId id="371" r:id="rId17"/>
    <p:sldId id="392" r:id="rId18"/>
    <p:sldId id="393" r:id="rId19"/>
    <p:sldId id="395" r:id="rId20"/>
    <p:sldId id="372" r:id="rId21"/>
    <p:sldId id="397" r:id="rId22"/>
    <p:sldId id="333" r:id="rId23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EE8D1"/>
    <a:srgbClr val="EEF3EA"/>
    <a:srgbClr val="0098A1"/>
    <a:srgbClr val="00C8D2"/>
    <a:srgbClr val="009E47"/>
    <a:srgbClr val="00DE64"/>
    <a:srgbClr val="A162D0"/>
    <a:srgbClr val="D0DA00"/>
    <a:srgbClr val="C9D2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144" autoAdjust="0"/>
    <p:restoredTop sz="95359" autoAdjust="0"/>
  </p:normalViewPr>
  <p:slideViewPr>
    <p:cSldViewPr snapToGrid="0">
      <p:cViewPr>
        <p:scale>
          <a:sx n="100" d="100"/>
          <a:sy n="100" d="100"/>
        </p:scale>
        <p:origin x="-894" y="-318"/>
      </p:cViewPr>
      <p:guideLst>
        <p:guide orient="horz" pos="2147"/>
        <p:guide orient="horz" pos="3178"/>
        <p:guide orient="horz" pos="4224"/>
        <p:guide orient="horz" pos="2688"/>
        <p:guide pos="487"/>
        <p:guide pos="2757"/>
        <p:guide pos="4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600"/>
            </a:pPr>
            <a:r>
              <a:rPr lang="en-US" sz="1600" dirty="0" smtClean="0"/>
              <a:t>Sector Capacity vs. Range</a:t>
            </a:r>
            <a:endParaRPr lang="en-US" sz="1600" dirty="0"/>
          </a:p>
        </c:rich>
      </c:tx>
      <c:layout>
        <c:manualLayout>
          <c:xMode val="edge"/>
          <c:yMode val="edge"/>
          <c:x val="0.29481385215197631"/>
          <c:y val="7.1428571428571466E-2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Rel. 3.3.0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  <c:pt idx="3">
                  <c:v>188</c:v>
                </c:pt>
                <c:pt idx="4">
                  <c:v>165</c:v>
                </c:pt>
                <c:pt idx="5">
                  <c:v>164</c:v>
                </c:pt>
                <c:pt idx="6">
                  <c:v>122</c:v>
                </c:pt>
                <c:pt idx="7">
                  <c:v>121</c:v>
                </c:pt>
                <c:pt idx="8">
                  <c:v>121</c:v>
                </c:pt>
                <c:pt idx="9">
                  <c:v>120</c:v>
                </c:pt>
                <c:pt idx="10">
                  <c:v>119</c:v>
                </c:pt>
                <c:pt idx="11">
                  <c:v>118</c:v>
                </c:pt>
                <c:pt idx="12">
                  <c:v>117</c:v>
                </c:pt>
                <c:pt idx="13">
                  <c:v>116</c:v>
                </c:pt>
                <c:pt idx="14">
                  <c:v>116</c:v>
                </c:pt>
                <c:pt idx="15">
                  <c:v>76</c:v>
                </c:pt>
                <c:pt idx="16">
                  <c:v>76</c:v>
                </c:pt>
                <c:pt idx="17">
                  <c:v>75</c:v>
                </c:pt>
                <c:pt idx="18">
                  <c:v>74</c:v>
                </c:pt>
                <c:pt idx="19">
                  <c:v>74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Rel .3.4.0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250</c:v>
                </c:pt>
                <c:pt idx="1">
                  <c:v>250</c:v>
                </c:pt>
                <c:pt idx="2">
                  <c:v>250</c:v>
                </c:pt>
                <c:pt idx="3">
                  <c:v>229</c:v>
                </c:pt>
                <c:pt idx="4">
                  <c:v>203</c:v>
                </c:pt>
                <c:pt idx="5">
                  <c:v>201</c:v>
                </c:pt>
                <c:pt idx="6">
                  <c:v>150</c:v>
                </c:pt>
                <c:pt idx="7">
                  <c:v>148</c:v>
                </c:pt>
                <c:pt idx="8">
                  <c:v>148</c:v>
                </c:pt>
                <c:pt idx="9">
                  <c:v>147</c:v>
                </c:pt>
                <c:pt idx="10">
                  <c:v>146</c:v>
                </c:pt>
                <c:pt idx="11">
                  <c:v>145</c:v>
                </c:pt>
                <c:pt idx="12">
                  <c:v>144</c:v>
                </c:pt>
                <c:pt idx="13">
                  <c:v>143</c:v>
                </c:pt>
                <c:pt idx="14">
                  <c:v>143</c:v>
                </c:pt>
                <c:pt idx="15">
                  <c:v>94</c:v>
                </c:pt>
                <c:pt idx="16">
                  <c:v>94</c:v>
                </c:pt>
                <c:pt idx="17">
                  <c:v>93</c:v>
                </c:pt>
                <c:pt idx="18">
                  <c:v>92</c:v>
                </c:pt>
                <c:pt idx="19">
                  <c:v>91</c:v>
                </c:pt>
              </c:numCache>
            </c:numRef>
          </c:val>
        </c:ser>
        <c:marker val="1"/>
        <c:axId val="80478976"/>
        <c:axId val="80480512"/>
      </c:lineChart>
      <c:catAx>
        <c:axId val="80478976"/>
        <c:scaling>
          <c:orientation val="minMax"/>
        </c:scaling>
        <c:axPos val="b"/>
        <c:numFmt formatCode="General" sourceLinked="1"/>
        <c:tickLblPos val="nextTo"/>
        <c:crossAx val="80480512"/>
        <c:crosses val="autoZero"/>
        <c:auto val="1"/>
        <c:lblAlgn val="ctr"/>
        <c:lblOffset val="100"/>
      </c:catAx>
      <c:valAx>
        <c:axId val="80480512"/>
        <c:scaling>
          <c:orientation val="minMax"/>
        </c:scaling>
        <c:axPos val="l"/>
        <c:majorGridlines/>
        <c:numFmt formatCode="General" sourceLinked="1"/>
        <c:tickLblPos val="nextTo"/>
        <c:crossAx val="8047897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9F6FB-C1AE-4F7C-9894-D0E479E8CDEA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1F6E6-D61E-48D4-8F53-C581DC6C6F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906E6-73B2-498B-A373-7CF3B6EEB8E6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D4517-96C9-4380-A28E-A9EE7E734D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of Presenta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 Same Side Corner Rectangle 25"/>
          <p:cNvSpPr/>
          <p:nvPr userDrawn="1"/>
        </p:nvSpPr>
        <p:spPr>
          <a:xfrm>
            <a:off x="0" y="0"/>
            <a:ext cx="9144000" cy="5327780"/>
          </a:xfrm>
          <a:prstGeom prst="round2SameRect">
            <a:avLst>
              <a:gd name="adj1" fmla="val 2561"/>
              <a:gd name="adj2" fmla="val 0"/>
            </a:avLst>
          </a:prstGeom>
          <a:gradFill>
            <a:gsLst>
              <a:gs pos="9000">
                <a:schemeClr val="bg1">
                  <a:lumMod val="75000"/>
                </a:schemeClr>
              </a:gs>
              <a:gs pos="100000">
                <a:schemeClr val="bg1">
                  <a:alpha val="9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3"/>
          <p:cNvSpPr>
            <a:spLocks noGrp="1"/>
          </p:cNvSpPr>
          <p:nvPr>
            <p:ph type="title"/>
          </p:nvPr>
        </p:nvSpPr>
        <p:spPr>
          <a:xfrm>
            <a:off x="4016188" y="1764205"/>
            <a:ext cx="4141693" cy="1294181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033648" y="4131980"/>
            <a:ext cx="4124234" cy="1120775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chemeClr val="tx1">
                    <a:lumMod val="50000"/>
                  </a:schemeClr>
                </a:solidFill>
              </a:defRPr>
            </a:lvl1pPr>
            <a:lvl2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1720" y="6651171"/>
            <a:ext cx="2817224" cy="2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4_darkblue.jpg"/>
          <p:cNvPicPr>
            <a:picLocks noChangeAspect="1"/>
          </p:cNvPicPr>
          <p:nvPr userDrawn="1"/>
        </p:nvPicPr>
        <p:blipFill>
          <a:blip r:embed="rId2" cstate="print"/>
          <a:srcRect l="22173" r="48839" b="3250"/>
          <a:stretch>
            <a:fillRect/>
          </a:stretch>
        </p:blipFill>
        <p:spPr>
          <a:xfrm>
            <a:off x="762000" y="0"/>
            <a:ext cx="3082212" cy="6858000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578498" y="0"/>
            <a:ext cx="183502" cy="6858000"/>
          </a:xfrm>
          <a:prstGeom prst="rect">
            <a:avLst/>
          </a:prstGeom>
          <a:solidFill>
            <a:srgbClr val="009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33648" y="3185496"/>
            <a:ext cx="4124234" cy="764412"/>
          </a:xfrm>
          <a:prstGeom prst="rect">
            <a:avLst/>
          </a:prstGeom>
        </p:spPr>
        <p:txBody>
          <a:bodyPr/>
          <a:lstStyle>
            <a:lvl1pPr>
              <a:buNone/>
              <a:defRPr sz="2400" b="1" baseline="0">
                <a:solidFill>
                  <a:srgbClr val="0098A1"/>
                </a:solidFill>
              </a:defRPr>
            </a:lvl1pPr>
            <a:lvl2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pic>
        <p:nvPicPr>
          <p:cNvPr id="30" name="Picture 29" descr="RAD_onl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87916" y="5934778"/>
            <a:ext cx="1072696" cy="615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ame Side Corner Rectangle 11"/>
          <p:cNvSpPr/>
          <p:nvPr userDrawn="1"/>
        </p:nvSpPr>
        <p:spPr>
          <a:xfrm>
            <a:off x="0" y="0"/>
            <a:ext cx="9144000" cy="5327780"/>
          </a:xfrm>
          <a:prstGeom prst="round2SameRect">
            <a:avLst>
              <a:gd name="adj1" fmla="val 2561"/>
              <a:gd name="adj2" fmla="val 0"/>
            </a:avLst>
          </a:prstGeom>
          <a:gradFill>
            <a:gsLst>
              <a:gs pos="9000">
                <a:schemeClr val="bg1">
                  <a:lumMod val="75000"/>
                </a:schemeClr>
              </a:gs>
              <a:gs pos="100000">
                <a:schemeClr val="bg1">
                  <a:alpha val="9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03487" y="5169880"/>
            <a:ext cx="2303929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www.rad.com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578498" y="0"/>
            <a:ext cx="46653" cy="6858000"/>
          </a:xfrm>
          <a:prstGeom prst="rect">
            <a:avLst/>
          </a:prstGeom>
          <a:solidFill>
            <a:srgbClr val="009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4842587" y="0"/>
            <a:ext cx="242597" cy="6858000"/>
          </a:xfrm>
          <a:prstGeom prst="rect">
            <a:avLst/>
          </a:prstGeom>
          <a:solidFill>
            <a:srgbClr val="009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RAD_onl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28274" y="4611304"/>
            <a:ext cx="1072696" cy="615012"/>
          </a:xfrm>
          <a:prstGeom prst="rect">
            <a:avLst/>
          </a:prstGeom>
        </p:spPr>
      </p:pic>
      <p:sp>
        <p:nvSpPr>
          <p:cNvPr id="8" name="Rectangle 16"/>
          <p:cNvSpPr txBox="1">
            <a:spLocks noChangeArrowheads="1"/>
          </p:cNvSpPr>
          <p:nvPr userDrawn="1"/>
        </p:nvSpPr>
        <p:spPr bwMode="auto">
          <a:xfrm>
            <a:off x="838200" y="1750102"/>
            <a:ext cx="6286500" cy="207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Thank You </a:t>
            </a:r>
            <a:br>
              <a:rPr lang="en-US" sz="60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60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For Your </a:t>
            </a:r>
            <a:br>
              <a:rPr lang="en-US" sz="60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60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Attention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lum bright="15000"/>
          </a:blip>
          <a:srcRect l="63930" t="94395"/>
          <a:stretch>
            <a:fillRect/>
          </a:stretch>
        </p:blipFill>
        <p:spPr bwMode="auto">
          <a:xfrm>
            <a:off x="5847550" y="6558682"/>
            <a:ext cx="3302800" cy="29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21040" cy="131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Round Single Corner Rectangle 41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" name="Round Single Corner Rectangle 42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308727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47713" y="1829857"/>
            <a:ext cx="7124700" cy="2665943"/>
          </a:xfrm>
          <a:prstGeom prst="rect">
            <a:avLst/>
          </a:prstGeom>
        </p:spPr>
        <p:txBody>
          <a:bodyPr/>
          <a:lstStyle>
            <a:lvl1pPr marL="225425" indent="-225425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2200">
                <a:solidFill>
                  <a:srgbClr val="000000"/>
                </a:solidFill>
              </a:defRPr>
            </a:lvl1pPr>
            <a:lvl2pPr marL="576263" indent="-238125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 marL="857250" indent="-168275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lvl3pPr>
            <a:lvl4pPr marL="1196975" indent="-22542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4pPr>
            <a:lvl5pPr marL="1433513" indent="-18097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rad-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78898" y="363370"/>
            <a:ext cx="762831" cy="41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21040" cy="131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rad-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78898" y="363370"/>
            <a:ext cx="762831" cy="410476"/>
          </a:xfrm>
          <a:prstGeom prst="rect">
            <a:avLst/>
          </a:prstGeom>
        </p:spPr>
      </p:pic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308727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0870"/>
            <a:ext cx="7599509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 Single Corner Rectangle 4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8" y="2318991"/>
            <a:ext cx="5880055" cy="1785453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44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0" name="Picture 9" descr="rad-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78898" y="363370"/>
            <a:ext cx="762831" cy="41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 text_RAD Confidenti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21040" cy="131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rad-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78898" y="363370"/>
            <a:ext cx="762831" cy="410476"/>
          </a:xfrm>
          <a:prstGeom prst="rect">
            <a:avLst/>
          </a:prstGeom>
        </p:spPr>
      </p:pic>
      <p:sp>
        <p:nvSpPr>
          <p:cNvPr id="42" name="Round Single Corner Rectangle 41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" name="Round Single Corner Rectangle 42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308727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47713" y="1829857"/>
            <a:ext cx="7124700" cy="2665943"/>
          </a:xfrm>
          <a:prstGeom prst="rect">
            <a:avLst/>
          </a:prstGeom>
        </p:spPr>
        <p:txBody>
          <a:bodyPr/>
          <a:lstStyle>
            <a:lvl1pPr marL="225425" indent="-225425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2200">
                <a:solidFill>
                  <a:srgbClr val="000000"/>
                </a:solidFill>
              </a:defRPr>
            </a:lvl1pPr>
            <a:lvl2pPr marL="576263" indent="-238125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 marL="857250" indent="-168275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lvl3pPr>
            <a:lvl4pPr marL="1196975" indent="-22542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4pPr>
            <a:lvl5pPr marL="1433513" indent="-18097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7495" y="6663688"/>
            <a:ext cx="1614545" cy="2110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9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 Confidential Information</a:t>
            </a:r>
            <a:endParaRPr lang="en-US" sz="500" b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out text_RAD Confidenti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21040" cy="131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rad-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78898" y="363370"/>
            <a:ext cx="762831" cy="410476"/>
          </a:xfrm>
          <a:prstGeom prst="rect">
            <a:avLst/>
          </a:prstGeom>
        </p:spPr>
      </p:pic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308727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7495" y="6663688"/>
            <a:ext cx="1614545" cy="2110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9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 Confidential Information</a:t>
            </a:r>
            <a:endParaRPr lang="en-US" sz="500" b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__RAD Confidenti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0870"/>
            <a:ext cx="7599509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rad-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78898" y="363370"/>
            <a:ext cx="762831" cy="410476"/>
          </a:xfrm>
          <a:prstGeom prst="rect">
            <a:avLst/>
          </a:prstGeom>
        </p:spPr>
      </p:pic>
      <p:sp>
        <p:nvSpPr>
          <p:cNvPr id="5" name="Round Single Corner Rectangle 4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8" y="2318991"/>
            <a:ext cx="5880055" cy="1785453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44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7495" y="6663688"/>
            <a:ext cx="1614545" cy="2110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9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 Confidential Information</a:t>
            </a:r>
            <a:endParaRPr lang="en-US" sz="500" b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pter 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2523818" y="-377982"/>
            <a:ext cx="2131763" cy="7179398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9" y="2318991"/>
            <a:ext cx="5318102" cy="1785453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44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567830" y="6650038"/>
            <a:ext cx="2326256" cy="24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r">
              <a:defRPr/>
            </a:pPr>
            <a:r>
              <a:rPr lang="en-US" sz="800" dirty="0" err="1" smtClean="0"/>
              <a:t>Airmux</a:t>
            </a:r>
            <a:r>
              <a:rPr lang="en-US" sz="800" baseline="0" dirty="0" smtClean="0"/>
              <a:t> Professional Service Training </a:t>
            </a:r>
            <a:r>
              <a:rPr lang="en-US" sz="800" dirty="0" smtClean="0"/>
              <a:t>2013  Slide</a:t>
            </a:r>
            <a:fld id="{1FEB4FD2-243B-450F-B334-AD0C10AF24B3}" type="slidenum">
              <a:rPr lang="en-US" sz="1000" smtClean="0">
                <a:solidFill>
                  <a:srgbClr val="4D4D4D"/>
                </a:solidFill>
                <a:latin typeface="+mn-lt"/>
                <a:cs typeface="Arial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4D4D4D"/>
              </a:solidFill>
              <a:latin typeface="+mn-lt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025713" y="1830880"/>
            <a:ext cx="4141693" cy="1645745"/>
          </a:xfrm>
        </p:spPr>
        <p:txBody>
          <a:bodyPr/>
          <a:lstStyle/>
          <a:p>
            <a:r>
              <a:rPr lang="en-US" dirty="0" smtClean="0"/>
              <a:t>Airmux-5000 </a:t>
            </a:r>
            <a:r>
              <a:rPr lang="en-US" sz="2800" dirty="0" smtClean="0"/>
              <a:t>General Availability Releases 3.4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043173" y="4093880"/>
            <a:ext cx="4124234" cy="1120775"/>
          </a:xfrm>
        </p:spPr>
        <p:txBody>
          <a:bodyPr/>
          <a:lstStyle/>
          <a:p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9078" y="2318991"/>
            <a:ext cx="6342747" cy="1785453"/>
          </a:xfrm>
        </p:spPr>
        <p:txBody>
          <a:bodyPr/>
          <a:lstStyle/>
          <a:p>
            <a:r>
              <a:rPr lang="en-US" dirty="0" smtClean="0"/>
              <a:t>New and Modified Products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Stations – Product Portfolio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9764426"/>
              </p:ext>
            </p:extLst>
          </p:nvPr>
        </p:nvGraphicFramePr>
        <p:xfrm>
          <a:off x="469190" y="1308725"/>
          <a:ext cx="8382000" cy="28267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64310"/>
                <a:gridCol w="1552575"/>
                <a:gridCol w="2886075"/>
                <a:gridCol w="3079040"/>
              </a:tblGrid>
              <a:tr h="4190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Product</a:t>
                      </a:r>
                      <a:endParaRPr lang="en-US" sz="1600" dirty="0"/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/>
                        <a:t>Max. Throughput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Form Factor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What’s New ?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/>
                    </a:solidFill>
                  </a:tcPr>
                </a:tc>
              </a:tr>
              <a:tr h="41902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BS-200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250M Aggregate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None/>
                      </a:pPr>
                      <a:r>
                        <a:rPr lang="en-US" sz="1400" kern="1200" dirty="0" smtClean="0"/>
                        <a:t>Connectorized for External antenna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25% increased capacity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Base Station for Japan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56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BS-100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100M Aggregate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Connectorized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for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External antenna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Base Station for Japan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056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BS-50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50M Aggregate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Connectorized for External antenna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Integrated  (90 degrees)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9022">
                <a:tc>
                  <a:txBody>
                    <a:bodyPr/>
                    <a:lstStyle/>
                    <a:p>
                      <a:r>
                        <a:rPr lang="en-US" sz="1400" kern="1200" dirty="0" smtClean="0"/>
                        <a:t>BS-25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25M Aggregate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Connectorized for External antenna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Integrated  (90 degrees)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Low Cost Base Station</a:t>
                      </a:r>
                      <a:endParaRPr lang="en-US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Airmu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4648" y="4575503"/>
            <a:ext cx="2522378" cy="1760751"/>
          </a:xfrm>
          <a:prstGeom prst="rect">
            <a:avLst/>
          </a:prstGeom>
        </p:spPr>
      </p:pic>
      <p:pic>
        <p:nvPicPr>
          <p:cNvPr id="8" name="Picture 7" descr="Airmux-400_n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0005" y="4245515"/>
            <a:ext cx="3937298" cy="2343726"/>
          </a:xfrm>
          <a:prstGeom prst="rect">
            <a:avLst/>
          </a:prstGeom>
        </p:spPr>
      </p:pic>
      <p:pic>
        <p:nvPicPr>
          <p:cNvPr id="9" name="Picture 2" descr="http://www1.pgcps.org/uploadedImages/Schools_and_Centers/Middle_Schools/Greenbelt_MS/new-ic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79871" y="3716767"/>
            <a:ext cx="434109" cy="387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http://www1.pgcps.org/uploadedImages/Schools_and_Centers/Middle_Schools/Greenbelt_MS/new-ic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32246" y="2554717"/>
            <a:ext cx="434109" cy="387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http://www1.pgcps.org/uploadedImages/Schools_and_Centers/Middle_Schools/Greenbelt_MS/new-ic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3196" y="1954642"/>
            <a:ext cx="434109" cy="387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irmu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5935" y="2312168"/>
            <a:ext cx="2049042" cy="1430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BS-25: New Base Station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5763" y="1539400"/>
            <a:ext cx="6018847" cy="4786095"/>
          </a:xfrm>
        </p:spPr>
        <p:txBody>
          <a:bodyPr/>
          <a:lstStyle/>
          <a:p>
            <a:r>
              <a:rPr lang="en-US" sz="1800" dirty="0" smtClean="0"/>
              <a:t>Products highlights:</a:t>
            </a:r>
          </a:p>
          <a:p>
            <a:pPr lvl="1"/>
            <a:r>
              <a:rPr lang="en-US" sz="1600" dirty="0" smtClean="0"/>
              <a:t>Small form factor 25Mbps with integrated antenna (11dBi, 90°) or Connectorized for external antenna</a:t>
            </a:r>
          </a:p>
          <a:p>
            <a:pPr lvl="1"/>
            <a:r>
              <a:rPr lang="en-US" sz="1600" dirty="0" smtClean="0"/>
              <a:t>Complies with ETSI, Universal, FCC/IC regulations</a:t>
            </a:r>
          </a:p>
          <a:p>
            <a:pPr lvl="1"/>
            <a:r>
              <a:rPr lang="en-US" sz="1600" dirty="0" smtClean="0"/>
              <a:t>Supports up to 16 Nomadic/Fixed SUs, 64 time-slots</a:t>
            </a:r>
          </a:p>
          <a:p>
            <a:pPr lvl="1"/>
            <a:r>
              <a:rPr lang="en-US" sz="1600" dirty="0" smtClean="0"/>
              <a:t>Works with all Airmux SUs (SU-50/25/20/10/5) </a:t>
            </a:r>
          </a:p>
          <a:p>
            <a:pPr lvl="1"/>
            <a:r>
              <a:rPr lang="en-US" sz="1600" dirty="0" smtClean="0"/>
              <a:t>Support 5, 10, 20 and 40 MHz Channel BW</a:t>
            </a:r>
          </a:p>
          <a:p>
            <a:pPr lvl="1"/>
            <a:r>
              <a:rPr lang="en-US" sz="1600" dirty="0" smtClean="0"/>
              <a:t>Power consumption &lt; 12 Watt</a:t>
            </a:r>
          </a:p>
          <a:p>
            <a:pPr lvl="1"/>
            <a:r>
              <a:rPr lang="en-US" sz="1600" dirty="0" smtClean="0"/>
              <a:t>Operates with PoE devices</a:t>
            </a:r>
          </a:p>
          <a:p>
            <a:pPr lvl="1"/>
            <a:r>
              <a:rPr lang="en-US" sz="1600" dirty="0" smtClean="0"/>
              <a:t>GbE interface, HW ready for new HSS concept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9182" y="4432588"/>
            <a:ext cx="2515799" cy="1752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08727"/>
            <a:ext cx="7086600" cy="644740"/>
          </a:xfrm>
        </p:spPr>
        <p:txBody>
          <a:bodyPr/>
          <a:lstStyle/>
          <a:p>
            <a:r>
              <a:rPr lang="en-US" dirty="0" smtClean="0"/>
              <a:t>Subscriber Units - Products Portfolio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0411582"/>
              </p:ext>
            </p:extLst>
          </p:nvPr>
        </p:nvGraphicFramePr>
        <p:xfrm>
          <a:off x="390861" y="1805546"/>
          <a:ext cx="8503022" cy="333463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85489"/>
                <a:gridCol w="1647825"/>
                <a:gridCol w="2828925"/>
                <a:gridCol w="3140783"/>
              </a:tblGrid>
              <a:tr h="5107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Product Name 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Max. Throughput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Form Factor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What’s new?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/>
                    </a:solidFill>
                  </a:tcPr>
                </a:tc>
              </a:tr>
              <a:tr h="456952">
                <a:tc>
                  <a:txBody>
                    <a:bodyPr/>
                    <a:lstStyle/>
                    <a:p>
                      <a:r>
                        <a:rPr lang="en-US" sz="1400" kern="1200" dirty="0" smtClean="0"/>
                        <a:t>SU-50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50 Mbps </a:t>
                      </a:r>
                      <a:r>
                        <a:rPr lang="en-US" sz="1400" dirty="0" smtClean="0"/>
                        <a:t>Aggregate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Integrated (23dBi)</a:t>
                      </a:r>
                    </a:p>
                    <a:p>
                      <a:pPr marL="285750" indent="-285750">
                        <a:buFont typeface="Arial" pitchFamily="34" charset="0"/>
                        <a:buNone/>
                      </a:pPr>
                      <a:r>
                        <a:rPr lang="en-US" sz="1400" kern="1200" dirty="0" smtClean="0"/>
                        <a:t>Connectorized for External antenna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anchor="ctr"/>
                </a:tc>
              </a:tr>
              <a:tr h="456952">
                <a:tc>
                  <a:txBody>
                    <a:bodyPr/>
                    <a:lstStyle/>
                    <a:p>
                      <a:r>
                        <a:rPr lang="en-US" sz="1400" kern="1200" dirty="0" smtClean="0"/>
                        <a:t>SU-25*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25 Mbps </a:t>
                      </a:r>
                      <a:r>
                        <a:rPr lang="en-US" sz="1400" dirty="0" smtClean="0"/>
                        <a:t>Aggregate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Integrated (15dBi)</a:t>
                      </a:r>
                    </a:p>
                    <a:p>
                      <a:pPr marL="285750" indent="-285750">
                        <a:buFont typeface="Arial" pitchFamily="34" charset="0"/>
                        <a:buNone/>
                      </a:pPr>
                      <a:r>
                        <a:rPr lang="en-US" sz="1400" kern="1200" dirty="0" smtClean="0"/>
                        <a:t>Connectorized for External antenna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kern="1200" baseline="0" dirty="0" smtClean="0"/>
                        <a:t>Low Cost Subscriber Unit</a:t>
                      </a:r>
                      <a:endParaRPr lang="en-US" sz="1400" kern="1200" baseline="0" dirty="0" smtClean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anchor="ctr"/>
                </a:tc>
              </a:tr>
              <a:tr h="305348">
                <a:tc>
                  <a:txBody>
                    <a:bodyPr/>
                    <a:lstStyle/>
                    <a:p>
                      <a:r>
                        <a:rPr lang="en-US" sz="1400" kern="1200" dirty="0" smtClean="0"/>
                        <a:t>SU-20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20 Mbps </a:t>
                      </a:r>
                      <a:r>
                        <a:rPr lang="en-US" sz="1400" dirty="0" smtClean="0"/>
                        <a:t>Aggregate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Integrated (23dBi)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anchor="ctr"/>
                </a:tc>
              </a:tr>
              <a:tr h="455262">
                <a:tc>
                  <a:txBody>
                    <a:bodyPr/>
                    <a:lstStyle/>
                    <a:p>
                      <a:r>
                        <a:rPr lang="en-US" sz="1400" kern="1200" dirty="0" smtClean="0"/>
                        <a:t>SU-10*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10 Mbps  </a:t>
                      </a:r>
                      <a:r>
                        <a:rPr lang="en-US" sz="1400" dirty="0" smtClean="0"/>
                        <a:t>Aggregate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Integrated (15dBi)</a:t>
                      </a:r>
                    </a:p>
                    <a:p>
                      <a:pPr marL="285750" indent="-285750">
                        <a:buFont typeface="Arial" pitchFamily="34" charset="0"/>
                        <a:buNone/>
                      </a:pPr>
                      <a:r>
                        <a:rPr lang="en-US" sz="1400" kern="1200" dirty="0" smtClean="0"/>
                        <a:t>Connectorized for External antenna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Capacity Upgrade to 25Mbps</a:t>
                      </a:r>
                      <a:endParaRPr lang="en-US" sz="1400" kern="12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anchor="ctr"/>
                </a:tc>
              </a:tr>
              <a:tr h="375708">
                <a:tc>
                  <a:txBody>
                    <a:bodyPr/>
                    <a:lstStyle/>
                    <a:p>
                      <a:r>
                        <a:rPr lang="en-US" sz="1400" kern="1200" dirty="0" smtClean="0"/>
                        <a:t>SU/POE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10 Mbps </a:t>
                      </a:r>
                      <a:r>
                        <a:rPr lang="en-US" sz="1400" dirty="0" smtClean="0"/>
                        <a:t>Aggregate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Integrated (15dBi)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Subscriber Unit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 with POE port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anchor="ctr"/>
                </a:tc>
              </a:tr>
              <a:tr h="519981">
                <a:tc>
                  <a:txBody>
                    <a:bodyPr/>
                    <a:lstStyle/>
                    <a:p>
                      <a:r>
                        <a:rPr lang="en-US" sz="1400" kern="1200" dirty="0" smtClean="0"/>
                        <a:t>SU-5*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5 Mbps </a:t>
                      </a:r>
                      <a:r>
                        <a:rPr lang="en-US" sz="1400" dirty="0" smtClean="0"/>
                        <a:t>Aggregate 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Integrated (15dBi)</a:t>
                      </a:r>
                    </a:p>
                    <a:p>
                      <a:pPr marL="285750" indent="-285750">
                        <a:buFont typeface="Arial" pitchFamily="34" charset="0"/>
                        <a:buNone/>
                      </a:pPr>
                      <a:r>
                        <a:rPr lang="en-US" sz="1400" kern="1200" dirty="0" smtClean="0"/>
                        <a:t>Connectorized for External antenna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Capacity Upgrade to 10 or 25Mbps</a:t>
                      </a:r>
                      <a:endParaRPr lang="en-US" sz="1400" kern="12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33692" y="5738421"/>
            <a:ext cx="60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* Small-form-factor</a:t>
            </a:r>
          </a:p>
        </p:txBody>
      </p:sp>
      <p:pic>
        <p:nvPicPr>
          <p:cNvPr id="5" name="Picture 2" descr="http://www1.pgcps.org/uploadedImages/Schools_and_Centers/Middle_Schools/Greenbelt_MS/new-ic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1296" y="2954767"/>
            <a:ext cx="434109" cy="387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://www1.pgcps.org/uploadedImages/Schools_and_Centers/Middle_Schools/Greenbelt_MS/new-ic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98921" y="3812017"/>
            <a:ext cx="434109" cy="387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http://www1.pgcps.org/uploadedImages/Schools_and_Centers/Middle_Schools/Greenbelt_MS/new-ic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27496" y="4726417"/>
            <a:ext cx="434109" cy="387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http://www1.pgcps.org/uploadedImages/Schools_and_Centers/Middle_Schools/Greenbelt_MS/new-ic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98921" y="4231117"/>
            <a:ext cx="434109" cy="387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469" y="2287818"/>
            <a:ext cx="5880055" cy="1785453"/>
          </a:xfrm>
        </p:spPr>
        <p:txBody>
          <a:bodyPr/>
          <a:lstStyle/>
          <a:p>
            <a:r>
              <a:rPr lang="en-US" sz="4800" dirty="0" smtClean="0"/>
              <a:t>New Features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Increased Sector Capacity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1133666"/>
            <a:ext cx="7124700" cy="2492761"/>
          </a:xfrm>
        </p:spPr>
        <p:txBody>
          <a:bodyPr/>
          <a:lstStyle/>
          <a:p>
            <a:pPr lvl="1"/>
            <a:r>
              <a:rPr lang="en-US" sz="1600" dirty="0" smtClean="0"/>
              <a:t>Increased sector capacity from 200M to 250M (25% improvement)</a:t>
            </a:r>
          </a:p>
          <a:p>
            <a:pPr lvl="1"/>
            <a:r>
              <a:rPr lang="en-US" sz="1600" dirty="0" smtClean="0"/>
              <a:t>Adaptive short/long Guard-Interval upon Link conditions</a:t>
            </a:r>
          </a:p>
          <a:p>
            <a:pPr lvl="1"/>
            <a:r>
              <a:rPr lang="en-US" sz="1600" dirty="0" smtClean="0"/>
              <a:t>Enhanced spectrum efficiency: 6.25bps/Hz</a:t>
            </a:r>
          </a:p>
          <a:p>
            <a:pPr lvl="1"/>
            <a:r>
              <a:rPr lang="en-US" sz="1600" dirty="0" smtClean="0"/>
              <a:t>Relevant for all products and frequency bands</a:t>
            </a:r>
          </a:p>
          <a:p>
            <a:pPr lvl="1"/>
            <a:r>
              <a:rPr lang="en-US" sz="1600" dirty="0" smtClean="0"/>
              <a:t>Provides more capacity per given range</a:t>
            </a:r>
          </a:p>
          <a:p>
            <a:pPr lvl="1"/>
            <a:r>
              <a:rPr lang="en-US" sz="1600" dirty="0" smtClean="0"/>
              <a:t>Supported by installed base through software upgrade to release 3.4.0 GA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1333" y="3257551"/>
          <a:ext cx="8480716" cy="24897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44965"/>
                <a:gridCol w="1996977"/>
                <a:gridCol w="2028825"/>
                <a:gridCol w="1438275"/>
                <a:gridCol w="1971674"/>
              </a:tblGrid>
              <a:tr h="4085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u="none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</a:rPr>
                        <a:t>CBW [MHz</a:t>
                      </a:r>
                      <a:r>
                        <a:rPr lang="en-US" sz="1300" b="1" u="none" dirty="0">
                          <a:solidFill>
                            <a:schemeClr val="tx1"/>
                          </a:solidFill>
                          <a:latin typeface="+mn-lt"/>
                          <a:ea typeface="Calibri"/>
                        </a:rPr>
                        <a:t>] </a:t>
                      </a:r>
                    </a:p>
                  </a:txBody>
                  <a:tcPr marT="91440" marB="9144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u="none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</a:rPr>
                        <a:t>Rel. 3.3.0 Capacity [Mbps</a:t>
                      </a:r>
                      <a:r>
                        <a:rPr lang="en-US" sz="1300" b="1" u="none" dirty="0">
                          <a:solidFill>
                            <a:schemeClr val="tx1"/>
                          </a:solidFill>
                          <a:latin typeface="+mn-lt"/>
                          <a:ea typeface="Calibri"/>
                        </a:rPr>
                        <a:t>] 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u="none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</a:rPr>
                        <a:t> Rel. 3.4.0 Capacity [Mbps</a:t>
                      </a:r>
                      <a:r>
                        <a:rPr lang="en-US" sz="1300" b="1" u="none" dirty="0">
                          <a:solidFill>
                            <a:schemeClr val="tx1"/>
                          </a:solidFill>
                          <a:latin typeface="+mn-lt"/>
                          <a:ea typeface="Calibri"/>
                        </a:rPr>
                        <a:t>]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u="none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</a:rPr>
                        <a:t> Improvement [%]</a:t>
                      </a:r>
                      <a:endParaRPr lang="en-US" sz="1300" b="1" u="none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u="none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</a:rPr>
                        <a:t> Products</a:t>
                      </a:r>
                      <a:endParaRPr lang="en-US" sz="1300" b="1" u="none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/>
                    </a:solidFill>
                  </a:tcPr>
                </a:tc>
              </a:tr>
              <a:tr h="5058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Calibri"/>
                        </a:rPr>
                        <a:t>5 </a:t>
                      </a:r>
                    </a:p>
                  </a:txBody>
                  <a:tcPr marT="91440" marB="91440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n-lt"/>
                          <a:ea typeface="Calibri"/>
                        </a:rPr>
                        <a:t> 16.8 </a:t>
                      </a:r>
                      <a:endParaRPr lang="en-US" sz="1600" b="1" dirty="0">
                        <a:latin typeface="+mn-lt"/>
                        <a:ea typeface="Calibri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n-lt"/>
                          <a:ea typeface="Calibri"/>
                        </a:rPr>
                        <a:t> 19.2 </a:t>
                      </a:r>
                      <a:endParaRPr lang="en-US" sz="1600" b="1" dirty="0">
                        <a:latin typeface="+mn-lt"/>
                        <a:ea typeface="Calibri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n-lt"/>
                          <a:ea typeface="Calibri"/>
                        </a:rPr>
                        <a:t> 14%</a:t>
                      </a:r>
                      <a:endParaRPr lang="en-US" sz="1600" b="1" dirty="0">
                        <a:latin typeface="+mn-lt"/>
                        <a:ea typeface="Calibri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+mn-cs"/>
                        </a:rPr>
                        <a:t>BS-200,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+mn-cs"/>
                        </a:rPr>
                        <a:t>BS-100,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+mn-cs"/>
                        </a:rPr>
                        <a:t>BS-50,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+mn-cs"/>
                        </a:rPr>
                        <a:t>BS-25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Calibri"/>
                        </a:rPr>
                        <a:t>10 </a:t>
                      </a:r>
                    </a:p>
                  </a:txBody>
                  <a:tcPr marT="91440" marB="91440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n-lt"/>
                          <a:ea typeface="Calibri"/>
                        </a:rPr>
                        <a:t> 47.5 </a:t>
                      </a:r>
                      <a:endParaRPr lang="en-US" sz="1600" b="1" dirty="0">
                        <a:latin typeface="+mn-lt"/>
                        <a:ea typeface="Calibri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n-lt"/>
                          <a:ea typeface="Calibri"/>
                        </a:rPr>
                        <a:t> 50.9 </a:t>
                      </a:r>
                      <a:endParaRPr lang="en-US" sz="1600" b="1" dirty="0">
                        <a:latin typeface="+mn-lt"/>
                        <a:ea typeface="Calibri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n-lt"/>
                          <a:ea typeface="Calibri"/>
                        </a:rPr>
                        <a:t> 7%</a:t>
                      </a:r>
                      <a:endParaRPr lang="en-US" sz="1600" b="1" dirty="0">
                        <a:latin typeface="+mn-lt"/>
                        <a:ea typeface="Calibri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+mn-cs"/>
                        </a:rPr>
                        <a:t>BS-200,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+mn-cs"/>
                        </a:rPr>
                        <a:t>BS-100,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+mn-cs"/>
                        </a:rPr>
                        <a:t>BS-50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13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Calibri"/>
                        </a:rPr>
                        <a:t>20 </a:t>
                      </a:r>
                    </a:p>
                  </a:txBody>
                  <a:tcPr marT="91440" marB="91440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n-lt"/>
                          <a:ea typeface="Calibri"/>
                        </a:rPr>
                        <a:t> 100</a:t>
                      </a:r>
                      <a:endParaRPr lang="en-US" sz="1600" b="1" dirty="0">
                        <a:latin typeface="+mn-lt"/>
                        <a:ea typeface="Calibri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n-lt"/>
                          <a:ea typeface="Calibri"/>
                        </a:rPr>
                        <a:t> 114</a:t>
                      </a:r>
                      <a:endParaRPr lang="en-US" sz="1600" b="1" dirty="0">
                        <a:latin typeface="+mn-lt"/>
                        <a:ea typeface="Calibri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 smtClean="0">
                          <a:latin typeface="+mn-lt"/>
                          <a:ea typeface="Calibri"/>
                        </a:rPr>
                        <a:t> 14%</a:t>
                      </a:r>
                      <a:endParaRPr lang="en-US" sz="1600" b="1" u="none" dirty="0">
                        <a:latin typeface="+mn-lt"/>
                        <a:ea typeface="Calibri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+mn-cs"/>
                        </a:rPr>
                        <a:t>BS-200,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+mn-cs"/>
                        </a:rPr>
                        <a:t>BS-100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87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Calibri"/>
                        </a:rPr>
                        <a:t>40 </a:t>
                      </a:r>
                    </a:p>
                  </a:txBody>
                  <a:tcPr marT="91440" marB="91440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n-lt"/>
                          <a:ea typeface="Calibri"/>
                        </a:rPr>
                        <a:t> 200 </a:t>
                      </a:r>
                      <a:endParaRPr lang="en-US" sz="1600" b="1" dirty="0">
                        <a:latin typeface="+mn-lt"/>
                        <a:ea typeface="Calibri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n-lt"/>
                          <a:ea typeface="Calibri"/>
                        </a:rPr>
                        <a:t> 250 </a:t>
                      </a:r>
                      <a:endParaRPr lang="en-US" sz="1600" b="1" dirty="0">
                        <a:latin typeface="+mn-lt"/>
                        <a:ea typeface="Calibri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 smtClean="0">
                          <a:latin typeface="+mn-lt"/>
                          <a:ea typeface="Calibri"/>
                        </a:rPr>
                        <a:t> 25%</a:t>
                      </a:r>
                      <a:endParaRPr lang="en-US" sz="1600" b="1" u="none" dirty="0">
                        <a:latin typeface="+mn-lt"/>
                        <a:ea typeface="Calibri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+mn-cs"/>
                        </a:rPr>
                        <a:t>BS-200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Increased Sector Capacity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864002"/>
            <a:ext cx="3263178" cy="1993998"/>
          </a:xfrm>
        </p:spPr>
        <p:txBody>
          <a:bodyPr/>
          <a:lstStyle/>
          <a:p>
            <a:r>
              <a:rPr lang="en-US" sz="1800" dirty="0" smtClean="0"/>
              <a:t>Assumptions:</a:t>
            </a:r>
          </a:p>
          <a:p>
            <a:pPr lvl="1"/>
            <a:r>
              <a:rPr lang="en-US" sz="1600" dirty="0" smtClean="0"/>
              <a:t>15dBi HBS antenna </a:t>
            </a:r>
          </a:p>
          <a:p>
            <a:pPr lvl="1"/>
            <a:r>
              <a:rPr lang="en-US" sz="1600" dirty="0" smtClean="0"/>
              <a:t>23dBi HSU antenna</a:t>
            </a:r>
          </a:p>
          <a:p>
            <a:pPr lvl="1"/>
            <a:r>
              <a:rPr lang="en-US" sz="1600" dirty="0" smtClean="0"/>
              <a:t>40MHz Channel BW</a:t>
            </a:r>
          </a:p>
          <a:p>
            <a:pPr lvl="1"/>
            <a:r>
              <a:rPr lang="en-US" sz="1600" dirty="0" smtClean="0"/>
              <a:t>Adaptive rate, </a:t>
            </a:r>
            <a:r>
              <a:rPr lang="en-US" sz="1600" dirty="0" err="1" smtClean="0"/>
              <a:t>MiMo</a:t>
            </a:r>
            <a:endParaRPr lang="en-US" sz="1600" dirty="0" smtClean="0"/>
          </a:p>
          <a:p>
            <a:pPr lvl="1"/>
            <a:r>
              <a:rPr lang="en-US" sz="1600" dirty="0" smtClean="0"/>
              <a:t>5.x GHz FCC/IC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85857" y="4608015"/>
            <a:ext cx="2273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Distance [Km]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644235" y="2644729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Capacity [Mbps]</a:t>
            </a:r>
            <a:endParaRPr lang="en-US" sz="1400" b="1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841665" y="1018310"/>
          <a:ext cx="78486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Upgrade – License Key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1302732"/>
            <a:ext cx="7124700" cy="3012094"/>
          </a:xfrm>
        </p:spPr>
        <p:txBody>
          <a:bodyPr/>
          <a:lstStyle/>
          <a:p>
            <a:r>
              <a:rPr lang="en-US" sz="1800" dirty="0" smtClean="0"/>
              <a:t>Applicability: </a:t>
            </a:r>
          </a:p>
          <a:p>
            <a:pPr lvl="1"/>
            <a:r>
              <a:rPr lang="en-US" sz="1600" dirty="0" smtClean="0"/>
              <a:t>Airmux-5000: Small-form-factor SU-5/10/25, upgrade path:</a:t>
            </a:r>
          </a:p>
          <a:p>
            <a:pPr lvl="2"/>
            <a:r>
              <a:rPr lang="en-US" sz="1400" dirty="0" smtClean="0"/>
              <a:t>From 5 Mbps to 10 Mbps</a:t>
            </a:r>
          </a:p>
          <a:p>
            <a:pPr lvl="2"/>
            <a:r>
              <a:rPr lang="en-US" sz="1400" dirty="0" smtClean="0"/>
              <a:t>From 5 Mbps to 25 Mbps</a:t>
            </a:r>
          </a:p>
          <a:p>
            <a:pPr lvl="2"/>
            <a:r>
              <a:rPr lang="en-US" sz="1400" dirty="0" smtClean="0"/>
              <a:t>From 10 Mbps to 25 Mbps</a:t>
            </a:r>
          </a:p>
          <a:p>
            <a:pPr lvl="1"/>
            <a:r>
              <a:rPr lang="en-US" sz="1600" dirty="0" smtClean="0"/>
              <a:t>Capacity Upgrade keys are valid for all bands, regulations and configurations</a:t>
            </a:r>
          </a:p>
          <a:p>
            <a:pPr>
              <a:spcBef>
                <a:spcPts val="1800"/>
              </a:spcBef>
            </a:pPr>
            <a:r>
              <a:rPr lang="en-US" sz="1800" dirty="0" smtClean="0"/>
              <a:t>Capacity Upgrade Procedure:</a:t>
            </a:r>
          </a:p>
          <a:p>
            <a:pPr lvl="1"/>
            <a:r>
              <a:rPr lang="en-US" sz="1600" dirty="0" smtClean="0"/>
              <a:t>Capacity upgrade can be performed for each ODU or SU individually or for all the SUs in the sector via the BS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1016291"/>
              </p:ext>
            </p:extLst>
          </p:nvPr>
        </p:nvGraphicFramePr>
        <p:xfrm>
          <a:off x="867444" y="4381502"/>
          <a:ext cx="6242805" cy="217282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561681"/>
                <a:gridCol w="2681124"/>
              </a:tblGrid>
              <a:tr h="4647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Product Name </a:t>
                      </a:r>
                    </a:p>
                  </a:txBody>
                  <a:tcPr marT="91440" marB="9144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Capacity Upgrade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</a:tr>
              <a:tr h="56006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Capacity/S0510/Airmux-5000/SU/5M-10M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/>
                        <a:t>5 Mbps -&gt;</a:t>
                      </a:r>
                      <a:r>
                        <a:rPr lang="en-US" sz="1400" kern="1200" dirty="0"/>
                        <a:t> </a:t>
                      </a:r>
                      <a:r>
                        <a:rPr lang="en-US" sz="1400" kern="1200" dirty="0" smtClean="0"/>
                        <a:t>10 Mbps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/>
                </a:tc>
              </a:tr>
              <a:tr h="5600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Capacity/S1025/Airmux-5000/SU/10M-25M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10 Mbps -&gt; 25 Mbps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/>
                </a:tc>
              </a:tr>
              <a:tr h="5879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Capacity/S0525/Airmux-5000/SU/5M-25M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/>
                        <a:t>5 Mbps -&gt; 25 Mbps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/>
                </a:tc>
              </a:tr>
            </a:tbl>
          </a:graphicData>
        </a:graphic>
      </p:graphicFrame>
      <p:pic>
        <p:nvPicPr>
          <p:cNvPr id="6" name="Picture 2" descr="http://t3.gstatic.com/images?q=tbn:ANd9GcRKjGOng0NA89PoyfPMaeMiW4v5DzPW3tEnQKtxa558RmuStRyb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454" y="4615317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FIPS-197 Support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1436322"/>
            <a:ext cx="7124700" cy="3249978"/>
          </a:xfrm>
        </p:spPr>
        <p:txBody>
          <a:bodyPr/>
          <a:lstStyle/>
          <a:p>
            <a:r>
              <a:rPr lang="en-US" sz="1800" dirty="0" smtClean="0"/>
              <a:t>FIPS-197 Federal Information Processing Standard -Publication 197</a:t>
            </a:r>
          </a:p>
          <a:p>
            <a:r>
              <a:rPr lang="en-US" sz="1800" dirty="0" smtClean="0"/>
              <a:t>A U.S. government computer security standard that specifies approved cryptographic algorithm to protect electronic data.</a:t>
            </a:r>
          </a:p>
          <a:p>
            <a:r>
              <a:rPr lang="en-US" sz="1800" dirty="0" smtClean="0"/>
              <a:t>FIPS-197 Certified products:</a:t>
            </a:r>
          </a:p>
          <a:p>
            <a:pPr lvl="1"/>
            <a:r>
              <a:rPr lang="en-US" sz="1800" dirty="0" smtClean="0">
                <a:ea typeface="+mn-ea"/>
              </a:rPr>
              <a:t>Airmux-5000:</a:t>
            </a:r>
          </a:p>
          <a:p>
            <a:pPr lvl="2"/>
            <a:r>
              <a:rPr lang="en-US" dirty="0" smtClean="0">
                <a:ea typeface="+mn-ea"/>
              </a:rPr>
              <a:t>Small-form-factor SU-5/10/25</a:t>
            </a:r>
          </a:p>
          <a:p>
            <a:pPr lvl="2"/>
            <a:r>
              <a:rPr lang="en-US" dirty="0" smtClean="0">
                <a:ea typeface="+mn-ea"/>
              </a:rPr>
              <a:t>BS-25</a:t>
            </a:r>
          </a:p>
          <a:p>
            <a:pPr lvl="2"/>
            <a:r>
              <a:rPr lang="en-US" dirty="0" smtClean="0">
                <a:ea typeface="+mn-ea"/>
              </a:rPr>
              <a:t>BS-200 5.x GHz, Universal regulations – HW Rev. 7 and above</a:t>
            </a:r>
          </a:p>
          <a:p>
            <a:pPr lvl="2"/>
            <a:r>
              <a:rPr lang="en-US" dirty="0" smtClean="0">
                <a:ea typeface="+mn-ea"/>
              </a:rPr>
              <a:t>BS-50 5.x GHz, Universal regulations – HW Rev. 7 and above</a:t>
            </a:r>
          </a:p>
          <a:p>
            <a:pPr lvl="1">
              <a:spcBef>
                <a:spcPts val="1200"/>
              </a:spcBef>
            </a:pP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1711530" y="5343901"/>
            <a:ext cx="111252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QinQ</a:t>
            </a:r>
            <a:r>
              <a:rPr lang="en-US" dirty="0" smtClean="0"/>
              <a:t> VLAN</a:t>
            </a:r>
            <a:br>
              <a:rPr lang="en-US" dirty="0" smtClean="0"/>
            </a:br>
            <a:r>
              <a:rPr lang="en-US" dirty="0" smtClean="0"/>
              <a:t>Configurable TPID Values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1355295"/>
            <a:ext cx="7124700" cy="2869464"/>
          </a:xfrm>
        </p:spPr>
        <p:txBody>
          <a:bodyPr/>
          <a:lstStyle/>
          <a:p>
            <a:r>
              <a:rPr lang="en-US" sz="1600" dirty="0" smtClean="0"/>
              <a:t>Applicable for Airmux-5000 SUs only</a:t>
            </a:r>
          </a:p>
          <a:p>
            <a:r>
              <a:rPr lang="en-US" sz="1600" dirty="0" smtClean="0"/>
              <a:t>Enables interoperability with legacy switches (e.g. Cisco) that supports TPID of 0x8100 only</a:t>
            </a:r>
          </a:p>
          <a:p>
            <a:r>
              <a:rPr lang="en-US" sz="1600" dirty="0" smtClean="0"/>
              <a:t>TPID (Tag Protocol Identifier) value in Provider Mode can be configured to:</a:t>
            </a:r>
          </a:p>
          <a:p>
            <a:pPr lvl="1"/>
            <a:r>
              <a:rPr lang="en-US" sz="1400" dirty="0" smtClean="0"/>
              <a:t>0x9100 (default)</a:t>
            </a:r>
          </a:p>
          <a:p>
            <a:pPr lvl="1"/>
            <a:r>
              <a:rPr lang="en-US" sz="1400" dirty="0" smtClean="0"/>
              <a:t>0x8100</a:t>
            </a:r>
          </a:p>
          <a:p>
            <a:pPr lvl="1"/>
            <a:r>
              <a:rPr lang="en-US" sz="1400" dirty="0" smtClean="0"/>
              <a:t>0x88A8</a:t>
            </a:r>
          </a:p>
          <a:p>
            <a:r>
              <a:rPr lang="en-US" sz="1600" dirty="0" smtClean="0"/>
              <a:t>TPID value can be configured per each SU in the Sector</a:t>
            </a:r>
          </a:p>
          <a:p>
            <a:r>
              <a:rPr lang="en-US" sz="1600" dirty="0" smtClean="0"/>
              <a:t>Supported by installed base through software upgrade to release 3.4 GA</a:t>
            </a:r>
          </a:p>
        </p:txBody>
      </p:sp>
      <p:pic>
        <p:nvPicPr>
          <p:cNvPr id="5" name="Picture 4" descr="Rou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5192" y="5131625"/>
            <a:ext cx="423356" cy="423356"/>
          </a:xfrm>
          <a:prstGeom prst="rect">
            <a:avLst/>
          </a:prstGeom>
        </p:spPr>
      </p:pic>
      <p:pic>
        <p:nvPicPr>
          <p:cNvPr id="6" name="Picture 5" descr="Airmux-50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33629" y="4732307"/>
            <a:ext cx="490466" cy="1090478"/>
          </a:xfrm>
          <a:prstGeom prst="rect">
            <a:avLst/>
          </a:prstGeom>
        </p:spPr>
      </p:pic>
      <p:pic>
        <p:nvPicPr>
          <p:cNvPr id="7" name="Picture 6" descr="Airmux-4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5424" y="4764781"/>
            <a:ext cx="490466" cy="1090478"/>
          </a:xfrm>
          <a:prstGeom prst="rect">
            <a:avLst/>
          </a:prstGeom>
        </p:spPr>
      </p:pic>
      <p:sp>
        <p:nvSpPr>
          <p:cNvPr id="9" name="Freeform 10"/>
          <p:cNvSpPr>
            <a:spLocks/>
          </p:cNvSpPr>
          <p:nvPr/>
        </p:nvSpPr>
        <p:spPr bwMode="auto">
          <a:xfrm rot="10800000" flipV="1">
            <a:off x="5152429" y="4370521"/>
            <a:ext cx="2790453" cy="1573078"/>
          </a:xfrm>
          <a:custGeom>
            <a:avLst/>
            <a:gdLst>
              <a:gd name="T0" fmla="*/ 2147483647 w 1360"/>
              <a:gd name="T1" fmla="*/ 701670724 h 1877"/>
              <a:gd name="T2" fmla="*/ 209778979 w 1360"/>
              <a:gd name="T3" fmla="*/ 1018589595 h 1877"/>
              <a:gd name="T4" fmla="*/ 143917011 w 1360"/>
              <a:gd name="T5" fmla="*/ 965407868 h 1877"/>
              <a:gd name="T6" fmla="*/ 87814876 w 1360"/>
              <a:gd name="T7" fmla="*/ 910055939 h 1877"/>
              <a:gd name="T8" fmla="*/ 46347000 w 1360"/>
              <a:gd name="T9" fmla="*/ 855246193 h 1877"/>
              <a:gd name="T10" fmla="*/ 17075376 w 1360"/>
              <a:gd name="T11" fmla="*/ 799894264 h 1877"/>
              <a:gd name="T12" fmla="*/ 2439562 w 1360"/>
              <a:gd name="T13" fmla="*/ 742913395 h 1877"/>
              <a:gd name="T14" fmla="*/ 0 w 1360"/>
              <a:gd name="T15" fmla="*/ 686476366 h 1877"/>
              <a:gd name="T16" fmla="*/ 9756688 w 1360"/>
              <a:gd name="T17" fmla="*/ 630581518 h 1877"/>
              <a:gd name="T18" fmla="*/ 29271629 w 1360"/>
              <a:gd name="T19" fmla="*/ 574686671 h 1877"/>
              <a:gd name="T20" fmla="*/ 68299944 w 1360"/>
              <a:gd name="T21" fmla="*/ 518248905 h 1877"/>
              <a:gd name="T22" fmla="*/ 117084956 w 1360"/>
              <a:gd name="T23" fmla="*/ 463982077 h 1877"/>
              <a:gd name="T24" fmla="*/ 178067752 w 1360"/>
              <a:gd name="T25" fmla="*/ 409715249 h 1877"/>
              <a:gd name="T26" fmla="*/ 251245282 w 1360"/>
              <a:gd name="T27" fmla="*/ 357618531 h 1877"/>
              <a:gd name="T28" fmla="*/ 336620571 w 1360"/>
              <a:gd name="T29" fmla="*/ 306065560 h 1877"/>
              <a:gd name="T30" fmla="*/ 434192206 w 1360"/>
              <a:gd name="T31" fmla="*/ 255596954 h 1877"/>
              <a:gd name="T32" fmla="*/ 543959989 w 1360"/>
              <a:gd name="T33" fmla="*/ 207842204 h 1877"/>
              <a:gd name="T34" fmla="*/ 663484458 w 1360"/>
              <a:gd name="T35" fmla="*/ 161715428 h 1877"/>
              <a:gd name="T36" fmla="*/ 792765612 w 1360"/>
              <a:gd name="T37" fmla="*/ 117758900 h 1877"/>
              <a:gd name="T38" fmla="*/ 936684331 w 1360"/>
              <a:gd name="T39" fmla="*/ 75974024 h 1877"/>
              <a:gd name="T40" fmla="*/ 1085480417 w 1360"/>
              <a:gd name="T41" fmla="*/ 36901543 h 1877"/>
              <a:gd name="T42" fmla="*/ 1244033188 w 1360"/>
              <a:gd name="T43" fmla="*/ 0 h 1877"/>
              <a:gd name="T44" fmla="*/ 2147483647 w 1360"/>
              <a:gd name="T45" fmla="*/ 701670724 h 187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360"/>
              <a:gd name="T70" fmla="*/ 0 h 1877"/>
              <a:gd name="T71" fmla="*/ 1360 w 1360"/>
              <a:gd name="T72" fmla="*/ 1877 h 187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360" h="1877">
                <a:moveTo>
                  <a:pt x="1360" y="1293"/>
                </a:moveTo>
                <a:lnTo>
                  <a:pt x="86" y="1877"/>
                </a:lnTo>
                <a:lnTo>
                  <a:pt x="59" y="1779"/>
                </a:lnTo>
                <a:lnTo>
                  <a:pt x="36" y="1677"/>
                </a:lnTo>
                <a:lnTo>
                  <a:pt x="19" y="1576"/>
                </a:lnTo>
                <a:lnTo>
                  <a:pt x="7" y="1474"/>
                </a:lnTo>
                <a:lnTo>
                  <a:pt x="1" y="1369"/>
                </a:lnTo>
                <a:lnTo>
                  <a:pt x="0" y="1265"/>
                </a:lnTo>
                <a:lnTo>
                  <a:pt x="4" y="1162"/>
                </a:lnTo>
                <a:lnTo>
                  <a:pt x="12" y="1059"/>
                </a:lnTo>
                <a:lnTo>
                  <a:pt x="28" y="955"/>
                </a:lnTo>
                <a:lnTo>
                  <a:pt x="48" y="855"/>
                </a:lnTo>
                <a:lnTo>
                  <a:pt x="73" y="755"/>
                </a:lnTo>
                <a:lnTo>
                  <a:pt x="103" y="659"/>
                </a:lnTo>
                <a:lnTo>
                  <a:pt x="138" y="564"/>
                </a:lnTo>
                <a:lnTo>
                  <a:pt x="178" y="471"/>
                </a:lnTo>
                <a:lnTo>
                  <a:pt x="223" y="383"/>
                </a:lnTo>
                <a:lnTo>
                  <a:pt x="272" y="298"/>
                </a:lnTo>
                <a:lnTo>
                  <a:pt x="325" y="217"/>
                </a:lnTo>
                <a:lnTo>
                  <a:pt x="384" y="140"/>
                </a:lnTo>
                <a:lnTo>
                  <a:pt x="445" y="68"/>
                </a:lnTo>
                <a:lnTo>
                  <a:pt x="510" y="0"/>
                </a:lnTo>
                <a:lnTo>
                  <a:pt x="1360" y="1293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857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454235" y="5778416"/>
            <a:ext cx="6096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/>
              <a:t>HBS</a:t>
            </a:r>
            <a:endParaRPr lang="en-US" sz="1100" b="1" dirty="0"/>
          </a:p>
        </p:txBody>
      </p:sp>
      <p:sp>
        <p:nvSpPr>
          <p:cNvPr id="18" name="Rectangle 17"/>
          <p:cNvSpPr/>
          <p:nvPr/>
        </p:nvSpPr>
        <p:spPr>
          <a:xfrm>
            <a:off x="2992911" y="4921165"/>
            <a:ext cx="1710048" cy="3745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Double Tagged (</a:t>
            </a:r>
            <a:r>
              <a:rPr lang="en-US" sz="1000" dirty="0" err="1" smtClean="0">
                <a:solidFill>
                  <a:schemeClr val="tx1"/>
                </a:solidFill>
              </a:rPr>
              <a:t>QinQ</a:t>
            </a:r>
            <a:r>
              <a:rPr lang="en-US" sz="1000" dirty="0" smtClean="0">
                <a:solidFill>
                  <a:schemeClr val="tx1"/>
                </a:solidFill>
              </a:rPr>
              <a:t>) with TPID 0x8100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64131" y="5142960"/>
            <a:ext cx="1745179" cy="30258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Untagged / Tagged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4662500" y="5811758"/>
            <a:ext cx="6096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/>
              <a:t>HSU</a:t>
            </a:r>
            <a:endParaRPr lang="en-US" sz="1100" b="1" dirty="0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1179950" y="4910585"/>
            <a:ext cx="103383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/>
              <a:t>Cisco Switch</a:t>
            </a:r>
            <a:endParaRPr lang="en-US" sz="1100" b="1" dirty="0"/>
          </a:p>
        </p:txBody>
      </p:sp>
      <p:sp>
        <p:nvSpPr>
          <p:cNvPr id="24" name="Freeform 23"/>
          <p:cNvSpPr/>
          <p:nvPr/>
        </p:nvSpPr>
        <p:spPr>
          <a:xfrm>
            <a:off x="2986610" y="5303261"/>
            <a:ext cx="1727200" cy="60960"/>
          </a:xfrm>
          <a:custGeom>
            <a:avLst/>
            <a:gdLst>
              <a:gd name="connsiteX0" fmla="*/ 0 w 1727200"/>
              <a:gd name="connsiteY0" fmla="*/ 0 h 60960"/>
              <a:gd name="connsiteX1" fmla="*/ 1168400 w 1727200"/>
              <a:gd name="connsiteY1" fmla="*/ 5080 h 60960"/>
              <a:gd name="connsiteX2" fmla="*/ 619760 w 1727200"/>
              <a:gd name="connsiteY2" fmla="*/ 55880 h 60960"/>
              <a:gd name="connsiteX3" fmla="*/ 1727200 w 1727200"/>
              <a:gd name="connsiteY3" fmla="*/ 60960 h 6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7200" h="60960">
                <a:moveTo>
                  <a:pt x="0" y="0"/>
                </a:moveTo>
                <a:lnTo>
                  <a:pt x="1168400" y="5080"/>
                </a:lnTo>
                <a:lnTo>
                  <a:pt x="619760" y="55880"/>
                </a:lnTo>
                <a:lnTo>
                  <a:pt x="1727200" y="60960"/>
                </a:lnTo>
              </a:path>
            </a:pathLst>
          </a:cu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Carrier Branch Buildi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73470" y="5145565"/>
            <a:ext cx="489575" cy="489575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>
            <a:off x="5176436" y="5393407"/>
            <a:ext cx="2194560" cy="1588"/>
          </a:xfrm>
          <a:prstGeom prst="straightConnector1">
            <a:avLst/>
          </a:prstGeom>
          <a:ln w="19050">
            <a:solidFill>
              <a:srgbClr val="4D4948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39079" y="2292866"/>
            <a:ext cx="5318102" cy="1785453"/>
          </a:xfrm>
        </p:spPr>
        <p:txBody>
          <a:bodyPr anchor="ctr"/>
          <a:lstStyle/>
          <a:p>
            <a:r>
              <a:rPr lang="en-US" dirty="0" smtClean="0"/>
              <a:t>Airmux-5000</a:t>
            </a:r>
            <a:br>
              <a:rPr lang="en-US" dirty="0" smtClean="0"/>
            </a:br>
            <a:r>
              <a:rPr lang="en-US" dirty="0" smtClean="0"/>
              <a:t>Typical applications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 Time-Slots Assignment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1206402"/>
            <a:ext cx="7492278" cy="3240906"/>
          </a:xfrm>
        </p:spPr>
        <p:txBody>
          <a:bodyPr/>
          <a:lstStyle/>
          <a:p>
            <a:r>
              <a:rPr lang="en-US" sz="1800" dirty="0" smtClean="0"/>
              <a:t>Feature highlights:</a:t>
            </a:r>
          </a:p>
          <a:p>
            <a:pPr lvl="1"/>
            <a:r>
              <a:rPr lang="en-US" sz="1600" dirty="0" smtClean="0"/>
              <a:t>A single SU can now be assigned up to 63 time slots (out of 64 time slots)</a:t>
            </a:r>
          </a:p>
          <a:p>
            <a:pPr lvl="1"/>
            <a:r>
              <a:rPr lang="en-US" sz="1600" dirty="0" smtClean="0"/>
              <a:t>Enables providing more than half of the HBS capacity to a certain SU</a:t>
            </a:r>
          </a:p>
          <a:p>
            <a:pPr lvl="1"/>
            <a:r>
              <a:rPr lang="en-US" sz="1600" dirty="0" smtClean="0"/>
              <a:t>Supported by all BSs (200/100/50/25)</a:t>
            </a:r>
          </a:p>
          <a:p>
            <a:pPr lvl="1"/>
            <a:r>
              <a:rPr lang="en-US" sz="1600" dirty="0" smtClean="0"/>
              <a:t>Supported by installed base through software upgrade to release 3.4.00</a:t>
            </a:r>
          </a:p>
          <a:p>
            <a:pPr lvl="1"/>
            <a:r>
              <a:rPr lang="en-US" sz="1600" dirty="0" smtClean="0"/>
              <a:t>Applicable cases:</a:t>
            </a:r>
          </a:p>
          <a:p>
            <a:pPr lvl="2"/>
            <a:r>
              <a:rPr lang="en-US" sz="1400" dirty="0" smtClean="0"/>
              <a:t>Long distance SU’s that require more/high capacity</a:t>
            </a:r>
          </a:p>
          <a:p>
            <a:pPr lvl="2"/>
            <a:r>
              <a:rPr lang="en-US" sz="1400" dirty="0" smtClean="0"/>
              <a:t>SU that requires more than half of the BS capacity</a:t>
            </a:r>
          </a:p>
          <a:p>
            <a:pPr lvl="2"/>
            <a:r>
              <a:rPr lang="en-US" sz="1400" dirty="0" smtClean="0"/>
              <a:t>SU that requires lower latency</a:t>
            </a:r>
          </a:p>
          <a:p>
            <a:pPr lvl="2"/>
            <a:r>
              <a:rPr lang="en-US" sz="1400" dirty="0" smtClean="0"/>
              <a:t>SU under </a:t>
            </a:r>
            <a:r>
              <a:rPr lang="en-US" sz="1400" dirty="0" err="1" smtClean="0"/>
              <a:t>nLOS</a:t>
            </a:r>
            <a:r>
              <a:rPr lang="en-US" sz="1400" dirty="0" smtClean="0"/>
              <a:t> and NLOS cases</a:t>
            </a:r>
            <a:endParaRPr lang="en-US" sz="1400" dirty="0"/>
          </a:p>
        </p:txBody>
      </p:sp>
      <p:grpSp>
        <p:nvGrpSpPr>
          <p:cNvPr id="4" name="Group 73"/>
          <p:cNvGrpSpPr/>
          <p:nvPr/>
        </p:nvGrpSpPr>
        <p:grpSpPr>
          <a:xfrm>
            <a:off x="1891483" y="4517712"/>
            <a:ext cx="5419532" cy="2075979"/>
            <a:chOff x="2326198" y="4671702"/>
            <a:chExt cx="5419532" cy="2075979"/>
          </a:xfrm>
        </p:grpSpPr>
        <p:grpSp>
          <p:nvGrpSpPr>
            <p:cNvPr id="5" name="Group 23"/>
            <p:cNvGrpSpPr/>
            <p:nvPr/>
          </p:nvGrpSpPr>
          <p:grpSpPr>
            <a:xfrm>
              <a:off x="4559131" y="5440680"/>
              <a:ext cx="3186599" cy="1297904"/>
              <a:chOff x="4267200" y="536428"/>
              <a:chExt cx="4659883" cy="2290279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4267200" y="536428"/>
                <a:ext cx="4659883" cy="2290279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4727642" y="717952"/>
                <a:ext cx="3525288" cy="1987960"/>
              </a:xfrm>
              <a:custGeom>
                <a:avLst/>
                <a:gdLst>
                  <a:gd name="connsiteX0" fmla="*/ 0 w 3054485"/>
                  <a:gd name="connsiteY0" fmla="*/ 1342417 h 1653702"/>
                  <a:gd name="connsiteX1" fmla="*/ 2645923 w 3054485"/>
                  <a:gd name="connsiteY1" fmla="*/ 0 h 1653702"/>
                  <a:gd name="connsiteX2" fmla="*/ 3054485 w 3054485"/>
                  <a:gd name="connsiteY2" fmla="*/ 136187 h 1653702"/>
                  <a:gd name="connsiteX3" fmla="*/ 1001948 w 3054485"/>
                  <a:gd name="connsiteY3" fmla="*/ 1653702 h 1653702"/>
                  <a:gd name="connsiteX4" fmla="*/ 0 w 3054485"/>
                  <a:gd name="connsiteY4" fmla="*/ 1342417 h 1653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4485" h="1653702">
                    <a:moveTo>
                      <a:pt x="0" y="1342417"/>
                    </a:moveTo>
                    <a:lnTo>
                      <a:pt x="2645923" y="0"/>
                    </a:lnTo>
                    <a:lnTo>
                      <a:pt x="3054485" y="136187"/>
                    </a:lnTo>
                    <a:lnTo>
                      <a:pt x="1001948" y="1653702"/>
                    </a:lnTo>
                    <a:lnTo>
                      <a:pt x="0" y="1342417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6" name="Freeform 35"/>
              <p:cNvSpPr/>
              <p:nvPr/>
            </p:nvSpPr>
            <p:spPr>
              <a:xfrm rot="21287219">
                <a:off x="5197530" y="2262387"/>
                <a:ext cx="643267" cy="243313"/>
              </a:xfrm>
              <a:custGeom>
                <a:avLst/>
                <a:gdLst>
                  <a:gd name="connsiteX0" fmla="*/ 0 w 3054485"/>
                  <a:gd name="connsiteY0" fmla="*/ 1342417 h 1653702"/>
                  <a:gd name="connsiteX1" fmla="*/ 2645923 w 3054485"/>
                  <a:gd name="connsiteY1" fmla="*/ 0 h 1653702"/>
                  <a:gd name="connsiteX2" fmla="*/ 3054485 w 3054485"/>
                  <a:gd name="connsiteY2" fmla="*/ 136187 h 1653702"/>
                  <a:gd name="connsiteX3" fmla="*/ 1001948 w 3054485"/>
                  <a:gd name="connsiteY3" fmla="*/ 1653702 h 1653702"/>
                  <a:gd name="connsiteX4" fmla="*/ 0 w 3054485"/>
                  <a:gd name="connsiteY4" fmla="*/ 1342417 h 1653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4485" h="1653702">
                    <a:moveTo>
                      <a:pt x="0" y="1342417"/>
                    </a:moveTo>
                    <a:lnTo>
                      <a:pt x="2645923" y="0"/>
                    </a:lnTo>
                    <a:lnTo>
                      <a:pt x="3054485" y="136187"/>
                    </a:lnTo>
                    <a:lnTo>
                      <a:pt x="1001948" y="1653702"/>
                    </a:lnTo>
                    <a:lnTo>
                      <a:pt x="0" y="134241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7" name="Freeform 36"/>
              <p:cNvSpPr/>
              <p:nvPr/>
            </p:nvSpPr>
            <p:spPr>
              <a:xfrm rot="21016450">
                <a:off x="5952663" y="1937514"/>
                <a:ext cx="530157" cy="152400"/>
              </a:xfrm>
              <a:custGeom>
                <a:avLst/>
                <a:gdLst>
                  <a:gd name="connsiteX0" fmla="*/ 0 w 3054485"/>
                  <a:gd name="connsiteY0" fmla="*/ 1342417 h 1653702"/>
                  <a:gd name="connsiteX1" fmla="*/ 2645923 w 3054485"/>
                  <a:gd name="connsiteY1" fmla="*/ 0 h 1653702"/>
                  <a:gd name="connsiteX2" fmla="*/ 3054485 w 3054485"/>
                  <a:gd name="connsiteY2" fmla="*/ 136187 h 1653702"/>
                  <a:gd name="connsiteX3" fmla="*/ 1001948 w 3054485"/>
                  <a:gd name="connsiteY3" fmla="*/ 1653702 h 1653702"/>
                  <a:gd name="connsiteX4" fmla="*/ 0 w 3054485"/>
                  <a:gd name="connsiteY4" fmla="*/ 1342417 h 1653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4485" h="1653702">
                    <a:moveTo>
                      <a:pt x="0" y="1342417"/>
                    </a:moveTo>
                    <a:lnTo>
                      <a:pt x="2645923" y="0"/>
                    </a:lnTo>
                    <a:lnTo>
                      <a:pt x="3054485" y="136187"/>
                    </a:lnTo>
                    <a:lnTo>
                      <a:pt x="1001948" y="1653702"/>
                    </a:lnTo>
                    <a:lnTo>
                      <a:pt x="0" y="134241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8" name="Freeform 37"/>
              <p:cNvSpPr/>
              <p:nvPr/>
            </p:nvSpPr>
            <p:spPr>
              <a:xfrm rot="21016450">
                <a:off x="6638390" y="1570740"/>
                <a:ext cx="363021" cy="137310"/>
              </a:xfrm>
              <a:custGeom>
                <a:avLst/>
                <a:gdLst>
                  <a:gd name="connsiteX0" fmla="*/ 0 w 3054485"/>
                  <a:gd name="connsiteY0" fmla="*/ 1342417 h 1653702"/>
                  <a:gd name="connsiteX1" fmla="*/ 2645923 w 3054485"/>
                  <a:gd name="connsiteY1" fmla="*/ 0 h 1653702"/>
                  <a:gd name="connsiteX2" fmla="*/ 3054485 w 3054485"/>
                  <a:gd name="connsiteY2" fmla="*/ 136187 h 1653702"/>
                  <a:gd name="connsiteX3" fmla="*/ 1001948 w 3054485"/>
                  <a:gd name="connsiteY3" fmla="*/ 1653702 h 1653702"/>
                  <a:gd name="connsiteX4" fmla="*/ 0 w 3054485"/>
                  <a:gd name="connsiteY4" fmla="*/ 1342417 h 1653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4485" h="1653702">
                    <a:moveTo>
                      <a:pt x="0" y="1342417"/>
                    </a:moveTo>
                    <a:lnTo>
                      <a:pt x="2645923" y="0"/>
                    </a:lnTo>
                    <a:lnTo>
                      <a:pt x="3054485" y="136187"/>
                    </a:lnTo>
                    <a:lnTo>
                      <a:pt x="1001948" y="1653702"/>
                    </a:lnTo>
                    <a:lnTo>
                      <a:pt x="0" y="134241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9" name="Freeform 38"/>
              <p:cNvSpPr/>
              <p:nvPr/>
            </p:nvSpPr>
            <p:spPr>
              <a:xfrm rot="21016450">
                <a:off x="7154649" y="1275788"/>
                <a:ext cx="297906" cy="71160"/>
              </a:xfrm>
              <a:custGeom>
                <a:avLst/>
                <a:gdLst>
                  <a:gd name="connsiteX0" fmla="*/ 0 w 3054485"/>
                  <a:gd name="connsiteY0" fmla="*/ 1342417 h 1653702"/>
                  <a:gd name="connsiteX1" fmla="*/ 2645923 w 3054485"/>
                  <a:gd name="connsiteY1" fmla="*/ 0 h 1653702"/>
                  <a:gd name="connsiteX2" fmla="*/ 3054485 w 3054485"/>
                  <a:gd name="connsiteY2" fmla="*/ 136187 h 1653702"/>
                  <a:gd name="connsiteX3" fmla="*/ 1001948 w 3054485"/>
                  <a:gd name="connsiteY3" fmla="*/ 1653702 h 1653702"/>
                  <a:gd name="connsiteX4" fmla="*/ 0 w 3054485"/>
                  <a:gd name="connsiteY4" fmla="*/ 1342417 h 1653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4485" h="1653702">
                    <a:moveTo>
                      <a:pt x="0" y="1342417"/>
                    </a:moveTo>
                    <a:lnTo>
                      <a:pt x="2645923" y="0"/>
                    </a:lnTo>
                    <a:lnTo>
                      <a:pt x="3054485" y="136187"/>
                    </a:lnTo>
                    <a:lnTo>
                      <a:pt x="1001948" y="1653702"/>
                    </a:lnTo>
                    <a:lnTo>
                      <a:pt x="0" y="134241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grpSp>
          <p:nvGrpSpPr>
            <p:cNvPr id="6" name="Group 39"/>
            <p:cNvGrpSpPr/>
            <p:nvPr/>
          </p:nvGrpSpPr>
          <p:grpSpPr>
            <a:xfrm>
              <a:off x="2532211" y="5666967"/>
              <a:ext cx="580179" cy="629656"/>
              <a:chOff x="3531765" y="5257800"/>
              <a:chExt cx="762000" cy="914400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3531765" y="6019800"/>
                <a:ext cx="762000" cy="152400"/>
              </a:xfrm>
              <a:prstGeom prst="round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/>
              </a:p>
            </p:txBody>
          </p:sp>
          <p:sp>
            <p:nvSpPr>
              <p:cNvPr id="48" name="Freeform 47"/>
              <p:cNvSpPr/>
              <p:nvPr/>
            </p:nvSpPr>
            <p:spPr>
              <a:xfrm>
                <a:off x="3607966" y="5257800"/>
                <a:ext cx="57540" cy="762000"/>
              </a:xfrm>
              <a:custGeom>
                <a:avLst/>
                <a:gdLst>
                  <a:gd name="connsiteX0" fmla="*/ 117446 w 128631"/>
                  <a:gd name="connsiteY0" fmla="*/ 0 h 2038525"/>
                  <a:gd name="connsiteX1" fmla="*/ 117446 w 128631"/>
                  <a:gd name="connsiteY1" fmla="*/ 134224 h 2038525"/>
                  <a:gd name="connsiteX2" fmla="*/ 50334 w 128631"/>
                  <a:gd name="connsiteY2" fmla="*/ 369116 h 2038525"/>
                  <a:gd name="connsiteX3" fmla="*/ 92279 w 128631"/>
                  <a:gd name="connsiteY3" fmla="*/ 687898 h 2038525"/>
                  <a:gd name="connsiteX4" fmla="*/ 83890 w 128631"/>
                  <a:gd name="connsiteY4" fmla="*/ 956345 h 2038525"/>
                  <a:gd name="connsiteX5" fmla="*/ 41945 w 128631"/>
                  <a:gd name="connsiteY5" fmla="*/ 1140903 h 2038525"/>
                  <a:gd name="connsiteX6" fmla="*/ 117446 w 128631"/>
                  <a:gd name="connsiteY6" fmla="*/ 1593909 h 2038525"/>
                  <a:gd name="connsiteX7" fmla="*/ 16778 w 128631"/>
                  <a:gd name="connsiteY7" fmla="*/ 1795244 h 2038525"/>
                  <a:gd name="connsiteX8" fmla="*/ 16778 w 128631"/>
                  <a:gd name="connsiteY8" fmla="*/ 2038525 h 2038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8631" h="2038525">
                    <a:moveTo>
                      <a:pt x="117446" y="0"/>
                    </a:moveTo>
                    <a:cubicBezTo>
                      <a:pt x="123038" y="36352"/>
                      <a:pt x="128631" y="72705"/>
                      <a:pt x="117446" y="134224"/>
                    </a:cubicBezTo>
                    <a:cubicBezTo>
                      <a:pt x="106261" y="195743"/>
                      <a:pt x="54528" y="276837"/>
                      <a:pt x="50334" y="369116"/>
                    </a:cubicBezTo>
                    <a:cubicBezTo>
                      <a:pt x="46140" y="461395"/>
                      <a:pt x="86686" y="590027"/>
                      <a:pt x="92279" y="687898"/>
                    </a:cubicBezTo>
                    <a:cubicBezTo>
                      <a:pt x="97872" y="785769"/>
                      <a:pt x="92279" y="880844"/>
                      <a:pt x="83890" y="956345"/>
                    </a:cubicBezTo>
                    <a:cubicBezTo>
                      <a:pt x="75501" y="1031846"/>
                      <a:pt x="36352" y="1034642"/>
                      <a:pt x="41945" y="1140903"/>
                    </a:cubicBezTo>
                    <a:cubicBezTo>
                      <a:pt x="47538" y="1247164"/>
                      <a:pt x="121640" y="1484852"/>
                      <a:pt x="117446" y="1593909"/>
                    </a:cubicBezTo>
                    <a:cubicBezTo>
                      <a:pt x="113252" y="1702966"/>
                      <a:pt x="33556" y="1721141"/>
                      <a:pt x="16778" y="1795244"/>
                    </a:cubicBezTo>
                    <a:cubicBezTo>
                      <a:pt x="0" y="1869347"/>
                      <a:pt x="8389" y="1953936"/>
                      <a:pt x="16778" y="2038525"/>
                    </a:cubicBezTo>
                  </a:path>
                </a:pathLst>
              </a:custGeom>
              <a:ln w="9525">
                <a:solidFill>
                  <a:srgbClr val="FF0D0D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b="1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4657905" y="4902727"/>
              <a:ext cx="10570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46 Time slots</a:t>
              </a:r>
              <a:endParaRPr lang="en-US" sz="10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938101" y="5332694"/>
              <a:ext cx="1219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7 Time slots</a:t>
              </a:r>
              <a:endParaRPr lang="en-US" sz="10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320881" y="5575679"/>
              <a:ext cx="1066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10 Time slots</a:t>
              </a:r>
              <a:endParaRPr lang="en-US" sz="10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326198" y="4671702"/>
              <a:ext cx="9885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FF0000"/>
                  </a:solidFill>
                </a:rPr>
                <a:t>100 Mbps</a:t>
              </a:r>
              <a:endParaRPr 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493287" y="4930782"/>
              <a:ext cx="6961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FF0000"/>
                  </a:solidFill>
                </a:rPr>
                <a:t>50 Mbps</a:t>
              </a:r>
              <a:endParaRPr 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149408" y="5177806"/>
              <a:ext cx="8132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FF0000"/>
                  </a:solidFill>
                </a:rPr>
                <a:t>20 Mbps</a:t>
              </a:r>
              <a:endParaRPr 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479171" y="5521332"/>
              <a:ext cx="84307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FF0000"/>
                  </a:solidFill>
                </a:rPr>
                <a:t>30 Mbps</a:t>
              </a:r>
              <a:endParaRPr lang="en-US" sz="1100" b="1" dirty="0">
                <a:solidFill>
                  <a:srgbClr val="FF0000"/>
                </a:solidFill>
              </a:endParaRPr>
            </a:p>
          </p:txBody>
        </p:sp>
        <p:pic>
          <p:nvPicPr>
            <p:cNvPr id="60" name="Picture 59" descr="RAD Airmux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7108" y="5752508"/>
              <a:ext cx="563881" cy="576073"/>
            </a:xfrm>
            <a:prstGeom prst="rect">
              <a:avLst/>
            </a:prstGeom>
          </p:spPr>
        </p:pic>
        <p:pic>
          <p:nvPicPr>
            <p:cNvPr id="61" name="Picture 60" descr="RAD Airmux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71468" y="5401988"/>
              <a:ext cx="563881" cy="576073"/>
            </a:xfrm>
            <a:prstGeom prst="rect">
              <a:avLst/>
            </a:prstGeom>
          </p:spPr>
        </p:pic>
        <p:pic>
          <p:nvPicPr>
            <p:cNvPr id="62" name="Picture 61" descr="RAD Airmux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48042" y="5139690"/>
              <a:ext cx="391751" cy="400221"/>
            </a:xfrm>
            <a:prstGeom prst="rect">
              <a:avLst/>
            </a:prstGeom>
          </p:spPr>
        </p:pic>
        <p:pic>
          <p:nvPicPr>
            <p:cNvPr id="63" name="Picture 62" descr="RAD Airmux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30822" y="5387340"/>
              <a:ext cx="414127" cy="423081"/>
            </a:xfrm>
            <a:prstGeom prst="rect">
              <a:avLst/>
            </a:prstGeom>
          </p:spPr>
        </p:pic>
        <p:pic>
          <p:nvPicPr>
            <p:cNvPr id="64" name="Picture 63" descr="RAD Airmux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41362" y="5974080"/>
              <a:ext cx="461418" cy="471394"/>
            </a:xfrm>
            <a:prstGeom prst="rect">
              <a:avLst/>
            </a:prstGeom>
          </p:spPr>
        </p:pic>
        <p:pic>
          <p:nvPicPr>
            <p:cNvPr id="65" name="Picture 64" descr="RAD Airmux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65828" y="6171608"/>
              <a:ext cx="563881" cy="576073"/>
            </a:xfrm>
            <a:prstGeom prst="rect">
              <a:avLst/>
            </a:prstGeom>
          </p:spPr>
        </p:pic>
        <p:sp>
          <p:nvSpPr>
            <p:cNvPr id="69" name="Freeform 68"/>
            <p:cNvSpPr/>
            <p:nvPr/>
          </p:nvSpPr>
          <p:spPr>
            <a:xfrm>
              <a:off x="3093720" y="5151120"/>
              <a:ext cx="1714500" cy="681990"/>
            </a:xfrm>
            <a:custGeom>
              <a:avLst/>
              <a:gdLst>
                <a:gd name="connsiteX0" fmla="*/ 0 w 1291590"/>
                <a:gd name="connsiteY0" fmla="*/ 0 h 681990"/>
                <a:gd name="connsiteX1" fmla="*/ 914400 w 1291590"/>
                <a:gd name="connsiteY1" fmla="*/ 445770 h 681990"/>
                <a:gd name="connsiteX2" fmla="*/ 403860 w 1291590"/>
                <a:gd name="connsiteY2" fmla="*/ 266700 h 681990"/>
                <a:gd name="connsiteX3" fmla="*/ 1291590 w 1291590"/>
                <a:gd name="connsiteY3" fmla="*/ 681990 h 68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1590" h="681990">
                  <a:moveTo>
                    <a:pt x="0" y="0"/>
                  </a:moveTo>
                  <a:lnTo>
                    <a:pt x="914400" y="445770"/>
                  </a:lnTo>
                  <a:lnTo>
                    <a:pt x="403860" y="266700"/>
                  </a:lnTo>
                  <a:lnTo>
                    <a:pt x="1291590" y="681990"/>
                  </a:lnTo>
                </a:path>
              </a:pathLst>
            </a:cu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21037211">
              <a:off x="3138029" y="4927273"/>
              <a:ext cx="2240156" cy="723934"/>
            </a:xfrm>
            <a:custGeom>
              <a:avLst/>
              <a:gdLst>
                <a:gd name="connsiteX0" fmla="*/ 0 w 1291590"/>
                <a:gd name="connsiteY0" fmla="*/ 0 h 681990"/>
                <a:gd name="connsiteX1" fmla="*/ 914400 w 1291590"/>
                <a:gd name="connsiteY1" fmla="*/ 445770 h 681990"/>
                <a:gd name="connsiteX2" fmla="*/ 403860 w 1291590"/>
                <a:gd name="connsiteY2" fmla="*/ 266700 h 681990"/>
                <a:gd name="connsiteX3" fmla="*/ 1291590 w 1291590"/>
                <a:gd name="connsiteY3" fmla="*/ 681990 h 68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1590" h="681990">
                  <a:moveTo>
                    <a:pt x="0" y="0"/>
                  </a:moveTo>
                  <a:lnTo>
                    <a:pt x="914400" y="445770"/>
                  </a:lnTo>
                  <a:lnTo>
                    <a:pt x="403860" y="266700"/>
                  </a:lnTo>
                  <a:lnTo>
                    <a:pt x="1291590" y="681990"/>
                  </a:lnTo>
                </a:path>
              </a:pathLst>
            </a:cu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21086765">
              <a:off x="3082820" y="4810885"/>
              <a:ext cx="3671349" cy="641987"/>
            </a:xfrm>
            <a:custGeom>
              <a:avLst/>
              <a:gdLst>
                <a:gd name="connsiteX0" fmla="*/ 0 w 1291590"/>
                <a:gd name="connsiteY0" fmla="*/ 0 h 681990"/>
                <a:gd name="connsiteX1" fmla="*/ 914400 w 1291590"/>
                <a:gd name="connsiteY1" fmla="*/ 445770 h 681990"/>
                <a:gd name="connsiteX2" fmla="*/ 403860 w 1291590"/>
                <a:gd name="connsiteY2" fmla="*/ 266700 h 681990"/>
                <a:gd name="connsiteX3" fmla="*/ 1291590 w 1291590"/>
                <a:gd name="connsiteY3" fmla="*/ 681990 h 68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1590" h="681990">
                  <a:moveTo>
                    <a:pt x="0" y="0"/>
                  </a:moveTo>
                  <a:lnTo>
                    <a:pt x="914400" y="445770"/>
                  </a:lnTo>
                  <a:lnTo>
                    <a:pt x="403860" y="266700"/>
                  </a:lnTo>
                  <a:lnTo>
                    <a:pt x="1291590" y="681990"/>
                  </a:lnTo>
                </a:path>
              </a:pathLst>
            </a:cu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7"/>
            <p:cNvGrpSpPr/>
            <p:nvPr/>
          </p:nvGrpSpPr>
          <p:grpSpPr>
            <a:xfrm>
              <a:off x="2374277" y="4893463"/>
              <a:ext cx="862586" cy="768925"/>
              <a:chOff x="2286647" y="4813453"/>
              <a:chExt cx="862586" cy="768925"/>
            </a:xfrm>
          </p:grpSpPr>
          <p:pic>
            <p:nvPicPr>
              <p:cNvPr id="66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15036" y="4813453"/>
                <a:ext cx="610235" cy="5726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7" name="Picture 66" descr="RAD 1U_Wide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286647" y="5332441"/>
                <a:ext cx="862586" cy="249937"/>
              </a:xfrm>
              <a:prstGeom prst="rect">
                <a:avLst/>
              </a:prstGeom>
            </p:spPr>
          </p:pic>
        </p:grpSp>
        <p:pic>
          <p:nvPicPr>
            <p:cNvPr id="73" name="Picture 72" descr="RAD Airmux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32320" y="5508008"/>
              <a:ext cx="361950" cy="36977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292100" y="4651375"/>
            <a:ext cx="1255713" cy="522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FF0000"/>
                </a:solidFill>
              </a:rPr>
              <a:t>Reliable &amp; Robust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1763713" y="4651375"/>
            <a:ext cx="1255712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FF0000"/>
                </a:solidFill>
              </a:rPr>
              <a:t>Wireless Mobility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3211513" y="4651375"/>
            <a:ext cx="1255712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FF0000"/>
                </a:solidFill>
              </a:rPr>
              <a:t>Long Ranges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4643438" y="4651375"/>
            <a:ext cx="1254125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FF0000"/>
                </a:solidFill>
              </a:rPr>
              <a:t>Flexible &amp; Scalable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7639050" y="4638675"/>
            <a:ext cx="1254125" cy="522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t" anchorCtr="0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FF0000"/>
                </a:solidFill>
              </a:rPr>
              <a:t>Simple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6084888" y="4651375"/>
            <a:ext cx="1254125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FF0000"/>
                </a:solidFill>
              </a:rPr>
              <a:t>Cost Effective</a:t>
            </a:r>
          </a:p>
        </p:txBody>
      </p:sp>
      <p:cxnSp>
        <p:nvCxnSpPr>
          <p:cNvPr id="28" name="Straight Connector 27"/>
          <p:cNvCxnSpPr/>
          <p:nvPr/>
        </p:nvCxnSpPr>
        <p:spPr>
          <a:xfrm rot="16200000" flipH="1">
            <a:off x="-580072" y="5333047"/>
            <a:ext cx="1541421" cy="1932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8122490" y="5414123"/>
            <a:ext cx="1689463" cy="5216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3757748" y="5386253"/>
            <a:ext cx="1628506" cy="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63" y="1371600"/>
            <a:ext cx="8778875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226423" y="5181597"/>
            <a:ext cx="1419497" cy="12061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b="1" kern="0" dirty="0" smtClean="0"/>
              <a:t>OFDM</a:t>
            </a:r>
            <a:r>
              <a:rPr lang="en-US" sz="1400" kern="0" dirty="0" smtClean="0"/>
              <a:t>/</a:t>
            </a:r>
            <a:r>
              <a:rPr lang="en-US" sz="1400" b="1" kern="0" dirty="0" smtClean="0"/>
              <a:t>MIMO</a:t>
            </a:r>
            <a:endParaRPr lang="en-US" sz="1400" kern="0" dirty="0" smtClean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 smtClean="0"/>
              <a:t>Technology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 smtClean="0"/>
              <a:t>enables NLOS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 smtClean="0"/>
              <a:t>deployment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200297" y="5181600"/>
            <a:ext cx="8760823" cy="17417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1602375" y="5207715"/>
            <a:ext cx="1584960" cy="11756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 smtClean="0"/>
              <a:t>Up to </a:t>
            </a:r>
            <a:r>
              <a:rPr lang="en-US" sz="1400" b="1" kern="0" dirty="0" smtClean="0"/>
              <a:t>100Mbps</a:t>
            </a:r>
            <a:r>
              <a:rPr lang="en-US" sz="1400" kern="0" dirty="0" smtClean="0"/>
              <a:t>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 smtClean="0"/>
              <a:t>for vehicles on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 smtClean="0"/>
              <a:t>the move with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 smtClean="0"/>
              <a:t>seamless handover</a:t>
            </a:r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3122028" y="5251267"/>
            <a:ext cx="1419497" cy="8795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 smtClean="0"/>
              <a:t>Up to </a:t>
            </a:r>
            <a:r>
              <a:rPr lang="en-US" sz="1400" b="1" kern="0" dirty="0" smtClean="0"/>
              <a:t>40Km</a:t>
            </a:r>
            <a:r>
              <a:rPr lang="en-US" sz="1400" kern="0" dirty="0" smtClean="0"/>
              <a:t>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 smtClean="0"/>
              <a:t>between BS and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 smtClean="0"/>
              <a:t>SU’s</a:t>
            </a:r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4580713" y="5259974"/>
            <a:ext cx="1567537" cy="11016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b="1" dirty="0" smtClean="0"/>
              <a:t>multi frequency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dirty="0" smtClean="0"/>
              <a:t>band– 4.8 to 6GHz,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dirty="0" smtClean="0"/>
              <a:t>3.3 to 3.8 GHz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400" kern="0" dirty="0" smtClean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6139547" y="5460279"/>
            <a:ext cx="1419497" cy="11930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b="1" kern="0" dirty="0" smtClean="0"/>
              <a:t>High capacity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 smtClean="0"/>
              <a:t>base station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 smtClean="0"/>
              <a:t>reduces the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 smtClean="0"/>
              <a:t>tower space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 smtClean="0"/>
              <a:t>needed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400" kern="0" dirty="0" smtClean="0"/>
          </a:p>
        </p:txBody>
      </p: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7506795" y="5287091"/>
            <a:ext cx="1523994" cy="13009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b="1" kern="0" dirty="0" smtClean="0"/>
              <a:t>Simple radio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b="1" kern="0" dirty="0" smtClean="0"/>
              <a:t>planning</a:t>
            </a:r>
            <a:r>
              <a:rPr lang="en-US" sz="1400" kern="0" dirty="0" smtClean="0"/>
              <a:t>, training,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 smtClean="0"/>
              <a:t>installation and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 smtClean="0"/>
              <a:t>maintenance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400" kern="0" dirty="0" smtClean="0"/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2320516" y="5351736"/>
            <a:ext cx="1567546" cy="8075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5216751" y="5390925"/>
            <a:ext cx="1698174" cy="6032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6676549" y="5393531"/>
            <a:ext cx="1645920" cy="285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865867" y="5343344"/>
            <a:ext cx="1550129" cy="744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erichburchfield.com/images/alpha/3Build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7588" y="2743200"/>
            <a:ext cx="4749187" cy="2667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Fixed</a:t>
            </a:r>
            <a:r>
              <a:rPr lang="en-US" dirty="0" smtClean="0"/>
              <a:t>, Nomadic &amp; Mobility modes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60034" y="1017377"/>
            <a:ext cx="7124700" cy="2665943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Fixed:</a:t>
            </a:r>
            <a:endParaRPr lang="en-US" sz="1800" dirty="0" smtClean="0"/>
          </a:p>
          <a:p>
            <a:r>
              <a:rPr lang="en-US" sz="1800" dirty="0" smtClean="0"/>
              <a:t>Fixed SU is permanently installed on specific location</a:t>
            </a:r>
          </a:p>
          <a:p>
            <a:r>
              <a:rPr lang="en-US" sz="1800" dirty="0" smtClean="0"/>
              <a:t>SU synchronizes and registers only to a specific BS</a:t>
            </a:r>
          </a:p>
          <a:p>
            <a:r>
              <a:rPr lang="en-US" sz="1800" dirty="0" smtClean="0"/>
              <a:t>Administrator manually allocates service and registers the SU to the BS only after the SU synchronized to BS</a:t>
            </a:r>
          </a:p>
        </p:txBody>
      </p:sp>
      <p:pic>
        <p:nvPicPr>
          <p:cNvPr id="109" name="Picture 108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8981" y="5181600"/>
            <a:ext cx="816419" cy="121404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7" name="Straight Connector 16"/>
          <p:cNvCxnSpPr>
            <a:stCxn id="109" idx="0"/>
          </p:cNvCxnSpPr>
          <p:nvPr/>
        </p:nvCxnSpPr>
        <p:spPr>
          <a:xfrm flipV="1">
            <a:off x="4697191" y="3581400"/>
            <a:ext cx="734790" cy="1600200"/>
          </a:xfrm>
          <a:prstGeom prst="line">
            <a:avLst/>
          </a:prstGeom>
          <a:ln w="19050">
            <a:solidFill>
              <a:srgbClr val="EF4123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9" idx="0"/>
          </p:cNvCxnSpPr>
          <p:nvPr/>
        </p:nvCxnSpPr>
        <p:spPr>
          <a:xfrm flipV="1">
            <a:off x="4697191" y="4267200"/>
            <a:ext cx="2106390" cy="914400"/>
          </a:xfrm>
          <a:prstGeom prst="line">
            <a:avLst/>
          </a:prstGeom>
          <a:ln w="19050">
            <a:solidFill>
              <a:srgbClr val="EF4123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09" idx="0"/>
          </p:cNvCxnSpPr>
          <p:nvPr/>
        </p:nvCxnSpPr>
        <p:spPr>
          <a:xfrm flipV="1">
            <a:off x="4697191" y="4343400"/>
            <a:ext cx="48990" cy="838200"/>
          </a:xfrm>
          <a:prstGeom prst="line">
            <a:avLst/>
          </a:prstGeom>
          <a:ln w="19050">
            <a:solidFill>
              <a:srgbClr val="EF4123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6705600" y="4191000"/>
            <a:ext cx="152400" cy="152400"/>
          </a:xfrm>
          <a:prstGeom prst="roundRect">
            <a:avLst/>
          </a:prstGeom>
          <a:solidFill>
            <a:srgbClr val="EF4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5334000" y="3505200"/>
            <a:ext cx="152400" cy="152400"/>
          </a:xfrm>
          <a:prstGeom prst="roundRect">
            <a:avLst/>
          </a:prstGeom>
          <a:solidFill>
            <a:srgbClr val="EF4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4648200" y="4267200"/>
            <a:ext cx="152400" cy="152400"/>
          </a:xfrm>
          <a:prstGeom prst="roundRect">
            <a:avLst/>
          </a:prstGeom>
          <a:solidFill>
            <a:srgbClr val="EF4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4648200" y="5029200"/>
            <a:ext cx="152400" cy="304800"/>
          </a:xfrm>
          <a:prstGeom prst="roundRect">
            <a:avLst/>
          </a:prstGeom>
          <a:solidFill>
            <a:srgbClr val="EF4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28227" y="3823064"/>
            <a:ext cx="2349041" cy="617861"/>
          </a:xfrm>
          <a:prstGeom prst="rect">
            <a:avLst/>
          </a:prstGeom>
          <a:noFill/>
          <a:ln w="28575">
            <a:solidFill>
              <a:srgbClr val="D72C0F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000" dirty="0" smtClean="0">
                <a:latin typeface="+mn-lt"/>
              </a:rPr>
              <a:t>BS – Base Station</a:t>
            </a:r>
          </a:p>
          <a:p>
            <a:pPr>
              <a:lnSpc>
                <a:spcPct val="85000"/>
              </a:lnSpc>
            </a:pPr>
            <a:r>
              <a:rPr lang="en-US" sz="2000" dirty="0" smtClean="0"/>
              <a:t>SU – Subscriber Unit</a:t>
            </a:r>
            <a:endParaRPr lang="en-US" sz="20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2.bp.blogspot.com/-pGHskcK-eB8/Tmby26lIZWI/AAAAAAAAAXI/p6JRiFmpiEY/s1600/perspective+building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2400" y="2705100"/>
            <a:ext cx="8839200" cy="36957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Fixed, </a:t>
            </a:r>
            <a:r>
              <a:rPr lang="en-US" u="sng" dirty="0" smtClean="0"/>
              <a:t>Nomadic</a:t>
            </a:r>
            <a:r>
              <a:rPr lang="en-US" dirty="0" smtClean="0"/>
              <a:t> &amp; Mobility modes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143000" y="5486400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HBS1</a:t>
            </a:r>
            <a:endParaRPr lang="en-US" sz="14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5845619" y="6096000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HBS2</a:t>
            </a:r>
            <a:endParaRPr lang="en-US" sz="1400" b="1" dirty="0"/>
          </a:p>
        </p:txBody>
      </p:sp>
      <p:sp>
        <p:nvSpPr>
          <p:cNvPr id="35" name="Rounded Rectangle 34"/>
          <p:cNvSpPr/>
          <p:nvPr/>
        </p:nvSpPr>
        <p:spPr>
          <a:xfrm>
            <a:off x="5334000" y="5029200"/>
            <a:ext cx="152400" cy="304800"/>
          </a:xfrm>
          <a:prstGeom prst="roundRect">
            <a:avLst/>
          </a:prstGeom>
          <a:solidFill>
            <a:srgbClr val="EF4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 38"/>
          <p:cNvSpPr/>
          <p:nvPr/>
        </p:nvSpPr>
        <p:spPr>
          <a:xfrm rot="6423273">
            <a:off x="793121" y="4677639"/>
            <a:ext cx="1387977" cy="931722"/>
          </a:xfrm>
          <a:custGeom>
            <a:avLst/>
            <a:gdLst>
              <a:gd name="connsiteX0" fmla="*/ 303212 w 2551112"/>
              <a:gd name="connsiteY0" fmla="*/ 647700 h 1506538"/>
              <a:gd name="connsiteX1" fmla="*/ 2265362 w 2551112"/>
              <a:gd name="connsiteY1" fmla="*/ 1428750 h 1506538"/>
              <a:gd name="connsiteX2" fmla="*/ 2017712 w 2551112"/>
              <a:gd name="connsiteY2" fmla="*/ 180975 h 1506538"/>
              <a:gd name="connsiteX3" fmla="*/ 446087 w 2551112"/>
              <a:gd name="connsiteY3" fmla="*/ 342900 h 1506538"/>
              <a:gd name="connsiteX4" fmla="*/ 303212 w 2551112"/>
              <a:gd name="connsiteY4" fmla="*/ 647700 h 1506538"/>
              <a:gd name="connsiteX0" fmla="*/ 303212 w 2421324"/>
              <a:gd name="connsiteY0" fmla="*/ 858811 h 1752834"/>
              <a:gd name="connsiteX1" fmla="*/ 2265362 w 2421324"/>
              <a:gd name="connsiteY1" fmla="*/ 1639861 h 1752834"/>
              <a:gd name="connsiteX2" fmla="*/ 1238985 w 2421324"/>
              <a:gd name="connsiteY2" fmla="*/ 180975 h 1752834"/>
              <a:gd name="connsiteX3" fmla="*/ 446087 w 2421324"/>
              <a:gd name="connsiteY3" fmla="*/ 554011 h 1752834"/>
              <a:gd name="connsiteX4" fmla="*/ 303212 w 2421324"/>
              <a:gd name="connsiteY4" fmla="*/ 858811 h 1752834"/>
              <a:gd name="connsiteX0" fmla="*/ 303212 w 2385642"/>
              <a:gd name="connsiteY0" fmla="*/ 833993 h 1723879"/>
              <a:gd name="connsiteX1" fmla="*/ 2265362 w 2385642"/>
              <a:gd name="connsiteY1" fmla="*/ 1615043 h 1723879"/>
              <a:gd name="connsiteX2" fmla="*/ 1024893 w 2385642"/>
              <a:gd name="connsiteY2" fmla="*/ 180975 h 1723879"/>
              <a:gd name="connsiteX3" fmla="*/ 446087 w 2385642"/>
              <a:gd name="connsiteY3" fmla="*/ 529193 h 1723879"/>
              <a:gd name="connsiteX4" fmla="*/ 303212 w 2385642"/>
              <a:gd name="connsiteY4" fmla="*/ 833993 h 1723879"/>
              <a:gd name="connsiteX0" fmla="*/ 337446 w 2625278"/>
              <a:gd name="connsiteY0" fmla="*/ 802097 h 1500609"/>
              <a:gd name="connsiteX1" fmla="*/ 2504998 w 2625278"/>
              <a:gd name="connsiteY1" fmla="*/ 1391773 h 1500609"/>
              <a:gd name="connsiteX2" fmla="*/ 1059127 w 2625278"/>
              <a:gd name="connsiteY2" fmla="*/ 149079 h 1500609"/>
              <a:gd name="connsiteX3" fmla="*/ 480321 w 2625278"/>
              <a:gd name="connsiteY3" fmla="*/ 497297 h 1500609"/>
              <a:gd name="connsiteX4" fmla="*/ 337446 w 2625278"/>
              <a:gd name="connsiteY4" fmla="*/ 802097 h 1500609"/>
              <a:gd name="connsiteX0" fmla="*/ 337446 w 2196003"/>
              <a:gd name="connsiteY0" fmla="*/ 840991 h 1507092"/>
              <a:gd name="connsiteX1" fmla="*/ 2137048 w 2196003"/>
              <a:gd name="connsiteY1" fmla="*/ 1391773 h 1507092"/>
              <a:gd name="connsiteX2" fmla="*/ 691177 w 2196003"/>
              <a:gd name="connsiteY2" fmla="*/ 149079 h 1507092"/>
              <a:gd name="connsiteX3" fmla="*/ 112371 w 2196003"/>
              <a:gd name="connsiteY3" fmla="*/ 497297 h 1507092"/>
              <a:gd name="connsiteX4" fmla="*/ 337446 w 2196003"/>
              <a:gd name="connsiteY4" fmla="*/ 840991 h 1507092"/>
              <a:gd name="connsiteX0" fmla="*/ 323979 w 2182536"/>
              <a:gd name="connsiteY0" fmla="*/ 835164 h 1501265"/>
              <a:gd name="connsiteX1" fmla="*/ 2123581 w 2182536"/>
              <a:gd name="connsiteY1" fmla="*/ 1385946 h 1501265"/>
              <a:gd name="connsiteX2" fmla="*/ 677710 w 2182536"/>
              <a:gd name="connsiteY2" fmla="*/ 143252 h 1501265"/>
              <a:gd name="connsiteX3" fmla="*/ 179707 w 2182536"/>
              <a:gd name="connsiteY3" fmla="*/ 526434 h 1501265"/>
              <a:gd name="connsiteX4" fmla="*/ 323979 w 2182536"/>
              <a:gd name="connsiteY4" fmla="*/ 835164 h 1501265"/>
              <a:gd name="connsiteX0" fmla="*/ 917309 w 2063676"/>
              <a:gd name="connsiteY0" fmla="*/ 1449543 h 1603661"/>
              <a:gd name="connsiteX1" fmla="*/ 2003775 w 2063676"/>
              <a:gd name="connsiteY1" fmla="*/ 1385946 h 1603661"/>
              <a:gd name="connsiteX2" fmla="*/ 557904 w 2063676"/>
              <a:gd name="connsiteY2" fmla="*/ 143252 h 1603661"/>
              <a:gd name="connsiteX3" fmla="*/ 59901 w 2063676"/>
              <a:gd name="connsiteY3" fmla="*/ 526434 h 1603661"/>
              <a:gd name="connsiteX4" fmla="*/ 917309 w 2063676"/>
              <a:gd name="connsiteY4" fmla="*/ 1449543 h 1603661"/>
              <a:gd name="connsiteX0" fmla="*/ 570168 w 1716535"/>
              <a:gd name="connsiteY0" fmla="*/ 1338828 h 1492946"/>
              <a:gd name="connsiteX1" fmla="*/ 1656634 w 1716535"/>
              <a:gd name="connsiteY1" fmla="*/ 1275231 h 1492946"/>
              <a:gd name="connsiteX2" fmla="*/ 210763 w 1716535"/>
              <a:gd name="connsiteY2" fmla="*/ 32537 h 1492946"/>
              <a:gd name="connsiteX3" fmla="*/ 392058 w 1716535"/>
              <a:gd name="connsiteY3" fmla="*/ 1080011 h 1492946"/>
              <a:gd name="connsiteX4" fmla="*/ 570168 w 1716535"/>
              <a:gd name="connsiteY4" fmla="*/ 1338828 h 1492946"/>
              <a:gd name="connsiteX0" fmla="*/ 570168 w 1716535"/>
              <a:gd name="connsiteY0" fmla="*/ 1338828 h 1492946"/>
              <a:gd name="connsiteX1" fmla="*/ 1656634 w 1716535"/>
              <a:gd name="connsiteY1" fmla="*/ 1275231 h 1492946"/>
              <a:gd name="connsiteX2" fmla="*/ 210763 w 1716535"/>
              <a:gd name="connsiteY2" fmla="*/ 32537 h 1492946"/>
              <a:gd name="connsiteX3" fmla="*/ 392057 w 1716535"/>
              <a:gd name="connsiteY3" fmla="*/ 1080011 h 1492946"/>
              <a:gd name="connsiteX4" fmla="*/ 570168 w 1716535"/>
              <a:gd name="connsiteY4" fmla="*/ 1338828 h 1492946"/>
              <a:gd name="connsiteX0" fmla="*/ 582064 w 1728431"/>
              <a:gd name="connsiteY0" fmla="*/ 1334380 h 1488498"/>
              <a:gd name="connsiteX1" fmla="*/ 1668530 w 1728431"/>
              <a:gd name="connsiteY1" fmla="*/ 1270783 h 1488498"/>
              <a:gd name="connsiteX2" fmla="*/ 222659 w 1728431"/>
              <a:gd name="connsiteY2" fmla="*/ 28089 h 1488498"/>
              <a:gd name="connsiteX3" fmla="*/ 332578 w 1728431"/>
              <a:gd name="connsiteY3" fmla="*/ 1102247 h 1488498"/>
              <a:gd name="connsiteX4" fmla="*/ 582064 w 1728431"/>
              <a:gd name="connsiteY4" fmla="*/ 1334380 h 1488498"/>
              <a:gd name="connsiteX0" fmla="*/ 582064 w 1728431"/>
              <a:gd name="connsiteY0" fmla="*/ 1334380 h 1488498"/>
              <a:gd name="connsiteX1" fmla="*/ 1668530 w 1728431"/>
              <a:gd name="connsiteY1" fmla="*/ 1270783 h 1488498"/>
              <a:gd name="connsiteX2" fmla="*/ 222659 w 1728431"/>
              <a:gd name="connsiteY2" fmla="*/ 28089 h 1488498"/>
              <a:gd name="connsiteX3" fmla="*/ 332578 w 1728431"/>
              <a:gd name="connsiteY3" fmla="*/ 1102247 h 1488498"/>
              <a:gd name="connsiteX4" fmla="*/ 582064 w 1728431"/>
              <a:gd name="connsiteY4" fmla="*/ 1334380 h 1488498"/>
              <a:gd name="connsiteX0" fmla="*/ 582064 w 1728431"/>
              <a:gd name="connsiteY0" fmla="*/ 1334380 h 1488498"/>
              <a:gd name="connsiteX1" fmla="*/ 1668530 w 1728431"/>
              <a:gd name="connsiteY1" fmla="*/ 1270783 h 1488498"/>
              <a:gd name="connsiteX2" fmla="*/ 222659 w 1728431"/>
              <a:gd name="connsiteY2" fmla="*/ 28089 h 1488498"/>
              <a:gd name="connsiteX3" fmla="*/ 332578 w 1728431"/>
              <a:gd name="connsiteY3" fmla="*/ 1102247 h 1488498"/>
              <a:gd name="connsiteX4" fmla="*/ 582064 w 1728431"/>
              <a:gd name="connsiteY4" fmla="*/ 1334380 h 1488498"/>
              <a:gd name="connsiteX0" fmla="*/ 561273 w 1707640"/>
              <a:gd name="connsiteY0" fmla="*/ 1315036 h 1469154"/>
              <a:gd name="connsiteX1" fmla="*/ 1647739 w 1707640"/>
              <a:gd name="connsiteY1" fmla="*/ 1251439 h 1469154"/>
              <a:gd name="connsiteX2" fmla="*/ 201868 w 1707640"/>
              <a:gd name="connsiteY2" fmla="*/ 8745 h 1469154"/>
              <a:gd name="connsiteX3" fmla="*/ 436530 w 1707640"/>
              <a:gd name="connsiteY3" fmla="*/ 1198969 h 1469154"/>
              <a:gd name="connsiteX4" fmla="*/ 561273 w 1707640"/>
              <a:gd name="connsiteY4" fmla="*/ 1315036 h 1469154"/>
              <a:gd name="connsiteX0" fmla="*/ 569950 w 1709086"/>
              <a:gd name="connsiteY0" fmla="*/ 1555845 h 1564590"/>
              <a:gd name="connsiteX1" fmla="*/ 1647739 w 1709086"/>
              <a:gd name="connsiteY1" fmla="*/ 1251439 h 1564590"/>
              <a:gd name="connsiteX2" fmla="*/ 201868 w 1709086"/>
              <a:gd name="connsiteY2" fmla="*/ 8745 h 1564590"/>
              <a:gd name="connsiteX3" fmla="*/ 436530 w 1709086"/>
              <a:gd name="connsiteY3" fmla="*/ 1198969 h 1564590"/>
              <a:gd name="connsiteX4" fmla="*/ 569950 w 1709086"/>
              <a:gd name="connsiteY4" fmla="*/ 1555845 h 1564590"/>
              <a:gd name="connsiteX0" fmla="*/ 593742 w 1732878"/>
              <a:gd name="connsiteY0" fmla="*/ 1547250 h 1547400"/>
              <a:gd name="connsiteX1" fmla="*/ 1671531 w 1732878"/>
              <a:gd name="connsiteY1" fmla="*/ 1242844 h 1547400"/>
              <a:gd name="connsiteX2" fmla="*/ 225660 w 1732878"/>
              <a:gd name="connsiteY2" fmla="*/ 150 h 1547400"/>
              <a:gd name="connsiteX3" fmla="*/ 317572 w 1732878"/>
              <a:gd name="connsiteY3" fmla="*/ 1243742 h 1547400"/>
              <a:gd name="connsiteX4" fmla="*/ 593742 w 1732878"/>
              <a:gd name="connsiteY4" fmla="*/ 1547250 h 1547400"/>
              <a:gd name="connsiteX0" fmla="*/ 593742 w 1732878"/>
              <a:gd name="connsiteY0" fmla="*/ 1547250 h 1547400"/>
              <a:gd name="connsiteX1" fmla="*/ 1671531 w 1732878"/>
              <a:gd name="connsiteY1" fmla="*/ 1242844 h 1547400"/>
              <a:gd name="connsiteX2" fmla="*/ 225660 w 1732878"/>
              <a:gd name="connsiteY2" fmla="*/ 150 h 1547400"/>
              <a:gd name="connsiteX3" fmla="*/ 317572 w 1732878"/>
              <a:gd name="connsiteY3" fmla="*/ 1243742 h 1547400"/>
              <a:gd name="connsiteX4" fmla="*/ 593742 w 1732878"/>
              <a:gd name="connsiteY4" fmla="*/ 1547250 h 1547400"/>
              <a:gd name="connsiteX0" fmla="*/ 593742 w 1732878"/>
              <a:gd name="connsiteY0" fmla="*/ 1547250 h 1547400"/>
              <a:gd name="connsiteX1" fmla="*/ 1671531 w 1732878"/>
              <a:gd name="connsiteY1" fmla="*/ 1242844 h 1547400"/>
              <a:gd name="connsiteX2" fmla="*/ 225660 w 1732878"/>
              <a:gd name="connsiteY2" fmla="*/ 150 h 1547400"/>
              <a:gd name="connsiteX3" fmla="*/ 317572 w 1732878"/>
              <a:gd name="connsiteY3" fmla="*/ 1243742 h 1547400"/>
              <a:gd name="connsiteX4" fmla="*/ 593742 w 1732878"/>
              <a:gd name="connsiteY4" fmla="*/ 1547250 h 1547400"/>
              <a:gd name="connsiteX0" fmla="*/ 561055 w 1700191"/>
              <a:gd name="connsiteY0" fmla="*/ 1562147 h 1623770"/>
              <a:gd name="connsiteX1" fmla="*/ 1638844 w 1700191"/>
              <a:gd name="connsiteY1" fmla="*/ 1257741 h 1623770"/>
              <a:gd name="connsiteX2" fmla="*/ 192973 w 1700191"/>
              <a:gd name="connsiteY2" fmla="*/ 15047 h 1623770"/>
              <a:gd name="connsiteX3" fmla="*/ 481003 w 1700191"/>
              <a:gd name="connsiteY3" fmla="*/ 1348021 h 1623770"/>
              <a:gd name="connsiteX4" fmla="*/ 561055 w 1700191"/>
              <a:gd name="connsiteY4" fmla="*/ 1562147 h 1623770"/>
              <a:gd name="connsiteX0" fmla="*/ 677121 w 1719535"/>
              <a:gd name="connsiteY0" fmla="*/ 1437403 h 1623770"/>
              <a:gd name="connsiteX1" fmla="*/ 1638844 w 1719535"/>
              <a:gd name="connsiteY1" fmla="*/ 1257741 h 1623770"/>
              <a:gd name="connsiteX2" fmla="*/ 192973 w 1719535"/>
              <a:gd name="connsiteY2" fmla="*/ 15047 h 1623770"/>
              <a:gd name="connsiteX3" fmla="*/ 481003 w 1719535"/>
              <a:gd name="connsiteY3" fmla="*/ 1348021 h 1623770"/>
              <a:gd name="connsiteX4" fmla="*/ 677121 w 1719535"/>
              <a:gd name="connsiteY4" fmla="*/ 1437403 h 1623770"/>
              <a:gd name="connsiteX0" fmla="*/ 686016 w 1728430"/>
              <a:gd name="connsiteY0" fmla="*/ 1431101 h 1488498"/>
              <a:gd name="connsiteX1" fmla="*/ 1647739 w 1728430"/>
              <a:gd name="connsiteY1" fmla="*/ 1251439 h 1488498"/>
              <a:gd name="connsiteX2" fmla="*/ 201868 w 1728430"/>
              <a:gd name="connsiteY2" fmla="*/ 8745 h 1488498"/>
              <a:gd name="connsiteX3" fmla="*/ 436529 w 1728430"/>
              <a:gd name="connsiteY3" fmla="*/ 1198969 h 1488498"/>
              <a:gd name="connsiteX4" fmla="*/ 686016 w 1728430"/>
              <a:gd name="connsiteY4" fmla="*/ 1431101 h 1488498"/>
              <a:gd name="connsiteX0" fmla="*/ 686016 w 1728430"/>
              <a:gd name="connsiteY0" fmla="*/ 1431101 h 1488498"/>
              <a:gd name="connsiteX1" fmla="*/ 1647739 w 1728430"/>
              <a:gd name="connsiteY1" fmla="*/ 1251439 h 1488498"/>
              <a:gd name="connsiteX2" fmla="*/ 201868 w 1728430"/>
              <a:gd name="connsiteY2" fmla="*/ 8745 h 1488498"/>
              <a:gd name="connsiteX3" fmla="*/ 436529 w 1728430"/>
              <a:gd name="connsiteY3" fmla="*/ 1198969 h 1488498"/>
              <a:gd name="connsiteX4" fmla="*/ 686016 w 1728430"/>
              <a:gd name="connsiteY4" fmla="*/ 1431101 h 148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430" h="1488498">
                <a:moveTo>
                  <a:pt x="686016" y="1431101"/>
                </a:moveTo>
                <a:cubicBezTo>
                  <a:pt x="887884" y="1439846"/>
                  <a:pt x="1728430" y="1488498"/>
                  <a:pt x="1647739" y="1251439"/>
                </a:cubicBezTo>
                <a:cubicBezTo>
                  <a:pt x="1567048" y="1014380"/>
                  <a:pt x="403736" y="17490"/>
                  <a:pt x="201868" y="8745"/>
                </a:cubicBezTo>
                <a:cubicBezTo>
                  <a:pt x="0" y="0"/>
                  <a:pt x="258719" y="720269"/>
                  <a:pt x="436529" y="1198969"/>
                </a:cubicBezTo>
                <a:cubicBezTo>
                  <a:pt x="558801" y="1474718"/>
                  <a:pt x="484148" y="1422356"/>
                  <a:pt x="686016" y="1431101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6" name="Picture 2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5181601"/>
            <a:ext cx="457199" cy="68579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4" name="Picture 2" descr="http://stockfresh.com/files/i/innershadows/m/10/247679_stock-photo-tv-va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4343400"/>
            <a:ext cx="610171" cy="407289"/>
          </a:xfrm>
          <a:prstGeom prst="rect">
            <a:avLst/>
          </a:prstGeom>
          <a:noFill/>
        </p:spPr>
      </p:pic>
      <p:sp>
        <p:nvSpPr>
          <p:cNvPr id="40" name="Freeform 39"/>
          <p:cNvSpPr/>
          <p:nvPr/>
        </p:nvSpPr>
        <p:spPr>
          <a:xfrm rot="19530319">
            <a:off x="3686440" y="4144781"/>
            <a:ext cx="3108198" cy="1937390"/>
          </a:xfrm>
          <a:custGeom>
            <a:avLst/>
            <a:gdLst>
              <a:gd name="connsiteX0" fmla="*/ 303212 w 2551112"/>
              <a:gd name="connsiteY0" fmla="*/ 647700 h 1506538"/>
              <a:gd name="connsiteX1" fmla="*/ 2265362 w 2551112"/>
              <a:gd name="connsiteY1" fmla="*/ 1428750 h 1506538"/>
              <a:gd name="connsiteX2" fmla="*/ 2017712 w 2551112"/>
              <a:gd name="connsiteY2" fmla="*/ 180975 h 1506538"/>
              <a:gd name="connsiteX3" fmla="*/ 446087 w 2551112"/>
              <a:gd name="connsiteY3" fmla="*/ 342900 h 1506538"/>
              <a:gd name="connsiteX4" fmla="*/ 303212 w 2551112"/>
              <a:gd name="connsiteY4" fmla="*/ 647700 h 1506538"/>
              <a:gd name="connsiteX0" fmla="*/ 303212 w 2421324"/>
              <a:gd name="connsiteY0" fmla="*/ 858811 h 1752834"/>
              <a:gd name="connsiteX1" fmla="*/ 2265362 w 2421324"/>
              <a:gd name="connsiteY1" fmla="*/ 1639861 h 1752834"/>
              <a:gd name="connsiteX2" fmla="*/ 1238985 w 2421324"/>
              <a:gd name="connsiteY2" fmla="*/ 180975 h 1752834"/>
              <a:gd name="connsiteX3" fmla="*/ 446087 w 2421324"/>
              <a:gd name="connsiteY3" fmla="*/ 554011 h 1752834"/>
              <a:gd name="connsiteX4" fmla="*/ 303212 w 2421324"/>
              <a:gd name="connsiteY4" fmla="*/ 858811 h 1752834"/>
              <a:gd name="connsiteX0" fmla="*/ 303212 w 2385642"/>
              <a:gd name="connsiteY0" fmla="*/ 833993 h 1723879"/>
              <a:gd name="connsiteX1" fmla="*/ 2265362 w 2385642"/>
              <a:gd name="connsiteY1" fmla="*/ 1615043 h 1723879"/>
              <a:gd name="connsiteX2" fmla="*/ 1024893 w 2385642"/>
              <a:gd name="connsiteY2" fmla="*/ 180975 h 1723879"/>
              <a:gd name="connsiteX3" fmla="*/ 446087 w 2385642"/>
              <a:gd name="connsiteY3" fmla="*/ 529193 h 1723879"/>
              <a:gd name="connsiteX4" fmla="*/ 303212 w 2385642"/>
              <a:gd name="connsiteY4" fmla="*/ 833993 h 1723879"/>
              <a:gd name="connsiteX0" fmla="*/ 337446 w 2625278"/>
              <a:gd name="connsiteY0" fmla="*/ 802097 h 1500609"/>
              <a:gd name="connsiteX1" fmla="*/ 2504998 w 2625278"/>
              <a:gd name="connsiteY1" fmla="*/ 1391773 h 1500609"/>
              <a:gd name="connsiteX2" fmla="*/ 1059127 w 2625278"/>
              <a:gd name="connsiteY2" fmla="*/ 149079 h 1500609"/>
              <a:gd name="connsiteX3" fmla="*/ 480321 w 2625278"/>
              <a:gd name="connsiteY3" fmla="*/ 497297 h 1500609"/>
              <a:gd name="connsiteX4" fmla="*/ 337446 w 2625278"/>
              <a:gd name="connsiteY4" fmla="*/ 802097 h 1500609"/>
              <a:gd name="connsiteX0" fmla="*/ 337446 w 2196003"/>
              <a:gd name="connsiteY0" fmla="*/ 840991 h 1507092"/>
              <a:gd name="connsiteX1" fmla="*/ 2137048 w 2196003"/>
              <a:gd name="connsiteY1" fmla="*/ 1391773 h 1507092"/>
              <a:gd name="connsiteX2" fmla="*/ 691177 w 2196003"/>
              <a:gd name="connsiteY2" fmla="*/ 149079 h 1507092"/>
              <a:gd name="connsiteX3" fmla="*/ 112371 w 2196003"/>
              <a:gd name="connsiteY3" fmla="*/ 497297 h 1507092"/>
              <a:gd name="connsiteX4" fmla="*/ 337446 w 2196003"/>
              <a:gd name="connsiteY4" fmla="*/ 840991 h 1507092"/>
              <a:gd name="connsiteX0" fmla="*/ 323979 w 2182536"/>
              <a:gd name="connsiteY0" fmla="*/ 835164 h 1501265"/>
              <a:gd name="connsiteX1" fmla="*/ 2123581 w 2182536"/>
              <a:gd name="connsiteY1" fmla="*/ 1385946 h 1501265"/>
              <a:gd name="connsiteX2" fmla="*/ 677710 w 2182536"/>
              <a:gd name="connsiteY2" fmla="*/ 143252 h 1501265"/>
              <a:gd name="connsiteX3" fmla="*/ 179707 w 2182536"/>
              <a:gd name="connsiteY3" fmla="*/ 526434 h 1501265"/>
              <a:gd name="connsiteX4" fmla="*/ 323979 w 2182536"/>
              <a:gd name="connsiteY4" fmla="*/ 835164 h 1501265"/>
              <a:gd name="connsiteX0" fmla="*/ 917309 w 2063676"/>
              <a:gd name="connsiteY0" fmla="*/ 1449543 h 1603661"/>
              <a:gd name="connsiteX1" fmla="*/ 2003775 w 2063676"/>
              <a:gd name="connsiteY1" fmla="*/ 1385946 h 1603661"/>
              <a:gd name="connsiteX2" fmla="*/ 557904 w 2063676"/>
              <a:gd name="connsiteY2" fmla="*/ 143252 h 1603661"/>
              <a:gd name="connsiteX3" fmla="*/ 59901 w 2063676"/>
              <a:gd name="connsiteY3" fmla="*/ 526434 h 1603661"/>
              <a:gd name="connsiteX4" fmla="*/ 917309 w 2063676"/>
              <a:gd name="connsiteY4" fmla="*/ 1449543 h 1603661"/>
              <a:gd name="connsiteX0" fmla="*/ 570168 w 1716535"/>
              <a:gd name="connsiteY0" fmla="*/ 1338828 h 1492946"/>
              <a:gd name="connsiteX1" fmla="*/ 1656634 w 1716535"/>
              <a:gd name="connsiteY1" fmla="*/ 1275231 h 1492946"/>
              <a:gd name="connsiteX2" fmla="*/ 210763 w 1716535"/>
              <a:gd name="connsiteY2" fmla="*/ 32537 h 1492946"/>
              <a:gd name="connsiteX3" fmla="*/ 392058 w 1716535"/>
              <a:gd name="connsiteY3" fmla="*/ 1080011 h 1492946"/>
              <a:gd name="connsiteX4" fmla="*/ 570168 w 1716535"/>
              <a:gd name="connsiteY4" fmla="*/ 1338828 h 1492946"/>
              <a:gd name="connsiteX0" fmla="*/ 570168 w 1716535"/>
              <a:gd name="connsiteY0" fmla="*/ 1338828 h 1492946"/>
              <a:gd name="connsiteX1" fmla="*/ 1656634 w 1716535"/>
              <a:gd name="connsiteY1" fmla="*/ 1275231 h 1492946"/>
              <a:gd name="connsiteX2" fmla="*/ 210763 w 1716535"/>
              <a:gd name="connsiteY2" fmla="*/ 32537 h 1492946"/>
              <a:gd name="connsiteX3" fmla="*/ 392057 w 1716535"/>
              <a:gd name="connsiteY3" fmla="*/ 1080011 h 1492946"/>
              <a:gd name="connsiteX4" fmla="*/ 570168 w 1716535"/>
              <a:gd name="connsiteY4" fmla="*/ 1338828 h 1492946"/>
              <a:gd name="connsiteX0" fmla="*/ 582064 w 1728431"/>
              <a:gd name="connsiteY0" fmla="*/ 1334380 h 1488498"/>
              <a:gd name="connsiteX1" fmla="*/ 1668530 w 1728431"/>
              <a:gd name="connsiteY1" fmla="*/ 1270783 h 1488498"/>
              <a:gd name="connsiteX2" fmla="*/ 222659 w 1728431"/>
              <a:gd name="connsiteY2" fmla="*/ 28089 h 1488498"/>
              <a:gd name="connsiteX3" fmla="*/ 332578 w 1728431"/>
              <a:gd name="connsiteY3" fmla="*/ 1102247 h 1488498"/>
              <a:gd name="connsiteX4" fmla="*/ 582064 w 1728431"/>
              <a:gd name="connsiteY4" fmla="*/ 1334380 h 1488498"/>
              <a:gd name="connsiteX0" fmla="*/ 582064 w 1728431"/>
              <a:gd name="connsiteY0" fmla="*/ 1334380 h 1488498"/>
              <a:gd name="connsiteX1" fmla="*/ 1668530 w 1728431"/>
              <a:gd name="connsiteY1" fmla="*/ 1270783 h 1488498"/>
              <a:gd name="connsiteX2" fmla="*/ 222659 w 1728431"/>
              <a:gd name="connsiteY2" fmla="*/ 28089 h 1488498"/>
              <a:gd name="connsiteX3" fmla="*/ 332578 w 1728431"/>
              <a:gd name="connsiteY3" fmla="*/ 1102247 h 1488498"/>
              <a:gd name="connsiteX4" fmla="*/ 582064 w 1728431"/>
              <a:gd name="connsiteY4" fmla="*/ 1334380 h 1488498"/>
              <a:gd name="connsiteX0" fmla="*/ 582064 w 1728431"/>
              <a:gd name="connsiteY0" fmla="*/ 1334380 h 1488498"/>
              <a:gd name="connsiteX1" fmla="*/ 1668530 w 1728431"/>
              <a:gd name="connsiteY1" fmla="*/ 1270783 h 1488498"/>
              <a:gd name="connsiteX2" fmla="*/ 222659 w 1728431"/>
              <a:gd name="connsiteY2" fmla="*/ 28089 h 1488498"/>
              <a:gd name="connsiteX3" fmla="*/ 332578 w 1728431"/>
              <a:gd name="connsiteY3" fmla="*/ 1102247 h 1488498"/>
              <a:gd name="connsiteX4" fmla="*/ 582064 w 1728431"/>
              <a:gd name="connsiteY4" fmla="*/ 1334380 h 1488498"/>
              <a:gd name="connsiteX0" fmla="*/ 561273 w 1707640"/>
              <a:gd name="connsiteY0" fmla="*/ 1315036 h 1469154"/>
              <a:gd name="connsiteX1" fmla="*/ 1647739 w 1707640"/>
              <a:gd name="connsiteY1" fmla="*/ 1251439 h 1469154"/>
              <a:gd name="connsiteX2" fmla="*/ 201868 w 1707640"/>
              <a:gd name="connsiteY2" fmla="*/ 8745 h 1469154"/>
              <a:gd name="connsiteX3" fmla="*/ 436530 w 1707640"/>
              <a:gd name="connsiteY3" fmla="*/ 1198969 h 1469154"/>
              <a:gd name="connsiteX4" fmla="*/ 561273 w 1707640"/>
              <a:gd name="connsiteY4" fmla="*/ 1315036 h 1469154"/>
              <a:gd name="connsiteX0" fmla="*/ 569950 w 1709086"/>
              <a:gd name="connsiteY0" fmla="*/ 1555845 h 1564590"/>
              <a:gd name="connsiteX1" fmla="*/ 1647739 w 1709086"/>
              <a:gd name="connsiteY1" fmla="*/ 1251439 h 1564590"/>
              <a:gd name="connsiteX2" fmla="*/ 201868 w 1709086"/>
              <a:gd name="connsiteY2" fmla="*/ 8745 h 1564590"/>
              <a:gd name="connsiteX3" fmla="*/ 436530 w 1709086"/>
              <a:gd name="connsiteY3" fmla="*/ 1198969 h 1564590"/>
              <a:gd name="connsiteX4" fmla="*/ 569950 w 1709086"/>
              <a:gd name="connsiteY4" fmla="*/ 1555845 h 1564590"/>
              <a:gd name="connsiteX0" fmla="*/ 593742 w 1732878"/>
              <a:gd name="connsiteY0" fmla="*/ 1547250 h 1547400"/>
              <a:gd name="connsiteX1" fmla="*/ 1671531 w 1732878"/>
              <a:gd name="connsiteY1" fmla="*/ 1242844 h 1547400"/>
              <a:gd name="connsiteX2" fmla="*/ 225660 w 1732878"/>
              <a:gd name="connsiteY2" fmla="*/ 150 h 1547400"/>
              <a:gd name="connsiteX3" fmla="*/ 317572 w 1732878"/>
              <a:gd name="connsiteY3" fmla="*/ 1243742 h 1547400"/>
              <a:gd name="connsiteX4" fmla="*/ 593742 w 1732878"/>
              <a:gd name="connsiteY4" fmla="*/ 1547250 h 1547400"/>
              <a:gd name="connsiteX0" fmla="*/ 593742 w 1732878"/>
              <a:gd name="connsiteY0" fmla="*/ 1547250 h 1547400"/>
              <a:gd name="connsiteX1" fmla="*/ 1671531 w 1732878"/>
              <a:gd name="connsiteY1" fmla="*/ 1242844 h 1547400"/>
              <a:gd name="connsiteX2" fmla="*/ 225660 w 1732878"/>
              <a:gd name="connsiteY2" fmla="*/ 150 h 1547400"/>
              <a:gd name="connsiteX3" fmla="*/ 317572 w 1732878"/>
              <a:gd name="connsiteY3" fmla="*/ 1243742 h 1547400"/>
              <a:gd name="connsiteX4" fmla="*/ 593742 w 1732878"/>
              <a:gd name="connsiteY4" fmla="*/ 1547250 h 1547400"/>
              <a:gd name="connsiteX0" fmla="*/ 593742 w 1732878"/>
              <a:gd name="connsiteY0" fmla="*/ 1547250 h 1547400"/>
              <a:gd name="connsiteX1" fmla="*/ 1671531 w 1732878"/>
              <a:gd name="connsiteY1" fmla="*/ 1242844 h 1547400"/>
              <a:gd name="connsiteX2" fmla="*/ 225660 w 1732878"/>
              <a:gd name="connsiteY2" fmla="*/ 150 h 1547400"/>
              <a:gd name="connsiteX3" fmla="*/ 317572 w 1732878"/>
              <a:gd name="connsiteY3" fmla="*/ 1243742 h 1547400"/>
              <a:gd name="connsiteX4" fmla="*/ 593742 w 1732878"/>
              <a:gd name="connsiteY4" fmla="*/ 1547250 h 1547400"/>
              <a:gd name="connsiteX0" fmla="*/ 561055 w 1700191"/>
              <a:gd name="connsiteY0" fmla="*/ 1562147 h 1623770"/>
              <a:gd name="connsiteX1" fmla="*/ 1638844 w 1700191"/>
              <a:gd name="connsiteY1" fmla="*/ 1257741 h 1623770"/>
              <a:gd name="connsiteX2" fmla="*/ 192973 w 1700191"/>
              <a:gd name="connsiteY2" fmla="*/ 15047 h 1623770"/>
              <a:gd name="connsiteX3" fmla="*/ 481003 w 1700191"/>
              <a:gd name="connsiteY3" fmla="*/ 1348021 h 1623770"/>
              <a:gd name="connsiteX4" fmla="*/ 561055 w 1700191"/>
              <a:gd name="connsiteY4" fmla="*/ 1562147 h 1623770"/>
              <a:gd name="connsiteX0" fmla="*/ 677121 w 1719535"/>
              <a:gd name="connsiteY0" fmla="*/ 1437403 h 1623770"/>
              <a:gd name="connsiteX1" fmla="*/ 1638844 w 1719535"/>
              <a:gd name="connsiteY1" fmla="*/ 1257741 h 1623770"/>
              <a:gd name="connsiteX2" fmla="*/ 192973 w 1719535"/>
              <a:gd name="connsiteY2" fmla="*/ 15047 h 1623770"/>
              <a:gd name="connsiteX3" fmla="*/ 481003 w 1719535"/>
              <a:gd name="connsiteY3" fmla="*/ 1348021 h 1623770"/>
              <a:gd name="connsiteX4" fmla="*/ 677121 w 1719535"/>
              <a:gd name="connsiteY4" fmla="*/ 1437403 h 1623770"/>
              <a:gd name="connsiteX0" fmla="*/ 686016 w 1728430"/>
              <a:gd name="connsiteY0" fmla="*/ 1431101 h 1488498"/>
              <a:gd name="connsiteX1" fmla="*/ 1647739 w 1728430"/>
              <a:gd name="connsiteY1" fmla="*/ 1251439 h 1488498"/>
              <a:gd name="connsiteX2" fmla="*/ 201868 w 1728430"/>
              <a:gd name="connsiteY2" fmla="*/ 8745 h 1488498"/>
              <a:gd name="connsiteX3" fmla="*/ 436529 w 1728430"/>
              <a:gd name="connsiteY3" fmla="*/ 1198969 h 1488498"/>
              <a:gd name="connsiteX4" fmla="*/ 686016 w 1728430"/>
              <a:gd name="connsiteY4" fmla="*/ 1431101 h 1488498"/>
              <a:gd name="connsiteX0" fmla="*/ 686016 w 1728430"/>
              <a:gd name="connsiteY0" fmla="*/ 1431101 h 1488498"/>
              <a:gd name="connsiteX1" fmla="*/ 1647739 w 1728430"/>
              <a:gd name="connsiteY1" fmla="*/ 1251439 h 1488498"/>
              <a:gd name="connsiteX2" fmla="*/ 201868 w 1728430"/>
              <a:gd name="connsiteY2" fmla="*/ 8745 h 1488498"/>
              <a:gd name="connsiteX3" fmla="*/ 436529 w 1728430"/>
              <a:gd name="connsiteY3" fmla="*/ 1198969 h 1488498"/>
              <a:gd name="connsiteX4" fmla="*/ 686016 w 1728430"/>
              <a:gd name="connsiteY4" fmla="*/ 1431101 h 148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430" h="1488498">
                <a:moveTo>
                  <a:pt x="686016" y="1431101"/>
                </a:moveTo>
                <a:cubicBezTo>
                  <a:pt x="887884" y="1439846"/>
                  <a:pt x="1728430" y="1488498"/>
                  <a:pt x="1647739" y="1251439"/>
                </a:cubicBezTo>
                <a:cubicBezTo>
                  <a:pt x="1567048" y="1014380"/>
                  <a:pt x="403736" y="17490"/>
                  <a:pt x="201868" y="8745"/>
                </a:cubicBezTo>
                <a:cubicBezTo>
                  <a:pt x="0" y="0"/>
                  <a:pt x="258719" y="720269"/>
                  <a:pt x="436529" y="1198969"/>
                </a:cubicBezTo>
                <a:cubicBezTo>
                  <a:pt x="558801" y="1474718"/>
                  <a:pt x="484148" y="1422356"/>
                  <a:pt x="686016" y="1431101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4" name="Picture 33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5181600"/>
            <a:ext cx="816419" cy="121404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TextBox 45"/>
          <p:cNvSpPr txBox="1"/>
          <p:nvPr/>
        </p:nvSpPr>
        <p:spPr>
          <a:xfrm>
            <a:off x="457200" y="6019800"/>
            <a:ext cx="974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No Service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838201" y="4932899"/>
            <a:ext cx="152400" cy="248701"/>
          </a:xfrm>
          <a:prstGeom prst="roundRect">
            <a:avLst/>
          </a:prstGeom>
          <a:solidFill>
            <a:srgbClr val="EF4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5334001" y="5009099"/>
            <a:ext cx="164146" cy="248701"/>
          </a:xfrm>
          <a:prstGeom prst="roundRect">
            <a:avLst/>
          </a:prstGeom>
          <a:solidFill>
            <a:srgbClr val="EF4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" y="991172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EF4123"/>
              </a:buClr>
            </a:pPr>
            <a:r>
              <a:rPr lang="en-US" b="1" dirty="0" smtClean="0">
                <a:solidFill>
                  <a:srgbClr val="0000FF"/>
                </a:solidFill>
              </a:rPr>
              <a:t>Nomadic:</a:t>
            </a:r>
          </a:p>
        </p:txBody>
      </p:sp>
      <p:sp>
        <p:nvSpPr>
          <p:cNvPr id="19" name="Text Placeholder 22"/>
          <p:cNvSpPr txBox="1">
            <a:spLocks/>
          </p:cNvSpPr>
          <p:nvPr/>
        </p:nvSpPr>
        <p:spPr>
          <a:xfrm>
            <a:off x="294869" y="1341121"/>
            <a:ext cx="7124700" cy="17155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Nomadic SU may move from one BS to another BS but gets service only while on stationary position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ETH service is provided when user is in stationary position only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 is pre-configured on SU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2.bp.blogspot.com/-pGHskcK-eB8/Tmby26lIZWI/AAAAAAAAAXI/p6JRiFmpiEY/s1600/perspective+building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2400" y="2705100"/>
            <a:ext cx="8839200" cy="36957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Fixed, </a:t>
            </a:r>
            <a:r>
              <a:rPr lang="en-US" u="sng" dirty="0" smtClean="0"/>
              <a:t>Nomadic</a:t>
            </a:r>
            <a:r>
              <a:rPr lang="en-US" dirty="0" smtClean="0"/>
              <a:t> &amp; Mobility modes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143000" y="5486400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HBS1</a:t>
            </a:r>
            <a:endParaRPr lang="en-US" sz="14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5845619" y="6096000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HBS2</a:t>
            </a:r>
            <a:endParaRPr lang="en-US" sz="1400" b="1" dirty="0"/>
          </a:p>
        </p:txBody>
      </p:sp>
      <p:sp>
        <p:nvSpPr>
          <p:cNvPr id="35" name="Rounded Rectangle 34"/>
          <p:cNvSpPr/>
          <p:nvPr/>
        </p:nvSpPr>
        <p:spPr>
          <a:xfrm>
            <a:off x="5334000" y="5029200"/>
            <a:ext cx="152400" cy="304800"/>
          </a:xfrm>
          <a:prstGeom prst="roundRect">
            <a:avLst/>
          </a:prstGeom>
          <a:solidFill>
            <a:srgbClr val="EF4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 38"/>
          <p:cNvSpPr/>
          <p:nvPr/>
        </p:nvSpPr>
        <p:spPr>
          <a:xfrm rot="6423273">
            <a:off x="793121" y="4677639"/>
            <a:ext cx="1387977" cy="931722"/>
          </a:xfrm>
          <a:custGeom>
            <a:avLst/>
            <a:gdLst>
              <a:gd name="connsiteX0" fmla="*/ 303212 w 2551112"/>
              <a:gd name="connsiteY0" fmla="*/ 647700 h 1506538"/>
              <a:gd name="connsiteX1" fmla="*/ 2265362 w 2551112"/>
              <a:gd name="connsiteY1" fmla="*/ 1428750 h 1506538"/>
              <a:gd name="connsiteX2" fmla="*/ 2017712 w 2551112"/>
              <a:gd name="connsiteY2" fmla="*/ 180975 h 1506538"/>
              <a:gd name="connsiteX3" fmla="*/ 446087 w 2551112"/>
              <a:gd name="connsiteY3" fmla="*/ 342900 h 1506538"/>
              <a:gd name="connsiteX4" fmla="*/ 303212 w 2551112"/>
              <a:gd name="connsiteY4" fmla="*/ 647700 h 1506538"/>
              <a:gd name="connsiteX0" fmla="*/ 303212 w 2421324"/>
              <a:gd name="connsiteY0" fmla="*/ 858811 h 1752834"/>
              <a:gd name="connsiteX1" fmla="*/ 2265362 w 2421324"/>
              <a:gd name="connsiteY1" fmla="*/ 1639861 h 1752834"/>
              <a:gd name="connsiteX2" fmla="*/ 1238985 w 2421324"/>
              <a:gd name="connsiteY2" fmla="*/ 180975 h 1752834"/>
              <a:gd name="connsiteX3" fmla="*/ 446087 w 2421324"/>
              <a:gd name="connsiteY3" fmla="*/ 554011 h 1752834"/>
              <a:gd name="connsiteX4" fmla="*/ 303212 w 2421324"/>
              <a:gd name="connsiteY4" fmla="*/ 858811 h 1752834"/>
              <a:gd name="connsiteX0" fmla="*/ 303212 w 2385642"/>
              <a:gd name="connsiteY0" fmla="*/ 833993 h 1723879"/>
              <a:gd name="connsiteX1" fmla="*/ 2265362 w 2385642"/>
              <a:gd name="connsiteY1" fmla="*/ 1615043 h 1723879"/>
              <a:gd name="connsiteX2" fmla="*/ 1024893 w 2385642"/>
              <a:gd name="connsiteY2" fmla="*/ 180975 h 1723879"/>
              <a:gd name="connsiteX3" fmla="*/ 446087 w 2385642"/>
              <a:gd name="connsiteY3" fmla="*/ 529193 h 1723879"/>
              <a:gd name="connsiteX4" fmla="*/ 303212 w 2385642"/>
              <a:gd name="connsiteY4" fmla="*/ 833993 h 1723879"/>
              <a:gd name="connsiteX0" fmla="*/ 337446 w 2625278"/>
              <a:gd name="connsiteY0" fmla="*/ 802097 h 1500609"/>
              <a:gd name="connsiteX1" fmla="*/ 2504998 w 2625278"/>
              <a:gd name="connsiteY1" fmla="*/ 1391773 h 1500609"/>
              <a:gd name="connsiteX2" fmla="*/ 1059127 w 2625278"/>
              <a:gd name="connsiteY2" fmla="*/ 149079 h 1500609"/>
              <a:gd name="connsiteX3" fmla="*/ 480321 w 2625278"/>
              <a:gd name="connsiteY3" fmla="*/ 497297 h 1500609"/>
              <a:gd name="connsiteX4" fmla="*/ 337446 w 2625278"/>
              <a:gd name="connsiteY4" fmla="*/ 802097 h 1500609"/>
              <a:gd name="connsiteX0" fmla="*/ 337446 w 2196003"/>
              <a:gd name="connsiteY0" fmla="*/ 840991 h 1507092"/>
              <a:gd name="connsiteX1" fmla="*/ 2137048 w 2196003"/>
              <a:gd name="connsiteY1" fmla="*/ 1391773 h 1507092"/>
              <a:gd name="connsiteX2" fmla="*/ 691177 w 2196003"/>
              <a:gd name="connsiteY2" fmla="*/ 149079 h 1507092"/>
              <a:gd name="connsiteX3" fmla="*/ 112371 w 2196003"/>
              <a:gd name="connsiteY3" fmla="*/ 497297 h 1507092"/>
              <a:gd name="connsiteX4" fmla="*/ 337446 w 2196003"/>
              <a:gd name="connsiteY4" fmla="*/ 840991 h 1507092"/>
              <a:gd name="connsiteX0" fmla="*/ 323979 w 2182536"/>
              <a:gd name="connsiteY0" fmla="*/ 835164 h 1501265"/>
              <a:gd name="connsiteX1" fmla="*/ 2123581 w 2182536"/>
              <a:gd name="connsiteY1" fmla="*/ 1385946 h 1501265"/>
              <a:gd name="connsiteX2" fmla="*/ 677710 w 2182536"/>
              <a:gd name="connsiteY2" fmla="*/ 143252 h 1501265"/>
              <a:gd name="connsiteX3" fmla="*/ 179707 w 2182536"/>
              <a:gd name="connsiteY3" fmla="*/ 526434 h 1501265"/>
              <a:gd name="connsiteX4" fmla="*/ 323979 w 2182536"/>
              <a:gd name="connsiteY4" fmla="*/ 835164 h 1501265"/>
              <a:gd name="connsiteX0" fmla="*/ 917309 w 2063676"/>
              <a:gd name="connsiteY0" fmla="*/ 1449543 h 1603661"/>
              <a:gd name="connsiteX1" fmla="*/ 2003775 w 2063676"/>
              <a:gd name="connsiteY1" fmla="*/ 1385946 h 1603661"/>
              <a:gd name="connsiteX2" fmla="*/ 557904 w 2063676"/>
              <a:gd name="connsiteY2" fmla="*/ 143252 h 1603661"/>
              <a:gd name="connsiteX3" fmla="*/ 59901 w 2063676"/>
              <a:gd name="connsiteY3" fmla="*/ 526434 h 1603661"/>
              <a:gd name="connsiteX4" fmla="*/ 917309 w 2063676"/>
              <a:gd name="connsiteY4" fmla="*/ 1449543 h 1603661"/>
              <a:gd name="connsiteX0" fmla="*/ 570168 w 1716535"/>
              <a:gd name="connsiteY0" fmla="*/ 1338828 h 1492946"/>
              <a:gd name="connsiteX1" fmla="*/ 1656634 w 1716535"/>
              <a:gd name="connsiteY1" fmla="*/ 1275231 h 1492946"/>
              <a:gd name="connsiteX2" fmla="*/ 210763 w 1716535"/>
              <a:gd name="connsiteY2" fmla="*/ 32537 h 1492946"/>
              <a:gd name="connsiteX3" fmla="*/ 392058 w 1716535"/>
              <a:gd name="connsiteY3" fmla="*/ 1080011 h 1492946"/>
              <a:gd name="connsiteX4" fmla="*/ 570168 w 1716535"/>
              <a:gd name="connsiteY4" fmla="*/ 1338828 h 1492946"/>
              <a:gd name="connsiteX0" fmla="*/ 570168 w 1716535"/>
              <a:gd name="connsiteY0" fmla="*/ 1338828 h 1492946"/>
              <a:gd name="connsiteX1" fmla="*/ 1656634 w 1716535"/>
              <a:gd name="connsiteY1" fmla="*/ 1275231 h 1492946"/>
              <a:gd name="connsiteX2" fmla="*/ 210763 w 1716535"/>
              <a:gd name="connsiteY2" fmla="*/ 32537 h 1492946"/>
              <a:gd name="connsiteX3" fmla="*/ 392057 w 1716535"/>
              <a:gd name="connsiteY3" fmla="*/ 1080011 h 1492946"/>
              <a:gd name="connsiteX4" fmla="*/ 570168 w 1716535"/>
              <a:gd name="connsiteY4" fmla="*/ 1338828 h 1492946"/>
              <a:gd name="connsiteX0" fmla="*/ 582064 w 1728431"/>
              <a:gd name="connsiteY0" fmla="*/ 1334380 h 1488498"/>
              <a:gd name="connsiteX1" fmla="*/ 1668530 w 1728431"/>
              <a:gd name="connsiteY1" fmla="*/ 1270783 h 1488498"/>
              <a:gd name="connsiteX2" fmla="*/ 222659 w 1728431"/>
              <a:gd name="connsiteY2" fmla="*/ 28089 h 1488498"/>
              <a:gd name="connsiteX3" fmla="*/ 332578 w 1728431"/>
              <a:gd name="connsiteY3" fmla="*/ 1102247 h 1488498"/>
              <a:gd name="connsiteX4" fmla="*/ 582064 w 1728431"/>
              <a:gd name="connsiteY4" fmla="*/ 1334380 h 1488498"/>
              <a:gd name="connsiteX0" fmla="*/ 582064 w 1728431"/>
              <a:gd name="connsiteY0" fmla="*/ 1334380 h 1488498"/>
              <a:gd name="connsiteX1" fmla="*/ 1668530 w 1728431"/>
              <a:gd name="connsiteY1" fmla="*/ 1270783 h 1488498"/>
              <a:gd name="connsiteX2" fmla="*/ 222659 w 1728431"/>
              <a:gd name="connsiteY2" fmla="*/ 28089 h 1488498"/>
              <a:gd name="connsiteX3" fmla="*/ 332578 w 1728431"/>
              <a:gd name="connsiteY3" fmla="*/ 1102247 h 1488498"/>
              <a:gd name="connsiteX4" fmla="*/ 582064 w 1728431"/>
              <a:gd name="connsiteY4" fmla="*/ 1334380 h 1488498"/>
              <a:gd name="connsiteX0" fmla="*/ 582064 w 1728431"/>
              <a:gd name="connsiteY0" fmla="*/ 1334380 h 1488498"/>
              <a:gd name="connsiteX1" fmla="*/ 1668530 w 1728431"/>
              <a:gd name="connsiteY1" fmla="*/ 1270783 h 1488498"/>
              <a:gd name="connsiteX2" fmla="*/ 222659 w 1728431"/>
              <a:gd name="connsiteY2" fmla="*/ 28089 h 1488498"/>
              <a:gd name="connsiteX3" fmla="*/ 332578 w 1728431"/>
              <a:gd name="connsiteY3" fmla="*/ 1102247 h 1488498"/>
              <a:gd name="connsiteX4" fmla="*/ 582064 w 1728431"/>
              <a:gd name="connsiteY4" fmla="*/ 1334380 h 1488498"/>
              <a:gd name="connsiteX0" fmla="*/ 561273 w 1707640"/>
              <a:gd name="connsiteY0" fmla="*/ 1315036 h 1469154"/>
              <a:gd name="connsiteX1" fmla="*/ 1647739 w 1707640"/>
              <a:gd name="connsiteY1" fmla="*/ 1251439 h 1469154"/>
              <a:gd name="connsiteX2" fmla="*/ 201868 w 1707640"/>
              <a:gd name="connsiteY2" fmla="*/ 8745 h 1469154"/>
              <a:gd name="connsiteX3" fmla="*/ 436530 w 1707640"/>
              <a:gd name="connsiteY3" fmla="*/ 1198969 h 1469154"/>
              <a:gd name="connsiteX4" fmla="*/ 561273 w 1707640"/>
              <a:gd name="connsiteY4" fmla="*/ 1315036 h 1469154"/>
              <a:gd name="connsiteX0" fmla="*/ 569950 w 1709086"/>
              <a:gd name="connsiteY0" fmla="*/ 1555845 h 1564590"/>
              <a:gd name="connsiteX1" fmla="*/ 1647739 w 1709086"/>
              <a:gd name="connsiteY1" fmla="*/ 1251439 h 1564590"/>
              <a:gd name="connsiteX2" fmla="*/ 201868 w 1709086"/>
              <a:gd name="connsiteY2" fmla="*/ 8745 h 1564590"/>
              <a:gd name="connsiteX3" fmla="*/ 436530 w 1709086"/>
              <a:gd name="connsiteY3" fmla="*/ 1198969 h 1564590"/>
              <a:gd name="connsiteX4" fmla="*/ 569950 w 1709086"/>
              <a:gd name="connsiteY4" fmla="*/ 1555845 h 1564590"/>
              <a:gd name="connsiteX0" fmla="*/ 593742 w 1732878"/>
              <a:gd name="connsiteY0" fmla="*/ 1547250 h 1547400"/>
              <a:gd name="connsiteX1" fmla="*/ 1671531 w 1732878"/>
              <a:gd name="connsiteY1" fmla="*/ 1242844 h 1547400"/>
              <a:gd name="connsiteX2" fmla="*/ 225660 w 1732878"/>
              <a:gd name="connsiteY2" fmla="*/ 150 h 1547400"/>
              <a:gd name="connsiteX3" fmla="*/ 317572 w 1732878"/>
              <a:gd name="connsiteY3" fmla="*/ 1243742 h 1547400"/>
              <a:gd name="connsiteX4" fmla="*/ 593742 w 1732878"/>
              <a:gd name="connsiteY4" fmla="*/ 1547250 h 1547400"/>
              <a:gd name="connsiteX0" fmla="*/ 593742 w 1732878"/>
              <a:gd name="connsiteY0" fmla="*/ 1547250 h 1547400"/>
              <a:gd name="connsiteX1" fmla="*/ 1671531 w 1732878"/>
              <a:gd name="connsiteY1" fmla="*/ 1242844 h 1547400"/>
              <a:gd name="connsiteX2" fmla="*/ 225660 w 1732878"/>
              <a:gd name="connsiteY2" fmla="*/ 150 h 1547400"/>
              <a:gd name="connsiteX3" fmla="*/ 317572 w 1732878"/>
              <a:gd name="connsiteY3" fmla="*/ 1243742 h 1547400"/>
              <a:gd name="connsiteX4" fmla="*/ 593742 w 1732878"/>
              <a:gd name="connsiteY4" fmla="*/ 1547250 h 1547400"/>
              <a:gd name="connsiteX0" fmla="*/ 593742 w 1732878"/>
              <a:gd name="connsiteY0" fmla="*/ 1547250 h 1547400"/>
              <a:gd name="connsiteX1" fmla="*/ 1671531 w 1732878"/>
              <a:gd name="connsiteY1" fmla="*/ 1242844 h 1547400"/>
              <a:gd name="connsiteX2" fmla="*/ 225660 w 1732878"/>
              <a:gd name="connsiteY2" fmla="*/ 150 h 1547400"/>
              <a:gd name="connsiteX3" fmla="*/ 317572 w 1732878"/>
              <a:gd name="connsiteY3" fmla="*/ 1243742 h 1547400"/>
              <a:gd name="connsiteX4" fmla="*/ 593742 w 1732878"/>
              <a:gd name="connsiteY4" fmla="*/ 1547250 h 1547400"/>
              <a:gd name="connsiteX0" fmla="*/ 561055 w 1700191"/>
              <a:gd name="connsiteY0" fmla="*/ 1562147 h 1623770"/>
              <a:gd name="connsiteX1" fmla="*/ 1638844 w 1700191"/>
              <a:gd name="connsiteY1" fmla="*/ 1257741 h 1623770"/>
              <a:gd name="connsiteX2" fmla="*/ 192973 w 1700191"/>
              <a:gd name="connsiteY2" fmla="*/ 15047 h 1623770"/>
              <a:gd name="connsiteX3" fmla="*/ 481003 w 1700191"/>
              <a:gd name="connsiteY3" fmla="*/ 1348021 h 1623770"/>
              <a:gd name="connsiteX4" fmla="*/ 561055 w 1700191"/>
              <a:gd name="connsiteY4" fmla="*/ 1562147 h 1623770"/>
              <a:gd name="connsiteX0" fmla="*/ 677121 w 1719535"/>
              <a:gd name="connsiteY0" fmla="*/ 1437403 h 1623770"/>
              <a:gd name="connsiteX1" fmla="*/ 1638844 w 1719535"/>
              <a:gd name="connsiteY1" fmla="*/ 1257741 h 1623770"/>
              <a:gd name="connsiteX2" fmla="*/ 192973 w 1719535"/>
              <a:gd name="connsiteY2" fmla="*/ 15047 h 1623770"/>
              <a:gd name="connsiteX3" fmla="*/ 481003 w 1719535"/>
              <a:gd name="connsiteY3" fmla="*/ 1348021 h 1623770"/>
              <a:gd name="connsiteX4" fmla="*/ 677121 w 1719535"/>
              <a:gd name="connsiteY4" fmla="*/ 1437403 h 1623770"/>
              <a:gd name="connsiteX0" fmla="*/ 686016 w 1728430"/>
              <a:gd name="connsiteY0" fmla="*/ 1431101 h 1488498"/>
              <a:gd name="connsiteX1" fmla="*/ 1647739 w 1728430"/>
              <a:gd name="connsiteY1" fmla="*/ 1251439 h 1488498"/>
              <a:gd name="connsiteX2" fmla="*/ 201868 w 1728430"/>
              <a:gd name="connsiteY2" fmla="*/ 8745 h 1488498"/>
              <a:gd name="connsiteX3" fmla="*/ 436529 w 1728430"/>
              <a:gd name="connsiteY3" fmla="*/ 1198969 h 1488498"/>
              <a:gd name="connsiteX4" fmla="*/ 686016 w 1728430"/>
              <a:gd name="connsiteY4" fmla="*/ 1431101 h 1488498"/>
              <a:gd name="connsiteX0" fmla="*/ 686016 w 1728430"/>
              <a:gd name="connsiteY0" fmla="*/ 1431101 h 1488498"/>
              <a:gd name="connsiteX1" fmla="*/ 1647739 w 1728430"/>
              <a:gd name="connsiteY1" fmla="*/ 1251439 h 1488498"/>
              <a:gd name="connsiteX2" fmla="*/ 201868 w 1728430"/>
              <a:gd name="connsiteY2" fmla="*/ 8745 h 1488498"/>
              <a:gd name="connsiteX3" fmla="*/ 436529 w 1728430"/>
              <a:gd name="connsiteY3" fmla="*/ 1198969 h 1488498"/>
              <a:gd name="connsiteX4" fmla="*/ 686016 w 1728430"/>
              <a:gd name="connsiteY4" fmla="*/ 1431101 h 148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430" h="1488498">
                <a:moveTo>
                  <a:pt x="686016" y="1431101"/>
                </a:moveTo>
                <a:cubicBezTo>
                  <a:pt x="887884" y="1439846"/>
                  <a:pt x="1728430" y="1488498"/>
                  <a:pt x="1647739" y="1251439"/>
                </a:cubicBezTo>
                <a:cubicBezTo>
                  <a:pt x="1567048" y="1014380"/>
                  <a:pt x="403736" y="17490"/>
                  <a:pt x="201868" y="8745"/>
                </a:cubicBezTo>
                <a:cubicBezTo>
                  <a:pt x="0" y="0"/>
                  <a:pt x="258719" y="720269"/>
                  <a:pt x="436529" y="1198969"/>
                </a:cubicBezTo>
                <a:cubicBezTo>
                  <a:pt x="558801" y="1474718"/>
                  <a:pt x="484148" y="1422356"/>
                  <a:pt x="686016" y="1431101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6" name="Picture 2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5181601"/>
            <a:ext cx="457199" cy="68579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4" name="Picture 2" descr="http://stockfresh.com/files/i/innershadows/m/10/247679_stock-photo-tv-va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4648200"/>
            <a:ext cx="610171" cy="407289"/>
          </a:xfrm>
          <a:prstGeom prst="rect">
            <a:avLst/>
          </a:prstGeom>
          <a:noFill/>
        </p:spPr>
      </p:pic>
      <p:sp>
        <p:nvSpPr>
          <p:cNvPr id="40" name="Freeform 39"/>
          <p:cNvSpPr/>
          <p:nvPr/>
        </p:nvSpPr>
        <p:spPr>
          <a:xfrm rot="19530319">
            <a:off x="3686440" y="4144781"/>
            <a:ext cx="3108198" cy="1937390"/>
          </a:xfrm>
          <a:custGeom>
            <a:avLst/>
            <a:gdLst>
              <a:gd name="connsiteX0" fmla="*/ 303212 w 2551112"/>
              <a:gd name="connsiteY0" fmla="*/ 647700 h 1506538"/>
              <a:gd name="connsiteX1" fmla="*/ 2265362 w 2551112"/>
              <a:gd name="connsiteY1" fmla="*/ 1428750 h 1506538"/>
              <a:gd name="connsiteX2" fmla="*/ 2017712 w 2551112"/>
              <a:gd name="connsiteY2" fmla="*/ 180975 h 1506538"/>
              <a:gd name="connsiteX3" fmla="*/ 446087 w 2551112"/>
              <a:gd name="connsiteY3" fmla="*/ 342900 h 1506538"/>
              <a:gd name="connsiteX4" fmla="*/ 303212 w 2551112"/>
              <a:gd name="connsiteY4" fmla="*/ 647700 h 1506538"/>
              <a:gd name="connsiteX0" fmla="*/ 303212 w 2421324"/>
              <a:gd name="connsiteY0" fmla="*/ 858811 h 1752834"/>
              <a:gd name="connsiteX1" fmla="*/ 2265362 w 2421324"/>
              <a:gd name="connsiteY1" fmla="*/ 1639861 h 1752834"/>
              <a:gd name="connsiteX2" fmla="*/ 1238985 w 2421324"/>
              <a:gd name="connsiteY2" fmla="*/ 180975 h 1752834"/>
              <a:gd name="connsiteX3" fmla="*/ 446087 w 2421324"/>
              <a:gd name="connsiteY3" fmla="*/ 554011 h 1752834"/>
              <a:gd name="connsiteX4" fmla="*/ 303212 w 2421324"/>
              <a:gd name="connsiteY4" fmla="*/ 858811 h 1752834"/>
              <a:gd name="connsiteX0" fmla="*/ 303212 w 2385642"/>
              <a:gd name="connsiteY0" fmla="*/ 833993 h 1723879"/>
              <a:gd name="connsiteX1" fmla="*/ 2265362 w 2385642"/>
              <a:gd name="connsiteY1" fmla="*/ 1615043 h 1723879"/>
              <a:gd name="connsiteX2" fmla="*/ 1024893 w 2385642"/>
              <a:gd name="connsiteY2" fmla="*/ 180975 h 1723879"/>
              <a:gd name="connsiteX3" fmla="*/ 446087 w 2385642"/>
              <a:gd name="connsiteY3" fmla="*/ 529193 h 1723879"/>
              <a:gd name="connsiteX4" fmla="*/ 303212 w 2385642"/>
              <a:gd name="connsiteY4" fmla="*/ 833993 h 1723879"/>
              <a:gd name="connsiteX0" fmla="*/ 337446 w 2625278"/>
              <a:gd name="connsiteY0" fmla="*/ 802097 h 1500609"/>
              <a:gd name="connsiteX1" fmla="*/ 2504998 w 2625278"/>
              <a:gd name="connsiteY1" fmla="*/ 1391773 h 1500609"/>
              <a:gd name="connsiteX2" fmla="*/ 1059127 w 2625278"/>
              <a:gd name="connsiteY2" fmla="*/ 149079 h 1500609"/>
              <a:gd name="connsiteX3" fmla="*/ 480321 w 2625278"/>
              <a:gd name="connsiteY3" fmla="*/ 497297 h 1500609"/>
              <a:gd name="connsiteX4" fmla="*/ 337446 w 2625278"/>
              <a:gd name="connsiteY4" fmla="*/ 802097 h 1500609"/>
              <a:gd name="connsiteX0" fmla="*/ 337446 w 2196003"/>
              <a:gd name="connsiteY0" fmla="*/ 840991 h 1507092"/>
              <a:gd name="connsiteX1" fmla="*/ 2137048 w 2196003"/>
              <a:gd name="connsiteY1" fmla="*/ 1391773 h 1507092"/>
              <a:gd name="connsiteX2" fmla="*/ 691177 w 2196003"/>
              <a:gd name="connsiteY2" fmla="*/ 149079 h 1507092"/>
              <a:gd name="connsiteX3" fmla="*/ 112371 w 2196003"/>
              <a:gd name="connsiteY3" fmla="*/ 497297 h 1507092"/>
              <a:gd name="connsiteX4" fmla="*/ 337446 w 2196003"/>
              <a:gd name="connsiteY4" fmla="*/ 840991 h 1507092"/>
              <a:gd name="connsiteX0" fmla="*/ 323979 w 2182536"/>
              <a:gd name="connsiteY0" fmla="*/ 835164 h 1501265"/>
              <a:gd name="connsiteX1" fmla="*/ 2123581 w 2182536"/>
              <a:gd name="connsiteY1" fmla="*/ 1385946 h 1501265"/>
              <a:gd name="connsiteX2" fmla="*/ 677710 w 2182536"/>
              <a:gd name="connsiteY2" fmla="*/ 143252 h 1501265"/>
              <a:gd name="connsiteX3" fmla="*/ 179707 w 2182536"/>
              <a:gd name="connsiteY3" fmla="*/ 526434 h 1501265"/>
              <a:gd name="connsiteX4" fmla="*/ 323979 w 2182536"/>
              <a:gd name="connsiteY4" fmla="*/ 835164 h 1501265"/>
              <a:gd name="connsiteX0" fmla="*/ 917309 w 2063676"/>
              <a:gd name="connsiteY0" fmla="*/ 1449543 h 1603661"/>
              <a:gd name="connsiteX1" fmla="*/ 2003775 w 2063676"/>
              <a:gd name="connsiteY1" fmla="*/ 1385946 h 1603661"/>
              <a:gd name="connsiteX2" fmla="*/ 557904 w 2063676"/>
              <a:gd name="connsiteY2" fmla="*/ 143252 h 1603661"/>
              <a:gd name="connsiteX3" fmla="*/ 59901 w 2063676"/>
              <a:gd name="connsiteY3" fmla="*/ 526434 h 1603661"/>
              <a:gd name="connsiteX4" fmla="*/ 917309 w 2063676"/>
              <a:gd name="connsiteY4" fmla="*/ 1449543 h 1603661"/>
              <a:gd name="connsiteX0" fmla="*/ 570168 w 1716535"/>
              <a:gd name="connsiteY0" fmla="*/ 1338828 h 1492946"/>
              <a:gd name="connsiteX1" fmla="*/ 1656634 w 1716535"/>
              <a:gd name="connsiteY1" fmla="*/ 1275231 h 1492946"/>
              <a:gd name="connsiteX2" fmla="*/ 210763 w 1716535"/>
              <a:gd name="connsiteY2" fmla="*/ 32537 h 1492946"/>
              <a:gd name="connsiteX3" fmla="*/ 392058 w 1716535"/>
              <a:gd name="connsiteY3" fmla="*/ 1080011 h 1492946"/>
              <a:gd name="connsiteX4" fmla="*/ 570168 w 1716535"/>
              <a:gd name="connsiteY4" fmla="*/ 1338828 h 1492946"/>
              <a:gd name="connsiteX0" fmla="*/ 570168 w 1716535"/>
              <a:gd name="connsiteY0" fmla="*/ 1338828 h 1492946"/>
              <a:gd name="connsiteX1" fmla="*/ 1656634 w 1716535"/>
              <a:gd name="connsiteY1" fmla="*/ 1275231 h 1492946"/>
              <a:gd name="connsiteX2" fmla="*/ 210763 w 1716535"/>
              <a:gd name="connsiteY2" fmla="*/ 32537 h 1492946"/>
              <a:gd name="connsiteX3" fmla="*/ 392057 w 1716535"/>
              <a:gd name="connsiteY3" fmla="*/ 1080011 h 1492946"/>
              <a:gd name="connsiteX4" fmla="*/ 570168 w 1716535"/>
              <a:gd name="connsiteY4" fmla="*/ 1338828 h 1492946"/>
              <a:gd name="connsiteX0" fmla="*/ 582064 w 1728431"/>
              <a:gd name="connsiteY0" fmla="*/ 1334380 h 1488498"/>
              <a:gd name="connsiteX1" fmla="*/ 1668530 w 1728431"/>
              <a:gd name="connsiteY1" fmla="*/ 1270783 h 1488498"/>
              <a:gd name="connsiteX2" fmla="*/ 222659 w 1728431"/>
              <a:gd name="connsiteY2" fmla="*/ 28089 h 1488498"/>
              <a:gd name="connsiteX3" fmla="*/ 332578 w 1728431"/>
              <a:gd name="connsiteY3" fmla="*/ 1102247 h 1488498"/>
              <a:gd name="connsiteX4" fmla="*/ 582064 w 1728431"/>
              <a:gd name="connsiteY4" fmla="*/ 1334380 h 1488498"/>
              <a:gd name="connsiteX0" fmla="*/ 582064 w 1728431"/>
              <a:gd name="connsiteY0" fmla="*/ 1334380 h 1488498"/>
              <a:gd name="connsiteX1" fmla="*/ 1668530 w 1728431"/>
              <a:gd name="connsiteY1" fmla="*/ 1270783 h 1488498"/>
              <a:gd name="connsiteX2" fmla="*/ 222659 w 1728431"/>
              <a:gd name="connsiteY2" fmla="*/ 28089 h 1488498"/>
              <a:gd name="connsiteX3" fmla="*/ 332578 w 1728431"/>
              <a:gd name="connsiteY3" fmla="*/ 1102247 h 1488498"/>
              <a:gd name="connsiteX4" fmla="*/ 582064 w 1728431"/>
              <a:gd name="connsiteY4" fmla="*/ 1334380 h 1488498"/>
              <a:gd name="connsiteX0" fmla="*/ 582064 w 1728431"/>
              <a:gd name="connsiteY0" fmla="*/ 1334380 h 1488498"/>
              <a:gd name="connsiteX1" fmla="*/ 1668530 w 1728431"/>
              <a:gd name="connsiteY1" fmla="*/ 1270783 h 1488498"/>
              <a:gd name="connsiteX2" fmla="*/ 222659 w 1728431"/>
              <a:gd name="connsiteY2" fmla="*/ 28089 h 1488498"/>
              <a:gd name="connsiteX3" fmla="*/ 332578 w 1728431"/>
              <a:gd name="connsiteY3" fmla="*/ 1102247 h 1488498"/>
              <a:gd name="connsiteX4" fmla="*/ 582064 w 1728431"/>
              <a:gd name="connsiteY4" fmla="*/ 1334380 h 1488498"/>
              <a:gd name="connsiteX0" fmla="*/ 561273 w 1707640"/>
              <a:gd name="connsiteY0" fmla="*/ 1315036 h 1469154"/>
              <a:gd name="connsiteX1" fmla="*/ 1647739 w 1707640"/>
              <a:gd name="connsiteY1" fmla="*/ 1251439 h 1469154"/>
              <a:gd name="connsiteX2" fmla="*/ 201868 w 1707640"/>
              <a:gd name="connsiteY2" fmla="*/ 8745 h 1469154"/>
              <a:gd name="connsiteX3" fmla="*/ 436530 w 1707640"/>
              <a:gd name="connsiteY3" fmla="*/ 1198969 h 1469154"/>
              <a:gd name="connsiteX4" fmla="*/ 561273 w 1707640"/>
              <a:gd name="connsiteY4" fmla="*/ 1315036 h 1469154"/>
              <a:gd name="connsiteX0" fmla="*/ 569950 w 1709086"/>
              <a:gd name="connsiteY0" fmla="*/ 1555845 h 1564590"/>
              <a:gd name="connsiteX1" fmla="*/ 1647739 w 1709086"/>
              <a:gd name="connsiteY1" fmla="*/ 1251439 h 1564590"/>
              <a:gd name="connsiteX2" fmla="*/ 201868 w 1709086"/>
              <a:gd name="connsiteY2" fmla="*/ 8745 h 1564590"/>
              <a:gd name="connsiteX3" fmla="*/ 436530 w 1709086"/>
              <a:gd name="connsiteY3" fmla="*/ 1198969 h 1564590"/>
              <a:gd name="connsiteX4" fmla="*/ 569950 w 1709086"/>
              <a:gd name="connsiteY4" fmla="*/ 1555845 h 1564590"/>
              <a:gd name="connsiteX0" fmla="*/ 593742 w 1732878"/>
              <a:gd name="connsiteY0" fmla="*/ 1547250 h 1547400"/>
              <a:gd name="connsiteX1" fmla="*/ 1671531 w 1732878"/>
              <a:gd name="connsiteY1" fmla="*/ 1242844 h 1547400"/>
              <a:gd name="connsiteX2" fmla="*/ 225660 w 1732878"/>
              <a:gd name="connsiteY2" fmla="*/ 150 h 1547400"/>
              <a:gd name="connsiteX3" fmla="*/ 317572 w 1732878"/>
              <a:gd name="connsiteY3" fmla="*/ 1243742 h 1547400"/>
              <a:gd name="connsiteX4" fmla="*/ 593742 w 1732878"/>
              <a:gd name="connsiteY4" fmla="*/ 1547250 h 1547400"/>
              <a:gd name="connsiteX0" fmla="*/ 593742 w 1732878"/>
              <a:gd name="connsiteY0" fmla="*/ 1547250 h 1547400"/>
              <a:gd name="connsiteX1" fmla="*/ 1671531 w 1732878"/>
              <a:gd name="connsiteY1" fmla="*/ 1242844 h 1547400"/>
              <a:gd name="connsiteX2" fmla="*/ 225660 w 1732878"/>
              <a:gd name="connsiteY2" fmla="*/ 150 h 1547400"/>
              <a:gd name="connsiteX3" fmla="*/ 317572 w 1732878"/>
              <a:gd name="connsiteY3" fmla="*/ 1243742 h 1547400"/>
              <a:gd name="connsiteX4" fmla="*/ 593742 w 1732878"/>
              <a:gd name="connsiteY4" fmla="*/ 1547250 h 1547400"/>
              <a:gd name="connsiteX0" fmla="*/ 593742 w 1732878"/>
              <a:gd name="connsiteY0" fmla="*/ 1547250 h 1547400"/>
              <a:gd name="connsiteX1" fmla="*/ 1671531 w 1732878"/>
              <a:gd name="connsiteY1" fmla="*/ 1242844 h 1547400"/>
              <a:gd name="connsiteX2" fmla="*/ 225660 w 1732878"/>
              <a:gd name="connsiteY2" fmla="*/ 150 h 1547400"/>
              <a:gd name="connsiteX3" fmla="*/ 317572 w 1732878"/>
              <a:gd name="connsiteY3" fmla="*/ 1243742 h 1547400"/>
              <a:gd name="connsiteX4" fmla="*/ 593742 w 1732878"/>
              <a:gd name="connsiteY4" fmla="*/ 1547250 h 1547400"/>
              <a:gd name="connsiteX0" fmla="*/ 561055 w 1700191"/>
              <a:gd name="connsiteY0" fmla="*/ 1562147 h 1623770"/>
              <a:gd name="connsiteX1" fmla="*/ 1638844 w 1700191"/>
              <a:gd name="connsiteY1" fmla="*/ 1257741 h 1623770"/>
              <a:gd name="connsiteX2" fmla="*/ 192973 w 1700191"/>
              <a:gd name="connsiteY2" fmla="*/ 15047 h 1623770"/>
              <a:gd name="connsiteX3" fmla="*/ 481003 w 1700191"/>
              <a:gd name="connsiteY3" fmla="*/ 1348021 h 1623770"/>
              <a:gd name="connsiteX4" fmla="*/ 561055 w 1700191"/>
              <a:gd name="connsiteY4" fmla="*/ 1562147 h 1623770"/>
              <a:gd name="connsiteX0" fmla="*/ 677121 w 1719535"/>
              <a:gd name="connsiteY0" fmla="*/ 1437403 h 1623770"/>
              <a:gd name="connsiteX1" fmla="*/ 1638844 w 1719535"/>
              <a:gd name="connsiteY1" fmla="*/ 1257741 h 1623770"/>
              <a:gd name="connsiteX2" fmla="*/ 192973 w 1719535"/>
              <a:gd name="connsiteY2" fmla="*/ 15047 h 1623770"/>
              <a:gd name="connsiteX3" fmla="*/ 481003 w 1719535"/>
              <a:gd name="connsiteY3" fmla="*/ 1348021 h 1623770"/>
              <a:gd name="connsiteX4" fmla="*/ 677121 w 1719535"/>
              <a:gd name="connsiteY4" fmla="*/ 1437403 h 1623770"/>
              <a:gd name="connsiteX0" fmla="*/ 686016 w 1728430"/>
              <a:gd name="connsiteY0" fmla="*/ 1431101 h 1488498"/>
              <a:gd name="connsiteX1" fmla="*/ 1647739 w 1728430"/>
              <a:gd name="connsiteY1" fmla="*/ 1251439 h 1488498"/>
              <a:gd name="connsiteX2" fmla="*/ 201868 w 1728430"/>
              <a:gd name="connsiteY2" fmla="*/ 8745 h 1488498"/>
              <a:gd name="connsiteX3" fmla="*/ 436529 w 1728430"/>
              <a:gd name="connsiteY3" fmla="*/ 1198969 h 1488498"/>
              <a:gd name="connsiteX4" fmla="*/ 686016 w 1728430"/>
              <a:gd name="connsiteY4" fmla="*/ 1431101 h 1488498"/>
              <a:gd name="connsiteX0" fmla="*/ 686016 w 1728430"/>
              <a:gd name="connsiteY0" fmla="*/ 1431101 h 1488498"/>
              <a:gd name="connsiteX1" fmla="*/ 1647739 w 1728430"/>
              <a:gd name="connsiteY1" fmla="*/ 1251439 h 1488498"/>
              <a:gd name="connsiteX2" fmla="*/ 201868 w 1728430"/>
              <a:gd name="connsiteY2" fmla="*/ 8745 h 1488498"/>
              <a:gd name="connsiteX3" fmla="*/ 436529 w 1728430"/>
              <a:gd name="connsiteY3" fmla="*/ 1198969 h 1488498"/>
              <a:gd name="connsiteX4" fmla="*/ 686016 w 1728430"/>
              <a:gd name="connsiteY4" fmla="*/ 1431101 h 148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430" h="1488498">
                <a:moveTo>
                  <a:pt x="686016" y="1431101"/>
                </a:moveTo>
                <a:cubicBezTo>
                  <a:pt x="887884" y="1439846"/>
                  <a:pt x="1728430" y="1488498"/>
                  <a:pt x="1647739" y="1251439"/>
                </a:cubicBezTo>
                <a:cubicBezTo>
                  <a:pt x="1567048" y="1014380"/>
                  <a:pt x="403736" y="17490"/>
                  <a:pt x="201868" y="8745"/>
                </a:cubicBezTo>
                <a:cubicBezTo>
                  <a:pt x="0" y="0"/>
                  <a:pt x="258719" y="720269"/>
                  <a:pt x="436529" y="1198969"/>
                </a:cubicBezTo>
                <a:cubicBezTo>
                  <a:pt x="558801" y="1474718"/>
                  <a:pt x="484148" y="1422356"/>
                  <a:pt x="686016" y="1431101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4" name="Picture 33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5181600"/>
            <a:ext cx="816419" cy="121404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Rounded Rectangle 43"/>
          <p:cNvSpPr/>
          <p:nvPr/>
        </p:nvSpPr>
        <p:spPr>
          <a:xfrm>
            <a:off x="5334001" y="5009099"/>
            <a:ext cx="164146" cy="248701"/>
          </a:xfrm>
          <a:prstGeom prst="roundRect">
            <a:avLst/>
          </a:prstGeom>
          <a:solidFill>
            <a:srgbClr val="EF4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838201" y="4932899"/>
            <a:ext cx="152400" cy="248701"/>
          </a:xfrm>
          <a:prstGeom prst="roundRect">
            <a:avLst/>
          </a:prstGeom>
          <a:solidFill>
            <a:srgbClr val="EF4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752600" y="51054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Service Available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>
            <a:stCxn id="45" idx="3"/>
            <a:endCxn id="114" idx="0"/>
          </p:cNvCxnSpPr>
          <p:nvPr/>
        </p:nvCxnSpPr>
        <p:spPr>
          <a:xfrm flipV="1">
            <a:off x="990601" y="4648200"/>
            <a:ext cx="533685" cy="409050"/>
          </a:xfrm>
          <a:prstGeom prst="line">
            <a:avLst/>
          </a:prstGeom>
          <a:ln>
            <a:solidFill>
              <a:srgbClr val="EF412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8600" y="991172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EF4123"/>
              </a:buClr>
            </a:pPr>
            <a:r>
              <a:rPr lang="en-US" b="1" dirty="0" smtClean="0">
                <a:solidFill>
                  <a:srgbClr val="0000FF"/>
                </a:solidFill>
              </a:rPr>
              <a:t>Nomadic:</a:t>
            </a:r>
          </a:p>
        </p:txBody>
      </p:sp>
      <p:sp>
        <p:nvSpPr>
          <p:cNvPr id="21" name="Text Placeholder 22"/>
          <p:cNvSpPr txBox="1">
            <a:spLocks/>
          </p:cNvSpPr>
          <p:nvPr/>
        </p:nvSpPr>
        <p:spPr>
          <a:xfrm>
            <a:off x="294869" y="1341121"/>
            <a:ext cx="7124700" cy="17155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Nomadic SU may move from one BS to another BS but gets service only while on stationary position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ETH service is provided when user is in stationary position only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 is pre-configured on SU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2.bp.blogspot.com/-pGHskcK-eB8/Tmby26lIZWI/AAAAAAAAAXI/p6JRiFmpiEY/s1600/perspective+building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2400" y="2705100"/>
            <a:ext cx="8839200" cy="36957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Fixed, </a:t>
            </a:r>
            <a:r>
              <a:rPr lang="en-US" u="sng" dirty="0" smtClean="0"/>
              <a:t>Nomadic</a:t>
            </a:r>
            <a:r>
              <a:rPr lang="en-US" dirty="0" smtClean="0"/>
              <a:t> &amp; Mobility modes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143000" y="5486400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HBS1</a:t>
            </a:r>
            <a:endParaRPr lang="en-US" sz="14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5845619" y="6096000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HBS2</a:t>
            </a:r>
            <a:endParaRPr lang="en-US" sz="1400" b="1" dirty="0"/>
          </a:p>
        </p:txBody>
      </p:sp>
      <p:sp>
        <p:nvSpPr>
          <p:cNvPr id="35" name="Rounded Rectangle 34"/>
          <p:cNvSpPr/>
          <p:nvPr/>
        </p:nvSpPr>
        <p:spPr>
          <a:xfrm>
            <a:off x="5334000" y="5029200"/>
            <a:ext cx="152400" cy="304800"/>
          </a:xfrm>
          <a:prstGeom prst="roundRect">
            <a:avLst/>
          </a:prstGeom>
          <a:solidFill>
            <a:srgbClr val="EF4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 38"/>
          <p:cNvSpPr/>
          <p:nvPr/>
        </p:nvSpPr>
        <p:spPr>
          <a:xfrm rot="6423273">
            <a:off x="793121" y="4677639"/>
            <a:ext cx="1387977" cy="931722"/>
          </a:xfrm>
          <a:custGeom>
            <a:avLst/>
            <a:gdLst>
              <a:gd name="connsiteX0" fmla="*/ 303212 w 2551112"/>
              <a:gd name="connsiteY0" fmla="*/ 647700 h 1506538"/>
              <a:gd name="connsiteX1" fmla="*/ 2265362 w 2551112"/>
              <a:gd name="connsiteY1" fmla="*/ 1428750 h 1506538"/>
              <a:gd name="connsiteX2" fmla="*/ 2017712 w 2551112"/>
              <a:gd name="connsiteY2" fmla="*/ 180975 h 1506538"/>
              <a:gd name="connsiteX3" fmla="*/ 446087 w 2551112"/>
              <a:gd name="connsiteY3" fmla="*/ 342900 h 1506538"/>
              <a:gd name="connsiteX4" fmla="*/ 303212 w 2551112"/>
              <a:gd name="connsiteY4" fmla="*/ 647700 h 1506538"/>
              <a:gd name="connsiteX0" fmla="*/ 303212 w 2421324"/>
              <a:gd name="connsiteY0" fmla="*/ 858811 h 1752834"/>
              <a:gd name="connsiteX1" fmla="*/ 2265362 w 2421324"/>
              <a:gd name="connsiteY1" fmla="*/ 1639861 h 1752834"/>
              <a:gd name="connsiteX2" fmla="*/ 1238985 w 2421324"/>
              <a:gd name="connsiteY2" fmla="*/ 180975 h 1752834"/>
              <a:gd name="connsiteX3" fmla="*/ 446087 w 2421324"/>
              <a:gd name="connsiteY3" fmla="*/ 554011 h 1752834"/>
              <a:gd name="connsiteX4" fmla="*/ 303212 w 2421324"/>
              <a:gd name="connsiteY4" fmla="*/ 858811 h 1752834"/>
              <a:gd name="connsiteX0" fmla="*/ 303212 w 2385642"/>
              <a:gd name="connsiteY0" fmla="*/ 833993 h 1723879"/>
              <a:gd name="connsiteX1" fmla="*/ 2265362 w 2385642"/>
              <a:gd name="connsiteY1" fmla="*/ 1615043 h 1723879"/>
              <a:gd name="connsiteX2" fmla="*/ 1024893 w 2385642"/>
              <a:gd name="connsiteY2" fmla="*/ 180975 h 1723879"/>
              <a:gd name="connsiteX3" fmla="*/ 446087 w 2385642"/>
              <a:gd name="connsiteY3" fmla="*/ 529193 h 1723879"/>
              <a:gd name="connsiteX4" fmla="*/ 303212 w 2385642"/>
              <a:gd name="connsiteY4" fmla="*/ 833993 h 1723879"/>
              <a:gd name="connsiteX0" fmla="*/ 337446 w 2625278"/>
              <a:gd name="connsiteY0" fmla="*/ 802097 h 1500609"/>
              <a:gd name="connsiteX1" fmla="*/ 2504998 w 2625278"/>
              <a:gd name="connsiteY1" fmla="*/ 1391773 h 1500609"/>
              <a:gd name="connsiteX2" fmla="*/ 1059127 w 2625278"/>
              <a:gd name="connsiteY2" fmla="*/ 149079 h 1500609"/>
              <a:gd name="connsiteX3" fmla="*/ 480321 w 2625278"/>
              <a:gd name="connsiteY3" fmla="*/ 497297 h 1500609"/>
              <a:gd name="connsiteX4" fmla="*/ 337446 w 2625278"/>
              <a:gd name="connsiteY4" fmla="*/ 802097 h 1500609"/>
              <a:gd name="connsiteX0" fmla="*/ 337446 w 2196003"/>
              <a:gd name="connsiteY0" fmla="*/ 840991 h 1507092"/>
              <a:gd name="connsiteX1" fmla="*/ 2137048 w 2196003"/>
              <a:gd name="connsiteY1" fmla="*/ 1391773 h 1507092"/>
              <a:gd name="connsiteX2" fmla="*/ 691177 w 2196003"/>
              <a:gd name="connsiteY2" fmla="*/ 149079 h 1507092"/>
              <a:gd name="connsiteX3" fmla="*/ 112371 w 2196003"/>
              <a:gd name="connsiteY3" fmla="*/ 497297 h 1507092"/>
              <a:gd name="connsiteX4" fmla="*/ 337446 w 2196003"/>
              <a:gd name="connsiteY4" fmla="*/ 840991 h 1507092"/>
              <a:gd name="connsiteX0" fmla="*/ 323979 w 2182536"/>
              <a:gd name="connsiteY0" fmla="*/ 835164 h 1501265"/>
              <a:gd name="connsiteX1" fmla="*/ 2123581 w 2182536"/>
              <a:gd name="connsiteY1" fmla="*/ 1385946 h 1501265"/>
              <a:gd name="connsiteX2" fmla="*/ 677710 w 2182536"/>
              <a:gd name="connsiteY2" fmla="*/ 143252 h 1501265"/>
              <a:gd name="connsiteX3" fmla="*/ 179707 w 2182536"/>
              <a:gd name="connsiteY3" fmla="*/ 526434 h 1501265"/>
              <a:gd name="connsiteX4" fmla="*/ 323979 w 2182536"/>
              <a:gd name="connsiteY4" fmla="*/ 835164 h 1501265"/>
              <a:gd name="connsiteX0" fmla="*/ 917309 w 2063676"/>
              <a:gd name="connsiteY0" fmla="*/ 1449543 h 1603661"/>
              <a:gd name="connsiteX1" fmla="*/ 2003775 w 2063676"/>
              <a:gd name="connsiteY1" fmla="*/ 1385946 h 1603661"/>
              <a:gd name="connsiteX2" fmla="*/ 557904 w 2063676"/>
              <a:gd name="connsiteY2" fmla="*/ 143252 h 1603661"/>
              <a:gd name="connsiteX3" fmla="*/ 59901 w 2063676"/>
              <a:gd name="connsiteY3" fmla="*/ 526434 h 1603661"/>
              <a:gd name="connsiteX4" fmla="*/ 917309 w 2063676"/>
              <a:gd name="connsiteY4" fmla="*/ 1449543 h 1603661"/>
              <a:gd name="connsiteX0" fmla="*/ 570168 w 1716535"/>
              <a:gd name="connsiteY0" fmla="*/ 1338828 h 1492946"/>
              <a:gd name="connsiteX1" fmla="*/ 1656634 w 1716535"/>
              <a:gd name="connsiteY1" fmla="*/ 1275231 h 1492946"/>
              <a:gd name="connsiteX2" fmla="*/ 210763 w 1716535"/>
              <a:gd name="connsiteY2" fmla="*/ 32537 h 1492946"/>
              <a:gd name="connsiteX3" fmla="*/ 392058 w 1716535"/>
              <a:gd name="connsiteY3" fmla="*/ 1080011 h 1492946"/>
              <a:gd name="connsiteX4" fmla="*/ 570168 w 1716535"/>
              <a:gd name="connsiteY4" fmla="*/ 1338828 h 1492946"/>
              <a:gd name="connsiteX0" fmla="*/ 570168 w 1716535"/>
              <a:gd name="connsiteY0" fmla="*/ 1338828 h 1492946"/>
              <a:gd name="connsiteX1" fmla="*/ 1656634 w 1716535"/>
              <a:gd name="connsiteY1" fmla="*/ 1275231 h 1492946"/>
              <a:gd name="connsiteX2" fmla="*/ 210763 w 1716535"/>
              <a:gd name="connsiteY2" fmla="*/ 32537 h 1492946"/>
              <a:gd name="connsiteX3" fmla="*/ 392057 w 1716535"/>
              <a:gd name="connsiteY3" fmla="*/ 1080011 h 1492946"/>
              <a:gd name="connsiteX4" fmla="*/ 570168 w 1716535"/>
              <a:gd name="connsiteY4" fmla="*/ 1338828 h 1492946"/>
              <a:gd name="connsiteX0" fmla="*/ 582064 w 1728431"/>
              <a:gd name="connsiteY0" fmla="*/ 1334380 h 1488498"/>
              <a:gd name="connsiteX1" fmla="*/ 1668530 w 1728431"/>
              <a:gd name="connsiteY1" fmla="*/ 1270783 h 1488498"/>
              <a:gd name="connsiteX2" fmla="*/ 222659 w 1728431"/>
              <a:gd name="connsiteY2" fmla="*/ 28089 h 1488498"/>
              <a:gd name="connsiteX3" fmla="*/ 332578 w 1728431"/>
              <a:gd name="connsiteY3" fmla="*/ 1102247 h 1488498"/>
              <a:gd name="connsiteX4" fmla="*/ 582064 w 1728431"/>
              <a:gd name="connsiteY4" fmla="*/ 1334380 h 1488498"/>
              <a:gd name="connsiteX0" fmla="*/ 582064 w 1728431"/>
              <a:gd name="connsiteY0" fmla="*/ 1334380 h 1488498"/>
              <a:gd name="connsiteX1" fmla="*/ 1668530 w 1728431"/>
              <a:gd name="connsiteY1" fmla="*/ 1270783 h 1488498"/>
              <a:gd name="connsiteX2" fmla="*/ 222659 w 1728431"/>
              <a:gd name="connsiteY2" fmla="*/ 28089 h 1488498"/>
              <a:gd name="connsiteX3" fmla="*/ 332578 w 1728431"/>
              <a:gd name="connsiteY3" fmla="*/ 1102247 h 1488498"/>
              <a:gd name="connsiteX4" fmla="*/ 582064 w 1728431"/>
              <a:gd name="connsiteY4" fmla="*/ 1334380 h 1488498"/>
              <a:gd name="connsiteX0" fmla="*/ 582064 w 1728431"/>
              <a:gd name="connsiteY0" fmla="*/ 1334380 h 1488498"/>
              <a:gd name="connsiteX1" fmla="*/ 1668530 w 1728431"/>
              <a:gd name="connsiteY1" fmla="*/ 1270783 h 1488498"/>
              <a:gd name="connsiteX2" fmla="*/ 222659 w 1728431"/>
              <a:gd name="connsiteY2" fmla="*/ 28089 h 1488498"/>
              <a:gd name="connsiteX3" fmla="*/ 332578 w 1728431"/>
              <a:gd name="connsiteY3" fmla="*/ 1102247 h 1488498"/>
              <a:gd name="connsiteX4" fmla="*/ 582064 w 1728431"/>
              <a:gd name="connsiteY4" fmla="*/ 1334380 h 1488498"/>
              <a:gd name="connsiteX0" fmla="*/ 561273 w 1707640"/>
              <a:gd name="connsiteY0" fmla="*/ 1315036 h 1469154"/>
              <a:gd name="connsiteX1" fmla="*/ 1647739 w 1707640"/>
              <a:gd name="connsiteY1" fmla="*/ 1251439 h 1469154"/>
              <a:gd name="connsiteX2" fmla="*/ 201868 w 1707640"/>
              <a:gd name="connsiteY2" fmla="*/ 8745 h 1469154"/>
              <a:gd name="connsiteX3" fmla="*/ 436530 w 1707640"/>
              <a:gd name="connsiteY3" fmla="*/ 1198969 h 1469154"/>
              <a:gd name="connsiteX4" fmla="*/ 561273 w 1707640"/>
              <a:gd name="connsiteY4" fmla="*/ 1315036 h 1469154"/>
              <a:gd name="connsiteX0" fmla="*/ 569950 w 1709086"/>
              <a:gd name="connsiteY0" fmla="*/ 1555845 h 1564590"/>
              <a:gd name="connsiteX1" fmla="*/ 1647739 w 1709086"/>
              <a:gd name="connsiteY1" fmla="*/ 1251439 h 1564590"/>
              <a:gd name="connsiteX2" fmla="*/ 201868 w 1709086"/>
              <a:gd name="connsiteY2" fmla="*/ 8745 h 1564590"/>
              <a:gd name="connsiteX3" fmla="*/ 436530 w 1709086"/>
              <a:gd name="connsiteY3" fmla="*/ 1198969 h 1564590"/>
              <a:gd name="connsiteX4" fmla="*/ 569950 w 1709086"/>
              <a:gd name="connsiteY4" fmla="*/ 1555845 h 1564590"/>
              <a:gd name="connsiteX0" fmla="*/ 593742 w 1732878"/>
              <a:gd name="connsiteY0" fmla="*/ 1547250 h 1547400"/>
              <a:gd name="connsiteX1" fmla="*/ 1671531 w 1732878"/>
              <a:gd name="connsiteY1" fmla="*/ 1242844 h 1547400"/>
              <a:gd name="connsiteX2" fmla="*/ 225660 w 1732878"/>
              <a:gd name="connsiteY2" fmla="*/ 150 h 1547400"/>
              <a:gd name="connsiteX3" fmla="*/ 317572 w 1732878"/>
              <a:gd name="connsiteY3" fmla="*/ 1243742 h 1547400"/>
              <a:gd name="connsiteX4" fmla="*/ 593742 w 1732878"/>
              <a:gd name="connsiteY4" fmla="*/ 1547250 h 1547400"/>
              <a:gd name="connsiteX0" fmla="*/ 593742 w 1732878"/>
              <a:gd name="connsiteY0" fmla="*/ 1547250 h 1547400"/>
              <a:gd name="connsiteX1" fmla="*/ 1671531 w 1732878"/>
              <a:gd name="connsiteY1" fmla="*/ 1242844 h 1547400"/>
              <a:gd name="connsiteX2" fmla="*/ 225660 w 1732878"/>
              <a:gd name="connsiteY2" fmla="*/ 150 h 1547400"/>
              <a:gd name="connsiteX3" fmla="*/ 317572 w 1732878"/>
              <a:gd name="connsiteY3" fmla="*/ 1243742 h 1547400"/>
              <a:gd name="connsiteX4" fmla="*/ 593742 w 1732878"/>
              <a:gd name="connsiteY4" fmla="*/ 1547250 h 1547400"/>
              <a:gd name="connsiteX0" fmla="*/ 593742 w 1732878"/>
              <a:gd name="connsiteY0" fmla="*/ 1547250 h 1547400"/>
              <a:gd name="connsiteX1" fmla="*/ 1671531 w 1732878"/>
              <a:gd name="connsiteY1" fmla="*/ 1242844 h 1547400"/>
              <a:gd name="connsiteX2" fmla="*/ 225660 w 1732878"/>
              <a:gd name="connsiteY2" fmla="*/ 150 h 1547400"/>
              <a:gd name="connsiteX3" fmla="*/ 317572 w 1732878"/>
              <a:gd name="connsiteY3" fmla="*/ 1243742 h 1547400"/>
              <a:gd name="connsiteX4" fmla="*/ 593742 w 1732878"/>
              <a:gd name="connsiteY4" fmla="*/ 1547250 h 1547400"/>
              <a:gd name="connsiteX0" fmla="*/ 561055 w 1700191"/>
              <a:gd name="connsiteY0" fmla="*/ 1562147 h 1623770"/>
              <a:gd name="connsiteX1" fmla="*/ 1638844 w 1700191"/>
              <a:gd name="connsiteY1" fmla="*/ 1257741 h 1623770"/>
              <a:gd name="connsiteX2" fmla="*/ 192973 w 1700191"/>
              <a:gd name="connsiteY2" fmla="*/ 15047 h 1623770"/>
              <a:gd name="connsiteX3" fmla="*/ 481003 w 1700191"/>
              <a:gd name="connsiteY3" fmla="*/ 1348021 h 1623770"/>
              <a:gd name="connsiteX4" fmla="*/ 561055 w 1700191"/>
              <a:gd name="connsiteY4" fmla="*/ 1562147 h 1623770"/>
              <a:gd name="connsiteX0" fmla="*/ 677121 w 1719535"/>
              <a:gd name="connsiteY0" fmla="*/ 1437403 h 1623770"/>
              <a:gd name="connsiteX1" fmla="*/ 1638844 w 1719535"/>
              <a:gd name="connsiteY1" fmla="*/ 1257741 h 1623770"/>
              <a:gd name="connsiteX2" fmla="*/ 192973 w 1719535"/>
              <a:gd name="connsiteY2" fmla="*/ 15047 h 1623770"/>
              <a:gd name="connsiteX3" fmla="*/ 481003 w 1719535"/>
              <a:gd name="connsiteY3" fmla="*/ 1348021 h 1623770"/>
              <a:gd name="connsiteX4" fmla="*/ 677121 w 1719535"/>
              <a:gd name="connsiteY4" fmla="*/ 1437403 h 1623770"/>
              <a:gd name="connsiteX0" fmla="*/ 686016 w 1728430"/>
              <a:gd name="connsiteY0" fmla="*/ 1431101 h 1488498"/>
              <a:gd name="connsiteX1" fmla="*/ 1647739 w 1728430"/>
              <a:gd name="connsiteY1" fmla="*/ 1251439 h 1488498"/>
              <a:gd name="connsiteX2" fmla="*/ 201868 w 1728430"/>
              <a:gd name="connsiteY2" fmla="*/ 8745 h 1488498"/>
              <a:gd name="connsiteX3" fmla="*/ 436529 w 1728430"/>
              <a:gd name="connsiteY3" fmla="*/ 1198969 h 1488498"/>
              <a:gd name="connsiteX4" fmla="*/ 686016 w 1728430"/>
              <a:gd name="connsiteY4" fmla="*/ 1431101 h 1488498"/>
              <a:gd name="connsiteX0" fmla="*/ 686016 w 1728430"/>
              <a:gd name="connsiteY0" fmla="*/ 1431101 h 1488498"/>
              <a:gd name="connsiteX1" fmla="*/ 1647739 w 1728430"/>
              <a:gd name="connsiteY1" fmla="*/ 1251439 h 1488498"/>
              <a:gd name="connsiteX2" fmla="*/ 201868 w 1728430"/>
              <a:gd name="connsiteY2" fmla="*/ 8745 h 1488498"/>
              <a:gd name="connsiteX3" fmla="*/ 436529 w 1728430"/>
              <a:gd name="connsiteY3" fmla="*/ 1198969 h 1488498"/>
              <a:gd name="connsiteX4" fmla="*/ 686016 w 1728430"/>
              <a:gd name="connsiteY4" fmla="*/ 1431101 h 148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430" h="1488498">
                <a:moveTo>
                  <a:pt x="686016" y="1431101"/>
                </a:moveTo>
                <a:cubicBezTo>
                  <a:pt x="887884" y="1439846"/>
                  <a:pt x="1728430" y="1488498"/>
                  <a:pt x="1647739" y="1251439"/>
                </a:cubicBezTo>
                <a:cubicBezTo>
                  <a:pt x="1567048" y="1014380"/>
                  <a:pt x="403736" y="17490"/>
                  <a:pt x="201868" y="8745"/>
                </a:cubicBezTo>
                <a:cubicBezTo>
                  <a:pt x="0" y="0"/>
                  <a:pt x="258719" y="720269"/>
                  <a:pt x="436529" y="1198969"/>
                </a:cubicBezTo>
                <a:cubicBezTo>
                  <a:pt x="558801" y="1474718"/>
                  <a:pt x="484148" y="1422356"/>
                  <a:pt x="686016" y="1431101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6" name="Picture 2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5181601"/>
            <a:ext cx="457199" cy="68579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4" name="Picture 2" descr="http://stockfresh.com/files/i/innershadows/m/10/247679_stock-photo-tv-va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4495038"/>
            <a:ext cx="914400" cy="610362"/>
          </a:xfrm>
          <a:prstGeom prst="rect">
            <a:avLst/>
          </a:prstGeom>
          <a:noFill/>
        </p:spPr>
      </p:pic>
      <p:sp>
        <p:nvSpPr>
          <p:cNvPr id="40" name="Freeform 39"/>
          <p:cNvSpPr/>
          <p:nvPr/>
        </p:nvSpPr>
        <p:spPr>
          <a:xfrm rot="19530319">
            <a:off x="3686440" y="4144781"/>
            <a:ext cx="3108198" cy="1937390"/>
          </a:xfrm>
          <a:custGeom>
            <a:avLst/>
            <a:gdLst>
              <a:gd name="connsiteX0" fmla="*/ 303212 w 2551112"/>
              <a:gd name="connsiteY0" fmla="*/ 647700 h 1506538"/>
              <a:gd name="connsiteX1" fmla="*/ 2265362 w 2551112"/>
              <a:gd name="connsiteY1" fmla="*/ 1428750 h 1506538"/>
              <a:gd name="connsiteX2" fmla="*/ 2017712 w 2551112"/>
              <a:gd name="connsiteY2" fmla="*/ 180975 h 1506538"/>
              <a:gd name="connsiteX3" fmla="*/ 446087 w 2551112"/>
              <a:gd name="connsiteY3" fmla="*/ 342900 h 1506538"/>
              <a:gd name="connsiteX4" fmla="*/ 303212 w 2551112"/>
              <a:gd name="connsiteY4" fmla="*/ 647700 h 1506538"/>
              <a:gd name="connsiteX0" fmla="*/ 303212 w 2421324"/>
              <a:gd name="connsiteY0" fmla="*/ 858811 h 1752834"/>
              <a:gd name="connsiteX1" fmla="*/ 2265362 w 2421324"/>
              <a:gd name="connsiteY1" fmla="*/ 1639861 h 1752834"/>
              <a:gd name="connsiteX2" fmla="*/ 1238985 w 2421324"/>
              <a:gd name="connsiteY2" fmla="*/ 180975 h 1752834"/>
              <a:gd name="connsiteX3" fmla="*/ 446087 w 2421324"/>
              <a:gd name="connsiteY3" fmla="*/ 554011 h 1752834"/>
              <a:gd name="connsiteX4" fmla="*/ 303212 w 2421324"/>
              <a:gd name="connsiteY4" fmla="*/ 858811 h 1752834"/>
              <a:gd name="connsiteX0" fmla="*/ 303212 w 2385642"/>
              <a:gd name="connsiteY0" fmla="*/ 833993 h 1723879"/>
              <a:gd name="connsiteX1" fmla="*/ 2265362 w 2385642"/>
              <a:gd name="connsiteY1" fmla="*/ 1615043 h 1723879"/>
              <a:gd name="connsiteX2" fmla="*/ 1024893 w 2385642"/>
              <a:gd name="connsiteY2" fmla="*/ 180975 h 1723879"/>
              <a:gd name="connsiteX3" fmla="*/ 446087 w 2385642"/>
              <a:gd name="connsiteY3" fmla="*/ 529193 h 1723879"/>
              <a:gd name="connsiteX4" fmla="*/ 303212 w 2385642"/>
              <a:gd name="connsiteY4" fmla="*/ 833993 h 1723879"/>
              <a:gd name="connsiteX0" fmla="*/ 337446 w 2625278"/>
              <a:gd name="connsiteY0" fmla="*/ 802097 h 1500609"/>
              <a:gd name="connsiteX1" fmla="*/ 2504998 w 2625278"/>
              <a:gd name="connsiteY1" fmla="*/ 1391773 h 1500609"/>
              <a:gd name="connsiteX2" fmla="*/ 1059127 w 2625278"/>
              <a:gd name="connsiteY2" fmla="*/ 149079 h 1500609"/>
              <a:gd name="connsiteX3" fmla="*/ 480321 w 2625278"/>
              <a:gd name="connsiteY3" fmla="*/ 497297 h 1500609"/>
              <a:gd name="connsiteX4" fmla="*/ 337446 w 2625278"/>
              <a:gd name="connsiteY4" fmla="*/ 802097 h 1500609"/>
              <a:gd name="connsiteX0" fmla="*/ 337446 w 2196003"/>
              <a:gd name="connsiteY0" fmla="*/ 840991 h 1507092"/>
              <a:gd name="connsiteX1" fmla="*/ 2137048 w 2196003"/>
              <a:gd name="connsiteY1" fmla="*/ 1391773 h 1507092"/>
              <a:gd name="connsiteX2" fmla="*/ 691177 w 2196003"/>
              <a:gd name="connsiteY2" fmla="*/ 149079 h 1507092"/>
              <a:gd name="connsiteX3" fmla="*/ 112371 w 2196003"/>
              <a:gd name="connsiteY3" fmla="*/ 497297 h 1507092"/>
              <a:gd name="connsiteX4" fmla="*/ 337446 w 2196003"/>
              <a:gd name="connsiteY4" fmla="*/ 840991 h 1507092"/>
              <a:gd name="connsiteX0" fmla="*/ 323979 w 2182536"/>
              <a:gd name="connsiteY0" fmla="*/ 835164 h 1501265"/>
              <a:gd name="connsiteX1" fmla="*/ 2123581 w 2182536"/>
              <a:gd name="connsiteY1" fmla="*/ 1385946 h 1501265"/>
              <a:gd name="connsiteX2" fmla="*/ 677710 w 2182536"/>
              <a:gd name="connsiteY2" fmla="*/ 143252 h 1501265"/>
              <a:gd name="connsiteX3" fmla="*/ 179707 w 2182536"/>
              <a:gd name="connsiteY3" fmla="*/ 526434 h 1501265"/>
              <a:gd name="connsiteX4" fmla="*/ 323979 w 2182536"/>
              <a:gd name="connsiteY4" fmla="*/ 835164 h 1501265"/>
              <a:gd name="connsiteX0" fmla="*/ 917309 w 2063676"/>
              <a:gd name="connsiteY0" fmla="*/ 1449543 h 1603661"/>
              <a:gd name="connsiteX1" fmla="*/ 2003775 w 2063676"/>
              <a:gd name="connsiteY1" fmla="*/ 1385946 h 1603661"/>
              <a:gd name="connsiteX2" fmla="*/ 557904 w 2063676"/>
              <a:gd name="connsiteY2" fmla="*/ 143252 h 1603661"/>
              <a:gd name="connsiteX3" fmla="*/ 59901 w 2063676"/>
              <a:gd name="connsiteY3" fmla="*/ 526434 h 1603661"/>
              <a:gd name="connsiteX4" fmla="*/ 917309 w 2063676"/>
              <a:gd name="connsiteY4" fmla="*/ 1449543 h 1603661"/>
              <a:gd name="connsiteX0" fmla="*/ 570168 w 1716535"/>
              <a:gd name="connsiteY0" fmla="*/ 1338828 h 1492946"/>
              <a:gd name="connsiteX1" fmla="*/ 1656634 w 1716535"/>
              <a:gd name="connsiteY1" fmla="*/ 1275231 h 1492946"/>
              <a:gd name="connsiteX2" fmla="*/ 210763 w 1716535"/>
              <a:gd name="connsiteY2" fmla="*/ 32537 h 1492946"/>
              <a:gd name="connsiteX3" fmla="*/ 392058 w 1716535"/>
              <a:gd name="connsiteY3" fmla="*/ 1080011 h 1492946"/>
              <a:gd name="connsiteX4" fmla="*/ 570168 w 1716535"/>
              <a:gd name="connsiteY4" fmla="*/ 1338828 h 1492946"/>
              <a:gd name="connsiteX0" fmla="*/ 570168 w 1716535"/>
              <a:gd name="connsiteY0" fmla="*/ 1338828 h 1492946"/>
              <a:gd name="connsiteX1" fmla="*/ 1656634 w 1716535"/>
              <a:gd name="connsiteY1" fmla="*/ 1275231 h 1492946"/>
              <a:gd name="connsiteX2" fmla="*/ 210763 w 1716535"/>
              <a:gd name="connsiteY2" fmla="*/ 32537 h 1492946"/>
              <a:gd name="connsiteX3" fmla="*/ 392057 w 1716535"/>
              <a:gd name="connsiteY3" fmla="*/ 1080011 h 1492946"/>
              <a:gd name="connsiteX4" fmla="*/ 570168 w 1716535"/>
              <a:gd name="connsiteY4" fmla="*/ 1338828 h 1492946"/>
              <a:gd name="connsiteX0" fmla="*/ 582064 w 1728431"/>
              <a:gd name="connsiteY0" fmla="*/ 1334380 h 1488498"/>
              <a:gd name="connsiteX1" fmla="*/ 1668530 w 1728431"/>
              <a:gd name="connsiteY1" fmla="*/ 1270783 h 1488498"/>
              <a:gd name="connsiteX2" fmla="*/ 222659 w 1728431"/>
              <a:gd name="connsiteY2" fmla="*/ 28089 h 1488498"/>
              <a:gd name="connsiteX3" fmla="*/ 332578 w 1728431"/>
              <a:gd name="connsiteY3" fmla="*/ 1102247 h 1488498"/>
              <a:gd name="connsiteX4" fmla="*/ 582064 w 1728431"/>
              <a:gd name="connsiteY4" fmla="*/ 1334380 h 1488498"/>
              <a:gd name="connsiteX0" fmla="*/ 582064 w 1728431"/>
              <a:gd name="connsiteY0" fmla="*/ 1334380 h 1488498"/>
              <a:gd name="connsiteX1" fmla="*/ 1668530 w 1728431"/>
              <a:gd name="connsiteY1" fmla="*/ 1270783 h 1488498"/>
              <a:gd name="connsiteX2" fmla="*/ 222659 w 1728431"/>
              <a:gd name="connsiteY2" fmla="*/ 28089 h 1488498"/>
              <a:gd name="connsiteX3" fmla="*/ 332578 w 1728431"/>
              <a:gd name="connsiteY3" fmla="*/ 1102247 h 1488498"/>
              <a:gd name="connsiteX4" fmla="*/ 582064 w 1728431"/>
              <a:gd name="connsiteY4" fmla="*/ 1334380 h 1488498"/>
              <a:gd name="connsiteX0" fmla="*/ 582064 w 1728431"/>
              <a:gd name="connsiteY0" fmla="*/ 1334380 h 1488498"/>
              <a:gd name="connsiteX1" fmla="*/ 1668530 w 1728431"/>
              <a:gd name="connsiteY1" fmla="*/ 1270783 h 1488498"/>
              <a:gd name="connsiteX2" fmla="*/ 222659 w 1728431"/>
              <a:gd name="connsiteY2" fmla="*/ 28089 h 1488498"/>
              <a:gd name="connsiteX3" fmla="*/ 332578 w 1728431"/>
              <a:gd name="connsiteY3" fmla="*/ 1102247 h 1488498"/>
              <a:gd name="connsiteX4" fmla="*/ 582064 w 1728431"/>
              <a:gd name="connsiteY4" fmla="*/ 1334380 h 1488498"/>
              <a:gd name="connsiteX0" fmla="*/ 561273 w 1707640"/>
              <a:gd name="connsiteY0" fmla="*/ 1315036 h 1469154"/>
              <a:gd name="connsiteX1" fmla="*/ 1647739 w 1707640"/>
              <a:gd name="connsiteY1" fmla="*/ 1251439 h 1469154"/>
              <a:gd name="connsiteX2" fmla="*/ 201868 w 1707640"/>
              <a:gd name="connsiteY2" fmla="*/ 8745 h 1469154"/>
              <a:gd name="connsiteX3" fmla="*/ 436530 w 1707640"/>
              <a:gd name="connsiteY3" fmla="*/ 1198969 h 1469154"/>
              <a:gd name="connsiteX4" fmla="*/ 561273 w 1707640"/>
              <a:gd name="connsiteY4" fmla="*/ 1315036 h 1469154"/>
              <a:gd name="connsiteX0" fmla="*/ 569950 w 1709086"/>
              <a:gd name="connsiteY0" fmla="*/ 1555845 h 1564590"/>
              <a:gd name="connsiteX1" fmla="*/ 1647739 w 1709086"/>
              <a:gd name="connsiteY1" fmla="*/ 1251439 h 1564590"/>
              <a:gd name="connsiteX2" fmla="*/ 201868 w 1709086"/>
              <a:gd name="connsiteY2" fmla="*/ 8745 h 1564590"/>
              <a:gd name="connsiteX3" fmla="*/ 436530 w 1709086"/>
              <a:gd name="connsiteY3" fmla="*/ 1198969 h 1564590"/>
              <a:gd name="connsiteX4" fmla="*/ 569950 w 1709086"/>
              <a:gd name="connsiteY4" fmla="*/ 1555845 h 1564590"/>
              <a:gd name="connsiteX0" fmla="*/ 593742 w 1732878"/>
              <a:gd name="connsiteY0" fmla="*/ 1547250 h 1547400"/>
              <a:gd name="connsiteX1" fmla="*/ 1671531 w 1732878"/>
              <a:gd name="connsiteY1" fmla="*/ 1242844 h 1547400"/>
              <a:gd name="connsiteX2" fmla="*/ 225660 w 1732878"/>
              <a:gd name="connsiteY2" fmla="*/ 150 h 1547400"/>
              <a:gd name="connsiteX3" fmla="*/ 317572 w 1732878"/>
              <a:gd name="connsiteY3" fmla="*/ 1243742 h 1547400"/>
              <a:gd name="connsiteX4" fmla="*/ 593742 w 1732878"/>
              <a:gd name="connsiteY4" fmla="*/ 1547250 h 1547400"/>
              <a:gd name="connsiteX0" fmla="*/ 593742 w 1732878"/>
              <a:gd name="connsiteY0" fmla="*/ 1547250 h 1547400"/>
              <a:gd name="connsiteX1" fmla="*/ 1671531 w 1732878"/>
              <a:gd name="connsiteY1" fmla="*/ 1242844 h 1547400"/>
              <a:gd name="connsiteX2" fmla="*/ 225660 w 1732878"/>
              <a:gd name="connsiteY2" fmla="*/ 150 h 1547400"/>
              <a:gd name="connsiteX3" fmla="*/ 317572 w 1732878"/>
              <a:gd name="connsiteY3" fmla="*/ 1243742 h 1547400"/>
              <a:gd name="connsiteX4" fmla="*/ 593742 w 1732878"/>
              <a:gd name="connsiteY4" fmla="*/ 1547250 h 1547400"/>
              <a:gd name="connsiteX0" fmla="*/ 593742 w 1732878"/>
              <a:gd name="connsiteY0" fmla="*/ 1547250 h 1547400"/>
              <a:gd name="connsiteX1" fmla="*/ 1671531 w 1732878"/>
              <a:gd name="connsiteY1" fmla="*/ 1242844 h 1547400"/>
              <a:gd name="connsiteX2" fmla="*/ 225660 w 1732878"/>
              <a:gd name="connsiteY2" fmla="*/ 150 h 1547400"/>
              <a:gd name="connsiteX3" fmla="*/ 317572 w 1732878"/>
              <a:gd name="connsiteY3" fmla="*/ 1243742 h 1547400"/>
              <a:gd name="connsiteX4" fmla="*/ 593742 w 1732878"/>
              <a:gd name="connsiteY4" fmla="*/ 1547250 h 1547400"/>
              <a:gd name="connsiteX0" fmla="*/ 561055 w 1700191"/>
              <a:gd name="connsiteY0" fmla="*/ 1562147 h 1623770"/>
              <a:gd name="connsiteX1" fmla="*/ 1638844 w 1700191"/>
              <a:gd name="connsiteY1" fmla="*/ 1257741 h 1623770"/>
              <a:gd name="connsiteX2" fmla="*/ 192973 w 1700191"/>
              <a:gd name="connsiteY2" fmla="*/ 15047 h 1623770"/>
              <a:gd name="connsiteX3" fmla="*/ 481003 w 1700191"/>
              <a:gd name="connsiteY3" fmla="*/ 1348021 h 1623770"/>
              <a:gd name="connsiteX4" fmla="*/ 561055 w 1700191"/>
              <a:gd name="connsiteY4" fmla="*/ 1562147 h 1623770"/>
              <a:gd name="connsiteX0" fmla="*/ 677121 w 1719535"/>
              <a:gd name="connsiteY0" fmla="*/ 1437403 h 1623770"/>
              <a:gd name="connsiteX1" fmla="*/ 1638844 w 1719535"/>
              <a:gd name="connsiteY1" fmla="*/ 1257741 h 1623770"/>
              <a:gd name="connsiteX2" fmla="*/ 192973 w 1719535"/>
              <a:gd name="connsiteY2" fmla="*/ 15047 h 1623770"/>
              <a:gd name="connsiteX3" fmla="*/ 481003 w 1719535"/>
              <a:gd name="connsiteY3" fmla="*/ 1348021 h 1623770"/>
              <a:gd name="connsiteX4" fmla="*/ 677121 w 1719535"/>
              <a:gd name="connsiteY4" fmla="*/ 1437403 h 1623770"/>
              <a:gd name="connsiteX0" fmla="*/ 686016 w 1728430"/>
              <a:gd name="connsiteY0" fmla="*/ 1431101 h 1488498"/>
              <a:gd name="connsiteX1" fmla="*/ 1647739 w 1728430"/>
              <a:gd name="connsiteY1" fmla="*/ 1251439 h 1488498"/>
              <a:gd name="connsiteX2" fmla="*/ 201868 w 1728430"/>
              <a:gd name="connsiteY2" fmla="*/ 8745 h 1488498"/>
              <a:gd name="connsiteX3" fmla="*/ 436529 w 1728430"/>
              <a:gd name="connsiteY3" fmla="*/ 1198969 h 1488498"/>
              <a:gd name="connsiteX4" fmla="*/ 686016 w 1728430"/>
              <a:gd name="connsiteY4" fmla="*/ 1431101 h 1488498"/>
              <a:gd name="connsiteX0" fmla="*/ 686016 w 1728430"/>
              <a:gd name="connsiteY0" fmla="*/ 1431101 h 1488498"/>
              <a:gd name="connsiteX1" fmla="*/ 1647739 w 1728430"/>
              <a:gd name="connsiteY1" fmla="*/ 1251439 h 1488498"/>
              <a:gd name="connsiteX2" fmla="*/ 201868 w 1728430"/>
              <a:gd name="connsiteY2" fmla="*/ 8745 h 1488498"/>
              <a:gd name="connsiteX3" fmla="*/ 436529 w 1728430"/>
              <a:gd name="connsiteY3" fmla="*/ 1198969 h 1488498"/>
              <a:gd name="connsiteX4" fmla="*/ 686016 w 1728430"/>
              <a:gd name="connsiteY4" fmla="*/ 1431101 h 148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430" h="1488498">
                <a:moveTo>
                  <a:pt x="686016" y="1431101"/>
                </a:moveTo>
                <a:cubicBezTo>
                  <a:pt x="887884" y="1439846"/>
                  <a:pt x="1728430" y="1488498"/>
                  <a:pt x="1647739" y="1251439"/>
                </a:cubicBezTo>
                <a:cubicBezTo>
                  <a:pt x="1567048" y="1014380"/>
                  <a:pt x="403736" y="17490"/>
                  <a:pt x="201868" y="8745"/>
                </a:cubicBezTo>
                <a:cubicBezTo>
                  <a:pt x="0" y="0"/>
                  <a:pt x="258719" y="720269"/>
                  <a:pt x="436529" y="1198969"/>
                </a:cubicBezTo>
                <a:cubicBezTo>
                  <a:pt x="558801" y="1474718"/>
                  <a:pt x="484148" y="1422356"/>
                  <a:pt x="686016" y="1431101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4" name="Picture 33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5181600"/>
            <a:ext cx="816419" cy="121404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TextBox 45"/>
          <p:cNvSpPr txBox="1"/>
          <p:nvPr/>
        </p:nvSpPr>
        <p:spPr>
          <a:xfrm>
            <a:off x="2362200" y="51054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No Service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334001" y="5009099"/>
            <a:ext cx="164146" cy="248701"/>
          </a:xfrm>
          <a:prstGeom prst="roundRect">
            <a:avLst/>
          </a:prstGeom>
          <a:solidFill>
            <a:srgbClr val="EF4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838200" y="5029200"/>
            <a:ext cx="164146" cy="248701"/>
          </a:xfrm>
          <a:prstGeom prst="roundRect">
            <a:avLst/>
          </a:prstGeom>
          <a:solidFill>
            <a:srgbClr val="EF4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" y="991172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EF4123"/>
              </a:buClr>
            </a:pPr>
            <a:r>
              <a:rPr lang="en-US" b="1" dirty="0" smtClean="0">
                <a:solidFill>
                  <a:srgbClr val="0000FF"/>
                </a:solidFill>
              </a:rPr>
              <a:t>Nomadic:</a:t>
            </a:r>
          </a:p>
        </p:txBody>
      </p:sp>
      <p:sp>
        <p:nvSpPr>
          <p:cNvPr id="19" name="Text Placeholder 22"/>
          <p:cNvSpPr txBox="1">
            <a:spLocks/>
          </p:cNvSpPr>
          <p:nvPr/>
        </p:nvSpPr>
        <p:spPr>
          <a:xfrm>
            <a:off x="294869" y="1341121"/>
            <a:ext cx="7124700" cy="17155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Nomadic SU may move from one BS to another BS but gets service only while on stationary position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ETH service is provided when user is in stationary position only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 is pre-configured on SU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2.bp.blogspot.com/-pGHskcK-eB8/Tmby26lIZWI/AAAAAAAAAXI/p6JRiFmpiEY/s1600/perspective+building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2400" y="2705100"/>
            <a:ext cx="8839200" cy="36957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Fixed, </a:t>
            </a:r>
            <a:r>
              <a:rPr lang="en-US" u="sng" dirty="0" smtClean="0"/>
              <a:t>Nomadic</a:t>
            </a:r>
            <a:r>
              <a:rPr lang="en-US" dirty="0" smtClean="0"/>
              <a:t> &amp; Mobility modes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" y="991172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EF4123"/>
              </a:buClr>
            </a:pPr>
            <a:r>
              <a:rPr lang="en-US" b="1" dirty="0" smtClean="0">
                <a:solidFill>
                  <a:srgbClr val="0000FF"/>
                </a:solidFill>
              </a:rPr>
              <a:t>Nomadic: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143000" y="5638800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HBS1</a:t>
            </a:r>
            <a:endParaRPr lang="en-US" sz="14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5845619" y="6096000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HBS2</a:t>
            </a:r>
            <a:endParaRPr lang="en-US" sz="1400" b="1" dirty="0"/>
          </a:p>
        </p:txBody>
      </p:sp>
      <p:sp>
        <p:nvSpPr>
          <p:cNvPr id="35" name="Rounded Rectangle 34"/>
          <p:cNvSpPr/>
          <p:nvPr/>
        </p:nvSpPr>
        <p:spPr>
          <a:xfrm>
            <a:off x="5334000" y="5029200"/>
            <a:ext cx="152400" cy="304800"/>
          </a:xfrm>
          <a:prstGeom prst="roundRect">
            <a:avLst/>
          </a:prstGeom>
          <a:solidFill>
            <a:srgbClr val="EF4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 38"/>
          <p:cNvSpPr/>
          <p:nvPr/>
        </p:nvSpPr>
        <p:spPr>
          <a:xfrm rot="6423273">
            <a:off x="793121" y="4677639"/>
            <a:ext cx="1387977" cy="931722"/>
          </a:xfrm>
          <a:custGeom>
            <a:avLst/>
            <a:gdLst>
              <a:gd name="connsiteX0" fmla="*/ 303212 w 2551112"/>
              <a:gd name="connsiteY0" fmla="*/ 647700 h 1506538"/>
              <a:gd name="connsiteX1" fmla="*/ 2265362 w 2551112"/>
              <a:gd name="connsiteY1" fmla="*/ 1428750 h 1506538"/>
              <a:gd name="connsiteX2" fmla="*/ 2017712 w 2551112"/>
              <a:gd name="connsiteY2" fmla="*/ 180975 h 1506538"/>
              <a:gd name="connsiteX3" fmla="*/ 446087 w 2551112"/>
              <a:gd name="connsiteY3" fmla="*/ 342900 h 1506538"/>
              <a:gd name="connsiteX4" fmla="*/ 303212 w 2551112"/>
              <a:gd name="connsiteY4" fmla="*/ 647700 h 1506538"/>
              <a:gd name="connsiteX0" fmla="*/ 303212 w 2421324"/>
              <a:gd name="connsiteY0" fmla="*/ 858811 h 1752834"/>
              <a:gd name="connsiteX1" fmla="*/ 2265362 w 2421324"/>
              <a:gd name="connsiteY1" fmla="*/ 1639861 h 1752834"/>
              <a:gd name="connsiteX2" fmla="*/ 1238985 w 2421324"/>
              <a:gd name="connsiteY2" fmla="*/ 180975 h 1752834"/>
              <a:gd name="connsiteX3" fmla="*/ 446087 w 2421324"/>
              <a:gd name="connsiteY3" fmla="*/ 554011 h 1752834"/>
              <a:gd name="connsiteX4" fmla="*/ 303212 w 2421324"/>
              <a:gd name="connsiteY4" fmla="*/ 858811 h 1752834"/>
              <a:gd name="connsiteX0" fmla="*/ 303212 w 2385642"/>
              <a:gd name="connsiteY0" fmla="*/ 833993 h 1723879"/>
              <a:gd name="connsiteX1" fmla="*/ 2265362 w 2385642"/>
              <a:gd name="connsiteY1" fmla="*/ 1615043 h 1723879"/>
              <a:gd name="connsiteX2" fmla="*/ 1024893 w 2385642"/>
              <a:gd name="connsiteY2" fmla="*/ 180975 h 1723879"/>
              <a:gd name="connsiteX3" fmla="*/ 446087 w 2385642"/>
              <a:gd name="connsiteY3" fmla="*/ 529193 h 1723879"/>
              <a:gd name="connsiteX4" fmla="*/ 303212 w 2385642"/>
              <a:gd name="connsiteY4" fmla="*/ 833993 h 1723879"/>
              <a:gd name="connsiteX0" fmla="*/ 337446 w 2625278"/>
              <a:gd name="connsiteY0" fmla="*/ 802097 h 1500609"/>
              <a:gd name="connsiteX1" fmla="*/ 2504998 w 2625278"/>
              <a:gd name="connsiteY1" fmla="*/ 1391773 h 1500609"/>
              <a:gd name="connsiteX2" fmla="*/ 1059127 w 2625278"/>
              <a:gd name="connsiteY2" fmla="*/ 149079 h 1500609"/>
              <a:gd name="connsiteX3" fmla="*/ 480321 w 2625278"/>
              <a:gd name="connsiteY3" fmla="*/ 497297 h 1500609"/>
              <a:gd name="connsiteX4" fmla="*/ 337446 w 2625278"/>
              <a:gd name="connsiteY4" fmla="*/ 802097 h 1500609"/>
              <a:gd name="connsiteX0" fmla="*/ 337446 w 2196003"/>
              <a:gd name="connsiteY0" fmla="*/ 840991 h 1507092"/>
              <a:gd name="connsiteX1" fmla="*/ 2137048 w 2196003"/>
              <a:gd name="connsiteY1" fmla="*/ 1391773 h 1507092"/>
              <a:gd name="connsiteX2" fmla="*/ 691177 w 2196003"/>
              <a:gd name="connsiteY2" fmla="*/ 149079 h 1507092"/>
              <a:gd name="connsiteX3" fmla="*/ 112371 w 2196003"/>
              <a:gd name="connsiteY3" fmla="*/ 497297 h 1507092"/>
              <a:gd name="connsiteX4" fmla="*/ 337446 w 2196003"/>
              <a:gd name="connsiteY4" fmla="*/ 840991 h 1507092"/>
              <a:gd name="connsiteX0" fmla="*/ 323979 w 2182536"/>
              <a:gd name="connsiteY0" fmla="*/ 835164 h 1501265"/>
              <a:gd name="connsiteX1" fmla="*/ 2123581 w 2182536"/>
              <a:gd name="connsiteY1" fmla="*/ 1385946 h 1501265"/>
              <a:gd name="connsiteX2" fmla="*/ 677710 w 2182536"/>
              <a:gd name="connsiteY2" fmla="*/ 143252 h 1501265"/>
              <a:gd name="connsiteX3" fmla="*/ 179707 w 2182536"/>
              <a:gd name="connsiteY3" fmla="*/ 526434 h 1501265"/>
              <a:gd name="connsiteX4" fmla="*/ 323979 w 2182536"/>
              <a:gd name="connsiteY4" fmla="*/ 835164 h 1501265"/>
              <a:gd name="connsiteX0" fmla="*/ 917309 w 2063676"/>
              <a:gd name="connsiteY0" fmla="*/ 1449543 h 1603661"/>
              <a:gd name="connsiteX1" fmla="*/ 2003775 w 2063676"/>
              <a:gd name="connsiteY1" fmla="*/ 1385946 h 1603661"/>
              <a:gd name="connsiteX2" fmla="*/ 557904 w 2063676"/>
              <a:gd name="connsiteY2" fmla="*/ 143252 h 1603661"/>
              <a:gd name="connsiteX3" fmla="*/ 59901 w 2063676"/>
              <a:gd name="connsiteY3" fmla="*/ 526434 h 1603661"/>
              <a:gd name="connsiteX4" fmla="*/ 917309 w 2063676"/>
              <a:gd name="connsiteY4" fmla="*/ 1449543 h 1603661"/>
              <a:gd name="connsiteX0" fmla="*/ 570168 w 1716535"/>
              <a:gd name="connsiteY0" fmla="*/ 1338828 h 1492946"/>
              <a:gd name="connsiteX1" fmla="*/ 1656634 w 1716535"/>
              <a:gd name="connsiteY1" fmla="*/ 1275231 h 1492946"/>
              <a:gd name="connsiteX2" fmla="*/ 210763 w 1716535"/>
              <a:gd name="connsiteY2" fmla="*/ 32537 h 1492946"/>
              <a:gd name="connsiteX3" fmla="*/ 392058 w 1716535"/>
              <a:gd name="connsiteY3" fmla="*/ 1080011 h 1492946"/>
              <a:gd name="connsiteX4" fmla="*/ 570168 w 1716535"/>
              <a:gd name="connsiteY4" fmla="*/ 1338828 h 1492946"/>
              <a:gd name="connsiteX0" fmla="*/ 570168 w 1716535"/>
              <a:gd name="connsiteY0" fmla="*/ 1338828 h 1492946"/>
              <a:gd name="connsiteX1" fmla="*/ 1656634 w 1716535"/>
              <a:gd name="connsiteY1" fmla="*/ 1275231 h 1492946"/>
              <a:gd name="connsiteX2" fmla="*/ 210763 w 1716535"/>
              <a:gd name="connsiteY2" fmla="*/ 32537 h 1492946"/>
              <a:gd name="connsiteX3" fmla="*/ 392057 w 1716535"/>
              <a:gd name="connsiteY3" fmla="*/ 1080011 h 1492946"/>
              <a:gd name="connsiteX4" fmla="*/ 570168 w 1716535"/>
              <a:gd name="connsiteY4" fmla="*/ 1338828 h 1492946"/>
              <a:gd name="connsiteX0" fmla="*/ 582064 w 1728431"/>
              <a:gd name="connsiteY0" fmla="*/ 1334380 h 1488498"/>
              <a:gd name="connsiteX1" fmla="*/ 1668530 w 1728431"/>
              <a:gd name="connsiteY1" fmla="*/ 1270783 h 1488498"/>
              <a:gd name="connsiteX2" fmla="*/ 222659 w 1728431"/>
              <a:gd name="connsiteY2" fmla="*/ 28089 h 1488498"/>
              <a:gd name="connsiteX3" fmla="*/ 332578 w 1728431"/>
              <a:gd name="connsiteY3" fmla="*/ 1102247 h 1488498"/>
              <a:gd name="connsiteX4" fmla="*/ 582064 w 1728431"/>
              <a:gd name="connsiteY4" fmla="*/ 1334380 h 1488498"/>
              <a:gd name="connsiteX0" fmla="*/ 582064 w 1728431"/>
              <a:gd name="connsiteY0" fmla="*/ 1334380 h 1488498"/>
              <a:gd name="connsiteX1" fmla="*/ 1668530 w 1728431"/>
              <a:gd name="connsiteY1" fmla="*/ 1270783 h 1488498"/>
              <a:gd name="connsiteX2" fmla="*/ 222659 w 1728431"/>
              <a:gd name="connsiteY2" fmla="*/ 28089 h 1488498"/>
              <a:gd name="connsiteX3" fmla="*/ 332578 w 1728431"/>
              <a:gd name="connsiteY3" fmla="*/ 1102247 h 1488498"/>
              <a:gd name="connsiteX4" fmla="*/ 582064 w 1728431"/>
              <a:gd name="connsiteY4" fmla="*/ 1334380 h 1488498"/>
              <a:gd name="connsiteX0" fmla="*/ 582064 w 1728431"/>
              <a:gd name="connsiteY0" fmla="*/ 1334380 h 1488498"/>
              <a:gd name="connsiteX1" fmla="*/ 1668530 w 1728431"/>
              <a:gd name="connsiteY1" fmla="*/ 1270783 h 1488498"/>
              <a:gd name="connsiteX2" fmla="*/ 222659 w 1728431"/>
              <a:gd name="connsiteY2" fmla="*/ 28089 h 1488498"/>
              <a:gd name="connsiteX3" fmla="*/ 332578 w 1728431"/>
              <a:gd name="connsiteY3" fmla="*/ 1102247 h 1488498"/>
              <a:gd name="connsiteX4" fmla="*/ 582064 w 1728431"/>
              <a:gd name="connsiteY4" fmla="*/ 1334380 h 1488498"/>
              <a:gd name="connsiteX0" fmla="*/ 561273 w 1707640"/>
              <a:gd name="connsiteY0" fmla="*/ 1315036 h 1469154"/>
              <a:gd name="connsiteX1" fmla="*/ 1647739 w 1707640"/>
              <a:gd name="connsiteY1" fmla="*/ 1251439 h 1469154"/>
              <a:gd name="connsiteX2" fmla="*/ 201868 w 1707640"/>
              <a:gd name="connsiteY2" fmla="*/ 8745 h 1469154"/>
              <a:gd name="connsiteX3" fmla="*/ 436530 w 1707640"/>
              <a:gd name="connsiteY3" fmla="*/ 1198969 h 1469154"/>
              <a:gd name="connsiteX4" fmla="*/ 561273 w 1707640"/>
              <a:gd name="connsiteY4" fmla="*/ 1315036 h 1469154"/>
              <a:gd name="connsiteX0" fmla="*/ 569950 w 1709086"/>
              <a:gd name="connsiteY0" fmla="*/ 1555845 h 1564590"/>
              <a:gd name="connsiteX1" fmla="*/ 1647739 w 1709086"/>
              <a:gd name="connsiteY1" fmla="*/ 1251439 h 1564590"/>
              <a:gd name="connsiteX2" fmla="*/ 201868 w 1709086"/>
              <a:gd name="connsiteY2" fmla="*/ 8745 h 1564590"/>
              <a:gd name="connsiteX3" fmla="*/ 436530 w 1709086"/>
              <a:gd name="connsiteY3" fmla="*/ 1198969 h 1564590"/>
              <a:gd name="connsiteX4" fmla="*/ 569950 w 1709086"/>
              <a:gd name="connsiteY4" fmla="*/ 1555845 h 1564590"/>
              <a:gd name="connsiteX0" fmla="*/ 593742 w 1732878"/>
              <a:gd name="connsiteY0" fmla="*/ 1547250 h 1547400"/>
              <a:gd name="connsiteX1" fmla="*/ 1671531 w 1732878"/>
              <a:gd name="connsiteY1" fmla="*/ 1242844 h 1547400"/>
              <a:gd name="connsiteX2" fmla="*/ 225660 w 1732878"/>
              <a:gd name="connsiteY2" fmla="*/ 150 h 1547400"/>
              <a:gd name="connsiteX3" fmla="*/ 317572 w 1732878"/>
              <a:gd name="connsiteY3" fmla="*/ 1243742 h 1547400"/>
              <a:gd name="connsiteX4" fmla="*/ 593742 w 1732878"/>
              <a:gd name="connsiteY4" fmla="*/ 1547250 h 1547400"/>
              <a:gd name="connsiteX0" fmla="*/ 593742 w 1732878"/>
              <a:gd name="connsiteY0" fmla="*/ 1547250 h 1547400"/>
              <a:gd name="connsiteX1" fmla="*/ 1671531 w 1732878"/>
              <a:gd name="connsiteY1" fmla="*/ 1242844 h 1547400"/>
              <a:gd name="connsiteX2" fmla="*/ 225660 w 1732878"/>
              <a:gd name="connsiteY2" fmla="*/ 150 h 1547400"/>
              <a:gd name="connsiteX3" fmla="*/ 317572 w 1732878"/>
              <a:gd name="connsiteY3" fmla="*/ 1243742 h 1547400"/>
              <a:gd name="connsiteX4" fmla="*/ 593742 w 1732878"/>
              <a:gd name="connsiteY4" fmla="*/ 1547250 h 1547400"/>
              <a:gd name="connsiteX0" fmla="*/ 593742 w 1732878"/>
              <a:gd name="connsiteY0" fmla="*/ 1547250 h 1547400"/>
              <a:gd name="connsiteX1" fmla="*/ 1671531 w 1732878"/>
              <a:gd name="connsiteY1" fmla="*/ 1242844 h 1547400"/>
              <a:gd name="connsiteX2" fmla="*/ 225660 w 1732878"/>
              <a:gd name="connsiteY2" fmla="*/ 150 h 1547400"/>
              <a:gd name="connsiteX3" fmla="*/ 317572 w 1732878"/>
              <a:gd name="connsiteY3" fmla="*/ 1243742 h 1547400"/>
              <a:gd name="connsiteX4" fmla="*/ 593742 w 1732878"/>
              <a:gd name="connsiteY4" fmla="*/ 1547250 h 1547400"/>
              <a:gd name="connsiteX0" fmla="*/ 561055 w 1700191"/>
              <a:gd name="connsiteY0" fmla="*/ 1562147 h 1623770"/>
              <a:gd name="connsiteX1" fmla="*/ 1638844 w 1700191"/>
              <a:gd name="connsiteY1" fmla="*/ 1257741 h 1623770"/>
              <a:gd name="connsiteX2" fmla="*/ 192973 w 1700191"/>
              <a:gd name="connsiteY2" fmla="*/ 15047 h 1623770"/>
              <a:gd name="connsiteX3" fmla="*/ 481003 w 1700191"/>
              <a:gd name="connsiteY3" fmla="*/ 1348021 h 1623770"/>
              <a:gd name="connsiteX4" fmla="*/ 561055 w 1700191"/>
              <a:gd name="connsiteY4" fmla="*/ 1562147 h 1623770"/>
              <a:gd name="connsiteX0" fmla="*/ 677121 w 1719535"/>
              <a:gd name="connsiteY0" fmla="*/ 1437403 h 1623770"/>
              <a:gd name="connsiteX1" fmla="*/ 1638844 w 1719535"/>
              <a:gd name="connsiteY1" fmla="*/ 1257741 h 1623770"/>
              <a:gd name="connsiteX2" fmla="*/ 192973 w 1719535"/>
              <a:gd name="connsiteY2" fmla="*/ 15047 h 1623770"/>
              <a:gd name="connsiteX3" fmla="*/ 481003 w 1719535"/>
              <a:gd name="connsiteY3" fmla="*/ 1348021 h 1623770"/>
              <a:gd name="connsiteX4" fmla="*/ 677121 w 1719535"/>
              <a:gd name="connsiteY4" fmla="*/ 1437403 h 1623770"/>
              <a:gd name="connsiteX0" fmla="*/ 686016 w 1728430"/>
              <a:gd name="connsiteY0" fmla="*/ 1431101 h 1488498"/>
              <a:gd name="connsiteX1" fmla="*/ 1647739 w 1728430"/>
              <a:gd name="connsiteY1" fmla="*/ 1251439 h 1488498"/>
              <a:gd name="connsiteX2" fmla="*/ 201868 w 1728430"/>
              <a:gd name="connsiteY2" fmla="*/ 8745 h 1488498"/>
              <a:gd name="connsiteX3" fmla="*/ 436529 w 1728430"/>
              <a:gd name="connsiteY3" fmla="*/ 1198969 h 1488498"/>
              <a:gd name="connsiteX4" fmla="*/ 686016 w 1728430"/>
              <a:gd name="connsiteY4" fmla="*/ 1431101 h 1488498"/>
              <a:gd name="connsiteX0" fmla="*/ 686016 w 1728430"/>
              <a:gd name="connsiteY0" fmla="*/ 1431101 h 1488498"/>
              <a:gd name="connsiteX1" fmla="*/ 1647739 w 1728430"/>
              <a:gd name="connsiteY1" fmla="*/ 1251439 h 1488498"/>
              <a:gd name="connsiteX2" fmla="*/ 201868 w 1728430"/>
              <a:gd name="connsiteY2" fmla="*/ 8745 h 1488498"/>
              <a:gd name="connsiteX3" fmla="*/ 436529 w 1728430"/>
              <a:gd name="connsiteY3" fmla="*/ 1198969 h 1488498"/>
              <a:gd name="connsiteX4" fmla="*/ 686016 w 1728430"/>
              <a:gd name="connsiteY4" fmla="*/ 1431101 h 148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430" h="1488498">
                <a:moveTo>
                  <a:pt x="686016" y="1431101"/>
                </a:moveTo>
                <a:cubicBezTo>
                  <a:pt x="887884" y="1439846"/>
                  <a:pt x="1728430" y="1488498"/>
                  <a:pt x="1647739" y="1251439"/>
                </a:cubicBezTo>
                <a:cubicBezTo>
                  <a:pt x="1567048" y="1014380"/>
                  <a:pt x="403736" y="17490"/>
                  <a:pt x="201868" y="8745"/>
                </a:cubicBezTo>
                <a:cubicBezTo>
                  <a:pt x="0" y="0"/>
                  <a:pt x="258719" y="720269"/>
                  <a:pt x="436529" y="1198969"/>
                </a:cubicBezTo>
                <a:cubicBezTo>
                  <a:pt x="558801" y="1474718"/>
                  <a:pt x="484148" y="1422356"/>
                  <a:pt x="686016" y="1431101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6" name="Picture 2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5181601"/>
            <a:ext cx="457199" cy="68579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Freeform 39"/>
          <p:cNvSpPr/>
          <p:nvPr/>
        </p:nvSpPr>
        <p:spPr>
          <a:xfrm rot="19530319">
            <a:off x="3686440" y="4144781"/>
            <a:ext cx="3108198" cy="1937390"/>
          </a:xfrm>
          <a:custGeom>
            <a:avLst/>
            <a:gdLst>
              <a:gd name="connsiteX0" fmla="*/ 303212 w 2551112"/>
              <a:gd name="connsiteY0" fmla="*/ 647700 h 1506538"/>
              <a:gd name="connsiteX1" fmla="*/ 2265362 w 2551112"/>
              <a:gd name="connsiteY1" fmla="*/ 1428750 h 1506538"/>
              <a:gd name="connsiteX2" fmla="*/ 2017712 w 2551112"/>
              <a:gd name="connsiteY2" fmla="*/ 180975 h 1506538"/>
              <a:gd name="connsiteX3" fmla="*/ 446087 w 2551112"/>
              <a:gd name="connsiteY3" fmla="*/ 342900 h 1506538"/>
              <a:gd name="connsiteX4" fmla="*/ 303212 w 2551112"/>
              <a:gd name="connsiteY4" fmla="*/ 647700 h 1506538"/>
              <a:gd name="connsiteX0" fmla="*/ 303212 w 2421324"/>
              <a:gd name="connsiteY0" fmla="*/ 858811 h 1752834"/>
              <a:gd name="connsiteX1" fmla="*/ 2265362 w 2421324"/>
              <a:gd name="connsiteY1" fmla="*/ 1639861 h 1752834"/>
              <a:gd name="connsiteX2" fmla="*/ 1238985 w 2421324"/>
              <a:gd name="connsiteY2" fmla="*/ 180975 h 1752834"/>
              <a:gd name="connsiteX3" fmla="*/ 446087 w 2421324"/>
              <a:gd name="connsiteY3" fmla="*/ 554011 h 1752834"/>
              <a:gd name="connsiteX4" fmla="*/ 303212 w 2421324"/>
              <a:gd name="connsiteY4" fmla="*/ 858811 h 1752834"/>
              <a:gd name="connsiteX0" fmla="*/ 303212 w 2385642"/>
              <a:gd name="connsiteY0" fmla="*/ 833993 h 1723879"/>
              <a:gd name="connsiteX1" fmla="*/ 2265362 w 2385642"/>
              <a:gd name="connsiteY1" fmla="*/ 1615043 h 1723879"/>
              <a:gd name="connsiteX2" fmla="*/ 1024893 w 2385642"/>
              <a:gd name="connsiteY2" fmla="*/ 180975 h 1723879"/>
              <a:gd name="connsiteX3" fmla="*/ 446087 w 2385642"/>
              <a:gd name="connsiteY3" fmla="*/ 529193 h 1723879"/>
              <a:gd name="connsiteX4" fmla="*/ 303212 w 2385642"/>
              <a:gd name="connsiteY4" fmla="*/ 833993 h 1723879"/>
              <a:gd name="connsiteX0" fmla="*/ 337446 w 2625278"/>
              <a:gd name="connsiteY0" fmla="*/ 802097 h 1500609"/>
              <a:gd name="connsiteX1" fmla="*/ 2504998 w 2625278"/>
              <a:gd name="connsiteY1" fmla="*/ 1391773 h 1500609"/>
              <a:gd name="connsiteX2" fmla="*/ 1059127 w 2625278"/>
              <a:gd name="connsiteY2" fmla="*/ 149079 h 1500609"/>
              <a:gd name="connsiteX3" fmla="*/ 480321 w 2625278"/>
              <a:gd name="connsiteY3" fmla="*/ 497297 h 1500609"/>
              <a:gd name="connsiteX4" fmla="*/ 337446 w 2625278"/>
              <a:gd name="connsiteY4" fmla="*/ 802097 h 1500609"/>
              <a:gd name="connsiteX0" fmla="*/ 337446 w 2196003"/>
              <a:gd name="connsiteY0" fmla="*/ 840991 h 1507092"/>
              <a:gd name="connsiteX1" fmla="*/ 2137048 w 2196003"/>
              <a:gd name="connsiteY1" fmla="*/ 1391773 h 1507092"/>
              <a:gd name="connsiteX2" fmla="*/ 691177 w 2196003"/>
              <a:gd name="connsiteY2" fmla="*/ 149079 h 1507092"/>
              <a:gd name="connsiteX3" fmla="*/ 112371 w 2196003"/>
              <a:gd name="connsiteY3" fmla="*/ 497297 h 1507092"/>
              <a:gd name="connsiteX4" fmla="*/ 337446 w 2196003"/>
              <a:gd name="connsiteY4" fmla="*/ 840991 h 1507092"/>
              <a:gd name="connsiteX0" fmla="*/ 323979 w 2182536"/>
              <a:gd name="connsiteY0" fmla="*/ 835164 h 1501265"/>
              <a:gd name="connsiteX1" fmla="*/ 2123581 w 2182536"/>
              <a:gd name="connsiteY1" fmla="*/ 1385946 h 1501265"/>
              <a:gd name="connsiteX2" fmla="*/ 677710 w 2182536"/>
              <a:gd name="connsiteY2" fmla="*/ 143252 h 1501265"/>
              <a:gd name="connsiteX3" fmla="*/ 179707 w 2182536"/>
              <a:gd name="connsiteY3" fmla="*/ 526434 h 1501265"/>
              <a:gd name="connsiteX4" fmla="*/ 323979 w 2182536"/>
              <a:gd name="connsiteY4" fmla="*/ 835164 h 1501265"/>
              <a:gd name="connsiteX0" fmla="*/ 917309 w 2063676"/>
              <a:gd name="connsiteY0" fmla="*/ 1449543 h 1603661"/>
              <a:gd name="connsiteX1" fmla="*/ 2003775 w 2063676"/>
              <a:gd name="connsiteY1" fmla="*/ 1385946 h 1603661"/>
              <a:gd name="connsiteX2" fmla="*/ 557904 w 2063676"/>
              <a:gd name="connsiteY2" fmla="*/ 143252 h 1603661"/>
              <a:gd name="connsiteX3" fmla="*/ 59901 w 2063676"/>
              <a:gd name="connsiteY3" fmla="*/ 526434 h 1603661"/>
              <a:gd name="connsiteX4" fmla="*/ 917309 w 2063676"/>
              <a:gd name="connsiteY4" fmla="*/ 1449543 h 1603661"/>
              <a:gd name="connsiteX0" fmla="*/ 570168 w 1716535"/>
              <a:gd name="connsiteY0" fmla="*/ 1338828 h 1492946"/>
              <a:gd name="connsiteX1" fmla="*/ 1656634 w 1716535"/>
              <a:gd name="connsiteY1" fmla="*/ 1275231 h 1492946"/>
              <a:gd name="connsiteX2" fmla="*/ 210763 w 1716535"/>
              <a:gd name="connsiteY2" fmla="*/ 32537 h 1492946"/>
              <a:gd name="connsiteX3" fmla="*/ 392058 w 1716535"/>
              <a:gd name="connsiteY3" fmla="*/ 1080011 h 1492946"/>
              <a:gd name="connsiteX4" fmla="*/ 570168 w 1716535"/>
              <a:gd name="connsiteY4" fmla="*/ 1338828 h 1492946"/>
              <a:gd name="connsiteX0" fmla="*/ 570168 w 1716535"/>
              <a:gd name="connsiteY0" fmla="*/ 1338828 h 1492946"/>
              <a:gd name="connsiteX1" fmla="*/ 1656634 w 1716535"/>
              <a:gd name="connsiteY1" fmla="*/ 1275231 h 1492946"/>
              <a:gd name="connsiteX2" fmla="*/ 210763 w 1716535"/>
              <a:gd name="connsiteY2" fmla="*/ 32537 h 1492946"/>
              <a:gd name="connsiteX3" fmla="*/ 392057 w 1716535"/>
              <a:gd name="connsiteY3" fmla="*/ 1080011 h 1492946"/>
              <a:gd name="connsiteX4" fmla="*/ 570168 w 1716535"/>
              <a:gd name="connsiteY4" fmla="*/ 1338828 h 1492946"/>
              <a:gd name="connsiteX0" fmla="*/ 582064 w 1728431"/>
              <a:gd name="connsiteY0" fmla="*/ 1334380 h 1488498"/>
              <a:gd name="connsiteX1" fmla="*/ 1668530 w 1728431"/>
              <a:gd name="connsiteY1" fmla="*/ 1270783 h 1488498"/>
              <a:gd name="connsiteX2" fmla="*/ 222659 w 1728431"/>
              <a:gd name="connsiteY2" fmla="*/ 28089 h 1488498"/>
              <a:gd name="connsiteX3" fmla="*/ 332578 w 1728431"/>
              <a:gd name="connsiteY3" fmla="*/ 1102247 h 1488498"/>
              <a:gd name="connsiteX4" fmla="*/ 582064 w 1728431"/>
              <a:gd name="connsiteY4" fmla="*/ 1334380 h 1488498"/>
              <a:gd name="connsiteX0" fmla="*/ 582064 w 1728431"/>
              <a:gd name="connsiteY0" fmla="*/ 1334380 h 1488498"/>
              <a:gd name="connsiteX1" fmla="*/ 1668530 w 1728431"/>
              <a:gd name="connsiteY1" fmla="*/ 1270783 h 1488498"/>
              <a:gd name="connsiteX2" fmla="*/ 222659 w 1728431"/>
              <a:gd name="connsiteY2" fmla="*/ 28089 h 1488498"/>
              <a:gd name="connsiteX3" fmla="*/ 332578 w 1728431"/>
              <a:gd name="connsiteY3" fmla="*/ 1102247 h 1488498"/>
              <a:gd name="connsiteX4" fmla="*/ 582064 w 1728431"/>
              <a:gd name="connsiteY4" fmla="*/ 1334380 h 1488498"/>
              <a:gd name="connsiteX0" fmla="*/ 582064 w 1728431"/>
              <a:gd name="connsiteY0" fmla="*/ 1334380 h 1488498"/>
              <a:gd name="connsiteX1" fmla="*/ 1668530 w 1728431"/>
              <a:gd name="connsiteY1" fmla="*/ 1270783 h 1488498"/>
              <a:gd name="connsiteX2" fmla="*/ 222659 w 1728431"/>
              <a:gd name="connsiteY2" fmla="*/ 28089 h 1488498"/>
              <a:gd name="connsiteX3" fmla="*/ 332578 w 1728431"/>
              <a:gd name="connsiteY3" fmla="*/ 1102247 h 1488498"/>
              <a:gd name="connsiteX4" fmla="*/ 582064 w 1728431"/>
              <a:gd name="connsiteY4" fmla="*/ 1334380 h 1488498"/>
              <a:gd name="connsiteX0" fmla="*/ 561273 w 1707640"/>
              <a:gd name="connsiteY0" fmla="*/ 1315036 h 1469154"/>
              <a:gd name="connsiteX1" fmla="*/ 1647739 w 1707640"/>
              <a:gd name="connsiteY1" fmla="*/ 1251439 h 1469154"/>
              <a:gd name="connsiteX2" fmla="*/ 201868 w 1707640"/>
              <a:gd name="connsiteY2" fmla="*/ 8745 h 1469154"/>
              <a:gd name="connsiteX3" fmla="*/ 436530 w 1707640"/>
              <a:gd name="connsiteY3" fmla="*/ 1198969 h 1469154"/>
              <a:gd name="connsiteX4" fmla="*/ 561273 w 1707640"/>
              <a:gd name="connsiteY4" fmla="*/ 1315036 h 1469154"/>
              <a:gd name="connsiteX0" fmla="*/ 569950 w 1709086"/>
              <a:gd name="connsiteY0" fmla="*/ 1555845 h 1564590"/>
              <a:gd name="connsiteX1" fmla="*/ 1647739 w 1709086"/>
              <a:gd name="connsiteY1" fmla="*/ 1251439 h 1564590"/>
              <a:gd name="connsiteX2" fmla="*/ 201868 w 1709086"/>
              <a:gd name="connsiteY2" fmla="*/ 8745 h 1564590"/>
              <a:gd name="connsiteX3" fmla="*/ 436530 w 1709086"/>
              <a:gd name="connsiteY3" fmla="*/ 1198969 h 1564590"/>
              <a:gd name="connsiteX4" fmla="*/ 569950 w 1709086"/>
              <a:gd name="connsiteY4" fmla="*/ 1555845 h 1564590"/>
              <a:gd name="connsiteX0" fmla="*/ 593742 w 1732878"/>
              <a:gd name="connsiteY0" fmla="*/ 1547250 h 1547400"/>
              <a:gd name="connsiteX1" fmla="*/ 1671531 w 1732878"/>
              <a:gd name="connsiteY1" fmla="*/ 1242844 h 1547400"/>
              <a:gd name="connsiteX2" fmla="*/ 225660 w 1732878"/>
              <a:gd name="connsiteY2" fmla="*/ 150 h 1547400"/>
              <a:gd name="connsiteX3" fmla="*/ 317572 w 1732878"/>
              <a:gd name="connsiteY3" fmla="*/ 1243742 h 1547400"/>
              <a:gd name="connsiteX4" fmla="*/ 593742 w 1732878"/>
              <a:gd name="connsiteY4" fmla="*/ 1547250 h 1547400"/>
              <a:gd name="connsiteX0" fmla="*/ 593742 w 1732878"/>
              <a:gd name="connsiteY0" fmla="*/ 1547250 h 1547400"/>
              <a:gd name="connsiteX1" fmla="*/ 1671531 w 1732878"/>
              <a:gd name="connsiteY1" fmla="*/ 1242844 h 1547400"/>
              <a:gd name="connsiteX2" fmla="*/ 225660 w 1732878"/>
              <a:gd name="connsiteY2" fmla="*/ 150 h 1547400"/>
              <a:gd name="connsiteX3" fmla="*/ 317572 w 1732878"/>
              <a:gd name="connsiteY3" fmla="*/ 1243742 h 1547400"/>
              <a:gd name="connsiteX4" fmla="*/ 593742 w 1732878"/>
              <a:gd name="connsiteY4" fmla="*/ 1547250 h 1547400"/>
              <a:gd name="connsiteX0" fmla="*/ 593742 w 1732878"/>
              <a:gd name="connsiteY0" fmla="*/ 1547250 h 1547400"/>
              <a:gd name="connsiteX1" fmla="*/ 1671531 w 1732878"/>
              <a:gd name="connsiteY1" fmla="*/ 1242844 h 1547400"/>
              <a:gd name="connsiteX2" fmla="*/ 225660 w 1732878"/>
              <a:gd name="connsiteY2" fmla="*/ 150 h 1547400"/>
              <a:gd name="connsiteX3" fmla="*/ 317572 w 1732878"/>
              <a:gd name="connsiteY3" fmla="*/ 1243742 h 1547400"/>
              <a:gd name="connsiteX4" fmla="*/ 593742 w 1732878"/>
              <a:gd name="connsiteY4" fmla="*/ 1547250 h 1547400"/>
              <a:gd name="connsiteX0" fmla="*/ 561055 w 1700191"/>
              <a:gd name="connsiteY0" fmla="*/ 1562147 h 1623770"/>
              <a:gd name="connsiteX1" fmla="*/ 1638844 w 1700191"/>
              <a:gd name="connsiteY1" fmla="*/ 1257741 h 1623770"/>
              <a:gd name="connsiteX2" fmla="*/ 192973 w 1700191"/>
              <a:gd name="connsiteY2" fmla="*/ 15047 h 1623770"/>
              <a:gd name="connsiteX3" fmla="*/ 481003 w 1700191"/>
              <a:gd name="connsiteY3" fmla="*/ 1348021 h 1623770"/>
              <a:gd name="connsiteX4" fmla="*/ 561055 w 1700191"/>
              <a:gd name="connsiteY4" fmla="*/ 1562147 h 1623770"/>
              <a:gd name="connsiteX0" fmla="*/ 677121 w 1719535"/>
              <a:gd name="connsiteY0" fmla="*/ 1437403 h 1623770"/>
              <a:gd name="connsiteX1" fmla="*/ 1638844 w 1719535"/>
              <a:gd name="connsiteY1" fmla="*/ 1257741 h 1623770"/>
              <a:gd name="connsiteX2" fmla="*/ 192973 w 1719535"/>
              <a:gd name="connsiteY2" fmla="*/ 15047 h 1623770"/>
              <a:gd name="connsiteX3" fmla="*/ 481003 w 1719535"/>
              <a:gd name="connsiteY3" fmla="*/ 1348021 h 1623770"/>
              <a:gd name="connsiteX4" fmla="*/ 677121 w 1719535"/>
              <a:gd name="connsiteY4" fmla="*/ 1437403 h 1623770"/>
              <a:gd name="connsiteX0" fmla="*/ 686016 w 1728430"/>
              <a:gd name="connsiteY0" fmla="*/ 1431101 h 1488498"/>
              <a:gd name="connsiteX1" fmla="*/ 1647739 w 1728430"/>
              <a:gd name="connsiteY1" fmla="*/ 1251439 h 1488498"/>
              <a:gd name="connsiteX2" fmla="*/ 201868 w 1728430"/>
              <a:gd name="connsiteY2" fmla="*/ 8745 h 1488498"/>
              <a:gd name="connsiteX3" fmla="*/ 436529 w 1728430"/>
              <a:gd name="connsiteY3" fmla="*/ 1198969 h 1488498"/>
              <a:gd name="connsiteX4" fmla="*/ 686016 w 1728430"/>
              <a:gd name="connsiteY4" fmla="*/ 1431101 h 1488498"/>
              <a:gd name="connsiteX0" fmla="*/ 686016 w 1728430"/>
              <a:gd name="connsiteY0" fmla="*/ 1431101 h 1488498"/>
              <a:gd name="connsiteX1" fmla="*/ 1647739 w 1728430"/>
              <a:gd name="connsiteY1" fmla="*/ 1251439 h 1488498"/>
              <a:gd name="connsiteX2" fmla="*/ 201868 w 1728430"/>
              <a:gd name="connsiteY2" fmla="*/ 8745 h 1488498"/>
              <a:gd name="connsiteX3" fmla="*/ 436529 w 1728430"/>
              <a:gd name="connsiteY3" fmla="*/ 1198969 h 1488498"/>
              <a:gd name="connsiteX4" fmla="*/ 686016 w 1728430"/>
              <a:gd name="connsiteY4" fmla="*/ 1431101 h 148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430" h="1488498">
                <a:moveTo>
                  <a:pt x="686016" y="1431101"/>
                </a:moveTo>
                <a:cubicBezTo>
                  <a:pt x="887884" y="1439846"/>
                  <a:pt x="1728430" y="1488498"/>
                  <a:pt x="1647739" y="1251439"/>
                </a:cubicBezTo>
                <a:cubicBezTo>
                  <a:pt x="1567048" y="1014380"/>
                  <a:pt x="403736" y="17490"/>
                  <a:pt x="201868" y="8745"/>
                </a:cubicBezTo>
                <a:cubicBezTo>
                  <a:pt x="0" y="0"/>
                  <a:pt x="258719" y="720269"/>
                  <a:pt x="436529" y="1198969"/>
                </a:cubicBezTo>
                <a:cubicBezTo>
                  <a:pt x="558801" y="1474718"/>
                  <a:pt x="484148" y="1422356"/>
                  <a:pt x="686016" y="1431101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4" name="Picture 33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5181600"/>
            <a:ext cx="816419" cy="121404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4" name="Picture 2" descr="http://stockfresh.com/files/i/innershadows/m/10/247679_stock-photo-tv-va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4191000"/>
            <a:ext cx="1371600" cy="915543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934200" y="4876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Service Available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>
            <a:stCxn id="21" idx="0"/>
          </p:cNvCxnSpPr>
          <p:nvPr/>
        </p:nvCxnSpPr>
        <p:spPr>
          <a:xfrm flipV="1">
            <a:off x="5416074" y="4343400"/>
            <a:ext cx="756411" cy="665699"/>
          </a:xfrm>
          <a:prstGeom prst="line">
            <a:avLst/>
          </a:prstGeom>
          <a:ln>
            <a:solidFill>
              <a:srgbClr val="EF412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5334001" y="5009099"/>
            <a:ext cx="164146" cy="248701"/>
          </a:xfrm>
          <a:prstGeom prst="roundRect">
            <a:avLst/>
          </a:prstGeom>
          <a:solidFill>
            <a:srgbClr val="EF4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838200" y="5029200"/>
            <a:ext cx="164146" cy="248701"/>
          </a:xfrm>
          <a:prstGeom prst="roundRect">
            <a:avLst/>
          </a:prstGeom>
          <a:solidFill>
            <a:srgbClr val="EF4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 Placeholder 22"/>
          <p:cNvSpPr txBox="1">
            <a:spLocks/>
          </p:cNvSpPr>
          <p:nvPr/>
        </p:nvSpPr>
        <p:spPr>
          <a:xfrm>
            <a:off x="294869" y="1341121"/>
            <a:ext cx="7124700" cy="17155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Nomadic SU may move from one BS to another BS but gets service only while on stationary position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ETH service is provided when user is in stationary position only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 is pre-configured on SU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Fixed, Nomadic &amp; </a:t>
            </a:r>
            <a:r>
              <a:rPr lang="en-US" u="sng" dirty="0" smtClean="0"/>
              <a:t>Mobility</a:t>
            </a:r>
            <a:r>
              <a:rPr lang="en-US" dirty="0" smtClean="0"/>
              <a:t> modes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381953" y="1077378"/>
            <a:ext cx="7124700" cy="1352314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Mobility:</a:t>
            </a:r>
          </a:p>
          <a:p>
            <a:r>
              <a:rPr lang="en-US" sz="1800" dirty="0" smtClean="0"/>
              <a:t>Mobile Unit (SU-MOB) enjoys continuous service while in motion from different Base Stations (BS-MOB) in the network</a:t>
            </a:r>
          </a:p>
          <a:p>
            <a:r>
              <a:rPr lang="en-US" sz="1800" dirty="0" smtClean="0"/>
              <a:t>Service is pre-configured</a:t>
            </a:r>
          </a:p>
          <a:p>
            <a:endParaRPr lang="en-US" sz="1800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20000"/>
          </a:blip>
          <a:srcRect/>
          <a:stretch>
            <a:fillRect/>
          </a:stretch>
        </p:blipFill>
        <p:spPr bwMode="auto">
          <a:xfrm>
            <a:off x="152400" y="2590800"/>
            <a:ext cx="8839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ounded Rectangle 47"/>
          <p:cNvSpPr/>
          <p:nvPr/>
        </p:nvSpPr>
        <p:spPr>
          <a:xfrm>
            <a:off x="3276600" y="2819400"/>
            <a:ext cx="228600" cy="609600"/>
          </a:xfrm>
          <a:prstGeom prst="roundRect">
            <a:avLst/>
          </a:prstGeom>
          <a:solidFill>
            <a:srgbClr val="EF4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0" name="Straight Connector 49"/>
          <p:cNvCxnSpPr>
            <a:stCxn id="48" idx="3"/>
          </p:cNvCxnSpPr>
          <p:nvPr/>
        </p:nvCxnSpPr>
        <p:spPr>
          <a:xfrm>
            <a:off x="3505200" y="3124200"/>
            <a:ext cx="4800600" cy="1752600"/>
          </a:xfrm>
          <a:prstGeom prst="line">
            <a:avLst/>
          </a:prstGeom>
          <a:ln>
            <a:solidFill>
              <a:srgbClr val="EF41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8305800" y="4724400"/>
            <a:ext cx="152400" cy="304800"/>
          </a:xfrm>
          <a:prstGeom prst="roundRect">
            <a:avLst/>
          </a:prstGeom>
          <a:solidFill>
            <a:srgbClr val="EF4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3" name="Straight Connector 52"/>
          <p:cNvCxnSpPr>
            <a:endCxn id="51" idx="2"/>
          </p:cNvCxnSpPr>
          <p:nvPr/>
        </p:nvCxnSpPr>
        <p:spPr>
          <a:xfrm flipV="1">
            <a:off x="8382000" y="5029200"/>
            <a:ext cx="0" cy="228600"/>
          </a:xfrm>
          <a:prstGeom prst="line">
            <a:avLst/>
          </a:prstGeom>
          <a:ln>
            <a:solidFill>
              <a:srgbClr val="EF41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2057400" y="4343400"/>
            <a:ext cx="76200" cy="152400"/>
          </a:xfrm>
          <a:prstGeom prst="roundRect">
            <a:avLst/>
          </a:prstGeom>
          <a:solidFill>
            <a:srgbClr val="EF4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893" name="Picture 5" descr="http://landroversforsale.net/wp-content/uploads/2011/08/705089-500x37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4878">
            <a:off x="7025743" y="5102876"/>
            <a:ext cx="1937764" cy="1278809"/>
          </a:xfrm>
          <a:prstGeom prst="rect">
            <a:avLst/>
          </a:prstGeom>
          <a:noFill/>
        </p:spPr>
      </p:pic>
      <p:cxnSp>
        <p:nvCxnSpPr>
          <p:cNvPr id="61" name="Straight Connector 60"/>
          <p:cNvCxnSpPr>
            <a:stCxn id="57" idx="3"/>
            <a:endCxn id="51" idx="1"/>
          </p:cNvCxnSpPr>
          <p:nvPr/>
        </p:nvCxnSpPr>
        <p:spPr>
          <a:xfrm>
            <a:off x="2133600" y="4419600"/>
            <a:ext cx="6172200" cy="457200"/>
          </a:xfrm>
          <a:prstGeom prst="line">
            <a:avLst/>
          </a:prstGeom>
          <a:ln w="19050">
            <a:solidFill>
              <a:srgbClr val="EF412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reeform 64"/>
          <p:cNvSpPr/>
          <p:nvPr/>
        </p:nvSpPr>
        <p:spPr>
          <a:xfrm>
            <a:off x="3276600" y="4258220"/>
            <a:ext cx="76201" cy="389980"/>
          </a:xfrm>
          <a:custGeom>
            <a:avLst/>
            <a:gdLst>
              <a:gd name="connsiteX0" fmla="*/ 0 w 76200"/>
              <a:gd name="connsiteY0" fmla="*/ 12700 h 152400"/>
              <a:gd name="connsiteX1" fmla="*/ 3720 w 76200"/>
              <a:gd name="connsiteY1" fmla="*/ 3720 h 152400"/>
              <a:gd name="connsiteX2" fmla="*/ 12700 w 76200"/>
              <a:gd name="connsiteY2" fmla="*/ 0 h 152400"/>
              <a:gd name="connsiteX3" fmla="*/ 63500 w 76200"/>
              <a:gd name="connsiteY3" fmla="*/ 0 h 152400"/>
              <a:gd name="connsiteX4" fmla="*/ 72480 w 76200"/>
              <a:gd name="connsiteY4" fmla="*/ 3720 h 152400"/>
              <a:gd name="connsiteX5" fmla="*/ 76200 w 76200"/>
              <a:gd name="connsiteY5" fmla="*/ 12700 h 152400"/>
              <a:gd name="connsiteX6" fmla="*/ 76200 w 76200"/>
              <a:gd name="connsiteY6" fmla="*/ 139700 h 152400"/>
              <a:gd name="connsiteX7" fmla="*/ 72480 w 76200"/>
              <a:gd name="connsiteY7" fmla="*/ 148680 h 152400"/>
              <a:gd name="connsiteX8" fmla="*/ 63500 w 76200"/>
              <a:gd name="connsiteY8" fmla="*/ 152400 h 152400"/>
              <a:gd name="connsiteX9" fmla="*/ 12700 w 76200"/>
              <a:gd name="connsiteY9" fmla="*/ 152400 h 152400"/>
              <a:gd name="connsiteX10" fmla="*/ 3720 w 76200"/>
              <a:gd name="connsiteY10" fmla="*/ 148680 h 152400"/>
              <a:gd name="connsiteX11" fmla="*/ 0 w 76200"/>
              <a:gd name="connsiteY11" fmla="*/ 139700 h 152400"/>
              <a:gd name="connsiteX12" fmla="*/ 0 w 76200"/>
              <a:gd name="connsiteY12" fmla="*/ 12700 h 152400"/>
              <a:gd name="connsiteX0" fmla="*/ 0 w 76200"/>
              <a:gd name="connsiteY0" fmla="*/ 12700 h 152400"/>
              <a:gd name="connsiteX1" fmla="*/ 3720 w 76200"/>
              <a:gd name="connsiteY1" fmla="*/ 3720 h 152400"/>
              <a:gd name="connsiteX2" fmla="*/ 12700 w 76200"/>
              <a:gd name="connsiteY2" fmla="*/ 0 h 152400"/>
              <a:gd name="connsiteX3" fmla="*/ 63500 w 76200"/>
              <a:gd name="connsiteY3" fmla="*/ 0 h 152400"/>
              <a:gd name="connsiteX4" fmla="*/ 72480 w 76200"/>
              <a:gd name="connsiteY4" fmla="*/ 3720 h 152400"/>
              <a:gd name="connsiteX5" fmla="*/ 76200 w 76200"/>
              <a:gd name="connsiteY5" fmla="*/ 12700 h 152400"/>
              <a:gd name="connsiteX6" fmla="*/ 76200 w 76200"/>
              <a:gd name="connsiteY6" fmla="*/ 139700 h 152400"/>
              <a:gd name="connsiteX7" fmla="*/ 72480 w 76200"/>
              <a:gd name="connsiteY7" fmla="*/ 148680 h 152400"/>
              <a:gd name="connsiteX8" fmla="*/ 63500 w 76200"/>
              <a:gd name="connsiteY8" fmla="*/ 152400 h 152400"/>
              <a:gd name="connsiteX9" fmla="*/ 12700 w 76200"/>
              <a:gd name="connsiteY9" fmla="*/ 152400 h 152400"/>
              <a:gd name="connsiteX10" fmla="*/ 0 w 76200"/>
              <a:gd name="connsiteY10" fmla="*/ 76200 h 152400"/>
              <a:gd name="connsiteX11" fmla="*/ 0 w 76200"/>
              <a:gd name="connsiteY11" fmla="*/ 139700 h 152400"/>
              <a:gd name="connsiteX12" fmla="*/ 0 w 76200"/>
              <a:gd name="connsiteY12" fmla="*/ 12700 h 152400"/>
              <a:gd name="connsiteX0" fmla="*/ 0 w 76200"/>
              <a:gd name="connsiteY0" fmla="*/ 12700 h 152400"/>
              <a:gd name="connsiteX1" fmla="*/ 3720 w 76200"/>
              <a:gd name="connsiteY1" fmla="*/ 3720 h 152400"/>
              <a:gd name="connsiteX2" fmla="*/ 12700 w 76200"/>
              <a:gd name="connsiteY2" fmla="*/ 0 h 152400"/>
              <a:gd name="connsiteX3" fmla="*/ 63500 w 76200"/>
              <a:gd name="connsiteY3" fmla="*/ 0 h 152400"/>
              <a:gd name="connsiteX4" fmla="*/ 72480 w 76200"/>
              <a:gd name="connsiteY4" fmla="*/ 3720 h 152400"/>
              <a:gd name="connsiteX5" fmla="*/ 76200 w 76200"/>
              <a:gd name="connsiteY5" fmla="*/ 12700 h 152400"/>
              <a:gd name="connsiteX6" fmla="*/ 76200 w 76200"/>
              <a:gd name="connsiteY6" fmla="*/ 139700 h 152400"/>
              <a:gd name="connsiteX7" fmla="*/ 72480 w 76200"/>
              <a:gd name="connsiteY7" fmla="*/ 148680 h 152400"/>
              <a:gd name="connsiteX8" fmla="*/ 63500 w 76200"/>
              <a:gd name="connsiteY8" fmla="*/ 152400 h 152400"/>
              <a:gd name="connsiteX9" fmla="*/ 12700 w 76200"/>
              <a:gd name="connsiteY9" fmla="*/ 152400 h 152400"/>
              <a:gd name="connsiteX10" fmla="*/ 0 w 76200"/>
              <a:gd name="connsiteY10" fmla="*/ 76200 h 152400"/>
              <a:gd name="connsiteX11" fmla="*/ 0 w 76200"/>
              <a:gd name="connsiteY11" fmla="*/ 139700 h 152400"/>
              <a:gd name="connsiteX12" fmla="*/ 0 w 76200"/>
              <a:gd name="connsiteY12" fmla="*/ 12700 h 152400"/>
              <a:gd name="connsiteX0" fmla="*/ 0 w 76200"/>
              <a:gd name="connsiteY0" fmla="*/ 21680 h 161380"/>
              <a:gd name="connsiteX1" fmla="*/ 3720 w 76200"/>
              <a:gd name="connsiteY1" fmla="*/ 12700 h 161380"/>
              <a:gd name="connsiteX2" fmla="*/ 12700 w 76200"/>
              <a:gd name="connsiteY2" fmla="*/ 8980 h 161380"/>
              <a:gd name="connsiteX3" fmla="*/ 63500 w 76200"/>
              <a:gd name="connsiteY3" fmla="*/ 8980 h 161380"/>
              <a:gd name="connsiteX4" fmla="*/ 72480 w 76200"/>
              <a:gd name="connsiteY4" fmla="*/ 12700 h 161380"/>
              <a:gd name="connsiteX5" fmla="*/ 76200 w 76200"/>
              <a:gd name="connsiteY5" fmla="*/ 85180 h 161380"/>
              <a:gd name="connsiteX6" fmla="*/ 76200 w 76200"/>
              <a:gd name="connsiteY6" fmla="*/ 148680 h 161380"/>
              <a:gd name="connsiteX7" fmla="*/ 72480 w 76200"/>
              <a:gd name="connsiteY7" fmla="*/ 157660 h 161380"/>
              <a:gd name="connsiteX8" fmla="*/ 63500 w 76200"/>
              <a:gd name="connsiteY8" fmla="*/ 161380 h 161380"/>
              <a:gd name="connsiteX9" fmla="*/ 12700 w 76200"/>
              <a:gd name="connsiteY9" fmla="*/ 161380 h 161380"/>
              <a:gd name="connsiteX10" fmla="*/ 0 w 76200"/>
              <a:gd name="connsiteY10" fmla="*/ 85180 h 161380"/>
              <a:gd name="connsiteX11" fmla="*/ 0 w 76200"/>
              <a:gd name="connsiteY11" fmla="*/ 148680 h 161380"/>
              <a:gd name="connsiteX12" fmla="*/ 0 w 76200"/>
              <a:gd name="connsiteY12" fmla="*/ 21680 h 161380"/>
              <a:gd name="connsiteX0" fmla="*/ 0 w 111437"/>
              <a:gd name="connsiteY0" fmla="*/ 21680 h 161380"/>
              <a:gd name="connsiteX1" fmla="*/ 3720 w 111437"/>
              <a:gd name="connsiteY1" fmla="*/ 12700 h 161380"/>
              <a:gd name="connsiteX2" fmla="*/ 12700 w 111437"/>
              <a:gd name="connsiteY2" fmla="*/ 8980 h 161380"/>
              <a:gd name="connsiteX3" fmla="*/ 63500 w 111437"/>
              <a:gd name="connsiteY3" fmla="*/ 8980 h 161380"/>
              <a:gd name="connsiteX4" fmla="*/ 72480 w 111437"/>
              <a:gd name="connsiteY4" fmla="*/ 12700 h 161380"/>
              <a:gd name="connsiteX5" fmla="*/ 76200 w 111437"/>
              <a:gd name="connsiteY5" fmla="*/ 85180 h 161380"/>
              <a:gd name="connsiteX6" fmla="*/ 76200 w 111437"/>
              <a:gd name="connsiteY6" fmla="*/ 148680 h 161380"/>
              <a:gd name="connsiteX7" fmla="*/ 72480 w 111437"/>
              <a:gd name="connsiteY7" fmla="*/ 157660 h 161380"/>
              <a:gd name="connsiteX8" fmla="*/ 63500 w 111437"/>
              <a:gd name="connsiteY8" fmla="*/ 161380 h 161380"/>
              <a:gd name="connsiteX9" fmla="*/ 12700 w 111437"/>
              <a:gd name="connsiteY9" fmla="*/ 161380 h 161380"/>
              <a:gd name="connsiteX10" fmla="*/ 0 w 111437"/>
              <a:gd name="connsiteY10" fmla="*/ 85180 h 161380"/>
              <a:gd name="connsiteX11" fmla="*/ 0 w 111437"/>
              <a:gd name="connsiteY11" fmla="*/ 148680 h 161380"/>
              <a:gd name="connsiteX12" fmla="*/ 0 w 111437"/>
              <a:gd name="connsiteY12" fmla="*/ 21680 h 161380"/>
              <a:gd name="connsiteX0" fmla="*/ 0 w 111437"/>
              <a:gd name="connsiteY0" fmla="*/ 21680 h 161380"/>
              <a:gd name="connsiteX1" fmla="*/ 3720 w 111437"/>
              <a:gd name="connsiteY1" fmla="*/ 12700 h 161380"/>
              <a:gd name="connsiteX2" fmla="*/ 12700 w 111437"/>
              <a:gd name="connsiteY2" fmla="*/ 8980 h 161380"/>
              <a:gd name="connsiteX3" fmla="*/ 63500 w 111437"/>
              <a:gd name="connsiteY3" fmla="*/ 8980 h 161380"/>
              <a:gd name="connsiteX4" fmla="*/ 72480 w 111437"/>
              <a:gd name="connsiteY4" fmla="*/ 12700 h 161380"/>
              <a:gd name="connsiteX5" fmla="*/ 76200 w 111437"/>
              <a:gd name="connsiteY5" fmla="*/ 85180 h 161380"/>
              <a:gd name="connsiteX6" fmla="*/ 76200 w 111437"/>
              <a:gd name="connsiteY6" fmla="*/ 148680 h 161380"/>
              <a:gd name="connsiteX7" fmla="*/ 72480 w 111437"/>
              <a:gd name="connsiteY7" fmla="*/ 157660 h 161380"/>
              <a:gd name="connsiteX8" fmla="*/ 63500 w 111437"/>
              <a:gd name="connsiteY8" fmla="*/ 161380 h 161380"/>
              <a:gd name="connsiteX9" fmla="*/ 12700 w 111437"/>
              <a:gd name="connsiteY9" fmla="*/ 161380 h 161380"/>
              <a:gd name="connsiteX10" fmla="*/ 0 w 111437"/>
              <a:gd name="connsiteY10" fmla="*/ 85180 h 161380"/>
              <a:gd name="connsiteX11" fmla="*/ 0 w 111437"/>
              <a:gd name="connsiteY11" fmla="*/ 161380 h 161380"/>
              <a:gd name="connsiteX12" fmla="*/ 0 w 111437"/>
              <a:gd name="connsiteY12" fmla="*/ 21680 h 161380"/>
              <a:gd name="connsiteX0" fmla="*/ 0 w 111437"/>
              <a:gd name="connsiteY0" fmla="*/ 21680 h 161380"/>
              <a:gd name="connsiteX1" fmla="*/ 3720 w 111437"/>
              <a:gd name="connsiteY1" fmla="*/ 12700 h 161380"/>
              <a:gd name="connsiteX2" fmla="*/ 12700 w 111437"/>
              <a:gd name="connsiteY2" fmla="*/ 8980 h 161380"/>
              <a:gd name="connsiteX3" fmla="*/ 63500 w 111437"/>
              <a:gd name="connsiteY3" fmla="*/ 8980 h 161380"/>
              <a:gd name="connsiteX4" fmla="*/ 72480 w 111437"/>
              <a:gd name="connsiteY4" fmla="*/ 12700 h 161380"/>
              <a:gd name="connsiteX5" fmla="*/ 76200 w 111437"/>
              <a:gd name="connsiteY5" fmla="*/ 85180 h 161380"/>
              <a:gd name="connsiteX6" fmla="*/ 76200 w 111437"/>
              <a:gd name="connsiteY6" fmla="*/ 148680 h 161380"/>
              <a:gd name="connsiteX7" fmla="*/ 72480 w 111437"/>
              <a:gd name="connsiteY7" fmla="*/ 157660 h 161380"/>
              <a:gd name="connsiteX8" fmla="*/ 63500 w 111437"/>
              <a:gd name="connsiteY8" fmla="*/ 161380 h 161380"/>
              <a:gd name="connsiteX9" fmla="*/ 12700 w 111437"/>
              <a:gd name="connsiteY9" fmla="*/ 161380 h 161380"/>
              <a:gd name="connsiteX10" fmla="*/ 0 w 111437"/>
              <a:gd name="connsiteY10" fmla="*/ 85180 h 161380"/>
              <a:gd name="connsiteX11" fmla="*/ 0 w 111437"/>
              <a:gd name="connsiteY11" fmla="*/ 161380 h 161380"/>
              <a:gd name="connsiteX12" fmla="*/ 0 w 111437"/>
              <a:gd name="connsiteY12" fmla="*/ 21680 h 16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437" h="161380">
                <a:moveTo>
                  <a:pt x="0" y="21680"/>
                </a:moveTo>
                <a:cubicBezTo>
                  <a:pt x="0" y="18312"/>
                  <a:pt x="1338" y="15081"/>
                  <a:pt x="3720" y="12700"/>
                </a:cubicBezTo>
                <a:cubicBezTo>
                  <a:pt x="6102" y="10318"/>
                  <a:pt x="9332" y="8980"/>
                  <a:pt x="12700" y="8980"/>
                </a:cubicBezTo>
                <a:lnTo>
                  <a:pt x="63500" y="8980"/>
                </a:lnTo>
                <a:cubicBezTo>
                  <a:pt x="66868" y="8980"/>
                  <a:pt x="70363" y="0"/>
                  <a:pt x="72480" y="12700"/>
                </a:cubicBezTo>
                <a:cubicBezTo>
                  <a:pt x="74597" y="25400"/>
                  <a:pt x="76200" y="81812"/>
                  <a:pt x="76200" y="85180"/>
                </a:cubicBezTo>
                <a:cubicBezTo>
                  <a:pt x="111437" y="134096"/>
                  <a:pt x="76200" y="127513"/>
                  <a:pt x="76200" y="148680"/>
                </a:cubicBezTo>
                <a:cubicBezTo>
                  <a:pt x="76200" y="152048"/>
                  <a:pt x="74862" y="155279"/>
                  <a:pt x="72480" y="157660"/>
                </a:cubicBezTo>
                <a:cubicBezTo>
                  <a:pt x="70098" y="160042"/>
                  <a:pt x="66868" y="161380"/>
                  <a:pt x="63500" y="161380"/>
                </a:cubicBezTo>
                <a:lnTo>
                  <a:pt x="12700" y="161380"/>
                </a:lnTo>
                <a:cubicBezTo>
                  <a:pt x="9332" y="161380"/>
                  <a:pt x="2381" y="87562"/>
                  <a:pt x="0" y="85180"/>
                </a:cubicBezTo>
                <a:lnTo>
                  <a:pt x="0" y="161380"/>
                </a:lnTo>
                <a:lnTo>
                  <a:pt x="0" y="2168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6305102" y="3733800"/>
            <a:ext cx="1307474" cy="307777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Stronger Signal</a:t>
            </a:r>
            <a:endParaRPr lang="en-US" sz="14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4495800" y="4267200"/>
            <a:ext cx="1240917" cy="307777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Weaker Signal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Fixed, Nomadic &amp; </a:t>
            </a:r>
            <a:r>
              <a:rPr lang="en-US" u="sng" dirty="0" smtClean="0"/>
              <a:t>Mobility</a:t>
            </a:r>
            <a:r>
              <a:rPr lang="en-US" dirty="0" smtClean="0"/>
              <a:t> modes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45576" y="1082299"/>
            <a:ext cx="8229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EF4123"/>
              </a:buClr>
            </a:pPr>
            <a:r>
              <a:rPr lang="en-US" b="1" dirty="0" smtClean="0"/>
              <a:t>Mobility:</a:t>
            </a:r>
          </a:p>
          <a:p>
            <a:pPr marL="342900" indent="-342900">
              <a:spcBef>
                <a:spcPts val="600"/>
              </a:spcBef>
              <a:buClr>
                <a:srgbClr val="EF4123"/>
              </a:buClr>
              <a:buFont typeface="Wingdings" pitchFamily="2" charset="2"/>
              <a:buChar char="§"/>
            </a:pPr>
            <a:r>
              <a:rPr lang="en-US" dirty="0" smtClean="0"/>
              <a:t>Mobile Unit (SU-MOB) enjoys </a:t>
            </a:r>
            <a:r>
              <a:rPr lang="en-US" b="1" dirty="0" smtClean="0"/>
              <a:t>continuous</a:t>
            </a:r>
            <a:r>
              <a:rPr lang="en-US" dirty="0" smtClean="0"/>
              <a:t> service while </a:t>
            </a:r>
            <a:r>
              <a:rPr lang="en-US" b="1" dirty="0" smtClean="0"/>
              <a:t>in motion</a:t>
            </a:r>
            <a:r>
              <a:rPr lang="en-US" dirty="0" smtClean="0"/>
              <a:t> from different Base Stations (BS-MOB) in the network</a:t>
            </a:r>
          </a:p>
          <a:p>
            <a:pPr marL="342900" indent="-342900">
              <a:spcBef>
                <a:spcPts val="600"/>
              </a:spcBef>
              <a:buClr>
                <a:srgbClr val="EF4123"/>
              </a:buClr>
              <a:buFont typeface="Wingdings" pitchFamily="2" charset="2"/>
              <a:buChar char="§"/>
            </a:pPr>
            <a:r>
              <a:rPr lang="en-US" dirty="0" smtClean="0"/>
              <a:t>Service is pre-configured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20000"/>
          </a:blip>
          <a:srcRect/>
          <a:stretch>
            <a:fillRect/>
          </a:stretch>
        </p:blipFill>
        <p:spPr bwMode="auto">
          <a:xfrm>
            <a:off x="152400" y="2590800"/>
            <a:ext cx="8839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ounded Rectangle 47"/>
          <p:cNvSpPr/>
          <p:nvPr/>
        </p:nvSpPr>
        <p:spPr>
          <a:xfrm>
            <a:off x="3276600" y="2819400"/>
            <a:ext cx="228600" cy="609600"/>
          </a:xfrm>
          <a:prstGeom prst="roundRect">
            <a:avLst/>
          </a:prstGeom>
          <a:solidFill>
            <a:srgbClr val="EF4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0" name="Straight Connector 49"/>
          <p:cNvCxnSpPr>
            <a:stCxn id="13" idx="3"/>
            <a:endCxn id="16" idx="0"/>
          </p:cNvCxnSpPr>
          <p:nvPr/>
        </p:nvCxnSpPr>
        <p:spPr>
          <a:xfrm flipV="1">
            <a:off x="2133600" y="4343400"/>
            <a:ext cx="1866900" cy="76200"/>
          </a:xfrm>
          <a:prstGeom prst="line">
            <a:avLst/>
          </a:prstGeom>
          <a:ln>
            <a:solidFill>
              <a:srgbClr val="EF41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5" descr="http://landroversforsale.net/wp-content/uploads/2011/08/705089-500x37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6895">
            <a:off x="3470717" y="4487900"/>
            <a:ext cx="883071" cy="582774"/>
          </a:xfrm>
          <a:prstGeom prst="rect">
            <a:avLst/>
          </a:prstGeom>
          <a:noFill/>
        </p:spPr>
      </p:pic>
      <p:sp>
        <p:nvSpPr>
          <p:cNvPr id="13" name="Rounded Rectangle 12"/>
          <p:cNvSpPr/>
          <p:nvPr/>
        </p:nvSpPr>
        <p:spPr>
          <a:xfrm>
            <a:off x="2057400" y="4343400"/>
            <a:ext cx="76200" cy="152400"/>
          </a:xfrm>
          <a:prstGeom prst="roundRect">
            <a:avLst/>
          </a:prstGeom>
          <a:solidFill>
            <a:srgbClr val="EF4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3962400" y="4343400"/>
            <a:ext cx="76200" cy="152400"/>
          </a:xfrm>
          <a:prstGeom prst="roundRect">
            <a:avLst/>
          </a:prstGeom>
          <a:solidFill>
            <a:srgbClr val="EF4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3962400" y="4499776"/>
            <a:ext cx="2483" cy="72224"/>
          </a:xfrm>
          <a:prstGeom prst="line">
            <a:avLst/>
          </a:prstGeom>
          <a:ln>
            <a:solidFill>
              <a:srgbClr val="EF41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3276600" y="4258220"/>
            <a:ext cx="111437" cy="161380"/>
          </a:xfrm>
          <a:custGeom>
            <a:avLst/>
            <a:gdLst>
              <a:gd name="connsiteX0" fmla="*/ 0 w 76200"/>
              <a:gd name="connsiteY0" fmla="*/ 12700 h 152400"/>
              <a:gd name="connsiteX1" fmla="*/ 3720 w 76200"/>
              <a:gd name="connsiteY1" fmla="*/ 3720 h 152400"/>
              <a:gd name="connsiteX2" fmla="*/ 12700 w 76200"/>
              <a:gd name="connsiteY2" fmla="*/ 0 h 152400"/>
              <a:gd name="connsiteX3" fmla="*/ 63500 w 76200"/>
              <a:gd name="connsiteY3" fmla="*/ 0 h 152400"/>
              <a:gd name="connsiteX4" fmla="*/ 72480 w 76200"/>
              <a:gd name="connsiteY4" fmla="*/ 3720 h 152400"/>
              <a:gd name="connsiteX5" fmla="*/ 76200 w 76200"/>
              <a:gd name="connsiteY5" fmla="*/ 12700 h 152400"/>
              <a:gd name="connsiteX6" fmla="*/ 76200 w 76200"/>
              <a:gd name="connsiteY6" fmla="*/ 139700 h 152400"/>
              <a:gd name="connsiteX7" fmla="*/ 72480 w 76200"/>
              <a:gd name="connsiteY7" fmla="*/ 148680 h 152400"/>
              <a:gd name="connsiteX8" fmla="*/ 63500 w 76200"/>
              <a:gd name="connsiteY8" fmla="*/ 152400 h 152400"/>
              <a:gd name="connsiteX9" fmla="*/ 12700 w 76200"/>
              <a:gd name="connsiteY9" fmla="*/ 152400 h 152400"/>
              <a:gd name="connsiteX10" fmla="*/ 3720 w 76200"/>
              <a:gd name="connsiteY10" fmla="*/ 148680 h 152400"/>
              <a:gd name="connsiteX11" fmla="*/ 0 w 76200"/>
              <a:gd name="connsiteY11" fmla="*/ 139700 h 152400"/>
              <a:gd name="connsiteX12" fmla="*/ 0 w 76200"/>
              <a:gd name="connsiteY12" fmla="*/ 12700 h 152400"/>
              <a:gd name="connsiteX0" fmla="*/ 0 w 76200"/>
              <a:gd name="connsiteY0" fmla="*/ 12700 h 152400"/>
              <a:gd name="connsiteX1" fmla="*/ 3720 w 76200"/>
              <a:gd name="connsiteY1" fmla="*/ 3720 h 152400"/>
              <a:gd name="connsiteX2" fmla="*/ 12700 w 76200"/>
              <a:gd name="connsiteY2" fmla="*/ 0 h 152400"/>
              <a:gd name="connsiteX3" fmla="*/ 63500 w 76200"/>
              <a:gd name="connsiteY3" fmla="*/ 0 h 152400"/>
              <a:gd name="connsiteX4" fmla="*/ 72480 w 76200"/>
              <a:gd name="connsiteY4" fmla="*/ 3720 h 152400"/>
              <a:gd name="connsiteX5" fmla="*/ 76200 w 76200"/>
              <a:gd name="connsiteY5" fmla="*/ 12700 h 152400"/>
              <a:gd name="connsiteX6" fmla="*/ 76200 w 76200"/>
              <a:gd name="connsiteY6" fmla="*/ 139700 h 152400"/>
              <a:gd name="connsiteX7" fmla="*/ 72480 w 76200"/>
              <a:gd name="connsiteY7" fmla="*/ 148680 h 152400"/>
              <a:gd name="connsiteX8" fmla="*/ 63500 w 76200"/>
              <a:gd name="connsiteY8" fmla="*/ 152400 h 152400"/>
              <a:gd name="connsiteX9" fmla="*/ 12700 w 76200"/>
              <a:gd name="connsiteY9" fmla="*/ 152400 h 152400"/>
              <a:gd name="connsiteX10" fmla="*/ 0 w 76200"/>
              <a:gd name="connsiteY10" fmla="*/ 76200 h 152400"/>
              <a:gd name="connsiteX11" fmla="*/ 0 w 76200"/>
              <a:gd name="connsiteY11" fmla="*/ 139700 h 152400"/>
              <a:gd name="connsiteX12" fmla="*/ 0 w 76200"/>
              <a:gd name="connsiteY12" fmla="*/ 12700 h 152400"/>
              <a:gd name="connsiteX0" fmla="*/ 0 w 76200"/>
              <a:gd name="connsiteY0" fmla="*/ 12700 h 152400"/>
              <a:gd name="connsiteX1" fmla="*/ 3720 w 76200"/>
              <a:gd name="connsiteY1" fmla="*/ 3720 h 152400"/>
              <a:gd name="connsiteX2" fmla="*/ 12700 w 76200"/>
              <a:gd name="connsiteY2" fmla="*/ 0 h 152400"/>
              <a:gd name="connsiteX3" fmla="*/ 63500 w 76200"/>
              <a:gd name="connsiteY3" fmla="*/ 0 h 152400"/>
              <a:gd name="connsiteX4" fmla="*/ 72480 w 76200"/>
              <a:gd name="connsiteY4" fmla="*/ 3720 h 152400"/>
              <a:gd name="connsiteX5" fmla="*/ 76200 w 76200"/>
              <a:gd name="connsiteY5" fmla="*/ 12700 h 152400"/>
              <a:gd name="connsiteX6" fmla="*/ 76200 w 76200"/>
              <a:gd name="connsiteY6" fmla="*/ 139700 h 152400"/>
              <a:gd name="connsiteX7" fmla="*/ 72480 w 76200"/>
              <a:gd name="connsiteY7" fmla="*/ 148680 h 152400"/>
              <a:gd name="connsiteX8" fmla="*/ 63500 w 76200"/>
              <a:gd name="connsiteY8" fmla="*/ 152400 h 152400"/>
              <a:gd name="connsiteX9" fmla="*/ 12700 w 76200"/>
              <a:gd name="connsiteY9" fmla="*/ 152400 h 152400"/>
              <a:gd name="connsiteX10" fmla="*/ 0 w 76200"/>
              <a:gd name="connsiteY10" fmla="*/ 76200 h 152400"/>
              <a:gd name="connsiteX11" fmla="*/ 0 w 76200"/>
              <a:gd name="connsiteY11" fmla="*/ 139700 h 152400"/>
              <a:gd name="connsiteX12" fmla="*/ 0 w 76200"/>
              <a:gd name="connsiteY12" fmla="*/ 12700 h 152400"/>
              <a:gd name="connsiteX0" fmla="*/ 0 w 76200"/>
              <a:gd name="connsiteY0" fmla="*/ 21680 h 161380"/>
              <a:gd name="connsiteX1" fmla="*/ 3720 w 76200"/>
              <a:gd name="connsiteY1" fmla="*/ 12700 h 161380"/>
              <a:gd name="connsiteX2" fmla="*/ 12700 w 76200"/>
              <a:gd name="connsiteY2" fmla="*/ 8980 h 161380"/>
              <a:gd name="connsiteX3" fmla="*/ 63500 w 76200"/>
              <a:gd name="connsiteY3" fmla="*/ 8980 h 161380"/>
              <a:gd name="connsiteX4" fmla="*/ 72480 w 76200"/>
              <a:gd name="connsiteY4" fmla="*/ 12700 h 161380"/>
              <a:gd name="connsiteX5" fmla="*/ 76200 w 76200"/>
              <a:gd name="connsiteY5" fmla="*/ 85180 h 161380"/>
              <a:gd name="connsiteX6" fmla="*/ 76200 w 76200"/>
              <a:gd name="connsiteY6" fmla="*/ 148680 h 161380"/>
              <a:gd name="connsiteX7" fmla="*/ 72480 w 76200"/>
              <a:gd name="connsiteY7" fmla="*/ 157660 h 161380"/>
              <a:gd name="connsiteX8" fmla="*/ 63500 w 76200"/>
              <a:gd name="connsiteY8" fmla="*/ 161380 h 161380"/>
              <a:gd name="connsiteX9" fmla="*/ 12700 w 76200"/>
              <a:gd name="connsiteY9" fmla="*/ 161380 h 161380"/>
              <a:gd name="connsiteX10" fmla="*/ 0 w 76200"/>
              <a:gd name="connsiteY10" fmla="*/ 85180 h 161380"/>
              <a:gd name="connsiteX11" fmla="*/ 0 w 76200"/>
              <a:gd name="connsiteY11" fmla="*/ 148680 h 161380"/>
              <a:gd name="connsiteX12" fmla="*/ 0 w 76200"/>
              <a:gd name="connsiteY12" fmla="*/ 21680 h 161380"/>
              <a:gd name="connsiteX0" fmla="*/ 0 w 111437"/>
              <a:gd name="connsiteY0" fmla="*/ 21680 h 161380"/>
              <a:gd name="connsiteX1" fmla="*/ 3720 w 111437"/>
              <a:gd name="connsiteY1" fmla="*/ 12700 h 161380"/>
              <a:gd name="connsiteX2" fmla="*/ 12700 w 111437"/>
              <a:gd name="connsiteY2" fmla="*/ 8980 h 161380"/>
              <a:gd name="connsiteX3" fmla="*/ 63500 w 111437"/>
              <a:gd name="connsiteY3" fmla="*/ 8980 h 161380"/>
              <a:gd name="connsiteX4" fmla="*/ 72480 w 111437"/>
              <a:gd name="connsiteY4" fmla="*/ 12700 h 161380"/>
              <a:gd name="connsiteX5" fmla="*/ 76200 w 111437"/>
              <a:gd name="connsiteY5" fmla="*/ 85180 h 161380"/>
              <a:gd name="connsiteX6" fmla="*/ 76200 w 111437"/>
              <a:gd name="connsiteY6" fmla="*/ 148680 h 161380"/>
              <a:gd name="connsiteX7" fmla="*/ 72480 w 111437"/>
              <a:gd name="connsiteY7" fmla="*/ 157660 h 161380"/>
              <a:gd name="connsiteX8" fmla="*/ 63500 w 111437"/>
              <a:gd name="connsiteY8" fmla="*/ 161380 h 161380"/>
              <a:gd name="connsiteX9" fmla="*/ 12700 w 111437"/>
              <a:gd name="connsiteY9" fmla="*/ 161380 h 161380"/>
              <a:gd name="connsiteX10" fmla="*/ 0 w 111437"/>
              <a:gd name="connsiteY10" fmla="*/ 85180 h 161380"/>
              <a:gd name="connsiteX11" fmla="*/ 0 w 111437"/>
              <a:gd name="connsiteY11" fmla="*/ 148680 h 161380"/>
              <a:gd name="connsiteX12" fmla="*/ 0 w 111437"/>
              <a:gd name="connsiteY12" fmla="*/ 21680 h 161380"/>
              <a:gd name="connsiteX0" fmla="*/ 0 w 111437"/>
              <a:gd name="connsiteY0" fmla="*/ 21680 h 161380"/>
              <a:gd name="connsiteX1" fmla="*/ 3720 w 111437"/>
              <a:gd name="connsiteY1" fmla="*/ 12700 h 161380"/>
              <a:gd name="connsiteX2" fmla="*/ 12700 w 111437"/>
              <a:gd name="connsiteY2" fmla="*/ 8980 h 161380"/>
              <a:gd name="connsiteX3" fmla="*/ 63500 w 111437"/>
              <a:gd name="connsiteY3" fmla="*/ 8980 h 161380"/>
              <a:gd name="connsiteX4" fmla="*/ 72480 w 111437"/>
              <a:gd name="connsiteY4" fmla="*/ 12700 h 161380"/>
              <a:gd name="connsiteX5" fmla="*/ 76200 w 111437"/>
              <a:gd name="connsiteY5" fmla="*/ 85180 h 161380"/>
              <a:gd name="connsiteX6" fmla="*/ 76200 w 111437"/>
              <a:gd name="connsiteY6" fmla="*/ 148680 h 161380"/>
              <a:gd name="connsiteX7" fmla="*/ 72480 w 111437"/>
              <a:gd name="connsiteY7" fmla="*/ 157660 h 161380"/>
              <a:gd name="connsiteX8" fmla="*/ 63500 w 111437"/>
              <a:gd name="connsiteY8" fmla="*/ 161380 h 161380"/>
              <a:gd name="connsiteX9" fmla="*/ 12700 w 111437"/>
              <a:gd name="connsiteY9" fmla="*/ 161380 h 161380"/>
              <a:gd name="connsiteX10" fmla="*/ 0 w 111437"/>
              <a:gd name="connsiteY10" fmla="*/ 85180 h 161380"/>
              <a:gd name="connsiteX11" fmla="*/ 0 w 111437"/>
              <a:gd name="connsiteY11" fmla="*/ 161380 h 161380"/>
              <a:gd name="connsiteX12" fmla="*/ 0 w 111437"/>
              <a:gd name="connsiteY12" fmla="*/ 21680 h 161380"/>
              <a:gd name="connsiteX0" fmla="*/ 0 w 111437"/>
              <a:gd name="connsiteY0" fmla="*/ 21680 h 161380"/>
              <a:gd name="connsiteX1" fmla="*/ 3720 w 111437"/>
              <a:gd name="connsiteY1" fmla="*/ 12700 h 161380"/>
              <a:gd name="connsiteX2" fmla="*/ 12700 w 111437"/>
              <a:gd name="connsiteY2" fmla="*/ 8980 h 161380"/>
              <a:gd name="connsiteX3" fmla="*/ 63500 w 111437"/>
              <a:gd name="connsiteY3" fmla="*/ 8980 h 161380"/>
              <a:gd name="connsiteX4" fmla="*/ 72480 w 111437"/>
              <a:gd name="connsiteY4" fmla="*/ 12700 h 161380"/>
              <a:gd name="connsiteX5" fmla="*/ 76200 w 111437"/>
              <a:gd name="connsiteY5" fmla="*/ 85180 h 161380"/>
              <a:gd name="connsiteX6" fmla="*/ 76200 w 111437"/>
              <a:gd name="connsiteY6" fmla="*/ 148680 h 161380"/>
              <a:gd name="connsiteX7" fmla="*/ 72480 w 111437"/>
              <a:gd name="connsiteY7" fmla="*/ 157660 h 161380"/>
              <a:gd name="connsiteX8" fmla="*/ 63500 w 111437"/>
              <a:gd name="connsiteY8" fmla="*/ 161380 h 161380"/>
              <a:gd name="connsiteX9" fmla="*/ 12700 w 111437"/>
              <a:gd name="connsiteY9" fmla="*/ 161380 h 161380"/>
              <a:gd name="connsiteX10" fmla="*/ 0 w 111437"/>
              <a:gd name="connsiteY10" fmla="*/ 85180 h 161380"/>
              <a:gd name="connsiteX11" fmla="*/ 0 w 111437"/>
              <a:gd name="connsiteY11" fmla="*/ 161380 h 161380"/>
              <a:gd name="connsiteX12" fmla="*/ 0 w 111437"/>
              <a:gd name="connsiteY12" fmla="*/ 21680 h 16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437" h="161380">
                <a:moveTo>
                  <a:pt x="0" y="21680"/>
                </a:moveTo>
                <a:cubicBezTo>
                  <a:pt x="0" y="18312"/>
                  <a:pt x="1338" y="15081"/>
                  <a:pt x="3720" y="12700"/>
                </a:cubicBezTo>
                <a:cubicBezTo>
                  <a:pt x="6102" y="10318"/>
                  <a:pt x="9332" y="8980"/>
                  <a:pt x="12700" y="8980"/>
                </a:cubicBezTo>
                <a:lnTo>
                  <a:pt x="63500" y="8980"/>
                </a:lnTo>
                <a:cubicBezTo>
                  <a:pt x="66868" y="8980"/>
                  <a:pt x="70363" y="0"/>
                  <a:pt x="72480" y="12700"/>
                </a:cubicBezTo>
                <a:cubicBezTo>
                  <a:pt x="74597" y="25400"/>
                  <a:pt x="76200" y="81812"/>
                  <a:pt x="76200" y="85180"/>
                </a:cubicBezTo>
                <a:cubicBezTo>
                  <a:pt x="111437" y="134096"/>
                  <a:pt x="76200" y="127513"/>
                  <a:pt x="76200" y="148680"/>
                </a:cubicBezTo>
                <a:cubicBezTo>
                  <a:pt x="76200" y="152048"/>
                  <a:pt x="74862" y="155279"/>
                  <a:pt x="72480" y="157660"/>
                </a:cubicBezTo>
                <a:cubicBezTo>
                  <a:pt x="70098" y="160042"/>
                  <a:pt x="66868" y="161380"/>
                  <a:pt x="63500" y="161380"/>
                </a:cubicBezTo>
                <a:lnTo>
                  <a:pt x="12700" y="161380"/>
                </a:lnTo>
                <a:cubicBezTo>
                  <a:pt x="9332" y="161380"/>
                  <a:pt x="2381" y="87562"/>
                  <a:pt x="0" y="85180"/>
                </a:cubicBezTo>
                <a:lnTo>
                  <a:pt x="0" y="161380"/>
                </a:lnTo>
                <a:lnTo>
                  <a:pt x="0" y="2168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/>
          <p:cNvCxnSpPr>
            <a:stCxn id="48" idx="3"/>
          </p:cNvCxnSpPr>
          <p:nvPr/>
        </p:nvCxnSpPr>
        <p:spPr>
          <a:xfrm>
            <a:off x="3505200" y="3124200"/>
            <a:ext cx="457200" cy="1143000"/>
          </a:xfrm>
          <a:prstGeom prst="line">
            <a:avLst/>
          </a:prstGeom>
          <a:ln w="12700">
            <a:solidFill>
              <a:srgbClr val="EF412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362200" y="4491335"/>
            <a:ext cx="762000" cy="46166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Stronger Signal</a:t>
            </a:r>
            <a:endParaRPr lang="en-US" sz="1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733800" y="3200400"/>
            <a:ext cx="685800" cy="46166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Weaker Signal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vice Assurance  Performance Monitoring Solu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94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4D494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defRPr sz="1100" b="1" dirty="0" err="1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00000"/>
        </a:dk2>
        <a:lt2>
          <a:srgbClr val="969696"/>
        </a:lt2>
        <a:accent1>
          <a:srgbClr val="C00000"/>
        </a:accent1>
        <a:accent2>
          <a:srgbClr val="0098A1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008991"/>
        </a:accent6>
        <a:hlink>
          <a:srgbClr val="F29400"/>
        </a:hlink>
        <a:folHlink>
          <a:srgbClr val="0098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5739</TotalTime>
  <Words>1061</Words>
  <Application>Microsoft Office PowerPoint</Application>
  <PresentationFormat>Экран (4:3)</PresentationFormat>
  <Paragraphs>253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Service Assurance  Performance Monitoring Solution</vt:lpstr>
      <vt:lpstr>Airmux-5000 General Availability Releases 3.4</vt:lpstr>
      <vt:lpstr>Airmux-5000 Typical applications</vt:lpstr>
      <vt:lpstr>Fixed, Nomadic &amp; Mobility modes</vt:lpstr>
      <vt:lpstr>Fixed, Nomadic &amp; Mobility modes</vt:lpstr>
      <vt:lpstr>Fixed, Nomadic &amp; Mobility modes</vt:lpstr>
      <vt:lpstr>Fixed, Nomadic &amp; Mobility modes</vt:lpstr>
      <vt:lpstr>Fixed, Nomadic &amp; Mobility modes</vt:lpstr>
      <vt:lpstr>Fixed, Nomadic &amp; Mobility modes</vt:lpstr>
      <vt:lpstr>Fixed, Nomadic &amp; Mobility modes</vt:lpstr>
      <vt:lpstr>New and Modified Products</vt:lpstr>
      <vt:lpstr>Base Stations – Product Portfolio</vt:lpstr>
      <vt:lpstr>BS-25: New Base Station</vt:lpstr>
      <vt:lpstr>Subscriber Units - Products Portfolio </vt:lpstr>
      <vt:lpstr>New Features</vt:lpstr>
      <vt:lpstr>Increased Sector Capacity</vt:lpstr>
      <vt:lpstr>Increased Sector Capacity</vt:lpstr>
      <vt:lpstr>Capacity Upgrade – License Key</vt:lpstr>
      <vt:lpstr>FIPS-197 Support</vt:lpstr>
      <vt:lpstr>QinQ VLAN Configurable TPID Values</vt:lpstr>
      <vt:lpstr>SU Time-Slots Assignment</vt:lpstr>
      <vt:lpstr>Summary</vt:lpstr>
      <vt:lpstr>Слайд 22</vt:lpstr>
    </vt:vector>
  </TitlesOfParts>
  <Company>Rad LTD.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Assurance &amp; Performance Monitoring Sales Toolkit</dc:title>
  <dc:creator>eyal_al</dc:creator>
  <cp:lastModifiedBy>IRONMANN (AKA SHAMAN)</cp:lastModifiedBy>
  <cp:revision>557</cp:revision>
  <dcterms:created xsi:type="dcterms:W3CDTF">2012-11-06T08:07:04Z</dcterms:created>
  <dcterms:modified xsi:type="dcterms:W3CDTF">2013-04-26T11:36:11Z</dcterms:modified>
</cp:coreProperties>
</file>