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8"/>
  </p:notesMasterIdLst>
  <p:sldIdLst>
    <p:sldId id="332" r:id="rId2"/>
    <p:sldId id="473" r:id="rId3"/>
    <p:sldId id="521" r:id="rId4"/>
    <p:sldId id="522" r:id="rId5"/>
    <p:sldId id="523" r:id="rId6"/>
    <p:sldId id="475" r:id="rId7"/>
    <p:sldId id="483" r:id="rId8"/>
    <p:sldId id="477" r:id="rId9"/>
    <p:sldId id="547" r:id="rId10"/>
    <p:sldId id="531" r:id="rId11"/>
    <p:sldId id="470" r:id="rId12"/>
    <p:sldId id="447" r:id="rId13"/>
    <p:sldId id="459" r:id="rId14"/>
    <p:sldId id="460" r:id="rId15"/>
    <p:sldId id="472" r:id="rId16"/>
    <p:sldId id="548" r:id="rId17"/>
    <p:sldId id="538" r:id="rId18"/>
    <p:sldId id="514" r:id="rId19"/>
    <p:sldId id="513" r:id="rId20"/>
    <p:sldId id="550" r:id="rId21"/>
    <p:sldId id="507" r:id="rId22"/>
    <p:sldId id="508" r:id="rId23"/>
    <p:sldId id="520" r:id="rId24"/>
    <p:sldId id="549" r:id="rId25"/>
    <p:sldId id="540" r:id="rId26"/>
    <p:sldId id="541" r:id="rId27"/>
    <p:sldId id="542" r:id="rId28"/>
    <p:sldId id="543" r:id="rId29"/>
    <p:sldId id="551" r:id="rId30"/>
    <p:sldId id="505" r:id="rId31"/>
    <p:sldId id="545" r:id="rId32"/>
    <p:sldId id="484" r:id="rId33"/>
    <p:sldId id="445" r:id="rId34"/>
    <p:sldId id="485" r:id="rId35"/>
    <p:sldId id="457" r:id="rId36"/>
    <p:sldId id="456" r:id="rId37"/>
    <p:sldId id="486" r:id="rId38"/>
    <p:sldId id="444" r:id="rId39"/>
    <p:sldId id="491" r:id="rId40"/>
    <p:sldId id="516" r:id="rId41"/>
    <p:sldId id="517" r:id="rId42"/>
    <p:sldId id="546" r:id="rId43"/>
    <p:sldId id="527" r:id="rId44"/>
    <p:sldId id="528" r:id="rId45"/>
    <p:sldId id="535" r:id="rId46"/>
    <p:sldId id="536" r:id="rId47"/>
  </p:sldIdLst>
  <p:sldSz cx="9144000" cy="6858000" type="screen4x3"/>
  <p:notesSz cx="6858000" cy="9144000"/>
  <p:defaultTextStyle>
    <a:defPPr>
      <a:defRPr lang="en-US"/>
    </a:defPPr>
    <a:lvl1pPr marL="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1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4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1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8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5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val Bolotin" initials="SB" lastIdx="21" clrIdx="0"/>
  <p:cmAuthor id="1" name="sharon_so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400"/>
    <a:srgbClr val="00CC00"/>
    <a:srgbClr val="558ED5"/>
    <a:srgbClr val="B3A2C7"/>
    <a:srgbClr val="00B0F0"/>
    <a:srgbClr val="ADEFF1"/>
    <a:srgbClr val="E6E0EC"/>
    <a:srgbClr val="B9CDE5"/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2" autoAdjust="0"/>
    <p:restoredTop sz="98644" autoAdjust="0"/>
  </p:normalViewPr>
  <p:slideViewPr>
    <p:cSldViewPr snapToGrid="0">
      <p:cViewPr varScale="1">
        <p:scale>
          <a:sx n="112" d="100"/>
          <a:sy n="112" d="100"/>
        </p:scale>
        <p:origin x="-282" y="-90"/>
      </p:cViewPr>
      <p:guideLst>
        <p:guide orient="horz" pos="1799"/>
        <p:guide pos="240"/>
        <p:guide pos="5604"/>
        <p:guide pos="19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6FC5-B28D-433E-A1E4-F229D405F4D7}" type="datetimeFigureOut">
              <a:rPr lang="en-US" smtClean="0"/>
              <a:pPr/>
              <a:t>29/07/2013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5F98-9FDF-49C8-A6F0-19E6E62CF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1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8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5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ews.radusa.com/q/9jUBNwq4-EiKCDA3UI_Ep8gWrubEvhEfKHupSNOh6-lJLQZGlSzNB3_fz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ews.radusa.com/q/J01PRUOu97EDujQTGZlcc8K5qmdcODc-zjSRbRnDVA596wIGZbkRP4lsk" TargetMode="External"/><Relationship Id="rId4" Type="http://schemas.openxmlformats.org/officeDocument/2006/relationships/hyperlink" Target="http://enews.radusa.com/q/7eg4F2f7CJ5MNCk9L7hq11fpmsVqDHqXmrbqJxPHTWfNttRGhJBx47hBB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straight year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 Data Communications has won a prestigious Carrier Ethernet award at the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arrier Ethernet World Congress"/>
              </a:rPr>
              <a:t>Carrier Ethernet World Congress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meeting this week in Barcelona. 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Besting competing offerings from Cisco and Telco Systems, RAD's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ETX-5300A "/>
              </a:rPr>
              <a:t>ETX-5 Ethernet Service Aggregation Platform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won the award for "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Carrier Ethernet Aggregation Product EMEA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Read/download the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ward Press Release"/>
              </a:rPr>
              <a:t>full press release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[PDF]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award was presented under the auspices of IIR Telecoms &amp; Technology, organizer of the event, and in the presence of the Metro Ethernet Forum (MEF). Judges included executives from leading industry analyst firms Ovum and Infonetics, along with a panel of telecom operator representatives from around the world.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Wins Best Carrier Ethernet Aggregation Product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 at Carrier Ethernet World Congress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ETX-5 Ethernet Service Aggregation Platform Chosen by Judges from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Telus, Colt,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NTT Japan, Infonetics, and Ovum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394E6-B9D1-4CDB-B6D6-AA06F5EF0A46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B5B3D3-AEA9-464E-9C72-45D997F5729F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BB9-CAFD-47F8-B5B8-E17F2ECD49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Review the points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B5B3D3-AEA9-464E-9C72-45D997F5729F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529">
              <a:defRPr/>
            </a:pPr>
            <a:fld id="{58761540-8A0F-4883-A12D-2AEC0CB504D6}" type="slidenum">
              <a:rPr lang="en-US" b="1" smtClean="0">
                <a:solidFill>
                  <a:srgbClr val="000000"/>
                </a:solidFill>
              </a:rPr>
              <a:pPr defTabSz="919529">
                <a:defRPr/>
              </a:pPr>
              <a:t>21</a:t>
            </a:fld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91" y="4342520"/>
            <a:ext cx="5026824" cy="411597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7417" tIns="43708" rIns="87417" bIns="4370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529">
              <a:defRPr/>
            </a:pPr>
            <a:fld id="{58761540-8A0F-4883-A12D-2AEC0CB504D6}" type="slidenum">
              <a:rPr lang="en-US" b="1" smtClean="0">
                <a:solidFill>
                  <a:srgbClr val="000000"/>
                </a:solidFill>
              </a:rPr>
              <a:pPr defTabSz="919529">
                <a:defRPr/>
              </a:pPr>
              <a:t>22</a:t>
            </a:fld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91" y="4342520"/>
            <a:ext cx="5026824" cy="411597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7417" tIns="43708" rIns="87417" bIns="4370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Review the points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2AED67-965C-4138-AC25-8754ECAD7F17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394E6-B9D1-4CDB-B6D6-AA06F5EF0A46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Increase Revenues: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SLA/Premium service introduction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Up-selling opportunities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Fast TTM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Customer stickiness &amp; reduced churn</a:t>
            </a:r>
          </a:p>
          <a:p>
            <a:pPr marL="247968" lvl="0" indent="-247968">
              <a:spcBef>
                <a:spcPts val="300"/>
              </a:spcBef>
              <a:buClr>
                <a:srgbClr val="C00000"/>
              </a:buClr>
            </a:pPr>
            <a:endParaRPr lang="en-US" sz="1800" b="1" kern="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47968" lvl="0" indent="-247968">
              <a:spcBef>
                <a:spcPts val="300"/>
              </a:spcBef>
              <a:buClr>
                <a:srgbClr val="C00000"/>
              </a:buClr>
            </a:pPr>
            <a:r>
              <a:rPr lang="en-US" sz="18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TCO: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Enhanced network utilization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truck rolls with Zero touch configuration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trouble ticket handling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Space and power savings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Minimize integration, training and inventory investments through modular and multi-functional products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B162-ECE2-4148-B679-2015C0B037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following slides as alternative slides to introduce the SAA framework</a:t>
            </a:r>
            <a:r>
              <a:rPr lang="en-US" baseline="0" dirty="0" smtClean="0"/>
              <a:t> in a more technical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0275B-793C-4431-AF65-8ED2C0A41EF2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0275B-793C-4431-AF65-8ED2C0A41EF2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Increase Revenues: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SLA/Premium service introduction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Up-selling opportunities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Fast TTM</a:t>
            </a:r>
          </a:p>
          <a:p>
            <a:pPr marL="231775" lvl="1" indent="-177800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Customer stickiness &amp; reduced churn</a:t>
            </a:r>
          </a:p>
          <a:p>
            <a:pPr marL="247968" lvl="0" indent="-247968">
              <a:spcBef>
                <a:spcPts val="300"/>
              </a:spcBef>
              <a:buClr>
                <a:srgbClr val="C00000"/>
              </a:buClr>
            </a:pPr>
            <a:endParaRPr lang="en-US" sz="1800" b="1" kern="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47968" lvl="0" indent="-247968">
              <a:spcBef>
                <a:spcPts val="300"/>
              </a:spcBef>
              <a:buClr>
                <a:srgbClr val="C00000"/>
              </a:buClr>
            </a:pPr>
            <a:r>
              <a:rPr lang="en-US" sz="18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TCO: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Enhanced network utilization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truck rolls with Zero touch configuration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Reduce trouble ticket handling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Space and power savings</a:t>
            </a:r>
          </a:p>
          <a:p>
            <a:pPr marL="287338" lvl="1" indent="-233363">
              <a:spcBef>
                <a:spcPts val="3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Minimize integration, training and inventory investments through modular and multi-functional products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B162-ECE2-4148-B679-2015C0B037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following slides as alternative slides to introduce the SAA framework</a:t>
            </a:r>
            <a:r>
              <a:rPr lang="en-US" baseline="0" dirty="0" smtClean="0"/>
              <a:t> in a more technical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Eight services refer to 4 major (E-Line, E-LAN, E-TREE, E-Access) each of them with two “flavors” – port-based or flow based (e.g. E-Line : EPL, EVPL).</a:t>
            </a:r>
          </a:p>
          <a:p>
            <a:endParaRPr lang="en-US" dirty="0" smtClean="0"/>
          </a:p>
          <a:p>
            <a:r>
              <a:rPr lang="en-US" dirty="0" smtClean="0"/>
              <a:t>Our SAA solution is structured on a solid MEF </a:t>
            </a:r>
            <a:r>
              <a:rPr lang="en-US" dirty="0" err="1" smtClean="0"/>
              <a:t>cerified</a:t>
            </a:r>
            <a:r>
              <a:rPr lang="en-US" dirty="0" smtClean="0"/>
              <a:t>, Carrier Ethernet 2.0 offering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B162-ECE2-4148-B679-2015C0B037F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</a:t>
            </a:r>
            <a:r>
              <a:rPr lang="en-US" baseline="0" dirty="0" smtClean="0"/>
              <a:t> information on MEF certification including RAD certification </a:t>
            </a:r>
            <a:r>
              <a:rPr lang="en-US" baseline="0" dirty="0" err="1" smtClean="0"/>
              <a:t>anouncmencan</a:t>
            </a:r>
            <a:r>
              <a:rPr lang="en-US" baseline="0" dirty="0" smtClean="0"/>
              <a:t> be found in the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</a:t>
            </a:r>
            <a:r>
              <a:rPr lang="en-US" baseline="0" dirty="0" smtClean="0"/>
              <a:t> information on MEF certification including RAD certification </a:t>
            </a:r>
            <a:r>
              <a:rPr lang="en-US" baseline="0" dirty="0" err="1" smtClean="0"/>
              <a:t>anouncmencan</a:t>
            </a:r>
            <a:r>
              <a:rPr lang="en-US" baseline="0" dirty="0" smtClean="0"/>
              <a:t> be found in the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Demarcation and aggregation</a:t>
            </a:r>
          </a:p>
          <a:p>
            <a:pPr marL="168275" indent="-16827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/>
              <a:t>Same service profile over:</a:t>
            </a:r>
          </a:p>
          <a:p>
            <a:pPr marL="625475" lvl="1" indent="-16827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/>
              <a:t>fiber and copper</a:t>
            </a:r>
          </a:p>
          <a:p>
            <a:pPr marL="625475" lvl="1" indent="-16827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/>
              <a:t>Eth, DSL, PDH, SDH</a:t>
            </a:r>
          </a:p>
          <a:p>
            <a:pPr marL="625475" lvl="1" indent="-16827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/>
              <a:t>Linear and ring</a:t>
            </a:r>
          </a:p>
          <a:p>
            <a:pPr marL="168367" lvl="0" indent="-16827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/>
              <a:t>All managed under </a:t>
            </a:r>
            <a:r>
              <a:rPr lang="en-US" sz="2000" dirty="0" err="1" smtClean="0"/>
              <a:t>RADview</a:t>
            </a: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BB9-CAFD-47F8-B5B8-E17F2ECD49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BB9-CAFD-47F8-B5B8-E17F2ECD49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5F98-9FDF-49C8-A6F0-19E6E62CF6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8"/>
            <a:ext cx="4141693" cy="1294181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3"/>
            <a:ext cx="4124234" cy="1120775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4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9"/>
            <a:ext cx="4124234" cy="764412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87916" y="5934779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80378" y="457201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 userDrawn="1"/>
        </p:nvSpPr>
        <p:spPr bwMode="auto">
          <a:xfrm rot="5400000">
            <a:off x="3505202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 userDrawn="1"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4" y="1829861"/>
            <a:ext cx="7124700" cy="2665943"/>
          </a:xfrm>
          <a:prstGeom prst="rect">
            <a:avLst/>
          </a:prstGeom>
        </p:spPr>
        <p:txBody>
          <a:bodyPr lIns="91413" tIns="45706" rIns="91413" bIns="45706"/>
          <a:lstStyle>
            <a:lvl1pPr marL="225357" indent="-225357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091" indent="-238054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6992" indent="-16822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618" indent="-225357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083" indent="-180921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D:\Clients\Alvarion\2008.12\Sofia.Hazon\Images\C_01014.png"/>
          <p:cNvPicPr>
            <a:picLocks noChangeAspect="1" noChangeArrowheads="1"/>
          </p:cNvPicPr>
          <p:nvPr userDrawn="1"/>
        </p:nvPicPr>
        <p:blipFill>
          <a:blip r:embed="rId2" cstate="screen"/>
          <a:srcRect b="4489"/>
          <a:stretch>
            <a:fillRect/>
          </a:stretch>
        </p:blipFill>
        <p:spPr bwMode="auto">
          <a:xfrm>
            <a:off x="118074" y="1407463"/>
            <a:ext cx="8930387" cy="492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 userDrawn="1"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780647" y="1965326"/>
            <a:ext cx="5610753" cy="2665943"/>
          </a:xfrm>
          <a:prstGeom prst="rect">
            <a:avLst/>
          </a:prstGeom>
        </p:spPr>
        <p:txBody>
          <a:bodyPr lIns="91413" tIns="45706" rIns="91413" bIns="45706"/>
          <a:lstStyle>
            <a:lvl1pPr marL="225357" indent="-225357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800">
                <a:solidFill>
                  <a:srgbClr val="000000"/>
                </a:solidFill>
              </a:defRPr>
            </a:lvl1pPr>
            <a:lvl2pPr marL="238054" indent="-238054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856992" indent="-1682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3pPr>
            <a:lvl4pPr marL="1196618" indent="-22535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0000"/>
                </a:solidFill>
              </a:defRPr>
            </a:lvl4pPr>
            <a:lvl5pPr marL="1433083" indent="-180921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80380" y="457203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 userDrawn="1"/>
        </p:nvSpPr>
        <p:spPr bwMode="auto">
          <a:xfrm rot="5400000">
            <a:off x="3505209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42" tIns="45671" rIns="91342" bIns="45671" anchor="ctr"/>
          <a:lstStyle/>
          <a:p>
            <a:pPr>
              <a:defRPr/>
            </a:pPr>
            <a:endParaRPr lang="en-US" sz="2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42" tIns="45671" rIns="91342" bIns="45671" anchor="ctr"/>
          <a:lstStyle/>
          <a:p>
            <a:pPr>
              <a:defRPr/>
            </a:pPr>
            <a:endParaRPr lang="en-US" sz="2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 flipH="1">
            <a:off x="8839200" y="6380174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42" tIns="45671" rIns="91342" bIns="45671" anchor="ctr"/>
          <a:lstStyle/>
          <a:p>
            <a:pPr>
              <a:defRPr/>
            </a:pPr>
            <a:endParaRPr lang="en-US" sz="2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6"/>
            <a:ext cx="6766560" cy="644740"/>
          </a:xfrm>
          <a:prstGeom prst="rect">
            <a:avLst/>
          </a:prstGeom>
        </p:spPr>
        <p:txBody>
          <a:bodyPr lIns="91342" tIns="45671" rIns="91342" bIns="45671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44150"/>
          </a:xfrm>
          <a:prstGeom prst="rect">
            <a:avLst/>
          </a:prstGeom>
        </p:spPr>
        <p:txBody>
          <a:bodyPr wrap="square" lIns="91413" tIns="45706" rIns="91413" bIns="45706" rtlCol="0">
            <a:spAutoFit/>
          </a:bodyPr>
          <a:lstStyle/>
          <a:p>
            <a:pPr marL="0" marR="0" indent="0" algn="ctr" defTabSz="9141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8501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42590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28274" y="4611307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2" tIns="50926" rIns="101852" bIns="50926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lum bright="15000"/>
          </a:blip>
          <a:srcRect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60"/>
            <a:ext cx="7124700" cy="2665943"/>
          </a:xfrm>
          <a:prstGeom prst="rect">
            <a:avLst/>
          </a:prstGeom>
        </p:spPr>
        <p:txBody>
          <a:bodyPr lIns="91413" tIns="45706" rIns="91413" bIns="45706"/>
          <a:lstStyle>
            <a:lvl1pPr marL="225357" indent="-225357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091" indent="-238054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6992" indent="-16822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618" indent="-225357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083" indent="-180921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21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81" y="2318994"/>
            <a:ext cx="5880055" cy="1785453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3" y="3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7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60"/>
            <a:ext cx="7124700" cy="2665943"/>
          </a:xfrm>
          <a:prstGeom prst="rect">
            <a:avLst/>
          </a:prstGeom>
        </p:spPr>
        <p:txBody>
          <a:bodyPr lIns="91413" tIns="45706" rIns="91413" bIns="45706"/>
          <a:lstStyle>
            <a:lvl1pPr marL="225357" indent="-225357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091" indent="-238054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6992" indent="-16822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618" indent="-225357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083" indent="-180921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493" y="6663691"/>
            <a:ext cx="1614545" cy="211083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3" y="6663691"/>
            <a:ext cx="1614545" cy="211083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21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6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81" y="2318994"/>
            <a:ext cx="5880055" cy="1785453"/>
          </a:xfrm>
          <a:prstGeom prst="rect">
            <a:avLst/>
          </a:prstGeom>
        </p:spPr>
        <p:txBody>
          <a:bodyPr lIns="91413" tIns="45706" rIns="91413" bIns="45706"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3" y="3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3" tIns="45706" rIns="91413" bIns="4570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3" y="6663691"/>
            <a:ext cx="1614545" cy="211083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43"/>
            <a:ext cx="4141693" cy="1294181"/>
          </a:xfrm>
          <a:prstGeom prst="rect">
            <a:avLst/>
          </a:prstGeom>
        </p:spPr>
        <p:txBody>
          <a:bodyPr lIns="91342" tIns="45671" rIns="91342" bIns="45671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52" y="4131986"/>
            <a:ext cx="4124235" cy="1120775"/>
          </a:xfrm>
          <a:prstGeom prst="rect">
            <a:avLst/>
          </a:prstGeom>
        </p:spPr>
        <p:txBody>
          <a:bodyPr lIns="91342" tIns="45671" rIns="91342" bIns="45671"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/>
          <p:cNvSpPr txBox="1">
            <a:spLocks noChangeArrowheads="1"/>
          </p:cNvSpPr>
          <p:nvPr userDrawn="1"/>
        </p:nvSpPr>
        <p:spPr bwMode="auto">
          <a:xfrm>
            <a:off x="6134794" y="6667506"/>
            <a:ext cx="2759292" cy="21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4" tIns="45692" rIns="91384" bIns="45692">
            <a:spAutoFit/>
          </a:bodyPr>
          <a:lstStyle/>
          <a:p>
            <a:pPr marL="0" marR="0" indent="0" algn="r" defTabSz="913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rgbClr val="4D4D4D"/>
                </a:solidFill>
                <a:latin typeface="+mj-lt"/>
                <a:ea typeface="+mn-ea"/>
                <a:cs typeface="Arial" charset="0"/>
              </a:rPr>
              <a:t>ETX-2 Version 5.0B </a:t>
            </a:r>
            <a:r>
              <a:rPr lang="en-US" sz="800" dirty="0" smtClean="0">
                <a:solidFill>
                  <a:srgbClr val="4D4D4D"/>
                </a:solidFill>
                <a:latin typeface="+mj-lt"/>
                <a:cs typeface="Arial" charset="0"/>
              </a:rPr>
              <a:t>Slide </a:t>
            </a:r>
            <a:fld id="{1FEB4FD2-243B-450F-B334-AD0C10AF24B3}" type="slidenum">
              <a:rPr lang="en-US" sz="800">
                <a:solidFill>
                  <a:srgbClr val="4D4D4D"/>
                </a:solidFill>
                <a:latin typeface="+mj-lt"/>
                <a:cs typeface="Arial" charset="0"/>
              </a:rPr>
              <a:pPr marL="0" marR="0" indent="0" algn="r" defTabSz="9139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9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06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12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25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798" indent="-34279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8" indent="-28566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58" indent="-22853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20" indent="-22853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782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47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909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71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033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22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21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21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VkMJxN9WzkQ&amp;feature=youtu.be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etroethernetforum.org/page_loader.php?p_id=3341" TargetMode="Externa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77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00780" y="5803383"/>
            <a:ext cx="1579032" cy="87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9026" y="1985878"/>
            <a:ext cx="4141693" cy="1294181"/>
          </a:xfrm>
        </p:spPr>
        <p:txBody>
          <a:bodyPr/>
          <a:lstStyle/>
          <a:p>
            <a:r>
              <a:rPr lang="en-US" sz="4800" dirty="0" smtClean="0"/>
              <a:t>            ETX-2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 smtClean="0"/>
              <a:t>July 2013</a:t>
            </a:r>
          </a:p>
          <a:p>
            <a:r>
              <a:rPr lang="en-US" dirty="0" smtClean="0"/>
              <a:t>PLM Desktop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Ver. 5.0 Beta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 rot="19670737">
            <a:off x="1039248" y="2806291"/>
            <a:ext cx="5009405" cy="1809748"/>
          </a:xfrm>
          <a:prstGeom prst="ellipse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845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3848" y="6504436"/>
            <a:ext cx="7423654" cy="1884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84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316238" y="1205802"/>
            <a:ext cx="185625" cy="5265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97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631" y="950996"/>
            <a:ext cx="1295570" cy="307389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8453" y="6397364"/>
            <a:ext cx="638175" cy="308243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Scale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33701" y="3259485"/>
            <a:ext cx="2010790" cy="379187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GPS / Timing / PWE</a:t>
            </a:r>
          </a:p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Combo / RDNT PS / Hardened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85858" y="2468379"/>
            <a:ext cx="1816607" cy="393678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GE/10GE Demarcation</a:t>
            </a:r>
          </a:p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and Aggregation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88178" y="3986557"/>
            <a:ext cx="1868994" cy="236647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Modular / Combo</a:t>
            </a:r>
          </a:p>
        </p:txBody>
      </p:sp>
      <p:sp>
        <p:nvSpPr>
          <p:cNvPr id="86" name="Oval 85"/>
          <p:cNvSpPr/>
          <p:nvPr/>
        </p:nvSpPr>
        <p:spPr>
          <a:xfrm>
            <a:off x="1151299" y="6448666"/>
            <a:ext cx="643467" cy="3104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845"/>
            <a:r>
              <a:rPr lang="en-US" dirty="0" smtClean="0">
                <a:solidFill>
                  <a:prstClr val="white"/>
                </a:solidFill>
              </a:rPr>
              <a:t>GE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3637" y="6422927"/>
            <a:ext cx="615244" cy="3104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845"/>
            <a:r>
              <a:rPr lang="en-US" dirty="0" smtClean="0">
                <a:solidFill>
                  <a:prstClr val="white"/>
                </a:solidFill>
              </a:rPr>
              <a:t>FE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440758" y="6431733"/>
            <a:ext cx="1004711" cy="3104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8" tIns="45266" rIns="90518" bIns="45266" rtlCol="0" anchor="ctr"/>
          <a:lstStyle/>
          <a:p>
            <a:pPr algn="ctr" defTabSz="904845"/>
            <a:r>
              <a:rPr lang="en-US" dirty="0" smtClean="0">
                <a:solidFill>
                  <a:prstClr val="white"/>
                </a:solidFill>
              </a:rPr>
              <a:t>10GE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3258" y="2335641"/>
            <a:ext cx="2473145" cy="306922"/>
          </a:xfrm>
          <a:prstGeom prst="rect">
            <a:avLst/>
          </a:prstGeom>
        </p:spPr>
        <p:txBody>
          <a:bodyPr wrap="square" lIns="90518" tIns="45266" rIns="90518" bIns="45266">
            <a:spAutoFit/>
          </a:bodyPr>
          <a:lstStyle/>
          <a:p>
            <a:pPr defTabSz="904845"/>
            <a:r>
              <a:rPr lang="en-US" sz="1400" b="1" dirty="0" smtClean="0">
                <a:solidFill>
                  <a:srgbClr val="C00000"/>
                </a:solidFill>
                <a:latin typeface="Calibri"/>
              </a:rPr>
              <a:t>Port and service protection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7642" y="4576359"/>
            <a:ext cx="1788606" cy="236647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Univ. AC/DC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71226" y="5229229"/>
            <a:ext cx="2591081" cy="2185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/>
          <p:nvPr/>
        </p:nvGrpSpPr>
        <p:grpSpPr>
          <a:xfrm>
            <a:off x="482551" y="1133125"/>
            <a:ext cx="7047348" cy="1295751"/>
            <a:chOff x="393646" y="1133019"/>
            <a:chExt cx="7047350" cy="1295751"/>
          </a:xfrm>
        </p:grpSpPr>
        <p:sp>
          <p:nvSpPr>
            <p:cNvPr id="52" name="Oval 51"/>
            <p:cNvSpPr/>
            <p:nvPr/>
          </p:nvSpPr>
          <p:spPr>
            <a:xfrm>
              <a:off x="4911726" y="1133019"/>
              <a:ext cx="2529270" cy="12957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845"/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17740" y="1279398"/>
              <a:ext cx="2330524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4845">
                <a:lnSpc>
                  <a:spcPct val="850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Calibri"/>
                </a:rPr>
                <a:t>Redundant GE/10GE Demarcation,  Aggregation and Grandmaster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451556" y="1216748"/>
              <a:ext cx="6874933" cy="3386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393646" y="1214940"/>
              <a:ext cx="4233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4845"/>
              <a:r>
                <a:rPr lang="en-US" sz="1400" b="1" dirty="0" smtClean="0">
                  <a:solidFill>
                    <a:srgbClr val="C00000"/>
                  </a:solidFill>
                  <a:latin typeface="Calibri"/>
                </a:rPr>
                <a:t>Port, service and card protection with hitless upgrades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460023" y="2358795"/>
              <a:ext cx="6874933" cy="3386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281" name="Picture 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3396" y="1643289"/>
              <a:ext cx="17303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 lIns="82719" tIns="41367" rIns="82719" bIns="41367"/>
          <a:lstStyle/>
          <a:p>
            <a:r>
              <a:rPr lang="en-US" dirty="0" smtClean="0"/>
              <a:t>RAD Service Assured Access Portfolio</a:t>
            </a:r>
            <a:endParaRPr lang="en-US" dirty="0"/>
          </a:p>
        </p:txBody>
      </p:sp>
      <p:grpSp>
        <p:nvGrpSpPr>
          <p:cNvPr id="4" name="Group 43"/>
          <p:cNvGrpSpPr/>
          <p:nvPr/>
        </p:nvGrpSpPr>
        <p:grpSpPr>
          <a:xfrm>
            <a:off x="429412" y="5267819"/>
            <a:ext cx="1999466" cy="1113123"/>
            <a:chOff x="518309" y="5178817"/>
            <a:chExt cx="1999466" cy="1113123"/>
          </a:xfrm>
        </p:grpSpPr>
        <p:sp>
          <p:nvSpPr>
            <p:cNvPr id="50" name="Oval 49"/>
            <p:cNvSpPr/>
            <p:nvPr/>
          </p:nvSpPr>
          <p:spPr>
            <a:xfrm>
              <a:off x="831850" y="5454555"/>
              <a:ext cx="1451115" cy="837385"/>
            </a:xfrm>
            <a:prstGeom prst="ellipse">
              <a:avLst/>
            </a:prstGeom>
            <a:solidFill>
              <a:srgbClr val="B2FF8B">
                <a:alpha val="33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845"/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309" y="5178817"/>
              <a:ext cx="19994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4845"/>
              <a:r>
                <a:rPr lang="en-US" sz="1400" b="1" dirty="0" smtClean="0">
                  <a:solidFill>
                    <a:srgbClr val="C00000"/>
                  </a:solidFill>
                  <a:latin typeface="Calibri"/>
                </a:rPr>
                <a:t>Low-Cost, Specialized</a:t>
              </a: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655" y="5573314"/>
              <a:ext cx="718471" cy="23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841374" y="5621185"/>
              <a:ext cx="781707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4845">
                <a:lnSpc>
                  <a:spcPct val="850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Calibri"/>
                </a:rPr>
                <a:t>ETX-1</a:t>
              </a:r>
            </a:p>
          </p:txBody>
        </p:sp>
      </p:grpSp>
      <p:pic>
        <p:nvPicPr>
          <p:cNvPr id="57" name="Picture 56" descr="Picture1_20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21231" y="3621513"/>
            <a:ext cx="1657975" cy="390112"/>
          </a:xfrm>
          <a:prstGeom prst="rect">
            <a:avLst/>
          </a:prstGeom>
        </p:spPr>
      </p:pic>
      <p:pic>
        <p:nvPicPr>
          <p:cNvPr id="59" name="Picture 58" descr="Picture1_36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86399" y="4783188"/>
            <a:ext cx="1072807" cy="371825"/>
          </a:xfrm>
          <a:prstGeom prst="rect">
            <a:avLst/>
          </a:prstGeom>
        </p:spPr>
      </p:pic>
      <p:pic>
        <p:nvPicPr>
          <p:cNvPr id="41" name="Picture 50" descr="ETX-203AM-open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7570" y="4187837"/>
            <a:ext cx="94537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1"/>
          <p:cNvGrpSpPr/>
          <p:nvPr/>
        </p:nvGrpSpPr>
        <p:grpSpPr>
          <a:xfrm>
            <a:off x="6228155" y="3209996"/>
            <a:ext cx="2881087" cy="3395609"/>
            <a:chOff x="6850966" y="3530995"/>
            <a:chExt cx="3169196" cy="3735170"/>
          </a:xfrm>
        </p:grpSpPr>
        <p:grpSp>
          <p:nvGrpSpPr>
            <p:cNvPr id="9" name="Group 45"/>
            <p:cNvGrpSpPr/>
            <p:nvPr/>
          </p:nvGrpSpPr>
          <p:grpSpPr>
            <a:xfrm>
              <a:off x="6850966" y="3530995"/>
              <a:ext cx="3169196" cy="3735170"/>
              <a:chOff x="5069272" y="3604281"/>
              <a:chExt cx="3833571" cy="2497854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069272" y="3604281"/>
                <a:ext cx="3833571" cy="2497854"/>
              </a:xfrm>
              <a:prstGeom prst="ellipse">
                <a:avLst/>
              </a:prstGeom>
              <a:solidFill>
                <a:srgbClr val="FEE682">
                  <a:alpha val="33000"/>
                </a:srgb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4845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392585" y="3745397"/>
                <a:ext cx="3216177" cy="837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04845">
                  <a:lnSpc>
                    <a:spcPct val="85000"/>
                  </a:lnSpc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libri"/>
                  </a:rPr>
                  <a:t>RADview</a:t>
                </a:r>
              </a:p>
              <a:p>
                <a:pPr algn="ctr" defTabSz="904845">
                  <a:lnSpc>
                    <a:spcPct val="85000"/>
                  </a:lnSpc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Configuration, automation and Inventory maintenance with PM Portal and Reports</a:t>
                </a:r>
              </a:p>
            </p:txBody>
          </p:sp>
        </p:grp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125277" y="4965896"/>
              <a:ext cx="2640122" cy="195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820369" y="6054581"/>
            <a:ext cx="590672" cy="235364"/>
          </a:xfrm>
          <a:prstGeom prst="rect">
            <a:avLst/>
          </a:prstGeom>
          <a:noFill/>
        </p:spPr>
        <p:txBody>
          <a:bodyPr wrap="square" lIns="90518" tIns="45266" rIns="90518" bIns="45266" rtlCol="0">
            <a:spAutoFit/>
          </a:bodyPr>
          <a:lstStyle/>
          <a:p>
            <a:pPr algn="ctr" defTabSz="904845">
              <a:lnSpc>
                <a:spcPct val="85000"/>
              </a:lnSpc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</a:rPr>
              <a:t>MiNID</a:t>
            </a:r>
            <a:endParaRPr lang="en-US" sz="1100" b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0848" y="5990857"/>
            <a:ext cx="456325" cy="390181"/>
          </a:xfrm>
          <a:prstGeom prst="rect">
            <a:avLst/>
          </a:prstGeom>
          <a:noFill/>
        </p:spPr>
      </p:pic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3062" y="2845332"/>
            <a:ext cx="1546654" cy="3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CE2.0_Certification_Logo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91022" y="1604388"/>
            <a:ext cx="1034578" cy="470264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167038" y="759910"/>
            <a:ext cx="796654" cy="7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E2.0_Certification_Logo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41822" y="2747388"/>
            <a:ext cx="1034578" cy="47026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178917" y="2774026"/>
            <a:ext cx="624622" cy="286246"/>
          </a:xfrm>
          <a:prstGeom prst="rect">
            <a:avLst/>
          </a:prstGeom>
        </p:spPr>
        <p:txBody>
          <a:bodyPr wrap="none" lIns="100494" tIns="50247" rIns="100494" bIns="50247">
            <a:spAutoFit/>
          </a:bodyPr>
          <a:lstStyle/>
          <a:p>
            <a:pPr algn="ctr" defTabSz="1004185">
              <a:lnSpc>
                <a:spcPct val="85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ETX-2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98197" y="1602452"/>
            <a:ext cx="624621" cy="286246"/>
          </a:xfrm>
          <a:prstGeom prst="rect">
            <a:avLst/>
          </a:prstGeom>
        </p:spPr>
        <p:txBody>
          <a:bodyPr wrap="none" lIns="100494" tIns="50247" rIns="100494" bIns="50247">
            <a:spAutoFit/>
          </a:bodyPr>
          <a:lstStyle/>
          <a:p>
            <a:pPr algn="ctr" defTabSz="1004185">
              <a:lnSpc>
                <a:spcPct val="85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ETX-5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80"/>
          <p:cNvGrpSpPr/>
          <p:nvPr/>
        </p:nvGrpSpPr>
        <p:grpSpPr>
          <a:xfrm>
            <a:off x="3216150" y="4565993"/>
            <a:ext cx="1881064" cy="954691"/>
            <a:chOff x="3537765" y="5022588"/>
            <a:chExt cx="2069170" cy="10501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537765" y="5029203"/>
              <a:ext cx="695255" cy="82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234408" y="5022588"/>
              <a:ext cx="1372527" cy="497544"/>
            </a:xfrm>
            <a:prstGeom prst="rect">
              <a:avLst/>
            </a:prstGeom>
            <a:noFill/>
          </p:spPr>
          <p:txBody>
            <a:bodyPr wrap="square" lIns="109665" tIns="54837" rIns="109665" bIns="54837" rtlCol="0">
              <a:spAutoFit/>
            </a:bodyPr>
            <a:lstStyle/>
            <a:p>
              <a:pPr defTabSz="904845">
                <a:lnSpc>
                  <a:spcPct val="85000"/>
                </a:lnSpc>
              </a:pP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Best-in-Class Demarcation</a:t>
              </a:r>
            </a:p>
          </p:txBody>
        </p:sp>
        <p:grpSp>
          <p:nvGrpSpPr>
            <p:cNvPr id="11" name="Group 65"/>
            <p:cNvGrpSpPr/>
            <p:nvPr/>
          </p:nvGrpSpPr>
          <p:grpSpPr>
            <a:xfrm>
              <a:off x="4232772" y="5436772"/>
              <a:ext cx="758573" cy="635976"/>
              <a:chOff x="2122618" y="4902200"/>
              <a:chExt cx="758572" cy="635976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2171700" y="4902200"/>
                <a:ext cx="651216" cy="63597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19993187">
                <a:off x="2122618" y="4939191"/>
                <a:ext cx="758572" cy="55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Winner</a:t>
                </a:r>
              </a:p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2011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88"/>
          <p:cNvGrpSpPr/>
          <p:nvPr/>
        </p:nvGrpSpPr>
        <p:grpSpPr>
          <a:xfrm>
            <a:off x="4958875" y="3486708"/>
            <a:ext cx="2087760" cy="1381745"/>
            <a:chOff x="5454762" y="3835376"/>
            <a:chExt cx="2296536" cy="15199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454762" y="3841750"/>
              <a:ext cx="700536" cy="88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6159514" y="3835376"/>
              <a:ext cx="1591784" cy="699126"/>
            </a:xfrm>
            <a:prstGeom prst="rect">
              <a:avLst/>
            </a:prstGeom>
            <a:noFill/>
          </p:spPr>
          <p:txBody>
            <a:bodyPr wrap="square" lIns="109665" tIns="54837" rIns="109665" bIns="54837" rtlCol="0">
              <a:spAutoFit/>
            </a:bodyPr>
            <a:lstStyle/>
            <a:p>
              <a:pPr defTabSz="904845">
                <a:lnSpc>
                  <a:spcPct val="85000"/>
                </a:lnSpc>
              </a:pP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Best-in-Class Mobile </a:t>
              </a:r>
            </a:p>
            <a:p>
              <a:pPr defTabSz="904845">
                <a:lnSpc>
                  <a:spcPct val="85000"/>
                </a:lnSpc>
              </a:pP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Backhaul</a:t>
              </a:r>
            </a:p>
          </p:txBody>
        </p:sp>
        <p:grpSp>
          <p:nvGrpSpPr>
            <p:cNvPr id="13" name="Group 73"/>
            <p:cNvGrpSpPr/>
            <p:nvPr/>
          </p:nvGrpSpPr>
          <p:grpSpPr>
            <a:xfrm>
              <a:off x="5470731" y="4719320"/>
              <a:ext cx="758573" cy="635976"/>
              <a:chOff x="2122618" y="4902200"/>
              <a:chExt cx="758572" cy="635976"/>
            </a:xfrm>
          </p:grpSpPr>
          <p:sp>
            <p:nvSpPr>
              <p:cNvPr id="75" name="Flowchart: Connector 74"/>
              <p:cNvSpPr/>
              <p:nvPr/>
            </p:nvSpPr>
            <p:spPr>
              <a:xfrm>
                <a:off x="2171700" y="4902200"/>
                <a:ext cx="651216" cy="63597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19993187">
                <a:off x="2122618" y="4939191"/>
                <a:ext cx="758572" cy="55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Winner</a:t>
                </a:r>
              </a:p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2011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Group 89"/>
          <p:cNvGrpSpPr/>
          <p:nvPr/>
        </p:nvGrpSpPr>
        <p:grpSpPr>
          <a:xfrm>
            <a:off x="7490289" y="1521327"/>
            <a:ext cx="1653712" cy="1236975"/>
            <a:chOff x="8239317" y="1673455"/>
            <a:chExt cx="1819083" cy="136067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8239317" y="1732280"/>
              <a:ext cx="708729" cy="89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8904849" y="1673455"/>
              <a:ext cx="1153551" cy="684596"/>
            </a:xfrm>
            <a:prstGeom prst="rect">
              <a:avLst/>
            </a:prstGeom>
            <a:noFill/>
          </p:spPr>
          <p:txBody>
            <a:bodyPr wrap="square" lIns="109665" tIns="54837" rIns="109665" bIns="54837" rtlCol="0">
              <a:spAutoFit/>
            </a:bodyPr>
            <a:lstStyle/>
            <a:p>
              <a:pPr defTabSz="904845">
                <a:lnSpc>
                  <a:spcPct val="85000"/>
                </a:lnSpc>
              </a:pP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Best-in-Class</a:t>
              </a:r>
              <a:br>
                <a:rPr lang="en-US" sz="1300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Aggregation</a:t>
              </a:r>
            </a:p>
          </p:txBody>
        </p:sp>
        <p:grpSp>
          <p:nvGrpSpPr>
            <p:cNvPr id="15" name="Group 77"/>
            <p:cNvGrpSpPr/>
            <p:nvPr/>
          </p:nvGrpSpPr>
          <p:grpSpPr>
            <a:xfrm>
              <a:off x="8903246" y="2398152"/>
              <a:ext cx="758573" cy="635976"/>
              <a:chOff x="2122618" y="4902200"/>
              <a:chExt cx="758572" cy="635976"/>
            </a:xfrm>
          </p:grpSpPr>
          <p:sp>
            <p:nvSpPr>
              <p:cNvPr id="79" name="Flowchart: Connector 78"/>
              <p:cNvSpPr/>
              <p:nvPr/>
            </p:nvSpPr>
            <p:spPr>
              <a:xfrm>
                <a:off x="2171700" y="4902200"/>
                <a:ext cx="651216" cy="63597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19993187">
                <a:off x="2122618" y="4939191"/>
                <a:ext cx="758572" cy="55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Winner</a:t>
                </a:r>
              </a:p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2012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oup 63"/>
          <p:cNvGrpSpPr/>
          <p:nvPr/>
        </p:nvGrpSpPr>
        <p:grpSpPr>
          <a:xfrm>
            <a:off x="2114555" y="5593821"/>
            <a:ext cx="1824403" cy="935045"/>
            <a:chOff x="2326006" y="6153203"/>
            <a:chExt cx="2006843" cy="1028549"/>
          </a:xfrm>
        </p:grpSpPr>
        <p:sp>
          <p:nvSpPr>
            <p:cNvPr id="61" name="TextBox 60"/>
            <p:cNvSpPr txBox="1"/>
            <p:nvPr/>
          </p:nvSpPr>
          <p:spPr>
            <a:xfrm>
              <a:off x="2791195" y="6161178"/>
              <a:ext cx="1541654" cy="497544"/>
            </a:xfrm>
            <a:prstGeom prst="rect">
              <a:avLst/>
            </a:prstGeom>
            <a:noFill/>
          </p:spPr>
          <p:txBody>
            <a:bodyPr wrap="square" lIns="109665" tIns="54837" rIns="109665" bIns="54837" rtlCol="0">
              <a:spAutoFit/>
            </a:bodyPr>
            <a:lstStyle/>
            <a:p>
              <a:pPr defTabSz="904845">
                <a:lnSpc>
                  <a:spcPct val="85000"/>
                </a:lnSpc>
              </a:pP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Most Innovative</a:t>
              </a:r>
              <a:br>
                <a:rPr lang="en-US" sz="1300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300" b="1" dirty="0" smtClean="0">
                  <a:solidFill>
                    <a:prstClr val="black"/>
                  </a:solidFill>
                  <a:latin typeface="Calibri"/>
                </a:rPr>
                <a:t>Telecom Product</a:t>
              </a:r>
            </a:p>
          </p:txBody>
        </p:sp>
        <p:pic>
          <p:nvPicPr>
            <p:cNvPr id="72" name="Picture 2" descr="http://www.rad.com/static-files/temp_images/0a4909c56ffde310VgnVCM100000820113acRCRD_180_.jpg"/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E4E3DF"/>
                </a:clrFrom>
                <a:clrTo>
                  <a:srgbClr val="E4E3D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6006" y="6153203"/>
              <a:ext cx="551815" cy="1011661"/>
            </a:xfrm>
            <a:prstGeom prst="rect">
              <a:avLst/>
            </a:prstGeom>
            <a:noFill/>
          </p:spPr>
        </p:pic>
        <p:grpSp>
          <p:nvGrpSpPr>
            <p:cNvPr id="17" name="Group 82"/>
            <p:cNvGrpSpPr/>
            <p:nvPr/>
          </p:nvGrpSpPr>
          <p:grpSpPr>
            <a:xfrm>
              <a:off x="2964334" y="6545776"/>
              <a:ext cx="758573" cy="635976"/>
              <a:chOff x="2122618" y="4902200"/>
              <a:chExt cx="758572" cy="635976"/>
            </a:xfrm>
          </p:grpSpPr>
          <p:sp>
            <p:nvSpPr>
              <p:cNvPr id="84" name="Flowchart: Connector 83"/>
              <p:cNvSpPr/>
              <p:nvPr/>
            </p:nvSpPr>
            <p:spPr>
              <a:xfrm>
                <a:off x="2171700" y="4902200"/>
                <a:ext cx="651216" cy="63597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19993187">
                <a:off x="2122618" y="4939195"/>
                <a:ext cx="758572" cy="55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Winner</a:t>
                </a:r>
              </a:p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2013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17524" y="1259708"/>
            <a:ext cx="8454353" cy="2665943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sz="2000" dirty="0" smtClean="0"/>
              <a:t>Optimized for premium Ethernet and TDM PWE</a:t>
            </a:r>
            <a:br>
              <a:rPr lang="en-US" sz="2000" dirty="0" smtClean="0"/>
            </a:br>
            <a:r>
              <a:rPr lang="en-US" sz="2000" dirty="0" smtClean="0"/>
              <a:t>services </a:t>
            </a:r>
          </a:p>
          <a:p>
            <a:pPr lvl="0">
              <a:defRPr/>
            </a:pPr>
            <a:r>
              <a:rPr lang="en-US" sz="2000" dirty="0" smtClean="0"/>
              <a:t>Flexible customer reach over 1/10G Ethernet, </a:t>
            </a:r>
            <a:br>
              <a:rPr lang="en-US" sz="2000" dirty="0" smtClean="0"/>
            </a:br>
            <a:r>
              <a:rPr lang="en-US" sz="2000" dirty="0" smtClean="0"/>
              <a:t>SHDSL, PDH and SDH</a:t>
            </a:r>
          </a:p>
          <a:p>
            <a:pPr lvl="0">
              <a:defRPr/>
            </a:pPr>
            <a:r>
              <a:rPr lang="en-US" sz="2000" dirty="0" smtClean="0"/>
              <a:t>Carrier-grade design offering Linear, Ring (G.8032) and Dual Homing support</a:t>
            </a:r>
          </a:p>
          <a:p>
            <a:pPr>
              <a:buFontTx/>
              <a:buChar char="•"/>
              <a:defRPr/>
            </a:pPr>
            <a:r>
              <a:rPr lang="en-US" sz="2000" dirty="0" smtClean="0"/>
              <a:t>Advanced HQOS, offering per </a:t>
            </a:r>
            <a:r>
              <a:rPr lang="en-US" sz="2000" dirty="0" err="1" smtClean="0"/>
              <a:t>EVC.CoC</a:t>
            </a:r>
            <a:r>
              <a:rPr lang="en-US" sz="2000" dirty="0" smtClean="0"/>
              <a:t> shaping</a:t>
            </a:r>
          </a:p>
          <a:p>
            <a:pPr lvl="0">
              <a:defRPr/>
            </a:pPr>
            <a:r>
              <a:rPr lang="en-US" sz="2000" dirty="0" smtClean="0"/>
              <a:t>HW based OAM offering fault monitoring and performance management</a:t>
            </a:r>
          </a:p>
          <a:p>
            <a:pPr lvl="0">
              <a:defRPr/>
            </a:pPr>
            <a:r>
              <a:rPr lang="en-US" sz="2000" dirty="0" smtClean="0"/>
              <a:t>Service activation tests (RFC2544 and Y.1564) with “birth certificates”</a:t>
            </a:r>
          </a:p>
          <a:p>
            <a:pPr lvl="0">
              <a:defRPr/>
            </a:pPr>
            <a:r>
              <a:rPr lang="en-US" sz="2000" dirty="0" smtClean="0"/>
              <a:t>Advanced synchronization combining Synchronous Ethernet and 1588v2 Slave, Boundary Clock, Transparent Clock</a:t>
            </a:r>
          </a:p>
          <a:p>
            <a:pPr>
              <a:defRPr/>
            </a:pPr>
            <a:r>
              <a:rPr lang="en-US" sz="2000" dirty="0" smtClean="0"/>
              <a:t>Distributed 1588v2 Grand Master support with integrated GPS receiver</a:t>
            </a:r>
          </a:p>
          <a:p>
            <a:pPr lvl="0">
              <a:defRPr/>
            </a:pPr>
            <a:r>
              <a:rPr lang="en-US" sz="2000" dirty="0" smtClean="0"/>
              <a:t>MEF CE 2.0 certified for E-Line and E-LAN services</a:t>
            </a:r>
          </a:p>
          <a:p>
            <a:endParaRPr lang="en-US" dirty="0"/>
          </a:p>
        </p:txBody>
      </p:sp>
      <p:pic>
        <p:nvPicPr>
          <p:cNvPr id="63" name="Picture 62" descr="CE2_pen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1496" y="5356897"/>
            <a:ext cx="1882258" cy="941129"/>
          </a:xfrm>
          <a:prstGeom prst="rect">
            <a:avLst/>
          </a:prstGeom>
        </p:spPr>
      </p:pic>
      <p:sp>
        <p:nvSpPr>
          <p:cNvPr id="3379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ETX-2 Product Highlights</a:t>
            </a:r>
          </a:p>
        </p:txBody>
      </p:sp>
      <p:pic>
        <p:nvPicPr>
          <p:cNvPr id="71" name="Picture 70" descr="56032test smal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05668" y="1151719"/>
            <a:ext cx="3101965" cy="14086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639077" y="262623"/>
            <a:ext cx="7199998" cy="644740"/>
          </a:xfrm>
          <a:noFill/>
          <a:ln>
            <a:miter lim="800000"/>
            <a:headEnd/>
            <a:tailEnd/>
          </a:ln>
        </p:spPr>
        <p:txBody>
          <a:bodyPr vert="horz" wrap="square" lIns="91413" tIns="45706" rIns="91413" bIns="45706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ETX-2 configurations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12789" y="1270004"/>
            <a:ext cx="7743825" cy="1015999"/>
            <a:chOff x="712087" y="1270000"/>
            <a:chExt cx="7743758" cy="1016120"/>
          </a:xfrm>
        </p:grpSpPr>
        <p:sp>
          <p:nvSpPr>
            <p:cNvPr id="11" name="Freeform 10"/>
            <p:cNvSpPr/>
            <p:nvPr/>
          </p:nvSpPr>
          <p:spPr>
            <a:xfrm>
              <a:off x="712087" y="1520855"/>
              <a:ext cx="7124638" cy="765265"/>
            </a:xfrm>
            <a:custGeom>
              <a:avLst/>
              <a:gdLst>
                <a:gd name="connsiteX0" fmla="*/ 0 w 7124700"/>
                <a:gd name="connsiteY0" fmla="*/ 0 h 1017450"/>
                <a:gd name="connsiteX1" fmla="*/ 7124700 w 7124700"/>
                <a:gd name="connsiteY1" fmla="*/ 0 h 1017450"/>
                <a:gd name="connsiteX2" fmla="*/ 7124700 w 7124700"/>
                <a:gd name="connsiteY2" fmla="*/ 1017450 h 1017450"/>
                <a:gd name="connsiteX3" fmla="*/ 0 w 7124700"/>
                <a:gd name="connsiteY3" fmla="*/ 1017450 h 1017450"/>
                <a:gd name="connsiteX4" fmla="*/ 0 w 7124700"/>
                <a:gd name="connsiteY4" fmla="*/ 0 h 10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700" h="1017450">
                  <a:moveTo>
                    <a:pt x="0" y="0"/>
                  </a:moveTo>
                  <a:lnTo>
                    <a:pt x="7124700" y="0"/>
                  </a:lnTo>
                  <a:lnTo>
                    <a:pt x="7124700" y="1017450"/>
                  </a:lnTo>
                  <a:lnTo>
                    <a:pt x="0" y="10174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4320" tIns="354076" rIns="274320" bIns="120904" spcCol="1270"/>
            <a:lstStyle/>
            <a:p>
              <a:pPr marL="166639" lvl="1" indent="-166639">
                <a:buFontTx/>
                <a:buChar char="••"/>
                <a:defRPr/>
              </a:pPr>
              <a:r>
                <a:rPr lang="en-US" sz="1700" b="1" dirty="0" smtClean="0">
                  <a:solidFill>
                    <a:schemeClr val="tx1"/>
                  </a:solidFill>
                </a:rPr>
                <a:t>ETX-2</a:t>
              </a:r>
              <a:r>
                <a:rPr lang="en-US" sz="1700" dirty="0" smtClean="0">
                  <a:solidFill>
                    <a:schemeClr val="tx1"/>
                  </a:solidFill>
                </a:rPr>
                <a:t>03AX - Cost </a:t>
              </a:r>
              <a:r>
                <a:rPr lang="en-US" sz="1700" dirty="0">
                  <a:solidFill>
                    <a:schemeClr val="tx1"/>
                  </a:solidFill>
                </a:rPr>
                <a:t>optimized for </a:t>
              </a:r>
              <a:r>
                <a:rPr lang="en-US" sz="1700" dirty="0" smtClean="0">
                  <a:solidFill>
                    <a:schemeClr val="tx1"/>
                  </a:solidFill>
                </a:rPr>
                <a:t>pure Ethernet </a:t>
              </a:r>
              <a:r>
                <a:rPr lang="en-US" sz="1700" dirty="0">
                  <a:solidFill>
                    <a:schemeClr val="tx1"/>
                  </a:solidFill>
                </a:rPr>
                <a:t>services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67684" y="1270000"/>
              <a:ext cx="4987882" cy="501710"/>
            </a:xfrm>
            <a:custGeom>
              <a:avLst/>
              <a:gdLst>
                <a:gd name="connsiteX0" fmla="*/ 0 w 4987290"/>
                <a:gd name="connsiteY0" fmla="*/ 83642 h 501840"/>
                <a:gd name="connsiteX1" fmla="*/ 24498 w 4987290"/>
                <a:gd name="connsiteY1" fmla="*/ 24498 h 501840"/>
                <a:gd name="connsiteX2" fmla="*/ 83642 w 4987290"/>
                <a:gd name="connsiteY2" fmla="*/ 0 h 501840"/>
                <a:gd name="connsiteX3" fmla="*/ 4903648 w 4987290"/>
                <a:gd name="connsiteY3" fmla="*/ 0 h 501840"/>
                <a:gd name="connsiteX4" fmla="*/ 4962792 w 4987290"/>
                <a:gd name="connsiteY4" fmla="*/ 24498 h 501840"/>
                <a:gd name="connsiteX5" fmla="*/ 4987290 w 4987290"/>
                <a:gd name="connsiteY5" fmla="*/ 83642 h 501840"/>
                <a:gd name="connsiteX6" fmla="*/ 4987290 w 4987290"/>
                <a:gd name="connsiteY6" fmla="*/ 418198 h 501840"/>
                <a:gd name="connsiteX7" fmla="*/ 4962792 w 4987290"/>
                <a:gd name="connsiteY7" fmla="*/ 477342 h 501840"/>
                <a:gd name="connsiteX8" fmla="*/ 4903648 w 4987290"/>
                <a:gd name="connsiteY8" fmla="*/ 501840 h 501840"/>
                <a:gd name="connsiteX9" fmla="*/ 83642 w 4987290"/>
                <a:gd name="connsiteY9" fmla="*/ 501840 h 501840"/>
                <a:gd name="connsiteX10" fmla="*/ 24498 w 4987290"/>
                <a:gd name="connsiteY10" fmla="*/ 477342 h 501840"/>
                <a:gd name="connsiteX11" fmla="*/ 0 w 4987290"/>
                <a:gd name="connsiteY11" fmla="*/ 418198 h 501840"/>
                <a:gd name="connsiteX12" fmla="*/ 0 w 4987290"/>
                <a:gd name="connsiteY12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7290" h="501840">
                  <a:moveTo>
                    <a:pt x="0" y="83642"/>
                  </a:moveTo>
                  <a:cubicBezTo>
                    <a:pt x="0" y="61459"/>
                    <a:pt x="8812" y="40184"/>
                    <a:pt x="24498" y="24498"/>
                  </a:cubicBezTo>
                  <a:cubicBezTo>
                    <a:pt x="40184" y="8812"/>
                    <a:pt x="61459" y="0"/>
                    <a:pt x="83642" y="0"/>
                  </a:cubicBezTo>
                  <a:lnTo>
                    <a:pt x="4903648" y="0"/>
                  </a:lnTo>
                  <a:cubicBezTo>
                    <a:pt x="4925831" y="0"/>
                    <a:pt x="4947106" y="8812"/>
                    <a:pt x="4962792" y="24498"/>
                  </a:cubicBezTo>
                  <a:cubicBezTo>
                    <a:pt x="4978478" y="40184"/>
                    <a:pt x="4987290" y="61459"/>
                    <a:pt x="4987290" y="83642"/>
                  </a:cubicBezTo>
                  <a:lnTo>
                    <a:pt x="4987290" y="418198"/>
                  </a:lnTo>
                  <a:cubicBezTo>
                    <a:pt x="4987290" y="440381"/>
                    <a:pt x="4978478" y="461656"/>
                    <a:pt x="4962792" y="477342"/>
                  </a:cubicBezTo>
                  <a:cubicBezTo>
                    <a:pt x="4947106" y="493028"/>
                    <a:pt x="4925831" y="501840"/>
                    <a:pt x="4903648" y="501840"/>
                  </a:cubicBezTo>
                  <a:lnTo>
                    <a:pt x="83642" y="501840"/>
                  </a:lnTo>
                  <a:cubicBezTo>
                    <a:pt x="61459" y="501840"/>
                    <a:pt x="40184" y="493028"/>
                    <a:pt x="24498" y="477342"/>
                  </a:cubicBezTo>
                  <a:cubicBezTo>
                    <a:pt x="8812" y="461656"/>
                    <a:pt x="0" y="440381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3006" tIns="24498" rIns="213006" bIns="24498" spcCol="1270" anchor="ctr"/>
            <a:lstStyle/>
            <a:p>
              <a:pPr defTabSz="75542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dirty="0" smtClean="0">
                  <a:solidFill>
                    <a:schemeClr val="bg1"/>
                  </a:solidFill>
                </a:rPr>
                <a:t>Carrier Ethernet Demarcation Device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  <p:pic>
          <p:nvPicPr>
            <p:cNvPr id="34828" name="Picture 7" descr="ETX203A-E1_FRONT-Small.png"/>
            <p:cNvPicPr>
              <a:picLocks noChangeAspect="1"/>
            </p:cNvPicPr>
            <p:nvPr/>
          </p:nvPicPr>
          <p:blipFill>
            <a:blip r:embed="rId3" cstate="screen">
              <a:lum contrast="-1000"/>
            </a:blip>
            <a:srcRect/>
            <a:stretch>
              <a:fillRect/>
            </a:stretch>
          </p:blipFill>
          <p:spPr bwMode="auto">
            <a:xfrm>
              <a:off x="6988957" y="1270000"/>
              <a:ext cx="1466888" cy="49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2791" y="2302552"/>
            <a:ext cx="7725357" cy="1227369"/>
            <a:chOff x="712087" y="2590800"/>
            <a:chExt cx="7725862" cy="122721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12087" y="2630483"/>
              <a:ext cx="7125166" cy="1187530"/>
              <a:chOff x="712087" y="2630483"/>
              <a:chExt cx="7125166" cy="118753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712087" y="2881277"/>
                <a:ext cx="7125166" cy="936736"/>
              </a:xfrm>
              <a:custGeom>
                <a:avLst/>
                <a:gdLst>
                  <a:gd name="connsiteX0" fmla="*/ 0 w 7124700"/>
                  <a:gd name="connsiteY0" fmla="*/ 0 h 1017450"/>
                  <a:gd name="connsiteX1" fmla="*/ 7124700 w 7124700"/>
                  <a:gd name="connsiteY1" fmla="*/ 0 h 1017450"/>
                  <a:gd name="connsiteX2" fmla="*/ 7124700 w 7124700"/>
                  <a:gd name="connsiteY2" fmla="*/ 1017450 h 1017450"/>
                  <a:gd name="connsiteX3" fmla="*/ 0 w 7124700"/>
                  <a:gd name="connsiteY3" fmla="*/ 1017450 h 1017450"/>
                  <a:gd name="connsiteX4" fmla="*/ 0 w 7124700"/>
                  <a:gd name="connsiteY4" fmla="*/ 0 h 101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4700" h="1017450">
                    <a:moveTo>
                      <a:pt x="0" y="0"/>
                    </a:moveTo>
                    <a:lnTo>
                      <a:pt x="7124700" y="0"/>
                    </a:lnTo>
                    <a:lnTo>
                      <a:pt x="7124700" y="1017450"/>
                    </a:lnTo>
                    <a:lnTo>
                      <a:pt x="0" y="10174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74320" tIns="354076" rIns="274320" bIns="120904" spcCol="1270"/>
              <a:lstStyle/>
              <a:p>
                <a:pPr marL="166639" lvl="1" indent="-166639">
                  <a:buFontTx/>
                  <a:buChar char="••"/>
                  <a:defRPr/>
                </a:pPr>
                <a:r>
                  <a:rPr lang="en-US" sz="1700" b="1" dirty="0" smtClean="0">
                    <a:solidFill>
                      <a:schemeClr val="tx1"/>
                    </a:solidFill>
                  </a:rPr>
                  <a:t>ETX-2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03AM - Modular </a:t>
                </a:r>
                <a:r>
                  <a:rPr lang="en-US" sz="1700" dirty="0">
                    <a:solidFill>
                      <a:schemeClr val="tx1"/>
                    </a:solidFill>
                  </a:rPr>
                  <a:t>uplink 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interfaces for Ethernet, SHDSL, E1/T1 &amp; T3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067710" y="2630483"/>
                <a:ext cx="4988251" cy="501586"/>
              </a:xfrm>
              <a:custGeom>
                <a:avLst/>
                <a:gdLst>
                  <a:gd name="connsiteX0" fmla="*/ 0 w 4987290"/>
                  <a:gd name="connsiteY0" fmla="*/ 83642 h 501840"/>
                  <a:gd name="connsiteX1" fmla="*/ 24498 w 4987290"/>
                  <a:gd name="connsiteY1" fmla="*/ 24498 h 501840"/>
                  <a:gd name="connsiteX2" fmla="*/ 83642 w 4987290"/>
                  <a:gd name="connsiteY2" fmla="*/ 0 h 501840"/>
                  <a:gd name="connsiteX3" fmla="*/ 4903648 w 4987290"/>
                  <a:gd name="connsiteY3" fmla="*/ 0 h 501840"/>
                  <a:gd name="connsiteX4" fmla="*/ 4962792 w 4987290"/>
                  <a:gd name="connsiteY4" fmla="*/ 24498 h 501840"/>
                  <a:gd name="connsiteX5" fmla="*/ 4987290 w 4987290"/>
                  <a:gd name="connsiteY5" fmla="*/ 83642 h 501840"/>
                  <a:gd name="connsiteX6" fmla="*/ 4987290 w 4987290"/>
                  <a:gd name="connsiteY6" fmla="*/ 418198 h 501840"/>
                  <a:gd name="connsiteX7" fmla="*/ 4962792 w 4987290"/>
                  <a:gd name="connsiteY7" fmla="*/ 477342 h 501840"/>
                  <a:gd name="connsiteX8" fmla="*/ 4903648 w 4987290"/>
                  <a:gd name="connsiteY8" fmla="*/ 501840 h 501840"/>
                  <a:gd name="connsiteX9" fmla="*/ 83642 w 4987290"/>
                  <a:gd name="connsiteY9" fmla="*/ 501840 h 501840"/>
                  <a:gd name="connsiteX10" fmla="*/ 24498 w 4987290"/>
                  <a:gd name="connsiteY10" fmla="*/ 477342 h 501840"/>
                  <a:gd name="connsiteX11" fmla="*/ 0 w 4987290"/>
                  <a:gd name="connsiteY11" fmla="*/ 418198 h 501840"/>
                  <a:gd name="connsiteX12" fmla="*/ 0 w 4987290"/>
                  <a:gd name="connsiteY12" fmla="*/ 83642 h 50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87290" h="501840">
                    <a:moveTo>
                      <a:pt x="0" y="83642"/>
                    </a:moveTo>
                    <a:cubicBezTo>
                      <a:pt x="0" y="61459"/>
                      <a:pt x="8812" y="40184"/>
                      <a:pt x="24498" y="24498"/>
                    </a:cubicBezTo>
                    <a:cubicBezTo>
                      <a:pt x="40184" y="8812"/>
                      <a:pt x="61459" y="0"/>
                      <a:pt x="83642" y="0"/>
                    </a:cubicBezTo>
                    <a:lnTo>
                      <a:pt x="4903648" y="0"/>
                    </a:lnTo>
                    <a:cubicBezTo>
                      <a:pt x="4925831" y="0"/>
                      <a:pt x="4947106" y="8812"/>
                      <a:pt x="4962792" y="24498"/>
                    </a:cubicBezTo>
                    <a:cubicBezTo>
                      <a:pt x="4978478" y="40184"/>
                      <a:pt x="4987290" y="61459"/>
                      <a:pt x="4987290" y="83642"/>
                    </a:cubicBezTo>
                    <a:lnTo>
                      <a:pt x="4987290" y="418198"/>
                    </a:lnTo>
                    <a:cubicBezTo>
                      <a:pt x="4987290" y="440381"/>
                      <a:pt x="4978478" y="461656"/>
                      <a:pt x="4962792" y="477342"/>
                    </a:cubicBezTo>
                    <a:cubicBezTo>
                      <a:pt x="4947106" y="493028"/>
                      <a:pt x="4925831" y="501840"/>
                      <a:pt x="4903648" y="501840"/>
                    </a:cubicBezTo>
                    <a:lnTo>
                      <a:pt x="83642" y="501840"/>
                    </a:lnTo>
                    <a:cubicBezTo>
                      <a:pt x="61459" y="501840"/>
                      <a:pt x="40184" y="493028"/>
                      <a:pt x="24498" y="477342"/>
                    </a:cubicBezTo>
                    <a:cubicBezTo>
                      <a:pt x="8812" y="461656"/>
                      <a:pt x="0" y="440381"/>
                      <a:pt x="0" y="418198"/>
                    </a:cubicBezTo>
                    <a:lnTo>
                      <a:pt x="0" y="83642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13006" tIns="24498" rIns="213006" bIns="24498" spcCol="1270" anchor="ctr"/>
              <a:lstStyle/>
              <a:p>
                <a:pPr defTabSz="75542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</a:rPr>
                  <a:t>Universal Carrier Ethernet Demarcation Device</a:t>
                </a:r>
                <a:endParaRPr lang="en-US" sz="17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823" name="Picture 17" descr="ETX-203AM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781800" y="2590800"/>
              <a:ext cx="1656149" cy="6677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12790" y="3541583"/>
            <a:ext cx="8062242" cy="1342387"/>
            <a:chOff x="712788" y="3967993"/>
            <a:chExt cx="8062242" cy="1342387"/>
          </a:xfrm>
        </p:grpSpPr>
        <p:sp>
          <p:nvSpPr>
            <p:cNvPr id="15" name="Freeform 14"/>
            <p:cNvSpPr/>
            <p:nvPr/>
          </p:nvSpPr>
          <p:spPr bwMode="auto">
            <a:xfrm>
              <a:off x="712788" y="4295775"/>
              <a:ext cx="7124700" cy="1014605"/>
            </a:xfrm>
            <a:custGeom>
              <a:avLst/>
              <a:gdLst>
                <a:gd name="connsiteX0" fmla="*/ 0 w 7124700"/>
                <a:gd name="connsiteY0" fmla="*/ 0 h 1017450"/>
                <a:gd name="connsiteX1" fmla="*/ 7124700 w 7124700"/>
                <a:gd name="connsiteY1" fmla="*/ 0 h 1017450"/>
                <a:gd name="connsiteX2" fmla="*/ 7124700 w 7124700"/>
                <a:gd name="connsiteY2" fmla="*/ 1017450 h 1017450"/>
                <a:gd name="connsiteX3" fmla="*/ 0 w 7124700"/>
                <a:gd name="connsiteY3" fmla="*/ 1017450 h 1017450"/>
                <a:gd name="connsiteX4" fmla="*/ 0 w 7124700"/>
                <a:gd name="connsiteY4" fmla="*/ 0 h 10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700" h="1017450">
                  <a:moveTo>
                    <a:pt x="0" y="0"/>
                  </a:moveTo>
                  <a:lnTo>
                    <a:pt x="7124700" y="0"/>
                  </a:lnTo>
                  <a:lnTo>
                    <a:pt x="7124700" y="1017450"/>
                  </a:lnTo>
                  <a:lnTo>
                    <a:pt x="0" y="10174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4320" tIns="354076" rIns="274320" bIns="120904" spcCol="1270"/>
            <a:lstStyle/>
            <a:p>
              <a:pPr marL="166639" lvl="1" indent="-166639">
                <a:buFontTx/>
                <a:buChar char="••"/>
                <a:defRPr/>
              </a:pPr>
              <a:r>
                <a:rPr lang="en-US" sz="1700" b="1" dirty="0" smtClean="0">
                  <a:solidFill>
                    <a:schemeClr val="tx1"/>
                  </a:solidFill>
                </a:rPr>
                <a:t>ETX-2</a:t>
              </a:r>
              <a:r>
                <a:rPr lang="en-US" sz="1700" dirty="0" smtClean="0">
                  <a:solidFill>
                    <a:schemeClr val="tx1"/>
                  </a:solidFill>
                </a:rPr>
                <a:t>05A–High-end design with redundant PS, All-Combo ports and multiple options for routing, Synchronization and integrated E1/T1 ports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068388" y="4002089"/>
              <a:ext cx="4987925" cy="502920"/>
            </a:xfrm>
            <a:custGeom>
              <a:avLst/>
              <a:gdLst>
                <a:gd name="connsiteX0" fmla="*/ 0 w 4987290"/>
                <a:gd name="connsiteY0" fmla="*/ 83642 h 501840"/>
                <a:gd name="connsiteX1" fmla="*/ 24498 w 4987290"/>
                <a:gd name="connsiteY1" fmla="*/ 24498 h 501840"/>
                <a:gd name="connsiteX2" fmla="*/ 83642 w 4987290"/>
                <a:gd name="connsiteY2" fmla="*/ 0 h 501840"/>
                <a:gd name="connsiteX3" fmla="*/ 4903648 w 4987290"/>
                <a:gd name="connsiteY3" fmla="*/ 0 h 501840"/>
                <a:gd name="connsiteX4" fmla="*/ 4962792 w 4987290"/>
                <a:gd name="connsiteY4" fmla="*/ 24498 h 501840"/>
                <a:gd name="connsiteX5" fmla="*/ 4987290 w 4987290"/>
                <a:gd name="connsiteY5" fmla="*/ 83642 h 501840"/>
                <a:gd name="connsiteX6" fmla="*/ 4987290 w 4987290"/>
                <a:gd name="connsiteY6" fmla="*/ 418198 h 501840"/>
                <a:gd name="connsiteX7" fmla="*/ 4962792 w 4987290"/>
                <a:gd name="connsiteY7" fmla="*/ 477342 h 501840"/>
                <a:gd name="connsiteX8" fmla="*/ 4903648 w 4987290"/>
                <a:gd name="connsiteY8" fmla="*/ 501840 h 501840"/>
                <a:gd name="connsiteX9" fmla="*/ 83642 w 4987290"/>
                <a:gd name="connsiteY9" fmla="*/ 501840 h 501840"/>
                <a:gd name="connsiteX10" fmla="*/ 24498 w 4987290"/>
                <a:gd name="connsiteY10" fmla="*/ 477342 h 501840"/>
                <a:gd name="connsiteX11" fmla="*/ 0 w 4987290"/>
                <a:gd name="connsiteY11" fmla="*/ 418198 h 501840"/>
                <a:gd name="connsiteX12" fmla="*/ 0 w 4987290"/>
                <a:gd name="connsiteY12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7290" h="501840">
                  <a:moveTo>
                    <a:pt x="0" y="83642"/>
                  </a:moveTo>
                  <a:cubicBezTo>
                    <a:pt x="0" y="61459"/>
                    <a:pt x="8812" y="40184"/>
                    <a:pt x="24498" y="24498"/>
                  </a:cubicBezTo>
                  <a:cubicBezTo>
                    <a:pt x="40184" y="8812"/>
                    <a:pt x="61459" y="0"/>
                    <a:pt x="83642" y="0"/>
                  </a:cubicBezTo>
                  <a:lnTo>
                    <a:pt x="4903648" y="0"/>
                  </a:lnTo>
                  <a:cubicBezTo>
                    <a:pt x="4925831" y="0"/>
                    <a:pt x="4947106" y="8812"/>
                    <a:pt x="4962792" y="24498"/>
                  </a:cubicBezTo>
                  <a:cubicBezTo>
                    <a:pt x="4978478" y="40184"/>
                    <a:pt x="4987290" y="61459"/>
                    <a:pt x="4987290" y="83642"/>
                  </a:cubicBezTo>
                  <a:lnTo>
                    <a:pt x="4987290" y="418198"/>
                  </a:lnTo>
                  <a:cubicBezTo>
                    <a:pt x="4987290" y="440381"/>
                    <a:pt x="4978478" y="461656"/>
                    <a:pt x="4962792" y="477342"/>
                  </a:cubicBezTo>
                  <a:cubicBezTo>
                    <a:pt x="4947106" y="493028"/>
                    <a:pt x="4925831" y="501840"/>
                    <a:pt x="4903648" y="501840"/>
                  </a:cubicBezTo>
                  <a:lnTo>
                    <a:pt x="83642" y="501840"/>
                  </a:lnTo>
                  <a:cubicBezTo>
                    <a:pt x="61459" y="501840"/>
                    <a:pt x="40184" y="493028"/>
                    <a:pt x="24498" y="477342"/>
                  </a:cubicBezTo>
                  <a:cubicBezTo>
                    <a:pt x="8812" y="461656"/>
                    <a:pt x="0" y="440381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320" tIns="24498" rIns="274320" bIns="24498" spcCol="1270" anchor="ctr"/>
            <a:lstStyle/>
            <a:p>
              <a:pPr defTabSz="75542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dirty="0" smtClean="0">
                  <a:solidFill>
                    <a:schemeClr val="bg1"/>
                  </a:solidFill>
                </a:rPr>
                <a:t>Advanced Ethernet/Mobile Demarcation Device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 descr="ETX-205A_3D-4E1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75943" y="3967993"/>
              <a:ext cx="2599087" cy="58921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4770" y="4723163"/>
            <a:ext cx="7922400" cy="1448189"/>
            <a:chOff x="704770" y="4723163"/>
            <a:chExt cx="7922400" cy="1448189"/>
          </a:xfrm>
        </p:grpSpPr>
        <p:grpSp>
          <p:nvGrpSpPr>
            <p:cNvPr id="17" name="Group 16"/>
            <p:cNvGrpSpPr/>
            <p:nvPr/>
          </p:nvGrpSpPr>
          <p:grpSpPr>
            <a:xfrm>
              <a:off x="704770" y="4723163"/>
              <a:ext cx="7922400" cy="1225807"/>
              <a:chOff x="712788" y="3796271"/>
              <a:chExt cx="7922400" cy="122580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712788" y="4295776"/>
                <a:ext cx="7124700" cy="726302"/>
              </a:xfrm>
              <a:custGeom>
                <a:avLst/>
                <a:gdLst>
                  <a:gd name="connsiteX0" fmla="*/ 0 w 7124700"/>
                  <a:gd name="connsiteY0" fmla="*/ 0 h 1017450"/>
                  <a:gd name="connsiteX1" fmla="*/ 7124700 w 7124700"/>
                  <a:gd name="connsiteY1" fmla="*/ 0 h 1017450"/>
                  <a:gd name="connsiteX2" fmla="*/ 7124700 w 7124700"/>
                  <a:gd name="connsiteY2" fmla="*/ 1017450 h 1017450"/>
                  <a:gd name="connsiteX3" fmla="*/ 0 w 7124700"/>
                  <a:gd name="connsiteY3" fmla="*/ 1017450 h 1017450"/>
                  <a:gd name="connsiteX4" fmla="*/ 0 w 7124700"/>
                  <a:gd name="connsiteY4" fmla="*/ 0 h 101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4700" h="1017450">
                    <a:moveTo>
                      <a:pt x="0" y="0"/>
                    </a:moveTo>
                    <a:lnTo>
                      <a:pt x="7124700" y="0"/>
                    </a:lnTo>
                    <a:lnTo>
                      <a:pt x="7124700" y="1017450"/>
                    </a:lnTo>
                    <a:lnTo>
                      <a:pt x="0" y="10174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74320" tIns="354076" rIns="274320" bIns="120904" spcCol="1270"/>
              <a:lstStyle/>
              <a:p>
                <a:pPr marL="166639" lvl="1" indent="-166639">
                  <a:buFontTx/>
                  <a:buChar char="••"/>
                  <a:defRPr/>
                </a:pPr>
                <a:r>
                  <a:rPr lang="en-US" sz="1700" b="1" dirty="0" smtClean="0">
                    <a:solidFill>
                      <a:schemeClr val="tx1"/>
                    </a:solidFill>
                  </a:rPr>
                  <a:t>ETX-2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20A - Multiple 10G and 1G interfaces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1068388" y="4002089"/>
                <a:ext cx="4987925" cy="502920"/>
              </a:xfrm>
              <a:custGeom>
                <a:avLst/>
                <a:gdLst>
                  <a:gd name="connsiteX0" fmla="*/ 0 w 4987290"/>
                  <a:gd name="connsiteY0" fmla="*/ 83642 h 501840"/>
                  <a:gd name="connsiteX1" fmla="*/ 24498 w 4987290"/>
                  <a:gd name="connsiteY1" fmla="*/ 24498 h 501840"/>
                  <a:gd name="connsiteX2" fmla="*/ 83642 w 4987290"/>
                  <a:gd name="connsiteY2" fmla="*/ 0 h 501840"/>
                  <a:gd name="connsiteX3" fmla="*/ 4903648 w 4987290"/>
                  <a:gd name="connsiteY3" fmla="*/ 0 h 501840"/>
                  <a:gd name="connsiteX4" fmla="*/ 4962792 w 4987290"/>
                  <a:gd name="connsiteY4" fmla="*/ 24498 h 501840"/>
                  <a:gd name="connsiteX5" fmla="*/ 4987290 w 4987290"/>
                  <a:gd name="connsiteY5" fmla="*/ 83642 h 501840"/>
                  <a:gd name="connsiteX6" fmla="*/ 4987290 w 4987290"/>
                  <a:gd name="connsiteY6" fmla="*/ 418198 h 501840"/>
                  <a:gd name="connsiteX7" fmla="*/ 4962792 w 4987290"/>
                  <a:gd name="connsiteY7" fmla="*/ 477342 h 501840"/>
                  <a:gd name="connsiteX8" fmla="*/ 4903648 w 4987290"/>
                  <a:gd name="connsiteY8" fmla="*/ 501840 h 501840"/>
                  <a:gd name="connsiteX9" fmla="*/ 83642 w 4987290"/>
                  <a:gd name="connsiteY9" fmla="*/ 501840 h 501840"/>
                  <a:gd name="connsiteX10" fmla="*/ 24498 w 4987290"/>
                  <a:gd name="connsiteY10" fmla="*/ 477342 h 501840"/>
                  <a:gd name="connsiteX11" fmla="*/ 0 w 4987290"/>
                  <a:gd name="connsiteY11" fmla="*/ 418198 h 501840"/>
                  <a:gd name="connsiteX12" fmla="*/ 0 w 4987290"/>
                  <a:gd name="connsiteY12" fmla="*/ 83642 h 50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87290" h="501840">
                    <a:moveTo>
                      <a:pt x="0" y="83642"/>
                    </a:moveTo>
                    <a:cubicBezTo>
                      <a:pt x="0" y="61459"/>
                      <a:pt x="8812" y="40184"/>
                      <a:pt x="24498" y="24498"/>
                    </a:cubicBezTo>
                    <a:cubicBezTo>
                      <a:pt x="40184" y="8812"/>
                      <a:pt x="61459" y="0"/>
                      <a:pt x="83642" y="0"/>
                    </a:cubicBezTo>
                    <a:lnTo>
                      <a:pt x="4903648" y="0"/>
                    </a:lnTo>
                    <a:cubicBezTo>
                      <a:pt x="4925831" y="0"/>
                      <a:pt x="4947106" y="8812"/>
                      <a:pt x="4962792" y="24498"/>
                    </a:cubicBezTo>
                    <a:cubicBezTo>
                      <a:pt x="4978478" y="40184"/>
                      <a:pt x="4987290" y="61459"/>
                      <a:pt x="4987290" y="83642"/>
                    </a:cubicBezTo>
                    <a:lnTo>
                      <a:pt x="4987290" y="418198"/>
                    </a:lnTo>
                    <a:cubicBezTo>
                      <a:pt x="4987290" y="440381"/>
                      <a:pt x="4978478" y="461656"/>
                      <a:pt x="4962792" y="477342"/>
                    </a:cubicBezTo>
                    <a:cubicBezTo>
                      <a:pt x="4947106" y="493028"/>
                      <a:pt x="4925831" y="501840"/>
                      <a:pt x="4903648" y="501840"/>
                    </a:cubicBezTo>
                    <a:lnTo>
                      <a:pt x="83642" y="501840"/>
                    </a:lnTo>
                    <a:cubicBezTo>
                      <a:pt x="61459" y="501840"/>
                      <a:pt x="40184" y="493028"/>
                      <a:pt x="24498" y="477342"/>
                    </a:cubicBezTo>
                    <a:cubicBezTo>
                      <a:pt x="8812" y="461656"/>
                      <a:pt x="0" y="440381"/>
                      <a:pt x="0" y="418198"/>
                    </a:cubicBezTo>
                    <a:lnTo>
                      <a:pt x="0" y="83642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4320" tIns="24498" rIns="274320" bIns="24498" spcCol="1270" anchor="ctr"/>
              <a:lstStyle/>
              <a:p>
                <a:pPr defTabSz="75542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</a:rPr>
                  <a:t>10G Ethernet Demarcation/Aggregation Device</a:t>
                </a:r>
                <a:endParaRPr lang="en-US" sz="17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 descr="ETX-205A_3D-4E1.pn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168186" y="3796271"/>
                <a:ext cx="2467002" cy="880007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 rot="19628776">
              <a:off x="6125445" y="5608121"/>
              <a:ext cx="840295" cy="56323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600" b="1" dirty="0" smtClean="0">
                  <a:solidFill>
                    <a:schemeClr val="accent3">
                      <a:lumMod val="75000"/>
                    </a:schemeClr>
                  </a:solidFill>
                  <a:latin typeface="Agency FB" pitchFamily="34" charset="0"/>
                </a:rPr>
                <a:t>New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1"/>
          <p:cNvSpPr>
            <a:spLocks noChangeArrowheads="1"/>
          </p:cNvSpPr>
          <p:nvPr/>
        </p:nvSpPr>
        <p:spPr bwMode="auto">
          <a:xfrm>
            <a:off x="6806397" y="3120670"/>
            <a:ext cx="1550200" cy="1137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7026832" y="4082761"/>
            <a:ext cx="365760" cy="312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010400" y="3138381"/>
            <a:ext cx="1298070" cy="22311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/>
              <a:t>2G, 3G, 4G LTE </a:t>
            </a:r>
            <a:r>
              <a:rPr lang="en-US" sz="1000" b="1" dirty="0" err="1" smtClean="0"/>
              <a:t>eNB</a:t>
            </a:r>
            <a:endParaRPr lang="en-US" sz="1000" b="1" dirty="0" smtClean="0"/>
          </a:p>
        </p:txBody>
      </p:sp>
      <p:cxnSp>
        <p:nvCxnSpPr>
          <p:cNvPr id="82" name="Elbow Connector 81"/>
          <p:cNvCxnSpPr/>
          <p:nvPr/>
        </p:nvCxnSpPr>
        <p:spPr>
          <a:xfrm>
            <a:off x="7459885" y="3789013"/>
            <a:ext cx="575884" cy="24014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BTS_on_buildi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24800" y="3821895"/>
            <a:ext cx="359665" cy="359665"/>
          </a:xfrm>
          <a:prstGeom prst="rect">
            <a:avLst/>
          </a:prstGeom>
        </p:spPr>
      </p:pic>
      <p:cxnSp>
        <p:nvCxnSpPr>
          <p:cNvPr id="87" name="Elbow Connector 86"/>
          <p:cNvCxnSpPr/>
          <p:nvPr/>
        </p:nvCxnSpPr>
        <p:spPr>
          <a:xfrm rot="10800000" flipV="1">
            <a:off x="7459889" y="3445956"/>
            <a:ext cx="530415" cy="24538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 descr="Node 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24800" y="3343358"/>
            <a:ext cx="359665" cy="35966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467602" y="3804868"/>
            <a:ext cx="312906" cy="22429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E1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60388" y="3419559"/>
            <a:ext cx="327334" cy="22429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Demarcation Solutions</a:t>
            </a:r>
            <a:endParaRPr lang="en-US" dirty="0">
              <a:latin typeface="+mn-lt"/>
            </a:endParaRPr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10"/>
          </p:nvPr>
        </p:nvSpPr>
        <p:spPr>
          <a:xfrm>
            <a:off x="747713" y="4305106"/>
            <a:ext cx="7124700" cy="226194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Solution benefits</a:t>
            </a:r>
          </a:p>
          <a:p>
            <a:pPr marL="228371" indent="-228371" defTabSz="91321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Unified service offering over any access infrastructure</a:t>
            </a:r>
          </a:p>
          <a:p>
            <a:pPr marL="228371" indent="-228371" defTabSz="91321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FE, GE, 10G as well as E1/T1/T3 user interfaces (Integrated or with Smart SFPs)</a:t>
            </a:r>
          </a:p>
          <a:p>
            <a:pPr marL="228371" indent="-228371" defTabSz="91321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HW based SAA tools for Accurate and scalable SLA assurance</a:t>
            </a:r>
          </a:p>
          <a:p>
            <a:pPr marL="228371" indent="-22837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Painless integration and operation – simple provisioning and network management</a:t>
            </a:r>
          </a:p>
          <a:p>
            <a:pPr marL="228371" indent="-22837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Variety of units and ordering options for reduced Total Cost of Ownership (TCO)</a:t>
            </a:r>
            <a:endParaRPr lang="en-US" sz="1600" dirty="0"/>
          </a:p>
        </p:txBody>
      </p:sp>
      <p:grpSp>
        <p:nvGrpSpPr>
          <p:cNvPr id="3" name="Group 68"/>
          <p:cNvGrpSpPr/>
          <p:nvPr/>
        </p:nvGrpSpPr>
        <p:grpSpPr>
          <a:xfrm>
            <a:off x="5257800" y="1828800"/>
            <a:ext cx="700834" cy="560930"/>
            <a:chOff x="5332494" y="2705896"/>
            <a:chExt cx="700834" cy="560930"/>
          </a:xfrm>
        </p:grpSpPr>
        <p:sp>
          <p:nvSpPr>
            <p:cNvPr id="199" name="TextBox 198"/>
            <p:cNvSpPr txBox="1"/>
            <p:nvPr/>
          </p:nvSpPr>
          <p:spPr>
            <a:xfrm>
              <a:off x="5332494" y="2705896"/>
              <a:ext cx="700834" cy="22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/>
                <a:t>IP DSLAM</a:t>
              </a:r>
            </a:p>
          </p:txBody>
        </p:sp>
        <p:pic>
          <p:nvPicPr>
            <p:cNvPr id="200" name="Picture 199" descr="DSLAM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75368" y="2907161"/>
              <a:ext cx="359665" cy="359665"/>
            </a:xfrm>
            <a:prstGeom prst="rect">
              <a:avLst/>
            </a:prstGeom>
          </p:spPr>
        </p:pic>
      </p:grpSp>
      <p:cxnSp>
        <p:nvCxnSpPr>
          <p:cNvPr id="78" name="Straight Connector 77"/>
          <p:cNvCxnSpPr/>
          <p:nvPr/>
        </p:nvCxnSpPr>
        <p:spPr>
          <a:xfrm rot="5400000">
            <a:off x="4059960" y="2121841"/>
            <a:ext cx="49594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23"/>
          <p:cNvSpPr>
            <a:spLocks noChangeArrowheads="1"/>
          </p:cNvSpPr>
          <p:nvPr/>
        </p:nvSpPr>
        <p:spPr bwMode="auto">
          <a:xfrm>
            <a:off x="773408" y="1779920"/>
            <a:ext cx="1605587" cy="2023490"/>
          </a:xfrm>
          <a:prstGeom prst="roundRect">
            <a:avLst>
              <a:gd name="adj" fmla="val 12870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058196" y="2470551"/>
            <a:ext cx="28346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08056" y="3354471"/>
            <a:ext cx="23774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flipV="1">
            <a:off x="5302506" y="2339438"/>
            <a:ext cx="1613209" cy="376054"/>
          </a:xfrm>
          <a:prstGeom prst="bentConnector3">
            <a:avLst>
              <a:gd name="adj1" fmla="val 4227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>
            <a:off x="5172996" y="3349391"/>
            <a:ext cx="1920240" cy="365760"/>
          </a:xfrm>
          <a:prstGeom prst="bentConnector3">
            <a:avLst>
              <a:gd name="adj1" fmla="val 2873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110" idx="1"/>
          </p:cNvCxnSpPr>
          <p:nvPr/>
        </p:nvCxnSpPr>
        <p:spPr>
          <a:xfrm flipV="1">
            <a:off x="7449174" y="1849936"/>
            <a:ext cx="470733" cy="144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28" idx="1"/>
          </p:cNvCxnSpPr>
          <p:nvPr/>
        </p:nvCxnSpPr>
        <p:spPr>
          <a:xfrm>
            <a:off x="7449174" y="2764538"/>
            <a:ext cx="470733" cy="505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98515" y="1815231"/>
            <a:ext cx="1355379" cy="26238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 smtClean="0"/>
              <a:t>Customer HQ</a:t>
            </a:r>
          </a:p>
        </p:txBody>
      </p:sp>
      <p:grpSp>
        <p:nvGrpSpPr>
          <p:cNvPr id="4" name="Group 71"/>
          <p:cNvGrpSpPr/>
          <p:nvPr/>
        </p:nvGrpSpPr>
        <p:grpSpPr>
          <a:xfrm>
            <a:off x="3516286" y="2239574"/>
            <a:ext cx="1707317" cy="1165353"/>
            <a:chOff x="3700449" y="4328796"/>
            <a:chExt cx="1707317" cy="1165353"/>
          </a:xfrm>
        </p:grpSpPr>
        <p:sp>
          <p:nvSpPr>
            <p:cNvPr id="197" name="Freeform 7"/>
            <p:cNvSpPr>
              <a:spLocks/>
            </p:cNvSpPr>
            <p:nvPr/>
          </p:nvSpPr>
          <p:spPr bwMode="auto">
            <a:xfrm>
              <a:off x="3700449" y="4328796"/>
              <a:ext cx="1707317" cy="1165353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965940" y="4665634"/>
              <a:ext cx="1176337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en-US" sz="1300" b="1" dirty="0" smtClean="0">
                  <a:cs typeface="Arial" charset="0"/>
                </a:rPr>
                <a:t>Service</a:t>
              </a:r>
              <a:br>
                <a:rPr lang="en-US" sz="1300" b="1" dirty="0" smtClean="0">
                  <a:cs typeface="Arial" charset="0"/>
                </a:rPr>
              </a:br>
              <a:r>
                <a:rPr lang="en-US" sz="1300" b="1" dirty="0" smtClean="0">
                  <a:cs typeface="Arial" charset="0"/>
                </a:rPr>
                <a:t>Provider Network</a:t>
              </a:r>
              <a:endParaRPr lang="en-US" sz="1300" b="1" dirty="0">
                <a:cs typeface="Arial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012873" y="2136909"/>
            <a:ext cx="690544" cy="22313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PDH/SDH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72434" y="1066800"/>
            <a:ext cx="1603804" cy="26238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 smtClean="0"/>
              <a:t>Customer Premises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5126500" y="2803923"/>
            <a:ext cx="1920240" cy="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894502" y="2609226"/>
            <a:ext cx="724184" cy="224264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FE/</a:t>
            </a:r>
            <a:r>
              <a:rPr lang="en-US" sz="1000" dirty="0" err="1" smtClean="0"/>
              <a:t>GbE</a:t>
            </a:r>
            <a:endParaRPr lang="en-US" sz="1000" dirty="0" smtClean="0"/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1578220" y="3925071"/>
            <a:ext cx="731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LS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28849" y="2281358"/>
            <a:ext cx="359665" cy="359665"/>
          </a:xfrm>
          <a:prstGeom prst="rect">
            <a:avLst/>
          </a:prstGeom>
        </p:spPr>
      </p:pic>
      <p:grpSp>
        <p:nvGrpSpPr>
          <p:cNvPr id="5" name="Group 117"/>
          <p:cNvGrpSpPr/>
          <p:nvPr/>
        </p:nvGrpSpPr>
        <p:grpSpPr>
          <a:xfrm>
            <a:off x="767764" y="2824292"/>
            <a:ext cx="767955" cy="703997"/>
            <a:chOff x="1010046" y="5728377"/>
            <a:chExt cx="767954" cy="703997"/>
          </a:xfrm>
        </p:grpSpPr>
        <p:sp>
          <p:nvSpPr>
            <p:cNvPr id="194" name="TextBox 193"/>
            <p:cNvSpPr txBox="1"/>
            <p:nvPr/>
          </p:nvSpPr>
          <p:spPr>
            <a:xfrm>
              <a:off x="1010046" y="5728377"/>
              <a:ext cx="767954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RNC/4G Gateway</a:t>
              </a:r>
            </a:p>
          </p:txBody>
        </p:sp>
        <p:pic>
          <p:nvPicPr>
            <p:cNvPr id="196" name="Picture 195" descr="BSC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14191" y="6072709"/>
              <a:ext cx="359665" cy="359665"/>
            </a:xfrm>
            <a:prstGeom prst="rect">
              <a:avLst/>
            </a:prstGeom>
          </p:spPr>
        </p:pic>
      </p:grpSp>
      <p:pic>
        <p:nvPicPr>
          <p:cNvPr id="110" name="Picture 109" descr="Headquarters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19907" y="1670100"/>
            <a:ext cx="359665" cy="359665"/>
          </a:xfrm>
          <a:prstGeom prst="rect">
            <a:avLst/>
          </a:prstGeom>
        </p:spPr>
      </p:pic>
      <p:pic>
        <p:nvPicPr>
          <p:cNvPr id="112" name="Picture 111" descr="LS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57628" y="3164758"/>
            <a:ext cx="359665" cy="359665"/>
          </a:xfrm>
          <a:prstGeom prst="rect">
            <a:avLst/>
          </a:prstGeom>
        </p:spPr>
      </p:pic>
      <p:pic>
        <p:nvPicPr>
          <p:cNvPr id="115" name="Picture 114" descr="LS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06719" y="3164758"/>
            <a:ext cx="359665" cy="359665"/>
          </a:xfrm>
          <a:prstGeom prst="rect">
            <a:avLst/>
          </a:prstGeom>
        </p:spPr>
      </p:pic>
      <p:grpSp>
        <p:nvGrpSpPr>
          <p:cNvPr id="6" name="Group 85"/>
          <p:cNvGrpSpPr/>
          <p:nvPr/>
        </p:nvGrpSpPr>
        <p:grpSpPr>
          <a:xfrm>
            <a:off x="2556706" y="1529143"/>
            <a:ext cx="1928144" cy="430887"/>
            <a:chOff x="2704536" y="3723579"/>
            <a:chExt cx="1928144" cy="430887"/>
          </a:xfrm>
        </p:grpSpPr>
        <p:sp>
          <p:nvSpPr>
            <p:cNvPr id="192" name="TextBox 191"/>
            <p:cNvSpPr txBox="1"/>
            <p:nvPr/>
          </p:nvSpPr>
          <p:spPr>
            <a:xfrm>
              <a:off x="2704536" y="3723579"/>
              <a:ext cx="1788139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/>
                <a:t>RADview</a:t>
              </a:r>
              <a:r>
                <a:rPr lang="en-US" sz="1100" b="1" dirty="0" smtClean="0"/>
                <a:t> – </a:t>
              </a:r>
              <a:br>
                <a:rPr lang="en-US" sz="1100" b="1" dirty="0" smtClean="0"/>
              </a:br>
              <a:r>
                <a:rPr lang="en-US" sz="1100" b="1" dirty="0" smtClean="0"/>
                <a:t>EMS &amp; Service Center</a:t>
              </a:r>
              <a:endParaRPr lang="en-US" sz="1100" dirty="0"/>
            </a:p>
          </p:txBody>
        </p:sp>
        <p:pic>
          <p:nvPicPr>
            <p:cNvPr id="193" name="Picture 192" descr="NMS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273015" y="3784691"/>
              <a:ext cx="359665" cy="359665"/>
            </a:xfrm>
            <a:prstGeom prst="rect">
              <a:avLst/>
            </a:prstGeom>
          </p:spPr>
        </p:pic>
      </p:grpSp>
      <p:grpSp>
        <p:nvGrpSpPr>
          <p:cNvPr id="7" name="Group 88"/>
          <p:cNvGrpSpPr/>
          <p:nvPr/>
        </p:nvGrpSpPr>
        <p:grpSpPr>
          <a:xfrm>
            <a:off x="6542489" y="2444021"/>
            <a:ext cx="1295399" cy="445482"/>
            <a:chOff x="6403596" y="3610593"/>
            <a:chExt cx="1295399" cy="445482"/>
          </a:xfrm>
        </p:grpSpPr>
        <p:sp>
          <p:nvSpPr>
            <p:cNvPr id="189" name="TextBox 188"/>
            <p:cNvSpPr txBox="1"/>
            <p:nvPr/>
          </p:nvSpPr>
          <p:spPr>
            <a:xfrm>
              <a:off x="6403596" y="3610593"/>
              <a:ext cx="1295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ETX-2</a:t>
              </a:r>
              <a:endParaRPr lang="en-US" sz="1100" dirty="0"/>
            </a:p>
          </p:txBody>
        </p:sp>
        <p:pic>
          <p:nvPicPr>
            <p:cNvPr id="190" name="Picture 189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795446" y="3806138"/>
              <a:ext cx="542545" cy="249937"/>
            </a:xfrm>
            <a:prstGeom prst="rect">
              <a:avLst/>
            </a:prstGeom>
          </p:spPr>
        </p:pic>
      </p:grpSp>
      <p:pic>
        <p:nvPicPr>
          <p:cNvPr id="128" name="Picture 127" descr="Carrier Branch Buildin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919907" y="2589758"/>
            <a:ext cx="359665" cy="359665"/>
          </a:xfrm>
          <a:prstGeom prst="rect">
            <a:avLst/>
          </a:prstGeom>
        </p:spPr>
      </p:pic>
      <p:cxnSp>
        <p:nvCxnSpPr>
          <p:cNvPr id="131" name="Straight Arrow Connector 130"/>
          <p:cNvCxnSpPr/>
          <p:nvPr/>
        </p:nvCxnSpPr>
        <p:spPr>
          <a:xfrm>
            <a:off x="1937036" y="4168919"/>
            <a:ext cx="5257800" cy="1588"/>
          </a:xfrm>
          <a:prstGeom prst="straightConnector1">
            <a:avLst/>
          </a:prstGeom>
          <a:ln w="12700">
            <a:solidFill>
              <a:srgbClr val="4D4948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947091" y="3753205"/>
            <a:ext cx="5173579" cy="46019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Service Assured Access (SAA)</a:t>
            </a:r>
            <a:br>
              <a:rPr lang="en-US" sz="1400" b="1" dirty="0" smtClean="0"/>
            </a:br>
            <a:r>
              <a:rPr lang="en-US" sz="1400" b="1" dirty="0" smtClean="0"/>
              <a:t>Service Activation, PM, FM, Resiliency, Synchronization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80086" y="3160635"/>
            <a:ext cx="641827" cy="22313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1/10GbE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94505" y="3521315"/>
            <a:ext cx="535575" cy="22313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err="1" smtClean="0"/>
              <a:t>GbE</a:t>
            </a:r>
            <a:endParaRPr lang="en-US" sz="1000" dirty="0" smtClean="0"/>
          </a:p>
        </p:txBody>
      </p:sp>
      <p:grpSp>
        <p:nvGrpSpPr>
          <p:cNvPr id="8" name="Group 123"/>
          <p:cNvGrpSpPr/>
          <p:nvPr/>
        </p:nvGrpSpPr>
        <p:grpSpPr>
          <a:xfrm>
            <a:off x="1532233" y="3006759"/>
            <a:ext cx="846852" cy="446383"/>
            <a:chOff x="6615583" y="3609692"/>
            <a:chExt cx="846852" cy="446383"/>
          </a:xfrm>
        </p:grpSpPr>
        <p:sp>
          <p:nvSpPr>
            <p:cNvPr id="180" name="TextBox 179"/>
            <p:cNvSpPr txBox="1"/>
            <p:nvPr/>
          </p:nvSpPr>
          <p:spPr>
            <a:xfrm>
              <a:off x="6615583" y="3609692"/>
              <a:ext cx="846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ETX-2</a:t>
              </a:r>
              <a:endParaRPr lang="en-US" sz="1100" dirty="0"/>
            </a:p>
          </p:txBody>
        </p:sp>
        <p:pic>
          <p:nvPicPr>
            <p:cNvPr id="186" name="Picture 185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767736" y="3806138"/>
              <a:ext cx="542545" cy="249937"/>
            </a:xfrm>
            <a:prstGeom prst="rect">
              <a:avLst/>
            </a:prstGeom>
          </p:spPr>
        </p:pic>
      </p:grpSp>
      <p:pic>
        <p:nvPicPr>
          <p:cNvPr id="144" name="Picture 143" descr="Headquarters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71908" y="2291166"/>
            <a:ext cx="359665" cy="359665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2686340" y="2276715"/>
            <a:ext cx="989735" cy="22313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Nx1/10GbE</a:t>
            </a:r>
          </a:p>
        </p:txBody>
      </p:sp>
      <p:pic>
        <p:nvPicPr>
          <p:cNvPr id="146" name="Picture 145" descr="RAD 2U_Modules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513286" y="2300277"/>
            <a:ext cx="685800" cy="346535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 flipH="1">
            <a:off x="1437086" y="2093900"/>
            <a:ext cx="879626" cy="26160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ETX-5</a:t>
            </a:r>
          </a:p>
        </p:txBody>
      </p:sp>
      <p:pic>
        <p:nvPicPr>
          <p:cNvPr id="156" name="Picture 155" descr="LS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56141" y="2617208"/>
            <a:ext cx="359665" cy="359665"/>
          </a:xfrm>
          <a:prstGeom prst="rect">
            <a:avLst/>
          </a:prstGeom>
        </p:spPr>
      </p:pic>
      <p:cxnSp>
        <p:nvCxnSpPr>
          <p:cNvPr id="158" name="Straight Connector 157"/>
          <p:cNvCxnSpPr/>
          <p:nvPr/>
        </p:nvCxnSpPr>
        <p:spPr>
          <a:xfrm flipV="1">
            <a:off x="7449174" y="2340389"/>
            <a:ext cx="470733" cy="144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5842833" y="1612752"/>
            <a:ext cx="838200" cy="22313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/>
              <a:t>SHDSL</a:t>
            </a:r>
          </a:p>
        </p:txBody>
      </p:sp>
      <p:grpSp>
        <p:nvGrpSpPr>
          <p:cNvPr id="9" name="Group 86"/>
          <p:cNvGrpSpPr/>
          <p:nvPr/>
        </p:nvGrpSpPr>
        <p:grpSpPr>
          <a:xfrm>
            <a:off x="6717534" y="1487651"/>
            <a:ext cx="1007213" cy="466535"/>
            <a:chOff x="6550930" y="3589540"/>
            <a:chExt cx="1007213" cy="466535"/>
          </a:xfrm>
        </p:grpSpPr>
        <p:sp>
          <p:nvSpPr>
            <p:cNvPr id="176" name="TextBox 175"/>
            <p:cNvSpPr txBox="1"/>
            <p:nvPr/>
          </p:nvSpPr>
          <p:spPr>
            <a:xfrm>
              <a:off x="6550930" y="3589540"/>
              <a:ext cx="1007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ETX-2</a:t>
              </a:r>
              <a:endParaRPr lang="en-US" sz="1100" dirty="0"/>
            </a:p>
          </p:txBody>
        </p:sp>
        <p:pic>
          <p:nvPicPr>
            <p:cNvPr id="179" name="Picture 178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767736" y="3806138"/>
              <a:ext cx="542545" cy="249937"/>
            </a:xfrm>
            <a:prstGeom prst="rect">
              <a:avLst/>
            </a:prstGeom>
          </p:spPr>
        </p:pic>
      </p:grpSp>
      <p:pic>
        <p:nvPicPr>
          <p:cNvPr id="167" name="Picture 166" descr="Carrier Branch Buildin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914088" y="2160558"/>
            <a:ext cx="359665" cy="359665"/>
          </a:xfrm>
          <a:prstGeom prst="rect">
            <a:avLst/>
          </a:prstGeom>
        </p:spPr>
      </p:pic>
      <p:cxnSp>
        <p:nvCxnSpPr>
          <p:cNvPr id="170" name="Elbow Connector 169"/>
          <p:cNvCxnSpPr>
            <a:stCxn id="200" idx="3"/>
            <a:endCxn id="179" idx="1"/>
          </p:cNvCxnSpPr>
          <p:nvPr/>
        </p:nvCxnSpPr>
        <p:spPr>
          <a:xfrm flipV="1">
            <a:off x="5760339" y="1829218"/>
            <a:ext cx="1173998" cy="380683"/>
          </a:xfrm>
          <a:prstGeom prst="bentConnector3">
            <a:avLst>
              <a:gd name="adj1" fmla="val 14596"/>
            </a:avLst>
          </a:prstGeom>
          <a:ln w="34925" cmpd="dbl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AutoShape 23"/>
          <p:cNvSpPr>
            <a:spLocks noChangeArrowheads="1"/>
          </p:cNvSpPr>
          <p:nvPr/>
        </p:nvSpPr>
        <p:spPr bwMode="auto">
          <a:xfrm>
            <a:off x="6779664" y="1326813"/>
            <a:ext cx="1566223" cy="1733023"/>
          </a:xfrm>
          <a:prstGeom prst="roundRect">
            <a:avLst>
              <a:gd name="adj" fmla="val 14489"/>
            </a:avLst>
          </a:prstGeom>
          <a:noFill/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203" name="Shape 202"/>
          <p:cNvCxnSpPr>
            <a:stCxn id="200" idx="1"/>
            <a:endCxn id="156" idx="0"/>
          </p:cNvCxnSpPr>
          <p:nvPr/>
        </p:nvCxnSpPr>
        <p:spPr>
          <a:xfrm rot="10800000" flipV="1">
            <a:off x="5135974" y="2209901"/>
            <a:ext cx="264700" cy="407308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1"/>
          <p:cNvGrpSpPr/>
          <p:nvPr/>
        </p:nvGrpSpPr>
        <p:grpSpPr>
          <a:xfrm>
            <a:off x="6765189" y="3349772"/>
            <a:ext cx="846852" cy="466535"/>
            <a:chOff x="6615583" y="3589540"/>
            <a:chExt cx="846852" cy="466535"/>
          </a:xfrm>
        </p:grpSpPr>
        <p:sp>
          <p:nvSpPr>
            <p:cNvPr id="76" name="TextBox 75"/>
            <p:cNvSpPr txBox="1"/>
            <p:nvPr/>
          </p:nvSpPr>
          <p:spPr>
            <a:xfrm>
              <a:off x="6615583" y="3589540"/>
              <a:ext cx="846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ETX-2</a:t>
              </a:r>
              <a:endParaRPr lang="en-US" sz="1100" dirty="0"/>
            </a:p>
          </p:txBody>
        </p:sp>
        <p:pic>
          <p:nvPicPr>
            <p:cNvPr id="77" name="Picture 76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767736" y="3806138"/>
              <a:ext cx="542545" cy="249937"/>
            </a:xfrm>
            <a:prstGeom prst="rect">
              <a:avLst/>
            </a:prstGeom>
          </p:spPr>
        </p:pic>
      </p:grpSp>
      <p:grpSp>
        <p:nvGrpSpPr>
          <p:cNvPr id="75" name="Group 86"/>
          <p:cNvGrpSpPr/>
          <p:nvPr/>
        </p:nvGrpSpPr>
        <p:grpSpPr>
          <a:xfrm>
            <a:off x="6703684" y="1954075"/>
            <a:ext cx="1007213" cy="466535"/>
            <a:chOff x="6550930" y="3589540"/>
            <a:chExt cx="1007213" cy="466535"/>
          </a:xfrm>
        </p:grpSpPr>
        <p:sp>
          <p:nvSpPr>
            <p:cNvPr id="83" name="TextBox 82"/>
            <p:cNvSpPr txBox="1"/>
            <p:nvPr/>
          </p:nvSpPr>
          <p:spPr>
            <a:xfrm>
              <a:off x="6550930" y="3589540"/>
              <a:ext cx="1007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ETX-2</a:t>
              </a:r>
              <a:endParaRPr lang="en-US" sz="1100" dirty="0"/>
            </a:p>
          </p:txBody>
        </p:sp>
        <p:pic>
          <p:nvPicPr>
            <p:cNvPr id="90" name="Picture 89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767736" y="3806138"/>
              <a:ext cx="542545" cy="2499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and Aggregation Network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Freeform 7"/>
          <p:cNvSpPr>
            <a:spLocks/>
          </p:cNvSpPr>
          <p:nvPr/>
        </p:nvSpPr>
        <p:spPr bwMode="auto">
          <a:xfrm>
            <a:off x="1364686" y="2216716"/>
            <a:ext cx="1413887" cy="84895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1673758" y="2601603"/>
            <a:ext cx="835120" cy="274632"/>
          </a:xfrm>
          <a:prstGeom prst="rect">
            <a:avLst/>
          </a:prstGeom>
          <a:noFill/>
        </p:spPr>
        <p:txBody>
          <a:bodyPr wrap="square" lIns="91374" tIns="45688" rIns="91374" bIns="45688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IP/MPLS</a:t>
            </a:r>
          </a:p>
        </p:txBody>
      </p:sp>
      <p:sp>
        <p:nvSpPr>
          <p:cNvPr id="67" name="TextBox 66"/>
          <p:cNvSpPr txBox="1"/>
          <p:nvPr/>
        </p:nvSpPr>
        <p:spPr>
          <a:xfrm flipH="1">
            <a:off x="2709948" y="2048864"/>
            <a:ext cx="667665" cy="230760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/>
            <a:r>
              <a:rPr lang="en-US" sz="900" dirty="0" smtClean="0">
                <a:latin typeface="+mj-lt"/>
                <a:cs typeface="Arial" pitchFamily="34" charset="0"/>
              </a:rPr>
              <a:t>10 </a:t>
            </a:r>
            <a:r>
              <a:rPr lang="en-US" sz="900" dirty="0" err="1" smtClean="0">
                <a:latin typeface="+mj-lt"/>
                <a:cs typeface="Arial" pitchFamily="34" charset="0"/>
              </a:rPr>
              <a:t>GbE</a:t>
            </a:r>
            <a:endParaRPr lang="en-US" sz="900" dirty="0" smtClean="0">
              <a:latin typeface="+mj-lt"/>
              <a:cs typeface="Arial" pitchFamily="34" charset="0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2508900" y="1330639"/>
            <a:ext cx="4015164" cy="1678788"/>
            <a:chOff x="2185640" y="1330636"/>
            <a:chExt cx="4015164" cy="16787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5522840" y="2802774"/>
              <a:ext cx="413300" cy="0"/>
            </a:xfrm>
            <a:prstGeom prst="line">
              <a:avLst/>
            </a:prstGeom>
            <a:ln w="44450" cap="rnd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10800000" flipV="1">
              <a:off x="4380736" y="2144751"/>
              <a:ext cx="1176289" cy="187248"/>
            </a:xfrm>
            <a:prstGeom prst="bentConnector3">
              <a:avLst>
                <a:gd name="adj1" fmla="val 54424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 rot="10800000">
              <a:off x="4304371" y="2395539"/>
              <a:ext cx="1098744" cy="18194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 flipH="1">
              <a:off x="4755638" y="1953988"/>
              <a:ext cx="667665" cy="230786"/>
            </a:xfrm>
            <a:prstGeom prst="rect">
              <a:avLst/>
            </a:prstGeom>
            <a:noFill/>
          </p:spPr>
          <p:txBody>
            <a:bodyPr wrap="square" lIns="91394" tIns="45697" rIns="91394" bIns="45697" rtlCol="0">
              <a:spAutoFit/>
            </a:bodyPr>
            <a:lstStyle/>
            <a:p>
              <a:pPr algn="ctr"/>
              <a:r>
                <a:rPr lang="en-US" sz="900" dirty="0" smtClean="0">
                  <a:latin typeface="+mj-lt"/>
                  <a:cs typeface="Arial" pitchFamily="34" charset="0"/>
                </a:rPr>
                <a:t>1 </a:t>
              </a:r>
              <a:r>
                <a:rPr lang="en-US" sz="900" dirty="0" err="1" smtClean="0">
                  <a:latin typeface="+mj-lt"/>
                  <a:cs typeface="Arial" pitchFamily="34" charset="0"/>
                </a:rPr>
                <a:t>GbE</a:t>
              </a:r>
              <a:endParaRPr lang="en-US" sz="9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 flipH="1">
              <a:off x="4755638" y="2372163"/>
              <a:ext cx="667665" cy="230786"/>
            </a:xfrm>
            <a:prstGeom prst="rect">
              <a:avLst/>
            </a:prstGeom>
            <a:noFill/>
          </p:spPr>
          <p:txBody>
            <a:bodyPr wrap="square" lIns="91394" tIns="45697" rIns="91394" bIns="45697" rtlCol="0">
              <a:spAutoFit/>
            </a:bodyPr>
            <a:lstStyle/>
            <a:p>
              <a:pPr algn="ctr"/>
              <a:r>
                <a:rPr lang="en-US" sz="900" dirty="0" smtClean="0">
                  <a:latin typeface="+mj-lt"/>
                  <a:cs typeface="Arial" pitchFamily="34" charset="0"/>
                </a:rPr>
                <a:t>10 </a:t>
              </a:r>
              <a:r>
                <a:rPr lang="en-US" sz="900" dirty="0" err="1" smtClean="0">
                  <a:latin typeface="+mj-lt"/>
                  <a:cs typeface="Arial" pitchFamily="34" charset="0"/>
                </a:rPr>
                <a:t>GbE</a:t>
              </a:r>
              <a:endParaRPr lang="en-US" sz="900" dirty="0" smtClean="0">
                <a:latin typeface="+mj-lt"/>
                <a:cs typeface="Arial" pitchFamily="34" charset="0"/>
              </a:endParaRPr>
            </a:p>
          </p:txBody>
        </p:sp>
        <p:cxnSp>
          <p:nvCxnSpPr>
            <p:cNvPr id="150" name="Elbow Connector 149"/>
            <p:cNvCxnSpPr/>
            <p:nvPr/>
          </p:nvCxnSpPr>
          <p:spPr>
            <a:xfrm rot="10800000" flipV="1">
              <a:off x="4304371" y="1750740"/>
              <a:ext cx="1200616" cy="513616"/>
            </a:xfrm>
            <a:prstGeom prst="bentConnector3">
              <a:avLst>
                <a:gd name="adj1" fmla="val 53715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 flipH="1">
              <a:off x="4755638" y="1537904"/>
              <a:ext cx="667665" cy="230786"/>
            </a:xfrm>
            <a:prstGeom prst="rect">
              <a:avLst/>
            </a:prstGeom>
            <a:noFill/>
          </p:spPr>
          <p:txBody>
            <a:bodyPr wrap="square" lIns="91394" tIns="45697" rIns="91394" bIns="45697" rtlCol="0">
              <a:spAutoFit/>
            </a:bodyPr>
            <a:lstStyle/>
            <a:p>
              <a:pPr algn="ctr"/>
              <a:r>
                <a:rPr lang="en-US" sz="900" dirty="0" smtClean="0">
                  <a:latin typeface="+mj-lt"/>
                  <a:cs typeface="Arial" pitchFamily="34" charset="0"/>
                </a:rPr>
                <a:t>1 </a:t>
              </a:r>
              <a:r>
                <a:rPr lang="en-US" sz="900" dirty="0" err="1" smtClean="0">
                  <a:latin typeface="+mj-lt"/>
                  <a:cs typeface="Arial" pitchFamily="34" charset="0"/>
                </a:rPr>
                <a:t>GbE</a:t>
              </a:r>
              <a:endParaRPr lang="en-US" sz="900" dirty="0" smtClean="0">
                <a:latin typeface="+mj-lt"/>
                <a:cs typeface="Arial" pitchFamily="34" charset="0"/>
              </a:endParaRPr>
            </a:p>
          </p:txBody>
        </p:sp>
        <p:grpSp>
          <p:nvGrpSpPr>
            <p:cNvPr id="55" name="Group 86"/>
            <p:cNvGrpSpPr/>
            <p:nvPr/>
          </p:nvGrpSpPr>
          <p:grpSpPr>
            <a:xfrm>
              <a:off x="5184355" y="1330636"/>
              <a:ext cx="1007213" cy="466535"/>
              <a:chOff x="6550930" y="3589540"/>
              <a:chExt cx="1007213" cy="46653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550930" y="3589540"/>
                <a:ext cx="10072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ETX-2</a:t>
                </a:r>
                <a:endParaRPr lang="en-US" sz="1100" dirty="0"/>
              </a:p>
            </p:txBody>
          </p:sp>
          <p:pic>
            <p:nvPicPr>
              <p:cNvPr id="59" name="Picture 58" descr="RAD 1U_Narrow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767736" y="3806138"/>
                <a:ext cx="542545" cy="249937"/>
              </a:xfrm>
              <a:prstGeom prst="rect">
                <a:avLst/>
              </a:prstGeom>
            </p:spPr>
          </p:pic>
        </p:grpSp>
        <p:grpSp>
          <p:nvGrpSpPr>
            <p:cNvPr id="60" name="Group 86"/>
            <p:cNvGrpSpPr/>
            <p:nvPr/>
          </p:nvGrpSpPr>
          <p:grpSpPr>
            <a:xfrm>
              <a:off x="5193591" y="1755492"/>
              <a:ext cx="1007213" cy="466535"/>
              <a:chOff x="6550930" y="3589540"/>
              <a:chExt cx="1007213" cy="46653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550930" y="3589540"/>
                <a:ext cx="10072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ETX-2</a:t>
                </a:r>
                <a:endParaRPr lang="en-US" sz="1100" dirty="0"/>
              </a:p>
            </p:txBody>
          </p:sp>
          <p:pic>
            <p:nvPicPr>
              <p:cNvPr id="68" name="Picture 67" descr="RAD 1U_Narrow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767736" y="3806138"/>
                <a:ext cx="542545" cy="249937"/>
              </a:xfrm>
              <a:prstGeom prst="rect">
                <a:avLst/>
              </a:prstGeom>
            </p:spPr>
          </p:pic>
        </p:grpSp>
        <p:grpSp>
          <p:nvGrpSpPr>
            <p:cNvPr id="73" name="Group 86"/>
            <p:cNvGrpSpPr/>
            <p:nvPr/>
          </p:nvGrpSpPr>
          <p:grpSpPr>
            <a:xfrm>
              <a:off x="5193560" y="2189611"/>
              <a:ext cx="1007213" cy="466535"/>
              <a:chOff x="6550930" y="3589540"/>
              <a:chExt cx="1007213" cy="46653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550930" y="3589540"/>
                <a:ext cx="10072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ETX-2</a:t>
                </a:r>
                <a:endParaRPr lang="en-US" sz="1100" dirty="0"/>
              </a:p>
            </p:txBody>
          </p:sp>
          <p:pic>
            <p:nvPicPr>
              <p:cNvPr id="75" name="Picture 74" descr="RAD 1U_Narrow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767736" y="3806138"/>
                <a:ext cx="542545" cy="249937"/>
              </a:xfrm>
              <a:prstGeom prst="rect">
                <a:avLst/>
              </a:prstGeom>
            </p:spPr>
          </p:pic>
        </p:grpSp>
        <p:cxnSp>
          <p:nvCxnSpPr>
            <p:cNvPr id="114" name="Elbow Connector 113"/>
            <p:cNvCxnSpPr/>
            <p:nvPr/>
          </p:nvCxnSpPr>
          <p:spPr>
            <a:xfrm rot="10800000" flipV="1">
              <a:off x="2185640" y="2246310"/>
              <a:ext cx="1802783" cy="3333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86"/>
            <p:cNvGrpSpPr/>
            <p:nvPr/>
          </p:nvGrpSpPr>
          <p:grpSpPr>
            <a:xfrm>
              <a:off x="3665987" y="1970609"/>
              <a:ext cx="1007213" cy="466535"/>
              <a:chOff x="6550930" y="3589540"/>
              <a:chExt cx="1007213" cy="466535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6550930" y="3589540"/>
                <a:ext cx="10072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ETX-2</a:t>
                </a:r>
                <a:endParaRPr lang="en-US" sz="1100" dirty="0"/>
              </a:p>
            </p:txBody>
          </p:sp>
          <p:pic>
            <p:nvPicPr>
              <p:cNvPr id="140" name="Picture 139" descr="RAD 1U_Narrow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767736" y="3806138"/>
                <a:ext cx="542545" cy="249937"/>
              </a:xfrm>
              <a:prstGeom prst="rect">
                <a:avLst/>
              </a:prstGeom>
            </p:spPr>
          </p:pic>
        </p:grpSp>
      </p:grpSp>
      <p:sp>
        <p:nvSpPr>
          <p:cNvPr id="159" name="Text Placeholder 72"/>
          <p:cNvSpPr txBox="1">
            <a:spLocks/>
          </p:cNvSpPr>
          <p:nvPr/>
        </p:nvSpPr>
        <p:spPr>
          <a:xfrm>
            <a:off x="747713" y="4305106"/>
            <a:ext cx="7124700" cy="2261940"/>
          </a:xfrm>
          <a:prstGeom prst="rect">
            <a:avLst/>
          </a:prstGeom>
        </p:spPr>
        <p:txBody>
          <a:bodyPr lIns="91342" tIns="45671" rIns="91342" bIns="45671"/>
          <a:lstStyle/>
          <a:p>
            <a:pPr marL="225183" indent="-225183" defTabSz="914127" fontAlgn="base"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1600" b="1" kern="0" dirty="0" smtClean="0">
                <a:solidFill>
                  <a:srgbClr val="0000FF"/>
                </a:solidFill>
              </a:rPr>
              <a:t>Solution benefits</a:t>
            </a:r>
          </a:p>
          <a:p>
            <a:pPr marL="228371" indent="-228371" defTabSz="91321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Flexible topologies with Hub &amp; Spoke and G.8032 Rings</a:t>
            </a:r>
          </a:p>
          <a:p>
            <a:pPr marL="228371" indent="-228371" defTabSz="91321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Protected interconnections with Link Aggregating (LAG) and Dual Homing</a:t>
            </a:r>
          </a:p>
          <a:p>
            <a:pPr marL="228371" indent="-228371" defTabSz="91321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HW based fault management for fast protection</a:t>
            </a:r>
          </a:p>
          <a:p>
            <a:pPr marL="228371" indent="-228371" defTabSz="91321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Advanced Traffic Management (TM) for SLA enforcement</a:t>
            </a:r>
          </a:p>
          <a:p>
            <a:pPr marL="228371" indent="-228371" defTabSz="913215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Scales up with ETX-5 for higher capacities and TDM aggregation</a:t>
            </a:r>
          </a:p>
          <a:p>
            <a:pPr marL="228371" indent="-228371" defTabSz="914127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kern="0" dirty="0" smtClean="0"/>
              <a:t>One stop shop for reliable End to End solution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3010103" y="2009512"/>
            <a:ext cx="4977924" cy="2032099"/>
            <a:chOff x="2686843" y="2009509"/>
            <a:chExt cx="4977924" cy="2032099"/>
          </a:xfrm>
        </p:grpSpPr>
        <p:cxnSp>
          <p:nvCxnSpPr>
            <p:cNvPr id="99" name="Elbow Connector 98"/>
            <p:cNvCxnSpPr/>
            <p:nvPr/>
          </p:nvCxnSpPr>
          <p:spPr>
            <a:xfrm rot="10800000">
              <a:off x="2686843" y="2750795"/>
              <a:ext cx="1279275" cy="661479"/>
            </a:xfrm>
            <a:prstGeom prst="bentConnector3">
              <a:avLst>
                <a:gd name="adj1" fmla="val 63656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5681408" y="2009509"/>
              <a:ext cx="1983359" cy="1421682"/>
              <a:chOff x="5681408" y="2009509"/>
              <a:chExt cx="1983359" cy="1421682"/>
            </a:xfrm>
          </p:grpSpPr>
          <p:cxnSp>
            <p:nvCxnSpPr>
              <p:cNvPr id="119" name="Elbow Connector 118"/>
              <p:cNvCxnSpPr/>
              <p:nvPr/>
            </p:nvCxnSpPr>
            <p:spPr>
              <a:xfrm flipH="1">
                <a:off x="5681408" y="2818600"/>
                <a:ext cx="1185663" cy="54864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Elbow Connector 119"/>
              <p:cNvCxnSpPr/>
              <p:nvPr/>
            </p:nvCxnSpPr>
            <p:spPr>
              <a:xfrm flipH="1">
                <a:off x="5681408" y="3265871"/>
                <a:ext cx="1185663" cy="165320"/>
              </a:xfrm>
              <a:prstGeom prst="bentConnector3">
                <a:avLst>
                  <a:gd name="adj1" fmla="val 44915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 flipH="1">
                <a:off x="6219601" y="2632861"/>
                <a:ext cx="667665" cy="230786"/>
              </a:xfrm>
              <a:prstGeom prst="rect">
                <a:avLst/>
              </a:prstGeom>
              <a:noFill/>
            </p:spPr>
            <p:txBody>
              <a:bodyPr wrap="square" lIns="91394" tIns="45697" rIns="91394" bIns="45697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1 </a:t>
                </a:r>
                <a:r>
                  <a:rPr lang="en-US" sz="900" dirty="0" err="1" smtClean="0">
                    <a:latin typeface="+mj-lt"/>
                    <a:cs typeface="Arial" pitchFamily="34" charset="0"/>
                  </a:rPr>
                  <a:t>GbE</a:t>
                </a:r>
                <a:endParaRPr lang="en-US" sz="9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 flipH="1">
                <a:off x="6219601" y="3051036"/>
                <a:ext cx="667665" cy="230786"/>
              </a:xfrm>
              <a:prstGeom prst="rect">
                <a:avLst/>
              </a:prstGeom>
              <a:noFill/>
            </p:spPr>
            <p:txBody>
              <a:bodyPr wrap="square" lIns="91394" tIns="45697" rIns="91394" bIns="45697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10 </a:t>
                </a:r>
                <a:r>
                  <a:rPr lang="en-US" sz="900" dirty="0" err="1" smtClean="0">
                    <a:latin typeface="+mj-lt"/>
                    <a:cs typeface="Arial" pitchFamily="34" charset="0"/>
                  </a:rPr>
                  <a:t>GbE</a:t>
                </a:r>
                <a:endParaRPr lang="en-US" sz="900" dirty="0" smtClean="0"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124" name="Elbow Connector 123"/>
              <p:cNvCxnSpPr/>
              <p:nvPr/>
            </p:nvCxnSpPr>
            <p:spPr>
              <a:xfrm flipH="1">
                <a:off x="5681408" y="2394278"/>
                <a:ext cx="1185663" cy="914400"/>
              </a:xfrm>
              <a:prstGeom prst="bentConnector3">
                <a:avLst>
                  <a:gd name="adj1" fmla="val 55238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 flipH="1">
                <a:off x="6219601" y="2216777"/>
                <a:ext cx="667665" cy="230786"/>
              </a:xfrm>
              <a:prstGeom prst="rect">
                <a:avLst/>
              </a:prstGeom>
              <a:noFill/>
            </p:spPr>
            <p:txBody>
              <a:bodyPr wrap="square" lIns="91394" tIns="45697" rIns="91394" bIns="45697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1 </a:t>
                </a:r>
                <a:r>
                  <a:rPr lang="en-US" sz="900" dirty="0" err="1" smtClean="0">
                    <a:latin typeface="+mj-lt"/>
                    <a:cs typeface="Arial" pitchFamily="34" charset="0"/>
                  </a:rPr>
                  <a:t>GbE</a:t>
                </a:r>
                <a:endParaRPr lang="en-US" sz="900" dirty="0" smtClean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126" name="Group 86"/>
              <p:cNvGrpSpPr/>
              <p:nvPr/>
            </p:nvGrpSpPr>
            <p:grpSpPr>
              <a:xfrm>
                <a:off x="6648318" y="2009509"/>
                <a:ext cx="1007213" cy="466535"/>
                <a:chOff x="6550930" y="3589540"/>
                <a:chExt cx="1007213" cy="466535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6550930" y="3589540"/>
                  <a:ext cx="10072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ETX-2</a:t>
                  </a:r>
                  <a:endParaRPr lang="en-US" sz="1100" dirty="0"/>
                </a:p>
              </p:txBody>
            </p:sp>
            <p:pic>
              <p:nvPicPr>
                <p:cNvPr id="128" name="Picture 127" descr="RAD 1U_Narrow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767736" y="3806138"/>
                  <a:ext cx="542545" cy="249937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86"/>
              <p:cNvGrpSpPr/>
              <p:nvPr/>
            </p:nvGrpSpPr>
            <p:grpSpPr>
              <a:xfrm>
                <a:off x="6657554" y="2434365"/>
                <a:ext cx="1007213" cy="466535"/>
                <a:chOff x="6550930" y="3589540"/>
                <a:chExt cx="1007213" cy="466535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6550930" y="3589540"/>
                  <a:ext cx="10072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ETX-2</a:t>
                  </a:r>
                  <a:endParaRPr lang="en-US" sz="1100" dirty="0"/>
                </a:p>
              </p:txBody>
            </p:sp>
            <p:pic>
              <p:nvPicPr>
                <p:cNvPr id="131" name="Picture 130" descr="RAD 1U_Narrow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767736" y="3806138"/>
                  <a:ext cx="542545" cy="249937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86"/>
              <p:cNvGrpSpPr/>
              <p:nvPr/>
            </p:nvGrpSpPr>
            <p:grpSpPr>
              <a:xfrm>
                <a:off x="6657523" y="2868484"/>
                <a:ext cx="1007213" cy="466535"/>
                <a:chOff x="6550930" y="3589540"/>
                <a:chExt cx="1007213" cy="466535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6550930" y="3589540"/>
                  <a:ext cx="10072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ETX-2</a:t>
                  </a:r>
                  <a:endParaRPr lang="en-US" sz="1100" dirty="0"/>
                </a:p>
              </p:txBody>
            </p:sp>
            <p:pic>
              <p:nvPicPr>
                <p:cNvPr id="134" name="Picture 133" descr="RAD 1U_Narrow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767736" y="3806138"/>
                  <a:ext cx="542545" cy="2499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2" name="Group 181"/>
            <p:cNvGrpSpPr/>
            <p:nvPr/>
          </p:nvGrpSpPr>
          <p:grpSpPr>
            <a:xfrm>
              <a:off x="3479336" y="2974109"/>
              <a:ext cx="2472049" cy="1067499"/>
              <a:chOff x="3479336" y="2974109"/>
              <a:chExt cx="2472049" cy="1067499"/>
            </a:xfrm>
          </p:grpSpPr>
          <p:sp>
            <p:nvSpPr>
              <p:cNvPr id="62" name="Oval 12"/>
              <p:cNvSpPr>
                <a:spLocks noChangeArrowheads="1"/>
              </p:cNvSpPr>
              <p:nvPr/>
            </p:nvSpPr>
            <p:spPr bwMode="auto">
              <a:xfrm flipH="1">
                <a:off x="4162912" y="2974109"/>
                <a:ext cx="1116502" cy="9269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3AE4A"/>
                </a:solidFill>
                <a:round/>
                <a:headEnd/>
                <a:tailEnd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15619" y="3057245"/>
                <a:ext cx="601355" cy="430841"/>
              </a:xfrm>
              <a:prstGeom prst="rect">
                <a:avLst/>
              </a:prstGeom>
              <a:noFill/>
            </p:spPr>
            <p:txBody>
              <a:bodyPr wrap="none" lIns="91394" tIns="45697" rIns="91394" bIns="45697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+mj-lt"/>
                    <a:cs typeface="Arial" pitchFamily="34" charset="0"/>
                  </a:rPr>
                  <a:t>G.8032</a:t>
                </a:r>
                <a:br>
                  <a:rPr lang="en-US" sz="1100" b="1" dirty="0" smtClean="0">
                    <a:latin typeface="+mj-lt"/>
                    <a:cs typeface="Arial" pitchFamily="34" charset="0"/>
                  </a:rPr>
                </a:br>
                <a:r>
                  <a:rPr lang="en-US" sz="1100" b="1" dirty="0" smtClean="0">
                    <a:latin typeface="+mj-lt"/>
                    <a:cs typeface="Arial" pitchFamily="34" charset="0"/>
                  </a:rPr>
                  <a:t>10GE</a:t>
                </a:r>
              </a:p>
            </p:txBody>
          </p:sp>
          <p:grpSp>
            <p:nvGrpSpPr>
              <p:cNvPr id="79" name="Group 86"/>
              <p:cNvGrpSpPr/>
              <p:nvPr/>
            </p:nvGrpSpPr>
            <p:grpSpPr>
              <a:xfrm>
                <a:off x="4944172" y="2984516"/>
                <a:ext cx="1007213" cy="466535"/>
                <a:chOff x="6550930" y="3608590"/>
                <a:chExt cx="1007213" cy="466535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6550930" y="3608590"/>
                  <a:ext cx="10072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ETX-2</a:t>
                  </a:r>
                  <a:endParaRPr lang="en-US" sz="1100" dirty="0"/>
                </a:p>
              </p:txBody>
            </p:sp>
            <p:pic>
              <p:nvPicPr>
                <p:cNvPr id="82" name="Picture 81" descr="RAD 1U_Narrow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767736" y="3825188"/>
                  <a:ext cx="542545" cy="249937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6"/>
              <p:cNvGrpSpPr/>
              <p:nvPr/>
            </p:nvGrpSpPr>
            <p:grpSpPr>
              <a:xfrm>
                <a:off x="4240172" y="3575073"/>
                <a:ext cx="1007213" cy="466535"/>
                <a:chOff x="6550930" y="3589540"/>
                <a:chExt cx="1007213" cy="46653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6550930" y="3589540"/>
                  <a:ext cx="10072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ETX-2</a:t>
                  </a:r>
                  <a:endParaRPr lang="en-US" sz="1100" dirty="0"/>
                </a:p>
              </p:txBody>
            </p:sp>
            <p:pic>
              <p:nvPicPr>
                <p:cNvPr id="86" name="Picture 85" descr="RAD 1U_Narrow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767736" y="3806138"/>
                  <a:ext cx="542545" cy="249937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/>
              <p:cNvSpPr txBox="1"/>
              <p:nvPr/>
            </p:nvSpPr>
            <p:spPr>
              <a:xfrm>
                <a:off x="3479336" y="3127398"/>
                <a:ext cx="10072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ETX-5</a:t>
                </a:r>
                <a:endParaRPr lang="en-US" sz="1100" dirty="0"/>
              </a:p>
            </p:txBody>
          </p:sp>
        </p:grpSp>
      </p:grpSp>
      <p:grpSp>
        <p:nvGrpSpPr>
          <p:cNvPr id="5" name="Group 78"/>
          <p:cNvGrpSpPr/>
          <p:nvPr/>
        </p:nvGrpSpPr>
        <p:grpSpPr>
          <a:xfrm flipH="1">
            <a:off x="2621370" y="2313625"/>
            <a:ext cx="419368" cy="604468"/>
            <a:chOff x="6312927" y="1597172"/>
            <a:chExt cx="452792" cy="668674"/>
          </a:xfrm>
        </p:grpSpPr>
        <p:sp>
          <p:nvSpPr>
            <p:cNvPr id="102" name="TextBox 101"/>
            <p:cNvSpPr txBox="1"/>
            <p:nvPr/>
          </p:nvSpPr>
          <p:spPr>
            <a:xfrm>
              <a:off x="6329134" y="1597172"/>
              <a:ext cx="420378" cy="27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j-lt"/>
                  <a:cs typeface="Arial" pitchFamily="34" charset="0"/>
                </a:rPr>
                <a:t>PE</a:t>
              </a:r>
            </a:p>
          </p:txBody>
        </p:sp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2927" y="1813054"/>
              <a:ext cx="452792" cy="45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7" name="Group 78"/>
          <p:cNvGrpSpPr/>
          <p:nvPr/>
        </p:nvGrpSpPr>
        <p:grpSpPr>
          <a:xfrm flipH="1">
            <a:off x="2287992" y="1923101"/>
            <a:ext cx="419368" cy="604468"/>
            <a:chOff x="6312927" y="1597172"/>
            <a:chExt cx="452792" cy="668674"/>
          </a:xfrm>
        </p:grpSpPr>
        <p:sp>
          <p:nvSpPr>
            <p:cNvPr id="188" name="TextBox 187"/>
            <p:cNvSpPr txBox="1"/>
            <p:nvPr/>
          </p:nvSpPr>
          <p:spPr>
            <a:xfrm>
              <a:off x="6329134" y="1597172"/>
              <a:ext cx="420378" cy="27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j-lt"/>
                  <a:cs typeface="Arial" pitchFamily="34" charset="0"/>
                </a:rPr>
                <a:t>PE</a:t>
              </a:r>
            </a:p>
          </p:txBody>
        </p:sp>
        <p:pic>
          <p:nvPicPr>
            <p:cNvPr id="189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2927" y="1813054"/>
              <a:ext cx="452792" cy="45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0" name="Group 78"/>
          <p:cNvGrpSpPr/>
          <p:nvPr/>
        </p:nvGrpSpPr>
        <p:grpSpPr>
          <a:xfrm flipH="1">
            <a:off x="2307042" y="2704151"/>
            <a:ext cx="419368" cy="604468"/>
            <a:chOff x="6312927" y="1597172"/>
            <a:chExt cx="452792" cy="668674"/>
          </a:xfrm>
        </p:grpSpPr>
        <p:sp>
          <p:nvSpPr>
            <p:cNvPr id="191" name="TextBox 190"/>
            <p:cNvSpPr txBox="1"/>
            <p:nvPr/>
          </p:nvSpPr>
          <p:spPr>
            <a:xfrm>
              <a:off x="6329134" y="1597172"/>
              <a:ext cx="420378" cy="27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j-lt"/>
                  <a:cs typeface="Arial" pitchFamily="34" charset="0"/>
                </a:rPr>
                <a:t>PE</a:t>
              </a:r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2927" y="1813054"/>
              <a:ext cx="452792" cy="45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8" name="Group 207"/>
          <p:cNvGrpSpPr/>
          <p:nvPr/>
        </p:nvGrpSpPr>
        <p:grpSpPr>
          <a:xfrm>
            <a:off x="2735647" y="1958886"/>
            <a:ext cx="1793667" cy="1568616"/>
            <a:chOff x="2412386" y="1958886"/>
            <a:chExt cx="1793667" cy="1568616"/>
          </a:xfrm>
        </p:grpSpPr>
        <p:cxnSp>
          <p:nvCxnSpPr>
            <p:cNvPr id="94" name="Elbow Connector 93"/>
            <p:cNvCxnSpPr>
              <a:endCxn id="192" idx="3"/>
            </p:cNvCxnSpPr>
            <p:nvPr/>
          </p:nvCxnSpPr>
          <p:spPr>
            <a:xfrm rot="10800000">
              <a:off x="2412386" y="3103961"/>
              <a:ext cx="1292992" cy="3650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/>
            <p:cNvGrpSpPr/>
            <p:nvPr/>
          </p:nvGrpSpPr>
          <p:grpSpPr>
            <a:xfrm>
              <a:off x="2714035" y="2170771"/>
              <a:ext cx="1492018" cy="211873"/>
              <a:chOff x="2714035" y="2170771"/>
              <a:chExt cx="1492018" cy="211873"/>
            </a:xfrm>
          </p:grpSpPr>
          <p:cxnSp>
            <p:nvCxnSpPr>
              <p:cNvPr id="109" name="Elbow Connector 108"/>
              <p:cNvCxnSpPr>
                <a:stCxn id="140" idx="1"/>
              </p:cNvCxnSpPr>
              <p:nvPr/>
            </p:nvCxnSpPr>
            <p:spPr>
              <a:xfrm rot="10800000" flipV="1">
                <a:off x="2714035" y="2312176"/>
                <a:ext cx="1492018" cy="3097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Oval 199"/>
              <p:cNvSpPr/>
              <p:nvPr/>
            </p:nvSpPr>
            <p:spPr>
              <a:xfrm>
                <a:off x="3475463" y="2170771"/>
                <a:ext cx="66908" cy="211873"/>
              </a:xfrm>
              <a:prstGeom prst="ellips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1" name="Oval 200"/>
            <p:cNvSpPr/>
            <p:nvPr/>
          </p:nvSpPr>
          <p:spPr>
            <a:xfrm>
              <a:off x="3360234" y="3315629"/>
              <a:ext cx="66908" cy="211873"/>
            </a:xfrm>
            <a:prstGeom prst="ellips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313746" y="1958886"/>
              <a:ext cx="418704" cy="2616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LAG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059152" y="2928192"/>
              <a:ext cx="691375" cy="43088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100" b="1" dirty="0" smtClean="0"/>
                <a:t>Dual Homing</a:t>
              </a:r>
            </a:p>
          </p:txBody>
        </p:sp>
      </p:grpSp>
      <p:sp>
        <p:nvSpPr>
          <p:cNvPr id="210" name="TextBox 209"/>
          <p:cNvSpPr txBox="1"/>
          <p:nvPr/>
        </p:nvSpPr>
        <p:spPr>
          <a:xfrm flipH="1">
            <a:off x="2929888" y="2543011"/>
            <a:ext cx="667665" cy="230760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/>
            <a:r>
              <a:rPr lang="en-US" sz="900" dirty="0" smtClean="0">
                <a:latin typeface="+mj-lt"/>
                <a:cs typeface="Arial" pitchFamily="34" charset="0"/>
              </a:rPr>
              <a:t>10 </a:t>
            </a:r>
            <a:r>
              <a:rPr lang="en-US" sz="900" dirty="0" err="1" smtClean="0">
                <a:latin typeface="+mj-lt"/>
                <a:cs typeface="Arial" pitchFamily="34" charset="0"/>
              </a:rPr>
              <a:t>GbE</a:t>
            </a:r>
            <a:endParaRPr lang="en-US" sz="900" dirty="0" smtClean="0">
              <a:latin typeface="+mj-lt"/>
              <a:cs typeface="Arial" pitchFamily="34" charset="0"/>
            </a:endParaRPr>
          </a:p>
        </p:txBody>
      </p:sp>
      <p:grpSp>
        <p:nvGrpSpPr>
          <p:cNvPr id="211" name="Group 78"/>
          <p:cNvGrpSpPr/>
          <p:nvPr/>
        </p:nvGrpSpPr>
        <p:grpSpPr>
          <a:xfrm flipH="1">
            <a:off x="1129409" y="2279651"/>
            <a:ext cx="419368" cy="604468"/>
            <a:chOff x="6312927" y="1597172"/>
            <a:chExt cx="452792" cy="668674"/>
          </a:xfrm>
        </p:grpSpPr>
        <p:sp>
          <p:nvSpPr>
            <p:cNvPr id="212" name="TextBox 211"/>
            <p:cNvSpPr txBox="1"/>
            <p:nvPr/>
          </p:nvSpPr>
          <p:spPr>
            <a:xfrm>
              <a:off x="6329134" y="1597172"/>
              <a:ext cx="420378" cy="27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j-lt"/>
                  <a:cs typeface="Arial" pitchFamily="34" charset="0"/>
                </a:rPr>
                <a:t>PE</a:t>
              </a:r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2927" y="1813054"/>
              <a:ext cx="452792" cy="45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0" name="Picture 79" descr="RAD 2U_Modules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18040" y="3332955"/>
            <a:ext cx="697592" cy="286239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utoShape 21"/>
          <p:cNvSpPr>
            <a:spLocks noChangeArrowheads="1"/>
          </p:cNvSpPr>
          <p:nvPr/>
        </p:nvSpPr>
        <p:spPr bwMode="auto">
          <a:xfrm>
            <a:off x="1626782" y="1200226"/>
            <a:ext cx="5784112" cy="4043329"/>
          </a:xfrm>
          <a:prstGeom prst="roundRect">
            <a:avLst>
              <a:gd name="adj" fmla="val 473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1" tIns="41531" rIns="83061" bIns="41531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9" name="Oval 12"/>
          <p:cNvSpPr>
            <a:spLocks noChangeArrowheads="1"/>
          </p:cNvSpPr>
          <p:nvPr/>
        </p:nvSpPr>
        <p:spPr bwMode="auto">
          <a:xfrm rot="1568867">
            <a:off x="4771446" y="3504880"/>
            <a:ext cx="2073656" cy="7036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83061" tIns="41531" rIns="83061" bIns="41531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3" name="AutoShape 21"/>
          <p:cNvSpPr>
            <a:spLocks noChangeArrowheads="1"/>
          </p:cNvSpPr>
          <p:nvPr/>
        </p:nvSpPr>
        <p:spPr bwMode="auto">
          <a:xfrm>
            <a:off x="7506590" y="1209967"/>
            <a:ext cx="1456661" cy="4033587"/>
          </a:xfrm>
          <a:prstGeom prst="roundRect">
            <a:avLst>
              <a:gd name="adj" fmla="val 111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1" tIns="41531" rIns="83061" bIns="41531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Mobile Backhaul Service provider</a:t>
            </a:r>
            <a:br>
              <a:rPr lang="en-US" sz="2900" dirty="0" smtClean="0"/>
            </a:br>
            <a:r>
              <a:rPr lang="en-US" sz="2500" dirty="0" smtClean="0"/>
              <a:t>Service Assured Access &amp; timing distribution</a:t>
            </a:r>
            <a:endParaRPr lang="en-US" sz="2900" dirty="0" smtClean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0"/>
          </p:nvPr>
        </p:nvSpPr>
        <p:spPr>
          <a:xfrm>
            <a:off x="325867" y="5493724"/>
            <a:ext cx="8651878" cy="1041280"/>
          </a:xfrm>
        </p:spPr>
        <p:txBody>
          <a:bodyPr/>
          <a:lstStyle/>
          <a:p>
            <a:r>
              <a:rPr lang="en-US" sz="1600" dirty="0" smtClean="0"/>
              <a:t>2G, 3G, LTE-A in same device with Ethernet and TDM services</a:t>
            </a:r>
          </a:p>
          <a:p>
            <a:pPr lvl="0"/>
            <a:r>
              <a:rPr lang="en-US" sz="1600" dirty="0" smtClean="0"/>
              <a:t>Service visibility to small cells &amp; radio extension based in integration with MiNID smart SFP</a:t>
            </a:r>
          </a:p>
          <a:p>
            <a:pPr lvl="0"/>
            <a:r>
              <a:rPr lang="en-US" sz="1600" dirty="0" err="1" smtClean="0">
                <a:solidFill>
                  <a:prstClr val="black"/>
                </a:solidFill>
                <a:cs typeface="Arial" charset="0"/>
              </a:rPr>
              <a:t>Hbrid</a:t>
            </a:r>
            <a:r>
              <a:rPr lang="en-US" sz="1600" dirty="0" smtClean="0">
                <a:solidFill>
                  <a:prstClr val="black"/>
                </a:solidFill>
                <a:cs typeface="Arial" charset="0"/>
              </a:rPr>
              <a:t> Sync - </a:t>
            </a:r>
            <a:r>
              <a:rPr lang="en-US" sz="1600" dirty="0" err="1" smtClean="0">
                <a:solidFill>
                  <a:prstClr val="black"/>
                </a:solidFill>
                <a:cs typeface="Arial" charset="0"/>
              </a:rPr>
              <a:t>SyncE</a:t>
            </a:r>
            <a:r>
              <a:rPr lang="en-US" sz="1600" dirty="0" smtClean="0">
                <a:solidFill>
                  <a:prstClr val="black"/>
                </a:solidFill>
                <a:cs typeface="Arial" charset="0"/>
              </a:rPr>
              <a:t>, IEEE-1588v2 Slave, BC, TC, and Distributed GM (phase and frequency)</a:t>
            </a:r>
          </a:p>
          <a:p>
            <a:pPr lvl="0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87" name="AutoShape 21"/>
          <p:cNvSpPr>
            <a:spLocks noChangeArrowheads="1"/>
          </p:cNvSpPr>
          <p:nvPr/>
        </p:nvSpPr>
        <p:spPr bwMode="auto">
          <a:xfrm>
            <a:off x="306995" y="1200616"/>
            <a:ext cx="1192201" cy="4053073"/>
          </a:xfrm>
          <a:prstGeom prst="roundRect">
            <a:avLst>
              <a:gd name="adj" fmla="val 111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1" tIns="41531" rIns="83061" bIns="41531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3736901" y="2546180"/>
            <a:ext cx="517979" cy="144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19915" y="5215942"/>
            <a:ext cx="1198548" cy="260913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Mobile Network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87390" y="5224734"/>
            <a:ext cx="1357182" cy="260913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Transport Network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2511" y="5221544"/>
            <a:ext cx="1198548" cy="260913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Mobile Network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813237" y="3236525"/>
            <a:ext cx="2517781" cy="91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2424223" y="1278565"/>
            <a:ext cx="0" cy="133267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5214248" y="3191644"/>
            <a:ext cx="3759141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445491" y="1473557"/>
            <a:ext cx="4646428" cy="7"/>
          </a:xfrm>
          <a:prstGeom prst="line">
            <a:avLst/>
          </a:prstGeom>
          <a:ln w="95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592276" y="1239648"/>
            <a:ext cx="4340789" cy="484786"/>
          </a:xfrm>
          <a:prstGeom prst="rect">
            <a:avLst/>
          </a:prstGeom>
          <a:noFill/>
        </p:spPr>
        <p:txBody>
          <a:bodyPr wrap="square" lIns="68616" tIns="34309" rIns="68616" bIns="34309" rtlCol="0">
            <a:spAutoFit/>
          </a:bodyPr>
          <a:lstStyle/>
          <a:p>
            <a:pPr algn="ctr"/>
            <a:r>
              <a:rPr lang="nl-NL" sz="1300" dirty="0" smtClean="0">
                <a:solidFill>
                  <a:prstClr val="black"/>
                </a:solidFill>
                <a:latin typeface="Calibri"/>
                <a:cs typeface="Arial" charset="0"/>
              </a:rPr>
              <a:t>E2E SLA Assurance, Circuit Validation, 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Calibri"/>
                <a:cs typeface="Arial" charset="0"/>
              </a:rPr>
              <a:t>Traffic Management , TDM PWE</a:t>
            </a:r>
            <a:endParaRPr lang="en-US" sz="13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2" name="Group 149"/>
          <p:cNvGrpSpPr/>
          <p:nvPr/>
        </p:nvGrpSpPr>
        <p:grpSpPr>
          <a:xfrm>
            <a:off x="267681" y="2862927"/>
            <a:ext cx="764128" cy="537175"/>
            <a:chOff x="837022" y="3736689"/>
            <a:chExt cx="840541" cy="590892"/>
          </a:xfrm>
        </p:grpSpPr>
        <p:sp>
          <p:nvSpPr>
            <p:cNvPr id="151" name="TextBox 150"/>
            <p:cNvSpPr txBox="1"/>
            <p:nvPr/>
          </p:nvSpPr>
          <p:spPr>
            <a:xfrm>
              <a:off x="837022" y="3736689"/>
              <a:ext cx="840541" cy="278501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RNC/</a:t>
              </a:r>
              <a:r>
                <a:rPr lang="en-US" sz="1100" b="1" dirty="0" err="1" smtClean="0">
                  <a:solidFill>
                    <a:prstClr val="black"/>
                  </a:solidFill>
                  <a:latin typeface="Calibri"/>
                  <a:cs typeface="Arial" charset="0"/>
                </a:rPr>
                <a:t>aGW</a:t>
              </a:r>
              <a:endParaRPr lang="en-US" sz="11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52" name="Picture 151" descr="BSC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7458" y="3967916"/>
              <a:ext cx="359665" cy="359665"/>
            </a:xfrm>
            <a:prstGeom prst="rect">
              <a:avLst/>
            </a:prstGeom>
          </p:spPr>
        </p:pic>
      </p:grpSp>
      <p:pic>
        <p:nvPicPr>
          <p:cNvPr id="146" name="Picture 145" descr="RAD RADview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65588" y="2176018"/>
            <a:ext cx="478425" cy="484054"/>
          </a:xfrm>
          <a:prstGeom prst="rect">
            <a:avLst/>
          </a:prstGeom>
        </p:spPr>
      </p:pic>
      <p:cxnSp>
        <p:nvCxnSpPr>
          <p:cNvPr id="172" name="Elbow Connector 171"/>
          <p:cNvCxnSpPr/>
          <p:nvPr/>
        </p:nvCxnSpPr>
        <p:spPr>
          <a:xfrm flipV="1">
            <a:off x="4635795" y="2088718"/>
            <a:ext cx="2200940" cy="1084525"/>
          </a:xfrm>
          <a:prstGeom prst="bentConnector3">
            <a:avLst>
              <a:gd name="adj1" fmla="val 5000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7503028" y="1233654"/>
            <a:ext cx="1452272" cy="260913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Macro or Small Cells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3" name="Group 207"/>
          <p:cNvGrpSpPr/>
          <p:nvPr/>
        </p:nvGrpSpPr>
        <p:grpSpPr>
          <a:xfrm>
            <a:off x="6418271" y="1616754"/>
            <a:ext cx="2101955" cy="1014231"/>
            <a:chOff x="6414724" y="3065126"/>
            <a:chExt cx="2101955" cy="1014231"/>
          </a:xfrm>
        </p:grpSpPr>
        <p:sp>
          <p:nvSpPr>
            <p:cNvPr id="234" name="Freeform 8"/>
            <p:cNvSpPr>
              <a:spLocks/>
            </p:cNvSpPr>
            <p:nvPr/>
          </p:nvSpPr>
          <p:spPr bwMode="auto">
            <a:xfrm>
              <a:off x="6414724" y="3065126"/>
              <a:ext cx="2101955" cy="1014231"/>
            </a:xfrm>
            <a:custGeom>
              <a:avLst/>
              <a:gdLst/>
              <a:ahLst/>
              <a:cxnLst>
                <a:cxn ang="0">
                  <a:pos x="72" y="140"/>
                </a:cxn>
                <a:cxn ang="0">
                  <a:pos x="50" y="133"/>
                </a:cxn>
                <a:cxn ang="0">
                  <a:pos x="11" y="83"/>
                </a:cxn>
                <a:cxn ang="0">
                  <a:pos x="11" y="53"/>
                </a:cxn>
                <a:cxn ang="0">
                  <a:pos x="50" y="8"/>
                </a:cxn>
                <a:cxn ang="0">
                  <a:pos x="72" y="0"/>
                </a:cxn>
                <a:cxn ang="0">
                  <a:pos x="215" y="0"/>
                </a:cxn>
                <a:cxn ang="0">
                  <a:pos x="237" y="8"/>
                </a:cxn>
                <a:cxn ang="0">
                  <a:pos x="276" y="53"/>
                </a:cxn>
                <a:cxn ang="0">
                  <a:pos x="276" y="83"/>
                </a:cxn>
                <a:cxn ang="0">
                  <a:pos x="237" y="133"/>
                </a:cxn>
                <a:cxn ang="0">
                  <a:pos x="215" y="140"/>
                </a:cxn>
                <a:cxn ang="0">
                  <a:pos x="72" y="140"/>
                </a:cxn>
              </a:cxnLst>
              <a:rect l="0" t="0" r="r" b="b"/>
              <a:pathLst>
                <a:path w="287" h="140">
                  <a:moveTo>
                    <a:pt x="72" y="140"/>
                  </a:moveTo>
                  <a:cubicBezTo>
                    <a:pt x="64" y="140"/>
                    <a:pt x="54" y="139"/>
                    <a:pt x="50" y="133"/>
                  </a:cubicBezTo>
                  <a:lnTo>
                    <a:pt x="11" y="83"/>
                  </a:lnTo>
                  <a:cubicBezTo>
                    <a:pt x="1" y="70"/>
                    <a:pt x="0" y="65"/>
                    <a:pt x="11" y="53"/>
                  </a:cubicBezTo>
                  <a:lnTo>
                    <a:pt x="50" y="8"/>
                  </a:lnTo>
                  <a:cubicBezTo>
                    <a:pt x="55" y="2"/>
                    <a:pt x="64" y="0"/>
                    <a:pt x="72" y="0"/>
                  </a:cubicBezTo>
                  <a:lnTo>
                    <a:pt x="215" y="0"/>
                  </a:lnTo>
                  <a:cubicBezTo>
                    <a:pt x="223" y="0"/>
                    <a:pt x="232" y="2"/>
                    <a:pt x="237" y="8"/>
                  </a:cubicBezTo>
                  <a:lnTo>
                    <a:pt x="276" y="53"/>
                  </a:lnTo>
                  <a:cubicBezTo>
                    <a:pt x="287" y="65"/>
                    <a:pt x="286" y="70"/>
                    <a:pt x="276" y="83"/>
                  </a:cubicBezTo>
                  <a:lnTo>
                    <a:pt x="237" y="133"/>
                  </a:lnTo>
                  <a:cubicBezTo>
                    <a:pt x="233" y="139"/>
                    <a:pt x="223" y="140"/>
                    <a:pt x="215" y="140"/>
                  </a:cubicBez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103" tIns="41551" rIns="83103" bIns="41551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235" name="Elbow Connector 234"/>
            <p:cNvCxnSpPr/>
            <p:nvPr/>
          </p:nvCxnSpPr>
          <p:spPr>
            <a:xfrm>
              <a:off x="7115164" y="3441983"/>
              <a:ext cx="751692" cy="415636"/>
            </a:xfrm>
            <a:prstGeom prst="bentConnector3">
              <a:avLst>
                <a:gd name="adj1" fmla="val 33924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7316073" y="3152201"/>
              <a:ext cx="336853" cy="214755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nl-NL" sz="9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ETH</a:t>
              </a:r>
              <a:endParaRPr lang="en-US" sz="9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4" name="Group 141"/>
            <p:cNvGrpSpPr/>
            <p:nvPr/>
          </p:nvGrpSpPr>
          <p:grpSpPr>
            <a:xfrm>
              <a:off x="7589757" y="3212319"/>
              <a:ext cx="435170" cy="811876"/>
              <a:chOff x="7324009" y="2693887"/>
              <a:chExt cx="476427" cy="893065"/>
            </a:xfrm>
          </p:grpSpPr>
          <p:pic>
            <p:nvPicPr>
              <p:cNvPr id="248" name="Picture 247" descr="Node B.pn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40772" y="3227287"/>
                <a:ext cx="359664" cy="359665"/>
              </a:xfrm>
              <a:prstGeom prst="rect">
                <a:avLst/>
              </a:prstGeom>
            </p:spPr>
          </p:pic>
          <p:pic>
            <p:nvPicPr>
              <p:cNvPr id="249" name="Picture 248" descr="Node B.pn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24009" y="2693887"/>
                <a:ext cx="359664" cy="359665"/>
              </a:xfrm>
              <a:prstGeom prst="rect">
                <a:avLst/>
              </a:prstGeom>
            </p:spPr>
          </p:pic>
        </p:grpSp>
        <p:sp>
          <p:nvSpPr>
            <p:cNvPr id="240" name="TextBox 239"/>
            <p:cNvSpPr txBox="1"/>
            <p:nvPr/>
          </p:nvSpPr>
          <p:spPr>
            <a:xfrm>
              <a:off x="7330902" y="3640339"/>
              <a:ext cx="378531" cy="214755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nl-NL" sz="9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TDM</a:t>
              </a:r>
              <a:endParaRPr lang="en-US" sz="9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241" name="Straight Connector 240"/>
            <p:cNvCxnSpPr>
              <a:endCxn id="249" idx="1"/>
            </p:cNvCxnSpPr>
            <p:nvPr/>
          </p:nvCxnSpPr>
          <p:spPr>
            <a:xfrm flipV="1">
              <a:off x="7161430" y="3375803"/>
              <a:ext cx="428330" cy="28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/>
            <p:cNvSpPr txBox="1"/>
            <p:nvPr/>
          </p:nvSpPr>
          <p:spPr>
            <a:xfrm>
              <a:off x="7856008" y="3106513"/>
              <a:ext cx="339333" cy="253183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NB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907992" y="3542445"/>
              <a:ext cx="384217" cy="253183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BTS</a:t>
              </a:r>
            </a:p>
          </p:txBody>
        </p:sp>
        <p:grpSp>
          <p:nvGrpSpPr>
            <p:cNvPr id="5" name="Group 158"/>
            <p:cNvGrpSpPr/>
            <p:nvPr/>
          </p:nvGrpSpPr>
          <p:grpSpPr>
            <a:xfrm>
              <a:off x="6752394" y="3111983"/>
              <a:ext cx="495562" cy="412597"/>
              <a:chOff x="6346290" y="2538811"/>
              <a:chExt cx="542545" cy="453857"/>
            </a:xfrm>
          </p:grpSpPr>
          <p:sp>
            <p:nvSpPr>
              <p:cNvPr id="246" name="TextBox 245"/>
              <p:cNvSpPr txBox="1"/>
              <p:nvPr/>
            </p:nvSpPr>
            <p:spPr>
              <a:xfrm>
                <a:off x="6351502" y="2538811"/>
                <a:ext cx="532110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ETX-2</a:t>
                </a:r>
                <a:endParaRPr lang="en-US" sz="1000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pic>
            <p:nvPicPr>
              <p:cNvPr id="247" name="Picture 246" descr="RAD 1U_Narrow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6346290" y="2742731"/>
                <a:ext cx="542545" cy="249937"/>
              </a:xfrm>
              <a:prstGeom prst="rect">
                <a:avLst/>
              </a:prstGeom>
            </p:spPr>
          </p:pic>
        </p:grpSp>
      </p:grpSp>
      <p:cxnSp>
        <p:nvCxnSpPr>
          <p:cNvPr id="230" name="Straight Connector 229"/>
          <p:cNvCxnSpPr/>
          <p:nvPr/>
        </p:nvCxnSpPr>
        <p:spPr>
          <a:xfrm>
            <a:off x="6162256" y="2517439"/>
            <a:ext cx="9944" cy="336554"/>
          </a:xfrm>
          <a:prstGeom prst="line">
            <a:avLst/>
          </a:prstGeom>
          <a:ln w="508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9"/>
          <p:cNvGrpSpPr/>
          <p:nvPr/>
        </p:nvGrpSpPr>
        <p:grpSpPr>
          <a:xfrm>
            <a:off x="492151" y="3703032"/>
            <a:ext cx="389025" cy="537175"/>
            <a:chOff x="1043329" y="3736689"/>
            <a:chExt cx="427928" cy="590892"/>
          </a:xfrm>
        </p:grpSpPr>
        <p:sp>
          <p:nvSpPr>
            <p:cNvPr id="130" name="TextBox 129"/>
            <p:cNvSpPr txBox="1"/>
            <p:nvPr/>
          </p:nvSpPr>
          <p:spPr>
            <a:xfrm>
              <a:off x="1043329" y="3736689"/>
              <a:ext cx="427928" cy="278501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BSC</a:t>
              </a:r>
              <a:endParaRPr lang="en-US" sz="11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33" name="Picture 132" descr="BSC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7458" y="3967916"/>
              <a:ext cx="359665" cy="359665"/>
            </a:xfrm>
            <a:prstGeom prst="rect">
              <a:avLst/>
            </a:prstGeom>
          </p:spPr>
        </p:pic>
      </p:grpSp>
      <p:grpSp>
        <p:nvGrpSpPr>
          <p:cNvPr id="7" name="Group 16"/>
          <p:cNvGrpSpPr/>
          <p:nvPr/>
        </p:nvGrpSpPr>
        <p:grpSpPr>
          <a:xfrm>
            <a:off x="2069169" y="2845864"/>
            <a:ext cx="697592" cy="505473"/>
            <a:chOff x="3964548" y="2909455"/>
            <a:chExt cx="859538" cy="624372"/>
          </a:xfrm>
        </p:grpSpPr>
        <p:pic>
          <p:nvPicPr>
            <p:cNvPr id="139" name="Picture 138" descr="RAD 2U_Modules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</p:pic>
        <p:sp>
          <p:nvSpPr>
            <p:cNvPr id="142" name="TextBox 141"/>
            <p:cNvSpPr txBox="1"/>
            <p:nvPr/>
          </p:nvSpPr>
          <p:spPr>
            <a:xfrm>
              <a:off x="4089219" y="2909455"/>
              <a:ext cx="636391" cy="293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ETX-5</a:t>
              </a:r>
              <a:endParaRPr lang="en-US" sz="1100" dirty="0" smtClean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cxnSp>
        <p:nvCxnSpPr>
          <p:cNvPr id="137" name="Shape 149"/>
          <p:cNvCxnSpPr>
            <a:stCxn id="133" idx="3"/>
            <a:endCxn id="139" idx="2"/>
          </p:cNvCxnSpPr>
          <p:nvPr/>
        </p:nvCxnSpPr>
        <p:spPr>
          <a:xfrm flipV="1">
            <a:off x="850145" y="3351343"/>
            <a:ext cx="1567819" cy="734615"/>
          </a:xfrm>
          <a:prstGeom prst="bentConnector2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545478" y="3692370"/>
            <a:ext cx="1031114" cy="370614"/>
          </a:xfrm>
          <a:prstGeom prst="rect">
            <a:avLst/>
          </a:prstGeom>
          <a:noFill/>
        </p:spPr>
        <p:txBody>
          <a:bodyPr wrap="square" lIns="83085" tIns="41543" rIns="83085" bIns="41543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N x OC3 / </a:t>
            </a:r>
            <a:br>
              <a:rPr lang="en-US" sz="11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</a:br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STM-1</a:t>
            </a:r>
          </a:p>
        </p:txBody>
      </p:sp>
      <p:sp>
        <p:nvSpPr>
          <p:cNvPr id="148" name="Freeform 7"/>
          <p:cNvSpPr>
            <a:spLocks/>
          </p:cNvSpPr>
          <p:nvPr/>
        </p:nvSpPr>
        <p:spPr bwMode="auto">
          <a:xfrm>
            <a:off x="3016413" y="2802793"/>
            <a:ext cx="1757468" cy="79438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4AE4A"/>
            </a:solidFill>
            <a:round/>
            <a:headEnd/>
            <a:tailEnd/>
          </a:ln>
        </p:spPr>
        <p:txBody>
          <a:bodyPr vert="horz" wrap="square" lIns="83061" tIns="41531" rIns="83061" bIns="4153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338234" y="3047792"/>
            <a:ext cx="1187460" cy="460938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Packet Switched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Network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8" name="Group 132"/>
          <p:cNvGrpSpPr/>
          <p:nvPr/>
        </p:nvGrpSpPr>
        <p:grpSpPr>
          <a:xfrm>
            <a:off x="2932161" y="2891656"/>
            <a:ext cx="326968" cy="481764"/>
            <a:chOff x="4640303" y="3780994"/>
            <a:chExt cx="359665" cy="529940"/>
          </a:xfrm>
        </p:grpSpPr>
        <p:sp>
          <p:nvSpPr>
            <p:cNvPr id="156" name="Rectangle 18"/>
            <p:cNvSpPr>
              <a:spLocks noChangeArrowheads="1"/>
            </p:cNvSpPr>
            <p:nvPr/>
          </p:nvSpPr>
          <p:spPr bwMode="auto">
            <a:xfrm>
              <a:off x="4740788" y="3780994"/>
              <a:ext cx="158697" cy="1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30029"/>
              <a:r>
                <a:rPr lang="en-US" sz="1100" b="1" dirty="0" smtClean="0">
                  <a:solidFill>
                    <a:srgbClr val="2E2C2C"/>
                  </a:solidFill>
                  <a:latin typeface="Calibri"/>
                  <a:cs typeface="Arial" charset="0"/>
                </a:rPr>
                <a:t>PE</a:t>
              </a:r>
              <a:endParaRPr lang="en-US" sz="1100" b="1" dirty="0" smtClean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57" name="Picture 156" descr="LSR.pn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0303" y="3951269"/>
              <a:ext cx="359665" cy="359665"/>
            </a:xfrm>
            <a:prstGeom prst="rect">
              <a:avLst/>
            </a:prstGeom>
          </p:spPr>
        </p:pic>
      </p:grpSp>
      <p:sp>
        <p:nvSpPr>
          <p:cNvPr id="158" name="Rectangle 157"/>
          <p:cNvSpPr/>
          <p:nvPr/>
        </p:nvSpPr>
        <p:spPr>
          <a:xfrm>
            <a:off x="5176409" y="3573047"/>
            <a:ext cx="1212112" cy="600118"/>
          </a:xfrm>
          <a:prstGeom prst="rect">
            <a:avLst/>
          </a:prstGeom>
        </p:spPr>
        <p:txBody>
          <a:bodyPr wrap="square" lIns="91394" tIns="45697" rIns="91394" bIns="45697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G.8032v2</a:t>
            </a:r>
          </a:p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GE/10GE</a:t>
            </a:r>
          </a:p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Ring</a:t>
            </a:r>
          </a:p>
        </p:txBody>
      </p:sp>
      <p:pic>
        <p:nvPicPr>
          <p:cNvPr id="162" name="Picture 161" descr="RAD 1U_Narrow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88328" y="3599245"/>
            <a:ext cx="351989" cy="149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3" name="Picture 162" descr="RAD 1U_Narrow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899297" y="4251788"/>
            <a:ext cx="351989" cy="14929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Group 129"/>
          <p:cNvGrpSpPr/>
          <p:nvPr/>
        </p:nvGrpSpPr>
        <p:grpSpPr>
          <a:xfrm>
            <a:off x="4671882" y="2913660"/>
            <a:ext cx="326968" cy="481764"/>
            <a:chOff x="4640303" y="3780994"/>
            <a:chExt cx="359665" cy="529940"/>
          </a:xfrm>
        </p:grpSpPr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740788" y="3780994"/>
              <a:ext cx="158697" cy="1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30029"/>
              <a:r>
                <a:rPr lang="en-US" sz="1100" b="1" dirty="0" smtClean="0">
                  <a:solidFill>
                    <a:srgbClr val="2E2C2C"/>
                  </a:solidFill>
                  <a:latin typeface="Calibri"/>
                  <a:cs typeface="Arial" charset="0"/>
                </a:rPr>
                <a:t>PE</a:t>
              </a:r>
              <a:endParaRPr lang="en-US" sz="1100" b="1" dirty="0" smtClean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66" name="Picture 165" descr="LSR.pn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0303" y="3951269"/>
              <a:ext cx="359665" cy="359665"/>
            </a:xfrm>
            <a:prstGeom prst="rect">
              <a:avLst/>
            </a:prstGeom>
          </p:spPr>
        </p:pic>
      </p:grpSp>
      <p:sp>
        <p:nvSpPr>
          <p:cNvPr id="171" name="Oval 170"/>
          <p:cNvSpPr/>
          <p:nvPr/>
        </p:nvSpPr>
        <p:spPr>
          <a:xfrm>
            <a:off x="1855328" y="4001944"/>
            <a:ext cx="105095" cy="14799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724861" y="4131208"/>
            <a:ext cx="376928" cy="244134"/>
          </a:xfrm>
          <a:prstGeom prst="rect">
            <a:avLst/>
          </a:prstGeom>
          <a:noFill/>
        </p:spPr>
        <p:txBody>
          <a:bodyPr wrap="none" lIns="75479" tIns="37740" rIns="75479" bIns="37740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APS</a:t>
            </a:r>
            <a:endParaRPr lang="en-US" sz="11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91552" y="1826808"/>
            <a:ext cx="1014929" cy="381340"/>
          </a:xfrm>
          <a:prstGeom prst="rect">
            <a:avLst/>
          </a:prstGeom>
          <a:noFill/>
        </p:spPr>
        <p:txBody>
          <a:bodyPr wrap="none" lIns="91394" tIns="45697" rIns="91394" bIns="4569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RADview</a:t>
            </a:r>
            <a:r>
              <a:rPr lang="en-US" sz="1100" b="1" dirty="0" smtClean="0">
                <a:solidFill>
                  <a:prstClr val="black"/>
                </a:solidFill>
                <a:latin typeface="Calibri"/>
                <a:cs typeface="Arial" charset="0"/>
              </a:rPr>
              <a:t> with</a:t>
            </a:r>
          </a:p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Arial" charset="0"/>
              </a:rPr>
              <a:t>PM Portal</a:t>
            </a:r>
          </a:p>
        </p:txBody>
      </p:sp>
      <p:grpSp>
        <p:nvGrpSpPr>
          <p:cNvPr id="10" name="Group 99"/>
          <p:cNvGrpSpPr/>
          <p:nvPr/>
        </p:nvGrpSpPr>
        <p:grpSpPr>
          <a:xfrm>
            <a:off x="927223" y="2869793"/>
            <a:ext cx="603883" cy="531344"/>
            <a:chOff x="989464" y="4197853"/>
            <a:chExt cx="664271" cy="584478"/>
          </a:xfrm>
        </p:grpSpPr>
        <p:sp>
          <p:nvSpPr>
            <p:cNvPr id="101" name="Rectangle 100"/>
            <p:cNvSpPr/>
            <p:nvPr/>
          </p:nvSpPr>
          <p:spPr>
            <a:xfrm>
              <a:off x="989464" y="4197853"/>
              <a:ext cx="664271" cy="297927"/>
            </a:xfrm>
            <a:prstGeom prst="rect">
              <a:avLst/>
            </a:prstGeom>
          </p:spPr>
          <p:txBody>
            <a:bodyPr wrap="none" lIns="100584" tIns="50292" rIns="100584" bIns="50292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Router</a:t>
              </a:r>
              <a:endParaRPr lang="en-US" sz="11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04" name="Picture 103" descr="Router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127732" y="4422666"/>
              <a:ext cx="359665" cy="359665"/>
            </a:xfrm>
            <a:prstGeom prst="rect">
              <a:avLst/>
            </a:prstGeom>
          </p:spPr>
        </p:pic>
      </p:grpSp>
      <p:pic>
        <p:nvPicPr>
          <p:cNvPr id="99" name="Picture 98" descr="Satellit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151839" y="2202873"/>
            <a:ext cx="255272" cy="255272"/>
          </a:xfrm>
          <a:prstGeom prst="rect">
            <a:avLst/>
          </a:prstGeom>
        </p:spPr>
      </p:pic>
      <p:grpSp>
        <p:nvGrpSpPr>
          <p:cNvPr id="11" name="Group 104"/>
          <p:cNvGrpSpPr/>
          <p:nvPr/>
        </p:nvGrpSpPr>
        <p:grpSpPr>
          <a:xfrm>
            <a:off x="5172367" y="2443546"/>
            <a:ext cx="2701634" cy="2788384"/>
            <a:chOff x="5689601" y="2687900"/>
            <a:chExt cx="2971797" cy="3067223"/>
          </a:xfrm>
        </p:grpSpPr>
        <p:grpSp>
          <p:nvGrpSpPr>
            <p:cNvPr id="12" name="Group 128"/>
            <p:cNvGrpSpPr/>
            <p:nvPr/>
          </p:nvGrpSpPr>
          <p:grpSpPr>
            <a:xfrm>
              <a:off x="5689601" y="2687900"/>
              <a:ext cx="360229" cy="725858"/>
              <a:chOff x="5689601" y="2687900"/>
              <a:chExt cx="360229" cy="725858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2193" y="2687900"/>
                <a:ext cx="147637" cy="331652"/>
              </a:xfrm>
              <a:prstGeom prst="rect">
                <a:avLst/>
              </a:prstGeom>
              <a:ln w="19050"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8" name="Elbow Connector 127"/>
              <p:cNvCxnSpPr>
                <a:stCxn id="117" idx="2"/>
              </p:cNvCxnSpPr>
              <p:nvPr/>
            </p:nvCxnSpPr>
            <p:spPr>
              <a:xfrm rot="5400000">
                <a:off x="5635703" y="3073449"/>
                <a:ext cx="394207" cy="28641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/>
            <p:cNvCxnSpPr/>
            <p:nvPr/>
          </p:nvCxnSpPr>
          <p:spPr>
            <a:xfrm>
              <a:off x="8563651" y="2866983"/>
              <a:ext cx="0" cy="288814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735318" y="5673286"/>
              <a:ext cx="2926080" cy="3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5759682" y="5231914"/>
              <a:ext cx="1354461" cy="456291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Timing </a:t>
              </a:r>
            </a:p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(1588PTP/SYNC-E)</a:t>
              </a:r>
              <a:endParaRPr lang="en-US" sz="11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H="1">
              <a:off x="5747789" y="3740603"/>
              <a:ext cx="0" cy="18288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7"/>
          <p:cNvGrpSpPr/>
          <p:nvPr/>
        </p:nvGrpSpPr>
        <p:grpSpPr>
          <a:xfrm>
            <a:off x="6354478" y="4110765"/>
            <a:ext cx="2101955" cy="978199"/>
            <a:chOff x="6414724" y="3168501"/>
            <a:chExt cx="2101955" cy="978199"/>
          </a:xfrm>
        </p:grpSpPr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6414724" y="3168501"/>
              <a:ext cx="2101955" cy="978199"/>
            </a:xfrm>
            <a:custGeom>
              <a:avLst/>
              <a:gdLst/>
              <a:ahLst/>
              <a:cxnLst>
                <a:cxn ang="0">
                  <a:pos x="72" y="140"/>
                </a:cxn>
                <a:cxn ang="0">
                  <a:pos x="50" y="133"/>
                </a:cxn>
                <a:cxn ang="0">
                  <a:pos x="11" y="83"/>
                </a:cxn>
                <a:cxn ang="0">
                  <a:pos x="11" y="53"/>
                </a:cxn>
                <a:cxn ang="0">
                  <a:pos x="50" y="8"/>
                </a:cxn>
                <a:cxn ang="0">
                  <a:pos x="72" y="0"/>
                </a:cxn>
                <a:cxn ang="0">
                  <a:pos x="215" y="0"/>
                </a:cxn>
                <a:cxn ang="0">
                  <a:pos x="237" y="8"/>
                </a:cxn>
                <a:cxn ang="0">
                  <a:pos x="276" y="53"/>
                </a:cxn>
                <a:cxn ang="0">
                  <a:pos x="276" y="83"/>
                </a:cxn>
                <a:cxn ang="0">
                  <a:pos x="237" y="133"/>
                </a:cxn>
                <a:cxn ang="0">
                  <a:pos x="215" y="140"/>
                </a:cxn>
                <a:cxn ang="0">
                  <a:pos x="72" y="140"/>
                </a:cxn>
              </a:cxnLst>
              <a:rect l="0" t="0" r="r" b="b"/>
              <a:pathLst>
                <a:path w="287" h="140">
                  <a:moveTo>
                    <a:pt x="72" y="140"/>
                  </a:moveTo>
                  <a:cubicBezTo>
                    <a:pt x="64" y="140"/>
                    <a:pt x="54" y="139"/>
                    <a:pt x="50" y="133"/>
                  </a:cubicBezTo>
                  <a:lnTo>
                    <a:pt x="11" y="83"/>
                  </a:lnTo>
                  <a:cubicBezTo>
                    <a:pt x="1" y="70"/>
                    <a:pt x="0" y="65"/>
                    <a:pt x="11" y="53"/>
                  </a:cubicBezTo>
                  <a:lnTo>
                    <a:pt x="50" y="8"/>
                  </a:lnTo>
                  <a:cubicBezTo>
                    <a:pt x="55" y="2"/>
                    <a:pt x="64" y="0"/>
                    <a:pt x="72" y="0"/>
                  </a:cubicBezTo>
                  <a:lnTo>
                    <a:pt x="215" y="0"/>
                  </a:lnTo>
                  <a:cubicBezTo>
                    <a:pt x="223" y="0"/>
                    <a:pt x="232" y="2"/>
                    <a:pt x="237" y="8"/>
                  </a:cubicBezTo>
                  <a:lnTo>
                    <a:pt x="276" y="53"/>
                  </a:lnTo>
                  <a:cubicBezTo>
                    <a:pt x="287" y="65"/>
                    <a:pt x="286" y="70"/>
                    <a:pt x="276" y="83"/>
                  </a:cubicBezTo>
                  <a:lnTo>
                    <a:pt x="237" y="133"/>
                  </a:lnTo>
                  <a:cubicBezTo>
                    <a:pt x="233" y="139"/>
                    <a:pt x="223" y="140"/>
                    <a:pt x="215" y="140"/>
                  </a:cubicBez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103" tIns="41551" rIns="83103" bIns="41551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183" name="Elbow Connector 182"/>
            <p:cNvCxnSpPr/>
            <p:nvPr/>
          </p:nvCxnSpPr>
          <p:spPr>
            <a:xfrm>
              <a:off x="7115164" y="3548313"/>
              <a:ext cx="751692" cy="415636"/>
            </a:xfrm>
            <a:prstGeom prst="bentConnector3">
              <a:avLst>
                <a:gd name="adj1" fmla="val 33924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7316073" y="3258531"/>
              <a:ext cx="336853" cy="214755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nl-NL" sz="9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ETH</a:t>
              </a:r>
              <a:endParaRPr lang="en-US" sz="9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14" name="Group 141"/>
            <p:cNvGrpSpPr/>
            <p:nvPr/>
          </p:nvGrpSpPr>
          <p:grpSpPr>
            <a:xfrm>
              <a:off x="7589757" y="3318648"/>
              <a:ext cx="435170" cy="779979"/>
              <a:chOff x="7324009" y="2810846"/>
              <a:chExt cx="476427" cy="857978"/>
            </a:xfrm>
          </p:grpSpPr>
          <p:pic>
            <p:nvPicPr>
              <p:cNvPr id="198" name="Picture 197" descr="Node B.pn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40772" y="3309159"/>
                <a:ext cx="359664" cy="359665"/>
              </a:xfrm>
              <a:prstGeom prst="rect">
                <a:avLst/>
              </a:prstGeom>
            </p:spPr>
          </p:pic>
          <p:pic>
            <p:nvPicPr>
              <p:cNvPr id="207" name="Picture 206" descr="Node B.pn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24009" y="2810846"/>
                <a:ext cx="359664" cy="359665"/>
              </a:xfrm>
              <a:prstGeom prst="rect">
                <a:avLst/>
              </a:prstGeom>
            </p:spPr>
          </p:pic>
        </p:grpSp>
        <p:sp>
          <p:nvSpPr>
            <p:cNvPr id="189" name="TextBox 188"/>
            <p:cNvSpPr txBox="1"/>
            <p:nvPr/>
          </p:nvSpPr>
          <p:spPr>
            <a:xfrm>
              <a:off x="7330902" y="3746669"/>
              <a:ext cx="378531" cy="214755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nl-NL" sz="9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TDM</a:t>
              </a:r>
              <a:endParaRPr lang="en-US" sz="9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90" name="Straight Connector 189"/>
            <p:cNvCxnSpPr>
              <a:endCxn id="207" idx="1"/>
            </p:cNvCxnSpPr>
            <p:nvPr/>
          </p:nvCxnSpPr>
          <p:spPr>
            <a:xfrm flipV="1">
              <a:off x="7161430" y="3482133"/>
              <a:ext cx="428330" cy="28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7820742" y="3212843"/>
              <a:ext cx="409865" cy="253183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eNB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907992" y="3616877"/>
              <a:ext cx="384217" cy="253183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BTS</a:t>
              </a:r>
            </a:p>
          </p:txBody>
        </p:sp>
        <p:grpSp>
          <p:nvGrpSpPr>
            <p:cNvPr id="15" name="Group 158"/>
            <p:cNvGrpSpPr/>
            <p:nvPr/>
          </p:nvGrpSpPr>
          <p:grpSpPr>
            <a:xfrm>
              <a:off x="6752394" y="3218311"/>
              <a:ext cx="495562" cy="412600"/>
              <a:chOff x="6346290" y="2655769"/>
              <a:chExt cx="542545" cy="453860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6351502" y="2655769"/>
                <a:ext cx="532110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ETX-2</a:t>
                </a:r>
                <a:endParaRPr lang="en-US" sz="1000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pic>
            <p:nvPicPr>
              <p:cNvPr id="197" name="Picture 196" descr="RAD 1U_Narrow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6346290" y="2859692"/>
                <a:ext cx="542545" cy="249937"/>
              </a:xfrm>
              <a:prstGeom prst="rect">
                <a:avLst/>
              </a:prstGeom>
            </p:spPr>
          </p:pic>
        </p:grpSp>
      </p:grpSp>
      <p:sp>
        <p:nvSpPr>
          <p:cNvPr id="84" name="Freeform 8"/>
          <p:cNvSpPr>
            <a:spLocks/>
          </p:cNvSpPr>
          <p:nvPr/>
        </p:nvSpPr>
        <p:spPr bwMode="auto">
          <a:xfrm>
            <a:off x="6414729" y="2779835"/>
            <a:ext cx="2101955" cy="978199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50" y="133"/>
              </a:cxn>
              <a:cxn ang="0">
                <a:pos x="11" y="83"/>
              </a:cxn>
              <a:cxn ang="0">
                <a:pos x="11" y="53"/>
              </a:cxn>
              <a:cxn ang="0">
                <a:pos x="50" y="8"/>
              </a:cxn>
              <a:cxn ang="0">
                <a:pos x="72" y="0"/>
              </a:cxn>
              <a:cxn ang="0">
                <a:pos x="215" y="0"/>
              </a:cxn>
              <a:cxn ang="0">
                <a:pos x="237" y="8"/>
              </a:cxn>
              <a:cxn ang="0">
                <a:pos x="276" y="53"/>
              </a:cxn>
              <a:cxn ang="0">
                <a:pos x="276" y="83"/>
              </a:cxn>
              <a:cxn ang="0">
                <a:pos x="237" y="133"/>
              </a:cxn>
              <a:cxn ang="0">
                <a:pos x="215" y="140"/>
              </a:cxn>
              <a:cxn ang="0">
                <a:pos x="72" y="140"/>
              </a:cxn>
            </a:cxnLst>
            <a:rect l="0" t="0" r="r" b="b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11" tIns="37755" rIns="75511" bIns="37755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16" name="Group 111"/>
          <p:cNvGrpSpPr/>
          <p:nvPr/>
        </p:nvGrpSpPr>
        <p:grpSpPr>
          <a:xfrm>
            <a:off x="5621283" y="2790550"/>
            <a:ext cx="2658954" cy="756615"/>
            <a:chOff x="6183412" y="3069600"/>
            <a:chExt cx="2924849" cy="832277"/>
          </a:xfrm>
        </p:grpSpPr>
        <p:sp>
          <p:nvSpPr>
            <p:cNvPr id="114" name="TextBox 113"/>
            <p:cNvSpPr txBox="1"/>
            <p:nvPr/>
          </p:nvSpPr>
          <p:spPr>
            <a:xfrm>
              <a:off x="8657410" y="3106590"/>
              <a:ext cx="450851" cy="278501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eNB</a:t>
              </a:r>
            </a:p>
          </p:txBody>
        </p:sp>
        <p:sp>
          <p:nvSpPr>
            <p:cNvPr id="116" name="Freeform 115"/>
            <p:cNvSpPr>
              <a:spLocks noChangeArrowheads="1"/>
            </p:cNvSpPr>
            <p:nvPr/>
          </p:nvSpPr>
          <p:spPr bwMode="auto">
            <a:xfrm rot="8506441" flipH="1" flipV="1">
              <a:off x="6966827" y="3400871"/>
              <a:ext cx="480473" cy="224759"/>
            </a:xfrm>
            <a:custGeom>
              <a:avLst/>
              <a:gdLst>
                <a:gd name="T0" fmla="*/ 0 w 812800"/>
                <a:gd name="T1" fmla="*/ 0 h 165100"/>
                <a:gd name="T2" fmla="*/ 2147483647 w 812800"/>
                <a:gd name="T3" fmla="*/ 2147483647 h 165100"/>
                <a:gd name="T4" fmla="*/ 1618595296 w 812800"/>
                <a:gd name="T5" fmla="*/ 2147483647 h 165100"/>
                <a:gd name="T6" fmla="*/ 2147483647 w 812800"/>
                <a:gd name="T7" fmla="*/ 2147483647 h 165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2800"/>
                <a:gd name="T13" fmla="*/ 0 h 165100"/>
                <a:gd name="T14" fmla="*/ 812800 w 812800"/>
                <a:gd name="T15" fmla="*/ 165100 h 165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2800" h="165100">
                  <a:moveTo>
                    <a:pt x="0" y="0"/>
                  </a:moveTo>
                  <a:lnTo>
                    <a:pt x="542925" y="88900"/>
                  </a:lnTo>
                  <a:lnTo>
                    <a:pt x="254000" y="76200"/>
                  </a:lnTo>
                  <a:lnTo>
                    <a:pt x="812800" y="16510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0481" tIns="50243" rIns="100481" bIns="50243">
              <a:noAutofit/>
            </a:bodyPr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7837387" y="3364852"/>
              <a:ext cx="795871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 descr="Microwave.png"/>
            <p:cNvPicPr>
              <a:picLocks noChangeAspect="1"/>
            </p:cNvPicPr>
            <p:nvPr/>
          </p:nvPicPr>
          <p:blipFill>
            <a:blip r:embed="rId13" cstate="screen">
              <a:lum bright="-15000" contrast="22000"/>
            </a:blip>
            <a:stretch>
              <a:fillRect/>
            </a:stretch>
          </p:blipFill>
          <p:spPr>
            <a:xfrm flipH="1">
              <a:off x="7387164" y="3220889"/>
              <a:ext cx="395632" cy="395632"/>
            </a:xfrm>
            <a:prstGeom prst="rect">
              <a:avLst/>
            </a:prstGeom>
          </p:spPr>
        </p:pic>
        <p:pic>
          <p:nvPicPr>
            <p:cNvPr id="120" name="Picture 119" descr="Microwave.png"/>
            <p:cNvPicPr>
              <a:picLocks noChangeAspect="1"/>
            </p:cNvPicPr>
            <p:nvPr/>
          </p:nvPicPr>
          <p:blipFill>
            <a:blip r:embed="rId13" cstate="screen">
              <a:lum bright="-15000" contrast="22000"/>
            </a:blip>
            <a:stretch>
              <a:fillRect/>
            </a:stretch>
          </p:blipFill>
          <p:spPr>
            <a:xfrm>
              <a:off x="6616429" y="3506245"/>
              <a:ext cx="395632" cy="395632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7531642" y="3069600"/>
              <a:ext cx="754380" cy="256878"/>
            </a:xfrm>
            <a:prstGeom prst="rect">
              <a:avLst/>
            </a:prstGeom>
            <a:noFill/>
          </p:spPr>
          <p:txBody>
            <a:bodyPr wrap="square" lIns="100584" tIns="50292" rIns="100584" bIns="5029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MiNID</a:t>
              </a:r>
            </a:p>
          </p:txBody>
        </p:sp>
        <p:cxnSp>
          <p:nvCxnSpPr>
            <p:cNvPr id="126" name="Elbow Connector 125"/>
            <p:cNvCxnSpPr>
              <a:stCxn id="102" idx="3"/>
              <a:endCxn id="120" idx="1"/>
            </p:cNvCxnSpPr>
            <p:nvPr/>
          </p:nvCxnSpPr>
          <p:spPr>
            <a:xfrm>
              <a:off x="6183412" y="3573271"/>
              <a:ext cx="433017" cy="1307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 descr="RAD MiTOP_right.png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7722467" y="3302555"/>
              <a:ext cx="328555" cy="127278"/>
            </a:xfrm>
            <a:prstGeom prst="rect">
              <a:avLst/>
            </a:prstGeom>
          </p:spPr>
        </p:pic>
        <p:pic>
          <p:nvPicPr>
            <p:cNvPr id="131" name="Picture 130" descr="Node B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03326" y="3222976"/>
              <a:ext cx="361370" cy="359665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5125721" y="2949442"/>
            <a:ext cx="495562" cy="412597"/>
            <a:chOff x="1994593" y="1867053"/>
            <a:chExt cx="495562" cy="412597"/>
          </a:xfrm>
        </p:grpSpPr>
        <p:sp>
          <p:nvSpPr>
            <p:cNvPr id="100" name="TextBox 99"/>
            <p:cNvSpPr txBox="1"/>
            <p:nvPr/>
          </p:nvSpPr>
          <p:spPr>
            <a:xfrm>
              <a:off x="1999354" y="1867053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ETX-2</a:t>
              </a:r>
              <a:endParaRPr lang="en-US" sz="10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02" name="Picture 101" descr="RAD 1U_Narrow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994593" y="2052435"/>
              <a:ext cx="495562" cy="22721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Features and Capabilities in Version 5.0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770" y="4687193"/>
            <a:ext cx="6477000" cy="476237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900" b="1" dirty="0" smtClean="0">
                <a:solidFill>
                  <a:srgbClr val="0098A1"/>
                </a:solidFill>
              </a:rPr>
              <a:t>Increase Revenues, Reduce TCO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Version 5.0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0780" y="1347260"/>
            <a:ext cx="7124700" cy="2665943"/>
          </a:xfrm>
        </p:spPr>
        <p:txBody>
          <a:bodyPr/>
          <a:lstStyle/>
          <a:p>
            <a:r>
              <a:rPr lang="en-US" dirty="0" smtClean="0"/>
              <a:t>General features:</a:t>
            </a:r>
          </a:p>
          <a:p>
            <a:pPr lvl="1" defTabSz="800020"/>
            <a:r>
              <a:rPr lang="en-US" sz="1800" dirty="0" smtClean="0"/>
              <a:t>Service Activation Tests per Y.1564 (to be supported in ETX-220A in future version) </a:t>
            </a:r>
          </a:p>
          <a:p>
            <a:pPr lvl="1" defTabSz="800020"/>
            <a:r>
              <a:rPr lang="en-US" sz="1800" dirty="0" smtClean="0"/>
              <a:t>Extending 1:1 LAG support to include protection on user ports</a:t>
            </a:r>
          </a:p>
          <a:p>
            <a:pPr lvl="1" defTabSz="800020"/>
            <a:r>
              <a:rPr lang="en-US" sz="1800" dirty="0" smtClean="0"/>
              <a:t>Improved management support - IPv6 addressing and /31 mask</a:t>
            </a:r>
          </a:p>
          <a:p>
            <a:pPr lvl="1" defTabSz="800020"/>
            <a:r>
              <a:rPr lang="en-US" sz="1800" dirty="0" smtClean="0"/>
              <a:t>1588v2 enhancements (in 1588v2 supporting products) : slave and boundary clock per </a:t>
            </a:r>
            <a:r>
              <a:rPr lang="en-US" sz="1800" kern="1200" dirty="0" smtClean="0"/>
              <a:t>G.8265.1 Telecom Profile</a:t>
            </a:r>
            <a:endParaRPr lang="en-US" dirty="0" smtClean="0"/>
          </a:p>
          <a:p>
            <a:r>
              <a:rPr lang="en-US" dirty="0" smtClean="0"/>
              <a:t>New ordering options:</a:t>
            </a:r>
          </a:p>
          <a:p>
            <a:pPr lvl="1"/>
            <a:r>
              <a:rPr lang="en-US" sz="1800" dirty="0" smtClean="0"/>
              <a:t>ETX-220A 10G demarcation device</a:t>
            </a:r>
          </a:p>
          <a:p>
            <a:pPr lvl="1"/>
            <a:r>
              <a:rPr lang="en-US" sz="1800" dirty="0" smtClean="0"/>
              <a:t>ETX-205A with integrated L3 static router</a:t>
            </a:r>
          </a:p>
          <a:p>
            <a:pPr lvl="1"/>
            <a:r>
              <a:rPr lang="en-US" sz="1800" dirty="0" smtClean="0"/>
              <a:t>ETX-205A with integrated GPS receiver for Distributed Grandmaster applications with </a:t>
            </a:r>
            <a:r>
              <a:rPr lang="en-US" sz="1800" dirty="0" err="1" smtClean="0"/>
              <a:t>SyncE</a:t>
            </a:r>
            <a:r>
              <a:rPr lang="en-US" sz="1800" dirty="0" smtClean="0"/>
              <a:t> and 1588v2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5" y="262626"/>
            <a:ext cx="7514323" cy="644740"/>
          </a:xfrm>
        </p:spPr>
        <p:txBody>
          <a:bodyPr/>
          <a:lstStyle/>
          <a:p>
            <a:r>
              <a:rPr lang="en-US" sz="3200" dirty="0" smtClean="0"/>
              <a:t>Multiple 1GbE Port &amp; 10GE Ports </a:t>
            </a:r>
            <a:endParaRPr lang="en-US" sz="3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28600" y="962025"/>
            <a:ext cx="7543800" cy="54864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r>
              <a:rPr lang="en-US" sz="2000" dirty="0" smtClean="0"/>
              <a:t>Flexible 10G demarcation</a:t>
            </a:r>
            <a:br>
              <a:rPr lang="en-US" sz="2000" dirty="0" smtClean="0"/>
            </a:br>
            <a:r>
              <a:rPr lang="en-US" sz="2000" dirty="0" smtClean="0"/>
              <a:t>and aggregation device for:</a:t>
            </a:r>
          </a:p>
          <a:p>
            <a:pPr lvl="1"/>
            <a:r>
              <a:rPr lang="en-US" sz="1800" dirty="0" smtClean="0">
                <a:ea typeface="+mn-ea"/>
              </a:rPr>
              <a:t>SLA-based retail and wholesale services</a:t>
            </a:r>
          </a:p>
          <a:p>
            <a:pPr lvl="1"/>
            <a:r>
              <a:rPr lang="en-US" sz="1800" dirty="0" smtClean="0">
                <a:ea typeface="+mn-ea"/>
              </a:rPr>
              <a:t>Mobile backhauling Ethernet demarcation</a:t>
            </a:r>
            <a:endParaRPr lang="en-US" dirty="0" smtClean="0">
              <a:ea typeface="+mn-ea"/>
            </a:endParaRPr>
          </a:p>
          <a:p>
            <a:r>
              <a:rPr lang="en-US" sz="2000" dirty="0" smtClean="0"/>
              <a:t>Up to 3x10GE and up to 20xGE ports</a:t>
            </a:r>
          </a:p>
          <a:p>
            <a:r>
              <a:rPr lang="en-US" sz="2000" dirty="0" smtClean="0"/>
              <a:t>CE 2.0 compliant Ethernet services</a:t>
            </a:r>
          </a:p>
          <a:p>
            <a:pPr lvl="1"/>
            <a:r>
              <a:rPr lang="en-US" sz="1800" dirty="0" smtClean="0">
                <a:ea typeface="+mn-ea"/>
              </a:rPr>
              <a:t>E-Line, E-LAN, E-TREE, E-NNI </a:t>
            </a:r>
          </a:p>
          <a:p>
            <a:r>
              <a:rPr lang="en-US" sz="2000" dirty="0" err="1" smtClean="0"/>
              <a:t>SyncToP</a:t>
            </a:r>
            <a:r>
              <a:rPr lang="en-US" sz="2000" dirty="0" smtClean="0"/>
              <a:t>™ synchronization combining:</a:t>
            </a:r>
          </a:p>
          <a:p>
            <a:pPr lvl="1"/>
            <a:r>
              <a:rPr lang="en-US" sz="1800" dirty="0" smtClean="0"/>
              <a:t>Synchronous Ethernet</a:t>
            </a:r>
          </a:p>
          <a:p>
            <a:pPr lvl="1"/>
            <a:r>
              <a:rPr lang="en-US" sz="1800" dirty="0" smtClean="0"/>
              <a:t>IEEE-1588v2 PTP Slave and Transparent Clock</a:t>
            </a:r>
          </a:p>
          <a:p>
            <a:r>
              <a:rPr lang="en-US" sz="2000" dirty="0" smtClean="0"/>
              <a:t>Carrier grade design</a:t>
            </a:r>
          </a:p>
          <a:p>
            <a:pPr lvl="1"/>
            <a:r>
              <a:rPr lang="en-US" sz="1800" dirty="0" smtClean="0">
                <a:ea typeface="+mn-ea"/>
              </a:rPr>
              <a:t>Service and port level redundancy</a:t>
            </a:r>
          </a:p>
          <a:p>
            <a:pPr lvl="1"/>
            <a:r>
              <a:rPr lang="en-US" sz="1800" dirty="0" smtClean="0"/>
              <a:t>Ring and linear protection G.8032v2, G.8031</a:t>
            </a:r>
          </a:p>
          <a:p>
            <a:pPr lvl="1"/>
            <a:r>
              <a:rPr lang="en-US" sz="1800" dirty="0" smtClean="0">
                <a:ea typeface="+mn-ea"/>
              </a:rPr>
              <a:t>Redundant power supplies</a:t>
            </a:r>
          </a:p>
        </p:txBody>
      </p:sp>
      <p:pic>
        <p:nvPicPr>
          <p:cNvPr id="9" name="Picture 8" descr="D:\Ehud Malik PLM\ETX-220_3300\ETX-220A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6895" y="1172342"/>
            <a:ext cx="4389331" cy="110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9628776">
            <a:off x="6742133" y="345005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639766" y="261939"/>
            <a:ext cx="6765925" cy="646112"/>
          </a:xfrm>
          <a:noFill/>
          <a:ln>
            <a:miter lim="800000"/>
            <a:headEnd/>
            <a:tailEnd/>
          </a:ln>
        </p:spPr>
        <p:txBody>
          <a:bodyPr vert="horz" wrap="square" lIns="91413" tIns="45706" rIns="91413" bIns="45706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205A with Integrated L3 Static Router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376816" y="1295400"/>
            <a:ext cx="8390374" cy="5029200"/>
          </a:xfrm>
        </p:spPr>
        <p:txBody>
          <a:bodyPr/>
          <a:lstStyle/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4xGE ports: 2 NNIs and 2 UNIs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HW based, 1G (full duplex) static router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endPara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L2 and L3 with multiple VRF support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IPv4 and IPv6 dual stack support with static routing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Hierarchical </a:t>
            </a:r>
            <a:r>
              <a:rPr lang="en-US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QoS</a:t>
            </a: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(H-</a:t>
            </a:r>
            <a:r>
              <a:rPr lang="en-US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QoS</a:t>
            </a: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) per VPN/EVC  per </a:t>
            </a:r>
            <a:r>
              <a:rPr lang="en-US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CoS</a:t>
            </a:r>
            <a:endPara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endPara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Access Control List (ACL)</a:t>
            </a:r>
          </a:p>
          <a:p>
            <a:pPr marL="447542" lvl="2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64 rules for queue mapping, DSCP remarking or packet filtering</a:t>
            </a:r>
          </a:p>
          <a:p>
            <a:pPr marL="447542" lvl="2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Identify by single or range of SIP/DIP addresses, source/destination TCP/UDP ports 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endPara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r>
              <a:rPr lang="en-US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Single hop IPv4/v6 BFD for continuity check and protection</a:t>
            </a:r>
          </a:p>
          <a:p>
            <a:pPr marL="166639" lvl="1" indent="-166639" fontAlgn="auto">
              <a:spcAft>
                <a:spcPts val="0"/>
              </a:spcAft>
              <a:buFontTx/>
              <a:buChar char="••"/>
              <a:defRPr/>
            </a:pPr>
            <a:endPara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628776">
            <a:off x="6742133" y="345005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Service Assured Access</a:t>
            </a:r>
          </a:p>
          <a:p>
            <a:r>
              <a:rPr lang="en-US" dirty="0" smtClean="0"/>
              <a:t>Product highlights</a:t>
            </a:r>
          </a:p>
          <a:p>
            <a:r>
              <a:rPr lang="en-US" dirty="0" smtClean="0"/>
              <a:t>New features and capabilities in version 5.0</a:t>
            </a:r>
          </a:p>
          <a:p>
            <a:r>
              <a:rPr lang="en-US" dirty="0" smtClean="0"/>
              <a:t>Ordering information</a:t>
            </a:r>
          </a:p>
          <a:p>
            <a:r>
              <a:rPr lang="en-US" dirty="0" smtClean="0"/>
              <a:t>Value proposition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21"/>
          <p:cNvSpPr>
            <a:spLocks noChangeArrowheads="1"/>
          </p:cNvSpPr>
          <p:nvPr/>
        </p:nvSpPr>
        <p:spPr bwMode="auto">
          <a:xfrm>
            <a:off x="7719236" y="1166992"/>
            <a:ext cx="1244009" cy="3766515"/>
          </a:xfrm>
          <a:prstGeom prst="roundRect">
            <a:avLst>
              <a:gd name="adj" fmla="val 111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19" tIns="41511" rIns="83019" bIns="41511" rtlCol="0" anchor="ctr"/>
          <a:lstStyle/>
          <a:p>
            <a:pPr algn="ctr"/>
            <a:endParaRPr lang="en-US" dirty="0"/>
          </a:p>
        </p:txBody>
      </p:sp>
      <p:sp>
        <p:nvSpPr>
          <p:cNvPr id="148" name="Freeform 8"/>
          <p:cNvSpPr>
            <a:spLocks/>
          </p:cNvSpPr>
          <p:nvPr/>
        </p:nvSpPr>
        <p:spPr bwMode="auto">
          <a:xfrm>
            <a:off x="8109027" y="2479730"/>
            <a:ext cx="593272" cy="488397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50" y="133"/>
              </a:cxn>
              <a:cxn ang="0">
                <a:pos x="11" y="83"/>
              </a:cxn>
              <a:cxn ang="0">
                <a:pos x="11" y="53"/>
              </a:cxn>
              <a:cxn ang="0">
                <a:pos x="50" y="8"/>
              </a:cxn>
              <a:cxn ang="0">
                <a:pos x="72" y="0"/>
              </a:cxn>
              <a:cxn ang="0">
                <a:pos x="215" y="0"/>
              </a:cxn>
              <a:cxn ang="0">
                <a:pos x="237" y="8"/>
              </a:cxn>
              <a:cxn ang="0">
                <a:pos x="276" y="53"/>
              </a:cxn>
              <a:cxn ang="0">
                <a:pos x="276" y="83"/>
              </a:cxn>
              <a:cxn ang="0">
                <a:pos x="237" y="133"/>
              </a:cxn>
              <a:cxn ang="0">
                <a:pos x="215" y="140"/>
              </a:cxn>
              <a:cxn ang="0">
                <a:pos x="72" y="140"/>
              </a:cxn>
            </a:cxnLst>
            <a:rect l="0" t="0" r="r" b="b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4" tIns="41547" rIns="83094" bIns="41547" rtlCol="0" anchor="ctr"/>
          <a:lstStyle/>
          <a:p>
            <a:pPr algn="ctr"/>
            <a:endParaRPr lang="en-US">
              <a:solidFill>
                <a:schemeClr val="lt1"/>
              </a:solidFill>
              <a:cs typeface="+mn-cs"/>
            </a:endParaRPr>
          </a:p>
        </p:txBody>
      </p:sp>
      <p:sp>
        <p:nvSpPr>
          <p:cNvPr id="158" name="Freeform 8"/>
          <p:cNvSpPr>
            <a:spLocks/>
          </p:cNvSpPr>
          <p:nvPr/>
        </p:nvSpPr>
        <p:spPr bwMode="auto">
          <a:xfrm>
            <a:off x="8109027" y="3239146"/>
            <a:ext cx="593272" cy="488397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50" y="133"/>
              </a:cxn>
              <a:cxn ang="0">
                <a:pos x="11" y="83"/>
              </a:cxn>
              <a:cxn ang="0">
                <a:pos x="11" y="53"/>
              </a:cxn>
              <a:cxn ang="0">
                <a:pos x="50" y="8"/>
              </a:cxn>
              <a:cxn ang="0">
                <a:pos x="72" y="0"/>
              </a:cxn>
              <a:cxn ang="0">
                <a:pos x="215" y="0"/>
              </a:cxn>
              <a:cxn ang="0">
                <a:pos x="237" y="8"/>
              </a:cxn>
              <a:cxn ang="0">
                <a:pos x="276" y="53"/>
              </a:cxn>
              <a:cxn ang="0">
                <a:pos x="276" y="83"/>
              </a:cxn>
              <a:cxn ang="0">
                <a:pos x="237" y="133"/>
              </a:cxn>
              <a:cxn ang="0">
                <a:pos x="215" y="140"/>
              </a:cxn>
              <a:cxn ang="0">
                <a:pos x="72" y="140"/>
              </a:cxn>
            </a:cxnLst>
            <a:rect l="0" t="0" r="r" b="b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4" tIns="41547" rIns="83094" bIns="41547" rtlCol="0" anchor="ctr"/>
          <a:lstStyle/>
          <a:p>
            <a:pPr algn="ctr"/>
            <a:endParaRPr lang="en-US">
              <a:solidFill>
                <a:schemeClr val="lt1"/>
              </a:solidFill>
              <a:cs typeface="+mn-cs"/>
            </a:endParaRPr>
          </a:p>
        </p:txBody>
      </p:sp>
      <p:sp>
        <p:nvSpPr>
          <p:cNvPr id="163" name="Freeform 8"/>
          <p:cNvSpPr>
            <a:spLocks/>
          </p:cNvSpPr>
          <p:nvPr/>
        </p:nvSpPr>
        <p:spPr bwMode="auto">
          <a:xfrm>
            <a:off x="8109027" y="3975316"/>
            <a:ext cx="593272" cy="488397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50" y="133"/>
              </a:cxn>
              <a:cxn ang="0">
                <a:pos x="11" y="83"/>
              </a:cxn>
              <a:cxn ang="0">
                <a:pos x="11" y="53"/>
              </a:cxn>
              <a:cxn ang="0">
                <a:pos x="50" y="8"/>
              </a:cxn>
              <a:cxn ang="0">
                <a:pos x="72" y="0"/>
              </a:cxn>
              <a:cxn ang="0">
                <a:pos x="215" y="0"/>
              </a:cxn>
              <a:cxn ang="0">
                <a:pos x="237" y="8"/>
              </a:cxn>
              <a:cxn ang="0">
                <a:pos x="276" y="53"/>
              </a:cxn>
              <a:cxn ang="0">
                <a:pos x="276" y="83"/>
              </a:cxn>
              <a:cxn ang="0">
                <a:pos x="237" y="133"/>
              </a:cxn>
              <a:cxn ang="0">
                <a:pos x="215" y="140"/>
              </a:cxn>
              <a:cxn ang="0">
                <a:pos x="72" y="140"/>
              </a:cxn>
            </a:cxnLst>
            <a:rect l="0" t="0" r="r" b="b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4" tIns="41547" rIns="83094" bIns="41547" rtlCol="0" anchor="ctr"/>
          <a:lstStyle/>
          <a:p>
            <a:pPr algn="ctr"/>
            <a:endParaRPr lang="en-US">
              <a:solidFill>
                <a:schemeClr val="lt1"/>
              </a:solidFill>
              <a:cs typeface="+mn-cs"/>
            </a:endParaRPr>
          </a:p>
        </p:txBody>
      </p:sp>
      <p:sp>
        <p:nvSpPr>
          <p:cNvPr id="81" name="AutoShape 21"/>
          <p:cNvSpPr>
            <a:spLocks noChangeArrowheads="1"/>
          </p:cNvSpPr>
          <p:nvPr/>
        </p:nvSpPr>
        <p:spPr bwMode="auto">
          <a:xfrm>
            <a:off x="1573620" y="1190734"/>
            <a:ext cx="6071190" cy="3742773"/>
          </a:xfrm>
          <a:prstGeom prst="roundRect">
            <a:avLst>
              <a:gd name="adj" fmla="val 473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19" tIns="41511" rIns="83019" bIns="41511" rtlCol="0" anchor="ctr"/>
          <a:lstStyle/>
          <a:p>
            <a:pPr algn="ctr"/>
            <a:endParaRPr lang="en-US" dirty="0"/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Mobile Backhaul Service Provider </a:t>
            </a:r>
            <a:br>
              <a:rPr lang="en-US" dirty="0" smtClean="0"/>
            </a:br>
            <a:r>
              <a:rPr lang="en-US" sz="2600" dirty="0" smtClean="0"/>
              <a:t>Timing Distribution with 1588-GM in Hub-Sites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sz="quarter" idx="10"/>
          </p:nvPr>
        </p:nvSpPr>
        <p:spPr>
          <a:xfrm>
            <a:off x="747713" y="5191336"/>
            <a:ext cx="7605712" cy="1487950"/>
          </a:xfrm>
        </p:spPr>
        <p:txBody>
          <a:bodyPr/>
          <a:lstStyle/>
          <a:p>
            <a:r>
              <a:rPr lang="en-US" sz="1600" dirty="0" smtClean="0"/>
              <a:t>Distribution of IEEE-1588 “islands” is the best approach allowing:</a:t>
            </a:r>
          </a:p>
          <a:p>
            <a:pPr lvl="1"/>
            <a:r>
              <a:rPr lang="en-US" sz="1400" dirty="0" smtClean="0"/>
              <a:t>Cost effective – no need for GPS on every cell-site or end-to-end BC/TC </a:t>
            </a:r>
          </a:p>
          <a:p>
            <a:pPr lvl="1"/>
            <a:r>
              <a:rPr lang="en-US" sz="1400" dirty="0" smtClean="0"/>
              <a:t>Best Timing quality with possible backup scenarios: Backup from Sync-E/PTP</a:t>
            </a:r>
          </a:p>
          <a:p>
            <a:pPr lvl="2"/>
            <a:r>
              <a:rPr lang="en-US" sz="1200" dirty="0" smtClean="0"/>
              <a:t>Option A: Dedicated PTP-GM (ETX-2) for existing installations</a:t>
            </a:r>
          </a:p>
          <a:p>
            <a:pPr lvl="2"/>
            <a:r>
              <a:rPr lang="en-US" sz="1200" dirty="0" smtClean="0"/>
              <a:t>Option B: Part of Access aggregation solution (ETX-5/ETX-2)</a:t>
            </a:r>
          </a:p>
        </p:txBody>
      </p:sp>
      <p:sp>
        <p:nvSpPr>
          <p:cNvPr id="87" name="AutoShape 21"/>
          <p:cNvSpPr>
            <a:spLocks noChangeArrowheads="1"/>
          </p:cNvSpPr>
          <p:nvPr/>
        </p:nvSpPr>
        <p:spPr bwMode="auto">
          <a:xfrm>
            <a:off x="307000" y="1166988"/>
            <a:ext cx="1192201" cy="3766519"/>
          </a:xfrm>
          <a:prstGeom prst="roundRect">
            <a:avLst>
              <a:gd name="adj" fmla="val 111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19" tIns="41511" rIns="83019" bIns="41511"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3636159" y="2722175"/>
            <a:ext cx="517979" cy="144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7"/>
          <p:cNvSpPr>
            <a:spLocks/>
          </p:cNvSpPr>
          <p:nvPr/>
        </p:nvSpPr>
        <p:spPr bwMode="auto">
          <a:xfrm>
            <a:off x="3016413" y="2869938"/>
            <a:ext cx="1757468" cy="934899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4AE4A"/>
            </a:solidFill>
            <a:round/>
            <a:headEnd/>
            <a:tailEnd/>
          </a:ln>
        </p:spPr>
        <p:txBody>
          <a:bodyPr vert="horz" wrap="square" lIns="83019" tIns="41511" rIns="83019" bIns="4151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56782" y="4916629"/>
            <a:ext cx="1357046" cy="260847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en-US" sz="1200" b="1" dirty="0" smtClean="0"/>
              <a:t>Transport Network</a:t>
            </a:r>
            <a:endParaRPr lang="en-US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21903" y="4916629"/>
            <a:ext cx="1198413" cy="260847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en-US" sz="1200" b="1" dirty="0" smtClean="0"/>
              <a:t>Mobile Network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503434" y="3130435"/>
            <a:ext cx="783428" cy="676345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en-US" sz="1300" b="1" dirty="0" smtClean="0"/>
              <a:t>Packet</a:t>
            </a:r>
          </a:p>
          <a:p>
            <a:pPr algn="ctr"/>
            <a:r>
              <a:rPr lang="en-US" sz="1300" b="1" dirty="0" smtClean="0"/>
              <a:t>Switched</a:t>
            </a:r>
          </a:p>
          <a:p>
            <a:pPr algn="ctr"/>
            <a:r>
              <a:rPr lang="en-US" sz="1300" b="1" dirty="0" smtClean="0"/>
              <a:t>Network</a:t>
            </a:r>
            <a:endParaRPr lang="en-US" sz="1300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813234" y="3435858"/>
            <a:ext cx="2445893" cy="395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205540" y="1615022"/>
            <a:ext cx="0" cy="54864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449859" y="1733340"/>
            <a:ext cx="2743200" cy="10632"/>
          </a:xfrm>
          <a:prstGeom prst="line">
            <a:avLst/>
          </a:prstGeom>
          <a:ln w="95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076944" y="1347983"/>
            <a:ext cx="1405906" cy="414735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nl-NL" sz="1100" dirty="0" smtClean="0"/>
              <a:t>E2E SLA Assurance</a:t>
            </a:r>
          </a:p>
          <a:p>
            <a:pPr algn="ctr"/>
            <a:r>
              <a:rPr lang="nl-NL" sz="1100" dirty="0" smtClean="0"/>
              <a:t>E2E Circuit Validation </a:t>
            </a:r>
          </a:p>
        </p:txBody>
      </p:sp>
      <p:grpSp>
        <p:nvGrpSpPr>
          <p:cNvPr id="2" name="Group 132"/>
          <p:cNvGrpSpPr/>
          <p:nvPr/>
        </p:nvGrpSpPr>
        <p:grpSpPr>
          <a:xfrm>
            <a:off x="2932161" y="3121530"/>
            <a:ext cx="326968" cy="481764"/>
            <a:chOff x="4640303" y="3780994"/>
            <a:chExt cx="359665" cy="529940"/>
          </a:xfrm>
        </p:grpSpPr>
        <p:sp>
          <p:nvSpPr>
            <p:cNvPr id="134" name="Rectangle 18"/>
            <p:cNvSpPr>
              <a:spLocks noChangeArrowheads="1"/>
            </p:cNvSpPr>
            <p:nvPr/>
          </p:nvSpPr>
          <p:spPr bwMode="auto">
            <a:xfrm>
              <a:off x="4740787" y="3780994"/>
              <a:ext cx="158697" cy="1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29614"/>
              <a:r>
                <a:rPr lang="en-US" sz="1100" b="1" dirty="0" smtClean="0">
                  <a:solidFill>
                    <a:srgbClr val="2E2C2C"/>
                  </a:solidFill>
                </a:rPr>
                <a:t>PE</a:t>
              </a:r>
              <a:endParaRPr lang="en-US" sz="1100" b="1" dirty="0" smtClean="0"/>
            </a:p>
          </p:txBody>
        </p:sp>
        <p:pic>
          <p:nvPicPr>
            <p:cNvPr id="135" name="Picture 134" descr="LSR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0303" y="3951269"/>
              <a:ext cx="359665" cy="359665"/>
            </a:xfrm>
            <a:prstGeom prst="rect">
              <a:avLst/>
            </a:prstGeom>
          </p:spPr>
        </p:pic>
      </p:grpSp>
      <p:pic>
        <p:nvPicPr>
          <p:cNvPr id="146" name="Picture 145" descr="RAD RADview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55936" y="2212531"/>
            <a:ext cx="478425" cy="484054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3387731" y="1869999"/>
            <a:ext cx="1014832" cy="381296"/>
          </a:xfrm>
          <a:prstGeom prst="rect">
            <a:avLst/>
          </a:prstGeom>
          <a:noFill/>
        </p:spPr>
        <p:txBody>
          <a:bodyPr wrap="none" lIns="91346" tIns="45675" rIns="91346" bIns="45675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err="1" smtClean="0"/>
              <a:t>RADview</a:t>
            </a:r>
            <a:r>
              <a:rPr lang="en-US" sz="1100" b="1" dirty="0" smtClean="0"/>
              <a:t> with</a:t>
            </a:r>
          </a:p>
          <a:p>
            <a:pPr algn="ctr">
              <a:lnSpc>
                <a:spcPct val="85000"/>
              </a:lnSpc>
            </a:pPr>
            <a:r>
              <a:rPr lang="en-US" sz="1100" b="1" dirty="0" smtClean="0"/>
              <a:t>PM Portal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21324" y="1903212"/>
            <a:ext cx="362486" cy="230136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nl-NL" sz="1000" dirty="0" smtClean="0"/>
              <a:t>GbE</a:t>
            </a:r>
            <a:endParaRPr lang="en-US" sz="1100" dirty="0"/>
          </a:p>
        </p:txBody>
      </p:sp>
      <p:cxnSp>
        <p:nvCxnSpPr>
          <p:cNvPr id="78" name="Elbow Connector 77"/>
          <p:cNvCxnSpPr/>
          <p:nvPr/>
        </p:nvCxnSpPr>
        <p:spPr>
          <a:xfrm flipV="1">
            <a:off x="4781878" y="2759545"/>
            <a:ext cx="3657600" cy="702279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04"/>
          <p:cNvSpPr>
            <a:spLocks noChangeArrowheads="1"/>
          </p:cNvSpPr>
          <p:nvPr/>
        </p:nvSpPr>
        <p:spPr bwMode="auto">
          <a:xfrm rot="8506441" flipH="1" flipV="1">
            <a:off x="6500051" y="3564907"/>
            <a:ext cx="712157" cy="230982"/>
          </a:xfrm>
          <a:custGeom>
            <a:avLst/>
            <a:gdLst>
              <a:gd name="T0" fmla="*/ 0 w 812800"/>
              <a:gd name="T1" fmla="*/ 0 h 165100"/>
              <a:gd name="T2" fmla="*/ 2147483647 w 812800"/>
              <a:gd name="T3" fmla="*/ 2147483647 h 165100"/>
              <a:gd name="T4" fmla="*/ 1618595296 w 812800"/>
              <a:gd name="T5" fmla="*/ 2147483647 h 165100"/>
              <a:gd name="T6" fmla="*/ 2147483647 w 812800"/>
              <a:gd name="T7" fmla="*/ 2147483647 h 165100"/>
              <a:gd name="T8" fmla="*/ 0 60000 65536"/>
              <a:gd name="T9" fmla="*/ 0 60000 65536"/>
              <a:gd name="T10" fmla="*/ 0 60000 65536"/>
              <a:gd name="T11" fmla="*/ 0 60000 65536"/>
              <a:gd name="T12" fmla="*/ 0 w 812800"/>
              <a:gd name="T13" fmla="*/ 0 h 165100"/>
              <a:gd name="T14" fmla="*/ 812800 w 812800"/>
              <a:gd name="T15" fmla="*/ 165100 h 165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2800" h="165100">
                <a:moveTo>
                  <a:pt x="0" y="0"/>
                </a:moveTo>
                <a:lnTo>
                  <a:pt x="542925" y="88900"/>
                </a:lnTo>
                <a:lnTo>
                  <a:pt x="254000" y="76200"/>
                </a:lnTo>
                <a:lnTo>
                  <a:pt x="812800" y="16510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56" tIns="45631" rIns="91256" bIns="45631">
            <a:noAutofit/>
          </a:bodyPr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7478579" y="3514388"/>
            <a:ext cx="9144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71"/>
          <p:cNvGrpSpPr/>
          <p:nvPr/>
        </p:nvGrpSpPr>
        <p:grpSpPr>
          <a:xfrm>
            <a:off x="5213921" y="2221729"/>
            <a:ext cx="3197712" cy="2625582"/>
            <a:chOff x="5295014" y="2414209"/>
            <a:chExt cx="3197712" cy="2625582"/>
          </a:xfrm>
        </p:grpSpPr>
        <p:grpSp>
          <p:nvGrpSpPr>
            <p:cNvPr id="4" name="Group 169"/>
            <p:cNvGrpSpPr/>
            <p:nvPr/>
          </p:nvGrpSpPr>
          <p:grpSpPr>
            <a:xfrm>
              <a:off x="5295014" y="2414209"/>
              <a:ext cx="3197712" cy="2625582"/>
              <a:chOff x="5295014" y="2414209"/>
              <a:chExt cx="3197712" cy="262558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8492726" y="2414209"/>
                <a:ext cx="0" cy="262558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295014" y="4965394"/>
                <a:ext cx="3189768" cy="3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med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flipH="1">
              <a:off x="5300945" y="3940426"/>
              <a:ext cx="0" cy="1063214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Freeform 8"/>
          <p:cNvSpPr>
            <a:spLocks/>
          </p:cNvSpPr>
          <p:nvPr/>
        </p:nvSpPr>
        <p:spPr bwMode="auto">
          <a:xfrm>
            <a:off x="8109027" y="1813303"/>
            <a:ext cx="593272" cy="488397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50" y="133"/>
              </a:cxn>
              <a:cxn ang="0">
                <a:pos x="11" y="83"/>
              </a:cxn>
              <a:cxn ang="0">
                <a:pos x="11" y="53"/>
              </a:cxn>
              <a:cxn ang="0">
                <a:pos x="50" y="8"/>
              </a:cxn>
              <a:cxn ang="0">
                <a:pos x="72" y="0"/>
              </a:cxn>
              <a:cxn ang="0">
                <a:pos x="215" y="0"/>
              </a:cxn>
              <a:cxn ang="0">
                <a:pos x="237" y="8"/>
              </a:cxn>
              <a:cxn ang="0">
                <a:pos x="276" y="53"/>
              </a:cxn>
              <a:cxn ang="0">
                <a:pos x="276" y="83"/>
              </a:cxn>
              <a:cxn ang="0">
                <a:pos x="237" y="133"/>
              </a:cxn>
              <a:cxn ang="0">
                <a:pos x="215" y="140"/>
              </a:cxn>
              <a:cxn ang="0">
                <a:pos x="72" y="140"/>
              </a:cxn>
            </a:cxnLst>
            <a:rect l="0" t="0" r="r" b="b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4" tIns="41547" rIns="83094" bIns="41547" rtlCol="0" anchor="ctr"/>
          <a:lstStyle/>
          <a:p>
            <a:pPr algn="ctr"/>
            <a:endParaRPr lang="en-US">
              <a:solidFill>
                <a:schemeClr val="lt1"/>
              </a:solidFill>
              <a:cs typeface="+mn-cs"/>
            </a:endParaRPr>
          </a:p>
        </p:txBody>
      </p:sp>
      <p:sp>
        <p:nvSpPr>
          <p:cNvPr id="120" name="Freeform 104"/>
          <p:cNvSpPr>
            <a:spLocks noChangeArrowheads="1"/>
          </p:cNvSpPr>
          <p:nvPr/>
        </p:nvSpPr>
        <p:spPr bwMode="auto">
          <a:xfrm rot="11221357" flipH="1" flipV="1">
            <a:off x="6498608" y="3914955"/>
            <a:ext cx="729703" cy="305255"/>
          </a:xfrm>
          <a:custGeom>
            <a:avLst/>
            <a:gdLst>
              <a:gd name="T0" fmla="*/ 0 w 812800"/>
              <a:gd name="T1" fmla="*/ 0 h 165100"/>
              <a:gd name="T2" fmla="*/ 2147483647 w 812800"/>
              <a:gd name="T3" fmla="*/ 2147483647 h 165100"/>
              <a:gd name="T4" fmla="*/ 1618595296 w 812800"/>
              <a:gd name="T5" fmla="*/ 2147483647 h 165100"/>
              <a:gd name="T6" fmla="*/ 2147483647 w 812800"/>
              <a:gd name="T7" fmla="*/ 2147483647 h 165100"/>
              <a:gd name="T8" fmla="*/ 0 60000 65536"/>
              <a:gd name="T9" fmla="*/ 0 60000 65536"/>
              <a:gd name="T10" fmla="*/ 0 60000 65536"/>
              <a:gd name="T11" fmla="*/ 0 60000 65536"/>
              <a:gd name="T12" fmla="*/ 0 w 812800"/>
              <a:gd name="T13" fmla="*/ 0 h 165100"/>
              <a:gd name="T14" fmla="*/ 812800 w 812800"/>
              <a:gd name="T15" fmla="*/ 165100 h 165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2800" h="165100">
                <a:moveTo>
                  <a:pt x="0" y="0"/>
                </a:moveTo>
                <a:lnTo>
                  <a:pt x="542925" y="88900"/>
                </a:lnTo>
                <a:lnTo>
                  <a:pt x="254000" y="76200"/>
                </a:lnTo>
                <a:lnTo>
                  <a:pt x="812800" y="16510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56" tIns="45631" rIns="91256" bIns="45631">
            <a:noAutofit/>
          </a:bodyPr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7478579" y="4280585"/>
            <a:ext cx="9144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586402" y="3751503"/>
            <a:ext cx="685800" cy="236219"/>
          </a:xfrm>
          <a:prstGeom prst="rect">
            <a:avLst/>
          </a:prstGeom>
          <a:noFill/>
        </p:spPr>
        <p:txBody>
          <a:bodyPr wrap="square" lIns="91346" tIns="45675" rIns="91346" bIns="45675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/>
              <a:t>MW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061944" y="3152355"/>
            <a:ext cx="640113" cy="232371"/>
          </a:xfrm>
          <a:prstGeom prst="rect">
            <a:avLst/>
          </a:prstGeom>
          <a:noFill/>
        </p:spPr>
        <p:txBody>
          <a:bodyPr wrap="square" lIns="100484" tIns="50242" rIns="100484" bIns="5024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/>
              <a:t>BC/TC</a:t>
            </a:r>
            <a:endParaRPr lang="en-US" sz="10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6023621" y="3487561"/>
            <a:ext cx="640113" cy="232280"/>
          </a:xfrm>
          <a:prstGeom prst="rect">
            <a:avLst/>
          </a:prstGeom>
          <a:noFill/>
        </p:spPr>
        <p:txBody>
          <a:bodyPr wrap="square" lIns="100484" tIns="50242" rIns="100484" bIns="5024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/>
              <a:t>BC/TC</a:t>
            </a:r>
            <a:endParaRPr lang="en-US" sz="1000" b="1" dirty="0"/>
          </a:p>
        </p:txBody>
      </p:sp>
      <p:cxnSp>
        <p:nvCxnSpPr>
          <p:cNvPr id="167" name="Elbow Connector 166"/>
          <p:cNvCxnSpPr/>
          <p:nvPr/>
        </p:nvCxnSpPr>
        <p:spPr>
          <a:xfrm flipV="1">
            <a:off x="5561063" y="2096251"/>
            <a:ext cx="2743200" cy="1280160"/>
          </a:xfrm>
          <a:prstGeom prst="bentConnector3">
            <a:avLst>
              <a:gd name="adj1" fmla="val 3338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/>
          <p:nvPr/>
        </p:nvCxnSpPr>
        <p:spPr>
          <a:xfrm>
            <a:off x="5535061" y="3537985"/>
            <a:ext cx="653577" cy="294011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7892987" y="1242016"/>
            <a:ext cx="910442" cy="405079"/>
          </a:xfrm>
          <a:prstGeom prst="rect">
            <a:avLst/>
          </a:prstGeom>
          <a:noFill/>
        </p:spPr>
        <p:txBody>
          <a:bodyPr wrap="square" lIns="68583" tIns="34293" rIns="68583" bIns="34293" rtlCol="0">
            <a:spAutoFit/>
          </a:bodyPr>
          <a:lstStyle/>
          <a:p>
            <a:pPr algn="ctr"/>
            <a:r>
              <a:rPr lang="en-US" sz="1100" b="1" dirty="0" smtClean="0"/>
              <a:t>Macro or </a:t>
            </a:r>
            <a:br>
              <a:rPr lang="en-US" sz="1100" b="1" dirty="0" smtClean="0"/>
            </a:br>
            <a:r>
              <a:rPr lang="en-US" sz="1100" b="1" dirty="0" smtClean="0"/>
              <a:t>Small Cells</a:t>
            </a:r>
            <a:endParaRPr lang="en-US" sz="1100" b="1" dirty="0"/>
          </a:p>
        </p:txBody>
      </p:sp>
      <p:pic>
        <p:nvPicPr>
          <p:cNvPr id="181" name="Picture 180" descr="Router.png"/>
          <p:cNvPicPr>
            <a:picLocks noChangeAspect="1"/>
          </p:cNvPicPr>
          <p:nvPr/>
        </p:nvPicPr>
        <p:blipFill>
          <a:blip r:embed="rId5" cstate="screen">
            <a:lum bright="-15000" contrast="22000"/>
          </a:blip>
          <a:stretch>
            <a:fillRect/>
          </a:stretch>
        </p:blipFill>
        <p:spPr>
          <a:xfrm>
            <a:off x="5180300" y="3265660"/>
            <a:ext cx="395310" cy="395310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6811192" y="2563849"/>
            <a:ext cx="362486" cy="230136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nl-NL" sz="1000" dirty="0" smtClean="0"/>
              <a:t>GbE</a:t>
            </a:r>
            <a:endParaRPr lang="en-US" sz="1100" dirty="0"/>
          </a:p>
        </p:txBody>
      </p:sp>
      <p:grpSp>
        <p:nvGrpSpPr>
          <p:cNvPr id="5" name="Group 98"/>
          <p:cNvGrpSpPr/>
          <p:nvPr/>
        </p:nvGrpSpPr>
        <p:grpSpPr>
          <a:xfrm>
            <a:off x="1989484" y="3021668"/>
            <a:ext cx="909223" cy="538941"/>
            <a:chOff x="1973984" y="3331633"/>
            <a:chExt cx="909224" cy="538941"/>
          </a:xfrm>
        </p:grpSpPr>
        <p:pic>
          <p:nvPicPr>
            <p:cNvPr id="100" name="Picture 99" descr="RAD 2U_Modules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061990" y="3511726"/>
              <a:ext cx="710166" cy="35884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973984" y="3331633"/>
              <a:ext cx="909224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ETX-5/ETX-2</a:t>
              </a:r>
              <a:endParaRPr lang="en-US" sz="1100" dirty="0" smtClean="0"/>
            </a:p>
          </p:txBody>
        </p:sp>
      </p:grpSp>
      <p:grpSp>
        <p:nvGrpSpPr>
          <p:cNvPr id="6" name="Group 149"/>
          <p:cNvGrpSpPr/>
          <p:nvPr/>
        </p:nvGrpSpPr>
        <p:grpSpPr>
          <a:xfrm>
            <a:off x="290922" y="3059306"/>
            <a:ext cx="764128" cy="537175"/>
            <a:chOff x="837021" y="3736689"/>
            <a:chExt cx="840541" cy="590892"/>
          </a:xfrm>
        </p:grpSpPr>
        <p:sp>
          <p:nvSpPr>
            <p:cNvPr id="107" name="TextBox 106"/>
            <p:cNvSpPr txBox="1"/>
            <p:nvPr/>
          </p:nvSpPr>
          <p:spPr>
            <a:xfrm>
              <a:off x="837021" y="3736689"/>
              <a:ext cx="840541" cy="278501"/>
            </a:xfrm>
            <a:prstGeom prst="rect">
              <a:avLst/>
            </a:prstGeom>
            <a:noFill/>
          </p:spPr>
          <p:txBody>
            <a:bodyPr wrap="none" lIns="83094" tIns="41547" rIns="83094" bIns="41547" rtlCol="0">
              <a:spAutoFit/>
            </a:bodyPr>
            <a:lstStyle/>
            <a:p>
              <a:pPr algn="ctr"/>
              <a:r>
                <a:rPr lang="en-US" sz="1100" b="1" dirty="0" smtClean="0"/>
                <a:t>RNC/</a:t>
              </a:r>
              <a:r>
                <a:rPr lang="en-US" sz="1100" b="1" dirty="0" err="1" smtClean="0"/>
                <a:t>aGW</a:t>
              </a:r>
              <a:endParaRPr lang="en-US" sz="1100" b="1" dirty="0"/>
            </a:p>
          </p:txBody>
        </p:sp>
        <p:pic>
          <p:nvPicPr>
            <p:cNvPr id="108" name="Picture 107" descr="BSC.pn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7458" y="3967916"/>
              <a:ext cx="359665" cy="359665"/>
            </a:xfrm>
            <a:prstGeom prst="rect">
              <a:avLst/>
            </a:prstGeom>
          </p:spPr>
        </p:pic>
      </p:grpSp>
      <p:sp>
        <p:nvSpPr>
          <p:cNvPr id="109" name="Rectangle 108"/>
          <p:cNvSpPr/>
          <p:nvPr/>
        </p:nvSpPr>
        <p:spPr>
          <a:xfrm>
            <a:off x="922760" y="3049199"/>
            <a:ext cx="585398" cy="261600"/>
          </a:xfrm>
          <a:prstGeom prst="rect">
            <a:avLst/>
          </a:prstGeom>
        </p:spPr>
        <p:txBody>
          <a:bodyPr wrap="none" lIns="91346" tIns="45675" rIns="91346" bIns="45675">
            <a:spAutoFit/>
          </a:bodyPr>
          <a:lstStyle/>
          <a:p>
            <a:r>
              <a:rPr lang="en-US" sz="1100" b="1" dirty="0" smtClean="0"/>
              <a:t>Router</a:t>
            </a:r>
            <a:endParaRPr lang="en-US" sz="1100" dirty="0"/>
          </a:p>
        </p:txBody>
      </p:sp>
      <p:pic>
        <p:nvPicPr>
          <p:cNvPr id="110" name="Picture 109" descr="Router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35628" y="3256750"/>
            <a:ext cx="359665" cy="359665"/>
          </a:xfrm>
          <a:prstGeom prst="rect">
            <a:avLst/>
          </a:prstGeom>
        </p:spPr>
      </p:pic>
      <p:grpSp>
        <p:nvGrpSpPr>
          <p:cNvPr id="7" name="Group 85"/>
          <p:cNvGrpSpPr/>
          <p:nvPr/>
        </p:nvGrpSpPr>
        <p:grpSpPr>
          <a:xfrm>
            <a:off x="4685612" y="1341690"/>
            <a:ext cx="1630846" cy="1925399"/>
            <a:chOff x="4685612" y="1341689"/>
            <a:chExt cx="1630846" cy="1925399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5563892" y="2363492"/>
              <a:ext cx="0" cy="38745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4"/>
            <p:cNvGrpSpPr/>
            <p:nvPr/>
          </p:nvGrpSpPr>
          <p:grpSpPr>
            <a:xfrm>
              <a:off x="4685612" y="1341689"/>
              <a:ext cx="1630846" cy="1925399"/>
              <a:chOff x="4685612" y="1341689"/>
              <a:chExt cx="1630846" cy="1925399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rot="16200000">
                <a:off x="5279546" y="3142397"/>
                <a:ext cx="249382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/>
              <p:cNvSpPr txBox="1"/>
              <p:nvPr/>
            </p:nvSpPr>
            <p:spPr>
              <a:xfrm>
                <a:off x="4685612" y="2170564"/>
                <a:ext cx="791059" cy="507062"/>
              </a:xfrm>
              <a:prstGeom prst="rect">
                <a:avLst/>
              </a:prstGeom>
              <a:noFill/>
            </p:spPr>
            <p:txBody>
              <a:bodyPr wrap="square" lIns="100584" tIns="50292" rIns="100584" bIns="50292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dirty="0"/>
                  <a:t>Low-cost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000" dirty="0"/>
                  <a:t>Small-scale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000" dirty="0"/>
                  <a:t>PTP-GM</a:t>
                </a:r>
              </a:p>
            </p:txBody>
          </p:sp>
          <p:grpSp>
            <p:nvGrpSpPr>
              <p:cNvPr id="9" name="Group 55"/>
              <p:cNvGrpSpPr/>
              <p:nvPr/>
            </p:nvGrpSpPr>
            <p:grpSpPr>
              <a:xfrm>
                <a:off x="5139646" y="2646439"/>
                <a:ext cx="563881" cy="453668"/>
                <a:chOff x="6677830" y="2237196"/>
                <a:chExt cx="563881" cy="453668"/>
              </a:xfrm>
            </p:grpSpPr>
            <p:sp>
              <p:nvSpPr>
                <p:cNvPr id="18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715145" y="2419657"/>
                  <a:ext cx="513287" cy="2712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89991" tIns="46795" rIns="89991" bIns="46795" anchor="ctr"/>
                <a:lstStyle/>
                <a:p>
                  <a:pPr defTabSz="923787"/>
                  <a:r>
                    <a:rPr lang="en-US" sz="1100" b="1" dirty="0" smtClean="0">
                      <a:cs typeface="Arial" pitchFamily="34" charset="0"/>
                    </a:rPr>
                    <a:t>ETX-2</a:t>
                  </a:r>
                  <a:endParaRPr lang="en-US" sz="1100" b="1" dirty="0">
                    <a:cs typeface="Arial" pitchFamily="34" charset="0"/>
                  </a:endParaRPr>
                </a:p>
              </p:txBody>
            </p:sp>
            <p:pic>
              <p:nvPicPr>
                <p:cNvPr id="190" name="Picture 189" descr="RAD Smiley.png"/>
                <p:cNvPicPr>
                  <a:picLocks noChangeAspect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>
                <a:xfrm>
                  <a:off x="6677830" y="2237196"/>
                  <a:ext cx="563881" cy="243840"/>
                </a:xfrm>
                <a:prstGeom prst="rect">
                  <a:avLst/>
                </a:prstGeom>
              </p:spPr>
            </p:pic>
          </p:grpSp>
          <p:pic>
            <p:nvPicPr>
              <p:cNvPr id="126" name="Picture 125" descr="GPS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5391396" y="2145190"/>
                <a:ext cx="344425" cy="344425"/>
              </a:xfrm>
              <a:prstGeom prst="rect">
                <a:avLst/>
              </a:prstGeom>
            </p:spPr>
          </p:pic>
          <p:pic>
            <p:nvPicPr>
              <p:cNvPr id="129" name="Picture 128" descr="Satellite.png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>
                <a:off x="5956793" y="1341689"/>
                <a:ext cx="359665" cy="359665"/>
              </a:xfrm>
              <a:prstGeom prst="rect">
                <a:avLst/>
              </a:prstGeom>
            </p:spPr>
          </p:pic>
          <p:sp>
            <p:nvSpPr>
              <p:cNvPr id="130" name="Freeform 129"/>
              <p:cNvSpPr/>
              <p:nvPr/>
            </p:nvSpPr>
            <p:spPr>
              <a:xfrm flipH="1">
                <a:off x="5706540" y="1709073"/>
                <a:ext cx="327660" cy="506730"/>
              </a:xfrm>
              <a:custGeom>
                <a:avLst/>
                <a:gdLst>
                  <a:gd name="connsiteX0" fmla="*/ 0 w 327660"/>
                  <a:gd name="connsiteY0" fmla="*/ 0 h 506730"/>
                  <a:gd name="connsiteX1" fmla="*/ 243840 w 327660"/>
                  <a:gd name="connsiteY1" fmla="*/ 339090 h 506730"/>
                  <a:gd name="connsiteX2" fmla="*/ 102870 w 327660"/>
                  <a:gd name="connsiteY2" fmla="*/ 220980 h 506730"/>
                  <a:gd name="connsiteX3" fmla="*/ 327660 w 327660"/>
                  <a:gd name="connsiteY3" fmla="*/ 50673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660" h="506730">
                    <a:moveTo>
                      <a:pt x="0" y="0"/>
                    </a:moveTo>
                    <a:lnTo>
                      <a:pt x="243840" y="339090"/>
                    </a:lnTo>
                    <a:lnTo>
                      <a:pt x="102870" y="220980"/>
                    </a:lnTo>
                    <a:lnTo>
                      <a:pt x="327660" y="506730"/>
                    </a:lnTo>
                  </a:path>
                </a:pathLst>
              </a:cu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144"/>
          <p:cNvGrpSpPr/>
          <p:nvPr/>
        </p:nvGrpSpPr>
        <p:grpSpPr>
          <a:xfrm>
            <a:off x="8177062" y="1813051"/>
            <a:ext cx="457200" cy="399188"/>
            <a:chOff x="8138317" y="1813051"/>
            <a:chExt cx="457200" cy="399188"/>
          </a:xfrm>
        </p:grpSpPr>
        <p:pic>
          <p:nvPicPr>
            <p:cNvPr id="103" name="Picture 102" descr="Node B.pn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8513" y="1994213"/>
              <a:ext cx="236809" cy="218026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8138317" y="1813051"/>
              <a:ext cx="457200" cy="237418"/>
            </a:xfrm>
            <a:prstGeom prst="rect">
              <a:avLst/>
            </a:prstGeom>
            <a:noFill/>
          </p:spPr>
          <p:txBody>
            <a:bodyPr wrap="square" lIns="91355" tIns="45679" rIns="91355" bIns="45679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eNB</a:t>
              </a:r>
            </a:p>
          </p:txBody>
        </p:sp>
      </p:grpSp>
      <p:grpSp>
        <p:nvGrpSpPr>
          <p:cNvPr id="11" name="Group 148"/>
          <p:cNvGrpSpPr/>
          <p:nvPr/>
        </p:nvGrpSpPr>
        <p:grpSpPr>
          <a:xfrm>
            <a:off x="8177062" y="2479479"/>
            <a:ext cx="457200" cy="399188"/>
            <a:chOff x="8138317" y="1813051"/>
            <a:chExt cx="457200" cy="399188"/>
          </a:xfrm>
        </p:grpSpPr>
        <p:pic>
          <p:nvPicPr>
            <p:cNvPr id="153" name="Picture 152" descr="Node B.pn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8513" y="1994213"/>
              <a:ext cx="236809" cy="21802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8138317" y="1813051"/>
              <a:ext cx="457200" cy="237418"/>
            </a:xfrm>
            <a:prstGeom prst="rect">
              <a:avLst/>
            </a:prstGeom>
            <a:noFill/>
          </p:spPr>
          <p:txBody>
            <a:bodyPr wrap="square" lIns="91355" tIns="45679" rIns="91355" bIns="45679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eNB</a:t>
              </a:r>
            </a:p>
          </p:txBody>
        </p:sp>
      </p:grpSp>
      <p:grpSp>
        <p:nvGrpSpPr>
          <p:cNvPr id="12" name="Group 159"/>
          <p:cNvGrpSpPr/>
          <p:nvPr/>
        </p:nvGrpSpPr>
        <p:grpSpPr>
          <a:xfrm>
            <a:off x="8177062" y="3238894"/>
            <a:ext cx="457200" cy="399188"/>
            <a:chOff x="8138317" y="1813051"/>
            <a:chExt cx="457200" cy="399188"/>
          </a:xfrm>
        </p:grpSpPr>
        <p:pic>
          <p:nvPicPr>
            <p:cNvPr id="161" name="Picture 160" descr="Node B.pn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8513" y="1994213"/>
              <a:ext cx="236809" cy="218026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8138317" y="1813051"/>
              <a:ext cx="457200" cy="237418"/>
            </a:xfrm>
            <a:prstGeom prst="rect">
              <a:avLst/>
            </a:prstGeom>
            <a:noFill/>
          </p:spPr>
          <p:txBody>
            <a:bodyPr wrap="square" lIns="91355" tIns="45679" rIns="91355" bIns="45679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eNB</a:t>
              </a:r>
            </a:p>
          </p:txBody>
        </p:sp>
      </p:grpSp>
      <p:grpSp>
        <p:nvGrpSpPr>
          <p:cNvPr id="13" name="Group 163"/>
          <p:cNvGrpSpPr/>
          <p:nvPr/>
        </p:nvGrpSpPr>
        <p:grpSpPr>
          <a:xfrm>
            <a:off x="8177062" y="3975064"/>
            <a:ext cx="457200" cy="399188"/>
            <a:chOff x="8138317" y="1813051"/>
            <a:chExt cx="457200" cy="399188"/>
          </a:xfrm>
        </p:grpSpPr>
        <p:pic>
          <p:nvPicPr>
            <p:cNvPr id="165" name="Picture 164" descr="Node B.pn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8513" y="1994213"/>
              <a:ext cx="236809" cy="218026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8138317" y="1813051"/>
              <a:ext cx="457200" cy="237418"/>
            </a:xfrm>
            <a:prstGeom prst="rect">
              <a:avLst/>
            </a:prstGeom>
            <a:noFill/>
          </p:spPr>
          <p:txBody>
            <a:bodyPr wrap="square" lIns="91355" tIns="45679" rIns="91355" bIns="45679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eNB</a:t>
              </a:r>
            </a:p>
          </p:txBody>
        </p:sp>
      </p:grpSp>
      <p:pic>
        <p:nvPicPr>
          <p:cNvPr id="168" name="Picture 167" descr="Microwav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163845" y="3663446"/>
            <a:ext cx="359665" cy="359665"/>
          </a:xfrm>
          <a:prstGeom prst="rect">
            <a:avLst/>
          </a:prstGeom>
        </p:spPr>
      </p:pic>
      <p:pic>
        <p:nvPicPr>
          <p:cNvPr id="169" name="Picture 168" descr="Microwav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7202168" y="3337163"/>
            <a:ext cx="359665" cy="359665"/>
          </a:xfrm>
          <a:prstGeom prst="rect">
            <a:avLst/>
          </a:prstGeom>
        </p:spPr>
      </p:pic>
      <p:pic>
        <p:nvPicPr>
          <p:cNvPr id="170" name="Picture 169" descr="Microwav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7202168" y="4104243"/>
            <a:ext cx="359665" cy="359665"/>
          </a:xfrm>
          <a:prstGeom prst="rect">
            <a:avLst/>
          </a:prstGeom>
        </p:spPr>
      </p:pic>
      <p:grpSp>
        <p:nvGrpSpPr>
          <p:cNvPr id="14" name="Group 129"/>
          <p:cNvGrpSpPr/>
          <p:nvPr/>
        </p:nvGrpSpPr>
        <p:grpSpPr>
          <a:xfrm>
            <a:off x="4594392" y="3135785"/>
            <a:ext cx="326968" cy="481764"/>
            <a:chOff x="4640303" y="3780994"/>
            <a:chExt cx="359665" cy="529940"/>
          </a:xfrm>
        </p:grpSpPr>
        <p:sp>
          <p:nvSpPr>
            <p:cNvPr id="131" name="Rectangle 18"/>
            <p:cNvSpPr>
              <a:spLocks noChangeArrowheads="1"/>
            </p:cNvSpPr>
            <p:nvPr/>
          </p:nvSpPr>
          <p:spPr bwMode="auto">
            <a:xfrm>
              <a:off x="4740787" y="3780994"/>
              <a:ext cx="158697" cy="1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29614"/>
              <a:r>
                <a:rPr lang="en-US" sz="1100" b="1" dirty="0" smtClean="0">
                  <a:solidFill>
                    <a:srgbClr val="2E2C2C"/>
                  </a:solidFill>
                </a:rPr>
                <a:t>PE</a:t>
              </a:r>
              <a:endParaRPr lang="en-US" sz="1100" b="1" dirty="0" smtClean="0"/>
            </a:p>
          </p:txBody>
        </p:sp>
        <p:pic>
          <p:nvPicPr>
            <p:cNvPr id="132" name="Picture 131" descr="LSR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0303" y="3951269"/>
              <a:ext cx="359665" cy="359665"/>
            </a:xfrm>
            <a:prstGeom prst="rect">
              <a:avLst/>
            </a:prstGeom>
          </p:spPr>
        </p:pic>
      </p:grpSp>
      <p:sp>
        <p:nvSpPr>
          <p:cNvPr id="171" name="TextBox 170"/>
          <p:cNvSpPr txBox="1"/>
          <p:nvPr/>
        </p:nvSpPr>
        <p:spPr>
          <a:xfrm>
            <a:off x="5907579" y="4556209"/>
            <a:ext cx="1492603" cy="230136"/>
          </a:xfrm>
          <a:prstGeom prst="rect">
            <a:avLst/>
          </a:prstGeom>
          <a:noFill/>
        </p:spPr>
        <p:txBody>
          <a:bodyPr wrap="none" lIns="75509" tIns="37755" rIns="75509" bIns="37755" rtlCol="0">
            <a:spAutoFit/>
          </a:bodyPr>
          <a:lstStyle/>
          <a:p>
            <a:pPr algn="ctr"/>
            <a:r>
              <a:rPr lang="nl-NL" sz="1000" dirty="0" smtClean="0"/>
              <a:t>Timing (1588PTP/SYNC-E</a:t>
            </a:r>
            <a:r>
              <a:rPr lang="nl-NL" sz="1000" b="1" dirty="0" smtClean="0"/>
              <a:t>)</a:t>
            </a:r>
            <a:endParaRPr lang="en-US" sz="1000" b="1" dirty="0"/>
          </a:p>
        </p:txBody>
      </p:sp>
      <p:cxnSp>
        <p:nvCxnSpPr>
          <p:cNvPr id="172" name="Straight Connector 171"/>
          <p:cNvCxnSpPr/>
          <p:nvPr/>
        </p:nvCxnSpPr>
        <p:spPr>
          <a:xfrm flipH="1">
            <a:off x="2445487" y="1632778"/>
            <a:ext cx="0" cy="137160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2466" y="4927261"/>
            <a:ext cx="1198413" cy="260847"/>
          </a:xfrm>
          <a:prstGeom prst="rect">
            <a:avLst/>
          </a:prstGeom>
          <a:noFill/>
        </p:spPr>
        <p:txBody>
          <a:bodyPr wrap="none" lIns="75442" tIns="37722" rIns="75442" bIns="37722" rtlCol="0">
            <a:spAutoFit/>
          </a:bodyPr>
          <a:lstStyle/>
          <a:p>
            <a:pPr algn="ctr"/>
            <a:r>
              <a:rPr lang="en-US" sz="1200" b="1" dirty="0" smtClean="0"/>
              <a:t>Mobile Network</a:t>
            </a:r>
            <a:endParaRPr lang="en-US" sz="1200" b="1" dirty="0"/>
          </a:p>
        </p:txBody>
      </p:sp>
      <p:grpSp>
        <p:nvGrpSpPr>
          <p:cNvPr id="15" name="Group 123"/>
          <p:cNvGrpSpPr/>
          <p:nvPr/>
        </p:nvGrpSpPr>
        <p:grpSpPr>
          <a:xfrm>
            <a:off x="4547390" y="1969009"/>
            <a:ext cx="1630846" cy="1960159"/>
            <a:chOff x="6206068" y="4701577"/>
            <a:chExt cx="1630846" cy="1960159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7084348" y="5723380"/>
              <a:ext cx="0" cy="38745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206068" y="5466654"/>
              <a:ext cx="791059" cy="507062"/>
            </a:xfrm>
            <a:prstGeom prst="rect">
              <a:avLst/>
            </a:prstGeom>
            <a:noFill/>
          </p:spPr>
          <p:txBody>
            <a:bodyPr wrap="square" lIns="100584" tIns="50292" rIns="100584" bIns="5029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dirty="0"/>
                <a:t>Low-cost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dirty="0"/>
                <a:t>Small-scale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dirty="0"/>
                <a:t>PTP-GM</a:t>
              </a:r>
            </a:p>
          </p:txBody>
        </p:sp>
        <p:pic>
          <p:nvPicPr>
            <p:cNvPr id="117" name="Picture 116" descr="GPS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911852" y="5505078"/>
              <a:ext cx="344425" cy="344425"/>
            </a:xfrm>
            <a:prstGeom prst="rect">
              <a:avLst/>
            </a:prstGeom>
          </p:spPr>
        </p:pic>
        <p:pic>
          <p:nvPicPr>
            <p:cNvPr id="118" name="Picture 117" descr="Satellite.pn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7477249" y="4701577"/>
              <a:ext cx="359665" cy="359665"/>
            </a:xfrm>
            <a:prstGeom prst="rect">
              <a:avLst/>
            </a:prstGeom>
          </p:spPr>
        </p:pic>
        <p:sp>
          <p:nvSpPr>
            <p:cNvPr id="119" name="Freeform 118"/>
            <p:cNvSpPr/>
            <p:nvPr/>
          </p:nvSpPr>
          <p:spPr>
            <a:xfrm flipH="1">
              <a:off x="7226996" y="5068961"/>
              <a:ext cx="327660" cy="506730"/>
            </a:xfrm>
            <a:custGeom>
              <a:avLst/>
              <a:gdLst>
                <a:gd name="connsiteX0" fmla="*/ 0 w 327660"/>
                <a:gd name="connsiteY0" fmla="*/ 0 h 506730"/>
                <a:gd name="connsiteX1" fmla="*/ 243840 w 327660"/>
                <a:gd name="connsiteY1" fmla="*/ 339090 h 506730"/>
                <a:gd name="connsiteX2" fmla="*/ 102870 w 327660"/>
                <a:gd name="connsiteY2" fmla="*/ 220980 h 506730"/>
                <a:gd name="connsiteX3" fmla="*/ 327660 w 327660"/>
                <a:gd name="connsiteY3" fmla="*/ 506730 h 5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60" h="506730">
                  <a:moveTo>
                    <a:pt x="0" y="0"/>
                  </a:moveTo>
                  <a:lnTo>
                    <a:pt x="243840" y="339090"/>
                  </a:lnTo>
                  <a:lnTo>
                    <a:pt x="102870" y="220980"/>
                  </a:lnTo>
                  <a:lnTo>
                    <a:pt x="327660" y="506730"/>
                  </a:lnTo>
                </a:path>
              </a:pathLst>
            </a:cu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37"/>
            <p:cNvGrpSpPr/>
            <p:nvPr/>
          </p:nvGrpSpPr>
          <p:grpSpPr>
            <a:xfrm>
              <a:off x="6589425" y="5975358"/>
              <a:ext cx="939680" cy="686378"/>
              <a:chOff x="4886235" y="3307665"/>
              <a:chExt cx="939680" cy="686378"/>
            </a:xfrm>
          </p:grpSpPr>
          <p:sp>
            <p:nvSpPr>
              <p:cNvPr id="196" name="TextBox 195"/>
              <p:cNvSpPr txBox="1"/>
              <p:nvPr/>
            </p:nvSpPr>
            <p:spPr>
              <a:xfrm>
                <a:off x="4886235" y="3638946"/>
                <a:ext cx="939680" cy="3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b="1" dirty="0" smtClean="0"/>
                  <a:t>ETX-2/5</a:t>
                </a:r>
                <a:endParaRPr lang="en-US" sz="1000" b="1" dirty="0"/>
              </a:p>
              <a:p>
                <a:pPr algn="ctr">
                  <a:lnSpc>
                    <a:spcPct val="85000"/>
                  </a:lnSpc>
                </a:pPr>
                <a:r>
                  <a:rPr lang="en-US" sz="1000" b="1" dirty="0" err="1" smtClean="0"/>
                  <a:t>Agg</a:t>
                </a:r>
                <a:r>
                  <a:rPr lang="en-US" sz="1000" b="1" dirty="0" smtClean="0"/>
                  <a:t>  +PTP-GM</a:t>
                </a:r>
                <a:endParaRPr lang="en-US" sz="1000" b="1" dirty="0"/>
              </a:p>
            </p:txBody>
          </p:sp>
          <p:pic>
            <p:nvPicPr>
              <p:cNvPr id="137" name="Picture 136" descr="RAD 2U_Modules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000992" y="3307665"/>
                <a:ext cx="710166" cy="358848"/>
              </a:xfrm>
              <a:prstGeom prst="rect">
                <a:avLst/>
              </a:prstGeom>
            </p:spPr>
          </p:pic>
        </p:grpSp>
      </p:grpSp>
      <p:sp>
        <p:nvSpPr>
          <p:cNvPr id="99" name="TextBox 98"/>
          <p:cNvSpPr txBox="1"/>
          <p:nvPr/>
        </p:nvSpPr>
        <p:spPr>
          <a:xfrm rot="19628776">
            <a:off x="7156820" y="345005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83"/>
          <p:cNvSpPr>
            <a:spLocks/>
          </p:cNvSpPr>
          <p:nvPr/>
        </p:nvSpPr>
        <p:spPr bwMode="auto">
          <a:xfrm>
            <a:off x="3349629" y="1782742"/>
            <a:ext cx="2154239" cy="158591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35" name="AutoShape 8"/>
          <p:cNvSpPr>
            <a:spLocks noChangeArrowheads="1"/>
          </p:cNvSpPr>
          <p:nvPr/>
        </p:nvSpPr>
        <p:spPr bwMode="auto">
          <a:xfrm>
            <a:off x="150837" y="1898636"/>
            <a:ext cx="2293937" cy="2157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6740525" y="1196960"/>
            <a:ext cx="2006600" cy="1203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6" name="Line 40"/>
          <p:cNvSpPr>
            <a:spLocks noChangeShapeType="1"/>
          </p:cNvSpPr>
          <p:nvPr/>
        </p:nvSpPr>
        <p:spPr bwMode="auto">
          <a:xfrm flipH="1" flipV="1">
            <a:off x="4906968" y="1801792"/>
            <a:ext cx="1919287" cy="0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5" name="Line 40"/>
          <p:cNvSpPr>
            <a:spLocks noChangeShapeType="1"/>
          </p:cNvSpPr>
          <p:nvPr/>
        </p:nvSpPr>
        <p:spPr bwMode="auto">
          <a:xfrm flipH="1" flipV="1">
            <a:off x="2376512" y="2505054"/>
            <a:ext cx="549275" cy="0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Flowchart: Direct Access Storage 71"/>
          <p:cNvSpPr/>
          <p:nvPr/>
        </p:nvSpPr>
        <p:spPr>
          <a:xfrm>
            <a:off x="2212978" y="2517756"/>
            <a:ext cx="274639" cy="74613"/>
          </a:xfrm>
          <a:prstGeom prst="flowChartMagneticDru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40" name="Line 40"/>
          <p:cNvSpPr>
            <a:spLocks noChangeShapeType="1"/>
          </p:cNvSpPr>
          <p:nvPr/>
        </p:nvSpPr>
        <p:spPr bwMode="auto">
          <a:xfrm flipH="1" flipV="1">
            <a:off x="2435225" y="2573316"/>
            <a:ext cx="54768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211" tIns="45608" rIns="91211" bIns="4560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Flowchart: Direct Access Storage 93"/>
          <p:cNvSpPr/>
          <p:nvPr/>
        </p:nvSpPr>
        <p:spPr>
          <a:xfrm>
            <a:off x="5146678" y="1719242"/>
            <a:ext cx="185739" cy="19685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 flipH="1" flipV="1">
            <a:off x="7348539" y="1792266"/>
            <a:ext cx="3937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lowchart: Direct Access Storage 83"/>
          <p:cNvSpPr/>
          <p:nvPr/>
        </p:nvSpPr>
        <p:spPr>
          <a:xfrm>
            <a:off x="7369176" y="1684341"/>
            <a:ext cx="150813" cy="185737"/>
          </a:xfrm>
          <a:prstGeom prst="flowChartMagneticDru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4816499" y="1468421"/>
            <a:ext cx="3714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PE</a:t>
            </a:r>
          </a:p>
        </p:txBody>
      </p:sp>
      <p:pic>
        <p:nvPicPr>
          <p:cNvPr id="18446" name="Picture 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2819" y="1611292"/>
            <a:ext cx="517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743584" y="1617651"/>
            <a:ext cx="5905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EVC</a:t>
            </a:r>
          </a:p>
        </p:txBody>
      </p:sp>
      <p:sp>
        <p:nvSpPr>
          <p:cNvPr id="18448" name="Text Box 6"/>
          <p:cNvSpPr txBox="1">
            <a:spLocks noChangeArrowheads="1"/>
          </p:cNvSpPr>
          <p:nvPr/>
        </p:nvSpPr>
        <p:spPr bwMode="auto">
          <a:xfrm>
            <a:off x="339726" y="1981183"/>
            <a:ext cx="901700" cy="2552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9234" name="Text Box 14"/>
          <p:cNvSpPr txBox="1">
            <a:spLocks noChangeArrowheads="1"/>
          </p:cNvSpPr>
          <p:nvPr/>
        </p:nvSpPr>
        <p:spPr bwMode="auto">
          <a:xfrm>
            <a:off x="338139" y="2532049"/>
            <a:ext cx="914400" cy="2552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Best Effort</a:t>
            </a:r>
          </a:p>
        </p:txBody>
      </p:sp>
      <p:sp>
        <p:nvSpPr>
          <p:cNvPr id="9235" name="Line 7"/>
          <p:cNvSpPr>
            <a:spLocks noChangeShapeType="1"/>
          </p:cNvSpPr>
          <p:nvPr/>
        </p:nvSpPr>
        <p:spPr bwMode="auto">
          <a:xfrm flipH="1" flipV="1">
            <a:off x="1258888" y="2492354"/>
            <a:ext cx="365125" cy="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Elbow Connector 104"/>
          <p:cNvCxnSpPr>
            <a:stCxn id="18448" idx="3"/>
          </p:cNvCxnSpPr>
          <p:nvPr/>
        </p:nvCxnSpPr>
        <p:spPr>
          <a:xfrm>
            <a:off x="1241426" y="2108799"/>
            <a:ext cx="481013" cy="350218"/>
          </a:xfrm>
          <a:prstGeom prst="bentConnector3">
            <a:avLst>
              <a:gd name="adj1" fmla="val 50000"/>
            </a:avLst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flipV="1">
            <a:off x="1244600" y="2512999"/>
            <a:ext cx="365125" cy="255587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8455" idx="2"/>
          </p:cNvCxnSpPr>
          <p:nvPr/>
        </p:nvCxnSpPr>
        <p:spPr>
          <a:xfrm rot="16200000" flipH="1">
            <a:off x="1228283" y="2034709"/>
            <a:ext cx="622399" cy="89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owchart: Direct Access Storage 107"/>
          <p:cNvSpPr/>
          <p:nvPr/>
        </p:nvSpPr>
        <p:spPr>
          <a:xfrm>
            <a:off x="1479555" y="2417749"/>
            <a:ext cx="149225" cy="242887"/>
          </a:xfrm>
          <a:prstGeom prst="flowChartMagneticDru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1341439" y="1614471"/>
            <a:ext cx="3063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UNI</a:t>
            </a:r>
          </a:p>
        </p:txBody>
      </p:sp>
      <p:sp>
        <p:nvSpPr>
          <p:cNvPr id="122" name="Flowchart: Direct Access Storage 121"/>
          <p:cNvSpPr/>
          <p:nvPr/>
        </p:nvSpPr>
        <p:spPr>
          <a:xfrm>
            <a:off x="3144840" y="2446319"/>
            <a:ext cx="207963" cy="21748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57" name="Rectangle 22"/>
          <p:cNvSpPr>
            <a:spLocks noChangeArrowheads="1"/>
          </p:cNvSpPr>
          <p:nvPr/>
        </p:nvSpPr>
        <p:spPr bwMode="auto">
          <a:xfrm>
            <a:off x="3952875" y="2443151"/>
            <a:ext cx="9144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PSN</a:t>
            </a:r>
          </a:p>
        </p:txBody>
      </p:sp>
      <p:pic>
        <p:nvPicPr>
          <p:cNvPr id="18458" name="Picture 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6919" y="2319321"/>
            <a:ext cx="517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9" name="Rectangle 22"/>
          <p:cNvSpPr>
            <a:spLocks noChangeArrowheads="1"/>
          </p:cNvSpPr>
          <p:nvPr/>
        </p:nvSpPr>
        <p:spPr bwMode="auto">
          <a:xfrm>
            <a:off x="2435233" y="2314554"/>
            <a:ext cx="5905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EVC 1</a:t>
            </a:r>
          </a:p>
        </p:txBody>
      </p:sp>
      <p:sp>
        <p:nvSpPr>
          <p:cNvPr id="77" name="Flowchart: Direct Access Storage 76"/>
          <p:cNvSpPr/>
          <p:nvPr/>
        </p:nvSpPr>
        <p:spPr>
          <a:xfrm rot="10800000">
            <a:off x="6699251" y="1692254"/>
            <a:ext cx="179388" cy="19843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61" name="Rectangle 22"/>
          <p:cNvSpPr>
            <a:spLocks noChangeArrowheads="1"/>
          </p:cNvSpPr>
          <p:nvPr/>
        </p:nvSpPr>
        <p:spPr bwMode="auto">
          <a:xfrm>
            <a:off x="2374904" y="2625705"/>
            <a:ext cx="5905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EVC 2</a:t>
            </a:r>
          </a:p>
        </p:txBody>
      </p:sp>
      <p:sp>
        <p:nvSpPr>
          <p:cNvPr id="18462" name="Rectangle 22"/>
          <p:cNvSpPr>
            <a:spLocks noChangeArrowheads="1"/>
          </p:cNvSpPr>
          <p:nvPr/>
        </p:nvSpPr>
        <p:spPr bwMode="auto">
          <a:xfrm>
            <a:off x="7272339" y="990601"/>
            <a:ext cx="7762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Branch A</a:t>
            </a:r>
          </a:p>
        </p:txBody>
      </p:sp>
      <p:sp>
        <p:nvSpPr>
          <p:cNvPr id="18463" name="Rectangle 22"/>
          <p:cNvSpPr>
            <a:spLocks noChangeArrowheads="1"/>
          </p:cNvSpPr>
          <p:nvPr/>
        </p:nvSpPr>
        <p:spPr bwMode="auto">
          <a:xfrm>
            <a:off x="736601" y="1354121"/>
            <a:ext cx="13335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Headquarters </a:t>
            </a:r>
          </a:p>
        </p:txBody>
      </p:sp>
      <p:sp>
        <p:nvSpPr>
          <p:cNvPr id="18464" name="Text Box 6"/>
          <p:cNvSpPr txBox="1">
            <a:spLocks noChangeArrowheads="1"/>
          </p:cNvSpPr>
          <p:nvPr/>
        </p:nvSpPr>
        <p:spPr bwMode="auto">
          <a:xfrm>
            <a:off x="7745414" y="1346182"/>
            <a:ext cx="901700" cy="2552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9253" name="Text Box 13"/>
          <p:cNvSpPr txBox="1">
            <a:spLocks noChangeArrowheads="1"/>
          </p:cNvSpPr>
          <p:nvPr/>
        </p:nvSpPr>
        <p:spPr bwMode="auto">
          <a:xfrm>
            <a:off x="7742239" y="1638280"/>
            <a:ext cx="914400" cy="25523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Priority Data</a:t>
            </a:r>
          </a:p>
        </p:txBody>
      </p:sp>
      <p:sp>
        <p:nvSpPr>
          <p:cNvPr id="9254" name="Text Box 14"/>
          <p:cNvSpPr txBox="1">
            <a:spLocks noChangeArrowheads="1"/>
          </p:cNvSpPr>
          <p:nvPr/>
        </p:nvSpPr>
        <p:spPr bwMode="auto">
          <a:xfrm>
            <a:off x="7742239" y="1920857"/>
            <a:ext cx="914400" cy="2552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Best Effort</a:t>
            </a:r>
          </a:p>
        </p:txBody>
      </p:sp>
      <p:cxnSp>
        <p:nvCxnSpPr>
          <p:cNvPr id="99" name="Elbow Connector 98"/>
          <p:cNvCxnSpPr>
            <a:stCxn id="18464" idx="1"/>
          </p:cNvCxnSpPr>
          <p:nvPr/>
        </p:nvCxnSpPr>
        <p:spPr>
          <a:xfrm rot="10800000" flipV="1">
            <a:off x="7358066" y="1473800"/>
            <a:ext cx="387349" cy="285130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9254" idx="1"/>
          </p:cNvCxnSpPr>
          <p:nvPr/>
        </p:nvCxnSpPr>
        <p:spPr>
          <a:xfrm rot="10800000">
            <a:off x="7367593" y="1830372"/>
            <a:ext cx="374646" cy="218098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9" name="Picture 29" descr="rad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1325" y="1604966"/>
            <a:ext cx="6858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lowchart: Direct Access Storage 113"/>
          <p:cNvSpPr/>
          <p:nvPr/>
        </p:nvSpPr>
        <p:spPr>
          <a:xfrm rot="10800000">
            <a:off x="6634168" y="1736709"/>
            <a:ext cx="128587" cy="111125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Flowchart: Direct Access Storage 114"/>
          <p:cNvSpPr/>
          <p:nvPr/>
        </p:nvSpPr>
        <p:spPr>
          <a:xfrm>
            <a:off x="5305448" y="1750998"/>
            <a:ext cx="117475" cy="128587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72" name="AutoShape 8"/>
          <p:cNvSpPr>
            <a:spLocks noChangeArrowheads="1"/>
          </p:cNvSpPr>
          <p:nvPr/>
        </p:nvSpPr>
        <p:spPr bwMode="auto">
          <a:xfrm>
            <a:off x="6691313" y="2741593"/>
            <a:ext cx="2006600" cy="1204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" name="Line 40"/>
          <p:cNvSpPr>
            <a:spLocks noChangeShapeType="1"/>
          </p:cNvSpPr>
          <p:nvPr/>
        </p:nvSpPr>
        <p:spPr bwMode="auto">
          <a:xfrm flipH="1" flipV="1">
            <a:off x="5133975" y="3346429"/>
            <a:ext cx="191928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Flowchart: Direct Access Storage 118"/>
          <p:cNvSpPr/>
          <p:nvPr/>
        </p:nvSpPr>
        <p:spPr>
          <a:xfrm>
            <a:off x="5065737" y="3265472"/>
            <a:ext cx="185737" cy="19685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63" name="Line 7"/>
          <p:cNvSpPr>
            <a:spLocks noChangeShapeType="1"/>
          </p:cNvSpPr>
          <p:nvPr/>
        </p:nvSpPr>
        <p:spPr bwMode="auto">
          <a:xfrm flipH="1" flipV="1">
            <a:off x="7305675" y="3338492"/>
            <a:ext cx="393700" cy="0"/>
          </a:xfrm>
          <a:prstGeom prst="line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91211" tIns="45608" rIns="91211" bIns="45608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76" name="Rectangle 21"/>
          <p:cNvSpPr>
            <a:spLocks noChangeArrowheads="1"/>
          </p:cNvSpPr>
          <p:nvPr/>
        </p:nvSpPr>
        <p:spPr bwMode="auto">
          <a:xfrm>
            <a:off x="6781803" y="3733801"/>
            <a:ext cx="2619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UNI</a:t>
            </a:r>
          </a:p>
        </p:txBody>
      </p:sp>
      <p:sp>
        <p:nvSpPr>
          <p:cNvPr id="125" name="Flowchart: Direct Access Storage 124"/>
          <p:cNvSpPr/>
          <p:nvPr/>
        </p:nvSpPr>
        <p:spPr>
          <a:xfrm>
            <a:off x="7319963" y="3228955"/>
            <a:ext cx="150812" cy="185738"/>
          </a:xfrm>
          <a:prstGeom prst="flowChartMagneticDru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78" name="Rectangle 22"/>
          <p:cNvSpPr>
            <a:spLocks noChangeArrowheads="1"/>
          </p:cNvSpPr>
          <p:nvPr/>
        </p:nvSpPr>
        <p:spPr bwMode="auto">
          <a:xfrm>
            <a:off x="3267099" y="2143104"/>
            <a:ext cx="3714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18479" name="Rectangle 22"/>
          <p:cNvSpPr>
            <a:spLocks noChangeArrowheads="1"/>
          </p:cNvSpPr>
          <p:nvPr/>
        </p:nvSpPr>
        <p:spPr bwMode="auto">
          <a:xfrm>
            <a:off x="5683253" y="3119421"/>
            <a:ext cx="5905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EVC</a:t>
            </a:r>
          </a:p>
        </p:txBody>
      </p:sp>
      <p:sp>
        <p:nvSpPr>
          <p:cNvPr id="129" name="Flowchart: Direct Access Storage 128"/>
          <p:cNvSpPr/>
          <p:nvPr/>
        </p:nvSpPr>
        <p:spPr>
          <a:xfrm rot="10800000">
            <a:off x="6648474" y="3236916"/>
            <a:ext cx="180975" cy="19843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81" name="Rectangle 22"/>
          <p:cNvSpPr>
            <a:spLocks noChangeArrowheads="1"/>
          </p:cNvSpPr>
          <p:nvPr/>
        </p:nvSpPr>
        <p:spPr bwMode="auto">
          <a:xfrm>
            <a:off x="7243767" y="2566969"/>
            <a:ext cx="7762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Branch B</a:t>
            </a:r>
          </a:p>
        </p:txBody>
      </p:sp>
      <p:sp>
        <p:nvSpPr>
          <p:cNvPr id="18482" name="Text Box 6"/>
          <p:cNvSpPr txBox="1">
            <a:spLocks noChangeArrowheads="1"/>
          </p:cNvSpPr>
          <p:nvPr/>
        </p:nvSpPr>
        <p:spPr bwMode="auto">
          <a:xfrm>
            <a:off x="7694614" y="2906699"/>
            <a:ext cx="901700" cy="2552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9271" name="Text Box 13"/>
          <p:cNvSpPr txBox="1">
            <a:spLocks noChangeArrowheads="1"/>
          </p:cNvSpPr>
          <p:nvPr/>
        </p:nvSpPr>
        <p:spPr bwMode="auto">
          <a:xfrm>
            <a:off x="7693025" y="3184507"/>
            <a:ext cx="914400" cy="25523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Priority Data</a:t>
            </a:r>
          </a:p>
        </p:txBody>
      </p:sp>
      <p:sp>
        <p:nvSpPr>
          <p:cNvPr id="18484" name="Text Box 14"/>
          <p:cNvSpPr txBox="1">
            <a:spLocks noChangeArrowheads="1"/>
          </p:cNvSpPr>
          <p:nvPr/>
        </p:nvSpPr>
        <p:spPr bwMode="auto">
          <a:xfrm>
            <a:off x="7693025" y="3462319"/>
            <a:ext cx="914400" cy="255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Best Effort</a:t>
            </a:r>
          </a:p>
        </p:txBody>
      </p:sp>
      <p:cxnSp>
        <p:nvCxnSpPr>
          <p:cNvPr id="134" name="Elbow Connector 133"/>
          <p:cNvCxnSpPr>
            <a:stCxn id="18482" idx="1"/>
          </p:cNvCxnSpPr>
          <p:nvPr/>
        </p:nvCxnSpPr>
        <p:spPr>
          <a:xfrm rot="10800000" flipV="1">
            <a:off x="7308874" y="3034315"/>
            <a:ext cx="385740" cy="28512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rot="10800000">
            <a:off x="7318383" y="3371837"/>
            <a:ext cx="374651" cy="29527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 flipH="1" flipV="1">
            <a:off x="7035801" y="3476605"/>
            <a:ext cx="460394" cy="35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owchart: Direct Access Storage 137"/>
          <p:cNvSpPr/>
          <p:nvPr/>
        </p:nvSpPr>
        <p:spPr>
          <a:xfrm rot="10800000">
            <a:off x="6584951" y="3281342"/>
            <a:ext cx="127000" cy="112712"/>
          </a:xfrm>
          <a:prstGeom prst="flowChartMagneticDru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Flowchart: Direct Access Storage 138"/>
          <p:cNvSpPr/>
          <p:nvPr/>
        </p:nvSpPr>
        <p:spPr>
          <a:xfrm>
            <a:off x="5224469" y="3295637"/>
            <a:ext cx="115887" cy="130175"/>
          </a:xfrm>
          <a:prstGeom prst="flowChartMagneticDru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491" name="Picture 34" descr="rad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8963" y="3181329"/>
            <a:ext cx="6937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Flowchart: Direct Access Storage 161"/>
          <p:cNvSpPr/>
          <p:nvPr/>
        </p:nvSpPr>
        <p:spPr>
          <a:xfrm>
            <a:off x="2216153" y="2457428"/>
            <a:ext cx="274639" cy="71438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Flowchart: Direct Access Storage 145"/>
          <p:cNvSpPr/>
          <p:nvPr/>
        </p:nvSpPr>
        <p:spPr>
          <a:xfrm>
            <a:off x="2120900" y="2435228"/>
            <a:ext cx="187325" cy="195263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494" name="Picture 29" descr="rad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3051" y="2363791"/>
            <a:ext cx="6858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Flowchart: Direct Access Storage 162"/>
          <p:cNvSpPr/>
          <p:nvPr/>
        </p:nvSpPr>
        <p:spPr>
          <a:xfrm rot="10800000">
            <a:off x="2913065" y="2460610"/>
            <a:ext cx="273051" cy="11112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4" name="Flowchart: Direct Access Storage 163"/>
          <p:cNvSpPr/>
          <p:nvPr/>
        </p:nvSpPr>
        <p:spPr>
          <a:xfrm rot="10800000">
            <a:off x="2913063" y="2543177"/>
            <a:ext cx="290512" cy="92075"/>
          </a:xfrm>
          <a:prstGeom prst="flowChartMagneticDru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7" rIns="91229" bIns="456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1" name="Curved Connector 170"/>
          <p:cNvCxnSpPr/>
          <p:nvPr/>
        </p:nvCxnSpPr>
        <p:spPr>
          <a:xfrm flipV="1">
            <a:off x="3754462" y="1830370"/>
            <a:ext cx="968375" cy="708025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/>
          <p:nvPr/>
        </p:nvCxnSpPr>
        <p:spPr>
          <a:xfrm rot="10800000">
            <a:off x="3678239" y="2624116"/>
            <a:ext cx="1157287" cy="7366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341313" y="2252642"/>
            <a:ext cx="914400" cy="25523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Priority Data</a:t>
            </a:r>
          </a:p>
        </p:txBody>
      </p:sp>
      <p:sp>
        <p:nvSpPr>
          <p:cNvPr id="18500" name="Text Box 6"/>
          <p:cNvSpPr txBox="1">
            <a:spLocks noChangeArrowheads="1"/>
          </p:cNvSpPr>
          <p:nvPr/>
        </p:nvSpPr>
        <p:spPr bwMode="auto">
          <a:xfrm>
            <a:off x="333375" y="2995599"/>
            <a:ext cx="901700" cy="2552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331788" y="3281342"/>
            <a:ext cx="914400" cy="25523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</a:rPr>
              <a:t>Priority Data</a:t>
            </a:r>
          </a:p>
        </p:txBody>
      </p:sp>
      <p:sp>
        <p:nvSpPr>
          <p:cNvPr id="18502" name="Text Box 14"/>
          <p:cNvSpPr txBox="1">
            <a:spLocks noChangeArrowheads="1"/>
          </p:cNvSpPr>
          <p:nvPr/>
        </p:nvSpPr>
        <p:spPr bwMode="auto">
          <a:xfrm>
            <a:off x="331788" y="3575032"/>
            <a:ext cx="914400" cy="255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0334" tIns="50167" rIns="100334" bIns="50167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Best Effort</a:t>
            </a:r>
          </a:p>
        </p:txBody>
      </p:sp>
      <p:cxnSp>
        <p:nvCxnSpPr>
          <p:cNvPr id="91" name="Elbow Connector 90"/>
          <p:cNvCxnSpPr/>
          <p:nvPr/>
        </p:nvCxnSpPr>
        <p:spPr>
          <a:xfrm flipV="1">
            <a:off x="1235100" y="2552703"/>
            <a:ext cx="307975" cy="601663"/>
          </a:xfrm>
          <a:prstGeom prst="bentConnector3">
            <a:avLst>
              <a:gd name="adj1" fmla="val 7063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flipV="1">
            <a:off x="1238274" y="2576492"/>
            <a:ext cx="296863" cy="887412"/>
          </a:xfrm>
          <a:prstGeom prst="bentConnector3">
            <a:avLst>
              <a:gd name="adj1" fmla="val 76754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flipV="1">
            <a:off x="1254149" y="2600328"/>
            <a:ext cx="296863" cy="1096963"/>
          </a:xfrm>
          <a:prstGeom prst="bentConnector3">
            <a:avLst>
              <a:gd name="adj1" fmla="val 8478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6" name="Rectangle 22"/>
          <p:cNvSpPr>
            <a:spLocks noChangeArrowheads="1"/>
          </p:cNvSpPr>
          <p:nvPr/>
        </p:nvSpPr>
        <p:spPr bwMode="auto">
          <a:xfrm>
            <a:off x="1517124" y="2168253"/>
            <a:ext cx="8699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ETX</a:t>
            </a:r>
          </a:p>
        </p:txBody>
      </p:sp>
      <p:pic>
        <p:nvPicPr>
          <p:cNvPr id="18507" name="Picture 82" descr="dsla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35548" y="3086087"/>
            <a:ext cx="295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8" name="Rectangle 21"/>
          <p:cNvSpPr>
            <a:spLocks noChangeArrowheads="1"/>
          </p:cNvSpPr>
          <p:nvPr/>
        </p:nvSpPr>
        <p:spPr bwMode="auto">
          <a:xfrm>
            <a:off x="4630741" y="2952733"/>
            <a:ext cx="6016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DSLAM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3" name="Group 103"/>
          <p:cNvGrpSpPr/>
          <p:nvPr/>
        </p:nvGrpSpPr>
        <p:grpSpPr>
          <a:xfrm>
            <a:off x="1667889" y="1196731"/>
            <a:ext cx="5754687" cy="919828"/>
            <a:chOff x="1667886" y="1011726"/>
            <a:chExt cx="5754687" cy="919828"/>
          </a:xfrm>
        </p:grpSpPr>
        <p:cxnSp>
          <p:nvCxnSpPr>
            <p:cNvPr id="18511" name="Straight Arrow Connector 157"/>
            <p:cNvCxnSpPr>
              <a:cxnSpLocks noChangeShapeType="1"/>
            </p:cNvCxnSpPr>
            <p:nvPr/>
          </p:nvCxnSpPr>
          <p:spPr bwMode="auto">
            <a:xfrm>
              <a:off x="1667886" y="1409267"/>
              <a:ext cx="5394325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21" name="Straight Arrow Connector 157"/>
            <p:cNvCxnSpPr>
              <a:cxnSpLocks noChangeShapeType="1"/>
            </p:cNvCxnSpPr>
            <p:nvPr/>
          </p:nvCxnSpPr>
          <p:spPr bwMode="auto">
            <a:xfrm>
              <a:off x="1678998" y="1895042"/>
              <a:ext cx="5394325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01" name="Curved Left Arrow 100"/>
            <p:cNvSpPr/>
            <p:nvPr/>
          </p:nvSpPr>
          <p:spPr>
            <a:xfrm>
              <a:off x="7173336" y="1396567"/>
              <a:ext cx="249237" cy="534987"/>
            </a:xfrm>
            <a:prstGeom prst="curvedLef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23" name="Rectangle 22"/>
            <p:cNvSpPr>
              <a:spLocks noChangeArrowheads="1"/>
            </p:cNvSpPr>
            <p:nvPr/>
          </p:nvSpPr>
          <p:spPr bwMode="auto">
            <a:xfrm>
              <a:off x="2953493" y="1011726"/>
              <a:ext cx="253290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Traffic Generation and </a:t>
              </a:r>
              <a:r>
                <a:rPr lang="en-US" sz="1000" dirty="0" smtClean="0">
                  <a:solidFill>
                    <a:prstClr val="black"/>
                  </a:solidFill>
                </a:rPr>
                <a:t>KPI Measurement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Y.1564 Service Activation Test</a:t>
            </a:r>
          </a:p>
        </p:txBody>
      </p:sp>
      <p:sp>
        <p:nvSpPr>
          <p:cNvPr id="96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4191000"/>
            <a:ext cx="7924800" cy="1827740"/>
          </a:xfrm>
        </p:spPr>
        <p:txBody>
          <a:bodyPr/>
          <a:lstStyle/>
          <a:p>
            <a:r>
              <a:rPr lang="en-US" sz="2000" dirty="0" smtClean="0"/>
              <a:t>Standard for of Service Activation Test for service commissioning and for future reference </a:t>
            </a:r>
          </a:p>
          <a:p>
            <a:r>
              <a:rPr lang="en-US" sz="2000" dirty="0" smtClean="0"/>
              <a:t>Tests service compliance with SLA in two steps:</a:t>
            </a:r>
          </a:p>
          <a:p>
            <a:pPr lvl="1"/>
            <a:r>
              <a:rPr lang="en-US" sz="1800" dirty="0" smtClean="0"/>
              <a:t>Configuration test – short test, confirming proper configuration of policing, shaping and network connectivity</a:t>
            </a:r>
          </a:p>
          <a:p>
            <a:pPr lvl="1"/>
            <a:r>
              <a:rPr lang="en-US" sz="1800" dirty="0" smtClean="0"/>
              <a:t>Performance test – longer test, measuring FLR, FD, FDV and Availability.</a:t>
            </a:r>
            <a:r>
              <a:rPr lang="en-US" dirty="0" smtClean="0"/>
              <a:t> </a:t>
            </a: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6656933" y="3029052"/>
            <a:ext cx="8699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ETX</a:t>
            </a:r>
          </a:p>
        </p:txBody>
      </p:sp>
      <p:sp>
        <p:nvSpPr>
          <p:cNvPr id="98" name="Rectangle 22"/>
          <p:cNvSpPr>
            <a:spLocks noChangeArrowheads="1"/>
          </p:cNvSpPr>
          <p:nvPr/>
        </p:nvSpPr>
        <p:spPr bwMode="auto">
          <a:xfrm>
            <a:off x="6700084" y="1450542"/>
            <a:ext cx="8699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ETX</a:t>
            </a:r>
          </a:p>
        </p:txBody>
      </p:sp>
      <p:sp>
        <p:nvSpPr>
          <p:cNvPr id="86" name="TextBox 85"/>
          <p:cNvSpPr txBox="1"/>
          <p:nvPr/>
        </p:nvSpPr>
        <p:spPr>
          <a:xfrm rot="19628776">
            <a:off x="6742133" y="345005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83"/>
          <p:cNvSpPr>
            <a:spLocks/>
          </p:cNvSpPr>
          <p:nvPr/>
        </p:nvSpPr>
        <p:spPr bwMode="auto">
          <a:xfrm>
            <a:off x="3657600" y="2362200"/>
            <a:ext cx="1908174" cy="1006454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229" tIns="45617" rIns="91229" bIns="45617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PSN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Rounded Rectangle 134"/>
          <p:cNvSpPr>
            <a:spLocks noChangeArrowheads="1"/>
          </p:cNvSpPr>
          <p:nvPr/>
        </p:nvSpPr>
        <p:spPr bwMode="auto">
          <a:xfrm>
            <a:off x="990600" y="1447800"/>
            <a:ext cx="30480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136"/>
          <p:cNvSpPr txBox="1">
            <a:spLocks noChangeArrowheads="1"/>
          </p:cNvSpPr>
          <p:nvPr/>
        </p:nvSpPr>
        <p:spPr bwMode="auto">
          <a:xfrm>
            <a:off x="1371603" y="1475604"/>
            <a:ext cx="2102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200" b="1" dirty="0" smtClean="0"/>
              <a:t>ETX Generating Y.1564 test</a:t>
            </a:r>
            <a:endParaRPr lang="en-US" sz="1200" b="1" dirty="0"/>
          </a:p>
        </p:txBody>
      </p:sp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Y.1564 Mode of Operation</a:t>
            </a:r>
          </a:p>
        </p:txBody>
      </p:sp>
      <p:sp>
        <p:nvSpPr>
          <p:cNvPr id="96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3733803"/>
            <a:ext cx="8077200" cy="1751543"/>
          </a:xfrm>
        </p:spPr>
        <p:txBody>
          <a:bodyPr/>
          <a:lstStyle/>
          <a:p>
            <a:r>
              <a:rPr lang="en-US" sz="1800" dirty="0" smtClean="0"/>
              <a:t>Y.1564 test based on standard OAM tests</a:t>
            </a:r>
          </a:p>
          <a:p>
            <a:pPr lvl="1"/>
            <a:r>
              <a:rPr lang="en-US" sz="1600" dirty="0" smtClean="0"/>
              <a:t>Seamlessly tests any L2 network</a:t>
            </a:r>
          </a:p>
          <a:p>
            <a:pPr lvl="1"/>
            <a:r>
              <a:rPr lang="en-US" sz="1600" dirty="0" smtClean="0"/>
              <a:t>Simple integration with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devices (acting as responders)</a:t>
            </a:r>
          </a:p>
          <a:p>
            <a:r>
              <a:rPr lang="en-US" sz="1800" dirty="0" smtClean="0"/>
              <a:t>8 test sessions enables simultaneous tests of multiple </a:t>
            </a:r>
            <a:r>
              <a:rPr lang="en-US" sz="1800" dirty="0" err="1" smtClean="0"/>
              <a:t>CoS</a:t>
            </a:r>
            <a:r>
              <a:rPr lang="en-US" sz="1800" dirty="0" smtClean="0"/>
              <a:t> or multiple services</a:t>
            </a:r>
          </a:p>
          <a:p>
            <a:r>
              <a:rPr lang="en-US" sz="1800" dirty="0" smtClean="0"/>
              <a:t>Test of E-Line services and E-LAN services (over bridge)</a:t>
            </a:r>
          </a:p>
          <a:p>
            <a:r>
              <a:rPr lang="en-US" sz="1800" dirty="0" smtClean="0"/>
              <a:t>Capable of testing </a:t>
            </a:r>
            <a:r>
              <a:rPr lang="en-US" sz="1800" dirty="0" err="1" smtClean="0"/>
              <a:t>policer</a:t>
            </a:r>
            <a:r>
              <a:rPr lang="en-US" sz="1800" dirty="0" smtClean="0"/>
              <a:t> in both ends of the service</a:t>
            </a:r>
          </a:p>
        </p:txBody>
      </p:sp>
      <p:sp>
        <p:nvSpPr>
          <p:cNvPr id="4" name="Rounded Rectangle 115"/>
          <p:cNvSpPr>
            <a:spLocks noChangeArrowheads="1"/>
          </p:cNvSpPr>
          <p:nvPr/>
        </p:nvSpPr>
        <p:spPr bwMode="auto">
          <a:xfrm>
            <a:off x="686193" y="2643163"/>
            <a:ext cx="406791" cy="46774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5" name="Rounded Rectangle 115"/>
          <p:cNvSpPr>
            <a:spLocks noChangeArrowheads="1"/>
          </p:cNvSpPr>
          <p:nvPr/>
        </p:nvSpPr>
        <p:spPr bwMode="auto">
          <a:xfrm>
            <a:off x="3844388" y="2671296"/>
            <a:ext cx="406791" cy="46774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21118" y="2758049"/>
            <a:ext cx="27650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092987" y="3039401"/>
            <a:ext cx="279321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5400000">
            <a:off x="2607609" y="2589238"/>
            <a:ext cx="900332" cy="689317"/>
          </a:xfrm>
          <a:prstGeom prst="triangl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 dirty="0"/>
          </a:p>
        </p:txBody>
      </p:sp>
      <p:sp>
        <p:nvSpPr>
          <p:cNvPr id="9" name="TextBox 136"/>
          <p:cNvSpPr txBox="1">
            <a:spLocks noChangeArrowheads="1"/>
          </p:cNvSpPr>
          <p:nvPr/>
        </p:nvSpPr>
        <p:spPr bwMode="auto">
          <a:xfrm>
            <a:off x="2667003" y="2758442"/>
            <a:ext cx="756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400" b="1" dirty="0" smtClean="0"/>
              <a:t>MEP</a:t>
            </a:r>
            <a:endParaRPr lang="en-US" sz="1400" b="1" dirty="0"/>
          </a:p>
        </p:txBody>
      </p:sp>
      <p:grpSp>
        <p:nvGrpSpPr>
          <p:cNvPr id="2" name="Group 9"/>
          <p:cNvGrpSpPr/>
          <p:nvPr/>
        </p:nvGrpSpPr>
        <p:grpSpPr>
          <a:xfrm>
            <a:off x="1697894" y="2573214"/>
            <a:ext cx="914400" cy="325510"/>
            <a:chOff x="7244862" y="2206675"/>
            <a:chExt cx="914400" cy="325510"/>
          </a:xfrm>
        </p:grpSpPr>
        <p:sp>
          <p:nvSpPr>
            <p:cNvPr id="11" name="Rectangle 10"/>
            <p:cNvSpPr/>
            <p:nvPr/>
          </p:nvSpPr>
          <p:spPr>
            <a:xfrm>
              <a:off x="7244862" y="2208628"/>
              <a:ext cx="844061" cy="3235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36"/>
            <p:cNvSpPr txBox="1">
              <a:spLocks noChangeArrowheads="1"/>
            </p:cNvSpPr>
            <p:nvPr/>
          </p:nvSpPr>
          <p:spPr bwMode="auto">
            <a:xfrm>
              <a:off x="7273777" y="2206675"/>
              <a:ext cx="88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err="1" smtClean="0"/>
                <a:t>Policer</a:t>
              </a:r>
              <a:endParaRPr lang="en-US" sz="1400" b="1" dirty="0"/>
            </a:p>
          </p:txBody>
        </p:sp>
      </p:grpSp>
      <p:sp>
        <p:nvSpPr>
          <p:cNvPr id="13" name="Rounded Rectangle 115"/>
          <p:cNvSpPr>
            <a:spLocks noChangeArrowheads="1"/>
          </p:cNvSpPr>
          <p:nvPr/>
        </p:nvSpPr>
        <p:spPr bwMode="auto">
          <a:xfrm>
            <a:off x="1219200" y="1828803"/>
            <a:ext cx="1002324" cy="6060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14" name="TextBox 136"/>
          <p:cNvSpPr txBox="1">
            <a:spLocks noChangeArrowheads="1"/>
          </p:cNvSpPr>
          <p:nvPr/>
        </p:nvSpPr>
        <p:spPr bwMode="auto">
          <a:xfrm>
            <a:off x="1189183" y="1847275"/>
            <a:ext cx="1094155" cy="5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1564 traffic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Generator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134"/>
          <p:cNvSpPr>
            <a:spLocks noChangeArrowheads="1"/>
          </p:cNvSpPr>
          <p:nvPr/>
        </p:nvSpPr>
        <p:spPr bwMode="auto">
          <a:xfrm>
            <a:off x="5334000" y="1447800"/>
            <a:ext cx="30480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38100" algn="ctr">
            <a:solidFill>
              <a:srgbClr val="84BDD6"/>
            </a:solidFill>
            <a:round/>
            <a:headEnd/>
            <a:tailEnd/>
          </a:ln>
        </p:spPr>
        <p:txBody>
          <a:bodyPr wrap="none" lIns="91229" tIns="45617" rIns="91229" bIns="45617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136"/>
          <p:cNvSpPr txBox="1">
            <a:spLocks noChangeArrowheads="1"/>
          </p:cNvSpPr>
          <p:nvPr/>
        </p:nvSpPr>
        <p:spPr bwMode="auto">
          <a:xfrm>
            <a:off x="1981203" y="2829130"/>
            <a:ext cx="10941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100" dirty="0" smtClean="0"/>
              <a:t>Rx flow</a:t>
            </a:r>
            <a:endParaRPr lang="en-US" sz="1100" dirty="0"/>
          </a:p>
        </p:txBody>
      </p:sp>
      <p:sp>
        <p:nvSpPr>
          <p:cNvPr id="35" name="TextBox 136"/>
          <p:cNvSpPr txBox="1">
            <a:spLocks noChangeArrowheads="1"/>
          </p:cNvSpPr>
          <p:nvPr/>
        </p:nvSpPr>
        <p:spPr bwMode="auto">
          <a:xfrm>
            <a:off x="5715003" y="1475604"/>
            <a:ext cx="2102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200" b="1" dirty="0" smtClean="0"/>
              <a:t>ETX Responding to Y.1564 test</a:t>
            </a:r>
            <a:endParaRPr lang="en-US" sz="1200" b="1" dirty="0"/>
          </a:p>
        </p:txBody>
      </p:sp>
      <p:sp>
        <p:nvSpPr>
          <p:cNvPr id="36" name="Rounded Rectangle 115"/>
          <p:cNvSpPr>
            <a:spLocks noChangeArrowheads="1"/>
          </p:cNvSpPr>
          <p:nvPr/>
        </p:nvSpPr>
        <p:spPr bwMode="auto">
          <a:xfrm>
            <a:off x="5029593" y="2643163"/>
            <a:ext cx="406791" cy="46774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37" name="Rounded Rectangle 115"/>
          <p:cNvSpPr>
            <a:spLocks noChangeArrowheads="1"/>
          </p:cNvSpPr>
          <p:nvPr/>
        </p:nvSpPr>
        <p:spPr bwMode="auto">
          <a:xfrm>
            <a:off x="8187788" y="2671296"/>
            <a:ext cx="406791" cy="46774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64518" y="2758049"/>
            <a:ext cx="27650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436387" y="3039401"/>
            <a:ext cx="279321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 rot="16200000" flipH="1">
            <a:off x="5761893" y="2589238"/>
            <a:ext cx="900332" cy="689317"/>
          </a:xfrm>
          <a:prstGeom prst="triangl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 dirty="0"/>
          </a:p>
        </p:txBody>
      </p:sp>
      <p:sp>
        <p:nvSpPr>
          <p:cNvPr id="41" name="TextBox 136"/>
          <p:cNvSpPr txBox="1">
            <a:spLocks noChangeArrowheads="1"/>
          </p:cNvSpPr>
          <p:nvPr/>
        </p:nvSpPr>
        <p:spPr bwMode="auto">
          <a:xfrm>
            <a:off x="6019803" y="2758442"/>
            <a:ext cx="756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400" b="1" dirty="0" smtClean="0"/>
              <a:t>MEP</a:t>
            </a:r>
            <a:endParaRPr lang="en-US" sz="1400" b="1" dirty="0"/>
          </a:p>
        </p:txBody>
      </p:sp>
      <p:grpSp>
        <p:nvGrpSpPr>
          <p:cNvPr id="3" name="Group 41"/>
          <p:cNvGrpSpPr/>
          <p:nvPr/>
        </p:nvGrpSpPr>
        <p:grpSpPr>
          <a:xfrm>
            <a:off x="6858000" y="2895600"/>
            <a:ext cx="914400" cy="325510"/>
            <a:chOff x="7244862" y="2206675"/>
            <a:chExt cx="914400" cy="325510"/>
          </a:xfrm>
        </p:grpSpPr>
        <p:sp>
          <p:nvSpPr>
            <p:cNvPr id="43" name="Rectangle 42"/>
            <p:cNvSpPr/>
            <p:nvPr/>
          </p:nvSpPr>
          <p:spPr>
            <a:xfrm>
              <a:off x="7244862" y="2208628"/>
              <a:ext cx="844061" cy="3235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36"/>
            <p:cNvSpPr txBox="1">
              <a:spLocks noChangeArrowheads="1"/>
            </p:cNvSpPr>
            <p:nvPr/>
          </p:nvSpPr>
          <p:spPr bwMode="auto">
            <a:xfrm>
              <a:off x="7273777" y="2206675"/>
              <a:ext cx="88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err="1" smtClean="0"/>
                <a:t>Policer</a:t>
              </a:r>
              <a:endParaRPr lang="en-US" sz="1400" b="1" dirty="0"/>
            </a:p>
          </p:txBody>
        </p:sp>
      </p:grpSp>
      <p:sp>
        <p:nvSpPr>
          <p:cNvPr id="47" name="Freeform 46"/>
          <p:cNvSpPr/>
          <p:nvPr/>
        </p:nvSpPr>
        <p:spPr>
          <a:xfrm flipH="1">
            <a:off x="7620000" y="2209802"/>
            <a:ext cx="320602" cy="749499"/>
          </a:xfrm>
          <a:custGeom>
            <a:avLst/>
            <a:gdLst>
              <a:gd name="connsiteX0" fmla="*/ 1334086 w 1334086"/>
              <a:gd name="connsiteY0" fmla="*/ 0 h 1643576"/>
              <a:gd name="connsiteX1" fmla="*/ 138332 w 1334086"/>
              <a:gd name="connsiteY1" fmla="*/ 1378634 h 1643576"/>
              <a:gd name="connsiteX2" fmla="*/ 504092 w 1334086"/>
              <a:gd name="connsiteY2" fmla="*/ 1589650 h 1643576"/>
              <a:gd name="connsiteX0" fmla="*/ 2806500 w 2806500"/>
              <a:gd name="connsiteY0" fmla="*/ 0 h 1616612"/>
              <a:gd name="connsiteX1" fmla="*/ 138328 w 2806500"/>
              <a:gd name="connsiteY1" fmla="*/ 986146 h 1616612"/>
              <a:gd name="connsiteX2" fmla="*/ 1976506 w 2806500"/>
              <a:gd name="connsiteY2" fmla="*/ 1589650 h 1616612"/>
              <a:gd name="connsiteX0" fmla="*/ 2806500 w 2806500"/>
              <a:gd name="connsiteY0" fmla="*/ 0 h 1616612"/>
              <a:gd name="connsiteX1" fmla="*/ 138328 w 2806500"/>
              <a:gd name="connsiteY1" fmla="*/ 986146 h 1616612"/>
              <a:gd name="connsiteX2" fmla="*/ 1976506 w 2806500"/>
              <a:gd name="connsiteY2" fmla="*/ 1589650 h 16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500" h="1616612">
                <a:moveTo>
                  <a:pt x="2806500" y="0"/>
                </a:moveTo>
                <a:cubicBezTo>
                  <a:pt x="2277789" y="556846"/>
                  <a:pt x="652468" y="464250"/>
                  <a:pt x="138328" y="986146"/>
                </a:cubicBezTo>
                <a:cubicBezTo>
                  <a:pt x="-4" y="1251088"/>
                  <a:pt x="1724460" y="1616613"/>
                  <a:pt x="1976506" y="1589650"/>
                </a:cubicBezTo>
              </a:path>
            </a:pathLst>
          </a:cu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48" name="TextBox 136"/>
          <p:cNvSpPr txBox="1">
            <a:spLocks noChangeArrowheads="1"/>
          </p:cNvSpPr>
          <p:nvPr/>
        </p:nvSpPr>
        <p:spPr bwMode="auto">
          <a:xfrm>
            <a:off x="5459048" y="2514600"/>
            <a:ext cx="10941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100" dirty="0" smtClean="0"/>
              <a:t>Rx flow</a:t>
            </a:r>
            <a:endParaRPr lang="en-US" sz="1100" dirty="0"/>
          </a:p>
        </p:txBody>
      </p:sp>
      <p:sp>
        <p:nvSpPr>
          <p:cNvPr id="50" name="Freeform 49"/>
          <p:cNvSpPr/>
          <p:nvPr/>
        </p:nvSpPr>
        <p:spPr>
          <a:xfrm flipH="1">
            <a:off x="6553200" y="2209803"/>
            <a:ext cx="1081196" cy="774501"/>
          </a:xfrm>
          <a:custGeom>
            <a:avLst/>
            <a:gdLst>
              <a:gd name="connsiteX0" fmla="*/ 1334086 w 1334086"/>
              <a:gd name="connsiteY0" fmla="*/ 0 h 1643576"/>
              <a:gd name="connsiteX1" fmla="*/ 138332 w 1334086"/>
              <a:gd name="connsiteY1" fmla="*/ 1378634 h 1643576"/>
              <a:gd name="connsiteX2" fmla="*/ 504092 w 1334086"/>
              <a:gd name="connsiteY2" fmla="*/ 1589650 h 1643576"/>
              <a:gd name="connsiteX0" fmla="*/ 2159258 w 7940298"/>
              <a:gd name="connsiteY0" fmla="*/ 0 h 1670540"/>
              <a:gd name="connsiteX1" fmla="*/ 963504 w 7940298"/>
              <a:gd name="connsiteY1" fmla="*/ 1378634 h 1670540"/>
              <a:gd name="connsiteX2" fmla="*/ 7940297 w 7940298"/>
              <a:gd name="connsiteY2" fmla="*/ 1643576 h 1670540"/>
              <a:gd name="connsiteX0" fmla="*/ 528708 w 6309748"/>
              <a:gd name="connsiteY0" fmla="*/ 0 h 1670540"/>
              <a:gd name="connsiteX1" fmla="*/ 1862795 w 6309748"/>
              <a:gd name="connsiteY1" fmla="*/ 1150503 h 1670540"/>
              <a:gd name="connsiteX2" fmla="*/ 6309747 w 6309748"/>
              <a:gd name="connsiteY2" fmla="*/ 1643576 h 1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748" h="1670540">
                <a:moveTo>
                  <a:pt x="528708" y="0"/>
                </a:moveTo>
                <a:cubicBezTo>
                  <a:pt x="-3" y="556846"/>
                  <a:pt x="899288" y="876574"/>
                  <a:pt x="1862795" y="1150503"/>
                </a:cubicBezTo>
                <a:cubicBezTo>
                  <a:pt x="2826302" y="1424432"/>
                  <a:pt x="6057701" y="1670539"/>
                  <a:pt x="6309747" y="1643576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  <p:sp>
        <p:nvSpPr>
          <p:cNvPr id="45" name="Rounded Rectangle 115"/>
          <p:cNvSpPr>
            <a:spLocks noChangeArrowheads="1"/>
          </p:cNvSpPr>
          <p:nvPr/>
        </p:nvSpPr>
        <p:spPr bwMode="auto">
          <a:xfrm>
            <a:off x="6602047" y="1828803"/>
            <a:ext cx="1475155" cy="6060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46" name="TextBox 136"/>
          <p:cNvSpPr txBox="1">
            <a:spLocks noChangeArrowheads="1"/>
          </p:cNvSpPr>
          <p:nvPr/>
        </p:nvSpPr>
        <p:spPr bwMode="auto">
          <a:xfrm>
            <a:off x="6572028" y="1865744"/>
            <a:ext cx="1627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Loopback for 1564 traffic (MAC swap)</a:t>
            </a:r>
          </a:p>
        </p:txBody>
      </p:sp>
      <p:sp>
        <p:nvSpPr>
          <p:cNvPr id="42" name="TextBox 41"/>
          <p:cNvSpPr txBox="1"/>
          <p:nvPr/>
        </p:nvSpPr>
        <p:spPr>
          <a:xfrm rot="19628776">
            <a:off x="6742133" y="345005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  <p:sp>
        <p:nvSpPr>
          <p:cNvPr id="15" name="Freeform 14"/>
          <p:cNvSpPr/>
          <p:nvPr/>
        </p:nvSpPr>
        <p:spPr>
          <a:xfrm>
            <a:off x="714286" y="2024633"/>
            <a:ext cx="504917" cy="783222"/>
          </a:xfrm>
          <a:custGeom>
            <a:avLst/>
            <a:gdLst>
              <a:gd name="connsiteX0" fmla="*/ 1334086 w 1334086"/>
              <a:gd name="connsiteY0" fmla="*/ 0 h 1643576"/>
              <a:gd name="connsiteX1" fmla="*/ 138332 w 1334086"/>
              <a:gd name="connsiteY1" fmla="*/ 1378634 h 1643576"/>
              <a:gd name="connsiteX2" fmla="*/ 504092 w 1334086"/>
              <a:gd name="connsiteY2" fmla="*/ 1589650 h 1643576"/>
              <a:gd name="connsiteX0" fmla="*/ 3110600 w 3110600"/>
              <a:gd name="connsiteY0" fmla="*/ 0 h 1616614"/>
              <a:gd name="connsiteX1" fmla="*/ 138333 w 3110600"/>
              <a:gd name="connsiteY1" fmla="*/ 595034 h 1616614"/>
              <a:gd name="connsiteX2" fmla="*/ 2280606 w 3110600"/>
              <a:gd name="connsiteY2" fmla="*/ 1589650 h 1616614"/>
              <a:gd name="connsiteX0" fmla="*/ 3468406 w 3468406"/>
              <a:gd name="connsiteY0" fmla="*/ 604200 h 2220814"/>
              <a:gd name="connsiteX1" fmla="*/ 496139 w 3468406"/>
              <a:gd name="connsiteY1" fmla="*/ 1199234 h 2220814"/>
              <a:gd name="connsiteX2" fmla="*/ 2638412 w 3468406"/>
              <a:gd name="connsiteY2" fmla="*/ 2193850 h 22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8406" h="2220814">
                <a:moveTo>
                  <a:pt x="3468406" y="604200"/>
                </a:moveTo>
                <a:cubicBezTo>
                  <a:pt x="2939695" y="1161046"/>
                  <a:pt x="0" y="0"/>
                  <a:pt x="496139" y="1199234"/>
                </a:cubicBezTo>
                <a:cubicBezTo>
                  <a:pt x="357807" y="1464176"/>
                  <a:pt x="2386366" y="2220813"/>
                  <a:pt x="2638412" y="219385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580" y="1057695"/>
            <a:ext cx="8048275" cy="56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628776">
            <a:off x="7111588" y="182887"/>
            <a:ext cx="840295" cy="56323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New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4277" y="299568"/>
            <a:ext cx="6766560" cy="644740"/>
          </a:xfrm>
        </p:spPr>
        <p:txBody>
          <a:bodyPr/>
          <a:lstStyle/>
          <a:p>
            <a:r>
              <a:rPr lang="en-US" dirty="0" smtClean="0"/>
              <a:t>Y.1564 test results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ETX-2 </a:t>
            </a:r>
            <a:br>
              <a:rPr lang="en-US" sz="4000" dirty="0" smtClean="0"/>
            </a:br>
            <a:r>
              <a:rPr lang="en-US" sz="4000" dirty="0" smtClean="0"/>
              <a:t>Ordering Information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9770" y="4687193"/>
            <a:ext cx="6477000" cy="476237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900" b="1" dirty="0" smtClean="0">
                <a:solidFill>
                  <a:srgbClr val="0098A1"/>
                </a:solidFill>
              </a:rPr>
              <a:t>Increase Revenues, Reduce TCO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ETX-203AX Ordering Information</a:t>
            </a:r>
            <a:endParaRPr lang="en-US" sz="35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15225" y="3642261"/>
          <a:ext cx="8032283" cy="201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524"/>
                <a:gridCol w="5494759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Model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839585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ETX-203AX/2SFP/4UTP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FE ports (2 SFP</a:t>
                      </a:r>
                      <a:r>
                        <a:rPr lang="en-US" sz="1600" baseline="0" dirty="0" smtClean="0"/>
                        <a:t> network ports, 4 copper user ports), 2 shaped services, AC/DC power supply in ½ 19” plastic enclosure</a:t>
                      </a:r>
                      <a:endParaRPr lang="en-US" sz="1600" dirty="0" smtClean="0"/>
                    </a:p>
                  </a:txBody>
                  <a:tcPr/>
                </a:tc>
              </a:tr>
              <a:tr h="8395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ETX-203AX/2SFP/2UTP2SFP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FE ports (2 SFP</a:t>
                      </a:r>
                      <a:r>
                        <a:rPr lang="en-US" sz="1600" baseline="0" dirty="0" smtClean="0"/>
                        <a:t> network ports, 2 UTP and 2 SFP user ports), 2 shaped services, AC/DC power supply in ½ 19” plastic enclosure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2770" y="5375369"/>
          <a:ext cx="8032283" cy="102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524"/>
                <a:gridCol w="5494759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SW options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40822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ETX-203AX-SW/GE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Upgrade all ports to </a:t>
                      </a:r>
                      <a:r>
                        <a:rPr lang="en-US" sz="1600" dirty="0" err="1" smtClean="0"/>
                        <a:t>GbE</a:t>
                      </a:r>
                      <a:endParaRPr lang="en-US" sz="1600" dirty="0" smtClean="0"/>
                    </a:p>
                  </a:txBody>
                  <a:tcPr/>
                </a:tc>
              </a:tr>
              <a:tr h="3408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ETX-203AX-SW/GE30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Upgrade all ports to </a:t>
                      </a:r>
                      <a:r>
                        <a:rPr lang="en-US" sz="1600" dirty="0" err="1" smtClean="0"/>
                        <a:t>GbE</a:t>
                      </a:r>
                      <a:r>
                        <a:rPr lang="en-US" sz="1600" dirty="0" smtClean="0"/>
                        <a:t>, allow 30 shaped services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ETX203AX-01_Smal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59197" y="1173420"/>
            <a:ext cx="5225608" cy="2434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" y="6488669"/>
            <a:ext cx="7577847" cy="30777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tabLst>
                <a:tab pos="741289" algn="l"/>
              </a:tabLst>
            </a:pPr>
            <a:r>
              <a:rPr lang="en-US" sz="1400" i="1" dirty="0" smtClean="0"/>
              <a:t>Notes: Complete list of ordering options available in RAD catalog</a:t>
            </a:r>
            <a:endParaRPr lang="en-US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ETX-203AM Ordering Information</a:t>
            </a:r>
            <a:endParaRPr lang="en-US" sz="35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4161" y="2981861"/>
          <a:ext cx="8490174" cy="236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543"/>
                <a:gridCol w="5419631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Model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ETX-203AM/AC/2ETH/4SFP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ETX-203AM with</a:t>
                      </a:r>
                      <a:r>
                        <a:rPr lang="en-US" sz="1600" baseline="0" dirty="0" smtClean="0"/>
                        <a:t> AC PS, 2xGbE combo uplink module, 4 FE/</a:t>
                      </a:r>
                      <a:r>
                        <a:rPr lang="en-US" sz="1600" baseline="0" dirty="0" err="1" smtClean="0"/>
                        <a:t>GbE</a:t>
                      </a:r>
                      <a:r>
                        <a:rPr lang="en-US" sz="1600" baseline="0" dirty="0" smtClean="0"/>
                        <a:t> SFP user ports, 2 shaped services</a:t>
                      </a:r>
                      <a:endParaRPr lang="en-US" sz="1600" dirty="0" smtClean="0"/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ETX-203AM/AC/SH8W/4UTP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ETX-203AM</a:t>
                      </a:r>
                      <a:r>
                        <a:rPr lang="en-US" sz="1600" baseline="0" dirty="0" smtClean="0"/>
                        <a:t> AC, 8W SHDSL uplink module, 4 copper user ports (FE/GE, per software license), 2 shaped services</a:t>
                      </a:r>
                      <a:endParaRPr lang="en-US" sz="1600" dirty="0" smtClean="0"/>
                    </a:p>
                  </a:txBody>
                  <a:tcPr/>
                </a:tc>
              </a:tr>
              <a:tr h="8395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ETX-203AM/DC/SH4W/2SFP2UTP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ETX-203AM</a:t>
                      </a:r>
                      <a:r>
                        <a:rPr lang="en-US" sz="1600" baseline="0" dirty="0" smtClean="0"/>
                        <a:t> DC, 4W SHDSL uplink module, 2 copper user ports, 2 SFP user ports (FE/GE, per SW license), 2 shaped services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4160" y="5388069"/>
          <a:ext cx="8468360" cy="102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676"/>
                <a:gridCol w="5392684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SW options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40822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ETX-203AM-SW/GE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Upgrade all ports to </a:t>
                      </a:r>
                      <a:r>
                        <a:rPr lang="en-US" sz="1600" dirty="0" err="1" smtClean="0"/>
                        <a:t>GbE</a:t>
                      </a:r>
                      <a:endParaRPr lang="en-US" sz="1600" dirty="0" smtClean="0"/>
                    </a:p>
                  </a:txBody>
                  <a:tcPr/>
                </a:tc>
              </a:tr>
              <a:tr h="3408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ETX-203AM-SW/GE30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Upgrade all ports to </a:t>
                      </a:r>
                      <a:r>
                        <a:rPr lang="en-US" sz="1600" dirty="0" err="1" smtClean="0"/>
                        <a:t>GbE</a:t>
                      </a:r>
                      <a:r>
                        <a:rPr lang="en-US" sz="1600" dirty="0" smtClean="0"/>
                        <a:t>, allow 30 shaped services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Marketing\Products\ETX-203AM\PICs\Best\ETX-203AM-op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222078"/>
            <a:ext cx="4196080" cy="17494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9100" y="6488669"/>
            <a:ext cx="7577847" cy="30777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tabLst>
                <a:tab pos="741289" algn="l"/>
              </a:tabLst>
            </a:pPr>
            <a:r>
              <a:rPr lang="en-US" sz="1400" i="1" dirty="0" smtClean="0"/>
              <a:t>Notes: Complete list of ordering options available in RAD catalog</a:t>
            </a:r>
            <a:endParaRPr lang="en-US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ETX-205A Ordering Information</a:t>
            </a:r>
            <a:endParaRPr lang="en-US" sz="35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9100" y="2882293"/>
          <a:ext cx="8480205" cy="25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742"/>
                <a:gridCol w="5845463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Model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4347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ETX-205A/AC/19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combo GE ports, single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 power supply, 19” metal enclosure</a:t>
                      </a:r>
                      <a:endParaRPr lang="en-US" sz="1400" dirty="0"/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ETX-205A/AC/19/GPS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combo GE ports, single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 power supply, 19” metal enclosure, with integrated GPS receiver for 1588v2 GM functionality. </a:t>
                      </a:r>
                      <a:endParaRPr lang="en-US" sz="1400" dirty="0"/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ETX-205A/DCR/19/RTR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combo GE ports, 2 DC power supply (redundant), 19” metal enclosure with integrated 1G router.</a:t>
                      </a:r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ETX-205A/AC/19/4E1T1/PTP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combo GE ports, single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 power supply, 19” metal enclosure, 4 E1/T1 ports, Sync-E and 1588v2 support.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5956" y="5687251"/>
            <a:ext cx="7577847" cy="92333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tabLst>
                <a:tab pos="741289" algn="l"/>
              </a:tabLst>
            </a:pPr>
            <a:r>
              <a:rPr lang="en-US" i="1" dirty="0" smtClean="0"/>
              <a:t>Notes:	Can be ordered with one or two, AC or DC power supplies</a:t>
            </a:r>
          </a:p>
          <a:p>
            <a:pPr>
              <a:tabLst>
                <a:tab pos="741289" algn="l"/>
              </a:tabLst>
            </a:pPr>
            <a:r>
              <a:rPr lang="en-US" i="1" dirty="0" smtClean="0"/>
              <a:t>	Can be ordered with different combinations of E1/T1 and </a:t>
            </a:r>
            <a:r>
              <a:rPr lang="en-US" i="1" dirty="0" err="1" smtClean="0"/>
              <a:t>SyncE</a:t>
            </a:r>
            <a:r>
              <a:rPr lang="en-US" i="1" dirty="0" smtClean="0"/>
              <a:t>/PTP</a:t>
            </a:r>
          </a:p>
          <a:p>
            <a:pPr>
              <a:tabLst>
                <a:tab pos="741289" algn="l"/>
              </a:tabLst>
            </a:pPr>
            <a:r>
              <a:rPr lang="en-US" i="1" dirty="0" smtClean="0"/>
              <a:t>	Complete list of ordering options available in RAD catalog</a:t>
            </a:r>
            <a:endParaRPr lang="en-US" i="1" dirty="0"/>
          </a:p>
        </p:txBody>
      </p:sp>
      <p:pic>
        <p:nvPicPr>
          <p:cNvPr id="10" name="Picture 9" descr="ETX-205A_3D-4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64264" y="1131583"/>
            <a:ext cx="6070337" cy="13761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31" tIns="45715" rIns="91431" bIns="45715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dirty="0" smtClean="0"/>
              <a:t>ETX-220A Ordering Information</a:t>
            </a:r>
          </a:p>
        </p:txBody>
      </p:sp>
      <p:pic>
        <p:nvPicPr>
          <p:cNvPr id="9" name="Picture 2" descr="D:\Ehud Malik PLM\ETX-220_3300\ETX-220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27201" y="1280840"/>
            <a:ext cx="5599828" cy="141156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2855913"/>
          <a:ext cx="85174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7"/>
                <a:gridCol w="58420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P/N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u="none" strike="noStrike" dirty="0"/>
                        <a:t>Description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400" u="none" strike="noStrike" dirty="0" smtClean="0"/>
                        <a:t>ETX-220A/AC/2XFP/20S/SYE/ESK</a:t>
                      </a:r>
                      <a:endParaRPr lang="en-US" sz="1400" b="1" i="0" u="none" strike="noStrike" dirty="0">
                        <a:solidFill>
                          <a:srgbClr val="231F2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400" b="0" i="0" u="none" strike="noStrike" dirty="0" smtClean="0">
                          <a:solidFill>
                            <a:srgbClr val="231F20"/>
                          </a:solidFill>
                          <a:latin typeface="+mn-lt"/>
                        </a:rPr>
                        <a:t>ETX-220A, AC 2xXFP ports, 20x1GbE SFP, Sync-E,</a:t>
                      </a:r>
                      <a:r>
                        <a:rPr lang="en-US" sz="1400" b="0" i="0" u="none" strike="noStrike" baseline="0" dirty="0" smtClean="0">
                          <a:solidFill>
                            <a:srgbClr val="231F20"/>
                          </a:solidFill>
                          <a:latin typeface="+mn-lt"/>
                        </a:rPr>
                        <a:t> ESK full blown key</a:t>
                      </a:r>
                      <a:endParaRPr lang="en-US" sz="1400" b="0" i="0" u="none" strike="noStrik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571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ETX-220A/AC/3XFP/10S/SYE/ESK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400" b="0" i="0" u="none" strike="noStrike" dirty="0" smtClean="0">
                          <a:solidFill>
                            <a:srgbClr val="231F20"/>
                          </a:solidFill>
                          <a:latin typeface="+mn-lt"/>
                        </a:rPr>
                        <a:t>ETX-220A, AC 3xXFP ports, 10x1GbE SFP, Sync-E,</a:t>
                      </a:r>
                      <a:r>
                        <a:rPr lang="en-US" sz="1400" b="0" i="0" u="none" strike="noStrike" baseline="0" dirty="0" smtClean="0">
                          <a:solidFill>
                            <a:srgbClr val="231F20"/>
                          </a:solidFill>
                          <a:latin typeface="+mn-lt"/>
                        </a:rPr>
                        <a:t> ESK full blown key</a:t>
                      </a:r>
                      <a:endParaRPr lang="en-US" sz="1400" b="0" i="0" u="none" strike="noStrik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58738" indent="0" algn="l" defTabSz="914127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ETX-220A/AC/3XFP/10S/PTP/ESK</a:t>
                      </a:r>
                      <a:endParaRPr lang="en-US" sz="1400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marR="0" indent="0" algn="l" defTabSz="91412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ETX-220A, AC 3xXFP ports, 10x1GbE </a:t>
                      </a:r>
                      <a:r>
                        <a:rPr lang="fr-FR" sz="1400" b="0" i="0" u="none" strike="noStrike" kern="1200" dirty="0" err="1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copper</a:t>
                      </a:r>
                      <a:r>
                        <a:rPr lang="fr-FR" sz="1400" b="0" i="0" u="none" strike="noStrike" kern="1200" dirty="0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b="0" i="0" u="none" strike="noStrike" kern="1200" dirty="0" err="1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Sync</a:t>
                      </a:r>
                      <a:r>
                        <a:rPr lang="fr-FR" sz="1400" b="0" i="0" u="none" strike="noStrike" kern="1200" dirty="0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-E, 1588v2,</a:t>
                      </a:r>
                      <a:r>
                        <a:rPr lang="en-US" sz="1400" b="0" i="0" u="none" strike="noStrike" kern="1200" dirty="0" smtClean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 ESK full blown key</a:t>
                      </a:r>
                      <a:endParaRPr lang="fr-FR" sz="1400" b="0" i="0" u="none" strike="noStrike" kern="1200" dirty="0" smtClean="0">
                        <a:solidFill>
                          <a:srgbClr val="231F2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57150" indent="0" algn="l" defTabSz="914400" rtl="0" eaLnBrk="1" fontAlgn="b" latinLnBrk="0" hangingPunct="1"/>
                      <a:r>
                        <a:rPr lang="en-US" sz="1400" u="none" strike="noStrike" kern="1200" dirty="0"/>
                        <a:t>ETX-220A-PS/N/DC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b" latinLnBrk="0" hangingPunct="1"/>
                      <a:r>
                        <a:rPr lang="en-US" sz="1400" u="none" strike="noStrike" kern="1200" dirty="0"/>
                        <a:t>DC power </a:t>
                      </a:r>
                      <a:r>
                        <a:rPr lang="en-US" sz="1400" u="none" strike="noStrike" kern="1200" dirty="0" smtClean="0"/>
                        <a:t>supply. Up to 2 PS per shelf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57150" indent="0" algn="l" defTabSz="914400" rtl="0" eaLnBrk="1" fontAlgn="b" latinLnBrk="0" hangingPunct="1"/>
                      <a:r>
                        <a:rPr lang="en-US" sz="1400" u="none" strike="noStrike" kern="1200" dirty="0"/>
                        <a:t>ETX-220A-PS/N/AC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b" latinLnBrk="0" hangingPunct="1"/>
                      <a:r>
                        <a:rPr lang="en-US" sz="1400" u="none" strike="noStrike" kern="1200" dirty="0"/>
                        <a:t>AC power </a:t>
                      </a:r>
                      <a:r>
                        <a:rPr lang="en-US" sz="1400" u="none" strike="noStrike" kern="1200" dirty="0" smtClean="0"/>
                        <a:t>supply. Up to 2 PS per shelf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9100" y="6488669"/>
            <a:ext cx="7577847" cy="30777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tabLst>
                <a:tab pos="741289" algn="l"/>
              </a:tabLst>
            </a:pPr>
            <a:r>
              <a:rPr lang="en-US" sz="1400" i="1" dirty="0" smtClean="0"/>
              <a:t>Notes: Complete list of ordering options available in RAD catalog</a:t>
            </a:r>
            <a:endParaRPr lang="en-US" sz="1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5438869"/>
          <a:ext cx="8515350" cy="102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7"/>
                <a:gridCol w="5839883"/>
              </a:tblGrid>
              <a:tr h="340822">
                <a:tc>
                  <a:txBody>
                    <a:bodyPr/>
                    <a:lstStyle/>
                    <a:p>
                      <a:pPr marL="0" marR="0" indent="0" algn="l" defTabSz="913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SW options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40822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 Software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SW pack , Reduced TM and OAM scale</a:t>
                      </a:r>
                    </a:p>
                  </a:txBody>
                  <a:tcPr marL="9525" marR="9525" marT="9525" marB="0" anchor="b"/>
                </a:tc>
              </a:tr>
              <a:tr h="340822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ETX-220A/ESK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Full-blown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17524" y="1259708"/>
            <a:ext cx="7297209" cy="2665943"/>
          </a:xfrm>
        </p:spPr>
        <p:txBody>
          <a:bodyPr/>
          <a:lstStyle/>
          <a:p>
            <a:pPr marL="225183" indent="-225183">
              <a:defRPr/>
            </a:pPr>
            <a:r>
              <a:rPr lang="en-US" sz="2000" b="1" dirty="0" smtClean="0"/>
              <a:t>The access layer of RAD’s SAA</a:t>
            </a:r>
          </a:p>
          <a:p>
            <a:pPr marL="225183" indent="-225183">
              <a:defRPr/>
            </a:pPr>
            <a:r>
              <a:rPr lang="en-US" sz="2000" b="1" dirty="0" smtClean="0"/>
              <a:t>Maintain customer base </a:t>
            </a:r>
            <a:r>
              <a:rPr lang="en-US" sz="2000" dirty="0" smtClean="0"/>
              <a:t>by offering legacy services together with new services</a:t>
            </a:r>
          </a:p>
          <a:p>
            <a:pPr marL="225183" indent="-225183">
              <a:defRPr/>
            </a:pPr>
            <a:r>
              <a:rPr lang="en-US" sz="2000" b="1" dirty="0" smtClean="0"/>
              <a:t>Ensure customer satisfaction </a:t>
            </a:r>
            <a:r>
              <a:rPr lang="en-US" sz="2000" dirty="0" smtClean="0"/>
              <a:t>with reliable service offering</a:t>
            </a:r>
          </a:p>
          <a:p>
            <a:pPr marL="225183" indent="-225183">
              <a:defRPr/>
            </a:pPr>
            <a:r>
              <a:rPr lang="en-US" sz="2000" b="1" dirty="0" smtClean="0"/>
              <a:t>Reduce churn and develop customer intimacy </a:t>
            </a:r>
            <a:r>
              <a:rPr lang="en-US" sz="2000" dirty="0" smtClean="0"/>
              <a:t>with tailored SLA reports</a:t>
            </a:r>
          </a:p>
          <a:p>
            <a:pPr marL="225183" indent="-225183">
              <a:defRPr/>
            </a:pPr>
            <a:r>
              <a:rPr lang="en-US" sz="2000" b="1" dirty="0" smtClean="0"/>
              <a:t>Reduce Total Cost of Ownership </a:t>
            </a:r>
            <a:r>
              <a:rPr lang="en-US" sz="2000" dirty="0" smtClean="0"/>
              <a:t>with advanced management system</a:t>
            </a:r>
            <a:endParaRPr lang="en-US" sz="2000" b="1" dirty="0" smtClean="0"/>
          </a:p>
          <a:p>
            <a:pPr lvl="0">
              <a:buNone/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379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ETX-2 Value Proposition</a:t>
            </a:r>
          </a:p>
        </p:txBody>
      </p:sp>
      <p:pic>
        <p:nvPicPr>
          <p:cNvPr id="71" name="Picture 70" descr="56032test 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88257" y="4394452"/>
            <a:ext cx="3709777" cy="16846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A Lifecyc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3032" y="1642741"/>
            <a:ext cx="6419983" cy="500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53" tIns="41479" rIns="82953" bIns="41479">
            <a:noAutofit/>
          </a:bodyPr>
          <a:lstStyle/>
          <a:p>
            <a:r>
              <a:rPr lang="en-US" dirty="0" smtClean="0"/>
              <a:t>Service Assured Access (SAA)</a:t>
            </a:r>
            <a:br>
              <a:rPr lang="en-US" dirty="0" smtClean="0"/>
            </a:br>
            <a:r>
              <a:rPr lang="en-US" dirty="0" smtClean="0"/>
              <a:t>Throughout the Service Lifecycle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0" y="1282294"/>
            <a:ext cx="8229600" cy="763710"/>
          </a:xfrm>
          <a:prstGeom prst="rect">
            <a:avLst/>
          </a:prstGeom>
          <a:noFill/>
        </p:spPr>
        <p:txBody>
          <a:bodyPr wrap="square" lIns="91247" tIns="45626" rIns="91247" bIns="45626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A comprehensive set of tools making it easier to plan, deploy, provision, and maintain Carrier Ethernet services</a:t>
            </a:r>
            <a:endParaRPr lang="en-US" sz="22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 descr="CE2-0-Official-Certification-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7897" y="5974090"/>
            <a:ext cx="1154401" cy="544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016907"/>
            <a:ext cx="1295400" cy="38009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/>
              <a:t>SAA Video:</a:t>
            </a:r>
          </a:p>
          <a:p>
            <a:pPr algn="ctr">
              <a:lnSpc>
                <a:spcPct val="85000"/>
              </a:lnSpc>
            </a:pPr>
            <a:r>
              <a:rPr lang="en-US" sz="1100" b="1" dirty="0" smtClean="0"/>
              <a:t>“Who is the best?”</a:t>
            </a: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60326" y="5207001"/>
            <a:ext cx="1420175" cy="8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</a:t>
            </a:r>
            <a:br>
              <a:rPr lang="en-US" dirty="0" smtClean="0"/>
            </a:br>
            <a:r>
              <a:rPr lang="en-US" dirty="0" smtClean="0"/>
              <a:t>Product Details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ETX-203AX configuration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19104" y="1317626"/>
            <a:ext cx="6422633" cy="5319131"/>
          </a:xfrm>
        </p:spPr>
        <p:txBody>
          <a:bodyPr/>
          <a:lstStyle/>
          <a:p>
            <a:r>
              <a:rPr lang="en-US" sz="2000" dirty="0" smtClean="0"/>
              <a:t>Fixed Carrier Ethernet Demarcation </a:t>
            </a:r>
            <a:br>
              <a:rPr lang="en-US" sz="2000" dirty="0" smtClean="0"/>
            </a:br>
            <a:r>
              <a:rPr lang="en-US" sz="2000" dirty="0" smtClean="0"/>
              <a:t>Device for:</a:t>
            </a:r>
          </a:p>
          <a:p>
            <a:pPr lvl="1"/>
            <a:r>
              <a:rPr lang="en-US" sz="1800" dirty="0" smtClean="0"/>
              <a:t>SLA-based retail and wholesale Ethernet services </a:t>
            </a:r>
          </a:p>
          <a:p>
            <a:r>
              <a:rPr lang="en-US" sz="2000" dirty="0" smtClean="0"/>
              <a:t>Flexible port selections: </a:t>
            </a:r>
          </a:p>
          <a:p>
            <a:pPr lvl="1"/>
            <a:r>
              <a:rPr lang="en-US" sz="1800" dirty="0" smtClean="0"/>
              <a:t>1 or 2 FE/GE network ports: SFP based</a:t>
            </a:r>
          </a:p>
          <a:p>
            <a:pPr lvl="1"/>
            <a:r>
              <a:rPr lang="en-US" sz="1800" dirty="0" smtClean="0"/>
              <a:t>4 or 5 FE/GE user ports: SFP or UTP</a:t>
            </a:r>
          </a:p>
          <a:p>
            <a:r>
              <a:rPr lang="en-US" sz="2000" dirty="0" smtClean="0"/>
              <a:t>Cost effective design</a:t>
            </a:r>
          </a:p>
          <a:p>
            <a:pPr lvl="1"/>
            <a:r>
              <a:rPr lang="en-US" sz="1800" dirty="0" smtClean="0"/>
              <a:t>Universal AC and DC PS, reducing inventory</a:t>
            </a:r>
          </a:p>
          <a:p>
            <a:r>
              <a:rPr lang="en-US" sz="2000" dirty="0" smtClean="0"/>
              <a:t>Carrier grade design</a:t>
            </a:r>
          </a:p>
          <a:p>
            <a:pPr lvl="1"/>
            <a:r>
              <a:rPr lang="en-US" sz="1800" dirty="0" smtClean="0"/>
              <a:t>Liner, Ring (G.8032) and Dual Homing support</a:t>
            </a:r>
          </a:p>
          <a:p>
            <a:r>
              <a:rPr lang="en-US" sz="2000" dirty="0" smtClean="0"/>
              <a:t>MEF CE 2.0 certified for E-Line and E-LAN services</a:t>
            </a:r>
            <a:endParaRPr lang="en-US" sz="1800" dirty="0" smtClean="0"/>
          </a:p>
        </p:txBody>
      </p:sp>
      <p:pic>
        <p:nvPicPr>
          <p:cNvPr id="6" name="Picture 5" descr="ETX203A-E1_FRONT-Smal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3243" y="2681227"/>
            <a:ext cx="3548959" cy="1195694"/>
          </a:xfrm>
          <a:prstGeom prst="rect">
            <a:avLst/>
          </a:prstGeom>
        </p:spPr>
      </p:pic>
      <p:pic>
        <p:nvPicPr>
          <p:cNvPr id="5" name="Picture 4" descr="CE2.0_Certification_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14421" y="5411151"/>
            <a:ext cx="1306513" cy="593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TX203AX-01_Smal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45239" y="1598879"/>
            <a:ext cx="5857592" cy="2728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ETX-203AX Physical View</a:t>
            </a:r>
            <a:endParaRPr lang="en-US" dirty="0">
              <a:latin typeface="+mn-lt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3670850" y="3180966"/>
            <a:ext cx="2766165" cy="914400"/>
            <a:chOff x="3657600" y="3200400"/>
            <a:chExt cx="2895600" cy="914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657600" y="3200400"/>
              <a:ext cx="28956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248400" y="38100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657600" y="3810000"/>
              <a:ext cx="28956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352800" y="35052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ular Callout 20"/>
          <p:cNvSpPr>
            <a:spLocks noChangeArrowheads="1"/>
          </p:cNvSpPr>
          <p:nvPr/>
        </p:nvSpPr>
        <p:spPr bwMode="auto">
          <a:xfrm>
            <a:off x="4899103" y="4544679"/>
            <a:ext cx="3505200" cy="768096"/>
          </a:xfrm>
          <a:prstGeom prst="wedgeRectCallout">
            <a:avLst>
              <a:gd name="adj1" fmla="val -67818"/>
              <a:gd name="adj2" fmla="val -140034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33" tIns="91374" rIns="92533" bIns="91374" anchor="ctr" anchorCtr="0"/>
          <a:lstStyle/>
          <a:p>
            <a:r>
              <a:rPr lang="en-US" sz="1300" b="1" dirty="0" smtClean="0"/>
              <a:t>Network and User Interfaces</a:t>
            </a:r>
          </a:p>
          <a:p>
            <a:r>
              <a:rPr lang="en-US" sz="1300" dirty="0" smtClean="0"/>
              <a:t>1 or 2 network SFP interfaces (redundancy) </a:t>
            </a:r>
          </a:p>
          <a:p>
            <a:r>
              <a:rPr lang="en-US" sz="1300" dirty="0" smtClean="0"/>
              <a:t>Up to 4 or 5 user ports</a:t>
            </a:r>
            <a:endParaRPr lang="en-US" sz="1300" b="1" dirty="0" smtClean="0"/>
          </a:p>
        </p:txBody>
      </p:sp>
      <p:grpSp>
        <p:nvGrpSpPr>
          <p:cNvPr id="4" name="Group 36"/>
          <p:cNvGrpSpPr/>
          <p:nvPr/>
        </p:nvGrpSpPr>
        <p:grpSpPr>
          <a:xfrm>
            <a:off x="3146503" y="3010460"/>
            <a:ext cx="533400" cy="685800"/>
            <a:chOff x="3124200" y="3048000"/>
            <a:chExt cx="533400" cy="6858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124200" y="3048000"/>
              <a:ext cx="5334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352800" y="34290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3124200" y="3657600"/>
              <a:ext cx="5334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819400" y="33528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2389779" y="2961425"/>
            <a:ext cx="685800" cy="685800"/>
            <a:chOff x="2308302" y="3061008"/>
            <a:chExt cx="685800" cy="6858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308302" y="3061008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689302" y="3442008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2308302" y="3670608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003502" y="3365808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2689303" y="4544679"/>
            <a:ext cx="1828800" cy="768096"/>
          </a:xfrm>
          <a:prstGeom prst="wedgeRectCallout">
            <a:avLst>
              <a:gd name="adj1" fmla="val -9385"/>
              <a:gd name="adj2" fmla="val -158660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33" tIns="91374" rIns="92533" bIns="91374" anchor="ctr" anchorCtr="0"/>
          <a:lstStyle/>
          <a:p>
            <a:r>
              <a:rPr lang="en-US" sz="1300" b="1" dirty="0" smtClean="0"/>
              <a:t>Management</a:t>
            </a:r>
          </a:p>
          <a:p>
            <a:r>
              <a:rPr lang="en-US" sz="1300" dirty="0" smtClean="0"/>
              <a:t>Out of Band FE port</a:t>
            </a:r>
          </a:p>
          <a:p>
            <a:r>
              <a:rPr lang="en-US" sz="1300" dirty="0" smtClean="0"/>
              <a:t>Local RS-232</a:t>
            </a:r>
          </a:p>
        </p:txBody>
      </p:sp>
      <p:sp>
        <p:nvSpPr>
          <p:cNvPr id="20" name="Rectangular Callout 19"/>
          <p:cNvSpPr>
            <a:spLocks noChangeArrowheads="1"/>
          </p:cNvSpPr>
          <p:nvPr/>
        </p:nvSpPr>
        <p:spPr bwMode="auto">
          <a:xfrm>
            <a:off x="403303" y="4544679"/>
            <a:ext cx="2057400" cy="768096"/>
          </a:xfrm>
          <a:prstGeom prst="wedgeRectCallout">
            <a:avLst>
              <a:gd name="adj1" fmla="val 52921"/>
              <a:gd name="adj2" fmla="val -174769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33" tIns="91374" rIns="92533" bIns="91374" anchor="ctr" anchorCtr="0"/>
          <a:lstStyle/>
          <a:p>
            <a:r>
              <a:rPr lang="en-US" sz="1300" b="1" dirty="0" smtClean="0"/>
              <a:t>Power</a:t>
            </a:r>
          </a:p>
          <a:p>
            <a:r>
              <a:rPr lang="en-US" sz="1300" dirty="0" smtClean="0"/>
              <a:t>Universal wide-range  AC and DC 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ETX-203AM configuration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19101" y="1317626"/>
            <a:ext cx="7481888" cy="5319131"/>
          </a:xfrm>
        </p:spPr>
        <p:txBody>
          <a:bodyPr/>
          <a:lstStyle/>
          <a:p>
            <a:r>
              <a:rPr lang="en-US" sz="2000" dirty="0" smtClean="0"/>
              <a:t>Modular Carrier Ethernet Demarcation </a:t>
            </a:r>
            <a:br>
              <a:rPr lang="en-US" sz="2000" dirty="0" smtClean="0"/>
            </a:br>
            <a:r>
              <a:rPr lang="en-US" sz="2000" dirty="0" smtClean="0"/>
              <a:t>Device for:</a:t>
            </a:r>
          </a:p>
          <a:p>
            <a:pPr lvl="1"/>
            <a:r>
              <a:rPr lang="en-US" sz="1800" dirty="0" smtClean="0"/>
              <a:t>SLA-based retail and wholesale Ethernet</a:t>
            </a:r>
            <a:br>
              <a:rPr lang="en-US" sz="1800" dirty="0" smtClean="0"/>
            </a:br>
            <a:r>
              <a:rPr lang="en-US" sz="1800" dirty="0" smtClean="0"/>
              <a:t>services </a:t>
            </a:r>
          </a:p>
          <a:p>
            <a:pPr lvl="1"/>
            <a:r>
              <a:rPr lang="en-US" sz="1800" dirty="0" smtClean="0"/>
              <a:t>Uniform service offering over Copper, Fiber, SHDSL and PDH/SDH access networks</a:t>
            </a:r>
          </a:p>
          <a:p>
            <a:r>
              <a:rPr lang="en-US" sz="2000" dirty="0" smtClean="0"/>
              <a:t>Flexible port selections: </a:t>
            </a:r>
          </a:p>
          <a:p>
            <a:pPr lvl="1"/>
            <a:r>
              <a:rPr lang="en-US" sz="1800" dirty="0" smtClean="0"/>
              <a:t>Modular based network ports</a:t>
            </a:r>
          </a:p>
          <a:p>
            <a:pPr lvl="2"/>
            <a:r>
              <a:rPr lang="en-US" sz="1600" dirty="0" smtClean="0"/>
              <a:t>2 </a:t>
            </a:r>
            <a:r>
              <a:rPr lang="en-US" sz="1600" dirty="0" err="1" smtClean="0"/>
              <a:t>GbE</a:t>
            </a:r>
            <a:r>
              <a:rPr lang="en-US" sz="1600" dirty="0" smtClean="0"/>
              <a:t> combo interfaces: SFP/UTP</a:t>
            </a:r>
          </a:p>
          <a:p>
            <a:pPr lvl="2"/>
            <a:r>
              <a:rPr lang="en-US" sz="1600" dirty="0" smtClean="0"/>
              <a:t>4 or 8 wire SHDSL uplink module </a:t>
            </a:r>
          </a:p>
          <a:p>
            <a:pPr lvl="1"/>
            <a:r>
              <a:rPr lang="en-US" sz="1800" dirty="0" smtClean="0"/>
              <a:t>4 FE/GE user ports: SFP or UTP</a:t>
            </a:r>
          </a:p>
          <a:p>
            <a:r>
              <a:rPr lang="en-US" sz="2000" dirty="0" smtClean="0"/>
              <a:t>Carrier grade design</a:t>
            </a:r>
          </a:p>
          <a:p>
            <a:pPr lvl="1"/>
            <a:r>
              <a:rPr lang="en-US" sz="1800" dirty="0" smtClean="0"/>
              <a:t>Liner, Ring (G.8032) and Dual Homing support</a:t>
            </a:r>
          </a:p>
          <a:p>
            <a:r>
              <a:rPr lang="en-US" sz="2000" dirty="0" smtClean="0"/>
              <a:t>MEF CE 2.0 compliant E-Line and E-LAN services</a:t>
            </a:r>
          </a:p>
          <a:p>
            <a:pPr lvl="1"/>
            <a:r>
              <a:rPr lang="en-US" sz="1600" dirty="0" smtClean="0"/>
              <a:t>Certification scheduled for Q3/2013</a:t>
            </a:r>
          </a:p>
        </p:txBody>
      </p:sp>
      <p:pic>
        <p:nvPicPr>
          <p:cNvPr id="9" name="Picture 31" descr="ETX-203A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9608" y="3090872"/>
            <a:ext cx="3833667" cy="154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E2.0_Certification_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14421" y="5411151"/>
            <a:ext cx="1306513" cy="593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ETX-203AM Physical View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98815" y="1303339"/>
            <a:ext cx="2724151" cy="3532187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 defTabSz="914127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118228" y="1231904"/>
            <a:ext cx="2725739" cy="3533775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 defTabSz="914127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cs typeface="Times New Roman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65141" y="1428750"/>
            <a:ext cx="2659063" cy="1695450"/>
            <a:chOff x="162923" y="1428375"/>
            <a:chExt cx="2659423" cy="16958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62923" y="1428375"/>
              <a:ext cx="2659423" cy="864000"/>
              <a:chOff x="2727" y="11790"/>
              <a:chExt cx="2659423" cy="864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27" y="11790"/>
                <a:ext cx="2659423" cy="863791"/>
              </a:xfrm>
              <a:prstGeom prst="rect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2727" y="11790"/>
                <a:ext cx="2659423" cy="8637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28016" tIns="73152" rIns="128016" bIns="73152" spcCol="1270" anchor="ctr"/>
              <a:lstStyle/>
              <a:p>
                <a:pPr algn="ctr" defTabSz="9141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</a:rPr>
                  <a:t>FE/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GbE</a:t>
                </a:r>
                <a:r>
                  <a:rPr lang="en-US" b="1" dirty="0">
                    <a:solidFill>
                      <a:srgbClr val="000000"/>
                    </a:solidFill>
                  </a:rPr>
                  <a:t>  Combo port uplink module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62923" y="2292375"/>
              <a:ext cx="2659423" cy="831825"/>
              <a:chOff x="2727" y="875790"/>
              <a:chExt cx="2659423" cy="1317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727" y="875459"/>
                <a:ext cx="2659423" cy="1317931"/>
              </a:xfrm>
              <a:prstGeom prst="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2727" y="875459"/>
                <a:ext cx="2659423" cy="1317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5344" tIns="85344" rIns="113792" bIns="128016" spcCol="1270"/>
              <a:lstStyle/>
              <a:p>
                <a:pPr marL="457062" lvl="1" defTabSz="9141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</a:rPr>
                  <a:t>2 x 10/100/1000BT </a:t>
                </a:r>
              </a:p>
              <a:p>
                <a:pPr marL="457062" lvl="1" defTabSz="9141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</a:rPr>
                  <a:t>2 x 100/1000Fx (SFP)</a:t>
                </a: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94481" y="1428754"/>
            <a:ext cx="2659232" cy="863971"/>
            <a:chOff x="3034470" y="11790"/>
            <a:chExt cx="2659423" cy="864000"/>
          </a:xfrm>
        </p:grpSpPr>
        <p:sp>
          <p:nvSpPr>
            <p:cNvPr id="25" name="Rectangle 24"/>
            <p:cNvSpPr/>
            <p:nvPr/>
          </p:nvSpPr>
          <p:spPr>
            <a:xfrm>
              <a:off x="3034039" y="11790"/>
              <a:ext cx="2659254" cy="863629"/>
            </a:xfrm>
            <a:prstGeom prst="rect">
              <a:avLst/>
            </a:prstGeom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034039" y="11790"/>
              <a:ext cx="2659254" cy="86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28016" tIns="73152" rIns="128016" bIns="73152" spcCol="1270" anchor="ctr"/>
            <a:lstStyle/>
            <a:p>
              <a:pPr marL="225290" indent="-225290" algn="ctr" defTabSz="914127" fontAlgn="base">
                <a:spcBef>
                  <a:spcPts val="600"/>
                </a:spcBef>
                <a:spcAft>
                  <a:spcPct val="0"/>
                </a:spcAft>
                <a:buClr>
                  <a:srgbClr val="C00000"/>
                </a:buClr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Times New Roman" pitchFamily="18" charset="0"/>
                </a:rPr>
                <a:t>SHDSL EFM </a:t>
              </a:r>
              <a:br>
                <a:rPr lang="en-US" b="1" kern="0" dirty="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 b="1" kern="0" dirty="0">
                  <a:solidFill>
                    <a:srgbClr val="000000"/>
                  </a:solidFill>
                  <a:cs typeface="Times New Roman" pitchFamily="18" charset="0"/>
                </a:rPr>
                <a:t>uplink </a:t>
              </a:r>
              <a:r>
                <a:rPr lang="en-US" b="1" kern="0" dirty="0" smtClean="0">
                  <a:solidFill>
                    <a:srgbClr val="000000"/>
                  </a:solidFill>
                  <a:cs typeface="Times New Roman" pitchFamily="18" charset="0"/>
                </a:rPr>
                <a:t>module</a:t>
              </a:r>
              <a:endParaRPr lang="en-US" b="1" kern="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194481" y="2292725"/>
            <a:ext cx="2659232" cy="819097"/>
            <a:chOff x="3034470" y="875790"/>
            <a:chExt cx="2659423" cy="889889"/>
          </a:xfrm>
        </p:grpSpPr>
        <p:sp>
          <p:nvSpPr>
            <p:cNvPr id="23" name="Rectangle 22"/>
            <p:cNvSpPr/>
            <p:nvPr/>
          </p:nvSpPr>
          <p:spPr>
            <a:xfrm>
              <a:off x="3034039" y="875387"/>
              <a:ext cx="2659254" cy="889947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034039" y="875387"/>
              <a:ext cx="2659254" cy="889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575918" lvl="1" indent="-237983" defTabSz="914127" fontAlgn="base">
                <a:spcBef>
                  <a:spcPts val="600"/>
                </a:spcBef>
                <a:spcAft>
                  <a:spcPct val="0"/>
                </a:spcAft>
                <a:buFontTx/>
                <a:buChar char="–"/>
                <a:defRPr/>
              </a:pPr>
              <a:r>
                <a:rPr lang="en-US" sz="1600" kern="0" dirty="0">
                  <a:solidFill>
                    <a:srgbClr val="000000"/>
                  </a:solidFill>
                  <a:cs typeface="Times New Roman" pitchFamily="18" charset="0"/>
                </a:rPr>
                <a:t>4wire – 11.4 Mbps</a:t>
              </a:r>
            </a:p>
            <a:p>
              <a:pPr marL="575918" lvl="1" indent="-237983" defTabSz="914127" fontAlgn="base">
                <a:spcBef>
                  <a:spcPts val="600"/>
                </a:spcBef>
                <a:spcAft>
                  <a:spcPct val="0"/>
                </a:spcAft>
                <a:buFontTx/>
                <a:buChar char="–"/>
                <a:defRPr/>
              </a:pPr>
              <a:r>
                <a:rPr lang="en-US" sz="1600" kern="0" dirty="0">
                  <a:solidFill>
                    <a:srgbClr val="000000"/>
                  </a:solidFill>
                  <a:cs typeface="Times New Roman" pitchFamily="18" charset="0"/>
                </a:rPr>
                <a:t>8wire – 22.8 Mbps </a:t>
              </a: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5943219" y="1428754"/>
            <a:ext cx="2942020" cy="2389187"/>
            <a:chOff x="5943218" y="1428751"/>
            <a:chExt cx="2942020" cy="2389187"/>
          </a:xfrm>
        </p:grpSpPr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5943218" y="1428751"/>
              <a:ext cx="2659232" cy="863971"/>
              <a:chOff x="5783404" y="11790"/>
              <a:chExt cx="2659423" cy="864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783786" y="11790"/>
                <a:ext cx="2659254" cy="863629"/>
              </a:xfrm>
              <a:prstGeom prst="rect">
                <a:avLst/>
              </a:prstGeom>
              <a:gradFill rotWithShape="0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2">
                      <a:hueOff val="4681519"/>
                      <a:satOff val="-5839"/>
                      <a:lumOff val="1373"/>
                      <a:alphaOff val="0"/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2">
                  <a:hueOff val="4681519"/>
                  <a:satOff val="-5839"/>
                  <a:lumOff val="1373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5783786" y="11790"/>
                <a:ext cx="2659254" cy="8636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28016" tIns="73152" rIns="128016" bIns="73152" spcCol="1270" anchor="ctr"/>
              <a:lstStyle/>
              <a:p>
                <a:pPr marL="225290" indent="-225290" algn="ctr" defTabSz="914127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C00000"/>
                  </a:buClr>
                  <a:defRPr/>
                </a:pPr>
                <a:r>
                  <a:rPr lang="en-US" b="1" kern="0" dirty="0">
                    <a:solidFill>
                      <a:srgbClr val="000000"/>
                    </a:solidFill>
                    <a:cs typeface="Times New Roman" pitchFamily="18" charset="0"/>
                  </a:rPr>
                  <a:t>Ethernet over PDH uplink </a:t>
                </a:r>
                <a:r>
                  <a:rPr lang="en-US" b="1" kern="0" dirty="0" smtClean="0">
                    <a:solidFill>
                      <a:srgbClr val="000000"/>
                    </a:solidFill>
                    <a:cs typeface="Times New Roman" pitchFamily="18" charset="0"/>
                  </a:rPr>
                  <a:t>module</a:t>
                </a:r>
                <a:endParaRPr lang="en-US" b="1" kern="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943600" y="2292350"/>
              <a:ext cx="2941638" cy="1525588"/>
              <a:chOff x="5783786" y="875469"/>
              <a:chExt cx="2941849" cy="131825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783786" y="875469"/>
                <a:ext cx="2659254" cy="946720"/>
              </a:xfrm>
              <a:prstGeom prst="rect">
                <a:avLst/>
              </a:prstGeom>
              <a:gradFill rotWithShape="0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2">
                      <a:hueOff val="4681519"/>
                      <a:satOff val="-5839"/>
                      <a:lumOff val="1373"/>
                      <a:alphaOff val="0"/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6066381" y="875469"/>
                <a:ext cx="2659254" cy="13182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5344" tIns="85344" rIns="113792" bIns="128016" spcCol="1270"/>
              <a:lstStyle/>
              <a:p>
                <a:pPr marL="575918" lvl="1" indent="-237983" defTabSz="914127" fontAlgn="base">
                  <a:spcBef>
                    <a:spcPts val="600"/>
                  </a:spcBef>
                  <a:spcAft>
                    <a:spcPct val="0"/>
                  </a:spcAft>
                  <a:buFontTx/>
                  <a:buChar char="–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cs typeface="Times New Roman" pitchFamily="18" charset="0"/>
                  </a:rPr>
                  <a:t>4/8xE1/T1</a:t>
                </a:r>
              </a:p>
              <a:p>
                <a:pPr marL="575918" lvl="1" indent="-237983" defTabSz="914127" fontAlgn="base">
                  <a:spcBef>
                    <a:spcPts val="600"/>
                  </a:spcBef>
                  <a:spcAft>
                    <a:spcPct val="0"/>
                  </a:spcAft>
                  <a:buFontTx/>
                  <a:buChar char="–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cs typeface="Times New Roman" pitchFamily="18" charset="0"/>
                  </a:rPr>
                  <a:t>1/2xT3</a:t>
                </a:r>
                <a:endParaRPr lang="en-US" sz="1600" kern="0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marL="575918" lvl="1" indent="-237983" defTabSz="914127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cs typeface="Times New Roman" pitchFamily="18" charset="0"/>
                  </a:rPr>
                  <a:t>GFP/VCAT/LCAS</a:t>
                </a:r>
              </a:p>
            </p:txBody>
          </p:sp>
        </p:grp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609604" y="3733801"/>
            <a:ext cx="7513639" cy="2630488"/>
            <a:chOff x="-2286000" y="3581400"/>
            <a:chExt cx="7513320" cy="2630424"/>
          </a:xfrm>
        </p:grpSpPr>
        <p:pic>
          <p:nvPicPr>
            <p:cNvPr id="38920" name="Picture 50" descr="ETX-203AM-open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533400" y="3810000"/>
              <a:ext cx="5760720" cy="240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ular Callout 53"/>
            <p:cNvSpPr>
              <a:spLocks noChangeArrowheads="1"/>
            </p:cNvSpPr>
            <p:nvPr/>
          </p:nvSpPr>
          <p:spPr bwMode="auto">
            <a:xfrm>
              <a:off x="381000" y="3581400"/>
              <a:ext cx="1828800" cy="974105"/>
            </a:xfrm>
            <a:prstGeom prst="wedgeRectCallout">
              <a:avLst>
                <a:gd name="adj1" fmla="val 46926"/>
                <a:gd name="adj2" fmla="val 10754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600" tIns="91440" rIns="92600" bIns="91440" anchor="ctr"/>
            <a:lstStyle/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000000"/>
                  </a:solidFill>
                  <a:cs typeface="Times New Roman" charset="0"/>
                </a:rPr>
                <a:t>Management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Out of Band FE port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Local RS-232</a:t>
              </a:r>
            </a:p>
          </p:txBody>
        </p:sp>
        <p:sp>
          <p:nvSpPr>
            <p:cNvPr id="55" name="Rectangular Callout 54"/>
            <p:cNvSpPr>
              <a:spLocks noChangeArrowheads="1"/>
            </p:cNvSpPr>
            <p:nvPr/>
          </p:nvSpPr>
          <p:spPr bwMode="auto">
            <a:xfrm>
              <a:off x="3124200" y="3962400"/>
              <a:ext cx="1752600" cy="974105"/>
            </a:xfrm>
            <a:prstGeom prst="wedgeRectCallout">
              <a:avLst>
                <a:gd name="adj1" fmla="val -37139"/>
                <a:gd name="adj2" fmla="val 9735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600" tIns="91440" rIns="92600" bIns="91440" anchor="ctr"/>
            <a:lstStyle/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000000"/>
                  </a:solidFill>
                  <a:cs typeface="Times New Roman" charset="0"/>
                </a:rPr>
                <a:t>User interfaces: 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4 FE/GE interfaces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SFP or UTP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62" name="Rectangular Callout 61"/>
            <p:cNvSpPr>
              <a:spLocks noChangeArrowheads="1"/>
            </p:cNvSpPr>
            <p:nvPr/>
          </p:nvSpPr>
          <p:spPr bwMode="auto">
            <a:xfrm>
              <a:off x="-2286000" y="4114800"/>
              <a:ext cx="1828800" cy="974105"/>
            </a:xfrm>
            <a:prstGeom prst="wedgeRectCallout">
              <a:avLst>
                <a:gd name="adj1" fmla="val 46926"/>
                <a:gd name="adj2" fmla="val 10754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600" tIns="91440" rIns="92600" bIns="91440" anchor="ctr"/>
            <a:lstStyle/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000000"/>
                  </a:solidFill>
                  <a:cs typeface="Times New Roman" charset="0"/>
                </a:rPr>
                <a:t>Modular Uplink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ETH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SHDSL</a:t>
              </a:r>
            </a:p>
            <a:p>
              <a:pPr defTabSz="9141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cs typeface="Times New Roman" charset="0"/>
                </a:rPr>
                <a:t>ETH Over PDH/SDH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3"/>
          <p:cNvSpPr txBox="1">
            <a:spLocks/>
          </p:cNvSpPr>
          <p:nvPr/>
        </p:nvSpPr>
        <p:spPr bwMode="auto">
          <a:xfrm>
            <a:off x="690563" y="1270001"/>
            <a:ext cx="7124700" cy="2084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marL="223771" indent="-223771" defTabSz="914127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200" kern="0" dirty="0" smtClean="0"/>
              <a:t>Modular design advantages</a:t>
            </a:r>
            <a:r>
              <a:rPr lang="en-US" sz="3200" kern="0" dirty="0" smtClean="0"/>
              <a:t>:</a:t>
            </a:r>
          </a:p>
          <a:p>
            <a:pPr marL="574503" lvl="1" indent="-236468" defTabSz="914127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/>
              <a:t>Service uniformity across network technologies</a:t>
            </a:r>
          </a:p>
          <a:p>
            <a:pPr marL="574503" lvl="1" indent="-236468" defTabSz="914127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/>
              <a:t>Management integration</a:t>
            </a:r>
          </a:p>
          <a:p>
            <a:pPr marL="574503" lvl="1" indent="-236468" defTabSz="914127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/>
              <a:t>Smooth migration from copper for fiber</a:t>
            </a:r>
          </a:p>
          <a:p>
            <a:pPr marL="574503" lvl="1" indent="-236468" defTabSz="914127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/>
              <a:t>Reduced inventory for lower OPEX</a:t>
            </a:r>
          </a:p>
          <a:p>
            <a:pPr marL="574503" lvl="1" indent="-236468" defTabSz="914127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/>
              <a:t>Shorter training  and expertise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ETX-203AM - All-In-One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98815" y="1303339"/>
            <a:ext cx="2724151" cy="3532187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>
              <a:spcBef>
                <a:spcPts val="6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118228" y="1231904"/>
            <a:ext cx="2725739" cy="3533775"/>
          </a:xfrm>
          <a:prstGeom prst="rect">
            <a:avLst/>
          </a:prstGeom>
        </p:spPr>
        <p:txBody>
          <a:bodyPr lIns="91384" tIns="45693" rIns="91384" bIns="45693"/>
          <a:lstStyle/>
          <a:p>
            <a:pPr marL="575918" lvl="1" indent="-237983">
              <a:spcBef>
                <a:spcPts val="6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" name="Picture 31" descr="ETX-203A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4" y="3962398"/>
            <a:ext cx="5761039" cy="232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ETX-205A configuration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3892" y="1576524"/>
            <a:ext cx="7681063" cy="4951141"/>
          </a:xfrm>
        </p:spPr>
        <p:txBody>
          <a:bodyPr/>
          <a:lstStyle/>
          <a:p>
            <a:r>
              <a:rPr lang="en-US" sz="2000" dirty="0" smtClean="0"/>
              <a:t>Advanced Carrier Ethernet</a:t>
            </a:r>
            <a:br>
              <a:rPr lang="en-US" sz="2000" dirty="0" smtClean="0"/>
            </a:br>
            <a:r>
              <a:rPr lang="en-US" sz="2000" dirty="0" smtClean="0"/>
              <a:t>Demarcation Device for:</a:t>
            </a:r>
          </a:p>
          <a:p>
            <a:pPr lvl="1"/>
            <a:r>
              <a:rPr lang="en-US" sz="1800" dirty="0" smtClean="0"/>
              <a:t>SLA-based retail and wholesale L2 Ethernet services and L3 VPN</a:t>
            </a:r>
          </a:p>
          <a:p>
            <a:pPr lvl="1"/>
            <a:r>
              <a:rPr lang="en-US" sz="1800" dirty="0" smtClean="0"/>
              <a:t>2G/3G/4G-LTE Mobile backhauling demarcation</a:t>
            </a:r>
          </a:p>
          <a:p>
            <a:pPr lvl="1"/>
            <a:r>
              <a:rPr lang="en-US" sz="1800" dirty="0" smtClean="0"/>
              <a:t>Migration to packet networks with integrated Ethernet and E1/T1 services</a:t>
            </a:r>
          </a:p>
          <a:p>
            <a:r>
              <a:rPr lang="en-US" sz="2000" dirty="0" smtClean="0"/>
              <a:t>Carrier-grade design</a:t>
            </a:r>
          </a:p>
          <a:p>
            <a:pPr lvl="1"/>
            <a:r>
              <a:rPr lang="en-US" sz="1800" dirty="0" smtClean="0"/>
              <a:t>Liner, Ring (G.8032) and Dual Homing support</a:t>
            </a:r>
          </a:p>
          <a:p>
            <a:pPr lvl="1"/>
            <a:r>
              <a:rPr lang="en-US" sz="1800" dirty="0" smtClean="0"/>
              <a:t>Redundant power supplies</a:t>
            </a:r>
          </a:p>
          <a:p>
            <a:r>
              <a:rPr lang="en-US" sz="2000" dirty="0" err="1" smtClean="0"/>
              <a:t>SyncToP</a:t>
            </a:r>
            <a:r>
              <a:rPr lang="en-US" sz="2000" dirty="0" smtClean="0"/>
              <a:t>™ synchronization combining:</a:t>
            </a:r>
          </a:p>
          <a:p>
            <a:pPr lvl="1"/>
            <a:r>
              <a:rPr lang="en-US" sz="1800" dirty="0" smtClean="0"/>
              <a:t>Synchronous Ethernet</a:t>
            </a:r>
          </a:p>
          <a:p>
            <a:pPr lvl="1"/>
            <a:r>
              <a:rPr lang="en-US" sz="1800" dirty="0" smtClean="0"/>
              <a:t>IEEE-1588v2 PTP Slave, Boundary Clock and Transparent Clock</a:t>
            </a:r>
          </a:p>
          <a:p>
            <a:pPr lvl="1"/>
            <a:r>
              <a:rPr lang="en-US" sz="1800" dirty="0" smtClean="0"/>
              <a:t>IEEE-1588v2 PTP Grand Master with integrated GPS receiver</a:t>
            </a:r>
          </a:p>
          <a:p>
            <a:r>
              <a:rPr lang="en-US" sz="2000" dirty="0" smtClean="0"/>
              <a:t>MEF CE 2.0 certified for E-Line and E-LAN services</a:t>
            </a:r>
            <a:endParaRPr lang="en-US" sz="1800" dirty="0" smtClean="0"/>
          </a:p>
        </p:txBody>
      </p:sp>
      <p:pic>
        <p:nvPicPr>
          <p:cNvPr id="16" name="Picture 15" descr="ETX-205A_3D-4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86309" y="1298003"/>
            <a:ext cx="4616187" cy="1046490"/>
          </a:xfrm>
          <a:prstGeom prst="rect">
            <a:avLst/>
          </a:prstGeom>
        </p:spPr>
      </p:pic>
      <p:pic>
        <p:nvPicPr>
          <p:cNvPr id="5" name="Picture 4" descr="CE2.0_Certification_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14421" y="5411151"/>
            <a:ext cx="1306513" cy="593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TX-205A_3D-4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016320"/>
            <a:ext cx="8984985" cy="20368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ETX-205A Physical View</a:t>
            </a:r>
            <a:endParaRPr lang="en-US" sz="3500" dirty="0"/>
          </a:p>
        </p:txBody>
      </p:sp>
      <p:sp>
        <p:nvSpPr>
          <p:cNvPr id="22" name="Rectangular Callout 10"/>
          <p:cNvSpPr>
            <a:spLocks noChangeArrowheads="1"/>
          </p:cNvSpPr>
          <p:nvPr/>
        </p:nvSpPr>
        <p:spPr bwMode="auto">
          <a:xfrm>
            <a:off x="760432" y="3991708"/>
            <a:ext cx="2362200" cy="762000"/>
          </a:xfrm>
          <a:prstGeom prst="wedgeRectCallout">
            <a:avLst>
              <a:gd name="adj1" fmla="val -46873"/>
              <a:gd name="adj2" fmla="val -124344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53" tIns="91394" rIns="92553" bIns="91394" anchor="ctr" anchorCtr="0"/>
          <a:lstStyle/>
          <a:p>
            <a:pPr indent="-172849">
              <a:defRPr/>
            </a:pPr>
            <a:r>
              <a:rPr lang="en-US" sz="1300" b="1" dirty="0" smtClean="0"/>
              <a:t>Management ports</a:t>
            </a:r>
          </a:p>
          <a:p>
            <a:pPr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Out of band - Ethernet port</a:t>
            </a:r>
          </a:p>
          <a:p>
            <a:pPr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Local craft terminal - RS-232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04424" y="1145312"/>
            <a:ext cx="3276600" cy="959099"/>
            <a:chOff x="1304424" y="1145308"/>
            <a:chExt cx="3276600" cy="959099"/>
          </a:xfrm>
        </p:grpSpPr>
        <p:sp>
          <p:nvSpPr>
            <p:cNvPr id="29" name="Rectangular Callout 28"/>
            <p:cNvSpPr>
              <a:spLocks noChangeArrowheads="1"/>
            </p:cNvSpPr>
            <p:nvPr/>
          </p:nvSpPr>
          <p:spPr bwMode="auto">
            <a:xfrm>
              <a:off x="1304424" y="1145308"/>
              <a:ext cx="3276600" cy="959099"/>
            </a:xfrm>
            <a:prstGeom prst="wedgeRectCallout">
              <a:avLst>
                <a:gd name="adj1" fmla="val -55501"/>
                <a:gd name="adj2" fmla="val 12036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582" tIns="91422" rIns="92582" bIns="91422" anchor="ctr" anchorCtr="0"/>
            <a:lstStyle/>
            <a:p>
              <a:pPr marL="0" lvl="1" indent="-172849">
                <a:defRPr/>
              </a:pPr>
              <a:r>
                <a:rPr lang="en-US" sz="1300" b="1" dirty="0" err="1" smtClean="0"/>
                <a:t>SyntTop</a:t>
              </a:r>
              <a:r>
                <a:rPr lang="en-US" sz="1300" b="1" dirty="0" smtClean="0"/>
                <a:t>™ synchronization ports:</a:t>
              </a:r>
            </a:p>
            <a:p>
              <a:pPr indent="-172849">
                <a:buFont typeface="Arial" pitchFamily="34" charset="0"/>
                <a:buChar char="•"/>
                <a:defRPr/>
              </a:pPr>
              <a:r>
                <a:rPr lang="en-US" sz="1300" dirty="0" smtClean="0"/>
                <a:t>External in/out (T3/T4)</a:t>
              </a:r>
            </a:p>
            <a:p>
              <a:pPr marL="0" lvl="1" indent="-172849">
                <a:buFont typeface="Arial" pitchFamily="34" charset="0"/>
                <a:buChar char="•"/>
                <a:defRPr/>
              </a:pPr>
              <a:r>
                <a:rPr lang="en-US" sz="1300" dirty="0" smtClean="0"/>
                <a:t>1PPS and </a:t>
              </a:r>
              <a:r>
                <a:rPr lang="en-US" sz="1300" dirty="0" err="1" smtClean="0"/>
                <a:t>ToD</a:t>
              </a:r>
              <a:endParaRPr lang="en-US" sz="1300" dirty="0" smtClean="0"/>
            </a:p>
            <a:p>
              <a:pPr marL="0" lvl="1" indent="-172849">
                <a:buFont typeface="Arial" pitchFamily="34" charset="0"/>
                <a:buChar char="•"/>
                <a:defRPr/>
              </a:pPr>
              <a:r>
                <a:rPr lang="en-US" sz="1300" dirty="0" smtClean="0"/>
                <a:t>GPS antennal port</a:t>
              </a:r>
            </a:p>
          </p:txBody>
        </p:sp>
        <p:pic>
          <p:nvPicPr>
            <p:cNvPr id="35" name="Picture 34" descr="SyncToP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79833" y="1477108"/>
              <a:ext cx="794988" cy="517002"/>
            </a:xfrm>
            <a:prstGeom prst="rect">
              <a:avLst/>
            </a:prstGeom>
          </p:spPr>
        </p:pic>
      </p:grpSp>
      <p:sp>
        <p:nvSpPr>
          <p:cNvPr id="50" name="Rectangular Callout 6"/>
          <p:cNvSpPr>
            <a:spLocks noChangeArrowheads="1"/>
          </p:cNvSpPr>
          <p:nvPr/>
        </p:nvSpPr>
        <p:spPr bwMode="auto">
          <a:xfrm>
            <a:off x="3644900" y="4075767"/>
            <a:ext cx="2133600" cy="976524"/>
          </a:xfrm>
          <a:prstGeom prst="wedgeRectCallout">
            <a:avLst>
              <a:gd name="adj1" fmla="val -78840"/>
              <a:gd name="adj2" fmla="val -110225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53" tIns="91394" rIns="92553" bIns="91394" anchor="ctr" anchorCtr="0"/>
          <a:lstStyle/>
          <a:p>
            <a:pPr indent="-172849">
              <a:defRPr/>
            </a:pPr>
            <a:r>
              <a:rPr lang="en-US" sz="1300" b="1" dirty="0" smtClean="0"/>
              <a:t>6 FE/GE combo interfaces*:</a:t>
            </a:r>
          </a:p>
          <a:p>
            <a:pPr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2 Network ports</a:t>
            </a:r>
          </a:p>
          <a:p>
            <a:pPr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4 User ports</a:t>
            </a:r>
            <a:endParaRPr lang="en-US" sz="1300" dirty="0"/>
          </a:p>
          <a:p>
            <a:endParaRPr lang="en-US" sz="1300" b="1" dirty="0"/>
          </a:p>
        </p:txBody>
      </p:sp>
      <p:sp>
        <p:nvSpPr>
          <p:cNvPr id="60" name="Rectangular Callout 7"/>
          <p:cNvSpPr>
            <a:spLocks noChangeArrowheads="1"/>
          </p:cNvSpPr>
          <p:nvPr/>
        </p:nvSpPr>
        <p:spPr bwMode="auto">
          <a:xfrm>
            <a:off x="6545344" y="4195960"/>
            <a:ext cx="2133600" cy="821360"/>
          </a:xfrm>
          <a:prstGeom prst="wedgeRectCallout">
            <a:avLst>
              <a:gd name="adj1" fmla="val -43369"/>
              <a:gd name="adj2" fmla="val -103197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53" tIns="91394" rIns="92553" bIns="91394" anchor="ctr" anchorCtr="0"/>
          <a:lstStyle/>
          <a:p>
            <a:pPr>
              <a:defRPr/>
            </a:pPr>
            <a:r>
              <a:rPr lang="en-US" sz="1300" b="1" dirty="0" smtClean="0"/>
              <a:t>Redundant power supplies:</a:t>
            </a:r>
          </a:p>
          <a:p>
            <a:pPr indent="-115808">
              <a:buFont typeface="Arial" pitchFamily="34" charset="0"/>
              <a:buChar char="•"/>
              <a:defRPr/>
            </a:pPr>
            <a:r>
              <a:rPr lang="en-US" sz="1300" dirty="0" smtClean="0"/>
              <a:t>AC: 100–240VAC, 50-60Hz</a:t>
            </a:r>
          </a:p>
          <a:p>
            <a:pPr indent="-115808">
              <a:buFont typeface="Arial" pitchFamily="34" charset="0"/>
              <a:buChar char="•"/>
              <a:defRPr/>
            </a:pPr>
            <a:r>
              <a:rPr lang="en-US" sz="1300" dirty="0" smtClean="0"/>
              <a:t>DC: 24/48VDC</a:t>
            </a:r>
            <a:endParaRPr lang="en-US" sz="1300" dirty="0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99340" y="5261286"/>
            <a:ext cx="4969565" cy="6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5" tIns="45679" rIns="91355" bIns="45679">
            <a:spAutoFit/>
          </a:bodyPr>
          <a:lstStyle/>
          <a:p>
            <a:pPr marL="272805" lvl="1" indent="-272805">
              <a:spcBef>
                <a:spcPts val="600"/>
              </a:spcBef>
              <a:buClr>
                <a:srgbClr val="4D4D4D"/>
              </a:buClr>
              <a:defRPr/>
            </a:pPr>
            <a:r>
              <a:rPr lang="en-US" sz="1600" dirty="0" smtClean="0">
                <a:latin typeface="+mj-lt"/>
              </a:rPr>
              <a:t>19”, 1RU shelf, Rack and wall mount</a:t>
            </a:r>
          </a:p>
          <a:p>
            <a:pPr marL="272805" lvl="1" indent="-272805">
              <a:spcBef>
                <a:spcPts val="600"/>
              </a:spcBef>
              <a:buClr>
                <a:srgbClr val="4D4D4D"/>
              </a:buClr>
              <a:defRPr/>
            </a:pPr>
            <a:r>
              <a:rPr lang="en-US" sz="1600" dirty="0" smtClean="0">
                <a:latin typeface="+mj-lt"/>
              </a:rPr>
              <a:t>Environmentally </a:t>
            </a:r>
            <a:r>
              <a:rPr lang="en-US" sz="1600" dirty="0">
                <a:latin typeface="+mj-lt"/>
              </a:rPr>
              <a:t>Hardened Option: </a:t>
            </a:r>
            <a:r>
              <a:rPr lang="en-US" sz="1600" dirty="0" smtClean="0">
                <a:latin typeface="+mj-lt"/>
              </a:rPr>
              <a:t>-20 to +65C</a:t>
            </a:r>
            <a:endParaRPr lang="en-US" sz="1600" dirty="0">
              <a:latin typeface="+mj-lt"/>
            </a:endParaRPr>
          </a:p>
        </p:txBody>
      </p:sp>
      <p:sp>
        <p:nvSpPr>
          <p:cNvPr id="19" name="Rectangular Callout 6"/>
          <p:cNvSpPr>
            <a:spLocks noChangeArrowheads="1"/>
          </p:cNvSpPr>
          <p:nvPr/>
        </p:nvSpPr>
        <p:spPr bwMode="auto">
          <a:xfrm>
            <a:off x="5127569" y="1317628"/>
            <a:ext cx="2867572" cy="885119"/>
          </a:xfrm>
          <a:prstGeom prst="wedgeRectCallout">
            <a:avLst>
              <a:gd name="adj1" fmla="val -83319"/>
              <a:gd name="adj2" fmla="val 133615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53" tIns="91394" rIns="92553" bIns="91394" anchor="ctr" anchorCtr="0"/>
          <a:lstStyle/>
          <a:p>
            <a:pPr marL="172866" indent="-172849">
              <a:defRPr/>
            </a:pPr>
            <a:r>
              <a:rPr lang="en-US" sz="1300" b="1" dirty="0" smtClean="0"/>
              <a:t>4/8 E1/T1 PWE interfaces:</a:t>
            </a:r>
          </a:p>
          <a:p>
            <a:pPr marL="172866" indent="-172849">
              <a:buFont typeface="Arial" pitchFamily="34" charset="0"/>
              <a:buChar char="•"/>
              <a:defRPr/>
            </a:pPr>
            <a:r>
              <a:rPr lang="en-US" sz="1300" dirty="0" err="1" smtClean="0"/>
              <a:t>SAToP</a:t>
            </a:r>
            <a:r>
              <a:rPr lang="en-US" sz="1300" dirty="0" smtClean="0"/>
              <a:t>, </a:t>
            </a:r>
            <a:r>
              <a:rPr lang="en-US" sz="1300" dirty="0" err="1" smtClean="0"/>
              <a:t>CESoPSN</a:t>
            </a:r>
            <a:r>
              <a:rPr lang="en-US" sz="1300" dirty="0" smtClean="0"/>
              <a:t> (with CAS)</a:t>
            </a:r>
            <a:endParaRPr lang="en-US" sz="1300" b="1" dirty="0" smtClean="0"/>
          </a:p>
          <a:p>
            <a:pPr marL="172866"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UPD/IP and MEF8 encapsulation</a:t>
            </a:r>
          </a:p>
          <a:p>
            <a:pPr marL="172866" indent="-172849">
              <a:buFont typeface="Arial" pitchFamily="34" charset="0"/>
              <a:buChar char="•"/>
              <a:defRPr/>
            </a:pPr>
            <a:r>
              <a:rPr lang="en-US" sz="1300" dirty="0" smtClean="0"/>
              <a:t>Flexible and accurate timing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9570" y="6183511"/>
            <a:ext cx="7096615" cy="3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5" tIns="45679" rIns="91355" bIns="45679">
            <a:spAutoFit/>
          </a:bodyPr>
          <a:lstStyle/>
          <a:p>
            <a:pPr marL="272805" lvl="1" indent="-272805">
              <a:spcBef>
                <a:spcPts val="600"/>
              </a:spcBef>
              <a:buClr>
                <a:srgbClr val="4D4D4D"/>
              </a:buClr>
              <a:defRPr/>
            </a:pPr>
            <a:r>
              <a:rPr lang="en-US" sz="1400" i="1" dirty="0" smtClean="0">
                <a:latin typeface="+mj-lt"/>
              </a:rPr>
              <a:t>* Note: When ordered with integrated router, 4 GE ports are active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ETX205_v6-Smal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94581"/>
            <a:ext cx="9144000" cy="264318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ETX-205A D-GM</a:t>
            </a:r>
            <a:endParaRPr lang="en-US" sz="35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90452" y="4270623"/>
            <a:ext cx="8390374" cy="1098796"/>
          </a:xfrm>
        </p:spPr>
        <p:txBody>
          <a:bodyPr/>
          <a:lstStyle/>
          <a:p>
            <a:r>
              <a:rPr lang="en-US" sz="1600" dirty="0" smtClean="0"/>
              <a:t>19”, 1U shelf, rack and wall mount</a:t>
            </a:r>
          </a:p>
          <a:p>
            <a:r>
              <a:rPr lang="en-US" sz="1600" dirty="0" smtClean="0"/>
              <a:t>Embedded GPS receiver (supporting a standard GPS antenna)</a:t>
            </a:r>
          </a:p>
          <a:p>
            <a:r>
              <a:rPr lang="en-US" sz="1600" dirty="0" smtClean="0"/>
              <a:t>Full Sync-E and Hybrid PTP-Sync-E support</a:t>
            </a:r>
          </a:p>
          <a:p>
            <a:r>
              <a:rPr lang="en-US" sz="1600" dirty="0" smtClean="0"/>
              <a:t>Full G.8265.1 Telecom Profile support</a:t>
            </a:r>
          </a:p>
          <a:p>
            <a:r>
              <a:rPr lang="en-US" sz="1600" dirty="0" smtClean="0"/>
              <a:t>Up to 64 simultaneous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slaves (@ 128 PPS each)</a:t>
            </a:r>
          </a:p>
          <a:p>
            <a:r>
              <a:rPr lang="en-US" sz="1600" dirty="0" smtClean="0"/>
              <a:t>Automatic fallback to </a:t>
            </a:r>
            <a:r>
              <a:rPr lang="en-US" sz="1600" dirty="0" err="1" smtClean="0"/>
              <a:t>SyncE</a:t>
            </a:r>
            <a:r>
              <a:rPr lang="en-US" sz="1600" dirty="0" smtClean="0"/>
              <a:t> or PTP-BC under a GPS failure (future versions)</a:t>
            </a:r>
          </a:p>
          <a:p>
            <a:r>
              <a:rPr lang="en-US" sz="1600" dirty="0" smtClean="0"/>
              <a:t>Supports the same functional capabilities of the standard ETX-2</a:t>
            </a:r>
          </a:p>
        </p:txBody>
      </p:sp>
      <p:sp>
        <p:nvSpPr>
          <p:cNvPr id="10" name="Rectangular Callout 7"/>
          <p:cNvSpPr>
            <a:spLocks noChangeArrowheads="1"/>
          </p:cNvSpPr>
          <p:nvPr/>
        </p:nvSpPr>
        <p:spPr bwMode="auto">
          <a:xfrm>
            <a:off x="7010400" y="2380108"/>
            <a:ext cx="2133600" cy="821360"/>
          </a:xfrm>
          <a:prstGeom prst="wedgeRectCallout">
            <a:avLst>
              <a:gd name="adj1" fmla="val -43840"/>
              <a:gd name="adj2" fmla="val 86426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73" tIns="91413" rIns="92573" bIns="91413" anchor="ctr" anchorCtr="0"/>
          <a:lstStyle/>
          <a:p>
            <a:pPr>
              <a:defRPr/>
            </a:pPr>
            <a:r>
              <a:rPr lang="en-US" sz="1300" b="1" dirty="0" smtClean="0"/>
              <a:t>Redundant power supplies:</a:t>
            </a:r>
          </a:p>
          <a:p>
            <a:pPr indent="-115832">
              <a:buFont typeface="Arial" pitchFamily="34" charset="0"/>
              <a:buChar char="•"/>
              <a:defRPr/>
            </a:pPr>
            <a:r>
              <a:rPr lang="en-US" sz="1300" dirty="0" smtClean="0"/>
              <a:t>AC: 100–240VAC, 50-60Hz</a:t>
            </a:r>
          </a:p>
          <a:p>
            <a:pPr indent="-115832">
              <a:buFont typeface="Arial" pitchFamily="34" charset="0"/>
              <a:buChar char="•"/>
              <a:defRPr/>
            </a:pPr>
            <a:r>
              <a:rPr lang="en-US" sz="1300" dirty="0" smtClean="0"/>
              <a:t>DC: 24/48VDC</a:t>
            </a:r>
            <a:endParaRPr lang="en-US" sz="1300" dirty="0"/>
          </a:p>
        </p:txBody>
      </p:sp>
      <p:grpSp>
        <p:nvGrpSpPr>
          <p:cNvPr id="2" name="Group 40"/>
          <p:cNvGrpSpPr/>
          <p:nvPr/>
        </p:nvGrpSpPr>
        <p:grpSpPr>
          <a:xfrm>
            <a:off x="4572000" y="3237567"/>
            <a:ext cx="2590800" cy="1371600"/>
            <a:chOff x="4572000" y="3048000"/>
            <a:chExt cx="2590800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2" name="Straight Connector 31"/>
            <p:cNvCxnSpPr/>
            <p:nvPr/>
          </p:nvCxnSpPr>
          <p:spPr>
            <a:xfrm>
              <a:off x="4572000" y="3048000"/>
              <a:ext cx="25908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591300" y="38481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4572000" y="4038600"/>
              <a:ext cx="2590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076700" y="35433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ular Callout 6"/>
          <p:cNvSpPr>
            <a:spLocks noChangeArrowheads="1"/>
          </p:cNvSpPr>
          <p:nvPr/>
        </p:nvSpPr>
        <p:spPr bwMode="auto">
          <a:xfrm>
            <a:off x="5960348" y="1333401"/>
            <a:ext cx="2133600" cy="914400"/>
          </a:xfrm>
          <a:prstGeom prst="wedgeRectCallout">
            <a:avLst>
              <a:gd name="adj1" fmla="val -223098"/>
              <a:gd name="adj2" fmla="val 170256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73" tIns="91413" rIns="92573" bIns="91413" anchor="ctr" anchorCtr="0"/>
          <a:lstStyle/>
          <a:p>
            <a:pPr indent="-172884">
              <a:defRPr/>
            </a:pPr>
            <a:r>
              <a:rPr lang="en-US" sz="1300" b="1" dirty="0" smtClean="0"/>
              <a:t>6 FE/GE combo interfaces:</a:t>
            </a:r>
          </a:p>
          <a:p>
            <a:pPr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2 Network ports</a:t>
            </a:r>
          </a:p>
          <a:p>
            <a:pPr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4 User ports</a:t>
            </a:r>
            <a:endParaRPr lang="en-US" sz="1300" dirty="0"/>
          </a:p>
          <a:p>
            <a:endParaRPr lang="en-US" sz="1300" b="1" dirty="0"/>
          </a:p>
        </p:txBody>
      </p:sp>
      <p:grpSp>
        <p:nvGrpSpPr>
          <p:cNvPr id="3" name="Group 41"/>
          <p:cNvGrpSpPr/>
          <p:nvPr/>
        </p:nvGrpSpPr>
        <p:grpSpPr>
          <a:xfrm>
            <a:off x="1143000" y="2932767"/>
            <a:ext cx="1371600" cy="914400"/>
            <a:chOff x="4572000" y="3048000"/>
            <a:chExt cx="2590800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43" name="Straight Connector 42"/>
            <p:cNvCxnSpPr/>
            <p:nvPr/>
          </p:nvCxnSpPr>
          <p:spPr>
            <a:xfrm>
              <a:off x="4572000" y="3048000"/>
              <a:ext cx="25908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6591300" y="38481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4572000" y="4076700"/>
              <a:ext cx="2590800" cy="342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076700" y="35433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452942" y="3238151"/>
            <a:ext cx="690106" cy="381000"/>
            <a:chOff x="4555733" y="3048000"/>
            <a:chExt cx="2607067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53" name="Straight Connector 52"/>
            <p:cNvCxnSpPr/>
            <p:nvPr/>
          </p:nvCxnSpPr>
          <p:spPr>
            <a:xfrm>
              <a:off x="4572000" y="3048000"/>
              <a:ext cx="25908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6591300" y="38481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4555733" y="4038601"/>
              <a:ext cx="2590801" cy="3809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076700" y="35433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2539713" y="1137164"/>
            <a:ext cx="3276600" cy="1018787"/>
          </a:xfrm>
          <a:prstGeom prst="wedgeRectCallout">
            <a:avLst>
              <a:gd name="adj1" fmla="val -100274"/>
              <a:gd name="adj2" fmla="val 140095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73" tIns="91413" rIns="92573" bIns="91413" anchor="ctr" anchorCtr="0"/>
          <a:lstStyle/>
          <a:p>
            <a:pPr marL="0" lvl="1" indent="-172884">
              <a:defRPr/>
            </a:pPr>
            <a:r>
              <a:rPr lang="en-US" sz="1300" b="1" dirty="0" err="1" smtClean="0"/>
              <a:t>SyntTop</a:t>
            </a:r>
            <a:r>
              <a:rPr lang="en-US" sz="1300" b="1" dirty="0" smtClean="0"/>
              <a:t>™ synchronization ports:</a:t>
            </a:r>
          </a:p>
          <a:p>
            <a:pPr marL="0" lvl="1"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GPS RF input (from antenna)</a:t>
            </a:r>
          </a:p>
          <a:p>
            <a:pPr marL="0" lvl="1"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1588 TC/GM/Slave/BC*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457200" y="2856569"/>
            <a:ext cx="685800" cy="457200"/>
            <a:chOff x="4572000" y="3048000"/>
            <a:chExt cx="2590800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48" name="Straight Connector 47"/>
            <p:cNvCxnSpPr/>
            <p:nvPr/>
          </p:nvCxnSpPr>
          <p:spPr>
            <a:xfrm>
              <a:off x="4572000" y="3048000"/>
              <a:ext cx="25908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591300" y="38481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4572000" y="4038600"/>
              <a:ext cx="2590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076700" y="35433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SyncToP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86012" y="1335917"/>
            <a:ext cx="794988" cy="517002"/>
          </a:xfrm>
          <a:prstGeom prst="rect">
            <a:avLst/>
          </a:prstGeom>
        </p:spPr>
      </p:pic>
      <p:sp>
        <p:nvSpPr>
          <p:cNvPr id="39" name="U-Turn Arrow 38"/>
          <p:cNvSpPr/>
          <p:nvPr/>
        </p:nvSpPr>
        <p:spPr>
          <a:xfrm rot="668573" flipV="1">
            <a:off x="230398" y="2102801"/>
            <a:ext cx="886105" cy="1686828"/>
          </a:xfrm>
          <a:prstGeom prst="uturnArrow">
            <a:avLst>
              <a:gd name="adj1" fmla="val 9150"/>
              <a:gd name="adj2" fmla="val 16091"/>
              <a:gd name="adj3" fmla="val 29823"/>
              <a:gd name="adj4" fmla="val 43750"/>
              <a:gd name="adj5" fmla="val 22770"/>
            </a:avLst>
          </a:prstGeom>
          <a:solidFill>
            <a:srgbClr val="F7FCD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ular Callout 10"/>
          <p:cNvSpPr>
            <a:spLocks noChangeArrowheads="1"/>
          </p:cNvSpPr>
          <p:nvPr/>
        </p:nvSpPr>
        <p:spPr bwMode="auto">
          <a:xfrm>
            <a:off x="61957" y="1358525"/>
            <a:ext cx="2362200" cy="762000"/>
          </a:xfrm>
          <a:prstGeom prst="wedgeRectCallout">
            <a:avLst>
              <a:gd name="adj1" fmla="val -31133"/>
              <a:gd name="adj2" fmla="val 53678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73" tIns="91413" rIns="92573" bIns="91413" anchor="ctr" anchorCtr="0"/>
          <a:lstStyle/>
          <a:p>
            <a:pPr indent="-172884">
              <a:defRPr/>
            </a:pPr>
            <a:r>
              <a:rPr lang="en-US" sz="1300" b="1" dirty="0" smtClean="0"/>
              <a:t>Management ports</a:t>
            </a:r>
          </a:p>
          <a:p>
            <a:pPr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Out of band - Ethernet port</a:t>
            </a:r>
          </a:p>
          <a:p>
            <a:pPr indent="-172884">
              <a:buFont typeface="Arial" pitchFamily="34" charset="0"/>
              <a:buChar char="•"/>
              <a:defRPr/>
            </a:pPr>
            <a:r>
              <a:rPr lang="en-US" sz="1300" dirty="0" smtClean="0"/>
              <a:t>Local craft terminal - RS-232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AA Lifecyc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3032" y="1642741"/>
            <a:ext cx="6419983" cy="500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Service Assured Access (SAA) </a:t>
            </a:r>
            <a:br>
              <a:rPr lang="en-US" sz="3100" dirty="0" smtClean="0"/>
            </a:br>
            <a:r>
              <a:rPr lang="en-US" sz="3100" dirty="0" smtClean="0"/>
              <a:t>Comprehensive Carrier Ethernet Toolset</a:t>
            </a:r>
            <a:endParaRPr lang="en-US" sz="3100" dirty="0"/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35621" y="3758997"/>
            <a:ext cx="2826325" cy="1433263"/>
          </a:xfrm>
          <a:prstGeom prst="accentCallout2">
            <a:avLst>
              <a:gd name="adj1" fmla="val 49809"/>
              <a:gd name="adj2" fmla="val -1094"/>
              <a:gd name="adj3" fmla="val 50002"/>
              <a:gd name="adj4" fmla="val -5784"/>
              <a:gd name="adj5" fmla="val 37243"/>
              <a:gd name="adj6" fmla="val -109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Automated fault detection</a:t>
            </a:r>
            <a:endParaRPr lang="en-US" sz="15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EVC alarm propagation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HW-based fault mgt, OAM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Wire-speed loopback testing </a:t>
            </a:r>
          </a:p>
          <a:p>
            <a:pPr marL="181969" lvl="2" indent="-181969">
              <a:buClr>
                <a:srgbClr val="FF0000"/>
              </a:buClr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500" b="1" i="1" dirty="0" smtClean="0">
                <a:solidFill>
                  <a:schemeClr val="tx1"/>
                </a:solidFill>
              </a:rPr>
              <a:t>Reduces trouble tickets / reduces TCO</a:t>
            </a:r>
          </a:p>
        </p:txBody>
      </p:sp>
      <p:sp>
        <p:nvSpPr>
          <p:cNvPr id="20" name="Line Callout 2 (Accent Bar) 19"/>
          <p:cNvSpPr/>
          <p:nvPr/>
        </p:nvSpPr>
        <p:spPr>
          <a:xfrm flipH="1">
            <a:off x="-2" y="2336745"/>
            <a:ext cx="2532185" cy="1163781"/>
          </a:xfrm>
          <a:prstGeom prst="accentCallout2">
            <a:avLst>
              <a:gd name="adj1" fmla="val 16382"/>
              <a:gd name="adj2" fmla="val 1266"/>
              <a:gd name="adj3" fmla="val 18178"/>
              <a:gd name="adj4" fmla="val -14772"/>
              <a:gd name="adj5" fmla="val 92239"/>
              <a:gd name="adj6" fmla="val -23182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LAG / LACP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EVC Protection (G.8031)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Ring protection (G.8032v2)</a:t>
            </a:r>
            <a:endParaRPr lang="en-US" sz="1500" dirty="0" smtClean="0">
              <a:solidFill>
                <a:schemeClr val="tx1"/>
              </a:solidFill>
            </a:endParaRPr>
          </a:p>
          <a:p>
            <a:pPr marL="181969" lvl="2" indent="-181969">
              <a:buClr>
                <a:srgbClr val="FF0000"/>
              </a:buClr>
              <a:buFont typeface="Wingdings" pitchFamily="2" charset="2"/>
              <a:buChar char="à"/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Improves availability </a:t>
            </a:r>
            <a:r>
              <a:rPr lang="en-US" sz="1500" b="1" i="1" dirty="0" smtClean="0">
                <a:solidFill>
                  <a:schemeClr val="tx1"/>
                </a:solidFill>
              </a:rPr>
              <a:t>/ </a:t>
            </a:r>
            <a:br>
              <a:rPr lang="en-US" sz="1500" b="1" i="1" dirty="0" smtClean="0">
                <a:solidFill>
                  <a:schemeClr val="tx1"/>
                </a:solidFill>
              </a:rPr>
            </a:br>
            <a:r>
              <a:rPr lang="en-US" sz="1500" b="1" i="1" dirty="0" smtClean="0">
                <a:solidFill>
                  <a:schemeClr val="tx1"/>
                </a:solidFill>
              </a:rPr>
              <a:t>improves revenue</a:t>
            </a:r>
          </a:p>
        </p:txBody>
      </p:sp>
      <p:sp>
        <p:nvSpPr>
          <p:cNvPr id="21" name="Line Callout 2 (Accent Bar) 20"/>
          <p:cNvSpPr/>
          <p:nvPr/>
        </p:nvSpPr>
        <p:spPr>
          <a:xfrm>
            <a:off x="6637394" y="3608174"/>
            <a:ext cx="2461673" cy="1494562"/>
          </a:xfrm>
          <a:prstGeom prst="accentCallout2">
            <a:avLst>
              <a:gd name="adj1" fmla="val 37087"/>
              <a:gd name="adj2" fmla="val 98"/>
              <a:gd name="adj3" fmla="val 38630"/>
              <a:gd name="adj4" fmla="val -4933"/>
              <a:gd name="adj5" fmla="val 50229"/>
              <a:gd name="adj6" fmla="val -9810"/>
            </a:avLst>
          </a:prstGeom>
          <a:solidFill>
            <a:srgbClr val="DCF8F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Built-in GPS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SyncE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1588v2, PTP GM, Slave, TC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Frequency, phase &amp; </a:t>
            </a:r>
            <a:r>
              <a:rPr lang="en-US" sz="1500" dirty="0" err="1" smtClean="0">
                <a:solidFill>
                  <a:schemeClr val="tx1"/>
                </a:solidFill>
                <a:sym typeface="Wingdings" pitchFamily="2" charset="2"/>
              </a:rPr>
              <a:t>ToD</a:t>
            </a:r>
            <a:endParaRPr lang="en-US" sz="15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181969" lvl="2" indent="-181969">
              <a:buClr>
                <a:srgbClr val="FF0000"/>
              </a:buClr>
            </a:pPr>
            <a:r>
              <a:rPr lang="en-US" sz="15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Improves revenue / reduces TCO</a:t>
            </a:r>
            <a:endParaRPr lang="en-US" sz="1500" b="1" i="1" dirty="0" smtClean="0">
              <a:solidFill>
                <a:schemeClr val="tx1"/>
              </a:solidFill>
            </a:endParaRPr>
          </a:p>
        </p:txBody>
      </p:sp>
      <p:sp>
        <p:nvSpPr>
          <p:cNvPr id="22" name="Line Callout 2 (Accent Bar) 21"/>
          <p:cNvSpPr/>
          <p:nvPr/>
        </p:nvSpPr>
        <p:spPr>
          <a:xfrm>
            <a:off x="6220743" y="5308317"/>
            <a:ext cx="2744219" cy="1162827"/>
          </a:xfrm>
          <a:prstGeom prst="accentCallout2">
            <a:avLst>
              <a:gd name="adj1" fmla="val 18338"/>
              <a:gd name="adj2" fmla="val -579"/>
              <a:gd name="adj3" fmla="val 17773"/>
              <a:gd name="adj4" fmla="val -6509"/>
              <a:gd name="adj5" fmla="val -39691"/>
              <a:gd name="adj6" fmla="val -106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TDM legacy migration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MEF8, </a:t>
            </a:r>
            <a:r>
              <a:rPr lang="en-US" sz="1500" dirty="0" err="1" smtClean="0">
                <a:solidFill>
                  <a:schemeClr val="tx1"/>
                </a:solidFill>
                <a:sym typeface="Wingdings" pitchFamily="2" charset="2"/>
              </a:rPr>
              <a:t>SAToP</a:t>
            </a: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500" dirty="0" err="1" smtClean="0">
                <a:solidFill>
                  <a:schemeClr val="tx1"/>
                </a:solidFill>
                <a:sym typeface="Wingdings" pitchFamily="2" charset="2"/>
              </a:rPr>
              <a:t>CESoPSN</a:t>
            </a:r>
            <a:endParaRPr lang="en-US" sz="15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2G/3G support</a:t>
            </a:r>
          </a:p>
          <a:p>
            <a:pPr marL="181969" lvl="2" indent="-181969">
              <a:buClr>
                <a:srgbClr val="FF0000"/>
              </a:buClr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 Increases revenue / reduces TCO</a:t>
            </a:r>
            <a:endParaRPr lang="en-US" sz="1500" b="1" i="1" dirty="0" smtClean="0">
              <a:solidFill>
                <a:schemeClr val="tx1"/>
              </a:solidFill>
            </a:endParaRPr>
          </a:p>
        </p:txBody>
      </p:sp>
      <p:sp>
        <p:nvSpPr>
          <p:cNvPr id="23" name="Line Callout 2 (Accent Bar) 22"/>
          <p:cNvSpPr/>
          <p:nvPr/>
        </p:nvSpPr>
        <p:spPr>
          <a:xfrm flipH="1">
            <a:off x="47509" y="5450778"/>
            <a:ext cx="4044912" cy="1335974"/>
          </a:xfrm>
          <a:prstGeom prst="accentCallout2">
            <a:avLst>
              <a:gd name="adj1" fmla="val 44483"/>
              <a:gd name="adj2" fmla="val -380"/>
              <a:gd name="adj3" fmla="val 43194"/>
              <a:gd name="adj4" fmla="val -8026"/>
              <a:gd name="adj5" fmla="val 28405"/>
              <a:gd name="adj6" fmla="val -1474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Scalable long-term KPI collection engine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One-way delay measurements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PM dashboard (policies, correlation, violations)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End user PM Portal</a:t>
            </a:r>
          </a:p>
          <a:p>
            <a:pPr marL="181969" lvl="2" indent="-181969">
              <a:buClr>
                <a:srgbClr val="FF0000"/>
              </a:buClr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 Up-selling opportunity </a:t>
            </a:r>
            <a:r>
              <a:rPr lang="en-US" sz="1500" b="1" i="1" dirty="0" smtClean="0">
                <a:solidFill>
                  <a:schemeClr val="tx1"/>
                </a:solidFill>
              </a:rPr>
              <a:t>/ Increases revenue</a:t>
            </a:r>
          </a:p>
        </p:txBody>
      </p:sp>
      <p:sp>
        <p:nvSpPr>
          <p:cNvPr id="24" name="Line Callout 2 (Accent Bar) 23"/>
          <p:cNvSpPr/>
          <p:nvPr/>
        </p:nvSpPr>
        <p:spPr>
          <a:xfrm flipH="1">
            <a:off x="754549" y="1150986"/>
            <a:ext cx="3087600" cy="1089451"/>
          </a:xfrm>
          <a:prstGeom prst="accentCallout2">
            <a:avLst>
              <a:gd name="adj1" fmla="val 66041"/>
              <a:gd name="adj2" fmla="val -1221"/>
              <a:gd name="adj3" fmla="val 83971"/>
              <a:gd name="adj4" fmla="val -10469"/>
              <a:gd name="adj5" fmla="val 136642"/>
              <a:gd name="adj6" fmla="val -213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Zero-touch </a:t>
            </a: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configuration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Auto install &amp; inventory discovery 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One-touch s</a:t>
            </a:r>
            <a:r>
              <a:rPr lang="en-US" sz="1500" dirty="0" smtClean="0">
                <a:solidFill>
                  <a:schemeClr val="tx1"/>
                </a:solidFill>
              </a:rPr>
              <a:t>ervice validation</a:t>
            </a:r>
          </a:p>
          <a:p>
            <a:pPr marL="181969" lvl="2" indent="-181969">
              <a:buClr>
                <a:srgbClr val="FF0000"/>
              </a:buClr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500" b="1" i="1" dirty="0" smtClean="0">
                <a:solidFill>
                  <a:schemeClr val="tx1"/>
                </a:solidFill>
              </a:rPr>
              <a:t>Reduces truck rolls / reduces TCO</a:t>
            </a:r>
          </a:p>
        </p:txBody>
      </p:sp>
      <p:sp>
        <p:nvSpPr>
          <p:cNvPr id="19" name="Line Callout 2 (Accent Bar) 18"/>
          <p:cNvSpPr/>
          <p:nvPr/>
        </p:nvSpPr>
        <p:spPr>
          <a:xfrm>
            <a:off x="6728816" y="1149531"/>
            <a:ext cx="2415184" cy="1968138"/>
          </a:xfrm>
          <a:prstGeom prst="accentCallout2">
            <a:avLst>
              <a:gd name="adj1" fmla="val 37087"/>
              <a:gd name="adj2" fmla="val 98"/>
              <a:gd name="adj3" fmla="val 39386"/>
              <a:gd name="adj4" fmla="val -9169"/>
              <a:gd name="adj5" fmla="val 118855"/>
              <a:gd name="adj6" fmla="val -1394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7" rIns="90986" bIns="45497" rtlCol="0" anchor="ctr"/>
          <a:lstStyle/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Per flow policing &amp; shaping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Oversubscription by managing priority and congestion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Ensures service performance</a:t>
            </a:r>
          </a:p>
          <a:p>
            <a:pPr marL="181969" lvl="2" indent="-181969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500" b="1" i="1" dirty="0" smtClean="0">
                <a:solidFill>
                  <a:schemeClr val="tx1"/>
                </a:solidFill>
                <a:sym typeface="Wingdings" pitchFamily="2" charset="2"/>
              </a:rPr>
              <a:t>Improves efficiency / reduces TCO</a:t>
            </a:r>
            <a:endParaRPr lang="en-US" sz="15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Ehud Malik PLM\ETX-220A\Presentation\220A_2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191" y="2974335"/>
            <a:ext cx="8677621" cy="892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34048"/>
            <a:ext cx="7981049" cy="644740"/>
          </a:xfrm>
        </p:spPr>
        <p:txBody>
          <a:bodyPr/>
          <a:lstStyle/>
          <a:p>
            <a:r>
              <a:rPr lang="en-US" sz="2900" dirty="0" smtClean="0"/>
              <a:t>ETX-220A Layout Medium 10G Demarcation/Aggregation</a:t>
            </a:r>
            <a:endParaRPr lang="en-US" sz="2900" b="0" dirty="0"/>
          </a:p>
        </p:txBody>
      </p:sp>
      <p:sp>
        <p:nvSpPr>
          <p:cNvPr id="18" name="Rectangular Callout 7"/>
          <p:cNvSpPr>
            <a:spLocks noChangeArrowheads="1"/>
          </p:cNvSpPr>
          <p:nvPr/>
        </p:nvSpPr>
        <p:spPr bwMode="auto">
          <a:xfrm>
            <a:off x="6654801" y="5061857"/>
            <a:ext cx="2271486" cy="990600"/>
          </a:xfrm>
          <a:prstGeom prst="wedgeRectCallout">
            <a:avLst>
              <a:gd name="adj1" fmla="val -51844"/>
              <a:gd name="adj2" fmla="val -174708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>
              <a:defRPr/>
            </a:pPr>
            <a:r>
              <a:rPr lang="en-US" sz="1300" b="1" dirty="0" smtClean="0"/>
              <a:t>Redundant power supplies:</a:t>
            </a:r>
          </a:p>
          <a:p>
            <a:pPr indent="-115844">
              <a:buFont typeface="Arial" pitchFamily="34" charset="0"/>
              <a:buChar char="•"/>
              <a:defRPr/>
            </a:pPr>
            <a:r>
              <a:rPr lang="en-US" sz="1300" dirty="0" smtClean="0"/>
              <a:t>AC: 100–240VAC, 50-60Hz</a:t>
            </a:r>
          </a:p>
          <a:p>
            <a:pPr indent="-115844">
              <a:buFont typeface="Arial" pitchFamily="34" charset="0"/>
              <a:buChar char="•"/>
              <a:defRPr/>
            </a:pPr>
            <a:r>
              <a:rPr lang="en-US" sz="1300" dirty="0" smtClean="0"/>
              <a:t>DC: 48VDC</a:t>
            </a:r>
            <a:endParaRPr lang="en-US" sz="1300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28600" y="6172200"/>
            <a:ext cx="5029200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4" tIns="45684" rIns="91364" bIns="45684">
            <a:spAutoFit/>
          </a:bodyPr>
          <a:lstStyle/>
          <a:p>
            <a:pPr marL="272832" lvl="1" indent="-272832">
              <a:spcBef>
                <a:spcPts val="600"/>
              </a:spcBef>
              <a:buClr>
                <a:srgbClr val="4D4D4D"/>
              </a:buClr>
              <a:defRPr/>
            </a:pPr>
            <a:r>
              <a:rPr lang="en-US" dirty="0" smtClean="0">
                <a:latin typeface="+mj-lt"/>
              </a:rPr>
              <a:t>19”, 1RU shelf, Rack and wall mount</a:t>
            </a:r>
          </a:p>
        </p:txBody>
      </p:sp>
      <p:sp>
        <p:nvSpPr>
          <p:cNvPr id="16" name="Rectangular Callout 6"/>
          <p:cNvSpPr>
            <a:spLocks noChangeArrowheads="1"/>
          </p:cNvSpPr>
          <p:nvPr/>
        </p:nvSpPr>
        <p:spPr bwMode="auto">
          <a:xfrm>
            <a:off x="431075" y="1099705"/>
            <a:ext cx="3387584" cy="1216280"/>
          </a:xfrm>
          <a:prstGeom prst="wedgeRectCallout">
            <a:avLst>
              <a:gd name="adj1" fmla="val -34133"/>
              <a:gd name="adj2" fmla="val 116010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t" anchorCtr="0"/>
          <a:lstStyle/>
          <a:p>
            <a:pPr indent="-172901">
              <a:defRPr/>
            </a:pPr>
            <a:r>
              <a:rPr lang="en-US" sz="1300" b="1" dirty="0" smtClean="0"/>
              <a:t>Available Options: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20x1GbE Fiber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10x1GbE Copper, 10x1GbE Fiber</a:t>
            </a:r>
          </a:p>
          <a:p>
            <a:pPr indent="-172901">
              <a:defRPr/>
            </a:pPr>
            <a:r>
              <a:rPr lang="en-US" sz="1000" dirty="0" smtClean="0"/>
              <a:t>(The 2 first </a:t>
            </a:r>
            <a:r>
              <a:rPr lang="en-US" sz="1000" dirty="0" err="1" smtClean="0"/>
              <a:t>GbE</a:t>
            </a:r>
            <a:r>
              <a:rPr lang="en-US" sz="1000" dirty="0" smtClean="0"/>
              <a:t> ports  can serve as UNI/NNI ports)</a:t>
            </a:r>
          </a:p>
          <a:p>
            <a:pPr indent="-172901">
              <a:defRPr/>
            </a:pPr>
            <a:endParaRPr lang="en-US" sz="1300" dirty="0" smtClean="0"/>
          </a:p>
          <a:p>
            <a:pPr indent="-172901">
              <a:defRPr/>
            </a:pP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  <a:p>
            <a:endParaRPr lang="en-US" sz="1300" b="1" dirty="0"/>
          </a:p>
        </p:txBody>
      </p:sp>
      <p:sp>
        <p:nvSpPr>
          <p:cNvPr id="11" name="Rectangular Callout 6"/>
          <p:cNvSpPr>
            <a:spLocks noChangeArrowheads="1"/>
          </p:cNvSpPr>
          <p:nvPr/>
        </p:nvSpPr>
        <p:spPr bwMode="auto">
          <a:xfrm>
            <a:off x="4212499" y="1128850"/>
            <a:ext cx="2667000" cy="905690"/>
          </a:xfrm>
          <a:prstGeom prst="wedgeRectCallout">
            <a:avLst>
              <a:gd name="adj1" fmla="val -8987"/>
              <a:gd name="adj2" fmla="val 155164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t" anchorCtr="0"/>
          <a:lstStyle/>
          <a:p>
            <a:pPr indent="-172901">
              <a:defRPr/>
            </a:pPr>
            <a:r>
              <a:rPr lang="en-US" sz="1300" b="1" dirty="0" smtClean="0"/>
              <a:t>2 x 10GE XFP Based Ports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2 NET 1:1 mode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1 NET, 1 User</a:t>
            </a:r>
            <a:br>
              <a:rPr lang="en-US" sz="1300" dirty="0" smtClean="0"/>
            </a:br>
            <a:endParaRPr lang="en-US" sz="1300" dirty="0"/>
          </a:p>
          <a:p>
            <a:endParaRPr lang="en-US" sz="1300" b="1" dirty="0"/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2941372" y="4851218"/>
            <a:ext cx="3276600" cy="974105"/>
          </a:xfrm>
          <a:prstGeom prst="wedgeRectCallout">
            <a:avLst>
              <a:gd name="adj1" fmla="val -13276"/>
              <a:gd name="adj2" fmla="val -157459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 marL="0" lvl="1" indent="-172901">
              <a:defRPr/>
            </a:pPr>
            <a:r>
              <a:rPr lang="en-US" sz="1300" b="1" dirty="0" smtClean="0"/>
              <a:t> </a:t>
            </a:r>
            <a:r>
              <a:rPr lang="en-US" sz="1300" b="1" dirty="0" err="1" smtClean="0"/>
              <a:t>SyncTop</a:t>
            </a:r>
            <a:r>
              <a:rPr lang="en-US" sz="1300" b="1" dirty="0" smtClean="0"/>
              <a:t>™ synchronization ports:</a:t>
            </a:r>
          </a:p>
          <a:p>
            <a:pPr marL="0" lvl="1"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RJ-45 and BNC </a:t>
            </a:r>
            <a:r>
              <a:rPr lang="en-US" sz="1300" dirty="0" err="1" smtClean="0"/>
              <a:t>i</a:t>
            </a:r>
            <a:r>
              <a:rPr lang="en-US" sz="1300" dirty="0" smtClean="0"/>
              <a:t>/f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External in/out (T3/T4)</a:t>
            </a:r>
          </a:p>
          <a:p>
            <a:pPr marL="0" lvl="1" indent="-172901">
              <a:buFont typeface="Arial" pitchFamily="34" charset="0"/>
              <a:buChar char="•"/>
              <a:defRPr/>
            </a:pPr>
            <a:r>
              <a:rPr lang="en-US" sz="1300" dirty="0" err="1" smtClean="0"/>
              <a:t>ToD</a:t>
            </a:r>
            <a:r>
              <a:rPr lang="en-US" sz="1300" dirty="0" smtClean="0"/>
              <a:t> and 1PPS</a:t>
            </a:r>
          </a:p>
        </p:txBody>
      </p:sp>
      <p:sp>
        <p:nvSpPr>
          <p:cNvPr id="7" name="Rectangular Callout 10"/>
          <p:cNvSpPr>
            <a:spLocks noChangeArrowheads="1"/>
          </p:cNvSpPr>
          <p:nvPr/>
        </p:nvSpPr>
        <p:spPr bwMode="auto">
          <a:xfrm>
            <a:off x="130629" y="4582886"/>
            <a:ext cx="2362200" cy="762000"/>
          </a:xfrm>
          <a:prstGeom prst="wedgeRectCallout">
            <a:avLst>
              <a:gd name="adj1" fmla="val -32195"/>
              <a:gd name="adj2" fmla="val -147858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 indent="-172901">
              <a:defRPr/>
            </a:pPr>
            <a:r>
              <a:rPr lang="en-US" sz="1300" b="1" dirty="0" smtClean="0"/>
              <a:t>Management ports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Out of band - Ethernet port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Local craft terminal - RS-232</a:t>
            </a:r>
          </a:p>
        </p:txBody>
      </p:sp>
      <p:pic>
        <p:nvPicPr>
          <p:cNvPr id="9" name="Picture 8" descr="SyncToP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25839" y="5169354"/>
            <a:ext cx="794988" cy="517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hud Malik PLM\ETX-220A\Presentation\220A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956" y="2944091"/>
            <a:ext cx="8941245" cy="918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9" y="105558"/>
            <a:ext cx="8886823" cy="1029194"/>
          </a:xfrm>
        </p:spPr>
        <p:txBody>
          <a:bodyPr/>
          <a:lstStyle/>
          <a:p>
            <a:r>
              <a:rPr lang="en-US" sz="2800" dirty="0" smtClean="0"/>
              <a:t>ETX-220A Layout Medium 10G </a:t>
            </a:r>
            <a:br>
              <a:rPr lang="en-US" sz="2800" dirty="0" smtClean="0"/>
            </a:br>
            <a:r>
              <a:rPr lang="en-US" sz="2800" dirty="0" smtClean="0"/>
              <a:t>Demarcation/Aggregation</a:t>
            </a:r>
            <a:endParaRPr lang="en-US" sz="2800" dirty="0"/>
          </a:p>
        </p:txBody>
      </p:sp>
      <p:sp>
        <p:nvSpPr>
          <p:cNvPr id="18" name="Rectangular Callout 7"/>
          <p:cNvSpPr>
            <a:spLocks noChangeArrowheads="1"/>
          </p:cNvSpPr>
          <p:nvPr/>
        </p:nvSpPr>
        <p:spPr bwMode="auto">
          <a:xfrm>
            <a:off x="6451601" y="5061857"/>
            <a:ext cx="2474686" cy="990600"/>
          </a:xfrm>
          <a:prstGeom prst="wedgeRectCallout">
            <a:avLst>
              <a:gd name="adj1" fmla="val -56171"/>
              <a:gd name="adj2" fmla="val -173746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>
              <a:defRPr/>
            </a:pPr>
            <a:r>
              <a:rPr lang="en-US" sz="1300" b="1" dirty="0" smtClean="0"/>
              <a:t>Redundant power supplies:</a:t>
            </a:r>
          </a:p>
          <a:p>
            <a:pPr indent="-115844">
              <a:buFont typeface="Arial" pitchFamily="34" charset="0"/>
              <a:buChar char="•"/>
              <a:defRPr/>
            </a:pPr>
            <a:r>
              <a:rPr lang="en-US" sz="1300" dirty="0" smtClean="0"/>
              <a:t>AC: 100–240VAC, 50-60Hz</a:t>
            </a:r>
          </a:p>
          <a:p>
            <a:pPr indent="-115844">
              <a:buFont typeface="Arial" pitchFamily="34" charset="0"/>
              <a:buChar char="•"/>
              <a:defRPr/>
            </a:pPr>
            <a:r>
              <a:rPr lang="en-US" sz="1300" dirty="0" smtClean="0"/>
              <a:t>DC: 48VDC</a:t>
            </a:r>
            <a:endParaRPr lang="en-US" sz="1300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28600" y="6172200"/>
            <a:ext cx="5029200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4" tIns="45684" rIns="91364" bIns="45684">
            <a:spAutoFit/>
          </a:bodyPr>
          <a:lstStyle/>
          <a:p>
            <a:pPr marL="272832" lvl="1" indent="-272832">
              <a:spcBef>
                <a:spcPts val="600"/>
              </a:spcBef>
              <a:buClr>
                <a:srgbClr val="4D4D4D"/>
              </a:buClr>
              <a:defRPr/>
            </a:pPr>
            <a:r>
              <a:rPr lang="en-US" dirty="0" smtClean="0">
                <a:latin typeface="+mj-lt"/>
              </a:rPr>
              <a:t>19”, 1RU shelf, Rack and wall mount</a:t>
            </a:r>
          </a:p>
        </p:txBody>
      </p:sp>
      <p:sp>
        <p:nvSpPr>
          <p:cNvPr id="16" name="Rectangular Callout 6"/>
          <p:cNvSpPr>
            <a:spLocks noChangeArrowheads="1"/>
          </p:cNvSpPr>
          <p:nvPr/>
        </p:nvSpPr>
        <p:spPr bwMode="auto">
          <a:xfrm>
            <a:off x="431075" y="1201785"/>
            <a:ext cx="3048000" cy="1027611"/>
          </a:xfrm>
          <a:prstGeom prst="wedgeRectCallout">
            <a:avLst>
              <a:gd name="adj1" fmla="val -1450"/>
              <a:gd name="adj2" fmla="val 162918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t" anchorCtr="0"/>
          <a:lstStyle/>
          <a:p>
            <a:pPr indent="-172901">
              <a:defRPr/>
            </a:pPr>
            <a:r>
              <a:rPr lang="en-US" sz="1300" b="1" dirty="0" smtClean="0"/>
              <a:t>Available Options: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10x1GbE Fiber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10x1GbE Copper</a:t>
            </a:r>
          </a:p>
          <a:p>
            <a:pPr indent="-172901">
              <a:defRPr/>
            </a:pPr>
            <a:r>
              <a:rPr lang="en-US" sz="1000" dirty="0" smtClean="0"/>
              <a:t>(The 2 first </a:t>
            </a:r>
            <a:r>
              <a:rPr lang="en-US" sz="1000" dirty="0" err="1" smtClean="0"/>
              <a:t>GbE</a:t>
            </a:r>
            <a:r>
              <a:rPr lang="en-US" sz="1000" dirty="0" smtClean="0"/>
              <a:t> ports  can serve as UNI/NNI ports)</a:t>
            </a:r>
          </a:p>
          <a:p>
            <a:pPr indent="-172901">
              <a:defRPr/>
            </a:pP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  <a:p>
            <a:endParaRPr lang="en-US" sz="1300" b="1" dirty="0"/>
          </a:p>
        </p:txBody>
      </p:sp>
      <p:sp>
        <p:nvSpPr>
          <p:cNvPr id="11" name="Rectangular Callout 6"/>
          <p:cNvSpPr>
            <a:spLocks noChangeArrowheads="1"/>
          </p:cNvSpPr>
          <p:nvPr/>
        </p:nvSpPr>
        <p:spPr bwMode="auto">
          <a:xfrm>
            <a:off x="4145824" y="1224100"/>
            <a:ext cx="2667000" cy="905690"/>
          </a:xfrm>
          <a:prstGeom prst="wedgeRectCallout">
            <a:avLst>
              <a:gd name="adj1" fmla="val -12462"/>
              <a:gd name="adj2" fmla="val 140633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t" anchorCtr="0"/>
          <a:lstStyle/>
          <a:p>
            <a:pPr indent="-172901">
              <a:defRPr/>
            </a:pPr>
            <a:r>
              <a:rPr lang="en-US" sz="1300" b="1" dirty="0" smtClean="0"/>
              <a:t>3 x 10GE XFP Based Ports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2 NET 1:1 mode, 1 User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1 NET, 2 User</a:t>
            </a:r>
            <a:br>
              <a:rPr lang="en-US" sz="1300" dirty="0" smtClean="0"/>
            </a:br>
            <a:endParaRPr lang="en-US" sz="1300" dirty="0"/>
          </a:p>
          <a:p>
            <a:endParaRPr lang="en-US" sz="1300" b="1" dirty="0"/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2984667" y="5175068"/>
            <a:ext cx="3276600" cy="974105"/>
          </a:xfrm>
          <a:prstGeom prst="wedgeRectCallout">
            <a:avLst>
              <a:gd name="adj1" fmla="val -16940"/>
              <a:gd name="adj2" fmla="val -186853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 marL="0" lvl="1" indent="-172901">
              <a:defRPr/>
            </a:pPr>
            <a:r>
              <a:rPr lang="en-US" sz="1300" b="1" dirty="0" smtClean="0"/>
              <a:t> </a:t>
            </a:r>
            <a:r>
              <a:rPr lang="en-US" sz="1300" b="1" dirty="0" err="1" smtClean="0"/>
              <a:t>SyncTop</a:t>
            </a:r>
            <a:r>
              <a:rPr lang="en-US" sz="1300" b="1" dirty="0" smtClean="0"/>
              <a:t>™ synchronization ports:</a:t>
            </a:r>
          </a:p>
          <a:p>
            <a:pPr marL="0" lvl="1"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RJ-45 and BNC </a:t>
            </a:r>
            <a:r>
              <a:rPr lang="en-US" sz="1300" dirty="0" err="1" smtClean="0"/>
              <a:t>i</a:t>
            </a:r>
            <a:r>
              <a:rPr lang="en-US" sz="1300" dirty="0" smtClean="0"/>
              <a:t>/f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External in/out (T3/T4)</a:t>
            </a:r>
          </a:p>
          <a:p>
            <a:pPr marL="0" lvl="1" indent="-172901">
              <a:buFont typeface="Arial" pitchFamily="34" charset="0"/>
              <a:buChar char="•"/>
              <a:defRPr/>
            </a:pPr>
            <a:r>
              <a:rPr lang="en-US" sz="1300" dirty="0" err="1" smtClean="0"/>
              <a:t>ToD</a:t>
            </a:r>
            <a:r>
              <a:rPr lang="en-US" sz="1300" dirty="0" smtClean="0"/>
              <a:t> and 1PPS</a:t>
            </a:r>
          </a:p>
        </p:txBody>
      </p:sp>
      <p:sp>
        <p:nvSpPr>
          <p:cNvPr id="7" name="Rectangular Callout 10"/>
          <p:cNvSpPr>
            <a:spLocks noChangeArrowheads="1"/>
          </p:cNvSpPr>
          <p:nvPr/>
        </p:nvSpPr>
        <p:spPr bwMode="auto">
          <a:xfrm>
            <a:off x="259773" y="4582886"/>
            <a:ext cx="2579420" cy="762000"/>
          </a:xfrm>
          <a:prstGeom prst="wedgeRectCallout">
            <a:avLst>
              <a:gd name="adj1" fmla="val -44522"/>
              <a:gd name="adj2" fmla="val -150357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563" tIns="91404" rIns="92563" bIns="91404" anchor="ctr" anchorCtr="0"/>
          <a:lstStyle/>
          <a:p>
            <a:pPr indent="-172901">
              <a:defRPr/>
            </a:pPr>
            <a:r>
              <a:rPr lang="en-US" sz="1300" b="1" dirty="0" smtClean="0"/>
              <a:t>Management ports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Out of band - Ethernet port</a:t>
            </a:r>
          </a:p>
          <a:p>
            <a:pPr indent="-172901">
              <a:buFont typeface="Arial" pitchFamily="34" charset="0"/>
              <a:buChar char="•"/>
              <a:defRPr/>
            </a:pPr>
            <a:r>
              <a:rPr lang="en-US" sz="1300" dirty="0" smtClean="0"/>
              <a:t>Local craft terminal - RS-232</a:t>
            </a:r>
          </a:p>
        </p:txBody>
      </p:sp>
      <p:pic>
        <p:nvPicPr>
          <p:cNvPr id="9" name="Picture 8" descr="SyncToP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18021" y="5540829"/>
            <a:ext cx="794988" cy="517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</a:t>
            </a:r>
            <a:br>
              <a:rPr lang="en-US" dirty="0" smtClean="0"/>
            </a:br>
            <a:r>
              <a:rPr lang="en-US" dirty="0" smtClean="0"/>
              <a:t>MEF Certificates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3044" tIns="41523" rIns="83044" bIns="41523"/>
          <a:lstStyle/>
          <a:p>
            <a:r>
              <a:rPr lang="en-US" dirty="0" smtClean="0"/>
              <a:t>Service Assured Access</a:t>
            </a:r>
            <a:br>
              <a:rPr lang="en-US" dirty="0" smtClean="0"/>
            </a:br>
            <a:r>
              <a:rPr lang="en-US" dirty="0" smtClean="0"/>
              <a:t>RAD is MEF CE2.0 Certified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1519905"/>
            <a:ext cx="7124700" cy="2408917"/>
          </a:xfrm>
        </p:spPr>
        <p:txBody>
          <a:bodyPr/>
          <a:lstStyle/>
          <a:p>
            <a:r>
              <a:rPr lang="en-US" sz="2000" dirty="0" smtClean="0"/>
              <a:t>Advancing CE networks and services by a generation</a:t>
            </a:r>
          </a:p>
          <a:p>
            <a:r>
              <a:rPr lang="en-US" sz="2000" dirty="0" smtClean="0"/>
              <a:t>Eight Ethernet services (CE1.0 defined 3 service types)</a:t>
            </a:r>
          </a:p>
          <a:p>
            <a:r>
              <a:rPr lang="en-US" sz="2000" dirty="0" smtClean="0"/>
              <a:t>3 new features:</a:t>
            </a:r>
          </a:p>
          <a:p>
            <a:pPr lvl="1"/>
            <a:r>
              <a:rPr lang="en-US" sz="1800" dirty="0" smtClean="0"/>
              <a:t>Multi-</a:t>
            </a:r>
            <a:r>
              <a:rPr lang="en-US" sz="1800" dirty="0" err="1" smtClean="0"/>
              <a:t>CoS</a:t>
            </a:r>
            <a:r>
              <a:rPr lang="en-US" sz="1800" dirty="0" smtClean="0"/>
              <a:t> (up to 8 </a:t>
            </a:r>
            <a:r>
              <a:rPr lang="en-US" sz="1800" dirty="0" err="1" smtClean="0"/>
              <a:t>CoS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Interconnect (E-NNI , E-Access)</a:t>
            </a:r>
          </a:p>
          <a:p>
            <a:pPr lvl="1"/>
            <a:r>
              <a:rPr lang="en-US" sz="1800" dirty="0" smtClean="0"/>
              <a:t>Managed Services (FM &amp; PM)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3631" y="4589254"/>
            <a:ext cx="8007999" cy="17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E_RAD2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4657" y="1594941"/>
            <a:ext cx="2182091" cy="6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6074" y="2639682"/>
            <a:ext cx="1963949" cy="14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08474" y="2792082"/>
            <a:ext cx="1963949" cy="14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60874" y="2944482"/>
            <a:ext cx="1963949" cy="14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MEF CE 2.0 Highlights</a:t>
            </a:r>
            <a:endParaRPr lang="en-US" dirty="0"/>
          </a:p>
        </p:txBody>
      </p:sp>
      <p:grpSp>
        <p:nvGrpSpPr>
          <p:cNvPr id="3" name="Group 91"/>
          <p:cNvGrpSpPr/>
          <p:nvPr/>
        </p:nvGrpSpPr>
        <p:grpSpPr>
          <a:xfrm>
            <a:off x="449451" y="2824970"/>
            <a:ext cx="8436332" cy="2095310"/>
            <a:chOff x="449451" y="2824970"/>
            <a:chExt cx="8436332" cy="2095310"/>
          </a:xfrm>
        </p:grpSpPr>
        <p:sp>
          <p:nvSpPr>
            <p:cNvPr id="68" name="Text Placeholder 2"/>
            <p:cNvSpPr txBox="1">
              <a:spLocks/>
            </p:cNvSpPr>
            <p:nvPr/>
          </p:nvSpPr>
          <p:spPr>
            <a:xfrm>
              <a:off x="449451" y="2824970"/>
              <a:ext cx="8436332" cy="20953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lIns="91407" tIns="45704" rIns="91407" bIns="45704"/>
            <a:lstStyle/>
            <a:p>
              <a:pPr marL="225033" indent="-225033" fontAlgn="base">
                <a:spcBef>
                  <a:spcPts val="600"/>
                </a:spcBef>
                <a:spcAft>
                  <a:spcPct val="0"/>
                </a:spcAft>
                <a:buClr>
                  <a:srgbClr val="C00000"/>
                </a:buClr>
                <a:buFontTx/>
                <a:buChar char="•"/>
                <a:defRPr/>
              </a:pPr>
              <a:r>
                <a:rPr lang="en-US" b="1" kern="0" dirty="0" smtClean="0">
                  <a:solidFill>
                    <a:srgbClr val="000000"/>
                  </a:solidFill>
                </a:rPr>
                <a:t>CE 2.0 Multi-</a:t>
              </a:r>
              <a:r>
                <a:rPr lang="en-US" b="1" kern="0" dirty="0" err="1" smtClean="0">
                  <a:solidFill>
                    <a:srgbClr val="000000"/>
                  </a:solidFill>
                </a:rPr>
                <a:t>CoS</a:t>
              </a:r>
              <a:r>
                <a:rPr lang="en-US" b="1" kern="0" dirty="0" smtClean="0">
                  <a:solidFill>
                    <a:srgbClr val="000000"/>
                  </a:solidFill>
                </a:rPr>
                <a:t> – Multiple Classes-of-Service</a:t>
              </a:r>
            </a:p>
            <a:p>
              <a:pPr marL="575254" lvl="1" indent="-237708" fontAlgn="base">
                <a:spcBef>
                  <a:spcPts val="600"/>
                </a:spcBef>
                <a:spcAft>
                  <a:spcPct val="0"/>
                </a:spcAft>
                <a:buFontTx/>
                <a:buChar char="–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</a:rPr>
                <a:t>Leverages TM tools for better </a:t>
              </a:r>
              <a:r>
                <a:rPr lang="en-US" sz="1600" kern="0" dirty="0" err="1" smtClean="0">
                  <a:solidFill>
                    <a:srgbClr val="000000"/>
                  </a:solidFill>
                </a:rPr>
                <a:t>QoS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 and Network Performance</a:t>
              </a:r>
            </a:p>
            <a:p>
              <a:pPr marL="575254" lvl="1" indent="-237708" fontAlgn="base">
                <a:spcBef>
                  <a:spcPts val="600"/>
                </a:spcBef>
                <a:spcAft>
                  <a:spcPct val="0"/>
                </a:spcAft>
                <a:buFontTx/>
                <a:buChar char="–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</a:rPr>
                <a:t>Benefit: Efficient BW utilization avoids infrastructure over-build</a:t>
              </a:r>
            </a:p>
            <a:p>
              <a:pPr marL="575254" lvl="1" indent="-237708" fontAlgn="base">
                <a:spcBef>
                  <a:spcPts val="600"/>
                </a:spcBef>
                <a:spcAft>
                  <a:spcPct val="0"/>
                </a:spcAft>
                <a:buFontTx/>
                <a:buChar char="–"/>
                <a:defRPr/>
              </a:pPr>
              <a:r>
                <a:rPr lang="en-US" sz="1600" dirty="0" smtClean="0">
                  <a:solidFill>
                    <a:prstClr val="black"/>
                  </a:solidFill>
                </a:rPr>
                <a:t>Benefit: improve </a:t>
              </a:r>
              <a:r>
                <a:rPr lang="en-US" sz="1600" dirty="0" err="1" smtClean="0"/>
                <a:t>QoE</a:t>
              </a:r>
              <a:r>
                <a:rPr lang="en-US" sz="1600" dirty="0" smtClean="0"/>
                <a:t>  by s</a:t>
              </a:r>
              <a:r>
                <a:rPr lang="en-US" sz="1600" dirty="0" smtClean="0">
                  <a:solidFill>
                    <a:prstClr val="black"/>
                  </a:solidFill>
                </a:rPr>
                <a:t>etting CBS per 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CoS</a:t>
              </a:r>
              <a:r>
                <a:rPr lang="en-US" sz="1600" dirty="0" smtClean="0">
                  <a:solidFill>
                    <a:prstClr val="black"/>
                  </a:solidFill>
                </a:rPr>
                <a:t>  (e.g. </a:t>
              </a:r>
              <a:r>
                <a:rPr lang="en-US" sz="1600" dirty="0" smtClean="0"/>
                <a:t>reduce queue length</a:t>
              </a:r>
              <a:br>
                <a:rPr lang="en-US" sz="1600" dirty="0" smtClean="0"/>
              </a:br>
              <a:r>
                <a:rPr lang="en-US" sz="1600" dirty="0" smtClean="0"/>
                <a:t>(CBS) for high priority, delay and jitter sensitive traffic while increasing CBS</a:t>
              </a:r>
              <a:br>
                <a:rPr lang="en-US" sz="1600" dirty="0" smtClean="0"/>
              </a:br>
              <a:r>
                <a:rPr lang="en-US" sz="1600" dirty="0" smtClean="0"/>
                <a:t>for </a:t>
              </a:r>
              <a:r>
                <a:rPr lang="en-US" sz="1600" dirty="0" err="1" smtClean="0"/>
                <a:t>bursty</a:t>
              </a:r>
              <a:r>
                <a:rPr lang="en-US" sz="1600" dirty="0" smtClean="0"/>
                <a:t>, low priority traffic).</a:t>
              </a:r>
            </a:p>
          </p:txBody>
        </p:sp>
        <p:grpSp>
          <p:nvGrpSpPr>
            <p:cNvPr id="7" name="Group 73"/>
            <p:cNvGrpSpPr/>
            <p:nvPr/>
          </p:nvGrpSpPr>
          <p:grpSpPr>
            <a:xfrm>
              <a:off x="7263785" y="3199136"/>
              <a:ext cx="1538230" cy="1139667"/>
              <a:chOff x="7059271" y="3076687"/>
              <a:chExt cx="1577648" cy="1158690"/>
            </a:xfrm>
          </p:grpSpPr>
          <p:grpSp>
            <p:nvGrpSpPr>
              <p:cNvPr id="8" name="Group 63"/>
              <p:cNvGrpSpPr/>
              <p:nvPr/>
            </p:nvGrpSpPr>
            <p:grpSpPr>
              <a:xfrm>
                <a:off x="7167447" y="3823277"/>
                <a:ext cx="1394609" cy="412100"/>
                <a:chOff x="7457917" y="4576331"/>
                <a:chExt cx="1394609" cy="412100"/>
              </a:xfrm>
            </p:grpSpPr>
            <p:sp>
              <p:nvSpPr>
                <p:cNvPr id="4" name="Can 3"/>
                <p:cNvSpPr/>
                <p:nvPr/>
              </p:nvSpPr>
              <p:spPr bwMode="auto">
                <a:xfrm rot="16200000">
                  <a:off x="7949172" y="4085076"/>
                  <a:ext cx="412100" cy="1394609"/>
                </a:xfrm>
                <a:prstGeom prst="can">
                  <a:avLst>
                    <a:gd name="adj" fmla="val 23114"/>
                  </a:avLst>
                </a:prstGeom>
                <a:gradFill flip="none" rotWithShape="1">
                  <a:gsLst>
                    <a:gs pos="0">
                      <a:srgbClr val="96D3FC"/>
                    </a:gs>
                    <a:gs pos="50000">
                      <a:srgbClr val="AFDAFB"/>
                    </a:gs>
                    <a:gs pos="90000">
                      <a:srgbClr val="53B0DC">
                        <a:tint val="23500"/>
                        <a:satMod val="160000"/>
                      </a:srgbClr>
                    </a:gs>
                    <a:gs pos="100000">
                      <a:srgbClr val="AFDAFB"/>
                    </a:gs>
                  </a:gsLst>
                  <a:lin ang="0" scaled="1"/>
                  <a:tileRect/>
                </a:gradFill>
                <a:ln w="95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" name="Can 4"/>
                <p:cNvSpPr/>
                <p:nvPr/>
              </p:nvSpPr>
              <p:spPr bwMode="auto">
                <a:xfrm rot="16200000">
                  <a:off x="8081926" y="4234093"/>
                  <a:ext cx="146590" cy="1328199"/>
                </a:xfrm>
                <a:prstGeom prst="can">
                  <a:avLst>
                    <a:gd name="adj" fmla="val 26403"/>
                  </a:avLst>
                </a:prstGeom>
                <a:gradFill>
                  <a:gsLst>
                    <a:gs pos="0">
                      <a:schemeClr val="accent5">
                        <a:lumMod val="75000"/>
                        <a:alpha val="13000"/>
                      </a:schemeClr>
                    </a:gs>
                    <a:gs pos="90000">
                      <a:schemeClr val="accent5">
                        <a:lumMod val="60000"/>
                        <a:lumOff val="40000"/>
                        <a:alpha val="28000"/>
                      </a:schemeClr>
                    </a:gs>
                    <a:gs pos="100000">
                      <a:schemeClr val="accent5">
                        <a:lumMod val="50000"/>
                        <a:alpha val="29000"/>
                      </a:schemeClr>
                    </a:gs>
                  </a:gsLst>
                  <a:lin ang="10800000" scaled="0"/>
                </a:gra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Can 5"/>
                <p:cNvSpPr/>
                <p:nvPr/>
              </p:nvSpPr>
              <p:spPr bwMode="auto">
                <a:xfrm rot="16200000">
                  <a:off x="8077129" y="4012100"/>
                  <a:ext cx="139581" cy="1344801"/>
                </a:xfrm>
                <a:prstGeom prst="can">
                  <a:avLst>
                    <a:gd name="adj" fmla="val 26403"/>
                  </a:avLst>
                </a:prstGeom>
                <a:gradFill>
                  <a:gsLst>
                    <a:gs pos="0">
                      <a:schemeClr val="accent5">
                        <a:lumMod val="75000"/>
                        <a:alpha val="13000"/>
                      </a:schemeClr>
                    </a:gs>
                    <a:gs pos="90000">
                      <a:schemeClr val="accent5">
                        <a:lumMod val="60000"/>
                        <a:lumOff val="40000"/>
                        <a:alpha val="28000"/>
                      </a:schemeClr>
                    </a:gs>
                    <a:gs pos="100000">
                      <a:schemeClr val="accent5">
                        <a:lumMod val="50000"/>
                        <a:alpha val="29000"/>
                      </a:schemeClr>
                    </a:gs>
                  </a:gsLst>
                  <a:lin ang="10800000" scaled="0"/>
                </a:gra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endCxn id="6" idx="3"/>
                </p:cNvCxnSpPr>
                <p:nvPr/>
              </p:nvCxnSpPr>
              <p:spPr>
                <a:xfrm flipV="1">
                  <a:off x="7524326" y="4684500"/>
                  <a:ext cx="1294994" cy="84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5" idx="3"/>
                </p:cNvCxnSpPr>
                <p:nvPr/>
              </p:nvCxnSpPr>
              <p:spPr>
                <a:xfrm flipV="1">
                  <a:off x="7540929" y="4898193"/>
                  <a:ext cx="1278392" cy="12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Can 14"/>
                <p:cNvSpPr/>
                <p:nvPr/>
              </p:nvSpPr>
              <p:spPr bwMode="auto">
                <a:xfrm rot="16200000">
                  <a:off x="8123933" y="4760977"/>
                  <a:ext cx="112134" cy="282242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Can 15"/>
                <p:cNvSpPr/>
                <p:nvPr/>
              </p:nvSpPr>
              <p:spPr bwMode="auto">
                <a:xfrm rot="16200000">
                  <a:off x="7841691" y="4611658"/>
                  <a:ext cx="112134" cy="215832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2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17" name="Can 16"/>
                <p:cNvSpPr/>
                <p:nvPr/>
              </p:nvSpPr>
              <p:spPr bwMode="auto">
                <a:xfrm rot="16200000">
                  <a:off x="8613707" y="4852288"/>
                  <a:ext cx="112134" cy="99615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Can 18"/>
                <p:cNvSpPr/>
                <p:nvPr/>
              </p:nvSpPr>
              <p:spPr bwMode="auto">
                <a:xfrm rot="16200000">
                  <a:off x="8535585" y="4702970"/>
                  <a:ext cx="112134" cy="33205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20" name="Can 19"/>
                <p:cNvSpPr/>
                <p:nvPr/>
              </p:nvSpPr>
              <p:spPr bwMode="auto">
                <a:xfrm rot="16200000">
                  <a:off x="7600955" y="4702970"/>
                  <a:ext cx="112134" cy="33205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22" name="Can 21"/>
                <p:cNvSpPr/>
                <p:nvPr/>
              </p:nvSpPr>
              <p:spPr bwMode="auto">
                <a:xfrm rot="16200000">
                  <a:off x="8394383" y="4702969"/>
                  <a:ext cx="112134" cy="33205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23" name="Can 22"/>
                <p:cNvSpPr/>
                <p:nvPr/>
              </p:nvSpPr>
              <p:spPr bwMode="auto">
                <a:xfrm rot="16200000">
                  <a:off x="7484737" y="4885494"/>
                  <a:ext cx="112134" cy="33205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Can 24"/>
                <p:cNvSpPr/>
                <p:nvPr/>
              </p:nvSpPr>
              <p:spPr bwMode="auto">
                <a:xfrm rot="16200000">
                  <a:off x="7533308" y="4702969"/>
                  <a:ext cx="112134" cy="33205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26" name="Can 25"/>
                <p:cNvSpPr/>
                <p:nvPr/>
              </p:nvSpPr>
              <p:spPr bwMode="auto">
                <a:xfrm rot="16200000">
                  <a:off x="8439381" y="4877194"/>
                  <a:ext cx="112134" cy="4980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Can 29"/>
                <p:cNvSpPr/>
                <p:nvPr/>
              </p:nvSpPr>
              <p:spPr bwMode="auto">
                <a:xfrm rot="16200000">
                  <a:off x="8356368" y="4877194"/>
                  <a:ext cx="112134" cy="4980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Can 30"/>
                <p:cNvSpPr/>
                <p:nvPr/>
              </p:nvSpPr>
              <p:spPr bwMode="auto">
                <a:xfrm rot="16200000">
                  <a:off x="8702605" y="4877194"/>
                  <a:ext cx="112134" cy="4980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Can 31"/>
                <p:cNvSpPr/>
                <p:nvPr/>
              </p:nvSpPr>
              <p:spPr bwMode="auto">
                <a:xfrm rot="16200000">
                  <a:off x="7576051" y="4877195"/>
                  <a:ext cx="112134" cy="4980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Can 34"/>
                <p:cNvSpPr/>
                <p:nvPr/>
              </p:nvSpPr>
              <p:spPr bwMode="auto">
                <a:xfrm rot="16200000">
                  <a:off x="8505790" y="4877194"/>
                  <a:ext cx="112134" cy="4980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53"/>
              <p:cNvGrpSpPr/>
              <p:nvPr/>
            </p:nvGrpSpPr>
            <p:grpSpPr>
              <a:xfrm>
                <a:off x="7059271" y="3076687"/>
                <a:ext cx="1577648" cy="482811"/>
                <a:chOff x="822682" y="3578224"/>
                <a:chExt cx="7359293" cy="838200"/>
              </a:xfrm>
            </p:grpSpPr>
            <p:sp>
              <p:nvSpPr>
                <p:cNvPr id="38" name="Can 37"/>
                <p:cNvSpPr/>
                <p:nvPr/>
              </p:nvSpPr>
              <p:spPr bwMode="auto">
                <a:xfrm rot="16200000">
                  <a:off x="4105276" y="796924"/>
                  <a:ext cx="838200" cy="6400799"/>
                </a:xfrm>
                <a:prstGeom prst="can">
                  <a:avLst>
                    <a:gd name="adj" fmla="val 23114"/>
                  </a:avLst>
                </a:prstGeom>
                <a:gradFill flip="none" rotWithShape="1">
                  <a:gsLst>
                    <a:gs pos="0">
                      <a:srgbClr val="96D3FC"/>
                    </a:gs>
                    <a:gs pos="50000">
                      <a:srgbClr val="AFDAFB"/>
                    </a:gs>
                    <a:gs pos="90000">
                      <a:srgbClr val="53B0DC">
                        <a:tint val="23500"/>
                        <a:satMod val="160000"/>
                      </a:srgbClr>
                    </a:gs>
                    <a:gs pos="100000">
                      <a:srgbClr val="AFDAFB"/>
                    </a:gs>
                  </a:gsLst>
                  <a:lin ang="0" scaled="1"/>
                  <a:tileRect/>
                </a:gradFill>
                <a:ln w="95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22682" y="3952917"/>
                  <a:ext cx="7359293" cy="63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Can 41"/>
                <p:cNvSpPr/>
                <p:nvPr/>
              </p:nvSpPr>
              <p:spPr bwMode="auto">
                <a:xfrm rot="16200000">
                  <a:off x="4486274" y="3310906"/>
                  <a:ext cx="304800" cy="1295401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Can 42"/>
                <p:cNvSpPr/>
                <p:nvPr/>
              </p:nvSpPr>
              <p:spPr bwMode="auto">
                <a:xfrm rot="16200000">
                  <a:off x="3190873" y="3463306"/>
                  <a:ext cx="304800" cy="99060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2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44" name="Can 43"/>
                <p:cNvSpPr/>
                <p:nvPr/>
              </p:nvSpPr>
              <p:spPr bwMode="auto">
                <a:xfrm rot="16200000">
                  <a:off x="5819776" y="3730005"/>
                  <a:ext cx="304800" cy="457201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Can 44"/>
                <p:cNvSpPr/>
                <p:nvPr/>
              </p:nvSpPr>
              <p:spPr bwMode="auto">
                <a:xfrm rot="16200000">
                  <a:off x="5362573" y="3882406"/>
                  <a:ext cx="304800" cy="152400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46" name="Can 45"/>
                <p:cNvSpPr/>
                <p:nvPr/>
              </p:nvSpPr>
              <p:spPr bwMode="auto">
                <a:xfrm rot="16200000">
                  <a:off x="7153274" y="3615705"/>
                  <a:ext cx="304800" cy="685801"/>
                </a:xfrm>
                <a:prstGeom prst="can">
                  <a:avLst>
                    <a:gd name="adj" fmla="val 22395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Can 46"/>
                <p:cNvSpPr/>
                <p:nvPr/>
              </p:nvSpPr>
              <p:spPr bwMode="auto">
                <a:xfrm rot="16200000">
                  <a:off x="6276975" y="3882406"/>
                  <a:ext cx="304800" cy="152400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48" name="Can 47"/>
                <p:cNvSpPr/>
                <p:nvPr/>
              </p:nvSpPr>
              <p:spPr bwMode="auto">
                <a:xfrm rot="16200000">
                  <a:off x="6619874" y="3844305"/>
                  <a:ext cx="304800" cy="228601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Can 48"/>
                <p:cNvSpPr/>
                <p:nvPr/>
              </p:nvSpPr>
              <p:spPr bwMode="auto">
                <a:xfrm rot="16200000">
                  <a:off x="2085975" y="3882406"/>
                  <a:ext cx="304800" cy="152400"/>
                </a:xfrm>
                <a:prstGeom prst="can">
                  <a:avLst>
                    <a:gd name="adj" fmla="val 32812"/>
                  </a:avLst>
                </a:prstGeom>
                <a:gradFill flip="none" rotWithShape="1">
                  <a:gsLst>
                    <a:gs pos="0">
                      <a:srgbClr val="FFFF00">
                        <a:alpha val="94000"/>
                      </a:srgbClr>
                    </a:gs>
                    <a:gs pos="22000">
                      <a:srgbClr val="FFFFA7">
                        <a:alpha val="93000"/>
                      </a:srgbClr>
                    </a:gs>
                    <a:gs pos="44000">
                      <a:srgbClr val="FFFFA7">
                        <a:alpha val="93000"/>
                      </a:srgbClr>
                    </a:gs>
                    <a:gs pos="100000">
                      <a:srgbClr val="FFFF00">
                        <a:alpha val="86000"/>
                      </a:srgbClr>
                    </a:gs>
                  </a:gsLst>
                  <a:lin ang="10800000" scaled="0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srgbClr val="0000C0"/>
                    </a:solidFill>
                  </a:endParaRPr>
                </a:p>
              </p:txBody>
            </p:sp>
            <p:sp>
              <p:nvSpPr>
                <p:cNvPr id="50" name="Can 49"/>
                <p:cNvSpPr/>
                <p:nvPr/>
              </p:nvSpPr>
              <p:spPr bwMode="auto">
                <a:xfrm rot="16200000">
                  <a:off x="2428876" y="3844305"/>
                  <a:ext cx="304800" cy="228601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Can 50"/>
                <p:cNvSpPr/>
                <p:nvPr/>
              </p:nvSpPr>
              <p:spPr bwMode="auto">
                <a:xfrm rot="16200000">
                  <a:off x="1628774" y="3730007"/>
                  <a:ext cx="304800" cy="457198"/>
                </a:xfrm>
                <a:prstGeom prst="can">
                  <a:avLst>
                    <a:gd name="adj" fmla="val 17708"/>
                  </a:avLst>
                </a:prstGeom>
                <a:gradFill>
                  <a:gsLst>
                    <a:gs pos="0">
                      <a:srgbClr val="FFC000">
                        <a:alpha val="68000"/>
                      </a:srgbClr>
                    </a:gs>
                    <a:gs pos="32000">
                      <a:srgbClr val="E2EB91">
                        <a:alpha val="83000"/>
                      </a:srgbClr>
                    </a:gs>
                    <a:gs pos="92000">
                      <a:srgbClr val="FF0000">
                        <a:alpha val="78000"/>
                      </a:srgbClr>
                    </a:gs>
                  </a:gsLst>
                  <a:lin ang="10800000" scaled="0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anchor="ctr"/>
                <a:lstStyle/>
                <a:p>
                  <a:pPr algn="ctr">
                    <a:lnSpc>
                      <a:spcPts val="1000"/>
                    </a:lnSpc>
                    <a:defRPr/>
                  </a:pPr>
                  <a:endParaRPr lang="en-US" sz="3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7" name="Down Arrow 106"/>
              <p:cNvSpPr/>
              <p:nvPr/>
            </p:nvSpPr>
            <p:spPr>
              <a:xfrm>
                <a:off x="7777765" y="3603814"/>
                <a:ext cx="225911" cy="215153"/>
              </a:xfrm>
              <a:prstGeom prst="downArrow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1" name="Text Placeholder 2"/>
          <p:cNvSpPr txBox="1">
            <a:spLocks/>
          </p:cNvSpPr>
          <p:nvPr/>
        </p:nvSpPr>
        <p:spPr>
          <a:xfrm>
            <a:off x="453450" y="1206611"/>
            <a:ext cx="8412480" cy="1603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310" tIns="45657" rIns="91310" bIns="45657"/>
          <a:lstStyle/>
          <a:p>
            <a:pPr marL="225033" indent="-225033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CE 2.0 Service Manageability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575254" lvl="1" indent="-237708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E2E service and performance monitoring</a:t>
            </a:r>
          </a:p>
          <a:p>
            <a:pPr marL="575254" lvl="1" indent="-237708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Circuit validation and fault isolation </a:t>
            </a:r>
          </a:p>
          <a:p>
            <a:pPr marL="575254" lvl="1" indent="-237708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Benefit: Reduces service costs (OPEX)</a:t>
            </a:r>
          </a:p>
        </p:txBody>
      </p:sp>
      <p:grpSp>
        <p:nvGrpSpPr>
          <p:cNvPr id="12" name="Group 75"/>
          <p:cNvGrpSpPr/>
          <p:nvPr/>
        </p:nvGrpSpPr>
        <p:grpSpPr>
          <a:xfrm>
            <a:off x="4853051" y="1200459"/>
            <a:ext cx="3487339" cy="1493284"/>
            <a:chOff x="5473792" y="1232507"/>
            <a:chExt cx="3487338" cy="149328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7898646" y="1856547"/>
              <a:ext cx="0" cy="8692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74"/>
            <p:cNvGrpSpPr/>
            <p:nvPr/>
          </p:nvGrpSpPr>
          <p:grpSpPr>
            <a:xfrm>
              <a:off x="7796342" y="1975081"/>
              <a:ext cx="1164788" cy="541873"/>
              <a:chOff x="5368068" y="1865222"/>
              <a:chExt cx="1430266" cy="633420"/>
            </a:xfrm>
          </p:grpSpPr>
          <p:sp>
            <p:nvSpPr>
              <p:cNvPr id="152" name="Freeform 8"/>
              <p:cNvSpPr>
                <a:spLocks/>
              </p:cNvSpPr>
              <p:nvPr/>
            </p:nvSpPr>
            <p:spPr bwMode="auto">
              <a:xfrm>
                <a:off x="5368068" y="1865222"/>
                <a:ext cx="1430266" cy="633420"/>
              </a:xfrm>
              <a:custGeom>
                <a:avLst/>
                <a:gdLst/>
                <a:ahLst/>
                <a:cxnLst>
                  <a:cxn ang="0">
                    <a:pos x="72" y="140"/>
                  </a:cxn>
                  <a:cxn ang="0">
                    <a:pos x="50" y="133"/>
                  </a:cxn>
                  <a:cxn ang="0">
                    <a:pos x="11" y="83"/>
                  </a:cxn>
                  <a:cxn ang="0">
                    <a:pos x="11" y="53"/>
                  </a:cxn>
                  <a:cxn ang="0">
                    <a:pos x="50" y="8"/>
                  </a:cxn>
                  <a:cxn ang="0">
                    <a:pos x="72" y="0"/>
                  </a:cxn>
                  <a:cxn ang="0">
                    <a:pos x="215" y="0"/>
                  </a:cxn>
                  <a:cxn ang="0">
                    <a:pos x="237" y="8"/>
                  </a:cxn>
                  <a:cxn ang="0">
                    <a:pos x="276" y="53"/>
                  </a:cxn>
                  <a:cxn ang="0">
                    <a:pos x="276" y="83"/>
                  </a:cxn>
                  <a:cxn ang="0">
                    <a:pos x="237" y="133"/>
                  </a:cxn>
                  <a:cxn ang="0">
                    <a:pos x="215" y="140"/>
                  </a:cxn>
                  <a:cxn ang="0">
                    <a:pos x="72" y="140"/>
                  </a:cxn>
                </a:cxnLst>
                <a:rect l="0" t="0" r="r" b="b"/>
                <a:pathLst>
                  <a:path w="287" h="140">
                    <a:moveTo>
                      <a:pt x="72" y="140"/>
                    </a:moveTo>
                    <a:cubicBezTo>
                      <a:pt x="64" y="140"/>
                      <a:pt x="54" y="139"/>
                      <a:pt x="50" y="133"/>
                    </a:cubicBezTo>
                    <a:lnTo>
                      <a:pt x="11" y="83"/>
                    </a:lnTo>
                    <a:cubicBezTo>
                      <a:pt x="1" y="70"/>
                      <a:pt x="0" y="65"/>
                      <a:pt x="11" y="53"/>
                    </a:cubicBezTo>
                    <a:lnTo>
                      <a:pt x="50" y="8"/>
                    </a:lnTo>
                    <a:cubicBezTo>
                      <a:pt x="55" y="2"/>
                      <a:pt x="64" y="0"/>
                      <a:pt x="72" y="0"/>
                    </a:cubicBezTo>
                    <a:lnTo>
                      <a:pt x="215" y="0"/>
                    </a:lnTo>
                    <a:cubicBezTo>
                      <a:pt x="223" y="0"/>
                      <a:pt x="232" y="2"/>
                      <a:pt x="237" y="8"/>
                    </a:cubicBezTo>
                    <a:lnTo>
                      <a:pt x="276" y="53"/>
                    </a:lnTo>
                    <a:cubicBezTo>
                      <a:pt x="287" y="65"/>
                      <a:pt x="286" y="70"/>
                      <a:pt x="276" y="83"/>
                    </a:cubicBezTo>
                    <a:lnTo>
                      <a:pt x="237" y="133"/>
                    </a:lnTo>
                    <a:cubicBezTo>
                      <a:pt x="233" y="139"/>
                      <a:pt x="223" y="140"/>
                      <a:pt x="215" y="140"/>
                    </a:cubicBezTo>
                    <a:lnTo>
                      <a:pt x="72" y="14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695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3103" tIns="41551" rIns="83103" bIns="41551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5788696" y="2239006"/>
                <a:ext cx="798551" cy="144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5"/>
              <p:cNvGrpSpPr/>
              <p:nvPr/>
            </p:nvGrpSpPr>
            <p:grpSpPr>
              <a:xfrm>
                <a:off x="6194879" y="1869967"/>
                <a:ext cx="448166" cy="532061"/>
                <a:chOff x="6990245" y="2468284"/>
                <a:chExt cx="492981" cy="585268"/>
              </a:xfrm>
            </p:grpSpPr>
            <p:sp>
              <p:nvSpPr>
                <p:cNvPr id="156" name="TextBox 155"/>
                <p:cNvSpPr txBox="1"/>
                <p:nvPr/>
              </p:nvSpPr>
              <p:spPr>
                <a:xfrm>
                  <a:off x="6990245" y="2468284"/>
                  <a:ext cx="492981" cy="285978"/>
                </a:xfrm>
                <a:prstGeom prst="rect">
                  <a:avLst/>
                </a:prstGeom>
                <a:noFill/>
              </p:spPr>
              <p:txBody>
                <a:bodyPr wrap="none" lIns="83094" tIns="41547" rIns="83094" bIns="41547" rtlCol="0">
                  <a:spAutoFit/>
                </a:bodyPr>
                <a:lstStyle/>
                <a:p>
                  <a:pPr algn="ctr"/>
                  <a:r>
                    <a:rPr lang="nl-NL" sz="900" b="1" dirty="0" smtClean="0">
                      <a:solidFill>
                        <a:prstClr val="black"/>
                      </a:solidFill>
                    </a:rPr>
                    <a:t>eNB</a:t>
                  </a:r>
                </a:p>
              </p:txBody>
            </p:sp>
            <p:pic>
              <p:nvPicPr>
                <p:cNvPr id="157" name="Picture 156" descr="Node B.pn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057671" y="2693886"/>
                  <a:ext cx="359665" cy="359666"/>
                </a:xfrm>
                <a:prstGeom prst="rect">
                  <a:avLst/>
                </a:prstGeom>
              </p:spPr>
            </p:pic>
          </p:grpSp>
          <p:sp>
            <p:nvSpPr>
              <p:cNvPr id="155" name="TextBox 154"/>
              <p:cNvSpPr txBox="1"/>
              <p:nvPr/>
            </p:nvSpPr>
            <p:spPr>
              <a:xfrm>
                <a:off x="5788847" y="1934090"/>
                <a:ext cx="226835" cy="233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35" name="Elbow Connector 134"/>
            <p:cNvCxnSpPr/>
            <p:nvPr/>
          </p:nvCxnSpPr>
          <p:spPr>
            <a:xfrm flipV="1">
              <a:off x="7328559" y="1647704"/>
              <a:ext cx="970847" cy="318108"/>
            </a:xfrm>
            <a:prstGeom prst="bentConnector3">
              <a:avLst>
                <a:gd name="adj1" fmla="val 2209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>
              <a:off x="7317269" y="2099258"/>
              <a:ext cx="697914" cy="177529"/>
            </a:xfrm>
            <a:prstGeom prst="bentConnector3">
              <a:avLst>
                <a:gd name="adj1" fmla="val 3382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727805" y="2224251"/>
              <a:ext cx="341947" cy="12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9" name="Freeform 7"/>
            <p:cNvSpPr>
              <a:spLocks/>
            </p:cNvSpPr>
            <p:nvPr/>
          </p:nvSpPr>
          <p:spPr bwMode="auto">
            <a:xfrm>
              <a:off x="6320485" y="1654760"/>
              <a:ext cx="1047587" cy="51787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noFill/>
            <a:ln w="38100">
              <a:solidFill>
                <a:srgbClr val="F4AE4A"/>
              </a:solidFill>
              <a:round/>
              <a:headEnd/>
              <a:tailEnd/>
            </a:ln>
          </p:spPr>
          <p:txBody>
            <a:bodyPr vert="horz" wrap="square" lIns="83103" tIns="41551" rIns="83103" bIns="4155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654309" y="1823449"/>
              <a:ext cx="407385" cy="260921"/>
            </a:xfrm>
            <a:prstGeom prst="rect">
              <a:avLst/>
            </a:prstGeom>
            <a:noFill/>
          </p:spPr>
          <p:txBody>
            <a:bodyPr wrap="none" lIns="75516" tIns="37759" rIns="75516" bIns="37759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PSN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284336" y="2379570"/>
              <a:ext cx="158044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100" b="1" dirty="0" smtClean="0">
                  <a:solidFill>
                    <a:prstClr val="black"/>
                  </a:solidFill>
                </a:rPr>
                <a:t>E2E SLA Assurance</a:t>
              </a:r>
            </a:p>
          </p:txBody>
        </p:sp>
        <p:grpSp>
          <p:nvGrpSpPr>
            <p:cNvPr id="18" name="Group 170"/>
            <p:cNvGrpSpPr/>
            <p:nvPr/>
          </p:nvGrpSpPr>
          <p:grpSpPr>
            <a:xfrm>
              <a:off x="5473792" y="1387725"/>
              <a:ext cx="862472" cy="956904"/>
              <a:chOff x="4865510" y="3087286"/>
              <a:chExt cx="862472" cy="852535"/>
            </a:xfrm>
          </p:grpSpPr>
          <p:sp>
            <p:nvSpPr>
              <p:cNvPr id="149" name="AutoShape 21"/>
              <p:cNvSpPr>
                <a:spLocks noChangeArrowheads="1"/>
              </p:cNvSpPr>
              <p:nvPr/>
            </p:nvSpPr>
            <p:spPr bwMode="auto">
              <a:xfrm>
                <a:off x="4865510" y="3087286"/>
                <a:ext cx="862472" cy="852535"/>
              </a:xfrm>
              <a:prstGeom prst="roundRect">
                <a:avLst>
                  <a:gd name="adj" fmla="val 11199"/>
                </a:avLst>
              </a:prstGeom>
              <a:solidFill>
                <a:schemeClr val="bg1"/>
              </a:solidFill>
              <a:ln w="38100">
                <a:solidFill>
                  <a:srgbClr val="9695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3103" tIns="41551" rIns="83103" bIns="41551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0" name="Picture 149" descr="BSC.pn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13109" y="3190938"/>
                <a:ext cx="326968" cy="326968"/>
              </a:xfrm>
              <a:prstGeom prst="rect">
                <a:avLst/>
              </a:prstGeom>
            </p:spPr>
          </p:pic>
        </p:grpSp>
        <p:cxnSp>
          <p:nvCxnSpPr>
            <p:cNvPr id="143" name="Shape 179"/>
            <p:cNvCxnSpPr>
              <a:endCxn id="144" idx="1"/>
            </p:cNvCxnSpPr>
            <p:nvPr/>
          </p:nvCxnSpPr>
          <p:spPr>
            <a:xfrm flipV="1">
              <a:off x="6003220" y="2044078"/>
              <a:ext cx="82927" cy="466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RAD 2U_Modules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86147" y="1935569"/>
              <a:ext cx="528894" cy="217018"/>
            </a:xfrm>
            <a:prstGeom prst="rect">
              <a:avLst/>
            </a:prstGeom>
          </p:spPr>
        </p:pic>
        <p:cxnSp>
          <p:nvCxnSpPr>
            <p:cNvPr id="145" name="Straight Arrow Connector 144"/>
            <p:cNvCxnSpPr/>
            <p:nvPr/>
          </p:nvCxnSpPr>
          <p:spPr>
            <a:xfrm flipV="1">
              <a:off x="6216601" y="2635480"/>
              <a:ext cx="163688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188379" y="2042814"/>
              <a:ext cx="5645" cy="6716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146" descr="RAD 1U_Narrow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674741" y="1560340"/>
              <a:ext cx="425777" cy="179990"/>
            </a:xfrm>
            <a:prstGeom prst="rect">
              <a:avLst/>
            </a:prstGeom>
          </p:spPr>
        </p:pic>
        <p:pic>
          <p:nvPicPr>
            <p:cNvPr id="148" name="Picture 29" descr="branch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256166" y="1232507"/>
              <a:ext cx="479054" cy="595188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</p:grpSp>
      <p:sp>
        <p:nvSpPr>
          <p:cNvPr id="69" name="Text Placeholder 2"/>
          <p:cNvSpPr txBox="1">
            <a:spLocks/>
          </p:cNvSpPr>
          <p:nvPr/>
        </p:nvSpPr>
        <p:spPr>
          <a:xfrm>
            <a:off x="461642" y="4959157"/>
            <a:ext cx="8412480" cy="192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398" tIns="45699" rIns="91398" bIns="45699"/>
          <a:lstStyle/>
          <a:p>
            <a:pPr marL="225033" indent="-225033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CE 2.0 Interconnect - Integrates autonomous CE networks</a:t>
            </a:r>
          </a:p>
          <a:p>
            <a:pPr marL="575254" lvl="1" indent="-237708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Accelerates delivery of off-net UNI-to-ENNI services  </a:t>
            </a:r>
          </a:p>
          <a:p>
            <a:pPr marL="575254" lvl="1" indent="-237708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E-Access: New Wholesale Service</a:t>
            </a:r>
          </a:p>
          <a:p>
            <a:pPr marL="802155" lvl="1" indent="-236212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Benefit: Standardized Ethernet Access</a:t>
            </a:r>
          </a:p>
          <a:p>
            <a:pPr marL="802155" lvl="1" indent="-236212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Benefit: Minimizes quantity of custom Interconnect</a:t>
            </a:r>
            <a:br>
              <a:rPr lang="en-US" sz="1400" kern="0" dirty="0" smtClean="0">
                <a:solidFill>
                  <a:srgbClr val="000000"/>
                </a:solidFill>
              </a:rPr>
            </a:br>
            <a:r>
              <a:rPr lang="en-US" sz="1400" kern="0" dirty="0" smtClean="0">
                <a:solidFill>
                  <a:srgbClr val="000000"/>
                </a:solidFill>
              </a:rPr>
              <a:t>agreements</a:t>
            </a:r>
          </a:p>
        </p:txBody>
      </p:sp>
      <p:grpSp>
        <p:nvGrpSpPr>
          <p:cNvPr id="21" name="Group 131"/>
          <p:cNvGrpSpPr/>
          <p:nvPr/>
        </p:nvGrpSpPr>
        <p:grpSpPr>
          <a:xfrm>
            <a:off x="5002942" y="5495469"/>
            <a:ext cx="4043522" cy="1189404"/>
            <a:chOff x="5000366" y="5296059"/>
            <a:chExt cx="4098478" cy="1189404"/>
          </a:xfrm>
        </p:grpSpPr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5690802" y="5760915"/>
              <a:ext cx="773551" cy="46257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7695767" y="5760385"/>
              <a:ext cx="723361" cy="46257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99" name="Picture 98" descr="RAD 2U_Modules.pn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48559" y="5900234"/>
              <a:ext cx="542727" cy="274240"/>
            </a:xfrm>
            <a:prstGeom prst="rect">
              <a:avLst/>
            </a:prstGeom>
          </p:spPr>
        </p:pic>
        <p:pic>
          <p:nvPicPr>
            <p:cNvPr id="101" name="Picture 1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0055" y="5914076"/>
              <a:ext cx="502629" cy="27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Text Box 72"/>
            <p:cNvSpPr txBox="1">
              <a:spLocks noChangeArrowheads="1"/>
            </p:cNvSpPr>
            <p:nvPr/>
          </p:nvSpPr>
          <p:spPr bwMode="auto">
            <a:xfrm flipH="1">
              <a:off x="6680208" y="5632663"/>
              <a:ext cx="740033" cy="256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769" tIns="41387" rIns="82769" bIns="41387"/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</a:rPr>
                <a:t>ENNI</a:t>
              </a:r>
              <a:endParaRPr lang="en-US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04" name="Arc 103"/>
            <p:cNvSpPr/>
            <p:nvPr/>
          </p:nvSpPr>
          <p:spPr>
            <a:xfrm>
              <a:off x="7416800" y="5429952"/>
              <a:ext cx="733778" cy="587022"/>
            </a:xfrm>
            <a:prstGeom prst="arc">
              <a:avLst>
                <a:gd name="adj1" fmla="val 424584"/>
                <a:gd name="adj2" fmla="val 528544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5" name="Arc 104"/>
            <p:cNvSpPr/>
            <p:nvPr/>
          </p:nvSpPr>
          <p:spPr>
            <a:xfrm flipV="1">
              <a:off x="7495821" y="6112929"/>
              <a:ext cx="649112" cy="372534"/>
            </a:xfrm>
            <a:prstGeom prst="arc">
              <a:avLst>
                <a:gd name="adj1" fmla="val 875077"/>
                <a:gd name="adj2" fmla="val 5950401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5113867" y="6039552"/>
              <a:ext cx="3714045" cy="338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 descr="RAD 1U_Narrow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237788" y="5946070"/>
              <a:ext cx="425777" cy="179990"/>
            </a:xfrm>
            <a:prstGeom prst="rect">
              <a:avLst/>
            </a:prstGeom>
          </p:spPr>
        </p:pic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 flipH="1">
              <a:off x="8358811" y="5615730"/>
              <a:ext cx="740033" cy="256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769" tIns="41387" rIns="82769" bIns="41387"/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</a:rPr>
                <a:t>UNI</a:t>
              </a:r>
              <a:endParaRPr lang="en-US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10" name="Line 53"/>
            <p:cNvSpPr>
              <a:spLocks noChangeShapeType="1"/>
            </p:cNvSpPr>
            <p:nvPr/>
          </p:nvSpPr>
          <p:spPr bwMode="auto">
            <a:xfrm flipV="1">
              <a:off x="7069667" y="5912378"/>
              <a:ext cx="0" cy="26193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11" name="Line 53"/>
            <p:cNvSpPr>
              <a:spLocks noChangeShapeType="1"/>
            </p:cNvSpPr>
            <p:nvPr/>
          </p:nvSpPr>
          <p:spPr bwMode="auto">
            <a:xfrm flipV="1">
              <a:off x="8763000" y="5901089"/>
              <a:ext cx="0" cy="26193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>
                <a:solidFill>
                  <a:prstClr val="black"/>
                </a:solidFill>
              </a:endParaRPr>
            </a:p>
          </p:txBody>
        </p:sp>
        <p:cxnSp>
          <p:nvCxnSpPr>
            <p:cNvPr id="112" name="Shape 111"/>
            <p:cNvCxnSpPr>
              <a:endCxn id="109" idx="0"/>
            </p:cNvCxnSpPr>
            <p:nvPr/>
          </p:nvCxnSpPr>
          <p:spPr>
            <a:xfrm>
              <a:off x="8274756" y="5463819"/>
              <a:ext cx="454071" cy="151911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hape 112"/>
            <p:cNvCxnSpPr>
              <a:endCxn id="102" idx="0"/>
            </p:cNvCxnSpPr>
            <p:nvPr/>
          </p:nvCxnSpPr>
          <p:spPr>
            <a:xfrm rot="10800000" flipV="1">
              <a:off x="7050225" y="5463819"/>
              <a:ext cx="434309" cy="168844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64"/>
            <p:cNvSpPr txBox="1">
              <a:spLocks noChangeArrowheads="1"/>
            </p:cNvSpPr>
            <p:nvPr/>
          </p:nvSpPr>
          <p:spPr bwMode="auto">
            <a:xfrm>
              <a:off x="7188198" y="5296059"/>
              <a:ext cx="146126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100" b="1" dirty="0">
                  <a:solidFill>
                    <a:srgbClr val="680000"/>
                  </a:solidFill>
                </a:rPr>
                <a:t>E-Access </a:t>
              </a:r>
            </a:p>
          </p:txBody>
        </p:sp>
        <p:sp>
          <p:nvSpPr>
            <p:cNvPr id="115" name="Text Box 72"/>
            <p:cNvSpPr txBox="1">
              <a:spLocks noChangeArrowheads="1"/>
            </p:cNvSpPr>
            <p:nvPr/>
          </p:nvSpPr>
          <p:spPr bwMode="auto">
            <a:xfrm flipH="1">
              <a:off x="5000366" y="5677819"/>
              <a:ext cx="740033" cy="256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769" tIns="41387" rIns="82769" bIns="41387"/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</a:rPr>
                <a:t>UNI</a:t>
              </a:r>
              <a:endParaRPr lang="en-US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 flipV="1">
              <a:off x="5404556" y="5951889"/>
              <a:ext cx="0" cy="26193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>
                <a:solidFill>
                  <a:prstClr val="black"/>
                </a:solidFill>
              </a:endParaRPr>
            </a:p>
          </p:txBody>
        </p:sp>
        <p:pic>
          <p:nvPicPr>
            <p:cNvPr id="117" name="Picture 116" descr="RAD 1U_Narrow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500233" y="5985581"/>
              <a:ext cx="425777" cy="179990"/>
            </a:xfrm>
            <a:prstGeom prst="rect">
              <a:avLst/>
            </a:prstGeom>
          </p:spPr>
        </p:pic>
        <p:cxnSp>
          <p:nvCxnSpPr>
            <p:cNvPr id="118" name="Elbow Connector 117"/>
            <p:cNvCxnSpPr/>
            <p:nvPr/>
          </p:nvCxnSpPr>
          <p:spPr>
            <a:xfrm rot="10800000" flipV="1">
              <a:off x="6863645" y="6229930"/>
              <a:ext cx="1885245" cy="169333"/>
            </a:xfrm>
            <a:prstGeom prst="bentConnector3">
              <a:avLst>
                <a:gd name="adj1" fmla="val -299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/>
            <p:nvPr/>
          </p:nvCxnSpPr>
          <p:spPr>
            <a:xfrm>
              <a:off x="5396089" y="6286375"/>
              <a:ext cx="936978" cy="101600"/>
            </a:xfrm>
            <a:prstGeom prst="bentConnector3">
              <a:avLst>
                <a:gd name="adj1" fmla="val 180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64"/>
            <p:cNvSpPr txBox="1">
              <a:spLocks noChangeArrowheads="1"/>
            </p:cNvSpPr>
            <p:nvPr/>
          </p:nvSpPr>
          <p:spPr bwMode="auto">
            <a:xfrm>
              <a:off x="6254046" y="6176186"/>
              <a:ext cx="6851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100" b="1" dirty="0" smtClean="0">
                  <a:solidFill>
                    <a:srgbClr val="680000"/>
                  </a:solidFill>
                </a:rPr>
                <a:t>EVC </a:t>
              </a:r>
              <a:endParaRPr lang="en-US" sz="1100" b="1" dirty="0">
                <a:solidFill>
                  <a:srgbClr val="680000"/>
                </a:solidFill>
              </a:endParaRPr>
            </a:p>
          </p:txBody>
        </p:sp>
      </p:grpSp>
      <p:pic>
        <p:nvPicPr>
          <p:cNvPr id="90" name="Picture 89" descr="Router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425984" y="2067886"/>
            <a:ext cx="359665" cy="359665"/>
          </a:xfrm>
          <a:prstGeom prst="rect">
            <a:avLst/>
          </a:prstGeom>
        </p:spPr>
      </p:pic>
      <p:pic>
        <p:nvPicPr>
          <p:cNvPr id="91" name="Picture 90" descr="Router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036467" y="1912610"/>
            <a:ext cx="359665" cy="3596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3103" tIns="41551" rIns="83103" bIns="41551"/>
          <a:lstStyle/>
          <a:p>
            <a:r>
              <a:rPr lang="en-US" dirty="0" smtClean="0"/>
              <a:t>ETX-205A CE2.0 certificate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0848" y="1317626"/>
            <a:ext cx="6936827" cy="53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3103" tIns="41551" rIns="83103" bIns="41551"/>
          <a:lstStyle/>
          <a:p>
            <a:r>
              <a:rPr lang="en-US" dirty="0" smtClean="0"/>
              <a:t>ETX-203AX CE2.0 certificate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2839" y="1317625"/>
            <a:ext cx="6954837" cy="53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Assured Access Benefits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5" y="2728773"/>
            <a:ext cx="3901779" cy="2835121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Increase Revenues:</a:t>
            </a:r>
          </a:p>
          <a:p>
            <a:r>
              <a:rPr lang="en-US" sz="1600" dirty="0" smtClean="0"/>
              <a:t>Faster service setup time</a:t>
            </a:r>
          </a:p>
          <a:p>
            <a:r>
              <a:rPr lang="en-US" sz="1600" dirty="0" smtClean="0"/>
              <a:t>Premium SLA based service offerings with optional </a:t>
            </a:r>
            <a:r>
              <a:rPr lang="en-US" sz="1600" dirty="0" err="1" smtClean="0"/>
              <a:t>MultiCOS</a:t>
            </a:r>
            <a:endParaRPr lang="en-US" sz="1600" dirty="0" smtClean="0"/>
          </a:p>
          <a:p>
            <a:r>
              <a:rPr lang="en-US" sz="1600" dirty="0" smtClean="0"/>
              <a:t>Improved Customer </a:t>
            </a:r>
            <a:r>
              <a:rPr lang="en-US" sz="1600" dirty="0" err="1" smtClean="0"/>
              <a:t>QoE</a:t>
            </a:r>
            <a:r>
              <a:rPr lang="en-US" sz="1600" dirty="0" smtClean="0"/>
              <a:t>, reduced churn</a:t>
            </a:r>
          </a:p>
          <a:p>
            <a:r>
              <a:rPr lang="en-US" sz="1600" dirty="0" smtClean="0"/>
              <a:t>Up selling opportunities</a:t>
            </a:r>
          </a:p>
          <a:p>
            <a:r>
              <a:rPr lang="en-US" sz="1600" dirty="0" smtClean="0"/>
              <a:t>SLA reporting as a service </a:t>
            </a:r>
          </a:p>
          <a:p>
            <a:r>
              <a:rPr lang="en-US" sz="1600" dirty="0" smtClean="0"/>
              <a:t>Standards based wholesale services across multiple service provider networks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612310" y="1346764"/>
            <a:ext cx="7658100" cy="1104900"/>
            <a:chOff x="722347" y="4911725"/>
            <a:chExt cx="7632380" cy="1104900"/>
          </a:xfrm>
        </p:grpSpPr>
        <p:sp>
          <p:nvSpPr>
            <p:cNvPr id="8" name="Round Same Side Corner Rectangle 7"/>
            <p:cNvSpPr/>
            <p:nvPr/>
          </p:nvSpPr>
          <p:spPr>
            <a:xfrm rot="10800000">
              <a:off x="722347" y="4911725"/>
              <a:ext cx="7622756" cy="11049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indent="-345248">
                <a:buClr>
                  <a:srgbClr val="C00000"/>
                </a:buClr>
              </a:pPr>
              <a:endParaRPr lang="en-US" sz="160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736634" y="5027900"/>
              <a:ext cx="7558087" cy="726400"/>
            </a:xfrm>
            <a:prstGeom prst="rect">
              <a:avLst/>
            </a:prstGeom>
          </p:spPr>
          <p:txBody>
            <a:bodyPr/>
            <a:lstStyle/>
            <a:p>
              <a:pPr marL="223460" indent="4760" defTabSz="912212">
                <a:spcBef>
                  <a:spcPts val="600"/>
                </a:spcBef>
                <a:buClr>
                  <a:srgbClr val="C00000"/>
                </a:buClr>
                <a:defRPr/>
              </a:pPr>
              <a:r>
                <a:rPr lang="en-US" sz="2200" b="1" kern="0" dirty="0" smtClean="0">
                  <a:solidFill>
                    <a:srgbClr val="C00000"/>
                  </a:solidFill>
                  <a:latin typeface="+mj-lt"/>
                </a:rPr>
                <a:t>Service assurance has become a “</a:t>
              </a:r>
              <a:r>
                <a:rPr lang="en-US" sz="2200" b="1" u="sng" kern="0" dirty="0" smtClean="0">
                  <a:solidFill>
                    <a:srgbClr val="C00000"/>
                  </a:solidFill>
                  <a:latin typeface="+mj-lt"/>
                </a:rPr>
                <a:t>must have</a:t>
              </a:r>
              <a:r>
                <a:rPr lang="en-US" sz="2200" b="1" kern="0" dirty="0" smtClean="0">
                  <a:solidFill>
                    <a:srgbClr val="C00000"/>
                  </a:solidFill>
                  <a:latin typeface="+mj-lt"/>
                </a:rPr>
                <a:t>” in order to increase service provider revenue and decrease TCO</a:t>
              </a:r>
              <a:endParaRPr lang="en-US" sz="2200" kern="0" dirty="0" smtClean="0">
                <a:solidFill>
                  <a:srgbClr val="C00000"/>
                </a:solidFill>
                <a:latin typeface="+mj-lt"/>
              </a:endParaRPr>
            </a:p>
            <a:p>
              <a:pPr marL="224886" indent="-224886" defTabSz="912212">
                <a:spcBef>
                  <a:spcPts val="600"/>
                </a:spcBef>
                <a:buClr>
                  <a:srgbClr val="C00000"/>
                </a:buClr>
                <a:defRPr/>
              </a:pPr>
              <a:endParaRPr lang="en-US" kern="0" dirty="0" smtClean="0">
                <a:solidFill>
                  <a:srgbClr val="C00000"/>
                </a:solidFill>
                <a:latin typeface="+mj-lt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1110" y="4920517"/>
              <a:ext cx="7473617" cy="84620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9" name="Text Placeholder 17"/>
          <p:cNvSpPr txBox="1">
            <a:spLocks/>
          </p:cNvSpPr>
          <p:nvPr/>
        </p:nvSpPr>
        <p:spPr>
          <a:xfrm>
            <a:off x="5073224" y="2728773"/>
            <a:ext cx="3901779" cy="2835121"/>
          </a:xfrm>
          <a:prstGeom prst="rect">
            <a:avLst/>
          </a:prstGeom>
        </p:spPr>
        <p:txBody>
          <a:bodyPr lIns="91310" tIns="45657" rIns="91310" bIns="45657"/>
          <a:lstStyle/>
          <a:p>
            <a:pPr marL="225110" indent="-225110" defTabSz="914218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b="1" kern="0" dirty="0" smtClean="0">
                <a:solidFill>
                  <a:srgbClr val="000000"/>
                </a:solidFill>
              </a:rPr>
              <a:t>Reduce TCO:</a:t>
            </a:r>
          </a:p>
          <a:p>
            <a:pPr marL="225110" indent="-225110" defTabSz="914218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1600" kern="0" dirty="0" smtClean="0">
                <a:solidFill>
                  <a:srgbClr val="000000"/>
                </a:solidFill>
              </a:rPr>
              <a:t>Automated PM/FM/TM operations</a:t>
            </a:r>
          </a:p>
          <a:p>
            <a:pPr marL="225110" indent="-225110" defTabSz="914218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1600" kern="0" dirty="0" smtClean="0">
                <a:solidFill>
                  <a:srgbClr val="000000"/>
                </a:solidFill>
              </a:rPr>
              <a:t>A single network for various services, access technologies and topologies</a:t>
            </a:r>
          </a:p>
          <a:p>
            <a:pPr marL="225110" indent="-225110" defTabSz="914218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1600" kern="0" dirty="0" smtClean="0">
                <a:solidFill>
                  <a:srgbClr val="000000"/>
                </a:solidFill>
              </a:rPr>
              <a:t>Enhanced bandwidth utilization</a:t>
            </a:r>
          </a:p>
          <a:p>
            <a:pPr marL="225110" indent="-225110" defTabSz="914218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1600" kern="0" dirty="0" smtClean="0">
                <a:solidFill>
                  <a:srgbClr val="000000"/>
                </a:solidFill>
              </a:rPr>
              <a:t>Reduce truck rolls, minimize technician dispatches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061" tIns="41531" rIns="83061" bIns="41531"/>
          <a:lstStyle/>
          <a:p>
            <a:r>
              <a:rPr lang="en-US" sz="3200" dirty="0" smtClean="0"/>
              <a:t>ETX-2 for Service Assured Access</a:t>
            </a:r>
            <a:endParaRPr lang="en-US" sz="3200" dirty="0"/>
          </a:p>
        </p:txBody>
      </p:sp>
      <p:sp>
        <p:nvSpPr>
          <p:cNvPr id="165" name="Text Placeholder 2"/>
          <p:cNvSpPr txBox="1">
            <a:spLocks/>
          </p:cNvSpPr>
          <p:nvPr/>
        </p:nvSpPr>
        <p:spPr>
          <a:xfrm>
            <a:off x="314329" y="1499321"/>
            <a:ext cx="3114675" cy="2534937"/>
          </a:xfrm>
          <a:prstGeom prst="rect">
            <a:avLst/>
          </a:prstGeom>
        </p:spPr>
        <p:txBody>
          <a:bodyPr lIns="83085" tIns="41543" rIns="83085" bIns="41543"/>
          <a:lstStyle/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Flexible customer reach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Same service look &amp; feel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Reliability &amp; Protection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Advanced H-</a:t>
            </a:r>
            <a:r>
              <a:rPr lang="en-US" sz="2000" dirty="0" err="1" smtClean="0">
                <a:solidFill>
                  <a:prstClr val="black"/>
                </a:solidFill>
                <a:cs typeface="Times New Roman" pitchFamily="18" charset="0"/>
              </a:rPr>
              <a:t>QoS</a:t>
            </a: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Synchronization over Packet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Service visibility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Performance monitoring </a:t>
            </a:r>
          </a:p>
          <a:p>
            <a:pPr marL="168209" indent="-168209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SLA reporting </a:t>
            </a:r>
          </a:p>
          <a:p>
            <a:pPr marL="168209" indent="-168209" defTabSz="914036">
              <a:spcBef>
                <a:spcPts val="600"/>
              </a:spcBef>
              <a:buClr>
                <a:srgbClr val="C00000"/>
              </a:buClr>
              <a:defRPr/>
            </a:pPr>
            <a:endParaRPr lang="en-US" sz="2000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19582" y="5663384"/>
            <a:ext cx="5952198" cy="620005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Rod" pitchFamily="49" charset="-79"/>
              </a:rPr>
              <a:t>ETX-2 –Demarcation and aggregation for SAA</a:t>
            </a:r>
            <a:endParaRPr lang="en-US" sz="2000" kern="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6803643" y="1251950"/>
            <a:ext cx="2470999" cy="292370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300" b="1" dirty="0">
                <a:latin typeface="+mj-lt"/>
                <a:cs typeface="Arial" pitchFamily="34" charset="0"/>
              </a:rPr>
              <a:t>Access Network</a:t>
            </a:r>
          </a:p>
        </p:txBody>
      </p:sp>
      <p:grpSp>
        <p:nvGrpSpPr>
          <p:cNvPr id="81" name="Group 412"/>
          <p:cNvGrpSpPr/>
          <p:nvPr/>
        </p:nvGrpSpPr>
        <p:grpSpPr>
          <a:xfrm>
            <a:off x="4866968" y="5035168"/>
            <a:ext cx="3552642" cy="273365"/>
            <a:chOff x="4940136" y="6148457"/>
            <a:chExt cx="3633849" cy="182679"/>
          </a:xfrm>
        </p:grpSpPr>
        <p:cxnSp>
          <p:nvCxnSpPr>
            <p:cNvPr id="82" name="Straight Arrow Connector 81"/>
            <p:cNvCxnSpPr/>
            <p:nvPr/>
          </p:nvCxnSpPr>
          <p:spPr>
            <a:xfrm rot="10800000">
              <a:off x="4940136" y="6329548"/>
              <a:ext cx="3633849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89451" y="6148457"/>
              <a:ext cx="1539955" cy="15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i="1" dirty="0" smtClean="0">
                  <a:solidFill>
                    <a:srgbClr val="FF0000"/>
                  </a:solidFill>
                  <a:latin typeface="+mj-lt"/>
                </a:rPr>
                <a:t>Service Assured Access</a:t>
              </a:r>
            </a:p>
          </p:txBody>
        </p:sp>
      </p:grpSp>
      <p:sp>
        <p:nvSpPr>
          <p:cNvPr id="85" name="AutoShape 23"/>
          <p:cNvSpPr>
            <a:spLocks noChangeArrowheads="1"/>
          </p:cNvSpPr>
          <p:nvPr/>
        </p:nvSpPr>
        <p:spPr bwMode="auto">
          <a:xfrm flipH="1">
            <a:off x="3468604" y="1505058"/>
            <a:ext cx="1196153" cy="3540018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3741878" y="1505445"/>
            <a:ext cx="649614" cy="476937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Metro/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Core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sp>
        <p:nvSpPr>
          <p:cNvPr id="87" name="Freeform 7"/>
          <p:cNvSpPr>
            <a:spLocks/>
          </p:cNvSpPr>
          <p:nvPr/>
        </p:nvSpPr>
        <p:spPr bwMode="auto">
          <a:xfrm>
            <a:off x="3538845" y="3360724"/>
            <a:ext cx="1156644" cy="73891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19" tIns="45662" rIns="91319" bIns="4566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" name="Text Box 102"/>
          <p:cNvSpPr txBox="1">
            <a:spLocks noChangeArrowheads="1"/>
          </p:cNvSpPr>
          <p:nvPr/>
        </p:nvSpPr>
        <p:spPr bwMode="auto">
          <a:xfrm>
            <a:off x="3722582" y="3488066"/>
            <a:ext cx="846886" cy="4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4" tIns="45638" rIns="91274" bIns="45638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/>
            </a:r>
            <a:b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</a:br>
            <a: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IP / MPLS</a:t>
            </a:r>
          </a:p>
        </p:txBody>
      </p:sp>
      <p:sp>
        <p:nvSpPr>
          <p:cNvPr id="89" name="AutoShape 23"/>
          <p:cNvSpPr>
            <a:spLocks noChangeArrowheads="1"/>
          </p:cNvSpPr>
          <p:nvPr/>
        </p:nvSpPr>
        <p:spPr bwMode="auto">
          <a:xfrm flipH="1">
            <a:off x="4773884" y="1495592"/>
            <a:ext cx="1353786" cy="3549486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0" name="AutoShape 23"/>
          <p:cNvSpPr>
            <a:spLocks noChangeArrowheads="1"/>
          </p:cNvSpPr>
          <p:nvPr/>
        </p:nvSpPr>
        <p:spPr bwMode="auto">
          <a:xfrm flipH="1">
            <a:off x="6185194" y="1495592"/>
            <a:ext cx="2816302" cy="3549486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5895659" y="4142850"/>
            <a:ext cx="2136432" cy="5754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28" tIns="45666" rIns="91328" bIns="4566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6489163" y="4267204"/>
            <a:ext cx="941039" cy="246104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000" b="1" dirty="0">
                <a:latin typeface="+mj-lt"/>
                <a:cs typeface="Arial" pitchFamily="34" charset="0"/>
              </a:rPr>
              <a:t>1/10 </a:t>
            </a:r>
            <a:r>
              <a:rPr lang="en-US" sz="1000" b="1" dirty="0" err="1" smtClean="0">
                <a:latin typeface="+mj-lt"/>
                <a:cs typeface="Arial" pitchFamily="34" charset="0"/>
              </a:rPr>
              <a:t>GbE</a:t>
            </a:r>
            <a:r>
              <a:rPr lang="en-US" sz="1000" b="1" dirty="0" smtClean="0">
                <a:latin typeface="+mj-lt"/>
                <a:cs typeface="Arial" pitchFamily="34" charset="0"/>
              </a:rPr>
              <a:t> Ring</a:t>
            </a:r>
            <a:endParaRPr lang="en-US" sz="1000" b="1" dirty="0">
              <a:latin typeface="+mj-lt"/>
              <a:cs typeface="Arial" pitchFamily="34" charset="0"/>
            </a:endParaRP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4809520" y="3230088"/>
            <a:ext cx="1324139" cy="12469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28" tIns="45666" rIns="91328" bIns="4566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 flipH="1">
            <a:off x="7450188" y="1505453"/>
            <a:ext cx="1205049" cy="276981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200" b="1" dirty="0">
                <a:latin typeface="+mj-lt"/>
                <a:cs typeface="Arial" pitchFamily="34" charset="0"/>
              </a:rPr>
              <a:t>First Mile </a:t>
            </a:r>
          </a:p>
        </p:txBody>
      </p:sp>
      <p:sp>
        <p:nvSpPr>
          <p:cNvPr id="95" name="TextBox 94"/>
          <p:cNvSpPr txBox="1"/>
          <p:nvPr/>
        </p:nvSpPr>
        <p:spPr>
          <a:xfrm flipH="1">
            <a:off x="4847018" y="1457944"/>
            <a:ext cx="1280945" cy="461618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Access</a:t>
            </a:r>
            <a:br>
              <a:rPr lang="en-US" sz="1200" b="1" dirty="0" smtClean="0">
                <a:latin typeface="+mj-lt"/>
                <a:cs typeface="Arial" pitchFamily="34" charset="0"/>
              </a:rPr>
            </a:br>
            <a:r>
              <a:rPr lang="en-US" sz="1200" b="1" dirty="0" smtClean="0">
                <a:latin typeface="+mj-lt"/>
                <a:cs typeface="Arial" pitchFamily="34" charset="0"/>
              </a:rPr>
              <a:t>Aggregation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5120650" y="3628825"/>
            <a:ext cx="562730" cy="446159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10GbE</a:t>
            </a:r>
            <a:endParaRPr lang="en-US" sz="1100" b="1" dirty="0">
              <a:latin typeface="+mj-lt"/>
              <a:cs typeface="Arial" pitchFamily="34" charset="0"/>
            </a:endParaRPr>
          </a:p>
          <a:p>
            <a:pPr algn="ctr"/>
            <a:r>
              <a:rPr lang="en-US" sz="1100" b="1" dirty="0">
                <a:latin typeface="+mj-lt"/>
                <a:cs typeface="Arial" pitchFamily="34" charset="0"/>
              </a:rPr>
              <a:t>Ring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6171154" y="3812941"/>
            <a:ext cx="2062333" cy="5468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flipH="1">
            <a:off x="6531772" y="3664681"/>
            <a:ext cx="398957" cy="200279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err="1">
                <a:latin typeface="+mj-lt"/>
              </a:rPr>
              <a:t>GbE</a:t>
            </a:r>
            <a:endParaRPr lang="en-US" sz="8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 flipH="1">
            <a:off x="7527788" y="3655582"/>
            <a:ext cx="601514" cy="199355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>
                <a:latin typeface="+mj-lt"/>
              </a:rPr>
              <a:t>DSL</a:t>
            </a:r>
          </a:p>
        </p:txBody>
      </p:sp>
      <p:cxnSp>
        <p:nvCxnSpPr>
          <p:cNvPr id="100" name="Elbow Connector 99"/>
          <p:cNvCxnSpPr/>
          <p:nvPr/>
        </p:nvCxnSpPr>
        <p:spPr>
          <a:xfrm flipV="1">
            <a:off x="6114560" y="3218774"/>
            <a:ext cx="939380" cy="430711"/>
          </a:xfrm>
          <a:prstGeom prst="bentConnector3">
            <a:avLst>
              <a:gd name="adj1" fmla="val 6769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8486733" y="2729387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54" tIns="50227" rIns="100454" bIns="50227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Cell-</a:t>
            </a:r>
          </a:p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Site</a:t>
            </a:r>
            <a:endParaRPr lang="en-US" sz="900" b="1" dirty="0">
              <a:latin typeface="+mj-lt"/>
            </a:endParaRPr>
          </a:p>
        </p:txBody>
      </p:sp>
      <p:cxnSp>
        <p:nvCxnSpPr>
          <p:cNvPr id="102" name="Elbow Connector 101"/>
          <p:cNvCxnSpPr>
            <a:stCxn id="177" idx="3"/>
          </p:cNvCxnSpPr>
          <p:nvPr/>
        </p:nvCxnSpPr>
        <p:spPr>
          <a:xfrm flipV="1">
            <a:off x="5834276" y="2611368"/>
            <a:ext cx="2307859" cy="617535"/>
          </a:xfrm>
          <a:prstGeom prst="bentConnector3">
            <a:avLst>
              <a:gd name="adj1" fmla="val 32505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endCxn id="179" idx="1"/>
          </p:cNvCxnSpPr>
          <p:nvPr/>
        </p:nvCxnSpPr>
        <p:spPr>
          <a:xfrm flipV="1">
            <a:off x="5676411" y="2172372"/>
            <a:ext cx="2528788" cy="974599"/>
          </a:xfrm>
          <a:prstGeom prst="bentConnector3">
            <a:avLst>
              <a:gd name="adj1" fmla="val 3032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flipH="1">
            <a:off x="6923316" y="2456687"/>
            <a:ext cx="865924" cy="197822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1/10 </a:t>
            </a:r>
            <a:r>
              <a:rPr lang="en-US" sz="800" dirty="0" err="1" smtClean="0">
                <a:latin typeface="+mj-lt"/>
              </a:rPr>
              <a:t>GbE</a:t>
            </a:r>
            <a:endParaRPr lang="en-US" sz="8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6899568" y="2028927"/>
            <a:ext cx="889674" cy="197822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FE/</a:t>
            </a:r>
            <a:r>
              <a:rPr lang="en-US" sz="800" dirty="0" err="1" smtClean="0">
                <a:latin typeface="+mj-lt"/>
              </a:rPr>
              <a:t>GbE</a:t>
            </a:r>
            <a:r>
              <a:rPr lang="en-US" sz="800" dirty="0" smtClean="0">
                <a:latin typeface="+mj-lt"/>
              </a:rPr>
              <a:t> </a:t>
            </a:r>
            <a:endParaRPr lang="en-US" sz="8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7768614" y="3211164"/>
            <a:ext cx="551713" cy="306341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PDH/</a:t>
            </a:r>
            <a:br>
              <a:rPr lang="en-US" sz="800" dirty="0" smtClean="0">
                <a:latin typeface="+mj-lt"/>
              </a:rPr>
            </a:br>
            <a:r>
              <a:rPr lang="en-US" sz="800" dirty="0" smtClean="0">
                <a:latin typeface="+mj-lt"/>
              </a:rPr>
              <a:t>SDH</a:t>
            </a:r>
            <a:endParaRPr lang="en-US" sz="800" dirty="0">
              <a:latin typeface="+mj-lt"/>
            </a:endParaRPr>
          </a:p>
        </p:txBody>
      </p:sp>
      <p:pic>
        <p:nvPicPr>
          <p:cNvPr id="118" name="Picture 117" descr="DSLA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72358" y="3642157"/>
            <a:ext cx="359665" cy="359665"/>
          </a:xfrm>
          <a:prstGeom prst="rect">
            <a:avLst/>
          </a:prstGeom>
        </p:spPr>
      </p:pic>
      <p:grpSp>
        <p:nvGrpSpPr>
          <p:cNvPr id="119" name="Group 16"/>
          <p:cNvGrpSpPr/>
          <p:nvPr/>
        </p:nvGrpSpPr>
        <p:grpSpPr>
          <a:xfrm>
            <a:off x="5248908" y="4180122"/>
            <a:ext cx="658601" cy="415637"/>
            <a:chOff x="3964548" y="2967926"/>
            <a:chExt cx="859538" cy="565901"/>
          </a:xfrm>
        </p:grpSpPr>
        <p:pic>
          <p:nvPicPr>
            <p:cNvPr id="120" name="Picture 119" descr="RAD 2U_Modules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grpSp>
        <p:nvGrpSpPr>
          <p:cNvPr id="123" name="Group 112"/>
          <p:cNvGrpSpPr/>
          <p:nvPr/>
        </p:nvGrpSpPr>
        <p:grpSpPr>
          <a:xfrm>
            <a:off x="8536648" y="3026152"/>
            <a:ext cx="359665" cy="1204255"/>
            <a:chOff x="8138452" y="3085280"/>
            <a:chExt cx="359665" cy="1204255"/>
          </a:xfrm>
        </p:grpSpPr>
        <p:pic>
          <p:nvPicPr>
            <p:cNvPr id="124" name="Picture 123" descr="Carrier Branch Building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138452" y="3929870"/>
              <a:ext cx="359665" cy="359665"/>
            </a:xfrm>
            <a:prstGeom prst="rect">
              <a:avLst/>
            </a:prstGeom>
          </p:spPr>
        </p:pic>
        <p:pic>
          <p:nvPicPr>
            <p:cNvPr id="131" name="Picture 130" descr="Node B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38452" y="3085280"/>
              <a:ext cx="359665" cy="359665"/>
            </a:xfrm>
            <a:prstGeom prst="rect">
              <a:avLst/>
            </a:prstGeom>
          </p:spPr>
        </p:pic>
      </p:grpSp>
      <p:sp>
        <p:nvSpPr>
          <p:cNvPr id="134" name="Text Box 32"/>
          <p:cNvSpPr txBox="1">
            <a:spLocks noChangeArrowheads="1"/>
          </p:cNvSpPr>
          <p:nvPr/>
        </p:nvSpPr>
        <p:spPr bwMode="auto">
          <a:xfrm>
            <a:off x="8482001" y="4220275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54" tIns="50227" rIns="100454" bIns="50227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Customer</a:t>
            </a:r>
          </a:p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Premises</a:t>
            </a:r>
            <a:endParaRPr lang="en-US" sz="900" b="1" dirty="0">
              <a:latin typeface="+mj-lt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7730834" y="3193918"/>
            <a:ext cx="694033" cy="5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98"/>
          <p:cNvGrpSpPr/>
          <p:nvPr/>
        </p:nvGrpSpPr>
        <p:grpSpPr>
          <a:xfrm>
            <a:off x="7053941" y="2921328"/>
            <a:ext cx="876268" cy="615269"/>
            <a:chOff x="6647534" y="2817631"/>
            <a:chExt cx="1211425" cy="778344"/>
          </a:xfrm>
        </p:grpSpPr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>
              <a:off x="6862962" y="2817631"/>
              <a:ext cx="778346" cy="778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13" tIns="45706" rIns="91413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 flipH="1">
              <a:off x="6889427" y="2968895"/>
              <a:ext cx="751634" cy="506121"/>
            </a:xfrm>
            <a:prstGeom prst="rect">
              <a:avLst/>
            </a:prstGeom>
            <a:noFill/>
          </p:spPr>
          <p:txBody>
            <a:bodyPr wrap="none" lIns="91413" tIns="45706" rIns="91413" bIns="45706" rtlCol="0">
              <a:spAutoFit/>
            </a:bodyPr>
            <a:lstStyle/>
            <a:p>
              <a:pPr algn="ctr"/>
              <a:r>
                <a:rPr lang="en-US" sz="1000" b="1" dirty="0">
                  <a:latin typeface="+mj-lt"/>
                  <a:cs typeface="Arial" pitchFamily="34" charset="0"/>
                </a:rPr>
                <a:t>SDH/</a:t>
              </a:r>
            </a:p>
            <a:p>
              <a:pPr algn="ctr"/>
              <a:r>
                <a:rPr lang="en-US" sz="1000" b="1" dirty="0">
                  <a:latin typeface="+mj-lt"/>
                  <a:cs typeface="Arial" pitchFamily="34" charset="0"/>
                </a:rPr>
                <a:t>SONET</a:t>
              </a:r>
            </a:p>
          </p:txBody>
        </p:sp>
        <p:pic>
          <p:nvPicPr>
            <p:cNvPr id="153" name="Picture 152" descr="ADM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647534" y="3014076"/>
              <a:ext cx="359665" cy="359665"/>
            </a:xfrm>
            <a:prstGeom prst="rect">
              <a:avLst/>
            </a:prstGeom>
          </p:spPr>
        </p:pic>
        <p:pic>
          <p:nvPicPr>
            <p:cNvPr id="160" name="Picture 159" descr="ADM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499294" y="3014076"/>
              <a:ext cx="359665" cy="359665"/>
            </a:xfrm>
            <a:prstGeom prst="rect">
              <a:avLst/>
            </a:prstGeom>
          </p:spPr>
        </p:pic>
      </p:grpSp>
      <p:pic>
        <p:nvPicPr>
          <p:cNvPr id="161" name="Picture 160" descr="Switch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17241" y="1996698"/>
            <a:ext cx="359665" cy="359665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 flipH="1">
            <a:off x="7038918" y="4009871"/>
            <a:ext cx="601514" cy="199355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MSAN</a:t>
            </a:r>
            <a:endParaRPr lang="en-US" sz="800" dirty="0">
              <a:latin typeface="+mj-lt"/>
            </a:endParaRPr>
          </a:p>
        </p:txBody>
      </p:sp>
      <p:pic>
        <p:nvPicPr>
          <p:cNvPr id="164" name="Picture 163" descr="LSR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585741" y="3690668"/>
            <a:ext cx="359665" cy="359665"/>
          </a:xfrm>
          <a:prstGeom prst="rect">
            <a:avLst/>
          </a:prstGeom>
        </p:spPr>
      </p:pic>
      <p:grpSp>
        <p:nvGrpSpPr>
          <p:cNvPr id="172" name="Group 171"/>
          <p:cNvGrpSpPr/>
          <p:nvPr/>
        </p:nvGrpSpPr>
        <p:grpSpPr>
          <a:xfrm>
            <a:off x="5721943" y="3429997"/>
            <a:ext cx="658601" cy="415637"/>
            <a:chOff x="3964548" y="2967926"/>
            <a:chExt cx="859538" cy="565901"/>
          </a:xfrm>
        </p:grpSpPr>
        <p:pic>
          <p:nvPicPr>
            <p:cNvPr id="173" name="Picture 172" descr="RAD 2U_Modules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175" name="TextBox 174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grpSp>
        <p:nvGrpSpPr>
          <p:cNvPr id="176" name="Group 16"/>
          <p:cNvGrpSpPr/>
          <p:nvPr/>
        </p:nvGrpSpPr>
        <p:grpSpPr>
          <a:xfrm>
            <a:off x="5175677" y="2943109"/>
            <a:ext cx="658601" cy="415637"/>
            <a:chOff x="3964548" y="2967926"/>
            <a:chExt cx="859538" cy="565901"/>
          </a:xfrm>
        </p:grpSpPr>
        <p:pic>
          <p:nvPicPr>
            <p:cNvPr id="177" name="Picture 176" descr="RAD 2U_Modules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pic>
        <p:nvPicPr>
          <p:cNvPr id="180" name="Picture 179" descr="LSR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24978" y="3664938"/>
            <a:ext cx="359665" cy="359665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883379" y="1546189"/>
            <a:ext cx="1738174" cy="3279108"/>
            <a:chOff x="6883379" y="1546188"/>
            <a:chExt cx="1738174" cy="3279108"/>
          </a:xfrm>
        </p:grpSpPr>
        <p:grpSp>
          <p:nvGrpSpPr>
            <p:cNvPr id="113" name="Group 141"/>
            <p:cNvGrpSpPr/>
            <p:nvPr/>
          </p:nvGrpSpPr>
          <p:grpSpPr>
            <a:xfrm>
              <a:off x="7891789" y="4092176"/>
              <a:ext cx="729764" cy="395203"/>
              <a:chOff x="8381819" y="1362303"/>
              <a:chExt cx="729764" cy="395203"/>
            </a:xfrm>
          </p:grpSpPr>
          <p:sp>
            <p:nvSpPr>
              <p:cNvPr id="116" name="TextBox 115"/>
              <p:cNvSpPr txBox="1"/>
              <p:nvPr/>
            </p:nvSpPr>
            <p:spPr>
              <a:xfrm flipH="1">
                <a:off x="8381819" y="1362303"/>
                <a:ext cx="729764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 dirty="0" smtClean="0">
                    <a:latin typeface="+mj-lt"/>
                  </a:rPr>
                  <a:t>ETX-2</a:t>
                </a:r>
                <a:endParaRPr lang="en-US" sz="800" b="1" dirty="0">
                  <a:latin typeface="+mj-lt"/>
                </a:endParaRPr>
              </a:p>
            </p:txBody>
          </p:sp>
          <p:pic>
            <p:nvPicPr>
              <p:cNvPr id="117" name="Picture 116" descr="RAD 1U_Narrow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8502586" y="1537335"/>
                <a:ext cx="477932" cy="220171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7110575" y="1546188"/>
              <a:ext cx="1439047" cy="2346393"/>
              <a:chOff x="7110575" y="1546188"/>
              <a:chExt cx="1439047" cy="2346393"/>
            </a:xfrm>
          </p:grpSpPr>
          <p:grpSp>
            <p:nvGrpSpPr>
              <p:cNvPr id="107" name="Group 123"/>
              <p:cNvGrpSpPr/>
              <p:nvPr/>
            </p:nvGrpSpPr>
            <p:grpSpPr>
              <a:xfrm>
                <a:off x="7933417" y="2324449"/>
                <a:ext cx="592921" cy="364172"/>
                <a:chOff x="7230769" y="1939635"/>
                <a:chExt cx="592921" cy="364172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 flipH="1">
                  <a:off x="7230769" y="1939635"/>
                  <a:ext cx="592921" cy="197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800" b="1" dirty="0" smtClean="0">
                      <a:latin typeface="+mj-lt"/>
                    </a:rPr>
                    <a:t>ETX-2</a:t>
                  </a:r>
                  <a:endParaRPr lang="en-US" sz="800" b="1" dirty="0">
                    <a:latin typeface="+mj-lt"/>
                  </a:endParaRPr>
                </a:p>
              </p:txBody>
            </p:sp>
            <p:pic>
              <p:nvPicPr>
                <p:cNvPr id="109" name="Picture 108" descr="RAD 1U_Narrow.png"/>
                <p:cNvPicPr>
                  <a:picLocks noChangeAspect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>
                <a:xfrm>
                  <a:off x="7288263" y="2083636"/>
                  <a:ext cx="477932" cy="220171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35"/>
              <p:cNvGrpSpPr/>
              <p:nvPr/>
            </p:nvGrpSpPr>
            <p:grpSpPr>
              <a:xfrm>
                <a:off x="7933417" y="3523329"/>
                <a:ext cx="592921" cy="369252"/>
                <a:chOff x="7230769" y="1934555"/>
                <a:chExt cx="592921" cy="369252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 flipH="1">
                  <a:off x="7230769" y="1934555"/>
                  <a:ext cx="592921" cy="197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800" b="1" dirty="0" smtClean="0">
                      <a:latin typeface="+mj-lt"/>
                    </a:rPr>
                    <a:t>ETX-2</a:t>
                  </a:r>
                  <a:endParaRPr lang="en-US" sz="800" b="1" dirty="0">
                    <a:latin typeface="+mj-lt"/>
                  </a:endParaRPr>
                </a:p>
              </p:txBody>
            </p:sp>
            <p:pic>
              <p:nvPicPr>
                <p:cNvPr id="112" name="Picture 111" descr="RAD 1U_Narrow.png"/>
                <p:cNvPicPr>
                  <a:picLocks noChangeAspect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>
                <a:xfrm>
                  <a:off x="7288263" y="2083636"/>
                  <a:ext cx="477932" cy="220171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53"/>
              <p:cNvGrpSpPr/>
              <p:nvPr/>
            </p:nvGrpSpPr>
            <p:grpSpPr>
              <a:xfrm>
                <a:off x="7945016" y="2896903"/>
                <a:ext cx="592921" cy="369252"/>
                <a:chOff x="7230769" y="1934555"/>
                <a:chExt cx="592921" cy="369252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 flipH="1">
                  <a:off x="7230769" y="1934555"/>
                  <a:ext cx="592921" cy="197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800" b="1" dirty="0" smtClean="0">
                      <a:latin typeface="+mj-lt"/>
                    </a:rPr>
                    <a:t>ETX-2</a:t>
                  </a:r>
                  <a:endParaRPr lang="en-US" sz="800" b="1" dirty="0">
                    <a:latin typeface="+mj-lt"/>
                  </a:endParaRPr>
                </a:p>
              </p:txBody>
            </p:sp>
            <p:pic>
              <p:nvPicPr>
                <p:cNvPr id="141" name="Picture 140" descr="RAD 1U_Narrow.png"/>
                <p:cNvPicPr>
                  <a:picLocks noChangeAspect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>
                <a:xfrm>
                  <a:off x="7288263" y="2083636"/>
                  <a:ext cx="477932" cy="220171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341"/>
              <p:cNvGrpSpPr/>
              <p:nvPr/>
            </p:nvGrpSpPr>
            <p:grpSpPr>
              <a:xfrm>
                <a:off x="7110575" y="1546188"/>
                <a:ext cx="564359" cy="516698"/>
                <a:chOff x="7020125" y="39943"/>
                <a:chExt cx="756396" cy="751102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7078702" y="98882"/>
                  <a:ext cx="661615" cy="6921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pic>
              <p:nvPicPr>
                <p:cNvPr id="169" name="Picture 3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7145062" y="301891"/>
                  <a:ext cx="631459" cy="45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0" name="TextBox 169"/>
                <p:cNvSpPr txBox="1"/>
                <p:nvPr/>
              </p:nvSpPr>
              <p:spPr>
                <a:xfrm>
                  <a:off x="7020125" y="39943"/>
                  <a:ext cx="660010" cy="306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900" b="1" dirty="0" smtClean="0">
                      <a:solidFill>
                        <a:srgbClr val="000000"/>
                      </a:solidFill>
                      <a:latin typeface="+mj-lt"/>
                    </a:rPr>
                    <a:t>MiNID</a:t>
                  </a:r>
                </a:p>
              </p:txBody>
            </p:sp>
          </p:grpSp>
          <p:cxnSp>
            <p:nvCxnSpPr>
              <p:cNvPr id="171" name="Straight Arrow Connector 170"/>
              <p:cNvCxnSpPr>
                <a:stCxn id="169" idx="3"/>
                <a:endCxn id="179" idx="1"/>
              </p:cNvCxnSpPr>
              <p:nvPr/>
            </p:nvCxnSpPr>
            <p:spPr>
              <a:xfrm>
                <a:off x="7674950" y="1882239"/>
                <a:ext cx="530255" cy="290124"/>
              </a:xfrm>
              <a:prstGeom prst="straightConnector1">
                <a:avLst/>
              </a:prstGeom>
              <a:ln w="19050">
                <a:solidFill>
                  <a:srgbClr val="C1C1C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9" name="Picture 178" descr="RAD TinyBridge_right.png"/>
              <p:cNvPicPr>
                <a:picLocks noChangeAspect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>
              <a:xfrm>
                <a:off x="8205197" y="2076351"/>
                <a:ext cx="344425" cy="192024"/>
              </a:xfrm>
              <a:prstGeom prst="rect">
                <a:avLst/>
              </a:prstGeom>
            </p:spPr>
          </p:pic>
        </p:grpSp>
        <p:pic>
          <p:nvPicPr>
            <p:cNvPr id="181" name="Picture 180" descr="RAD 1U_Narrow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883379" y="4605125"/>
              <a:ext cx="477932" cy="220171"/>
            </a:xfrm>
            <a:prstGeom prst="rect">
              <a:avLst/>
            </a:prstGeom>
          </p:spPr>
        </p:pic>
      </p:grpSp>
      <p:pic>
        <p:nvPicPr>
          <p:cNvPr id="182" name="Picture 181" descr="RAD RADview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004241" y="2273508"/>
            <a:ext cx="478425" cy="484054"/>
          </a:xfrm>
          <a:prstGeom prst="rect">
            <a:avLst/>
          </a:prstGeom>
        </p:spPr>
      </p:pic>
      <p:cxnSp>
        <p:nvCxnSpPr>
          <p:cNvPr id="183" name="Shape 114"/>
          <p:cNvCxnSpPr>
            <a:stCxn id="182" idx="2"/>
          </p:cNvCxnSpPr>
          <p:nvPr/>
        </p:nvCxnSpPr>
        <p:spPr>
          <a:xfrm rot="5400000">
            <a:off x="3827123" y="2956243"/>
            <a:ext cx="615023" cy="217658"/>
          </a:xfrm>
          <a:prstGeom prst="bentConnector3">
            <a:avLst>
              <a:gd name="adj1" fmla="val 5000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835796" y="2120716"/>
            <a:ext cx="882701" cy="223138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j-lt"/>
              </a:rPr>
              <a:t>Management</a:t>
            </a:r>
            <a:endParaRPr lang="en-US" sz="11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2"/>
          <p:cNvGrpSpPr/>
          <p:nvPr/>
        </p:nvGrpSpPr>
        <p:grpSpPr>
          <a:xfrm>
            <a:off x="-154375" y="1472550"/>
            <a:ext cx="3550716" cy="3556659"/>
            <a:chOff x="-154375" y="1472541"/>
            <a:chExt cx="3550716" cy="3556659"/>
          </a:xfrm>
        </p:grpSpPr>
        <p:sp>
          <p:nvSpPr>
            <p:cNvPr id="387" name="AutoShape 23"/>
            <p:cNvSpPr>
              <a:spLocks noChangeArrowheads="1"/>
            </p:cNvSpPr>
            <p:nvPr/>
          </p:nvSpPr>
          <p:spPr bwMode="auto">
            <a:xfrm flipH="1">
              <a:off x="59374" y="1472541"/>
              <a:ext cx="3336967" cy="2794659"/>
            </a:xfrm>
            <a:prstGeom prst="roundRect">
              <a:avLst>
                <a:gd name="adj" fmla="val 8475"/>
              </a:avLst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6" rIns="91413" bIns="45706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15641" y="3372044"/>
              <a:ext cx="843148" cy="4750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6" name="AutoShape 23"/>
            <p:cNvSpPr>
              <a:spLocks noChangeArrowheads="1"/>
            </p:cNvSpPr>
            <p:nvPr/>
          </p:nvSpPr>
          <p:spPr bwMode="auto">
            <a:xfrm>
              <a:off x="59946" y="4415363"/>
              <a:ext cx="1118223" cy="613837"/>
            </a:xfrm>
            <a:prstGeom prst="roundRect">
              <a:avLst>
                <a:gd name="adj" fmla="val 8475"/>
              </a:avLst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6" rIns="91413" bIns="45706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1504112" y="4496240"/>
              <a:ext cx="889674" cy="19790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 smtClean="0">
                  <a:latin typeface="+mj-lt"/>
                </a:rPr>
                <a:t>FE/</a:t>
              </a:r>
              <a:r>
                <a:rPr lang="en-US" sz="800" dirty="0" err="1" smtClean="0">
                  <a:latin typeface="+mj-lt"/>
                </a:rPr>
                <a:t>GbE</a:t>
              </a:r>
              <a:r>
                <a:rPr lang="en-US" sz="800" dirty="0" smtClean="0">
                  <a:latin typeface="+mj-lt"/>
                </a:rPr>
                <a:t> /10GE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293" name="Picture 292" descr="Carrier Branch Buildi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93874" y="4511584"/>
              <a:ext cx="359665" cy="359665"/>
            </a:xfrm>
            <a:prstGeom prst="rect">
              <a:avLst/>
            </a:prstGeom>
          </p:spPr>
        </p:pic>
        <p:sp>
          <p:nvSpPr>
            <p:cNvPr id="317" name="AutoShape 23"/>
            <p:cNvSpPr>
              <a:spLocks noChangeArrowheads="1"/>
            </p:cNvSpPr>
            <p:nvPr/>
          </p:nvSpPr>
          <p:spPr bwMode="auto">
            <a:xfrm flipH="1">
              <a:off x="106882" y="1496291"/>
              <a:ext cx="3194462" cy="2861954"/>
            </a:xfrm>
            <a:prstGeom prst="roundRect">
              <a:avLst>
                <a:gd name="adj" fmla="val 8475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544" tIns="50272" rIns="100544" bIns="50272">
              <a:noAutofit/>
            </a:bodyPr>
            <a:lstStyle/>
            <a:p>
              <a:pPr algn="ctr">
                <a:lnSpc>
                  <a:spcPts val="900"/>
                </a:lnSpc>
              </a:pPr>
              <a:endParaRPr lang="en-US" sz="800" b="1" dirty="0">
                <a:latin typeface="+mj-lt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 flipH="1">
              <a:off x="1729391" y="1517313"/>
              <a:ext cx="1032198" cy="276963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Arial" pitchFamily="34" charset="0"/>
                </a:rPr>
                <a:t>Core Services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21" name="Text Box 47"/>
            <p:cNvSpPr txBox="1">
              <a:spLocks noChangeArrowheads="1"/>
            </p:cNvSpPr>
            <p:nvPr/>
          </p:nvSpPr>
          <p:spPr bwMode="auto">
            <a:xfrm flipH="1">
              <a:off x="0" y="3810039"/>
              <a:ext cx="1757547" cy="301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1761" tIns="42515" rIns="81761" bIns="42515" anchor="b">
              <a:spAutoFit/>
            </a:bodyPr>
            <a:lstStyle/>
            <a:p>
              <a:pPr algn="ctr" defTabSz="922634"/>
              <a:r>
                <a:rPr lang="en-US" sz="1400" b="1" dirty="0" smtClean="0">
                  <a:latin typeface="+mj-lt"/>
                </a:rPr>
                <a:t>RAN Controller Site</a:t>
              </a:r>
              <a:endParaRPr lang="en-US" sz="1400" b="1" dirty="0">
                <a:latin typeface="+mj-lt"/>
              </a:endParaRPr>
            </a:p>
          </p:txBody>
        </p:sp>
        <p:pic>
          <p:nvPicPr>
            <p:cNvPr id="327" name="Picture 326" descr="BSC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68518" y="3450362"/>
              <a:ext cx="359665" cy="359665"/>
            </a:xfrm>
            <a:prstGeom prst="rect">
              <a:avLst/>
            </a:prstGeom>
          </p:spPr>
        </p:pic>
        <p:pic>
          <p:nvPicPr>
            <p:cNvPr id="328" name="Picture 327" descr="BSC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5513" y="3450361"/>
              <a:ext cx="359665" cy="359665"/>
            </a:xfrm>
            <a:prstGeom prst="rect">
              <a:avLst/>
            </a:prstGeom>
          </p:spPr>
        </p:pic>
        <p:grpSp>
          <p:nvGrpSpPr>
            <p:cNvPr id="4" name="Group 122"/>
            <p:cNvGrpSpPr/>
            <p:nvPr/>
          </p:nvGrpSpPr>
          <p:grpSpPr>
            <a:xfrm>
              <a:off x="461866" y="4575316"/>
              <a:ext cx="592921" cy="388034"/>
              <a:chOff x="7230769" y="1749540"/>
              <a:chExt cx="592921" cy="388034"/>
            </a:xfrm>
          </p:grpSpPr>
          <p:sp>
            <p:nvSpPr>
              <p:cNvPr id="314" name="TextBox 313"/>
              <p:cNvSpPr txBox="1"/>
              <p:nvPr/>
            </p:nvSpPr>
            <p:spPr>
              <a:xfrm flipH="1">
                <a:off x="7230769" y="1939635"/>
                <a:ext cx="592921" cy="19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 dirty="0" smtClean="0">
                    <a:latin typeface="+mj-lt"/>
                  </a:rPr>
                  <a:t>ETX-2</a:t>
                </a:r>
                <a:endParaRPr lang="en-US" sz="800" b="1" dirty="0">
                  <a:latin typeface="+mj-lt"/>
                </a:endParaRPr>
              </a:p>
            </p:txBody>
          </p:sp>
          <p:pic>
            <p:nvPicPr>
              <p:cNvPr id="315" name="Picture 314" descr="RAD 1U_Narrow.pn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7288263" y="1749540"/>
                <a:ext cx="477932" cy="220171"/>
              </a:xfrm>
              <a:prstGeom prst="rect">
                <a:avLst/>
              </a:prstGeom>
            </p:spPr>
          </p:pic>
        </p:grpSp>
        <p:grpSp>
          <p:nvGrpSpPr>
            <p:cNvPr id="5" name="Group 347"/>
            <p:cNvGrpSpPr/>
            <p:nvPr/>
          </p:nvGrpSpPr>
          <p:grpSpPr>
            <a:xfrm>
              <a:off x="118758" y="1730093"/>
              <a:ext cx="1353787" cy="766033"/>
              <a:chOff x="6711352" y="1651398"/>
              <a:chExt cx="1995055" cy="1219369"/>
            </a:xfrm>
          </p:grpSpPr>
          <p:sp>
            <p:nvSpPr>
              <p:cNvPr id="349" name="Freeform 7"/>
              <p:cNvSpPr>
                <a:spLocks/>
              </p:cNvSpPr>
              <p:nvPr/>
            </p:nvSpPr>
            <p:spPr bwMode="auto">
              <a:xfrm>
                <a:off x="7120115" y="1651398"/>
                <a:ext cx="1264469" cy="863080"/>
              </a:xfrm>
              <a:custGeom>
                <a:avLst/>
                <a:gdLst>
                  <a:gd name="connsiteX0" fmla="*/ 10000 w 10000"/>
                  <a:gd name="connsiteY0" fmla="*/ 7308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8636 w 10000"/>
                  <a:gd name="connsiteY12" fmla="*/ 10000 h 10000"/>
                  <a:gd name="connsiteX13" fmla="*/ 10000 w 10000"/>
                  <a:gd name="connsiteY13" fmla="*/ 7308 h 10000"/>
                  <a:gd name="connsiteX0" fmla="*/ 10000 w 10000"/>
                  <a:gd name="connsiteY0" fmla="*/ 7308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13" fmla="*/ 10000 w 10000"/>
                  <a:gd name="connsiteY13" fmla="*/ 7308 h 10000"/>
                  <a:gd name="connsiteX0" fmla="*/ 7589 w 10000"/>
                  <a:gd name="connsiteY0" fmla="*/ 9973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0" fmla="*/ 7589 w 10000"/>
                  <a:gd name="connsiteY0" fmla="*/ 9973 h 10000"/>
                  <a:gd name="connsiteX1" fmla="*/ 8679 w 10000"/>
                  <a:gd name="connsiteY1" fmla="*/ 7254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0" fmla="*/ 7589 w 10000"/>
                  <a:gd name="connsiteY0" fmla="*/ 9973 h 10000"/>
                  <a:gd name="connsiteX1" fmla="*/ 8679 w 10000"/>
                  <a:gd name="connsiteY1" fmla="*/ 7254 h 10000"/>
                  <a:gd name="connsiteX2" fmla="*/ 8636 w 10000"/>
                  <a:gd name="connsiteY2" fmla="*/ 4615 h 10000"/>
                  <a:gd name="connsiteX3" fmla="*/ 6818 w 10000"/>
                  <a:gd name="connsiteY3" fmla="*/ 2308 h 10000"/>
                  <a:gd name="connsiteX4" fmla="*/ 5227 w 10000"/>
                  <a:gd name="connsiteY4" fmla="*/ 0 h 10000"/>
                  <a:gd name="connsiteX5" fmla="*/ 3864 w 10000"/>
                  <a:gd name="connsiteY5" fmla="*/ 0 h 10000"/>
                  <a:gd name="connsiteX6" fmla="*/ 2273 w 10000"/>
                  <a:gd name="connsiteY6" fmla="*/ 2692 h 10000"/>
                  <a:gd name="connsiteX7" fmla="*/ 1136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364 w 10000"/>
                  <a:gd name="connsiteY10" fmla="*/ 10000 h 10000"/>
                  <a:gd name="connsiteX11" fmla="*/ 7589 w 10000"/>
                  <a:gd name="connsiteY11" fmla="*/ 9973 h 10000"/>
                  <a:gd name="connsiteX0" fmla="*/ 7589 w 9162"/>
                  <a:gd name="connsiteY0" fmla="*/ 9973 h 10000"/>
                  <a:gd name="connsiteX1" fmla="*/ 8679 w 9162"/>
                  <a:gd name="connsiteY1" fmla="*/ 7254 h 10000"/>
                  <a:gd name="connsiteX2" fmla="*/ 7798 w 9162"/>
                  <a:gd name="connsiteY2" fmla="*/ 4479 h 10000"/>
                  <a:gd name="connsiteX3" fmla="*/ 6818 w 9162"/>
                  <a:gd name="connsiteY3" fmla="*/ 2308 h 10000"/>
                  <a:gd name="connsiteX4" fmla="*/ 5227 w 9162"/>
                  <a:gd name="connsiteY4" fmla="*/ 0 h 10000"/>
                  <a:gd name="connsiteX5" fmla="*/ 3864 w 9162"/>
                  <a:gd name="connsiteY5" fmla="*/ 0 h 10000"/>
                  <a:gd name="connsiteX6" fmla="*/ 2273 w 9162"/>
                  <a:gd name="connsiteY6" fmla="*/ 2692 h 10000"/>
                  <a:gd name="connsiteX7" fmla="*/ 1136 w 9162"/>
                  <a:gd name="connsiteY7" fmla="*/ 4615 h 10000"/>
                  <a:gd name="connsiteX8" fmla="*/ 0 w 9162"/>
                  <a:gd name="connsiteY8" fmla="*/ 7308 h 10000"/>
                  <a:gd name="connsiteX9" fmla="*/ 0 w 9162"/>
                  <a:gd name="connsiteY9" fmla="*/ 7308 h 10000"/>
                  <a:gd name="connsiteX10" fmla="*/ 1364 w 9162"/>
                  <a:gd name="connsiteY10" fmla="*/ 10000 h 10000"/>
                  <a:gd name="connsiteX11" fmla="*/ 7589 w 9162"/>
                  <a:gd name="connsiteY11" fmla="*/ 9973 h 10000"/>
                  <a:gd name="connsiteX0" fmla="*/ 8283 w 9854"/>
                  <a:gd name="connsiteY0" fmla="*/ 9973 h 10000"/>
                  <a:gd name="connsiteX1" fmla="*/ 9473 w 9854"/>
                  <a:gd name="connsiteY1" fmla="*/ 7254 h 10000"/>
                  <a:gd name="connsiteX2" fmla="*/ 8230 w 9854"/>
                  <a:gd name="connsiteY2" fmla="*/ 4533 h 10000"/>
                  <a:gd name="connsiteX3" fmla="*/ 7442 w 9854"/>
                  <a:gd name="connsiteY3" fmla="*/ 2308 h 10000"/>
                  <a:gd name="connsiteX4" fmla="*/ 5705 w 9854"/>
                  <a:gd name="connsiteY4" fmla="*/ 0 h 10000"/>
                  <a:gd name="connsiteX5" fmla="*/ 4217 w 9854"/>
                  <a:gd name="connsiteY5" fmla="*/ 0 h 10000"/>
                  <a:gd name="connsiteX6" fmla="*/ 2481 w 9854"/>
                  <a:gd name="connsiteY6" fmla="*/ 2692 h 10000"/>
                  <a:gd name="connsiteX7" fmla="*/ 1240 w 9854"/>
                  <a:gd name="connsiteY7" fmla="*/ 4615 h 10000"/>
                  <a:gd name="connsiteX8" fmla="*/ 0 w 9854"/>
                  <a:gd name="connsiteY8" fmla="*/ 7308 h 10000"/>
                  <a:gd name="connsiteX9" fmla="*/ 0 w 9854"/>
                  <a:gd name="connsiteY9" fmla="*/ 7308 h 10000"/>
                  <a:gd name="connsiteX10" fmla="*/ 1489 w 9854"/>
                  <a:gd name="connsiteY10" fmla="*/ 10000 h 10000"/>
                  <a:gd name="connsiteX11" fmla="*/ 8283 w 9854"/>
                  <a:gd name="connsiteY11" fmla="*/ 9973 h 10000"/>
                  <a:gd name="connsiteX0" fmla="*/ 8406 w 10000"/>
                  <a:gd name="connsiteY0" fmla="*/ 9973 h 10000"/>
                  <a:gd name="connsiteX1" fmla="*/ 9613 w 10000"/>
                  <a:gd name="connsiteY1" fmla="*/ 7254 h 10000"/>
                  <a:gd name="connsiteX2" fmla="*/ 8352 w 10000"/>
                  <a:gd name="connsiteY2" fmla="*/ 4533 h 10000"/>
                  <a:gd name="connsiteX3" fmla="*/ 7552 w 10000"/>
                  <a:gd name="connsiteY3" fmla="*/ 2308 h 10000"/>
                  <a:gd name="connsiteX4" fmla="*/ 5790 w 10000"/>
                  <a:gd name="connsiteY4" fmla="*/ 0 h 10000"/>
                  <a:gd name="connsiteX5" fmla="*/ 4279 w 10000"/>
                  <a:gd name="connsiteY5" fmla="*/ 0 h 10000"/>
                  <a:gd name="connsiteX6" fmla="*/ 2518 w 10000"/>
                  <a:gd name="connsiteY6" fmla="*/ 2692 h 10000"/>
                  <a:gd name="connsiteX7" fmla="*/ 125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11 w 10000"/>
                  <a:gd name="connsiteY10" fmla="*/ 10000 h 10000"/>
                  <a:gd name="connsiteX11" fmla="*/ 8406 w 10000"/>
                  <a:gd name="connsiteY11" fmla="*/ 9973 h 10000"/>
                  <a:gd name="connsiteX0" fmla="*/ 8103 w 9863"/>
                  <a:gd name="connsiteY0" fmla="*/ 10000 h 10000"/>
                  <a:gd name="connsiteX1" fmla="*/ 9613 w 9863"/>
                  <a:gd name="connsiteY1" fmla="*/ 7254 h 10000"/>
                  <a:gd name="connsiteX2" fmla="*/ 8352 w 9863"/>
                  <a:gd name="connsiteY2" fmla="*/ 4533 h 10000"/>
                  <a:gd name="connsiteX3" fmla="*/ 7552 w 9863"/>
                  <a:gd name="connsiteY3" fmla="*/ 2308 h 10000"/>
                  <a:gd name="connsiteX4" fmla="*/ 5790 w 9863"/>
                  <a:gd name="connsiteY4" fmla="*/ 0 h 10000"/>
                  <a:gd name="connsiteX5" fmla="*/ 4279 w 9863"/>
                  <a:gd name="connsiteY5" fmla="*/ 0 h 10000"/>
                  <a:gd name="connsiteX6" fmla="*/ 2518 w 9863"/>
                  <a:gd name="connsiteY6" fmla="*/ 2692 h 10000"/>
                  <a:gd name="connsiteX7" fmla="*/ 1258 w 9863"/>
                  <a:gd name="connsiteY7" fmla="*/ 4615 h 10000"/>
                  <a:gd name="connsiteX8" fmla="*/ 0 w 9863"/>
                  <a:gd name="connsiteY8" fmla="*/ 7308 h 10000"/>
                  <a:gd name="connsiteX9" fmla="*/ 0 w 9863"/>
                  <a:gd name="connsiteY9" fmla="*/ 7308 h 10000"/>
                  <a:gd name="connsiteX10" fmla="*/ 1511 w 9863"/>
                  <a:gd name="connsiteY10" fmla="*/ 10000 h 10000"/>
                  <a:gd name="connsiteX11" fmla="*/ 8103 w 9863"/>
                  <a:gd name="connsiteY11" fmla="*/ 10000 h 10000"/>
                  <a:gd name="connsiteX0" fmla="*/ 8216 w 10000"/>
                  <a:gd name="connsiteY0" fmla="*/ 10000 h 10000"/>
                  <a:gd name="connsiteX1" fmla="*/ 9747 w 10000"/>
                  <a:gd name="connsiteY1" fmla="*/ 7254 h 10000"/>
                  <a:gd name="connsiteX2" fmla="*/ 8468 w 10000"/>
                  <a:gd name="connsiteY2" fmla="*/ 4533 h 10000"/>
                  <a:gd name="connsiteX3" fmla="*/ 7657 w 10000"/>
                  <a:gd name="connsiteY3" fmla="*/ 2308 h 10000"/>
                  <a:gd name="connsiteX4" fmla="*/ 5870 w 10000"/>
                  <a:gd name="connsiteY4" fmla="*/ 0 h 10000"/>
                  <a:gd name="connsiteX5" fmla="*/ 4338 w 10000"/>
                  <a:gd name="connsiteY5" fmla="*/ 0 h 10000"/>
                  <a:gd name="connsiteX6" fmla="*/ 2553 w 10000"/>
                  <a:gd name="connsiteY6" fmla="*/ 2692 h 10000"/>
                  <a:gd name="connsiteX7" fmla="*/ 1275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32 w 10000"/>
                  <a:gd name="connsiteY10" fmla="*/ 10000 h 10000"/>
                  <a:gd name="connsiteX11" fmla="*/ 8216 w 10000"/>
                  <a:gd name="connsiteY11" fmla="*/ 10000 h 10000"/>
                  <a:gd name="connsiteX0" fmla="*/ 8216 w 9747"/>
                  <a:gd name="connsiteY0" fmla="*/ 10000 h 10000"/>
                  <a:gd name="connsiteX1" fmla="*/ 9747 w 9747"/>
                  <a:gd name="connsiteY1" fmla="*/ 7254 h 10000"/>
                  <a:gd name="connsiteX2" fmla="*/ 8468 w 9747"/>
                  <a:gd name="connsiteY2" fmla="*/ 4533 h 10000"/>
                  <a:gd name="connsiteX3" fmla="*/ 7657 w 9747"/>
                  <a:gd name="connsiteY3" fmla="*/ 2308 h 10000"/>
                  <a:gd name="connsiteX4" fmla="*/ 5870 w 9747"/>
                  <a:gd name="connsiteY4" fmla="*/ 0 h 10000"/>
                  <a:gd name="connsiteX5" fmla="*/ 4338 w 9747"/>
                  <a:gd name="connsiteY5" fmla="*/ 0 h 10000"/>
                  <a:gd name="connsiteX6" fmla="*/ 2553 w 9747"/>
                  <a:gd name="connsiteY6" fmla="*/ 2692 h 10000"/>
                  <a:gd name="connsiteX7" fmla="*/ 1275 w 9747"/>
                  <a:gd name="connsiteY7" fmla="*/ 4615 h 10000"/>
                  <a:gd name="connsiteX8" fmla="*/ 0 w 9747"/>
                  <a:gd name="connsiteY8" fmla="*/ 7308 h 10000"/>
                  <a:gd name="connsiteX9" fmla="*/ 0 w 9747"/>
                  <a:gd name="connsiteY9" fmla="*/ 7308 h 10000"/>
                  <a:gd name="connsiteX10" fmla="*/ 1532 w 9747"/>
                  <a:gd name="connsiteY10" fmla="*/ 10000 h 10000"/>
                  <a:gd name="connsiteX11" fmla="*/ 8216 w 9747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8429" y="10000"/>
                    </a:moveTo>
                    <a:cubicBezTo>
                      <a:pt x="9623" y="9932"/>
                      <a:pt x="9985" y="8392"/>
                      <a:pt x="10000" y="7254"/>
                    </a:cubicBezTo>
                    <a:cubicBezTo>
                      <a:pt x="10000" y="7254"/>
                      <a:pt x="9888" y="4533"/>
                      <a:pt x="8688" y="4533"/>
                    </a:cubicBezTo>
                    <a:cubicBezTo>
                      <a:pt x="8652" y="3301"/>
                      <a:pt x="8096" y="2397"/>
                      <a:pt x="7540" y="2362"/>
                    </a:cubicBezTo>
                    <a:cubicBezTo>
                      <a:pt x="7278" y="1592"/>
                      <a:pt x="7184" y="55"/>
                      <a:pt x="6003" y="82"/>
                    </a:cubicBezTo>
                    <a:lnTo>
                      <a:pt x="4451" y="0"/>
                    </a:lnTo>
                    <a:cubicBezTo>
                      <a:pt x="4451" y="0"/>
                      <a:pt x="2880" y="0"/>
                      <a:pt x="2619" y="2692"/>
                    </a:cubicBezTo>
                    <a:cubicBezTo>
                      <a:pt x="2356" y="2692"/>
                      <a:pt x="1308" y="2692"/>
                      <a:pt x="1308" y="4615"/>
                    </a:cubicBezTo>
                    <a:cubicBezTo>
                      <a:pt x="785" y="4615"/>
                      <a:pt x="0" y="5000"/>
                      <a:pt x="0" y="7308"/>
                    </a:cubicBezTo>
                    <a:lnTo>
                      <a:pt x="0" y="7308"/>
                    </a:lnTo>
                    <a:cubicBezTo>
                      <a:pt x="0" y="7308"/>
                      <a:pt x="0" y="10000"/>
                      <a:pt x="1572" y="10000"/>
                    </a:cubicBezTo>
                    <a:lnTo>
                      <a:pt x="8429" y="1000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6959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0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6711352" y="2454337"/>
                <a:ext cx="1995055" cy="416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 smtClean="0">
                    <a:latin typeface="+mj-lt"/>
                  </a:rPr>
                  <a:t>Cloud/ Data Center</a:t>
                </a:r>
                <a:endParaRPr lang="en-US" sz="1100" b="1" dirty="0">
                  <a:latin typeface="+mj-lt"/>
                </a:endParaRPr>
              </a:p>
            </p:txBody>
          </p:sp>
          <p:pic>
            <p:nvPicPr>
              <p:cNvPr id="351" name="Picture 350" descr="Server.pn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00664" y="2038655"/>
                <a:ext cx="359664" cy="359665"/>
              </a:xfrm>
              <a:prstGeom prst="rect">
                <a:avLst/>
              </a:prstGeom>
            </p:spPr>
          </p:pic>
          <p:pic>
            <p:nvPicPr>
              <p:cNvPr id="352" name="Picture 351" descr="Server.pn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93273" y="1770431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353" name="Picture 352" descr="Server.pn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91975" y="2038655"/>
                <a:ext cx="359664" cy="359665"/>
              </a:xfrm>
              <a:prstGeom prst="rect">
                <a:avLst/>
              </a:prstGeom>
            </p:spPr>
          </p:pic>
        </p:grpSp>
        <p:pic>
          <p:nvPicPr>
            <p:cNvPr id="34818" name="Picture 2" descr="http://t0.gstatic.com/images?q=tbn:ANd9GcTmjD0kayL4VTZqfYDNavlQuNvOaBd4o4HjrnNlgbNhUfVy5QfrL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926693" y="2042559"/>
              <a:ext cx="715055" cy="572614"/>
            </a:xfrm>
            <a:prstGeom prst="rect">
              <a:avLst/>
            </a:prstGeom>
            <a:noFill/>
          </p:spPr>
        </p:pic>
        <p:grpSp>
          <p:nvGrpSpPr>
            <p:cNvPr id="6" name="Group 377"/>
            <p:cNvGrpSpPr/>
            <p:nvPr/>
          </p:nvGrpSpPr>
          <p:grpSpPr>
            <a:xfrm>
              <a:off x="380015" y="2542721"/>
              <a:ext cx="858032" cy="542206"/>
              <a:chOff x="2021069" y="2184049"/>
              <a:chExt cx="858032" cy="542206"/>
            </a:xfrm>
          </p:grpSpPr>
          <p:sp>
            <p:nvSpPr>
              <p:cNvPr id="368" name="Freeform 7"/>
              <p:cNvSpPr>
                <a:spLocks/>
              </p:cNvSpPr>
              <p:nvPr/>
            </p:nvSpPr>
            <p:spPr bwMode="auto">
              <a:xfrm>
                <a:off x="2021069" y="2184049"/>
                <a:ext cx="858032" cy="542206"/>
              </a:xfrm>
              <a:custGeom>
                <a:avLst/>
                <a:gdLst>
                  <a:gd name="connsiteX0" fmla="*/ 10000 w 10000"/>
                  <a:gd name="connsiteY0" fmla="*/ 7308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8636 w 10000"/>
                  <a:gd name="connsiteY12" fmla="*/ 10000 h 10000"/>
                  <a:gd name="connsiteX13" fmla="*/ 10000 w 10000"/>
                  <a:gd name="connsiteY13" fmla="*/ 7308 h 10000"/>
                  <a:gd name="connsiteX0" fmla="*/ 10000 w 10000"/>
                  <a:gd name="connsiteY0" fmla="*/ 7308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13" fmla="*/ 10000 w 10000"/>
                  <a:gd name="connsiteY13" fmla="*/ 7308 h 10000"/>
                  <a:gd name="connsiteX0" fmla="*/ 7589 w 10000"/>
                  <a:gd name="connsiteY0" fmla="*/ 9973 h 10000"/>
                  <a:gd name="connsiteX1" fmla="*/ 10000 w 10000"/>
                  <a:gd name="connsiteY1" fmla="*/ 7308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0" fmla="*/ 7589 w 10000"/>
                  <a:gd name="connsiteY0" fmla="*/ 9973 h 10000"/>
                  <a:gd name="connsiteX1" fmla="*/ 8679 w 10000"/>
                  <a:gd name="connsiteY1" fmla="*/ 7254 h 10000"/>
                  <a:gd name="connsiteX2" fmla="*/ 8636 w 10000"/>
                  <a:gd name="connsiteY2" fmla="*/ 4615 h 10000"/>
                  <a:gd name="connsiteX3" fmla="*/ 8636 w 10000"/>
                  <a:gd name="connsiteY3" fmla="*/ 4615 h 10000"/>
                  <a:gd name="connsiteX4" fmla="*/ 6818 w 10000"/>
                  <a:gd name="connsiteY4" fmla="*/ 2308 h 10000"/>
                  <a:gd name="connsiteX5" fmla="*/ 5227 w 10000"/>
                  <a:gd name="connsiteY5" fmla="*/ 0 h 10000"/>
                  <a:gd name="connsiteX6" fmla="*/ 3864 w 10000"/>
                  <a:gd name="connsiteY6" fmla="*/ 0 h 10000"/>
                  <a:gd name="connsiteX7" fmla="*/ 2273 w 10000"/>
                  <a:gd name="connsiteY7" fmla="*/ 2692 h 10000"/>
                  <a:gd name="connsiteX8" fmla="*/ 1136 w 10000"/>
                  <a:gd name="connsiteY8" fmla="*/ 4615 h 10000"/>
                  <a:gd name="connsiteX9" fmla="*/ 0 w 10000"/>
                  <a:gd name="connsiteY9" fmla="*/ 7308 h 10000"/>
                  <a:gd name="connsiteX10" fmla="*/ 0 w 10000"/>
                  <a:gd name="connsiteY10" fmla="*/ 7308 h 10000"/>
                  <a:gd name="connsiteX11" fmla="*/ 1364 w 10000"/>
                  <a:gd name="connsiteY11" fmla="*/ 10000 h 10000"/>
                  <a:gd name="connsiteX12" fmla="*/ 7589 w 10000"/>
                  <a:gd name="connsiteY12" fmla="*/ 9973 h 10000"/>
                  <a:gd name="connsiteX0" fmla="*/ 7589 w 10000"/>
                  <a:gd name="connsiteY0" fmla="*/ 9973 h 10000"/>
                  <a:gd name="connsiteX1" fmla="*/ 8679 w 10000"/>
                  <a:gd name="connsiteY1" fmla="*/ 7254 h 10000"/>
                  <a:gd name="connsiteX2" fmla="*/ 8636 w 10000"/>
                  <a:gd name="connsiteY2" fmla="*/ 4615 h 10000"/>
                  <a:gd name="connsiteX3" fmla="*/ 6818 w 10000"/>
                  <a:gd name="connsiteY3" fmla="*/ 2308 h 10000"/>
                  <a:gd name="connsiteX4" fmla="*/ 5227 w 10000"/>
                  <a:gd name="connsiteY4" fmla="*/ 0 h 10000"/>
                  <a:gd name="connsiteX5" fmla="*/ 3864 w 10000"/>
                  <a:gd name="connsiteY5" fmla="*/ 0 h 10000"/>
                  <a:gd name="connsiteX6" fmla="*/ 2273 w 10000"/>
                  <a:gd name="connsiteY6" fmla="*/ 2692 h 10000"/>
                  <a:gd name="connsiteX7" fmla="*/ 1136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364 w 10000"/>
                  <a:gd name="connsiteY10" fmla="*/ 10000 h 10000"/>
                  <a:gd name="connsiteX11" fmla="*/ 7589 w 10000"/>
                  <a:gd name="connsiteY11" fmla="*/ 9973 h 10000"/>
                  <a:gd name="connsiteX0" fmla="*/ 7589 w 9162"/>
                  <a:gd name="connsiteY0" fmla="*/ 9973 h 10000"/>
                  <a:gd name="connsiteX1" fmla="*/ 8679 w 9162"/>
                  <a:gd name="connsiteY1" fmla="*/ 7254 h 10000"/>
                  <a:gd name="connsiteX2" fmla="*/ 7798 w 9162"/>
                  <a:gd name="connsiteY2" fmla="*/ 4479 h 10000"/>
                  <a:gd name="connsiteX3" fmla="*/ 6818 w 9162"/>
                  <a:gd name="connsiteY3" fmla="*/ 2308 h 10000"/>
                  <a:gd name="connsiteX4" fmla="*/ 5227 w 9162"/>
                  <a:gd name="connsiteY4" fmla="*/ 0 h 10000"/>
                  <a:gd name="connsiteX5" fmla="*/ 3864 w 9162"/>
                  <a:gd name="connsiteY5" fmla="*/ 0 h 10000"/>
                  <a:gd name="connsiteX6" fmla="*/ 2273 w 9162"/>
                  <a:gd name="connsiteY6" fmla="*/ 2692 h 10000"/>
                  <a:gd name="connsiteX7" fmla="*/ 1136 w 9162"/>
                  <a:gd name="connsiteY7" fmla="*/ 4615 h 10000"/>
                  <a:gd name="connsiteX8" fmla="*/ 0 w 9162"/>
                  <a:gd name="connsiteY8" fmla="*/ 7308 h 10000"/>
                  <a:gd name="connsiteX9" fmla="*/ 0 w 9162"/>
                  <a:gd name="connsiteY9" fmla="*/ 7308 h 10000"/>
                  <a:gd name="connsiteX10" fmla="*/ 1364 w 9162"/>
                  <a:gd name="connsiteY10" fmla="*/ 10000 h 10000"/>
                  <a:gd name="connsiteX11" fmla="*/ 7589 w 9162"/>
                  <a:gd name="connsiteY11" fmla="*/ 9973 h 10000"/>
                  <a:gd name="connsiteX0" fmla="*/ 8283 w 9854"/>
                  <a:gd name="connsiteY0" fmla="*/ 9973 h 10000"/>
                  <a:gd name="connsiteX1" fmla="*/ 9473 w 9854"/>
                  <a:gd name="connsiteY1" fmla="*/ 7254 h 10000"/>
                  <a:gd name="connsiteX2" fmla="*/ 8230 w 9854"/>
                  <a:gd name="connsiteY2" fmla="*/ 4533 h 10000"/>
                  <a:gd name="connsiteX3" fmla="*/ 7442 w 9854"/>
                  <a:gd name="connsiteY3" fmla="*/ 2308 h 10000"/>
                  <a:gd name="connsiteX4" fmla="*/ 5705 w 9854"/>
                  <a:gd name="connsiteY4" fmla="*/ 0 h 10000"/>
                  <a:gd name="connsiteX5" fmla="*/ 4217 w 9854"/>
                  <a:gd name="connsiteY5" fmla="*/ 0 h 10000"/>
                  <a:gd name="connsiteX6" fmla="*/ 2481 w 9854"/>
                  <a:gd name="connsiteY6" fmla="*/ 2692 h 10000"/>
                  <a:gd name="connsiteX7" fmla="*/ 1240 w 9854"/>
                  <a:gd name="connsiteY7" fmla="*/ 4615 h 10000"/>
                  <a:gd name="connsiteX8" fmla="*/ 0 w 9854"/>
                  <a:gd name="connsiteY8" fmla="*/ 7308 h 10000"/>
                  <a:gd name="connsiteX9" fmla="*/ 0 w 9854"/>
                  <a:gd name="connsiteY9" fmla="*/ 7308 h 10000"/>
                  <a:gd name="connsiteX10" fmla="*/ 1489 w 9854"/>
                  <a:gd name="connsiteY10" fmla="*/ 10000 h 10000"/>
                  <a:gd name="connsiteX11" fmla="*/ 8283 w 9854"/>
                  <a:gd name="connsiteY11" fmla="*/ 9973 h 10000"/>
                  <a:gd name="connsiteX0" fmla="*/ 8406 w 10000"/>
                  <a:gd name="connsiteY0" fmla="*/ 9973 h 10000"/>
                  <a:gd name="connsiteX1" fmla="*/ 9613 w 10000"/>
                  <a:gd name="connsiteY1" fmla="*/ 7254 h 10000"/>
                  <a:gd name="connsiteX2" fmla="*/ 8352 w 10000"/>
                  <a:gd name="connsiteY2" fmla="*/ 4533 h 10000"/>
                  <a:gd name="connsiteX3" fmla="*/ 7552 w 10000"/>
                  <a:gd name="connsiteY3" fmla="*/ 2308 h 10000"/>
                  <a:gd name="connsiteX4" fmla="*/ 5790 w 10000"/>
                  <a:gd name="connsiteY4" fmla="*/ 0 h 10000"/>
                  <a:gd name="connsiteX5" fmla="*/ 4279 w 10000"/>
                  <a:gd name="connsiteY5" fmla="*/ 0 h 10000"/>
                  <a:gd name="connsiteX6" fmla="*/ 2518 w 10000"/>
                  <a:gd name="connsiteY6" fmla="*/ 2692 h 10000"/>
                  <a:gd name="connsiteX7" fmla="*/ 125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11 w 10000"/>
                  <a:gd name="connsiteY10" fmla="*/ 10000 h 10000"/>
                  <a:gd name="connsiteX11" fmla="*/ 8406 w 10000"/>
                  <a:gd name="connsiteY11" fmla="*/ 9973 h 10000"/>
                  <a:gd name="connsiteX0" fmla="*/ 8103 w 9863"/>
                  <a:gd name="connsiteY0" fmla="*/ 10000 h 10000"/>
                  <a:gd name="connsiteX1" fmla="*/ 9613 w 9863"/>
                  <a:gd name="connsiteY1" fmla="*/ 7254 h 10000"/>
                  <a:gd name="connsiteX2" fmla="*/ 8352 w 9863"/>
                  <a:gd name="connsiteY2" fmla="*/ 4533 h 10000"/>
                  <a:gd name="connsiteX3" fmla="*/ 7552 w 9863"/>
                  <a:gd name="connsiteY3" fmla="*/ 2308 h 10000"/>
                  <a:gd name="connsiteX4" fmla="*/ 5790 w 9863"/>
                  <a:gd name="connsiteY4" fmla="*/ 0 h 10000"/>
                  <a:gd name="connsiteX5" fmla="*/ 4279 w 9863"/>
                  <a:gd name="connsiteY5" fmla="*/ 0 h 10000"/>
                  <a:gd name="connsiteX6" fmla="*/ 2518 w 9863"/>
                  <a:gd name="connsiteY6" fmla="*/ 2692 h 10000"/>
                  <a:gd name="connsiteX7" fmla="*/ 1258 w 9863"/>
                  <a:gd name="connsiteY7" fmla="*/ 4615 h 10000"/>
                  <a:gd name="connsiteX8" fmla="*/ 0 w 9863"/>
                  <a:gd name="connsiteY8" fmla="*/ 7308 h 10000"/>
                  <a:gd name="connsiteX9" fmla="*/ 0 w 9863"/>
                  <a:gd name="connsiteY9" fmla="*/ 7308 h 10000"/>
                  <a:gd name="connsiteX10" fmla="*/ 1511 w 9863"/>
                  <a:gd name="connsiteY10" fmla="*/ 10000 h 10000"/>
                  <a:gd name="connsiteX11" fmla="*/ 8103 w 9863"/>
                  <a:gd name="connsiteY11" fmla="*/ 10000 h 10000"/>
                  <a:gd name="connsiteX0" fmla="*/ 8216 w 10000"/>
                  <a:gd name="connsiteY0" fmla="*/ 10000 h 10000"/>
                  <a:gd name="connsiteX1" fmla="*/ 9747 w 10000"/>
                  <a:gd name="connsiteY1" fmla="*/ 7254 h 10000"/>
                  <a:gd name="connsiteX2" fmla="*/ 8468 w 10000"/>
                  <a:gd name="connsiteY2" fmla="*/ 4533 h 10000"/>
                  <a:gd name="connsiteX3" fmla="*/ 7657 w 10000"/>
                  <a:gd name="connsiteY3" fmla="*/ 2308 h 10000"/>
                  <a:gd name="connsiteX4" fmla="*/ 5870 w 10000"/>
                  <a:gd name="connsiteY4" fmla="*/ 0 h 10000"/>
                  <a:gd name="connsiteX5" fmla="*/ 4338 w 10000"/>
                  <a:gd name="connsiteY5" fmla="*/ 0 h 10000"/>
                  <a:gd name="connsiteX6" fmla="*/ 2553 w 10000"/>
                  <a:gd name="connsiteY6" fmla="*/ 2692 h 10000"/>
                  <a:gd name="connsiteX7" fmla="*/ 1275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32 w 10000"/>
                  <a:gd name="connsiteY10" fmla="*/ 10000 h 10000"/>
                  <a:gd name="connsiteX11" fmla="*/ 8216 w 10000"/>
                  <a:gd name="connsiteY11" fmla="*/ 10000 h 10000"/>
                  <a:gd name="connsiteX0" fmla="*/ 8216 w 9747"/>
                  <a:gd name="connsiteY0" fmla="*/ 10000 h 10000"/>
                  <a:gd name="connsiteX1" fmla="*/ 9747 w 9747"/>
                  <a:gd name="connsiteY1" fmla="*/ 7254 h 10000"/>
                  <a:gd name="connsiteX2" fmla="*/ 8468 w 9747"/>
                  <a:gd name="connsiteY2" fmla="*/ 4533 h 10000"/>
                  <a:gd name="connsiteX3" fmla="*/ 7657 w 9747"/>
                  <a:gd name="connsiteY3" fmla="*/ 2308 h 10000"/>
                  <a:gd name="connsiteX4" fmla="*/ 5870 w 9747"/>
                  <a:gd name="connsiteY4" fmla="*/ 0 h 10000"/>
                  <a:gd name="connsiteX5" fmla="*/ 4338 w 9747"/>
                  <a:gd name="connsiteY5" fmla="*/ 0 h 10000"/>
                  <a:gd name="connsiteX6" fmla="*/ 2553 w 9747"/>
                  <a:gd name="connsiteY6" fmla="*/ 2692 h 10000"/>
                  <a:gd name="connsiteX7" fmla="*/ 1275 w 9747"/>
                  <a:gd name="connsiteY7" fmla="*/ 4615 h 10000"/>
                  <a:gd name="connsiteX8" fmla="*/ 0 w 9747"/>
                  <a:gd name="connsiteY8" fmla="*/ 7308 h 10000"/>
                  <a:gd name="connsiteX9" fmla="*/ 0 w 9747"/>
                  <a:gd name="connsiteY9" fmla="*/ 7308 h 10000"/>
                  <a:gd name="connsiteX10" fmla="*/ 1532 w 9747"/>
                  <a:gd name="connsiteY10" fmla="*/ 10000 h 10000"/>
                  <a:gd name="connsiteX11" fmla="*/ 8216 w 9747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856 w 10000"/>
                  <a:gd name="connsiteY3" fmla="*/ 2308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22 w 10000"/>
                  <a:gd name="connsiteY4" fmla="*/ 0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  <a:gd name="connsiteX0" fmla="*/ 8429 w 10000"/>
                  <a:gd name="connsiteY0" fmla="*/ 10000 h 10000"/>
                  <a:gd name="connsiteX1" fmla="*/ 10000 w 10000"/>
                  <a:gd name="connsiteY1" fmla="*/ 7254 h 10000"/>
                  <a:gd name="connsiteX2" fmla="*/ 8688 w 10000"/>
                  <a:gd name="connsiteY2" fmla="*/ 4533 h 10000"/>
                  <a:gd name="connsiteX3" fmla="*/ 7540 w 10000"/>
                  <a:gd name="connsiteY3" fmla="*/ 2362 h 10000"/>
                  <a:gd name="connsiteX4" fmla="*/ 6003 w 10000"/>
                  <a:gd name="connsiteY4" fmla="*/ 82 h 10000"/>
                  <a:gd name="connsiteX5" fmla="*/ 4451 w 10000"/>
                  <a:gd name="connsiteY5" fmla="*/ 0 h 10000"/>
                  <a:gd name="connsiteX6" fmla="*/ 2619 w 10000"/>
                  <a:gd name="connsiteY6" fmla="*/ 2692 h 10000"/>
                  <a:gd name="connsiteX7" fmla="*/ 1308 w 10000"/>
                  <a:gd name="connsiteY7" fmla="*/ 4615 h 10000"/>
                  <a:gd name="connsiteX8" fmla="*/ 0 w 10000"/>
                  <a:gd name="connsiteY8" fmla="*/ 7308 h 10000"/>
                  <a:gd name="connsiteX9" fmla="*/ 0 w 10000"/>
                  <a:gd name="connsiteY9" fmla="*/ 7308 h 10000"/>
                  <a:gd name="connsiteX10" fmla="*/ 1572 w 10000"/>
                  <a:gd name="connsiteY10" fmla="*/ 10000 h 10000"/>
                  <a:gd name="connsiteX11" fmla="*/ 8429 w 10000"/>
                  <a:gd name="connsiteY1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8429" y="10000"/>
                    </a:moveTo>
                    <a:cubicBezTo>
                      <a:pt x="9623" y="9932"/>
                      <a:pt x="9985" y="8392"/>
                      <a:pt x="10000" y="7254"/>
                    </a:cubicBezTo>
                    <a:cubicBezTo>
                      <a:pt x="10000" y="7254"/>
                      <a:pt x="9888" y="4533"/>
                      <a:pt x="8688" y="4533"/>
                    </a:cubicBezTo>
                    <a:cubicBezTo>
                      <a:pt x="8652" y="3301"/>
                      <a:pt x="8096" y="2397"/>
                      <a:pt x="7540" y="2362"/>
                    </a:cubicBezTo>
                    <a:cubicBezTo>
                      <a:pt x="7278" y="1592"/>
                      <a:pt x="7184" y="55"/>
                      <a:pt x="6003" y="82"/>
                    </a:cubicBezTo>
                    <a:lnTo>
                      <a:pt x="4451" y="0"/>
                    </a:lnTo>
                    <a:cubicBezTo>
                      <a:pt x="4451" y="0"/>
                      <a:pt x="2880" y="0"/>
                      <a:pt x="2619" y="2692"/>
                    </a:cubicBezTo>
                    <a:cubicBezTo>
                      <a:pt x="2356" y="2692"/>
                      <a:pt x="1308" y="2692"/>
                      <a:pt x="1308" y="4615"/>
                    </a:cubicBezTo>
                    <a:cubicBezTo>
                      <a:pt x="785" y="4615"/>
                      <a:pt x="0" y="5000"/>
                      <a:pt x="0" y="7308"/>
                    </a:cubicBezTo>
                    <a:lnTo>
                      <a:pt x="0" y="7308"/>
                    </a:lnTo>
                    <a:cubicBezTo>
                      <a:pt x="0" y="7308"/>
                      <a:pt x="0" y="10000"/>
                      <a:pt x="1572" y="10000"/>
                    </a:cubicBezTo>
                    <a:lnTo>
                      <a:pt x="8429" y="1000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6959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373" name="Picture 372" descr="LSR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2339438" y="2263766"/>
                <a:ext cx="250690" cy="250690"/>
              </a:xfrm>
              <a:prstGeom prst="rect">
                <a:avLst/>
              </a:prstGeom>
            </p:spPr>
          </p:pic>
          <p:pic>
            <p:nvPicPr>
              <p:cNvPr id="375" name="Picture 374" descr="LSR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2574965" y="2451792"/>
                <a:ext cx="250690" cy="250690"/>
              </a:xfrm>
              <a:prstGeom prst="rect">
                <a:avLst/>
              </a:prstGeom>
            </p:spPr>
          </p:pic>
          <p:pic>
            <p:nvPicPr>
              <p:cNvPr id="377" name="Picture 376" descr="LSR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2111828" y="2439917"/>
                <a:ext cx="250690" cy="250690"/>
              </a:xfrm>
              <a:prstGeom prst="rect">
                <a:avLst/>
              </a:prstGeom>
            </p:spPr>
          </p:pic>
        </p:grpSp>
        <p:sp>
          <p:nvSpPr>
            <p:cNvPr id="379" name="TextBox 378"/>
            <p:cNvSpPr txBox="1"/>
            <p:nvPr/>
          </p:nvSpPr>
          <p:spPr>
            <a:xfrm flipH="1">
              <a:off x="2509592" y="2085354"/>
              <a:ext cx="702877" cy="477017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Arial" pitchFamily="34" charset="0"/>
                </a:rPr>
                <a:t>Internet</a:t>
              </a:r>
            </a:p>
            <a:p>
              <a:pPr algn="ctr"/>
              <a:r>
                <a:rPr lang="en-US" sz="1200" b="1" dirty="0" smtClean="0">
                  <a:latin typeface="+mj-lt"/>
                  <a:cs typeface="Arial" pitchFamily="34" charset="0"/>
                </a:rPr>
                <a:t>Access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488223" y="3938954"/>
              <a:ext cx="79131" cy="1055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491159" y="3827594"/>
              <a:ext cx="79131" cy="1055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2494095" y="3716234"/>
              <a:ext cx="79131" cy="1055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2489864" y="3475509"/>
              <a:ext cx="847106" cy="597729"/>
              <a:chOff x="3964548" y="2967926"/>
              <a:chExt cx="859538" cy="565903"/>
            </a:xfrm>
          </p:grpSpPr>
          <p:pic>
            <p:nvPicPr>
              <p:cNvPr id="384" name="Picture 383" descr="RAD 2U_Modules.png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964548" y="3180259"/>
                <a:ext cx="859538" cy="353570"/>
              </a:xfrm>
              <a:prstGeom prst="rect">
                <a:avLst/>
              </a:prstGeom>
            </p:spPr>
          </p:pic>
          <p:sp>
            <p:nvSpPr>
              <p:cNvPr id="385" name="TextBox 384"/>
              <p:cNvSpPr txBox="1"/>
              <p:nvPr/>
            </p:nvSpPr>
            <p:spPr>
              <a:xfrm>
                <a:off x="4147731" y="2967926"/>
                <a:ext cx="493163" cy="21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b="1" dirty="0" smtClean="0">
                    <a:latin typeface="+mj-lt"/>
                  </a:rPr>
                  <a:t>ETX-5</a:t>
                </a:r>
                <a:endParaRPr lang="en-US" sz="1100" b="1" dirty="0" smtClean="0">
                  <a:latin typeface="+mj-lt"/>
                </a:endParaRPr>
              </a:p>
            </p:txBody>
          </p:sp>
        </p:grpSp>
        <p:sp>
          <p:nvSpPr>
            <p:cNvPr id="160" name="Oval 159"/>
            <p:cNvSpPr/>
            <p:nvPr/>
          </p:nvSpPr>
          <p:spPr>
            <a:xfrm>
              <a:off x="2848724" y="3974151"/>
              <a:ext cx="79131" cy="1055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6" name="Text Box 13"/>
            <p:cNvSpPr txBox="1">
              <a:spLocks noChangeAspect="1" noChangeArrowheads="1"/>
            </p:cNvSpPr>
            <p:nvPr/>
          </p:nvSpPr>
          <p:spPr bwMode="auto">
            <a:xfrm>
              <a:off x="-154375" y="3041433"/>
              <a:ext cx="187630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 smtClean="0">
                  <a:latin typeface="+mj-lt"/>
                </a:rPr>
                <a:t>Carriers Interconnection</a:t>
              </a:r>
              <a:endParaRPr lang="en-US" sz="1100" b="1" dirty="0">
                <a:latin typeface="+mj-lt"/>
              </a:endParaRPr>
            </a:p>
          </p:txBody>
        </p:sp>
        <p:cxnSp>
          <p:nvCxnSpPr>
            <p:cNvPr id="391" name="Elbow Connector 390"/>
            <p:cNvCxnSpPr>
              <a:stCxn id="380" idx="3"/>
            </p:cNvCxnSpPr>
            <p:nvPr/>
          </p:nvCxnSpPr>
          <p:spPr>
            <a:xfrm>
              <a:off x="1258789" y="3609551"/>
              <a:ext cx="1247019" cy="399741"/>
            </a:xfrm>
            <a:prstGeom prst="bentConnector3">
              <a:avLst>
                <a:gd name="adj1" fmla="val 26733"/>
              </a:avLst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Elbow Connector 392"/>
            <p:cNvCxnSpPr>
              <a:stCxn id="368" idx="1"/>
              <a:endCxn id="384" idx="1"/>
            </p:cNvCxnSpPr>
            <p:nvPr/>
          </p:nvCxnSpPr>
          <p:spPr>
            <a:xfrm>
              <a:off x="1238047" y="2936037"/>
              <a:ext cx="1251817" cy="950474"/>
            </a:xfrm>
            <a:prstGeom prst="bentConnector3">
              <a:avLst>
                <a:gd name="adj1" fmla="val 39464"/>
              </a:avLst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Elbow Connector 406"/>
            <p:cNvCxnSpPr/>
            <p:nvPr/>
          </p:nvCxnSpPr>
          <p:spPr>
            <a:xfrm rot="16200000" flipH="1">
              <a:off x="1822867" y="3105397"/>
              <a:ext cx="1116281" cy="2018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/>
            <p:cNvCxnSpPr>
              <a:stCxn id="315" idx="3"/>
              <a:endCxn id="384" idx="2"/>
            </p:cNvCxnSpPr>
            <p:nvPr/>
          </p:nvCxnSpPr>
          <p:spPr>
            <a:xfrm flipV="1">
              <a:off x="997292" y="4073238"/>
              <a:ext cx="1916125" cy="612164"/>
            </a:xfrm>
            <a:prstGeom prst="bentConnector2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hape 188"/>
            <p:cNvCxnSpPr>
              <a:endCxn id="349" idx="1"/>
            </p:cNvCxnSpPr>
            <p:nvPr/>
          </p:nvCxnSpPr>
          <p:spPr>
            <a:xfrm rot="16200000" flipV="1">
              <a:off x="813953" y="2563621"/>
              <a:ext cx="1569360" cy="688935"/>
            </a:xfrm>
            <a:prstGeom prst="bentConnector2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1951892" y="3719146"/>
              <a:ext cx="518746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019" tIns="41511" rIns="83019" bIns="41511"/>
          <a:lstStyle/>
          <a:p>
            <a:r>
              <a:rPr lang="en-US" sz="3200" i="1" dirty="0" smtClean="0"/>
              <a:t>Service Assured Access </a:t>
            </a:r>
            <a:r>
              <a:rPr lang="en-US" sz="3200" dirty="0" smtClean="0"/>
              <a:t>: Beyond Access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85" name="TextBox 184"/>
          <p:cNvSpPr txBox="1"/>
          <p:nvPr/>
        </p:nvSpPr>
        <p:spPr>
          <a:xfrm flipH="1">
            <a:off x="6803643" y="1251950"/>
            <a:ext cx="2470999" cy="292370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300" b="1" dirty="0">
                <a:latin typeface="+mj-lt"/>
                <a:cs typeface="Arial" pitchFamily="34" charset="0"/>
              </a:rPr>
              <a:t>Access Network</a:t>
            </a:r>
          </a:p>
        </p:txBody>
      </p:sp>
      <p:grpSp>
        <p:nvGrpSpPr>
          <p:cNvPr id="8" name="Group 412"/>
          <p:cNvGrpSpPr/>
          <p:nvPr/>
        </p:nvGrpSpPr>
        <p:grpSpPr>
          <a:xfrm>
            <a:off x="4866968" y="5035168"/>
            <a:ext cx="3552642" cy="273365"/>
            <a:chOff x="4940136" y="6148457"/>
            <a:chExt cx="3633849" cy="182679"/>
          </a:xfrm>
        </p:grpSpPr>
        <p:cxnSp>
          <p:nvCxnSpPr>
            <p:cNvPr id="411" name="Straight Arrow Connector 410"/>
            <p:cNvCxnSpPr/>
            <p:nvPr/>
          </p:nvCxnSpPr>
          <p:spPr>
            <a:xfrm rot="10800000">
              <a:off x="4940136" y="6329548"/>
              <a:ext cx="3633849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TextBox 411"/>
            <p:cNvSpPr txBox="1"/>
            <p:nvPr/>
          </p:nvSpPr>
          <p:spPr>
            <a:xfrm>
              <a:off x="5889451" y="6148457"/>
              <a:ext cx="1539955" cy="15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i="1" dirty="0" smtClean="0">
                  <a:solidFill>
                    <a:srgbClr val="FF0000"/>
                  </a:solidFill>
                  <a:latin typeface="+mj-lt"/>
                </a:rPr>
                <a:t>Service Assured Access</a:t>
              </a:r>
            </a:p>
          </p:txBody>
        </p:sp>
      </p:grpSp>
      <p:sp>
        <p:nvSpPr>
          <p:cNvPr id="282" name="AutoShape 23"/>
          <p:cNvSpPr>
            <a:spLocks noChangeArrowheads="1"/>
          </p:cNvSpPr>
          <p:nvPr/>
        </p:nvSpPr>
        <p:spPr bwMode="auto">
          <a:xfrm flipH="1">
            <a:off x="3468604" y="1505058"/>
            <a:ext cx="1196153" cy="3540018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3741878" y="1505445"/>
            <a:ext cx="649614" cy="476937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Metro/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Core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sp>
        <p:nvSpPr>
          <p:cNvPr id="148" name="Freeform 7"/>
          <p:cNvSpPr>
            <a:spLocks/>
          </p:cNvSpPr>
          <p:nvPr/>
        </p:nvSpPr>
        <p:spPr bwMode="auto">
          <a:xfrm>
            <a:off x="3538845" y="3360724"/>
            <a:ext cx="1156644" cy="73891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19" tIns="45662" rIns="91319" bIns="4566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9" name="Text Box 102"/>
          <p:cNvSpPr txBox="1">
            <a:spLocks noChangeArrowheads="1"/>
          </p:cNvSpPr>
          <p:nvPr/>
        </p:nvSpPr>
        <p:spPr bwMode="auto">
          <a:xfrm>
            <a:off x="3722582" y="3488066"/>
            <a:ext cx="846886" cy="4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4" tIns="45638" rIns="91274" bIns="45638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/>
            </a:r>
            <a:b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</a:br>
            <a:r>
              <a:rPr lang="en-US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IP / MPLS</a:t>
            </a:r>
          </a:p>
        </p:txBody>
      </p:sp>
      <p:sp>
        <p:nvSpPr>
          <p:cNvPr id="126" name="AutoShape 23"/>
          <p:cNvSpPr>
            <a:spLocks noChangeArrowheads="1"/>
          </p:cNvSpPr>
          <p:nvPr/>
        </p:nvSpPr>
        <p:spPr bwMode="auto">
          <a:xfrm flipH="1">
            <a:off x="4773884" y="1495592"/>
            <a:ext cx="1353786" cy="3549486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7" name="AutoShape 23"/>
          <p:cNvSpPr>
            <a:spLocks noChangeArrowheads="1"/>
          </p:cNvSpPr>
          <p:nvPr/>
        </p:nvSpPr>
        <p:spPr bwMode="auto">
          <a:xfrm flipH="1">
            <a:off x="6185194" y="1495592"/>
            <a:ext cx="2816302" cy="3549486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9" name="Oval 12"/>
          <p:cNvSpPr>
            <a:spLocks noChangeArrowheads="1"/>
          </p:cNvSpPr>
          <p:nvPr/>
        </p:nvSpPr>
        <p:spPr bwMode="auto">
          <a:xfrm>
            <a:off x="5895659" y="4142850"/>
            <a:ext cx="2136432" cy="5754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28" tIns="45666" rIns="91328" bIns="4566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41" name="TextBox 340"/>
          <p:cNvSpPr txBox="1"/>
          <p:nvPr/>
        </p:nvSpPr>
        <p:spPr>
          <a:xfrm flipH="1">
            <a:off x="6489163" y="4267204"/>
            <a:ext cx="941039" cy="246104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000" b="1" dirty="0">
                <a:latin typeface="+mj-lt"/>
                <a:cs typeface="Arial" pitchFamily="34" charset="0"/>
              </a:rPr>
              <a:t>1/10 </a:t>
            </a:r>
            <a:r>
              <a:rPr lang="en-US" sz="1000" b="1" dirty="0" err="1" smtClean="0">
                <a:latin typeface="+mj-lt"/>
                <a:cs typeface="Arial" pitchFamily="34" charset="0"/>
              </a:rPr>
              <a:t>GbE</a:t>
            </a:r>
            <a:r>
              <a:rPr lang="en-US" sz="1000" b="1" dirty="0" smtClean="0">
                <a:latin typeface="+mj-lt"/>
                <a:cs typeface="Arial" pitchFamily="34" charset="0"/>
              </a:rPr>
              <a:t> Ring</a:t>
            </a:r>
            <a:endParaRPr lang="en-US" sz="1000" b="1" dirty="0">
              <a:latin typeface="+mj-lt"/>
              <a:cs typeface="Arial" pitchFamily="34" charset="0"/>
            </a:endParaRPr>
          </a:p>
        </p:txBody>
      </p:sp>
      <p:sp>
        <p:nvSpPr>
          <p:cNvPr id="114" name="Oval 12"/>
          <p:cNvSpPr>
            <a:spLocks noChangeArrowheads="1"/>
          </p:cNvSpPr>
          <p:nvPr/>
        </p:nvSpPr>
        <p:spPr bwMode="auto">
          <a:xfrm>
            <a:off x="4809520" y="3230088"/>
            <a:ext cx="1324139" cy="12469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328" tIns="45666" rIns="91328" bIns="4566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 flipH="1">
            <a:off x="7450188" y="1505453"/>
            <a:ext cx="1205049" cy="276981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200" b="1" dirty="0">
                <a:latin typeface="+mj-lt"/>
                <a:cs typeface="Arial" pitchFamily="34" charset="0"/>
              </a:rPr>
              <a:t>First Mile 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4847018" y="1457944"/>
            <a:ext cx="1280945" cy="461618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Access</a:t>
            </a:r>
            <a:br>
              <a:rPr lang="en-US" sz="1200" b="1" dirty="0" smtClean="0">
                <a:latin typeface="+mj-lt"/>
                <a:cs typeface="Arial" pitchFamily="34" charset="0"/>
              </a:rPr>
            </a:br>
            <a:r>
              <a:rPr lang="en-US" sz="1200" b="1" dirty="0" smtClean="0">
                <a:latin typeface="+mj-lt"/>
                <a:cs typeface="Arial" pitchFamily="34" charset="0"/>
              </a:rPr>
              <a:t>Aggregation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5120650" y="3628825"/>
            <a:ext cx="562730" cy="446159"/>
          </a:xfrm>
          <a:prstGeom prst="rect">
            <a:avLst/>
          </a:prstGeom>
          <a:noFill/>
        </p:spPr>
        <p:txBody>
          <a:bodyPr wrap="none" lIns="91319" tIns="45662" rIns="91319" bIns="45662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10GbE</a:t>
            </a:r>
            <a:endParaRPr lang="en-US" sz="1100" b="1" dirty="0">
              <a:latin typeface="+mj-lt"/>
              <a:cs typeface="Arial" pitchFamily="34" charset="0"/>
            </a:endParaRPr>
          </a:p>
          <a:p>
            <a:pPr algn="ctr"/>
            <a:r>
              <a:rPr lang="en-US" sz="1100" b="1" dirty="0">
                <a:latin typeface="+mj-lt"/>
                <a:cs typeface="Arial" pitchFamily="34" charset="0"/>
              </a:rPr>
              <a:t>Ring</a:t>
            </a:r>
          </a:p>
        </p:txBody>
      </p:sp>
      <p:cxnSp>
        <p:nvCxnSpPr>
          <p:cNvPr id="232" name="Straight Connector 231"/>
          <p:cNvCxnSpPr/>
          <p:nvPr/>
        </p:nvCxnSpPr>
        <p:spPr bwMode="auto">
          <a:xfrm flipH="1">
            <a:off x="6171154" y="3812941"/>
            <a:ext cx="2062333" cy="5468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 flipH="1">
            <a:off x="6531772" y="3664681"/>
            <a:ext cx="398957" cy="200279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err="1">
                <a:latin typeface="+mj-lt"/>
              </a:rPr>
              <a:t>GbE</a:t>
            </a:r>
            <a:endParaRPr lang="en-US" sz="800" dirty="0">
              <a:latin typeface="+mj-lt"/>
            </a:endParaRPr>
          </a:p>
        </p:txBody>
      </p:sp>
      <p:sp>
        <p:nvSpPr>
          <p:cNvPr id="236" name="TextBox 235"/>
          <p:cNvSpPr txBox="1"/>
          <p:nvPr/>
        </p:nvSpPr>
        <p:spPr>
          <a:xfrm flipH="1">
            <a:off x="7527788" y="3655582"/>
            <a:ext cx="601514" cy="199355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>
                <a:latin typeface="+mj-lt"/>
              </a:rPr>
              <a:t>DSL</a:t>
            </a:r>
          </a:p>
        </p:txBody>
      </p:sp>
      <p:cxnSp>
        <p:nvCxnSpPr>
          <p:cNvPr id="194" name="Elbow Connector 193"/>
          <p:cNvCxnSpPr/>
          <p:nvPr/>
        </p:nvCxnSpPr>
        <p:spPr>
          <a:xfrm flipV="1">
            <a:off x="6114560" y="3218774"/>
            <a:ext cx="939380" cy="430711"/>
          </a:xfrm>
          <a:prstGeom prst="bentConnector3">
            <a:avLst>
              <a:gd name="adj1" fmla="val 6769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 Box 32"/>
          <p:cNvSpPr txBox="1">
            <a:spLocks noChangeArrowheads="1"/>
          </p:cNvSpPr>
          <p:nvPr/>
        </p:nvSpPr>
        <p:spPr bwMode="auto">
          <a:xfrm>
            <a:off x="8486733" y="2729387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54" tIns="50227" rIns="100454" bIns="50227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Cell-</a:t>
            </a:r>
          </a:p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Site</a:t>
            </a:r>
            <a:endParaRPr lang="en-US" sz="900" b="1" dirty="0">
              <a:latin typeface="+mj-lt"/>
            </a:endParaRPr>
          </a:p>
        </p:txBody>
      </p:sp>
      <p:cxnSp>
        <p:nvCxnSpPr>
          <p:cNvPr id="275" name="Elbow Connector 274"/>
          <p:cNvCxnSpPr>
            <a:stCxn id="358" idx="3"/>
          </p:cNvCxnSpPr>
          <p:nvPr/>
        </p:nvCxnSpPr>
        <p:spPr>
          <a:xfrm flipV="1">
            <a:off x="5834276" y="2611368"/>
            <a:ext cx="2307859" cy="617535"/>
          </a:xfrm>
          <a:prstGeom prst="bentConnector3">
            <a:avLst>
              <a:gd name="adj1" fmla="val 32505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Elbow Connector 299"/>
          <p:cNvCxnSpPr>
            <a:endCxn id="154" idx="1"/>
          </p:cNvCxnSpPr>
          <p:nvPr/>
        </p:nvCxnSpPr>
        <p:spPr>
          <a:xfrm flipV="1">
            <a:off x="5676411" y="2172372"/>
            <a:ext cx="2528788" cy="974599"/>
          </a:xfrm>
          <a:prstGeom prst="bentConnector3">
            <a:avLst>
              <a:gd name="adj1" fmla="val 3032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 flipH="1">
            <a:off x="6923316" y="2456687"/>
            <a:ext cx="865924" cy="197822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1/10 </a:t>
            </a:r>
            <a:r>
              <a:rPr lang="en-US" sz="800" dirty="0" err="1" smtClean="0">
                <a:latin typeface="+mj-lt"/>
              </a:rPr>
              <a:t>GbE</a:t>
            </a:r>
            <a:endParaRPr lang="en-US" sz="800" dirty="0">
              <a:latin typeface="+mj-lt"/>
            </a:endParaRPr>
          </a:p>
        </p:txBody>
      </p:sp>
      <p:sp>
        <p:nvSpPr>
          <p:cNvPr id="304" name="TextBox 303"/>
          <p:cNvSpPr txBox="1"/>
          <p:nvPr/>
        </p:nvSpPr>
        <p:spPr>
          <a:xfrm flipH="1">
            <a:off x="6899568" y="2028927"/>
            <a:ext cx="889674" cy="197822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FE/</a:t>
            </a:r>
            <a:r>
              <a:rPr lang="en-US" sz="800" dirty="0" err="1" smtClean="0">
                <a:latin typeface="+mj-lt"/>
              </a:rPr>
              <a:t>GbE</a:t>
            </a:r>
            <a:r>
              <a:rPr lang="en-US" sz="800" dirty="0" smtClean="0">
                <a:latin typeface="+mj-lt"/>
              </a:rPr>
              <a:t> </a:t>
            </a:r>
            <a:endParaRPr lang="en-US" sz="800" dirty="0">
              <a:latin typeface="+mj-lt"/>
            </a:endParaRPr>
          </a:p>
        </p:txBody>
      </p:sp>
      <p:sp>
        <p:nvSpPr>
          <p:cNvPr id="364" name="TextBox 363"/>
          <p:cNvSpPr txBox="1"/>
          <p:nvPr/>
        </p:nvSpPr>
        <p:spPr>
          <a:xfrm flipH="1">
            <a:off x="7768614" y="3211164"/>
            <a:ext cx="551713" cy="306341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PDH/</a:t>
            </a:r>
            <a:br>
              <a:rPr lang="en-US" sz="800" dirty="0" smtClean="0">
                <a:latin typeface="+mj-lt"/>
              </a:rPr>
            </a:br>
            <a:r>
              <a:rPr lang="en-US" sz="800" dirty="0" smtClean="0">
                <a:latin typeface="+mj-lt"/>
              </a:rPr>
              <a:t>SDH</a:t>
            </a:r>
            <a:endParaRPr lang="en-US" sz="800" dirty="0">
              <a:latin typeface="+mj-lt"/>
            </a:endParaRPr>
          </a:p>
        </p:txBody>
      </p:sp>
      <p:grpSp>
        <p:nvGrpSpPr>
          <p:cNvPr id="9" name="Group 123"/>
          <p:cNvGrpSpPr/>
          <p:nvPr/>
        </p:nvGrpSpPr>
        <p:grpSpPr>
          <a:xfrm>
            <a:off x="7933418" y="2324449"/>
            <a:ext cx="592921" cy="364172"/>
            <a:chOff x="7230769" y="1939635"/>
            <a:chExt cx="592921" cy="364172"/>
          </a:xfrm>
        </p:grpSpPr>
        <p:sp>
          <p:nvSpPr>
            <p:cNvPr id="125" name="TextBox 124"/>
            <p:cNvSpPr txBox="1"/>
            <p:nvPr/>
          </p:nvSpPr>
          <p:spPr>
            <a:xfrm flipH="1">
              <a:off x="7230769" y="1939635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j-lt"/>
                </a:rPr>
                <a:t>ETX-2</a:t>
              </a:r>
              <a:endParaRPr lang="en-US" sz="800" b="1" dirty="0">
                <a:latin typeface="+mj-lt"/>
              </a:endParaRPr>
            </a:p>
          </p:txBody>
        </p:sp>
        <p:pic>
          <p:nvPicPr>
            <p:cNvPr id="130" name="Picture 129" descr="RAD 1U_Narr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288263" y="2083636"/>
              <a:ext cx="477932" cy="220171"/>
            </a:xfrm>
            <a:prstGeom prst="rect">
              <a:avLst/>
            </a:prstGeom>
          </p:spPr>
        </p:pic>
      </p:grpSp>
      <p:grpSp>
        <p:nvGrpSpPr>
          <p:cNvPr id="10" name="Group 135"/>
          <p:cNvGrpSpPr/>
          <p:nvPr/>
        </p:nvGrpSpPr>
        <p:grpSpPr>
          <a:xfrm>
            <a:off x="7933418" y="3523329"/>
            <a:ext cx="592921" cy="369252"/>
            <a:chOff x="7230769" y="1934555"/>
            <a:chExt cx="592921" cy="369252"/>
          </a:xfrm>
        </p:grpSpPr>
        <p:sp>
          <p:nvSpPr>
            <p:cNvPr id="137" name="TextBox 136"/>
            <p:cNvSpPr txBox="1"/>
            <p:nvPr/>
          </p:nvSpPr>
          <p:spPr>
            <a:xfrm flipH="1">
              <a:off x="7230769" y="1934555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j-lt"/>
                </a:rPr>
                <a:t>ETX-2</a:t>
              </a:r>
              <a:endParaRPr lang="en-US" sz="800" b="1" dirty="0">
                <a:latin typeface="+mj-lt"/>
              </a:endParaRPr>
            </a:p>
          </p:txBody>
        </p:sp>
        <p:pic>
          <p:nvPicPr>
            <p:cNvPr id="138" name="Picture 137" descr="RAD 1U_Narr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288263" y="2083636"/>
              <a:ext cx="477932" cy="220171"/>
            </a:xfrm>
            <a:prstGeom prst="rect">
              <a:avLst/>
            </a:prstGeom>
          </p:spPr>
        </p:pic>
      </p:grpSp>
      <p:grpSp>
        <p:nvGrpSpPr>
          <p:cNvPr id="11" name="Group 141"/>
          <p:cNvGrpSpPr/>
          <p:nvPr/>
        </p:nvGrpSpPr>
        <p:grpSpPr>
          <a:xfrm>
            <a:off x="7891789" y="4092177"/>
            <a:ext cx="729764" cy="395203"/>
            <a:chOff x="8381819" y="1362303"/>
            <a:chExt cx="729764" cy="395203"/>
          </a:xfrm>
        </p:grpSpPr>
        <p:sp>
          <p:nvSpPr>
            <p:cNvPr id="143" name="TextBox 142"/>
            <p:cNvSpPr txBox="1"/>
            <p:nvPr/>
          </p:nvSpPr>
          <p:spPr>
            <a:xfrm flipH="1">
              <a:off x="8381819" y="1362303"/>
              <a:ext cx="729764" cy="19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j-lt"/>
                </a:rPr>
                <a:t>ETX-2</a:t>
              </a:r>
              <a:endParaRPr lang="en-US" sz="800" b="1" dirty="0">
                <a:latin typeface="+mj-lt"/>
              </a:endParaRPr>
            </a:p>
          </p:txBody>
        </p:sp>
        <p:pic>
          <p:nvPicPr>
            <p:cNvPr id="144" name="Picture 143" descr="RAD 1U_Narr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502586" y="1537335"/>
              <a:ext cx="477932" cy="220171"/>
            </a:xfrm>
            <a:prstGeom prst="rect">
              <a:avLst/>
            </a:prstGeom>
          </p:spPr>
        </p:pic>
      </p:grpSp>
      <p:pic>
        <p:nvPicPr>
          <p:cNvPr id="158" name="Picture 157" descr="DSLAM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172358" y="3642157"/>
            <a:ext cx="359665" cy="359665"/>
          </a:xfrm>
          <a:prstGeom prst="rect">
            <a:avLst/>
          </a:prstGeom>
        </p:spPr>
      </p:pic>
      <p:grpSp>
        <p:nvGrpSpPr>
          <p:cNvPr id="12" name="Group 16"/>
          <p:cNvGrpSpPr/>
          <p:nvPr/>
        </p:nvGrpSpPr>
        <p:grpSpPr>
          <a:xfrm>
            <a:off x="5248908" y="4180122"/>
            <a:ext cx="658601" cy="415637"/>
            <a:chOff x="3964548" y="2967926"/>
            <a:chExt cx="859538" cy="565901"/>
          </a:xfrm>
        </p:grpSpPr>
        <p:pic>
          <p:nvPicPr>
            <p:cNvPr id="133" name="Picture 132" descr="RAD 2U_Modules.pn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536648" y="3026152"/>
            <a:ext cx="359665" cy="1204255"/>
            <a:chOff x="8138452" y="3085280"/>
            <a:chExt cx="359665" cy="1204255"/>
          </a:xfrm>
        </p:grpSpPr>
        <p:pic>
          <p:nvPicPr>
            <p:cNvPr id="132" name="Picture 131" descr="Carrier Branch Buildi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138452" y="3929870"/>
              <a:ext cx="359665" cy="359665"/>
            </a:xfrm>
            <a:prstGeom prst="rect">
              <a:avLst/>
            </a:prstGeom>
          </p:spPr>
        </p:pic>
        <p:pic>
          <p:nvPicPr>
            <p:cNvPr id="146" name="Picture 145" descr="Node B.pn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8138452" y="3085280"/>
              <a:ext cx="359665" cy="359665"/>
            </a:xfrm>
            <a:prstGeom prst="rect">
              <a:avLst/>
            </a:prstGeom>
          </p:spPr>
        </p:pic>
      </p:grpSp>
      <p:sp>
        <p:nvSpPr>
          <p:cNvPr id="150" name="Text Box 32"/>
          <p:cNvSpPr txBox="1">
            <a:spLocks noChangeArrowheads="1"/>
          </p:cNvSpPr>
          <p:nvPr/>
        </p:nvSpPr>
        <p:spPr bwMode="auto">
          <a:xfrm>
            <a:off x="8482001" y="4220275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54" tIns="50227" rIns="100454" bIns="50227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Customer</a:t>
            </a:r>
          </a:p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+mj-lt"/>
              </a:rPr>
              <a:t>Premises</a:t>
            </a:r>
            <a:endParaRPr lang="en-US" sz="900" b="1" dirty="0">
              <a:latin typeface="+mj-l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7730834" y="3193918"/>
            <a:ext cx="694033" cy="5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3"/>
          <p:cNvGrpSpPr/>
          <p:nvPr/>
        </p:nvGrpSpPr>
        <p:grpSpPr>
          <a:xfrm>
            <a:off x="7945017" y="2896903"/>
            <a:ext cx="592921" cy="369252"/>
            <a:chOff x="7230769" y="1934555"/>
            <a:chExt cx="592921" cy="369252"/>
          </a:xfrm>
        </p:grpSpPr>
        <p:sp>
          <p:nvSpPr>
            <p:cNvPr id="155" name="TextBox 154"/>
            <p:cNvSpPr txBox="1"/>
            <p:nvPr/>
          </p:nvSpPr>
          <p:spPr>
            <a:xfrm flipH="1">
              <a:off x="7230769" y="1934555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j-lt"/>
                </a:rPr>
                <a:t>ETX-2</a:t>
              </a:r>
              <a:endParaRPr lang="en-US" sz="800" b="1" dirty="0">
                <a:latin typeface="+mj-lt"/>
              </a:endParaRPr>
            </a:p>
          </p:txBody>
        </p:sp>
        <p:pic>
          <p:nvPicPr>
            <p:cNvPr id="156" name="Picture 155" descr="RAD 1U_Narr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288263" y="2083636"/>
              <a:ext cx="477932" cy="220171"/>
            </a:xfrm>
            <a:prstGeom prst="rect">
              <a:avLst/>
            </a:prstGeom>
          </p:spPr>
        </p:pic>
      </p:grpSp>
      <p:grpSp>
        <p:nvGrpSpPr>
          <p:cNvPr id="15" name="Group 198"/>
          <p:cNvGrpSpPr/>
          <p:nvPr/>
        </p:nvGrpSpPr>
        <p:grpSpPr>
          <a:xfrm>
            <a:off x="7053941" y="2921328"/>
            <a:ext cx="876268" cy="615269"/>
            <a:chOff x="6647534" y="2817631"/>
            <a:chExt cx="1211425" cy="778344"/>
          </a:xfrm>
        </p:grpSpPr>
        <p:sp>
          <p:nvSpPr>
            <p:cNvPr id="374" name="Oval 12"/>
            <p:cNvSpPr>
              <a:spLocks noChangeArrowheads="1"/>
            </p:cNvSpPr>
            <p:nvPr/>
          </p:nvSpPr>
          <p:spPr bwMode="auto">
            <a:xfrm>
              <a:off x="6862962" y="2817631"/>
              <a:ext cx="778346" cy="778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13" tIns="45706" rIns="91413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76" name="TextBox 375"/>
            <p:cNvSpPr txBox="1"/>
            <p:nvPr/>
          </p:nvSpPr>
          <p:spPr>
            <a:xfrm flipH="1">
              <a:off x="6889427" y="2968895"/>
              <a:ext cx="751634" cy="506121"/>
            </a:xfrm>
            <a:prstGeom prst="rect">
              <a:avLst/>
            </a:prstGeom>
            <a:noFill/>
          </p:spPr>
          <p:txBody>
            <a:bodyPr wrap="none" lIns="91413" tIns="45706" rIns="91413" bIns="45706" rtlCol="0">
              <a:spAutoFit/>
            </a:bodyPr>
            <a:lstStyle/>
            <a:p>
              <a:pPr algn="ctr"/>
              <a:r>
                <a:rPr lang="en-US" sz="1000" b="1" dirty="0">
                  <a:latin typeface="+mj-lt"/>
                  <a:cs typeface="Arial" pitchFamily="34" charset="0"/>
                </a:rPr>
                <a:t>SDH/</a:t>
              </a:r>
            </a:p>
            <a:p>
              <a:pPr algn="ctr"/>
              <a:r>
                <a:rPr lang="en-US" sz="1000" b="1" dirty="0">
                  <a:latin typeface="+mj-lt"/>
                  <a:cs typeface="Arial" pitchFamily="34" charset="0"/>
                </a:rPr>
                <a:t>SONET</a:t>
              </a:r>
            </a:p>
          </p:txBody>
        </p:sp>
        <p:pic>
          <p:nvPicPr>
            <p:cNvPr id="163" name="Picture 162" descr="ADM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647534" y="3014076"/>
              <a:ext cx="359665" cy="359665"/>
            </a:xfrm>
            <a:prstGeom prst="rect">
              <a:avLst/>
            </a:prstGeom>
          </p:spPr>
        </p:pic>
        <p:pic>
          <p:nvPicPr>
            <p:cNvPr id="157" name="Picture 156" descr="ADM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7499294" y="3014076"/>
              <a:ext cx="359665" cy="359665"/>
            </a:xfrm>
            <a:prstGeom prst="rect">
              <a:avLst/>
            </a:prstGeom>
          </p:spPr>
        </p:pic>
      </p:grpSp>
      <p:pic>
        <p:nvPicPr>
          <p:cNvPr id="168" name="Picture 167" descr="Switch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517241" y="1996698"/>
            <a:ext cx="359665" cy="359665"/>
          </a:xfrm>
          <a:prstGeom prst="rect">
            <a:avLst/>
          </a:prstGeom>
        </p:spPr>
      </p:pic>
      <p:sp>
        <p:nvSpPr>
          <p:cNvPr id="174" name="TextBox 173"/>
          <p:cNvSpPr txBox="1"/>
          <p:nvPr/>
        </p:nvSpPr>
        <p:spPr>
          <a:xfrm flipH="1">
            <a:off x="7038918" y="4009871"/>
            <a:ext cx="601514" cy="199355"/>
          </a:xfrm>
          <a:prstGeom prst="rect">
            <a:avLst/>
          </a:prstGeom>
          <a:noFill/>
        </p:spPr>
        <p:txBody>
          <a:bodyPr wrap="square" lIns="91319" tIns="45662" rIns="91319" bIns="456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j-lt"/>
              </a:rPr>
              <a:t>MSAN</a:t>
            </a:r>
            <a:endParaRPr lang="en-US" sz="800" dirty="0">
              <a:latin typeface="+mj-lt"/>
            </a:endParaRPr>
          </a:p>
        </p:txBody>
      </p:sp>
      <p:pic>
        <p:nvPicPr>
          <p:cNvPr id="159" name="Picture 158" descr="LSR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585741" y="3690668"/>
            <a:ext cx="359665" cy="359665"/>
          </a:xfrm>
          <a:prstGeom prst="rect">
            <a:avLst/>
          </a:prstGeom>
        </p:spPr>
      </p:pic>
      <p:grpSp>
        <p:nvGrpSpPr>
          <p:cNvPr id="16" name="Group 341"/>
          <p:cNvGrpSpPr/>
          <p:nvPr/>
        </p:nvGrpSpPr>
        <p:grpSpPr>
          <a:xfrm>
            <a:off x="7110579" y="1546188"/>
            <a:ext cx="564359" cy="516698"/>
            <a:chOff x="7020125" y="39943"/>
            <a:chExt cx="756396" cy="751102"/>
          </a:xfrm>
        </p:grpSpPr>
        <p:sp>
          <p:nvSpPr>
            <p:cNvPr id="334" name="Oval 333"/>
            <p:cNvSpPr/>
            <p:nvPr/>
          </p:nvSpPr>
          <p:spPr>
            <a:xfrm>
              <a:off x="7078702" y="98882"/>
              <a:ext cx="661615" cy="6921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35" name="Picture 3"/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45062" y="301891"/>
              <a:ext cx="631459" cy="45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6" name="TextBox 335"/>
            <p:cNvSpPr txBox="1"/>
            <p:nvPr/>
          </p:nvSpPr>
          <p:spPr>
            <a:xfrm>
              <a:off x="7020125" y="39943"/>
              <a:ext cx="660010" cy="30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b="1" dirty="0" smtClean="0">
                  <a:solidFill>
                    <a:srgbClr val="000000"/>
                  </a:solidFill>
                  <a:latin typeface="+mj-lt"/>
                </a:rPr>
                <a:t>MiNID</a:t>
              </a:r>
            </a:p>
          </p:txBody>
        </p:sp>
      </p:grpSp>
      <p:cxnSp>
        <p:nvCxnSpPr>
          <p:cNvPr id="338" name="Straight Arrow Connector 337"/>
          <p:cNvCxnSpPr>
            <a:stCxn id="335" idx="3"/>
            <a:endCxn id="154" idx="1"/>
          </p:cNvCxnSpPr>
          <p:nvPr/>
        </p:nvCxnSpPr>
        <p:spPr>
          <a:xfrm>
            <a:off x="7674951" y="1882239"/>
            <a:ext cx="530255" cy="290124"/>
          </a:xfrm>
          <a:prstGeom prst="straightConnector1">
            <a:avLst/>
          </a:prstGeom>
          <a:ln w="19050">
            <a:solidFill>
              <a:srgbClr val="C1C1C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21943" y="3429997"/>
            <a:ext cx="658601" cy="415637"/>
            <a:chOff x="3964548" y="2967926"/>
            <a:chExt cx="859538" cy="565901"/>
          </a:xfrm>
        </p:grpSpPr>
        <p:pic>
          <p:nvPicPr>
            <p:cNvPr id="355" name="Picture 354" descr="RAD 2U_Modules.pn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356" name="TextBox 355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5175677" y="2943109"/>
            <a:ext cx="658601" cy="415637"/>
            <a:chOff x="3964548" y="2967926"/>
            <a:chExt cx="859538" cy="565901"/>
          </a:xfrm>
        </p:grpSpPr>
        <p:pic>
          <p:nvPicPr>
            <p:cNvPr id="358" name="Picture 357" descr="RAD 2U_Modules.pn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3964548" y="3180258"/>
              <a:ext cx="859538" cy="353569"/>
            </a:xfrm>
            <a:prstGeom prst="rect">
              <a:avLst/>
            </a:prstGeom>
          </p:spPr>
        </p:pic>
        <p:sp>
          <p:nvSpPr>
            <p:cNvPr id="359" name="TextBox 358"/>
            <p:cNvSpPr txBox="1"/>
            <p:nvPr/>
          </p:nvSpPr>
          <p:spPr>
            <a:xfrm>
              <a:off x="4077157" y="2967926"/>
              <a:ext cx="634316" cy="30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j-lt"/>
                </a:rPr>
                <a:t>ETX-5</a:t>
              </a:r>
              <a:endParaRPr lang="en-US" sz="1100" b="1" dirty="0" smtClean="0">
                <a:latin typeface="+mj-lt"/>
              </a:endParaRPr>
            </a:p>
          </p:txBody>
        </p:sp>
      </p:grpSp>
      <p:pic>
        <p:nvPicPr>
          <p:cNvPr id="154" name="Picture 153" descr="RAD TinyBridge_right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8205197" y="2076351"/>
            <a:ext cx="344425" cy="192024"/>
          </a:xfrm>
          <a:prstGeom prst="rect">
            <a:avLst/>
          </a:prstGeom>
        </p:spPr>
      </p:pic>
      <p:pic>
        <p:nvPicPr>
          <p:cNvPr id="312" name="Picture 311" descr="LSR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324978" y="3664938"/>
            <a:ext cx="359665" cy="359665"/>
          </a:xfrm>
          <a:prstGeom prst="rect">
            <a:avLst/>
          </a:prstGeom>
        </p:spPr>
      </p:pic>
      <p:grpSp>
        <p:nvGrpSpPr>
          <p:cNvPr id="19" name="Group 413"/>
          <p:cNvGrpSpPr/>
          <p:nvPr/>
        </p:nvGrpSpPr>
        <p:grpSpPr>
          <a:xfrm>
            <a:off x="605646" y="5694495"/>
            <a:ext cx="7813964" cy="237501"/>
            <a:chOff x="4940136" y="6208930"/>
            <a:chExt cx="3633849" cy="146509"/>
          </a:xfrm>
        </p:grpSpPr>
        <p:cxnSp>
          <p:nvCxnSpPr>
            <p:cNvPr id="415" name="Straight Arrow Connector 414"/>
            <p:cNvCxnSpPr/>
            <p:nvPr/>
          </p:nvCxnSpPr>
          <p:spPr>
            <a:xfrm rot="10800000">
              <a:off x="4940136" y="6329548"/>
              <a:ext cx="3633849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/>
            <p:nvPr/>
          </p:nvSpPr>
          <p:spPr>
            <a:xfrm>
              <a:off x="6109198" y="6208930"/>
              <a:ext cx="1100462" cy="146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Service Assurance – End to End (VPN)</a:t>
              </a:r>
            </a:p>
          </p:txBody>
        </p:sp>
      </p:grpSp>
      <p:grpSp>
        <p:nvGrpSpPr>
          <p:cNvPr id="20" name="Group 416"/>
          <p:cNvGrpSpPr/>
          <p:nvPr/>
        </p:nvGrpSpPr>
        <p:grpSpPr>
          <a:xfrm>
            <a:off x="3211595" y="5413773"/>
            <a:ext cx="5223164" cy="237501"/>
            <a:chOff x="4940136" y="6213369"/>
            <a:chExt cx="3633849" cy="152520"/>
          </a:xfrm>
        </p:grpSpPr>
        <p:cxnSp>
          <p:nvCxnSpPr>
            <p:cNvPr id="418" name="Straight Arrow Connector 417"/>
            <p:cNvCxnSpPr/>
            <p:nvPr/>
          </p:nvCxnSpPr>
          <p:spPr>
            <a:xfrm rot="10800000">
              <a:off x="4940136" y="6329548"/>
              <a:ext cx="3633849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TextBox 418"/>
            <p:cNvSpPr txBox="1"/>
            <p:nvPr/>
          </p:nvSpPr>
          <p:spPr>
            <a:xfrm>
              <a:off x="5965082" y="6213369"/>
              <a:ext cx="1388695" cy="152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Service Assurance – End to End</a:t>
              </a: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5400000">
            <a:off x="21981" y="5402875"/>
            <a:ext cx="1195756" cy="8793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16200000" flipH="1">
            <a:off x="7760907" y="5204628"/>
            <a:ext cx="1354207" cy="521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 rot="16200000" flipH="1">
            <a:off x="2410606" y="4829342"/>
            <a:ext cx="1591480" cy="1760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 descr="RAD 1U_Narrow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83379" y="4605125"/>
            <a:ext cx="477932" cy="220171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1764933" y="5943605"/>
            <a:ext cx="5031975" cy="527626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cs typeface="Rod" pitchFamily="49" charset="-79"/>
              </a:rPr>
              <a:t>Complete Access solution with full service visibility</a:t>
            </a:r>
            <a:endParaRPr lang="en-US" sz="2000" kern="0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85000"/>
              </a:lnSpc>
            </a:pPr>
            <a:endParaRPr lang="en-US" sz="1100" b="1" dirty="0" err="1" smtClean="0">
              <a:latin typeface="+mj-lt"/>
            </a:endParaRPr>
          </a:p>
        </p:txBody>
      </p:sp>
      <p:pic>
        <p:nvPicPr>
          <p:cNvPr id="131" name="Picture 130" descr="RAD RADview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004241" y="2273508"/>
            <a:ext cx="478425" cy="484054"/>
          </a:xfrm>
          <a:prstGeom prst="rect">
            <a:avLst/>
          </a:prstGeom>
        </p:spPr>
      </p:pic>
      <p:cxnSp>
        <p:nvCxnSpPr>
          <p:cNvPr id="134" name="Shape 114"/>
          <p:cNvCxnSpPr>
            <a:stCxn id="131" idx="2"/>
          </p:cNvCxnSpPr>
          <p:nvPr/>
        </p:nvCxnSpPr>
        <p:spPr>
          <a:xfrm rot="5400000">
            <a:off x="3827123" y="2956243"/>
            <a:ext cx="615023" cy="217658"/>
          </a:xfrm>
          <a:prstGeom prst="bentConnector3">
            <a:avLst>
              <a:gd name="adj1" fmla="val 5000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835796" y="2120716"/>
            <a:ext cx="882701" cy="223138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j-lt"/>
              </a:rPr>
              <a:t>Management</a:t>
            </a:r>
            <a:endParaRPr lang="en-US" sz="11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277791" y="262625"/>
            <a:ext cx="7535118" cy="644740"/>
          </a:xfrm>
        </p:spPr>
        <p:txBody>
          <a:bodyPr>
            <a:normAutofit/>
          </a:bodyPr>
          <a:lstStyle/>
          <a:p>
            <a:r>
              <a:rPr lang="en-US" dirty="0" smtClean="0"/>
              <a:t>Managing ETX-2 Service Life Cycle</a:t>
            </a:r>
            <a:endParaRPr lang="en-US" dirty="0"/>
          </a:p>
        </p:txBody>
      </p:sp>
      <p:pic>
        <p:nvPicPr>
          <p:cNvPr id="22" name="Picture 5" descr="D:\Ben-k-data\My Documents\My Pictures\RADview\catalog09\Manage_room.jpg"/>
          <p:cNvPicPr>
            <a:picLocks noChangeAspect="1" noChangeArrowheads="1"/>
          </p:cNvPicPr>
          <p:nvPr/>
        </p:nvPicPr>
        <p:blipFill>
          <a:blip r:embed="rId3" cstate="screen"/>
          <a:srcRect t="41458" r="31470" b="34129"/>
          <a:stretch>
            <a:fillRect/>
          </a:stretch>
        </p:blipFill>
        <p:spPr bwMode="auto">
          <a:xfrm>
            <a:off x="0" y="2243118"/>
            <a:ext cx="9144000" cy="3113974"/>
          </a:xfrm>
          <a:prstGeom prst="rect">
            <a:avLst/>
          </a:prstGeom>
          <a:noFill/>
        </p:spPr>
      </p:pic>
      <p:sp>
        <p:nvSpPr>
          <p:cNvPr id="23" name="Chevron 22"/>
          <p:cNvSpPr/>
          <p:nvPr/>
        </p:nvSpPr>
        <p:spPr>
          <a:xfrm>
            <a:off x="904776" y="2505364"/>
            <a:ext cx="7503921" cy="2597726"/>
          </a:xfrm>
          <a:prstGeom prst="chevron">
            <a:avLst>
              <a:gd name="adj" fmla="val 39456"/>
            </a:avLst>
          </a:prstGeom>
          <a:solidFill>
            <a:schemeClr val="bg1">
              <a:alpha val="9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3069" tIns="41535" rIns="83069" bIns="4153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935277" y="3107738"/>
            <a:ext cx="2667329" cy="389574"/>
          </a:xfrm>
          <a:prstGeom prst="homePlate">
            <a:avLst/>
          </a:prstGeom>
          <a:solidFill>
            <a:srgbClr val="FF9900">
              <a:alpha val="67843"/>
            </a:srgb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9" tIns="41535" rIns="83069" bIns="41535" rtlCol="0" anchor="ctr"/>
          <a:lstStyle/>
          <a:p>
            <a:pPr algn="ctr"/>
            <a:r>
              <a:rPr lang="en-US" dirty="0" smtClean="0"/>
              <a:t>Turn-up</a:t>
            </a:r>
          </a:p>
        </p:txBody>
      </p:sp>
      <p:sp>
        <p:nvSpPr>
          <p:cNvPr id="25" name="Pentagon 24"/>
          <p:cNvSpPr/>
          <p:nvPr/>
        </p:nvSpPr>
        <p:spPr>
          <a:xfrm>
            <a:off x="2280956" y="3583698"/>
            <a:ext cx="2667329" cy="389574"/>
          </a:xfrm>
          <a:prstGeom prst="homePlate">
            <a:avLst/>
          </a:prstGeom>
          <a:solidFill>
            <a:srgbClr val="00B050">
              <a:alpha val="68000"/>
            </a:srgbClr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9" tIns="41535" rIns="83069" bIns="41535" rtlCol="0" anchor="ctr"/>
          <a:lstStyle/>
          <a:p>
            <a:pPr algn="ctr"/>
            <a:r>
              <a:rPr lang="en-US" dirty="0" smtClean="0"/>
              <a:t>Performance Monitoring</a:t>
            </a:r>
          </a:p>
        </p:txBody>
      </p:sp>
      <p:sp>
        <p:nvSpPr>
          <p:cNvPr id="26" name="Pentagon 25"/>
          <p:cNvSpPr/>
          <p:nvPr/>
        </p:nvSpPr>
        <p:spPr>
          <a:xfrm>
            <a:off x="2707656" y="4082808"/>
            <a:ext cx="2667329" cy="389574"/>
          </a:xfrm>
          <a:prstGeom prst="homePlate">
            <a:avLst/>
          </a:prstGeom>
          <a:solidFill>
            <a:srgbClr val="C00000">
              <a:alpha val="68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9" tIns="41535" rIns="83069" bIns="41535" rtlCol="0" anchor="ctr"/>
          <a:lstStyle/>
          <a:p>
            <a:pPr lvl="0" algn="ctr"/>
            <a:r>
              <a:rPr lang="en-US" dirty="0" smtClean="0"/>
              <a:t>Troubleshooting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4547" y="972092"/>
            <a:ext cx="6440847" cy="148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39046" y="2644974"/>
            <a:ext cx="3328922" cy="212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Picture 5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16854" y="3779242"/>
            <a:ext cx="3327146" cy="230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Group 15"/>
          <p:cNvGrpSpPr/>
          <p:nvPr/>
        </p:nvGrpSpPr>
        <p:grpSpPr>
          <a:xfrm>
            <a:off x="3873511" y="602678"/>
            <a:ext cx="5047548" cy="2744541"/>
            <a:chOff x="3917091" y="675673"/>
            <a:chExt cx="5552303" cy="3018996"/>
          </a:xfrm>
        </p:grpSpPr>
        <p:grpSp>
          <p:nvGrpSpPr>
            <p:cNvPr id="3" name="Group 14"/>
            <p:cNvGrpSpPr/>
            <p:nvPr/>
          </p:nvGrpSpPr>
          <p:grpSpPr>
            <a:xfrm>
              <a:off x="3917091" y="690664"/>
              <a:ext cx="5552303" cy="3004005"/>
              <a:chOff x="3917091" y="690664"/>
              <a:chExt cx="5552303" cy="3004005"/>
            </a:xfrm>
          </p:grpSpPr>
          <p:pic>
            <p:nvPicPr>
              <p:cNvPr id="33" name="Picture 25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917091" y="690664"/>
                <a:ext cx="3003479" cy="23058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591828" y="1485456"/>
                <a:ext cx="2877566" cy="22092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sp>
          <p:nvSpPr>
            <p:cNvPr id="32" name="TextBox 31"/>
            <p:cNvSpPr txBox="1"/>
            <p:nvPr/>
          </p:nvSpPr>
          <p:spPr>
            <a:xfrm rot="989297">
              <a:off x="6156585" y="675673"/>
              <a:ext cx="1690926" cy="619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RFC-2544\Y.1564</a:t>
              </a:r>
            </a:p>
          </p:txBody>
        </p:sp>
      </p:grpSp>
      <p:sp>
        <p:nvSpPr>
          <p:cNvPr id="35" name="Pentagon 34"/>
          <p:cNvSpPr/>
          <p:nvPr/>
        </p:nvSpPr>
        <p:spPr>
          <a:xfrm>
            <a:off x="2986269" y="4559298"/>
            <a:ext cx="2517962" cy="389574"/>
          </a:xfrm>
          <a:prstGeom prst="homePlate">
            <a:avLst/>
          </a:prstGeom>
          <a:solidFill>
            <a:schemeClr val="tx2">
              <a:lumMod val="75000"/>
              <a:alpha val="68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9" tIns="41535" rIns="83069" bIns="41535" rtlCol="0" anchor="ctr"/>
          <a:lstStyle/>
          <a:p>
            <a:pPr lvl="0" algn="ctr"/>
            <a:r>
              <a:rPr lang="en-US" dirty="0" smtClean="0"/>
              <a:t>Scheduled Reports</a:t>
            </a:r>
          </a:p>
        </p:txBody>
      </p:sp>
      <p:pic>
        <p:nvPicPr>
          <p:cNvPr id="36" name="Picture 35" descr="sr_services.PNG"/>
          <p:cNvPicPr>
            <a:picLocks noChangeAspect="1"/>
          </p:cNvPicPr>
          <p:nvPr/>
        </p:nvPicPr>
        <p:blipFill>
          <a:blip r:embed="rId9" cstate="screen"/>
          <a:srcRect b="13780"/>
          <a:stretch>
            <a:fillRect/>
          </a:stretch>
        </p:blipFill>
        <p:spPr>
          <a:xfrm>
            <a:off x="5556504" y="2512024"/>
            <a:ext cx="3587496" cy="4345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Pentagon 36"/>
          <p:cNvSpPr/>
          <p:nvPr/>
        </p:nvSpPr>
        <p:spPr>
          <a:xfrm>
            <a:off x="1393196" y="2646679"/>
            <a:ext cx="2667329" cy="389574"/>
          </a:xfrm>
          <a:prstGeom prst="homePlate">
            <a:avLst/>
          </a:prstGeom>
          <a:solidFill>
            <a:schemeClr val="accent6">
              <a:alpha val="68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69" tIns="41535" rIns="83069" bIns="41535" rtlCol="0" anchor="ctr"/>
          <a:lstStyle/>
          <a:p>
            <a:pPr algn="ctr"/>
            <a:r>
              <a:rPr lang="en-US" dirty="0" smtClean="0"/>
              <a:t>Configuration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Highlights - Features and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770" y="4687193"/>
            <a:ext cx="6477000" cy="476237"/>
          </a:xfrm>
          <a:prstGeom prst="rect">
            <a:avLst/>
          </a:prstGeom>
          <a:noFill/>
        </p:spPr>
        <p:txBody>
          <a:bodyPr wrap="square" lIns="91310" tIns="45657" rIns="91310" bIns="45657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900" b="1" dirty="0" smtClean="0">
                <a:solidFill>
                  <a:srgbClr val="0098A1"/>
                </a:solidFill>
              </a:rPr>
              <a:t>Increase Revenues, Reduce TCO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EtherAccess Intro slides</Template>
  <TotalTime>34195</TotalTime>
  <Words>2947</Words>
  <Application>Microsoft Office PowerPoint</Application>
  <PresentationFormat>On-screen Show (4:3)</PresentationFormat>
  <Paragraphs>802</Paragraphs>
  <Slides>46</Slides>
  <Notes>46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RADtemplate-2013</vt:lpstr>
      <vt:lpstr>            ETX-2</vt:lpstr>
      <vt:lpstr>Outline</vt:lpstr>
      <vt:lpstr>Service Assured Access (SAA) Throughout the Service Lifecycle</vt:lpstr>
      <vt:lpstr>Service Assured Access (SAA)  Comprehensive Carrier Ethernet Toolset</vt:lpstr>
      <vt:lpstr>Service Assured Access Benefits</vt:lpstr>
      <vt:lpstr>ETX-2 for Service Assured Access</vt:lpstr>
      <vt:lpstr>Service Assured Access : Beyond Access </vt:lpstr>
      <vt:lpstr>Managing ETX-2 Service Life Cycle</vt:lpstr>
      <vt:lpstr>Product Highlights - Features and Applications</vt:lpstr>
      <vt:lpstr>RAD Service Assured Access Portfolio</vt:lpstr>
      <vt:lpstr>ETX-2 Product Highlights</vt:lpstr>
      <vt:lpstr>ETX-2 configurations</vt:lpstr>
      <vt:lpstr>Intelligent Demarcation Solutions</vt:lpstr>
      <vt:lpstr>Access and Aggregation Network</vt:lpstr>
      <vt:lpstr>Mobile Backhaul Service provider Service Assured Access &amp; timing distribution</vt:lpstr>
      <vt:lpstr>New Features and Capabilities in Version 5.0</vt:lpstr>
      <vt:lpstr>New in Version 5.0</vt:lpstr>
      <vt:lpstr>Multiple 1GbE Port &amp; 10GE Ports </vt:lpstr>
      <vt:lpstr>205A with Integrated L3 Static Router</vt:lpstr>
      <vt:lpstr>Mobile Backhaul Service Provider  Timing Distribution with 1588-GM in Hub-Sites</vt:lpstr>
      <vt:lpstr>Y.1564 Service Activation Test</vt:lpstr>
      <vt:lpstr>Y.1564 Mode of Operation</vt:lpstr>
      <vt:lpstr>Y.1564 test results</vt:lpstr>
      <vt:lpstr>ETX-2  Ordering Information </vt:lpstr>
      <vt:lpstr>ETX-203AX Ordering Information</vt:lpstr>
      <vt:lpstr>ETX-203AM Ordering Information</vt:lpstr>
      <vt:lpstr>ETX-205A Ordering Information</vt:lpstr>
      <vt:lpstr>ETX-220A Ordering Information</vt:lpstr>
      <vt:lpstr>ETX-2 Value Proposition</vt:lpstr>
      <vt:lpstr>Slide 30</vt:lpstr>
      <vt:lpstr>Appendix A: Product Details</vt:lpstr>
      <vt:lpstr>ETX-203AX configuration</vt:lpstr>
      <vt:lpstr>ETX-203AX Physical View</vt:lpstr>
      <vt:lpstr>ETX-203AM configuration</vt:lpstr>
      <vt:lpstr>ETX-203AM Physical View </vt:lpstr>
      <vt:lpstr>ETX-203AM - All-In-One</vt:lpstr>
      <vt:lpstr>ETX-205A configuration</vt:lpstr>
      <vt:lpstr>ETX-205A Physical View</vt:lpstr>
      <vt:lpstr>ETX-205A D-GM</vt:lpstr>
      <vt:lpstr>ETX-220A Layout Medium 10G Demarcation/Aggregation</vt:lpstr>
      <vt:lpstr>ETX-220A Layout Medium 10G  Demarcation/Aggregation</vt:lpstr>
      <vt:lpstr>Appendix B: MEF Certificates</vt:lpstr>
      <vt:lpstr>Service Assured Access RAD is MEF CE2.0 Certified</vt:lpstr>
      <vt:lpstr>MEF CE 2.0 Highlights</vt:lpstr>
      <vt:lpstr>ETX-205A CE2.0 certificate</vt:lpstr>
      <vt:lpstr>ETX-203AX CE2.0 certificate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ETX-2</dc:title>
  <dc:subject>Version 5.0 Beta</dc:subject>
  <dc:creator>ETX PLM Group</dc:creator>
  <cp:lastModifiedBy>Mor Hindi</cp:lastModifiedBy>
  <cp:revision>1053</cp:revision>
  <dcterms:created xsi:type="dcterms:W3CDTF">2010-10-04T15:11:59Z</dcterms:created>
  <dcterms:modified xsi:type="dcterms:W3CDTF">2013-07-29T07:04:50Z</dcterms:modified>
</cp:coreProperties>
</file>