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4" r:id="rId2"/>
  </p:sldMasterIdLst>
  <p:notesMasterIdLst>
    <p:notesMasterId r:id="rId43"/>
  </p:notesMasterIdLst>
  <p:handoutMasterIdLst>
    <p:handoutMasterId r:id="rId44"/>
  </p:handoutMasterIdLst>
  <p:sldIdLst>
    <p:sldId id="359" r:id="rId3"/>
    <p:sldId id="377" r:id="rId4"/>
    <p:sldId id="360" r:id="rId5"/>
    <p:sldId id="427" r:id="rId6"/>
    <p:sldId id="380" r:id="rId7"/>
    <p:sldId id="383" r:id="rId8"/>
    <p:sldId id="384" r:id="rId9"/>
    <p:sldId id="439" r:id="rId10"/>
    <p:sldId id="440" r:id="rId11"/>
    <p:sldId id="475" r:id="rId12"/>
    <p:sldId id="460" r:id="rId13"/>
    <p:sldId id="461" r:id="rId14"/>
    <p:sldId id="472" r:id="rId15"/>
    <p:sldId id="476" r:id="rId16"/>
    <p:sldId id="400" r:id="rId17"/>
    <p:sldId id="462" r:id="rId18"/>
    <p:sldId id="391" r:id="rId19"/>
    <p:sldId id="458" r:id="rId20"/>
    <p:sldId id="429" r:id="rId21"/>
    <p:sldId id="432" r:id="rId22"/>
    <p:sldId id="447" r:id="rId23"/>
    <p:sldId id="459" r:id="rId24"/>
    <p:sldId id="415" r:id="rId25"/>
    <p:sldId id="416" r:id="rId26"/>
    <p:sldId id="455" r:id="rId27"/>
    <p:sldId id="449" r:id="rId28"/>
    <p:sldId id="450" r:id="rId29"/>
    <p:sldId id="451" r:id="rId30"/>
    <p:sldId id="477" r:id="rId31"/>
    <p:sldId id="394" r:id="rId32"/>
    <p:sldId id="395" r:id="rId33"/>
    <p:sldId id="396" r:id="rId34"/>
    <p:sldId id="375" r:id="rId35"/>
    <p:sldId id="420" r:id="rId36"/>
    <p:sldId id="421" r:id="rId37"/>
    <p:sldId id="422" r:id="rId38"/>
    <p:sldId id="423" r:id="rId39"/>
    <p:sldId id="424" r:id="rId40"/>
    <p:sldId id="425" r:id="rId41"/>
    <p:sldId id="338" r:id="rId42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99"/>
    <a:srgbClr val="66CCFF"/>
    <a:srgbClr val="008B92"/>
    <a:srgbClr val="FFD9B3"/>
    <a:srgbClr val="FFFF99"/>
    <a:srgbClr val="69A12B"/>
    <a:srgbClr val="11FF7D"/>
    <a:srgbClr val="008683"/>
    <a:srgbClr val="009A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5261" autoAdjust="0"/>
  </p:normalViewPr>
  <p:slideViewPr>
    <p:cSldViewPr snapToGrid="0">
      <p:cViewPr>
        <p:scale>
          <a:sx n="66" d="100"/>
          <a:sy n="66" d="100"/>
        </p:scale>
        <p:origin x="-1884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20.xml"/><Relationship Id="rId1" Type="http://schemas.openxmlformats.org/officeDocument/2006/relationships/slide" Target="slides/slide1.xml"/><Relationship Id="rId4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>
              <a:defRPr sz="1200" b="0"/>
            </a:lvl1pPr>
          </a:lstStyle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b="0"/>
            </a:lvl1pPr>
          </a:lstStyle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>
              <a:defRPr sz="1200" b="0"/>
            </a:lvl1pPr>
          </a:lstStyle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b="0"/>
            </a:lvl1pPr>
          </a:lstStyle>
          <a:p>
            <a:pPr>
              <a:defRPr/>
            </a:pPr>
            <a:fld id="{3B9A3123-7E89-4498-933A-8522957B5089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0113"/>
            <a:ext cx="49752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5E0589-306E-4D6B-B16A-AF0D70E1FB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74816-1B67-4A5E-AF46-04F885C5D5B8}" type="slidenum">
              <a:rPr lang="en-US"/>
              <a:pPr/>
              <a:t>2</a:t>
            </a:fld>
            <a:endParaRPr lang="en-US"/>
          </a:p>
        </p:txBody>
      </p:sp>
      <p:sp>
        <p:nvSpPr>
          <p:cNvPr id="233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019" tIns="45510" rIns="91019" bIns="455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AA09E-3950-400E-956C-3F342B51D1C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19C3A-B1C6-4F8A-87A4-78FD6264D3BF}" type="slidenum">
              <a:rPr lang="en-US"/>
              <a:pPr/>
              <a:t>17</a:t>
            </a:fld>
            <a:endParaRPr lang="en-US"/>
          </a:p>
        </p:txBody>
      </p:sp>
      <p:sp>
        <p:nvSpPr>
          <p:cNvPr id="288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55D3A-B2C0-4EBD-81E1-492E61FDC02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1" y="9422428"/>
            <a:ext cx="2939394" cy="49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96" tIns="46799" rIns="93596" bIns="46799" anchor="b"/>
          <a:lstStyle/>
          <a:p>
            <a:pPr defTabSz="936056"/>
            <a:fld id="{48F6B5B9-56AB-4FDC-96FE-619FEF764C93}" type="slidenum">
              <a:rPr lang="en-US" sz="1200" b="0">
                <a:latin typeface="Arial" pitchFamily="34" charset="0"/>
                <a:cs typeface="Arial" pitchFamily="34" charset="0"/>
              </a:rPr>
              <a:pPr defTabSz="936056"/>
              <a:t>18</a:t>
            </a:fld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48" y="4712060"/>
            <a:ext cx="4972706" cy="4463077"/>
          </a:xfrm>
          <a:noFill/>
          <a:ln/>
        </p:spPr>
        <p:txBody>
          <a:bodyPr lIns="93596" tIns="46799" rIns="93596" bIns="4679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6A7E0-7C5A-438D-9C6E-54A10094B92B}" type="slidenum">
              <a:rPr lang="en-US"/>
              <a:pPr/>
              <a:t>19</a:t>
            </a:fld>
            <a:endParaRPr lang="en-US"/>
          </a:p>
        </p:txBody>
      </p:sp>
      <p:sp>
        <p:nvSpPr>
          <p:cNvPr id="288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20003-7ECD-45B5-BD39-5B1D698A1069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9D80A-F0C5-4AF3-BA21-C124DFC63DA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1" y="9422428"/>
            <a:ext cx="2939394" cy="49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96" tIns="46799" rIns="93596" bIns="46799" anchor="b"/>
          <a:lstStyle/>
          <a:p>
            <a:pPr defTabSz="936056"/>
            <a:fld id="{352D7C58-52F1-43E7-9A10-3FCB2251B4DA}" type="slidenum">
              <a:rPr lang="en-US" sz="1200" b="0">
                <a:latin typeface="Arial" pitchFamily="34" charset="0"/>
                <a:cs typeface="Arial" pitchFamily="34" charset="0"/>
              </a:rPr>
              <a:pPr defTabSz="936056"/>
              <a:t>22</a:t>
            </a:fld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6125"/>
            <a:ext cx="4959350" cy="3719513"/>
          </a:xfrm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013" y="4710366"/>
            <a:ext cx="4975777" cy="446307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596" tIns="46799" rIns="93596" bIns="4679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A67D7-543A-4115-850F-C1C8571FED9F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96C81-052A-4FBD-839D-233F542DE40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51413" cy="3714750"/>
          </a:xfrm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35" y="4711106"/>
            <a:ext cx="4967180" cy="446365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z="1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F2E2A-F683-4DD6-99FA-F6E8EDCE44C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17834" y="9463077"/>
            <a:ext cx="2936323" cy="49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96" tIns="45948" rIns="91896" bIns="45948" anchor="b"/>
          <a:lstStyle/>
          <a:p>
            <a:pPr algn="r" defTabSz="919163"/>
            <a:fld id="{67BF9185-66CB-42D2-A311-4C18652DF245}" type="slidenum">
              <a:rPr lang="en-US" sz="1200" b="0">
                <a:latin typeface="Arial" pitchFamily="34" charset="0"/>
                <a:cs typeface="Arial" pitchFamily="34" charset="0"/>
              </a:rPr>
              <a:pPr algn="r" defTabSz="919163"/>
              <a:t>25</a:t>
            </a:fld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39775"/>
            <a:ext cx="4938713" cy="3705225"/>
          </a:xfrm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976" y="4690041"/>
            <a:ext cx="4992670" cy="4525746"/>
          </a:xfrm>
          <a:noFill/>
          <a:ln/>
        </p:spPr>
        <p:txBody>
          <a:bodyPr lIns="91896" tIns="45948" rIns="91896" bIns="4594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D1C76-B980-47B3-8180-69DAAFC09384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0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54587" cy="3716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601" y="4710121"/>
            <a:ext cx="4978602" cy="44656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06" tIns="48303" rIns="96606" bIns="48303"/>
          <a:lstStyle/>
          <a:p>
            <a:pPr marL="228572" indent="-228572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9ED36-DA24-4718-B087-2D415B3918B8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43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1363"/>
            <a:ext cx="4933950" cy="3700462"/>
          </a:xfrm>
          <a:solidFill>
            <a:srgbClr val="FFFFFF"/>
          </a:solidFill>
          <a:ln/>
        </p:spPr>
      </p:sp>
      <p:sp>
        <p:nvSpPr>
          <p:cNvPr id="6963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3467B-D5C9-4C8A-BCE7-08CCE135EEC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39775"/>
            <a:ext cx="4935538" cy="37020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0104" y="4688751"/>
            <a:ext cx="4992159" cy="452639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217D0-EB5C-4C06-8511-FFBA1F44983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9350" cy="3719513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52" y="4710070"/>
            <a:ext cx="4974498" cy="44657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641" tIns="45820" rIns="91641" bIns="4582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3763D-3BC0-4DDD-992F-8E78A713DC6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B256E-8433-4AC6-9728-0F6EE900D66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6125"/>
            <a:ext cx="4957763" cy="3719513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181" y="4710071"/>
            <a:ext cx="4977441" cy="446243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A9851-8AB6-4748-8CEE-3CB7765EB65F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6125"/>
            <a:ext cx="4959350" cy="371951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52" y="4711711"/>
            <a:ext cx="4974498" cy="446079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89455-0587-44DA-8681-9E024A19C21A}" type="slidenum">
              <a:rPr lang="en-US"/>
              <a:pPr/>
              <a:t>4</a:t>
            </a:fld>
            <a:endParaRPr lang="en-US"/>
          </a:p>
        </p:txBody>
      </p:sp>
      <p:sp>
        <p:nvSpPr>
          <p:cNvPr id="264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ln/>
        </p:spPr>
      </p:sp>
      <p:sp>
        <p:nvSpPr>
          <p:cNvPr id="264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79C2A-7314-4E0C-AEAE-11D7969C7114}" type="slidenum">
              <a:rPr lang="en-US"/>
              <a:pPr/>
              <a:t>5</a:t>
            </a:fld>
            <a:endParaRPr lang="en-US"/>
          </a:p>
        </p:txBody>
      </p:sp>
      <p:sp>
        <p:nvSpPr>
          <p:cNvPr id="239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39775"/>
            <a:ext cx="4935538" cy="3703638"/>
          </a:xfrm>
          <a:ln/>
        </p:spPr>
      </p:sp>
      <p:sp>
        <p:nvSpPr>
          <p:cNvPr id="239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0693" y="4690533"/>
            <a:ext cx="4992158" cy="4525105"/>
          </a:xfrm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en-US" sz="1000">
                <a:latin typeface="Verdana" pitchFamily="34" charset="0"/>
              </a:rPr>
              <a:t>Lets have a look at the idea behind TDMoIP as it is implemented in the IPmux products</a:t>
            </a:r>
          </a:p>
          <a:p>
            <a:pPr marL="228600" indent="-228600">
              <a:buFontTx/>
              <a:buChar char="•"/>
            </a:pPr>
            <a:r>
              <a:rPr lang="en-US" sz="1000">
                <a:latin typeface="Verdana" pitchFamily="34" charset="0"/>
              </a:rPr>
              <a:t>The TDM continuous bit stream is being segmented (cut into pieces) and then each segment is given a TDMoIP header</a:t>
            </a:r>
          </a:p>
          <a:p>
            <a:pPr marL="228600" indent="-228600">
              <a:buFontTx/>
              <a:buChar char="•"/>
            </a:pPr>
            <a:r>
              <a:rPr lang="en-US" sz="1000">
                <a:latin typeface="Verdana" pitchFamily="34" charset="0"/>
              </a:rPr>
              <a:t>These frames are sent over the PSN to the remote site</a:t>
            </a:r>
          </a:p>
          <a:p>
            <a:pPr marL="228600" indent="-228600">
              <a:buFontTx/>
              <a:buChar char="•"/>
            </a:pPr>
            <a:r>
              <a:rPr lang="en-US" sz="1000">
                <a:latin typeface="Verdana" pitchFamily="34" charset="0"/>
              </a:rPr>
              <a:t>The gateway over the remote end receives the frames removes the header and reconstruct the original bit stream</a:t>
            </a:r>
          </a:p>
          <a:p>
            <a:pPr marL="228600" indent="-228600">
              <a:buFontTx/>
              <a:buChar char="•"/>
            </a:pPr>
            <a:endParaRPr lang="en-US" sz="1000">
              <a:latin typeface="Verdana" pitchFamily="34" charset="0"/>
            </a:endParaRPr>
          </a:p>
          <a:p>
            <a:pPr marL="228600" indent="-228600">
              <a:spcBef>
                <a:spcPct val="10000"/>
              </a:spcBef>
              <a:spcAft>
                <a:spcPct val="30000"/>
              </a:spcAft>
              <a:buFontTx/>
              <a:buAutoNum type="arabicPeriod"/>
            </a:pPr>
            <a:r>
              <a:rPr lang="en-US" altLang="he-IL" dirty="0"/>
              <a:t>The synchronous TDM bit stream is segmented</a:t>
            </a:r>
          </a:p>
          <a:p>
            <a:pPr marL="228600" indent="-228600">
              <a:spcBef>
                <a:spcPct val="10000"/>
              </a:spcBef>
              <a:spcAft>
                <a:spcPct val="30000"/>
              </a:spcAft>
              <a:buFontTx/>
              <a:buAutoNum type="arabicPeriod"/>
            </a:pPr>
            <a:r>
              <a:rPr lang="en-US" altLang="he-IL" dirty="0"/>
              <a:t>Control word is added</a:t>
            </a:r>
          </a:p>
          <a:p>
            <a:pPr marL="228600" indent="-228600">
              <a:spcBef>
                <a:spcPct val="10000"/>
              </a:spcBef>
              <a:spcAft>
                <a:spcPct val="30000"/>
              </a:spcAft>
              <a:buFontTx/>
              <a:buAutoNum type="arabicPeriod"/>
            </a:pPr>
            <a:r>
              <a:rPr lang="en-US" altLang="he-IL" dirty="0"/>
              <a:t>PSN (IP/MPLS) headers are added</a:t>
            </a:r>
          </a:p>
          <a:p>
            <a:pPr marL="228600" indent="-228600">
              <a:spcBef>
                <a:spcPct val="10000"/>
              </a:spcBef>
              <a:spcAft>
                <a:spcPct val="30000"/>
              </a:spcAft>
              <a:buFontTx/>
              <a:buAutoNum type="arabicPeriod"/>
            </a:pPr>
            <a:r>
              <a:rPr lang="en-US" altLang="he-IL" dirty="0"/>
              <a:t>Packets are transported over PSN to destination</a:t>
            </a:r>
          </a:p>
          <a:p>
            <a:pPr marL="228600" indent="-228600">
              <a:spcBef>
                <a:spcPct val="10000"/>
              </a:spcBef>
              <a:spcAft>
                <a:spcPct val="30000"/>
              </a:spcAft>
              <a:buFontTx/>
              <a:buAutoNum type="arabicPeriod"/>
            </a:pPr>
            <a:r>
              <a:rPr lang="en-US" altLang="he-IL" dirty="0"/>
              <a:t>PSN headers are utilized and stripped</a:t>
            </a:r>
          </a:p>
          <a:p>
            <a:pPr marL="228600" indent="-228600">
              <a:spcBef>
                <a:spcPct val="10000"/>
              </a:spcBef>
              <a:spcAft>
                <a:spcPct val="30000"/>
              </a:spcAft>
              <a:buFontTx/>
              <a:buAutoNum type="arabicPeriod"/>
            </a:pPr>
            <a:r>
              <a:rPr lang="en-US" altLang="he-IL" dirty="0"/>
              <a:t>Control word is checked, utilized and stripped</a:t>
            </a:r>
          </a:p>
          <a:p>
            <a:pPr marL="228600" indent="-228600">
              <a:spcBef>
                <a:spcPct val="10000"/>
              </a:spcBef>
              <a:spcAft>
                <a:spcPct val="30000"/>
              </a:spcAft>
              <a:buFontTx/>
              <a:buAutoNum type="arabicPeriod"/>
            </a:pPr>
            <a:r>
              <a:rPr lang="en-US" altLang="he-IL" dirty="0"/>
              <a:t>Original TDM bit stream is reconstructed by concatenating frames and regenerating the timing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F3E5D-55D6-4F2D-81A2-0802D88F89E7}" type="slidenum">
              <a:rPr lang="en-US"/>
              <a:pPr/>
              <a:t>6</a:t>
            </a:fld>
            <a:endParaRPr lang="en-US"/>
          </a:p>
        </p:txBody>
      </p:sp>
      <p:sp>
        <p:nvSpPr>
          <p:cNvPr id="239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50888"/>
            <a:ext cx="4943475" cy="3708400"/>
          </a:xfrm>
          <a:ln/>
        </p:spPr>
      </p:sp>
      <p:sp>
        <p:nvSpPr>
          <p:cNvPr id="239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60" y="4709488"/>
            <a:ext cx="4981170" cy="4463070"/>
          </a:xfrm>
        </p:spPr>
        <p:txBody>
          <a:bodyPr lIns="89852" tIns="44925" rIns="89852" bIns="44925"/>
          <a:lstStyle/>
          <a:p>
            <a:pPr>
              <a:buFontTx/>
              <a:buChar char="•"/>
            </a:pPr>
            <a:r>
              <a:rPr lang="en-US" sz="1000">
                <a:latin typeface="Verdana" pitchFamily="34" charset="0"/>
              </a:rPr>
              <a:t>A typical scenario: Campus environment requires both voice and data connectivity between site 1 and site 2.</a:t>
            </a:r>
          </a:p>
          <a:p>
            <a:pPr>
              <a:buFontTx/>
              <a:buChar char="•"/>
            </a:pPr>
            <a:r>
              <a:rPr lang="en-US" sz="1000">
                <a:latin typeface="Verdana" pitchFamily="34" charset="0"/>
              </a:rPr>
              <a:t>Data is currently running over GbE ETH</a:t>
            </a:r>
          </a:p>
          <a:p>
            <a:pPr>
              <a:buFontTx/>
              <a:buChar char="•"/>
            </a:pPr>
            <a:r>
              <a:rPr lang="en-US" sz="1000">
                <a:latin typeface="Verdana" pitchFamily="34" charset="0"/>
              </a:rPr>
              <a:t>Voice over a leased line</a:t>
            </a:r>
          </a:p>
          <a:p>
            <a:pPr>
              <a:buFontTx/>
              <a:buChar char="•"/>
            </a:pPr>
            <a:r>
              <a:rPr lang="en-US" sz="1000">
                <a:latin typeface="Verdana" pitchFamily="34" charset="0"/>
              </a:rPr>
              <a:t>Using the TDMoIP gateway we can use the GbE ETH network for transporting the voice traffic.</a:t>
            </a:r>
          </a:p>
          <a:p>
            <a:pPr>
              <a:buFontTx/>
              <a:buChar char="•"/>
            </a:pPr>
            <a:r>
              <a:rPr lang="en-US" sz="1000">
                <a:latin typeface="Verdana" pitchFamily="34" charset="0"/>
              </a:rPr>
              <a:t>Avoid the use of the expensive leased line</a:t>
            </a:r>
            <a:endParaRPr lang="en-US" sz="1000" noProof="1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487CF-C11F-47DE-9E69-136FA891A57C}" type="slidenum">
              <a:rPr lang="en-US"/>
              <a:pPr/>
              <a:t>7</a:t>
            </a:fld>
            <a:endParaRPr lang="en-US"/>
          </a:p>
        </p:txBody>
      </p:sp>
      <p:sp>
        <p:nvSpPr>
          <p:cNvPr id="283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noFill/>
        </p:spPr>
        <p:txBody>
          <a:bodyPr lIns="91840" tIns="45921" rIns="91840" bIns="45921"/>
          <a:lstStyle/>
          <a:p>
            <a:fld id="{B8B7BA93-7D64-457C-BA80-543ECE86956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6125"/>
            <a:ext cx="4957762" cy="37179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0113"/>
            <a:ext cx="4972050" cy="446405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cs typeface="Times New Roman (Hebrew)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85BD9-F9E1-470E-B46D-3B8FFB554941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FC344-C457-46B3-8918-3D01602BFAF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150"/>
            <a:ext cx="833437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rad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7738" y="5854700"/>
            <a:ext cx="14271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acc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8913" y="3816350"/>
            <a:ext cx="639603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2900" y="5432425"/>
            <a:ext cx="3889375" cy="1131888"/>
          </a:xfrm>
        </p:spPr>
        <p:txBody>
          <a:bodyPr anchor="b"/>
          <a:lstStyle>
            <a:lvl1pPr marL="0" indent="0">
              <a:buFontTx/>
              <a:buNone/>
              <a:defRPr sz="1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9238" y="2505075"/>
            <a:ext cx="7108825" cy="1187450"/>
          </a:xfrm>
          <a:noFill/>
        </p:spPr>
        <p:txBody>
          <a:bodyPr/>
          <a:lstStyle>
            <a:lvl1pPr algn="r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EA3-4E73-4339-9295-9CC066714063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A1D3-06FF-428F-B7D5-A143CA21F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EA3-4E73-4339-9295-9CC066714063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A1D3-06FF-428F-B7D5-A143CA21F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EA3-4E73-4339-9295-9CC066714063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A1D3-06FF-428F-B7D5-A143CA21F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EA3-4E73-4339-9295-9CC066714063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A1D3-06FF-428F-B7D5-A143CA21F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EA3-4E73-4339-9295-9CC066714063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A1D3-06FF-428F-B7D5-A143CA21F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EA3-4E73-4339-9295-9CC066714063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A1D3-06FF-428F-B7D5-A143CA21F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EA3-4E73-4339-9295-9CC066714063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A1D3-06FF-428F-B7D5-A143CA21F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EA3-4E73-4339-9295-9CC066714063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A1D3-06FF-428F-B7D5-A143CA21F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EA3-4E73-4339-9295-9CC066714063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A1D3-06FF-428F-B7D5-A143CA21F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1755775"/>
            <a:ext cx="3965575" cy="4114800"/>
          </a:xfrm>
        </p:spPr>
        <p:txBody>
          <a:bodyPr/>
          <a:lstStyle>
            <a:lvl1pPr>
              <a:defRPr sz="18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3738" y="1755775"/>
            <a:ext cx="3967162" cy="4114800"/>
          </a:xfrm>
        </p:spPr>
        <p:txBody>
          <a:bodyPr/>
          <a:lstStyle>
            <a:lvl1pPr>
              <a:defRPr sz="18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-447675" y="344488"/>
            <a:ext cx="8878888" cy="3678237"/>
            <a:chOff x="-558141" y="570011"/>
            <a:chExt cx="9915892" cy="4061366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-558141" y="1325685"/>
              <a:ext cx="8847118" cy="3305692"/>
            </a:xfrm>
            <a:prstGeom prst="roundRect">
              <a:avLst/>
            </a:prstGeom>
            <a:solidFill>
              <a:srgbClr val="008B9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blurRad="6350" stA="50000" endA="300" endPos="55000" dir="5400000" sy="-100000" algn="bl" rotWithShape="0"/>
            </a:effectLst>
          </p:spPr>
          <p:txBody>
            <a:bodyPr lIns="100584" tIns="50292" rIns="100584" bIns="50292"/>
            <a:lstStyle/>
            <a:p>
              <a:pPr>
                <a:defRPr/>
              </a:pPr>
              <a:endParaRPr lang="en-US" sz="2000" dirty="0">
                <a:latin typeface="+mn-lt"/>
                <a:cs typeface="Arial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6448403" y="570011"/>
              <a:ext cx="2909348" cy="1887825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latin typeface="+mn-lt"/>
                <a:cs typeface="Arial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5475076" y="1840831"/>
              <a:ext cx="2196636" cy="127082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7142163" y="5734050"/>
            <a:ext cx="2001837" cy="1001713"/>
            <a:chOff x="7083425" y="5478368"/>
            <a:chExt cx="2001837" cy="1002724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7083425" y="6133078"/>
              <a:ext cx="2001837" cy="348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52" tIns="50276" rIns="100552" bIns="50276">
              <a:spAutoFit/>
            </a:bodyPr>
            <a:lstStyle/>
            <a:p>
              <a:pPr algn="ctr" defTabSz="1006475">
                <a:defRPr/>
              </a:pPr>
              <a:r>
                <a:rPr lang="en-US" sz="1600" b="0" dirty="0">
                  <a:latin typeface="+mn-lt"/>
                  <a:cs typeface="Arial" pitchFamily="34" charset="0"/>
                </a:rPr>
                <a:t>www.rad.com</a:t>
              </a:r>
            </a:p>
          </p:txBody>
        </p:sp>
        <p:pic>
          <p:nvPicPr>
            <p:cNvPr id="9" name="Picture 15" descr="radlog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96151" y="5478368"/>
              <a:ext cx="1570037" cy="681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631950" y="2613025"/>
            <a:ext cx="7816850" cy="1660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200" dirty="0">
                <a:solidFill>
                  <a:schemeClr val="bg1"/>
                </a:solidFill>
                <a:latin typeface="+mj-lt"/>
                <a:cs typeface="Arial" pitchFamily="34" charset="0"/>
              </a:rPr>
              <a:t>Thank y</a:t>
            </a:r>
            <a:r>
              <a:rPr lang="en-US" sz="10200" dirty="0">
                <a:solidFill>
                  <a:srgbClr val="008B92"/>
                </a:solidFill>
                <a:latin typeface="+mj-lt"/>
                <a:cs typeface="Arial" pitchFamily="34" charset="0"/>
              </a:rPr>
              <a:t>ou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75" y="3897313"/>
            <a:ext cx="5819775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8B92"/>
                </a:solidFill>
                <a:latin typeface="+mj-lt"/>
                <a:cs typeface="Arial" pitchFamily="34" charset="0"/>
              </a:rPr>
              <a:t>for your attention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-447675" y="344488"/>
            <a:ext cx="8878888" cy="3678237"/>
            <a:chOff x="-558141" y="570011"/>
            <a:chExt cx="9915892" cy="4061366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-558141" y="1325685"/>
              <a:ext cx="8847118" cy="3305692"/>
            </a:xfrm>
            <a:prstGeom prst="roundRect">
              <a:avLst/>
            </a:prstGeom>
            <a:solidFill>
              <a:srgbClr val="008B9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blurRad="6350" stA="50000" endA="300" endPos="55000" dir="5400000" sy="-100000" algn="bl" rotWithShape="0"/>
            </a:effectLst>
          </p:spPr>
          <p:txBody>
            <a:bodyPr lIns="100584" tIns="50292" rIns="100584" bIns="50292"/>
            <a:lstStyle/>
            <a:p>
              <a:pPr>
                <a:defRPr/>
              </a:pPr>
              <a:endParaRPr lang="en-US" sz="2000" dirty="0">
                <a:latin typeface="+mn-lt"/>
                <a:cs typeface="Arial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6448403" y="570011"/>
              <a:ext cx="2909348" cy="1887825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latin typeface="+mn-lt"/>
                <a:cs typeface="Arial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5475076" y="1840831"/>
              <a:ext cx="2196636" cy="127082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7142163" y="5734050"/>
            <a:ext cx="2001837" cy="1001713"/>
            <a:chOff x="7083425" y="5478368"/>
            <a:chExt cx="2001837" cy="1002724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7083425" y="6133078"/>
              <a:ext cx="2001837" cy="348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52" tIns="50276" rIns="100552" bIns="50276">
              <a:spAutoFit/>
            </a:bodyPr>
            <a:lstStyle/>
            <a:p>
              <a:pPr algn="ctr" defTabSz="1006475">
                <a:defRPr/>
              </a:pPr>
              <a:r>
                <a:rPr lang="en-US" sz="1600" b="0" dirty="0">
                  <a:latin typeface="+mn-lt"/>
                  <a:cs typeface="Arial" pitchFamily="34" charset="0"/>
                </a:rPr>
                <a:t>www.rad.com</a:t>
              </a:r>
            </a:p>
          </p:txBody>
        </p:sp>
        <p:pic>
          <p:nvPicPr>
            <p:cNvPr id="9" name="Picture 15" descr="radlog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96151" y="5478368"/>
              <a:ext cx="1570037" cy="681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631950" y="2613025"/>
            <a:ext cx="7816850" cy="1660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200" dirty="0">
                <a:solidFill>
                  <a:schemeClr val="bg1"/>
                </a:solidFill>
                <a:latin typeface="+mj-lt"/>
                <a:cs typeface="Arial" pitchFamily="34" charset="0"/>
              </a:rPr>
              <a:t>Thank y</a:t>
            </a:r>
            <a:r>
              <a:rPr lang="en-US" sz="10200" dirty="0">
                <a:solidFill>
                  <a:srgbClr val="008B92"/>
                </a:solidFill>
                <a:latin typeface="+mj-lt"/>
                <a:cs typeface="Arial" pitchFamily="34" charset="0"/>
              </a:rPr>
              <a:t>ou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75" y="3897313"/>
            <a:ext cx="5819775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8B92"/>
                </a:solidFill>
                <a:latin typeface="+mj-lt"/>
                <a:cs typeface="Arial" pitchFamily="34" charset="0"/>
              </a:rPr>
              <a:t>for your attention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EA3-4E73-4339-9295-9CC066714063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A1D3-06FF-428F-B7D5-A143CA21F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2EA3-4E73-4339-9295-9CC066714063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A1D3-06FF-428F-B7D5-A143CA21F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4" descr="short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5" descr="rad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5263" y="115888"/>
            <a:ext cx="10318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755775"/>
            <a:ext cx="80851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0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700"/>
            <a:ext cx="66389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56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cs typeface="Arial" charset="0"/>
        </a:defRPr>
      </a:lvl9pPr>
    </p:titleStyle>
    <p:bodyStyle>
      <a:lvl1pPr marL="292100" indent="-292100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rgbClr val="4D4D4D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19075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rgbClr val="777777"/>
        </a:buClr>
        <a:buSzPct val="85000"/>
        <a:buChar char="•"/>
        <a:defRPr>
          <a:solidFill>
            <a:schemeClr val="tx1"/>
          </a:solidFill>
          <a:latin typeface="+mn-lt"/>
          <a:cs typeface="+mn-cs"/>
        </a:defRPr>
      </a:lvl2pPr>
      <a:lvl3pPr marL="911225" indent="-163513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rgbClr val="C0C0C0"/>
        </a:buClr>
        <a:buSzPct val="75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7D2EA3-4E73-4339-9295-9CC066714063}" type="datetimeFigureOut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44AA1D3-06FF-428F-B7D5-A143CA21F6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0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3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25002" y="2505075"/>
            <a:ext cx="7783066" cy="118745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400" dirty="0" smtClean="0"/>
              <a:t>IPmux-24, IPmux-216</a:t>
            </a:r>
            <a:br>
              <a:rPr lang="en-US" sz="4400" dirty="0" smtClean="0"/>
            </a:br>
            <a:r>
              <a:rPr lang="en-US" sz="2000" dirty="0" smtClean="0"/>
              <a:t>Version 3.5 General Availability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>November 2010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TDM Pseudowire </a:t>
            </a:r>
            <a:br>
              <a:rPr lang="en-US" dirty="0" smtClean="0"/>
            </a:br>
            <a:r>
              <a:rPr lang="en-US" dirty="0" smtClean="0"/>
              <a:t>Available Product Line</a:t>
            </a:r>
            <a:endParaRPr lang="en-US" dirty="0"/>
          </a:p>
        </p:txBody>
      </p:sp>
      <p:graphicFrame>
        <p:nvGraphicFramePr>
          <p:cNvPr id="4" name="Group 2105"/>
          <p:cNvGraphicFramePr>
            <a:graphicFrameLocks noGrp="1"/>
          </p:cNvGraphicFramePr>
          <p:nvPr/>
        </p:nvGraphicFramePr>
        <p:xfrm>
          <a:off x="511633" y="1169565"/>
          <a:ext cx="8131627" cy="5312545"/>
        </p:xfrm>
        <a:graphic>
          <a:graphicData uri="http://schemas.openxmlformats.org/drawingml/2006/table">
            <a:tbl>
              <a:tblPr/>
              <a:tblGrid>
                <a:gridCol w="1616356"/>
                <a:gridCol w="1844459"/>
                <a:gridCol w="2025730"/>
                <a:gridCol w="1357575"/>
                <a:gridCol w="1287507"/>
              </a:tblGrid>
              <a:tr h="46403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Products</a:t>
                      </a:r>
                    </a:p>
                  </a:txBody>
                  <a:tcPr marL="91397" marR="91397"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TDM Service</a:t>
                      </a:r>
                    </a:p>
                  </a:txBody>
                  <a:tcPr marL="91397" marR="91397" marT="45698" marB="456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Ethernet User Ports</a:t>
                      </a:r>
                    </a:p>
                  </a:txBody>
                  <a:tcPr marL="91397" marR="91397" marT="45698" marB="456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Network Link</a:t>
                      </a:r>
                    </a:p>
                  </a:txBody>
                  <a:tcPr marL="91397" marR="91397" marT="45698" marB="456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PWE Standards </a:t>
                      </a:r>
                    </a:p>
                  </a:txBody>
                  <a:tcPr marL="91397" marR="91397" marT="45698" marB="456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725072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MiTOP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264" marR="90264" marT="49235" marB="49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T1/E1 or  E3/T3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SFP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SFP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CESoPSN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(E1/T1 only)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SAToP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</a:tr>
              <a:tr h="702454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IPmux-1E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264" marR="90264" marT="49235" marB="49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FXS/FXO/E&amp;M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BRI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x User</a:t>
                      </a:r>
                      <a:b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UTP/Fiber Fast Ethernet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TDMoIP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</a:tr>
              <a:tr h="725114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IPmux-2L /4L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264" marR="90264" marT="49235" marB="49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E1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Nx64 Serial port (only 2L)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 x Users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1x FE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UTP/SFP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TDMoIP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CESoPSN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SAToP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</a:tr>
              <a:tr h="930485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IPmux-24 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IPmux-216 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264" marR="90264" marT="49235" marB="49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T1/E1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x User, 1xNet/User (UTP or SFP)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2x FE/GE, UTP/SFP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TDMoIP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CESoPSN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SAToP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</a:tr>
              <a:tr h="92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IPmux-155L 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264" marR="90264" marT="49235" marB="49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STM-1  or E1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32 x FE user ports (UTP or SFP)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 GbE  ports (UTP or SFP) with LAG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SAToP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</a:tr>
              <a:tr h="81424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Gmux-2000 </a:t>
                      </a:r>
                    </a:p>
                  </a:txBody>
                  <a:tcPr marL="90264" marR="90264" marT="49235" marB="49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196x E1/T1 or</a:t>
                      </a:r>
                      <a:b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7x C.OC-3/STM-1 or 7 x C.T3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 user port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 UTP or SFP GE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TDMoIP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CESoPSN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SAToP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588" y="2005627"/>
            <a:ext cx="5070763" cy="13508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12700"/>
            <a:ext cx="6607175" cy="1000125"/>
          </a:xfrm>
        </p:spPr>
        <p:txBody>
          <a:bodyPr/>
          <a:lstStyle/>
          <a:p>
            <a:r>
              <a:rPr lang="en-US" dirty="0" smtClean="0">
                <a:effectLst/>
              </a:rPr>
              <a:t>IPmux-24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TDM Pseudowire Access Gateway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9" y="4572000"/>
            <a:ext cx="8297861" cy="2209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Supports TDM, HDLC-based and Ethernet services over Ethernet, MPLS or IP networks with pseudowire technology</a:t>
            </a:r>
          </a:p>
          <a:p>
            <a:pPr eaLnBrk="1" hangingPunct="1"/>
            <a:r>
              <a:rPr lang="en-US" sz="1800" dirty="0" smtClean="0"/>
              <a:t>Ideal solution for mobile backhaul, PSTN access and TDM </a:t>
            </a:r>
            <a:r>
              <a:rPr lang="en-US" sz="1800" dirty="0" err="1" smtClean="0"/>
              <a:t>trunking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Provides cost-effective solution for converging new and legacy services over packet infrastructure</a:t>
            </a: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7118575" y="2659020"/>
            <a:ext cx="1477639" cy="348882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78" name="AutoShape 18"/>
          <p:cNvSpPr>
            <a:spLocks noChangeArrowheads="1"/>
          </p:cNvSpPr>
          <p:nvPr/>
        </p:nvSpPr>
        <p:spPr bwMode="auto">
          <a:xfrm>
            <a:off x="6671197" y="1710452"/>
            <a:ext cx="1182111" cy="274531"/>
          </a:xfrm>
          <a:prstGeom prst="wedgeRoundRectCallout">
            <a:avLst>
              <a:gd name="adj1" fmla="val 59180"/>
              <a:gd name="adj2" fmla="val 292537"/>
              <a:gd name="adj3" fmla="val 16667"/>
            </a:avLst>
          </a:prstGeom>
          <a:solidFill>
            <a:srgbClr val="FF66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algn="ctr"/>
            <a:r>
              <a:rPr lang="en-US" sz="1300" dirty="0">
                <a:latin typeface="+mn-lt"/>
                <a:cs typeface="+mn-cs"/>
              </a:rPr>
              <a:t>TDM Ports</a:t>
            </a:r>
          </a:p>
        </p:txBody>
      </p:sp>
      <p:sp>
        <p:nvSpPr>
          <p:cNvPr id="92179" name="AutoShape 19"/>
          <p:cNvSpPr>
            <a:spLocks noChangeArrowheads="1"/>
          </p:cNvSpPr>
          <p:nvPr/>
        </p:nvSpPr>
        <p:spPr bwMode="auto">
          <a:xfrm>
            <a:off x="4315881" y="3337372"/>
            <a:ext cx="1300322" cy="557734"/>
          </a:xfrm>
          <a:prstGeom prst="wedgeRoundRectCallout">
            <a:avLst>
              <a:gd name="adj1" fmla="val 24245"/>
              <a:gd name="adj2" fmla="val -141319"/>
              <a:gd name="adj3" fmla="val 16667"/>
            </a:avLst>
          </a:prstGeom>
          <a:solidFill>
            <a:srgbClr val="FF66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algn="ctr"/>
            <a:r>
              <a:rPr lang="en-US" sz="1300" dirty="0">
                <a:latin typeface="+mn-lt"/>
                <a:cs typeface="+mn-cs"/>
              </a:rPr>
              <a:t>Terminal craft port</a:t>
            </a:r>
          </a:p>
        </p:txBody>
      </p:sp>
      <p:sp>
        <p:nvSpPr>
          <p:cNvPr id="92175" name="AutoShape 15"/>
          <p:cNvSpPr>
            <a:spLocks noChangeArrowheads="1"/>
          </p:cNvSpPr>
          <p:nvPr/>
        </p:nvSpPr>
        <p:spPr bwMode="auto">
          <a:xfrm>
            <a:off x="2892865" y="3147367"/>
            <a:ext cx="1182111" cy="274531"/>
          </a:xfrm>
          <a:prstGeom prst="wedgeRoundRectCallout">
            <a:avLst>
              <a:gd name="adj1" fmla="val 61148"/>
              <a:gd name="adj2" fmla="val -168403"/>
              <a:gd name="adj3" fmla="val 16667"/>
            </a:avLst>
          </a:prstGeom>
          <a:solidFill>
            <a:srgbClr val="FF66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algn="ctr"/>
            <a:r>
              <a:rPr lang="en-US" sz="1300" dirty="0">
                <a:latin typeface="+mn-lt"/>
                <a:cs typeface="+mn-cs"/>
              </a:rPr>
              <a:t>Power Inlet</a:t>
            </a:r>
          </a:p>
        </p:txBody>
      </p:sp>
      <p:sp>
        <p:nvSpPr>
          <p:cNvPr id="92184" name="Rectangle 24"/>
          <p:cNvSpPr>
            <a:spLocks noChangeArrowheads="1"/>
          </p:cNvSpPr>
          <p:nvPr/>
        </p:nvSpPr>
        <p:spPr bwMode="auto">
          <a:xfrm>
            <a:off x="5802563" y="2635269"/>
            <a:ext cx="1359427" cy="348882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5" name="Rectangle 25"/>
          <p:cNvSpPr>
            <a:spLocks noChangeArrowheads="1"/>
          </p:cNvSpPr>
          <p:nvPr/>
        </p:nvSpPr>
        <p:spPr bwMode="auto">
          <a:xfrm>
            <a:off x="5101939" y="2659020"/>
            <a:ext cx="650161" cy="348882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76" name="AutoShape 16"/>
          <p:cNvSpPr>
            <a:spLocks noChangeArrowheads="1"/>
          </p:cNvSpPr>
          <p:nvPr/>
        </p:nvSpPr>
        <p:spPr bwMode="auto">
          <a:xfrm>
            <a:off x="7020770" y="3346897"/>
            <a:ext cx="1145170" cy="773841"/>
          </a:xfrm>
          <a:prstGeom prst="wedgeRoundRectCallout">
            <a:avLst>
              <a:gd name="adj1" fmla="val -89659"/>
              <a:gd name="adj2" fmla="val -107751"/>
              <a:gd name="adj3" fmla="val 16667"/>
            </a:avLst>
          </a:prstGeom>
          <a:solidFill>
            <a:srgbClr val="FF66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algn="ctr"/>
            <a:r>
              <a:rPr lang="en-US" sz="1300" dirty="0">
                <a:latin typeface="+mn-lt"/>
                <a:cs typeface="+mn-cs"/>
              </a:rPr>
              <a:t>3x Auto-FE/GE SFP Ports</a:t>
            </a: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5955734" y="3546661"/>
            <a:ext cx="775760" cy="835334"/>
          </a:xfrm>
          <a:prstGeom prst="wedgeRoundRectCallout">
            <a:avLst>
              <a:gd name="adj1" fmla="val -112168"/>
              <a:gd name="adj2" fmla="val -173692"/>
              <a:gd name="adj3" fmla="val 16667"/>
            </a:avLst>
          </a:prstGeom>
          <a:solidFill>
            <a:srgbClr val="FF66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algn="ctr"/>
            <a:r>
              <a:rPr lang="en-US" sz="1200" dirty="0">
                <a:latin typeface="+mn-lt"/>
                <a:cs typeface="+mn-cs"/>
              </a:rPr>
              <a:t>EXT CLK, Alarm relay</a:t>
            </a:r>
          </a:p>
        </p:txBody>
      </p:sp>
      <p:pic>
        <p:nvPicPr>
          <p:cNvPr id="8207" name="Picture 1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3225" y="814389"/>
            <a:ext cx="90963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048830"/>
            <a:ext cx="3871356" cy="185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" descr="IPmux-216 Front+R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518" y="1064998"/>
            <a:ext cx="67373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352426" y="12700"/>
            <a:ext cx="6416675" cy="1000125"/>
          </a:xfrm>
        </p:spPr>
        <p:txBody>
          <a:bodyPr/>
          <a:lstStyle/>
          <a:p>
            <a:r>
              <a:rPr lang="en-US" dirty="0" smtClean="0">
                <a:effectLst/>
              </a:rPr>
              <a:t>IPmux-216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TDM Pseudowire Access Gateway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8639" y="4449764"/>
            <a:ext cx="8234361" cy="2517775"/>
          </a:xfrm>
        </p:spPr>
        <p:txBody>
          <a:bodyPr/>
          <a:lstStyle/>
          <a:p>
            <a:r>
              <a:rPr lang="en-US" sz="1800" dirty="0" smtClean="0"/>
              <a:t>Supports TDM, HDLC-based and Ethernet services over Ethernet, MPLS or IP networks with pseudowire technology</a:t>
            </a:r>
          </a:p>
          <a:p>
            <a:r>
              <a:rPr lang="en-US" sz="1800" dirty="0" smtClean="0"/>
              <a:t>Ideal solution for mobile backhaul, PSTN access and TDM </a:t>
            </a:r>
            <a:r>
              <a:rPr lang="en-US" sz="1800" dirty="0" err="1" smtClean="0"/>
              <a:t>trunking</a:t>
            </a:r>
            <a:endParaRPr lang="en-US" sz="1800" dirty="0" smtClean="0"/>
          </a:p>
          <a:p>
            <a:r>
              <a:rPr lang="en-US" sz="1800" dirty="0" smtClean="0"/>
              <a:t>Provides cost-effective solution for converging new and legacy services over packet infrastructure</a:t>
            </a:r>
            <a:endParaRPr lang="en-US" sz="1800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924557" name="AutoShape 13"/>
          <p:cNvSpPr>
            <a:spLocks noChangeArrowheads="1"/>
          </p:cNvSpPr>
          <p:nvPr/>
        </p:nvSpPr>
        <p:spPr bwMode="auto">
          <a:xfrm>
            <a:off x="379202" y="2639369"/>
            <a:ext cx="1524000" cy="457200"/>
          </a:xfrm>
          <a:prstGeom prst="wedgeRoundRectCallout">
            <a:avLst>
              <a:gd name="adj1" fmla="val 61148"/>
              <a:gd name="adj2" fmla="val -168403"/>
              <a:gd name="adj3" fmla="val 16667"/>
            </a:avLst>
          </a:prstGeom>
          <a:solidFill>
            <a:srgbClr val="FF66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/>
            <a:r>
              <a:rPr lang="en-US" sz="1300" dirty="0">
                <a:latin typeface="Arial" charset="0"/>
                <a:cs typeface="Arial" charset="0"/>
              </a:rPr>
              <a:t>16 x E1/T1 ports</a:t>
            </a:r>
          </a:p>
        </p:txBody>
      </p:sp>
      <p:sp>
        <p:nvSpPr>
          <p:cNvPr id="2924558" name="AutoShape 14"/>
          <p:cNvSpPr>
            <a:spLocks noChangeArrowheads="1"/>
          </p:cNvSpPr>
          <p:nvPr/>
        </p:nvSpPr>
        <p:spPr bwMode="auto">
          <a:xfrm>
            <a:off x="1473792" y="3306343"/>
            <a:ext cx="1939925" cy="457200"/>
          </a:xfrm>
          <a:prstGeom prst="wedgeRoundRectCallout">
            <a:avLst>
              <a:gd name="adj1" fmla="val 55515"/>
              <a:gd name="adj2" fmla="val -285197"/>
              <a:gd name="adj3" fmla="val 16667"/>
            </a:avLst>
          </a:prstGeom>
          <a:solidFill>
            <a:srgbClr val="FF66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/>
            <a:r>
              <a:rPr lang="en-US" sz="1300" dirty="0">
                <a:latin typeface="Arial" charset="0"/>
                <a:cs typeface="Arial" charset="0"/>
              </a:rPr>
              <a:t>3x </a:t>
            </a:r>
            <a:r>
              <a:rPr lang="en-US" sz="1300" dirty="0" err="1">
                <a:latin typeface="Arial" charset="0"/>
                <a:cs typeface="Arial" charset="0"/>
              </a:rPr>
              <a:t>GbE</a:t>
            </a:r>
            <a:r>
              <a:rPr lang="en-US" sz="1300" dirty="0">
                <a:latin typeface="Arial" charset="0"/>
                <a:cs typeface="Arial" charset="0"/>
              </a:rPr>
              <a:t>/FE Ports</a:t>
            </a:r>
          </a:p>
        </p:txBody>
      </p:sp>
      <p:sp>
        <p:nvSpPr>
          <p:cNvPr id="2924559" name="AutoShape 15"/>
          <p:cNvSpPr>
            <a:spLocks noChangeArrowheads="1"/>
          </p:cNvSpPr>
          <p:nvPr/>
        </p:nvSpPr>
        <p:spPr bwMode="auto">
          <a:xfrm>
            <a:off x="3531193" y="3274069"/>
            <a:ext cx="1524000" cy="457200"/>
          </a:xfrm>
          <a:prstGeom prst="wedgeRoundRectCallout">
            <a:avLst>
              <a:gd name="adj1" fmla="val -12676"/>
              <a:gd name="adj2" fmla="val -287043"/>
              <a:gd name="adj3" fmla="val 16667"/>
            </a:avLst>
          </a:prstGeom>
          <a:solidFill>
            <a:srgbClr val="FF66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/>
            <a:r>
              <a:rPr lang="en-US" sz="1300" dirty="0">
                <a:latin typeface="Arial" charset="0"/>
                <a:cs typeface="Arial" charset="0"/>
              </a:rPr>
              <a:t>External Clock Port</a:t>
            </a:r>
          </a:p>
        </p:txBody>
      </p:sp>
      <p:sp>
        <p:nvSpPr>
          <p:cNvPr id="2924560" name="AutoShape 16"/>
          <p:cNvSpPr>
            <a:spLocks noChangeArrowheads="1"/>
          </p:cNvSpPr>
          <p:nvPr/>
        </p:nvSpPr>
        <p:spPr bwMode="auto">
          <a:xfrm>
            <a:off x="7283818" y="3306343"/>
            <a:ext cx="1524000" cy="457200"/>
          </a:xfrm>
          <a:prstGeom prst="wedgeRoundRectCallout">
            <a:avLst>
              <a:gd name="adj1" fmla="val -151153"/>
              <a:gd name="adj2" fmla="val -277064"/>
              <a:gd name="adj3" fmla="val 16667"/>
            </a:avLst>
          </a:prstGeom>
          <a:solidFill>
            <a:srgbClr val="FF66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/>
            <a:r>
              <a:rPr lang="en-US" sz="1300" dirty="0">
                <a:latin typeface="Arial" charset="0"/>
                <a:cs typeface="Arial" charset="0"/>
              </a:rPr>
              <a:t>2xAC, 2xDC, AC/DC PSU</a:t>
            </a:r>
          </a:p>
        </p:txBody>
      </p:sp>
      <p:sp>
        <p:nvSpPr>
          <p:cNvPr id="2924561" name="AutoShape 17"/>
          <p:cNvSpPr>
            <a:spLocks noChangeArrowheads="1"/>
          </p:cNvSpPr>
          <p:nvPr/>
        </p:nvSpPr>
        <p:spPr bwMode="auto">
          <a:xfrm>
            <a:off x="5196834" y="3274070"/>
            <a:ext cx="1676400" cy="457200"/>
          </a:xfrm>
          <a:prstGeom prst="wedgeRoundRectCallout">
            <a:avLst>
              <a:gd name="adj1" fmla="val -87056"/>
              <a:gd name="adj2" fmla="val -280266"/>
              <a:gd name="adj3" fmla="val 16667"/>
            </a:avLst>
          </a:prstGeom>
          <a:solidFill>
            <a:srgbClr val="FF66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/>
            <a:r>
              <a:rPr lang="en-US" sz="1300" dirty="0">
                <a:latin typeface="Arial" charset="0"/>
                <a:cs typeface="Arial" charset="0"/>
              </a:rPr>
              <a:t>Terminal craft port, Alarm relay</a:t>
            </a:r>
          </a:p>
        </p:txBody>
      </p:sp>
      <p:pic>
        <p:nvPicPr>
          <p:cNvPr id="9234" name="Picture 1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4362" y="694962"/>
            <a:ext cx="90963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3.5 - Additional Features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3377" y="1172805"/>
            <a:ext cx="8085137" cy="5507396"/>
          </a:xfrm>
        </p:spPr>
        <p:txBody>
          <a:bodyPr/>
          <a:lstStyle/>
          <a:p>
            <a:endParaRPr lang="en-US" dirty="0" smtClean="0">
              <a:ea typeface="+mn-ea"/>
            </a:endParaRPr>
          </a:p>
          <a:p>
            <a:r>
              <a:rPr lang="en-US" dirty="0" smtClean="0"/>
              <a:t>SNTP protocol to get the time and date from a SNTP server</a:t>
            </a:r>
          </a:p>
          <a:p>
            <a:r>
              <a:rPr lang="en-US" dirty="0" smtClean="0"/>
              <a:t>Standard Ethernet ring based on G.8032 </a:t>
            </a:r>
          </a:p>
          <a:p>
            <a:r>
              <a:rPr lang="en-US" dirty="0" smtClean="0"/>
              <a:t>Standard PW bundle numbering</a:t>
            </a:r>
          </a:p>
          <a:p>
            <a:endParaRPr lang="en-US" dirty="0" smtClean="0"/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endParaRPr lang="en-US" dirty="0" smtClean="0">
              <a:solidFill>
                <a:srgbClr val="000099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 in this Release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8818" y="1081681"/>
          <a:ext cx="8826499" cy="5821994"/>
        </p:xfrm>
        <a:graphic>
          <a:graphicData uri="http://schemas.openxmlformats.org/drawingml/2006/table">
            <a:tbl>
              <a:tblPr/>
              <a:tblGrid>
                <a:gridCol w="1946725"/>
                <a:gridCol w="3296215"/>
                <a:gridCol w="3583559"/>
              </a:tblGrid>
              <a:tr h="19932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Arial"/>
                        </a:rPr>
                        <a:t>Feature</a:t>
                      </a:r>
                    </a:p>
                  </a:txBody>
                  <a:tcPr marL="60757" marR="6075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Arial"/>
                        </a:rPr>
                        <a:t>Description</a:t>
                      </a:r>
                    </a:p>
                  </a:txBody>
                  <a:tcPr marL="60757" marR="6075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  <a:cs typeface="Arial"/>
                        </a:rPr>
                        <a:t>Customer Benefits</a:t>
                      </a:r>
                    </a:p>
                  </a:txBody>
                  <a:tcPr marL="60757" marR="6075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38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/>
                        </a:rPr>
                        <a:t>New:</a:t>
                      </a:r>
                      <a:endParaRPr lang="en-US" sz="1400" b="1" dirty="0"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Arial"/>
                        </a:rPr>
                        <a:t>Giga Ethernet Ring G.8032</a:t>
                      </a:r>
                    </a:p>
                  </a:txBody>
                  <a:tcPr marL="60757" marR="6075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21590" indent="-160020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>
                          <a:latin typeface="+mj-lt"/>
                          <a:ea typeface="Times New Roman"/>
                          <a:cs typeface="Arial"/>
                        </a:rPr>
                        <a:t>Ring has up to 16 nodes, with sub‑50 ms switching time</a:t>
                      </a:r>
                    </a:p>
                    <a:p>
                      <a:pPr marL="160020" marR="21590" indent="-16002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>
                          <a:latin typeface="+mj-lt"/>
                          <a:ea typeface="Times New Roman"/>
                          <a:cs typeface="Arial"/>
                        </a:rPr>
                        <a:t>Ring control messages run over a dedicated reserved VLAN</a:t>
                      </a:r>
                    </a:p>
                    <a:p>
                      <a:pPr marL="160020" marR="21590" indent="-16002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>
                          <a:latin typeface="+mj-lt"/>
                          <a:ea typeface="Times New Roman"/>
                          <a:cs typeface="Arial"/>
                        </a:rPr>
                        <a:t>Stand-by ports on the ring prevent broadcast storms and loops</a:t>
                      </a:r>
                    </a:p>
                    <a:p>
                      <a:pPr marL="160020" marR="21590" indent="-16002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>
                          <a:latin typeface="+mj-lt"/>
                          <a:ea typeface="Times New Roman"/>
                          <a:cs typeface="Arial"/>
                        </a:rPr>
                        <a:t>If ring failure is detected, the standby ports become operational for automatic fault recovery</a:t>
                      </a:r>
                    </a:p>
                  </a:txBody>
                  <a:tcPr marL="60757" marR="6075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24130" indent="-160020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>
                          <a:latin typeface="+mj-lt"/>
                          <a:ea typeface="Times New Roman"/>
                          <a:cs typeface="Arial"/>
                        </a:rPr>
                        <a:t>High resiliency</a:t>
                      </a:r>
                    </a:p>
                    <a:p>
                      <a:pPr marL="160020" marR="24130" indent="-16002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>
                          <a:latin typeface="+mj-lt"/>
                          <a:ea typeface="Times New Roman"/>
                          <a:cs typeface="Arial"/>
                        </a:rPr>
                        <a:t>Easy replacement of obsolete SDH access ring without fiber re-layout</a:t>
                      </a:r>
                    </a:p>
                  </a:txBody>
                  <a:tcPr marL="60757" marR="6075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</a:tr>
              <a:tr h="217837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/>
                        </a:rPr>
                        <a:t>New:</a:t>
                      </a:r>
                      <a:endParaRPr lang="en-US" sz="1400" b="1" dirty="0"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Arial"/>
                        </a:rPr>
                        <a:t>SNTP</a:t>
                      </a:r>
                    </a:p>
                  </a:txBody>
                  <a:tcPr marL="60757" marR="6075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21590" indent="-160020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>
                          <a:latin typeface="+mj-lt"/>
                          <a:ea typeface="Times New Roman"/>
                          <a:cs typeface="Arial"/>
                        </a:rPr>
                        <a:t>Protocol for retrieving time and date from an SNTP server </a:t>
                      </a:r>
                    </a:p>
                  </a:txBody>
                  <a:tcPr marL="60757" marR="6075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24130" indent="-160020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>
                          <a:latin typeface="+mj-lt"/>
                          <a:ea typeface="Times New Roman"/>
                          <a:cs typeface="Arial"/>
                        </a:rPr>
                        <a:t>Operators need all their units in the network to have one clock to track problems on the network (alarm time-stamping). Drifting of the clock prevents accurate troubleshooting.</a:t>
                      </a:r>
                    </a:p>
                    <a:p>
                      <a:pPr marL="160020" marR="24130" indent="-16002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>
                          <a:latin typeface="+mj-lt"/>
                          <a:ea typeface="Times New Roman"/>
                          <a:cs typeface="Arial"/>
                        </a:rPr>
                        <a:t>The operator needs to program the clock on each installation of a new device in the network </a:t>
                      </a:r>
                    </a:p>
                    <a:p>
                      <a:pPr marL="160020" marR="24130" indent="-16002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>
                          <a:latin typeface="+mj-lt"/>
                          <a:ea typeface="Times New Roman"/>
                          <a:cs typeface="Arial"/>
                        </a:rPr>
                        <a:t>Each time the clock is changed to daylight saving time the operator needs to update all stations.</a:t>
                      </a:r>
                    </a:p>
                  </a:txBody>
                  <a:tcPr marL="60757" marR="6075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</a:tr>
              <a:tr h="12652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/>
                        </a:rPr>
                        <a:t>New:</a:t>
                      </a:r>
                      <a:endParaRPr lang="en-US" sz="1400" b="1" dirty="0"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Arial"/>
                        </a:rPr>
                        <a:t>Standard PW bundle numbering</a:t>
                      </a:r>
                    </a:p>
                  </a:txBody>
                  <a:tcPr marL="38501" marR="3850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21590" indent="-16002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>
                          <a:latin typeface="+mj-lt"/>
                          <a:ea typeface="Times New Roman"/>
                          <a:cs typeface="Arial"/>
                        </a:rPr>
                        <a:t>Standard </a:t>
                      </a:r>
                      <a:r>
                        <a:rPr lang="en-US" sz="1300" dirty="0" err="1">
                          <a:latin typeface="+mj-lt"/>
                          <a:ea typeface="Times New Roman"/>
                          <a:cs typeface="Arial"/>
                        </a:rPr>
                        <a:t>CESoPSN</a:t>
                      </a:r>
                      <a:r>
                        <a:rPr lang="en-US" sz="1300" dirty="0">
                          <a:latin typeface="+mj-lt"/>
                          <a:ea typeface="Times New Roman"/>
                          <a:cs typeface="Arial"/>
                        </a:rPr>
                        <a:t> and </a:t>
                      </a:r>
                      <a:r>
                        <a:rPr lang="en-US" sz="1300" dirty="0" err="1">
                          <a:latin typeface="+mj-lt"/>
                          <a:ea typeface="Times New Roman"/>
                          <a:cs typeface="Arial"/>
                        </a:rPr>
                        <a:t>SAToP</a:t>
                      </a:r>
                      <a:r>
                        <a:rPr lang="en-US" sz="1300" dirty="0">
                          <a:latin typeface="+mj-lt"/>
                          <a:ea typeface="Times New Roman"/>
                          <a:cs typeface="Arial"/>
                        </a:rPr>
                        <a:t> UDP/IP PW bundle numbering</a:t>
                      </a:r>
                    </a:p>
                  </a:txBody>
                  <a:tcPr marL="38501" marR="3850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24130" indent="-16002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>
                          <a:latin typeface="+mj-lt"/>
                          <a:ea typeface="Times New Roman"/>
                          <a:cs typeface="Arial"/>
                        </a:rPr>
                        <a:t>Allows interoperability with 3</a:t>
                      </a:r>
                      <a:r>
                        <a:rPr lang="en-US" sz="1300" baseline="30000" dirty="0">
                          <a:latin typeface="+mj-lt"/>
                          <a:ea typeface="Times New Roman"/>
                          <a:cs typeface="Arial"/>
                        </a:rPr>
                        <a:t>rd</a:t>
                      </a:r>
                      <a:r>
                        <a:rPr lang="en-US" sz="1300" dirty="0">
                          <a:latin typeface="+mj-lt"/>
                          <a:ea typeface="Times New Roman"/>
                          <a:cs typeface="Arial"/>
                        </a:rPr>
                        <a:t> party</a:t>
                      </a:r>
                    </a:p>
                  </a:txBody>
                  <a:tcPr marL="38501" marR="3850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074"/>
          <p:cNvSpPr>
            <a:spLocks noChangeArrowheads="1"/>
          </p:cNvSpPr>
          <p:nvPr/>
        </p:nvSpPr>
        <p:spPr bwMode="auto">
          <a:xfrm>
            <a:off x="1584098" y="2816679"/>
            <a:ext cx="5915025" cy="21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99">
                  <a:gamma/>
                  <a:tint val="73725"/>
                  <a:invGamma/>
                </a:srgbClr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ctr">
              <a:defRPr/>
            </a:pPr>
            <a:r>
              <a:rPr lang="en-US" sz="32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Features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Recent Releases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3377" y="1172804"/>
            <a:ext cx="8085137" cy="5952391"/>
          </a:xfrm>
        </p:spPr>
        <p:txBody>
          <a:bodyPr/>
          <a:lstStyle/>
          <a:p>
            <a:r>
              <a:rPr lang="en-US" dirty="0" smtClean="0"/>
              <a:t>IPmux-24/216 Version 1.5 /1.6 and 2.1</a:t>
            </a:r>
          </a:p>
          <a:p>
            <a:pPr lvl="1"/>
            <a:r>
              <a:rPr lang="en-US" dirty="0" smtClean="0"/>
              <a:t>SNMPv3</a:t>
            </a:r>
          </a:p>
          <a:p>
            <a:pPr lvl="1"/>
            <a:r>
              <a:rPr lang="en-US" dirty="0" smtClean="0"/>
              <a:t>Adaptive-adaptive clocking mode</a:t>
            </a:r>
          </a:p>
          <a:p>
            <a:pPr lvl="1"/>
            <a:r>
              <a:rPr lang="en-US" dirty="0" smtClean="0"/>
              <a:t>MEF-8 implementation</a:t>
            </a:r>
          </a:p>
          <a:p>
            <a:pPr lvl="1"/>
            <a:r>
              <a:rPr lang="en-US" dirty="0" smtClean="0"/>
              <a:t>802.3ad LAG (for link redundancy)</a:t>
            </a:r>
          </a:p>
          <a:p>
            <a:pPr lvl="1"/>
            <a:r>
              <a:rPr lang="en-US" dirty="0" smtClean="0"/>
              <a:t>Dual homing</a:t>
            </a:r>
          </a:p>
          <a:p>
            <a:pPr lvl="1"/>
            <a:r>
              <a:rPr lang="en-US" dirty="0" smtClean="0"/>
              <a:t>802.1ag and Y.1731 Ethernet OAM</a:t>
            </a:r>
          </a:p>
          <a:p>
            <a:pPr lvl="1"/>
            <a:r>
              <a:rPr lang="en-US" dirty="0" smtClean="0"/>
              <a:t>802.3ah </a:t>
            </a:r>
          </a:p>
          <a:p>
            <a:pPr lvl="1"/>
            <a:r>
              <a:rPr lang="en-US" dirty="0" smtClean="0"/>
              <a:t>PW redundancy (1+1, 1:1)</a:t>
            </a:r>
          </a:p>
          <a:p>
            <a:pPr>
              <a:buNone/>
            </a:pPr>
            <a:endParaRPr lang="en-US" dirty="0" smtClean="0">
              <a:solidFill>
                <a:srgbClr val="000099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288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b="1" dirty="0" smtClean="0"/>
              <a:t>TDM Service</a:t>
            </a:r>
          </a:p>
          <a:p>
            <a:pPr lvl="1">
              <a:spcBef>
                <a:spcPct val="30000"/>
              </a:spcBef>
            </a:pPr>
            <a:r>
              <a:rPr lang="en-US" dirty="0" smtClean="0"/>
              <a:t>4 framed or unframed E1 with CAS and CCS signaling and up to 63 DS0 (timeslot) bundles</a:t>
            </a:r>
          </a:p>
          <a:p>
            <a:pPr lvl="1">
              <a:spcBef>
                <a:spcPct val="30000"/>
              </a:spcBef>
            </a:pPr>
            <a:r>
              <a:rPr lang="en-US" dirty="0" smtClean="0"/>
              <a:t>Fully transparent emulation of TDM circuit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Conforms to G.823/4 jitter and wander requirements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Pseudowire support in unframed/framed mode: </a:t>
            </a:r>
            <a:r>
              <a:rPr lang="en-US" dirty="0" err="1" smtClean="0"/>
              <a:t>SAToP</a:t>
            </a:r>
            <a:r>
              <a:rPr lang="en-US" dirty="0" smtClean="0"/>
              <a:t>, </a:t>
            </a:r>
            <a:r>
              <a:rPr lang="en-US" dirty="0" err="1" smtClean="0"/>
              <a:t>CESoPSN</a:t>
            </a:r>
            <a:r>
              <a:rPr lang="en-US" dirty="0" smtClean="0"/>
              <a:t> and </a:t>
            </a:r>
            <a:r>
              <a:rPr lang="en-US" dirty="0" err="1" smtClean="0"/>
              <a:t>TDMoIP</a:t>
            </a:r>
            <a:endParaRPr lang="en-US" dirty="0" smtClean="0"/>
          </a:p>
          <a:p>
            <a:pPr lvl="1">
              <a:spcBef>
                <a:spcPts val="1200"/>
              </a:spcBef>
              <a:defRPr/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b="1" dirty="0" smtClean="0"/>
              <a:t>Pseudowire Features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Encapsulation: UDP/IP, MPLS, MEF 8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Pseudowire OAM: RAD proprietary OAM protocol 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dirty="0" smtClean="0"/>
              <a:t>Up to 64 </a:t>
            </a:r>
            <a:r>
              <a:rPr lang="en-US" altLang="zh-CN" dirty="0" err="1" smtClean="0"/>
              <a:t>pseudowires</a:t>
            </a:r>
            <a:r>
              <a:rPr lang="en-US" altLang="zh-CN" dirty="0" smtClean="0"/>
              <a:t> supported</a:t>
            </a:r>
            <a:endParaRPr lang="en-US" dirty="0" smtClean="0"/>
          </a:p>
          <a:p>
            <a:pPr>
              <a:lnSpc>
                <a:spcPct val="110000"/>
              </a:lnSpc>
            </a:pPr>
            <a:endParaRPr lang="en-US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22" tIns="45711" rIns="91422" bIns="45711"/>
          <a:lstStyle/>
          <a:p>
            <a:pPr eaLnBrk="1" hangingPunct="1"/>
            <a:r>
              <a:rPr lang="en-US" dirty="0" smtClean="0"/>
              <a:t>Pseudowire Technology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915400" cy="5486400"/>
          </a:xfrm>
        </p:spPr>
        <p:txBody>
          <a:bodyPr lIns="91411" tIns="45705" rIns="91411" bIns="45705"/>
          <a:lstStyle/>
          <a:p>
            <a:pPr eaLnBrk="1" hangingPunct="1"/>
            <a:r>
              <a:rPr lang="en-US" sz="1800" b="1" dirty="0" smtClean="0">
                <a:latin typeface="+mj-lt"/>
              </a:rPr>
              <a:t>Complies with leading pseudowire standards</a:t>
            </a:r>
          </a:p>
          <a:p>
            <a:pPr marL="625350" lvl="1" indent="-219032">
              <a:lnSpc>
                <a:spcPct val="110000"/>
              </a:lnSpc>
            </a:pPr>
            <a:r>
              <a:rPr lang="en-US" sz="1600" dirty="0" err="1" smtClean="0">
                <a:latin typeface="+mj-lt"/>
              </a:rPr>
              <a:t>TDMoIP</a:t>
            </a:r>
            <a:r>
              <a:rPr lang="en-US" sz="1600" dirty="0" smtClean="0">
                <a:latin typeface="+mj-lt"/>
              </a:rPr>
              <a:t>/RFC5087 and </a:t>
            </a:r>
            <a:r>
              <a:rPr lang="en-US" sz="1600" dirty="0" err="1" smtClean="0">
                <a:latin typeface="+mj-lt"/>
              </a:rPr>
              <a:t>CESoPSN</a:t>
            </a:r>
            <a:r>
              <a:rPr lang="en-US" sz="1600" dirty="0" smtClean="0">
                <a:latin typeface="+mj-lt"/>
              </a:rPr>
              <a:t>/RFC5086 – for structured TDM service</a:t>
            </a:r>
          </a:p>
          <a:p>
            <a:pPr marL="625350" lvl="1" indent="-219032">
              <a:lnSpc>
                <a:spcPct val="110000"/>
              </a:lnSpc>
            </a:pPr>
            <a:r>
              <a:rPr lang="en-US" sz="1600" dirty="0" err="1" smtClean="0">
                <a:latin typeface="+mj-lt"/>
              </a:rPr>
              <a:t>TDMoIP</a:t>
            </a:r>
            <a:r>
              <a:rPr lang="en-US" sz="1600" dirty="0" smtClean="0">
                <a:latin typeface="+mj-lt"/>
              </a:rPr>
              <a:t>/RFC5087 or </a:t>
            </a:r>
            <a:r>
              <a:rPr lang="en-US" sz="1600" dirty="0" err="1" smtClean="0">
                <a:latin typeface="+mj-lt"/>
              </a:rPr>
              <a:t>SAToP</a:t>
            </a:r>
            <a:r>
              <a:rPr lang="en-US" sz="1600" dirty="0" smtClean="0">
                <a:latin typeface="+mj-lt"/>
              </a:rPr>
              <a:t>/RFC4553 – for unstructured TDM service</a:t>
            </a:r>
          </a:p>
          <a:p>
            <a:pPr marL="625350" lvl="1" indent="-219032">
              <a:lnSpc>
                <a:spcPct val="110000"/>
              </a:lnSpc>
            </a:pPr>
            <a:r>
              <a:rPr lang="en-US" sz="1600" dirty="0" err="1" smtClean="0">
                <a:latin typeface="+mj-lt"/>
              </a:rPr>
              <a:t>HDLCoPSN</a:t>
            </a:r>
            <a:r>
              <a:rPr lang="en-US" sz="1600" dirty="0" smtClean="0">
                <a:latin typeface="+mj-lt"/>
              </a:rPr>
              <a:t> / RFC4618 – for HDLC-based services</a:t>
            </a:r>
          </a:p>
          <a:p>
            <a:pPr eaLnBrk="1" hangingPunct="1"/>
            <a:r>
              <a:rPr lang="en-US" sz="1800" b="1" dirty="0" smtClean="0">
                <a:latin typeface="+mj-lt"/>
              </a:rPr>
              <a:t>Supports packet networks as transport</a:t>
            </a:r>
          </a:p>
          <a:p>
            <a:pPr marL="625350" lvl="1" indent="-219032"/>
            <a:r>
              <a:rPr lang="en-US" sz="1600" dirty="0" smtClean="0">
                <a:latin typeface="+mj-lt"/>
              </a:rPr>
              <a:t>IP – Each pseudowire is assigned a destination IP address</a:t>
            </a:r>
          </a:p>
          <a:p>
            <a:pPr marL="625350" lvl="1" indent="-219032"/>
            <a:r>
              <a:rPr lang="en-US" sz="1600" dirty="0" smtClean="0">
                <a:latin typeface="+mj-lt"/>
              </a:rPr>
              <a:t>MPLS – Each pseudowire is statically assigned an MPLS label</a:t>
            </a:r>
          </a:p>
          <a:p>
            <a:pPr marL="625350" lvl="1" indent="-219032"/>
            <a:r>
              <a:rPr lang="en-US" sz="1600" dirty="0" smtClean="0">
                <a:latin typeface="+mj-lt"/>
              </a:rPr>
              <a:t>Ethernet – Each pseudowire is assigned per MEF8</a:t>
            </a:r>
          </a:p>
          <a:p>
            <a:pPr eaLnBrk="1" hangingPunct="1"/>
            <a:r>
              <a:rPr lang="en-US" sz="1800" b="1" dirty="0" smtClean="0">
                <a:latin typeface="+mj-lt"/>
              </a:rPr>
              <a:t>Performance and flexibility</a:t>
            </a:r>
          </a:p>
          <a:p>
            <a:pPr marL="625350" lvl="1" indent="-219032"/>
            <a:r>
              <a:rPr lang="en-US" sz="1600" dirty="0" smtClean="0">
                <a:latin typeface="+mj-lt"/>
              </a:rPr>
              <a:t>Minimum of intrinsic delay with ASIC based architecture</a:t>
            </a:r>
          </a:p>
          <a:p>
            <a:pPr marL="625350" lvl="1" indent="-219032"/>
            <a:r>
              <a:rPr lang="en-US" sz="1600" dirty="0" smtClean="0">
                <a:latin typeface="+mj-lt"/>
              </a:rPr>
              <a:t>Up to 480 concurrent </a:t>
            </a:r>
            <a:r>
              <a:rPr lang="en-US" sz="1600" dirty="0" err="1" smtClean="0">
                <a:latin typeface="+mj-lt"/>
              </a:rPr>
              <a:t>pseudowires</a:t>
            </a:r>
            <a:r>
              <a:rPr lang="en-US" sz="1600" dirty="0" smtClean="0">
                <a:latin typeface="+mj-lt"/>
              </a:rPr>
              <a:t> with TDM DS0 level grooming</a:t>
            </a:r>
          </a:p>
          <a:p>
            <a:pPr marL="625350" lvl="1" indent="-219032"/>
            <a:r>
              <a:rPr lang="en-US" sz="1600" dirty="0" smtClean="0">
                <a:latin typeface="+mj-lt"/>
              </a:rPr>
              <a:t>Each pseudowire can be assigned any number of timeslots (bundles)</a:t>
            </a:r>
          </a:p>
          <a:p>
            <a:pPr marL="625350" lvl="1" indent="-219032"/>
            <a:r>
              <a:rPr lang="en-US" sz="1600" dirty="0" err="1" smtClean="0">
                <a:latin typeface="+mj-lt"/>
              </a:rPr>
              <a:t>Pseudowires</a:t>
            </a:r>
            <a:r>
              <a:rPr lang="en-US" sz="1600" dirty="0" smtClean="0">
                <a:latin typeface="+mj-lt"/>
              </a:rPr>
              <a:t> are individually configured for </a:t>
            </a:r>
            <a:r>
              <a:rPr lang="en-US" sz="1600" dirty="0" err="1" smtClean="0">
                <a:latin typeface="+mj-lt"/>
              </a:rPr>
              <a:t>TDMoIP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CESoPSN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SAToP</a:t>
            </a:r>
            <a:r>
              <a:rPr lang="en-US" sz="1600" dirty="0" smtClean="0">
                <a:latin typeface="+mj-lt"/>
              </a:rPr>
              <a:t> or </a:t>
            </a:r>
            <a:r>
              <a:rPr lang="en-US" sz="1600" dirty="0" err="1" smtClean="0">
                <a:latin typeface="+mj-lt"/>
              </a:rPr>
              <a:t>HDLCoPSN</a:t>
            </a:r>
            <a:endParaRPr lang="en-US" sz="1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Clock Recovery and Timing</a:t>
            </a:r>
          </a:p>
        </p:txBody>
      </p:sp>
      <p:sp>
        <p:nvSpPr>
          <p:cNvPr id="288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r>
              <a:rPr lang="en-US" sz="1800" b="1" dirty="0" smtClean="0"/>
              <a:t>Timing</a:t>
            </a:r>
          </a:p>
          <a:p>
            <a:pPr lvl="1"/>
            <a:r>
              <a:rPr lang="en-US" dirty="0" smtClean="0"/>
              <a:t>TDM ports can be configured for timing as any standard TDM device</a:t>
            </a:r>
          </a:p>
          <a:p>
            <a:pPr lvl="2"/>
            <a:r>
              <a:rPr lang="en-US" dirty="0" smtClean="0"/>
              <a:t>LBT – Loopback timing</a:t>
            </a:r>
          </a:p>
          <a:p>
            <a:pPr lvl="2"/>
            <a:r>
              <a:rPr lang="en-US" dirty="0" smtClean="0"/>
              <a:t>Internal – Using the IPmux-4L internal oscillator</a:t>
            </a:r>
          </a:p>
          <a:p>
            <a:pPr lvl="2"/>
            <a:r>
              <a:rPr lang="en-US" dirty="0" smtClean="0"/>
              <a:t>External – Using a dedicated clock port with external clock source </a:t>
            </a:r>
          </a:p>
          <a:p>
            <a:r>
              <a:rPr lang="en-US" sz="1800" b="1" dirty="0" smtClean="0"/>
              <a:t>Adaptive Clock Recovery</a:t>
            </a:r>
          </a:p>
          <a:p>
            <a:pPr lvl="1"/>
            <a:r>
              <a:rPr lang="en-US" sz="1600" dirty="0" smtClean="0"/>
              <a:t>Remote IPmux units can recover the original transmitting clock over the packet network with great accuracy</a:t>
            </a:r>
          </a:p>
          <a:p>
            <a:pPr lvl="1"/>
            <a:r>
              <a:rPr lang="en-US" sz="1600" dirty="0" smtClean="0"/>
              <a:t>Independent clock recovery mechanism per TDM port</a:t>
            </a:r>
          </a:p>
          <a:p>
            <a:pPr lvl="1"/>
            <a:r>
              <a:rPr lang="en-US" sz="1600" dirty="0" smtClean="0"/>
              <a:t>16 ppb frequency accuracy with 1 ppb/day holdover for cellular backhaul</a:t>
            </a:r>
          </a:p>
          <a:p>
            <a:pPr lvl="1"/>
            <a:r>
              <a:rPr lang="en-US" sz="1600" dirty="0" smtClean="0"/>
              <a:t>G.823/G.824 synchronization mask for high quality E1 circuit</a:t>
            </a:r>
          </a:p>
          <a:p>
            <a:pPr lvl="1"/>
            <a:r>
              <a:rPr lang="en-US" sz="1600" dirty="0" smtClean="0"/>
              <a:t>G.8261 synchronization over packet networks conformant</a:t>
            </a:r>
          </a:p>
          <a:p>
            <a:pPr marL="625475" lvl="1" indent="-219075"/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233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621" y="1529253"/>
            <a:ext cx="8326054" cy="4745092"/>
          </a:xfrm>
        </p:spPr>
        <p:txBody>
          <a:bodyPr/>
          <a:lstStyle/>
          <a:p>
            <a:pPr marL="292100" indent="-292100"/>
            <a:r>
              <a:rPr lang="en-US" dirty="0" err="1"/>
              <a:t>Pseudowire</a:t>
            </a:r>
            <a:r>
              <a:rPr lang="en-US" dirty="0"/>
              <a:t>/</a:t>
            </a:r>
            <a:r>
              <a:rPr lang="en-US" dirty="0" err="1"/>
              <a:t>TDMoIP</a:t>
            </a:r>
            <a:r>
              <a:rPr lang="en-US" dirty="0"/>
              <a:t> </a:t>
            </a:r>
            <a:r>
              <a:rPr lang="en-US" dirty="0" smtClean="0"/>
              <a:t>Concept </a:t>
            </a:r>
            <a:endParaRPr lang="en-US" dirty="0"/>
          </a:p>
          <a:p>
            <a:pPr marL="292100" indent="-292100"/>
            <a:r>
              <a:rPr lang="en-US" dirty="0" err="1"/>
              <a:t>IPmux</a:t>
            </a:r>
            <a:r>
              <a:rPr lang="en-US" dirty="0"/>
              <a:t>/</a:t>
            </a:r>
            <a:r>
              <a:rPr lang="en-US" dirty="0" err="1"/>
              <a:t>Gmux</a:t>
            </a:r>
            <a:r>
              <a:rPr lang="en-US" dirty="0"/>
              <a:t> Product Line </a:t>
            </a:r>
          </a:p>
          <a:p>
            <a:pPr marL="292100" indent="-292100"/>
            <a:r>
              <a:rPr lang="en-US" dirty="0" smtClean="0"/>
              <a:t>Ipmux-24, Ipmux-216 Product Description</a:t>
            </a:r>
          </a:p>
          <a:p>
            <a:pPr marL="292100" indent="-292100"/>
            <a:r>
              <a:rPr lang="en-US" dirty="0" smtClean="0"/>
              <a:t>Applications</a:t>
            </a:r>
            <a:endParaRPr lang="en-US" dirty="0"/>
          </a:p>
          <a:p>
            <a:pPr marL="292100" indent="-292100"/>
            <a:r>
              <a:rPr lang="en-US" dirty="0" smtClean="0"/>
              <a:t>Features Details</a:t>
            </a:r>
          </a:p>
          <a:p>
            <a:r>
              <a:rPr lang="en-US" dirty="0" smtClean="0"/>
              <a:t>Market Overview</a:t>
            </a:r>
          </a:p>
          <a:p>
            <a:r>
              <a:rPr lang="en-US" dirty="0" smtClean="0"/>
              <a:t>Success Stories</a:t>
            </a:r>
          </a:p>
          <a:p>
            <a:pPr marL="292100" indent="-292100"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and Bridging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4013" y="1291325"/>
            <a:ext cx="8085137" cy="4114800"/>
          </a:xfrm>
        </p:spPr>
        <p:txBody>
          <a:bodyPr/>
          <a:lstStyle/>
          <a:p>
            <a:r>
              <a:rPr lang="en-US" dirty="0" smtClean="0"/>
              <a:t>Working modes:</a:t>
            </a:r>
          </a:p>
          <a:p>
            <a:pPr lvl="1"/>
            <a:r>
              <a:rPr lang="en-US" dirty="0" smtClean="0"/>
              <a:t>VLAN-unaware bridging</a:t>
            </a:r>
          </a:p>
          <a:p>
            <a:pPr lvl="1"/>
            <a:r>
              <a:rPr lang="en-US" dirty="0" smtClean="0"/>
              <a:t>VLAN-aware bridging (802.1Q and 802.1p)</a:t>
            </a:r>
          </a:p>
          <a:p>
            <a:r>
              <a:rPr lang="en-US" dirty="0" smtClean="0"/>
              <a:t>MAC entries: 8K</a:t>
            </a:r>
          </a:p>
          <a:p>
            <a:r>
              <a:rPr lang="en-US" dirty="0" smtClean="0"/>
              <a:t>Static and/or dynamic learning</a:t>
            </a:r>
          </a:p>
          <a:p>
            <a:r>
              <a:rPr lang="en-US" dirty="0" smtClean="0"/>
              <a:t>Frame support up to 2048 bytes</a:t>
            </a:r>
          </a:p>
          <a:p>
            <a:r>
              <a:rPr lang="en-US" dirty="0" smtClean="0"/>
              <a:t>Transparent to all Ethernet control protocols except</a:t>
            </a:r>
          </a:p>
          <a:p>
            <a:pPr lvl="1"/>
            <a:r>
              <a:rPr lang="en-US" dirty="0" smtClean="0"/>
              <a:t>Flow control can be peered or discarded </a:t>
            </a:r>
          </a:p>
          <a:p>
            <a:pPr marL="228600" marR="24130" indent="-228600">
              <a:tabLst>
                <a:tab pos="228600" algn="l"/>
              </a:tabLst>
            </a:pPr>
            <a:r>
              <a:rPr lang="en-US" sz="1800" dirty="0" smtClean="0"/>
              <a:t>Passive mode of link layer OAM (802.3ah), responds to loopback requests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3225" y="814389"/>
            <a:ext cx="90963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QoS – Traffic Classification and Prioritization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293813"/>
            <a:ext cx="8085137" cy="4964113"/>
          </a:xfrm>
        </p:spPr>
        <p:txBody>
          <a:bodyPr/>
          <a:lstStyle/>
          <a:p>
            <a:r>
              <a:rPr lang="en-US" b="1" dirty="0" smtClean="0"/>
              <a:t>Rate Limitation:</a:t>
            </a:r>
            <a:r>
              <a:rPr lang="en-US" dirty="0" smtClean="0"/>
              <a:t> A means to provide CIR</a:t>
            </a:r>
          </a:p>
          <a:p>
            <a:pPr lvl="1"/>
            <a:r>
              <a:rPr lang="en-US" dirty="0" smtClean="0"/>
              <a:t>Per subscriber port</a:t>
            </a:r>
          </a:p>
          <a:p>
            <a:r>
              <a:rPr lang="en-US" b="1" dirty="0" smtClean="0"/>
              <a:t>Classification: </a:t>
            </a:r>
            <a:r>
              <a:rPr lang="en-US" dirty="0" smtClean="0"/>
              <a:t>Distinguish between classes of service</a:t>
            </a:r>
          </a:p>
          <a:p>
            <a:pPr lvl="1"/>
            <a:r>
              <a:rPr lang="en-US" dirty="0" smtClean="0"/>
              <a:t>Physical port</a:t>
            </a:r>
          </a:p>
          <a:p>
            <a:pPr lvl="1"/>
            <a:r>
              <a:rPr lang="en-US" dirty="0" smtClean="0"/>
              <a:t>P bit</a:t>
            </a:r>
          </a:p>
          <a:p>
            <a:pPr lvl="1"/>
            <a:r>
              <a:rPr lang="en-US" dirty="0" smtClean="0"/>
              <a:t>DSCP/ToS</a:t>
            </a:r>
          </a:p>
          <a:p>
            <a:r>
              <a:rPr lang="en-US" b="1" dirty="0" smtClean="0"/>
              <a:t>Mapping and Queuing</a:t>
            </a:r>
          </a:p>
          <a:p>
            <a:pPr lvl="1"/>
            <a:r>
              <a:rPr lang="en-US" dirty="0" smtClean="0"/>
              <a:t>4 queues per port,  for 4 classes of service (</a:t>
            </a:r>
            <a:r>
              <a:rPr lang="en-US" dirty="0" err="1" smtClean="0"/>
              <a:t>CoS</a:t>
            </a:r>
            <a:r>
              <a:rPr lang="en-US" dirty="0" smtClean="0"/>
              <a:t>) according to strict priority or HQP+WRR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SP+WRR gets a priority: 3</a:t>
            </a:r>
          </a:p>
          <a:p>
            <a:pPr lvl="1"/>
            <a:r>
              <a:rPr lang="en-US" dirty="0" smtClean="0"/>
              <a:t>Strict priority; packets are transmitted according to queue priority 0, 1, 2</a:t>
            </a:r>
          </a:p>
          <a:p>
            <a:pPr>
              <a:buNone/>
            </a:pPr>
            <a:endParaRPr lang="en-US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22" tIns="45711" rIns="91422" bIns="45711"/>
          <a:lstStyle/>
          <a:p>
            <a:pPr eaLnBrk="1" hangingPunct="1">
              <a:lnSpc>
                <a:spcPct val="120000"/>
              </a:lnSpc>
              <a:buClr>
                <a:srgbClr val="4D4D4D"/>
              </a:buClr>
              <a:defRPr/>
            </a:pPr>
            <a:r>
              <a:rPr lang="en-US"/>
              <a:t>Resilient Ethernet Ring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241800"/>
            <a:ext cx="8686800" cy="2362200"/>
          </a:xfrm>
        </p:spPr>
        <p:txBody>
          <a:bodyPr lIns="91422" tIns="45711" rIns="91422" bIns="45711"/>
          <a:lstStyle/>
          <a:p>
            <a:pPr eaLnBrk="1" hangingPunct="1">
              <a:buFontTx/>
              <a:buNone/>
            </a:pPr>
            <a:r>
              <a:rPr lang="en-US" sz="1600" b="1" dirty="0" smtClean="0">
                <a:latin typeface="+mj-lt"/>
              </a:rPr>
              <a:t>Target Customers:</a:t>
            </a:r>
          </a:p>
          <a:p>
            <a:pPr eaLnBrk="1" hangingPunct="1"/>
            <a:r>
              <a:rPr lang="en-US" sz="1600" dirty="0" smtClean="0">
                <a:latin typeface="+mj-lt"/>
              </a:rPr>
              <a:t>Telecoms, incumbent and alternative, selling TDM over PSN services to enterprises and to cellular operators </a:t>
            </a:r>
          </a:p>
          <a:p>
            <a:pPr eaLnBrk="1" hangingPunct="1">
              <a:buFontTx/>
              <a:buNone/>
            </a:pPr>
            <a:r>
              <a:rPr lang="en-US" sz="1600" b="1" dirty="0" smtClean="0">
                <a:latin typeface="+mj-lt"/>
              </a:rPr>
              <a:t>Benefits:</a:t>
            </a:r>
            <a:endParaRPr lang="en-US" sz="1600" dirty="0" smtClean="0">
              <a:latin typeface="+mj-lt"/>
            </a:endParaRPr>
          </a:p>
          <a:p>
            <a:pPr eaLnBrk="1" hangingPunct="1"/>
            <a:r>
              <a:rPr lang="en-US" sz="1600" dirty="0" smtClean="0">
                <a:latin typeface="+mj-lt"/>
              </a:rPr>
              <a:t>High resiliency</a:t>
            </a:r>
          </a:p>
          <a:p>
            <a:pPr eaLnBrk="1" hangingPunct="1"/>
            <a:r>
              <a:rPr lang="en-US" sz="1600" dirty="0" smtClean="0">
                <a:latin typeface="+mj-lt"/>
              </a:rPr>
              <a:t>Easy replacement of obsolete SONET access ring without fiber re-layout</a:t>
            </a:r>
          </a:p>
        </p:txBody>
      </p:sp>
      <p:sp>
        <p:nvSpPr>
          <p:cNvPr id="4102" name="Freeform 20"/>
          <p:cNvSpPr>
            <a:spLocks/>
          </p:cNvSpPr>
          <p:nvPr/>
        </p:nvSpPr>
        <p:spPr bwMode="auto">
          <a:xfrm>
            <a:off x="3535364" y="1243014"/>
            <a:ext cx="2376487" cy="1663700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82042" tIns="41021" rIns="82042" bIns="41021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Line 37"/>
          <p:cNvSpPr>
            <a:spLocks noChangeShapeType="1"/>
          </p:cNvSpPr>
          <p:nvPr/>
        </p:nvSpPr>
        <p:spPr bwMode="auto">
          <a:xfrm flipH="1">
            <a:off x="5499100" y="26511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11" tIns="45705" rIns="91411" bIns="4570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043614" y="2268539"/>
            <a:ext cx="2641600" cy="1089025"/>
          </a:xfrm>
          <a:prstGeom prst="ellips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lIns="91411" tIns="45705" rIns="91411" bIns="45705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6942138" y="2279652"/>
            <a:ext cx="899143" cy="243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17" tIns="44415" rIns="90417" bIns="44415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IPmux-155L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7343777" y="1703389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E1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Freeform 20"/>
          <p:cNvSpPr>
            <a:spLocks/>
          </p:cNvSpPr>
          <p:nvPr/>
        </p:nvSpPr>
        <p:spPr bwMode="auto">
          <a:xfrm>
            <a:off x="7326313" y="1882776"/>
            <a:ext cx="393700" cy="214313"/>
          </a:xfrm>
          <a:custGeom>
            <a:avLst/>
            <a:gdLst>
              <a:gd name="T0" fmla="*/ 0 w 198"/>
              <a:gd name="T1" fmla="*/ 2147483647 h 162"/>
              <a:gd name="T2" fmla="*/ 0 w 198"/>
              <a:gd name="T3" fmla="*/ 0 h 162"/>
              <a:gd name="T4" fmla="*/ 2147483647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lIns="91411" tIns="45705" rIns="91411" bIns="4570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Rectangle 23"/>
          <p:cNvSpPr>
            <a:spLocks noChangeArrowheads="1"/>
          </p:cNvSpPr>
          <p:nvPr/>
        </p:nvSpPr>
        <p:spPr bwMode="auto">
          <a:xfrm>
            <a:off x="7232650" y="3063875"/>
            <a:ext cx="899143" cy="243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17" tIns="44415" rIns="90417" bIns="44415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IPmux-155L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7537451" y="367347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E1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Freeform 25"/>
          <p:cNvSpPr>
            <a:spLocks/>
          </p:cNvSpPr>
          <p:nvPr/>
        </p:nvSpPr>
        <p:spPr bwMode="auto">
          <a:xfrm rot="16119679">
            <a:off x="7688264" y="3432176"/>
            <a:ext cx="196850" cy="190500"/>
          </a:xfrm>
          <a:custGeom>
            <a:avLst/>
            <a:gdLst>
              <a:gd name="T0" fmla="*/ 0 w 198"/>
              <a:gd name="T1" fmla="*/ 2147483647 h 162"/>
              <a:gd name="T2" fmla="*/ 0 w 198"/>
              <a:gd name="T3" fmla="*/ 0 h 162"/>
              <a:gd name="T4" fmla="*/ 2147483647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lIns="91411" tIns="45705" rIns="91411" bIns="4570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5372100" y="2459040"/>
          <a:ext cx="381000" cy="527050"/>
        </p:xfrm>
        <a:graphic>
          <a:graphicData uri="http://schemas.openxmlformats.org/presentationml/2006/ole">
            <p:oleObj spid="_x0000_s99330" name="VISIO" r:id="rId4" imgW="695160" imgH="960840" progId="">
              <p:embed/>
            </p:oleObj>
          </a:graphicData>
        </a:graphic>
      </p:graphicFrame>
      <p:sp>
        <p:nvSpPr>
          <p:cNvPr id="4111" name="Rectangle 31"/>
          <p:cNvSpPr>
            <a:spLocks noChangeArrowheads="1"/>
          </p:cNvSpPr>
          <p:nvPr/>
        </p:nvSpPr>
        <p:spPr bwMode="auto">
          <a:xfrm>
            <a:off x="6904040" y="2609850"/>
            <a:ext cx="933450" cy="276969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lIns="91411" tIns="45705" rIns="91411" bIns="45705" anchor="ctr">
            <a:spAutoFit/>
          </a:bodyPr>
          <a:lstStyle/>
          <a:p>
            <a:pPr algn="ctr" eaLnBrk="0" hangingPunct="0"/>
            <a:r>
              <a:rPr lang="en-US" sz="1200" dirty="0" err="1">
                <a:latin typeface="Arial" pitchFamily="34" charset="0"/>
                <a:cs typeface="Arial" pitchFamily="34" charset="0"/>
              </a:rPr>
              <a:t>GbE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Ring</a:t>
            </a:r>
          </a:p>
        </p:txBody>
      </p:sp>
      <p:sp>
        <p:nvSpPr>
          <p:cNvPr id="4112" name="Line 37"/>
          <p:cNvSpPr>
            <a:spLocks noChangeShapeType="1"/>
          </p:cNvSpPr>
          <p:nvPr/>
        </p:nvSpPr>
        <p:spPr bwMode="auto">
          <a:xfrm flipH="1">
            <a:off x="1362075" y="1992313"/>
            <a:ext cx="6873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lIns="91411" tIns="45705" rIns="91411" bIns="4570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13" name="Line 38"/>
          <p:cNvSpPr>
            <a:spLocks noChangeShapeType="1"/>
          </p:cNvSpPr>
          <p:nvPr/>
        </p:nvSpPr>
        <p:spPr bwMode="auto">
          <a:xfrm flipH="1">
            <a:off x="1362075" y="1931988"/>
            <a:ext cx="6873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lIns="91411" tIns="45705" rIns="91411" bIns="4570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14" name="Line 39"/>
          <p:cNvSpPr>
            <a:spLocks noChangeShapeType="1"/>
          </p:cNvSpPr>
          <p:nvPr/>
        </p:nvSpPr>
        <p:spPr bwMode="auto">
          <a:xfrm flipH="1">
            <a:off x="1362075" y="1871663"/>
            <a:ext cx="6873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lIns="91411" tIns="45705" rIns="91411" bIns="4570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15" name="Line 40"/>
          <p:cNvSpPr>
            <a:spLocks noChangeShapeType="1"/>
          </p:cNvSpPr>
          <p:nvPr/>
        </p:nvSpPr>
        <p:spPr bwMode="auto">
          <a:xfrm flipH="1">
            <a:off x="1362075" y="1811338"/>
            <a:ext cx="6873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lIns="91411" tIns="45705" rIns="91411" bIns="4570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16" name="Rectangle 43"/>
          <p:cNvSpPr>
            <a:spLocks noChangeArrowheads="1"/>
          </p:cNvSpPr>
          <p:nvPr/>
        </p:nvSpPr>
        <p:spPr bwMode="auto">
          <a:xfrm>
            <a:off x="1874838" y="2190751"/>
            <a:ext cx="877887" cy="255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1" tIns="45705" rIns="91411" bIns="45705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Gmux-2000</a:t>
            </a:r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560763" y="1682752"/>
          <a:ext cx="381000" cy="525463"/>
        </p:xfrm>
        <a:graphic>
          <a:graphicData uri="http://schemas.openxmlformats.org/presentationml/2006/ole">
            <p:oleObj spid="_x0000_s99331" name="VISIO" r:id="rId5" imgW="695160" imgH="960840" progId="">
              <p:embed/>
            </p:oleObj>
          </a:graphicData>
        </a:graphic>
      </p:graphicFrame>
      <p:sp>
        <p:nvSpPr>
          <p:cNvPr id="4117" name="Rectangle 47"/>
          <p:cNvSpPr>
            <a:spLocks noChangeArrowheads="1"/>
          </p:cNvSpPr>
          <p:nvPr/>
        </p:nvSpPr>
        <p:spPr bwMode="auto">
          <a:xfrm>
            <a:off x="6091238" y="2744789"/>
            <a:ext cx="899143" cy="243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17" tIns="44415" rIns="90417" bIns="44415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IPmux-155L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Freeform 28"/>
          <p:cNvSpPr>
            <a:spLocks/>
          </p:cNvSpPr>
          <p:nvPr/>
        </p:nvSpPr>
        <p:spPr bwMode="auto">
          <a:xfrm>
            <a:off x="515939" y="1536702"/>
            <a:ext cx="950912" cy="665163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wrap="none" lIns="82042" tIns="41021" rIns="82042" bIns="41021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19" name="Text Box 1101"/>
          <p:cNvSpPr txBox="1">
            <a:spLocks noChangeArrowheads="1"/>
          </p:cNvSpPr>
          <p:nvPr/>
        </p:nvSpPr>
        <p:spPr bwMode="auto">
          <a:xfrm>
            <a:off x="736602" y="1739900"/>
            <a:ext cx="498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23" tIns="41011" rIns="82023" bIns="41011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TDM</a:t>
            </a:r>
          </a:p>
        </p:txBody>
      </p:sp>
      <p:sp>
        <p:nvSpPr>
          <p:cNvPr id="4120" name="Text Box 1101"/>
          <p:cNvSpPr txBox="1">
            <a:spLocks noChangeArrowheads="1"/>
          </p:cNvSpPr>
          <p:nvPr/>
        </p:nvSpPr>
        <p:spPr bwMode="auto">
          <a:xfrm>
            <a:off x="4413251" y="1955800"/>
            <a:ext cx="596939" cy="33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23" tIns="41011" rIns="82023" bIns="41011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PSN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21" name="Picture 63" descr="rad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8527" y="2547938"/>
            <a:ext cx="587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107" descr="pbx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0163" y="1730376"/>
            <a:ext cx="323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107" descr="pbx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1940" y="3478213"/>
            <a:ext cx="323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24" name="Straight Connector 64"/>
          <p:cNvCxnSpPr>
            <a:cxnSpLocks noChangeShapeType="1"/>
          </p:cNvCxnSpPr>
          <p:nvPr/>
        </p:nvCxnSpPr>
        <p:spPr bwMode="auto">
          <a:xfrm>
            <a:off x="2686050" y="1785939"/>
            <a:ext cx="86995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5" name="Straight Connector 65"/>
          <p:cNvCxnSpPr>
            <a:cxnSpLocks noChangeShapeType="1"/>
          </p:cNvCxnSpPr>
          <p:nvPr/>
        </p:nvCxnSpPr>
        <p:spPr bwMode="auto">
          <a:xfrm>
            <a:off x="2665413" y="1843089"/>
            <a:ext cx="86995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pic>
        <p:nvPicPr>
          <p:cNvPr id="4126" name="Picture 42" descr="rad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6113" y="1535113"/>
            <a:ext cx="819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79" descr="rad18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72327" y="3290888"/>
            <a:ext cx="8731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28" name="Straight Connector 59"/>
          <p:cNvCxnSpPr>
            <a:cxnSpLocks noChangeShapeType="1"/>
          </p:cNvCxnSpPr>
          <p:nvPr/>
        </p:nvCxnSpPr>
        <p:spPr bwMode="auto">
          <a:xfrm rot="5400000">
            <a:off x="6981032" y="3880646"/>
            <a:ext cx="84455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9" name="Straight Connector 61"/>
          <p:cNvCxnSpPr>
            <a:cxnSpLocks noChangeShapeType="1"/>
          </p:cNvCxnSpPr>
          <p:nvPr/>
        </p:nvCxnSpPr>
        <p:spPr bwMode="auto">
          <a:xfrm rot="5400000">
            <a:off x="6789739" y="1684338"/>
            <a:ext cx="8445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30" name="Straight Connector 69"/>
          <p:cNvCxnSpPr>
            <a:cxnSpLocks noChangeShapeType="1"/>
          </p:cNvCxnSpPr>
          <p:nvPr/>
        </p:nvCxnSpPr>
        <p:spPr bwMode="auto">
          <a:xfrm>
            <a:off x="7213601" y="1258889"/>
            <a:ext cx="474663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31" name="Straight Connector 79"/>
          <p:cNvCxnSpPr>
            <a:cxnSpLocks noChangeShapeType="1"/>
          </p:cNvCxnSpPr>
          <p:nvPr/>
        </p:nvCxnSpPr>
        <p:spPr bwMode="auto">
          <a:xfrm>
            <a:off x="7404101" y="4310065"/>
            <a:ext cx="474663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7654927" y="1089027"/>
            <a:ext cx="98425" cy="344488"/>
            <a:chOff x="5165" y="1098"/>
            <a:chExt cx="62" cy="216"/>
          </a:xfrm>
        </p:grpSpPr>
        <p:sp>
          <p:nvSpPr>
            <p:cNvPr id="4143" name="Line 72"/>
            <p:cNvSpPr>
              <a:spLocks noChangeShapeType="1"/>
            </p:cNvSpPr>
            <p:nvPr/>
          </p:nvSpPr>
          <p:spPr bwMode="auto">
            <a:xfrm>
              <a:off x="5197" y="1098"/>
              <a:ext cx="0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4" name="Line 73"/>
            <p:cNvSpPr>
              <a:spLocks noChangeShapeType="1"/>
            </p:cNvSpPr>
            <p:nvPr/>
          </p:nvSpPr>
          <p:spPr bwMode="auto">
            <a:xfrm flipH="1">
              <a:off x="5165" y="1294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5" name="Line 74"/>
            <p:cNvSpPr>
              <a:spLocks noChangeShapeType="1"/>
            </p:cNvSpPr>
            <p:nvPr/>
          </p:nvSpPr>
          <p:spPr bwMode="auto">
            <a:xfrm flipH="1">
              <a:off x="5197" y="1250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6" name="Line 75"/>
            <p:cNvSpPr>
              <a:spLocks noChangeShapeType="1"/>
            </p:cNvSpPr>
            <p:nvPr/>
          </p:nvSpPr>
          <p:spPr bwMode="auto">
            <a:xfrm flipH="1">
              <a:off x="5197" y="1161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7" name="Line 76"/>
            <p:cNvSpPr>
              <a:spLocks noChangeShapeType="1"/>
            </p:cNvSpPr>
            <p:nvPr/>
          </p:nvSpPr>
          <p:spPr bwMode="auto">
            <a:xfrm flipH="1">
              <a:off x="5165" y="111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7845427" y="4165601"/>
            <a:ext cx="98425" cy="342900"/>
            <a:chOff x="5165" y="1098"/>
            <a:chExt cx="62" cy="216"/>
          </a:xfrm>
        </p:grpSpPr>
        <p:sp>
          <p:nvSpPr>
            <p:cNvPr id="4138" name="Line 72"/>
            <p:cNvSpPr>
              <a:spLocks noChangeShapeType="1"/>
            </p:cNvSpPr>
            <p:nvPr/>
          </p:nvSpPr>
          <p:spPr bwMode="auto">
            <a:xfrm>
              <a:off x="5197" y="1098"/>
              <a:ext cx="0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9" name="Line 73"/>
            <p:cNvSpPr>
              <a:spLocks noChangeShapeType="1"/>
            </p:cNvSpPr>
            <p:nvPr/>
          </p:nvSpPr>
          <p:spPr bwMode="auto">
            <a:xfrm flipH="1">
              <a:off x="5165" y="1294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0" name="Line 74"/>
            <p:cNvSpPr>
              <a:spLocks noChangeShapeType="1"/>
            </p:cNvSpPr>
            <p:nvPr/>
          </p:nvSpPr>
          <p:spPr bwMode="auto">
            <a:xfrm flipH="1">
              <a:off x="5197" y="1250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1" name="Line 75"/>
            <p:cNvSpPr>
              <a:spLocks noChangeShapeType="1"/>
            </p:cNvSpPr>
            <p:nvPr/>
          </p:nvSpPr>
          <p:spPr bwMode="auto">
            <a:xfrm flipH="1">
              <a:off x="5197" y="1161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2" name="Line 76"/>
            <p:cNvSpPr>
              <a:spLocks noChangeShapeType="1"/>
            </p:cNvSpPr>
            <p:nvPr/>
          </p:nvSpPr>
          <p:spPr bwMode="auto">
            <a:xfrm flipH="1">
              <a:off x="5165" y="111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34" name="Text Box 69"/>
          <p:cNvSpPr txBox="1">
            <a:spLocks noChangeArrowheads="1"/>
          </p:cNvSpPr>
          <p:nvPr/>
        </p:nvSpPr>
        <p:spPr bwMode="auto">
          <a:xfrm>
            <a:off x="7253289" y="4343401"/>
            <a:ext cx="504825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85" tIns="35985" rIns="35985" bIns="35985" anchor="ctr" anchorCtr="1"/>
          <a:lstStyle/>
          <a:p>
            <a:pPr algn="ctr" defTabSz="923740" eaLnBrk="0" hangingPunct="0"/>
            <a:r>
              <a:rPr lang="en-US" sz="900" dirty="0">
                <a:latin typeface="Arial" pitchFamily="34" charset="0"/>
                <a:cs typeface="Arial" pitchFamily="34" charset="0"/>
              </a:rPr>
              <a:t>Ethernet</a:t>
            </a:r>
          </a:p>
        </p:txBody>
      </p:sp>
      <p:sp>
        <p:nvSpPr>
          <p:cNvPr id="4135" name="Text Box 69"/>
          <p:cNvSpPr txBox="1">
            <a:spLocks noChangeArrowheads="1"/>
          </p:cNvSpPr>
          <p:nvPr/>
        </p:nvSpPr>
        <p:spPr bwMode="auto">
          <a:xfrm>
            <a:off x="7072315" y="1049340"/>
            <a:ext cx="504825" cy="20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85" tIns="35985" rIns="35985" bIns="35985" anchor="ctr" anchorCtr="1"/>
          <a:lstStyle/>
          <a:p>
            <a:pPr algn="ctr" defTabSz="923740" eaLnBrk="0" hangingPunct="0"/>
            <a:r>
              <a:rPr lang="en-US" sz="900" dirty="0">
                <a:latin typeface="Arial" pitchFamily="34" charset="0"/>
                <a:cs typeface="Arial" pitchFamily="34" charset="0"/>
              </a:rPr>
              <a:t>Ethernet</a:t>
            </a:r>
          </a:p>
        </p:txBody>
      </p:sp>
      <p:pic>
        <p:nvPicPr>
          <p:cNvPr id="4136" name="Picture 63" descr="rad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501" y="2087563"/>
            <a:ext cx="5857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7" name="Rectangle 17"/>
          <p:cNvSpPr>
            <a:spLocks noChangeArrowheads="1"/>
          </p:cNvSpPr>
          <p:nvPr/>
        </p:nvSpPr>
        <p:spPr bwMode="auto">
          <a:xfrm>
            <a:off x="990600" y="1138240"/>
            <a:ext cx="1212850" cy="574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35985" tIns="35985" rIns="35985" bIns="35985" anchor="ctr" anchorCtr="1"/>
          <a:lstStyle/>
          <a:p>
            <a:pPr algn="ctr" defTabSz="923740" eaLnBrk="0" hangingPunct="0"/>
            <a:r>
              <a:rPr lang="en-US" sz="900" dirty="0">
                <a:latin typeface="Arial" pitchFamily="34" charset="0"/>
                <a:cs typeface="Arial" pitchFamily="34" charset="0"/>
              </a:rPr>
              <a:t>n x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E1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or</a:t>
            </a:r>
          </a:p>
          <a:p>
            <a:pPr algn="ctr" defTabSz="923740" eaLnBrk="0" hangingPunct="0"/>
            <a:r>
              <a:rPr lang="en-US" sz="900" dirty="0" smtClean="0">
                <a:latin typeface="Arial" pitchFamily="34" charset="0"/>
                <a:cs typeface="Arial" pitchFamily="34" charset="0"/>
              </a:rPr>
              <a:t>C.STM-1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a typeface="MS PGothic" pitchFamily="34" charset="-128"/>
              </a:rPr>
              <a:t>PWE OAM Connectivity Verification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85269" y="1345330"/>
            <a:ext cx="8086314" cy="425683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Challenge:</a:t>
            </a:r>
          </a:p>
          <a:p>
            <a:pPr eaLnBrk="1" hangingPunct="1"/>
            <a:r>
              <a:rPr lang="en-US" sz="1800" dirty="0" smtClean="0"/>
              <a:t>PSN networks have no inherent connectivity verification mechanism between two end points</a:t>
            </a:r>
          </a:p>
          <a:p>
            <a:pPr eaLnBrk="1" hangingPunct="1"/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Solution: </a:t>
            </a:r>
          </a:p>
          <a:p>
            <a:pPr eaLnBrk="1" hangingPunct="1"/>
            <a:r>
              <a:rPr lang="en-US" sz="1800" dirty="0" smtClean="0"/>
              <a:t>Provide path fault detection for an emulated PW over PSN</a:t>
            </a:r>
          </a:p>
          <a:p>
            <a:pPr eaLnBrk="1" hangingPunct="1"/>
            <a:r>
              <a:rPr lang="en-US" sz="1800" dirty="0" smtClean="0"/>
              <a:t>Detect faults occurring on the remote end in order to prevent IP/ETH network flooding</a:t>
            </a:r>
          </a:p>
          <a:p>
            <a:pPr eaLnBrk="1" hangingPunct="1"/>
            <a:r>
              <a:rPr lang="en-US" sz="1800" dirty="0" smtClean="0"/>
              <a:t>Needed for E2E redundancy mechanisms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78" y="4772164"/>
            <a:ext cx="7133965" cy="17119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35"/>
          <p:cNvSpPr>
            <a:spLocks noChangeShapeType="1"/>
          </p:cNvSpPr>
          <p:nvPr/>
        </p:nvSpPr>
        <p:spPr bwMode="auto">
          <a:xfrm>
            <a:off x="2300070" y="5249957"/>
            <a:ext cx="4794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Freeform 34"/>
          <p:cNvSpPr>
            <a:spLocks/>
          </p:cNvSpPr>
          <p:nvPr/>
        </p:nvSpPr>
        <p:spPr bwMode="auto">
          <a:xfrm>
            <a:off x="3779097" y="4637919"/>
            <a:ext cx="1539631" cy="453253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lIns="83111" tIns="41555" rIns="83111" bIns="41555" anchor="ctr">
            <a:spAutoFit/>
          </a:bodyPr>
          <a:lstStyle/>
          <a:p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Rectangle 8"/>
          <p:cNvSpPr>
            <a:spLocks noGrp="1" noChangeArrowheads="1"/>
          </p:cNvSpPr>
          <p:nvPr>
            <p:ph type="title"/>
          </p:nvPr>
        </p:nvSpPr>
        <p:spPr>
          <a:xfrm>
            <a:off x="338777" y="0"/>
            <a:ext cx="6638925" cy="1000125"/>
          </a:xfrm>
        </p:spPr>
        <p:txBody>
          <a:bodyPr/>
          <a:lstStyle/>
          <a:p>
            <a:pPr eaLnBrk="1" hangingPunct="1"/>
            <a:r>
              <a:rPr lang="en-US" dirty="0" smtClean="0"/>
              <a:t>TDM PW – </a:t>
            </a:r>
            <a:r>
              <a:rPr lang="en-US" dirty="0" err="1" smtClean="0"/>
              <a:t>TDMoIP</a:t>
            </a:r>
            <a:r>
              <a:rPr lang="en-US" dirty="0" smtClean="0"/>
              <a:t> OAM*</a:t>
            </a:r>
          </a:p>
        </p:txBody>
      </p:sp>
      <p:sp>
        <p:nvSpPr>
          <p:cNvPr id="37893" name="Rectangle 9"/>
          <p:cNvSpPr>
            <a:spLocks noGrp="1" noChangeArrowheads="1"/>
          </p:cNvSpPr>
          <p:nvPr>
            <p:ph idx="1"/>
          </p:nvPr>
        </p:nvSpPr>
        <p:spPr>
          <a:xfrm>
            <a:off x="385269" y="1325120"/>
            <a:ext cx="8086314" cy="3653462"/>
          </a:xfrm>
        </p:spPr>
        <p:txBody>
          <a:bodyPr/>
          <a:lstStyle/>
          <a:p>
            <a:pPr eaLnBrk="1" hangingPunct="1"/>
            <a:r>
              <a:rPr lang="en-US" sz="1600" dirty="0" smtClean="0"/>
              <a:t>TDM PWs generate constant traffic over the PSN (regardless of the TDM traffic)</a:t>
            </a:r>
          </a:p>
          <a:p>
            <a:pPr eaLnBrk="1" hangingPunct="1"/>
            <a:r>
              <a:rPr lang="en-US" sz="1600" dirty="0" smtClean="0"/>
              <a:t>Therefore, no need for “keep-alive” messages during steady state</a:t>
            </a:r>
          </a:p>
          <a:p>
            <a:pPr eaLnBrk="1" hangingPunct="1"/>
            <a:r>
              <a:rPr lang="en-US" sz="1600" dirty="0" smtClean="0"/>
              <a:t>During device failure condition, traffic transmission must be stopped to prevent PSN flooding</a:t>
            </a:r>
          </a:p>
          <a:p>
            <a:pPr eaLnBrk="1" hangingPunct="1"/>
            <a:r>
              <a:rPr lang="en-US" sz="1600" dirty="0" smtClean="0"/>
              <a:t>The PW GW initiates “keep alive” messages based on </a:t>
            </a:r>
            <a:r>
              <a:rPr lang="en-US" sz="1600" dirty="0" err="1" smtClean="0"/>
              <a:t>TDMoIP</a:t>
            </a:r>
            <a:r>
              <a:rPr lang="en-US" sz="1600" dirty="0" smtClean="0"/>
              <a:t> OAM protocol when a failure is detected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294363" y="6319580"/>
            <a:ext cx="8630308" cy="324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13500000">
              <a:srgbClr val="8C9995"/>
            </a:prstShdw>
          </a:effectLst>
        </p:spPr>
        <p:txBody>
          <a:bodyPr lIns="80604" tIns="41917" rIns="80604" bIns="41917">
            <a:spAutoFit/>
          </a:bodyPr>
          <a:lstStyle/>
          <a:p>
            <a:pPr defTabSz="821007">
              <a:lnSpc>
                <a:spcPct val="120000"/>
              </a:lnSpc>
              <a:spcBef>
                <a:spcPct val="50000"/>
              </a:spcBef>
              <a:buClr>
                <a:srgbClr val="F46300"/>
              </a:buClr>
              <a:buSzPct val="70000"/>
            </a:pPr>
            <a:r>
              <a:rPr lang="en-US" sz="1300" dirty="0">
                <a:latin typeface="Verdana" pitchFamily="34" charset="0"/>
                <a:cs typeface="Arial" pitchFamily="34" charset="0"/>
              </a:rPr>
              <a:t>* </a:t>
            </a:r>
            <a:r>
              <a:rPr lang="en-US" sz="1300" dirty="0" err="1">
                <a:latin typeface="Verdana" pitchFamily="34" charset="0"/>
                <a:cs typeface="Arial" pitchFamily="34" charset="0"/>
              </a:rPr>
              <a:t>TDMoIP</a:t>
            </a:r>
            <a:r>
              <a:rPr lang="en-US" sz="1300" dirty="0">
                <a:latin typeface="Verdana" pitchFamily="34" charset="0"/>
                <a:cs typeface="Arial" pitchFamily="34" charset="0"/>
              </a:rPr>
              <a:t> OAM – RAD’s proprietary Operation Administration and Maintenance protocol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4311548" y="5069521"/>
            <a:ext cx="353374" cy="21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65" tIns="45635" rIns="91265" bIns="45635" anchor="ctr">
            <a:spAutoFit/>
          </a:bodyPr>
          <a:lstStyle/>
          <a:p>
            <a:pPr algn="ctr" defTabSz="914795"/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178894" y="4147134"/>
            <a:ext cx="1033453" cy="812682"/>
            <a:chOff x="1386" y="2932"/>
            <a:chExt cx="651" cy="512"/>
          </a:xfrm>
        </p:grpSpPr>
        <p:sp>
          <p:nvSpPr>
            <p:cNvPr id="37911" name="Text Box 16"/>
            <p:cNvSpPr txBox="1">
              <a:spLocks noChangeArrowheads="1"/>
            </p:cNvSpPr>
            <p:nvPr/>
          </p:nvSpPr>
          <p:spPr bwMode="auto">
            <a:xfrm>
              <a:off x="1386" y="2932"/>
              <a:ext cx="65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11" tIns="50208" rIns="100411" bIns="50208" anchor="ctr">
              <a:spAutoFit/>
            </a:bodyPr>
            <a:lstStyle/>
            <a:p>
              <a:pPr algn="ctr" defTabSz="914795"/>
              <a:r>
                <a:rPr lang="en-US" sz="1200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Wait 10 sec</a:t>
              </a:r>
            </a:p>
          </p:txBody>
        </p:sp>
        <p:sp>
          <p:nvSpPr>
            <p:cNvPr id="37912" name="Line 17"/>
            <p:cNvSpPr>
              <a:spLocks noChangeShapeType="1"/>
            </p:cNvSpPr>
            <p:nvPr/>
          </p:nvSpPr>
          <p:spPr bwMode="auto">
            <a:xfrm>
              <a:off x="1674" y="3102"/>
              <a:ext cx="0" cy="34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0952" name="Text Box 24"/>
          <p:cNvSpPr txBox="1">
            <a:spLocks noChangeArrowheads="1"/>
          </p:cNvSpPr>
          <p:nvPr/>
        </p:nvSpPr>
        <p:spPr bwMode="auto">
          <a:xfrm>
            <a:off x="5356246" y="4842894"/>
            <a:ext cx="1240710" cy="24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65" tIns="45635" rIns="91265" bIns="45635" anchor="ctr">
            <a:spAutoFit/>
          </a:bodyPr>
          <a:lstStyle/>
          <a:p>
            <a:pPr algn="ctr" defTabSz="914795"/>
            <a:r>
              <a:rPr lang="en-US" sz="1000" dirty="0">
                <a:latin typeface="Arial" pitchFamily="34" charset="0"/>
                <a:cs typeface="Arial" pitchFamily="34" charset="0"/>
              </a:rPr>
              <a:t>5 OAM messages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93426" y="4531101"/>
            <a:ext cx="942249" cy="438820"/>
            <a:chOff x="1773" y="2817"/>
            <a:chExt cx="653" cy="304"/>
          </a:xfrm>
        </p:grpSpPr>
        <p:grpSp>
          <p:nvGrpSpPr>
            <p:cNvPr id="4" name="Group 21"/>
            <p:cNvGrpSpPr>
              <a:grpSpLocks noChangeAspect="1"/>
            </p:cNvGrpSpPr>
            <p:nvPr/>
          </p:nvGrpSpPr>
          <p:grpSpPr bwMode="auto">
            <a:xfrm>
              <a:off x="2065" y="3015"/>
              <a:ext cx="105" cy="106"/>
              <a:chOff x="972" y="2910"/>
              <a:chExt cx="588" cy="588"/>
            </a:xfrm>
          </p:grpSpPr>
          <p:sp>
            <p:nvSpPr>
              <p:cNvPr id="37909" name="Line 22"/>
              <p:cNvSpPr>
                <a:spLocks noChangeAspect="1" noChangeShapeType="1"/>
              </p:cNvSpPr>
              <p:nvPr/>
            </p:nvSpPr>
            <p:spPr bwMode="auto">
              <a:xfrm>
                <a:off x="972" y="2910"/>
                <a:ext cx="588" cy="5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10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978" y="2916"/>
                <a:ext cx="564" cy="55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907" name="Line 25"/>
            <p:cNvSpPr>
              <a:spLocks noChangeShapeType="1"/>
            </p:cNvSpPr>
            <p:nvPr/>
          </p:nvSpPr>
          <p:spPr bwMode="auto">
            <a:xfrm>
              <a:off x="1773" y="2966"/>
              <a:ext cx="6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8" name="Text Box 26"/>
            <p:cNvSpPr txBox="1">
              <a:spLocks noChangeArrowheads="1"/>
            </p:cNvSpPr>
            <p:nvPr/>
          </p:nvSpPr>
          <p:spPr bwMode="auto">
            <a:xfrm>
              <a:off x="1902" y="2817"/>
              <a:ext cx="460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11" tIns="50208" rIns="100411" bIns="50208" anchor="ctr">
              <a:spAutoFit/>
            </a:bodyPr>
            <a:lstStyle/>
            <a:p>
              <a:pPr algn="ctr" defTabSz="914795"/>
              <a:r>
                <a:rPr lang="en-US" sz="1100" dirty="0">
                  <a:latin typeface="Arial" pitchFamily="34" charset="0"/>
                  <a:cs typeface="Arial" pitchFamily="34" charset="0"/>
                </a:rPr>
                <a:t>Failure</a:t>
              </a:r>
            </a:p>
          </p:txBody>
        </p:sp>
      </p:grpSp>
      <p:pic>
        <p:nvPicPr>
          <p:cNvPr id="37899" name="Picture 29" descr="rad18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7020" y="5017556"/>
            <a:ext cx="1297215" cy="32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30" descr="rad18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411" y="5017556"/>
            <a:ext cx="1295773" cy="32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1" name="Text Box 31"/>
          <p:cNvSpPr txBox="1">
            <a:spLocks noChangeArrowheads="1"/>
          </p:cNvSpPr>
          <p:nvPr/>
        </p:nvSpPr>
        <p:spPr bwMode="auto">
          <a:xfrm>
            <a:off x="1308760" y="5342341"/>
            <a:ext cx="700499" cy="26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65" tIns="45635" rIns="91265" bIns="45635" anchor="ctr">
            <a:spAutoFit/>
          </a:bodyPr>
          <a:lstStyle/>
          <a:p>
            <a:pPr algn="ctr" defTabSz="914795">
              <a:spcBef>
                <a:spcPct val="50000"/>
              </a:spcBef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PW-GW</a:t>
            </a:r>
          </a:p>
        </p:txBody>
      </p:sp>
      <p:sp>
        <p:nvSpPr>
          <p:cNvPr id="37902" name="Text Box 32"/>
          <p:cNvSpPr txBox="1">
            <a:spLocks noChangeArrowheads="1"/>
          </p:cNvSpPr>
          <p:nvPr/>
        </p:nvSpPr>
        <p:spPr bwMode="auto">
          <a:xfrm>
            <a:off x="7172926" y="5342341"/>
            <a:ext cx="700499" cy="26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65" tIns="45635" rIns="91265" bIns="45635" anchor="ctr">
            <a:spAutoFit/>
          </a:bodyPr>
          <a:lstStyle/>
          <a:p>
            <a:pPr algn="ctr" defTabSz="914795">
              <a:spcBef>
                <a:spcPct val="50000"/>
              </a:spcBef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PW-GW</a:t>
            </a:r>
          </a:p>
        </p:txBody>
      </p:sp>
      <p:sp>
        <p:nvSpPr>
          <p:cNvPr id="37903" name="Rectangle 33"/>
          <p:cNvSpPr>
            <a:spLocks noChangeArrowheads="1"/>
          </p:cNvSpPr>
          <p:nvPr/>
        </p:nvSpPr>
        <p:spPr bwMode="auto">
          <a:xfrm>
            <a:off x="4382252" y="5144584"/>
            <a:ext cx="34144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fr-FR" sz="1300" dirty="0">
                <a:latin typeface="Arial" pitchFamily="34" charset="0"/>
                <a:cs typeface="Arial" pitchFamily="34" charset="0"/>
              </a:rPr>
              <a:t>PSN</a:t>
            </a:r>
          </a:p>
        </p:txBody>
      </p:sp>
      <p:sp>
        <p:nvSpPr>
          <p:cNvPr id="380964" name="Line 36"/>
          <p:cNvSpPr>
            <a:spLocks noChangeShapeType="1"/>
          </p:cNvSpPr>
          <p:nvPr/>
        </p:nvSpPr>
        <p:spPr bwMode="auto">
          <a:xfrm flipV="1">
            <a:off x="2352016" y="5096949"/>
            <a:ext cx="4474601" cy="2598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0965" name="Text Box 37"/>
          <p:cNvSpPr txBox="1">
            <a:spLocks noChangeArrowheads="1"/>
          </p:cNvSpPr>
          <p:nvPr/>
        </p:nvSpPr>
        <p:spPr bwMode="auto">
          <a:xfrm>
            <a:off x="753223" y="5557420"/>
            <a:ext cx="2096613" cy="5071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3111" tIns="41555" rIns="83111" bIns="4155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Wait 2 sec for an answer</a:t>
            </a:r>
          </a:p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then stop transmission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52" grpId="0" autoUpdateAnimBg="0"/>
      <p:bldP spid="380964" grpId="0" animBg="1"/>
      <p:bldP spid="38096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0963" y="12700"/>
            <a:ext cx="6638925" cy="1000125"/>
          </a:xfrm>
        </p:spPr>
        <p:txBody>
          <a:bodyPr lIns="91431" tIns="45715" rIns="91431" bIns="45715"/>
          <a:lstStyle/>
          <a:p>
            <a:pPr eaLnBrk="1" hangingPunct="1"/>
            <a:r>
              <a:rPr lang="en-US" dirty="0" err="1" smtClean="0"/>
              <a:t>CESoETH</a:t>
            </a:r>
            <a:r>
              <a:rPr lang="en-US" dirty="0" smtClean="0"/>
              <a:t> (MEF-8) Support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239838"/>
            <a:ext cx="8085137" cy="3228975"/>
          </a:xfrm>
        </p:spPr>
        <p:txBody>
          <a:bodyPr lIns="91431" tIns="45715" rIns="91431" bIns="45715"/>
          <a:lstStyle/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TDM encapsulation method for framed and unframed E1 according to MEF-8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Benefits</a:t>
            </a:r>
          </a:p>
          <a:p>
            <a:pPr marL="623888" lvl="1" indent="-217488" eaLnBrk="1" hangingPunct="1">
              <a:lnSpc>
                <a:spcPct val="110000"/>
              </a:lnSpc>
            </a:pPr>
            <a:r>
              <a:rPr lang="en-US" sz="2000" dirty="0" smtClean="0"/>
              <a:t>Supporting efficient TDM PW connectivity over pure Metro Ethernet (L2) networks</a:t>
            </a:r>
          </a:p>
          <a:p>
            <a:pPr marL="623888" lvl="1" indent="-217488" eaLnBrk="1" hangingPunct="1">
              <a:lnSpc>
                <a:spcPct val="110000"/>
              </a:lnSpc>
            </a:pPr>
            <a:r>
              <a:rPr lang="en-US" sz="2000" dirty="0" smtClean="0"/>
              <a:t>Enhanced interoperability with remote TDM PW gateways from other vendors</a:t>
            </a:r>
          </a:p>
        </p:txBody>
      </p:sp>
      <p:pic>
        <p:nvPicPr>
          <p:cNvPr id="4" name="Picture 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4362" y="828903"/>
            <a:ext cx="90963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2" y="6098677"/>
            <a:ext cx="8085137" cy="583131"/>
          </a:xfrm>
        </p:spPr>
        <p:txBody>
          <a:bodyPr/>
          <a:lstStyle/>
          <a:p>
            <a:pPr algn="ctr">
              <a:buNone/>
            </a:pPr>
            <a:r>
              <a:rPr lang="en-U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Broad Perspective. Direct Control.</a:t>
            </a:r>
            <a:endParaRPr lang="en-US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9" name="Picture 5" descr="D:\Ben-k-data\My Documents\My Pictures\RADview\Broshure\Woman_blue (Large).jpg"/>
          <p:cNvPicPr>
            <a:picLocks noChangeAspect="1" noChangeArrowheads="1"/>
          </p:cNvPicPr>
          <p:nvPr/>
        </p:nvPicPr>
        <p:blipFill>
          <a:blip r:embed="rId2" cstate="print"/>
          <a:srcRect l="8515" t="13691" b="53419"/>
          <a:stretch>
            <a:fillRect/>
          </a:stretch>
        </p:blipFill>
        <p:spPr bwMode="auto">
          <a:xfrm>
            <a:off x="0" y="3422704"/>
            <a:ext cx="9144000" cy="2187039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5766" y="1755775"/>
            <a:ext cx="80851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/>
          <a:p>
            <a:pPr marL="292042" indent="-292042" algn="ctr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1800" kern="0" dirty="0" smtClean="0">
                <a:latin typeface="+mn-lt"/>
                <a:cs typeface="+mn-cs"/>
              </a:rPr>
              <a:t>RADview-EMS is a unified carrier-class management platform for </a:t>
            </a:r>
            <a:br>
              <a:rPr lang="en-US" sz="1800" kern="0" dirty="0" smtClean="0">
                <a:latin typeface="+mn-lt"/>
                <a:cs typeface="+mn-cs"/>
              </a:rPr>
            </a:br>
            <a:r>
              <a:rPr lang="en-US" sz="1800" kern="0" dirty="0" smtClean="0">
                <a:latin typeface="+mn-lt"/>
                <a:cs typeface="+mn-cs"/>
              </a:rPr>
              <a:t>RAD devices using a variety of access channels, </a:t>
            </a:r>
            <a:br>
              <a:rPr lang="en-US" sz="1800" kern="0" dirty="0" smtClean="0">
                <a:latin typeface="+mn-lt"/>
                <a:cs typeface="+mn-cs"/>
              </a:rPr>
            </a:br>
            <a:r>
              <a:rPr lang="en-US" sz="1800" kern="0" dirty="0" smtClean="0">
                <a:latin typeface="+mn-lt"/>
                <a:cs typeface="+mn-cs"/>
              </a:rPr>
              <a:t>such as SNMPv1/3, HTTP/S, TFTP and Telnet/SSH. </a:t>
            </a:r>
            <a:br>
              <a:rPr lang="en-US" sz="1800" kern="0" dirty="0" smtClean="0">
                <a:latin typeface="+mn-lt"/>
                <a:cs typeface="+mn-cs"/>
              </a:rPr>
            </a:br>
            <a:r>
              <a:rPr lang="en-US" sz="1800" kern="0" dirty="0" smtClean="0">
                <a:latin typeface="+mn-lt"/>
                <a:cs typeface="+mn-cs"/>
              </a:rPr>
              <a:t>In addition, it features third-party device monitoring capabilities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410" y="696802"/>
            <a:ext cx="1610591" cy="35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Management, Benefits &amp; Features 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3410" y="696802"/>
            <a:ext cx="1610591" cy="35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 bwMode="auto">
          <a:xfrm>
            <a:off x="220910" y="1388956"/>
            <a:ext cx="5804370" cy="2475473"/>
          </a:xfrm>
          <a:prstGeom prst="roundRect">
            <a:avLst>
              <a:gd name="adj" fmla="val 1875"/>
            </a:avLst>
          </a:prstGeom>
          <a:solidFill>
            <a:srgbClr val="C00000">
              <a:alpha val="10000"/>
            </a:srgb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119" tIns="229068" rIns="83119" bIns="41559" numCol="1" rtlCol="0" anchor="t" anchorCtr="0" compatLnSpc="1">
            <a:prstTxWarp prst="textNoShape">
              <a:avLst/>
            </a:prstTxWarp>
          </a:bodyPr>
          <a:lstStyle/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Turnkey system including hardware and software!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Fully compliant with TMN standards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Client/server architecture with multi-user support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Interoperable with third-party NMS and leading OSS systems 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IBM Tivoli’s </a:t>
            </a:r>
            <a:r>
              <a:rPr lang="en-US" sz="1400" dirty="0" err="1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Netcool</a:t>
            </a: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®/</a:t>
            </a:r>
            <a:r>
              <a:rPr lang="en-US" sz="1400" dirty="0" err="1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OMNIbus</a:t>
            </a: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™ plug-in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Minimize integrations costs associated with new NE additions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22457" y="1247397"/>
            <a:ext cx="2166725" cy="365822"/>
          </a:xfrm>
          <a:prstGeom prst="roundRect">
            <a:avLst>
              <a:gd name="adj" fmla="val 8013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274" tIns="0" rIns="161274" bIns="0" numCol="1" spcCol="1154" anchor="ctr" anchorCtr="0">
            <a:noAutofit/>
          </a:bodyPr>
          <a:lstStyle/>
          <a:p>
            <a:r>
              <a:rPr lang="en-US" sz="1500" dirty="0" smtClean="0">
                <a:solidFill>
                  <a:srgbClr val="FFFFFF"/>
                </a:solidFill>
              </a:rPr>
              <a:t>Benefits </a:t>
            </a:r>
          </a:p>
        </p:txBody>
      </p:sp>
      <p:pic>
        <p:nvPicPr>
          <p:cNvPr id="4" name="Picture 2" descr="D:\Ben-k-data\My Documents\My Pictures\RADview\Broshure\RADView_control.jpg"/>
          <p:cNvPicPr>
            <a:picLocks noChangeAspect="1" noChangeArrowheads="1"/>
          </p:cNvPicPr>
          <p:nvPr/>
        </p:nvPicPr>
        <p:blipFill>
          <a:blip r:embed="rId3" cstate="print"/>
          <a:srcRect l="6346" t="6874" r="4765" b="15335"/>
          <a:stretch>
            <a:fillRect/>
          </a:stretch>
        </p:blipFill>
        <p:spPr bwMode="auto">
          <a:xfrm>
            <a:off x="6153507" y="1524001"/>
            <a:ext cx="2955857" cy="2187575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 bwMode="auto">
          <a:xfrm>
            <a:off x="220909" y="4171771"/>
            <a:ext cx="5794273" cy="2468515"/>
          </a:xfrm>
          <a:prstGeom prst="roundRect">
            <a:avLst>
              <a:gd name="adj" fmla="val 1875"/>
            </a:avLst>
          </a:prstGeom>
          <a:solidFill>
            <a:srgbClr val="C00000">
              <a:alpha val="10000"/>
            </a:srgb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119" tIns="229068" rIns="83119" bIns="41559" numCol="1" rtlCol="0" anchor="t" anchorCtr="0" compatLnSpc="1">
            <a:prstTxWarp prst="textNoShape">
              <a:avLst/>
            </a:prstTxWarp>
          </a:bodyPr>
          <a:lstStyle/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Ensures device health and congestion control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Topology maps and network inventory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Advanced FCAPS functionality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Software and configuration management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Business continuity – high-availability and disaster recovery 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cs typeface="Vrinda" pitchFamily="2" charset="0"/>
              </a:rPr>
              <a:t>Handover between operators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31290" y="3986668"/>
            <a:ext cx="2317719" cy="365822"/>
          </a:xfrm>
          <a:prstGeom prst="roundRect">
            <a:avLst>
              <a:gd name="adj" fmla="val 8013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274" tIns="0" rIns="161274" bIns="0" numCol="1" spcCol="1154" anchor="ctr" anchorCtr="0">
            <a:noAutofit/>
          </a:bodyPr>
          <a:lstStyle/>
          <a:p>
            <a:r>
              <a:rPr lang="en-US" sz="1500" dirty="0" smtClean="0">
                <a:solidFill>
                  <a:srgbClr val="FFFFFF"/>
                </a:solidFill>
              </a:rPr>
              <a:t>Key features</a:t>
            </a:r>
          </a:p>
        </p:txBody>
      </p:sp>
      <p:pic>
        <p:nvPicPr>
          <p:cNvPr id="21" name="Picture 20" descr="Updated_L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4887" y="4329546"/>
            <a:ext cx="2633096" cy="198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5969000" y="3556000"/>
            <a:ext cx="3175000" cy="3302000"/>
            <a:chOff x="6908800" y="4445000"/>
            <a:chExt cx="3149600" cy="3098800"/>
          </a:xfrm>
        </p:grpSpPr>
        <p:pic>
          <p:nvPicPr>
            <p:cNvPr id="23" name="Picture 5" descr="D:\Ben-k-data\My Documents\My Pictures\Microsoft Clip Organizer\j040269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6133" y="4457700"/>
              <a:ext cx="3122267" cy="3086100"/>
            </a:xfrm>
            <a:prstGeom prst="rect">
              <a:avLst/>
            </a:prstGeom>
            <a:noFill/>
            <a:effectLst/>
          </p:spPr>
        </p:pic>
        <p:sp>
          <p:nvSpPr>
            <p:cNvPr id="24" name="Rectangle 23"/>
            <p:cNvSpPr/>
            <p:nvPr/>
          </p:nvSpPr>
          <p:spPr bwMode="auto">
            <a:xfrm>
              <a:off x="6908800" y="4445000"/>
              <a:ext cx="3149600" cy="30988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92000">
                  <a:schemeClr val="bg1"/>
                </a:gs>
              </a:gsLst>
              <a:path path="rect">
                <a:fillToRect l="100000" t="100000"/>
              </a:path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31190">
                <a:spcBef>
                  <a:spcPct val="50000"/>
                </a:spcBef>
              </a:pPr>
              <a:endParaRPr lang="en-US" sz="1100" b="0" dirty="0" smtClean="0">
                <a:latin typeface="Arial" charset="0"/>
                <a:cs typeface="Arial" charset="0"/>
              </a:endParaRPr>
            </a:p>
          </p:txBody>
        </p:sp>
      </p:grpSp>
      <p:sp>
        <p:nvSpPr>
          <p:cNvPr id="220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Management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RAD products support the following management capabilities</a:t>
            </a:r>
          </a:p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679933" y="2990273"/>
            <a:ext cx="4755667" cy="3135748"/>
          </a:xfrm>
          <a:prstGeom prst="roundRect">
            <a:avLst>
              <a:gd name="adj" fmla="val 1875"/>
            </a:avLst>
          </a:prstGeom>
          <a:solidFill>
            <a:srgbClr val="00B0F0">
              <a:alpha val="10000"/>
            </a:srgbClr>
          </a:solidFill>
          <a:ln w="63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119" tIns="249357" rIns="0" bIns="8311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SNTP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CLI/menu-driven terminal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TFTP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SNMP v1 and SNMP v2c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Statistics collection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Out-of-band management port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500" dirty="0" smtClean="0">
                <a:solidFill>
                  <a:srgbClr val="0070C0"/>
                </a:solidFill>
                <a:latin typeface="Verdana" pitchFamily="34" charset="0"/>
                <a:cs typeface="Vrinda" pitchFamily="2" charset="0"/>
              </a:rPr>
              <a:t>In-band management 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endParaRPr lang="en-US" sz="1500" dirty="0" smtClean="0">
              <a:solidFill>
                <a:srgbClr val="0070C0"/>
              </a:solidFill>
              <a:latin typeface="Verdana" pitchFamily="34" charset="0"/>
              <a:cs typeface="Vrinda" pitchFamily="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82651" y="2827685"/>
            <a:ext cx="2580986" cy="365822"/>
          </a:xfrm>
          <a:prstGeom prst="roundRect">
            <a:avLst>
              <a:gd name="adj" fmla="val 8013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274" tIns="0" rIns="161274" bIns="0" numCol="1" spcCol="1154" anchor="ctr" anchorCtr="0">
            <a:noAutofit/>
          </a:bodyPr>
          <a:lstStyle/>
          <a:p>
            <a:r>
              <a:rPr lang="en-US" sz="1500" dirty="0" smtClean="0">
                <a:solidFill>
                  <a:srgbClr val="FFFFFF"/>
                </a:solidFill>
              </a:rPr>
              <a:t>Device Management</a:t>
            </a: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3410" y="696802"/>
            <a:ext cx="1610591" cy="35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RADview</a:t>
            </a:r>
            <a:r>
              <a:rPr lang="en-US" dirty="0" smtClean="0"/>
              <a:t>-SC/</a:t>
            </a:r>
            <a:r>
              <a:rPr lang="en-US" dirty="0" err="1" smtClean="0"/>
              <a:t>TDMoIP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3771" y="4484915"/>
            <a:ext cx="1748971" cy="212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348379"/>
            <a:ext cx="7525659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>
              <a:lnSpc>
                <a:spcPct val="120000"/>
              </a:lnSpc>
              <a:spcBef>
                <a:spcPts val="600"/>
              </a:spcBef>
              <a:buClr>
                <a:srgbClr val="4D4D4D"/>
              </a:buClr>
              <a:buChar char="•"/>
            </a:pPr>
            <a:r>
              <a:rPr lang="en-US" sz="1800" b="0" dirty="0" smtClean="0">
                <a:latin typeface="+mj-lt"/>
                <a:cs typeface="+mn-cs"/>
              </a:rPr>
              <a:t>Network Management System for </a:t>
            </a:r>
            <a:r>
              <a:rPr lang="en-US" sz="1800" b="0" dirty="0" err="1" smtClean="0">
                <a:latin typeface="+mj-lt"/>
                <a:cs typeface="+mn-cs"/>
              </a:rPr>
              <a:t>Pseudowire</a:t>
            </a:r>
            <a:r>
              <a:rPr lang="en-US" sz="1800" b="0" dirty="0" smtClean="0">
                <a:latin typeface="+mj-lt"/>
                <a:cs typeface="+mn-cs"/>
              </a:rPr>
              <a:t> Applications</a:t>
            </a:r>
          </a:p>
          <a:p>
            <a:pPr marL="749300" lvl="2" indent="-292100">
              <a:lnSpc>
                <a:spcPct val="120000"/>
              </a:lnSpc>
              <a:spcBef>
                <a:spcPts val="600"/>
              </a:spcBef>
              <a:buClr>
                <a:srgbClr val="4D4D4D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+mj-lt"/>
                <a:cs typeface="+mn-cs"/>
              </a:rPr>
              <a:t>Easy configuration of the </a:t>
            </a:r>
            <a:r>
              <a:rPr lang="en-US" sz="1600" b="0" dirty="0" err="1" smtClean="0">
                <a:latin typeface="+mj-lt"/>
                <a:cs typeface="+mn-cs"/>
              </a:rPr>
              <a:t>IPmux</a:t>
            </a:r>
            <a:r>
              <a:rPr lang="en-US" sz="1600" b="0" dirty="0" smtClean="0">
                <a:latin typeface="+mj-lt"/>
                <a:cs typeface="+mn-cs"/>
              </a:rPr>
              <a:t> and </a:t>
            </a:r>
            <a:r>
              <a:rPr lang="en-US" sz="1600" b="0" dirty="0" err="1" smtClean="0">
                <a:latin typeface="+mj-lt"/>
                <a:cs typeface="+mn-cs"/>
              </a:rPr>
              <a:t>Gmux</a:t>
            </a:r>
            <a:r>
              <a:rPr lang="en-US" sz="1600" b="0" dirty="0" smtClean="0">
                <a:latin typeface="+mj-lt"/>
                <a:cs typeface="+mn-cs"/>
              </a:rPr>
              <a:t> TDM </a:t>
            </a:r>
            <a:r>
              <a:rPr lang="en-US" sz="1600" b="0" dirty="0" err="1" smtClean="0">
                <a:latin typeface="+mj-lt"/>
                <a:cs typeface="+mn-cs"/>
              </a:rPr>
              <a:t>pseudowire</a:t>
            </a:r>
            <a:r>
              <a:rPr lang="en-US" sz="1600" b="0" dirty="0" smtClean="0">
                <a:latin typeface="+mj-lt"/>
                <a:cs typeface="+mn-cs"/>
              </a:rPr>
              <a:t> gateways</a:t>
            </a:r>
          </a:p>
          <a:p>
            <a:pPr marL="749300" lvl="2" indent="-292100">
              <a:lnSpc>
                <a:spcPct val="120000"/>
              </a:lnSpc>
              <a:spcBef>
                <a:spcPts val="600"/>
              </a:spcBef>
              <a:buClr>
                <a:srgbClr val="4D4D4D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+mj-lt"/>
                <a:cs typeface="+mn-cs"/>
              </a:rPr>
              <a:t>Effortless end-to-end provisioning of TDM and HDLC </a:t>
            </a:r>
            <a:r>
              <a:rPr lang="en-US" sz="1600" b="0" dirty="0" err="1" smtClean="0">
                <a:latin typeface="+mj-lt"/>
                <a:cs typeface="+mn-cs"/>
              </a:rPr>
              <a:t>pseudowire</a:t>
            </a:r>
            <a:r>
              <a:rPr lang="en-US" sz="1600" b="0" dirty="0" smtClean="0">
                <a:latin typeface="+mj-lt"/>
                <a:cs typeface="+mn-cs"/>
              </a:rPr>
              <a:t> connections</a:t>
            </a:r>
          </a:p>
          <a:p>
            <a:pPr marL="749300" lvl="2" indent="-292100">
              <a:lnSpc>
                <a:spcPct val="120000"/>
              </a:lnSpc>
              <a:spcBef>
                <a:spcPts val="600"/>
              </a:spcBef>
              <a:buClr>
                <a:srgbClr val="4D4D4D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+mj-lt"/>
                <a:cs typeface="+mn-cs"/>
              </a:rPr>
              <a:t>Centralized management of TDM </a:t>
            </a:r>
            <a:r>
              <a:rPr lang="en-US" sz="1600" b="0" dirty="0" err="1" smtClean="0">
                <a:latin typeface="+mj-lt"/>
                <a:cs typeface="+mn-cs"/>
              </a:rPr>
              <a:t>pseudowire</a:t>
            </a:r>
            <a:r>
              <a:rPr lang="en-US" sz="1600" b="0" dirty="0" smtClean="0">
                <a:latin typeface="+mj-lt"/>
                <a:cs typeface="+mn-cs"/>
              </a:rPr>
              <a:t> services</a:t>
            </a:r>
          </a:p>
          <a:p>
            <a:pPr marL="749300" lvl="2" indent="-292100">
              <a:lnSpc>
                <a:spcPct val="120000"/>
              </a:lnSpc>
              <a:spcBef>
                <a:spcPts val="600"/>
              </a:spcBef>
              <a:buClr>
                <a:srgbClr val="4D4D4D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+mj-lt"/>
                <a:cs typeface="+mn-cs"/>
              </a:rPr>
              <a:t>Intuitive GUI for discovery and status indication of </a:t>
            </a:r>
            <a:r>
              <a:rPr lang="en-US" sz="1600" b="0" dirty="0" err="1" smtClean="0">
                <a:latin typeface="+mj-lt"/>
                <a:cs typeface="+mn-cs"/>
              </a:rPr>
              <a:t>pseudowire</a:t>
            </a:r>
            <a:r>
              <a:rPr lang="en-US" sz="1600" b="0" dirty="0" smtClean="0">
                <a:latin typeface="+mj-lt"/>
                <a:cs typeface="+mn-cs"/>
              </a:rPr>
              <a:t> connections</a:t>
            </a:r>
          </a:p>
          <a:p>
            <a:pPr marL="749300" lvl="2" indent="-292100">
              <a:lnSpc>
                <a:spcPct val="120000"/>
              </a:lnSpc>
              <a:spcBef>
                <a:spcPts val="600"/>
              </a:spcBef>
              <a:buClr>
                <a:srgbClr val="4D4D4D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+mj-lt"/>
                <a:cs typeface="+mn-cs"/>
              </a:rPr>
              <a:t>Client-server architecture with northbound CORBA interface for easy integration with 3rd party systems</a:t>
            </a:r>
          </a:p>
          <a:p>
            <a:pPr marL="292100" indent="-292100">
              <a:lnSpc>
                <a:spcPct val="120000"/>
              </a:lnSpc>
              <a:spcBef>
                <a:spcPts val="600"/>
              </a:spcBef>
              <a:buClr>
                <a:srgbClr val="4D4D4D"/>
              </a:buClr>
              <a:buChar char="•"/>
            </a:pPr>
            <a:endParaRPr lang="en-US" sz="1600" dirty="0" smtClean="0"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7"/>
          <p:cNvSpPr>
            <a:spLocks noChangeShapeType="1"/>
          </p:cNvSpPr>
          <p:nvPr/>
        </p:nvSpPr>
        <p:spPr bwMode="auto">
          <a:xfrm>
            <a:off x="8070273" y="5204114"/>
            <a:ext cx="66530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9" tIns="41559" rIns="83119" bIns="41559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Freeform 20"/>
          <p:cNvSpPr>
            <a:spLocks/>
          </p:cNvSpPr>
          <p:nvPr/>
        </p:nvSpPr>
        <p:spPr bwMode="auto">
          <a:xfrm>
            <a:off x="3525694" y="4408921"/>
            <a:ext cx="1894897" cy="1345045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83119" tIns="41559" rIns="83119" bIns="41559" anchor="ctr"/>
          <a:lstStyle/>
          <a:p>
            <a:pPr algn="ctr"/>
            <a:endParaRPr lang="en-US" i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RAD’s TDM Pseudowire </a:t>
            </a:r>
            <a:br>
              <a:rPr lang="en-US" dirty="0" smtClean="0"/>
            </a:br>
            <a:r>
              <a:rPr lang="en-US" dirty="0" smtClean="0"/>
              <a:t>Product Offering</a:t>
            </a:r>
          </a:p>
        </p:txBody>
      </p:sp>
      <p:sp>
        <p:nvSpPr>
          <p:cNvPr id="5125" name="Content Placeholder 25"/>
          <p:cNvSpPr>
            <a:spLocks noGrp="1"/>
          </p:cNvSpPr>
          <p:nvPr>
            <p:ph idx="1"/>
          </p:nvPr>
        </p:nvSpPr>
        <p:spPr>
          <a:xfrm>
            <a:off x="385330" y="1378239"/>
            <a:ext cx="8758670" cy="2373954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Carrier-grade TDM voice or data over packet networks</a:t>
            </a:r>
          </a:p>
          <a:p>
            <a:pPr eaLnBrk="1" hangingPunct="1"/>
            <a:r>
              <a:rPr lang="en-US" sz="1800" dirty="0" smtClean="0"/>
              <a:t>Uniform TDM access across all first-mile infrastructure types</a:t>
            </a:r>
          </a:p>
          <a:p>
            <a:pPr eaLnBrk="1" hangingPunct="1"/>
            <a:r>
              <a:rPr lang="en-US" sz="1800" dirty="0" smtClean="0"/>
              <a:t>Preserves investment in legacy equipment in migration to PSN</a:t>
            </a:r>
          </a:p>
          <a:p>
            <a:pPr eaLnBrk="1" hangingPunct="1"/>
            <a:r>
              <a:rPr lang="en-US" sz="1800" dirty="0" smtClean="0"/>
              <a:t>Lowers </a:t>
            </a:r>
            <a:r>
              <a:rPr lang="en-US" sz="1800" dirty="0" err="1" smtClean="0"/>
              <a:t>OpEx</a:t>
            </a:r>
            <a:r>
              <a:rPr lang="en-US" sz="1800" dirty="0" smtClean="0"/>
              <a:t> of TDM service by utilizing packet infrastructure</a:t>
            </a:r>
          </a:p>
          <a:p>
            <a:pPr eaLnBrk="1" hangingPunct="1"/>
            <a:r>
              <a:rPr lang="en-US" sz="1800" dirty="0" smtClean="0"/>
              <a:t>Carrier-grade voice quality (no compression, no silence suppression)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5126" name="Line 4"/>
          <p:cNvSpPr>
            <a:spLocks noChangeShapeType="1"/>
          </p:cNvSpPr>
          <p:nvPr/>
        </p:nvSpPr>
        <p:spPr bwMode="auto">
          <a:xfrm flipH="1">
            <a:off x="1210830" y="5189682"/>
            <a:ext cx="1733261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83119" tIns="41559" rIns="83119" bIns="41559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3658467" y="5209887"/>
            <a:ext cx="1630795" cy="32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82" tIns="37292" rIns="74582" bIns="37292"/>
          <a:lstStyle/>
          <a:p>
            <a:pPr algn="ctr" defTabSz="746051"/>
            <a:r>
              <a:rPr lang="en-US" sz="1000" dirty="0">
                <a:latin typeface="Arial" pitchFamily="34" charset="0"/>
                <a:cs typeface="Arial" pitchFamily="34" charset="0"/>
              </a:rPr>
              <a:t>Pseudowire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3843194" y="4608080"/>
            <a:ext cx="1259897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245" tIns="40401" rIns="82245" bIns="40401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Packet Network</a:t>
            </a: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5264727" y="4745182"/>
            <a:ext cx="421409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245" tIns="40401" rIns="82245" bIns="40401"/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PE</a:t>
            </a:r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 flipH="1">
            <a:off x="6361546" y="5189682"/>
            <a:ext cx="147493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81810" tIns="42541" rIns="81810" bIns="42541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019637" y="4557569"/>
            <a:ext cx="1141557" cy="204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245" tIns="40401" rIns="82245" bIns="40401"/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POP/HUB/CO</a:t>
            </a:r>
          </a:p>
        </p:txBody>
      </p:sp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702830" y="4794250"/>
            <a:ext cx="939511" cy="210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245" tIns="40401" rIns="82245" bIns="40401"/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CE</a:t>
            </a:r>
          </a:p>
        </p:txBody>
      </p: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147204" y="4879398"/>
            <a:ext cx="717262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82" tIns="37292" rIns="74582" bIns="37292"/>
          <a:lstStyle/>
          <a:p>
            <a:pPr algn="ctr" defTabSz="746051"/>
            <a:r>
              <a:rPr lang="en-US" sz="900" b="0" dirty="0">
                <a:latin typeface="Arial" pitchFamily="34" charset="0"/>
                <a:cs typeface="Arial" pitchFamily="34" charset="0"/>
              </a:rPr>
              <a:t>TDM </a:t>
            </a:r>
          </a:p>
          <a:p>
            <a:pPr algn="ctr" defTabSz="746051"/>
            <a:r>
              <a:rPr lang="en-US" sz="900" b="0" dirty="0">
                <a:latin typeface="Arial" pitchFamily="34" charset="0"/>
                <a:cs typeface="Arial" pitchFamily="34" charset="0"/>
              </a:rPr>
              <a:t>Service</a:t>
            </a:r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8104909" y="4879398"/>
            <a:ext cx="717262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82" tIns="37292" rIns="74582" bIns="37292"/>
          <a:lstStyle/>
          <a:p>
            <a:pPr algn="ctr" defTabSz="746051"/>
            <a:r>
              <a:rPr lang="en-US" sz="900" b="0" dirty="0">
                <a:latin typeface="Arial" pitchFamily="34" charset="0"/>
                <a:cs typeface="Arial" pitchFamily="34" charset="0"/>
              </a:rPr>
              <a:t>TDM </a:t>
            </a:r>
          </a:p>
          <a:p>
            <a:pPr algn="ctr" defTabSz="746051"/>
            <a:r>
              <a:rPr lang="en-US" sz="900" b="0" dirty="0">
                <a:latin typeface="Arial" pitchFamily="34" charset="0"/>
                <a:cs typeface="Arial" pitchFamily="34" charset="0"/>
              </a:rPr>
              <a:t>Service</a:t>
            </a:r>
          </a:p>
        </p:txBody>
      </p:sp>
      <p:sp>
        <p:nvSpPr>
          <p:cNvPr id="5135" name="Rectangle 45"/>
          <p:cNvSpPr>
            <a:spLocks noChangeArrowheads="1"/>
          </p:cNvSpPr>
          <p:nvPr/>
        </p:nvSpPr>
        <p:spPr bwMode="auto">
          <a:xfrm flipH="1">
            <a:off x="5596659" y="5150717"/>
            <a:ext cx="1912216" cy="105352"/>
          </a:xfrm>
          <a:prstGeom prst="rect">
            <a:avLst/>
          </a:prstGeom>
          <a:gradFill rotWithShape="0">
            <a:gsLst>
              <a:gs pos="0">
                <a:srgbClr val="CCA37A"/>
              </a:gs>
              <a:gs pos="50000">
                <a:srgbClr val="FFCC99"/>
              </a:gs>
              <a:gs pos="100000">
                <a:srgbClr val="CCA37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83119" tIns="41559" rIns="83119" bIns="41559" anchor="ctr"/>
          <a:lstStyle/>
          <a:p>
            <a:pPr algn="ctr"/>
            <a:endParaRPr lang="en-US" i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6" name="Rectangle 46"/>
          <p:cNvSpPr>
            <a:spLocks noChangeArrowheads="1"/>
          </p:cNvSpPr>
          <p:nvPr/>
        </p:nvSpPr>
        <p:spPr bwMode="auto">
          <a:xfrm flipH="1">
            <a:off x="1072285" y="5150717"/>
            <a:ext cx="2470727" cy="105352"/>
          </a:xfrm>
          <a:prstGeom prst="rect">
            <a:avLst/>
          </a:prstGeom>
          <a:gradFill rotWithShape="0">
            <a:gsLst>
              <a:gs pos="0">
                <a:srgbClr val="CCA37A"/>
              </a:gs>
              <a:gs pos="50000">
                <a:srgbClr val="FFCC99"/>
              </a:gs>
              <a:gs pos="100000">
                <a:srgbClr val="CCA37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83119" tIns="41559" rIns="83119" bIns="41559" anchor="ctr"/>
          <a:lstStyle/>
          <a:p>
            <a:pPr algn="ctr"/>
            <a:endParaRPr lang="en-US" i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Text Box 49"/>
          <p:cNvSpPr txBox="1">
            <a:spLocks noChangeArrowheads="1"/>
          </p:cNvSpPr>
          <p:nvPr/>
        </p:nvSpPr>
        <p:spPr bwMode="auto">
          <a:xfrm>
            <a:off x="1851603" y="4967432"/>
            <a:ext cx="893329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82" tIns="37292" rIns="74582" bIns="37292"/>
          <a:lstStyle/>
          <a:p>
            <a:pPr algn="ctr" defTabSz="746051"/>
            <a:r>
              <a:rPr lang="en-US" sz="900" b="0" dirty="0">
                <a:latin typeface="Arial" pitchFamily="34" charset="0"/>
                <a:cs typeface="Arial" pitchFamily="34" charset="0"/>
              </a:rPr>
              <a:t>Last Mile</a:t>
            </a:r>
          </a:p>
        </p:txBody>
      </p:sp>
      <p:pic>
        <p:nvPicPr>
          <p:cNvPr id="5138" name="Picture 102" descr="rad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626" y="4768273"/>
            <a:ext cx="1115579" cy="79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10"/>
          <p:cNvSpPr>
            <a:spLocks noChangeArrowheads="1"/>
          </p:cNvSpPr>
          <p:nvPr/>
        </p:nvSpPr>
        <p:spPr bwMode="auto">
          <a:xfrm>
            <a:off x="3284682" y="4745182"/>
            <a:ext cx="421409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245" tIns="40401" rIns="82245" bIns="40401"/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PE</a:t>
            </a:r>
          </a:p>
        </p:txBody>
      </p:sp>
      <p:sp>
        <p:nvSpPr>
          <p:cNvPr id="5140" name="Rectangle 45"/>
          <p:cNvSpPr>
            <a:spLocks noChangeArrowheads="1"/>
          </p:cNvSpPr>
          <p:nvPr/>
        </p:nvSpPr>
        <p:spPr bwMode="auto">
          <a:xfrm flipH="1">
            <a:off x="3561773" y="5150717"/>
            <a:ext cx="1746250" cy="105352"/>
          </a:xfrm>
          <a:prstGeom prst="rect">
            <a:avLst/>
          </a:prstGeom>
          <a:gradFill rotWithShape="0">
            <a:gsLst>
              <a:gs pos="0">
                <a:srgbClr val="CCA37A"/>
              </a:gs>
              <a:gs pos="50000">
                <a:srgbClr val="FFCC99"/>
              </a:gs>
              <a:gs pos="100000">
                <a:srgbClr val="CCA37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83119" tIns="41559" rIns="83119" bIns="41559" anchor="ctr"/>
          <a:lstStyle/>
          <a:p>
            <a:pPr algn="ctr"/>
            <a:endParaRPr lang="en-US" i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41" name="Picture 1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217" y="4935682"/>
            <a:ext cx="493568" cy="47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4171" y="4935682"/>
            <a:ext cx="493568" cy="47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Line 47"/>
          <p:cNvSpPr>
            <a:spLocks noChangeShapeType="1"/>
          </p:cNvSpPr>
          <p:nvPr/>
        </p:nvSpPr>
        <p:spPr bwMode="auto">
          <a:xfrm>
            <a:off x="225137" y="5204114"/>
            <a:ext cx="66530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9" tIns="41559" rIns="83119" bIns="41559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44" name="Picture 62" descr="rad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569" y="5013614"/>
            <a:ext cx="851477" cy="34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074"/>
          <p:cNvSpPr>
            <a:spLocks noChangeArrowheads="1"/>
          </p:cNvSpPr>
          <p:nvPr/>
        </p:nvSpPr>
        <p:spPr bwMode="auto">
          <a:xfrm>
            <a:off x="1497014" y="2413902"/>
            <a:ext cx="5915025" cy="21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99">
                  <a:gamma/>
                  <a:tint val="73725"/>
                  <a:invGamma/>
                </a:srgbClr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ctr">
              <a:defRPr/>
            </a:pPr>
            <a:r>
              <a:rPr lang="en-US" sz="32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Market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Target Customers</a:t>
            </a:r>
          </a:p>
        </p:txBody>
      </p:sp>
      <p:sp>
        <p:nvSpPr>
          <p:cNvPr id="11267" name="Rectangle 98"/>
          <p:cNvSpPr>
            <a:spLocks noGrp="1" noChangeArrowheads="1"/>
          </p:cNvSpPr>
          <p:nvPr>
            <p:ph idx="1"/>
          </p:nvPr>
        </p:nvSpPr>
        <p:spPr>
          <a:xfrm>
            <a:off x="386774" y="1550623"/>
            <a:ext cx="8757227" cy="5404716"/>
          </a:xfrm>
        </p:spPr>
        <p:txBody>
          <a:bodyPr/>
          <a:lstStyle/>
          <a:p>
            <a:pPr eaLnBrk="1" hangingPunct="1"/>
            <a:r>
              <a:rPr lang="en-US" b="1" dirty="0" smtClean="0"/>
              <a:t>Enterprises, government and public institutions</a:t>
            </a:r>
          </a:p>
          <a:p>
            <a:pPr lvl="1" eaLnBrk="1" hangingPunct="1"/>
            <a:r>
              <a:rPr lang="en-US" dirty="0" smtClean="0"/>
              <a:t>Preserving investment in legacy TDM equipment</a:t>
            </a:r>
          </a:p>
          <a:p>
            <a:pPr lvl="1" eaLnBrk="1" hangingPunct="1"/>
            <a:r>
              <a:rPr lang="en-US" dirty="0" smtClean="0"/>
              <a:t>Reducing monthly transport cost </a:t>
            </a:r>
          </a:p>
          <a:p>
            <a:pPr eaLnBrk="1" hangingPunct="1"/>
            <a:r>
              <a:rPr lang="en-US" b="1" dirty="0" smtClean="0"/>
              <a:t>Carriers</a:t>
            </a:r>
          </a:p>
          <a:p>
            <a:pPr lvl="1" eaLnBrk="1" hangingPunct="1"/>
            <a:r>
              <a:rPr lang="en-US" dirty="0" smtClean="0"/>
              <a:t>Alternative carriers can increase revenue by selling TDM services</a:t>
            </a:r>
          </a:p>
          <a:p>
            <a:pPr lvl="1" eaLnBrk="1" hangingPunct="1"/>
            <a:r>
              <a:rPr lang="en-US" dirty="0" smtClean="0"/>
              <a:t>Incumbents can reduce </a:t>
            </a:r>
            <a:r>
              <a:rPr lang="en-US" dirty="0" err="1" smtClean="0"/>
              <a:t>OpEx</a:t>
            </a:r>
            <a:r>
              <a:rPr lang="en-US" dirty="0" smtClean="0"/>
              <a:t> – one transport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Trends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77512" y="1228148"/>
            <a:ext cx="8966488" cy="5459556"/>
          </a:xfrm>
        </p:spPr>
        <p:txBody>
          <a:bodyPr/>
          <a:lstStyle/>
          <a:p>
            <a:pPr marL="291464" lvl="1" indent="-291464">
              <a:buClr>
                <a:srgbClr val="4D4D4D"/>
              </a:buClr>
              <a:buSzTx/>
              <a:buNone/>
            </a:pPr>
            <a:endParaRPr lang="en-US" dirty="0" smtClean="0"/>
          </a:p>
          <a:p>
            <a:pPr marL="577158" lvl="2" indent="-291464">
              <a:buClr>
                <a:srgbClr val="4D4D4D"/>
              </a:buClr>
              <a:buSzTx/>
            </a:pPr>
            <a:endParaRPr lang="en-US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396126" y="1810332"/>
            <a:ext cx="8343034" cy="273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/>
          <a:p>
            <a:pPr marL="291464" indent="-291464" defTabSz="831190">
              <a:lnSpc>
                <a:spcPct val="120000"/>
              </a:lnSpc>
              <a:spcBef>
                <a:spcPts val="545"/>
              </a:spcBef>
              <a:buClr>
                <a:srgbClr val="990000"/>
              </a:buClr>
              <a:buFontTx/>
              <a:buChar char="•"/>
              <a:defRPr/>
            </a:pPr>
            <a:r>
              <a:rPr lang="en-US" sz="2000" b="0" kern="0" dirty="0" smtClean="0">
                <a:latin typeface="+mn-lt"/>
                <a:cs typeface="+mn-cs"/>
              </a:rPr>
              <a:t>Growing availability of PSN with </a:t>
            </a:r>
            <a:r>
              <a:rPr lang="en-US" sz="2000" b="0" kern="0" dirty="0" err="1" smtClean="0">
                <a:latin typeface="+mn-lt"/>
                <a:cs typeface="+mn-cs"/>
              </a:rPr>
              <a:t>QoS</a:t>
            </a:r>
            <a:r>
              <a:rPr lang="en-US" sz="2000" b="0" kern="0" dirty="0" smtClean="0">
                <a:latin typeface="+mn-lt"/>
                <a:cs typeface="+mn-cs"/>
              </a:rPr>
              <a:t> and traffic engineering in the WAN</a:t>
            </a:r>
          </a:p>
          <a:p>
            <a:pPr marL="291464" indent="-291464" defTabSz="831190">
              <a:lnSpc>
                <a:spcPct val="120000"/>
              </a:lnSpc>
              <a:spcBef>
                <a:spcPts val="545"/>
              </a:spcBef>
              <a:buClr>
                <a:srgbClr val="990000"/>
              </a:buClr>
              <a:buFontTx/>
              <a:buChar char="•"/>
              <a:defRPr/>
            </a:pPr>
            <a:r>
              <a:rPr lang="en-US" sz="2000" b="0" kern="0" dirty="0" smtClean="0">
                <a:latin typeface="+mn-lt"/>
                <a:cs typeface="+mn-cs"/>
              </a:rPr>
              <a:t>Growing fiber deployment to the Business (</a:t>
            </a:r>
            <a:r>
              <a:rPr lang="en-US" sz="2000" b="0" kern="0" dirty="0" err="1" smtClean="0">
                <a:latin typeface="+mn-lt"/>
                <a:cs typeface="+mn-cs"/>
              </a:rPr>
              <a:t>xPON</a:t>
            </a:r>
            <a:r>
              <a:rPr lang="en-US" sz="2000" b="0" kern="0" dirty="0" smtClean="0">
                <a:latin typeface="+mn-lt"/>
                <a:cs typeface="+mn-cs"/>
              </a:rPr>
              <a:t>)</a:t>
            </a:r>
          </a:p>
          <a:p>
            <a:pPr marL="291464" indent="-291464" defTabSz="831190">
              <a:lnSpc>
                <a:spcPct val="120000"/>
              </a:lnSpc>
              <a:spcBef>
                <a:spcPts val="545"/>
              </a:spcBef>
              <a:buClr>
                <a:srgbClr val="990000"/>
              </a:buClr>
              <a:buFontTx/>
              <a:buChar char="•"/>
              <a:defRPr/>
            </a:pPr>
            <a:r>
              <a:rPr lang="en-US" sz="2000" b="0" kern="0" dirty="0" smtClean="0">
                <a:latin typeface="+mn-lt"/>
                <a:cs typeface="+mn-cs"/>
              </a:rPr>
              <a:t>Incumbents are pressed to reduce </a:t>
            </a:r>
            <a:r>
              <a:rPr lang="en-US" sz="2000" b="0" kern="0" dirty="0" err="1" smtClean="0">
                <a:latin typeface="+mn-lt"/>
                <a:cs typeface="+mn-cs"/>
              </a:rPr>
              <a:t>OpEx</a:t>
            </a:r>
            <a:r>
              <a:rPr lang="en-US" sz="2000" b="0" kern="0" dirty="0" smtClean="0">
                <a:latin typeface="+mn-lt"/>
                <a:cs typeface="+mn-cs"/>
              </a:rPr>
              <a:t> and evaluating TDM PW </a:t>
            </a:r>
          </a:p>
          <a:p>
            <a:pPr marL="291464" indent="-291464" defTabSz="831190">
              <a:lnSpc>
                <a:spcPct val="120000"/>
              </a:lnSpc>
              <a:spcBef>
                <a:spcPts val="545"/>
              </a:spcBef>
              <a:buClr>
                <a:srgbClr val="990000"/>
              </a:buClr>
              <a:buFontTx/>
              <a:buChar char="•"/>
              <a:defRPr/>
            </a:pPr>
            <a:r>
              <a:rPr lang="en-US" sz="2000" b="0" kern="0" dirty="0" smtClean="0">
                <a:latin typeface="+mn-lt"/>
                <a:cs typeface="+mn-cs"/>
              </a:rPr>
              <a:t>Standardization</a:t>
            </a:r>
          </a:p>
          <a:p>
            <a:pPr marL="291464" indent="-291464" defTabSz="831190">
              <a:lnSpc>
                <a:spcPct val="120000"/>
              </a:lnSpc>
              <a:spcBef>
                <a:spcPts val="545"/>
              </a:spcBef>
              <a:buClr>
                <a:srgbClr val="990000"/>
              </a:buClr>
              <a:buFontTx/>
              <a:buChar char="•"/>
              <a:defRPr/>
            </a:pPr>
            <a:r>
              <a:rPr lang="en-US" sz="2000" b="0" kern="0" dirty="0" smtClean="0">
                <a:latin typeface="+mn-lt"/>
                <a:cs typeface="+mn-cs"/>
              </a:rPr>
              <a:t>RAD is considered the market leader in TDM PW, with best of breed PW gateways (70% of the market)</a:t>
            </a:r>
            <a:endParaRPr lang="en-US" sz="2000" b="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br>
              <a:rPr lang="en-US" dirty="0" smtClean="0"/>
            </a:br>
            <a:r>
              <a:rPr lang="en-US" dirty="0" smtClean="0"/>
              <a:t>TDM PW – Value Proposition</a:t>
            </a:r>
          </a:p>
        </p:txBody>
      </p:sp>
      <p:sp>
        <p:nvSpPr>
          <p:cNvPr id="10" name="Content Placeholder 25"/>
          <p:cNvSpPr>
            <a:spLocks noGrp="1"/>
          </p:cNvSpPr>
          <p:nvPr>
            <p:ph idx="1"/>
          </p:nvPr>
        </p:nvSpPr>
        <p:spPr>
          <a:xfrm>
            <a:off x="385763" y="1342117"/>
            <a:ext cx="8085137" cy="435111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800" b="1" dirty="0" smtClean="0"/>
              <a:t>Saves money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Preserves investment in legacy equipment in migration to PSN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Lowers </a:t>
            </a:r>
            <a:r>
              <a:rPr lang="en-US" sz="1600" dirty="0" err="1" smtClean="0"/>
              <a:t>OpEx</a:t>
            </a:r>
            <a:r>
              <a:rPr lang="en-US" sz="1600" dirty="0" smtClean="0"/>
              <a:t> of TDM service by utilizing packet infrastructure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Simple configuration</a:t>
            </a:r>
          </a:p>
          <a:p>
            <a:pPr>
              <a:lnSpc>
                <a:spcPct val="110000"/>
              </a:lnSpc>
            </a:pPr>
            <a:r>
              <a:rPr lang="en-US" sz="1800" b="1" dirty="0" smtClean="0"/>
              <a:t>Carrier-grade TDM voice or data</a:t>
            </a:r>
            <a:endParaRPr lang="en-US" sz="1800" dirty="0" smtClean="0"/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Highly accurate clock recovery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OAM, NMS and security capabilities</a:t>
            </a:r>
          </a:p>
          <a:p>
            <a:pPr>
              <a:lnSpc>
                <a:spcPct val="110000"/>
              </a:lnSpc>
            </a:pPr>
            <a:r>
              <a:rPr lang="en-US" sz="1800" b="1" dirty="0" smtClean="0"/>
              <a:t>Transparency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No compression, no silence suppression</a:t>
            </a:r>
          </a:p>
          <a:p>
            <a:pPr>
              <a:lnSpc>
                <a:spcPct val="110000"/>
              </a:lnSpc>
            </a:pPr>
            <a:r>
              <a:rPr lang="en-US" sz="1800" b="1" dirty="0" smtClean="0"/>
              <a:t>Uniform TDM access</a:t>
            </a:r>
            <a:r>
              <a:rPr lang="en-US" sz="1800" dirty="0" smtClean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All first mile infrastructure types are supported</a:t>
            </a:r>
          </a:p>
          <a:p>
            <a:pPr>
              <a:lnSpc>
                <a:spcPct val="110000"/>
              </a:lnSpc>
            </a:pPr>
            <a:r>
              <a:rPr lang="en-US" sz="1800" b="1" dirty="0" smtClean="0"/>
              <a:t>Standardized solution</a:t>
            </a:r>
            <a:endParaRPr lang="en-US" sz="1600" dirty="0" smtClean="0"/>
          </a:p>
        </p:txBody>
      </p:sp>
      <p:sp>
        <p:nvSpPr>
          <p:cNvPr id="68612" name="TextBox 8"/>
          <p:cNvSpPr txBox="1">
            <a:spLocks noChangeArrowheads="1"/>
          </p:cNvSpPr>
          <p:nvPr/>
        </p:nvSpPr>
        <p:spPr bwMode="auto">
          <a:xfrm>
            <a:off x="502726" y="5864430"/>
            <a:ext cx="7157832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j-lt"/>
                <a:cs typeface="Arial" pitchFamily="34" charset="0"/>
              </a:rPr>
              <a:t>Over 110,000 </a:t>
            </a:r>
            <a:r>
              <a:rPr lang="en-US" sz="1800" dirty="0" err="1">
                <a:solidFill>
                  <a:srgbClr val="0000FF"/>
                </a:solidFill>
                <a:latin typeface="+mj-lt"/>
                <a:cs typeface="Arial" pitchFamily="34" charset="0"/>
              </a:rPr>
              <a:t>TDMoIP</a:t>
            </a:r>
            <a:r>
              <a:rPr lang="en-US" sz="1800" dirty="0">
                <a:solidFill>
                  <a:srgbClr val="0000FF"/>
                </a:solidFill>
                <a:latin typeface="+mj-lt"/>
                <a:cs typeface="Arial" pitchFamily="34" charset="0"/>
              </a:rPr>
              <a:t> ports installed since 2000</a:t>
            </a:r>
          </a:p>
        </p:txBody>
      </p:sp>
      <p:sp>
        <p:nvSpPr>
          <p:cNvPr id="68613" name="TextBox 6"/>
          <p:cNvSpPr txBox="1">
            <a:spLocks noChangeArrowheads="1"/>
          </p:cNvSpPr>
          <p:nvPr/>
        </p:nvSpPr>
        <p:spPr bwMode="auto">
          <a:xfrm>
            <a:off x="504892" y="6244490"/>
            <a:ext cx="8486711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j-lt"/>
                <a:cs typeface="Arial" pitchFamily="34" charset="0"/>
              </a:rPr>
              <a:t>Over 50,000 </a:t>
            </a:r>
            <a:r>
              <a:rPr lang="en-US" sz="1800" dirty="0" err="1">
                <a:solidFill>
                  <a:srgbClr val="0000FF"/>
                </a:solidFill>
                <a:latin typeface="+mj-lt"/>
                <a:cs typeface="Arial" pitchFamily="34" charset="0"/>
              </a:rPr>
              <a:t>TDMoIP</a:t>
            </a:r>
            <a:r>
              <a:rPr lang="en-US" sz="1800" dirty="0">
                <a:solidFill>
                  <a:srgbClr val="0000FF"/>
                </a:solidFill>
                <a:latin typeface="+mj-lt"/>
                <a:cs typeface="Arial" pitchFamily="34" charset="0"/>
              </a:rPr>
              <a:t> ports installed alone in the last two years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943600" y="6619009"/>
            <a:ext cx="3200400" cy="2389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1573069" y="2609273"/>
            <a:ext cx="5915603" cy="213302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99">
                  <a:gamma/>
                  <a:tint val="73725"/>
                  <a:invGamma/>
                </a:srgbClr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580" tIns="46289" rIns="92580" bIns="46289" anchor="ctr"/>
          <a:lstStyle/>
          <a:p>
            <a:pPr>
              <a:defRPr/>
            </a:pPr>
            <a:r>
              <a:rPr lang="en-US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TDM PW </a:t>
            </a:r>
          </a:p>
          <a:p>
            <a:pPr>
              <a:defRPr/>
            </a:pPr>
            <a:r>
              <a:rPr lang="en-US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Success Stories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141"/>
          <p:cNvSpPr>
            <a:spLocks noChangeShapeType="1"/>
          </p:cNvSpPr>
          <p:nvPr/>
        </p:nvSpPr>
        <p:spPr bwMode="auto">
          <a:xfrm>
            <a:off x="3547341" y="4544580"/>
            <a:ext cx="1047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Freeform 149"/>
          <p:cNvSpPr>
            <a:spLocks/>
          </p:cNvSpPr>
          <p:nvPr/>
        </p:nvSpPr>
        <p:spPr bwMode="auto">
          <a:xfrm flipV="1">
            <a:off x="5157932" y="4621068"/>
            <a:ext cx="1750580" cy="844262"/>
          </a:xfrm>
          <a:custGeom>
            <a:avLst/>
            <a:gdLst>
              <a:gd name="T0" fmla="*/ 2147483647 w 1086"/>
              <a:gd name="T1" fmla="*/ 0 h 294"/>
              <a:gd name="T2" fmla="*/ 2147483647 w 1086"/>
              <a:gd name="T3" fmla="*/ 0 h 294"/>
              <a:gd name="T4" fmla="*/ 2147483647 w 1086"/>
              <a:gd name="T5" fmla="*/ 2147483647 h 294"/>
              <a:gd name="T6" fmla="*/ 0 w 1086"/>
              <a:gd name="T7" fmla="*/ 2147483647 h 294"/>
              <a:gd name="T8" fmla="*/ 0 60000 65536"/>
              <a:gd name="T9" fmla="*/ 0 60000 65536"/>
              <a:gd name="T10" fmla="*/ 0 60000 65536"/>
              <a:gd name="T11" fmla="*/ 0 60000 65536"/>
              <a:gd name="T12" fmla="*/ 0 w 1086"/>
              <a:gd name="T13" fmla="*/ 0 h 294"/>
              <a:gd name="T14" fmla="*/ 1086 w 1086"/>
              <a:gd name="T15" fmla="*/ 294 h 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6" h="294">
                <a:moveTo>
                  <a:pt x="1086" y="0"/>
                </a:moveTo>
                <a:lnTo>
                  <a:pt x="396" y="0"/>
                </a:lnTo>
                <a:lnTo>
                  <a:pt x="396" y="294"/>
                </a:lnTo>
                <a:lnTo>
                  <a:pt x="0" y="2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Freeform 117"/>
          <p:cNvSpPr>
            <a:spLocks/>
          </p:cNvSpPr>
          <p:nvPr/>
        </p:nvSpPr>
        <p:spPr bwMode="auto">
          <a:xfrm>
            <a:off x="5157932" y="3453535"/>
            <a:ext cx="1750580" cy="842818"/>
          </a:xfrm>
          <a:custGeom>
            <a:avLst/>
            <a:gdLst>
              <a:gd name="T0" fmla="*/ 2147483647 w 1086"/>
              <a:gd name="T1" fmla="*/ 0 h 294"/>
              <a:gd name="T2" fmla="*/ 2147483647 w 1086"/>
              <a:gd name="T3" fmla="*/ 0 h 294"/>
              <a:gd name="T4" fmla="*/ 2147483647 w 1086"/>
              <a:gd name="T5" fmla="*/ 2147483647 h 294"/>
              <a:gd name="T6" fmla="*/ 0 w 1086"/>
              <a:gd name="T7" fmla="*/ 2147483647 h 294"/>
              <a:gd name="T8" fmla="*/ 0 60000 65536"/>
              <a:gd name="T9" fmla="*/ 0 60000 65536"/>
              <a:gd name="T10" fmla="*/ 0 60000 65536"/>
              <a:gd name="T11" fmla="*/ 0 60000 65536"/>
              <a:gd name="T12" fmla="*/ 0 w 1086"/>
              <a:gd name="T13" fmla="*/ 0 h 294"/>
              <a:gd name="T14" fmla="*/ 1086 w 1086"/>
              <a:gd name="T15" fmla="*/ 294 h 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6" h="294">
                <a:moveTo>
                  <a:pt x="1086" y="0"/>
                </a:moveTo>
                <a:lnTo>
                  <a:pt x="396" y="0"/>
                </a:lnTo>
                <a:lnTo>
                  <a:pt x="396" y="294"/>
                </a:lnTo>
                <a:lnTo>
                  <a:pt x="0" y="2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Line 86"/>
          <p:cNvSpPr>
            <a:spLocks noChangeShapeType="1"/>
          </p:cNvSpPr>
          <p:nvPr/>
        </p:nvSpPr>
        <p:spPr bwMode="auto">
          <a:xfrm>
            <a:off x="1923762" y="4463762"/>
            <a:ext cx="491114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Freeform 20"/>
          <p:cNvSpPr>
            <a:spLocks/>
          </p:cNvSpPr>
          <p:nvPr/>
        </p:nvSpPr>
        <p:spPr bwMode="auto">
          <a:xfrm>
            <a:off x="4328103" y="3929785"/>
            <a:ext cx="1233920" cy="942397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83111" tIns="41555" rIns="83111" bIns="41555" anchor="ctr"/>
          <a:lstStyle/>
          <a:p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AutoShape 31"/>
          <p:cNvSpPr>
            <a:spLocks noChangeArrowheads="1"/>
          </p:cNvSpPr>
          <p:nvPr/>
        </p:nvSpPr>
        <p:spPr bwMode="auto">
          <a:xfrm>
            <a:off x="432955" y="3869171"/>
            <a:ext cx="1424421" cy="138256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19" y="10800"/>
                </a:moveTo>
                <a:cubicBezTo>
                  <a:pt x="1619" y="15871"/>
                  <a:pt x="5729" y="19981"/>
                  <a:pt x="10800" y="19981"/>
                </a:cubicBezTo>
                <a:cubicBezTo>
                  <a:pt x="15871" y="19981"/>
                  <a:pt x="19981" y="15871"/>
                  <a:pt x="19981" y="10800"/>
                </a:cubicBezTo>
                <a:cubicBezTo>
                  <a:pt x="19981" y="5729"/>
                  <a:pt x="15871" y="1619"/>
                  <a:pt x="10800" y="1619"/>
                </a:cubicBezTo>
                <a:cubicBezTo>
                  <a:pt x="5729" y="1619"/>
                  <a:pt x="1619" y="5729"/>
                  <a:pt x="1619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wrap="none" lIns="83111" tIns="41555" rIns="83111" bIns="41555" anchor="ctr"/>
          <a:lstStyle/>
          <a:p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Line 105"/>
          <p:cNvSpPr>
            <a:spLocks noChangeShapeType="1"/>
          </p:cNvSpPr>
          <p:nvPr/>
        </p:nvSpPr>
        <p:spPr bwMode="auto">
          <a:xfrm>
            <a:off x="7169728" y="5406159"/>
            <a:ext cx="1047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Line 139"/>
          <p:cNvSpPr>
            <a:spLocks noChangeShapeType="1"/>
          </p:cNvSpPr>
          <p:nvPr/>
        </p:nvSpPr>
        <p:spPr bwMode="auto">
          <a:xfrm>
            <a:off x="7169728" y="5361421"/>
            <a:ext cx="1047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Line 140"/>
          <p:cNvSpPr>
            <a:spLocks noChangeShapeType="1"/>
          </p:cNvSpPr>
          <p:nvPr/>
        </p:nvSpPr>
        <p:spPr bwMode="auto">
          <a:xfrm>
            <a:off x="7169728" y="5452341"/>
            <a:ext cx="1047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Line 141"/>
          <p:cNvSpPr>
            <a:spLocks noChangeShapeType="1"/>
          </p:cNvSpPr>
          <p:nvPr/>
        </p:nvSpPr>
        <p:spPr bwMode="auto">
          <a:xfrm>
            <a:off x="7169728" y="5498523"/>
            <a:ext cx="1047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84" name="Line 99"/>
          <p:cNvSpPr>
            <a:spLocks noChangeShapeType="1"/>
          </p:cNvSpPr>
          <p:nvPr/>
        </p:nvSpPr>
        <p:spPr bwMode="auto">
          <a:xfrm>
            <a:off x="1196398" y="5417705"/>
            <a:ext cx="0" cy="4026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85" name="Line 98"/>
          <p:cNvSpPr>
            <a:spLocks noChangeShapeType="1"/>
          </p:cNvSpPr>
          <p:nvPr/>
        </p:nvSpPr>
        <p:spPr bwMode="auto">
          <a:xfrm>
            <a:off x="969818" y="5419148"/>
            <a:ext cx="0" cy="4026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7241887" y="3355399"/>
            <a:ext cx="1047750" cy="135659"/>
            <a:chOff x="5104" y="3229"/>
            <a:chExt cx="640" cy="94"/>
          </a:xfrm>
        </p:grpSpPr>
        <p:sp>
          <p:nvSpPr>
            <p:cNvPr id="28728" name="Line 145"/>
            <p:cNvSpPr>
              <a:spLocks noChangeShapeType="1"/>
            </p:cNvSpPr>
            <p:nvPr/>
          </p:nvSpPr>
          <p:spPr bwMode="auto">
            <a:xfrm>
              <a:off x="5104" y="3260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29" name="Line 146"/>
            <p:cNvSpPr>
              <a:spLocks noChangeShapeType="1"/>
            </p:cNvSpPr>
            <p:nvPr/>
          </p:nvSpPr>
          <p:spPr bwMode="auto">
            <a:xfrm>
              <a:off x="5104" y="3229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30" name="Line 147"/>
            <p:cNvSpPr>
              <a:spLocks noChangeShapeType="1"/>
            </p:cNvSpPr>
            <p:nvPr/>
          </p:nvSpPr>
          <p:spPr bwMode="auto">
            <a:xfrm>
              <a:off x="5104" y="3291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31" name="Line 148"/>
            <p:cNvSpPr>
              <a:spLocks noChangeShapeType="1"/>
            </p:cNvSpPr>
            <p:nvPr/>
          </p:nvSpPr>
          <p:spPr bwMode="auto">
            <a:xfrm>
              <a:off x="5104" y="3323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687" name="Text Box 108"/>
          <p:cNvSpPr txBox="1">
            <a:spLocks noChangeArrowheads="1"/>
          </p:cNvSpPr>
          <p:nvPr/>
        </p:nvSpPr>
        <p:spPr bwMode="auto">
          <a:xfrm>
            <a:off x="7536296" y="4189558"/>
            <a:ext cx="424295" cy="23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defTabSz="924987"/>
            <a:r>
              <a:rPr lang="en-US" sz="900" dirty="0">
                <a:latin typeface="Arial" pitchFamily="34" charset="0"/>
                <a:cs typeface="Arial" pitchFamily="34" charset="0"/>
              </a:rPr>
              <a:t>4 E1</a:t>
            </a:r>
          </a:p>
        </p:txBody>
      </p:sp>
      <p:grpSp>
        <p:nvGrpSpPr>
          <p:cNvPr id="3" name="Group 142"/>
          <p:cNvGrpSpPr>
            <a:grpSpLocks/>
          </p:cNvGrpSpPr>
          <p:nvPr/>
        </p:nvGrpSpPr>
        <p:grpSpPr bwMode="auto">
          <a:xfrm>
            <a:off x="7241887" y="4382944"/>
            <a:ext cx="1047750" cy="135659"/>
            <a:chOff x="5104" y="3229"/>
            <a:chExt cx="640" cy="94"/>
          </a:xfrm>
        </p:grpSpPr>
        <p:sp>
          <p:nvSpPr>
            <p:cNvPr id="28724" name="Line 105"/>
            <p:cNvSpPr>
              <a:spLocks noChangeShapeType="1"/>
            </p:cNvSpPr>
            <p:nvPr/>
          </p:nvSpPr>
          <p:spPr bwMode="auto">
            <a:xfrm>
              <a:off x="5104" y="3260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25" name="Line 139"/>
            <p:cNvSpPr>
              <a:spLocks noChangeShapeType="1"/>
            </p:cNvSpPr>
            <p:nvPr/>
          </p:nvSpPr>
          <p:spPr bwMode="auto">
            <a:xfrm>
              <a:off x="5104" y="3229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26" name="Line 140"/>
            <p:cNvSpPr>
              <a:spLocks noChangeShapeType="1"/>
            </p:cNvSpPr>
            <p:nvPr/>
          </p:nvSpPr>
          <p:spPr bwMode="auto">
            <a:xfrm>
              <a:off x="5104" y="3291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27" name="Line 141"/>
            <p:cNvSpPr>
              <a:spLocks noChangeShapeType="1"/>
            </p:cNvSpPr>
            <p:nvPr/>
          </p:nvSpPr>
          <p:spPr bwMode="auto">
            <a:xfrm>
              <a:off x="5104" y="3323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689" name="Rectangle 1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PSTN Access over Packet - QSC, Germany </a:t>
            </a:r>
          </a:p>
        </p:txBody>
      </p:sp>
      <p:sp>
        <p:nvSpPr>
          <p:cNvPr id="28690" name="Text Box 11"/>
          <p:cNvSpPr txBox="1">
            <a:spLocks noChangeArrowheads="1"/>
          </p:cNvSpPr>
          <p:nvPr/>
        </p:nvSpPr>
        <p:spPr bwMode="auto">
          <a:xfrm>
            <a:off x="2786785" y="3887932"/>
            <a:ext cx="939511" cy="26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defTabSz="924987"/>
            <a:r>
              <a:rPr lang="en-US" sz="1100" dirty="0">
                <a:latin typeface="Arial" pitchFamily="34" charset="0"/>
                <a:cs typeface="Arial" pitchFamily="34" charset="0"/>
              </a:rPr>
              <a:t>Gmux-2000</a:t>
            </a:r>
          </a:p>
        </p:txBody>
      </p:sp>
      <p:sp>
        <p:nvSpPr>
          <p:cNvPr id="28691" name="Text Box 16"/>
          <p:cNvSpPr txBox="1">
            <a:spLocks noChangeArrowheads="1"/>
          </p:cNvSpPr>
          <p:nvPr/>
        </p:nvSpPr>
        <p:spPr bwMode="auto">
          <a:xfrm>
            <a:off x="855808" y="4342534"/>
            <a:ext cx="583045" cy="36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defTabSz="924987"/>
            <a:r>
              <a:rPr lang="en-US" sz="1800" dirty="0">
                <a:latin typeface="Arial" pitchFamily="34" charset="0"/>
                <a:cs typeface="Arial" pitchFamily="34" charset="0"/>
              </a:rPr>
              <a:t>SDH</a:t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STM-16 </a:t>
            </a:r>
          </a:p>
        </p:txBody>
      </p:sp>
      <p:pic>
        <p:nvPicPr>
          <p:cNvPr id="28692" name="Picture 17" descr="adm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3580" y="4206876"/>
            <a:ext cx="482023" cy="4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3" name="Text Box 19"/>
          <p:cNvSpPr txBox="1">
            <a:spLocks noChangeArrowheads="1"/>
          </p:cNvSpPr>
          <p:nvPr/>
        </p:nvSpPr>
        <p:spPr bwMode="auto">
          <a:xfrm>
            <a:off x="4758171" y="4228523"/>
            <a:ext cx="329045" cy="28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defTabSz="924987"/>
            <a:r>
              <a:rPr lang="en-US" sz="2200" dirty="0">
                <a:latin typeface="Arial" pitchFamily="34" charset="0"/>
                <a:cs typeface="Arial" pitchFamily="34" charset="0"/>
              </a:rPr>
              <a:t>IP</a:t>
            </a:r>
          </a:p>
        </p:txBody>
      </p:sp>
      <p:sp>
        <p:nvSpPr>
          <p:cNvPr id="28694" name="Text Box 20"/>
          <p:cNvSpPr txBox="1">
            <a:spLocks noChangeArrowheads="1"/>
          </p:cNvSpPr>
          <p:nvPr/>
        </p:nvSpPr>
        <p:spPr bwMode="auto">
          <a:xfrm>
            <a:off x="6644409" y="3030682"/>
            <a:ext cx="808182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defTabSz="924987"/>
            <a:r>
              <a:rPr lang="en-US" sz="1100" dirty="0">
                <a:latin typeface="Arial" pitchFamily="34" charset="0"/>
                <a:cs typeface="Arial" pitchFamily="34" charset="0"/>
              </a:rPr>
              <a:t>IPmux-14</a:t>
            </a:r>
          </a:p>
        </p:txBody>
      </p:sp>
      <p:pic>
        <p:nvPicPr>
          <p:cNvPr id="28695" name="Picture 48" descr="rad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364" y="3255819"/>
            <a:ext cx="695614" cy="29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50" descr="rad21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1012" y="4117398"/>
            <a:ext cx="939511" cy="68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53" descr="pbx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3773" y="3156240"/>
            <a:ext cx="447386" cy="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8" name="Text Box 54"/>
          <p:cNvSpPr txBox="1">
            <a:spLocks noChangeArrowheads="1"/>
          </p:cNvSpPr>
          <p:nvPr/>
        </p:nvSpPr>
        <p:spPr bwMode="auto">
          <a:xfrm>
            <a:off x="7910080" y="2814204"/>
            <a:ext cx="893329" cy="33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defTabSz="924987"/>
            <a:r>
              <a:rPr lang="en-US" sz="1100" dirty="0">
                <a:latin typeface="Arial" pitchFamily="34" charset="0"/>
                <a:cs typeface="Arial" pitchFamily="34" charset="0"/>
              </a:rPr>
              <a:t>Remote</a:t>
            </a:r>
          </a:p>
          <a:p>
            <a:pPr defTabSz="924987"/>
            <a:r>
              <a:rPr lang="en-US" sz="1100" dirty="0">
                <a:latin typeface="Arial" pitchFamily="34" charset="0"/>
                <a:cs typeface="Arial" pitchFamily="34" charset="0"/>
              </a:rPr>
              <a:t> Voice Switch</a:t>
            </a:r>
          </a:p>
        </p:txBody>
      </p:sp>
      <p:sp>
        <p:nvSpPr>
          <p:cNvPr id="28699" name="Text Box 85"/>
          <p:cNvSpPr txBox="1">
            <a:spLocks noChangeArrowheads="1"/>
          </p:cNvSpPr>
          <p:nvPr/>
        </p:nvSpPr>
        <p:spPr bwMode="auto">
          <a:xfrm>
            <a:off x="3908136" y="4306455"/>
            <a:ext cx="232353" cy="1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defTabSz="924987"/>
            <a:r>
              <a:rPr lang="en-US" sz="900" dirty="0" err="1">
                <a:latin typeface="Arial" pitchFamily="34" charset="0"/>
                <a:cs typeface="Arial" pitchFamily="34" charset="0"/>
              </a:rPr>
              <a:t>GbE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700" name="Text Box 87"/>
          <p:cNvSpPr txBox="1">
            <a:spLocks noChangeArrowheads="1"/>
          </p:cNvSpPr>
          <p:nvPr/>
        </p:nvSpPr>
        <p:spPr bwMode="auto">
          <a:xfrm>
            <a:off x="2231160" y="4305012"/>
            <a:ext cx="349250" cy="1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defTabSz="924987"/>
            <a:r>
              <a:rPr lang="en-US" sz="900" dirty="0">
                <a:latin typeface="Arial" pitchFamily="34" charset="0"/>
                <a:cs typeface="Arial" pitchFamily="34" charset="0"/>
              </a:rPr>
              <a:t>STM-1</a:t>
            </a:r>
          </a:p>
        </p:txBody>
      </p:sp>
      <p:pic>
        <p:nvPicPr>
          <p:cNvPr id="28701" name="Picture 88" descr="adm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046" y="5030932"/>
            <a:ext cx="482023" cy="4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2" name="Picture 90" descr="pbx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535" y="5788603"/>
            <a:ext cx="584488" cy="56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3" name="Text Box 100"/>
          <p:cNvSpPr txBox="1">
            <a:spLocks noChangeArrowheads="1"/>
          </p:cNvSpPr>
          <p:nvPr/>
        </p:nvSpPr>
        <p:spPr bwMode="auto">
          <a:xfrm>
            <a:off x="701386" y="5536046"/>
            <a:ext cx="226580" cy="1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defTabSz="924987"/>
            <a:r>
              <a:rPr lang="en-US" sz="900" dirty="0">
                <a:latin typeface="Arial" pitchFamily="34" charset="0"/>
                <a:cs typeface="Arial" pitchFamily="34" charset="0"/>
              </a:rPr>
              <a:t>E1’s</a:t>
            </a:r>
          </a:p>
        </p:txBody>
      </p:sp>
      <p:sp>
        <p:nvSpPr>
          <p:cNvPr id="28704" name="Text Box 101"/>
          <p:cNvSpPr txBox="1">
            <a:spLocks noChangeArrowheads="1"/>
          </p:cNvSpPr>
          <p:nvPr/>
        </p:nvSpPr>
        <p:spPr bwMode="auto">
          <a:xfrm>
            <a:off x="893330" y="6370204"/>
            <a:ext cx="373784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defTabSz="924987"/>
            <a:r>
              <a:rPr lang="en-US" sz="1100" dirty="0">
                <a:latin typeface="Arial" pitchFamily="34" charset="0"/>
                <a:cs typeface="Arial" pitchFamily="34" charset="0"/>
              </a:rPr>
              <a:t>PSTN</a:t>
            </a:r>
          </a:p>
        </p:txBody>
      </p:sp>
      <p:sp>
        <p:nvSpPr>
          <p:cNvPr id="28705" name="Line 102"/>
          <p:cNvSpPr>
            <a:spLocks noChangeShapeType="1"/>
          </p:cNvSpPr>
          <p:nvPr/>
        </p:nvSpPr>
        <p:spPr bwMode="auto">
          <a:xfrm>
            <a:off x="977034" y="5621194"/>
            <a:ext cx="219364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706" name="Text Box 106"/>
          <p:cNvSpPr txBox="1">
            <a:spLocks noChangeArrowheads="1"/>
          </p:cNvSpPr>
          <p:nvPr/>
        </p:nvSpPr>
        <p:spPr bwMode="auto">
          <a:xfrm>
            <a:off x="6644409" y="4056784"/>
            <a:ext cx="80818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defTabSz="924987"/>
            <a:r>
              <a:rPr lang="en-US" sz="1100" dirty="0">
                <a:latin typeface="Arial" pitchFamily="34" charset="0"/>
                <a:cs typeface="Arial" pitchFamily="34" charset="0"/>
              </a:rPr>
              <a:t>IPmux-14</a:t>
            </a:r>
          </a:p>
        </p:txBody>
      </p:sp>
      <p:pic>
        <p:nvPicPr>
          <p:cNvPr id="28707" name="Picture 107" descr="rad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364" y="4281921"/>
            <a:ext cx="694171" cy="29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8" name="Picture 109" descr="pbx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3773" y="4183785"/>
            <a:ext cx="44738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9" name="Text Box 110"/>
          <p:cNvSpPr txBox="1">
            <a:spLocks noChangeArrowheads="1"/>
          </p:cNvSpPr>
          <p:nvPr/>
        </p:nvSpPr>
        <p:spPr bwMode="auto">
          <a:xfrm>
            <a:off x="7910080" y="3844636"/>
            <a:ext cx="893329" cy="33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defTabSz="924987"/>
            <a:r>
              <a:rPr lang="en-US" sz="1100" dirty="0">
                <a:latin typeface="Arial" pitchFamily="34" charset="0"/>
                <a:cs typeface="Arial" pitchFamily="34" charset="0"/>
              </a:rPr>
              <a:t>Remote</a:t>
            </a:r>
          </a:p>
          <a:p>
            <a:pPr defTabSz="924987"/>
            <a:r>
              <a:rPr lang="en-US" sz="1100" dirty="0">
                <a:latin typeface="Arial" pitchFamily="34" charset="0"/>
                <a:cs typeface="Arial" pitchFamily="34" charset="0"/>
              </a:rPr>
              <a:t> Voice Switch</a:t>
            </a:r>
          </a:p>
        </p:txBody>
      </p:sp>
      <p:sp>
        <p:nvSpPr>
          <p:cNvPr id="28710" name="Text Box 112"/>
          <p:cNvSpPr txBox="1">
            <a:spLocks noChangeArrowheads="1"/>
          </p:cNvSpPr>
          <p:nvPr/>
        </p:nvSpPr>
        <p:spPr bwMode="auto">
          <a:xfrm>
            <a:off x="6644409" y="5058353"/>
            <a:ext cx="80818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defTabSz="924987"/>
            <a:r>
              <a:rPr lang="en-US" sz="1100" dirty="0">
                <a:latin typeface="Arial" pitchFamily="34" charset="0"/>
                <a:cs typeface="Arial" pitchFamily="34" charset="0"/>
              </a:rPr>
              <a:t>IPmux-14</a:t>
            </a:r>
          </a:p>
        </p:txBody>
      </p:sp>
      <p:pic>
        <p:nvPicPr>
          <p:cNvPr id="28711" name="Picture 113" descr="rad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364" y="5284932"/>
            <a:ext cx="695614" cy="29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2" name="Text Box 114"/>
          <p:cNvSpPr txBox="1">
            <a:spLocks noChangeArrowheads="1"/>
          </p:cNvSpPr>
          <p:nvPr/>
        </p:nvSpPr>
        <p:spPr bwMode="auto">
          <a:xfrm>
            <a:off x="7536296" y="5168035"/>
            <a:ext cx="424295" cy="23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defTabSz="924987"/>
            <a:r>
              <a:rPr lang="en-US" sz="900" dirty="0">
                <a:latin typeface="Arial" pitchFamily="34" charset="0"/>
                <a:cs typeface="Arial" pitchFamily="34" charset="0"/>
              </a:rPr>
              <a:t>4 E1</a:t>
            </a:r>
          </a:p>
        </p:txBody>
      </p:sp>
      <p:pic>
        <p:nvPicPr>
          <p:cNvPr id="28713" name="Picture 115" descr="pbx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3773" y="5185353"/>
            <a:ext cx="447386" cy="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4" name="Text Box 116"/>
          <p:cNvSpPr txBox="1">
            <a:spLocks noChangeArrowheads="1"/>
          </p:cNvSpPr>
          <p:nvPr/>
        </p:nvSpPr>
        <p:spPr bwMode="auto">
          <a:xfrm>
            <a:off x="7910080" y="4844762"/>
            <a:ext cx="893329" cy="33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defTabSz="924987"/>
            <a:r>
              <a:rPr lang="en-US" sz="1100" dirty="0">
                <a:latin typeface="Arial" pitchFamily="34" charset="0"/>
                <a:cs typeface="Arial" pitchFamily="34" charset="0"/>
              </a:rPr>
              <a:t>Remote</a:t>
            </a:r>
          </a:p>
          <a:p>
            <a:pPr defTabSz="924987"/>
            <a:r>
              <a:rPr lang="en-US" sz="1100" dirty="0">
                <a:latin typeface="Arial" pitchFamily="34" charset="0"/>
                <a:cs typeface="Arial" pitchFamily="34" charset="0"/>
              </a:rPr>
              <a:t> Voice Switch</a:t>
            </a:r>
          </a:p>
        </p:txBody>
      </p:sp>
      <p:sp>
        <p:nvSpPr>
          <p:cNvPr id="28715" name="Text Box 118"/>
          <p:cNvSpPr txBox="1">
            <a:spLocks noChangeArrowheads="1"/>
          </p:cNvSpPr>
          <p:nvPr/>
        </p:nvSpPr>
        <p:spPr bwMode="auto">
          <a:xfrm>
            <a:off x="6205682" y="3297671"/>
            <a:ext cx="148648" cy="1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defTabSz="924987"/>
            <a:r>
              <a:rPr lang="en-US" sz="900" dirty="0">
                <a:latin typeface="Arial" pitchFamily="34" charset="0"/>
                <a:cs typeface="Arial" pitchFamily="34" charset="0"/>
              </a:rPr>
              <a:t>FE</a:t>
            </a:r>
          </a:p>
        </p:txBody>
      </p:sp>
      <p:sp>
        <p:nvSpPr>
          <p:cNvPr id="28716" name="Text Box 121"/>
          <p:cNvSpPr txBox="1">
            <a:spLocks noChangeArrowheads="1"/>
          </p:cNvSpPr>
          <p:nvPr/>
        </p:nvSpPr>
        <p:spPr bwMode="auto">
          <a:xfrm>
            <a:off x="6207126" y="4296353"/>
            <a:ext cx="148647" cy="1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defTabSz="924987"/>
            <a:r>
              <a:rPr lang="en-US" sz="900" dirty="0">
                <a:latin typeface="Arial" pitchFamily="34" charset="0"/>
                <a:cs typeface="Arial" pitchFamily="34" charset="0"/>
              </a:rPr>
              <a:t>FE</a:t>
            </a:r>
          </a:p>
        </p:txBody>
      </p:sp>
      <p:sp>
        <p:nvSpPr>
          <p:cNvPr id="28717" name="Text Box 122"/>
          <p:cNvSpPr txBox="1">
            <a:spLocks noChangeArrowheads="1"/>
          </p:cNvSpPr>
          <p:nvPr/>
        </p:nvSpPr>
        <p:spPr bwMode="auto">
          <a:xfrm>
            <a:off x="6207126" y="5310909"/>
            <a:ext cx="148647" cy="1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defTabSz="924987"/>
            <a:r>
              <a:rPr lang="en-US" sz="900" dirty="0">
                <a:latin typeface="Arial" pitchFamily="34" charset="0"/>
                <a:cs typeface="Arial" pitchFamily="34" charset="0"/>
              </a:rPr>
              <a:t>FE</a:t>
            </a:r>
          </a:p>
        </p:txBody>
      </p:sp>
      <p:sp>
        <p:nvSpPr>
          <p:cNvPr id="28718" name="Text Box 143"/>
          <p:cNvSpPr txBox="1">
            <a:spLocks noChangeArrowheads="1"/>
          </p:cNvSpPr>
          <p:nvPr/>
        </p:nvSpPr>
        <p:spPr bwMode="auto">
          <a:xfrm>
            <a:off x="7536296" y="3162012"/>
            <a:ext cx="424295" cy="23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defTabSz="924987"/>
            <a:r>
              <a:rPr lang="en-US" sz="900" dirty="0">
                <a:latin typeface="Arial" pitchFamily="34" charset="0"/>
                <a:cs typeface="Arial" pitchFamily="34" charset="0"/>
              </a:rPr>
              <a:t>4 E1</a:t>
            </a:r>
          </a:p>
        </p:txBody>
      </p:sp>
      <p:sp>
        <p:nvSpPr>
          <p:cNvPr id="28719" name="Rectangle 14"/>
          <p:cNvSpPr>
            <a:spLocks noChangeArrowheads="1"/>
          </p:cNvSpPr>
          <p:nvPr/>
        </p:nvSpPr>
        <p:spPr bwMode="auto">
          <a:xfrm>
            <a:off x="1714500" y="3977410"/>
            <a:ext cx="505114" cy="2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defTabSz="924987"/>
            <a:r>
              <a:rPr lang="en-US" sz="1100" dirty="0">
                <a:latin typeface="Arial" pitchFamily="34" charset="0"/>
                <a:cs typeface="Arial" pitchFamily="34" charset="0"/>
              </a:rPr>
              <a:t>ADM</a:t>
            </a:r>
          </a:p>
        </p:txBody>
      </p:sp>
      <p:sp>
        <p:nvSpPr>
          <p:cNvPr id="28720" name="Rectangle 151"/>
          <p:cNvSpPr>
            <a:spLocks noChangeArrowheads="1"/>
          </p:cNvSpPr>
          <p:nvPr/>
        </p:nvSpPr>
        <p:spPr bwMode="auto">
          <a:xfrm>
            <a:off x="838489" y="4808682"/>
            <a:ext cx="505114" cy="26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defTabSz="924987"/>
            <a:r>
              <a:rPr lang="en-US" sz="1100" dirty="0">
                <a:latin typeface="Arial" pitchFamily="34" charset="0"/>
                <a:cs typeface="Arial" pitchFamily="34" charset="0"/>
              </a:rPr>
              <a:t>ADM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7422" y="5824682"/>
            <a:ext cx="1272886" cy="5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0" name="Rectangle 59"/>
          <p:cNvSpPr/>
          <p:nvPr/>
        </p:nvSpPr>
        <p:spPr>
          <a:xfrm>
            <a:off x="415636" y="1207463"/>
            <a:ext cx="4572000" cy="1411432"/>
          </a:xfrm>
          <a:prstGeom prst="rect">
            <a:avLst/>
          </a:prstGeom>
        </p:spPr>
        <p:txBody>
          <a:bodyPr lIns="83111" tIns="41555" rIns="83111" bIns="41555"/>
          <a:lstStyle/>
          <a:p>
            <a:pPr marL="62045" indent="-62045" defTabSz="1121129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zh-CN" sz="1400" u="sng" dirty="0">
                <a:solidFill>
                  <a:srgbClr val="0000FF"/>
                </a:solidFill>
                <a:latin typeface="+mn-lt"/>
                <a:ea typeface="SimSun" pitchFamily="2" charset="-122"/>
                <a:cs typeface="Arial" pitchFamily="34" charset="0"/>
              </a:rPr>
              <a:t>Customer Benefits:</a:t>
            </a:r>
          </a:p>
          <a:p>
            <a:pPr>
              <a:lnSpc>
                <a:spcPct val="110000"/>
              </a:lnSpc>
              <a:spcBef>
                <a:spcPts val="273"/>
              </a:spcBef>
              <a:buFont typeface="Arial" pitchFamily="34" charset="0"/>
              <a:buChar char="•"/>
              <a:defRPr/>
            </a:pPr>
            <a:r>
              <a:rPr lang="en-US" sz="1400" b="0" dirty="0">
                <a:latin typeface="+mn-lt"/>
                <a:cs typeface="Arial" pitchFamily="34" charset="0"/>
              </a:rPr>
              <a:t> Cost efficient backhaul over PSN </a:t>
            </a:r>
          </a:p>
          <a:p>
            <a:pPr marL="207776" lvl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b="0" dirty="0">
                <a:latin typeface="+mn-lt"/>
                <a:cs typeface="Arial" pitchFamily="34" charset="0"/>
              </a:rPr>
              <a:t> Replacing expensive leased STM-1 link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b="0" dirty="0">
                <a:latin typeface="+mn-lt"/>
                <a:cs typeface="Arial" pitchFamily="34" charset="0"/>
              </a:rPr>
              <a:t> </a:t>
            </a:r>
            <a:r>
              <a:rPr lang="en-US" sz="1400" b="0" dirty="0" err="1">
                <a:latin typeface="+mn-lt"/>
                <a:cs typeface="Arial" pitchFamily="34" charset="0"/>
              </a:rPr>
              <a:t>OpEx</a:t>
            </a:r>
            <a:r>
              <a:rPr lang="en-US" sz="1400" b="0" dirty="0">
                <a:latin typeface="+mn-lt"/>
                <a:cs typeface="Arial" pitchFamily="34" charset="0"/>
              </a:rPr>
              <a:t> reduction </a:t>
            </a:r>
          </a:p>
          <a:p>
            <a:pPr marL="207776" lvl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b="0" dirty="0">
                <a:latin typeface="+mn-lt"/>
                <a:cs typeface="Arial" pitchFamily="34" charset="0"/>
              </a:rPr>
              <a:t> No local maintenance team  for remote PABX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b="0" dirty="0">
                <a:latin typeface="+mn-lt"/>
                <a:cs typeface="Arial" pitchFamily="34" charset="0"/>
              </a:rPr>
              <a:t> Enables competitive long distance phone service  </a:t>
            </a:r>
          </a:p>
        </p:txBody>
      </p:sp>
      <p:sp>
        <p:nvSpPr>
          <p:cNvPr id="12340" name="Rectangle 54"/>
          <p:cNvSpPr>
            <a:spLocks noChangeArrowheads="1"/>
          </p:cNvSpPr>
          <p:nvPr/>
        </p:nvSpPr>
        <p:spPr bwMode="auto">
          <a:xfrm>
            <a:off x="4706216" y="1223339"/>
            <a:ext cx="4572000" cy="76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defTabSz="914795">
              <a:lnSpc>
                <a:spcPct val="110000"/>
              </a:lnSpc>
              <a:defRPr/>
            </a:pPr>
            <a:r>
              <a:rPr lang="en-US" sz="1400" u="sng" dirty="0">
                <a:solidFill>
                  <a:srgbClr val="0000FF"/>
                </a:solidFill>
                <a:latin typeface="+mn-lt"/>
                <a:cs typeface="Arial" pitchFamily="34" charset="0"/>
              </a:rPr>
              <a:t>RAD Advantages</a:t>
            </a:r>
            <a:r>
              <a:rPr lang="en-US" sz="1400" dirty="0">
                <a:solidFill>
                  <a:srgbClr val="0000FF"/>
                </a:solidFill>
                <a:latin typeface="+mn-lt"/>
                <a:cs typeface="Arial" pitchFamily="34" charset="0"/>
              </a:rPr>
              <a:t>:</a:t>
            </a:r>
            <a:endParaRPr lang="en-US" sz="1400" b="0" dirty="0">
              <a:latin typeface="+mn-lt"/>
              <a:cs typeface="Arial" pitchFamily="34" charset="0"/>
            </a:endParaRPr>
          </a:p>
          <a:p>
            <a:pPr defTabSz="91479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400" b="0" dirty="0">
                <a:latin typeface="+mn-lt"/>
                <a:cs typeface="Arial" pitchFamily="34" charset="0"/>
              </a:rPr>
              <a:t> Proven experience in TDM over IP deployments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0"/>
          <p:cNvSpPr txBox="1">
            <a:spLocks noChangeArrowheads="1"/>
          </p:cNvSpPr>
          <p:nvPr/>
        </p:nvSpPr>
        <p:spPr bwMode="auto">
          <a:xfrm>
            <a:off x="6866659" y="3664239"/>
            <a:ext cx="917864" cy="2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65" tIns="37284" rIns="74565" bIns="37284"/>
          <a:lstStyle/>
          <a:p>
            <a:pPr defTabSz="743165"/>
            <a:r>
              <a:rPr lang="en-US" sz="900" dirty="0">
                <a:latin typeface="Arial" pitchFamily="34" charset="0"/>
                <a:cs typeface="Arial" pitchFamily="34" charset="0"/>
              </a:rPr>
              <a:t>196 x E1</a:t>
            </a:r>
            <a:endParaRPr lang="en-US" sz="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6627091" y="3859069"/>
            <a:ext cx="1330614" cy="258330"/>
            <a:chOff x="644525" y="4244975"/>
            <a:chExt cx="1463040" cy="192088"/>
          </a:xfrm>
        </p:grpSpPr>
        <p:sp>
          <p:nvSpPr>
            <p:cNvPr id="29747" name="Line 32"/>
            <p:cNvSpPr>
              <a:spLocks noChangeShapeType="1"/>
            </p:cNvSpPr>
            <p:nvPr/>
          </p:nvSpPr>
          <p:spPr bwMode="auto">
            <a:xfrm flipV="1">
              <a:off x="644525" y="434102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48" name="Line 33"/>
            <p:cNvSpPr>
              <a:spLocks noChangeShapeType="1"/>
            </p:cNvSpPr>
            <p:nvPr/>
          </p:nvSpPr>
          <p:spPr bwMode="auto">
            <a:xfrm>
              <a:off x="644525" y="424497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49" name="Line 32"/>
            <p:cNvSpPr>
              <a:spLocks noChangeShapeType="1"/>
            </p:cNvSpPr>
            <p:nvPr/>
          </p:nvSpPr>
          <p:spPr bwMode="auto">
            <a:xfrm flipV="1">
              <a:off x="644525" y="4437063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50" name="Line 33"/>
            <p:cNvSpPr>
              <a:spLocks noChangeShapeType="1"/>
            </p:cNvSpPr>
            <p:nvPr/>
          </p:nvSpPr>
          <p:spPr bwMode="auto">
            <a:xfrm>
              <a:off x="644525" y="427699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51" name="Line 32"/>
            <p:cNvSpPr>
              <a:spLocks noChangeShapeType="1"/>
            </p:cNvSpPr>
            <p:nvPr/>
          </p:nvSpPr>
          <p:spPr bwMode="auto">
            <a:xfrm flipV="1">
              <a:off x="644525" y="430900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52" name="Line 33"/>
            <p:cNvSpPr>
              <a:spLocks noChangeShapeType="1"/>
            </p:cNvSpPr>
            <p:nvPr/>
          </p:nvSpPr>
          <p:spPr bwMode="auto">
            <a:xfrm>
              <a:off x="644525" y="437303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53" name="Line 33"/>
            <p:cNvSpPr>
              <a:spLocks noChangeShapeType="1"/>
            </p:cNvSpPr>
            <p:nvPr/>
          </p:nvSpPr>
          <p:spPr bwMode="auto">
            <a:xfrm>
              <a:off x="644525" y="440505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00" name="Rounded Rectangle 43"/>
          <p:cNvSpPr>
            <a:spLocks noChangeArrowheads="1"/>
          </p:cNvSpPr>
          <p:nvPr/>
        </p:nvSpPr>
        <p:spPr bwMode="auto">
          <a:xfrm>
            <a:off x="316058" y="3137478"/>
            <a:ext cx="2547215" cy="152833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83111" tIns="41555" rIns="83111" bIns="41555" anchor="ctr"/>
          <a:lstStyle/>
          <a:p>
            <a:pPr defTabSz="913443"/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2489489" y="3965864"/>
            <a:ext cx="14143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144" tIns="47395" rIns="91144" bIns="47395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Line 4"/>
          <p:cNvSpPr>
            <a:spLocks noChangeShapeType="1"/>
          </p:cNvSpPr>
          <p:nvPr/>
        </p:nvSpPr>
        <p:spPr bwMode="auto">
          <a:xfrm>
            <a:off x="2490932" y="4032250"/>
            <a:ext cx="14128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144" tIns="47395" rIns="91144" bIns="47395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Line 4"/>
          <p:cNvSpPr>
            <a:spLocks noChangeShapeType="1"/>
          </p:cNvSpPr>
          <p:nvPr/>
        </p:nvSpPr>
        <p:spPr bwMode="auto">
          <a:xfrm>
            <a:off x="4755284" y="3965864"/>
            <a:ext cx="141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144" tIns="47395" rIns="91144" bIns="47395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Line 4"/>
          <p:cNvSpPr>
            <a:spLocks noChangeShapeType="1"/>
          </p:cNvSpPr>
          <p:nvPr/>
        </p:nvSpPr>
        <p:spPr bwMode="auto">
          <a:xfrm>
            <a:off x="4756728" y="4032250"/>
            <a:ext cx="14128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144" tIns="47395" rIns="91144" bIns="47395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ounded Rectangle 45"/>
          <p:cNvSpPr>
            <a:spLocks noChangeArrowheads="1"/>
          </p:cNvSpPr>
          <p:nvPr/>
        </p:nvSpPr>
        <p:spPr bwMode="auto">
          <a:xfrm>
            <a:off x="2395682" y="4990523"/>
            <a:ext cx="2449080" cy="139844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83111" tIns="41555" rIns="83111" bIns="41555" anchor="ctr"/>
          <a:lstStyle/>
          <a:p>
            <a:pPr defTabSz="913443"/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Bank Application in UK- STM-1 </a:t>
            </a:r>
            <a:r>
              <a:rPr lang="en-US" dirty="0" err="1" smtClean="0"/>
              <a:t>Trunking</a:t>
            </a:r>
            <a:r>
              <a:rPr lang="en-US" dirty="0" smtClean="0"/>
              <a:t> over PSN</a:t>
            </a:r>
          </a:p>
        </p:txBody>
      </p:sp>
      <p:sp>
        <p:nvSpPr>
          <p:cNvPr id="29707" name="Text Box 17"/>
          <p:cNvSpPr txBox="1">
            <a:spLocks noChangeArrowheads="1"/>
          </p:cNvSpPr>
          <p:nvPr/>
        </p:nvSpPr>
        <p:spPr bwMode="auto">
          <a:xfrm>
            <a:off x="5266171" y="3752273"/>
            <a:ext cx="408420" cy="22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65" tIns="37284" rIns="74565" bIns="37284"/>
          <a:lstStyle/>
          <a:p>
            <a:pPr defTabSz="743165"/>
            <a:r>
              <a:rPr lang="en-US" sz="1000" dirty="0" err="1">
                <a:latin typeface="Arial" pitchFamily="34" charset="0"/>
                <a:cs typeface="Arial" pitchFamily="34" charset="0"/>
              </a:rPr>
              <a:t>GbE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" name="Text Box 21"/>
          <p:cNvSpPr txBox="1">
            <a:spLocks noChangeArrowheads="1"/>
          </p:cNvSpPr>
          <p:nvPr/>
        </p:nvSpPr>
        <p:spPr bwMode="auto">
          <a:xfrm>
            <a:off x="5993534" y="3453535"/>
            <a:ext cx="841375" cy="22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65" tIns="37284" rIns="74565" bIns="37284"/>
          <a:lstStyle/>
          <a:p>
            <a:pPr defTabSz="743165"/>
            <a:r>
              <a:rPr lang="en-US" sz="1000" dirty="0">
                <a:latin typeface="Arial" pitchFamily="34" charset="0"/>
                <a:cs typeface="Arial" pitchFamily="34" charset="0"/>
              </a:rPr>
              <a:t>Gmux-2000</a:t>
            </a:r>
          </a:p>
        </p:txBody>
      </p:sp>
      <p:pic>
        <p:nvPicPr>
          <p:cNvPr id="29709" name="Picture 42" descr="ra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5080" y="3659909"/>
            <a:ext cx="818284" cy="59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Text Box 30"/>
          <p:cNvSpPr txBox="1">
            <a:spLocks noChangeArrowheads="1"/>
          </p:cNvSpPr>
          <p:nvPr/>
        </p:nvSpPr>
        <p:spPr bwMode="auto">
          <a:xfrm>
            <a:off x="926523" y="3664239"/>
            <a:ext cx="917864" cy="2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65" tIns="37284" rIns="74565" bIns="37284"/>
          <a:lstStyle/>
          <a:p>
            <a:pPr defTabSz="743165"/>
            <a:r>
              <a:rPr lang="en-US" sz="900" dirty="0">
                <a:latin typeface="Arial" pitchFamily="34" charset="0"/>
                <a:cs typeface="Arial" pitchFamily="34" charset="0"/>
              </a:rPr>
              <a:t>196 x E1</a:t>
            </a:r>
            <a:endParaRPr lang="en-US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399" y="1291648"/>
            <a:ext cx="4186670" cy="606136"/>
          </a:xfrm>
          <a:prstGeom prst="rect">
            <a:avLst/>
          </a:prstGeom>
        </p:spPr>
        <p:txBody>
          <a:bodyPr lIns="83111" tIns="41555" rIns="83111" bIns="41555"/>
          <a:lstStyle/>
          <a:p>
            <a:pPr marL="62045" indent="-62045" defTabSz="1121129" eaLnBrk="0" hangingPunct="0">
              <a:lnSpc>
                <a:spcPct val="110000"/>
              </a:lnSpc>
              <a:defRPr/>
            </a:pPr>
            <a:r>
              <a:rPr lang="en-US" altLang="zh-CN" sz="1400" u="sng" dirty="0">
                <a:solidFill>
                  <a:srgbClr val="0000FF"/>
                </a:solidFill>
                <a:latin typeface="+mn-lt"/>
                <a:ea typeface="SimSun" pitchFamily="2" charset="-122"/>
                <a:cs typeface="Arial" pitchFamily="34" charset="0"/>
              </a:rPr>
              <a:t>Customer Benefits: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b="0" dirty="0">
                <a:latin typeface="+mn-lt"/>
                <a:cs typeface="Arial" pitchFamily="34" charset="0"/>
              </a:rPr>
              <a:t> Offering TDM services with low transport cost  </a:t>
            </a:r>
          </a:p>
        </p:txBody>
      </p:sp>
      <p:sp>
        <p:nvSpPr>
          <p:cNvPr id="20498" name="Rectangle 54"/>
          <p:cNvSpPr>
            <a:spLocks noChangeArrowheads="1"/>
          </p:cNvSpPr>
          <p:nvPr/>
        </p:nvSpPr>
        <p:spPr bwMode="auto">
          <a:xfrm>
            <a:off x="4752398" y="1291648"/>
            <a:ext cx="3694545" cy="49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defTabSz="914795">
              <a:lnSpc>
                <a:spcPct val="110000"/>
              </a:lnSpc>
              <a:defRPr/>
            </a:pPr>
            <a:r>
              <a:rPr lang="en-US" sz="1400" u="sng" dirty="0">
                <a:solidFill>
                  <a:srgbClr val="0000FF"/>
                </a:solidFill>
                <a:latin typeface="+mn-lt"/>
                <a:cs typeface="Arial" pitchFamily="34" charset="0"/>
              </a:rPr>
              <a:t>RAD Advantage</a:t>
            </a:r>
            <a:r>
              <a:rPr lang="en-US" sz="1400" dirty="0">
                <a:solidFill>
                  <a:srgbClr val="0000FF"/>
                </a:solidFill>
                <a:latin typeface="+mn-lt"/>
                <a:cs typeface="Arial" pitchFamily="34" charset="0"/>
              </a:rPr>
              <a:t>:</a:t>
            </a:r>
          </a:p>
          <a:p>
            <a:pPr defTabSz="914795">
              <a:buFont typeface="Arial" pitchFamily="34" charset="0"/>
              <a:buChar char="•"/>
              <a:defRPr/>
            </a:pPr>
            <a:r>
              <a:rPr lang="en-US" sz="1400" b="0" dirty="0">
                <a:latin typeface="+mn-lt"/>
                <a:cs typeface="Arial" pitchFamily="34" charset="0"/>
              </a:rPr>
              <a:t> High port density and best price per port</a:t>
            </a:r>
          </a:p>
        </p:txBody>
      </p:sp>
      <p:pic>
        <p:nvPicPr>
          <p:cNvPr id="29713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8546" y="3441989"/>
            <a:ext cx="1020330" cy="102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4" name="Text Box 30"/>
          <p:cNvSpPr txBox="1">
            <a:spLocks noChangeArrowheads="1"/>
          </p:cNvSpPr>
          <p:nvPr/>
        </p:nvSpPr>
        <p:spPr bwMode="auto">
          <a:xfrm>
            <a:off x="7686387" y="3079750"/>
            <a:ext cx="1117023" cy="3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65" tIns="37284" rIns="74565" bIns="37284"/>
          <a:lstStyle/>
          <a:p>
            <a:pPr defTabSz="743165"/>
            <a:r>
              <a:rPr lang="en-US" sz="1000" dirty="0">
                <a:latin typeface="Arial" pitchFamily="34" charset="0"/>
                <a:cs typeface="Arial" pitchFamily="34" charset="0"/>
              </a:rPr>
              <a:t>Turret Connections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15" name="TextBox 44"/>
          <p:cNvSpPr txBox="1">
            <a:spLocks noChangeArrowheads="1"/>
          </p:cNvSpPr>
          <p:nvPr/>
        </p:nvSpPr>
        <p:spPr bwMode="auto">
          <a:xfrm>
            <a:off x="783648" y="3120159"/>
            <a:ext cx="1638011" cy="26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111" tIns="41555" rIns="83111" bIns="41555"/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Production Systems</a:t>
            </a:r>
          </a:p>
        </p:txBody>
      </p:sp>
      <p:sp>
        <p:nvSpPr>
          <p:cNvPr id="29716" name="TextBox 46"/>
          <p:cNvSpPr txBox="1">
            <a:spLocks noChangeArrowheads="1"/>
          </p:cNvSpPr>
          <p:nvPr/>
        </p:nvSpPr>
        <p:spPr bwMode="auto">
          <a:xfrm>
            <a:off x="2903682" y="6116205"/>
            <a:ext cx="1433080" cy="26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111" tIns="41555" rIns="83111" bIns="41555"/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Back-up Systems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864592" y="3453535"/>
            <a:ext cx="841375" cy="22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65" tIns="37284" rIns="74565" bIns="37284"/>
          <a:lstStyle/>
          <a:p>
            <a:pPr defTabSz="743165"/>
            <a:r>
              <a:rPr lang="en-US" sz="1000" dirty="0">
                <a:latin typeface="Arial" pitchFamily="34" charset="0"/>
                <a:cs typeface="Arial" pitchFamily="34" charset="0"/>
              </a:rPr>
              <a:t>Gmux-2000</a:t>
            </a:r>
          </a:p>
        </p:txBody>
      </p:sp>
      <p:sp>
        <p:nvSpPr>
          <p:cNvPr id="29718" name="Text Box 17"/>
          <p:cNvSpPr txBox="1">
            <a:spLocks noChangeArrowheads="1"/>
          </p:cNvSpPr>
          <p:nvPr/>
        </p:nvSpPr>
        <p:spPr bwMode="auto">
          <a:xfrm>
            <a:off x="3069648" y="3752273"/>
            <a:ext cx="408420" cy="22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65" tIns="37284" rIns="74565" bIns="37284"/>
          <a:lstStyle/>
          <a:p>
            <a:pPr defTabSz="743165"/>
            <a:r>
              <a:rPr lang="en-US" sz="1000" dirty="0" err="1">
                <a:latin typeface="Arial" pitchFamily="34" charset="0"/>
                <a:cs typeface="Arial" pitchFamily="34" charset="0"/>
              </a:rPr>
              <a:t>GbE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686955" y="3859069"/>
            <a:ext cx="1330614" cy="258330"/>
            <a:chOff x="644525" y="4244975"/>
            <a:chExt cx="1463040" cy="192088"/>
          </a:xfrm>
        </p:grpSpPr>
        <p:sp>
          <p:nvSpPr>
            <p:cNvPr id="29740" name="Line 32"/>
            <p:cNvSpPr>
              <a:spLocks noChangeShapeType="1"/>
            </p:cNvSpPr>
            <p:nvPr/>
          </p:nvSpPr>
          <p:spPr bwMode="auto">
            <a:xfrm flipV="1">
              <a:off x="644525" y="434102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41" name="Line 33"/>
            <p:cNvSpPr>
              <a:spLocks noChangeShapeType="1"/>
            </p:cNvSpPr>
            <p:nvPr/>
          </p:nvSpPr>
          <p:spPr bwMode="auto">
            <a:xfrm>
              <a:off x="644525" y="424497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42" name="Line 32"/>
            <p:cNvSpPr>
              <a:spLocks noChangeShapeType="1"/>
            </p:cNvSpPr>
            <p:nvPr/>
          </p:nvSpPr>
          <p:spPr bwMode="auto">
            <a:xfrm flipV="1">
              <a:off x="644525" y="4437063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43" name="Line 33"/>
            <p:cNvSpPr>
              <a:spLocks noChangeShapeType="1"/>
            </p:cNvSpPr>
            <p:nvPr/>
          </p:nvSpPr>
          <p:spPr bwMode="auto">
            <a:xfrm>
              <a:off x="644525" y="427699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44" name="Line 32"/>
            <p:cNvSpPr>
              <a:spLocks noChangeShapeType="1"/>
            </p:cNvSpPr>
            <p:nvPr/>
          </p:nvSpPr>
          <p:spPr bwMode="auto">
            <a:xfrm flipV="1">
              <a:off x="644525" y="430900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45" name="Line 33"/>
            <p:cNvSpPr>
              <a:spLocks noChangeShapeType="1"/>
            </p:cNvSpPr>
            <p:nvPr/>
          </p:nvSpPr>
          <p:spPr bwMode="auto">
            <a:xfrm>
              <a:off x="644525" y="437303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46" name="Line 33"/>
            <p:cNvSpPr>
              <a:spLocks noChangeShapeType="1"/>
            </p:cNvSpPr>
            <p:nvPr/>
          </p:nvSpPr>
          <p:spPr bwMode="auto">
            <a:xfrm>
              <a:off x="644525" y="440505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720" name="Picture 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081" y="3606512"/>
            <a:ext cx="470477" cy="71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42" descr="ra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137" y="3659909"/>
            <a:ext cx="818285" cy="59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6"/>
          <p:cNvGrpSpPr>
            <a:grpSpLocks/>
          </p:cNvGrpSpPr>
          <p:nvPr/>
        </p:nvGrpSpPr>
        <p:grpSpPr bwMode="auto">
          <a:xfrm rot="5400000">
            <a:off x="3603626" y="4970319"/>
            <a:ext cx="1414318" cy="66386"/>
            <a:chOff x="5233988" y="5457825"/>
            <a:chExt cx="1555274" cy="73025"/>
          </a:xfrm>
        </p:grpSpPr>
        <p:sp>
          <p:nvSpPr>
            <p:cNvPr id="29738" name="Line 4"/>
            <p:cNvSpPr>
              <a:spLocks noChangeShapeType="1"/>
            </p:cNvSpPr>
            <p:nvPr/>
          </p:nvSpPr>
          <p:spPr bwMode="auto">
            <a:xfrm>
              <a:off x="5233988" y="5457825"/>
              <a:ext cx="1554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0278" tIns="52145" rIns="100278" bIns="52145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9" name="Line 4"/>
            <p:cNvSpPr>
              <a:spLocks noChangeShapeType="1"/>
            </p:cNvSpPr>
            <p:nvPr/>
          </p:nvSpPr>
          <p:spPr bwMode="auto">
            <a:xfrm>
              <a:off x="5234782" y="5530850"/>
              <a:ext cx="1554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00278" tIns="52145" rIns="100278" bIns="52145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23" name="Text Box 17"/>
          <p:cNvSpPr txBox="1">
            <a:spLocks noChangeArrowheads="1"/>
          </p:cNvSpPr>
          <p:nvPr/>
        </p:nvSpPr>
        <p:spPr bwMode="auto">
          <a:xfrm>
            <a:off x="4313671" y="4651376"/>
            <a:ext cx="408420" cy="22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65" tIns="37284" rIns="74565" bIns="37284"/>
          <a:lstStyle/>
          <a:p>
            <a:pPr defTabSz="743165"/>
            <a:r>
              <a:rPr lang="en-US" sz="1000" dirty="0" err="1">
                <a:latin typeface="Arial" pitchFamily="34" charset="0"/>
                <a:cs typeface="Arial" pitchFamily="34" charset="0"/>
              </a:rPr>
              <a:t>GbE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24" name="Text Box 21"/>
          <p:cNvSpPr txBox="1">
            <a:spLocks noChangeArrowheads="1"/>
          </p:cNvSpPr>
          <p:nvPr/>
        </p:nvSpPr>
        <p:spPr bwMode="auto">
          <a:xfrm>
            <a:off x="3898034" y="5878080"/>
            <a:ext cx="841375" cy="22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65" tIns="37284" rIns="74565" bIns="37284"/>
          <a:lstStyle/>
          <a:p>
            <a:pPr defTabSz="743165"/>
            <a:r>
              <a:rPr lang="en-US" sz="1000" dirty="0">
                <a:latin typeface="Arial" pitchFamily="34" charset="0"/>
                <a:cs typeface="Arial" pitchFamily="34" charset="0"/>
              </a:rPr>
              <a:t>Gmux-2000</a:t>
            </a:r>
          </a:p>
        </p:txBody>
      </p:sp>
      <p:sp>
        <p:nvSpPr>
          <p:cNvPr id="29725" name="Text Box 30"/>
          <p:cNvSpPr txBox="1">
            <a:spLocks noChangeArrowheads="1"/>
          </p:cNvSpPr>
          <p:nvPr/>
        </p:nvSpPr>
        <p:spPr bwMode="auto">
          <a:xfrm>
            <a:off x="3022023" y="5318126"/>
            <a:ext cx="917864" cy="2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65" tIns="37284" rIns="74565" bIns="37284"/>
          <a:lstStyle/>
          <a:p>
            <a:pPr defTabSz="743165"/>
            <a:r>
              <a:rPr lang="en-US" sz="900" dirty="0">
                <a:latin typeface="Arial" pitchFamily="34" charset="0"/>
                <a:cs typeface="Arial" pitchFamily="34" charset="0"/>
              </a:rPr>
              <a:t>196 x E1</a:t>
            </a:r>
            <a:endParaRPr lang="en-US" sz="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2782455" y="5512955"/>
            <a:ext cx="1330614" cy="258330"/>
            <a:chOff x="644525" y="4244975"/>
            <a:chExt cx="1463040" cy="192088"/>
          </a:xfrm>
        </p:grpSpPr>
        <p:sp>
          <p:nvSpPr>
            <p:cNvPr id="29731" name="Line 32"/>
            <p:cNvSpPr>
              <a:spLocks noChangeShapeType="1"/>
            </p:cNvSpPr>
            <p:nvPr/>
          </p:nvSpPr>
          <p:spPr bwMode="auto">
            <a:xfrm flipV="1">
              <a:off x="644525" y="434102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2" name="Line 33"/>
            <p:cNvSpPr>
              <a:spLocks noChangeShapeType="1"/>
            </p:cNvSpPr>
            <p:nvPr/>
          </p:nvSpPr>
          <p:spPr bwMode="auto">
            <a:xfrm>
              <a:off x="644525" y="424497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3" name="Line 32"/>
            <p:cNvSpPr>
              <a:spLocks noChangeShapeType="1"/>
            </p:cNvSpPr>
            <p:nvPr/>
          </p:nvSpPr>
          <p:spPr bwMode="auto">
            <a:xfrm flipV="1">
              <a:off x="644525" y="4437063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4" name="Line 33"/>
            <p:cNvSpPr>
              <a:spLocks noChangeShapeType="1"/>
            </p:cNvSpPr>
            <p:nvPr/>
          </p:nvSpPr>
          <p:spPr bwMode="auto">
            <a:xfrm>
              <a:off x="644525" y="427699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5" name="Line 32"/>
            <p:cNvSpPr>
              <a:spLocks noChangeShapeType="1"/>
            </p:cNvSpPr>
            <p:nvPr/>
          </p:nvSpPr>
          <p:spPr bwMode="auto">
            <a:xfrm flipV="1">
              <a:off x="644525" y="430900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6" name="Line 33"/>
            <p:cNvSpPr>
              <a:spLocks noChangeShapeType="1"/>
            </p:cNvSpPr>
            <p:nvPr/>
          </p:nvSpPr>
          <p:spPr bwMode="auto">
            <a:xfrm>
              <a:off x="644525" y="437303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7" name="Line 33"/>
            <p:cNvSpPr>
              <a:spLocks noChangeShapeType="1"/>
            </p:cNvSpPr>
            <p:nvPr/>
          </p:nvSpPr>
          <p:spPr bwMode="auto">
            <a:xfrm>
              <a:off x="644525" y="440505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727" name="Picture 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581" y="5260399"/>
            <a:ext cx="470477" cy="71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8" name="Picture 42" descr="ra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9580" y="5305136"/>
            <a:ext cx="818284" cy="59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9" name="Freeform 20"/>
          <p:cNvSpPr>
            <a:spLocks/>
          </p:cNvSpPr>
          <p:nvPr/>
        </p:nvSpPr>
        <p:spPr bwMode="auto">
          <a:xfrm>
            <a:off x="3568989" y="3437659"/>
            <a:ext cx="1522556" cy="1140114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83111" tIns="41555" rIns="83111" bIns="41555" anchor="ctr"/>
          <a:lstStyle/>
          <a:p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0" name="Rectangle 9"/>
          <p:cNvSpPr>
            <a:spLocks noChangeArrowheads="1"/>
          </p:cNvSpPr>
          <p:nvPr/>
        </p:nvSpPr>
        <p:spPr bwMode="auto">
          <a:xfrm>
            <a:off x="3814330" y="3885046"/>
            <a:ext cx="1031875" cy="245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217" tIns="40387" rIns="82217" bIns="40387"/>
          <a:lstStyle/>
          <a:p>
            <a:pPr eaLnBrk="0" hangingPunct="0">
              <a:lnSpc>
                <a:spcPct val="90000"/>
              </a:lnSpc>
            </a:pPr>
            <a:r>
              <a:rPr lang="en-US" sz="18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MPLS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2320637" y="3773921"/>
            <a:ext cx="4811568" cy="3032125"/>
          </a:xfrm>
          <a:prstGeom prst="roundRect">
            <a:avLst>
              <a:gd name="adj" fmla="val 12870"/>
            </a:avLst>
          </a:prstGeom>
          <a:gradFill rotWithShape="1">
            <a:gsLst>
              <a:gs pos="0">
                <a:srgbClr val="FFFFFF"/>
              </a:gs>
              <a:gs pos="100000">
                <a:srgbClr val="E3F3F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E3F4FF"/>
            </a:solidFill>
            <a:round/>
            <a:headEnd/>
            <a:tailEnd/>
          </a:ln>
        </p:spPr>
        <p:txBody>
          <a:bodyPr wrap="none" lIns="83111" tIns="41555" rIns="83111" bIns="41555" anchor="ctr"/>
          <a:lstStyle/>
          <a:p>
            <a:endParaRPr lang="en-US" sz="13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55" name="AutoShape 34"/>
          <p:cNvCxnSpPr>
            <a:cxnSpLocks noChangeShapeType="1"/>
          </p:cNvCxnSpPr>
          <p:nvPr/>
        </p:nvCxnSpPr>
        <p:spPr bwMode="auto">
          <a:xfrm flipV="1">
            <a:off x="2692978" y="5878080"/>
            <a:ext cx="904875" cy="304511"/>
          </a:xfrm>
          <a:prstGeom prst="bentConnector3">
            <a:avLst>
              <a:gd name="adj1" fmla="val 51912"/>
            </a:avLst>
          </a:prstGeom>
          <a:noFill/>
          <a:ln w="19050">
            <a:solidFill>
              <a:srgbClr val="6666FF"/>
            </a:solidFill>
            <a:miter lim="800000"/>
            <a:headEnd/>
            <a:tailEnd/>
          </a:ln>
        </p:spPr>
      </p:cxnSp>
      <p:sp>
        <p:nvSpPr>
          <p:cNvPr id="20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North American Cable MSO Mobile Backhaul Application</a:t>
            </a:r>
          </a:p>
        </p:txBody>
      </p:sp>
      <p:sp>
        <p:nvSpPr>
          <p:cNvPr id="2057" name="Rectangle 2"/>
          <p:cNvSpPr>
            <a:spLocks noChangeArrowheads="1"/>
          </p:cNvSpPr>
          <p:nvPr/>
        </p:nvSpPr>
        <p:spPr bwMode="auto">
          <a:xfrm>
            <a:off x="6023841" y="4732194"/>
            <a:ext cx="2355273" cy="43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688" tIns="41845" rIns="83688" bIns="41845"/>
          <a:lstStyle/>
          <a:p>
            <a:pPr>
              <a:spcBef>
                <a:spcPct val="50000"/>
              </a:spcBef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3"/>
          <p:cNvSpPr>
            <a:spLocks noChangeArrowheads="1"/>
          </p:cNvSpPr>
          <p:nvPr/>
        </p:nvSpPr>
        <p:spPr bwMode="auto">
          <a:xfrm>
            <a:off x="6370205" y="4261717"/>
            <a:ext cx="1731818" cy="43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688" tIns="41845" rIns="83688" bIns="41845"/>
          <a:lstStyle/>
          <a:p>
            <a:pPr>
              <a:spcBef>
                <a:spcPct val="50000"/>
              </a:spcBef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884671" y="5704898"/>
            <a:ext cx="1651000" cy="1004455"/>
          </a:xfrm>
          <a:custGeom>
            <a:avLst/>
            <a:gdLst>
              <a:gd name="T0" fmla="*/ 2147483647 w 1020"/>
              <a:gd name="T1" fmla="*/ 2147483647 h 783"/>
              <a:gd name="T2" fmla="*/ 2147483647 w 1020"/>
              <a:gd name="T3" fmla="*/ 2147483647 h 783"/>
              <a:gd name="T4" fmla="*/ 2147483647 w 1020"/>
              <a:gd name="T5" fmla="*/ 2147483647 h 783"/>
              <a:gd name="T6" fmla="*/ 2147483647 w 1020"/>
              <a:gd name="T7" fmla="*/ 2147483647 h 783"/>
              <a:gd name="T8" fmla="*/ 2147483647 w 1020"/>
              <a:gd name="T9" fmla="*/ 2147483647 h 783"/>
              <a:gd name="T10" fmla="*/ 2147483647 w 1020"/>
              <a:gd name="T11" fmla="*/ 2147483647 h 783"/>
              <a:gd name="T12" fmla="*/ 2147483647 w 1020"/>
              <a:gd name="T13" fmla="*/ 2147483647 h 783"/>
              <a:gd name="T14" fmla="*/ 2147483647 w 1020"/>
              <a:gd name="T15" fmla="*/ 2147483647 h 783"/>
              <a:gd name="T16" fmla="*/ 2147483647 w 1020"/>
              <a:gd name="T17" fmla="*/ 2147483647 h 783"/>
              <a:gd name="T18" fmla="*/ 2147483647 w 1020"/>
              <a:gd name="T19" fmla="*/ 2147483647 h 783"/>
              <a:gd name="T20" fmla="*/ 2147483647 w 1020"/>
              <a:gd name="T21" fmla="*/ 2147483647 h 783"/>
              <a:gd name="T22" fmla="*/ 2147483647 w 1020"/>
              <a:gd name="T23" fmla="*/ 2147483647 h 783"/>
              <a:gd name="T24" fmla="*/ 2147483647 w 1020"/>
              <a:gd name="T25" fmla="*/ 2147483647 h 783"/>
              <a:gd name="T26" fmla="*/ 2147483647 w 1020"/>
              <a:gd name="T27" fmla="*/ 2147483647 h 783"/>
              <a:gd name="T28" fmla="*/ 2147483647 w 1020"/>
              <a:gd name="T29" fmla="*/ 2147483647 h 783"/>
              <a:gd name="T30" fmla="*/ 2147483647 w 1020"/>
              <a:gd name="T31" fmla="*/ 2147483647 h 783"/>
              <a:gd name="T32" fmla="*/ 2147483647 w 1020"/>
              <a:gd name="T33" fmla="*/ 2147483647 h 783"/>
              <a:gd name="T34" fmla="*/ 2147483647 w 1020"/>
              <a:gd name="T35" fmla="*/ 2147483647 h 783"/>
              <a:gd name="T36" fmla="*/ 2147483647 w 1020"/>
              <a:gd name="T37" fmla="*/ 2147483647 h 783"/>
              <a:gd name="T38" fmla="*/ 2147483647 w 1020"/>
              <a:gd name="T39" fmla="*/ 2147483647 h 783"/>
              <a:gd name="T40" fmla="*/ 2147483647 w 1020"/>
              <a:gd name="T41" fmla="*/ 2147483647 h 783"/>
              <a:gd name="T42" fmla="*/ 2147483647 w 1020"/>
              <a:gd name="T43" fmla="*/ 2147483647 h 783"/>
              <a:gd name="T44" fmla="*/ 2147483647 w 1020"/>
              <a:gd name="T45" fmla="*/ 2147483647 h 783"/>
              <a:gd name="T46" fmla="*/ 2147483647 w 1020"/>
              <a:gd name="T47" fmla="*/ 2147483647 h 783"/>
              <a:gd name="T48" fmla="*/ 2147483647 w 1020"/>
              <a:gd name="T49" fmla="*/ 2147483647 h 783"/>
              <a:gd name="T50" fmla="*/ 2147483647 w 1020"/>
              <a:gd name="T51" fmla="*/ 2147483647 h 783"/>
              <a:gd name="T52" fmla="*/ 2147483647 w 1020"/>
              <a:gd name="T53" fmla="*/ 2147483647 h 783"/>
              <a:gd name="T54" fmla="*/ 2147483647 w 1020"/>
              <a:gd name="T55" fmla="*/ 2147483647 h 783"/>
              <a:gd name="T56" fmla="*/ 2147483647 w 1020"/>
              <a:gd name="T57" fmla="*/ 2147483647 h 783"/>
              <a:gd name="T58" fmla="*/ 2147483647 w 1020"/>
              <a:gd name="T59" fmla="*/ 2147483647 h 783"/>
              <a:gd name="T60" fmla="*/ 2147483647 w 1020"/>
              <a:gd name="T61" fmla="*/ 2147483647 h 783"/>
              <a:gd name="T62" fmla="*/ 2147483647 w 1020"/>
              <a:gd name="T63" fmla="*/ 2147483647 h 783"/>
              <a:gd name="T64" fmla="*/ 2147483647 w 1020"/>
              <a:gd name="T65" fmla="*/ 2147483647 h 783"/>
              <a:gd name="T66" fmla="*/ 2147483647 w 1020"/>
              <a:gd name="T67" fmla="*/ 2147483647 h 783"/>
              <a:gd name="T68" fmla="*/ 2147483647 w 1020"/>
              <a:gd name="T69" fmla="*/ 2147483647 h 783"/>
              <a:gd name="T70" fmla="*/ 2147483647 w 1020"/>
              <a:gd name="T71" fmla="*/ 2147483647 h 783"/>
              <a:gd name="T72" fmla="*/ 2147483647 w 1020"/>
              <a:gd name="T73" fmla="*/ 2147483647 h 783"/>
              <a:gd name="T74" fmla="*/ 2147483647 w 1020"/>
              <a:gd name="T75" fmla="*/ 2147483647 h 783"/>
              <a:gd name="T76" fmla="*/ 2147483647 w 1020"/>
              <a:gd name="T77" fmla="*/ 2147483647 h 783"/>
              <a:gd name="T78" fmla="*/ 2147483647 w 1020"/>
              <a:gd name="T79" fmla="*/ 2147483647 h 783"/>
              <a:gd name="T80" fmla="*/ 2147483647 w 1020"/>
              <a:gd name="T81" fmla="*/ 2147483647 h 783"/>
              <a:gd name="T82" fmla="*/ 2147483647 w 1020"/>
              <a:gd name="T83" fmla="*/ 2147483647 h 783"/>
              <a:gd name="T84" fmla="*/ 2147483647 w 1020"/>
              <a:gd name="T85" fmla="*/ 2147483647 h 783"/>
              <a:gd name="T86" fmla="*/ 2147483647 w 1020"/>
              <a:gd name="T87" fmla="*/ 2147483647 h 783"/>
              <a:gd name="T88" fmla="*/ 2147483647 w 1020"/>
              <a:gd name="T89" fmla="*/ 2147483647 h 783"/>
              <a:gd name="T90" fmla="*/ 2147483647 w 1020"/>
              <a:gd name="T91" fmla="*/ 2147483647 h 783"/>
              <a:gd name="T92" fmla="*/ 2147483647 w 1020"/>
              <a:gd name="T93" fmla="*/ 2147483647 h 783"/>
              <a:gd name="T94" fmla="*/ 2147483647 w 1020"/>
              <a:gd name="T95" fmla="*/ 2147483647 h 783"/>
              <a:gd name="T96" fmla="*/ 2147483647 w 1020"/>
              <a:gd name="T97" fmla="*/ 2147483647 h 783"/>
              <a:gd name="T98" fmla="*/ 2147483647 w 1020"/>
              <a:gd name="T99" fmla="*/ 2147483647 h 783"/>
              <a:gd name="T100" fmla="*/ 2147483647 w 1020"/>
              <a:gd name="T101" fmla="*/ 2147483647 h 783"/>
              <a:gd name="T102" fmla="*/ 2147483647 w 1020"/>
              <a:gd name="T103" fmla="*/ 2147483647 h 783"/>
              <a:gd name="T104" fmla="*/ 2147483647 w 1020"/>
              <a:gd name="T105" fmla="*/ 2147483647 h 783"/>
              <a:gd name="T106" fmla="*/ 2147483647 w 1020"/>
              <a:gd name="T107" fmla="*/ 2147483647 h 7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20"/>
              <a:gd name="T163" fmla="*/ 0 h 783"/>
              <a:gd name="T164" fmla="*/ 1020 w 1020"/>
              <a:gd name="T165" fmla="*/ 783 h 7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20" h="783">
                <a:moveTo>
                  <a:pt x="317" y="738"/>
                </a:moveTo>
                <a:cubicBezTo>
                  <a:pt x="285" y="738"/>
                  <a:pt x="212" y="762"/>
                  <a:pt x="167" y="754"/>
                </a:cubicBezTo>
                <a:cubicBezTo>
                  <a:pt x="122" y="746"/>
                  <a:pt x="75" y="726"/>
                  <a:pt x="47" y="692"/>
                </a:cubicBezTo>
                <a:cubicBezTo>
                  <a:pt x="19" y="658"/>
                  <a:pt x="2" y="595"/>
                  <a:pt x="1" y="552"/>
                </a:cubicBezTo>
                <a:cubicBezTo>
                  <a:pt x="0" y="509"/>
                  <a:pt x="23" y="461"/>
                  <a:pt x="39" y="436"/>
                </a:cubicBezTo>
                <a:cubicBezTo>
                  <a:pt x="55" y="411"/>
                  <a:pt x="84" y="408"/>
                  <a:pt x="97" y="400"/>
                </a:cubicBezTo>
                <a:cubicBezTo>
                  <a:pt x="110" y="392"/>
                  <a:pt x="114" y="392"/>
                  <a:pt x="119" y="386"/>
                </a:cubicBezTo>
                <a:cubicBezTo>
                  <a:pt x="124" y="380"/>
                  <a:pt x="125" y="374"/>
                  <a:pt x="125" y="362"/>
                </a:cubicBezTo>
                <a:cubicBezTo>
                  <a:pt x="125" y="350"/>
                  <a:pt x="118" y="333"/>
                  <a:pt x="117" y="316"/>
                </a:cubicBezTo>
                <a:cubicBezTo>
                  <a:pt x="116" y="299"/>
                  <a:pt x="111" y="280"/>
                  <a:pt x="117" y="262"/>
                </a:cubicBezTo>
                <a:cubicBezTo>
                  <a:pt x="123" y="244"/>
                  <a:pt x="138" y="222"/>
                  <a:pt x="155" y="208"/>
                </a:cubicBezTo>
                <a:cubicBezTo>
                  <a:pt x="172" y="194"/>
                  <a:pt x="199" y="183"/>
                  <a:pt x="221" y="176"/>
                </a:cubicBezTo>
                <a:cubicBezTo>
                  <a:pt x="243" y="169"/>
                  <a:pt x="271" y="169"/>
                  <a:pt x="287" y="166"/>
                </a:cubicBezTo>
                <a:cubicBezTo>
                  <a:pt x="303" y="163"/>
                  <a:pt x="310" y="164"/>
                  <a:pt x="315" y="156"/>
                </a:cubicBezTo>
                <a:cubicBezTo>
                  <a:pt x="320" y="148"/>
                  <a:pt x="314" y="129"/>
                  <a:pt x="319" y="116"/>
                </a:cubicBezTo>
                <a:cubicBezTo>
                  <a:pt x="324" y="103"/>
                  <a:pt x="335" y="86"/>
                  <a:pt x="347" y="76"/>
                </a:cubicBezTo>
                <a:cubicBezTo>
                  <a:pt x="359" y="66"/>
                  <a:pt x="375" y="60"/>
                  <a:pt x="391" y="56"/>
                </a:cubicBezTo>
                <a:cubicBezTo>
                  <a:pt x="407" y="52"/>
                  <a:pt x="432" y="52"/>
                  <a:pt x="445" y="52"/>
                </a:cubicBezTo>
                <a:cubicBezTo>
                  <a:pt x="458" y="52"/>
                  <a:pt x="462" y="57"/>
                  <a:pt x="467" y="56"/>
                </a:cubicBezTo>
                <a:cubicBezTo>
                  <a:pt x="472" y="55"/>
                  <a:pt x="468" y="50"/>
                  <a:pt x="473" y="44"/>
                </a:cubicBezTo>
                <a:cubicBezTo>
                  <a:pt x="478" y="38"/>
                  <a:pt x="487" y="25"/>
                  <a:pt x="499" y="18"/>
                </a:cubicBezTo>
                <a:cubicBezTo>
                  <a:pt x="511" y="11"/>
                  <a:pt x="524" y="6"/>
                  <a:pt x="543" y="4"/>
                </a:cubicBezTo>
                <a:cubicBezTo>
                  <a:pt x="562" y="2"/>
                  <a:pt x="593" y="0"/>
                  <a:pt x="613" y="4"/>
                </a:cubicBezTo>
                <a:cubicBezTo>
                  <a:pt x="633" y="8"/>
                  <a:pt x="647" y="17"/>
                  <a:pt x="663" y="26"/>
                </a:cubicBezTo>
                <a:cubicBezTo>
                  <a:pt x="679" y="35"/>
                  <a:pt x="700" y="46"/>
                  <a:pt x="711" y="60"/>
                </a:cubicBezTo>
                <a:cubicBezTo>
                  <a:pt x="722" y="74"/>
                  <a:pt x="727" y="97"/>
                  <a:pt x="731" y="110"/>
                </a:cubicBezTo>
                <a:cubicBezTo>
                  <a:pt x="735" y="123"/>
                  <a:pt x="729" y="132"/>
                  <a:pt x="735" y="136"/>
                </a:cubicBezTo>
                <a:cubicBezTo>
                  <a:pt x="741" y="140"/>
                  <a:pt x="754" y="132"/>
                  <a:pt x="767" y="134"/>
                </a:cubicBezTo>
                <a:cubicBezTo>
                  <a:pt x="780" y="136"/>
                  <a:pt x="797" y="139"/>
                  <a:pt x="813" y="150"/>
                </a:cubicBezTo>
                <a:cubicBezTo>
                  <a:pt x="829" y="161"/>
                  <a:pt x="849" y="182"/>
                  <a:pt x="863" y="200"/>
                </a:cubicBezTo>
                <a:cubicBezTo>
                  <a:pt x="877" y="218"/>
                  <a:pt x="892" y="240"/>
                  <a:pt x="899" y="260"/>
                </a:cubicBezTo>
                <a:cubicBezTo>
                  <a:pt x="906" y="280"/>
                  <a:pt x="909" y="305"/>
                  <a:pt x="905" y="324"/>
                </a:cubicBezTo>
                <a:cubicBezTo>
                  <a:pt x="901" y="343"/>
                  <a:pt x="873" y="364"/>
                  <a:pt x="873" y="374"/>
                </a:cubicBezTo>
                <a:cubicBezTo>
                  <a:pt x="873" y="384"/>
                  <a:pt x="892" y="377"/>
                  <a:pt x="907" y="384"/>
                </a:cubicBezTo>
                <a:cubicBezTo>
                  <a:pt x="922" y="391"/>
                  <a:pt x="947" y="402"/>
                  <a:pt x="963" y="414"/>
                </a:cubicBezTo>
                <a:cubicBezTo>
                  <a:pt x="979" y="426"/>
                  <a:pt x="996" y="442"/>
                  <a:pt x="1005" y="458"/>
                </a:cubicBezTo>
                <a:cubicBezTo>
                  <a:pt x="1014" y="474"/>
                  <a:pt x="1020" y="488"/>
                  <a:pt x="1017" y="512"/>
                </a:cubicBezTo>
                <a:cubicBezTo>
                  <a:pt x="1014" y="536"/>
                  <a:pt x="998" y="579"/>
                  <a:pt x="987" y="600"/>
                </a:cubicBezTo>
                <a:cubicBezTo>
                  <a:pt x="976" y="621"/>
                  <a:pt x="964" y="633"/>
                  <a:pt x="953" y="640"/>
                </a:cubicBezTo>
                <a:cubicBezTo>
                  <a:pt x="942" y="647"/>
                  <a:pt x="930" y="641"/>
                  <a:pt x="919" y="644"/>
                </a:cubicBezTo>
                <a:cubicBezTo>
                  <a:pt x="908" y="647"/>
                  <a:pt x="898" y="650"/>
                  <a:pt x="889" y="656"/>
                </a:cubicBezTo>
                <a:cubicBezTo>
                  <a:pt x="880" y="662"/>
                  <a:pt x="876" y="671"/>
                  <a:pt x="867" y="682"/>
                </a:cubicBezTo>
                <a:cubicBezTo>
                  <a:pt x="858" y="693"/>
                  <a:pt x="849" y="709"/>
                  <a:pt x="837" y="720"/>
                </a:cubicBezTo>
                <a:cubicBezTo>
                  <a:pt x="825" y="731"/>
                  <a:pt x="814" y="741"/>
                  <a:pt x="795" y="746"/>
                </a:cubicBezTo>
                <a:cubicBezTo>
                  <a:pt x="776" y="751"/>
                  <a:pt x="742" y="751"/>
                  <a:pt x="721" y="748"/>
                </a:cubicBezTo>
                <a:cubicBezTo>
                  <a:pt x="700" y="745"/>
                  <a:pt x="681" y="734"/>
                  <a:pt x="669" y="728"/>
                </a:cubicBezTo>
                <a:cubicBezTo>
                  <a:pt x="657" y="722"/>
                  <a:pt x="657" y="714"/>
                  <a:pt x="651" y="710"/>
                </a:cubicBezTo>
                <a:cubicBezTo>
                  <a:pt x="645" y="706"/>
                  <a:pt x="639" y="704"/>
                  <a:pt x="635" y="706"/>
                </a:cubicBezTo>
                <a:cubicBezTo>
                  <a:pt x="631" y="708"/>
                  <a:pt x="636" y="712"/>
                  <a:pt x="627" y="720"/>
                </a:cubicBezTo>
                <a:cubicBezTo>
                  <a:pt x="618" y="728"/>
                  <a:pt x="604" y="742"/>
                  <a:pt x="583" y="752"/>
                </a:cubicBezTo>
                <a:cubicBezTo>
                  <a:pt x="562" y="762"/>
                  <a:pt x="527" y="777"/>
                  <a:pt x="499" y="780"/>
                </a:cubicBezTo>
                <a:cubicBezTo>
                  <a:pt x="471" y="783"/>
                  <a:pt x="441" y="777"/>
                  <a:pt x="417" y="772"/>
                </a:cubicBezTo>
                <a:cubicBezTo>
                  <a:pt x="393" y="767"/>
                  <a:pt x="372" y="757"/>
                  <a:pt x="357" y="752"/>
                </a:cubicBezTo>
                <a:cubicBezTo>
                  <a:pt x="342" y="747"/>
                  <a:pt x="349" y="738"/>
                  <a:pt x="317" y="73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726CEA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44418C"/>
            </a:prstShdw>
          </a:effectLst>
        </p:spPr>
        <p:txBody>
          <a:bodyPr wrap="none" lIns="83111" tIns="41555" rIns="83111" bIns="41555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1638012" y="6282171"/>
            <a:ext cx="454602" cy="2467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3111" tIns="41555" rIns="83111" bIns="41555"/>
          <a:lstStyle/>
          <a:p>
            <a:pPr eaLnBrk="0" hangingPunct="0"/>
            <a:r>
              <a:rPr lang="en-US" altLang="en-US" sz="1100" dirty="0">
                <a:latin typeface="Arial" pitchFamily="34" charset="0"/>
                <a:cs typeface="Arial" pitchFamily="34" charset="0"/>
              </a:rPr>
              <a:t>BSC</a:t>
            </a:r>
          </a:p>
        </p:txBody>
      </p:sp>
      <p:sp>
        <p:nvSpPr>
          <p:cNvPr id="2061" name="Freeform 9"/>
          <p:cNvSpPr>
            <a:spLocks/>
          </p:cNvSpPr>
          <p:nvPr/>
        </p:nvSpPr>
        <p:spPr bwMode="auto">
          <a:xfrm>
            <a:off x="3339523" y="4678796"/>
            <a:ext cx="1955512" cy="1232477"/>
          </a:xfrm>
          <a:custGeom>
            <a:avLst/>
            <a:gdLst>
              <a:gd name="T0" fmla="*/ 2147483647 w 1020"/>
              <a:gd name="T1" fmla="*/ 2147483647 h 783"/>
              <a:gd name="T2" fmla="*/ 2147483647 w 1020"/>
              <a:gd name="T3" fmla="*/ 2147483647 h 783"/>
              <a:gd name="T4" fmla="*/ 2147483647 w 1020"/>
              <a:gd name="T5" fmla="*/ 2147483647 h 783"/>
              <a:gd name="T6" fmla="*/ 2147483647 w 1020"/>
              <a:gd name="T7" fmla="*/ 2147483647 h 783"/>
              <a:gd name="T8" fmla="*/ 2147483647 w 1020"/>
              <a:gd name="T9" fmla="*/ 2147483647 h 783"/>
              <a:gd name="T10" fmla="*/ 2147483647 w 1020"/>
              <a:gd name="T11" fmla="*/ 2147483647 h 783"/>
              <a:gd name="T12" fmla="*/ 2147483647 w 1020"/>
              <a:gd name="T13" fmla="*/ 2147483647 h 783"/>
              <a:gd name="T14" fmla="*/ 2147483647 w 1020"/>
              <a:gd name="T15" fmla="*/ 2147483647 h 783"/>
              <a:gd name="T16" fmla="*/ 2147483647 w 1020"/>
              <a:gd name="T17" fmla="*/ 2147483647 h 783"/>
              <a:gd name="T18" fmla="*/ 2147483647 w 1020"/>
              <a:gd name="T19" fmla="*/ 2147483647 h 783"/>
              <a:gd name="T20" fmla="*/ 2147483647 w 1020"/>
              <a:gd name="T21" fmla="*/ 2147483647 h 783"/>
              <a:gd name="T22" fmla="*/ 2147483647 w 1020"/>
              <a:gd name="T23" fmla="*/ 2147483647 h 783"/>
              <a:gd name="T24" fmla="*/ 2147483647 w 1020"/>
              <a:gd name="T25" fmla="*/ 2147483647 h 783"/>
              <a:gd name="T26" fmla="*/ 2147483647 w 1020"/>
              <a:gd name="T27" fmla="*/ 2147483647 h 783"/>
              <a:gd name="T28" fmla="*/ 2147483647 w 1020"/>
              <a:gd name="T29" fmla="*/ 2147483647 h 783"/>
              <a:gd name="T30" fmla="*/ 2147483647 w 1020"/>
              <a:gd name="T31" fmla="*/ 2147483647 h 783"/>
              <a:gd name="T32" fmla="*/ 2147483647 w 1020"/>
              <a:gd name="T33" fmla="*/ 2147483647 h 783"/>
              <a:gd name="T34" fmla="*/ 2147483647 w 1020"/>
              <a:gd name="T35" fmla="*/ 2147483647 h 783"/>
              <a:gd name="T36" fmla="*/ 2147483647 w 1020"/>
              <a:gd name="T37" fmla="*/ 2147483647 h 783"/>
              <a:gd name="T38" fmla="*/ 2147483647 w 1020"/>
              <a:gd name="T39" fmla="*/ 2147483647 h 783"/>
              <a:gd name="T40" fmla="*/ 2147483647 w 1020"/>
              <a:gd name="T41" fmla="*/ 2147483647 h 783"/>
              <a:gd name="T42" fmla="*/ 2147483647 w 1020"/>
              <a:gd name="T43" fmla="*/ 2147483647 h 783"/>
              <a:gd name="T44" fmla="*/ 2147483647 w 1020"/>
              <a:gd name="T45" fmla="*/ 2147483647 h 783"/>
              <a:gd name="T46" fmla="*/ 2147483647 w 1020"/>
              <a:gd name="T47" fmla="*/ 2147483647 h 783"/>
              <a:gd name="T48" fmla="*/ 2147483647 w 1020"/>
              <a:gd name="T49" fmla="*/ 2147483647 h 783"/>
              <a:gd name="T50" fmla="*/ 2147483647 w 1020"/>
              <a:gd name="T51" fmla="*/ 2147483647 h 783"/>
              <a:gd name="T52" fmla="*/ 2147483647 w 1020"/>
              <a:gd name="T53" fmla="*/ 2147483647 h 783"/>
              <a:gd name="T54" fmla="*/ 2147483647 w 1020"/>
              <a:gd name="T55" fmla="*/ 2147483647 h 783"/>
              <a:gd name="T56" fmla="*/ 2147483647 w 1020"/>
              <a:gd name="T57" fmla="*/ 2147483647 h 783"/>
              <a:gd name="T58" fmla="*/ 2147483647 w 1020"/>
              <a:gd name="T59" fmla="*/ 2147483647 h 783"/>
              <a:gd name="T60" fmla="*/ 2147483647 w 1020"/>
              <a:gd name="T61" fmla="*/ 2147483647 h 783"/>
              <a:gd name="T62" fmla="*/ 2147483647 w 1020"/>
              <a:gd name="T63" fmla="*/ 2147483647 h 783"/>
              <a:gd name="T64" fmla="*/ 2147483647 w 1020"/>
              <a:gd name="T65" fmla="*/ 2147483647 h 783"/>
              <a:gd name="T66" fmla="*/ 2147483647 w 1020"/>
              <a:gd name="T67" fmla="*/ 2147483647 h 783"/>
              <a:gd name="T68" fmla="*/ 2147483647 w 1020"/>
              <a:gd name="T69" fmla="*/ 2147483647 h 783"/>
              <a:gd name="T70" fmla="*/ 2147483647 w 1020"/>
              <a:gd name="T71" fmla="*/ 2147483647 h 783"/>
              <a:gd name="T72" fmla="*/ 2147483647 w 1020"/>
              <a:gd name="T73" fmla="*/ 2147483647 h 783"/>
              <a:gd name="T74" fmla="*/ 2147483647 w 1020"/>
              <a:gd name="T75" fmla="*/ 2147483647 h 783"/>
              <a:gd name="T76" fmla="*/ 2147483647 w 1020"/>
              <a:gd name="T77" fmla="*/ 2147483647 h 783"/>
              <a:gd name="T78" fmla="*/ 2147483647 w 1020"/>
              <a:gd name="T79" fmla="*/ 2147483647 h 783"/>
              <a:gd name="T80" fmla="*/ 2147483647 w 1020"/>
              <a:gd name="T81" fmla="*/ 2147483647 h 783"/>
              <a:gd name="T82" fmla="*/ 2147483647 w 1020"/>
              <a:gd name="T83" fmla="*/ 2147483647 h 783"/>
              <a:gd name="T84" fmla="*/ 2147483647 w 1020"/>
              <a:gd name="T85" fmla="*/ 2147483647 h 783"/>
              <a:gd name="T86" fmla="*/ 2147483647 w 1020"/>
              <a:gd name="T87" fmla="*/ 2147483647 h 783"/>
              <a:gd name="T88" fmla="*/ 2147483647 w 1020"/>
              <a:gd name="T89" fmla="*/ 2147483647 h 783"/>
              <a:gd name="T90" fmla="*/ 2147483647 w 1020"/>
              <a:gd name="T91" fmla="*/ 2147483647 h 783"/>
              <a:gd name="T92" fmla="*/ 2147483647 w 1020"/>
              <a:gd name="T93" fmla="*/ 2147483647 h 783"/>
              <a:gd name="T94" fmla="*/ 2147483647 w 1020"/>
              <a:gd name="T95" fmla="*/ 2147483647 h 783"/>
              <a:gd name="T96" fmla="*/ 2147483647 w 1020"/>
              <a:gd name="T97" fmla="*/ 2147483647 h 783"/>
              <a:gd name="T98" fmla="*/ 2147483647 w 1020"/>
              <a:gd name="T99" fmla="*/ 2147483647 h 783"/>
              <a:gd name="T100" fmla="*/ 2147483647 w 1020"/>
              <a:gd name="T101" fmla="*/ 2147483647 h 783"/>
              <a:gd name="T102" fmla="*/ 2147483647 w 1020"/>
              <a:gd name="T103" fmla="*/ 2147483647 h 783"/>
              <a:gd name="T104" fmla="*/ 2147483647 w 1020"/>
              <a:gd name="T105" fmla="*/ 2147483647 h 783"/>
              <a:gd name="T106" fmla="*/ 2147483647 w 1020"/>
              <a:gd name="T107" fmla="*/ 2147483647 h 7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20"/>
              <a:gd name="T163" fmla="*/ 0 h 783"/>
              <a:gd name="T164" fmla="*/ 1020 w 1020"/>
              <a:gd name="T165" fmla="*/ 783 h 7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20" h="783">
                <a:moveTo>
                  <a:pt x="317" y="738"/>
                </a:moveTo>
                <a:cubicBezTo>
                  <a:pt x="285" y="738"/>
                  <a:pt x="212" y="762"/>
                  <a:pt x="167" y="754"/>
                </a:cubicBezTo>
                <a:cubicBezTo>
                  <a:pt x="122" y="746"/>
                  <a:pt x="75" y="726"/>
                  <a:pt x="47" y="692"/>
                </a:cubicBezTo>
                <a:cubicBezTo>
                  <a:pt x="19" y="658"/>
                  <a:pt x="2" y="595"/>
                  <a:pt x="1" y="552"/>
                </a:cubicBezTo>
                <a:cubicBezTo>
                  <a:pt x="0" y="509"/>
                  <a:pt x="23" y="461"/>
                  <a:pt x="39" y="436"/>
                </a:cubicBezTo>
                <a:cubicBezTo>
                  <a:pt x="55" y="411"/>
                  <a:pt x="84" y="408"/>
                  <a:pt x="97" y="400"/>
                </a:cubicBezTo>
                <a:cubicBezTo>
                  <a:pt x="110" y="392"/>
                  <a:pt x="114" y="392"/>
                  <a:pt x="119" y="386"/>
                </a:cubicBezTo>
                <a:cubicBezTo>
                  <a:pt x="124" y="380"/>
                  <a:pt x="125" y="374"/>
                  <a:pt x="125" y="362"/>
                </a:cubicBezTo>
                <a:cubicBezTo>
                  <a:pt x="125" y="350"/>
                  <a:pt x="118" y="333"/>
                  <a:pt x="117" y="316"/>
                </a:cubicBezTo>
                <a:cubicBezTo>
                  <a:pt x="116" y="299"/>
                  <a:pt x="111" y="280"/>
                  <a:pt x="117" y="262"/>
                </a:cubicBezTo>
                <a:cubicBezTo>
                  <a:pt x="123" y="244"/>
                  <a:pt x="138" y="222"/>
                  <a:pt x="155" y="208"/>
                </a:cubicBezTo>
                <a:cubicBezTo>
                  <a:pt x="172" y="194"/>
                  <a:pt x="199" y="183"/>
                  <a:pt x="221" y="176"/>
                </a:cubicBezTo>
                <a:cubicBezTo>
                  <a:pt x="243" y="169"/>
                  <a:pt x="271" y="169"/>
                  <a:pt x="287" y="166"/>
                </a:cubicBezTo>
                <a:cubicBezTo>
                  <a:pt x="303" y="163"/>
                  <a:pt x="310" y="164"/>
                  <a:pt x="315" y="156"/>
                </a:cubicBezTo>
                <a:cubicBezTo>
                  <a:pt x="320" y="148"/>
                  <a:pt x="314" y="129"/>
                  <a:pt x="319" y="116"/>
                </a:cubicBezTo>
                <a:cubicBezTo>
                  <a:pt x="324" y="103"/>
                  <a:pt x="335" y="86"/>
                  <a:pt x="347" y="76"/>
                </a:cubicBezTo>
                <a:cubicBezTo>
                  <a:pt x="359" y="66"/>
                  <a:pt x="375" y="60"/>
                  <a:pt x="391" y="56"/>
                </a:cubicBezTo>
                <a:cubicBezTo>
                  <a:pt x="407" y="52"/>
                  <a:pt x="432" y="52"/>
                  <a:pt x="445" y="52"/>
                </a:cubicBezTo>
                <a:cubicBezTo>
                  <a:pt x="458" y="52"/>
                  <a:pt x="462" y="57"/>
                  <a:pt x="467" y="56"/>
                </a:cubicBezTo>
                <a:cubicBezTo>
                  <a:pt x="472" y="55"/>
                  <a:pt x="468" y="50"/>
                  <a:pt x="473" y="44"/>
                </a:cubicBezTo>
                <a:cubicBezTo>
                  <a:pt x="478" y="38"/>
                  <a:pt x="487" y="25"/>
                  <a:pt x="499" y="18"/>
                </a:cubicBezTo>
                <a:cubicBezTo>
                  <a:pt x="511" y="11"/>
                  <a:pt x="524" y="6"/>
                  <a:pt x="543" y="4"/>
                </a:cubicBezTo>
                <a:cubicBezTo>
                  <a:pt x="562" y="2"/>
                  <a:pt x="593" y="0"/>
                  <a:pt x="613" y="4"/>
                </a:cubicBezTo>
                <a:cubicBezTo>
                  <a:pt x="633" y="8"/>
                  <a:pt x="647" y="17"/>
                  <a:pt x="663" y="26"/>
                </a:cubicBezTo>
                <a:cubicBezTo>
                  <a:pt x="679" y="35"/>
                  <a:pt x="700" y="46"/>
                  <a:pt x="711" y="60"/>
                </a:cubicBezTo>
                <a:cubicBezTo>
                  <a:pt x="722" y="74"/>
                  <a:pt x="727" y="97"/>
                  <a:pt x="731" y="110"/>
                </a:cubicBezTo>
                <a:cubicBezTo>
                  <a:pt x="735" y="123"/>
                  <a:pt x="729" y="132"/>
                  <a:pt x="735" y="136"/>
                </a:cubicBezTo>
                <a:cubicBezTo>
                  <a:pt x="741" y="140"/>
                  <a:pt x="754" y="132"/>
                  <a:pt x="767" y="134"/>
                </a:cubicBezTo>
                <a:cubicBezTo>
                  <a:pt x="780" y="136"/>
                  <a:pt x="797" y="139"/>
                  <a:pt x="813" y="150"/>
                </a:cubicBezTo>
                <a:cubicBezTo>
                  <a:pt x="829" y="161"/>
                  <a:pt x="849" y="182"/>
                  <a:pt x="863" y="200"/>
                </a:cubicBezTo>
                <a:cubicBezTo>
                  <a:pt x="877" y="218"/>
                  <a:pt x="892" y="240"/>
                  <a:pt x="899" y="260"/>
                </a:cubicBezTo>
                <a:cubicBezTo>
                  <a:pt x="906" y="280"/>
                  <a:pt x="909" y="305"/>
                  <a:pt x="905" y="324"/>
                </a:cubicBezTo>
                <a:cubicBezTo>
                  <a:pt x="901" y="343"/>
                  <a:pt x="873" y="364"/>
                  <a:pt x="873" y="374"/>
                </a:cubicBezTo>
                <a:cubicBezTo>
                  <a:pt x="873" y="384"/>
                  <a:pt x="892" y="377"/>
                  <a:pt x="907" y="384"/>
                </a:cubicBezTo>
                <a:cubicBezTo>
                  <a:pt x="922" y="391"/>
                  <a:pt x="947" y="402"/>
                  <a:pt x="963" y="414"/>
                </a:cubicBezTo>
                <a:cubicBezTo>
                  <a:pt x="979" y="426"/>
                  <a:pt x="996" y="442"/>
                  <a:pt x="1005" y="458"/>
                </a:cubicBezTo>
                <a:cubicBezTo>
                  <a:pt x="1014" y="474"/>
                  <a:pt x="1020" y="488"/>
                  <a:pt x="1017" y="512"/>
                </a:cubicBezTo>
                <a:cubicBezTo>
                  <a:pt x="1014" y="536"/>
                  <a:pt x="998" y="579"/>
                  <a:pt x="987" y="600"/>
                </a:cubicBezTo>
                <a:cubicBezTo>
                  <a:pt x="976" y="621"/>
                  <a:pt x="964" y="633"/>
                  <a:pt x="953" y="640"/>
                </a:cubicBezTo>
                <a:cubicBezTo>
                  <a:pt x="942" y="647"/>
                  <a:pt x="930" y="641"/>
                  <a:pt x="919" y="644"/>
                </a:cubicBezTo>
                <a:cubicBezTo>
                  <a:pt x="908" y="647"/>
                  <a:pt x="898" y="650"/>
                  <a:pt x="889" y="656"/>
                </a:cubicBezTo>
                <a:cubicBezTo>
                  <a:pt x="880" y="662"/>
                  <a:pt x="876" y="671"/>
                  <a:pt x="867" y="682"/>
                </a:cubicBezTo>
                <a:cubicBezTo>
                  <a:pt x="858" y="693"/>
                  <a:pt x="849" y="709"/>
                  <a:pt x="837" y="720"/>
                </a:cubicBezTo>
                <a:cubicBezTo>
                  <a:pt x="825" y="731"/>
                  <a:pt x="814" y="741"/>
                  <a:pt x="795" y="746"/>
                </a:cubicBezTo>
                <a:cubicBezTo>
                  <a:pt x="776" y="751"/>
                  <a:pt x="742" y="751"/>
                  <a:pt x="721" y="748"/>
                </a:cubicBezTo>
                <a:cubicBezTo>
                  <a:pt x="700" y="745"/>
                  <a:pt x="681" y="734"/>
                  <a:pt x="669" y="728"/>
                </a:cubicBezTo>
                <a:cubicBezTo>
                  <a:pt x="657" y="722"/>
                  <a:pt x="657" y="714"/>
                  <a:pt x="651" y="710"/>
                </a:cubicBezTo>
                <a:cubicBezTo>
                  <a:pt x="645" y="706"/>
                  <a:pt x="639" y="704"/>
                  <a:pt x="635" y="706"/>
                </a:cubicBezTo>
                <a:cubicBezTo>
                  <a:pt x="631" y="708"/>
                  <a:pt x="636" y="712"/>
                  <a:pt x="627" y="720"/>
                </a:cubicBezTo>
                <a:cubicBezTo>
                  <a:pt x="618" y="728"/>
                  <a:pt x="604" y="742"/>
                  <a:pt x="583" y="752"/>
                </a:cubicBezTo>
                <a:cubicBezTo>
                  <a:pt x="562" y="762"/>
                  <a:pt x="527" y="777"/>
                  <a:pt x="499" y="780"/>
                </a:cubicBezTo>
                <a:cubicBezTo>
                  <a:pt x="471" y="783"/>
                  <a:pt x="441" y="777"/>
                  <a:pt x="417" y="772"/>
                </a:cubicBezTo>
                <a:cubicBezTo>
                  <a:pt x="393" y="767"/>
                  <a:pt x="372" y="757"/>
                  <a:pt x="357" y="752"/>
                </a:cubicBezTo>
                <a:cubicBezTo>
                  <a:pt x="342" y="747"/>
                  <a:pt x="349" y="738"/>
                  <a:pt x="317" y="73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83111" tIns="41555" rIns="83111" bIns="41555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3642591" y="5009285"/>
            <a:ext cx="1394114" cy="60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eaLnBrk="0" hangingPunct="0"/>
            <a:r>
              <a:rPr lang="fr-FR" sz="15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Metro Ethernet</a:t>
            </a:r>
          </a:p>
          <a:p>
            <a:pPr eaLnBrk="0" hangingPunct="0"/>
            <a:r>
              <a:rPr lang="fr-FR" sz="15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MPLS 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4875068" y="5611091"/>
          <a:ext cx="346364" cy="464705"/>
        </p:xfrm>
        <a:graphic>
          <a:graphicData uri="http://schemas.openxmlformats.org/presentationml/2006/ole">
            <p:oleObj spid="_x0000_s2050" name="VISIO" r:id="rId3" imgW="695160" imgH="960840" progId="">
              <p:embed/>
            </p:oleObj>
          </a:graphicData>
        </a:graphic>
      </p:graphicFrame>
      <p:sp>
        <p:nvSpPr>
          <p:cNvPr id="2063" name="Freeform 12"/>
          <p:cNvSpPr>
            <a:spLocks/>
          </p:cNvSpPr>
          <p:nvPr/>
        </p:nvSpPr>
        <p:spPr bwMode="auto">
          <a:xfrm>
            <a:off x="990023" y="3954319"/>
            <a:ext cx="1728932" cy="1054966"/>
          </a:xfrm>
          <a:custGeom>
            <a:avLst/>
            <a:gdLst>
              <a:gd name="T0" fmla="*/ 2147483647 w 1020"/>
              <a:gd name="T1" fmla="*/ 2147483647 h 783"/>
              <a:gd name="T2" fmla="*/ 2147483647 w 1020"/>
              <a:gd name="T3" fmla="*/ 2147483647 h 783"/>
              <a:gd name="T4" fmla="*/ 2147483647 w 1020"/>
              <a:gd name="T5" fmla="*/ 2147483647 h 783"/>
              <a:gd name="T6" fmla="*/ 2147483647 w 1020"/>
              <a:gd name="T7" fmla="*/ 2147483647 h 783"/>
              <a:gd name="T8" fmla="*/ 2147483647 w 1020"/>
              <a:gd name="T9" fmla="*/ 2147483647 h 783"/>
              <a:gd name="T10" fmla="*/ 2147483647 w 1020"/>
              <a:gd name="T11" fmla="*/ 2147483647 h 783"/>
              <a:gd name="T12" fmla="*/ 2147483647 w 1020"/>
              <a:gd name="T13" fmla="*/ 2147483647 h 783"/>
              <a:gd name="T14" fmla="*/ 2147483647 w 1020"/>
              <a:gd name="T15" fmla="*/ 2147483647 h 783"/>
              <a:gd name="T16" fmla="*/ 2147483647 w 1020"/>
              <a:gd name="T17" fmla="*/ 2147483647 h 783"/>
              <a:gd name="T18" fmla="*/ 2147483647 w 1020"/>
              <a:gd name="T19" fmla="*/ 2147483647 h 783"/>
              <a:gd name="T20" fmla="*/ 2147483647 w 1020"/>
              <a:gd name="T21" fmla="*/ 2147483647 h 783"/>
              <a:gd name="T22" fmla="*/ 2147483647 w 1020"/>
              <a:gd name="T23" fmla="*/ 2147483647 h 783"/>
              <a:gd name="T24" fmla="*/ 2147483647 w 1020"/>
              <a:gd name="T25" fmla="*/ 2147483647 h 783"/>
              <a:gd name="T26" fmla="*/ 2147483647 w 1020"/>
              <a:gd name="T27" fmla="*/ 2147483647 h 783"/>
              <a:gd name="T28" fmla="*/ 2147483647 w 1020"/>
              <a:gd name="T29" fmla="*/ 2147483647 h 783"/>
              <a:gd name="T30" fmla="*/ 2147483647 w 1020"/>
              <a:gd name="T31" fmla="*/ 2147483647 h 783"/>
              <a:gd name="T32" fmla="*/ 2147483647 w 1020"/>
              <a:gd name="T33" fmla="*/ 2147483647 h 783"/>
              <a:gd name="T34" fmla="*/ 2147483647 w 1020"/>
              <a:gd name="T35" fmla="*/ 2147483647 h 783"/>
              <a:gd name="T36" fmla="*/ 2147483647 w 1020"/>
              <a:gd name="T37" fmla="*/ 2147483647 h 783"/>
              <a:gd name="T38" fmla="*/ 2147483647 w 1020"/>
              <a:gd name="T39" fmla="*/ 2147483647 h 783"/>
              <a:gd name="T40" fmla="*/ 2147483647 w 1020"/>
              <a:gd name="T41" fmla="*/ 2147483647 h 783"/>
              <a:gd name="T42" fmla="*/ 2147483647 w 1020"/>
              <a:gd name="T43" fmla="*/ 2147483647 h 783"/>
              <a:gd name="T44" fmla="*/ 2147483647 w 1020"/>
              <a:gd name="T45" fmla="*/ 2147483647 h 783"/>
              <a:gd name="T46" fmla="*/ 2147483647 w 1020"/>
              <a:gd name="T47" fmla="*/ 2147483647 h 783"/>
              <a:gd name="T48" fmla="*/ 2147483647 w 1020"/>
              <a:gd name="T49" fmla="*/ 2147483647 h 783"/>
              <a:gd name="T50" fmla="*/ 2147483647 w 1020"/>
              <a:gd name="T51" fmla="*/ 2147483647 h 783"/>
              <a:gd name="T52" fmla="*/ 2147483647 w 1020"/>
              <a:gd name="T53" fmla="*/ 2147483647 h 783"/>
              <a:gd name="T54" fmla="*/ 2147483647 w 1020"/>
              <a:gd name="T55" fmla="*/ 2147483647 h 783"/>
              <a:gd name="T56" fmla="*/ 2147483647 w 1020"/>
              <a:gd name="T57" fmla="*/ 2147483647 h 783"/>
              <a:gd name="T58" fmla="*/ 2147483647 w 1020"/>
              <a:gd name="T59" fmla="*/ 2147483647 h 783"/>
              <a:gd name="T60" fmla="*/ 2147483647 w 1020"/>
              <a:gd name="T61" fmla="*/ 2147483647 h 783"/>
              <a:gd name="T62" fmla="*/ 2147483647 w 1020"/>
              <a:gd name="T63" fmla="*/ 2147483647 h 783"/>
              <a:gd name="T64" fmla="*/ 2147483647 w 1020"/>
              <a:gd name="T65" fmla="*/ 2147483647 h 783"/>
              <a:gd name="T66" fmla="*/ 2147483647 w 1020"/>
              <a:gd name="T67" fmla="*/ 2147483647 h 783"/>
              <a:gd name="T68" fmla="*/ 2147483647 w 1020"/>
              <a:gd name="T69" fmla="*/ 2147483647 h 783"/>
              <a:gd name="T70" fmla="*/ 2147483647 w 1020"/>
              <a:gd name="T71" fmla="*/ 2147483647 h 783"/>
              <a:gd name="T72" fmla="*/ 2147483647 w 1020"/>
              <a:gd name="T73" fmla="*/ 2147483647 h 783"/>
              <a:gd name="T74" fmla="*/ 2147483647 w 1020"/>
              <a:gd name="T75" fmla="*/ 2147483647 h 783"/>
              <a:gd name="T76" fmla="*/ 2147483647 w 1020"/>
              <a:gd name="T77" fmla="*/ 2147483647 h 783"/>
              <a:gd name="T78" fmla="*/ 2147483647 w 1020"/>
              <a:gd name="T79" fmla="*/ 2147483647 h 783"/>
              <a:gd name="T80" fmla="*/ 2147483647 w 1020"/>
              <a:gd name="T81" fmla="*/ 2147483647 h 783"/>
              <a:gd name="T82" fmla="*/ 2147483647 w 1020"/>
              <a:gd name="T83" fmla="*/ 2147483647 h 783"/>
              <a:gd name="T84" fmla="*/ 2147483647 w 1020"/>
              <a:gd name="T85" fmla="*/ 2147483647 h 783"/>
              <a:gd name="T86" fmla="*/ 2147483647 w 1020"/>
              <a:gd name="T87" fmla="*/ 2147483647 h 783"/>
              <a:gd name="T88" fmla="*/ 2147483647 w 1020"/>
              <a:gd name="T89" fmla="*/ 2147483647 h 783"/>
              <a:gd name="T90" fmla="*/ 2147483647 w 1020"/>
              <a:gd name="T91" fmla="*/ 2147483647 h 783"/>
              <a:gd name="T92" fmla="*/ 2147483647 w 1020"/>
              <a:gd name="T93" fmla="*/ 2147483647 h 783"/>
              <a:gd name="T94" fmla="*/ 2147483647 w 1020"/>
              <a:gd name="T95" fmla="*/ 2147483647 h 783"/>
              <a:gd name="T96" fmla="*/ 2147483647 w 1020"/>
              <a:gd name="T97" fmla="*/ 2147483647 h 783"/>
              <a:gd name="T98" fmla="*/ 2147483647 w 1020"/>
              <a:gd name="T99" fmla="*/ 2147483647 h 783"/>
              <a:gd name="T100" fmla="*/ 2147483647 w 1020"/>
              <a:gd name="T101" fmla="*/ 2147483647 h 783"/>
              <a:gd name="T102" fmla="*/ 2147483647 w 1020"/>
              <a:gd name="T103" fmla="*/ 2147483647 h 783"/>
              <a:gd name="T104" fmla="*/ 2147483647 w 1020"/>
              <a:gd name="T105" fmla="*/ 2147483647 h 783"/>
              <a:gd name="T106" fmla="*/ 2147483647 w 1020"/>
              <a:gd name="T107" fmla="*/ 2147483647 h 7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20"/>
              <a:gd name="T163" fmla="*/ 0 h 783"/>
              <a:gd name="T164" fmla="*/ 1020 w 1020"/>
              <a:gd name="T165" fmla="*/ 783 h 7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20" h="783">
                <a:moveTo>
                  <a:pt x="317" y="738"/>
                </a:moveTo>
                <a:cubicBezTo>
                  <a:pt x="285" y="738"/>
                  <a:pt x="212" y="762"/>
                  <a:pt x="167" y="754"/>
                </a:cubicBezTo>
                <a:cubicBezTo>
                  <a:pt x="122" y="746"/>
                  <a:pt x="75" y="726"/>
                  <a:pt x="47" y="692"/>
                </a:cubicBezTo>
                <a:cubicBezTo>
                  <a:pt x="19" y="658"/>
                  <a:pt x="2" y="595"/>
                  <a:pt x="1" y="552"/>
                </a:cubicBezTo>
                <a:cubicBezTo>
                  <a:pt x="0" y="509"/>
                  <a:pt x="23" y="461"/>
                  <a:pt x="39" y="436"/>
                </a:cubicBezTo>
                <a:cubicBezTo>
                  <a:pt x="55" y="411"/>
                  <a:pt x="84" y="408"/>
                  <a:pt x="97" y="400"/>
                </a:cubicBezTo>
                <a:cubicBezTo>
                  <a:pt x="110" y="392"/>
                  <a:pt x="114" y="392"/>
                  <a:pt x="119" y="386"/>
                </a:cubicBezTo>
                <a:cubicBezTo>
                  <a:pt x="124" y="380"/>
                  <a:pt x="125" y="374"/>
                  <a:pt x="125" y="362"/>
                </a:cubicBezTo>
                <a:cubicBezTo>
                  <a:pt x="125" y="350"/>
                  <a:pt x="118" y="333"/>
                  <a:pt x="117" y="316"/>
                </a:cubicBezTo>
                <a:cubicBezTo>
                  <a:pt x="116" y="299"/>
                  <a:pt x="111" y="280"/>
                  <a:pt x="117" y="262"/>
                </a:cubicBezTo>
                <a:cubicBezTo>
                  <a:pt x="123" y="244"/>
                  <a:pt x="138" y="222"/>
                  <a:pt x="155" y="208"/>
                </a:cubicBezTo>
                <a:cubicBezTo>
                  <a:pt x="172" y="194"/>
                  <a:pt x="199" y="183"/>
                  <a:pt x="221" y="176"/>
                </a:cubicBezTo>
                <a:cubicBezTo>
                  <a:pt x="243" y="169"/>
                  <a:pt x="271" y="169"/>
                  <a:pt x="287" y="166"/>
                </a:cubicBezTo>
                <a:cubicBezTo>
                  <a:pt x="303" y="163"/>
                  <a:pt x="310" y="164"/>
                  <a:pt x="315" y="156"/>
                </a:cubicBezTo>
                <a:cubicBezTo>
                  <a:pt x="320" y="148"/>
                  <a:pt x="314" y="129"/>
                  <a:pt x="319" y="116"/>
                </a:cubicBezTo>
                <a:cubicBezTo>
                  <a:pt x="324" y="103"/>
                  <a:pt x="335" y="86"/>
                  <a:pt x="347" y="76"/>
                </a:cubicBezTo>
                <a:cubicBezTo>
                  <a:pt x="359" y="66"/>
                  <a:pt x="375" y="60"/>
                  <a:pt x="391" y="56"/>
                </a:cubicBezTo>
                <a:cubicBezTo>
                  <a:pt x="407" y="52"/>
                  <a:pt x="432" y="52"/>
                  <a:pt x="445" y="52"/>
                </a:cubicBezTo>
                <a:cubicBezTo>
                  <a:pt x="458" y="52"/>
                  <a:pt x="462" y="57"/>
                  <a:pt x="467" y="56"/>
                </a:cubicBezTo>
                <a:cubicBezTo>
                  <a:pt x="472" y="55"/>
                  <a:pt x="468" y="50"/>
                  <a:pt x="473" y="44"/>
                </a:cubicBezTo>
                <a:cubicBezTo>
                  <a:pt x="478" y="38"/>
                  <a:pt x="487" y="25"/>
                  <a:pt x="499" y="18"/>
                </a:cubicBezTo>
                <a:cubicBezTo>
                  <a:pt x="511" y="11"/>
                  <a:pt x="524" y="6"/>
                  <a:pt x="543" y="4"/>
                </a:cubicBezTo>
                <a:cubicBezTo>
                  <a:pt x="562" y="2"/>
                  <a:pt x="593" y="0"/>
                  <a:pt x="613" y="4"/>
                </a:cubicBezTo>
                <a:cubicBezTo>
                  <a:pt x="633" y="8"/>
                  <a:pt x="647" y="17"/>
                  <a:pt x="663" y="26"/>
                </a:cubicBezTo>
                <a:cubicBezTo>
                  <a:pt x="679" y="35"/>
                  <a:pt x="700" y="46"/>
                  <a:pt x="711" y="60"/>
                </a:cubicBezTo>
                <a:cubicBezTo>
                  <a:pt x="722" y="74"/>
                  <a:pt x="727" y="97"/>
                  <a:pt x="731" y="110"/>
                </a:cubicBezTo>
                <a:cubicBezTo>
                  <a:pt x="735" y="123"/>
                  <a:pt x="729" y="132"/>
                  <a:pt x="735" y="136"/>
                </a:cubicBezTo>
                <a:cubicBezTo>
                  <a:pt x="741" y="140"/>
                  <a:pt x="754" y="132"/>
                  <a:pt x="767" y="134"/>
                </a:cubicBezTo>
                <a:cubicBezTo>
                  <a:pt x="780" y="136"/>
                  <a:pt x="797" y="139"/>
                  <a:pt x="813" y="150"/>
                </a:cubicBezTo>
                <a:cubicBezTo>
                  <a:pt x="829" y="161"/>
                  <a:pt x="849" y="182"/>
                  <a:pt x="863" y="200"/>
                </a:cubicBezTo>
                <a:cubicBezTo>
                  <a:pt x="877" y="218"/>
                  <a:pt x="892" y="240"/>
                  <a:pt x="899" y="260"/>
                </a:cubicBezTo>
                <a:cubicBezTo>
                  <a:pt x="906" y="280"/>
                  <a:pt x="909" y="305"/>
                  <a:pt x="905" y="324"/>
                </a:cubicBezTo>
                <a:cubicBezTo>
                  <a:pt x="901" y="343"/>
                  <a:pt x="873" y="364"/>
                  <a:pt x="873" y="374"/>
                </a:cubicBezTo>
                <a:cubicBezTo>
                  <a:pt x="873" y="384"/>
                  <a:pt x="892" y="377"/>
                  <a:pt x="907" y="384"/>
                </a:cubicBezTo>
                <a:cubicBezTo>
                  <a:pt x="922" y="391"/>
                  <a:pt x="947" y="402"/>
                  <a:pt x="963" y="414"/>
                </a:cubicBezTo>
                <a:cubicBezTo>
                  <a:pt x="979" y="426"/>
                  <a:pt x="996" y="442"/>
                  <a:pt x="1005" y="458"/>
                </a:cubicBezTo>
                <a:cubicBezTo>
                  <a:pt x="1014" y="474"/>
                  <a:pt x="1020" y="488"/>
                  <a:pt x="1017" y="512"/>
                </a:cubicBezTo>
                <a:cubicBezTo>
                  <a:pt x="1014" y="536"/>
                  <a:pt x="998" y="579"/>
                  <a:pt x="987" y="600"/>
                </a:cubicBezTo>
                <a:cubicBezTo>
                  <a:pt x="976" y="621"/>
                  <a:pt x="964" y="633"/>
                  <a:pt x="953" y="640"/>
                </a:cubicBezTo>
                <a:cubicBezTo>
                  <a:pt x="942" y="647"/>
                  <a:pt x="930" y="641"/>
                  <a:pt x="919" y="644"/>
                </a:cubicBezTo>
                <a:cubicBezTo>
                  <a:pt x="908" y="647"/>
                  <a:pt x="898" y="650"/>
                  <a:pt x="889" y="656"/>
                </a:cubicBezTo>
                <a:cubicBezTo>
                  <a:pt x="880" y="662"/>
                  <a:pt x="876" y="671"/>
                  <a:pt x="867" y="682"/>
                </a:cubicBezTo>
                <a:cubicBezTo>
                  <a:pt x="858" y="693"/>
                  <a:pt x="849" y="709"/>
                  <a:pt x="837" y="720"/>
                </a:cubicBezTo>
                <a:cubicBezTo>
                  <a:pt x="825" y="731"/>
                  <a:pt x="814" y="741"/>
                  <a:pt x="795" y="746"/>
                </a:cubicBezTo>
                <a:cubicBezTo>
                  <a:pt x="776" y="751"/>
                  <a:pt x="742" y="751"/>
                  <a:pt x="721" y="748"/>
                </a:cubicBezTo>
                <a:cubicBezTo>
                  <a:pt x="700" y="745"/>
                  <a:pt x="681" y="734"/>
                  <a:pt x="669" y="728"/>
                </a:cubicBezTo>
                <a:cubicBezTo>
                  <a:pt x="657" y="722"/>
                  <a:pt x="657" y="714"/>
                  <a:pt x="651" y="710"/>
                </a:cubicBezTo>
                <a:cubicBezTo>
                  <a:pt x="645" y="706"/>
                  <a:pt x="639" y="704"/>
                  <a:pt x="635" y="706"/>
                </a:cubicBezTo>
                <a:cubicBezTo>
                  <a:pt x="631" y="708"/>
                  <a:pt x="636" y="712"/>
                  <a:pt x="627" y="720"/>
                </a:cubicBezTo>
                <a:cubicBezTo>
                  <a:pt x="618" y="728"/>
                  <a:pt x="604" y="742"/>
                  <a:pt x="583" y="752"/>
                </a:cubicBezTo>
                <a:cubicBezTo>
                  <a:pt x="562" y="762"/>
                  <a:pt x="527" y="777"/>
                  <a:pt x="499" y="780"/>
                </a:cubicBezTo>
                <a:cubicBezTo>
                  <a:pt x="471" y="783"/>
                  <a:pt x="441" y="777"/>
                  <a:pt x="417" y="772"/>
                </a:cubicBezTo>
                <a:cubicBezTo>
                  <a:pt x="393" y="767"/>
                  <a:pt x="372" y="757"/>
                  <a:pt x="357" y="752"/>
                </a:cubicBezTo>
                <a:cubicBezTo>
                  <a:pt x="342" y="747"/>
                  <a:pt x="349" y="738"/>
                  <a:pt x="317" y="73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3E4A4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7F8962"/>
            </a:prstShdw>
          </a:effectLst>
        </p:spPr>
        <p:txBody>
          <a:bodyPr wrap="none" lIns="83111" tIns="41555" rIns="83111" bIns="41555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3"/>
          <p:cNvSpPr>
            <a:spLocks noChangeArrowheads="1"/>
          </p:cNvSpPr>
          <p:nvPr/>
        </p:nvSpPr>
        <p:spPr bwMode="auto">
          <a:xfrm>
            <a:off x="1254126" y="4693228"/>
            <a:ext cx="484909" cy="2467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eaLnBrk="0" hangingPunct="0"/>
            <a:r>
              <a:rPr lang="en-US" altLang="en-US" sz="1100" dirty="0">
                <a:latin typeface="Arial" pitchFamily="34" charset="0"/>
                <a:cs typeface="Arial" pitchFamily="34" charset="0"/>
              </a:rPr>
              <a:t>BSC</a:t>
            </a:r>
          </a:p>
        </p:txBody>
      </p:sp>
      <p:sp>
        <p:nvSpPr>
          <p:cNvPr id="2065" name="Rectangle 14"/>
          <p:cNvSpPr>
            <a:spLocks noChangeArrowheads="1"/>
          </p:cNvSpPr>
          <p:nvPr/>
        </p:nvSpPr>
        <p:spPr bwMode="auto">
          <a:xfrm>
            <a:off x="1495137" y="4316558"/>
            <a:ext cx="720148" cy="2034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eaLnBrk="0" hangingPunct="0"/>
            <a:r>
              <a:rPr lang="en-US" sz="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OC-3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382568" y="4512830"/>
            <a:ext cx="623455" cy="38965"/>
            <a:chOff x="440" y="1932"/>
            <a:chExt cx="432" cy="28"/>
          </a:xfrm>
        </p:grpSpPr>
        <p:sp>
          <p:nvSpPr>
            <p:cNvPr id="2155" name="Line 18"/>
            <p:cNvSpPr>
              <a:spLocks noChangeShapeType="1"/>
            </p:cNvSpPr>
            <p:nvPr/>
          </p:nvSpPr>
          <p:spPr bwMode="auto">
            <a:xfrm flipH="1">
              <a:off x="440" y="196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" name="Line 19"/>
            <p:cNvSpPr>
              <a:spLocks noChangeShapeType="1"/>
            </p:cNvSpPr>
            <p:nvPr/>
          </p:nvSpPr>
          <p:spPr bwMode="auto">
            <a:xfrm flipH="1">
              <a:off x="440" y="19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67" name="Picture 20" descr="bsc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6285" y="4420467"/>
            <a:ext cx="357909" cy="28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" name="Rectangle 21"/>
          <p:cNvSpPr>
            <a:spLocks noChangeArrowheads="1"/>
          </p:cNvSpPr>
          <p:nvPr/>
        </p:nvSpPr>
        <p:spPr bwMode="auto">
          <a:xfrm>
            <a:off x="343477" y="3778250"/>
            <a:ext cx="1166091" cy="49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eaLnBrk="0" hangingPunct="0"/>
            <a:r>
              <a:rPr lang="fr-FR" sz="1300" dirty="0">
                <a:latin typeface="Arial" pitchFamily="34" charset="0"/>
                <a:cs typeface="Arial" pitchFamily="34" charset="0"/>
              </a:rPr>
              <a:t>Mobile </a:t>
            </a:r>
            <a:r>
              <a:rPr lang="fr-FR" sz="1300" dirty="0" err="1">
                <a:latin typeface="Arial" pitchFamily="34" charset="0"/>
                <a:cs typeface="Arial" pitchFamily="34" charset="0"/>
              </a:rPr>
              <a:t>Operator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 A</a:t>
            </a:r>
            <a:r>
              <a:rPr lang="fr-FR" sz="11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3291898" y="4903932"/>
          <a:ext cx="346364" cy="464705"/>
        </p:xfrm>
        <a:graphic>
          <a:graphicData uri="http://schemas.openxmlformats.org/presentationml/2006/ole">
            <p:oleObj spid="_x0000_s2051" name="VISIO" r:id="rId5" imgW="695160" imgH="960840" progId="">
              <p:embed/>
            </p:oleObj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3400136" y="5713558"/>
          <a:ext cx="346364" cy="464705"/>
        </p:xfrm>
        <a:graphic>
          <a:graphicData uri="http://schemas.openxmlformats.org/presentationml/2006/ole">
            <p:oleObj spid="_x0000_s2052" name="VISIO" r:id="rId6" imgW="695160" imgH="960840" progId="">
              <p:embed/>
            </p:oleObj>
          </a:graphicData>
        </a:graphic>
      </p:graphicFrame>
      <p:graphicFrame>
        <p:nvGraphicFramePr>
          <p:cNvPr id="2053" name="Object 9"/>
          <p:cNvGraphicFramePr>
            <a:graphicFrameLocks noChangeAspect="1"/>
          </p:cNvGraphicFramePr>
          <p:nvPr/>
        </p:nvGraphicFramePr>
        <p:xfrm>
          <a:off x="4772603" y="4699001"/>
          <a:ext cx="346364" cy="466148"/>
        </p:xfrm>
        <a:graphic>
          <a:graphicData uri="http://schemas.openxmlformats.org/presentationml/2006/ole">
            <p:oleObj spid="_x0000_s2053" name="VISIO" r:id="rId7" imgW="695160" imgH="960840" progId="">
              <p:embed/>
            </p:oleObj>
          </a:graphicData>
        </a:graphic>
      </p:graphicFrame>
      <p:sp>
        <p:nvSpPr>
          <p:cNvPr id="2069" name="Text Box 25"/>
          <p:cNvSpPr txBox="1">
            <a:spLocks noChangeArrowheads="1"/>
          </p:cNvSpPr>
          <p:nvPr/>
        </p:nvSpPr>
        <p:spPr bwMode="auto">
          <a:xfrm>
            <a:off x="2668444" y="3797012"/>
            <a:ext cx="1508125" cy="275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3055" tIns="41529" rIns="83055" bIns="41529"/>
          <a:lstStyle/>
          <a:p>
            <a:r>
              <a:rPr lang="en-US" sz="1300" dirty="0">
                <a:latin typeface="Arial" pitchFamily="34" charset="0"/>
                <a:cs typeface="Arial" pitchFamily="34" charset="0"/>
              </a:rPr>
              <a:t>Transport Provider</a:t>
            </a:r>
          </a:p>
        </p:txBody>
      </p:sp>
      <p:cxnSp>
        <p:nvCxnSpPr>
          <p:cNvPr id="2070" name="AutoShape 27"/>
          <p:cNvCxnSpPr>
            <a:cxnSpLocks noChangeShapeType="1"/>
          </p:cNvCxnSpPr>
          <p:nvPr/>
        </p:nvCxnSpPr>
        <p:spPr bwMode="auto">
          <a:xfrm>
            <a:off x="2512580" y="4612410"/>
            <a:ext cx="779318" cy="5238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</p:spPr>
      </p:cxn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990149" y="4395932"/>
            <a:ext cx="551295" cy="363682"/>
            <a:chOff x="757" y="1837"/>
            <a:chExt cx="382" cy="260"/>
          </a:xfrm>
        </p:grpSpPr>
        <p:pic>
          <p:nvPicPr>
            <p:cNvPr id="2153" name="Picture 29" descr="rad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7" y="1837"/>
              <a:ext cx="35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" name="Rectangle 30"/>
            <p:cNvSpPr>
              <a:spLocks noChangeArrowheads="1"/>
            </p:cNvSpPr>
            <p:nvPr/>
          </p:nvSpPr>
          <p:spPr bwMode="auto">
            <a:xfrm>
              <a:off x="764" y="1886"/>
              <a:ext cx="375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1100" dirty="0" err="1">
                  <a:latin typeface="Arial" pitchFamily="34" charset="0"/>
                  <a:cs typeface="Arial" pitchFamily="34" charset="0"/>
                </a:rPr>
                <a:t>Gmux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72" name="Line 35"/>
          <p:cNvSpPr>
            <a:spLocks noChangeShapeType="1"/>
          </p:cNvSpPr>
          <p:nvPr/>
        </p:nvSpPr>
        <p:spPr bwMode="auto">
          <a:xfrm flipV="1">
            <a:off x="5094432" y="4292023"/>
            <a:ext cx="1179080" cy="6176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Line 36"/>
          <p:cNvSpPr>
            <a:spLocks noChangeShapeType="1"/>
          </p:cNvSpPr>
          <p:nvPr/>
        </p:nvSpPr>
        <p:spPr bwMode="auto">
          <a:xfrm>
            <a:off x="4984750" y="5000626"/>
            <a:ext cx="1731818" cy="3362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Line 37"/>
          <p:cNvSpPr>
            <a:spLocks noChangeShapeType="1"/>
          </p:cNvSpPr>
          <p:nvPr/>
        </p:nvSpPr>
        <p:spPr bwMode="auto">
          <a:xfrm>
            <a:off x="5136285" y="5948796"/>
            <a:ext cx="610465" cy="5989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5" name="Line 38"/>
          <p:cNvSpPr>
            <a:spLocks noChangeShapeType="1"/>
          </p:cNvSpPr>
          <p:nvPr/>
        </p:nvSpPr>
        <p:spPr bwMode="auto">
          <a:xfrm flipH="1">
            <a:off x="6716568" y="5739535"/>
            <a:ext cx="223694" cy="32038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6" name="Rectangle 39"/>
          <p:cNvSpPr>
            <a:spLocks noChangeArrowheads="1"/>
          </p:cNvSpPr>
          <p:nvPr/>
        </p:nvSpPr>
        <p:spPr bwMode="auto">
          <a:xfrm>
            <a:off x="6967682" y="5807364"/>
            <a:ext cx="1688523" cy="8038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eaLnBrk="0" hangingPunct="0">
              <a:spcBef>
                <a:spcPct val="50000"/>
              </a:spcBef>
            </a:pPr>
            <a:r>
              <a:rPr lang="en-US" sz="13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Multiple Towers</a:t>
            </a:r>
          </a:p>
          <a:p>
            <a:pPr eaLnBrk="0" hangingPunct="0">
              <a:spcBef>
                <a:spcPct val="50000"/>
              </a:spcBef>
            </a:pPr>
            <a:r>
              <a:rPr lang="en-US" sz="13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Multiple Operators Per Tower</a:t>
            </a:r>
          </a:p>
        </p:txBody>
      </p:sp>
      <p:sp>
        <p:nvSpPr>
          <p:cNvPr id="2077" name="Rectangle 40"/>
          <p:cNvSpPr>
            <a:spLocks noChangeArrowheads="1"/>
          </p:cNvSpPr>
          <p:nvPr/>
        </p:nvSpPr>
        <p:spPr bwMode="auto">
          <a:xfrm>
            <a:off x="5172364" y="6274955"/>
            <a:ext cx="484909" cy="261216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83111" tIns="41555" rIns="83111" bIns="41555" anchor="ctr"/>
          <a:lstStyle/>
          <a:p>
            <a:pPr eaLnBrk="0" hangingPunct="0"/>
            <a:r>
              <a:rPr lang="en-US" sz="11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Fiber</a:t>
            </a:r>
          </a:p>
        </p:txBody>
      </p:sp>
      <p:sp>
        <p:nvSpPr>
          <p:cNvPr id="2078" name="Rectangle 41"/>
          <p:cNvSpPr>
            <a:spLocks noChangeArrowheads="1"/>
          </p:cNvSpPr>
          <p:nvPr/>
        </p:nvSpPr>
        <p:spPr bwMode="auto">
          <a:xfrm>
            <a:off x="5179580" y="4834659"/>
            <a:ext cx="484909" cy="261216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83111" tIns="41555" rIns="83111" bIns="41555" anchor="ctr"/>
          <a:lstStyle/>
          <a:p>
            <a:pPr eaLnBrk="0" hangingPunct="0"/>
            <a:r>
              <a:rPr lang="en-US" sz="11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Fiber</a:t>
            </a:r>
          </a:p>
        </p:txBody>
      </p:sp>
      <p:sp>
        <p:nvSpPr>
          <p:cNvPr id="2079" name="Rectangle 42"/>
          <p:cNvSpPr>
            <a:spLocks noChangeArrowheads="1"/>
          </p:cNvSpPr>
          <p:nvPr/>
        </p:nvSpPr>
        <p:spPr bwMode="auto">
          <a:xfrm>
            <a:off x="2629478" y="4395932"/>
            <a:ext cx="402648" cy="2150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eaLnBrk="0" hangingPunct="0"/>
            <a:r>
              <a:rPr lang="en-US" sz="800" dirty="0">
                <a:latin typeface="Arial" pitchFamily="34" charset="0"/>
                <a:cs typeface="Arial" pitchFamily="34" charset="0"/>
              </a:rPr>
              <a:t>GE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647296" y="4596535"/>
            <a:ext cx="959716" cy="1050636"/>
            <a:chOff x="3405" y="1163"/>
            <a:chExt cx="665" cy="750"/>
          </a:xfrm>
        </p:grpSpPr>
        <p:sp>
          <p:nvSpPr>
            <p:cNvPr id="2133" name="Freeform 44"/>
            <p:cNvSpPr>
              <a:spLocks/>
            </p:cNvSpPr>
            <p:nvPr/>
          </p:nvSpPr>
          <p:spPr bwMode="auto">
            <a:xfrm>
              <a:off x="3405" y="1350"/>
              <a:ext cx="665" cy="370"/>
            </a:xfrm>
            <a:custGeom>
              <a:avLst/>
              <a:gdLst>
                <a:gd name="T0" fmla="*/ 0 w 3221"/>
                <a:gd name="T1" fmla="*/ 0 h 802"/>
                <a:gd name="T2" fmla="*/ 0 w 3221"/>
                <a:gd name="T3" fmla="*/ 0 h 802"/>
                <a:gd name="T4" fmla="*/ 0 w 3221"/>
                <a:gd name="T5" fmla="*/ 0 h 802"/>
                <a:gd name="T6" fmla="*/ 0 w 3221"/>
                <a:gd name="T7" fmla="*/ 0 h 802"/>
                <a:gd name="T8" fmla="*/ 0 w 3221"/>
                <a:gd name="T9" fmla="*/ 0 h 802"/>
                <a:gd name="T10" fmla="*/ 0 w 3221"/>
                <a:gd name="T11" fmla="*/ 0 h 802"/>
                <a:gd name="T12" fmla="*/ 0 w 3221"/>
                <a:gd name="T13" fmla="*/ 0 h 8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1"/>
                <a:gd name="T22" fmla="*/ 0 h 802"/>
                <a:gd name="T23" fmla="*/ 3221 w 3221"/>
                <a:gd name="T24" fmla="*/ 802 h 8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1" h="802">
                  <a:moveTo>
                    <a:pt x="806" y="0"/>
                  </a:moveTo>
                  <a:lnTo>
                    <a:pt x="0" y="399"/>
                  </a:lnTo>
                  <a:lnTo>
                    <a:pt x="806" y="802"/>
                  </a:lnTo>
                  <a:lnTo>
                    <a:pt x="2415" y="802"/>
                  </a:lnTo>
                  <a:lnTo>
                    <a:pt x="3221" y="399"/>
                  </a:lnTo>
                  <a:lnTo>
                    <a:pt x="2415" y="0"/>
                  </a:lnTo>
                  <a:lnTo>
                    <a:pt x="80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FFFF"/>
                </a:gs>
              </a:gsLst>
              <a:lin ang="5400000" scaled="1"/>
            </a:gradFill>
            <a:ln w="8255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Rectangle 45"/>
            <p:cNvSpPr>
              <a:spLocks noChangeArrowheads="1"/>
            </p:cNvSpPr>
            <p:nvPr/>
          </p:nvSpPr>
          <p:spPr bwMode="auto">
            <a:xfrm>
              <a:off x="3435" y="1750"/>
              <a:ext cx="459" cy="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46" tIns="44429" rIns="90446" bIns="44429"/>
            <a:lstStyle/>
            <a:p>
              <a:r>
                <a:rPr lang="en-US" sz="900" dirty="0">
                  <a:latin typeface="Arial" pitchFamily="34" charset="0"/>
                  <a:cs typeface="Arial" pitchFamily="34" charset="0"/>
                </a:rPr>
                <a:t>IPmux-16</a:t>
              </a:r>
            </a:p>
          </p:txBody>
        </p: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3536" y="1420"/>
              <a:ext cx="102" cy="169"/>
              <a:chOff x="4412" y="1690"/>
              <a:chExt cx="102" cy="169"/>
            </a:xfrm>
          </p:grpSpPr>
          <p:sp>
            <p:nvSpPr>
              <p:cNvPr id="2146" name="Line 47"/>
              <p:cNvSpPr>
                <a:spLocks noChangeShapeType="1"/>
              </p:cNvSpPr>
              <p:nvPr/>
            </p:nvSpPr>
            <p:spPr bwMode="auto">
              <a:xfrm flipV="1">
                <a:off x="4465" y="1758"/>
                <a:ext cx="0" cy="101"/>
              </a:xfrm>
              <a:prstGeom prst="line">
                <a:avLst/>
              </a:prstGeom>
              <a:noFill/>
              <a:ln w="1905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" name="Group 48"/>
              <p:cNvGrpSpPr>
                <a:grpSpLocks/>
              </p:cNvGrpSpPr>
              <p:nvPr/>
            </p:nvGrpSpPr>
            <p:grpSpPr bwMode="auto">
              <a:xfrm>
                <a:off x="4412" y="1690"/>
                <a:ext cx="102" cy="116"/>
                <a:chOff x="2071" y="424"/>
                <a:chExt cx="386" cy="116"/>
              </a:xfrm>
            </p:grpSpPr>
            <p:sp>
              <p:nvSpPr>
                <p:cNvPr id="2148" name="Line 49"/>
                <p:cNvSpPr>
                  <a:spLocks noChangeShapeType="1"/>
                </p:cNvSpPr>
                <p:nvPr/>
              </p:nvSpPr>
              <p:spPr bwMode="auto">
                <a:xfrm>
                  <a:off x="2071" y="484"/>
                  <a:ext cx="386" cy="0"/>
                </a:xfrm>
                <a:prstGeom prst="line">
                  <a:avLst/>
                </a:prstGeom>
                <a:noFill/>
                <a:ln w="1905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49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187" y="424"/>
                  <a:ext cx="0" cy="58"/>
                </a:xfrm>
                <a:prstGeom prst="line">
                  <a:avLst/>
                </a:prstGeom>
                <a:noFill/>
                <a:ln w="1905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0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347" y="424"/>
                  <a:ext cx="0" cy="58"/>
                </a:xfrm>
                <a:prstGeom prst="line">
                  <a:avLst/>
                </a:prstGeom>
                <a:noFill/>
                <a:ln w="1905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425" y="482"/>
                  <a:ext cx="0" cy="58"/>
                </a:xfrm>
                <a:prstGeom prst="line">
                  <a:avLst/>
                </a:prstGeom>
                <a:noFill/>
                <a:ln w="1905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2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113" y="482"/>
                  <a:ext cx="0" cy="58"/>
                </a:xfrm>
                <a:prstGeom prst="line">
                  <a:avLst/>
                </a:prstGeom>
                <a:noFill/>
                <a:ln w="1905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136" name="Rectangle 54"/>
            <p:cNvSpPr>
              <a:spLocks noChangeArrowheads="1"/>
            </p:cNvSpPr>
            <p:nvPr/>
          </p:nvSpPr>
          <p:spPr bwMode="auto">
            <a:xfrm>
              <a:off x="3681" y="1357"/>
              <a:ext cx="12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800" dirty="0">
                  <a:latin typeface="Arial" pitchFamily="34" charset="0"/>
                  <a:cs typeface="Arial" pitchFamily="34" charset="0"/>
                </a:rPr>
                <a:t>T1s</a:t>
              </a:r>
            </a:p>
          </p:txBody>
        </p:sp>
        <p:sp>
          <p:nvSpPr>
            <p:cNvPr id="2137" name="Freeform 55"/>
            <p:cNvSpPr>
              <a:spLocks/>
            </p:cNvSpPr>
            <p:nvPr/>
          </p:nvSpPr>
          <p:spPr bwMode="auto">
            <a:xfrm>
              <a:off x="3757" y="1486"/>
              <a:ext cx="123" cy="119"/>
            </a:xfrm>
            <a:custGeom>
              <a:avLst/>
              <a:gdLst>
                <a:gd name="T0" fmla="*/ 0 w 198"/>
                <a:gd name="T1" fmla="*/ 1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Freeform 56"/>
            <p:cNvSpPr>
              <a:spLocks/>
            </p:cNvSpPr>
            <p:nvPr/>
          </p:nvSpPr>
          <p:spPr bwMode="auto">
            <a:xfrm>
              <a:off x="3742" y="1468"/>
              <a:ext cx="123" cy="137"/>
            </a:xfrm>
            <a:custGeom>
              <a:avLst/>
              <a:gdLst>
                <a:gd name="T0" fmla="*/ 0 w 198"/>
                <a:gd name="T1" fmla="*/ 7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9" name="Freeform 57"/>
            <p:cNvSpPr>
              <a:spLocks/>
            </p:cNvSpPr>
            <p:nvPr/>
          </p:nvSpPr>
          <p:spPr bwMode="auto">
            <a:xfrm>
              <a:off x="3727" y="1450"/>
              <a:ext cx="130" cy="151"/>
            </a:xfrm>
            <a:custGeom>
              <a:avLst/>
              <a:gdLst>
                <a:gd name="T0" fmla="*/ 0 w 198"/>
                <a:gd name="T1" fmla="*/ 43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40" name="Picture 58" descr="bts-l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37" y="1163"/>
              <a:ext cx="11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1" name="Freeform 59"/>
            <p:cNvSpPr>
              <a:spLocks/>
            </p:cNvSpPr>
            <p:nvPr/>
          </p:nvSpPr>
          <p:spPr bwMode="auto">
            <a:xfrm>
              <a:off x="3853" y="1582"/>
              <a:ext cx="123" cy="119"/>
            </a:xfrm>
            <a:custGeom>
              <a:avLst/>
              <a:gdLst>
                <a:gd name="T0" fmla="*/ 0 w 198"/>
                <a:gd name="T1" fmla="*/ 1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Freeform 60"/>
            <p:cNvSpPr>
              <a:spLocks/>
            </p:cNvSpPr>
            <p:nvPr/>
          </p:nvSpPr>
          <p:spPr bwMode="auto">
            <a:xfrm>
              <a:off x="3835" y="1561"/>
              <a:ext cx="123" cy="119"/>
            </a:xfrm>
            <a:custGeom>
              <a:avLst/>
              <a:gdLst>
                <a:gd name="T0" fmla="*/ 0 w 198"/>
                <a:gd name="T1" fmla="*/ 1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3" name="Freeform 61"/>
            <p:cNvSpPr>
              <a:spLocks/>
            </p:cNvSpPr>
            <p:nvPr/>
          </p:nvSpPr>
          <p:spPr bwMode="auto">
            <a:xfrm>
              <a:off x="3877" y="1600"/>
              <a:ext cx="123" cy="119"/>
            </a:xfrm>
            <a:custGeom>
              <a:avLst/>
              <a:gdLst>
                <a:gd name="T0" fmla="*/ 0 w 198"/>
                <a:gd name="T1" fmla="*/ 1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44" name="Picture 62" descr="rad4"/>
            <p:cNvPicPr preferRelativeResize="0"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42" y="1570"/>
              <a:ext cx="47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45" name="Picture 63" descr="bts-l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45" y="1280"/>
              <a:ext cx="11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5677477" y="5807364"/>
            <a:ext cx="959716" cy="1050636"/>
            <a:chOff x="3405" y="1163"/>
            <a:chExt cx="665" cy="750"/>
          </a:xfrm>
        </p:grpSpPr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3405" y="1350"/>
              <a:ext cx="665" cy="370"/>
            </a:xfrm>
            <a:custGeom>
              <a:avLst/>
              <a:gdLst>
                <a:gd name="T0" fmla="*/ 0 w 3221"/>
                <a:gd name="T1" fmla="*/ 0 h 802"/>
                <a:gd name="T2" fmla="*/ 0 w 3221"/>
                <a:gd name="T3" fmla="*/ 0 h 802"/>
                <a:gd name="T4" fmla="*/ 0 w 3221"/>
                <a:gd name="T5" fmla="*/ 0 h 802"/>
                <a:gd name="T6" fmla="*/ 0 w 3221"/>
                <a:gd name="T7" fmla="*/ 0 h 802"/>
                <a:gd name="T8" fmla="*/ 0 w 3221"/>
                <a:gd name="T9" fmla="*/ 0 h 802"/>
                <a:gd name="T10" fmla="*/ 0 w 3221"/>
                <a:gd name="T11" fmla="*/ 0 h 802"/>
                <a:gd name="T12" fmla="*/ 0 w 3221"/>
                <a:gd name="T13" fmla="*/ 0 h 8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1"/>
                <a:gd name="T22" fmla="*/ 0 h 802"/>
                <a:gd name="T23" fmla="*/ 3221 w 3221"/>
                <a:gd name="T24" fmla="*/ 802 h 8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1" h="802">
                  <a:moveTo>
                    <a:pt x="806" y="0"/>
                  </a:moveTo>
                  <a:lnTo>
                    <a:pt x="0" y="399"/>
                  </a:lnTo>
                  <a:lnTo>
                    <a:pt x="806" y="802"/>
                  </a:lnTo>
                  <a:lnTo>
                    <a:pt x="2415" y="802"/>
                  </a:lnTo>
                  <a:lnTo>
                    <a:pt x="3221" y="399"/>
                  </a:lnTo>
                  <a:lnTo>
                    <a:pt x="2415" y="0"/>
                  </a:lnTo>
                  <a:lnTo>
                    <a:pt x="80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FFFF"/>
                </a:gs>
              </a:gsLst>
              <a:lin ang="5400000" scaled="1"/>
            </a:gradFill>
            <a:ln w="8255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3435" y="1750"/>
              <a:ext cx="459" cy="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46" tIns="44429" rIns="90446" bIns="44429"/>
            <a:lstStyle/>
            <a:p>
              <a:r>
                <a:rPr lang="en-US" sz="900" dirty="0">
                  <a:latin typeface="Arial" pitchFamily="34" charset="0"/>
                  <a:cs typeface="Arial" pitchFamily="34" charset="0"/>
                </a:rPr>
                <a:t>IPmux-16</a:t>
              </a:r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3539" y="1420"/>
              <a:ext cx="102" cy="169"/>
              <a:chOff x="4415" y="1690"/>
              <a:chExt cx="102" cy="169"/>
            </a:xfrm>
          </p:grpSpPr>
          <p:sp>
            <p:nvSpPr>
              <p:cNvPr id="2126" name="Line 68"/>
              <p:cNvSpPr>
                <a:spLocks noChangeShapeType="1"/>
              </p:cNvSpPr>
              <p:nvPr/>
            </p:nvSpPr>
            <p:spPr bwMode="auto">
              <a:xfrm flipV="1">
                <a:off x="4465" y="1758"/>
                <a:ext cx="0" cy="101"/>
              </a:xfrm>
              <a:prstGeom prst="line">
                <a:avLst/>
              </a:prstGeom>
              <a:noFill/>
              <a:ln w="1905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Group 69"/>
              <p:cNvGrpSpPr>
                <a:grpSpLocks/>
              </p:cNvGrpSpPr>
              <p:nvPr/>
            </p:nvGrpSpPr>
            <p:grpSpPr bwMode="auto">
              <a:xfrm>
                <a:off x="4415" y="1690"/>
                <a:ext cx="102" cy="116"/>
                <a:chOff x="2083" y="424"/>
                <a:chExt cx="386" cy="116"/>
              </a:xfrm>
            </p:grpSpPr>
            <p:sp>
              <p:nvSpPr>
                <p:cNvPr id="2128" name="Line 70"/>
                <p:cNvSpPr>
                  <a:spLocks noChangeShapeType="1"/>
                </p:cNvSpPr>
                <p:nvPr/>
              </p:nvSpPr>
              <p:spPr bwMode="auto">
                <a:xfrm>
                  <a:off x="2083" y="484"/>
                  <a:ext cx="386" cy="0"/>
                </a:xfrm>
                <a:prstGeom prst="line">
                  <a:avLst/>
                </a:prstGeom>
                <a:noFill/>
                <a:ln w="1905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29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199" y="424"/>
                  <a:ext cx="0" cy="58"/>
                </a:xfrm>
                <a:prstGeom prst="line">
                  <a:avLst/>
                </a:prstGeom>
                <a:noFill/>
                <a:ln w="1905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30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359" y="424"/>
                  <a:ext cx="0" cy="58"/>
                </a:xfrm>
                <a:prstGeom prst="line">
                  <a:avLst/>
                </a:prstGeom>
                <a:noFill/>
                <a:ln w="1905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31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437" y="482"/>
                  <a:ext cx="0" cy="58"/>
                </a:xfrm>
                <a:prstGeom prst="line">
                  <a:avLst/>
                </a:prstGeom>
                <a:noFill/>
                <a:ln w="1905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3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125" y="482"/>
                  <a:ext cx="0" cy="58"/>
                </a:xfrm>
                <a:prstGeom prst="line">
                  <a:avLst/>
                </a:prstGeom>
                <a:noFill/>
                <a:ln w="1905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116" name="Rectangle 75"/>
            <p:cNvSpPr>
              <a:spLocks noChangeArrowheads="1"/>
            </p:cNvSpPr>
            <p:nvPr/>
          </p:nvSpPr>
          <p:spPr bwMode="auto">
            <a:xfrm>
              <a:off x="3681" y="1357"/>
              <a:ext cx="12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800" dirty="0">
                  <a:latin typeface="Arial" pitchFamily="34" charset="0"/>
                  <a:cs typeface="Arial" pitchFamily="34" charset="0"/>
                </a:rPr>
                <a:t>T1s</a:t>
              </a:r>
            </a:p>
          </p:txBody>
        </p:sp>
        <p:sp>
          <p:nvSpPr>
            <p:cNvPr id="2117" name="Freeform 76"/>
            <p:cNvSpPr>
              <a:spLocks/>
            </p:cNvSpPr>
            <p:nvPr/>
          </p:nvSpPr>
          <p:spPr bwMode="auto">
            <a:xfrm>
              <a:off x="3757" y="1486"/>
              <a:ext cx="123" cy="119"/>
            </a:xfrm>
            <a:custGeom>
              <a:avLst/>
              <a:gdLst>
                <a:gd name="T0" fmla="*/ 0 w 198"/>
                <a:gd name="T1" fmla="*/ 1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Freeform 77"/>
            <p:cNvSpPr>
              <a:spLocks/>
            </p:cNvSpPr>
            <p:nvPr/>
          </p:nvSpPr>
          <p:spPr bwMode="auto">
            <a:xfrm>
              <a:off x="3742" y="1468"/>
              <a:ext cx="123" cy="137"/>
            </a:xfrm>
            <a:custGeom>
              <a:avLst/>
              <a:gdLst>
                <a:gd name="T0" fmla="*/ 0 w 198"/>
                <a:gd name="T1" fmla="*/ 7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" name="Freeform 78"/>
            <p:cNvSpPr>
              <a:spLocks/>
            </p:cNvSpPr>
            <p:nvPr/>
          </p:nvSpPr>
          <p:spPr bwMode="auto">
            <a:xfrm>
              <a:off x="3727" y="1450"/>
              <a:ext cx="130" cy="151"/>
            </a:xfrm>
            <a:custGeom>
              <a:avLst/>
              <a:gdLst>
                <a:gd name="T0" fmla="*/ 0 w 198"/>
                <a:gd name="T1" fmla="*/ 43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20" name="Picture 79" descr="bts-l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37" y="1163"/>
              <a:ext cx="11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1" name="Freeform 80"/>
            <p:cNvSpPr>
              <a:spLocks/>
            </p:cNvSpPr>
            <p:nvPr/>
          </p:nvSpPr>
          <p:spPr bwMode="auto">
            <a:xfrm>
              <a:off x="3853" y="1582"/>
              <a:ext cx="123" cy="119"/>
            </a:xfrm>
            <a:custGeom>
              <a:avLst/>
              <a:gdLst>
                <a:gd name="T0" fmla="*/ 0 w 198"/>
                <a:gd name="T1" fmla="*/ 1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Freeform 81"/>
            <p:cNvSpPr>
              <a:spLocks/>
            </p:cNvSpPr>
            <p:nvPr/>
          </p:nvSpPr>
          <p:spPr bwMode="auto">
            <a:xfrm>
              <a:off x="3835" y="1561"/>
              <a:ext cx="123" cy="119"/>
            </a:xfrm>
            <a:custGeom>
              <a:avLst/>
              <a:gdLst>
                <a:gd name="T0" fmla="*/ 0 w 198"/>
                <a:gd name="T1" fmla="*/ 1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3" name="Freeform 82"/>
            <p:cNvSpPr>
              <a:spLocks/>
            </p:cNvSpPr>
            <p:nvPr/>
          </p:nvSpPr>
          <p:spPr bwMode="auto">
            <a:xfrm>
              <a:off x="3877" y="1600"/>
              <a:ext cx="123" cy="119"/>
            </a:xfrm>
            <a:custGeom>
              <a:avLst/>
              <a:gdLst>
                <a:gd name="T0" fmla="*/ 0 w 198"/>
                <a:gd name="T1" fmla="*/ 1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24" name="Picture 83" descr="rad4"/>
            <p:cNvPicPr preferRelativeResize="0"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42" y="1570"/>
              <a:ext cx="47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25" name="Picture 84" descr="bts-l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45" y="1280"/>
              <a:ext cx="11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6221558" y="3670012"/>
            <a:ext cx="959715" cy="1067955"/>
            <a:chOff x="3405" y="1163"/>
            <a:chExt cx="665" cy="762"/>
          </a:xfrm>
        </p:grpSpPr>
        <p:sp>
          <p:nvSpPr>
            <p:cNvPr id="2093" name="Freeform 86"/>
            <p:cNvSpPr>
              <a:spLocks/>
            </p:cNvSpPr>
            <p:nvPr/>
          </p:nvSpPr>
          <p:spPr bwMode="auto">
            <a:xfrm>
              <a:off x="3405" y="1350"/>
              <a:ext cx="665" cy="370"/>
            </a:xfrm>
            <a:custGeom>
              <a:avLst/>
              <a:gdLst>
                <a:gd name="T0" fmla="*/ 0 w 3221"/>
                <a:gd name="T1" fmla="*/ 0 h 802"/>
                <a:gd name="T2" fmla="*/ 0 w 3221"/>
                <a:gd name="T3" fmla="*/ 0 h 802"/>
                <a:gd name="T4" fmla="*/ 0 w 3221"/>
                <a:gd name="T5" fmla="*/ 0 h 802"/>
                <a:gd name="T6" fmla="*/ 0 w 3221"/>
                <a:gd name="T7" fmla="*/ 0 h 802"/>
                <a:gd name="T8" fmla="*/ 0 w 3221"/>
                <a:gd name="T9" fmla="*/ 0 h 802"/>
                <a:gd name="T10" fmla="*/ 0 w 3221"/>
                <a:gd name="T11" fmla="*/ 0 h 802"/>
                <a:gd name="T12" fmla="*/ 0 w 3221"/>
                <a:gd name="T13" fmla="*/ 0 h 8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1"/>
                <a:gd name="T22" fmla="*/ 0 h 802"/>
                <a:gd name="T23" fmla="*/ 3221 w 3221"/>
                <a:gd name="T24" fmla="*/ 802 h 8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1" h="802">
                  <a:moveTo>
                    <a:pt x="806" y="0"/>
                  </a:moveTo>
                  <a:lnTo>
                    <a:pt x="0" y="399"/>
                  </a:lnTo>
                  <a:lnTo>
                    <a:pt x="806" y="802"/>
                  </a:lnTo>
                  <a:lnTo>
                    <a:pt x="2415" y="802"/>
                  </a:lnTo>
                  <a:lnTo>
                    <a:pt x="3221" y="399"/>
                  </a:lnTo>
                  <a:lnTo>
                    <a:pt x="2415" y="0"/>
                  </a:lnTo>
                  <a:lnTo>
                    <a:pt x="80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FFFF"/>
                </a:gs>
              </a:gsLst>
              <a:lin ang="5400000" scaled="1"/>
            </a:gradFill>
            <a:ln w="8255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4" name="Rectangle 87"/>
            <p:cNvSpPr>
              <a:spLocks noChangeArrowheads="1"/>
            </p:cNvSpPr>
            <p:nvPr/>
          </p:nvSpPr>
          <p:spPr bwMode="auto">
            <a:xfrm>
              <a:off x="3435" y="1750"/>
              <a:ext cx="529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46" tIns="44429" rIns="90446" bIns="44429"/>
            <a:lstStyle/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Pmux-16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88"/>
            <p:cNvGrpSpPr>
              <a:grpSpLocks/>
            </p:cNvGrpSpPr>
            <p:nvPr/>
          </p:nvGrpSpPr>
          <p:grpSpPr bwMode="auto">
            <a:xfrm>
              <a:off x="3539" y="1429"/>
              <a:ext cx="102" cy="160"/>
              <a:chOff x="4415" y="1699"/>
              <a:chExt cx="102" cy="160"/>
            </a:xfrm>
          </p:grpSpPr>
          <p:sp>
            <p:nvSpPr>
              <p:cNvPr id="2106" name="Line 89"/>
              <p:cNvSpPr>
                <a:spLocks noChangeShapeType="1"/>
              </p:cNvSpPr>
              <p:nvPr/>
            </p:nvSpPr>
            <p:spPr bwMode="auto">
              <a:xfrm flipV="1">
                <a:off x="4465" y="1758"/>
                <a:ext cx="0" cy="101"/>
              </a:xfrm>
              <a:prstGeom prst="line">
                <a:avLst/>
              </a:prstGeom>
              <a:noFill/>
              <a:ln w="1905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" name="Group 90"/>
              <p:cNvGrpSpPr>
                <a:grpSpLocks/>
              </p:cNvGrpSpPr>
              <p:nvPr/>
            </p:nvGrpSpPr>
            <p:grpSpPr bwMode="auto">
              <a:xfrm>
                <a:off x="4415" y="1699"/>
                <a:ext cx="102" cy="116"/>
                <a:chOff x="2083" y="433"/>
                <a:chExt cx="386" cy="116"/>
              </a:xfrm>
            </p:grpSpPr>
            <p:sp>
              <p:nvSpPr>
                <p:cNvPr id="2108" name="Line 91"/>
                <p:cNvSpPr>
                  <a:spLocks noChangeShapeType="1"/>
                </p:cNvSpPr>
                <p:nvPr/>
              </p:nvSpPr>
              <p:spPr bwMode="auto">
                <a:xfrm>
                  <a:off x="2083" y="493"/>
                  <a:ext cx="386" cy="0"/>
                </a:xfrm>
                <a:prstGeom prst="line">
                  <a:avLst/>
                </a:prstGeom>
                <a:noFill/>
                <a:ln w="1905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09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187" y="433"/>
                  <a:ext cx="0" cy="58"/>
                </a:xfrm>
                <a:prstGeom prst="line">
                  <a:avLst/>
                </a:prstGeom>
                <a:noFill/>
                <a:ln w="1905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10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2347" y="433"/>
                  <a:ext cx="0" cy="58"/>
                </a:xfrm>
                <a:prstGeom prst="line">
                  <a:avLst/>
                </a:prstGeom>
                <a:noFill/>
                <a:ln w="1905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11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425" y="491"/>
                  <a:ext cx="0" cy="58"/>
                </a:xfrm>
                <a:prstGeom prst="line">
                  <a:avLst/>
                </a:prstGeom>
                <a:noFill/>
                <a:ln w="1905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12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113" y="491"/>
                  <a:ext cx="0" cy="58"/>
                </a:xfrm>
                <a:prstGeom prst="line">
                  <a:avLst/>
                </a:prstGeom>
                <a:noFill/>
                <a:ln w="1905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096" name="Rectangle 96"/>
            <p:cNvSpPr>
              <a:spLocks noChangeArrowheads="1"/>
            </p:cNvSpPr>
            <p:nvPr/>
          </p:nvSpPr>
          <p:spPr bwMode="auto">
            <a:xfrm>
              <a:off x="3681" y="1357"/>
              <a:ext cx="12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800" dirty="0">
                  <a:latin typeface="Arial" pitchFamily="34" charset="0"/>
                  <a:cs typeface="Arial" pitchFamily="34" charset="0"/>
                </a:rPr>
                <a:t>T1s</a:t>
              </a:r>
            </a:p>
          </p:txBody>
        </p:sp>
        <p:sp>
          <p:nvSpPr>
            <p:cNvPr id="2097" name="Freeform 97"/>
            <p:cNvSpPr>
              <a:spLocks/>
            </p:cNvSpPr>
            <p:nvPr/>
          </p:nvSpPr>
          <p:spPr bwMode="auto">
            <a:xfrm>
              <a:off x="3757" y="1486"/>
              <a:ext cx="123" cy="119"/>
            </a:xfrm>
            <a:custGeom>
              <a:avLst/>
              <a:gdLst>
                <a:gd name="T0" fmla="*/ 0 w 198"/>
                <a:gd name="T1" fmla="*/ 1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Freeform 98"/>
            <p:cNvSpPr>
              <a:spLocks/>
            </p:cNvSpPr>
            <p:nvPr/>
          </p:nvSpPr>
          <p:spPr bwMode="auto">
            <a:xfrm>
              <a:off x="3742" y="1468"/>
              <a:ext cx="123" cy="137"/>
            </a:xfrm>
            <a:custGeom>
              <a:avLst/>
              <a:gdLst>
                <a:gd name="T0" fmla="*/ 0 w 198"/>
                <a:gd name="T1" fmla="*/ 7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9" name="Freeform 99"/>
            <p:cNvSpPr>
              <a:spLocks/>
            </p:cNvSpPr>
            <p:nvPr/>
          </p:nvSpPr>
          <p:spPr bwMode="auto">
            <a:xfrm>
              <a:off x="3727" y="1450"/>
              <a:ext cx="130" cy="151"/>
            </a:xfrm>
            <a:custGeom>
              <a:avLst/>
              <a:gdLst>
                <a:gd name="T0" fmla="*/ 0 w 198"/>
                <a:gd name="T1" fmla="*/ 43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00" name="Picture 100" descr="bts-l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37" y="1163"/>
              <a:ext cx="11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1" name="Freeform 101"/>
            <p:cNvSpPr>
              <a:spLocks/>
            </p:cNvSpPr>
            <p:nvPr/>
          </p:nvSpPr>
          <p:spPr bwMode="auto">
            <a:xfrm>
              <a:off x="3853" y="1582"/>
              <a:ext cx="123" cy="119"/>
            </a:xfrm>
            <a:custGeom>
              <a:avLst/>
              <a:gdLst>
                <a:gd name="T0" fmla="*/ 0 w 198"/>
                <a:gd name="T1" fmla="*/ 1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Freeform 102"/>
            <p:cNvSpPr>
              <a:spLocks/>
            </p:cNvSpPr>
            <p:nvPr/>
          </p:nvSpPr>
          <p:spPr bwMode="auto">
            <a:xfrm>
              <a:off x="3835" y="1561"/>
              <a:ext cx="123" cy="119"/>
            </a:xfrm>
            <a:custGeom>
              <a:avLst/>
              <a:gdLst>
                <a:gd name="T0" fmla="*/ 0 w 198"/>
                <a:gd name="T1" fmla="*/ 1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3" name="Freeform 103"/>
            <p:cNvSpPr>
              <a:spLocks/>
            </p:cNvSpPr>
            <p:nvPr/>
          </p:nvSpPr>
          <p:spPr bwMode="auto">
            <a:xfrm>
              <a:off x="3877" y="1600"/>
              <a:ext cx="123" cy="119"/>
            </a:xfrm>
            <a:custGeom>
              <a:avLst/>
              <a:gdLst>
                <a:gd name="T0" fmla="*/ 0 w 198"/>
                <a:gd name="T1" fmla="*/ 1 h 162"/>
                <a:gd name="T2" fmla="*/ 0 w 198"/>
                <a:gd name="T3" fmla="*/ 0 h 162"/>
                <a:gd name="T4" fmla="*/ 1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04" name="Picture 104" descr="rad4"/>
            <p:cNvPicPr preferRelativeResize="0"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42" y="1570"/>
              <a:ext cx="47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5" name="Picture 105" descr="bts-l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45" y="1280"/>
              <a:ext cx="11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83" name="Rectangle 107"/>
          <p:cNvSpPr>
            <a:spLocks noChangeArrowheads="1"/>
          </p:cNvSpPr>
          <p:nvPr/>
        </p:nvSpPr>
        <p:spPr bwMode="auto">
          <a:xfrm>
            <a:off x="343477" y="5471103"/>
            <a:ext cx="1166091" cy="50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eaLnBrk="0" hangingPunct="0"/>
            <a:r>
              <a:rPr lang="fr-FR" sz="1300" dirty="0">
                <a:latin typeface="Arial" pitchFamily="34" charset="0"/>
                <a:cs typeface="Arial" pitchFamily="34" charset="0"/>
              </a:rPr>
              <a:t>Mobile </a:t>
            </a:r>
            <a:r>
              <a:rPr lang="fr-FR" sz="1300" dirty="0" err="1">
                <a:latin typeface="Arial" pitchFamily="34" charset="0"/>
                <a:cs typeface="Arial" pitchFamily="34" charset="0"/>
              </a:rPr>
              <a:t>Operator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 B</a:t>
            </a:r>
            <a:r>
              <a:rPr lang="fr-FR" sz="11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84" name="Line 18"/>
          <p:cNvSpPr>
            <a:spLocks noChangeShapeType="1"/>
          </p:cNvSpPr>
          <p:nvPr/>
        </p:nvSpPr>
        <p:spPr bwMode="auto">
          <a:xfrm flipH="1">
            <a:off x="1772227" y="6140739"/>
            <a:ext cx="62345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Line 19"/>
          <p:cNvSpPr>
            <a:spLocks noChangeShapeType="1"/>
          </p:cNvSpPr>
          <p:nvPr/>
        </p:nvSpPr>
        <p:spPr bwMode="auto">
          <a:xfrm flipH="1">
            <a:off x="1772227" y="6101773"/>
            <a:ext cx="62345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6" name="Rectangle 108"/>
          <p:cNvSpPr>
            <a:spLocks noChangeArrowheads="1"/>
          </p:cNvSpPr>
          <p:nvPr/>
        </p:nvSpPr>
        <p:spPr bwMode="auto">
          <a:xfrm>
            <a:off x="1720273" y="5866535"/>
            <a:ext cx="720148" cy="2034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eaLnBrk="0" hangingPunct="0"/>
            <a:r>
              <a:rPr lang="en-US" sz="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OC-3</a:t>
            </a:r>
          </a:p>
        </p:txBody>
      </p:sp>
      <p:pic>
        <p:nvPicPr>
          <p:cNvPr id="2087" name="Picture 8" descr="bsc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1205" y="6013740"/>
            <a:ext cx="357909" cy="28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2225386" y="5954568"/>
            <a:ext cx="525318" cy="363682"/>
            <a:chOff x="469" y="2924"/>
            <a:chExt cx="364" cy="260"/>
          </a:xfrm>
        </p:grpSpPr>
        <p:pic>
          <p:nvPicPr>
            <p:cNvPr id="2091" name="Picture 32" descr="rad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9" y="2924"/>
              <a:ext cx="35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2" name="Rectangle 33"/>
            <p:cNvSpPr>
              <a:spLocks noChangeArrowheads="1"/>
            </p:cNvSpPr>
            <p:nvPr/>
          </p:nvSpPr>
          <p:spPr bwMode="auto">
            <a:xfrm>
              <a:off x="502" y="3003"/>
              <a:ext cx="331" cy="1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900" dirty="0" err="1">
                  <a:latin typeface="Arial" pitchFamily="34" charset="0"/>
                  <a:cs typeface="Arial" pitchFamily="34" charset="0"/>
                </a:rPr>
                <a:t>Gmux</a:t>
              </a:r>
              <a:endParaRPr lang="en-US" sz="9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89" name="Rectangle 42"/>
          <p:cNvSpPr>
            <a:spLocks noChangeArrowheads="1"/>
          </p:cNvSpPr>
          <p:nvPr/>
        </p:nvSpPr>
        <p:spPr bwMode="auto">
          <a:xfrm>
            <a:off x="2733387" y="5976217"/>
            <a:ext cx="402648" cy="2150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eaLnBrk="0" hangingPunct="0"/>
            <a:r>
              <a:rPr lang="en-US" sz="800" dirty="0">
                <a:latin typeface="Arial" pitchFamily="34" charset="0"/>
                <a:cs typeface="Arial" pitchFamily="34" charset="0"/>
              </a:rPr>
              <a:t>GE</a:t>
            </a:r>
          </a:p>
        </p:txBody>
      </p:sp>
      <p:sp>
        <p:nvSpPr>
          <p:cNvPr id="3114" name="Rectangle 219"/>
          <p:cNvSpPr>
            <a:spLocks noChangeArrowheads="1"/>
          </p:cNvSpPr>
          <p:nvPr/>
        </p:nvSpPr>
        <p:spPr bwMode="auto">
          <a:xfrm>
            <a:off x="292967" y="1088159"/>
            <a:ext cx="7794625" cy="1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11" tIns="41555" rIns="83111" bIns="41555">
            <a:spAutoFit/>
          </a:bodyPr>
          <a:lstStyle/>
          <a:p>
            <a:pPr marL="262606" indent="-262606">
              <a:lnSpc>
                <a:spcPct val="120000"/>
              </a:lnSpc>
              <a:defRPr/>
            </a:pPr>
            <a:r>
              <a:rPr lang="en-US" sz="220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Benefits</a:t>
            </a:r>
            <a:endParaRPr lang="en-US" altLang="he-IL" sz="2200" dirty="0">
              <a:latin typeface="+mn-lt"/>
              <a:cs typeface="Arial" pitchFamily="34" charset="0"/>
            </a:endParaRPr>
          </a:p>
          <a:p>
            <a:pPr marL="291464" indent="-291464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altLang="he-IL" sz="1600" b="0" dirty="0">
                <a:latin typeface="+mn-lt"/>
                <a:cs typeface="+mn-cs"/>
              </a:rPr>
              <a:t>Multiple mobile operators per tower, each adaptively timed from own source</a:t>
            </a:r>
          </a:p>
          <a:p>
            <a:pPr marL="291464" indent="-291464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altLang="he-IL" sz="1600" b="0" dirty="0">
                <a:latin typeface="+mn-lt"/>
                <a:cs typeface="+mn-cs"/>
              </a:rPr>
              <a:t>Network reliability and redundancy with sub 50ms failover</a:t>
            </a:r>
          </a:p>
          <a:p>
            <a:pPr marL="291464" indent="-291464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altLang="he-IL" sz="1600" b="0" dirty="0">
                <a:latin typeface="+mn-lt"/>
                <a:cs typeface="+mn-cs"/>
              </a:rPr>
              <a:t>“Important considerations were T1 density, Ethernet switching, fiber interfaces and reliable long term partner,” Major Cable MSO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59"/>
          <p:cNvSpPr>
            <a:spLocks/>
          </p:cNvSpPr>
          <p:nvPr/>
        </p:nvSpPr>
        <p:spPr bwMode="auto">
          <a:xfrm>
            <a:off x="6567921" y="5628409"/>
            <a:ext cx="1536988" cy="825500"/>
          </a:xfrm>
          <a:custGeom>
            <a:avLst/>
            <a:gdLst>
              <a:gd name="T0" fmla="*/ 2147483647 w 3221"/>
              <a:gd name="T1" fmla="*/ 0 h 802"/>
              <a:gd name="T2" fmla="*/ 0 w 3221"/>
              <a:gd name="T3" fmla="*/ 2147483647 h 802"/>
              <a:gd name="T4" fmla="*/ 2147483647 w 3221"/>
              <a:gd name="T5" fmla="*/ 2147483647 h 802"/>
              <a:gd name="T6" fmla="*/ 2147483647 w 3221"/>
              <a:gd name="T7" fmla="*/ 2147483647 h 802"/>
              <a:gd name="T8" fmla="*/ 2147483647 w 3221"/>
              <a:gd name="T9" fmla="*/ 2147483647 h 802"/>
              <a:gd name="T10" fmla="*/ 2147483647 w 3221"/>
              <a:gd name="T11" fmla="*/ 0 h 802"/>
              <a:gd name="T12" fmla="*/ 2147483647 w 3221"/>
              <a:gd name="T13" fmla="*/ 0 h 8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21"/>
              <a:gd name="T22" fmla="*/ 0 h 802"/>
              <a:gd name="T23" fmla="*/ 3221 w 3221"/>
              <a:gd name="T24" fmla="*/ 802 h 8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21" h="802">
                <a:moveTo>
                  <a:pt x="806" y="0"/>
                </a:moveTo>
                <a:lnTo>
                  <a:pt x="0" y="399"/>
                </a:lnTo>
                <a:lnTo>
                  <a:pt x="806" y="802"/>
                </a:lnTo>
                <a:lnTo>
                  <a:pt x="2415" y="802"/>
                </a:lnTo>
                <a:lnTo>
                  <a:pt x="3221" y="399"/>
                </a:lnTo>
                <a:lnTo>
                  <a:pt x="2415" y="0"/>
                </a:lnTo>
                <a:lnTo>
                  <a:pt x="806" y="0"/>
                </a:lnTo>
                <a:close/>
              </a:path>
            </a:pathLst>
          </a:custGeom>
          <a:gradFill rotWithShape="1">
            <a:gsLst>
              <a:gs pos="0">
                <a:srgbClr val="F6B686"/>
              </a:gs>
              <a:gs pos="100000">
                <a:srgbClr val="FFF5E3"/>
              </a:gs>
            </a:gsLst>
            <a:lin ang="18900000" scaled="1"/>
          </a:gradFill>
          <a:ln w="9525" algn="ctr">
            <a:solidFill>
              <a:srgbClr val="F4A970"/>
            </a:solidFill>
            <a:miter lim="800000"/>
            <a:headEnd/>
            <a:tailEnd/>
          </a:ln>
        </p:spPr>
        <p:txBody>
          <a:bodyPr wrap="none" lIns="83111" tIns="41555" rIns="83111" bIns="41555" anchor="ctr"/>
          <a:lstStyle/>
          <a:p>
            <a:endParaRPr lang="es-CO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Freeform 59"/>
          <p:cNvSpPr>
            <a:spLocks/>
          </p:cNvSpPr>
          <p:nvPr/>
        </p:nvSpPr>
        <p:spPr bwMode="auto">
          <a:xfrm>
            <a:off x="7521864" y="4371398"/>
            <a:ext cx="1197841" cy="824056"/>
          </a:xfrm>
          <a:custGeom>
            <a:avLst/>
            <a:gdLst>
              <a:gd name="T0" fmla="*/ 2147483647 w 3221"/>
              <a:gd name="T1" fmla="*/ 0 h 802"/>
              <a:gd name="T2" fmla="*/ 0 w 3221"/>
              <a:gd name="T3" fmla="*/ 2147483647 h 802"/>
              <a:gd name="T4" fmla="*/ 2147483647 w 3221"/>
              <a:gd name="T5" fmla="*/ 2147483647 h 802"/>
              <a:gd name="T6" fmla="*/ 2147483647 w 3221"/>
              <a:gd name="T7" fmla="*/ 2147483647 h 802"/>
              <a:gd name="T8" fmla="*/ 2147483647 w 3221"/>
              <a:gd name="T9" fmla="*/ 2147483647 h 802"/>
              <a:gd name="T10" fmla="*/ 2147483647 w 3221"/>
              <a:gd name="T11" fmla="*/ 0 h 802"/>
              <a:gd name="T12" fmla="*/ 2147483647 w 3221"/>
              <a:gd name="T13" fmla="*/ 0 h 8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21"/>
              <a:gd name="T22" fmla="*/ 0 h 802"/>
              <a:gd name="T23" fmla="*/ 3221 w 3221"/>
              <a:gd name="T24" fmla="*/ 802 h 8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21" h="802">
                <a:moveTo>
                  <a:pt x="806" y="0"/>
                </a:moveTo>
                <a:lnTo>
                  <a:pt x="0" y="399"/>
                </a:lnTo>
                <a:lnTo>
                  <a:pt x="806" y="802"/>
                </a:lnTo>
                <a:lnTo>
                  <a:pt x="2415" y="802"/>
                </a:lnTo>
                <a:lnTo>
                  <a:pt x="3221" y="399"/>
                </a:lnTo>
                <a:lnTo>
                  <a:pt x="2415" y="0"/>
                </a:lnTo>
                <a:lnTo>
                  <a:pt x="806" y="0"/>
                </a:lnTo>
                <a:close/>
              </a:path>
            </a:pathLst>
          </a:custGeom>
          <a:gradFill rotWithShape="1">
            <a:gsLst>
              <a:gs pos="0">
                <a:srgbClr val="F6B686"/>
              </a:gs>
              <a:gs pos="100000">
                <a:srgbClr val="FFF5E3"/>
              </a:gs>
            </a:gsLst>
            <a:lin ang="18900000" scaled="1"/>
          </a:gradFill>
          <a:ln w="9525" algn="ctr">
            <a:solidFill>
              <a:srgbClr val="F4A970"/>
            </a:solidFill>
            <a:miter lim="800000"/>
            <a:headEnd/>
            <a:tailEnd/>
          </a:ln>
        </p:spPr>
        <p:txBody>
          <a:bodyPr wrap="none" lIns="83111" tIns="41555" rIns="83111" bIns="41555" anchor="ctr"/>
          <a:lstStyle/>
          <a:p>
            <a:endParaRPr lang="es-CO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Freeform 59"/>
          <p:cNvSpPr>
            <a:spLocks/>
          </p:cNvSpPr>
          <p:nvPr/>
        </p:nvSpPr>
        <p:spPr bwMode="auto">
          <a:xfrm>
            <a:off x="6121978" y="3886489"/>
            <a:ext cx="1199285" cy="824056"/>
          </a:xfrm>
          <a:custGeom>
            <a:avLst/>
            <a:gdLst>
              <a:gd name="T0" fmla="*/ 2147483647 w 3221"/>
              <a:gd name="T1" fmla="*/ 0 h 802"/>
              <a:gd name="T2" fmla="*/ 0 w 3221"/>
              <a:gd name="T3" fmla="*/ 2147483647 h 802"/>
              <a:gd name="T4" fmla="*/ 2147483647 w 3221"/>
              <a:gd name="T5" fmla="*/ 2147483647 h 802"/>
              <a:gd name="T6" fmla="*/ 2147483647 w 3221"/>
              <a:gd name="T7" fmla="*/ 2147483647 h 802"/>
              <a:gd name="T8" fmla="*/ 2147483647 w 3221"/>
              <a:gd name="T9" fmla="*/ 2147483647 h 802"/>
              <a:gd name="T10" fmla="*/ 2147483647 w 3221"/>
              <a:gd name="T11" fmla="*/ 0 h 802"/>
              <a:gd name="T12" fmla="*/ 2147483647 w 3221"/>
              <a:gd name="T13" fmla="*/ 0 h 8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21"/>
              <a:gd name="T22" fmla="*/ 0 h 802"/>
              <a:gd name="T23" fmla="*/ 3221 w 3221"/>
              <a:gd name="T24" fmla="*/ 802 h 8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21" h="802">
                <a:moveTo>
                  <a:pt x="806" y="0"/>
                </a:moveTo>
                <a:lnTo>
                  <a:pt x="0" y="399"/>
                </a:lnTo>
                <a:lnTo>
                  <a:pt x="806" y="802"/>
                </a:lnTo>
                <a:lnTo>
                  <a:pt x="2415" y="802"/>
                </a:lnTo>
                <a:lnTo>
                  <a:pt x="3221" y="399"/>
                </a:lnTo>
                <a:lnTo>
                  <a:pt x="2415" y="0"/>
                </a:lnTo>
                <a:lnTo>
                  <a:pt x="806" y="0"/>
                </a:lnTo>
                <a:close/>
              </a:path>
            </a:pathLst>
          </a:custGeom>
          <a:gradFill rotWithShape="1">
            <a:gsLst>
              <a:gs pos="0">
                <a:srgbClr val="F6B686"/>
              </a:gs>
              <a:gs pos="100000">
                <a:srgbClr val="FFF5E3"/>
              </a:gs>
            </a:gsLst>
            <a:lin ang="18900000" scaled="1"/>
          </a:gradFill>
          <a:ln w="9525" algn="ctr">
            <a:solidFill>
              <a:srgbClr val="F4A970"/>
            </a:solidFill>
            <a:miter lim="800000"/>
            <a:headEnd/>
            <a:tailEnd/>
          </a:ln>
        </p:spPr>
        <p:txBody>
          <a:bodyPr wrap="none" lIns="83111" tIns="41555" rIns="83111" bIns="41555" anchor="ctr"/>
          <a:lstStyle/>
          <a:p>
            <a:endParaRPr lang="es-CO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725" name="Straight Connector 62"/>
          <p:cNvCxnSpPr>
            <a:cxnSpLocks noChangeShapeType="1"/>
          </p:cNvCxnSpPr>
          <p:nvPr/>
        </p:nvCxnSpPr>
        <p:spPr bwMode="auto">
          <a:xfrm rot="10800000">
            <a:off x="5030932" y="4967432"/>
            <a:ext cx="83127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6" name="Title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Promitel –Cellular Backhauling for TIGO Colombia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11672" y="1164648"/>
            <a:ext cx="3177886" cy="887556"/>
          </a:xfrm>
          <a:prstGeom prst="rect">
            <a:avLst/>
          </a:prstGeom>
        </p:spPr>
        <p:txBody>
          <a:bodyPr lIns="83111" tIns="41555" rIns="83111" bIns="41555"/>
          <a:lstStyle/>
          <a:p>
            <a:pPr marL="62045" indent="-62045" defTabSz="1121129" eaLnBrk="0" hangingPunct="0">
              <a:lnSpc>
                <a:spcPct val="110000"/>
              </a:lnSpc>
              <a:defRPr/>
            </a:pPr>
            <a:r>
              <a:rPr lang="en-US" altLang="zh-CN" sz="1400" u="sng" dirty="0">
                <a:solidFill>
                  <a:srgbClr val="0000FF"/>
                </a:solidFill>
                <a:latin typeface="+mn-lt"/>
                <a:ea typeface="SimSun" pitchFamily="2" charset="-122"/>
                <a:cs typeface="Arial" pitchFamily="34" charset="0"/>
              </a:rPr>
              <a:t>Customer Benefits: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cs typeface="Arial" pitchFamily="34" charset="0"/>
              </a:rPr>
              <a:t> </a:t>
            </a:r>
            <a:r>
              <a:rPr lang="en-US" sz="1400" b="0" dirty="0">
                <a:latin typeface="+mn-lt"/>
                <a:cs typeface="Arial" pitchFamily="34" charset="0"/>
              </a:rPr>
              <a:t>High resiliency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1400" b="0" dirty="0">
                <a:latin typeface="+mn-lt"/>
                <a:cs typeface="Arial" pitchFamily="34" charset="0"/>
              </a:rPr>
              <a:t> Re-use of obsolete SDH access ring</a:t>
            </a:r>
          </a:p>
          <a:p>
            <a:pPr marL="415554" lvl="1">
              <a:buFont typeface="Arial" pitchFamily="34" charset="0"/>
              <a:buChar char="•"/>
              <a:defRPr/>
            </a:pPr>
            <a:r>
              <a:rPr lang="en-US" sz="1400" b="0" dirty="0">
                <a:latin typeface="+mn-lt"/>
                <a:cs typeface="Arial" pitchFamily="34" charset="0"/>
              </a:rPr>
              <a:t> Without fiber re-layout</a:t>
            </a:r>
          </a:p>
        </p:txBody>
      </p:sp>
      <p:sp>
        <p:nvSpPr>
          <p:cNvPr id="16392" name="Rectangle 54"/>
          <p:cNvSpPr>
            <a:spLocks noChangeArrowheads="1"/>
          </p:cNvSpPr>
          <p:nvPr/>
        </p:nvSpPr>
        <p:spPr bwMode="auto">
          <a:xfrm>
            <a:off x="4572000" y="1164648"/>
            <a:ext cx="2857500" cy="65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defTabSz="914795">
              <a:lnSpc>
                <a:spcPct val="110000"/>
              </a:lnSpc>
              <a:defRPr/>
            </a:pPr>
            <a:r>
              <a:rPr lang="en-US" sz="1400" u="sng" dirty="0">
                <a:solidFill>
                  <a:srgbClr val="0000FF"/>
                </a:solidFill>
                <a:latin typeface="+mn-lt"/>
                <a:cs typeface="Arial" pitchFamily="34" charset="0"/>
              </a:rPr>
              <a:t>RAD Advantage</a:t>
            </a:r>
            <a:r>
              <a:rPr lang="en-US" sz="1400" dirty="0">
                <a:solidFill>
                  <a:srgbClr val="0000FF"/>
                </a:solidFill>
                <a:latin typeface="+mn-lt"/>
                <a:cs typeface="Arial" pitchFamily="34" charset="0"/>
              </a:rPr>
              <a:t>:</a:t>
            </a:r>
          </a:p>
          <a:p>
            <a:pPr defTabSz="914795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cs typeface="Arial" pitchFamily="34" charset="0"/>
              </a:rPr>
              <a:t> </a:t>
            </a:r>
            <a:r>
              <a:rPr lang="en-US" sz="1400" b="0" dirty="0">
                <a:latin typeface="+mn-lt"/>
                <a:cs typeface="Arial" pitchFamily="34" charset="0"/>
              </a:rPr>
              <a:t>Up to 16 nodes in a ring, with</a:t>
            </a:r>
            <a:br>
              <a:rPr lang="en-US" sz="1400" b="0" dirty="0">
                <a:latin typeface="+mn-lt"/>
                <a:cs typeface="Arial" pitchFamily="34" charset="0"/>
              </a:rPr>
            </a:br>
            <a:r>
              <a:rPr lang="en-US" sz="1400" b="0" dirty="0">
                <a:latin typeface="+mn-lt"/>
                <a:cs typeface="Arial" pitchFamily="34" charset="0"/>
              </a:rPr>
              <a:t>  sub 50ms switching time</a:t>
            </a:r>
          </a:p>
        </p:txBody>
      </p:sp>
      <p:sp>
        <p:nvSpPr>
          <p:cNvPr id="30729" name="Oval 58"/>
          <p:cNvSpPr>
            <a:spLocks noChangeArrowheads="1"/>
          </p:cNvSpPr>
          <p:nvPr/>
        </p:nvSpPr>
        <p:spPr bwMode="auto">
          <a:xfrm>
            <a:off x="5893955" y="4384387"/>
            <a:ext cx="2057977" cy="1440295"/>
          </a:xfrm>
          <a:prstGeom prst="ellips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lIns="83111" tIns="41555" rIns="83111" bIns="41555" anchor="ctr"/>
          <a:lstStyle/>
          <a:p>
            <a:endParaRPr lang="es-CO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Rectangle 61"/>
          <p:cNvSpPr>
            <a:spLocks noChangeArrowheads="1"/>
          </p:cNvSpPr>
          <p:nvPr/>
        </p:nvSpPr>
        <p:spPr bwMode="auto">
          <a:xfrm>
            <a:off x="6282171" y="4453659"/>
            <a:ext cx="675409" cy="219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07" tIns="40382" rIns="82207" bIns="40382"/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IPmux-24</a:t>
            </a:r>
          </a:p>
        </p:txBody>
      </p:sp>
      <p:sp>
        <p:nvSpPr>
          <p:cNvPr id="30731" name="Rectangle 62"/>
          <p:cNvSpPr>
            <a:spLocks noChangeArrowheads="1"/>
          </p:cNvSpPr>
          <p:nvPr/>
        </p:nvSpPr>
        <p:spPr bwMode="auto">
          <a:xfrm>
            <a:off x="6464012" y="4098637"/>
            <a:ext cx="128443" cy="12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E1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6440921" y="3506932"/>
            <a:ext cx="119784" cy="0"/>
            <a:chOff x="2102" y="934"/>
            <a:chExt cx="312" cy="116"/>
          </a:xfrm>
        </p:grpSpPr>
        <p:sp>
          <p:nvSpPr>
            <p:cNvPr id="30778" name="Line 15"/>
            <p:cNvSpPr>
              <a:spLocks noChangeShapeType="1"/>
            </p:cNvSpPr>
            <p:nvPr/>
          </p:nvSpPr>
          <p:spPr bwMode="auto">
            <a:xfrm flipV="1">
              <a:off x="2176" y="934"/>
              <a:ext cx="0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9" name="Line 16"/>
            <p:cNvSpPr>
              <a:spLocks noChangeShapeType="1"/>
            </p:cNvSpPr>
            <p:nvPr/>
          </p:nvSpPr>
          <p:spPr bwMode="auto">
            <a:xfrm flipV="1">
              <a:off x="2336" y="934"/>
              <a:ext cx="0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0" name="Line 17"/>
            <p:cNvSpPr>
              <a:spLocks noChangeShapeType="1"/>
            </p:cNvSpPr>
            <p:nvPr/>
          </p:nvSpPr>
          <p:spPr bwMode="auto">
            <a:xfrm flipV="1">
              <a:off x="2414" y="992"/>
              <a:ext cx="0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1" name="Line 18"/>
            <p:cNvSpPr>
              <a:spLocks noChangeShapeType="1"/>
            </p:cNvSpPr>
            <p:nvPr/>
          </p:nvSpPr>
          <p:spPr bwMode="auto">
            <a:xfrm flipV="1">
              <a:off x="2102" y="992"/>
              <a:ext cx="0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33" name="Freeform 64"/>
          <p:cNvSpPr>
            <a:spLocks/>
          </p:cNvSpPr>
          <p:nvPr/>
        </p:nvSpPr>
        <p:spPr bwMode="auto">
          <a:xfrm>
            <a:off x="6653069" y="4143376"/>
            <a:ext cx="177512" cy="171738"/>
          </a:xfrm>
          <a:custGeom>
            <a:avLst/>
            <a:gdLst>
              <a:gd name="T0" fmla="*/ 0 w 198"/>
              <a:gd name="T1" fmla="*/ 2147483647 h 162"/>
              <a:gd name="T2" fmla="*/ 0 w 198"/>
              <a:gd name="T3" fmla="*/ 0 h 162"/>
              <a:gd name="T4" fmla="*/ 2147483647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s-CO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4" name="Freeform 65"/>
          <p:cNvSpPr>
            <a:spLocks/>
          </p:cNvSpPr>
          <p:nvPr/>
        </p:nvSpPr>
        <p:spPr bwMode="auto">
          <a:xfrm>
            <a:off x="6631421" y="4117399"/>
            <a:ext cx="177511" cy="197715"/>
          </a:xfrm>
          <a:custGeom>
            <a:avLst/>
            <a:gdLst>
              <a:gd name="T0" fmla="*/ 0 w 198"/>
              <a:gd name="T1" fmla="*/ 2147483647 h 162"/>
              <a:gd name="T2" fmla="*/ 0 w 198"/>
              <a:gd name="T3" fmla="*/ 0 h 162"/>
              <a:gd name="T4" fmla="*/ 2147483647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s-CO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5" name="Freeform 66"/>
          <p:cNvSpPr>
            <a:spLocks/>
          </p:cNvSpPr>
          <p:nvPr/>
        </p:nvSpPr>
        <p:spPr bwMode="auto">
          <a:xfrm>
            <a:off x="6609773" y="4091421"/>
            <a:ext cx="187614" cy="217920"/>
          </a:xfrm>
          <a:custGeom>
            <a:avLst/>
            <a:gdLst>
              <a:gd name="T0" fmla="*/ 0 w 198"/>
              <a:gd name="T1" fmla="*/ 2147483647 h 162"/>
              <a:gd name="T2" fmla="*/ 0 w 198"/>
              <a:gd name="T3" fmla="*/ 0 h 162"/>
              <a:gd name="T4" fmla="*/ 2147483647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s-CO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6" name="Picture 67" descr="rad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4943" y="4296353"/>
            <a:ext cx="409864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Rectangle 76"/>
          <p:cNvSpPr>
            <a:spLocks noChangeArrowheads="1"/>
          </p:cNvSpPr>
          <p:nvPr/>
        </p:nvSpPr>
        <p:spPr bwMode="auto">
          <a:xfrm>
            <a:off x="6494319" y="4911148"/>
            <a:ext cx="857250" cy="252556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lIns="83111" tIns="41555" rIns="83111" bIns="41555" anchor="ctr"/>
          <a:lstStyle/>
          <a:p>
            <a:pPr eaLnBrk="0" hangingPunct="0"/>
            <a:r>
              <a:rPr lang="en-US" sz="1100" dirty="0" err="1">
                <a:latin typeface="Arial" pitchFamily="34" charset="0"/>
                <a:cs typeface="Arial" pitchFamily="34" charset="0"/>
              </a:rPr>
              <a:t>GbE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Ring</a:t>
            </a:r>
          </a:p>
        </p:txBody>
      </p:sp>
      <p:sp>
        <p:nvSpPr>
          <p:cNvPr id="30738" name="Rectangle 77"/>
          <p:cNvSpPr>
            <a:spLocks noChangeArrowheads="1"/>
          </p:cNvSpPr>
          <p:nvPr/>
        </p:nvSpPr>
        <p:spPr bwMode="auto">
          <a:xfrm>
            <a:off x="1031876" y="4043795"/>
            <a:ext cx="440170" cy="2366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3111" tIns="41555" rIns="83111" bIns="41555"/>
          <a:lstStyle/>
          <a:p>
            <a:pPr eaLnBrk="0" hangingPunct="0"/>
            <a:r>
              <a:rPr lang="en-US" altLang="en-US" sz="1000" dirty="0">
                <a:latin typeface="Arial" pitchFamily="34" charset="0"/>
                <a:cs typeface="Arial" pitchFamily="34" charset="0"/>
              </a:rPr>
              <a:t>BSC</a:t>
            </a:r>
          </a:p>
        </p:txBody>
      </p:sp>
      <p:sp>
        <p:nvSpPr>
          <p:cNvPr id="30739" name="Rectangle 78"/>
          <p:cNvSpPr>
            <a:spLocks noChangeArrowheads="1"/>
          </p:cNvSpPr>
          <p:nvPr/>
        </p:nvSpPr>
        <p:spPr bwMode="auto">
          <a:xfrm>
            <a:off x="1466273" y="4120284"/>
            <a:ext cx="548409" cy="3636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3111" tIns="41555" rIns="83111" bIns="41555"/>
          <a:lstStyle/>
          <a:p>
            <a:pPr eaLnBrk="0" hangingPunct="0"/>
            <a:r>
              <a:rPr lang="en-US" sz="900" dirty="0">
                <a:latin typeface="Arial" pitchFamily="34" charset="0"/>
                <a:cs typeface="Arial" pitchFamily="34" charset="0"/>
              </a:rPr>
              <a:t>n x E1/</a:t>
            </a:r>
          </a:p>
          <a:p>
            <a:pPr eaLnBrk="0" hangingPunct="0"/>
            <a:r>
              <a:rPr lang="en-US" sz="900" dirty="0">
                <a:latin typeface="Arial" pitchFamily="34" charset="0"/>
                <a:cs typeface="Arial" pitchFamily="34" charset="0"/>
              </a:rPr>
              <a:t>STM-1</a:t>
            </a:r>
          </a:p>
        </p:txBody>
      </p:sp>
      <p:sp>
        <p:nvSpPr>
          <p:cNvPr id="30740" name="Line 37"/>
          <p:cNvSpPr>
            <a:spLocks noChangeShapeType="1"/>
          </p:cNvSpPr>
          <p:nvPr/>
        </p:nvSpPr>
        <p:spPr bwMode="auto">
          <a:xfrm flipH="1">
            <a:off x="1404216" y="4606636"/>
            <a:ext cx="6234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1" name="Line 38"/>
          <p:cNvSpPr>
            <a:spLocks noChangeShapeType="1"/>
          </p:cNvSpPr>
          <p:nvPr/>
        </p:nvSpPr>
        <p:spPr bwMode="auto">
          <a:xfrm flipH="1">
            <a:off x="1404216" y="4551795"/>
            <a:ext cx="6234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2" name="Line 39"/>
          <p:cNvSpPr>
            <a:spLocks noChangeShapeType="1"/>
          </p:cNvSpPr>
          <p:nvPr/>
        </p:nvSpPr>
        <p:spPr bwMode="auto">
          <a:xfrm flipH="1">
            <a:off x="1404216" y="4496955"/>
            <a:ext cx="6234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3" name="Line 40"/>
          <p:cNvSpPr>
            <a:spLocks noChangeShapeType="1"/>
          </p:cNvSpPr>
          <p:nvPr/>
        </p:nvSpPr>
        <p:spPr bwMode="auto">
          <a:xfrm flipH="1">
            <a:off x="1404216" y="4442114"/>
            <a:ext cx="6234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4" name="Picture 86" descr="bsc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8580" y="4260273"/>
            <a:ext cx="519545" cy="42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5" name="Rectangle 88"/>
          <p:cNvSpPr>
            <a:spLocks noChangeArrowheads="1"/>
          </p:cNvSpPr>
          <p:nvPr/>
        </p:nvSpPr>
        <p:spPr bwMode="auto">
          <a:xfrm>
            <a:off x="1933864" y="3981739"/>
            <a:ext cx="858694" cy="2366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3111" tIns="41555" rIns="83111" bIns="41555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Gmux-2000</a:t>
            </a:r>
          </a:p>
        </p:txBody>
      </p:sp>
      <p:pic>
        <p:nvPicPr>
          <p:cNvPr id="30746" name="Picture 93" descr="bts-l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5432" y="3447762"/>
            <a:ext cx="298739" cy="76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068" y="2162176"/>
            <a:ext cx="2124364" cy="157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8" name="Picture 58" descr="Promigas Telecomunicacion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490" y="5282045"/>
            <a:ext cx="1319068" cy="112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9" name="Picture 67" descr="rad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103" y="4841875"/>
            <a:ext cx="409864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0" name="Rectangle 61"/>
          <p:cNvSpPr>
            <a:spLocks noChangeArrowheads="1"/>
          </p:cNvSpPr>
          <p:nvPr/>
        </p:nvSpPr>
        <p:spPr bwMode="auto">
          <a:xfrm>
            <a:off x="5388841" y="4654262"/>
            <a:ext cx="675409" cy="219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07" tIns="40382" rIns="82207" bIns="40382"/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IPmux-24</a:t>
            </a:r>
          </a:p>
        </p:txBody>
      </p:sp>
      <p:sp>
        <p:nvSpPr>
          <p:cNvPr id="30751" name="Freeform 20"/>
          <p:cNvSpPr>
            <a:spLocks/>
          </p:cNvSpPr>
          <p:nvPr/>
        </p:nvSpPr>
        <p:spPr bwMode="auto">
          <a:xfrm>
            <a:off x="3505490" y="3697432"/>
            <a:ext cx="1763568" cy="1414318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83111" tIns="41555" rIns="83111" bIns="41555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2" name="Text Box 1101"/>
          <p:cNvSpPr txBox="1">
            <a:spLocks noChangeArrowheads="1"/>
          </p:cNvSpPr>
          <p:nvPr/>
        </p:nvSpPr>
        <p:spPr bwMode="auto">
          <a:xfrm>
            <a:off x="3766705" y="4289137"/>
            <a:ext cx="1241136" cy="44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091" tIns="41545" rIns="83091" bIns="41545"/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Metro Ethernet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MPLS</a:t>
            </a:r>
          </a:p>
        </p:txBody>
      </p:sp>
      <p:pic>
        <p:nvPicPr>
          <p:cNvPr id="30753" name="Picture 36" descr="rout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0136" y="4753841"/>
            <a:ext cx="480580" cy="35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54" name="Elbow Connector 67"/>
          <p:cNvCxnSpPr>
            <a:cxnSpLocks noChangeShapeType="1"/>
          </p:cNvCxnSpPr>
          <p:nvPr/>
        </p:nvCxnSpPr>
        <p:spPr bwMode="auto">
          <a:xfrm flipV="1">
            <a:off x="2554432" y="3978853"/>
            <a:ext cx="1264227" cy="415636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55" name="Elbow Connector 68"/>
          <p:cNvCxnSpPr>
            <a:cxnSpLocks noChangeShapeType="1"/>
          </p:cNvCxnSpPr>
          <p:nvPr/>
        </p:nvCxnSpPr>
        <p:spPr bwMode="auto">
          <a:xfrm>
            <a:off x="2554432" y="4590762"/>
            <a:ext cx="1264227" cy="415636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0756" name="Picture 87" descr="rad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91591" y="4193887"/>
            <a:ext cx="743239" cy="54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7" name="Picture 36" descr="rout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90217" y="3778250"/>
            <a:ext cx="482023" cy="35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8" name="Picture 36" descr="rout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7636" y="4823114"/>
            <a:ext cx="480580" cy="35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9" name="Rectangle 61"/>
          <p:cNvSpPr>
            <a:spLocks noChangeArrowheads="1"/>
          </p:cNvSpPr>
          <p:nvPr/>
        </p:nvSpPr>
        <p:spPr bwMode="auto">
          <a:xfrm>
            <a:off x="7937500" y="4938568"/>
            <a:ext cx="675409" cy="219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07" tIns="40382" rIns="82207" bIns="40382"/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IPmux-24</a:t>
            </a:r>
          </a:p>
        </p:txBody>
      </p:sp>
      <p:sp>
        <p:nvSpPr>
          <p:cNvPr id="30760" name="Rectangle 62"/>
          <p:cNvSpPr>
            <a:spLocks noChangeArrowheads="1"/>
          </p:cNvSpPr>
          <p:nvPr/>
        </p:nvSpPr>
        <p:spPr bwMode="auto">
          <a:xfrm>
            <a:off x="7862454" y="4583546"/>
            <a:ext cx="128444" cy="12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E1</a:t>
            </a: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7840808" y="3991841"/>
            <a:ext cx="118341" cy="0"/>
            <a:chOff x="2102" y="934"/>
            <a:chExt cx="312" cy="116"/>
          </a:xfrm>
        </p:grpSpPr>
        <p:sp>
          <p:nvSpPr>
            <p:cNvPr id="30774" name="Line 15"/>
            <p:cNvSpPr>
              <a:spLocks noChangeShapeType="1"/>
            </p:cNvSpPr>
            <p:nvPr/>
          </p:nvSpPr>
          <p:spPr bwMode="auto">
            <a:xfrm flipV="1">
              <a:off x="2176" y="934"/>
              <a:ext cx="0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5" name="Line 16"/>
            <p:cNvSpPr>
              <a:spLocks noChangeShapeType="1"/>
            </p:cNvSpPr>
            <p:nvPr/>
          </p:nvSpPr>
          <p:spPr bwMode="auto">
            <a:xfrm flipV="1">
              <a:off x="2336" y="934"/>
              <a:ext cx="0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6" name="Line 17"/>
            <p:cNvSpPr>
              <a:spLocks noChangeShapeType="1"/>
            </p:cNvSpPr>
            <p:nvPr/>
          </p:nvSpPr>
          <p:spPr bwMode="auto">
            <a:xfrm flipV="1">
              <a:off x="2414" y="992"/>
              <a:ext cx="0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7" name="Line 18"/>
            <p:cNvSpPr>
              <a:spLocks noChangeShapeType="1"/>
            </p:cNvSpPr>
            <p:nvPr/>
          </p:nvSpPr>
          <p:spPr bwMode="auto">
            <a:xfrm flipV="1">
              <a:off x="2102" y="992"/>
              <a:ext cx="0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62" name="Freeform 64"/>
          <p:cNvSpPr>
            <a:spLocks/>
          </p:cNvSpPr>
          <p:nvPr/>
        </p:nvSpPr>
        <p:spPr bwMode="auto">
          <a:xfrm>
            <a:off x="8052955" y="4628285"/>
            <a:ext cx="177512" cy="171738"/>
          </a:xfrm>
          <a:custGeom>
            <a:avLst/>
            <a:gdLst>
              <a:gd name="T0" fmla="*/ 0 w 198"/>
              <a:gd name="T1" fmla="*/ 2147483647 h 162"/>
              <a:gd name="T2" fmla="*/ 0 w 198"/>
              <a:gd name="T3" fmla="*/ 0 h 162"/>
              <a:gd name="T4" fmla="*/ 2147483647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s-CO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3" name="Freeform 65"/>
          <p:cNvSpPr>
            <a:spLocks/>
          </p:cNvSpPr>
          <p:nvPr/>
        </p:nvSpPr>
        <p:spPr bwMode="auto">
          <a:xfrm>
            <a:off x="8031307" y="4602308"/>
            <a:ext cx="177511" cy="197715"/>
          </a:xfrm>
          <a:custGeom>
            <a:avLst/>
            <a:gdLst>
              <a:gd name="T0" fmla="*/ 0 w 198"/>
              <a:gd name="T1" fmla="*/ 2147483647 h 162"/>
              <a:gd name="T2" fmla="*/ 0 w 198"/>
              <a:gd name="T3" fmla="*/ 0 h 162"/>
              <a:gd name="T4" fmla="*/ 2147483647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s-CO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4" name="Freeform 66"/>
          <p:cNvSpPr>
            <a:spLocks/>
          </p:cNvSpPr>
          <p:nvPr/>
        </p:nvSpPr>
        <p:spPr bwMode="auto">
          <a:xfrm>
            <a:off x="8009659" y="4576330"/>
            <a:ext cx="187614" cy="217920"/>
          </a:xfrm>
          <a:custGeom>
            <a:avLst/>
            <a:gdLst>
              <a:gd name="T0" fmla="*/ 0 w 198"/>
              <a:gd name="T1" fmla="*/ 2147483647 h 162"/>
              <a:gd name="T2" fmla="*/ 0 w 198"/>
              <a:gd name="T3" fmla="*/ 0 h 162"/>
              <a:gd name="T4" fmla="*/ 2147483647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endParaRPr lang="es-CO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5" name="Picture 67" descr="rad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4625" y="4781262"/>
            <a:ext cx="409864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6" name="Picture 93" descr="bts-l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5319" y="3932671"/>
            <a:ext cx="298739" cy="76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7" name="Rectangle 61"/>
          <p:cNvSpPr>
            <a:spLocks noChangeArrowheads="1"/>
          </p:cNvSpPr>
          <p:nvPr/>
        </p:nvSpPr>
        <p:spPr bwMode="auto">
          <a:xfrm>
            <a:off x="6670386" y="5892512"/>
            <a:ext cx="675409" cy="219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07" tIns="40382" rIns="82207" bIns="40382"/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IPmux-24</a:t>
            </a:r>
          </a:p>
        </p:txBody>
      </p:sp>
      <p:cxnSp>
        <p:nvCxnSpPr>
          <p:cNvPr id="30768" name="Elbow Connector 87"/>
          <p:cNvCxnSpPr>
            <a:cxnSpLocks noChangeShapeType="1"/>
          </p:cNvCxnSpPr>
          <p:nvPr/>
        </p:nvCxnSpPr>
        <p:spPr bwMode="auto">
          <a:xfrm>
            <a:off x="7039841" y="5843444"/>
            <a:ext cx="665307" cy="363682"/>
          </a:xfrm>
          <a:prstGeom prst="bentConnector3">
            <a:avLst>
              <a:gd name="adj1" fmla="val 55861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69" name="Elbow Connector 88"/>
          <p:cNvCxnSpPr>
            <a:cxnSpLocks noChangeShapeType="1"/>
          </p:cNvCxnSpPr>
          <p:nvPr/>
        </p:nvCxnSpPr>
        <p:spPr bwMode="auto">
          <a:xfrm>
            <a:off x="7039841" y="5879523"/>
            <a:ext cx="665307" cy="363682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70" name="Elbow Connector 89"/>
          <p:cNvCxnSpPr>
            <a:cxnSpLocks noChangeShapeType="1"/>
          </p:cNvCxnSpPr>
          <p:nvPr/>
        </p:nvCxnSpPr>
        <p:spPr bwMode="auto">
          <a:xfrm>
            <a:off x="7039841" y="5917045"/>
            <a:ext cx="665307" cy="363682"/>
          </a:xfrm>
          <a:prstGeom prst="bentConnector3">
            <a:avLst>
              <a:gd name="adj1" fmla="val 44139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771" name="Rectangle 62"/>
          <p:cNvSpPr>
            <a:spLocks noChangeArrowheads="1"/>
          </p:cNvSpPr>
          <p:nvPr/>
        </p:nvSpPr>
        <p:spPr bwMode="auto">
          <a:xfrm>
            <a:off x="7442489" y="6085898"/>
            <a:ext cx="128443" cy="12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E1</a:t>
            </a:r>
          </a:p>
        </p:txBody>
      </p:sp>
      <p:pic>
        <p:nvPicPr>
          <p:cNvPr id="30772" name="Picture 67" descr="rad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3159" y="5735205"/>
            <a:ext cx="409864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3" name="Picture 93" descr="bts-l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9591" y="5593773"/>
            <a:ext cx="298739" cy="76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3"/>
          <p:cNvSpPr>
            <a:spLocks noChangeShapeType="1"/>
          </p:cNvSpPr>
          <p:nvPr/>
        </p:nvSpPr>
        <p:spPr bwMode="auto">
          <a:xfrm>
            <a:off x="1668319" y="4683125"/>
            <a:ext cx="1809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29746" tIns="29746" rIns="29746" bIns="29746" anchor="ctr" anchorCtr="1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Line 23"/>
          <p:cNvSpPr>
            <a:spLocks noChangeShapeType="1"/>
          </p:cNvSpPr>
          <p:nvPr/>
        </p:nvSpPr>
        <p:spPr bwMode="auto">
          <a:xfrm flipV="1">
            <a:off x="4882285" y="3944217"/>
            <a:ext cx="421409" cy="538306"/>
          </a:xfrm>
          <a:prstGeom prst="line">
            <a:avLst/>
          </a:prstGeom>
          <a:noFill/>
          <a:ln w="127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lIns="29746" tIns="29746" rIns="29746" bIns="29746" anchor="ctr" anchorCtr="1"/>
          <a:lstStyle/>
          <a:p>
            <a:pPr>
              <a:defRPr/>
            </a:pP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Line 23"/>
          <p:cNvSpPr>
            <a:spLocks noChangeShapeType="1"/>
          </p:cNvSpPr>
          <p:nvPr/>
        </p:nvSpPr>
        <p:spPr bwMode="auto">
          <a:xfrm>
            <a:off x="4888058" y="4815898"/>
            <a:ext cx="456045" cy="894773"/>
          </a:xfrm>
          <a:prstGeom prst="line">
            <a:avLst/>
          </a:prstGeom>
          <a:noFill/>
          <a:ln w="127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lIns="29746" tIns="29746" rIns="29746" bIns="29746" anchor="ctr" anchorCtr="1"/>
          <a:lstStyle/>
          <a:p>
            <a:pPr>
              <a:defRPr/>
            </a:pP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Line 23"/>
          <p:cNvSpPr>
            <a:spLocks noChangeShapeType="1"/>
          </p:cNvSpPr>
          <p:nvPr/>
        </p:nvSpPr>
        <p:spPr bwMode="auto">
          <a:xfrm>
            <a:off x="5403273" y="3984625"/>
            <a:ext cx="71870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29746" tIns="29746" rIns="29746" bIns="29746" anchor="ctr" anchorCtr="1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50" name="Line 23"/>
          <p:cNvSpPr>
            <a:spLocks noChangeShapeType="1"/>
          </p:cNvSpPr>
          <p:nvPr/>
        </p:nvSpPr>
        <p:spPr bwMode="auto">
          <a:xfrm>
            <a:off x="5567796" y="5717886"/>
            <a:ext cx="71870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29746" tIns="29746" rIns="29746" bIns="29746" anchor="ctr" anchorCtr="1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3580" y="0"/>
            <a:ext cx="6638636" cy="1000125"/>
          </a:xfrm>
        </p:spPr>
        <p:txBody>
          <a:bodyPr/>
          <a:lstStyle/>
          <a:p>
            <a:pPr eaLnBrk="1" hangingPunct="1"/>
            <a:r>
              <a:rPr lang="en-US" smtClean="0"/>
              <a:t>Leased Lines over GPON – Latin America</a:t>
            </a:r>
          </a:p>
        </p:txBody>
      </p:sp>
      <p:sp>
        <p:nvSpPr>
          <p:cNvPr id="31752" name="Text Box 1028"/>
          <p:cNvSpPr txBox="1">
            <a:spLocks noChangeArrowheads="1"/>
          </p:cNvSpPr>
          <p:nvPr/>
        </p:nvSpPr>
        <p:spPr bwMode="auto">
          <a:xfrm>
            <a:off x="5844887" y="776432"/>
            <a:ext cx="187614" cy="3449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589" tIns="46294" rIns="92589" bIns="46294">
            <a:spAutoFit/>
          </a:bodyPr>
          <a:lstStyle/>
          <a:p>
            <a:pPr eaLnBrk="0" hangingPunct="0"/>
            <a:endParaRPr lang="en-US" sz="1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>
            <a:off x="2488046" y="4446444"/>
            <a:ext cx="279977" cy="15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defTabSz="841291" eaLnBrk="0" hangingPunct="0"/>
            <a:r>
              <a:rPr lang="en-US" sz="900" dirty="0" err="1">
                <a:latin typeface="Arial" pitchFamily="34" charset="0"/>
                <a:cs typeface="Arial" pitchFamily="34" charset="0"/>
              </a:rPr>
              <a:t>GbE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7"/>
          <p:cNvSpPr>
            <a:spLocks noChangeArrowheads="1"/>
          </p:cNvSpPr>
          <p:nvPr/>
        </p:nvSpPr>
        <p:spPr bwMode="auto">
          <a:xfrm>
            <a:off x="544080" y="4873626"/>
            <a:ext cx="525318" cy="2612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defTabSz="841291" eaLnBrk="0" hangingPunct="0"/>
            <a:r>
              <a:rPr lang="en-US" sz="900" dirty="0">
                <a:latin typeface="Arial" pitchFamily="34" charset="0"/>
                <a:cs typeface="Arial" pitchFamily="34" charset="0"/>
              </a:rPr>
              <a:t>n x E1/T1 or</a:t>
            </a:r>
          </a:p>
          <a:p>
            <a:pPr defTabSz="841291" eaLnBrk="0" hangingPunct="0"/>
            <a:r>
              <a:rPr lang="en-US" sz="900" dirty="0">
                <a:latin typeface="Arial" pitchFamily="34" charset="0"/>
                <a:cs typeface="Arial" pitchFamily="34" charset="0"/>
              </a:rPr>
              <a:t>C.STM-1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33921" y="4662921"/>
            <a:ext cx="255443" cy="610465"/>
            <a:chOff x="857" y="1712"/>
            <a:chExt cx="191" cy="370"/>
          </a:xfrm>
        </p:grpSpPr>
        <p:sp>
          <p:nvSpPr>
            <p:cNvPr id="31787" name="Line 19"/>
            <p:cNvSpPr>
              <a:spLocks noChangeShapeType="1"/>
            </p:cNvSpPr>
            <p:nvPr/>
          </p:nvSpPr>
          <p:spPr bwMode="auto">
            <a:xfrm>
              <a:off x="857" y="1712"/>
              <a:ext cx="0" cy="37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8" name="Line 20"/>
            <p:cNvSpPr>
              <a:spLocks noChangeShapeType="1"/>
            </p:cNvSpPr>
            <p:nvPr/>
          </p:nvSpPr>
          <p:spPr bwMode="auto">
            <a:xfrm>
              <a:off x="920" y="1712"/>
              <a:ext cx="0" cy="37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9" name="Line 21"/>
            <p:cNvSpPr>
              <a:spLocks noChangeShapeType="1"/>
            </p:cNvSpPr>
            <p:nvPr/>
          </p:nvSpPr>
          <p:spPr bwMode="auto">
            <a:xfrm>
              <a:off x="984" y="1712"/>
              <a:ext cx="0" cy="37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0" name="Line 22"/>
            <p:cNvSpPr>
              <a:spLocks noChangeShapeType="1"/>
            </p:cNvSpPr>
            <p:nvPr/>
          </p:nvSpPr>
          <p:spPr bwMode="auto">
            <a:xfrm>
              <a:off x="1048" y="1712"/>
              <a:ext cx="0" cy="37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756" name="Line 23"/>
          <p:cNvSpPr>
            <a:spLocks noChangeShapeType="1"/>
          </p:cNvSpPr>
          <p:nvPr/>
        </p:nvSpPr>
        <p:spPr bwMode="auto">
          <a:xfrm>
            <a:off x="1674091" y="4625398"/>
            <a:ext cx="1809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29746" tIns="29746" rIns="29746" bIns="29746" anchor="ctr" anchorCtr="1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7" name="Picture 25" descr="rad21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614" y="4359853"/>
            <a:ext cx="825500" cy="4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Text Box 26"/>
          <p:cNvSpPr txBox="1">
            <a:spLocks noChangeArrowheads="1"/>
          </p:cNvSpPr>
          <p:nvPr/>
        </p:nvSpPr>
        <p:spPr bwMode="auto">
          <a:xfrm>
            <a:off x="1008785" y="4201103"/>
            <a:ext cx="707159" cy="170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defTabSz="841291" eaLnBrk="0" hangingPunct="0"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Gmux-2000</a:t>
            </a:r>
          </a:p>
        </p:txBody>
      </p:sp>
      <p:sp>
        <p:nvSpPr>
          <p:cNvPr id="31759" name="Freeform 30"/>
          <p:cNvSpPr>
            <a:spLocks/>
          </p:cNvSpPr>
          <p:nvPr/>
        </p:nvSpPr>
        <p:spPr bwMode="auto">
          <a:xfrm>
            <a:off x="803853" y="5139171"/>
            <a:ext cx="1063625" cy="659534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29746" tIns="29746" rIns="29746" bIns="29746" anchor="ctr" anchorCtr="1"/>
          <a:lstStyle/>
          <a:p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Text Box 31"/>
          <p:cNvSpPr txBox="1">
            <a:spLocks noChangeArrowheads="1"/>
          </p:cNvSpPr>
          <p:nvPr/>
        </p:nvSpPr>
        <p:spPr bwMode="auto">
          <a:xfrm>
            <a:off x="1138671" y="5394613"/>
            <a:ext cx="445943" cy="19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r>
              <a:rPr lang="en-US" sz="1300" dirty="0">
                <a:latin typeface="Arial" pitchFamily="34" charset="0"/>
                <a:cs typeface="Arial" pitchFamily="34" charset="0"/>
              </a:rPr>
              <a:t>PSTN</a:t>
            </a:r>
          </a:p>
        </p:txBody>
      </p:sp>
      <p:sp>
        <p:nvSpPr>
          <p:cNvPr id="31761" name="Text Box 68"/>
          <p:cNvSpPr txBox="1">
            <a:spLocks noChangeArrowheads="1"/>
          </p:cNvSpPr>
          <p:nvPr/>
        </p:nvSpPr>
        <p:spPr bwMode="auto">
          <a:xfrm>
            <a:off x="6808932" y="3844636"/>
            <a:ext cx="368012" cy="155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defTabSz="841291" eaLnBrk="0" hangingPunct="0"/>
            <a:r>
              <a:rPr lang="en-US" sz="900" dirty="0">
                <a:latin typeface="Arial" pitchFamily="34" charset="0"/>
                <a:cs typeface="Arial" pitchFamily="34" charset="0"/>
              </a:rPr>
              <a:t>n x E1</a:t>
            </a:r>
          </a:p>
        </p:txBody>
      </p:sp>
      <p:sp>
        <p:nvSpPr>
          <p:cNvPr id="3091" name="Text Box 70"/>
          <p:cNvSpPr txBox="1">
            <a:spLocks noChangeArrowheads="1"/>
          </p:cNvSpPr>
          <p:nvPr/>
        </p:nvSpPr>
        <p:spPr bwMode="auto">
          <a:xfrm>
            <a:off x="5921376" y="3742171"/>
            <a:ext cx="734579" cy="1688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defTabSz="841291" eaLnBrk="0" hangingPunct="0"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IPmux-216</a:t>
            </a:r>
          </a:p>
        </p:txBody>
      </p:sp>
      <p:sp>
        <p:nvSpPr>
          <p:cNvPr id="3092" name="Text Box 77"/>
          <p:cNvSpPr txBox="1">
            <a:spLocks noChangeArrowheads="1"/>
          </p:cNvSpPr>
          <p:nvPr/>
        </p:nvSpPr>
        <p:spPr bwMode="auto">
          <a:xfrm>
            <a:off x="7433830" y="3563217"/>
            <a:ext cx="308841" cy="170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defTabSz="841291" eaLnBrk="0" hangingPunct="0"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PBX</a:t>
            </a:r>
          </a:p>
        </p:txBody>
      </p:sp>
      <p:sp>
        <p:nvSpPr>
          <p:cNvPr id="31764" name="Freeform 50"/>
          <p:cNvSpPr>
            <a:spLocks/>
          </p:cNvSpPr>
          <p:nvPr/>
        </p:nvSpPr>
        <p:spPr bwMode="auto">
          <a:xfrm>
            <a:off x="6631421" y="3853296"/>
            <a:ext cx="912091" cy="142875"/>
          </a:xfrm>
          <a:custGeom>
            <a:avLst/>
            <a:gdLst>
              <a:gd name="T0" fmla="*/ 0 w 604"/>
              <a:gd name="T1" fmla="*/ 2147483647 h 102"/>
              <a:gd name="T2" fmla="*/ 2147483647 w 604"/>
              <a:gd name="T3" fmla="*/ 2147483647 h 102"/>
              <a:gd name="T4" fmla="*/ 2147483647 w 604"/>
              <a:gd name="T5" fmla="*/ 0 h 102"/>
              <a:gd name="T6" fmla="*/ 2147483647 w 604"/>
              <a:gd name="T7" fmla="*/ 0 h 102"/>
              <a:gd name="T8" fmla="*/ 0 60000 65536"/>
              <a:gd name="T9" fmla="*/ 0 60000 65536"/>
              <a:gd name="T10" fmla="*/ 0 60000 65536"/>
              <a:gd name="T11" fmla="*/ 0 60000 65536"/>
              <a:gd name="T12" fmla="*/ 0 w 604"/>
              <a:gd name="T13" fmla="*/ 0 h 102"/>
              <a:gd name="T14" fmla="*/ 604 w 604"/>
              <a:gd name="T15" fmla="*/ 102 h 1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4" h="102">
                <a:moveTo>
                  <a:pt x="0" y="102"/>
                </a:moveTo>
                <a:lnTo>
                  <a:pt x="384" y="102"/>
                </a:lnTo>
                <a:lnTo>
                  <a:pt x="384" y="0"/>
                </a:lnTo>
                <a:lnTo>
                  <a:pt x="604" y="0"/>
                </a:ln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lIns="29746" tIns="29746" rIns="29746" bIns="29746" anchor="ctr" anchorCtr="1"/>
          <a:lstStyle/>
          <a:p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65" name="Picture 79" descr="rad18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3545" y="3895148"/>
            <a:ext cx="871682" cy="17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80" descr="pbx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6614" y="3703205"/>
            <a:ext cx="323273" cy="27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91" descr="ra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5694" y="5598103"/>
            <a:ext cx="518102" cy="22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8" name="Freeform 50"/>
          <p:cNvSpPr>
            <a:spLocks/>
          </p:cNvSpPr>
          <p:nvPr/>
        </p:nvSpPr>
        <p:spPr bwMode="auto">
          <a:xfrm>
            <a:off x="6531841" y="5588000"/>
            <a:ext cx="913535" cy="144318"/>
          </a:xfrm>
          <a:custGeom>
            <a:avLst/>
            <a:gdLst>
              <a:gd name="T0" fmla="*/ 0 w 604"/>
              <a:gd name="T1" fmla="*/ 2147483647 h 102"/>
              <a:gd name="T2" fmla="*/ 2147483647 w 604"/>
              <a:gd name="T3" fmla="*/ 2147483647 h 102"/>
              <a:gd name="T4" fmla="*/ 2147483647 w 604"/>
              <a:gd name="T5" fmla="*/ 0 h 102"/>
              <a:gd name="T6" fmla="*/ 2147483647 w 604"/>
              <a:gd name="T7" fmla="*/ 0 h 102"/>
              <a:gd name="T8" fmla="*/ 0 60000 65536"/>
              <a:gd name="T9" fmla="*/ 0 60000 65536"/>
              <a:gd name="T10" fmla="*/ 0 60000 65536"/>
              <a:gd name="T11" fmla="*/ 0 60000 65536"/>
              <a:gd name="T12" fmla="*/ 0 w 604"/>
              <a:gd name="T13" fmla="*/ 0 h 102"/>
              <a:gd name="T14" fmla="*/ 604 w 604"/>
              <a:gd name="T15" fmla="*/ 102 h 1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4" h="102">
                <a:moveTo>
                  <a:pt x="0" y="102"/>
                </a:moveTo>
                <a:lnTo>
                  <a:pt x="384" y="102"/>
                </a:lnTo>
                <a:lnTo>
                  <a:pt x="384" y="0"/>
                </a:lnTo>
                <a:lnTo>
                  <a:pt x="604" y="0"/>
                </a:ln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lIns="29746" tIns="29746" rIns="29746" bIns="29746" anchor="ctr" anchorCtr="1"/>
          <a:lstStyle/>
          <a:p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69" name="Text Box 68"/>
          <p:cNvSpPr txBox="1">
            <a:spLocks noChangeArrowheads="1"/>
          </p:cNvSpPr>
          <p:nvPr/>
        </p:nvSpPr>
        <p:spPr bwMode="auto">
          <a:xfrm>
            <a:off x="6699250" y="5589444"/>
            <a:ext cx="369455" cy="1573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defTabSz="841291" eaLnBrk="0" hangingPunct="0"/>
            <a:r>
              <a:rPr lang="en-US" sz="900" dirty="0">
                <a:latin typeface="Arial" pitchFamily="34" charset="0"/>
                <a:cs typeface="Arial" pitchFamily="34" charset="0"/>
              </a:rPr>
              <a:t>n x E1</a:t>
            </a:r>
          </a:p>
        </p:txBody>
      </p:sp>
      <p:sp>
        <p:nvSpPr>
          <p:cNvPr id="3099" name="Text Box 77"/>
          <p:cNvSpPr txBox="1">
            <a:spLocks noChangeArrowheads="1"/>
          </p:cNvSpPr>
          <p:nvPr/>
        </p:nvSpPr>
        <p:spPr bwMode="auto">
          <a:xfrm>
            <a:off x="7420841" y="5293592"/>
            <a:ext cx="308841" cy="170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defTabSz="841291" eaLnBrk="0" hangingPunct="0"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PBX</a:t>
            </a:r>
          </a:p>
        </p:txBody>
      </p:sp>
      <p:pic>
        <p:nvPicPr>
          <p:cNvPr id="31771" name="Picture 80" descr="pbx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3625" y="5432136"/>
            <a:ext cx="323273" cy="27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1" name="Text Box 70"/>
          <p:cNvSpPr txBox="1">
            <a:spLocks noChangeArrowheads="1"/>
          </p:cNvSpPr>
          <p:nvPr/>
        </p:nvSpPr>
        <p:spPr bwMode="auto">
          <a:xfrm>
            <a:off x="5993535" y="5413376"/>
            <a:ext cx="734579" cy="170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defTabSz="841291" eaLnBrk="0" hangingPunct="0"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IPmux-24</a:t>
            </a:r>
          </a:p>
        </p:txBody>
      </p:sp>
      <p:pic>
        <p:nvPicPr>
          <p:cNvPr id="31773" name="Picture 27" descr="mode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6080" y="3867728"/>
            <a:ext cx="469034" cy="20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3" name="Text Box 70"/>
          <p:cNvSpPr txBox="1">
            <a:spLocks noChangeArrowheads="1"/>
          </p:cNvSpPr>
          <p:nvPr/>
        </p:nvSpPr>
        <p:spPr bwMode="auto">
          <a:xfrm>
            <a:off x="4964545" y="3671455"/>
            <a:ext cx="734580" cy="170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defTabSz="841291" eaLnBrk="0" hangingPunct="0"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ONT</a:t>
            </a:r>
          </a:p>
        </p:txBody>
      </p:sp>
      <p:sp>
        <p:nvSpPr>
          <p:cNvPr id="3104" name="Text Box 70"/>
          <p:cNvSpPr txBox="1">
            <a:spLocks noChangeArrowheads="1"/>
          </p:cNvSpPr>
          <p:nvPr/>
        </p:nvSpPr>
        <p:spPr bwMode="auto">
          <a:xfrm>
            <a:off x="3387149" y="4241513"/>
            <a:ext cx="734579" cy="170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defTabSz="841291" eaLnBrk="0" hangingPunct="0"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OLT</a:t>
            </a:r>
          </a:p>
        </p:txBody>
      </p:sp>
      <p:pic>
        <p:nvPicPr>
          <p:cNvPr id="31776" name="Picture 27" descr="mode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7613" y="5590887"/>
            <a:ext cx="469035" cy="20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6" name="Text Box 70"/>
          <p:cNvSpPr txBox="1">
            <a:spLocks noChangeArrowheads="1"/>
          </p:cNvSpPr>
          <p:nvPr/>
        </p:nvSpPr>
        <p:spPr bwMode="auto">
          <a:xfrm>
            <a:off x="5116081" y="5394614"/>
            <a:ext cx="734579" cy="1688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defTabSz="841291" eaLnBrk="0" hangingPunct="0"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ONT</a:t>
            </a:r>
          </a:p>
        </p:txBody>
      </p:sp>
      <p:cxnSp>
        <p:nvCxnSpPr>
          <p:cNvPr id="31778" name="Straight Connector 127"/>
          <p:cNvCxnSpPr>
            <a:cxnSpLocks noChangeShapeType="1"/>
          </p:cNvCxnSpPr>
          <p:nvPr/>
        </p:nvCxnSpPr>
        <p:spPr bwMode="auto">
          <a:xfrm rot="5400000">
            <a:off x="5812415" y="4770438"/>
            <a:ext cx="935182" cy="1443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1779" name="Flowchart: Summing Junction 128"/>
          <p:cNvSpPr>
            <a:spLocks noChangeArrowheads="1"/>
          </p:cNvSpPr>
          <p:nvPr/>
        </p:nvSpPr>
        <p:spPr bwMode="auto">
          <a:xfrm>
            <a:off x="4605194" y="4469535"/>
            <a:ext cx="382443" cy="360795"/>
          </a:xfrm>
          <a:prstGeom prst="flowChartSummingJunction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3119" tIns="41559" rIns="83119" bIns="41559"/>
          <a:lstStyle/>
          <a:p>
            <a:pPr marL="295823" indent="-295823" defTabSz="926430"/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9" name="Text Box 70"/>
          <p:cNvSpPr txBox="1">
            <a:spLocks noChangeArrowheads="1"/>
          </p:cNvSpPr>
          <p:nvPr/>
        </p:nvSpPr>
        <p:spPr bwMode="auto">
          <a:xfrm>
            <a:off x="5149273" y="4563341"/>
            <a:ext cx="736023" cy="1688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defTabSz="841291" eaLnBrk="0" hangingPunct="0"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Passive Splitter</a:t>
            </a:r>
          </a:p>
        </p:txBody>
      </p:sp>
      <p:sp>
        <p:nvSpPr>
          <p:cNvPr id="131" name="Line 23"/>
          <p:cNvSpPr>
            <a:spLocks noChangeShapeType="1"/>
          </p:cNvSpPr>
          <p:nvPr/>
        </p:nvSpPr>
        <p:spPr bwMode="auto">
          <a:xfrm>
            <a:off x="3879273" y="4642716"/>
            <a:ext cx="718705" cy="0"/>
          </a:xfrm>
          <a:prstGeom prst="line">
            <a:avLst/>
          </a:prstGeom>
          <a:noFill/>
          <a:ln w="127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lIns="29746" tIns="29746" rIns="29746" bIns="29746" anchor="ctr" anchorCtr="1"/>
          <a:lstStyle/>
          <a:p>
            <a:pPr>
              <a:defRPr/>
            </a:pP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82" name="Picture 7" descr="accsd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9932" y="4419023"/>
            <a:ext cx="698500" cy="37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2" name="Text Box 70"/>
          <p:cNvSpPr txBox="1">
            <a:spLocks noChangeArrowheads="1"/>
          </p:cNvSpPr>
          <p:nvPr/>
        </p:nvSpPr>
        <p:spPr bwMode="auto">
          <a:xfrm>
            <a:off x="5367194" y="3805672"/>
            <a:ext cx="734579" cy="170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defTabSz="841291" eaLnBrk="0" hangingPunct="0"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FE</a:t>
            </a:r>
          </a:p>
        </p:txBody>
      </p:sp>
      <p:sp>
        <p:nvSpPr>
          <p:cNvPr id="3113" name="Text Box 70"/>
          <p:cNvSpPr txBox="1">
            <a:spLocks noChangeArrowheads="1"/>
          </p:cNvSpPr>
          <p:nvPr/>
        </p:nvSpPr>
        <p:spPr bwMode="auto">
          <a:xfrm>
            <a:off x="5585114" y="5554808"/>
            <a:ext cx="734580" cy="1688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defTabSz="841291" eaLnBrk="0" hangingPunct="0"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FE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0399" y="1291648"/>
            <a:ext cx="4186670" cy="606136"/>
          </a:xfrm>
          <a:prstGeom prst="rect">
            <a:avLst/>
          </a:prstGeom>
        </p:spPr>
        <p:txBody>
          <a:bodyPr lIns="83111" tIns="41555" rIns="83111" bIns="41555"/>
          <a:lstStyle/>
          <a:p>
            <a:pPr marL="62045" indent="-62045" defTabSz="1121129" eaLnBrk="0" hangingPunct="0">
              <a:lnSpc>
                <a:spcPct val="110000"/>
              </a:lnSpc>
              <a:defRPr/>
            </a:pPr>
            <a:r>
              <a:rPr lang="en-US" altLang="zh-CN" sz="1400" u="sng" dirty="0">
                <a:solidFill>
                  <a:srgbClr val="0000FF"/>
                </a:solidFill>
                <a:latin typeface="+mn-lt"/>
                <a:ea typeface="SimSun" pitchFamily="2" charset="-122"/>
                <a:cs typeface="Arial" pitchFamily="34" charset="0"/>
              </a:rPr>
              <a:t>Customer Benefits: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b="0" dirty="0">
                <a:latin typeface="+mn-lt"/>
                <a:cs typeface="Arial" pitchFamily="34" charset="0"/>
              </a:rPr>
              <a:t> Offering TDM services over PON infrastructure</a:t>
            </a:r>
          </a:p>
        </p:txBody>
      </p:sp>
      <p:sp>
        <p:nvSpPr>
          <p:cNvPr id="47" name="Rectangle 54"/>
          <p:cNvSpPr>
            <a:spLocks noChangeArrowheads="1"/>
          </p:cNvSpPr>
          <p:nvPr/>
        </p:nvSpPr>
        <p:spPr bwMode="auto">
          <a:xfrm>
            <a:off x="4752398" y="1291649"/>
            <a:ext cx="3694545" cy="80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defTabSz="914795">
              <a:lnSpc>
                <a:spcPct val="110000"/>
              </a:lnSpc>
              <a:defRPr/>
            </a:pPr>
            <a:r>
              <a:rPr lang="en-US" sz="1400" u="sng" dirty="0">
                <a:solidFill>
                  <a:srgbClr val="0000FF"/>
                </a:solidFill>
                <a:latin typeface="+mn-lt"/>
                <a:cs typeface="Arial" pitchFamily="34" charset="0"/>
              </a:rPr>
              <a:t>RAD Advantage</a:t>
            </a:r>
            <a:r>
              <a:rPr lang="en-US" sz="1400" dirty="0">
                <a:solidFill>
                  <a:srgbClr val="0000FF"/>
                </a:solidFill>
                <a:latin typeface="+mn-lt"/>
                <a:cs typeface="Arial" pitchFamily="34" charset="0"/>
              </a:rPr>
              <a:t>:</a:t>
            </a:r>
          </a:p>
          <a:p>
            <a:pPr defTabSz="914795">
              <a:buFont typeface="Arial" pitchFamily="34" charset="0"/>
              <a:buChar char="•"/>
              <a:defRPr/>
            </a:pPr>
            <a:r>
              <a:rPr lang="en-US" sz="1400" b="0" dirty="0">
                <a:latin typeface="+mn-lt"/>
                <a:cs typeface="Arial" pitchFamily="34" charset="0"/>
              </a:rPr>
              <a:t> Multiple clock domains</a:t>
            </a:r>
          </a:p>
          <a:p>
            <a:pPr defTabSz="914795">
              <a:buFont typeface="Arial" pitchFamily="34" charset="0"/>
              <a:buChar char="•"/>
              <a:defRPr/>
            </a:pPr>
            <a:r>
              <a:rPr lang="en-US" sz="1400" b="0" dirty="0">
                <a:latin typeface="+mn-lt"/>
                <a:cs typeface="Arial" pitchFamily="34" charset="0"/>
              </a:rPr>
              <a:t> Very low intrinsic delay (ASIC based)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9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RAD’s TDMoIP Technology</a:t>
            </a:r>
          </a:p>
        </p:txBody>
      </p:sp>
      <p:sp>
        <p:nvSpPr>
          <p:cNvPr id="26429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5763" y="1409700"/>
            <a:ext cx="8529637" cy="5089525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sz="1600" b="1" dirty="0" err="1"/>
              <a:t>TDMoIP</a:t>
            </a:r>
            <a:r>
              <a:rPr lang="en-US" sz="1600" b="1" dirty="0"/>
              <a:t> technology comes to solve these challenges: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“</a:t>
            </a:r>
            <a:r>
              <a:rPr lang="en-US" sz="1600" b="1" dirty="0" err="1"/>
              <a:t>Packetization</a:t>
            </a:r>
            <a:r>
              <a:rPr lang="en-US" sz="1600" b="1" dirty="0"/>
              <a:t>” of TDM traffic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The TDM traffic has to be “packetized” and encapsulated before being sent to the </a:t>
            </a:r>
            <a:r>
              <a:rPr lang="en-US" sz="1600" dirty="0" smtClean="0"/>
              <a:t>PSN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/>
              <a:t>Attenuate Packet Delay (Latency) and Packet Delay Variation (PDV)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Packet networks create latency and more important PDV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Resistance to Frame Loss and Re-sequencing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Packet networks experience loss and </a:t>
            </a:r>
            <a:r>
              <a:rPr lang="en-US" sz="1600" dirty="0" err="1" smtClean="0"/>
              <a:t>mis</a:t>
            </a:r>
            <a:r>
              <a:rPr lang="en-US" sz="1600" dirty="0" smtClean="0"/>
              <a:t>-order </a:t>
            </a:r>
            <a:r>
              <a:rPr lang="en-US" sz="1600" dirty="0"/>
              <a:t>of frames, </a:t>
            </a:r>
            <a:r>
              <a:rPr lang="en-US" sz="1600" dirty="0" smtClean="0"/>
              <a:t>which may </a:t>
            </a:r>
            <a:r>
              <a:rPr lang="en-US" sz="1600" dirty="0"/>
              <a:t>disrupt the TDM </a:t>
            </a:r>
            <a:r>
              <a:rPr lang="en-US" sz="1600" dirty="0" smtClean="0"/>
              <a:t>service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/>
              <a:t>Recover Clock and Synchronization</a:t>
            </a:r>
            <a:br>
              <a:rPr lang="en-US" sz="1600" b="1" dirty="0"/>
            </a:br>
            <a:r>
              <a:rPr lang="en-US" sz="1600" dirty="0"/>
              <a:t>Legacy TDM devices require synchronized clock to function, this clock has to be re-generated across packet </a:t>
            </a:r>
            <a:r>
              <a:rPr lang="en-US" sz="1600" dirty="0" smtClean="0"/>
              <a:t>networks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/>
              <a:t>RAD’s Technology: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First deployed in 1998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ASIC based technology for true wire-speed and minimal delay.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344488"/>
            <a:ext cx="6273800" cy="644525"/>
          </a:xfrm>
        </p:spPr>
        <p:txBody>
          <a:bodyPr/>
          <a:lstStyle/>
          <a:p>
            <a:r>
              <a:rPr lang="en-US" altLang="he-IL" dirty="0"/>
              <a:t>How Does </a:t>
            </a:r>
            <a:r>
              <a:rPr lang="en-US" altLang="he-IL" dirty="0" err="1" smtClean="0"/>
              <a:t>TDMoIP</a:t>
            </a:r>
            <a:r>
              <a:rPr lang="en-US" altLang="he-IL" dirty="0" smtClean="0"/>
              <a:t> </a:t>
            </a:r>
            <a:r>
              <a:rPr lang="en-US" altLang="he-IL" dirty="0"/>
              <a:t>Work?</a:t>
            </a:r>
            <a:endParaRPr lang="en-US" dirty="0"/>
          </a:p>
        </p:txBody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3286125"/>
            <a:ext cx="8085137" cy="3357563"/>
          </a:xfrm>
        </p:spPr>
        <p:txBody>
          <a:bodyPr/>
          <a:lstStyle/>
          <a:p>
            <a:pPr marL="292100" indent="-292100">
              <a:spcBef>
                <a:spcPct val="30000"/>
              </a:spcBef>
            </a:pPr>
            <a:r>
              <a:rPr lang="en-US" dirty="0"/>
              <a:t>The synchronous bit stream is segmented</a:t>
            </a:r>
          </a:p>
          <a:p>
            <a:pPr marL="292100" indent="-292100">
              <a:spcBef>
                <a:spcPct val="30000"/>
              </a:spcBef>
            </a:pPr>
            <a:r>
              <a:rPr lang="en-US" dirty="0"/>
              <a:t>Headers are added to each segment to form the </a:t>
            </a:r>
            <a:r>
              <a:rPr lang="en-US" dirty="0" smtClean="0"/>
              <a:t>packet</a:t>
            </a:r>
            <a:endParaRPr lang="en-US" dirty="0"/>
          </a:p>
          <a:p>
            <a:pPr marL="292100" indent="-292100">
              <a:spcBef>
                <a:spcPct val="30000"/>
              </a:spcBef>
            </a:pPr>
            <a:r>
              <a:rPr lang="en-US" dirty="0"/>
              <a:t>Packets are forwarded to destination over the PSN network</a:t>
            </a:r>
          </a:p>
          <a:p>
            <a:pPr marL="292100" indent="-292100">
              <a:spcBef>
                <a:spcPct val="30000"/>
              </a:spcBef>
            </a:pPr>
            <a:r>
              <a:rPr lang="en-US" dirty="0"/>
              <a:t>At destination, the original bit stream is reconstructed by removing headers, concatenating frames and regenerating the timing</a:t>
            </a:r>
            <a:endParaRPr lang="en-US" altLang="he-IL" dirty="0"/>
          </a:p>
        </p:txBody>
      </p:sp>
      <p:sp>
        <p:nvSpPr>
          <p:cNvPr id="2390020" name="AutoShape 4"/>
          <p:cNvSpPr>
            <a:spLocks noChangeArrowheads="1"/>
          </p:cNvSpPr>
          <p:nvPr/>
        </p:nvSpPr>
        <p:spPr bwMode="auto">
          <a:xfrm>
            <a:off x="1273175" y="2344738"/>
            <a:ext cx="279400" cy="434975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DAEFFE"/>
              </a:gs>
              <a:gs pos="100000">
                <a:srgbClr val="0000FF"/>
              </a:gs>
            </a:gsLst>
            <a:lin ang="0" scaled="1"/>
          </a:gra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DAEFFE"/>
            </a:extrusionClr>
          </a:sp3d>
        </p:spPr>
        <p:txBody>
          <a:bodyPr wrap="none" anchor="ctr">
            <a:flatTx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4813" y="1522413"/>
            <a:ext cx="792162" cy="1373187"/>
            <a:chOff x="283" y="1099"/>
            <a:chExt cx="471" cy="726"/>
          </a:xfrm>
        </p:grpSpPr>
        <p:sp>
          <p:nvSpPr>
            <p:cNvPr id="2390022" name="Rectangle 6"/>
            <p:cNvSpPr>
              <a:spLocks noChangeArrowheads="1"/>
            </p:cNvSpPr>
            <p:nvPr/>
          </p:nvSpPr>
          <p:spPr bwMode="auto">
            <a:xfrm>
              <a:off x="291" y="1466"/>
              <a:ext cx="463" cy="359"/>
            </a:xfrm>
            <a:prstGeom prst="rect">
              <a:avLst/>
            </a:prstGeom>
            <a:solidFill>
              <a:srgbClr val="AFFFFF"/>
            </a:soli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A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0023" name="Text Box 7"/>
            <p:cNvSpPr txBox="1">
              <a:spLocks noChangeArrowheads="1"/>
            </p:cNvSpPr>
            <p:nvPr/>
          </p:nvSpPr>
          <p:spPr bwMode="auto">
            <a:xfrm>
              <a:off x="283" y="1099"/>
              <a:ext cx="46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he-IL" sz="1600">
                  <a:latin typeface="Comic Sans MS" pitchFamily="66" charset="0"/>
                  <a:cs typeface="Times New Roman (Hebrew)" charset="0"/>
                </a:rPr>
                <a:t>TDM</a:t>
              </a:r>
            </a:p>
            <a:p>
              <a:pPr eaLnBrk="0" hangingPunct="0"/>
              <a:r>
                <a:rPr lang="en-US" altLang="he-IL" sz="1600">
                  <a:latin typeface="Comic Sans MS" pitchFamily="66" charset="0"/>
                  <a:cs typeface="Times New Roman (Hebrew)" charset="0"/>
                </a:rPr>
                <a:t>Frame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92288" y="2216150"/>
            <a:ext cx="1549400" cy="679450"/>
            <a:chOff x="1200" y="1572"/>
            <a:chExt cx="996" cy="540"/>
          </a:xfrm>
        </p:grpSpPr>
        <p:sp>
          <p:nvSpPr>
            <p:cNvPr id="2390025" name="Rectangle 9"/>
            <p:cNvSpPr>
              <a:spLocks noChangeArrowheads="1"/>
            </p:cNvSpPr>
            <p:nvPr/>
          </p:nvSpPr>
          <p:spPr bwMode="auto">
            <a:xfrm>
              <a:off x="1200" y="1572"/>
              <a:ext cx="232" cy="540"/>
            </a:xfrm>
            <a:prstGeom prst="rect">
              <a:avLst/>
            </a:prstGeom>
            <a:solidFill>
              <a:srgbClr val="FFFFB7"/>
            </a:soli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FFFB7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0026" name="Rectangle 10"/>
            <p:cNvSpPr>
              <a:spLocks noChangeArrowheads="1"/>
            </p:cNvSpPr>
            <p:nvPr/>
          </p:nvSpPr>
          <p:spPr bwMode="auto">
            <a:xfrm>
              <a:off x="1585" y="1572"/>
              <a:ext cx="232" cy="540"/>
            </a:xfrm>
            <a:prstGeom prst="rect">
              <a:avLst/>
            </a:prstGeom>
            <a:solidFill>
              <a:srgbClr val="FFFFB7"/>
            </a:soli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FFFB7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0027" name="Rectangle 11"/>
            <p:cNvSpPr>
              <a:spLocks noChangeArrowheads="1"/>
            </p:cNvSpPr>
            <p:nvPr/>
          </p:nvSpPr>
          <p:spPr bwMode="auto">
            <a:xfrm>
              <a:off x="1964" y="1572"/>
              <a:ext cx="232" cy="540"/>
            </a:xfrm>
            <a:prstGeom prst="rect">
              <a:avLst/>
            </a:prstGeom>
            <a:solidFill>
              <a:srgbClr val="FFFFB7"/>
            </a:soli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FFFB7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681913" y="1522413"/>
            <a:ext cx="779462" cy="1358900"/>
            <a:chOff x="4574" y="1099"/>
            <a:chExt cx="463" cy="719"/>
          </a:xfrm>
        </p:grpSpPr>
        <p:sp>
          <p:nvSpPr>
            <p:cNvPr id="2390029" name="Rectangle 13"/>
            <p:cNvSpPr>
              <a:spLocks noChangeArrowheads="1"/>
            </p:cNvSpPr>
            <p:nvPr/>
          </p:nvSpPr>
          <p:spPr bwMode="auto">
            <a:xfrm>
              <a:off x="4590" y="1459"/>
              <a:ext cx="443" cy="359"/>
            </a:xfrm>
            <a:prstGeom prst="rect">
              <a:avLst/>
            </a:prstGeom>
            <a:solidFill>
              <a:srgbClr val="AFFFFF"/>
            </a:soli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A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0030" name="Text Box 14"/>
            <p:cNvSpPr txBox="1">
              <a:spLocks noChangeArrowheads="1"/>
            </p:cNvSpPr>
            <p:nvPr/>
          </p:nvSpPr>
          <p:spPr bwMode="auto">
            <a:xfrm>
              <a:off x="4574" y="1099"/>
              <a:ext cx="46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he-IL" sz="1600">
                  <a:latin typeface="Comic Sans MS" pitchFamily="66" charset="0"/>
                  <a:cs typeface="Times New Roman (Hebrew)" charset="0"/>
                </a:rPr>
                <a:t>TDM</a:t>
              </a:r>
            </a:p>
            <a:p>
              <a:pPr eaLnBrk="0" hangingPunct="0"/>
              <a:r>
                <a:rPr lang="en-US" altLang="he-IL" sz="1600">
                  <a:latin typeface="Comic Sans MS" pitchFamily="66" charset="0"/>
                  <a:cs typeface="Times New Roman (Hebrew)" charset="0"/>
                </a:rPr>
                <a:t>Frame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343525" y="1647825"/>
            <a:ext cx="2159000" cy="1233488"/>
            <a:chOff x="3217" y="1165"/>
            <a:chExt cx="1284" cy="653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3357" y="1459"/>
              <a:ext cx="1016" cy="359"/>
              <a:chOff x="1255" y="3103"/>
              <a:chExt cx="1277" cy="103"/>
            </a:xfrm>
          </p:grpSpPr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1255" y="3103"/>
                <a:ext cx="390" cy="103"/>
                <a:chOff x="1315" y="3094"/>
                <a:chExt cx="424" cy="112"/>
              </a:xfrm>
            </p:grpSpPr>
            <p:sp>
              <p:nvSpPr>
                <p:cNvPr id="2390034" name="Rectangle 18"/>
                <p:cNvSpPr>
                  <a:spLocks noChangeArrowheads="1"/>
                </p:cNvSpPr>
                <p:nvPr/>
              </p:nvSpPr>
              <p:spPr bwMode="auto">
                <a:xfrm>
                  <a:off x="1446" y="3094"/>
                  <a:ext cx="293" cy="112"/>
                </a:xfrm>
                <a:prstGeom prst="rect">
                  <a:avLst/>
                </a:prstGeom>
                <a:solidFill>
                  <a:srgbClr val="FFFFB7"/>
                </a:solidFill>
                <a:ln w="1270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FFB7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90035" name="Rectangle 19"/>
                <p:cNvSpPr>
                  <a:spLocks noChangeArrowheads="1"/>
                </p:cNvSpPr>
                <p:nvPr/>
              </p:nvSpPr>
              <p:spPr bwMode="auto">
                <a:xfrm>
                  <a:off x="1315" y="3094"/>
                  <a:ext cx="158" cy="112"/>
                </a:xfrm>
                <a:prstGeom prst="rect">
                  <a:avLst/>
                </a:prstGeom>
                <a:solidFill>
                  <a:srgbClr val="FF9966"/>
                </a:solidFill>
                <a:ln w="1270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996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702" y="3103"/>
                <a:ext cx="390" cy="103"/>
                <a:chOff x="1315" y="3094"/>
                <a:chExt cx="424" cy="112"/>
              </a:xfrm>
            </p:grpSpPr>
            <p:sp>
              <p:nvSpPr>
                <p:cNvPr id="2390037" name="Rectangle 21"/>
                <p:cNvSpPr>
                  <a:spLocks noChangeArrowheads="1"/>
                </p:cNvSpPr>
                <p:nvPr/>
              </p:nvSpPr>
              <p:spPr bwMode="auto">
                <a:xfrm>
                  <a:off x="1446" y="3094"/>
                  <a:ext cx="293" cy="112"/>
                </a:xfrm>
                <a:prstGeom prst="rect">
                  <a:avLst/>
                </a:prstGeom>
                <a:solidFill>
                  <a:srgbClr val="FFFFB7"/>
                </a:solidFill>
                <a:ln w="1270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FFB7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90038" name="Rectangle 22"/>
                <p:cNvSpPr>
                  <a:spLocks noChangeArrowheads="1"/>
                </p:cNvSpPr>
                <p:nvPr/>
              </p:nvSpPr>
              <p:spPr bwMode="auto">
                <a:xfrm>
                  <a:off x="1315" y="3094"/>
                  <a:ext cx="158" cy="112"/>
                </a:xfrm>
                <a:prstGeom prst="rect">
                  <a:avLst/>
                </a:prstGeom>
                <a:solidFill>
                  <a:srgbClr val="FF9966"/>
                </a:solidFill>
                <a:ln w="1270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996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2142" y="3103"/>
                <a:ext cx="390" cy="103"/>
                <a:chOff x="1315" y="3094"/>
                <a:chExt cx="424" cy="112"/>
              </a:xfrm>
            </p:grpSpPr>
            <p:sp>
              <p:nvSpPr>
                <p:cNvPr id="2390040" name="Rectangle 24"/>
                <p:cNvSpPr>
                  <a:spLocks noChangeArrowheads="1"/>
                </p:cNvSpPr>
                <p:nvPr/>
              </p:nvSpPr>
              <p:spPr bwMode="auto">
                <a:xfrm>
                  <a:off x="1446" y="3094"/>
                  <a:ext cx="293" cy="112"/>
                </a:xfrm>
                <a:prstGeom prst="rect">
                  <a:avLst/>
                </a:prstGeom>
                <a:solidFill>
                  <a:srgbClr val="FFFFB7"/>
                </a:solidFill>
                <a:ln w="1270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FFB7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90041" name="Rectangle 25"/>
                <p:cNvSpPr>
                  <a:spLocks noChangeArrowheads="1"/>
                </p:cNvSpPr>
                <p:nvPr/>
              </p:nvSpPr>
              <p:spPr bwMode="auto">
                <a:xfrm>
                  <a:off x="1315" y="3094"/>
                  <a:ext cx="158" cy="112"/>
                </a:xfrm>
                <a:prstGeom prst="rect">
                  <a:avLst/>
                </a:prstGeom>
                <a:solidFill>
                  <a:srgbClr val="FF9966"/>
                </a:solidFill>
                <a:ln w="1270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996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390042" name="Text Box 26"/>
            <p:cNvSpPr txBox="1">
              <a:spLocks noChangeArrowheads="1"/>
            </p:cNvSpPr>
            <p:nvPr/>
          </p:nvSpPr>
          <p:spPr bwMode="auto">
            <a:xfrm>
              <a:off x="3217" y="1165"/>
              <a:ext cx="128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he-IL" sz="1600">
                  <a:latin typeface="Comic Sans MS" pitchFamily="66" charset="0"/>
                  <a:cs typeface="Times New Roman (Hebrew)" charset="0"/>
                </a:rPr>
                <a:t>Ethernet/IP Packets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1643063" y="2216150"/>
            <a:ext cx="1381125" cy="679450"/>
            <a:chOff x="1019" y="1362"/>
            <a:chExt cx="821" cy="540"/>
          </a:xfrm>
        </p:grpSpPr>
        <p:sp>
          <p:nvSpPr>
            <p:cNvPr id="2390044" name="Rectangle 28"/>
            <p:cNvSpPr>
              <a:spLocks noChangeArrowheads="1"/>
            </p:cNvSpPr>
            <p:nvPr/>
          </p:nvSpPr>
          <p:spPr bwMode="auto">
            <a:xfrm>
              <a:off x="1019" y="1362"/>
              <a:ext cx="116" cy="540"/>
            </a:xfrm>
            <a:prstGeom prst="rect">
              <a:avLst/>
            </a:prstGeom>
            <a:solidFill>
              <a:srgbClr val="FF9966"/>
            </a:soli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0045" name="Rectangle 29"/>
            <p:cNvSpPr>
              <a:spLocks noChangeArrowheads="1"/>
            </p:cNvSpPr>
            <p:nvPr/>
          </p:nvSpPr>
          <p:spPr bwMode="auto">
            <a:xfrm>
              <a:off x="1375" y="1362"/>
              <a:ext cx="115" cy="540"/>
            </a:xfrm>
            <a:prstGeom prst="rect">
              <a:avLst/>
            </a:prstGeom>
            <a:solidFill>
              <a:srgbClr val="FF9966"/>
            </a:soli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0046" name="Rectangle 30"/>
            <p:cNvSpPr>
              <a:spLocks noChangeArrowheads="1"/>
            </p:cNvSpPr>
            <p:nvPr/>
          </p:nvSpPr>
          <p:spPr bwMode="auto">
            <a:xfrm>
              <a:off x="1725" y="1362"/>
              <a:ext cx="115" cy="540"/>
            </a:xfrm>
            <a:prstGeom prst="rect">
              <a:avLst/>
            </a:prstGeom>
            <a:solidFill>
              <a:srgbClr val="FF9966"/>
            </a:soli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90047" name="Text Box 31"/>
          <p:cNvSpPr txBox="1">
            <a:spLocks noChangeArrowheads="1"/>
          </p:cNvSpPr>
          <p:nvPr/>
        </p:nvSpPr>
        <p:spPr bwMode="auto">
          <a:xfrm>
            <a:off x="1446213" y="1665288"/>
            <a:ext cx="215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he-IL" sz="1600">
                <a:latin typeface="Comic Sans MS" pitchFamily="66" charset="0"/>
                <a:cs typeface="Times New Roman (Hebrew)" charset="0"/>
              </a:rPr>
              <a:t>Ethernet/IP Packets</a:t>
            </a:r>
          </a:p>
        </p:txBody>
      </p:sp>
      <p:sp>
        <p:nvSpPr>
          <p:cNvPr id="2390048" name="AutoShape 32"/>
          <p:cNvSpPr>
            <a:spLocks noChangeArrowheads="1"/>
          </p:cNvSpPr>
          <p:nvPr/>
        </p:nvSpPr>
        <p:spPr bwMode="auto">
          <a:xfrm>
            <a:off x="3373438" y="2325688"/>
            <a:ext cx="279400" cy="434975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DAEFFE"/>
              </a:gs>
              <a:gs pos="100000">
                <a:srgbClr val="0000FF"/>
              </a:gs>
            </a:gsLst>
            <a:lin ang="0" scaled="1"/>
          </a:gra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DAEFFE"/>
            </a:extrusionClr>
          </a:sp3d>
        </p:spPr>
        <p:txBody>
          <a:bodyPr wrap="none" anchor="ctr">
            <a:flatTx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90049" name="AutoShape 33"/>
          <p:cNvSpPr>
            <a:spLocks noChangeArrowheads="1"/>
          </p:cNvSpPr>
          <p:nvPr/>
        </p:nvSpPr>
        <p:spPr bwMode="auto">
          <a:xfrm>
            <a:off x="5240338" y="2325688"/>
            <a:ext cx="279400" cy="434975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DAEFFE"/>
              </a:gs>
              <a:gs pos="100000">
                <a:srgbClr val="0000FF"/>
              </a:gs>
            </a:gsLst>
            <a:lin ang="0" scaled="1"/>
          </a:gra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DAEFFE"/>
            </a:extrusionClr>
          </a:sp3d>
        </p:spPr>
        <p:txBody>
          <a:bodyPr wrap="none" anchor="ctr">
            <a:flatTx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90050" name="AutoShape 34"/>
          <p:cNvSpPr>
            <a:spLocks noChangeArrowheads="1"/>
          </p:cNvSpPr>
          <p:nvPr/>
        </p:nvSpPr>
        <p:spPr bwMode="auto">
          <a:xfrm>
            <a:off x="7342188" y="2324100"/>
            <a:ext cx="279400" cy="434975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DAEFFE"/>
              </a:gs>
              <a:gs pos="100000">
                <a:srgbClr val="0000FF"/>
              </a:gs>
            </a:gsLst>
            <a:lin ang="0" scaled="1"/>
          </a:gra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DAEFFE"/>
            </a:extrusionClr>
          </a:sp3d>
        </p:spPr>
        <p:txBody>
          <a:bodyPr wrap="none" anchor="ctr">
            <a:flatTx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3760984" y="2003425"/>
            <a:ext cx="1986815" cy="947738"/>
            <a:chOff x="2305" y="1426"/>
            <a:chExt cx="1342" cy="608"/>
          </a:xfrm>
        </p:grpSpPr>
        <p:sp>
          <p:nvSpPr>
            <p:cNvPr id="2390052" name="Freeform 36"/>
            <p:cNvSpPr>
              <a:spLocks/>
            </p:cNvSpPr>
            <p:nvPr/>
          </p:nvSpPr>
          <p:spPr bwMode="auto">
            <a:xfrm>
              <a:off x="2305" y="1426"/>
              <a:ext cx="951" cy="608"/>
            </a:xfrm>
            <a:custGeom>
              <a:avLst/>
              <a:gdLst/>
              <a:ahLst/>
              <a:cxnLst>
                <a:cxn ang="0">
                  <a:pos x="317" y="738"/>
                </a:cxn>
                <a:cxn ang="0">
                  <a:pos x="167" y="754"/>
                </a:cxn>
                <a:cxn ang="0">
                  <a:pos x="47" y="692"/>
                </a:cxn>
                <a:cxn ang="0">
                  <a:pos x="1" y="552"/>
                </a:cxn>
                <a:cxn ang="0">
                  <a:pos x="39" y="436"/>
                </a:cxn>
                <a:cxn ang="0">
                  <a:pos x="97" y="400"/>
                </a:cxn>
                <a:cxn ang="0">
                  <a:pos x="119" y="386"/>
                </a:cxn>
                <a:cxn ang="0">
                  <a:pos x="125" y="362"/>
                </a:cxn>
                <a:cxn ang="0">
                  <a:pos x="117" y="316"/>
                </a:cxn>
                <a:cxn ang="0">
                  <a:pos x="117" y="262"/>
                </a:cxn>
                <a:cxn ang="0">
                  <a:pos x="155" y="208"/>
                </a:cxn>
                <a:cxn ang="0">
                  <a:pos x="221" y="176"/>
                </a:cxn>
                <a:cxn ang="0">
                  <a:pos x="287" y="166"/>
                </a:cxn>
                <a:cxn ang="0">
                  <a:pos x="315" y="156"/>
                </a:cxn>
                <a:cxn ang="0">
                  <a:pos x="319" y="116"/>
                </a:cxn>
                <a:cxn ang="0">
                  <a:pos x="347" y="76"/>
                </a:cxn>
                <a:cxn ang="0">
                  <a:pos x="391" y="56"/>
                </a:cxn>
                <a:cxn ang="0">
                  <a:pos x="445" y="52"/>
                </a:cxn>
                <a:cxn ang="0">
                  <a:pos x="467" y="56"/>
                </a:cxn>
                <a:cxn ang="0">
                  <a:pos x="473" y="44"/>
                </a:cxn>
                <a:cxn ang="0">
                  <a:pos x="499" y="18"/>
                </a:cxn>
                <a:cxn ang="0">
                  <a:pos x="543" y="4"/>
                </a:cxn>
                <a:cxn ang="0">
                  <a:pos x="613" y="4"/>
                </a:cxn>
                <a:cxn ang="0">
                  <a:pos x="663" y="26"/>
                </a:cxn>
                <a:cxn ang="0">
                  <a:pos x="711" y="60"/>
                </a:cxn>
                <a:cxn ang="0">
                  <a:pos x="731" y="110"/>
                </a:cxn>
                <a:cxn ang="0">
                  <a:pos x="735" y="136"/>
                </a:cxn>
                <a:cxn ang="0">
                  <a:pos x="767" y="134"/>
                </a:cxn>
                <a:cxn ang="0">
                  <a:pos x="813" y="150"/>
                </a:cxn>
                <a:cxn ang="0">
                  <a:pos x="863" y="200"/>
                </a:cxn>
                <a:cxn ang="0">
                  <a:pos x="899" y="260"/>
                </a:cxn>
                <a:cxn ang="0">
                  <a:pos x="905" y="324"/>
                </a:cxn>
                <a:cxn ang="0">
                  <a:pos x="873" y="374"/>
                </a:cxn>
                <a:cxn ang="0">
                  <a:pos x="907" y="384"/>
                </a:cxn>
                <a:cxn ang="0">
                  <a:pos x="963" y="414"/>
                </a:cxn>
                <a:cxn ang="0">
                  <a:pos x="1005" y="458"/>
                </a:cxn>
                <a:cxn ang="0">
                  <a:pos x="1017" y="512"/>
                </a:cxn>
                <a:cxn ang="0">
                  <a:pos x="987" y="600"/>
                </a:cxn>
                <a:cxn ang="0">
                  <a:pos x="953" y="640"/>
                </a:cxn>
                <a:cxn ang="0">
                  <a:pos x="919" y="644"/>
                </a:cxn>
                <a:cxn ang="0">
                  <a:pos x="889" y="656"/>
                </a:cxn>
                <a:cxn ang="0">
                  <a:pos x="867" y="682"/>
                </a:cxn>
                <a:cxn ang="0">
                  <a:pos x="837" y="720"/>
                </a:cxn>
                <a:cxn ang="0">
                  <a:pos x="795" y="746"/>
                </a:cxn>
                <a:cxn ang="0">
                  <a:pos x="721" y="748"/>
                </a:cxn>
                <a:cxn ang="0">
                  <a:pos x="669" y="728"/>
                </a:cxn>
                <a:cxn ang="0">
                  <a:pos x="651" y="710"/>
                </a:cxn>
                <a:cxn ang="0">
                  <a:pos x="635" y="706"/>
                </a:cxn>
                <a:cxn ang="0">
                  <a:pos x="627" y="720"/>
                </a:cxn>
                <a:cxn ang="0">
                  <a:pos x="583" y="752"/>
                </a:cxn>
                <a:cxn ang="0">
                  <a:pos x="499" y="780"/>
                </a:cxn>
                <a:cxn ang="0">
                  <a:pos x="417" y="772"/>
                </a:cxn>
                <a:cxn ang="0">
                  <a:pos x="357" y="752"/>
                </a:cxn>
                <a:cxn ang="0">
                  <a:pos x="317" y="738"/>
                </a:cxn>
              </a:cxnLst>
              <a:rect l="0" t="0" r="r" b="b"/>
              <a:pathLst>
                <a:path w="1020" h="783">
                  <a:moveTo>
                    <a:pt x="317" y="738"/>
                  </a:moveTo>
                  <a:cubicBezTo>
                    <a:pt x="285" y="738"/>
                    <a:pt x="212" y="762"/>
                    <a:pt x="167" y="754"/>
                  </a:cubicBezTo>
                  <a:cubicBezTo>
                    <a:pt x="122" y="746"/>
                    <a:pt x="75" y="726"/>
                    <a:pt x="47" y="692"/>
                  </a:cubicBezTo>
                  <a:cubicBezTo>
                    <a:pt x="19" y="658"/>
                    <a:pt x="2" y="595"/>
                    <a:pt x="1" y="552"/>
                  </a:cubicBezTo>
                  <a:cubicBezTo>
                    <a:pt x="0" y="509"/>
                    <a:pt x="23" y="461"/>
                    <a:pt x="39" y="436"/>
                  </a:cubicBezTo>
                  <a:cubicBezTo>
                    <a:pt x="55" y="411"/>
                    <a:pt x="84" y="408"/>
                    <a:pt x="97" y="400"/>
                  </a:cubicBezTo>
                  <a:cubicBezTo>
                    <a:pt x="110" y="392"/>
                    <a:pt x="114" y="392"/>
                    <a:pt x="119" y="386"/>
                  </a:cubicBezTo>
                  <a:cubicBezTo>
                    <a:pt x="124" y="380"/>
                    <a:pt x="125" y="374"/>
                    <a:pt x="125" y="362"/>
                  </a:cubicBezTo>
                  <a:cubicBezTo>
                    <a:pt x="125" y="350"/>
                    <a:pt x="118" y="333"/>
                    <a:pt x="117" y="316"/>
                  </a:cubicBezTo>
                  <a:cubicBezTo>
                    <a:pt x="116" y="299"/>
                    <a:pt x="111" y="280"/>
                    <a:pt x="117" y="262"/>
                  </a:cubicBezTo>
                  <a:cubicBezTo>
                    <a:pt x="123" y="244"/>
                    <a:pt x="138" y="222"/>
                    <a:pt x="155" y="208"/>
                  </a:cubicBezTo>
                  <a:cubicBezTo>
                    <a:pt x="172" y="194"/>
                    <a:pt x="199" y="183"/>
                    <a:pt x="221" y="176"/>
                  </a:cubicBezTo>
                  <a:cubicBezTo>
                    <a:pt x="243" y="169"/>
                    <a:pt x="271" y="169"/>
                    <a:pt x="287" y="166"/>
                  </a:cubicBezTo>
                  <a:cubicBezTo>
                    <a:pt x="303" y="163"/>
                    <a:pt x="310" y="164"/>
                    <a:pt x="315" y="156"/>
                  </a:cubicBezTo>
                  <a:cubicBezTo>
                    <a:pt x="320" y="148"/>
                    <a:pt x="314" y="129"/>
                    <a:pt x="319" y="116"/>
                  </a:cubicBezTo>
                  <a:cubicBezTo>
                    <a:pt x="324" y="103"/>
                    <a:pt x="335" y="86"/>
                    <a:pt x="347" y="76"/>
                  </a:cubicBezTo>
                  <a:cubicBezTo>
                    <a:pt x="359" y="66"/>
                    <a:pt x="375" y="60"/>
                    <a:pt x="391" y="56"/>
                  </a:cubicBezTo>
                  <a:cubicBezTo>
                    <a:pt x="407" y="52"/>
                    <a:pt x="432" y="52"/>
                    <a:pt x="445" y="52"/>
                  </a:cubicBezTo>
                  <a:cubicBezTo>
                    <a:pt x="458" y="52"/>
                    <a:pt x="462" y="57"/>
                    <a:pt x="467" y="56"/>
                  </a:cubicBezTo>
                  <a:cubicBezTo>
                    <a:pt x="472" y="55"/>
                    <a:pt x="468" y="50"/>
                    <a:pt x="473" y="44"/>
                  </a:cubicBezTo>
                  <a:cubicBezTo>
                    <a:pt x="478" y="38"/>
                    <a:pt x="487" y="25"/>
                    <a:pt x="499" y="18"/>
                  </a:cubicBezTo>
                  <a:cubicBezTo>
                    <a:pt x="511" y="11"/>
                    <a:pt x="524" y="6"/>
                    <a:pt x="543" y="4"/>
                  </a:cubicBezTo>
                  <a:cubicBezTo>
                    <a:pt x="562" y="2"/>
                    <a:pt x="593" y="0"/>
                    <a:pt x="613" y="4"/>
                  </a:cubicBezTo>
                  <a:cubicBezTo>
                    <a:pt x="633" y="8"/>
                    <a:pt x="647" y="17"/>
                    <a:pt x="663" y="26"/>
                  </a:cubicBezTo>
                  <a:cubicBezTo>
                    <a:pt x="679" y="35"/>
                    <a:pt x="700" y="46"/>
                    <a:pt x="711" y="60"/>
                  </a:cubicBezTo>
                  <a:cubicBezTo>
                    <a:pt x="722" y="74"/>
                    <a:pt x="727" y="97"/>
                    <a:pt x="731" y="110"/>
                  </a:cubicBezTo>
                  <a:cubicBezTo>
                    <a:pt x="735" y="123"/>
                    <a:pt x="729" y="132"/>
                    <a:pt x="735" y="136"/>
                  </a:cubicBezTo>
                  <a:cubicBezTo>
                    <a:pt x="741" y="140"/>
                    <a:pt x="754" y="132"/>
                    <a:pt x="767" y="134"/>
                  </a:cubicBezTo>
                  <a:cubicBezTo>
                    <a:pt x="780" y="136"/>
                    <a:pt x="797" y="139"/>
                    <a:pt x="813" y="150"/>
                  </a:cubicBezTo>
                  <a:cubicBezTo>
                    <a:pt x="829" y="161"/>
                    <a:pt x="849" y="182"/>
                    <a:pt x="863" y="200"/>
                  </a:cubicBezTo>
                  <a:cubicBezTo>
                    <a:pt x="877" y="218"/>
                    <a:pt x="892" y="240"/>
                    <a:pt x="899" y="260"/>
                  </a:cubicBezTo>
                  <a:cubicBezTo>
                    <a:pt x="906" y="280"/>
                    <a:pt x="909" y="305"/>
                    <a:pt x="905" y="324"/>
                  </a:cubicBezTo>
                  <a:cubicBezTo>
                    <a:pt x="901" y="343"/>
                    <a:pt x="873" y="364"/>
                    <a:pt x="873" y="374"/>
                  </a:cubicBezTo>
                  <a:cubicBezTo>
                    <a:pt x="873" y="384"/>
                    <a:pt x="892" y="377"/>
                    <a:pt x="907" y="384"/>
                  </a:cubicBezTo>
                  <a:cubicBezTo>
                    <a:pt x="922" y="391"/>
                    <a:pt x="947" y="402"/>
                    <a:pt x="963" y="414"/>
                  </a:cubicBezTo>
                  <a:cubicBezTo>
                    <a:pt x="979" y="426"/>
                    <a:pt x="996" y="442"/>
                    <a:pt x="1005" y="458"/>
                  </a:cubicBezTo>
                  <a:cubicBezTo>
                    <a:pt x="1014" y="474"/>
                    <a:pt x="1020" y="488"/>
                    <a:pt x="1017" y="512"/>
                  </a:cubicBezTo>
                  <a:cubicBezTo>
                    <a:pt x="1014" y="536"/>
                    <a:pt x="998" y="579"/>
                    <a:pt x="987" y="600"/>
                  </a:cubicBezTo>
                  <a:cubicBezTo>
                    <a:pt x="976" y="621"/>
                    <a:pt x="964" y="633"/>
                    <a:pt x="953" y="640"/>
                  </a:cubicBezTo>
                  <a:cubicBezTo>
                    <a:pt x="942" y="647"/>
                    <a:pt x="930" y="641"/>
                    <a:pt x="919" y="644"/>
                  </a:cubicBezTo>
                  <a:cubicBezTo>
                    <a:pt x="908" y="647"/>
                    <a:pt x="898" y="650"/>
                    <a:pt x="889" y="656"/>
                  </a:cubicBezTo>
                  <a:cubicBezTo>
                    <a:pt x="880" y="662"/>
                    <a:pt x="876" y="671"/>
                    <a:pt x="867" y="682"/>
                  </a:cubicBezTo>
                  <a:cubicBezTo>
                    <a:pt x="858" y="693"/>
                    <a:pt x="849" y="709"/>
                    <a:pt x="837" y="720"/>
                  </a:cubicBezTo>
                  <a:cubicBezTo>
                    <a:pt x="825" y="731"/>
                    <a:pt x="814" y="741"/>
                    <a:pt x="795" y="746"/>
                  </a:cubicBezTo>
                  <a:cubicBezTo>
                    <a:pt x="776" y="751"/>
                    <a:pt x="742" y="751"/>
                    <a:pt x="721" y="748"/>
                  </a:cubicBezTo>
                  <a:cubicBezTo>
                    <a:pt x="700" y="745"/>
                    <a:pt x="681" y="734"/>
                    <a:pt x="669" y="728"/>
                  </a:cubicBezTo>
                  <a:cubicBezTo>
                    <a:pt x="657" y="722"/>
                    <a:pt x="657" y="714"/>
                    <a:pt x="651" y="710"/>
                  </a:cubicBezTo>
                  <a:cubicBezTo>
                    <a:pt x="645" y="706"/>
                    <a:pt x="639" y="704"/>
                    <a:pt x="635" y="706"/>
                  </a:cubicBezTo>
                  <a:cubicBezTo>
                    <a:pt x="631" y="708"/>
                    <a:pt x="636" y="712"/>
                    <a:pt x="627" y="720"/>
                  </a:cubicBezTo>
                  <a:cubicBezTo>
                    <a:pt x="618" y="728"/>
                    <a:pt x="604" y="742"/>
                    <a:pt x="583" y="752"/>
                  </a:cubicBezTo>
                  <a:cubicBezTo>
                    <a:pt x="562" y="762"/>
                    <a:pt x="527" y="777"/>
                    <a:pt x="499" y="780"/>
                  </a:cubicBezTo>
                  <a:cubicBezTo>
                    <a:pt x="471" y="783"/>
                    <a:pt x="441" y="777"/>
                    <a:pt x="417" y="772"/>
                  </a:cubicBezTo>
                  <a:cubicBezTo>
                    <a:pt x="393" y="767"/>
                    <a:pt x="372" y="757"/>
                    <a:pt x="357" y="752"/>
                  </a:cubicBezTo>
                  <a:cubicBezTo>
                    <a:pt x="342" y="747"/>
                    <a:pt x="349" y="738"/>
                    <a:pt x="317" y="73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E0CDA8"/>
                </a:gs>
              </a:gsLst>
              <a:path path="rect">
                <a:fillToRect l="50000" t="50000" r="50000" b="50000"/>
              </a:path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E0CDA8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0053" name="Rectangle 37"/>
            <p:cNvSpPr>
              <a:spLocks noChangeArrowheads="1"/>
            </p:cNvSpPr>
            <p:nvPr/>
          </p:nvSpPr>
          <p:spPr bwMode="auto">
            <a:xfrm>
              <a:off x="2475" y="1515"/>
              <a:ext cx="1172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fr-FR" sz="1600" dirty="0" err="1">
                  <a:solidFill>
                    <a:srgbClr val="996633"/>
                  </a:solidFill>
                  <a:latin typeface="Comic Sans MS" pitchFamily="66" charset="0"/>
                  <a:cs typeface="Arial" pitchFamily="34" charset="0"/>
                </a:rPr>
                <a:t>Packet</a:t>
              </a:r>
              <a:endParaRPr lang="fr-FR" sz="1600" dirty="0">
                <a:solidFill>
                  <a:srgbClr val="996633"/>
                </a:solidFill>
                <a:latin typeface="Comic Sans MS" pitchFamily="66" charset="0"/>
                <a:cs typeface="Arial" pitchFamily="34" charset="0"/>
              </a:endParaRPr>
            </a:p>
            <a:p>
              <a:pPr eaLnBrk="0" hangingPunct="0"/>
              <a:r>
                <a:rPr lang="fr-FR" sz="1600" dirty="0" err="1">
                  <a:solidFill>
                    <a:srgbClr val="996633"/>
                  </a:solidFill>
                  <a:latin typeface="Comic Sans MS" pitchFamily="66" charset="0"/>
                  <a:cs typeface="Arial" pitchFamily="34" charset="0"/>
                </a:rPr>
                <a:t>Switched</a:t>
              </a:r>
              <a:r>
                <a:rPr lang="fr-FR" sz="1600" dirty="0">
                  <a:solidFill>
                    <a:srgbClr val="996633"/>
                  </a:solidFill>
                  <a:latin typeface="Comic Sans MS" pitchFamily="66" charset="0"/>
                  <a:cs typeface="Arial" pitchFamily="34" charset="0"/>
                </a:rPr>
                <a:t> </a:t>
              </a:r>
            </a:p>
            <a:p>
              <a:pPr eaLnBrk="0" hangingPunct="0"/>
              <a:r>
                <a:rPr lang="fr-FR" sz="1600" dirty="0">
                  <a:solidFill>
                    <a:srgbClr val="996633"/>
                  </a:solidFill>
                  <a:latin typeface="Comic Sans MS" pitchFamily="66" charset="0"/>
                  <a:cs typeface="Arial" pitchFamily="34" charset="0"/>
                </a:rPr>
                <a:t>Network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9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9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9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90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90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90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90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9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9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39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39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239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39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0019" grpId="0" build="p" autoUpdateAnimBg="0" advAuto="0"/>
      <p:bldP spid="2390020" grpId="0" animBg="1"/>
      <p:bldP spid="2390047" grpId="0" autoUpdateAnimBg="0"/>
      <p:bldP spid="2390048" grpId="0" animBg="1"/>
      <p:bldP spid="2390049" grpId="0" animBg="1"/>
      <p:bldP spid="23900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62" name="Picture 2" descr="p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1613" y="3638550"/>
            <a:ext cx="11207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163" name="Picture 3" descr="hdq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8" y="3525838"/>
            <a:ext cx="814387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164" name="AutoShape 4"/>
          <p:cNvSpPr>
            <a:spLocks noChangeArrowheads="1"/>
          </p:cNvSpPr>
          <p:nvPr/>
        </p:nvSpPr>
        <p:spPr bwMode="auto">
          <a:xfrm>
            <a:off x="5881688" y="4102100"/>
            <a:ext cx="2566987" cy="2263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flipH="1">
            <a:off x="6378575" y="5543123"/>
            <a:ext cx="1004888" cy="692581"/>
            <a:chOff x="1432" y="3839"/>
            <a:chExt cx="696" cy="495"/>
          </a:xfrm>
        </p:grpSpPr>
        <p:sp>
          <p:nvSpPr>
            <p:cNvPr id="2396166" name="Freeform 6"/>
            <p:cNvSpPr>
              <a:spLocks/>
            </p:cNvSpPr>
            <p:nvPr/>
          </p:nvSpPr>
          <p:spPr bwMode="auto">
            <a:xfrm>
              <a:off x="1482" y="3839"/>
              <a:ext cx="646" cy="332"/>
            </a:xfrm>
            <a:custGeom>
              <a:avLst/>
              <a:gdLst/>
              <a:ahLst/>
              <a:cxnLst>
                <a:cxn ang="0">
                  <a:pos x="646" y="0"/>
                </a:cxn>
                <a:cxn ang="0">
                  <a:pos x="646" y="310"/>
                </a:cxn>
                <a:cxn ang="0">
                  <a:pos x="0" y="310"/>
                </a:cxn>
              </a:cxnLst>
              <a:rect l="0" t="0" r="r" b="b"/>
              <a:pathLst>
                <a:path w="646" h="310">
                  <a:moveTo>
                    <a:pt x="646" y="0"/>
                  </a:moveTo>
                  <a:lnTo>
                    <a:pt x="646" y="310"/>
                  </a:lnTo>
                  <a:lnTo>
                    <a:pt x="0" y="31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167" name="Line 7"/>
            <p:cNvSpPr>
              <a:spLocks noChangeShapeType="1"/>
            </p:cNvSpPr>
            <p:nvPr/>
          </p:nvSpPr>
          <p:spPr bwMode="auto">
            <a:xfrm>
              <a:off x="1484" y="3944"/>
              <a:ext cx="0" cy="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168" name="Line 8"/>
            <p:cNvSpPr>
              <a:spLocks noChangeShapeType="1"/>
            </p:cNvSpPr>
            <p:nvPr/>
          </p:nvSpPr>
          <p:spPr bwMode="auto">
            <a:xfrm flipH="1">
              <a:off x="1432" y="4062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169" name="Line 9"/>
            <p:cNvSpPr>
              <a:spLocks noChangeShapeType="1"/>
            </p:cNvSpPr>
            <p:nvPr/>
          </p:nvSpPr>
          <p:spPr bwMode="auto">
            <a:xfrm flipH="1">
              <a:off x="1432" y="4222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170" name="Line 10"/>
            <p:cNvSpPr>
              <a:spLocks noChangeShapeType="1"/>
            </p:cNvSpPr>
            <p:nvPr/>
          </p:nvSpPr>
          <p:spPr bwMode="auto">
            <a:xfrm flipH="1">
              <a:off x="1488" y="3984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171" name="Line 11"/>
            <p:cNvSpPr>
              <a:spLocks noChangeShapeType="1"/>
            </p:cNvSpPr>
            <p:nvPr/>
          </p:nvSpPr>
          <p:spPr bwMode="auto">
            <a:xfrm flipH="1">
              <a:off x="1488" y="4302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96172" name="AutoShape 12"/>
          <p:cNvSpPr>
            <a:spLocks noChangeArrowheads="1"/>
          </p:cNvSpPr>
          <p:nvPr/>
        </p:nvSpPr>
        <p:spPr bwMode="auto">
          <a:xfrm>
            <a:off x="960438" y="4102100"/>
            <a:ext cx="2565400" cy="2263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96173" name="Rectangle 13"/>
          <p:cNvSpPr>
            <a:spLocks noGrp="1" noChangeArrowheads="1"/>
          </p:cNvSpPr>
          <p:nvPr>
            <p:ph type="title"/>
          </p:nvPr>
        </p:nvSpPr>
        <p:spPr>
          <a:xfrm>
            <a:off x="352425" y="12700"/>
            <a:ext cx="7216775" cy="808038"/>
          </a:xfrm>
        </p:spPr>
        <p:txBody>
          <a:bodyPr/>
          <a:lstStyle/>
          <a:p>
            <a:r>
              <a:rPr lang="en-US" dirty="0" err="1" smtClean="0"/>
              <a:t>TDMoIP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Typical </a:t>
            </a:r>
            <a:r>
              <a:rPr lang="en-US" dirty="0"/>
              <a:t>Application</a:t>
            </a:r>
          </a:p>
        </p:txBody>
      </p:sp>
      <p:sp>
        <p:nvSpPr>
          <p:cNvPr id="239617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5763" y="1149350"/>
            <a:ext cx="8518525" cy="2135188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Application:</a:t>
            </a:r>
            <a:r>
              <a:rPr lang="en-US" dirty="0"/>
              <a:t> </a:t>
            </a:r>
            <a:r>
              <a:rPr lang="en-US" sz="1800" dirty="0"/>
              <a:t>Carrying PBX traffic over Ethernet network</a:t>
            </a:r>
            <a:r>
              <a:rPr lang="en-US" dirty="0"/>
              <a:t> </a:t>
            </a:r>
          </a:p>
          <a:p>
            <a:pPr>
              <a:buFontTx/>
              <a:buNone/>
            </a:pPr>
            <a:r>
              <a:rPr lang="en-US" b="1" dirty="0"/>
              <a:t>Benefits: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Using existing Ethernet infrastructure to provide voice </a:t>
            </a:r>
            <a:r>
              <a:rPr lang="en-US" dirty="0" smtClean="0"/>
              <a:t>services</a:t>
            </a:r>
            <a:endParaRPr lang="en-US" dirty="0"/>
          </a:p>
          <a:p>
            <a:pPr lvl="1"/>
            <a:r>
              <a:rPr lang="en-US" dirty="0" smtClean="0"/>
              <a:t>Saving costs of leased line</a:t>
            </a:r>
            <a:endParaRPr lang="en-US" dirty="0"/>
          </a:p>
          <a:p>
            <a:pPr lvl="1"/>
            <a:r>
              <a:rPr lang="en-US" dirty="0"/>
              <a:t>Preserving legacy TDM equipment, features and </a:t>
            </a:r>
            <a:r>
              <a:rPr lang="en-US" dirty="0" smtClean="0"/>
              <a:t>functionalities </a:t>
            </a:r>
            <a:endParaRPr lang="en-US" dirty="0"/>
          </a:p>
        </p:txBody>
      </p:sp>
      <p:sp>
        <p:nvSpPr>
          <p:cNvPr id="2396175" name="Text Box 15"/>
          <p:cNvSpPr txBox="1">
            <a:spLocks noChangeArrowheads="1"/>
          </p:cNvSpPr>
          <p:nvPr/>
        </p:nvSpPr>
        <p:spPr bwMode="auto">
          <a:xfrm>
            <a:off x="1762125" y="4089400"/>
            <a:ext cx="962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7" tIns="45704" rIns="91407" bIns="45704">
            <a:spAutoFit/>
          </a:bodyPr>
          <a:lstStyle/>
          <a:p>
            <a:pPr eaLnBrk="0" hangingPunct="0"/>
            <a:r>
              <a:rPr lang="en-US" sz="1300" b="1">
                <a:latin typeface="Arial" pitchFamily="34" charset="0"/>
                <a:cs typeface="Times New Roman (Hebrew)" charset="0"/>
              </a:rPr>
              <a:t>Building 1</a:t>
            </a:r>
          </a:p>
        </p:txBody>
      </p:sp>
      <p:sp>
        <p:nvSpPr>
          <p:cNvPr id="2396176" name="Text Box 16"/>
          <p:cNvSpPr txBox="1">
            <a:spLocks noChangeArrowheads="1"/>
          </p:cNvSpPr>
          <p:nvPr/>
        </p:nvSpPr>
        <p:spPr bwMode="auto">
          <a:xfrm>
            <a:off x="1649413" y="5830888"/>
            <a:ext cx="4953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7" tIns="45704" rIns="91407" bIns="45704">
            <a:spAutoFit/>
          </a:bodyPr>
          <a:lstStyle/>
          <a:p>
            <a:pPr eaLnBrk="0" hangingPunct="0"/>
            <a:r>
              <a:rPr lang="en-US" sz="1200" b="1">
                <a:latin typeface="Arial" pitchFamily="34" charset="0"/>
                <a:cs typeface="Times New Roman (Hebrew)" charset="0"/>
              </a:rPr>
              <a:t>LAN</a:t>
            </a:r>
          </a:p>
        </p:txBody>
      </p:sp>
      <p:sp>
        <p:nvSpPr>
          <p:cNvPr id="2396177" name="Text Box 17"/>
          <p:cNvSpPr txBox="1">
            <a:spLocks noChangeArrowheads="1"/>
          </p:cNvSpPr>
          <p:nvPr/>
        </p:nvSpPr>
        <p:spPr bwMode="auto">
          <a:xfrm>
            <a:off x="6684963" y="4089400"/>
            <a:ext cx="962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7" tIns="45704" rIns="91407" bIns="45704">
            <a:spAutoFit/>
          </a:bodyPr>
          <a:lstStyle/>
          <a:p>
            <a:pPr eaLnBrk="0" hangingPunct="0"/>
            <a:r>
              <a:rPr lang="en-US" sz="1300" b="1">
                <a:latin typeface="Arial" pitchFamily="34" charset="0"/>
                <a:cs typeface="Times New Roman (Hebrew)" charset="0"/>
              </a:rPr>
              <a:t>Building 2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493838" y="4565650"/>
            <a:ext cx="6408737" cy="238125"/>
            <a:chOff x="1035" y="3235"/>
            <a:chExt cx="4441" cy="170"/>
          </a:xfrm>
        </p:grpSpPr>
        <p:sp>
          <p:nvSpPr>
            <p:cNvPr id="2396179" name="Line 19"/>
            <p:cNvSpPr>
              <a:spLocks noChangeShapeType="1"/>
            </p:cNvSpPr>
            <p:nvPr/>
          </p:nvSpPr>
          <p:spPr bwMode="auto">
            <a:xfrm>
              <a:off x="1035" y="3397"/>
              <a:ext cx="44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180" name="Text Box 20"/>
            <p:cNvSpPr txBox="1">
              <a:spLocks noChangeArrowheads="1"/>
            </p:cNvSpPr>
            <p:nvPr/>
          </p:nvSpPr>
          <p:spPr bwMode="auto">
            <a:xfrm>
              <a:off x="2940" y="3235"/>
              <a:ext cx="637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07" tIns="45704" rIns="91407" bIns="45704">
              <a:spAutoFit/>
            </a:bodyPr>
            <a:lstStyle/>
            <a:p>
              <a:pPr eaLnBrk="0" hangingPunct="0"/>
              <a:r>
                <a:rPr lang="en-US" sz="1000" b="1">
                  <a:latin typeface="Arial" pitchFamily="34" charset="0"/>
                  <a:cs typeface="Times New Roman (Hebrew)" charset="0"/>
                </a:rPr>
                <a:t>Leased Line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338263" y="4844210"/>
            <a:ext cx="6721475" cy="600915"/>
            <a:chOff x="927" y="3473"/>
            <a:chExt cx="4658" cy="429"/>
          </a:xfrm>
        </p:grpSpPr>
        <p:sp>
          <p:nvSpPr>
            <p:cNvPr id="2396182" name="Freeform 22"/>
            <p:cNvSpPr>
              <a:spLocks/>
            </p:cNvSpPr>
            <p:nvPr/>
          </p:nvSpPr>
          <p:spPr bwMode="auto">
            <a:xfrm>
              <a:off x="927" y="3473"/>
              <a:ext cx="4658" cy="3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2"/>
                </a:cxn>
                <a:cxn ang="0">
                  <a:pos x="4658" y="392"/>
                </a:cxn>
                <a:cxn ang="0">
                  <a:pos x="4658" y="8"/>
                </a:cxn>
              </a:cxnLst>
              <a:rect l="0" t="0" r="r" b="b"/>
              <a:pathLst>
                <a:path w="4658" h="392">
                  <a:moveTo>
                    <a:pt x="0" y="0"/>
                  </a:moveTo>
                  <a:lnTo>
                    <a:pt x="0" y="392"/>
                  </a:lnTo>
                  <a:lnTo>
                    <a:pt x="4658" y="392"/>
                  </a:lnTo>
                  <a:lnTo>
                    <a:pt x="4658" y="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96184" name="Picture 24" descr="rad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24" y="3692"/>
              <a:ext cx="524" cy="210"/>
            </a:xfrm>
            <a:prstGeom prst="rect">
              <a:avLst/>
            </a:prstGeom>
            <a:noFill/>
          </p:spPr>
        </p:pic>
        <p:pic>
          <p:nvPicPr>
            <p:cNvPr id="2396185" name="Picture 25" descr="rad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9" y="3683"/>
              <a:ext cx="524" cy="210"/>
            </a:xfrm>
            <a:prstGeom prst="rect">
              <a:avLst/>
            </a:prstGeom>
            <a:noFill/>
          </p:spPr>
        </p:pic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066925" y="5543123"/>
            <a:ext cx="1004888" cy="692581"/>
            <a:chOff x="1432" y="3839"/>
            <a:chExt cx="696" cy="495"/>
          </a:xfrm>
        </p:grpSpPr>
        <p:sp>
          <p:nvSpPr>
            <p:cNvPr id="2396187" name="Freeform 27"/>
            <p:cNvSpPr>
              <a:spLocks/>
            </p:cNvSpPr>
            <p:nvPr/>
          </p:nvSpPr>
          <p:spPr bwMode="auto">
            <a:xfrm>
              <a:off x="1482" y="3839"/>
              <a:ext cx="646" cy="332"/>
            </a:xfrm>
            <a:custGeom>
              <a:avLst/>
              <a:gdLst/>
              <a:ahLst/>
              <a:cxnLst>
                <a:cxn ang="0">
                  <a:pos x="646" y="0"/>
                </a:cxn>
                <a:cxn ang="0">
                  <a:pos x="646" y="310"/>
                </a:cxn>
                <a:cxn ang="0">
                  <a:pos x="0" y="310"/>
                </a:cxn>
              </a:cxnLst>
              <a:rect l="0" t="0" r="r" b="b"/>
              <a:pathLst>
                <a:path w="646" h="310">
                  <a:moveTo>
                    <a:pt x="646" y="0"/>
                  </a:moveTo>
                  <a:lnTo>
                    <a:pt x="646" y="310"/>
                  </a:lnTo>
                  <a:lnTo>
                    <a:pt x="0" y="31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188" name="Line 28"/>
            <p:cNvSpPr>
              <a:spLocks noChangeShapeType="1"/>
            </p:cNvSpPr>
            <p:nvPr/>
          </p:nvSpPr>
          <p:spPr bwMode="auto">
            <a:xfrm>
              <a:off x="1484" y="3944"/>
              <a:ext cx="0" cy="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189" name="Line 29"/>
            <p:cNvSpPr>
              <a:spLocks noChangeShapeType="1"/>
            </p:cNvSpPr>
            <p:nvPr/>
          </p:nvSpPr>
          <p:spPr bwMode="auto">
            <a:xfrm flipH="1">
              <a:off x="1432" y="4062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190" name="Line 30"/>
            <p:cNvSpPr>
              <a:spLocks noChangeShapeType="1"/>
            </p:cNvSpPr>
            <p:nvPr/>
          </p:nvSpPr>
          <p:spPr bwMode="auto">
            <a:xfrm flipH="1">
              <a:off x="1432" y="4222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191" name="Line 31"/>
            <p:cNvSpPr>
              <a:spLocks noChangeShapeType="1"/>
            </p:cNvSpPr>
            <p:nvPr/>
          </p:nvSpPr>
          <p:spPr bwMode="auto">
            <a:xfrm flipH="1">
              <a:off x="1488" y="3984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192" name="Line 32"/>
            <p:cNvSpPr>
              <a:spLocks noChangeShapeType="1"/>
            </p:cNvSpPr>
            <p:nvPr/>
          </p:nvSpPr>
          <p:spPr bwMode="auto">
            <a:xfrm flipH="1">
              <a:off x="1488" y="4302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96193" name="Text Box 33"/>
          <p:cNvSpPr txBox="1">
            <a:spLocks noChangeArrowheads="1"/>
          </p:cNvSpPr>
          <p:nvPr/>
        </p:nvSpPr>
        <p:spPr bwMode="auto">
          <a:xfrm>
            <a:off x="7345363" y="5830888"/>
            <a:ext cx="4953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7" tIns="45704" rIns="91407" bIns="45704">
            <a:spAutoFit/>
          </a:bodyPr>
          <a:lstStyle/>
          <a:p>
            <a:pPr eaLnBrk="0" hangingPunct="0"/>
            <a:r>
              <a:rPr lang="en-US" sz="1200" b="1">
                <a:latin typeface="Arial" pitchFamily="34" charset="0"/>
                <a:cs typeface="Times New Roman (Hebrew)" charset="0"/>
              </a:rPr>
              <a:t>LAN</a:t>
            </a: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549400" y="4410291"/>
            <a:ext cx="6348413" cy="616734"/>
            <a:chOff x="1074" y="3163"/>
            <a:chExt cx="4398" cy="442"/>
          </a:xfrm>
        </p:grpSpPr>
        <p:sp>
          <p:nvSpPr>
            <p:cNvPr id="2396195" name="Rectangle 35"/>
            <p:cNvSpPr>
              <a:spLocks noChangeArrowheads="1"/>
            </p:cNvSpPr>
            <p:nvPr/>
          </p:nvSpPr>
          <p:spPr bwMode="auto">
            <a:xfrm flipV="1">
              <a:off x="1074" y="3273"/>
              <a:ext cx="4398" cy="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196" name="Rectangle 36"/>
            <p:cNvSpPr>
              <a:spLocks noChangeArrowheads="1"/>
            </p:cNvSpPr>
            <p:nvPr/>
          </p:nvSpPr>
          <p:spPr bwMode="auto">
            <a:xfrm>
              <a:off x="2942" y="3163"/>
              <a:ext cx="126" cy="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96197" name="Text Box 37"/>
          <p:cNvSpPr txBox="1">
            <a:spLocks noChangeArrowheads="1"/>
          </p:cNvSpPr>
          <p:nvPr/>
        </p:nvSpPr>
        <p:spPr bwMode="auto">
          <a:xfrm>
            <a:off x="7802563" y="4276725"/>
            <a:ext cx="4921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7" tIns="45704" rIns="91407" bIns="45704">
            <a:spAutoFit/>
          </a:bodyPr>
          <a:lstStyle/>
          <a:p>
            <a:pPr eaLnBrk="0" hangingPunct="0"/>
            <a:r>
              <a:rPr lang="en-US" sz="1200" b="1">
                <a:latin typeface="Arial" pitchFamily="34" charset="0"/>
                <a:cs typeface="Times New Roman (Hebrew)" charset="0"/>
              </a:rPr>
              <a:t>PBX</a:t>
            </a:r>
          </a:p>
        </p:txBody>
      </p:sp>
      <p:sp>
        <p:nvSpPr>
          <p:cNvPr id="2396198" name="Text Box 38"/>
          <p:cNvSpPr txBox="1">
            <a:spLocks noChangeArrowheads="1"/>
          </p:cNvSpPr>
          <p:nvPr/>
        </p:nvSpPr>
        <p:spPr bwMode="auto">
          <a:xfrm>
            <a:off x="1101725" y="4275138"/>
            <a:ext cx="4921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7" tIns="45704" rIns="91407" bIns="45704">
            <a:spAutoFit/>
          </a:bodyPr>
          <a:lstStyle/>
          <a:p>
            <a:pPr eaLnBrk="0" hangingPunct="0"/>
            <a:r>
              <a:rPr lang="en-US" sz="1200" b="1">
                <a:latin typeface="Arial" pitchFamily="34" charset="0"/>
                <a:cs typeface="Times New Roman (Hebrew)" charset="0"/>
              </a:rPr>
              <a:t>PBX</a:t>
            </a:r>
          </a:p>
        </p:txBody>
      </p:sp>
      <p:pic>
        <p:nvPicPr>
          <p:cNvPr id="2396199" name="Picture 39" descr="pb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5575" y="4516438"/>
            <a:ext cx="546100" cy="560387"/>
          </a:xfrm>
          <a:prstGeom prst="rect">
            <a:avLst/>
          </a:prstGeom>
          <a:noFill/>
        </p:spPr>
      </p:pic>
      <p:pic>
        <p:nvPicPr>
          <p:cNvPr id="2396200" name="Picture 40" descr="pb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4738" y="4518025"/>
            <a:ext cx="546100" cy="561975"/>
          </a:xfrm>
          <a:prstGeom prst="rect">
            <a:avLst/>
          </a:prstGeom>
          <a:noFill/>
        </p:spPr>
      </p:pic>
      <p:sp>
        <p:nvSpPr>
          <p:cNvPr id="2396201" name="Line 41"/>
          <p:cNvSpPr>
            <a:spLocks noChangeShapeType="1"/>
          </p:cNvSpPr>
          <p:nvPr/>
        </p:nvSpPr>
        <p:spPr bwMode="auto">
          <a:xfrm>
            <a:off x="3300413" y="5354638"/>
            <a:ext cx="3117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96202" name="Picture 42" descr="swit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6150" y="5046663"/>
            <a:ext cx="698500" cy="585787"/>
          </a:xfrm>
          <a:prstGeom prst="rect">
            <a:avLst/>
          </a:prstGeom>
          <a:noFill/>
        </p:spPr>
      </p:pic>
      <p:pic>
        <p:nvPicPr>
          <p:cNvPr id="2396203" name="Picture 43" descr="swit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7325" y="5046663"/>
            <a:ext cx="698500" cy="585787"/>
          </a:xfrm>
          <a:prstGeom prst="rect">
            <a:avLst/>
          </a:prstGeom>
          <a:noFill/>
        </p:spPr>
      </p:pic>
      <p:sp>
        <p:nvSpPr>
          <p:cNvPr id="48" name="Freeform 20"/>
          <p:cNvSpPr>
            <a:spLocks/>
          </p:cNvSpPr>
          <p:nvPr/>
        </p:nvSpPr>
        <p:spPr bwMode="auto">
          <a:xfrm>
            <a:off x="3834273" y="4544331"/>
            <a:ext cx="1672545" cy="1316519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96204" name="Rectangle 44"/>
          <p:cNvSpPr>
            <a:spLocks noChangeArrowheads="1"/>
          </p:cNvSpPr>
          <p:nvPr/>
        </p:nvSpPr>
        <p:spPr bwMode="auto">
          <a:xfrm>
            <a:off x="4468814" y="5158468"/>
            <a:ext cx="425982" cy="2386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 wrap="none" lIns="80756" tIns="41993" rIns="80756" bIns="41993">
            <a:spAutoFit/>
          </a:bodyPr>
          <a:lstStyle/>
          <a:p>
            <a:pPr algn="l" defTabSz="820738"/>
            <a:r>
              <a:rPr lang="en-US" sz="1000" b="1" dirty="0" err="1" smtClean="0">
                <a:latin typeface="Arial" pitchFamily="34" charset="0"/>
                <a:cs typeface="Times New Roman (Hebrew)" charset="0"/>
              </a:rPr>
              <a:t>GbE</a:t>
            </a:r>
            <a:endParaRPr lang="en-US" sz="1000" b="1" dirty="0">
              <a:latin typeface="Arial" pitchFamily="34" charset="0"/>
              <a:cs typeface="Times New Roman (Hebrew)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658" name="AutoShape 2"/>
          <p:cNvSpPr>
            <a:spLocks noChangeArrowheads="1"/>
          </p:cNvSpPr>
          <p:nvPr/>
        </p:nvSpPr>
        <p:spPr bwMode="auto">
          <a:xfrm>
            <a:off x="1573213" y="2609850"/>
            <a:ext cx="5915025" cy="21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99">
                  <a:gamma/>
                  <a:tint val="73725"/>
                  <a:invGamma/>
                </a:srgbClr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60000"/>
              </a:lnSpc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IPmux/Gmux Products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ChangeArrowheads="1"/>
          </p:cNvSpPr>
          <p:nvPr/>
        </p:nvSpPr>
        <p:spPr bwMode="auto">
          <a:xfrm>
            <a:off x="5946775" y="1974395"/>
            <a:ext cx="3001963" cy="4730750"/>
          </a:xfrm>
          <a:prstGeom prst="roundRect">
            <a:avLst>
              <a:gd name="adj" fmla="val 12870"/>
            </a:avLst>
          </a:prstGeom>
          <a:gradFill rotWithShape="1">
            <a:gsLst>
              <a:gs pos="0">
                <a:srgbClr val="FFFFFF"/>
              </a:gs>
              <a:gs pos="100000">
                <a:srgbClr val="E3F3F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E3F4FF"/>
            </a:solidFill>
            <a:round/>
            <a:headEnd/>
            <a:tailEnd/>
          </a:ln>
        </p:spPr>
        <p:txBody>
          <a:bodyPr wrap="none" lIns="91413" tIns="45706" rIns="91413" bIns="45706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40157" y="1521958"/>
            <a:ext cx="3151188" cy="1706562"/>
          </a:xfrm>
          <a:prstGeom prst="roundRect">
            <a:avLst>
              <a:gd name="adj" fmla="val 12870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Line 26"/>
          <p:cNvSpPr>
            <a:spLocks noChangeShapeType="1"/>
          </p:cNvSpPr>
          <p:nvPr/>
        </p:nvSpPr>
        <p:spPr bwMode="auto">
          <a:xfrm flipH="1">
            <a:off x="947737" y="2388733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Freeform 103"/>
          <p:cNvSpPr>
            <a:spLocks/>
          </p:cNvSpPr>
          <p:nvPr/>
        </p:nvSpPr>
        <p:spPr bwMode="auto">
          <a:xfrm flipH="1">
            <a:off x="4291013" y="1637845"/>
            <a:ext cx="471487" cy="398463"/>
          </a:xfrm>
          <a:custGeom>
            <a:avLst/>
            <a:gdLst>
              <a:gd name="T0" fmla="*/ 2147483647 w 676"/>
              <a:gd name="T1" fmla="*/ 0 h 1213"/>
              <a:gd name="T2" fmla="*/ 2147483647 w 676"/>
              <a:gd name="T3" fmla="*/ 0 h 1213"/>
              <a:gd name="T4" fmla="*/ 2147483647 w 676"/>
              <a:gd name="T5" fmla="*/ 2147483647 h 1213"/>
              <a:gd name="T6" fmla="*/ 0 w 676"/>
              <a:gd name="T7" fmla="*/ 2147483647 h 1213"/>
              <a:gd name="T8" fmla="*/ 0 60000 65536"/>
              <a:gd name="T9" fmla="*/ 0 60000 65536"/>
              <a:gd name="T10" fmla="*/ 0 60000 65536"/>
              <a:gd name="T11" fmla="*/ 0 60000 65536"/>
              <a:gd name="T12" fmla="*/ 0 w 676"/>
              <a:gd name="T13" fmla="*/ 0 h 1213"/>
              <a:gd name="T14" fmla="*/ 676 w 676"/>
              <a:gd name="T15" fmla="*/ 1213 h 1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6" h="1213">
                <a:moveTo>
                  <a:pt x="676" y="0"/>
                </a:moveTo>
                <a:lnTo>
                  <a:pt x="349" y="0"/>
                </a:lnTo>
                <a:lnTo>
                  <a:pt x="349" y="1213"/>
                </a:lnTo>
                <a:lnTo>
                  <a:pt x="0" y="121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Freeform 4"/>
          <p:cNvSpPr>
            <a:spLocks/>
          </p:cNvSpPr>
          <p:nvPr/>
        </p:nvSpPr>
        <p:spPr bwMode="auto">
          <a:xfrm>
            <a:off x="5256213" y="2552245"/>
            <a:ext cx="1243012" cy="446088"/>
          </a:xfrm>
          <a:custGeom>
            <a:avLst/>
            <a:gdLst>
              <a:gd name="T0" fmla="*/ 2147483647 w 861"/>
              <a:gd name="T1" fmla="*/ 2147483647 h 502"/>
              <a:gd name="T2" fmla="*/ 2147483647 w 861"/>
              <a:gd name="T3" fmla="*/ 2147483647 h 502"/>
              <a:gd name="T4" fmla="*/ 2147483647 w 861"/>
              <a:gd name="T5" fmla="*/ 0 h 502"/>
              <a:gd name="T6" fmla="*/ 0 w 861"/>
              <a:gd name="T7" fmla="*/ 0 h 502"/>
              <a:gd name="T8" fmla="*/ 0 60000 65536"/>
              <a:gd name="T9" fmla="*/ 0 60000 65536"/>
              <a:gd name="T10" fmla="*/ 0 60000 65536"/>
              <a:gd name="T11" fmla="*/ 0 60000 65536"/>
              <a:gd name="T12" fmla="*/ 0 w 861"/>
              <a:gd name="T13" fmla="*/ 0 h 502"/>
              <a:gd name="T14" fmla="*/ 861 w 861"/>
              <a:gd name="T15" fmla="*/ 502 h 5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1" h="502">
                <a:moveTo>
                  <a:pt x="861" y="502"/>
                </a:moveTo>
                <a:lnTo>
                  <a:pt x="693" y="502"/>
                </a:lnTo>
                <a:lnTo>
                  <a:pt x="693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b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H="1">
            <a:off x="5086350" y="2371270"/>
            <a:ext cx="1206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b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Line 16"/>
          <p:cNvSpPr>
            <a:spLocks noChangeShapeType="1"/>
          </p:cNvSpPr>
          <p:nvPr/>
        </p:nvSpPr>
        <p:spPr bwMode="auto">
          <a:xfrm>
            <a:off x="7019925" y="2369683"/>
            <a:ext cx="73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Freeform 23"/>
          <p:cNvSpPr>
            <a:spLocks/>
          </p:cNvSpPr>
          <p:nvPr/>
        </p:nvSpPr>
        <p:spPr bwMode="auto">
          <a:xfrm>
            <a:off x="7104063" y="2425245"/>
            <a:ext cx="644525" cy="187325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Freeform 24"/>
          <p:cNvSpPr>
            <a:spLocks/>
          </p:cNvSpPr>
          <p:nvPr/>
        </p:nvSpPr>
        <p:spPr bwMode="auto">
          <a:xfrm flipV="1">
            <a:off x="7112000" y="2099808"/>
            <a:ext cx="644525" cy="203200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Line 25"/>
          <p:cNvSpPr>
            <a:spLocks noChangeShapeType="1"/>
          </p:cNvSpPr>
          <p:nvPr/>
        </p:nvSpPr>
        <p:spPr bwMode="auto">
          <a:xfrm>
            <a:off x="7729538" y="2144258"/>
            <a:ext cx="0" cy="1793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Line 26"/>
          <p:cNvSpPr>
            <a:spLocks noChangeShapeType="1"/>
          </p:cNvSpPr>
          <p:nvPr/>
        </p:nvSpPr>
        <p:spPr bwMode="auto">
          <a:xfrm flipH="1">
            <a:off x="931410" y="2328408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6" name="Text Box 29"/>
          <p:cNvSpPr txBox="1">
            <a:spLocks noChangeArrowheads="1"/>
          </p:cNvSpPr>
          <p:nvPr/>
        </p:nvSpPr>
        <p:spPr bwMode="auto">
          <a:xfrm>
            <a:off x="3606574" y="1127352"/>
            <a:ext cx="7397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>
            <a:spAutoFit/>
          </a:bodyPr>
          <a:lstStyle/>
          <a:p>
            <a:pPr algn="ctr"/>
            <a:r>
              <a:rPr lang="en-US" sz="1000" dirty="0" err="1">
                <a:latin typeface="Arial" pitchFamily="34" charset="0"/>
                <a:cs typeface="Arial" pitchFamily="34" charset="0"/>
              </a:rPr>
              <a:t>RADview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7" name="Text Box 30"/>
          <p:cNvSpPr txBox="1">
            <a:spLocks noChangeArrowheads="1"/>
          </p:cNvSpPr>
          <p:nvPr/>
        </p:nvSpPr>
        <p:spPr bwMode="auto">
          <a:xfrm>
            <a:off x="2241550" y="1725158"/>
            <a:ext cx="873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>
            <a:spAutoFit/>
          </a:bodyPr>
          <a:lstStyle/>
          <a:p>
            <a:pPr algn="ctr"/>
            <a:r>
              <a:rPr lang="en-US" sz="1000">
                <a:latin typeface="Arial" pitchFamily="34" charset="0"/>
                <a:cs typeface="Arial" pitchFamily="34" charset="0"/>
              </a:rPr>
              <a:t>Gmux-2000</a:t>
            </a:r>
          </a:p>
        </p:txBody>
      </p:sp>
      <p:pic>
        <p:nvPicPr>
          <p:cNvPr id="16398" name="Picture 31" descr="rad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9163" y="1972808"/>
            <a:ext cx="9715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 Box 32"/>
          <p:cNvSpPr txBox="1">
            <a:spLocks noChangeArrowheads="1"/>
          </p:cNvSpPr>
          <p:nvPr/>
        </p:nvSpPr>
        <p:spPr bwMode="auto">
          <a:xfrm>
            <a:off x="3215367" y="2105251"/>
            <a:ext cx="1033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>
            <a:spAutoFit/>
          </a:bodyPr>
          <a:lstStyle/>
          <a:p>
            <a:pPr algn="ctr"/>
            <a:r>
              <a:rPr lang="en-US" sz="1000" dirty="0" err="1">
                <a:latin typeface="Arial" pitchFamily="34" charset="0"/>
                <a:cs typeface="Arial" pitchFamily="34" charset="0"/>
              </a:rPr>
              <a:t>GbE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00" name="Text Box 43"/>
          <p:cNvSpPr txBox="1">
            <a:spLocks noChangeArrowheads="1"/>
          </p:cNvSpPr>
          <p:nvPr/>
        </p:nvSpPr>
        <p:spPr bwMode="auto">
          <a:xfrm>
            <a:off x="6342063" y="1991858"/>
            <a:ext cx="7667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>
            <a:spAutoFit/>
          </a:bodyPr>
          <a:lstStyle/>
          <a:p>
            <a:pPr algn="ctr"/>
            <a:r>
              <a:rPr lang="en-US" sz="1000">
                <a:latin typeface="Arial" pitchFamily="34" charset="0"/>
                <a:cs typeface="Arial" pitchFamily="34" charset="0"/>
              </a:rPr>
              <a:t>IPmux-1E</a:t>
            </a:r>
          </a:p>
        </p:txBody>
      </p:sp>
      <p:sp>
        <p:nvSpPr>
          <p:cNvPr id="16401" name="Text Box 44"/>
          <p:cNvSpPr txBox="1">
            <a:spLocks noChangeArrowheads="1"/>
          </p:cNvSpPr>
          <p:nvPr/>
        </p:nvSpPr>
        <p:spPr bwMode="auto">
          <a:xfrm>
            <a:off x="6364288" y="5730420"/>
            <a:ext cx="7667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>
            <a:spAutoFit/>
          </a:bodyPr>
          <a:lstStyle/>
          <a:p>
            <a:pPr algn="ctr"/>
            <a:r>
              <a:rPr lang="en-US" sz="1000">
                <a:latin typeface="Arial" pitchFamily="34" charset="0"/>
                <a:cs typeface="Arial" pitchFamily="34" charset="0"/>
              </a:rPr>
              <a:t>Megaplex</a:t>
            </a:r>
          </a:p>
        </p:txBody>
      </p:sp>
      <p:sp>
        <p:nvSpPr>
          <p:cNvPr id="16402" name="Text Box 45"/>
          <p:cNvSpPr txBox="1">
            <a:spLocks noChangeArrowheads="1"/>
          </p:cNvSpPr>
          <p:nvPr/>
        </p:nvSpPr>
        <p:spPr bwMode="auto">
          <a:xfrm>
            <a:off x="6464733" y="6434694"/>
            <a:ext cx="533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ML-IP</a:t>
            </a:r>
          </a:p>
        </p:txBody>
      </p:sp>
      <p:sp>
        <p:nvSpPr>
          <p:cNvPr id="16403" name="Text Box 46"/>
          <p:cNvSpPr txBox="1">
            <a:spLocks noChangeArrowheads="1"/>
          </p:cNvSpPr>
          <p:nvPr/>
        </p:nvSpPr>
        <p:spPr bwMode="auto">
          <a:xfrm>
            <a:off x="7732713" y="2053770"/>
            <a:ext cx="8096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>
            <a:spAutoFit/>
          </a:bodyPr>
          <a:lstStyle/>
          <a:p>
            <a:pPr algn="ctr"/>
            <a:r>
              <a:rPr lang="en-US" sz="900">
                <a:latin typeface="Arial" pitchFamily="34" charset="0"/>
                <a:cs typeface="Arial" pitchFamily="34" charset="0"/>
              </a:rPr>
              <a:t>4 FXS/FXO/</a:t>
            </a:r>
            <a:br>
              <a:rPr lang="en-US" sz="900">
                <a:latin typeface="Arial" pitchFamily="34" charset="0"/>
                <a:cs typeface="Arial" pitchFamily="34" charset="0"/>
              </a:rPr>
            </a:br>
            <a:r>
              <a:rPr lang="en-US" sz="900">
                <a:latin typeface="Arial" pitchFamily="34" charset="0"/>
                <a:cs typeface="Arial" pitchFamily="34" charset="0"/>
              </a:rPr>
              <a:t>E&amp;M/BRI</a:t>
            </a:r>
          </a:p>
        </p:txBody>
      </p:sp>
      <p:sp>
        <p:nvSpPr>
          <p:cNvPr id="16404" name="Line 47"/>
          <p:cNvSpPr>
            <a:spLocks noChangeShapeType="1"/>
          </p:cNvSpPr>
          <p:nvPr/>
        </p:nvSpPr>
        <p:spPr bwMode="auto">
          <a:xfrm>
            <a:off x="7019925" y="6286045"/>
            <a:ext cx="73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05" name="Freeform 48"/>
          <p:cNvSpPr>
            <a:spLocks/>
          </p:cNvSpPr>
          <p:nvPr/>
        </p:nvSpPr>
        <p:spPr bwMode="auto">
          <a:xfrm flipV="1">
            <a:off x="7112000" y="6016170"/>
            <a:ext cx="644525" cy="203200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06" name="Line 49"/>
          <p:cNvSpPr>
            <a:spLocks noChangeShapeType="1"/>
          </p:cNvSpPr>
          <p:nvPr/>
        </p:nvSpPr>
        <p:spPr bwMode="auto">
          <a:xfrm>
            <a:off x="7729538" y="6062208"/>
            <a:ext cx="0" cy="1793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Text Box 50"/>
          <p:cNvSpPr txBox="1">
            <a:spLocks noChangeArrowheads="1"/>
          </p:cNvSpPr>
          <p:nvPr/>
        </p:nvSpPr>
        <p:spPr bwMode="auto">
          <a:xfrm>
            <a:off x="7732713" y="5970133"/>
            <a:ext cx="1223313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>
            <a:spAutoFit/>
          </a:bodyPr>
          <a:lstStyle/>
          <a:p>
            <a:pPr algn="ctr"/>
            <a:r>
              <a:rPr lang="en-US" sz="900">
                <a:latin typeface="Arial" pitchFamily="34" charset="0"/>
                <a:cs typeface="Arial" pitchFamily="34" charset="0"/>
              </a:rPr>
              <a:t>120 analog phones</a:t>
            </a:r>
          </a:p>
          <a:p>
            <a:pPr algn="ctr"/>
            <a:r>
              <a:rPr lang="en-US" sz="900">
                <a:latin typeface="Arial" pitchFamily="34" charset="0"/>
                <a:cs typeface="Arial" pitchFamily="34" charset="0"/>
              </a:rPr>
              <a:t>and more…</a:t>
            </a:r>
          </a:p>
        </p:txBody>
      </p:sp>
      <p:pic>
        <p:nvPicPr>
          <p:cNvPr id="16408" name="Picture 51" descr="rad1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1888" y="5968545"/>
            <a:ext cx="1071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9" name="Rectangle 52"/>
          <p:cNvSpPr>
            <a:spLocks noChangeArrowheads="1"/>
          </p:cNvSpPr>
          <p:nvPr/>
        </p:nvSpPr>
        <p:spPr bwMode="auto">
          <a:xfrm>
            <a:off x="6346825" y="6111420"/>
            <a:ext cx="57150" cy="355600"/>
          </a:xfrm>
          <a:prstGeom prst="rect">
            <a:avLst/>
          </a:prstGeom>
          <a:solidFill>
            <a:srgbClr val="0099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13" tIns="45706" rIns="91413" bIns="45706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10" name="Text Box 53"/>
          <p:cNvSpPr txBox="1">
            <a:spLocks noChangeArrowheads="1"/>
          </p:cNvSpPr>
          <p:nvPr/>
        </p:nvSpPr>
        <p:spPr bwMode="auto">
          <a:xfrm>
            <a:off x="6335713" y="2591933"/>
            <a:ext cx="944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>
            <a:spAutoFit/>
          </a:bodyPr>
          <a:lstStyle/>
          <a:p>
            <a:pPr algn="ctr"/>
            <a:r>
              <a:rPr lang="en-US" sz="1000">
                <a:latin typeface="Arial" pitchFamily="34" charset="0"/>
                <a:cs typeface="Arial" pitchFamily="34" charset="0"/>
              </a:rPr>
              <a:t>IPmux-2L/4L</a:t>
            </a:r>
          </a:p>
        </p:txBody>
      </p:sp>
      <p:sp>
        <p:nvSpPr>
          <p:cNvPr id="16411" name="Line 54"/>
          <p:cNvSpPr>
            <a:spLocks noChangeShapeType="1"/>
          </p:cNvSpPr>
          <p:nvPr/>
        </p:nvSpPr>
        <p:spPr bwMode="auto">
          <a:xfrm>
            <a:off x="6942138" y="2868158"/>
            <a:ext cx="800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12" name="Freeform 61"/>
          <p:cNvSpPr>
            <a:spLocks/>
          </p:cNvSpPr>
          <p:nvPr/>
        </p:nvSpPr>
        <p:spPr bwMode="auto">
          <a:xfrm>
            <a:off x="6934200" y="3031670"/>
            <a:ext cx="800100" cy="131763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Text Box 62"/>
          <p:cNvSpPr txBox="1">
            <a:spLocks noChangeArrowheads="1"/>
          </p:cNvSpPr>
          <p:nvPr/>
        </p:nvSpPr>
        <p:spPr bwMode="auto">
          <a:xfrm>
            <a:off x="7718425" y="2744333"/>
            <a:ext cx="1139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>
            <a:spAutoFit/>
          </a:bodyPr>
          <a:lstStyle/>
          <a:p>
            <a:pPr algn="ctr"/>
            <a:r>
              <a:rPr lang="en-US" sz="900">
                <a:latin typeface="Arial" pitchFamily="34" charset="0"/>
                <a:cs typeface="Arial" pitchFamily="34" charset="0"/>
              </a:rPr>
              <a:t>Serial 1, 2 or 4 E1</a:t>
            </a:r>
          </a:p>
          <a:p>
            <a:pPr algn="ctr"/>
            <a:endParaRPr lang="en-US" sz="9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14" name="Text Box 63"/>
          <p:cNvSpPr txBox="1">
            <a:spLocks noChangeArrowheads="1"/>
          </p:cNvSpPr>
          <p:nvPr/>
        </p:nvSpPr>
        <p:spPr bwMode="auto">
          <a:xfrm>
            <a:off x="7745413" y="3060245"/>
            <a:ext cx="11144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>
            <a:spAutoFit/>
          </a:bodyPr>
          <a:lstStyle/>
          <a:p>
            <a:pPr algn="ctr"/>
            <a:r>
              <a:rPr lang="en-US" sz="900">
                <a:latin typeface="Arial" pitchFamily="34" charset="0"/>
                <a:cs typeface="Arial" pitchFamily="34" charset="0"/>
              </a:rPr>
              <a:t>2 x Fast Ethernet</a:t>
            </a:r>
          </a:p>
        </p:txBody>
      </p:sp>
      <p:sp>
        <p:nvSpPr>
          <p:cNvPr id="16415" name="Text Box 64"/>
          <p:cNvSpPr txBox="1">
            <a:spLocks noChangeArrowheads="1"/>
          </p:cNvSpPr>
          <p:nvPr/>
        </p:nvSpPr>
        <p:spPr bwMode="auto">
          <a:xfrm>
            <a:off x="6335713" y="3385683"/>
            <a:ext cx="754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>
            <a:spAutoFit/>
          </a:bodyPr>
          <a:lstStyle/>
          <a:p>
            <a:pPr algn="ctr"/>
            <a:r>
              <a:rPr lang="en-US" sz="1000">
                <a:latin typeface="Arial" pitchFamily="34" charset="0"/>
                <a:cs typeface="Arial" pitchFamily="34" charset="0"/>
              </a:rPr>
              <a:t>IPmux-24</a:t>
            </a:r>
          </a:p>
        </p:txBody>
      </p:sp>
      <p:sp>
        <p:nvSpPr>
          <p:cNvPr id="16416" name="Line 65"/>
          <p:cNvSpPr>
            <a:spLocks noChangeShapeType="1"/>
          </p:cNvSpPr>
          <p:nvPr/>
        </p:nvSpPr>
        <p:spPr bwMode="auto">
          <a:xfrm>
            <a:off x="6932613" y="3734933"/>
            <a:ext cx="800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17" name="Freeform 72"/>
          <p:cNvSpPr>
            <a:spLocks/>
          </p:cNvSpPr>
          <p:nvPr/>
        </p:nvSpPr>
        <p:spPr bwMode="auto">
          <a:xfrm>
            <a:off x="6923088" y="3793670"/>
            <a:ext cx="801687" cy="187325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Freeform 73"/>
          <p:cNvSpPr>
            <a:spLocks/>
          </p:cNvSpPr>
          <p:nvPr/>
        </p:nvSpPr>
        <p:spPr bwMode="auto">
          <a:xfrm flipV="1">
            <a:off x="6932613" y="3468233"/>
            <a:ext cx="800100" cy="203200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19" name="Line 74"/>
          <p:cNvSpPr>
            <a:spLocks noChangeShapeType="1"/>
          </p:cNvSpPr>
          <p:nvPr/>
        </p:nvSpPr>
        <p:spPr bwMode="auto">
          <a:xfrm>
            <a:off x="7704138" y="3511095"/>
            <a:ext cx="0" cy="1809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20" name="Text Box 75"/>
          <p:cNvSpPr txBox="1">
            <a:spLocks noChangeArrowheads="1"/>
          </p:cNvSpPr>
          <p:nvPr/>
        </p:nvSpPr>
        <p:spPr bwMode="auto">
          <a:xfrm>
            <a:off x="7708900" y="3488870"/>
            <a:ext cx="9604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>
            <a:spAutoFit/>
          </a:bodyPr>
          <a:lstStyle/>
          <a:p>
            <a:pPr algn="ctr"/>
            <a:r>
              <a:rPr lang="en-US" sz="900">
                <a:latin typeface="Arial" pitchFamily="34" charset="0"/>
                <a:cs typeface="Arial" pitchFamily="34" charset="0"/>
              </a:rPr>
              <a:t>1, 2 or 4 E1/T1</a:t>
            </a:r>
          </a:p>
        </p:txBody>
      </p:sp>
      <p:sp>
        <p:nvSpPr>
          <p:cNvPr id="16421" name="Text Box 76"/>
          <p:cNvSpPr txBox="1">
            <a:spLocks noChangeArrowheads="1"/>
          </p:cNvSpPr>
          <p:nvPr/>
        </p:nvSpPr>
        <p:spPr bwMode="auto">
          <a:xfrm>
            <a:off x="7751763" y="3863520"/>
            <a:ext cx="7826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>
            <a:spAutoFit/>
          </a:bodyPr>
          <a:lstStyle/>
          <a:p>
            <a:pPr algn="ctr"/>
            <a:r>
              <a:rPr lang="en-US" sz="900">
                <a:latin typeface="Arial" pitchFamily="34" charset="0"/>
                <a:cs typeface="Arial" pitchFamily="34" charset="0"/>
              </a:rPr>
              <a:t>2 x FE / GE</a:t>
            </a:r>
          </a:p>
        </p:txBody>
      </p:sp>
      <p:sp>
        <p:nvSpPr>
          <p:cNvPr id="16422" name="Line 79"/>
          <p:cNvSpPr>
            <a:spLocks noChangeShapeType="1"/>
          </p:cNvSpPr>
          <p:nvPr/>
        </p:nvSpPr>
        <p:spPr bwMode="auto">
          <a:xfrm>
            <a:off x="7019925" y="5425620"/>
            <a:ext cx="73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 flipH="1">
            <a:off x="7707313" y="5512933"/>
            <a:ext cx="87312" cy="265112"/>
            <a:chOff x="2703" y="3430"/>
            <a:chExt cx="80" cy="294"/>
          </a:xfrm>
        </p:grpSpPr>
        <p:sp>
          <p:nvSpPr>
            <p:cNvPr id="16499" name="Line 82"/>
            <p:cNvSpPr>
              <a:spLocks noChangeShapeType="1"/>
            </p:cNvSpPr>
            <p:nvPr/>
          </p:nvSpPr>
          <p:spPr bwMode="auto">
            <a:xfrm flipH="1">
              <a:off x="2743" y="3430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00" name="Line 83"/>
            <p:cNvSpPr>
              <a:spLocks noChangeShapeType="1"/>
            </p:cNvSpPr>
            <p:nvPr/>
          </p:nvSpPr>
          <p:spPr bwMode="auto">
            <a:xfrm>
              <a:off x="2745" y="346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01" name="Line 84"/>
            <p:cNvSpPr>
              <a:spLocks noChangeShapeType="1"/>
            </p:cNvSpPr>
            <p:nvPr/>
          </p:nvSpPr>
          <p:spPr bwMode="auto">
            <a:xfrm>
              <a:off x="2703" y="3520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02" name="Line 85"/>
            <p:cNvSpPr>
              <a:spLocks noChangeShapeType="1"/>
            </p:cNvSpPr>
            <p:nvPr/>
          </p:nvSpPr>
          <p:spPr bwMode="auto">
            <a:xfrm>
              <a:off x="2703" y="362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03" name="Line 86"/>
            <p:cNvSpPr>
              <a:spLocks noChangeShapeType="1"/>
            </p:cNvSpPr>
            <p:nvPr/>
          </p:nvSpPr>
          <p:spPr bwMode="auto">
            <a:xfrm>
              <a:off x="2745" y="368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424" name="Freeform 87"/>
          <p:cNvSpPr>
            <a:spLocks/>
          </p:cNvSpPr>
          <p:nvPr/>
        </p:nvSpPr>
        <p:spPr bwMode="auto">
          <a:xfrm>
            <a:off x="7104063" y="5481183"/>
            <a:ext cx="644525" cy="188912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03" tIns="41551" rIns="83103" bIns="41551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Freeform 88"/>
          <p:cNvSpPr>
            <a:spLocks/>
          </p:cNvSpPr>
          <p:nvPr/>
        </p:nvSpPr>
        <p:spPr bwMode="auto">
          <a:xfrm flipV="1">
            <a:off x="7112000" y="5171620"/>
            <a:ext cx="644525" cy="188913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03" tIns="41551" rIns="83103" bIns="41551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26" name="Line 89"/>
          <p:cNvSpPr>
            <a:spLocks noChangeShapeType="1"/>
          </p:cNvSpPr>
          <p:nvPr/>
        </p:nvSpPr>
        <p:spPr bwMode="auto">
          <a:xfrm>
            <a:off x="7729538" y="5214483"/>
            <a:ext cx="0" cy="1793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83103" tIns="41551" rIns="83103" bIns="41551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27" name="Text Box 90"/>
          <p:cNvSpPr txBox="1">
            <a:spLocks noChangeArrowheads="1"/>
          </p:cNvSpPr>
          <p:nvPr/>
        </p:nvSpPr>
        <p:spPr bwMode="auto">
          <a:xfrm>
            <a:off x="7815263" y="5158920"/>
            <a:ext cx="7826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>
            <a:spAutoFit/>
          </a:bodyPr>
          <a:lstStyle/>
          <a:p>
            <a:pPr algn="ctr"/>
            <a:r>
              <a:rPr lang="en-US" sz="900">
                <a:latin typeface="Arial" pitchFamily="34" charset="0"/>
                <a:cs typeface="Arial" pitchFamily="34" charset="0"/>
              </a:rPr>
              <a:t>8/16 E1/T1,</a:t>
            </a:r>
          </a:p>
        </p:txBody>
      </p:sp>
      <p:sp>
        <p:nvSpPr>
          <p:cNvPr id="16428" name="Text Box 91"/>
          <p:cNvSpPr txBox="1">
            <a:spLocks noChangeArrowheads="1"/>
          </p:cNvSpPr>
          <p:nvPr/>
        </p:nvSpPr>
        <p:spPr bwMode="auto">
          <a:xfrm>
            <a:off x="7777163" y="5549445"/>
            <a:ext cx="7889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>
            <a:spAutoFit/>
          </a:bodyPr>
          <a:lstStyle/>
          <a:p>
            <a:pPr algn="ctr"/>
            <a:r>
              <a:rPr lang="en-US" sz="900">
                <a:latin typeface="Arial" pitchFamily="34" charset="0"/>
                <a:cs typeface="Arial" pitchFamily="34" charset="0"/>
              </a:rPr>
              <a:t>2 x FE / GE</a:t>
            </a:r>
          </a:p>
        </p:txBody>
      </p:sp>
      <p:sp>
        <p:nvSpPr>
          <p:cNvPr id="16429" name="Text Box 92"/>
          <p:cNvSpPr txBox="1">
            <a:spLocks noChangeArrowheads="1"/>
          </p:cNvSpPr>
          <p:nvPr/>
        </p:nvSpPr>
        <p:spPr bwMode="auto">
          <a:xfrm>
            <a:off x="6300788" y="4957308"/>
            <a:ext cx="825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>
            <a:spAutoFit/>
          </a:bodyPr>
          <a:lstStyle/>
          <a:p>
            <a:pPr algn="ctr"/>
            <a:r>
              <a:rPr lang="en-US" sz="1000">
                <a:latin typeface="Arial" pitchFamily="34" charset="0"/>
                <a:cs typeface="Arial" pitchFamily="34" charset="0"/>
              </a:rPr>
              <a:t>IPmux-216</a:t>
            </a:r>
          </a:p>
        </p:txBody>
      </p:sp>
      <p:sp>
        <p:nvSpPr>
          <p:cNvPr id="16430" name="Freeform 93"/>
          <p:cNvSpPr>
            <a:spLocks/>
          </p:cNvSpPr>
          <p:nvPr/>
        </p:nvSpPr>
        <p:spPr bwMode="auto">
          <a:xfrm flipV="1">
            <a:off x="5267325" y="3214233"/>
            <a:ext cx="1071563" cy="3100387"/>
          </a:xfrm>
          <a:custGeom>
            <a:avLst/>
            <a:gdLst>
              <a:gd name="T0" fmla="*/ 2147483647 w 676"/>
              <a:gd name="T1" fmla="*/ 0 h 1213"/>
              <a:gd name="T2" fmla="*/ 2147483647 w 676"/>
              <a:gd name="T3" fmla="*/ 0 h 1213"/>
              <a:gd name="T4" fmla="*/ 2147483647 w 676"/>
              <a:gd name="T5" fmla="*/ 2147483647 h 1213"/>
              <a:gd name="T6" fmla="*/ 0 w 676"/>
              <a:gd name="T7" fmla="*/ 2147483647 h 1213"/>
              <a:gd name="T8" fmla="*/ 0 60000 65536"/>
              <a:gd name="T9" fmla="*/ 0 60000 65536"/>
              <a:gd name="T10" fmla="*/ 0 60000 65536"/>
              <a:gd name="T11" fmla="*/ 0 60000 65536"/>
              <a:gd name="T12" fmla="*/ 0 w 676"/>
              <a:gd name="T13" fmla="*/ 0 h 1213"/>
              <a:gd name="T14" fmla="*/ 676 w 676"/>
              <a:gd name="T15" fmla="*/ 1213 h 1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6" h="1213">
                <a:moveTo>
                  <a:pt x="676" y="0"/>
                </a:moveTo>
                <a:lnTo>
                  <a:pt x="349" y="0"/>
                </a:lnTo>
                <a:lnTo>
                  <a:pt x="349" y="1213"/>
                </a:lnTo>
                <a:lnTo>
                  <a:pt x="0" y="121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31" name="Freeform 94"/>
          <p:cNvSpPr>
            <a:spLocks/>
          </p:cNvSpPr>
          <p:nvPr/>
        </p:nvSpPr>
        <p:spPr bwMode="auto">
          <a:xfrm flipV="1">
            <a:off x="5343525" y="3068183"/>
            <a:ext cx="1171575" cy="2319337"/>
          </a:xfrm>
          <a:custGeom>
            <a:avLst/>
            <a:gdLst>
              <a:gd name="T0" fmla="*/ 2147483647 w 726"/>
              <a:gd name="T1" fmla="*/ 0 h 720"/>
              <a:gd name="T2" fmla="*/ 2147483647 w 726"/>
              <a:gd name="T3" fmla="*/ 0 h 720"/>
              <a:gd name="T4" fmla="*/ 2147483647 w 726"/>
              <a:gd name="T5" fmla="*/ 2147483647 h 720"/>
              <a:gd name="T6" fmla="*/ 0 w 726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726"/>
              <a:gd name="T13" fmla="*/ 0 h 720"/>
              <a:gd name="T14" fmla="*/ 726 w 726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6" h="720">
                <a:moveTo>
                  <a:pt x="726" y="0"/>
                </a:moveTo>
                <a:lnTo>
                  <a:pt x="371" y="0"/>
                </a:lnTo>
                <a:lnTo>
                  <a:pt x="371" y="720"/>
                </a:lnTo>
                <a:lnTo>
                  <a:pt x="0" y="7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32" name="Freeform 95"/>
          <p:cNvSpPr>
            <a:spLocks/>
          </p:cNvSpPr>
          <p:nvPr/>
        </p:nvSpPr>
        <p:spPr bwMode="auto">
          <a:xfrm flipV="1">
            <a:off x="5319713" y="2728458"/>
            <a:ext cx="1222375" cy="1084262"/>
          </a:xfrm>
          <a:custGeom>
            <a:avLst/>
            <a:gdLst>
              <a:gd name="T0" fmla="*/ 2147483647 w 765"/>
              <a:gd name="T1" fmla="*/ 0 h 211"/>
              <a:gd name="T2" fmla="*/ 2147483647 w 765"/>
              <a:gd name="T3" fmla="*/ 0 h 211"/>
              <a:gd name="T4" fmla="*/ 2147483647 w 765"/>
              <a:gd name="T5" fmla="*/ 2147483647 h 211"/>
              <a:gd name="T6" fmla="*/ 0 w 765"/>
              <a:gd name="T7" fmla="*/ 2147483647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765"/>
              <a:gd name="T13" fmla="*/ 0 h 211"/>
              <a:gd name="T14" fmla="*/ 765 w 765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" h="211">
                <a:moveTo>
                  <a:pt x="765" y="0"/>
                </a:moveTo>
                <a:lnTo>
                  <a:pt x="521" y="0"/>
                </a:lnTo>
                <a:lnTo>
                  <a:pt x="521" y="211"/>
                </a:lnTo>
                <a:lnTo>
                  <a:pt x="0" y="21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33" name="Picture 96" descr="ra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2204583"/>
            <a:ext cx="10096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4" name="Picture 97" descr="rad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4925" y="2814183"/>
            <a:ext cx="6508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5" name="Picture 99" descr="rad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9825" y="5220833"/>
            <a:ext cx="10096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8" name="Text Box 122"/>
          <p:cNvSpPr txBox="1">
            <a:spLocks noChangeArrowheads="1"/>
          </p:cNvSpPr>
          <p:nvPr/>
        </p:nvSpPr>
        <p:spPr bwMode="auto">
          <a:xfrm>
            <a:off x="1267052" y="1717448"/>
            <a:ext cx="934795" cy="6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2" tIns="45701" rIns="91402" bIns="45701">
            <a:spAutoFit/>
          </a:bodyPr>
          <a:lstStyle/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UP TO:</a:t>
            </a:r>
          </a:p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196  T1/E1,</a:t>
            </a:r>
          </a:p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7 Chan. DS3, </a:t>
            </a:r>
          </a:p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7 OC-3/STM-1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39" name="Picture 28" descr="nm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8388" y="1328283"/>
            <a:ext cx="7207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0" name="Picture 242" descr="rad4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83338" y="3630158"/>
            <a:ext cx="663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1"/>
          <p:cNvGrpSpPr>
            <a:grpSpLocks/>
          </p:cNvGrpSpPr>
          <p:nvPr/>
        </p:nvGrpSpPr>
        <p:grpSpPr bwMode="auto">
          <a:xfrm flipH="1">
            <a:off x="7689850" y="3842883"/>
            <a:ext cx="87313" cy="263525"/>
            <a:chOff x="2703" y="3430"/>
            <a:chExt cx="80" cy="294"/>
          </a:xfrm>
        </p:grpSpPr>
        <p:sp>
          <p:nvSpPr>
            <p:cNvPr id="16494" name="Line 82"/>
            <p:cNvSpPr>
              <a:spLocks noChangeShapeType="1"/>
            </p:cNvSpPr>
            <p:nvPr/>
          </p:nvSpPr>
          <p:spPr bwMode="auto">
            <a:xfrm flipH="1">
              <a:off x="2743" y="3430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95" name="Line 83"/>
            <p:cNvSpPr>
              <a:spLocks noChangeShapeType="1"/>
            </p:cNvSpPr>
            <p:nvPr/>
          </p:nvSpPr>
          <p:spPr bwMode="auto">
            <a:xfrm>
              <a:off x="2745" y="346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96" name="Line 84"/>
            <p:cNvSpPr>
              <a:spLocks noChangeShapeType="1"/>
            </p:cNvSpPr>
            <p:nvPr/>
          </p:nvSpPr>
          <p:spPr bwMode="auto">
            <a:xfrm>
              <a:off x="2703" y="3520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97" name="Line 85"/>
            <p:cNvSpPr>
              <a:spLocks noChangeShapeType="1"/>
            </p:cNvSpPr>
            <p:nvPr/>
          </p:nvSpPr>
          <p:spPr bwMode="auto">
            <a:xfrm>
              <a:off x="2703" y="362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98" name="Line 86"/>
            <p:cNvSpPr>
              <a:spLocks noChangeShapeType="1"/>
            </p:cNvSpPr>
            <p:nvPr/>
          </p:nvSpPr>
          <p:spPr bwMode="auto">
            <a:xfrm>
              <a:off x="2745" y="368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81"/>
          <p:cNvGrpSpPr>
            <a:grpSpLocks/>
          </p:cNvGrpSpPr>
          <p:nvPr/>
        </p:nvGrpSpPr>
        <p:grpSpPr bwMode="auto">
          <a:xfrm flipH="1">
            <a:off x="7707313" y="2474458"/>
            <a:ext cx="87312" cy="263525"/>
            <a:chOff x="2703" y="3430"/>
            <a:chExt cx="80" cy="294"/>
          </a:xfrm>
        </p:grpSpPr>
        <p:sp>
          <p:nvSpPr>
            <p:cNvPr id="16489" name="Line 82"/>
            <p:cNvSpPr>
              <a:spLocks noChangeShapeType="1"/>
            </p:cNvSpPr>
            <p:nvPr/>
          </p:nvSpPr>
          <p:spPr bwMode="auto">
            <a:xfrm flipH="1">
              <a:off x="2743" y="3430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90" name="Line 83"/>
            <p:cNvSpPr>
              <a:spLocks noChangeShapeType="1"/>
            </p:cNvSpPr>
            <p:nvPr/>
          </p:nvSpPr>
          <p:spPr bwMode="auto">
            <a:xfrm>
              <a:off x="2745" y="346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91" name="Line 84"/>
            <p:cNvSpPr>
              <a:spLocks noChangeShapeType="1"/>
            </p:cNvSpPr>
            <p:nvPr/>
          </p:nvSpPr>
          <p:spPr bwMode="auto">
            <a:xfrm>
              <a:off x="2703" y="3520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92" name="Line 85"/>
            <p:cNvSpPr>
              <a:spLocks noChangeShapeType="1"/>
            </p:cNvSpPr>
            <p:nvPr/>
          </p:nvSpPr>
          <p:spPr bwMode="auto">
            <a:xfrm>
              <a:off x="2703" y="362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93" name="Line 86"/>
            <p:cNvSpPr>
              <a:spLocks noChangeShapeType="1"/>
            </p:cNvSpPr>
            <p:nvPr/>
          </p:nvSpPr>
          <p:spPr bwMode="auto">
            <a:xfrm>
              <a:off x="2745" y="368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 flipH="1">
            <a:off x="7689850" y="3020558"/>
            <a:ext cx="87313" cy="266700"/>
            <a:chOff x="2703" y="3430"/>
            <a:chExt cx="80" cy="294"/>
          </a:xfrm>
        </p:grpSpPr>
        <p:sp>
          <p:nvSpPr>
            <p:cNvPr id="16484" name="Line 82"/>
            <p:cNvSpPr>
              <a:spLocks noChangeShapeType="1"/>
            </p:cNvSpPr>
            <p:nvPr/>
          </p:nvSpPr>
          <p:spPr bwMode="auto">
            <a:xfrm flipH="1">
              <a:off x="2743" y="3430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85" name="Line 83"/>
            <p:cNvSpPr>
              <a:spLocks noChangeShapeType="1"/>
            </p:cNvSpPr>
            <p:nvPr/>
          </p:nvSpPr>
          <p:spPr bwMode="auto">
            <a:xfrm>
              <a:off x="2745" y="346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86" name="Line 84"/>
            <p:cNvSpPr>
              <a:spLocks noChangeShapeType="1"/>
            </p:cNvSpPr>
            <p:nvPr/>
          </p:nvSpPr>
          <p:spPr bwMode="auto">
            <a:xfrm>
              <a:off x="2703" y="3520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87" name="Line 85"/>
            <p:cNvSpPr>
              <a:spLocks noChangeShapeType="1"/>
            </p:cNvSpPr>
            <p:nvPr/>
          </p:nvSpPr>
          <p:spPr bwMode="auto">
            <a:xfrm>
              <a:off x="2703" y="362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88" name="Line 86"/>
            <p:cNvSpPr>
              <a:spLocks noChangeShapeType="1"/>
            </p:cNvSpPr>
            <p:nvPr/>
          </p:nvSpPr>
          <p:spPr bwMode="auto">
            <a:xfrm>
              <a:off x="2745" y="368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444" name="Right Arrow Callout 196"/>
          <p:cNvSpPr>
            <a:spLocks noChangeArrowheads="1"/>
          </p:cNvSpPr>
          <p:nvPr/>
        </p:nvSpPr>
        <p:spPr bwMode="auto">
          <a:xfrm>
            <a:off x="4256088" y="4739820"/>
            <a:ext cx="1390650" cy="317500"/>
          </a:xfrm>
          <a:prstGeom prst="rightArrowCallout">
            <a:avLst>
              <a:gd name="adj1" fmla="val 0"/>
              <a:gd name="adj2" fmla="val 32204"/>
              <a:gd name="adj3" fmla="val 25002"/>
              <a:gd name="adj4" fmla="val 8296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103" tIns="41551" rIns="83103" bIns="41551"/>
          <a:lstStyle/>
          <a:p>
            <a:pPr algn="ctr" defTabSz="923925"/>
            <a:r>
              <a:rPr lang="en-US" sz="1300" dirty="0">
                <a:latin typeface="Arial" pitchFamily="34" charset="0"/>
                <a:cs typeface="Arial" pitchFamily="34" charset="0"/>
              </a:rPr>
              <a:t>Interfaces</a:t>
            </a:r>
          </a:p>
        </p:txBody>
      </p:sp>
      <p:sp>
        <p:nvSpPr>
          <p:cNvPr id="16445" name="Down Arrow Callout 225"/>
          <p:cNvSpPr>
            <a:spLocks noChangeArrowheads="1"/>
          </p:cNvSpPr>
          <p:nvPr/>
        </p:nvSpPr>
        <p:spPr bwMode="auto">
          <a:xfrm>
            <a:off x="2081213" y="1138238"/>
            <a:ext cx="1389062" cy="557212"/>
          </a:xfrm>
          <a:prstGeom prst="downArrowCallout">
            <a:avLst>
              <a:gd name="adj1" fmla="val 25067"/>
              <a:gd name="adj2" fmla="val 25067"/>
              <a:gd name="adj3" fmla="val 25000"/>
              <a:gd name="adj4" fmla="val 63259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103" tIns="41551" rIns="83103" bIns="41551" anchor="ctr"/>
          <a:lstStyle/>
          <a:p>
            <a:pPr algn="ctr" defTabSz="923925"/>
            <a:r>
              <a:rPr lang="en-US" sz="1300">
                <a:latin typeface="Arial" pitchFamily="34" charset="0"/>
                <a:cs typeface="Arial" pitchFamily="34" charset="0"/>
              </a:rPr>
              <a:t>Aggregation</a:t>
            </a:r>
          </a:p>
        </p:txBody>
      </p:sp>
      <p:grpSp>
        <p:nvGrpSpPr>
          <p:cNvPr id="6" name="Group 151"/>
          <p:cNvGrpSpPr>
            <a:grpSpLocks/>
          </p:cNvGrpSpPr>
          <p:nvPr/>
        </p:nvGrpSpPr>
        <p:grpSpPr bwMode="auto">
          <a:xfrm>
            <a:off x="220663" y="3071813"/>
            <a:ext cx="5259387" cy="3662360"/>
            <a:chOff x="211138" y="3107185"/>
            <a:chExt cx="5259387" cy="3662536"/>
          </a:xfrm>
        </p:grpSpPr>
        <p:sp>
          <p:nvSpPr>
            <p:cNvPr id="16456" name="AutoShape 2"/>
            <p:cNvSpPr>
              <a:spLocks noChangeArrowheads="1"/>
            </p:cNvSpPr>
            <p:nvPr/>
          </p:nvSpPr>
          <p:spPr bwMode="auto">
            <a:xfrm>
              <a:off x="211138" y="3370258"/>
              <a:ext cx="3414712" cy="3399463"/>
            </a:xfrm>
            <a:prstGeom prst="roundRect">
              <a:avLst>
                <a:gd name="adj" fmla="val 1287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lin ang="5400000" scaled="1"/>
            </a:gradFill>
            <a:ln w="12700">
              <a:solidFill>
                <a:srgbClr val="84BDD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55" name="Freeform 103"/>
            <p:cNvSpPr>
              <a:spLocks/>
            </p:cNvSpPr>
            <p:nvPr/>
          </p:nvSpPr>
          <p:spPr bwMode="auto">
            <a:xfrm>
              <a:off x="3403600" y="3286580"/>
              <a:ext cx="1049338" cy="3121175"/>
            </a:xfrm>
            <a:custGeom>
              <a:avLst/>
              <a:gdLst>
                <a:gd name="T0" fmla="*/ 2147483647 w 676"/>
                <a:gd name="T1" fmla="*/ 0 h 1213"/>
                <a:gd name="T2" fmla="*/ 2147483647 w 676"/>
                <a:gd name="T3" fmla="*/ 0 h 1213"/>
                <a:gd name="T4" fmla="*/ 2147483647 w 676"/>
                <a:gd name="T5" fmla="*/ 2147483647 h 1213"/>
                <a:gd name="T6" fmla="*/ 0 w 676"/>
                <a:gd name="T7" fmla="*/ 2147483647 h 1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6"/>
                <a:gd name="T13" fmla="*/ 0 h 1213"/>
                <a:gd name="T14" fmla="*/ 676 w 676"/>
                <a:gd name="T15" fmla="*/ 1213 h 1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6" h="1213">
                  <a:moveTo>
                    <a:pt x="676" y="0"/>
                  </a:moveTo>
                  <a:lnTo>
                    <a:pt x="349" y="0"/>
                  </a:lnTo>
                  <a:lnTo>
                    <a:pt x="349" y="1213"/>
                  </a:lnTo>
                  <a:lnTo>
                    <a:pt x="0" y="121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31" tIns="45715" rIns="91431" bIns="45715"/>
            <a:lstStyle/>
            <a:p>
              <a:pPr algn="ctr"/>
              <a:endParaRPr lang="en-US" sz="13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57" name="Freeform 103"/>
            <p:cNvSpPr>
              <a:spLocks/>
            </p:cNvSpPr>
            <p:nvPr/>
          </p:nvSpPr>
          <p:spPr bwMode="auto">
            <a:xfrm>
              <a:off x="3203575" y="3181345"/>
              <a:ext cx="868363" cy="1563685"/>
            </a:xfrm>
            <a:custGeom>
              <a:avLst/>
              <a:gdLst>
                <a:gd name="T0" fmla="*/ 2147483647 w 676"/>
                <a:gd name="T1" fmla="*/ 0 h 1213"/>
                <a:gd name="T2" fmla="*/ 2147483647 w 676"/>
                <a:gd name="T3" fmla="*/ 0 h 1213"/>
                <a:gd name="T4" fmla="*/ 2147483647 w 676"/>
                <a:gd name="T5" fmla="*/ 2147483647 h 1213"/>
                <a:gd name="T6" fmla="*/ 0 w 676"/>
                <a:gd name="T7" fmla="*/ 2147483647 h 1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6"/>
                <a:gd name="T13" fmla="*/ 0 h 1213"/>
                <a:gd name="T14" fmla="*/ 676 w 676"/>
                <a:gd name="T15" fmla="*/ 1213 h 1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6" h="1213">
                  <a:moveTo>
                    <a:pt x="676" y="0"/>
                  </a:moveTo>
                  <a:lnTo>
                    <a:pt x="349" y="0"/>
                  </a:lnTo>
                  <a:lnTo>
                    <a:pt x="349" y="1213"/>
                  </a:lnTo>
                  <a:lnTo>
                    <a:pt x="0" y="121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31" tIns="45715" rIns="91431" bIns="45715"/>
            <a:lstStyle/>
            <a:p>
              <a:pPr algn="ctr"/>
              <a:endParaRPr lang="en-US" sz="13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58" name="Freeform 103"/>
            <p:cNvSpPr>
              <a:spLocks/>
            </p:cNvSpPr>
            <p:nvPr/>
          </p:nvSpPr>
          <p:spPr bwMode="auto">
            <a:xfrm>
              <a:off x="3402013" y="3229427"/>
              <a:ext cx="782637" cy="2093784"/>
            </a:xfrm>
            <a:custGeom>
              <a:avLst/>
              <a:gdLst>
                <a:gd name="T0" fmla="*/ 2147483647 w 676"/>
                <a:gd name="T1" fmla="*/ 0 h 1213"/>
                <a:gd name="T2" fmla="*/ 2147483647 w 676"/>
                <a:gd name="T3" fmla="*/ 0 h 1213"/>
                <a:gd name="T4" fmla="*/ 2147483647 w 676"/>
                <a:gd name="T5" fmla="*/ 2147483647 h 1213"/>
                <a:gd name="T6" fmla="*/ 0 w 676"/>
                <a:gd name="T7" fmla="*/ 2147483647 h 1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6"/>
                <a:gd name="T13" fmla="*/ 0 h 1213"/>
                <a:gd name="T14" fmla="*/ 676 w 676"/>
                <a:gd name="T15" fmla="*/ 1213 h 1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6" h="1213">
                  <a:moveTo>
                    <a:pt x="676" y="0"/>
                  </a:moveTo>
                  <a:lnTo>
                    <a:pt x="349" y="0"/>
                  </a:lnTo>
                  <a:lnTo>
                    <a:pt x="349" y="1213"/>
                  </a:lnTo>
                  <a:lnTo>
                    <a:pt x="0" y="121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31" tIns="45715" rIns="91431" bIns="45715"/>
            <a:lstStyle/>
            <a:p>
              <a:pPr algn="ctr"/>
              <a:endParaRPr lang="en-US" sz="13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Oval 273"/>
            <p:cNvSpPr>
              <a:spLocks noChangeArrowheads="1"/>
            </p:cNvSpPr>
            <p:nvPr/>
          </p:nvSpPr>
          <p:spPr bwMode="auto">
            <a:xfrm rot="737921" flipH="1" flipV="1">
              <a:off x="617684" y="6146365"/>
              <a:ext cx="2446933" cy="478598"/>
            </a:xfrm>
            <a:prstGeom prst="ellipse">
              <a:avLst/>
            </a:prstGeom>
            <a:noFill/>
            <a:ln w="25400" cmpd="dbl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  <a:sp3d>
              <a:bevelT/>
            </a:sp3d>
          </p:spPr>
          <p:txBody>
            <a:bodyPr wrap="none" lIns="91431" tIns="45715" rIns="91431" bIns="45715" anchor="ctr"/>
            <a:lstStyle/>
            <a:p>
              <a:pPr algn="ctr">
                <a:defRPr/>
              </a:pPr>
              <a:endParaRPr lang="en-US" sz="13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460" name="Picture 99" descr="rad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29681" y="6200773"/>
              <a:ext cx="1011238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61" name="Freeform 236"/>
            <p:cNvSpPr>
              <a:spLocks/>
            </p:cNvSpPr>
            <p:nvPr/>
          </p:nvSpPr>
          <p:spPr bwMode="auto">
            <a:xfrm>
              <a:off x="1111250" y="5372091"/>
              <a:ext cx="360363" cy="131762"/>
            </a:xfrm>
            <a:custGeom>
              <a:avLst/>
              <a:gdLst>
                <a:gd name="T0" fmla="*/ 0 w 228"/>
                <a:gd name="T1" fmla="*/ 0 h 84"/>
                <a:gd name="T2" fmla="*/ 2147483647 w 228"/>
                <a:gd name="T3" fmla="*/ 0 h 84"/>
                <a:gd name="T4" fmla="*/ 2147483647 w 228"/>
                <a:gd name="T5" fmla="*/ 2147483647 h 84"/>
                <a:gd name="T6" fmla="*/ 0 60000 65536"/>
                <a:gd name="T7" fmla="*/ 0 60000 65536"/>
                <a:gd name="T8" fmla="*/ 0 60000 65536"/>
                <a:gd name="T9" fmla="*/ 0 w 228"/>
                <a:gd name="T10" fmla="*/ 0 h 84"/>
                <a:gd name="T11" fmla="*/ 228 w 228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84">
                  <a:moveTo>
                    <a:pt x="0" y="0"/>
                  </a:moveTo>
                  <a:lnTo>
                    <a:pt x="228" y="0"/>
                  </a:lnTo>
                  <a:lnTo>
                    <a:pt x="228" y="8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31" tIns="45715" rIns="91431" bIns="45715"/>
            <a:lstStyle/>
            <a:p>
              <a:pPr algn="ctr"/>
              <a:endParaRPr lang="en-US" sz="13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62" name="Freeform 237"/>
            <p:cNvSpPr>
              <a:spLocks/>
            </p:cNvSpPr>
            <p:nvPr/>
          </p:nvSpPr>
          <p:spPr bwMode="auto">
            <a:xfrm>
              <a:off x="1587500" y="5357804"/>
              <a:ext cx="482600" cy="146050"/>
            </a:xfrm>
            <a:custGeom>
              <a:avLst/>
              <a:gdLst>
                <a:gd name="T0" fmla="*/ 0 w 268"/>
                <a:gd name="T1" fmla="*/ 2147483647 h 92"/>
                <a:gd name="T2" fmla="*/ 0 w 268"/>
                <a:gd name="T3" fmla="*/ 0 h 92"/>
                <a:gd name="T4" fmla="*/ 2147483647 w 268"/>
                <a:gd name="T5" fmla="*/ 0 h 92"/>
                <a:gd name="T6" fmla="*/ 2147483647 w 268"/>
                <a:gd name="T7" fmla="*/ 2147483647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"/>
                <a:gd name="T13" fmla="*/ 0 h 92"/>
                <a:gd name="T14" fmla="*/ 268 w 268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" h="92">
                  <a:moveTo>
                    <a:pt x="0" y="92"/>
                  </a:moveTo>
                  <a:lnTo>
                    <a:pt x="0" y="0"/>
                  </a:lnTo>
                  <a:lnTo>
                    <a:pt x="268" y="0"/>
                  </a:lnTo>
                  <a:lnTo>
                    <a:pt x="268" y="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31" tIns="45715" rIns="91431" bIns="45715"/>
            <a:lstStyle/>
            <a:p>
              <a:pPr algn="ctr"/>
              <a:endParaRPr lang="en-US" sz="13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63" name="Freeform 238"/>
            <p:cNvSpPr>
              <a:spLocks/>
            </p:cNvSpPr>
            <p:nvPr/>
          </p:nvSpPr>
          <p:spPr bwMode="auto">
            <a:xfrm flipH="1">
              <a:off x="2233613" y="5345104"/>
              <a:ext cx="423862" cy="177800"/>
            </a:xfrm>
            <a:custGeom>
              <a:avLst/>
              <a:gdLst>
                <a:gd name="T0" fmla="*/ 0 w 228"/>
                <a:gd name="T1" fmla="*/ 0 h 84"/>
                <a:gd name="T2" fmla="*/ 2147483647 w 228"/>
                <a:gd name="T3" fmla="*/ 0 h 84"/>
                <a:gd name="T4" fmla="*/ 2147483647 w 228"/>
                <a:gd name="T5" fmla="*/ 2147483647 h 84"/>
                <a:gd name="T6" fmla="*/ 0 60000 65536"/>
                <a:gd name="T7" fmla="*/ 0 60000 65536"/>
                <a:gd name="T8" fmla="*/ 0 60000 65536"/>
                <a:gd name="T9" fmla="*/ 0 w 228"/>
                <a:gd name="T10" fmla="*/ 0 h 84"/>
                <a:gd name="T11" fmla="*/ 228 w 228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84">
                  <a:moveTo>
                    <a:pt x="0" y="0"/>
                  </a:moveTo>
                  <a:lnTo>
                    <a:pt x="228" y="0"/>
                  </a:lnTo>
                  <a:lnTo>
                    <a:pt x="228" y="8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31" tIns="45715" rIns="91431" bIns="45715"/>
            <a:lstStyle/>
            <a:p>
              <a:pPr algn="ctr"/>
              <a:endParaRPr lang="en-US" sz="13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464" name="Picture 240" descr="rad4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77938" y="5424479"/>
              <a:ext cx="528637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65" name="Picture 242" descr="rad4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74838" y="5419716"/>
              <a:ext cx="530225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66" name="Rectangle 258"/>
            <p:cNvSpPr>
              <a:spLocks noChangeArrowheads="1"/>
            </p:cNvSpPr>
            <p:nvPr/>
          </p:nvSpPr>
          <p:spPr bwMode="auto">
            <a:xfrm>
              <a:off x="1208088" y="5062530"/>
              <a:ext cx="1141641" cy="292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31" tIns="45715" rIns="91431" bIns="45715">
              <a:spAutoFit/>
            </a:bodyPr>
            <a:lstStyle/>
            <a:p>
              <a:pPr algn="ctr"/>
              <a:r>
                <a:rPr lang="en-US" sz="1300">
                  <a:latin typeface="Arial" pitchFamily="34" charset="0"/>
                  <a:cs typeface="Arial" pitchFamily="34" charset="0"/>
                </a:rPr>
                <a:t>Daisy</a:t>
              </a:r>
              <a:r>
                <a:rPr lang="en-US" sz="13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300">
                  <a:latin typeface="Arial" pitchFamily="34" charset="0"/>
                  <a:cs typeface="Arial" pitchFamily="34" charset="0"/>
                </a:rPr>
                <a:t>Chain</a:t>
              </a:r>
            </a:p>
          </p:txBody>
        </p:sp>
        <p:pic>
          <p:nvPicPr>
            <p:cNvPr id="16467" name="Picture 99" descr="rad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30475" y="5146668"/>
              <a:ext cx="1009650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68" name="Picture 240" descr="rad4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4662" y="5280016"/>
              <a:ext cx="528638" cy="21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69" name="Rectangle 258"/>
            <p:cNvSpPr>
              <a:spLocks noChangeArrowheads="1"/>
            </p:cNvSpPr>
            <p:nvPr/>
          </p:nvSpPr>
          <p:spPr bwMode="auto">
            <a:xfrm>
              <a:off x="1430655" y="6200128"/>
              <a:ext cx="722313" cy="2923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31" tIns="45715" rIns="91431" bIns="45715">
              <a:spAutoFit/>
            </a:bodyPr>
            <a:lstStyle/>
            <a:p>
              <a:pPr algn="ctr"/>
              <a:r>
                <a:rPr lang="en-US" sz="1300" dirty="0">
                  <a:latin typeface="Arial" pitchFamily="34" charset="0"/>
                  <a:cs typeface="Arial" pitchFamily="34" charset="0"/>
                </a:rPr>
                <a:t>Ring</a:t>
              </a:r>
            </a:p>
          </p:txBody>
        </p:sp>
        <p:sp>
          <p:nvSpPr>
            <p:cNvPr id="16470" name="Rectangle 258"/>
            <p:cNvSpPr>
              <a:spLocks noChangeArrowheads="1"/>
            </p:cNvSpPr>
            <p:nvPr/>
          </p:nvSpPr>
          <p:spPr bwMode="auto">
            <a:xfrm>
              <a:off x="1047751" y="3567112"/>
              <a:ext cx="1706562" cy="554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31" tIns="45715" rIns="91431" bIns="45715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P2P </a:t>
              </a:r>
            </a:p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Fiber,  </a:t>
              </a:r>
              <a:r>
                <a:rPr lang="en-US" sz="1000" dirty="0" err="1">
                  <a:latin typeface="Arial" pitchFamily="34" charset="0"/>
                  <a:cs typeface="Arial" pitchFamily="34" charset="0"/>
                </a:rPr>
                <a:t>xDSL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, Wireless, </a:t>
              </a:r>
            </a:p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DS3 or OC3 (via </a:t>
              </a:r>
              <a:r>
                <a:rPr lang="en-US" sz="1000" dirty="0" err="1">
                  <a:latin typeface="Arial" pitchFamily="34" charset="0"/>
                  <a:cs typeface="Arial" pitchFamily="34" charset="0"/>
                </a:rPr>
                <a:t>MiRIC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pic>
          <p:nvPicPr>
            <p:cNvPr id="16471" name="Picture 242" descr="rad4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62894" y="6503977"/>
              <a:ext cx="530225" cy="21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72" name="Picture 242" descr="rad4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63688" y="5991216"/>
              <a:ext cx="528637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73" name="Picture 242" descr="rad4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3869" y="6224578"/>
              <a:ext cx="530225" cy="21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74" name="Left Arrow Callout 195"/>
            <p:cNvSpPr>
              <a:spLocks noChangeArrowheads="1"/>
            </p:cNvSpPr>
            <p:nvPr/>
          </p:nvSpPr>
          <p:spPr bwMode="auto">
            <a:xfrm>
              <a:off x="4035425" y="4081457"/>
              <a:ext cx="1435100" cy="347662"/>
            </a:xfrm>
            <a:prstGeom prst="leftArrowCallout">
              <a:avLst>
                <a:gd name="adj1" fmla="val 0"/>
                <a:gd name="adj2" fmla="val 25000"/>
                <a:gd name="adj3" fmla="val 29335"/>
                <a:gd name="adj4" fmla="val 84977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83119" tIns="41559" rIns="83119" bIns="41559"/>
            <a:lstStyle/>
            <a:p>
              <a:pPr algn="ctr" defTabSz="923925"/>
              <a:r>
                <a:rPr lang="en-US" sz="1300" dirty="0">
                  <a:latin typeface="Arial" pitchFamily="34" charset="0"/>
                  <a:cs typeface="Arial" pitchFamily="34" charset="0"/>
                </a:rPr>
                <a:t>Topologies</a:t>
              </a:r>
            </a:p>
          </p:txBody>
        </p:sp>
        <p:cxnSp>
          <p:nvCxnSpPr>
            <p:cNvPr id="16475" name="Straight Connector 235"/>
            <p:cNvCxnSpPr>
              <a:cxnSpLocks noChangeShapeType="1"/>
            </p:cNvCxnSpPr>
            <p:nvPr/>
          </p:nvCxnSpPr>
          <p:spPr bwMode="auto">
            <a:xfrm flipV="1">
              <a:off x="915987" y="4108445"/>
              <a:ext cx="2011680" cy="31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16476" name="Rectangle 237"/>
            <p:cNvSpPr>
              <a:spLocks noChangeArrowheads="1"/>
            </p:cNvSpPr>
            <p:nvPr/>
          </p:nvSpPr>
          <p:spPr bwMode="auto">
            <a:xfrm>
              <a:off x="1219200" y="4354563"/>
              <a:ext cx="1320421" cy="39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83119" tIns="41559" rIns="83119" bIns="41559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P2P </a:t>
              </a:r>
            </a:p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(Link Redundancy)</a:t>
              </a:r>
            </a:p>
          </p:txBody>
        </p:sp>
        <p:pic>
          <p:nvPicPr>
            <p:cNvPr id="16477" name="Picture 242" descr="rad4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3869" y="3960807"/>
              <a:ext cx="530225" cy="20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478" name="Straight Connector 242"/>
            <p:cNvCxnSpPr>
              <a:cxnSpLocks noChangeShapeType="1"/>
            </p:cNvCxnSpPr>
            <p:nvPr/>
          </p:nvCxnSpPr>
          <p:spPr bwMode="auto">
            <a:xfrm flipV="1">
              <a:off x="890587" y="4743443"/>
              <a:ext cx="2011680" cy="31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16481" name="Freeform 103"/>
            <p:cNvSpPr>
              <a:spLocks/>
            </p:cNvSpPr>
            <p:nvPr/>
          </p:nvSpPr>
          <p:spPr bwMode="auto">
            <a:xfrm>
              <a:off x="2928257" y="3107185"/>
              <a:ext cx="1142999" cy="996499"/>
            </a:xfrm>
            <a:custGeom>
              <a:avLst/>
              <a:gdLst>
                <a:gd name="T0" fmla="*/ 2147483647 w 676"/>
                <a:gd name="T1" fmla="*/ 0 h 1213"/>
                <a:gd name="T2" fmla="*/ 2147483647 w 676"/>
                <a:gd name="T3" fmla="*/ 0 h 1213"/>
                <a:gd name="T4" fmla="*/ 2147483647 w 676"/>
                <a:gd name="T5" fmla="*/ 2147483647 h 1213"/>
                <a:gd name="T6" fmla="*/ 0 w 676"/>
                <a:gd name="T7" fmla="*/ 2147483647 h 1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6"/>
                <a:gd name="T13" fmla="*/ 0 h 1213"/>
                <a:gd name="T14" fmla="*/ 676 w 676"/>
                <a:gd name="T15" fmla="*/ 1213 h 1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6" h="1213">
                  <a:moveTo>
                    <a:pt x="676" y="0"/>
                  </a:moveTo>
                  <a:lnTo>
                    <a:pt x="349" y="0"/>
                  </a:lnTo>
                  <a:lnTo>
                    <a:pt x="349" y="1213"/>
                  </a:lnTo>
                  <a:lnTo>
                    <a:pt x="0" y="121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31" tIns="45715" rIns="91431" bIns="45715"/>
            <a:lstStyle/>
            <a:p>
              <a:pPr algn="ctr"/>
              <a:endParaRPr lang="en-US" sz="13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483" name="Straight Connector 249"/>
            <p:cNvCxnSpPr>
              <a:cxnSpLocks noChangeShapeType="1"/>
            </p:cNvCxnSpPr>
            <p:nvPr/>
          </p:nvCxnSpPr>
          <p:spPr bwMode="auto">
            <a:xfrm flipV="1">
              <a:off x="876299" y="4789480"/>
              <a:ext cx="2011680" cy="31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pic>
          <p:nvPicPr>
            <p:cNvPr id="16479" name="Picture 242" descr="rad4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69394" y="4640257"/>
              <a:ext cx="531812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80" name="Picture 242" descr="rad4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3869" y="4643429"/>
              <a:ext cx="530225" cy="20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82" name="Picture 242" descr="rad4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70188" y="3957639"/>
              <a:ext cx="5302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4213" indent="-684213"/>
            <a:r>
              <a:rPr lang="en-US" dirty="0" err="1" smtClean="0"/>
              <a:t>IPmux</a:t>
            </a:r>
            <a:r>
              <a:rPr lang="en-US" dirty="0" smtClean="0"/>
              <a:t>/</a:t>
            </a:r>
            <a:r>
              <a:rPr lang="en-US" dirty="0" err="1" smtClean="0"/>
              <a:t>Gmux</a:t>
            </a:r>
            <a:r>
              <a:rPr lang="en-US" dirty="0" smtClean="0"/>
              <a:t> Solutions Overview</a:t>
            </a:r>
          </a:p>
        </p:txBody>
      </p:sp>
      <p:sp>
        <p:nvSpPr>
          <p:cNvPr id="16450" name="Rectangle 153"/>
          <p:cNvSpPr>
            <a:spLocks noChangeArrowheads="1"/>
          </p:cNvSpPr>
          <p:nvPr/>
        </p:nvSpPr>
        <p:spPr bwMode="auto">
          <a:xfrm>
            <a:off x="2257425" y="3063420"/>
            <a:ext cx="8842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119" tIns="41559" rIns="83119" bIns="41559">
            <a:spAutoFit/>
          </a:bodyPr>
          <a:lstStyle/>
          <a:p>
            <a:pPr algn="ctr"/>
            <a:r>
              <a:rPr lang="en-US" sz="1000">
                <a:latin typeface="Arial" pitchFamily="34" charset="0"/>
                <a:cs typeface="Arial" pitchFamily="34" charset="0"/>
              </a:rPr>
              <a:t>IPmux-155L</a:t>
            </a:r>
          </a:p>
        </p:txBody>
      </p:sp>
      <p:sp>
        <p:nvSpPr>
          <p:cNvPr id="16451" name="Line 26"/>
          <p:cNvSpPr>
            <a:spLocks noChangeShapeType="1"/>
          </p:cNvSpPr>
          <p:nvPr/>
        </p:nvSpPr>
        <p:spPr bwMode="auto">
          <a:xfrm flipH="1">
            <a:off x="1062262" y="3014663"/>
            <a:ext cx="33832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52" name="Line 26"/>
          <p:cNvSpPr>
            <a:spLocks noChangeShapeType="1"/>
          </p:cNvSpPr>
          <p:nvPr/>
        </p:nvSpPr>
        <p:spPr bwMode="auto">
          <a:xfrm flipH="1">
            <a:off x="1189262" y="2952750"/>
            <a:ext cx="33832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53" name="Picture 99" descr="rad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1063" y="278402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Rectangle 119"/>
          <p:cNvSpPr/>
          <p:nvPr/>
        </p:nvSpPr>
        <p:spPr bwMode="auto">
          <a:xfrm>
            <a:off x="5953125" y="6638059"/>
            <a:ext cx="3200400" cy="2389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Freeform 20"/>
          <p:cNvSpPr>
            <a:spLocks/>
          </p:cNvSpPr>
          <p:nvPr/>
        </p:nvSpPr>
        <p:spPr bwMode="auto">
          <a:xfrm>
            <a:off x="4008445" y="2062388"/>
            <a:ext cx="1672545" cy="1316519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48" name="Text Box 102"/>
          <p:cNvSpPr txBox="1">
            <a:spLocks noChangeArrowheads="1"/>
          </p:cNvSpPr>
          <p:nvPr/>
        </p:nvSpPr>
        <p:spPr bwMode="auto">
          <a:xfrm>
            <a:off x="4197811" y="2374423"/>
            <a:ext cx="1293812" cy="6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>
            <a:spAutoFit/>
          </a:bodyPr>
          <a:lstStyle/>
          <a:p>
            <a:pPr algn="ctr"/>
            <a:r>
              <a:rPr lang="en-US" sz="1300" dirty="0">
                <a:latin typeface="Arial" pitchFamily="34" charset="0"/>
                <a:cs typeface="Arial" pitchFamily="34" charset="0"/>
              </a:rPr>
              <a:t>Ethernet, </a:t>
            </a:r>
            <a:br>
              <a:rPr lang="en-US" sz="1300" dirty="0">
                <a:latin typeface="Arial" pitchFamily="34" charset="0"/>
                <a:cs typeface="Arial" pitchFamily="34" charset="0"/>
              </a:rPr>
            </a:br>
            <a:r>
              <a:rPr lang="en-US" sz="1300" dirty="0">
                <a:latin typeface="Arial" pitchFamily="34" charset="0"/>
                <a:cs typeface="Arial" pitchFamily="34" charset="0"/>
              </a:rPr>
              <a:t>IP or MPLS</a:t>
            </a:r>
          </a:p>
          <a:p>
            <a:pPr algn="ctr"/>
            <a:r>
              <a:rPr lang="en-US" sz="1300" dirty="0">
                <a:latin typeface="Arial" pitchFamily="34" charset="0"/>
                <a:cs typeface="Arial" pitchFamily="34" charset="0"/>
              </a:rPr>
              <a:t>Network</a:t>
            </a:r>
          </a:p>
        </p:txBody>
      </p:sp>
      <p:sp>
        <p:nvSpPr>
          <p:cNvPr id="16436" name="Freeform 120"/>
          <p:cNvSpPr>
            <a:spLocks/>
          </p:cNvSpPr>
          <p:nvPr/>
        </p:nvSpPr>
        <p:spPr bwMode="auto">
          <a:xfrm>
            <a:off x="190279" y="2071976"/>
            <a:ext cx="1408564" cy="1119288"/>
          </a:xfrm>
          <a:custGeom>
            <a:avLst/>
            <a:gdLst>
              <a:gd name="T0" fmla="*/ 2147483647 w 1020"/>
              <a:gd name="T1" fmla="*/ 2147483647 h 783"/>
              <a:gd name="T2" fmla="*/ 2147483647 w 1020"/>
              <a:gd name="T3" fmla="*/ 2147483647 h 783"/>
              <a:gd name="T4" fmla="*/ 2147483647 w 1020"/>
              <a:gd name="T5" fmla="*/ 2147483647 h 783"/>
              <a:gd name="T6" fmla="*/ 2147483647 w 1020"/>
              <a:gd name="T7" fmla="*/ 2147483647 h 783"/>
              <a:gd name="T8" fmla="*/ 2147483647 w 1020"/>
              <a:gd name="T9" fmla="*/ 2147483647 h 783"/>
              <a:gd name="T10" fmla="*/ 2147483647 w 1020"/>
              <a:gd name="T11" fmla="*/ 2147483647 h 783"/>
              <a:gd name="T12" fmla="*/ 2147483647 w 1020"/>
              <a:gd name="T13" fmla="*/ 2147483647 h 783"/>
              <a:gd name="T14" fmla="*/ 2147483647 w 1020"/>
              <a:gd name="T15" fmla="*/ 2147483647 h 783"/>
              <a:gd name="T16" fmla="*/ 2147483647 w 1020"/>
              <a:gd name="T17" fmla="*/ 2147483647 h 783"/>
              <a:gd name="T18" fmla="*/ 2147483647 w 1020"/>
              <a:gd name="T19" fmla="*/ 2147483647 h 783"/>
              <a:gd name="T20" fmla="*/ 2147483647 w 1020"/>
              <a:gd name="T21" fmla="*/ 2147483647 h 783"/>
              <a:gd name="T22" fmla="*/ 2147483647 w 1020"/>
              <a:gd name="T23" fmla="*/ 2147483647 h 783"/>
              <a:gd name="T24" fmla="*/ 2147483647 w 1020"/>
              <a:gd name="T25" fmla="*/ 2147483647 h 783"/>
              <a:gd name="T26" fmla="*/ 2147483647 w 1020"/>
              <a:gd name="T27" fmla="*/ 2147483647 h 783"/>
              <a:gd name="T28" fmla="*/ 2147483647 w 1020"/>
              <a:gd name="T29" fmla="*/ 2147483647 h 783"/>
              <a:gd name="T30" fmla="*/ 2147483647 w 1020"/>
              <a:gd name="T31" fmla="*/ 2147483647 h 783"/>
              <a:gd name="T32" fmla="*/ 2147483647 w 1020"/>
              <a:gd name="T33" fmla="*/ 2147483647 h 783"/>
              <a:gd name="T34" fmla="*/ 2147483647 w 1020"/>
              <a:gd name="T35" fmla="*/ 2147483647 h 783"/>
              <a:gd name="T36" fmla="*/ 2147483647 w 1020"/>
              <a:gd name="T37" fmla="*/ 2147483647 h 783"/>
              <a:gd name="T38" fmla="*/ 2147483647 w 1020"/>
              <a:gd name="T39" fmla="*/ 2147483647 h 783"/>
              <a:gd name="T40" fmla="*/ 2147483647 w 1020"/>
              <a:gd name="T41" fmla="*/ 2147483647 h 783"/>
              <a:gd name="T42" fmla="*/ 2147483647 w 1020"/>
              <a:gd name="T43" fmla="*/ 2147483647 h 783"/>
              <a:gd name="T44" fmla="*/ 2147483647 w 1020"/>
              <a:gd name="T45" fmla="*/ 2147483647 h 783"/>
              <a:gd name="T46" fmla="*/ 2147483647 w 1020"/>
              <a:gd name="T47" fmla="*/ 2147483647 h 783"/>
              <a:gd name="T48" fmla="*/ 2147483647 w 1020"/>
              <a:gd name="T49" fmla="*/ 2147483647 h 783"/>
              <a:gd name="T50" fmla="*/ 2147483647 w 1020"/>
              <a:gd name="T51" fmla="*/ 2147483647 h 783"/>
              <a:gd name="T52" fmla="*/ 2147483647 w 1020"/>
              <a:gd name="T53" fmla="*/ 2147483647 h 783"/>
              <a:gd name="T54" fmla="*/ 2147483647 w 1020"/>
              <a:gd name="T55" fmla="*/ 2147483647 h 783"/>
              <a:gd name="T56" fmla="*/ 2147483647 w 1020"/>
              <a:gd name="T57" fmla="*/ 2147483647 h 783"/>
              <a:gd name="T58" fmla="*/ 2147483647 w 1020"/>
              <a:gd name="T59" fmla="*/ 2147483647 h 783"/>
              <a:gd name="T60" fmla="*/ 2147483647 w 1020"/>
              <a:gd name="T61" fmla="*/ 2147483647 h 783"/>
              <a:gd name="T62" fmla="*/ 2147483647 w 1020"/>
              <a:gd name="T63" fmla="*/ 2147483647 h 783"/>
              <a:gd name="T64" fmla="*/ 2147483647 w 1020"/>
              <a:gd name="T65" fmla="*/ 2147483647 h 783"/>
              <a:gd name="T66" fmla="*/ 2147483647 w 1020"/>
              <a:gd name="T67" fmla="*/ 2147483647 h 783"/>
              <a:gd name="T68" fmla="*/ 2147483647 w 1020"/>
              <a:gd name="T69" fmla="*/ 2147483647 h 783"/>
              <a:gd name="T70" fmla="*/ 2147483647 w 1020"/>
              <a:gd name="T71" fmla="*/ 2147483647 h 783"/>
              <a:gd name="T72" fmla="*/ 2147483647 w 1020"/>
              <a:gd name="T73" fmla="*/ 2147483647 h 783"/>
              <a:gd name="T74" fmla="*/ 2147483647 w 1020"/>
              <a:gd name="T75" fmla="*/ 2147483647 h 783"/>
              <a:gd name="T76" fmla="*/ 2147483647 w 1020"/>
              <a:gd name="T77" fmla="*/ 2147483647 h 783"/>
              <a:gd name="T78" fmla="*/ 2147483647 w 1020"/>
              <a:gd name="T79" fmla="*/ 2147483647 h 783"/>
              <a:gd name="T80" fmla="*/ 2147483647 w 1020"/>
              <a:gd name="T81" fmla="*/ 2147483647 h 783"/>
              <a:gd name="T82" fmla="*/ 2147483647 w 1020"/>
              <a:gd name="T83" fmla="*/ 2147483647 h 783"/>
              <a:gd name="T84" fmla="*/ 2147483647 w 1020"/>
              <a:gd name="T85" fmla="*/ 2147483647 h 783"/>
              <a:gd name="T86" fmla="*/ 2147483647 w 1020"/>
              <a:gd name="T87" fmla="*/ 2147483647 h 783"/>
              <a:gd name="T88" fmla="*/ 2147483647 w 1020"/>
              <a:gd name="T89" fmla="*/ 2147483647 h 783"/>
              <a:gd name="T90" fmla="*/ 2147483647 w 1020"/>
              <a:gd name="T91" fmla="*/ 2147483647 h 783"/>
              <a:gd name="T92" fmla="*/ 2147483647 w 1020"/>
              <a:gd name="T93" fmla="*/ 2147483647 h 783"/>
              <a:gd name="T94" fmla="*/ 2147483647 w 1020"/>
              <a:gd name="T95" fmla="*/ 2147483647 h 783"/>
              <a:gd name="T96" fmla="*/ 2147483647 w 1020"/>
              <a:gd name="T97" fmla="*/ 2147483647 h 783"/>
              <a:gd name="T98" fmla="*/ 2147483647 w 1020"/>
              <a:gd name="T99" fmla="*/ 2147483647 h 783"/>
              <a:gd name="T100" fmla="*/ 2147483647 w 1020"/>
              <a:gd name="T101" fmla="*/ 2147483647 h 783"/>
              <a:gd name="T102" fmla="*/ 2147483647 w 1020"/>
              <a:gd name="T103" fmla="*/ 2147483647 h 783"/>
              <a:gd name="T104" fmla="*/ 2147483647 w 1020"/>
              <a:gd name="T105" fmla="*/ 2147483647 h 783"/>
              <a:gd name="T106" fmla="*/ 2147483647 w 1020"/>
              <a:gd name="T107" fmla="*/ 2147483647 h 7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20"/>
              <a:gd name="T163" fmla="*/ 0 h 783"/>
              <a:gd name="T164" fmla="*/ 1020 w 1020"/>
              <a:gd name="T165" fmla="*/ 783 h 7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20" h="783">
                <a:moveTo>
                  <a:pt x="317" y="738"/>
                </a:moveTo>
                <a:cubicBezTo>
                  <a:pt x="285" y="738"/>
                  <a:pt x="212" y="762"/>
                  <a:pt x="167" y="754"/>
                </a:cubicBezTo>
                <a:cubicBezTo>
                  <a:pt x="122" y="746"/>
                  <a:pt x="75" y="726"/>
                  <a:pt x="47" y="692"/>
                </a:cubicBezTo>
                <a:cubicBezTo>
                  <a:pt x="19" y="658"/>
                  <a:pt x="2" y="595"/>
                  <a:pt x="1" y="552"/>
                </a:cubicBezTo>
                <a:cubicBezTo>
                  <a:pt x="0" y="509"/>
                  <a:pt x="23" y="461"/>
                  <a:pt x="39" y="436"/>
                </a:cubicBezTo>
                <a:cubicBezTo>
                  <a:pt x="55" y="411"/>
                  <a:pt x="84" y="408"/>
                  <a:pt x="97" y="400"/>
                </a:cubicBezTo>
                <a:cubicBezTo>
                  <a:pt x="110" y="392"/>
                  <a:pt x="114" y="392"/>
                  <a:pt x="119" y="386"/>
                </a:cubicBezTo>
                <a:cubicBezTo>
                  <a:pt x="124" y="380"/>
                  <a:pt x="125" y="374"/>
                  <a:pt x="125" y="362"/>
                </a:cubicBezTo>
                <a:cubicBezTo>
                  <a:pt x="125" y="350"/>
                  <a:pt x="118" y="333"/>
                  <a:pt x="117" y="316"/>
                </a:cubicBezTo>
                <a:cubicBezTo>
                  <a:pt x="116" y="299"/>
                  <a:pt x="111" y="280"/>
                  <a:pt x="117" y="262"/>
                </a:cubicBezTo>
                <a:cubicBezTo>
                  <a:pt x="123" y="244"/>
                  <a:pt x="138" y="222"/>
                  <a:pt x="155" y="208"/>
                </a:cubicBezTo>
                <a:cubicBezTo>
                  <a:pt x="172" y="194"/>
                  <a:pt x="199" y="183"/>
                  <a:pt x="221" y="176"/>
                </a:cubicBezTo>
                <a:cubicBezTo>
                  <a:pt x="243" y="169"/>
                  <a:pt x="271" y="169"/>
                  <a:pt x="287" y="166"/>
                </a:cubicBezTo>
                <a:cubicBezTo>
                  <a:pt x="303" y="163"/>
                  <a:pt x="310" y="164"/>
                  <a:pt x="315" y="156"/>
                </a:cubicBezTo>
                <a:cubicBezTo>
                  <a:pt x="320" y="148"/>
                  <a:pt x="314" y="129"/>
                  <a:pt x="319" y="116"/>
                </a:cubicBezTo>
                <a:cubicBezTo>
                  <a:pt x="324" y="103"/>
                  <a:pt x="335" y="86"/>
                  <a:pt x="347" y="76"/>
                </a:cubicBezTo>
                <a:cubicBezTo>
                  <a:pt x="359" y="66"/>
                  <a:pt x="375" y="60"/>
                  <a:pt x="391" y="56"/>
                </a:cubicBezTo>
                <a:cubicBezTo>
                  <a:pt x="407" y="52"/>
                  <a:pt x="432" y="52"/>
                  <a:pt x="445" y="52"/>
                </a:cubicBezTo>
                <a:cubicBezTo>
                  <a:pt x="458" y="52"/>
                  <a:pt x="462" y="57"/>
                  <a:pt x="467" y="56"/>
                </a:cubicBezTo>
                <a:cubicBezTo>
                  <a:pt x="472" y="55"/>
                  <a:pt x="468" y="50"/>
                  <a:pt x="473" y="44"/>
                </a:cubicBezTo>
                <a:cubicBezTo>
                  <a:pt x="478" y="38"/>
                  <a:pt x="487" y="25"/>
                  <a:pt x="499" y="18"/>
                </a:cubicBezTo>
                <a:cubicBezTo>
                  <a:pt x="511" y="11"/>
                  <a:pt x="524" y="6"/>
                  <a:pt x="543" y="4"/>
                </a:cubicBezTo>
                <a:cubicBezTo>
                  <a:pt x="562" y="2"/>
                  <a:pt x="593" y="0"/>
                  <a:pt x="613" y="4"/>
                </a:cubicBezTo>
                <a:cubicBezTo>
                  <a:pt x="633" y="8"/>
                  <a:pt x="647" y="17"/>
                  <a:pt x="663" y="26"/>
                </a:cubicBezTo>
                <a:cubicBezTo>
                  <a:pt x="679" y="35"/>
                  <a:pt x="700" y="46"/>
                  <a:pt x="711" y="60"/>
                </a:cubicBezTo>
                <a:cubicBezTo>
                  <a:pt x="722" y="74"/>
                  <a:pt x="727" y="97"/>
                  <a:pt x="731" y="110"/>
                </a:cubicBezTo>
                <a:cubicBezTo>
                  <a:pt x="735" y="123"/>
                  <a:pt x="729" y="132"/>
                  <a:pt x="735" y="136"/>
                </a:cubicBezTo>
                <a:cubicBezTo>
                  <a:pt x="741" y="140"/>
                  <a:pt x="754" y="132"/>
                  <a:pt x="767" y="134"/>
                </a:cubicBezTo>
                <a:cubicBezTo>
                  <a:pt x="780" y="136"/>
                  <a:pt x="797" y="139"/>
                  <a:pt x="813" y="150"/>
                </a:cubicBezTo>
                <a:cubicBezTo>
                  <a:pt x="829" y="161"/>
                  <a:pt x="849" y="182"/>
                  <a:pt x="863" y="200"/>
                </a:cubicBezTo>
                <a:cubicBezTo>
                  <a:pt x="877" y="218"/>
                  <a:pt x="892" y="240"/>
                  <a:pt x="899" y="260"/>
                </a:cubicBezTo>
                <a:cubicBezTo>
                  <a:pt x="906" y="280"/>
                  <a:pt x="909" y="305"/>
                  <a:pt x="905" y="324"/>
                </a:cubicBezTo>
                <a:cubicBezTo>
                  <a:pt x="901" y="343"/>
                  <a:pt x="873" y="364"/>
                  <a:pt x="873" y="374"/>
                </a:cubicBezTo>
                <a:cubicBezTo>
                  <a:pt x="873" y="384"/>
                  <a:pt x="892" y="377"/>
                  <a:pt x="907" y="384"/>
                </a:cubicBezTo>
                <a:cubicBezTo>
                  <a:pt x="922" y="391"/>
                  <a:pt x="947" y="402"/>
                  <a:pt x="963" y="414"/>
                </a:cubicBezTo>
                <a:cubicBezTo>
                  <a:pt x="979" y="426"/>
                  <a:pt x="996" y="442"/>
                  <a:pt x="1005" y="458"/>
                </a:cubicBezTo>
                <a:cubicBezTo>
                  <a:pt x="1014" y="474"/>
                  <a:pt x="1020" y="488"/>
                  <a:pt x="1017" y="512"/>
                </a:cubicBezTo>
                <a:cubicBezTo>
                  <a:pt x="1014" y="536"/>
                  <a:pt x="998" y="579"/>
                  <a:pt x="987" y="600"/>
                </a:cubicBezTo>
                <a:cubicBezTo>
                  <a:pt x="976" y="621"/>
                  <a:pt x="964" y="633"/>
                  <a:pt x="953" y="640"/>
                </a:cubicBezTo>
                <a:cubicBezTo>
                  <a:pt x="942" y="647"/>
                  <a:pt x="930" y="641"/>
                  <a:pt x="919" y="644"/>
                </a:cubicBezTo>
                <a:cubicBezTo>
                  <a:pt x="908" y="647"/>
                  <a:pt x="898" y="650"/>
                  <a:pt x="889" y="656"/>
                </a:cubicBezTo>
                <a:cubicBezTo>
                  <a:pt x="880" y="662"/>
                  <a:pt x="876" y="671"/>
                  <a:pt x="867" y="682"/>
                </a:cubicBezTo>
                <a:cubicBezTo>
                  <a:pt x="858" y="693"/>
                  <a:pt x="849" y="709"/>
                  <a:pt x="837" y="720"/>
                </a:cubicBezTo>
                <a:cubicBezTo>
                  <a:pt x="825" y="731"/>
                  <a:pt x="814" y="741"/>
                  <a:pt x="795" y="746"/>
                </a:cubicBezTo>
                <a:cubicBezTo>
                  <a:pt x="776" y="751"/>
                  <a:pt x="742" y="751"/>
                  <a:pt x="721" y="748"/>
                </a:cubicBezTo>
                <a:cubicBezTo>
                  <a:pt x="700" y="745"/>
                  <a:pt x="681" y="734"/>
                  <a:pt x="669" y="728"/>
                </a:cubicBezTo>
                <a:cubicBezTo>
                  <a:pt x="657" y="722"/>
                  <a:pt x="657" y="714"/>
                  <a:pt x="651" y="710"/>
                </a:cubicBezTo>
                <a:cubicBezTo>
                  <a:pt x="645" y="706"/>
                  <a:pt x="639" y="704"/>
                  <a:pt x="635" y="706"/>
                </a:cubicBezTo>
                <a:cubicBezTo>
                  <a:pt x="631" y="708"/>
                  <a:pt x="636" y="712"/>
                  <a:pt x="627" y="720"/>
                </a:cubicBezTo>
                <a:cubicBezTo>
                  <a:pt x="618" y="728"/>
                  <a:pt x="604" y="742"/>
                  <a:pt x="583" y="752"/>
                </a:cubicBezTo>
                <a:cubicBezTo>
                  <a:pt x="562" y="762"/>
                  <a:pt x="527" y="777"/>
                  <a:pt x="499" y="780"/>
                </a:cubicBezTo>
                <a:cubicBezTo>
                  <a:pt x="471" y="783"/>
                  <a:pt x="441" y="777"/>
                  <a:pt x="417" y="772"/>
                </a:cubicBezTo>
                <a:cubicBezTo>
                  <a:pt x="393" y="767"/>
                  <a:pt x="372" y="757"/>
                  <a:pt x="357" y="752"/>
                </a:cubicBezTo>
                <a:cubicBezTo>
                  <a:pt x="342" y="747"/>
                  <a:pt x="349" y="738"/>
                  <a:pt x="317" y="73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91413" tIns="45706" rIns="91413" bIns="45706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37" name="Rectangle 121"/>
          <p:cNvSpPr>
            <a:spLocks noChangeArrowheads="1"/>
          </p:cNvSpPr>
          <p:nvPr/>
        </p:nvSpPr>
        <p:spPr bwMode="auto">
          <a:xfrm>
            <a:off x="560392" y="2262288"/>
            <a:ext cx="6683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PSTN</a:t>
            </a:r>
          </a:p>
          <a:p>
            <a:pPr algn="ctr" eaLnBrk="0" hangingPunct="0"/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PDH</a:t>
            </a: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SDH/</a:t>
            </a:r>
          </a:p>
          <a:p>
            <a:pPr algn="ctr" eaLnBrk="0" hangingPunct="0"/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SONET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white">
          <a:xfrm>
            <a:off x="6324600" y="1196975"/>
            <a:ext cx="2590800" cy="4799013"/>
          </a:xfrm>
          <a:prstGeom prst="roundRect">
            <a:avLst>
              <a:gd name="adj" fmla="val 5102"/>
            </a:avLst>
          </a:prstGeom>
          <a:solidFill>
            <a:srgbClr val="99CCFF">
              <a:alpha val="74901"/>
            </a:srgbClr>
          </a:solidFill>
          <a:ln w="9525" algn="ctr">
            <a:solidFill>
              <a:srgbClr val="DDDDDD"/>
            </a:solidFill>
            <a:round/>
            <a:headEnd/>
            <a:tailEnd/>
          </a:ln>
        </p:spPr>
        <p:txBody>
          <a:bodyPr wrap="none" lIns="92593" tIns="46296" rIns="92593" bIns="46296" anchor="ctr"/>
          <a:lstStyle/>
          <a:p>
            <a:pPr algn="ctr">
              <a:spcBef>
                <a:spcPts val="0"/>
              </a:spcBef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white">
          <a:xfrm>
            <a:off x="2971800" y="1196975"/>
            <a:ext cx="3200400" cy="4802188"/>
          </a:xfrm>
          <a:prstGeom prst="roundRect">
            <a:avLst>
              <a:gd name="adj" fmla="val 5102"/>
            </a:avLst>
          </a:prstGeom>
          <a:solidFill>
            <a:srgbClr val="FFD9B3">
              <a:alpha val="74510"/>
            </a:srgbClr>
          </a:solidFill>
          <a:ln w="9525" algn="ctr">
            <a:solidFill>
              <a:srgbClr val="DDDDDD"/>
            </a:solidFill>
            <a:round/>
            <a:headEnd/>
            <a:tailEnd/>
          </a:ln>
        </p:spPr>
        <p:txBody>
          <a:bodyPr wrap="none" lIns="92593" tIns="46296" rIns="92593" bIns="46296" anchor="ctr"/>
          <a:lstStyle/>
          <a:p>
            <a:pPr algn="ctr">
              <a:spcBef>
                <a:spcPts val="0"/>
              </a:spcBef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white">
          <a:xfrm>
            <a:off x="463550" y="1196975"/>
            <a:ext cx="2355850" cy="4799013"/>
          </a:xfrm>
          <a:prstGeom prst="roundRect">
            <a:avLst>
              <a:gd name="adj" fmla="val 5102"/>
            </a:avLst>
          </a:prstGeom>
          <a:solidFill>
            <a:srgbClr val="FFFF99">
              <a:alpha val="74510"/>
            </a:srgbClr>
          </a:solidFill>
          <a:ln w="9525" algn="ctr">
            <a:solidFill>
              <a:srgbClr val="DDDDDD"/>
            </a:solidFill>
            <a:round/>
            <a:headEnd/>
            <a:tailEnd/>
          </a:ln>
        </p:spPr>
        <p:txBody>
          <a:bodyPr wrap="none" lIns="92593" tIns="46296" rIns="92593" bIns="46296" anchor="ctr"/>
          <a:lstStyle/>
          <a:p>
            <a:pPr algn="ctr">
              <a:spcBef>
                <a:spcPts val="0"/>
              </a:spcBef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609600" y="6161088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685800" y="6246814"/>
            <a:ext cx="1600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CPE/CLE</a:t>
            </a:r>
          </a:p>
        </p:txBody>
      </p:sp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7086600" y="6246814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PoP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/CO/Hub</a:t>
            </a:r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3276600" y="6246814"/>
            <a:ext cx="2819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Access/Aggregation</a:t>
            </a:r>
          </a:p>
        </p:txBody>
      </p:sp>
      <p:pic>
        <p:nvPicPr>
          <p:cNvPr id="14345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795588"/>
            <a:ext cx="2209800" cy="150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46" name="Text Box 32"/>
          <p:cNvSpPr txBox="1">
            <a:spLocks noChangeArrowheads="1"/>
          </p:cNvSpPr>
          <p:nvPr/>
        </p:nvSpPr>
        <p:spPr bwMode="auto">
          <a:xfrm>
            <a:off x="7142018" y="2518002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Gmux-2000</a:t>
            </a:r>
          </a:p>
        </p:txBody>
      </p:sp>
      <p:pic>
        <p:nvPicPr>
          <p:cNvPr id="14347" name="Picture 36" descr="C:\Documents and Settings\ron_a\My Documents\TDMoIP Productlline\IPmux-1E\ipmux1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035" y="3669579"/>
            <a:ext cx="15986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38"/>
          <p:cNvSpPr txBox="1">
            <a:spLocks noChangeArrowheads="1"/>
          </p:cNvSpPr>
          <p:nvPr/>
        </p:nvSpPr>
        <p:spPr bwMode="auto">
          <a:xfrm>
            <a:off x="3981450" y="1471613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IPmux-216</a:t>
            </a:r>
          </a:p>
        </p:txBody>
      </p:sp>
      <p:sp>
        <p:nvSpPr>
          <p:cNvPr id="14349" name="Text Box 41"/>
          <p:cNvSpPr txBox="1">
            <a:spLocks noChangeArrowheads="1"/>
          </p:cNvSpPr>
          <p:nvPr/>
        </p:nvSpPr>
        <p:spPr bwMode="auto">
          <a:xfrm>
            <a:off x="912741" y="1471613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IPmux-24</a:t>
            </a:r>
          </a:p>
        </p:txBody>
      </p:sp>
      <p:sp>
        <p:nvSpPr>
          <p:cNvPr id="14350" name="Line 42"/>
          <p:cNvSpPr>
            <a:spLocks noChangeShapeType="1"/>
          </p:cNvSpPr>
          <p:nvPr/>
        </p:nvSpPr>
        <p:spPr bwMode="auto">
          <a:xfrm>
            <a:off x="420688" y="4357688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1" name="Text Box 44"/>
          <p:cNvSpPr txBox="1">
            <a:spLocks noChangeArrowheads="1"/>
          </p:cNvSpPr>
          <p:nvPr/>
        </p:nvSpPr>
        <p:spPr bwMode="auto">
          <a:xfrm rot="-5400000">
            <a:off x="-673100" y="5046663"/>
            <a:ext cx="1830387" cy="331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Entry Level</a:t>
            </a:r>
          </a:p>
        </p:txBody>
      </p:sp>
      <p:sp>
        <p:nvSpPr>
          <p:cNvPr id="14352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TDM Pseudowire Product Portfolio</a:t>
            </a:r>
          </a:p>
        </p:txBody>
      </p:sp>
      <p:pic>
        <p:nvPicPr>
          <p:cNvPr id="14354" name="Picture 5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9661" y="1723528"/>
            <a:ext cx="1712208" cy="529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/>
            </a:prstShdw>
          </a:effectLst>
        </p:spPr>
      </p:pic>
      <p:sp>
        <p:nvSpPr>
          <p:cNvPr id="14356" name="Text Box 37"/>
          <p:cNvSpPr txBox="1">
            <a:spLocks noChangeArrowheads="1"/>
          </p:cNvSpPr>
          <p:nvPr/>
        </p:nvSpPr>
        <p:spPr bwMode="auto">
          <a:xfrm>
            <a:off x="643660" y="4641850"/>
            <a:ext cx="17573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IPmux-2L 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IPmux-4L </a:t>
            </a:r>
          </a:p>
        </p:txBody>
      </p:sp>
      <p:pic>
        <p:nvPicPr>
          <p:cNvPr id="14357" name="Content Placeholder 3" descr="IPmux-155-1c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0680" y="5084764"/>
            <a:ext cx="177006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7132865" y="4820784"/>
            <a:ext cx="1539586" cy="28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IPmux-155L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9" name="Text Box 30"/>
          <p:cNvSpPr txBox="1">
            <a:spLocks noChangeArrowheads="1"/>
          </p:cNvSpPr>
          <p:nvPr/>
        </p:nvSpPr>
        <p:spPr bwMode="auto">
          <a:xfrm>
            <a:off x="912741" y="3252355"/>
            <a:ext cx="121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IPmux-1E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943600" y="6619009"/>
            <a:ext cx="3200400" cy="2389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IPmux-24_meta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2269" y="1698171"/>
            <a:ext cx="1109817" cy="574521"/>
          </a:xfrm>
          <a:prstGeom prst="rect">
            <a:avLst/>
          </a:prstGeom>
        </p:spPr>
      </p:pic>
      <p:pic>
        <p:nvPicPr>
          <p:cNvPr id="26" name="Picture 25" descr="Ipmux-2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3513" y="5167995"/>
            <a:ext cx="1121230" cy="4490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-20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ctr">
          <a:defRPr sz="12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master-2008</Template>
  <TotalTime>2314</TotalTime>
  <Words>2272</Words>
  <Application>Microsoft Office PowerPoint</Application>
  <PresentationFormat>Экран (4:3)</PresentationFormat>
  <Paragraphs>565</Paragraphs>
  <Slides>40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master-2008</vt:lpstr>
      <vt:lpstr>Custom Design</vt:lpstr>
      <vt:lpstr>VISIO</vt:lpstr>
      <vt:lpstr> IPmux-24, IPmux-216 Version 3.5 General Availability November 2010</vt:lpstr>
      <vt:lpstr>Outline</vt:lpstr>
      <vt:lpstr>RAD’s TDM Pseudowire  Product Offering</vt:lpstr>
      <vt:lpstr>RAD’s TDMoIP Technology</vt:lpstr>
      <vt:lpstr>How Does TDMoIP Work?</vt:lpstr>
      <vt:lpstr>TDMoIP - Typical Application</vt:lpstr>
      <vt:lpstr>Слайд 7</vt:lpstr>
      <vt:lpstr>IPmux/Gmux Solutions Overview</vt:lpstr>
      <vt:lpstr>TDM Pseudowire Product Portfolio</vt:lpstr>
      <vt:lpstr>TDM Pseudowire  Available Product Line</vt:lpstr>
      <vt:lpstr>IPmux-24 TDM Pseudowire Access Gateway</vt:lpstr>
      <vt:lpstr>IPmux-216 TDM Pseudowire Access Gateway</vt:lpstr>
      <vt:lpstr>Version 3.5 - Additional Features </vt:lpstr>
      <vt:lpstr>New Features in this Release</vt:lpstr>
      <vt:lpstr>Слайд 15</vt:lpstr>
      <vt:lpstr>Recent Releases</vt:lpstr>
      <vt:lpstr>Legacy Services</vt:lpstr>
      <vt:lpstr>Pseudowire Technology </vt:lpstr>
      <vt:lpstr>Clock Recovery and Timing</vt:lpstr>
      <vt:lpstr>Switching and Bridging</vt:lpstr>
      <vt:lpstr>QoS – Traffic Classification and Prioritization </vt:lpstr>
      <vt:lpstr>Resilient Ethernet Ring</vt:lpstr>
      <vt:lpstr>PWE OAM Connectivity Verification</vt:lpstr>
      <vt:lpstr>TDM PW – TDMoIP OAM*</vt:lpstr>
      <vt:lpstr>CESoETH (MEF-8) Support</vt:lpstr>
      <vt:lpstr>Management</vt:lpstr>
      <vt:lpstr>Management, Benefits &amp; Features </vt:lpstr>
      <vt:lpstr>Device Management</vt:lpstr>
      <vt:lpstr>RADview-SC/TDMoIP</vt:lpstr>
      <vt:lpstr>Слайд 30</vt:lpstr>
      <vt:lpstr>Target Customers</vt:lpstr>
      <vt:lpstr>Market Trends</vt:lpstr>
      <vt:lpstr>Summary  TDM PW – Value Proposition</vt:lpstr>
      <vt:lpstr>Слайд 34</vt:lpstr>
      <vt:lpstr>PSTN Access over Packet - QSC, Germany </vt:lpstr>
      <vt:lpstr>Bank Application in UK- STM-1 Trunking over PSN</vt:lpstr>
      <vt:lpstr>North American Cable MSO Mobile Backhaul Application</vt:lpstr>
      <vt:lpstr>Promitel –Cellular Backhauling for TIGO Colombia</vt:lpstr>
      <vt:lpstr>Leased Lines over GPON – Latin America</vt:lpstr>
      <vt:lpstr>Слайд 40</vt:lpstr>
    </vt:vector>
  </TitlesOfParts>
  <Company>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Meira Erez</dc:creator>
  <cp:lastModifiedBy>IRONMANN (AKA SHAMAN)</cp:lastModifiedBy>
  <cp:revision>178</cp:revision>
  <dcterms:created xsi:type="dcterms:W3CDTF">2009-10-07T15:35:55Z</dcterms:created>
  <dcterms:modified xsi:type="dcterms:W3CDTF">2013-10-17T12:07:52Z</dcterms:modified>
</cp:coreProperties>
</file>